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binary" PartName="/ppt/metadata"/>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0" r:id="rId6"/>
    <p:sldMasterId id="2147483671" r:id="rId7"/>
    <p:sldMasterId id="2147483683" r:id="rId8"/>
    <p:sldMasterId id="2147483694" r:id="rId9"/>
  </p:sldMasterIdLst>
  <p:notesMasterIdLst>
    <p:notesMasterId r:id="rId10"/>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 id="333" r:id="rId88"/>
    <p:sldId id="334" r:id="rId89"/>
    <p:sldId id="335" r:id="rId90"/>
    <p:sldId id="336" r:id="rId91"/>
    <p:sldId id="337" r:id="rId92"/>
    <p:sldId id="338" r:id="rId93"/>
    <p:sldId id="339" r:id="rId94"/>
    <p:sldId id="340" r:id="rId95"/>
    <p:sldId id="341" r:id="rId96"/>
    <p:sldId id="342" r:id="rId97"/>
    <p:sldId id="343" r:id="rId98"/>
    <p:sldId id="344" r:id="rId99"/>
    <p:sldId id="345" r:id="rId100"/>
    <p:sldId id="346" r:id="rId101"/>
    <p:sldId id="347" r:id="rId102"/>
    <p:sldId id="348" r:id="rId103"/>
    <p:sldId id="349" r:id="rId104"/>
    <p:sldId id="350" r:id="rId105"/>
    <p:sldId id="351" r:id="rId106"/>
    <p:sldId id="352" r:id="rId107"/>
    <p:sldId id="353" r:id="rId108"/>
    <p:sldId id="354" r:id="rId109"/>
    <p:sldId id="355" r:id="rId110"/>
    <p:sldId id="356" r:id="rId111"/>
    <p:sldId id="357" r:id="rId112"/>
  </p:sldIdLst>
  <p:sldSz cy="6858000" cx="12192000"/>
  <p:notesSz cx="6858000" cy="9144000"/>
  <p:embeddedFontLst>
    <p:embeddedFont>
      <p:font typeface="Roboto"/>
      <p:regular r:id="rId113"/>
      <p:bold r:id="rId114"/>
      <p:italic r:id="rId115"/>
      <p:boldItalic r:id="rId116"/>
    </p:embeddedFont>
    <p:embeddedFont>
      <p:font typeface="Inter"/>
      <p:regular r:id="rId117"/>
      <p:bold r:id="rId118"/>
      <p:italic r:id="rId119"/>
      <p:boldItalic r:id="rId120"/>
    </p:embeddedFont>
    <p:embeddedFont>
      <p:font typeface="Quattrocento Sans"/>
      <p:regular r:id="rId121"/>
      <p:bold r:id="rId122"/>
      <p:italic r:id="rId123"/>
      <p:boldItalic r:id="rId124"/>
    </p:embeddedFont>
    <p:embeddedFont>
      <p:font typeface="Roboto Light"/>
      <p:regular r:id="rId125"/>
      <p:bold r:id="rId126"/>
      <p:italic r:id="rId127"/>
      <p:boldItalic r:id="rId128"/>
    </p:embeddedFont>
    <p:embeddedFont>
      <p:font typeface="Helvetica Neue Light"/>
      <p:regular r:id="rId129"/>
      <p:bold r:id="rId130"/>
      <p:italic r:id="rId131"/>
      <p:boldItalic r:id="rId1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15:clr>
            <a:srgbClr val="747775"/>
          </p15:clr>
        </p15:guide>
      </p15:sldGuideLst>
    </p:ext>
    <p:ext uri="GoogleSlidesCustomDataVersion2">
      <go:slidesCustomData xmlns:go="http://customooxmlschemas.google.com/" r:id="rId133" roundtripDataSignature="AMtx7mi++o/arD5GBk/SxyAwrL1+Xfi1e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6FDB01E-4C59-4FC0-8EE4-027EB6D9D456}">
  <a:tblStyle styleId="{26FDB01E-4C59-4FC0-8EE4-027EB6D9D456}"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 styleId="{EF1693DE-AE09-47E6-BF43-1FE94B267839}" styleName="Table_1">
    <a:wholeTbl>
      <a:tcTxStyle b="off" i="off">
        <a:font>
          <a:latin typeface="Arial"/>
          <a:ea typeface="Arial"/>
          <a:cs typeface="Aria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0.xml"/><Relationship Id="rId42" Type="http://schemas.openxmlformats.org/officeDocument/2006/relationships/slide" Target="slides/slide32.xml"/><Relationship Id="rId41" Type="http://schemas.openxmlformats.org/officeDocument/2006/relationships/slide" Target="slides/slide31.xml"/><Relationship Id="rId44" Type="http://schemas.openxmlformats.org/officeDocument/2006/relationships/slide" Target="slides/slide34.xml"/><Relationship Id="rId43" Type="http://schemas.openxmlformats.org/officeDocument/2006/relationships/slide" Target="slides/slide33.xml"/><Relationship Id="rId46" Type="http://schemas.openxmlformats.org/officeDocument/2006/relationships/slide" Target="slides/slide36.xml"/><Relationship Id="rId45" Type="http://schemas.openxmlformats.org/officeDocument/2006/relationships/slide" Target="slides/slide35.xml"/><Relationship Id="rId107" Type="http://schemas.openxmlformats.org/officeDocument/2006/relationships/slide" Target="slides/slide97.xml"/><Relationship Id="rId106" Type="http://schemas.openxmlformats.org/officeDocument/2006/relationships/slide" Target="slides/slide96.xml"/><Relationship Id="rId105" Type="http://schemas.openxmlformats.org/officeDocument/2006/relationships/slide" Target="slides/slide95.xml"/><Relationship Id="rId104" Type="http://schemas.openxmlformats.org/officeDocument/2006/relationships/slide" Target="slides/slide94.xml"/><Relationship Id="rId109" Type="http://schemas.openxmlformats.org/officeDocument/2006/relationships/slide" Target="slides/slide99.xml"/><Relationship Id="rId108" Type="http://schemas.openxmlformats.org/officeDocument/2006/relationships/slide" Target="slides/slide98.xml"/><Relationship Id="rId48" Type="http://schemas.openxmlformats.org/officeDocument/2006/relationships/slide" Target="slides/slide38.xml"/><Relationship Id="rId47" Type="http://schemas.openxmlformats.org/officeDocument/2006/relationships/slide" Target="slides/slide37.xml"/><Relationship Id="rId49" Type="http://schemas.openxmlformats.org/officeDocument/2006/relationships/slide" Target="slides/slide39.xml"/><Relationship Id="rId103" Type="http://schemas.openxmlformats.org/officeDocument/2006/relationships/slide" Target="slides/slide93.xml"/><Relationship Id="rId102" Type="http://schemas.openxmlformats.org/officeDocument/2006/relationships/slide" Target="slides/slide92.xml"/><Relationship Id="rId101" Type="http://schemas.openxmlformats.org/officeDocument/2006/relationships/slide" Target="slides/slide91.xml"/><Relationship Id="rId100" Type="http://schemas.openxmlformats.org/officeDocument/2006/relationships/slide" Target="slides/slide90.xml"/><Relationship Id="rId31" Type="http://schemas.openxmlformats.org/officeDocument/2006/relationships/slide" Target="slides/slide21.xml"/><Relationship Id="rId30" Type="http://schemas.openxmlformats.org/officeDocument/2006/relationships/slide" Target="slides/slide20.xml"/><Relationship Id="rId33" Type="http://schemas.openxmlformats.org/officeDocument/2006/relationships/slide" Target="slides/slide23.xml"/><Relationship Id="rId32" Type="http://schemas.openxmlformats.org/officeDocument/2006/relationships/slide" Target="slides/slide22.xml"/><Relationship Id="rId35" Type="http://schemas.openxmlformats.org/officeDocument/2006/relationships/slide" Target="slides/slide25.xml"/><Relationship Id="rId34" Type="http://schemas.openxmlformats.org/officeDocument/2006/relationships/slide" Target="slides/slide24.xml"/><Relationship Id="rId37" Type="http://schemas.openxmlformats.org/officeDocument/2006/relationships/slide" Target="slides/slide27.xml"/><Relationship Id="rId36" Type="http://schemas.openxmlformats.org/officeDocument/2006/relationships/slide" Target="slides/slide26.xml"/><Relationship Id="rId39" Type="http://schemas.openxmlformats.org/officeDocument/2006/relationships/slide" Target="slides/slide29.xml"/><Relationship Id="rId38" Type="http://schemas.openxmlformats.org/officeDocument/2006/relationships/slide" Target="slides/slide28.xml"/><Relationship Id="rId20" Type="http://schemas.openxmlformats.org/officeDocument/2006/relationships/slide" Target="slides/slide10.xml"/><Relationship Id="rId22" Type="http://schemas.openxmlformats.org/officeDocument/2006/relationships/slide" Target="slides/slide12.xml"/><Relationship Id="rId21" Type="http://schemas.openxmlformats.org/officeDocument/2006/relationships/slide" Target="slides/slide11.xml"/><Relationship Id="rId24" Type="http://schemas.openxmlformats.org/officeDocument/2006/relationships/slide" Target="slides/slide14.xml"/><Relationship Id="rId23" Type="http://schemas.openxmlformats.org/officeDocument/2006/relationships/slide" Target="slides/slide13.xml"/><Relationship Id="rId129" Type="http://schemas.openxmlformats.org/officeDocument/2006/relationships/font" Target="fonts/HelveticaNeueLight-regular.fntdata"/><Relationship Id="rId128" Type="http://schemas.openxmlformats.org/officeDocument/2006/relationships/font" Target="fonts/RobotoLight-boldItalic.fntdata"/><Relationship Id="rId127" Type="http://schemas.openxmlformats.org/officeDocument/2006/relationships/font" Target="fonts/RobotoLight-italic.fntdata"/><Relationship Id="rId126" Type="http://schemas.openxmlformats.org/officeDocument/2006/relationships/font" Target="fonts/RobotoLight-bold.fntdata"/><Relationship Id="rId26" Type="http://schemas.openxmlformats.org/officeDocument/2006/relationships/slide" Target="slides/slide16.xml"/><Relationship Id="rId121" Type="http://schemas.openxmlformats.org/officeDocument/2006/relationships/font" Target="fonts/QuattrocentoSans-regular.fntdata"/><Relationship Id="rId25" Type="http://schemas.openxmlformats.org/officeDocument/2006/relationships/slide" Target="slides/slide15.xml"/><Relationship Id="rId120" Type="http://schemas.openxmlformats.org/officeDocument/2006/relationships/font" Target="fonts/Inter-boldItalic.fntdata"/><Relationship Id="rId28" Type="http://schemas.openxmlformats.org/officeDocument/2006/relationships/slide" Target="slides/slide18.xml"/><Relationship Id="rId27" Type="http://schemas.openxmlformats.org/officeDocument/2006/relationships/slide" Target="slides/slide17.xml"/><Relationship Id="rId125" Type="http://schemas.openxmlformats.org/officeDocument/2006/relationships/font" Target="fonts/RobotoLight-regular.fntdata"/><Relationship Id="rId29" Type="http://schemas.openxmlformats.org/officeDocument/2006/relationships/slide" Target="slides/slide19.xml"/><Relationship Id="rId124" Type="http://schemas.openxmlformats.org/officeDocument/2006/relationships/font" Target="fonts/QuattrocentoSans-boldItalic.fntdata"/><Relationship Id="rId123" Type="http://schemas.openxmlformats.org/officeDocument/2006/relationships/font" Target="fonts/QuattrocentoSans-italic.fntdata"/><Relationship Id="rId122" Type="http://schemas.openxmlformats.org/officeDocument/2006/relationships/font" Target="fonts/QuattrocentoSans-bold.fntdata"/><Relationship Id="rId95" Type="http://schemas.openxmlformats.org/officeDocument/2006/relationships/slide" Target="slides/slide85.xml"/><Relationship Id="rId94" Type="http://schemas.openxmlformats.org/officeDocument/2006/relationships/slide" Target="slides/slide84.xml"/><Relationship Id="rId97" Type="http://schemas.openxmlformats.org/officeDocument/2006/relationships/slide" Target="slides/slide87.xml"/><Relationship Id="rId96" Type="http://schemas.openxmlformats.org/officeDocument/2006/relationships/slide" Target="slides/slide86.xml"/><Relationship Id="rId11" Type="http://schemas.openxmlformats.org/officeDocument/2006/relationships/slide" Target="slides/slide1.xml"/><Relationship Id="rId99" Type="http://schemas.openxmlformats.org/officeDocument/2006/relationships/slide" Target="slides/slide89.xml"/><Relationship Id="rId10" Type="http://schemas.openxmlformats.org/officeDocument/2006/relationships/notesMaster" Target="notesMasters/notesMaster1.xml"/><Relationship Id="rId98" Type="http://schemas.openxmlformats.org/officeDocument/2006/relationships/slide" Target="slides/slide88.xml"/><Relationship Id="rId13" Type="http://schemas.openxmlformats.org/officeDocument/2006/relationships/slide" Target="slides/slide3.xml"/><Relationship Id="rId12" Type="http://schemas.openxmlformats.org/officeDocument/2006/relationships/slide" Target="slides/slide2.xml"/><Relationship Id="rId91" Type="http://schemas.openxmlformats.org/officeDocument/2006/relationships/slide" Target="slides/slide81.xml"/><Relationship Id="rId90" Type="http://schemas.openxmlformats.org/officeDocument/2006/relationships/slide" Target="slides/slide80.xml"/><Relationship Id="rId93" Type="http://schemas.openxmlformats.org/officeDocument/2006/relationships/slide" Target="slides/slide83.xml"/><Relationship Id="rId92" Type="http://schemas.openxmlformats.org/officeDocument/2006/relationships/slide" Target="slides/slide82.xml"/><Relationship Id="rId118" Type="http://schemas.openxmlformats.org/officeDocument/2006/relationships/font" Target="fonts/Inter-bold.fntdata"/><Relationship Id="rId117" Type="http://schemas.openxmlformats.org/officeDocument/2006/relationships/font" Target="fonts/Inter-regular.fntdata"/><Relationship Id="rId116" Type="http://schemas.openxmlformats.org/officeDocument/2006/relationships/font" Target="fonts/Roboto-boldItalic.fntdata"/><Relationship Id="rId115" Type="http://schemas.openxmlformats.org/officeDocument/2006/relationships/font" Target="fonts/Roboto-italic.fntdata"/><Relationship Id="rId119" Type="http://schemas.openxmlformats.org/officeDocument/2006/relationships/font" Target="fonts/Inter-italic.fntdata"/><Relationship Id="rId15" Type="http://schemas.openxmlformats.org/officeDocument/2006/relationships/slide" Target="slides/slide5.xml"/><Relationship Id="rId110" Type="http://schemas.openxmlformats.org/officeDocument/2006/relationships/slide" Target="slides/slide100.xml"/><Relationship Id="rId14" Type="http://schemas.openxmlformats.org/officeDocument/2006/relationships/slide" Target="slides/slide4.xml"/><Relationship Id="rId17" Type="http://schemas.openxmlformats.org/officeDocument/2006/relationships/slide" Target="slides/slide7.xml"/><Relationship Id="rId16" Type="http://schemas.openxmlformats.org/officeDocument/2006/relationships/slide" Target="slides/slide6.xml"/><Relationship Id="rId19" Type="http://schemas.openxmlformats.org/officeDocument/2006/relationships/slide" Target="slides/slide9.xml"/><Relationship Id="rId114" Type="http://schemas.openxmlformats.org/officeDocument/2006/relationships/font" Target="fonts/Roboto-bold.fntdata"/><Relationship Id="rId18" Type="http://schemas.openxmlformats.org/officeDocument/2006/relationships/slide" Target="slides/slide8.xml"/><Relationship Id="rId113" Type="http://schemas.openxmlformats.org/officeDocument/2006/relationships/font" Target="fonts/Roboto-regular.fntdata"/><Relationship Id="rId112" Type="http://schemas.openxmlformats.org/officeDocument/2006/relationships/slide" Target="slides/slide102.xml"/><Relationship Id="rId111" Type="http://schemas.openxmlformats.org/officeDocument/2006/relationships/slide" Target="slides/slide101.xml"/><Relationship Id="rId84" Type="http://schemas.openxmlformats.org/officeDocument/2006/relationships/slide" Target="slides/slide74.xml"/><Relationship Id="rId83" Type="http://schemas.openxmlformats.org/officeDocument/2006/relationships/slide" Target="slides/slide73.xml"/><Relationship Id="rId86" Type="http://schemas.openxmlformats.org/officeDocument/2006/relationships/slide" Target="slides/slide76.xml"/><Relationship Id="rId85" Type="http://schemas.openxmlformats.org/officeDocument/2006/relationships/slide" Target="slides/slide75.xml"/><Relationship Id="rId88" Type="http://schemas.openxmlformats.org/officeDocument/2006/relationships/slide" Target="slides/slide78.xml"/><Relationship Id="rId87" Type="http://schemas.openxmlformats.org/officeDocument/2006/relationships/slide" Target="slides/slide77.xml"/><Relationship Id="rId89" Type="http://schemas.openxmlformats.org/officeDocument/2006/relationships/slide" Target="slides/slide79.xml"/><Relationship Id="rId80" Type="http://schemas.openxmlformats.org/officeDocument/2006/relationships/slide" Target="slides/slide70.xml"/><Relationship Id="rId82" Type="http://schemas.openxmlformats.org/officeDocument/2006/relationships/slide" Target="slides/slide72.xml"/><Relationship Id="rId81" Type="http://schemas.openxmlformats.org/officeDocument/2006/relationships/slide" Target="slides/slide71.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Master" Target="slideMasters/slideMaster5.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slideMaster" Target="slideMasters/slideMaster4.xml"/><Relationship Id="rId73" Type="http://schemas.openxmlformats.org/officeDocument/2006/relationships/slide" Target="slides/slide63.xml"/><Relationship Id="rId72" Type="http://schemas.openxmlformats.org/officeDocument/2006/relationships/slide" Target="slides/slide62.xml"/><Relationship Id="rId75" Type="http://schemas.openxmlformats.org/officeDocument/2006/relationships/slide" Target="slides/slide65.xml"/><Relationship Id="rId74" Type="http://schemas.openxmlformats.org/officeDocument/2006/relationships/slide" Target="slides/slide64.xml"/><Relationship Id="rId77" Type="http://schemas.openxmlformats.org/officeDocument/2006/relationships/slide" Target="slides/slide67.xml"/><Relationship Id="rId76" Type="http://schemas.openxmlformats.org/officeDocument/2006/relationships/slide" Target="slides/slide66.xml"/><Relationship Id="rId79" Type="http://schemas.openxmlformats.org/officeDocument/2006/relationships/slide" Target="slides/slide69.xml"/><Relationship Id="rId78" Type="http://schemas.openxmlformats.org/officeDocument/2006/relationships/slide" Target="slides/slide68.xml"/><Relationship Id="rId71" Type="http://schemas.openxmlformats.org/officeDocument/2006/relationships/slide" Target="slides/slide61.xml"/><Relationship Id="rId70" Type="http://schemas.openxmlformats.org/officeDocument/2006/relationships/slide" Target="slides/slide60.xml"/><Relationship Id="rId132" Type="http://schemas.openxmlformats.org/officeDocument/2006/relationships/font" Target="fonts/HelveticaNeueLight-boldItalic.fntdata"/><Relationship Id="rId131" Type="http://schemas.openxmlformats.org/officeDocument/2006/relationships/font" Target="fonts/HelveticaNeueLight-italic.fntdata"/><Relationship Id="rId130" Type="http://schemas.openxmlformats.org/officeDocument/2006/relationships/font" Target="fonts/HelveticaNeueLight-bold.fntdata"/><Relationship Id="rId133" Type="http://customschemas.google.com/relationships/presentationmetadata" Target="metadata"/><Relationship Id="rId62" Type="http://schemas.openxmlformats.org/officeDocument/2006/relationships/slide" Target="slides/slide52.xml"/><Relationship Id="rId61" Type="http://schemas.openxmlformats.org/officeDocument/2006/relationships/slide" Target="slides/slide51.xml"/><Relationship Id="rId64" Type="http://schemas.openxmlformats.org/officeDocument/2006/relationships/slide" Target="slides/slide54.xml"/><Relationship Id="rId63" Type="http://schemas.openxmlformats.org/officeDocument/2006/relationships/slide" Target="slides/slide53.xml"/><Relationship Id="rId66" Type="http://schemas.openxmlformats.org/officeDocument/2006/relationships/slide" Target="slides/slide56.xml"/><Relationship Id="rId65" Type="http://schemas.openxmlformats.org/officeDocument/2006/relationships/slide" Target="slides/slide55.xml"/><Relationship Id="rId68" Type="http://schemas.openxmlformats.org/officeDocument/2006/relationships/slide" Target="slides/slide58.xml"/><Relationship Id="rId67" Type="http://schemas.openxmlformats.org/officeDocument/2006/relationships/slide" Target="slides/slide57.xml"/><Relationship Id="rId60" Type="http://schemas.openxmlformats.org/officeDocument/2006/relationships/slide" Target="slides/slide50.xml"/><Relationship Id="rId69" Type="http://schemas.openxmlformats.org/officeDocument/2006/relationships/slide" Target="slides/slide59.xml"/><Relationship Id="rId51" Type="http://schemas.openxmlformats.org/officeDocument/2006/relationships/slide" Target="slides/slide41.xml"/><Relationship Id="rId50" Type="http://schemas.openxmlformats.org/officeDocument/2006/relationships/slide" Target="slides/slide40.xml"/><Relationship Id="rId53" Type="http://schemas.openxmlformats.org/officeDocument/2006/relationships/slide" Target="slides/slide43.xml"/><Relationship Id="rId52" Type="http://schemas.openxmlformats.org/officeDocument/2006/relationships/slide" Target="slides/slide42.xml"/><Relationship Id="rId55" Type="http://schemas.openxmlformats.org/officeDocument/2006/relationships/slide" Target="slides/slide45.xml"/><Relationship Id="rId54" Type="http://schemas.openxmlformats.org/officeDocument/2006/relationships/slide" Target="slides/slide44.xml"/><Relationship Id="rId57" Type="http://schemas.openxmlformats.org/officeDocument/2006/relationships/slide" Target="slides/slide47.xml"/><Relationship Id="rId56" Type="http://schemas.openxmlformats.org/officeDocument/2006/relationships/slide" Target="slides/slide46.xml"/><Relationship Id="rId59" Type="http://schemas.openxmlformats.org/officeDocument/2006/relationships/slide" Target="slides/slide49.xml"/><Relationship Id="rId58"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7" name="Google Shape;34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a5681add1c_5_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2" name="Google Shape;412;g3a5681add1c_5_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6" name="Shape 1766"/>
        <p:cNvGrpSpPr/>
        <p:nvPr/>
      </p:nvGrpSpPr>
      <p:grpSpPr>
        <a:xfrm>
          <a:off x="0" y="0"/>
          <a:ext cx="0" cy="0"/>
          <a:chOff x="0" y="0"/>
          <a:chExt cx="0" cy="0"/>
        </a:xfrm>
      </p:grpSpPr>
      <p:sp>
        <p:nvSpPr>
          <p:cNvPr id="1767" name="Google Shape;1767;g390f4d5127f_0_6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68" name="Google Shape;1768;g390f4d5127f_0_6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6" name="Shape 1776"/>
        <p:cNvGrpSpPr/>
        <p:nvPr/>
      </p:nvGrpSpPr>
      <p:grpSpPr>
        <a:xfrm>
          <a:off x="0" y="0"/>
          <a:ext cx="0" cy="0"/>
          <a:chOff x="0" y="0"/>
          <a:chExt cx="0" cy="0"/>
        </a:xfrm>
      </p:grpSpPr>
      <p:sp>
        <p:nvSpPr>
          <p:cNvPr id="1777" name="Google Shape;1777;g390f4d5127f_0_6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78" name="Google Shape;1778;g390f4d5127f_0_65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9" name="Google Shape;1779;g390f4d5127f_0_651: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3" name="Shape 1783"/>
        <p:cNvGrpSpPr/>
        <p:nvPr/>
      </p:nvGrpSpPr>
      <p:grpSpPr>
        <a:xfrm>
          <a:off x="0" y="0"/>
          <a:ext cx="0" cy="0"/>
          <a:chOff x="0" y="0"/>
          <a:chExt cx="0" cy="0"/>
        </a:xfrm>
      </p:grpSpPr>
      <p:sp>
        <p:nvSpPr>
          <p:cNvPr id="1784" name="Google Shape;1784;g3a5b8955c43_0_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5" name="Google Shape;1785;g3a5b8955c43_0_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86" name="Google Shape;1786;g3a5b8955c43_0_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a5681add1c_5_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8" name="Google Shape;418;g3a5681add1c_5_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3a5681add1c_5_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0" name="Google Shape;440;g3a5681add1c_5_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3a5681add1c_5_1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3" name="Google Shape;463;g3a5681add1c_5_1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3a5681add1c_5_1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1" name="Google Shape;491;g3a5681add1c_5_1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3a5681add1c_5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g3a5681add1c_5_16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3a5681add1c_5_1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0" name="Google Shape;520;g3a5681add1c_5_1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g3a5681add1c_5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g3a5681add1c_5_20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g3a5681add1c_5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g3a5681add1c_5_2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3a5681add1c_5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g3a5681add1c_5_26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3a5b8955c4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3a5b8955c4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3a5681add1c_5_2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g3a5681add1c_5_29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3a5681add1c_5_3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68" name="Google Shape;668;g3a5681add1c_5_3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g3a5681add1c_5_3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4" name="Google Shape;674;g3a5681add1c_5_3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g3a5681add1c_5_3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90" name="Google Shape;690;g3a5681add1c_5_3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g3a5681add1c_5_3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14" name="Google Shape;714;g3a5681add1c_5_3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g3a5681add1c_5_3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31" name="Google Shape;731;g3a5681add1c_5_3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g3a5681add1c_5_4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52" name="Google Shape;752;g3a5681add1c_5_4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g3a5681add1c_5_4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7" name="Google Shape;777;g3a5681add1c_5_4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3a5681add1c_5_4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06" name="Google Shape;806;g3a5681add1c_5_4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g3a5681add1c_6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5" name="Google Shape;825;g3a5681add1c_6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3a3b419b15d_0_12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4" name="Google Shape;364;g3a3b419b15d_0_12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g3a5681add1c_5_4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50" name="Google Shape;850;g3a5681add1c_5_4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3a5b8955c43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69" name="Google Shape;869;g3a5b8955c43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3a56655396f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8" name="Google Shape;878;g3a56655396f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3a56655396f_1_39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10 out of 16 participants involved in all three tasks.</a:t>
            </a:r>
            <a:endParaRPr/>
          </a:p>
        </p:txBody>
      </p:sp>
      <p:sp>
        <p:nvSpPr>
          <p:cNvPr id="885" name="Google Shape;885;g3a56655396f_1_3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0" name="Shape 890"/>
        <p:cNvGrpSpPr/>
        <p:nvPr/>
      </p:nvGrpSpPr>
      <p:grpSpPr>
        <a:xfrm>
          <a:off x="0" y="0"/>
          <a:ext cx="0" cy="0"/>
          <a:chOff x="0" y="0"/>
          <a:chExt cx="0" cy="0"/>
        </a:xfrm>
      </p:grpSpPr>
      <p:sp>
        <p:nvSpPr>
          <p:cNvPr id="891" name="Google Shape;891;g3a56655396f_1_39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200"/>
              <a:t>Registry, including certification status.</a:t>
            </a:r>
            <a:endParaRPr/>
          </a:p>
        </p:txBody>
      </p:sp>
      <p:sp>
        <p:nvSpPr>
          <p:cNvPr id="892" name="Google Shape;892;g3a56655396f_1_3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3a56655396f_1_40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The use cases will act as sandboxes to test the feasibility and</a:t>
            </a:r>
            <a:endParaRPr/>
          </a:p>
          <a:p>
            <a:pPr indent="0" lvl="0" marL="0" rtl="0" algn="l">
              <a:lnSpc>
                <a:spcPct val="100000"/>
              </a:lnSpc>
              <a:spcBef>
                <a:spcPts val="0"/>
              </a:spcBef>
              <a:spcAft>
                <a:spcPts val="0"/>
              </a:spcAft>
              <a:buSzPts val="1400"/>
              <a:buNone/>
            </a:pPr>
            <a:r>
              <a:rPr lang="en-GB"/>
              <a:t>applicability of the technical specifications derived by the user needs. The use cases will cover all the dimensions</a:t>
            </a:r>
            <a:endParaRPr/>
          </a:p>
          <a:p>
            <a:pPr indent="0" lvl="0" marL="0" rtl="0" algn="l">
              <a:lnSpc>
                <a:spcPct val="100000"/>
              </a:lnSpc>
              <a:spcBef>
                <a:spcPts val="0"/>
              </a:spcBef>
              <a:spcAft>
                <a:spcPts val="0"/>
              </a:spcAft>
              <a:buSzPts val="1400"/>
              <a:buNone/>
            </a:pPr>
            <a:r>
              <a:rPr lang="en-GB"/>
              <a:t>of EOSC: institutional, national, European, and thematic.</a:t>
            </a:r>
            <a:endParaRPr/>
          </a:p>
        </p:txBody>
      </p:sp>
      <p:sp>
        <p:nvSpPr>
          <p:cNvPr id="900" name="Google Shape;900;g3a56655396f_1_4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g3a56655396f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8" name="Google Shape;908;g3a56655396f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7" name="Shape 917"/>
        <p:cNvGrpSpPr/>
        <p:nvPr/>
      </p:nvGrpSpPr>
      <p:grpSpPr>
        <a:xfrm>
          <a:off x="0" y="0"/>
          <a:ext cx="0" cy="0"/>
          <a:chOff x="0" y="0"/>
          <a:chExt cx="0" cy="0"/>
        </a:xfrm>
      </p:grpSpPr>
      <p:sp>
        <p:nvSpPr>
          <p:cNvPr id="918" name="Google Shape;918;g3a56655396f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9" name="Google Shape;919;g3a56655396f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3a56655396f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8" name="Google Shape;958;g3a56655396f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3a56655396f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3a56655396f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3a3b419b15d_0_12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1" name="Google Shape;371;g3a3b419b15d_0_12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4" name="Shape 1024"/>
        <p:cNvGrpSpPr/>
        <p:nvPr/>
      </p:nvGrpSpPr>
      <p:grpSpPr>
        <a:xfrm>
          <a:off x="0" y="0"/>
          <a:ext cx="0" cy="0"/>
          <a:chOff x="0" y="0"/>
          <a:chExt cx="0" cy="0"/>
        </a:xfrm>
      </p:grpSpPr>
      <p:sp>
        <p:nvSpPr>
          <p:cNvPr id="1025" name="Google Shape;1025;g3a56655396f_1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6" name="Google Shape;1026;g3a56655396f_1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7" name="Shape 1047"/>
        <p:cNvGrpSpPr/>
        <p:nvPr/>
      </p:nvGrpSpPr>
      <p:grpSpPr>
        <a:xfrm>
          <a:off x="0" y="0"/>
          <a:ext cx="0" cy="0"/>
          <a:chOff x="0" y="0"/>
          <a:chExt cx="0" cy="0"/>
        </a:xfrm>
      </p:grpSpPr>
      <p:sp>
        <p:nvSpPr>
          <p:cNvPr id="1048" name="Google Shape;1048;g3a56655396f_1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9" name="Google Shape;1049;g3a56655396f_1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5" name="Shape 1055"/>
        <p:cNvGrpSpPr/>
        <p:nvPr/>
      </p:nvGrpSpPr>
      <p:grpSpPr>
        <a:xfrm>
          <a:off x="0" y="0"/>
          <a:ext cx="0" cy="0"/>
          <a:chOff x="0" y="0"/>
          <a:chExt cx="0" cy="0"/>
        </a:xfrm>
      </p:grpSpPr>
      <p:sp>
        <p:nvSpPr>
          <p:cNvPr id="1056" name="Google Shape;1056;g3a56655396f_1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7" name="Google Shape;1057;g3a56655396f_1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7" name="Shape 1067"/>
        <p:cNvGrpSpPr/>
        <p:nvPr/>
      </p:nvGrpSpPr>
      <p:grpSpPr>
        <a:xfrm>
          <a:off x="0" y="0"/>
          <a:ext cx="0" cy="0"/>
          <a:chOff x="0" y="0"/>
          <a:chExt cx="0" cy="0"/>
        </a:xfrm>
      </p:grpSpPr>
      <p:sp>
        <p:nvSpPr>
          <p:cNvPr id="1068" name="Google Shape;1068;g3a56655396f_1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9" name="Google Shape;1069;g3a56655396f_1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4" name="Shape 1074"/>
        <p:cNvGrpSpPr/>
        <p:nvPr/>
      </p:nvGrpSpPr>
      <p:grpSpPr>
        <a:xfrm>
          <a:off x="0" y="0"/>
          <a:ext cx="0" cy="0"/>
          <a:chOff x="0" y="0"/>
          <a:chExt cx="0" cy="0"/>
        </a:xfrm>
      </p:grpSpPr>
      <p:sp>
        <p:nvSpPr>
          <p:cNvPr id="1075" name="Google Shape;1075;g3a56655396f_1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6" name="Google Shape;1076;g3a56655396f_1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g3a56655396f_1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9" name="Google Shape;1089;g3a56655396f_1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0" name="Shape 1120"/>
        <p:cNvGrpSpPr/>
        <p:nvPr/>
      </p:nvGrpSpPr>
      <p:grpSpPr>
        <a:xfrm>
          <a:off x="0" y="0"/>
          <a:ext cx="0" cy="0"/>
          <a:chOff x="0" y="0"/>
          <a:chExt cx="0" cy="0"/>
        </a:xfrm>
      </p:grpSpPr>
      <p:sp>
        <p:nvSpPr>
          <p:cNvPr id="1121" name="Google Shape;1121;g3a56655396f_1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2" name="Google Shape;1122;g3a56655396f_1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0" name="Shape 1150"/>
        <p:cNvGrpSpPr/>
        <p:nvPr/>
      </p:nvGrpSpPr>
      <p:grpSpPr>
        <a:xfrm>
          <a:off x="0" y="0"/>
          <a:ext cx="0" cy="0"/>
          <a:chOff x="0" y="0"/>
          <a:chExt cx="0" cy="0"/>
        </a:xfrm>
      </p:grpSpPr>
      <p:sp>
        <p:nvSpPr>
          <p:cNvPr id="1151" name="Google Shape;1151;g3a56655396f_1_4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2" name="Google Shape;1152;g3a56655396f_1_4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1" name="Shape 1181"/>
        <p:cNvGrpSpPr/>
        <p:nvPr/>
      </p:nvGrpSpPr>
      <p:grpSpPr>
        <a:xfrm>
          <a:off x="0" y="0"/>
          <a:ext cx="0" cy="0"/>
          <a:chOff x="0" y="0"/>
          <a:chExt cx="0" cy="0"/>
        </a:xfrm>
      </p:grpSpPr>
      <p:sp>
        <p:nvSpPr>
          <p:cNvPr id="1182" name="Google Shape;1182;g3a56655396f_1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3" name="Google Shape;1183;g3a56655396f_1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1" name="Shape 1211"/>
        <p:cNvGrpSpPr/>
        <p:nvPr/>
      </p:nvGrpSpPr>
      <p:grpSpPr>
        <a:xfrm>
          <a:off x="0" y="0"/>
          <a:ext cx="0" cy="0"/>
          <a:chOff x="0" y="0"/>
          <a:chExt cx="0" cy="0"/>
        </a:xfrm>
      </p:grpSpPr>
      <p:sp>
        <p:nvSpPr>
          <p:cNvPr id="1212" name="Google Shape;1212;g3a56655396f_1_2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3" name="Google Shape;1213;g3a56655396f_1_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3a3b419b15d_0_12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7" name="Google Shape;377;g3a3b419b15d_0_12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2" name="Shape 1242"/>
        <p:cNvGrpSpPr/>
        <p:nvPr/>
      </p:nvGrpSpPr>
      <p:grpSpPr>
        <a:xfrm>
          <a:off x="0" y="0"/>
          <a:ext cx="0" cy="0"/>
          <a:chOff x="0" y="0"/>
          <a:chExt cx="0" cy="0"/>
        </a:xfrm>
      </p:grpSpPr>
      <p:sp>
        <p:nvSpPr>
          <p:cNvPr id="1243" name="Google Shape;1243;g3a56655396f_1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4" name="Google Shape;1244;g3a56655396f_1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6" name="Shape 1256"/>
        <p:cNvGrpSpPr/>
        <p:nvPr/>
      </p:nvGrpSpPr>
      <p:grpSpPr>
        <a:xfrm>
          <a:off x="0" y="0"/>
          <a:ext cx="0" cy="0"/>
          <a:chOff x="0" y="0"/>
          <a:chExt cx="0" cy="0"/>
        </a:xfrm>
      </p:grpSpPr>
      <p:sp>
        <p:nvSpPr>
          <p:cNvPr id="1257" name="Google Shape;1257;g3a56655396f_1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8" name="Google Shape;1258;g3a56655396f_1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g3a56655396f_1_2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5" name="Google Shape;1265;g3a56655396f_1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7" name="Shape 1287"/>
        <p:cNvGrpSpPr/>
        <p:nvPr/>
      </p:nvGrpSpPr>
      <p:grpSpPr>
        <a:xfrm>
          <a:off x="0" y="0"/>
          <a:ext cx="0" cy="0"/>
          <a:chOff x="0" y="0"/>
          <a:chExt cx="0" cy="0"/>
        </a:xfrm>
      </p:grpSpPr>
      <p:sp>
        <p:nvSpPr>
          <p:cNvPr id="1288" name="Google Shape;1288;g390f4d5127f_0_4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9" name="Google Shape;1289;g390f4d5127f_0_4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5" name="Shape 1295"/>
        <p:cNvGrpSpPr/>
        <p:nvPr/>
      </p:nvGrpSpPr>
      <p:grpSpPr>
        <a:xfrm>
          <a:off x="0" y="0"/>
          <a:ext cx="0" cy="0"/>
          <a:chOff x="0" y="0"/>
          <a:chExt cx="0" cy="0"/>
        </a:xfrm>
      </p:grpSpPr>
      <p:sp>
        <p:nvSpPr>
          <p:cNvPr id="1296" name="Google Shape;1296;g390f4d5127f_0_4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7" name="Google Shape;1297;g390f4d5127f_0_4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5" name="Shape 1315"/>
        <p:cNvGrpSpPr/>
        <p:nvPr/>
      </p:nvGrpSpPr>
      <p:grpSpPr>
        <a:xfrm>
          <a:off x="0" y="0"/>
          <a:ext cx="0" cy="0"/>
          <a:chOff x="0" y="0"/>
          <a:chExt cx="0" cy="0"/>
        </a:xfrm>
      </p:grpSpPr>
      <p:sp>
        <p:nvSpPr>
          <p:cNvPr id="1316" name="Google Shape;1316;g390f4d5127f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7" name="Google Shape;1317;g390f4d5127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8" name="Shape 1328"/>
        <p:cNvGrpSpPr/>
        <p:nvPr/>
      </p:nvGrpSpPr>
      <p:grpSpPr>
        <a:xfrm>
          <a:off x="0" y="0"/>
          <a:ext cx="0" cy="0"/>
          <a:chOff x="0" y="0"/>
          <a:chExt cx="0" cy="0"/>
        </a:xfrm>
      </p:grpSpPr>
      <p:sp>
        <p:nvSpPr>
          <p:cNvPr id="1329" name="Google Shape;1329;g390f4d5127f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30" name="Google Shape;1330;g390f4d5127f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1" name="Shape 1351"/>
        <p:cNvGrpSpPr/>
        <p:nvPr/>
      </p:nvGrpSpPr>
      <p:grpSpPr>
        <a:xfrm>
          <a:off x="0" y="0"/>
          <a:ext cx="0" cy="0"/>
          <a:chOff x="0" y="0"/>
          <a:chExt cx="0" cy="0"/>
        </a:xfrm>
      </p:grpSpPr>
      <p:sp>
        <p:nvSpPr>
          <p:cNvPr id="1352" name="Google Shape;1352;g390f4d5127f_0_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53" name="Google Shape;1353;g390f4d5127f_0_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2" name="Shape 1362"/>
        <p:cNvGrpSpPr/>
        <p:nvPr/>
      </p:nvGrpSpPr>
      <p:grpSpPr>
        <a:xfrm>
          <a:off x="0" y="0"/>
          <a:ext cx="0" cy="0"/>
          <a:chOff x="0" y="0"/>
          <a:chExt cx="0" cy="0"/>
        </a:xfrm>
      </p:grpSpPr>
      <p:sp>
        <p:nvSpPr>
          <p:cNvPr id="1363" name="Google Shape;1363;g390f4d5127f_0_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64" name="Google Shape;1364;g390f4d5127f_0_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7" name="Shape 1377"/>
        <p:cNvGrpSpPr/>
        <p:nvPr/>
      </p:nvGrpSpPr>
      <p:grpSpPr>
        <a:xfrm>
          <a:off x="0" y="0"/>
          <a:ext cx="0" cy="0"/>
          <a:chOff x="0" y="0"/>
          <a:chExt cx="0" cy="0"/>
        </a:xfrm>
      </p:grpSpPr>
      <p:sp>
        <p:nvSpPr>
          <p:cNvPr id="1378" name="Google Shape;1378;g390f4d5127f_0_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79" name="Google Shape;1379;g390f4d5127f_0_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3a3b419b15d_0_12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3" name="Google Shape;383;g3a3b419b15d_0_12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0" name="Shape 1390"/>
        <p:cNvGrpSpPr/>
        <p:nvPr/>
      </p:nvGrpSpPr>
      <p:grpSpPr>
        <a:xfrm>
          <a:off x="0" y="0"/>
          <a:ext cx="0" cy="0"/>
          <a:chOff x="0" y="0"/>
          <a:chExt cx="0" cy="0"/>
        </a:xfrm>
      </p:grpSpPr>
      <p:sp>
        <p:nvSpPr>
          <p:cNvPr id="1391" name="Google Shape;1391;g390f4d5127f_0_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92" name="Google Shape;1392;g390f4d5127f_0_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2" name="Shape 1402"/>
        <p:cNvGrpSpPr/>
        <p:nvPr/>
      </p:nvGrpSpPr>
      <p:grpSpPr>
        <a:xfrm>
          <a:off x="0" y="0"/>
          <a:ext cx="0" cy="0"/>
          <a:chOff x="0" y="0"/>
          <a:chExt cx="0" cy="0"/>
        </a:xfrm>
      </p:grpSpPr>
      <p:sp>
        <p:nvSpPr>
          <p:cNvPr id="1403" name="Google Shape;1403;g390f4d5127f_0_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04" name="Google Shape;1404;g390f4d5127f_0_8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5" name="Google Shape;1405;g390f4d5127f_0_83: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3" name="Shape 1413"/>
        <p:cNvGrpSpPr/>
        <p:nvPr/>
      </p:nvGrpSpPr>
      <p:grpSpPr>
        <a:xfrm>
          <a:off x="0" y="0"/>
          <a:ext cx="0" cy="0"/>
          <a:chOff x="0" y="0"/>
          <a:chExt cx="0" cy="0"/>
        </a:xfrm>
      </p:grpSpPr>
      <p:sp>
        <p:nvSpPr>
          <p:cNvPr id="1414" name="Google Shape;1414;g390f4d5127f_0_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5" name="Google Shape;1415;g390f4d5127f_0_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0" name="Shape 1430"/>
        <p:cNvGrpSpPr/>
        <p:nvPr/>
      </p:nvGrpSpPr>
      <p:grpSpPr>
        <a:xfrm>
          <a:off x="0" y="0"/>
          <a:ext cx="0" cy="0"/>
          <a:chOff x="0" y="0"/>
          <a:chExt cx="0" cy="0"/>
        </a:xfrm>
      </p:grpSpPr>
      <p:sp>
        <p:nvSpPr>
          <p:cNvPr id="1431" name="Google Shape;1431;g390f4d5127f_0_10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2" name="Google Shape;1432;g390f4d5127f_0_1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8" name="Shape 1438"/>
        <p:cNvGrpSpPr/>
        <p:nvPr/>
      </p:nvGrpSpPr>
      <p:grpSpPr>
        <a:xfrm>
          <a:off x="0" y="0"/>
          <a:ext cx="0" cy="0"/>
          <a:chOff x="0" y="0"/>
          <a:chExt cx="0" cy="0"/>
        </a:xfrm>
      </p:grpSpPr>
      <p:sp>
        <p:nvSpPr>
          <p:cNvPr id="1439" name="Google Shape;1439;g390f4d5127f_0_1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40" name="Google Shape;1440;g390f4d5127f_0_1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5" name="Shape 1445"/>
        <p:cNvGrpSpPr/>
        <p:nvPr/>
      </p:nvGrpSpPr>
      <p:grpSpPr>
        <a:xfrm>
          <a:off x="0" y="0"/>
          <a:ext cx="0" cy="0"/>
          <a:chOff x="0" y="0"/>
          <a:chExt cx="0" cy="0"/>
        </a:xfrm>
      </p:grpSpPr>
      <p:sp>
        <p:nvSpPr>
          <p:cNvPr id="1446" name="Google Shape;1446;g390f4d5127f_0_1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47" name="Google Shape;1447;g390f4d5127f_0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3" name="Shape 1453"/>
        <p:cNvGrpSpPr/>
        <p:nvPr/>
      </p:nvGrpSpPr>
      <p:grpSpPr>
        <a:xfrm>
          <a:off x="0" y="0"/>
          <a:ext cx="0" cy="0"/>
          <a:chOff x="0" y="0"/>
          <a:chExt cx="0" cy="0"/>
        </a:xfrm>
      </p:grpSpPr>
      <p:sp>
        <p:nvSpPr>
          <p:cNvPr id="1454" name="Google Shape;1454;g390f4d5127f_0_1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5" name="Google Shape;1455;g390f4d5127f_0_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1" name="Shape 1461"/>
        <p:cNvGrpSpPr/>
        <p:nvPr/>
      </p:nvGrpSpPr>
      <p:grpSpPr>
        <a:xfrm>
          <a:off x="0" y="0"/>
          <a:ext cx="0" cy="0"/>
          <a:chOff x="0" y="0"/>
          <a:chExt cx="0" cy="0"/>
        </a:xfrm>
      </p:grpSpPr>
      <p:sp>
        <p:nvSpPr>
          <p:cNvPr id="1462" name="Google Shape;1462;g390f4d5127f_0_1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63" name="Google Shape;1463;g390f4d5127f_0_1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0" name="Shape 1470"/>
        <p:cNvGrpSpPr/>
        <p:nvPr/>
      </p:nvGrpSpPr>
      <p:grpSpPr>
        <a:xfrm>
          <a:off x="0" y="0"/>
          <a:ext cx="0" cy="0"/>
          <a:chOff x="0" y="0"/>
          <a:chExt cx="0" cy="0"/>
        </a:xfrm>
      </p:grpSpPr>
      <p:sp>
        <p:nvSpPr>
          <p:cNvPr id="1471" name="Google Shape;1471;g390f4d5127f_0_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2" name="Google Shape;1472;g390f4d5127f_0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9" name="Shape 1479"/>
        <p:cNvGrpSpPr/>
        <p:nvPr/>
      </p:nvGrpSpPr>
      <p:grpSpPr>
        <a:xfrm>
          <a:off x="0" y="0"/>
          <a:ext cx="0" cy="0"/>
          <a:chOff x="0" y="0"/>
          <a:chExt cx="0" cy="0"/>
        </a:xfrm>
      </p:grpSpPr>
      <p:sp>
        <p:nvSpPr>
          <p:cNvPr id="1480" name="Google Shape;1480;g390f4d5127f_0_1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81" name="Google Shape;1481;g390f4d5127f_0_1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3a5681add1c_5_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0" name="Google Shape;390;g3a5681add1c_5_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8" name="Shape 1488"/>
        <p:cNvGrpSpPr/>
        <p:nvPr/>
      </p:nvGrpSpPr>
      <p:grpSpPr>
        <a:xfrm>
          <a:off x="0" y="0"/>
          <a:ext cx="0" cy="0"/>
          <a:chOff x="0" y="0"/>
          <a:chExt cx="0" cy="0"/>
        </a:xfrm>
      </p:grpSpPr>
      <p:sp>
        <p:nvSpPr>
          <p:cNvPr id="1489" name="Google Shape;1489;g390f4d5127f_0_1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90" name="Google Shape;1490;g390f4d5127f_0_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1" name="Shape 1501"/>
        <p:cNvGrpSpPr/>
        <p:nvPr/>
      </p:nvGrpSpPr>
      <p:grpSpPr>
        <a:xfrm>
          <a:off x="0" y="0"/>
          <a:ext cx="0" cy="0"/>
          <a:chOff x="0" y="0"/>
          <a:chExt cx="0" cy="0"/>
        </a:xfrm>
      </p:grpSpPr>
      <p:sp>
        <p:nvSpPr>
          <p:cNvPr id="1502" name="Google Shape;1502;g390f4d5127f_0_2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03" name="Google Shape;1503;g390f4d5127f_0_2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0" name="Shape 1510"/>
        <p:cNvGrpSpPr/>
        <p:nvPr/>
      </p:nvGrpSpPr>
      <p:grpSpPr>
        <a:xfrm>
          <a:off x="0" y="0"/>
          <a:ext cx="0" cy="0"/>
          <a:chOff x="0" y="0"/>
          <a:chExt cx="0" cy="0"/>
        </a:xfrm>
      </p:grpSpPr>
      <p:sp>
        <p:nvSpPr>
          <p:cNvPr id="1511" name="Google Shape;1511;g390f4d5127f_0_2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CPPs are not listing any specific tool but point to tool registries, in particular COPTR.</a:t>
            </a:r>
            <a:endParaRPr/>
          </a:p>
        </p:txBody>
      </p:sp>
      <p:sp>
        <p:nvSpPr>
          <p:cNvPr id="1512" name="Google Shape;1512;g390f4d5127f_0_2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9" name="Shape 1519"/>
        <p:cNvGrpSpPr/>
        <p:nvPr/>
      </p:nvGrpSpPr>
      <p:grpSpPr>
        <a:xfrm>
          <a:off x="0" y="0"/>
          <a:ext cx="0" cy="0"/>
          <a:chOff x="0" y="0"/>
          <a:chExt cx="0" cy="0"/>
        </a:xfrm>
      </p:grpSpPr>
      <p:sp>
        <p:nvSpPr>
          <p:cNvPr id="1520" name="Google Shape;1520;g390f4d5127f_0_2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21" name="Google Shape;1521;g390f4d5127f_0_2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8" name="Shape 1528"/>
        <p:cNvGrpSpPr/>
        <p:nvPr/>
      </p:nvGrpSpPr>
      <p:grpSpPr>
        <a:xfrm>
          <a:off x="0" y="0"/>
          <a:ext cx="0" cy="0"/>
          <a:chOff x="0" y="0"/>
          <a:chExt cx="0" cy="0"/>
        </a:xfrm>
      </p:grpSpPr>
      <p:sp>
        <p:nvSpPr>
          <p:cNvPr id="1529" name="Google Shape;1529;g390f4d5127f_0_2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CPPs are not listing any specific tool but point to tool registries, in particular COPTR.</a:t>
            </a:r>
            <a:endParaRPr/>
          </a:p>
        </p:txBody>
      </p:sp>
      <p:sp>
        <p:nvSpPr>
          <p:cNvPr id="1530" name="Google Shape;1530;g390f4d5127f_0_2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7" name="Shape 1537"/>
        <p:cNvGrpSpPr/>
        <p:nvPr/>
      </p:nvGrpSpPr>
      <p:grpSpPr>
        <a:xfrm>
          <a:off x="0" y="0"/>
          <a:ext cx="0" cy="0"/>
          <a:chOff x="0" y="0"/>
          <a:chExt cx="0" cy="0"/>
        </a:xfrm>
      </p:grpSpPr>
      <p:sp>
        <p:nvSpPr>
          <p:cNvPr id="1538" name="Google Shape;1538;g390f4d5127f_0_2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39" name="Google Shape;1539;g390f4d5127f_0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6" name="Shape 1546"/>
        <p:cNvGrpSpPr/>
        <p:nvPr/>
      </p:nvGrpSpPr>
      <p:grpSpPr>
        <a:xfrm>
          <a:off x="0" y="0"/>
          <a:ext cx="0" cy="0"/>
          <a:chOff x="0" y="0"/>
          <a:chExt cx="0" cy="0"/>
        </a:xfrm>
      </p:grpSpPr>
      <p:sp>
        <p:nvSpPr>
          <p:cNvPr id="1547" name="Google Shape;1547;g390f4d5127f_0_2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CPPs are not listing any specific tool but point to tool registries, in particular COPTR.</a:t>
            </a:r>
            <a:endParaRPr/>
          </a:p>
        </p:txBody>
      </p:sp>
      <p:sp>
        <p:nvSpPr>
          <p:cNvPr id="1548" name="Google Shape;1548;g390f4d5127f_0_2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5" name="Shape 1565"/>
        <p:cNvGrpSpPr/>
        <p:nvPr/>
      </p:nvGrpSpPr>
      <p:grpSpPr>
        <a:xfrm>
          <a:off x="0" y="0"/>
          <a:ext cx="0" cy="0"/>
          <a:chOff x="0" y="0"/>
          <a:chExt cx="0" cy="0"/>
        </a:xfrm>
      </p:grpSpPr>
      <p:sp>
        <p:nvSpPr>
          <p:cNvPr id="1566" name="Google Shape;1566;g390f4d5127f_0_2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67" name="Google Shape;1567;g390f4d5127f_0_2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4" name="Shape 1574"/>
        <p:cNvGrpSpPr/>
        <p:nvPr/>
      </p:nvGrpSpPr>
      <p:grpSpPr>
        <a:xfrm>
          <a:off x="0" y="0"/>
          <a:ext cx="0" cy="0"/>
          <a:chOff x="0" y="0"/>
          <a:chExt cx="0" cy="0"/>
        </a:xfrm>
      </p:grpSpPr>
      <p:sp>
        <p:nvSpPr>
          <p:cNvPr id="1575" name="Google Shape;1575;g390f4d5127f_0_2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CPPs are not listing any specific tool but point to tool registries, in particular COPTR.</a:t>
            </a:r>
            <a:endParaRPr/>
          </a:p>
        </p:txBody>
      </p:sp>
      <p:sp>
        <p:nvSpPr>
          <p:cNvPr id="1576" name="Google Shape;1576;g390f4d5127f_0_2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3" name="Shape 1583"/>
        <p:cNvGrpSpPr/>
        <p:nvPr/>
      </p:nvGrpSpPr>
      <p:grpSpPr>
        <a:xfrm>
          <a:off x="0" y="0"/>
          <a:ext cx="0" cy="0"/>
          <a:chOff x="0" y="0"/>
          <a:chExt cx="0" cy="0"/>
        </a:xfrm>
      </p:grpSpPr>
      <p:sp>
        <p:nvSpPr>
          <p:cNvPr id="1584" name="Google Shape;1584;g390f4d5127f_0_3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85" name="Google Shape;1585;g390f4d5127f_0_3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3a5681add1c_5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9" name="Google Shape;399;g3a5681add1c_5_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2" name="Shape 1592"/>
        <p:cNvGrpSpPr/>
        <p:nvPr/>
      </p:nvGrpSpPr>
      <p:grpSpPr>
        <a:xfrm>
          <a:off x="0" y="0"/>
          <a:ext cx="0" cy="0"/>
          <a:chOff x="0" y="0"/>
          <a:chExt cx="0" cy="0"/>
        </a:xfrm>
      </p:grpSpPr>
      <p:sp>
        <p:nvSpPr>
          <p:cNvPr id="1593" name="Google Shape;1593;g390f4d5127f_0_3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94" name="Google Shape;1594;g390f4d5127f_0_3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1" name="Shape 1601"/>
        <p:cNvGrpSpPr/>
        <p:nvPr/>
      </p:nvGrpSpPr>
      <p:grpSpPr>
        <a:xfrm>
          <a:off x="0" y="0"/>
          <a:ext cx="0" cy="0"/>
          <a:chOff x="0" y="0"/>
          <a:chExt cx="0" cy="0"/>
        </a:xfrm>
      </p:grpSpPr>
      <p:sp>
        <p:nvSpPr>
          <p:cNvPr id="1602" name="Google Shape;1602;g390f4d5127f_0_327:notes"/>
          <p:cNvSpPr txBox="1"/>
          <p:nvPr>
            <p:ph idx="1" type="body"/>
          </p:nvPr>
        </p:nvSpPr>
        <p:spPr>
          <a:xfrm>
            <a:off x="709930" y="4861441"/>
            <a:ext cx="5679300" cy="4605600"/>
          </a:xfrm>
          <a:prstGeom prst="rect">
            <a:avLst/>
          </a:prstGeom>
          <a:noFill/>
          <a:ln>
            <a:noFill/>
          </a:ln>
        </p:spPr>
        <p:txBody>
          <a:bodyPr anchorCtr="0" anchor="t" bIns="99025" lIns="99025" spcFirstLastPara="1" rIns="99025" wrap="square" tIns="99025">
            <a:noAutofit/>
          </a:bodyPr>
          <a:lstStyle/>
          <a:p>
            <a:pPr indent="0" lvl="0" marL="0" rtl="0" algn="l">
              <a:lnSpc>
                <a:spcPct val="100000"/>
              </a:lnSpc>
              <a:spcBef>
                <a:spcPts val="0"/>
              </a:spcBef>
              <a:spcAft>
                <a:spcPts val="0"/>
              </a:spcAft>
              <a:buSzPts val="1400"/>
              <a:buNone/>
            </a:pPr>
            <a:r>
              <a:t/>
            </a:r>
            <a:endParaRPr/>
          </a:p>
        </p:txBody>
      </p:sp>
      <p:sp>
        <p:nvSpPr>
          <p:cNvPr id="1603" name="Google Shape;1603;g390f4d5127f_0_327:notes"/>
          <p:cNvSpPr/>
          <p:nvPr>
            <p:ph idx="2" type="sldImg"/>
          </p:nvPr>
        </p:nvSpPr>
        <p:spPr>
          <a:xfrm>
            <a:off x="139700" y="768350"/>
            <a:ext cx="6819900" cy="3837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4" name="Shape 1614"/>
        <p:cNvGrpSpPr/>
        <p:nvPr/>
      </p:nvGrpSpPr>
      <p:grpSpPr>
        <a:xfrm>
          <a:off x="0" y="0"/>
          <a:ext cx="0" cy="0"/>
          <a:chOff x="0" y="0"/>
          <a:chExt cx="0" cy="0"/>
        </a:xfrm>
      </p:grpSpPr>
      <p:sp>
        <p:nvSpPr>
          <p:cNvPr id="1615" name="Google Shape;1615;g390f4d5127f_0_51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6" name="Google Shape;1616;g390f4d5127f_0_5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0" name="Shape 1620"/>
        <p:cNvGrpSpPr/>
        <p:nvPr/>
      </p:nvGrpSpPr>
      <p:grpSpPr>
        <a:xfrm>
          <a:off x="0" y="0"/>
          <a:ext cx="0" cy="0"/>
          <a:chOff x="0" y="0"/>
          <a:chExt cx="0" cy="0"/>
        </a:xfrm>
      </p:grpSpPr>
      <p:sp>
        <p:nvSpPr>
          <p:cNvPr id="1621" name="Google Shape;1621;g390f4d5127f_0_5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22" name="Google Shape;1622;g390f4d5127f_0_52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3" name="Google Shape;1623;g390f4d5127f_0_524: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9" name="Shape 1629"/>
        <p:cNvGrpSpPr/>
        <p:nvPr/>
      </p:nvGrpSpPr>
      <p:grpSpPr>
        <a:xfrm>
          <a:off x="0" y="0"/>
          <a:ext cx="0" cy="0"/>
          <a:chOff x="0" y="0"/>
          <a:chExt cx="0" cy="0"/>
        </a:xfrm>
      </p:grpSpPr>
      <p:sp>
        <p:nvSpPr>
          <p:cNvPr id="1630" name="Google Shape;1630;g390f4d5127f_0_5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31" name="Google Shape;1631;g390f4d5127f_0_53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2" name="Google Shape;1632;g390f4d5127f_0_532: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8" name="Shape 1638"/>
        <p:cNvGrpSpPr/>
        <p:nvPr/>
      </p:nvGrpSpPr>
      <p:grpSpPr>
        <a:xfrm>
          <a:off x="0" y="0"/>
          <a:ext cx="0" cy="0"/>
          <a:chOff x="0" y="0"/>
          <a:chExt cx="0" cy="0"/>
        </a:xfrm>
      </p:grpSpPr>
      <p:sp>
        <p:nvSpPr>
          <p:cNvPr id="1639" name="Google Shape;1639;g390f4d5127f_0_5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40" name="Google Shape;1640;g390f4d5127f_0_54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41" name="Google Shape;1641;g390f4d5127f_0_54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7" name="Shape 1647"/>
        <p:cNvGrpSpPr/>
        <p:nvPr/>
      </p:nvGrpSpPr>
      <p:grpSpPr>
        <a:xfrm>
          <a:off x="0" y="0"/>
          <a:ext cx="0" cy="0"/>
          <a:chOff x="0" y="0"/>
          <a:chExt cx="0" cy="0"/>
        </a:xfrm>
      </p:grpSpPr>
      <p:sp>
        <p:nvSpPr>
          <p:cNvPr id="1648" name="Google Shape;1648;g390f4d5127f_0_5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49" name="Google Shape;1649;g390f4d5127f_0_54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0" name="Google Shape;1650;g390f4d5127f_0_548: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7" name="Shape 1657"/>
        <p:cNvGrpSpPr/>
        <p:nvPr/>
      </p:nvGrpSpPr>
      <p:grpSpPr>
        <a:xfrm>
          <a:off x="0" y="0"/>
          <a:ext cx="0" cy="0"/>
          <a:chOff x="0" y="0"/>
          <a:chExt cx="0" cy="0"/>
        </a:xfrm>
      </p:grpSpPr>
      <p:sp>
        <p:nvSpPr>
          <p:cNvPr id="1658" name="Google Shape;1658;g390f4d5127f_0_5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59" name="Google Shape;1659;g390f4d5127f_0_55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0" name="Google Shape;1660;g390f4d5127f_0_557: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7" name="Shape 1667"/>
        <p:cNvGrpSpPr/>
        <p:nvPr/>
      </p:nvGrpSpPr>
      <p:grpSpPr>
        <a:xfrm>
          <a:off x="0" y="0"/>
          <a:ext cx="0" cy="0"/>
          <a:chOff x="0" y="0"/>
          <a:chExt cx="0" cy="0"/>
        </a:xfrm>
      </p:grpSpPr>
      <p:sp>
        <p:nvSpPr>
          <p:cNvPr id="1668" name="Google Shape;1668;g390f4d5127f_0_5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69" name="Google Shape;1669;g390f4d5127f_0_56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0" name="Google Shape;1670;g390f4d5127f_0_566: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6" name="Shape 1676"/>
        <p:cNvGrpSpPr/>
        <p:nvPr/>
      </p:nvGrpSpPr>
      <p:grpSpPr>
        <a:xfrm>
          <a:off x="0" y="0"/>
          <a:ext cx="0" cy="0"/>
          <a:chOff x="0" y="0"/>
          <a:chExt cx="0" cy="0"/>
        </a:xfrm>
      </p:grpSpPr>
      <p:sp>
        <p:nvSpPr>
          <p:cNvPr id="1677" name="Google Shape;1677;g390f4d5127f_0_5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78" name="Google Shape;1678;g390f4d5127f_0_57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9" name="Google Shape;1679;g390f4d5127f_0_574: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3a5681add1c_5_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6" name="Google Shape;406;g3a5681add1c_5_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4" name="Shape 1684"/>
        <p:cNvGrpSpPr/>
        <p:nvPr/>
      </p:nvGrpSpPr>
      <p:grpSpPr>
        <a:xfrm>
          <a:off x="0" y="0"/>
          <a:ext cx="0" cy="0"/>
          <a:chOff x="0" y="0"/>
          <a:chExt cx="0" cy="0"/>
        </a:xfrm>
      </p:grpSpPr>
      <p:sp>
        <p:nvSpPr>
          <p:cNvPr id="1685" name="Google Shape;1685;g390f4d5127f_0_5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86" name="Google Shape;1686;g390f4d5127f_0_58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7" name="Google Shape;1687;g390f4d5127f_0_581: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6" name="Shape 1696"/>
        <p:cNvGrpSpPr/>
        <p:nvPr/>
      </p:nvGrpSpPr>
      <p:grpSpPr>
        <a:xfrm>
          <a:off x="0" y="0"/>
          <a:ext cx="0" cy="0"/>
          <a:chOff x="0" y="0"/>
          <a:chExt cx="0" cy="0"/>
        </a:xfrm>
      </p:grpSpPr>
      <p:sp>
        <p:nvSpPr>
          <p:cNvPr id="1697" name="Google Shape;1697;g390f4d5127f_0_5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98" name="Google Shape;1698;g390f4d5127f_0_59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9" name="Google Shape;1699;g390f4d5127f_0_592: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7" name="Shape 1707"/>
        <p:cNvGrpSpPr/>
        <p:nvPr/>
      </p:nvGrpSpPr>
      <p:grpSpPr>
        <a:xfrm>
          <a:off x="0" y="0"/>
          <a:ext cx="0" cy="0"/>
          <a:chOff x="0" y="0"/>
          <a:chExt cx="0" cy="0"/>
        </a:xfrm>
      </p:grpSpPr>
      <p:sp>
        <p:nvSpPr>
          <p:cNvPr id="1708" name="Google Shape;1708;g390f4d5127f_0_6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09" name="Google Shape;1709;g390f4d5127f_0_60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Forthcoming: FIDELIS Matrix workshop on June 17th at 12 CEST.</a:t>
            </a:r>
            <a:endParaRPr/>
          </a:p>
        </p:txBody>
      </p:sp>
      <p:sp>
        <p:nvSpPr>
          <p:cNvPr id="1710" name="Google Shape;1710;g390f4d5127f_0_602: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7" name="Shape 1717"/>
        <p:cNvGrpSpPr/>
        <p:nvPr/>
      </p:nvGrpSpPr>
      <p:grpSpPr>
        <a:xfrm>
          <a:off x="0" y="0"/>
          <a:ext cx="0" cy="0"/>
          <a:chOff x="0" y="0"/>
          <a:chExt cx="0" cy="0"/>
        </a:xfrm>
      </p:grpSpPr>
      <p:sp>
        <p:nvSpPr>
          <p:cNvPr id="1718" name="Google Shape;1718;g390f4d5127f_0_6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19" name="Google Shape;1719;g390f4d5127f_0_61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0" name="Google Shape;1720;g390f4d5127f_0_611: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4" name="Shape 1724"/>
        <p:cNvGrpSpPr/>
        <p:nvPr/>
      </p:nvGrpSpPr>
      <p:grpSpPr>
        <a:xfrm>
          <a:off x="0" y="0"/>
          <a:ext cx="0" cy="0"/>
          <a:chOff x="0" y="0"/>
          <a:chExt cx="0" cy="0"/>
        </a:xfrm>
      </p:grpSpPr>
      <p:sp>
        <p:nvSpPr>
          <p:cNvPr id="1725" name="Google Shape;1725;g390f4d5127f_0_6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26" name="Google Shape;1726;g390f4d5127f_0_61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7" name="Google Shape;1727;g390f4d5127f_0_617: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3" name="Shape 1733"/>
        <p:cNvGrpSpPr/>
        <p:nvPr/>
      </p:nvGrpSpPr>
      <p:grpSpPr>
        <a:xfrm>
          <a:off x="0" y="0"/>
          <a:ext cx="0" cy="0"/>
          <a:chOff x="0" y="0"/>
          <a:chExt cx="0" cy="0"/>
        </a:xfrm>
      </p:grpSpPr>
      <p:sp>
        <p:nvSpPr>
          <p:cNvPr id="1734" name="Google Shape;1734;g390f4d5127f_0_6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35" name="Google Shape;1735;g390f4d5127f_0_63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6" name="Google Shape;1736;g390f4d5127f_0_635: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0" name="Shape 1740"/>
        <p:cNvGrpSpPr/>
        <p:nvPr/>
      </p:nvGrpSpPr>
      <p:grpSpPr>
        <a:xfrm>
          <a:off x="0" y="0"/>
          <a:ext cx="0" cy="0"/>
          <a:chOff x="0" y="0"/>
          <a:chExt cx="0" cy="0"/>
        </a:xfrm>
      </p:grpSpPr>
      <p:sp>
        <p:nvSpPr>
          <p:cNvPr id="1741" name="Google Shape;1741;g3a5b8955c43_0_1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42" name="Google Shape;1742;g3a5b8955c43_0_12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3" name="Google Shape;1743;g3a5b8955c43_0_128: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8" name="Shape 1748"/>
        <p:cNvGrpSpPr/>
        <p:nvPr/>
      </p:nvGrpSpPr>
      <p:grpSpPr>
        <a:xfrm>
          <a:off x="0" y="0"/>
          <a:ext cx="0" cy="0"/>
          <a:chOff x="0" y="0"/>
          <a:chExt cx="0" cy="0"/>
        </a:xfrm>
      </p:grpSpPr>
      <p:sp>
        <p:nvSpPr>
          <p:cNvPr id="1749" name="Google Shape;1749;g3a5b8955c43_0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50" name="Google Shape;1750;g3a5b8955c43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4" name="Shape 1754"/>
        <p:cNvGrpSpPr/>
        <p:nvPr/>
      </p:nvGrpSpPr>
      <p:grpSpPr>
        <a:xfrm>
          <a:off x="0" y="0"/>
          <a:ext cx="0" cy="0"/>
          <a:chOff x="0" y="0"/>
          <a:chExt cx="0" cy="0"/>
        </a:xfrm>
      </p:grpSpPr>
      <p:sp>
        <p:nvSpPr>
          <p:cNvPr id="1755" name="Google Shape;1755;g390f4d5127f_0_6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56" name="Google Shape;1756;g390f4d5127f_0_6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0" name="Shape 1760"/>
        <p:cNvGrpSpPr/>
        <p:nvPr/>
      </p:nvGrpSpPr>
      <p:grpSpPr>
        <a:xfrm>
          <a:off x="0" y="0"/>
          <a:ext cx="0" cy="0"/>
          <a:chOff x="0" y="0"/>
          <a:chExt cx="0" cy="0"/>
        </a:xfrm>
      </p:grpSpPr>
      <p:sp>
        <p:nvSpPr>
          <p:cNvPr id="1761" name="Google Shape;1761;g3a5b8955c43_0_1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62" name="Google Shape;1762;g3a5b8955c43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jpg"/><Relationship Id="rId4" Type="http://schemas.openxmlformats.org/officeDocument/2006/relationships/image" Target="../media/image6.png"/><Relationship Id="rId5"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g"/><Relationship Id="rId3"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44.png"/><Relationship Id="rId4" Type="http://schemas.openxmlformats.org/officeDocument/2006/relationships/image" Target="../media/image56.png"/><Relationship Id="rId5"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6.png"/><Relationship Id="rId3"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60.png"/><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6.png"/><Relationship Id="rId3"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6.png"/><Relationship Id="rId3"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6.png"/><Relationship Id="rId3"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6.png"/><Relationship Id="rId3"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1.jp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g"/><Relationship Id="rId3"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2.jpg"/><Relationship Id="rId4" Type="http://schemas.openxmlformats.org/officeDocument/2006/relationships/image" Target="../media/image6.png"/><Relationship Id="rId5"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21.png"/><Relationship Id="rId4" Type="http://schemas.openxmlformats.org/officeDocument/2006/relationships/image" Target="../media/image23.png"/><Relationship Id="rId5"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g"/><Relationship Id="rId3" Type="http://schemas.openxmlformats.org/officeDocument/2006/relationships/image" Target="../media/image6.png"/><Relationship Id="rId4" Type="http://schemas.openxmlformats.org/officeDocument/2006/relationships/image" Target="../media/image21.png"/><Relationship Id="rId5" Type="http://schemas.openxmlformats.org/officeDocument/2006/relationships/image" Target="../media/image23.png"/><Relationship Id="rId6"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21.png"/><Relationship Id="rId4" Type="http://schemas.openxmlformats.org/officeDocument/2006/relationships/image" Target="../media/image23.png"/><Relationship Id="rId5"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g"/><Relationship Id="rId3" Type="http://schemas.openxmlformats.org/officeDocument/2006/relationships/image" Target="../media/image6.png"/><Relationship Id="rId4" Type="http://schemas.openxmlformats.org/officeDocument/2006/relationships/image" Target="../media/image21.png"/><Relationship Id="rId5" Type="http://schemas.openxmlformats.org/officeDocument/2006/relationships/image" Target="../media/image23.png"/><Relationship Id="rId6" Type="http://schemas.openxmlformats.org/officeDocument/2006/relationships/image" Target="../media/image10.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21.png"/><Relationship Id="rId4" Type="http://schemas.openxmlformats.org/officeDocument/2006/relationships/image" Target="../media/image23.png"/><Relationship Id="rId5"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21.png"/><Relationship Id="rId4" Type="http://schemas.openxmlformats.org/officeDocument/2006/relationships/image" Target="../media/image23.png"/><Relationship Id="rId5"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21.png"/><Relationship Id="rId4" Type="http://schemas.openxmlformats.org/officeDocument/2006/relationships/image" Target="../media/image23.png"/><Relationship Id="rId5"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21.png"/><Relationship Id="rId4" Type="http://schemas.openxmlformats.org/officeDocument/2006/relationships/image" Target="../media/image23.png"/><Relationship Id="rId5"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jpg"/><Relationship Id="rId3"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11.jpg"/><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jpg"/><Relationship Id="rId3" Type="http://schemas.openxmlformats.org/officeDocument/2006/relationships/image" Target="../media/image2.jpg"/><Relationship Id="rId4" Type="http://schemas.openxmlformats.org/officeDocument/2006/relationships/image" Target="../media/image6.png"/><Relationship Id="rId5"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 Id="rId3" Type="http://schemas.openxmlformats.org/officeDocument/2006/relationships/image" Target="../media/image11.jp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 Id="rId3" Type="http://schemas.openxmlformats.org/officeDocument/2006/relationships/image" Target="../media/image11.jpg"/><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 Id="rId3" Type="http://schemas.openxmlformats.org/officeDocument/2006/relationships/image" Target="../media/image11.jpg"/><Relationship Id="rId4" Type="http://schemas.openxmlformats.org/officeDocument/2006/relationships/image" Target="../media/image10.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1.jpg"/><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7.jpg"/><Relationship Id="rId3" Type="http://schemas.openxmlformats.org/officeDocument/2006/relationships/image" Target="../media/image10.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5.png"/><Relationship Id="rId3" Type="http://schemas.openxmlformats.org/officeDocument/2006/relationships/image" Target="../media/image44.png"/><Relationship Id="rId4" Type="http://schemas.openxmlformats.org/officeDocument/2006/relationships/image" Target="../media/image56.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6.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6.png"/><Relationship Id="rId3" Type="http://schemas.openxmlformats.org/officeDocument/2006/relationships/image" Target="../media/image60.png"/><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6.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3.png"/><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jpg"/><Relationship Id="rId4" Type="http://schemas.openxmlformats.org/officeDocument/2006/relationships/image" Target="../media/image6.png"/><Relationship Id="rId5"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1.jp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1.jpg"/><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3.pn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7"/>
          <p:cNvSpPr txBox="1"/>
          <p:nvPr>
            <p:ph type="ctrTitle"/>
          </p:nvPr>
        </p:nvSpPr>
        <p:spPr>
          <a:xfrm>
            <a:off x="512497" y="1649265"/>
            <a:ext cx="8008418" cy="1080811"/>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Roboto Light"/>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7"/>
          <p:cNvSpPr txBox="1"/>
          <p:nvPr>
            <p:ph idx="1" type="subTitle"/>
          </p:nvPr>
        </p:nvSpPr>
        <p:spPr>
          <a:xfrm>
            <a:off x="512497" y="3270265"/>
            <a:ext cx="9144000" cy="824305"/>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14" name="Google Shape;14;p7"/>
          <p:cNvPicPr preferRelativeResize="0"/>
          <p:nvPr/>
        </p:nvPicPr>
        <p:blipFill rotWithShape="1">
          <a:blip r:embed="rId2">
            <a:alphaModFix/>
          </a:blip>
          <a:srcRect b="0" l="0" r="0" t="0"/>
          <a:stretch/>
        </p:blipFill>
        <p:spPr>
          <a:xfrm>
            <a:off x="328389" y="250854"/>
            <a:ext cx="3783694" cy="1079748"/>
          </a:xfrm>
          <a:prstGeom prst="rect">
            <a:avLst/>
          </a:prstGeom>
          <a:noFill/>
          <a:ln>
            <a:noFill/>
          </a:ln>
        </p:spPr>
      </p:pic>
      <p:pic>
        <p:nvPicPr>
          <p:cNvPr id="15" name="Google Shape;15;p7"/>
          <p:cNvPicPr preferRelativeResize="0"/>
          <p:nvPr/>
        </p:nvPicPr>
        <p:blipFill rotWithShape="1">
          <a:blip r:embed="rId3">
            <a:alphaModFix/>
          </a:blip>
          <a:srcRect b="0" l="0" r="0" t="0"/>
          <a:stretch/>
        </p:blipFill>
        <p:spPr>
          <a:xfrm>
            <a:off x="517888" y="6020474"/>
            <a:ext cx="2408920" cy="505379"/>
          </a:xfrm>
          <a:prstGeom prst="rect">
            <a:avLst/>
          </a:prstGeom>
          <a:noFill/>
          <a:ln>
            <a:noFill/>
          </a:ln>
        </p:spPr>
      </p:pic>
      <p:pic>
        <p:nvPicPr>
          <p:cNvPr id="16" name="Google Shape;16;p7"/>
          <p:cNvPicPr preferRelativeResize="0"/>
          <p:nvPr/>
        </p:nvPicPr>
        <p:blipFill rotWithShape="1">
          <a:blip r:embed="rId4">
            <a:alphaModFix/>
          </a:blip>
          <a:srcRect b="0" l="0" r="0" t="0"/>
          <a:stretch/>
        </p:blipFill>
        <p:spPr>
          <a:xfrm>
            <a:off x="6678434" y="4812867"/>
            <a:ext cx="5063109" cy="2784711"/>
          </a:xfrm>
          <a:prstGeom prst="rect">
            <a:avLst/>
          </a:prstGeom>
          <a:noFill/>
          <a:ln>
            <a:noFill/>
          </a:ln>
        </p:spPr>
      </p:pic>
      <p:pic>
        <p:nvPicPr>
          <p:cNvPr id="17" name="Google Shape;17;p7" title="cc-by.png"/>
          <p:cNvPicPr preferRelativeResize="0"/>
          <p:nvPr/>
        </p:nvPicPr>
        <p:blipFill>
          <a:blip r:embed="rId5">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69" name="Shape 69"/>
        <p:cNvGrpSpPr/>
        <p:nvPr/>
      </p:nvGrpSpPr>
      <p:grpSpPr>
        <a:xfrm>
          <a:off x="0" y="0"/>
          <a:ext cx="0" cy="0"/>
          <a:chOff x="0" y="0"/>
          <a:chExt cx="0" cy="0"/>
        </a:xfrm>
      </p:grpSpPr>
      <p:sp>
        <p:nvSpPr>
          <p:cNvPr id="70" name="Google Shape;70;p16"/>
          <p:cNvSpPr/>
          <p:nvPr>
            <p:ph idx="2" type="pic"/>
          </p:nvPr>
        </p:nvSpPr>
        <p:spPr>
          <a:xfrm>
            <a:off x="4995484" y="940217"/>
            <a:ext cx="6172200" cy="5371571"/>
          </a:xfrm>
          <a:prstGeom prst="rect">
            <a:avLst/>
          </a:prstGeom>
          <a:noFill/>
          <a:ln>
            <a:noFill/>
          </a:ln>
        </p:spPr>
      </p:sp>
      <p:sp>
        <p:nvSpPr>
          <p:cNvPr id="71" name="Google Shape;71;p16"/>
          <p:cNvSpPr txBox="1"/>
          <p:nvPr>
            <p:ph idx="1" type="body"/>
          </p:nvPr>
        </p:nvSpPr>
        <p:spPr>
          <a:xfrm>
            <a:off x="652084" y="1994008"/>
            <a:ext cx="4186953" cy="431778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2" name="Google Shape;72;p16"/>
          <p:cNvSpPr txBox="1"/>
          <p:nvPr>
            <p:ph type="title"/>
          </p:nvPr>
        </p:nvSpPr>
        <p:spPr>
          <a:xfrm>
            <a:off x="652084" y="940217"/>
            <a:ext cx="4186953" cy="105379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3200"/>
              <a:buFont typeface="Roboto Light"/>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73" name="Google Shape;73;p16"/>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pic>
        <p:nvPicPr>
          <p:cNvPr id="74" name="Google Shape;74;p16"/>
          <p:cNvPicPr preferRelativeResize="0"/>
          <p:nvPr/>
        </p:nvPicPr>
        <p:blipFill rotWithShape="1">
          <a:blip r:embed="rId3">
            <a:alphaModFix/>
          </a:blip>
          <a:srcRect b="0" l="0" r="0" t="0"/>
          <a:stretch/>
        </p:blipFill>
        <p:spPr>
          <a:xfrm>
            <a:off x="6713205" y="4795487"/>
            <a:ext cx="5036430" cy="2770037"/>
          </a:xfrm>
          <a:prstGeom prst="rect">
            <a:avLst/>
          </a:prstGeom>
          <a:noFill/>
          <a:ln>
            <a:noFill/>
          </a:ln>
        </p:spPr>
      </p:pic>
      <p:pic>
        <p:nvPicPr>
          <p:cNvPr id="75" name="Google Shape;75;p16"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Page">
  <p:cSld name="Text Page">
    <p:spTree>
      <p:nvGrpSpPr>
        <p:cNvPr id="76" name="Shape 76"/>
        <p:cNvGrpSpPr/>
        <p:nvPr/>
      </p:nvGrpSpPr>
      <p:grpSpPr>
        <a:xfrm>
          <a:off x="0" y="0"/>
          <a:ext cx="0" cy="0"/>
          <a:chOff x="0" y="0"/>
          <a:chExt cx="0" cy="0"/>
        </a:xfrm>
      </p:grpSpPr>
      <p:pic>
        <p:nvPicPr>
          <p:cNvPr id="77" name="Google Shape;77;g390f4d5127f_0_512"/>
          <p:cNvPicPr preferRelativeResize="0"/>
          <p:nvPr/>
        </p:nvPicPr>
        <p:blipFill rotWithShape="1">
          <a:blip r:embed="rId2">
            <a:alphaModFix/>
          </a:blip>
          <a:srcRect b="0" l="0" r="0" t="0"/>
          <a:stretch/>
        </p:blipFill>
        <p:spPr>
          <a:xfrm>
            <a:off x="5884" y="0"/>
            <a:ext cx="12180230" cy="6858000"/>
          </a:xfrm>
          <a:prstGeom prst="rect">
            <a:avLst/>
          </a:prstGeom>
          <a:noFill/>
          <a:ln>
            <a:noFill/>
          </a:ln>
        </p:spPr>
      </p:pic>
      <p:sp>
        <p:nvSpPr>
          <p:cNvPr id="78" name="Google Shape;78;g390f4d5127f_0_512"/>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GB"/>
              <a:t>‹#›</a:t>
            </a:fld>
            <a:endParaRPr/>
          </a:p>
        </p:txBody>
      </p:sp>
      <p:sp>
        <p:nvSpPr>
          <p:cNvPr id="79" name="Google Shape;79;g390f4d5127f_0_512"/>
          <p:cNvSpPr txBox="1"/>
          <p:nvPr/>
        </p:nvSpPr>
        <p:spPr>
          <a:xfrm>
            <a:off x="282422" y="6441230"/>
            <a:ext cx="60981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rgbClr val="262626"/>
                </a:solidFill>
                <a:latin typeface="Helvetica Neue Light"/>
                <a:ea typeface="Helvetica Neue Light"/>
                <a:cs typeface="Helvetica Neue Light"/>
                <a:sym typeface="Helvetica Neue Light"/>
              </a:rPr>
              <a:t>EOSC EDEN WP1 </a:t>
            </a:r>
            <a:r>
              <a:rPr b="0" i="0" lang="en-GB" sz="900" u="none" cap="none" strike="noStrike">
                <a:solidFill>
                  <a:srgbClr val="CCAB30"/>
                </a:solidFill>
                <a:latin typeface="Helvetica Neue Light"/>
                <a:ea typeface="Helvetica Neue Light"/>
                <a:cs typeface="Helvetica Neue Light"/>
                <a:sym typeface="Helvetica Neue Light"/>
              </a:rPr>
              <a:t>|</a:t>
            </a:r>
            <a:r>
              <a:rPr b="0" i="0" lang="en-GB" sz="900" u="none" cap="none" strike="noStrike">
                <a:solidFill>
                  <a:srgbClr val="262626"/>
                </a:solidFill>
                <a:latin typeface="Helvetica Neue Light"/>
                <a:ea typeface="Helvetica Neue Light"/>
                <a:cs typeface="Helvetica Neue Light"/>
                <a:sym typeface="Helvetica Neue Light"/>
              </a:rPr>
              <a:t> Micky Lindlar &amp; Bertrand Caron</a:t>
            </a:r>
            <a:endParaRPr b="0" i="0" sz="900" u="none" cap="none" strike="noStrike">
              <a:solidFill>
                <a:srgbClr val="262626"/>
              </a:solidFill>
              <a:latin typeface="Helvetica Neue Light"/>
              <a:ea typeface="Helvetica Neue Light"/>
              <a:cs typeface="Helvetica Neue Light"/>
              <a:sym typeface="Helvetica Neue Light"/>
            </a:endParaRPr>
          </a:p>
        </p:txBody>
      </p:sp>
      <p:sp>
        <p:nvSpPr>
          <p:cNvPr id="80" name="Google Shape;80;g390f4d5127f_0_512"/>
          <p:cNvSpPr txBox="1"/>
          <p:nvPr>
            <p:ph idx="1" type="body"/>
          </p:nvPr>
        </p:nvSpPr>
        <p:spPr>
          <a:xfrm>
            <a:off x="668190" y="2342990"/>
            <a:ext cx="10883700" cy="3712800"/>
          </a:xfrm>
          <a:prstGeom prst="rect">
            <a:avLst/>
          </a:prstGeom>
          <a:noFill/>
          <a:ln>
            <a:noFill/>
          </a:ln>
        </p:spPr>
        <p:txBody>
          <a:bodyPr anchorCtr="0" anchor="t" bIns="45700" lIns="91425" spcFirstLastPara="1" rIns="91425" wrap="square" tIns="45700">
            <a:normAutofit/>
          </a:bodyPr>
          <a:lstStyle>
            <a:lvl1pPr indent="-228600" lvl="0" marL="457200" algn="l">
              <a:lnSpc>
                <a:spcPct val="130000"/>
              </a:lnSpc>
              <a:spcBef>
                <a:spcPts val="1000"/>
              </a:spcBef>
              <a:spcAft>
                <a:spcPts val="0"/>
              </a:spcAft>
              <a:buClr>
                <a:srgbClr val="7F7F7F"/>
              </a:buClr>
              <a:buSzPts val="1500"/>
              <a:buNone/>
              <a:defRPr b="0" i="0" sz="1500">
                <a:solidFill>
                  <a:srgbClr val="7F7F7F"/>
                </a:solidFill>
                <a:latin typeface="Roboto Light"/>
                <a:ea typeface="Roboto Light"/>
                <a:cs typeface="Roboto Light"/>
                <a:sym typeface="Roboto Light"/>
              </a:defRPr>
            </a:lvl1pPr>
            <a:lvl2pPr indent="-323850" lvl="1" marL="9144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2pPr>
            <a:lvl3pPr indent="-323850" lvl="2" marL="13716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3pPr>
            <a:lvl4pPr indent="-323850" lvl="3" marL="18288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4pPr>
            <a:lvl5pPr indent="-323850" lvl="4" marL="22860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g390f4d5127f_0_512"/>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3500"/>
              <a:buFont typeface="Roboto Light"/>
              <a:buNone/>
              <a:defRPr b="0" i="0" sz="3500">
                <a:solidFill>
                  <a:srgbClr val="262626"/>
                </a:solidFill>
                <a:latin typeface="Roboto Light"/>
                <a:ea typeface="Roboto Light"/>
                <a:cs typeface="Roboto Light"/>
                <a:sym typeface="Roboto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g390f4d5127f_0_512"/>
          <p:cNvSpPr txBox="1"/>
          <p:nvPr>
            <p:ph idx="2" type="body"/>
          </p:nvPr>
        </p:nvSpPr>
        <p:spPr>
          <a:xfrm>
            <a:off x="668193" y="1717482"/>
            <a:ext cx="10883700" cy="3648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262626"/>
              </a:buClr>
              <a:buSzPts val="2000"/>
              <a:buNone/>
              <a:defRPr b="0" i="0" sz="2000">
                <a:solidFill>
                  <a:srgbClr val="262626"/>
                </a:solidFill>
                <a:latin typeface="Roboto Light"/>
                <a:ea typeface="Roboto Light"/>
                <a:cs typeface="Roboto Light"/>
                <a:sym typeface="Roboto Light"/>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83" name="Google Shape;83;g390f4d5127f_0_512" title="cc-by.png"/>
          <p:cNvPicPr preferRelativeResize="0"/>
          <p:nvPr/>
        </p:nvPicPr>
        <p:blipFill>
          <a:blip r:embed="rId3">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blipFill>
          <a:blip r:embed="rId2">
            <a:alphaModFix/>
          </a:blip>
          <a:stretch>
            <a:fillRect/>
          </a:stretch>
        </a:blipFill>
      </p:bgPr>
    </p:bg>
    <p:spTree>
      <p:nvGrpSpPr>
        <p:cNvPr id="87" name="Shape 87"/>
        <p:cNvGrpSpPr/>
        <p:nvPr/>
      </p:nvGrpSpPr>
      <p:grpSpPr>
        <a:xfrm>
          <a:off x="0" y="0"/>
          <a:ext cx="0" cy="0"/>
          <a:chOff x="0" y="0"/>
          <a:chExt cx="0" cy="0"/>
        </a:xfrm>
      </p:grpSpPr>
      <p:sp>
        <p:nvSpPr>
          <p:cNvPr id="88" name="Google Shape;88;g3a3b419b15d_0_1068"/>
          <p:cNvSpPr txBox="1"/>
          <p:nvPr>
            <p:ph type="ctrTitle"/>
          </p:nvPr>
        </p:nvSpPr>
        <p:spPr>
          <a:xfrm>
            <a:off x="731497" y="2535316"/>
            <a:ext cx="7449300" cy="13632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rgbClr val="001A6D"/>
              </a:buClr>
              <a:buSzPts val="4800"/>
              <a:buFont typeface="Inter"/>
              <a:buNone/>
              <a:defRPr sz="4800">
                <a:solidFill>
                  <a:srgbClr val="001A6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g3a3b419b15d_0_1068"/>
          <p:cNvSpPr txBox="1"/>
          <p:nvPr>
            <p:ph idx="1" type="subTitle"/>
          </p:nvPr>
        </p:nvSpPr>
        <p:spPr>
          <a:xfrm>
            <a:off x="731497" y="4139054"/>
            <a:ext cx="7449300" cy="669000"/>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1000"/>
              </a:spcBef>
              <a:spcAft>
                <a:spcPts val="0"/>
              </a:spcAft>
              <a:buClr>
                <a:srgbClr val="001A6D"/>
              </a:buClr>
              <a:buSzPts val="2136"/>
              <a:buFont typeface="Inter"/>
              <a:buNone/>
              <a:defRPr b="0" i="0" sz="2400" u="none" cap="none" strike="noStrike">
                <a:solidFill>
                  <a:srgbClr val="001A6D"/>
                </a:solidFill>
                <a:latin typeface="Inter"/>
                <a:ea typeface="Inter"/>
                <a:cs typeface="Inter"/>
                <a:sym typeface="Inter"/>
              </a:defRPr>
            </a:lvl1pPr>
            <a:lvl2pPr lvl="1" marR="0" algn="ctr">
              <a:lnSpc>
                <a:spcPct val="90000"/>
              </a:lnSpc>
              <a:spcBef>
                <a:spcPts val="500"/>
              </a:spcBef>
              <a:spcAft>
                <a:spcPts val="0"/>
              </a:spcAft>
              <a:buClr>
                <a:schemeClr val="dk2"/>
              </a:buClr>
              <a:buSzPts val="1780"/>
              <a:buFont typeface="Calibri"/>
              <a:buNone/>
              <a:defRPr b="0" i="0" sz="2000" u="none" cap="none" strike="noStrike">
                <a:solidFill>
                  <a:schemeClr val="dk2"/>
                </a:solidFill>
                <a:latin typeface="Calibri"/>
                <a:ea typeface="Calibri"/>
                <a:cs typeface="Calibri"/>
                <a:sym typeface="Calibri"/>
              </a:defRPr>
            </a:lvl2pPr>
            <a:lvl3pPr lvl="2" marR="0" algn="ctr">
              <a:lnSpc>
                <a:spcPct val="90000"/>
              </a:lnSpc>
              <a:spcBef>
                <a:spcPts val="500"/>
              </a:spcBef>
              <a:spcAft>
                <a:spcPts val="0"/>
              </a:spcAft>
              <a:buClr>
                <a:schemeClr val="dk2"/>
              </a:buClr>
              <a:buSzPts val="1602"/>
              <a:buFont typeface="Calibri"/>
              <a:buNone/>
              <a:defRPr b="0" i="0" sz="1800" u="none" cap="none" strike="noStrike">
                <a:solidFill>
                  <a:schemeClr val="dk2"/>
                </a:solidFill>
                <a:latin typeface="Calibri"/>
                <a:ea typeface="Calibri"/>
                <a:cs typeface="Calibri"/>
                <a:sym typeface="Calibri"/>
              </a:defRPr>
            </a:lvl3pPr>
            <a:lvl4pPr lvl="3" marR="0" algn="ctr">
              <a:lnSpc>
                <a:spcPct val="90000"/>
              </a:lnSpc>
              <a:spcBef>
                <a:spcPts val="500"/>
              </a:spcBef>
              <a:spcAft>
                <a:spcPts val="0"/>
              </a:spcAft>
              <a:buClr>
                <a:schemeClr val="dk2"/>
              </a:buClr>
              <a:buSzPts val="1424"/>
              <a:buFont typeface="Calibri"/>
              <a:buNone/>
              <a:defRPr b="0" i="0" sz="1600" u="none" cap="none" strike="noStrike">
                <a:solidFill>
                  <a:schemeClr val="dk2"/>
                </a:solidFill>
                <a:latin typeface="Calibri"/>
                <a:ea typeface="Calibri"/>
                <a:cs typeface="Calibri"/>
                <a:sym typeface="Calibri"/>
              </a:defRPr>
            </a:lvl4pPr>
            <a:lvl5pPr lvl="4" marR="0" algn="ctr">
              <a:lnSpc>
                <a:spcPct val="90000"/>
              </a:lnSpc>
              <a:spcBef>
                <a:spcPts val="500"/>
              </a:spcBef>
              <a:spcAft>
                <a:spcPts val="0"/>
              </a:spcAft>
              <a:buClr>
                <a:schemeClr val="dk2"/>
              </a:buClr>
              <a:buSzPts val="1424"/>
              <a:buFont typeface="Calibri"/>
              <a:buNone/>
              <a:defRPr b="0" i="0" sz="1600" u="none" cap="none" strike="noStrike">
                <a:solidFill>
                  <a:schemeClr val="dk2"/>
                </a:solidFill>
                <a:latin typeface="Calibri"/>
                <a:ea typeface="Calibri"/>
                <a:cs typeface="Calibri"/>
                <a:sym typeface="Calibri"/>
              </a:defRPr>
            </a:lvl5pPr>
            <a:lvl6pPr lvl="5"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6pPr>
            <a:lvl7pPr lvl="6"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7pPr>
            <a:lvl8pPr lvl="7"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8pPr>
            <a:lvl9pPr lvl="8"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9pPr>
          </a:lstStyle>
          <a:p/>
        </p:txBody>
      </p:sp>
      <p:pic>
        <p:nvPicPr>
          <p:cNvPr id="90" name="Google Shape;90;g3a3b419b15d_0_1068"/>
          <p:cNvPicPr preferRelativeResize="0"/>
          <p:nvPr/>
        </p:nvPicPr>
        <p:blipFill rotWithShape="1">
          <a:blip r:embed="rId3">
            <a:alphaModFix/>
          </a:blip>
          <a:srcRect b="0" l="0" r="0" t="0"/>
          <a:stretch/>
        </p:blipFill>
        <p:spPr>
          <a:xfrm>
            <a:off x="10371414" y="6358900"/>
            <a:ext cx="1820583" cy="380554"/>
          </a:xfrm>
          <a:prstGeom prst="rect">
            <a:avLst/>
          </a:prstGeom>
          <a:noFill/>
          <a:ln>
            <a:noFill/>
          </a:ln>
        </p:spPr>
      </p:pic>
      <p:pic>
        <p:nvPicPr>
          <p:cNvPr id="91" name="Google Shape;91;g3a3b419b15d_0_1068"/>
          <p:cNvPicPr preferRelativeResize="0"/>
          <p:nvPr/>
        </p:nvPicPr>
        <p:blipFill rotWithShape="1">
          <a:blip r:embed="rId4">
            <a:alphaModFix/>
          </a:blip>
          <a:srcRect b="0" l="0" r="0" t="0"/>
          <a:stretch/>
        </p:blipFill>
        <p:spPr>
          <a:xfrm>
            <a:off x="725214" y="156155"/>
            <a:ext cx="5370786" cy="1068533"/>
          </a:xfrm>
          <a:prstGeom prst="rect">
            <a:avLst/>
          </a:prstGeom>
          <a:noFill/>
          <a:ln>
            <a:noFill/>
          </a:ln>
        </p:spPr>
      </p:pic>
      <p:pic>
        <p:nvPicPr>
          <p:cNvPr id="92" name="Google Shape;92;g3a3b419b15d_0_1068" title="cc-by.png"/>
          <p:cNvPicPr preferRelativeResize="0"/>
          <p:nvPr/>
        </p:nvPicPr>
        <p:blipFill>
          <a:blip r:embed="rId5">
            <a:alphaModFix/>
          </a:blip>
          <a:stretch>
            <a:fillRect/>
          </a:stretch>
        </p:blipFill>
        <p:spPr>
          <a:xfrm>
            <a:off x="9890425" y="6358900"/>
            <a:ext cx="457700" cy="4577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rnal_Blank">
  <p:cSld name="Internal_Blank">
    <p:spTree>
      <p:nvGrpSpPr>
        <p:cNvPr id="93" name="Shape 93"/>
        <p:cNvGrpSpPr/>
        <p:nvPr/>
      </p:nvGrpSpPr>
      <p:grpSpPr>
        <a:xfrm>
          <a:off x="0" y="0"/>
          <a:ext cx="0" cy="0"/>
          <a:chOff x="0" y="0"/>
          <a:chExt cx="0" cy="0"/>
        </a:xfrm>
      </p:grpSpPr>
      <p:sp>
        <p:nvSpPr>
          <p:cNvPr id="94" name="Google Shape;94;g3a3b419b15d_0_1073"/>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5" name="Google Shape;95;g3a3b419b15d_0_1073"/>
          <p:cNvSpPr txBox="1"/>
          <p:nvPr>
            <p:ph idx="12" type="sldNum"/>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lvl1pPr indent="0" lvl="0" marL="0" algn="ctr">
              <a:spcBef>
                <a:spcPts val="0"/>
              </a:spcBef>
              <a:buNone/>
              <a:defRPr b="0" i="0" sz="1800" u="none" cap="none" strike="noStrike">
                <a:solidFill>
                  <a:srgbClr val="FBB03B"/>
                </a:solidFill>
                <a:latin typeface="Calibri"/>
                <a:ea typeface="Calibri"/>
                <a:cs typeface="Calibri"/>
                <a:sym typeface="Calibri"/>
              </a:defRPr>
            </a:lvl1pPr>
            <a:lvl2pPr indent="0" lvl="1" marL="0" algn="ctr">
              <a:spcBef>
                <a:spcPts val="0"/>
              </a:spcBef>
              <a:buNone/>
              <a:defRPr b="0" i="0" sz="1800" u="none" cap="none" strike="noStrike">
                <a:solidFill>
                  <a:srgbClr val="FBB03B"/>
                </a:solidFill>
                <a:latin typeface="Calibri"/>
                <a:ea typeface="Calibri"/>
                <a:cs typeface="Calibri"/>
                <a:sym typeface="Calibri"/>
              </a:defRPr>
            </a:lvl2pPr>
            <a:lvl3pPr indent="0" lvl="2" marL="0" algn="ctr">
              <a:spcBef>
                <a:spcPts val="0"/>
              </a:spcBef>
              <a:buNone/>
              <a:defRPr b="0" i="0" sz="1800" u="none" cap="none" strike="noStrike">
                <a:solidFill>
                  <a:srgbClr val="FBB03B"/>
                </a:solidFill>
                <a:latin typeface="Calibri"/>
                <a:ea typeface="Calibri"/>
                <a:cs typeface="Calibri"/>
                <a:sym typeface="Calibri"/>
              </a:defRPr>
            </a:lvl3pPr>
            <a:lvl4pPr indent="0" lvl="3" marL="0" algn="ctr">
              <a:spcBef>
                <a:spcPts val="0"/>
              </a:spcBef>
              <a:buNone/>
              <a:defRPr b="0" i="0" sz="1800" u="none" cap="none" strike="noStrike">
                <a:solidFill>
                  <a:srgbClr val="FBB03B"/>
                </a:solidFill>
                <a:latin typeface="Calibri"/>
                <a:ea typeface="Calibri"/>
                <a:cs typeface="Calibri"/>
                <a:sym typeface="Calibri"/>
              </a:defRPr>
            </a:lvl4pPr>
            <a:lvl5pPr indent="0" lvl="4" marL="0" algn="ctr">
              <a:spcBef>
                <a:spcPts val="0"/>
              </a:spcBef>
              <a:buNone/>
              <a:defRPr b="0" i="0" sz="1800" u="none" cap="none" strike="noStrike">
                <a:solidFill>
                  <a:srgbClr val="FBB03B"/>
                </a:solidFill>
                <a:latin typeface="Calibri"/>
                <a:ea typeface="Calibri"/>
                <a:cs typeface="Calibri"/>
                <a:sym typeface="Calibri"/>
              </a:defRPr>
            </a:lvl5pPr>
            <a:lvl6pPr indent="0" lvl="5" marL="0" algn="ctr">
              <a:spcBef>
                <a:spcPts val="0"/>
              </a:spcBef>
              <a:buNone/>
              <a:defRPr b="0" i="0" sz="1800" u="none" cap="none" strike="noStrike">
                <a:solidFill>
                  <a:srgbClr val="FBB03B"/>
                </a:solidFill>
                <a:latin typeface="Calibri"/>
                <a:ea typeface="Calibri"/>
                <a:cs typeface="Calibri"/>
                <a:sym typeface="Calibri"/>
              </a:defRPr>
            </a:lvl6pPr>
            <a:lvl7pPr indent="0" lvl="6" marL="0" algn="ctr">
              <a:spcBef>
                <a:spcPts val="0"/>
              </a:spcBef>
              <a:buNone/>
              <a:defRPr b="0" i="0" sz="1800" u="none" cap="none" strike="noStrike">
                <a:solidFill>
                  <a:srgbClr val="FBB03B"/>
                </a:solidFill>
                <a:latin typeface="Calibri"/>
                <a:ea typeface="Calibri"/>
                <a:cs typeface="Calibri"/>
                <a:sym typeface="Calibri"/>
              </a:defRPr>
            </a:lvl7pPr>
            <a:lvl8pPr indent="0" lvl="7" marL="0" algn="ctr">
              <a:spcBef>
                <a:spcPts val="0"/>
              </a:spcBef>
              <a:buNone/>
              <a:defRPr b="0" i="0" sz="1800" u="none" cap="none" strike="noStrike">
                <a:solidFill>
                  <a:srgbClr val="FBB03B"/>
                </a:solidFill>
                <a:latin typeface="Calibri"/>
                <a:ea typeface="Calibri"/>
                <a:cs typeface="Calibri"/>
                <a:sym typeface="Calibri"/>
              </a:defRPr>
            </a:lvl8pPr>
            <a:lvl9pPr indent="0" lvl="8" marL="0" algn="ctr">
              <a:spcBef>
                <a:spcPts val="0"/>
              </a:spcBef>
              <a:buNone/>
              <a:defRPr b="0" i="0" sz="1800" u="none" cap="none" strike="noStrike">
                <a:solidFill>
                  <a:srgbClr val="FBB03B"/>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GB"/>
              <a:t>‹#›</a:t>
            </a:fld>
            <a:endParaRPr/>
          </a:p>
        </p:txBody>
      </p:sp>
      <p:pic>
        <p:nvPicPr>
          <p:cNvPr id="96" name="Google Shape;96;g3a3b419b15d_0_1073"/>
          <p:cNvPicPr preferRelativeResize="0"/>
          <p:nvPr/>
        </p:nvPicPr>
        <p:blipFill rotWithShape="1">
          <a:blip r:embed="rId2">
            <a:alphaModFix/>
          </a:blip>
          <a:srcRect b="0" l="0" r="0" t="0"/>
          <a:stretch/>
        </p:blipFill>
        <p:spPr>
          <a:xfrm>
            <a:off x="471487" y="6153929"/>
            <a:ext cx="2557464" cy="508815"/>
          </a:xfrm>
          <a:prstGeom prst="rect">
            <a:avLst/>
          </a:prstGeom>
          <a:noFill/>
          <a:ln>
            <a:noFill/>
          </a:ln>
        </p:spPr>
      </p:pic>
      <p:pic>
        <p:nvPicPr>
          <p:cNvPr id="97" name="Google Shape;97;g3a3b419b15d_0_1073" title="cc-by.png"/>
          <p:cNvPicPr preferRelativeResize="0"/>
          <p:nvPr/>
        </p:nvPicPr>
        <p:blipFill>
          <a:blip r:embed="rId3">
            <a:alphaModFix/>
          </a:blip>
          <a:stretch>
            <a:fillRect/>
          </a:stretch>
        </p:blipFill>
        <p:spPr>
          <a:xfrm>
            <a:off x="11185825" y="6358900"/>
            <a:ext cx="457700" cy="4577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type="blank">
  <p:cSld name="BLANK">
    <p:bg>
      <p:bgPr>
        <a:blipFill>
          <a:blip r:embed="rId2">
            <a:alphaModFix/>
          </a:blip>
          <a:stretch>
            <a:fillRect/>
          </a:stretch>
        </a:blipFill>
      </p:bgPr>
    </p:bg>
    <p:spTree>
      <p:nvGrpSpPr>
        <p:cNvPr id="98" name="Shape 98"/>
        <p:cNvGrpSpPr/>
        <p:nvPr/>
      </p:nvGrpSpPr>
      <p:grpSpPr>
        <a:xfrm>
          <a:off x="0" y="0"/>
          <a:ext cx="0" cy="0"/>
          <a:chOff x="0" y="0"/>
          <a:chExt cx="0" cy="0"/>
        </a:xfrm>
      </p:grpSpPr>
      <p:pic>
        <p:nvPicPr>
          <p:cNvPr id="99" name="Google Shape;99;g3a3b419b15d_0_1077"/>
          <p:cNvPicPr preferRelativeResize="0"/>
          <p:nvPr/>
        </p:nvPicPr>
        <p:blipFill rotWithShape="1">
          <a:blip r:embed="rId3">
            <a:alphaModFix/>
          </a:blip>
          <a:srcRect b="0" l="0" r="0" t="0"/>
          <a:stretch/>
        </p:blipFill>
        <p:spPr>
          <a:xfrm>
            <a:off x="596626" y="302207"/>
            <a:ext cx="5370786" cy="833580"/>
          </a:xfrm>
          <a:prstGeom prst="rect">
            <a:avLst/>
          </a:prstGeom>
          <a:noFill/>
          <a:ln>
            <a:noFill/>
          </a:ln>
        </p:spPr>
      </p:pic>
      <p:pic>
        <p:nvPicPr>
          <p:cNvPr id="100" name="Google Shape;100;g3a3b419b15d_0_1077" title="cc-by.png"/>
          <p:cNvPicPr preferRelativeResize="0"/>
          <p:nvPr/>
        </p:nvPicPr>
        <p:blipFill>
          <a:blip r:embed="rId4">
            <a:alphaModFix/>
          </a:blip>
          <a:stretch>
            <a:fillRect/>
          </a:stretch>
        </p:blipFill>
        <p:spPr>
          <a:xfrm>
            <a:off x="11719225" y="6358900"/>
            <a:ext cx="457700" cy="4577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rnal-3">
  <p:cSld name="Internal-3">
    <p:spTree>
      <p:nvGrpSpPr>
        <p:cNvPr id="101" name="Shape 101"/>
        <p:cNvGrpSpPr/>
        <p:nvPr/>
      </p:nvGrpSpPr>
      <p:grpSpPr>
        <a:xfrm>
          <a:off x="0" y="0"/>
          <a:ext cx="0" cy="0"/>
          <a:chOff x="0" y="0"/>
          <a:chExt cx="0" cy="0"/>
        </a:xfrm>
      </p:grpSpPr>
      <p:sp>
        <p:nvSpPr>
          <p:cNvPr id="102" name="Google Shape;102;g3a3b419b15d_0_1079"/>
          <p:cNvSpPr txBox="1"/>
          <p:nvPr>
            <p:ph idx="1" type="body"/>
          </p:nvPr>
        </p:nvSpPr>
        <p:spPr>
          <a:xfrm>
            <a:off x="397565" y="1340920"/>
            <a:ext cx="11124000" cy="686700"/>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1A6D"/>
              </a:buClr>
              <a:buSzPts val="2492"/>
              <a:buFont typeface="Inter"/>
              <a:buNone/>
              <a:defRPr b="1" i="0" sz="2800" u="none" cap="none" strike="noStrike">
                <a:solidFill>
                  <a:srgbClr val="001A6D"/>
                </a:solidFill>
                <a:latin typeface="Inter"/>
                <a:ea typeface="Inter"/>
                <a:cs typeface="Inter"/>
                <a:sym typeface="Inter"/>
              </a:defRPr>
            </a:lvl1pPr>
            <a:lvl2pPr indent="-228600" lvl="1" marL="914400" marR="0" algn="l">
              <a:lnSpc>
                <a:spcPct val="90000"/>
              </a:lnSpc>
              <a:spcBef>
                <a:spcPts val="500"/>
              </a:spcBef>
              <a:spcAft>
                <a:spcPts val="0"/>
              </a:spcAft>
              <a:buClr>
                <a:srgbClr val="171616"/>
              </a:buClr>
              <a:buSzPts val="2136"/>
              <a:buFont typeface="Calibri"/>
              <a:buNone/>
              <a:defRPr b="0" i="0" sz="2400" u="none" cap="none" strike="noStrike">
                <a:solidFill>
                  <a:srgbClr val="171616"/>
                </a:solidFill>
                <a:latin typeface="Calibri"/>
                <a:ea typeface="Calibri"/>
                <a:cs typeface="Calibri"/>
                <a:sym typeface="Calibri"/>
              </a:defRPr>
            </a:lvl2pPr>
            <a:lvl3pPr indent="-228600" lvl="2" marL="1371600" marR="0" algn="l">
              <a:lnSpc>
                <a:spcPct val="90000"/>
              </a:lnSpc>
              <a:spcBef>
                <a:spcPts val="500"/>
              </a:spcBef>
              <a:spcAft>
                <a:spcPts val="0"/>
              </a:spcAft>
              <a:buClr>
                <a:srgbClr val="171616"/>
              </a:buClr>
              <a:buSzPts val="1780"/>
              <a:buFont typeface="Calibri"/>
              <a:buNone/>
              <a:defRPr b="0" i="0" sz="2000" u="none" cap="none" strike="noStrike">
                <a:solidFill>
                  <a:srgbClr val="171616"/>
                </a:solidFill>
                <a:latin typeface="Calibri"/>
                <a:ea typeface="Calibri"/>
                <a:cs typeface="Calibri"/>
                <a:sym typeface="Calibri"/>
              </a:defRPr>
            </a:lvl3pPr>
            <a:lvl4pPr indent="-228600" lvl="3" marL="1828800" marR="0" algn="l">
              <a:lnSpc>
                <a:spcPct val="90000"/>
              </a:lnSpc>
              <a:spcBef>
                <a:spcPts val="500"/>
              </a:spcBef>
              <a:spcAft>
                <a:spcPts val="0"/>
              </a:spcAft>
              <a:buClr>
                <a:srgbClr val="171616"/>
              </a:buClr>
              <a:buSzPts val="1602"/>
              <a:buFont typeface="Calibri"/>
              <a:buNone/>
              <a:defRPr b="0" i="0" sz="1800" u="none" cap="none" strike="noStrike">
                <a:solidFill>
                  <a:srgbClr val="171616"/>
                </a:solidFill>
                <a:latin typeface="Calibri"/>
                <a:ea typeface="Calibri"/>
                <a:cs typeface="Calibri"/>
                <a:sym typeface="Calibri"/>
              </a:defRPr>
            </a:lvl4pPr>
            <a:lvl5pPr indent="-228600" lvl="4" marL="2286000" marR="0" algn="l">
              <a:lnSpc>
                <a:spcPct val="90000"/>
              </a:lnSpc>
              <a:spcBef>
                <a:spcPts val="500"/>
              </a:spcBef>
              <a:spcAft>
                <a:spcPts val="0"/>
              </a:spcAft>
              <a:buClr>
                <a:srgbClr val="171616"/>
              </a:buClr>
              <a:buSzPts val="1602"/>
              <a:buFont typeface="Calibri"/>
              <a:buNone/>
              <a:defRPr b="0" i="0" sz="1800" u="none" cap="none" strike="noStrike">
                <a:solidFill>
                  <a:srgbClr val="171616"/>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3" name="Google Shape;103;g3a3b419b15d_0_1079"/>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2800"/>
              <a:buFont typeface="Inter"/>
              <a:buNone/>
              <a:defRPr>
                <a:solidFill>
                  <a:srgbClr val="001A6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 name="Google Shape;104;g3a3b419b15d_0_1079"/>
          <p:cNvSpPr txBox="1"/>
          <p:nvPr>
            <p:ph idx="2" type="body"/>
          </p:nvPr>
        </p:nvSpPr>
        <p:spPr>
          <a:xfrm>
            <a:off x="397565" y="2107097"/>
            <a:ext cx="11124000" cy="4022100"/>
          </a:xfrm>
          <a:prstGeom prst="rect">
            <a:avLst/>
          </a:prstGeom>
          <a:noFill/>
          <a:ln>
            <a:noFill/>
          </a:ln>
        </p:spPr>
        <p:txBody>
          <a:bodyPr anchorCtr="0" anchor="t" bIns="45700" lIns="91425" spcFirstLastPara="1" rIns="91425" wrap="square" tIns="45700">
            <a:noAutofit/>
          </a:bodyPr>
          <a:lstStyle>
            <a:lvl1pPr indent="-386842" lvl="0" marL="457200" marR="0" algn="l">
              <a:lnSpc>
                <a:spcPct val="90000"/>
              </a:lnSpc>
              <a:spcBef>
                <a:spcPts val="1000"/>
              </a:spcBef>
              <a:spcAft>
                <a:spcPts val="0"/>
              </a:spcAft>
              <a:buClr>
                <a:srgbClr val="001A6D"/>
              </a:buClr>
              <a:buSzPts val="2492"/>
              <a:buFont typeface="Inter"/>
              <a:buChar char="•"/>
              <a:defRPr b="0" i="0" sz="2800" u="none" cap="none" strike="noStrike">
                <a:solidFill>
                  <a:srgbClr val="001A6D"/>
                </a:solidFill>
                <a:latin typeface="Inter"/>
                <a:ea typeface="Inter"/>
                <a:cs typeface="Inter"/>
                <a:sym typeface="Inter"/>
              </a:defRPr>
            </a:lvl1pPr>
            <a:lvl2pPr indent="-364236" lvl="1" marL="914400" marR="0" algn="l">
              <a:lnSpc>
                <a:spcPct val="90000"/>
              </a:lnSpc>
              <a:spcBef>
                <a:spcPts val="500"/>
              </a:spcBef>
              <a:spcAft>
                <a:spcPts val="0"/>
              </a:spcAft>
              <a:buClr>
                <a:srgbClr val="001A6D"/>
              </a:buClr>
              <a:buSzPts val="2136"/>
              <a:buFont typeface="Inter"/>
              <a:buChar char="•"/>
              <a:defRPr b="0" i="0" sz="2400" u="none" cap="none" strike="noStrike">
                <a:solidFill>
                  <a:srgbClr val="001A6D"/>
                </a:solidFill>
                <a:latin typeface="Inter"/>
                <a:ea typeface="Inter"/>
                <a:cs typeface="Inter"/>
                <a:sym typeface="Inter"/>
              </a:defRPr>
            </a:lvl2pPr>
            <a:lvl3pPr indent="-341630" lvl="2" marL="1371600" marR="0" algn="l">
              <a:lnSpc>
                <a:spcPct val="90000"/>
              </a:lnSpc>
              <a:spcBef>
                <a:spcPts val="500"/>
              </a:spcBef>
              <a:spcAft>
                <a:spcPts val="0"/>
              </a:spcAft>
              <a:buClr>
                <a:srgbClr val="001A6D"/>
              </a:buClr>
              <a:buSzPts val="1780"/>
              <a:buFont typeface="Inter"/>
              <a:buChar char="•"/>
              <a:defRPr b="0" i="0" sz="2000" u="none" cap="none" strike="noStrike">
                <a:solidFill>
                  <a:srgbClr val="001A6D"/>
                </a:solidFill>
                <a:latin typeface="Inter"/>
                <a:ea typeface="Inter"/>
                <a:cs typeface="Inter"/>
                <a:sym typeface="Inter"/>
              </a:defRPr>
            </a:lvl3pPr>
            <a:lvl4pPr indent="-330327" lvl="3" marL="18288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4pPr>
            <a:lvl5pPr indent="-330326" lvl="4" marL="22860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5" name="Google Shape;105;g3a3b419b15d_0_1079"/>
          <p:cNvSpPr txBox="1"/>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GB" sz="1800">
                <a:solidFill>
                  <a:srgbClr val="FBB03B"/>
                </a:solidFill>
                <a:latin typeface="Calibri"/>
                <a:ea typeface="Calibri"/>
                <a:cs typeface="Calibri"/>
                <a:sym typeface="Calibri"/>
              </a:rPr>
              <a:t>‹#›</a:t>
            </a:fld>
            <a:endParaRPr sz="1800">
              <a:solidFill>
                <a:srgbClr val="FBB03B"/>
              </a:solidFill>
              <a:latin typeface="Calibri"/>
              <a:ea typeface="Calibri"/>
              <a:cs typeface="Calibri"/>
              <a:sym typeface="Calibri"/>
            </a:endParaRPr>
          </a:p>
        </p:txBody>
      </p:sp>
      <p:pic>
        <p:nvPicPr>
          <p:cNvPr id="106" name="Google Shape;106;g3a3b419b15d_0_1079"/>
          <p:cNvPicPr preferRelativeResize="0"/>
          <p:nvPr/>
        </p:nvPicPr>
        <p:blipFill rotWithShape="1">
          <a:blip r:embed="rId2">
            <a:alphaModFix/>
          </a:blip>
          <a:srcRect b="0" l="0" r="0" t="0"/>
          <a:stretch/>
        </p:blipFill>
        <p:spPr>
          <a:xfrm>
            <a:off x="471487" y="6153929"/>
            <a:ext cx="2557464" cy="508815"/>
          </a:xfrm>
          <a:prstGeom prst="rect">
            <a:avLst/>
          </a:prstGeom>
          <a:noFill/>
          <a:ln>
            <a:noFill/>
          </a:ln>
        </p:spPr>
      </p:pic>
      <p:pic>
        <p:nvPicPr>
          <p:cNvPr id="107" name="Google Shape;107;g3a3b419b15d_0_1079" title="cc-by.png"/>
          <p:cNvPicPr preferRelativeResize="0"/>
          <p:nvPr/>
        </p:nvPicPr>
        <p:blipFill>
          <a:blip r:embed="rId3">
            <a:alphaModFix/>
          </a:blip>
          <a:stretch>
            <a:fillRect/>
          </a:stretch>
        </p:blipFill>
        <p:spPr>
          <a:xfrm>
            <a:off x="11185825" y="6358900"/>
            <a:ext cx="457700" cy="4577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nternal-3">
  <p:cSld name="1_Internal-3">
    <p:spTree>
      <p:nvGrpSpPr>
        <p:cNvPr id="108" name="Shape 108"/>
        <p:cNvGrpSpPr/>
        <p:nvPr/>
      </p:nvGrpSpPr>
      <p:grpSpPr>
        <a:xfrm>
          <a:off x="0" y="0"/>
          <a:ext cx="0" cy="0"/>
          <a:chOff x="0" y="0"/>
          <a:chExt cx="0" cy="0"/>
        </a:xfrm>
      </p:grpSpPr>
      <p:sp>
        <p:nvSpPr>
          <p:cNvPr id="109" name="Google Shape;109;g3a3b419b15d_0_1085"/>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2800"/>
              <a:buFont typeface="Inter"/>
              <a:buNone/>
              <a:defRPr>
                <a:solidFill>
                  <a:srgbClr val="001A6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g3a3b419b15d_0_1085"/>
          <p:cNvSpPr txBox="1"/>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GB" sz="1800">
                <a:solidFill>
                  <a:srgbClr val="FBB03B"/>
                </a:solidFill>
                <a:latin typeface="Calibri"/>
                <a:ea typeface="Calibri"/>
                <a:cs typeface="Calibri"/>
                <a:sym typeface="Calibri"/>
              </a:rPr>
              <a:t>‹#›</a:t>
            </a:fld>
            <a:endParaRPr sz="1800">
              <a:solidFill>
                <a:srgbClr val="FBB03B"/>
              </a:solidFill>
              <a:latin typeface="Calibri"/>
              <a:ea typeface="Calibri"/>
              <a:cs typeface="Calibri"/>
              <a:sym typeface="Calibri"/>
            </a:endParaRPr>
          </a:p>
        </p:txBody>
      </p:sp>
      <p:sp>
        <p:nvSpPr>
          <p:cNvPr id="111" name="Google Shape;111;g3a3b419b15d_0_1085"/>
          <p:cNvSpPr txBox="1"/>
          <p:nvPr>
            <p:ph idx="1" type="body"/>
          </p:nvPr>
        </p:nvSpPr>
        <p:spPr>
          <a:xfrm>
            <a:off x="536448" y="1247778"/>
            <a:ext cx="11046000" cy="4881600"/>
          </a:xfrm>
          <a:prstGeom prst="rect">
            <a:avLst/>
          </a:prstGeom>
          <a:noFill/>
          <a:ln>
            <a:noFill/>
          </a:ln>
        </p:spPr>
        <p:txBody>
          <a:bodyPr anchorCtr="0" anchor="t" bIns="45700" lIns="91425" spcFirstLastPara="1" rIns="91425" wrap="square" tIns="45700">
            <a:noAutofit/>
          </a:bodyPr>
          <a:lstStyle>
            <a:lvl1pPr indent="-386842" lvl="0" marL="457200" marR="0" algn="l">
              <a:lnSpc>
                <a:spcPct val="90000"/>
              </a:lnSpc>
              <a:spcBef>
                <a:spcPts val="1000"/>
              </a:spcBef>
              <a:spcAft>
                <a:spcPts val="0"/>
              </a:spcAft>
              <a:buClr>
                <a:srgbClr val="001A6D"/>
              </a:buClr>
              <a:buSzPts val="2492"/>
              <a:buFont typeface="Inter"/>
              <a:buChar char="•"/>
              <a:defRPr b="0" i="0" sz="2800" u="none" cap="none" strike="noStrike">
                <a:solidFill>
                  <a:srgbClr val="001A6D"/>
                </a:solidFill>
                <a:latin typeface="Inter"/>
                <a:ea typeface="Inter"/>
                <a:cs typeface="Inter"/>
                <a:sym typeface="Inter"/>
              </a:defRPr>
            </a:lvl1pPr>
            <a:lvl2pPr indent="-364236" lvl="1" marL="914400" marR="0" algn="l">
              <a:lnSpc>
                <a:spcPct val="90000"/>
              </a:lnSpc>
              <a:spcBef>
                <a:spcPts val="500"/>
              </a:spcBef>
              <a:spcAft>
                <a:spcPts val="0"/>
              </a:spcAft>
              <a:buClr>
                <a:srgbClr val="001A6D"/>
              </a:buClr>
              <a:buSzPts val="2136"/>
              <a:buFont typeface="Inter"/>
              <a:buChar char="•"/>
              <a:defRPr b="0" i="0" sz="2400" u="none" cap="none" strike="noStrike">
                <a:solidFill>
                  <a:srgbClr val="001A6D"/>
                </a:solidFill>
                <a:latin typeface="Inter"/>
                <a:ea typeface="Inter"/>
                <a:cs typeface="Inter"/>
                <a:sym typeface="Inter"/>
              </a:defRPr>
            </a:lvl2pPr>
            <a:lvl3pPr indent="-341630" lvl="2" marL="1371600" marR="0" algn="l">
              <a:lnSpc>
                <a:spcPct val="90000"/>
              </a:lnSpc>
              <a:spcBef>
                <a:spcPts val="500"/>
              </a:spcBef>
              <a:spcAft>
                <a:spcPts val="0"/>
              </a:spcAft>
              <a:buClr>
                <a:srgbClr val="001A6D"/>
              </a:buClr>
              <a:buSzPts val="1780"/>
              <a:buFont typeface="Inter"/>
              <a:buChar char="•"/>
              <a:defRPr b="0" i="0" sz="2000" u="none" cap="none" strike="noStrike">
                <a:solidFill>
                  <a:srgbClr val="001A6D"/>
                </a:solidFill>
                <a:latin typeface="Inter"/>
                <a:ea typeface="Inter"/>
                <a:cs typeface="Inter"/>
                <a:sym typeface="Inter"/>
              </a:defRPr>
            </a:lvl3pPr>
            <a:lvl4pPr indent="-330327" lvl="3" marL="18288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4pPr>
            <a:lvl5pPr indent="-330326" lvl="4" marL="22860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112" name="Google Shape;112;g3a3b419b15d_0_1085"/>
          <p:cNvPicPr preferRelativeResize="0"/>
          <p:nvPr/>
        </p:nvPicPr>
        <p:blipFill rotWithShape="1">
          <a:blip r:embed="rId2">
            <a:alphaModFix/>
          </a:blip>
          <a:srcRect b="0" l="0" r="0" t="0"/>
          <a:stretch/>
        </p:blipFill>
        <p:spPr>
          <a:xfrm>
            <a:off x="471487" y="6153929"/>
            <a:ext cx="2557464" cy="508815"/>
          </a:xfrm>
          <a:prstGeom prst="rect">
            <a:avLst/>
          </a:prstGeom>
          <a:noFill/>
          <a:ln>
            <a:noFill/>
          </a:ln>
        </p:spPr>
      </p:pic>
      <p:pic>
        <p:nvPicPr>
          <p:cNvPr id="113" name="Google Shape;113;g3a3b419b15d_0_1085" title="cc-by.png"/>
          <p:cNvPicPr preferRelativeResize="0"/>
          <p:nvPr/>
        </p:nvPicPr>
        <p:blipFill>
          <a:blip r:embed="rId3">
            <a:alphaModFix/>
          </a:blip>
          <a:stretch>
            <a:fillRect/>
          </a:stretch>
        </p:blipFill>
        <p:spPr>
          <a:xfrm>
            <a:off x="11185825" y="6358900"/>
            <a:ext cx="457700" cy="4577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rnal-5">
  <p:cSld name="Internal-5">
    <p:spTree>
      <p:nvGrpSpPr>
        <p:cNvPr id="114" name="Shape 114"/>
        <p:cNvGrpSpPr/>
        <p:nvPr/>
      </p:nvGrpSpPr>
      <p:grpSpPr>
        <a:xfrm>
          <a:off x="0" y="0"/>
          <a:ext cx="0" cy="0"/>
          <a:chOff x="0" y="0"/>
          <a:chExt cx="0" cy="0"/>
        </a:xfrm>
      </p:grpSpPr>
      <p:sp>
        <p:nvSpPr>
          <p:cNvPr id="115" name="Google Shape;115;g3a3b419b15d_0_1090"/>
          <p:cNvSpPr txBox="1"/>
          <p:nvPr>
            <p:ph idx="1" type="body"/>
          </p:nvPr>
        </p:nvSpPr>
        <p:spPr>
          <a:xfrm>
            <a:off x="397566" y="1251744"/>
            <a:ext cx="4395900" cy="4881600"/>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1A6D"/>
              </a:buClr>
              <a:buSzPts val="1424"/>
              <a:buFont typeface="Inter"/>
              <a:buNone/>
              <a:defRPr b="0" i="0" sz="1600" u="none" cap="none" strike="noStrike">
                <a:solidFill>
                  <a:srgbClr val="001A6D"/>
                </a:solidFill>
                <a:latin typeface="Inter"/>
                <a:ea typeface="Inter"/>
                <a:cs typeface="Inter"/>
                <a:sym typeface="Inter"/>
              </a:defRPr>
            </a:lvl1pPr>
            <a:lvl2pPr indent="-228600" lvl="1" marL="914400" marR="0" algn="l">
              <a:lnSpc>
                <a:spcPct val="90000"/>
              </a:lnSpc>
              <a:spcBef>
                <a:spcPts val="500"/>
              </a:spcBef>
              <a:spcAft>
                <a:spcPts val="0"/>
              </a:spcAft>
              <a:buClr>
                <a:schemeClr val="dk2"/>
              </a:buClr>
              <a:buSzPts val="1246"/>
              <a:buFont typeface="Calibri"/>
              <a:buNone/>
              <a:defRPr b="0" i="0" sz="1400" u="none" cap="none" strike="noStrike">
                <a:solidFill>
                  <a:schemeClr val="dk2"/>
                </a:solidFill>
                <a:latin typeface="Calibri"/>
                <a:ea typeface="Calibri"/>
                <a:cs typeface="Calibri"/>
                <a:sym typeface="Calibri"/>
              </a:defRPr>
            </a:lvl2pPr>
            <a:lvl3pPr indent="-228600" lvl="2" marL="1371600" marR="0" algn="l">
              <a:lnSpc>
                <a:spcPct val="90000"/>
              </a:lnSpc>
              <a:spcBef>
                <a:spcPts val="500"/>
              </a:spcBef>
              <a:spcAft>
                <a:spcPts val="0"/>
              </a:spcAft>
              <a:buClr>
                <a:schemeClr val="dk2"/>
              </a:buClr>
              <a:buSzPts val="1068"/>
              <a:buFont typeface="Calibri"/>
              <a:buNone/>
              <a:defRPr b="0" i="0" sz="1200" u="none" cap="none" strike="noStrike">
                <a:solidFill>
                  <a:schemeClr val="dk2"/>
                </a:solidFill>
                <a:latin typeface="Calibri"/>
                <a:ea typeface="Calibri"/>
                <a:cs typeface="Calibri"/>
                <a:sym typeface="Calibri"/>
              </a:defRPr>
            </a:lvl3pPr>
            <a:lvl4pPr indent="-228600" lvl="3" marL="1828800" marR="0" algn="l">
              <a:lnSpc>
                <a:spcPct val="90000"/>
              </a:lnSpc>
              <a:spcBef>
                <a:spcPts val="500"/>
              </a:spcBef>
              <a:spcAft>
                <a:spcPts val="0"/>
              </a:spcAft>
              <a:buClr>
                <a:schemeClr val="dk2"/>
              </a:buClr>
              <a:buSzPts val="890"/>
              <a:buFont typeface="Calibri"/>
              <a:buNone/>
              <a:defRPr b="0" i="0" sz="1000" u="none" cap="none" strike="noStrike">
                <a:solidFill>
                  <a:schemeClr val="dk2"/>
                </a:solidFill>
                <a:latin typeface="Calibri"/>
                <a:ea typeface="Calibri"/>
                <a:cs typeface="Calibri"/>
                <a:sym typeface="Calibri"/>
              </a:defRPr>
            </a:lvl4pPr>
            <a:lvl5pPr indent="-228600" lvl="4" marL="2286000" marR="0" algn="l">
              <a:lnSpc>
                <a:spcPct val="90000"/>
              </a:lnSpc>
              <a:spcBef>
                <a:spcPts val="500"/>
              </a:spcBef>
              <a:spcAft>
                <a:spcPts val="0"/>
              </a:spcAft>
              <a:buClr>
                <a:schemeClr val="dk2"/>
              </a:buClr>
              <a:buSzPts val="890"/>
              <a:buFont typeface="Calibri"/>
              <a:buNone/>
              <a:defRPr b="0" i="0" sz="1000" u="none" cap="none" strike="noStrike">
                <a:solidFill>
                  <a:schemeClr val="dk2"/>
                </a:solidFill>
                <a:latin typeface="Calibri"/>
                <a:ea typeface="Calibri"/>
                <a:cs typeface="Calibri"/>
                <a:sym typeface="Calibri"/>
              </a:defRPr>
            </a:lvl5pPr>
            <a:lvl6pPr indent="-228600" lvl="5" marL="27432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
        <p:nvSpPr>
          <p:cNvPr id="116" name="Google Shape;116;g3a3b419b15d_0_1090"/>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7" name="Google Shape;117;g3a3b419b15d_0_1090"/>
          <p:cNvSpPr txBox="1"/>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GB" sz="1800">
                <a:solidFill>
                  <a:srgbClr val="FBB03B"/>
                </a:solidFill>
                <a:latin typeface="Calibri"/>
                <a:ea typeface="Calibri"/>
                <a:cs typeface="Calibri"/>
                <a:sym typeface="Calibri"/>
              </a:rPr>
              <a:t>‹#›</a:t>
            </a:fld>
            <a:endParaRPr sz="1800">
              <a:solidFill>
                <a:srgbClr val="FBB03B"/>
              </a:solidFill>
              <a:latin typeface="Calibri"/>
              <a:ea typeface="Calibri"/>
              <a:cs typeface="Calibri"/>
              <a:sym typeface="Calibri"/>
            </a:endParaRPr>
          </a:p>
        </p:txBody>
      </p:sp>
      <p:sp>
        <p:nvSpPr>
          <p:cNvPr id="118" name="Google Shape;118;g3a3b419b15d_0_1090"/>
          <p:cNvSpPr txBox="1"/>
          <p:nvPr>
            <p:ph idx="2" type="body"/>
          </p:nvPr>
        </p:nvSpPr>
        <p:spPr>
          <a:xfrm>
            <a:off x="5059680" y="1247778"/>
            <a:ext cx="6522600" cy="4881600"/>
          </a:xfrm>
          <a:prstGeom prst="rect">
            <a:avLst/>
          </a:prstGeom>
          <a:noFill/>
          <a:ln>
            <a:noFill/>
          </a:ln>
        </p:spPr>
        <p:txBody>
          <a:bodyPr anchorCtr="0" anchor="t" bIns="45700" lIns="91425" spcFirstLastPara="1" rIns="91425" wrap="square" tIns="45700">
            <a:noAutofit/>
          </a:bodyPr>
          <a:lstStyle>
            <a:lvl1pPr indent="-386842" lvl="0" marL="457200" marR="0" algn="l">
              <a:lnSpc>
                <a:spcPct val="90000"/>
              </a:lnSpc>
              <a:spcBef>
                <a:spcPts val="1000"/>
              </a:spcBef>
              <a:spcAft>
                <a:spcPts val="0"/>
              </a:spcAft>
              <a:buClr>
                <a:srgbClr val="001A6D"/>
              </a:buClr>
              <a:buSzPts val="2492"/>
              <a:buFont typeface="Inter"/>
              <a:buChar char="•"/>
              <a:defRPr b="0" i="0" sz="2800" u="none" cap="none" strike="noStrike">
                <a:solidFill>
                  <a:srgbClr val="001A6D"/>
                </a:solidFill>
                <a:latin typeface="Inter"/>
                <a:ea typeface="Inter"/>
                <a:cs typeface="Inter"/>
                <a:sym typeface="Inter"/>
              </a:defRPr>
            </a:lvl1pPr>
            <a:lvl2pPr indent="-364236" lvl="1" marL="914400" marR="0" algn="l">
              <a:lnSpc>
                <a:spcPct val="90000"/>
              </a:lnSpc>
              <a:spcBef>
                <a:spcPts val="500"/>
              </a:spcBef>
              <a:spcAft>
                <a:spcPts val="0"/>
              </a:spcAft>
              <a:buClr>
                <a:srgbClr val="001A6D"/>
              </a:buClr>
              <a:buSzPts val="2136"/>
              <a:buFont typeface="Inter"/>
              <a:buChar char="•"/>
              <a:defRPr b="0" i="0" sz="2400" u="none" cap="none" strike="noStrike">
                <a:solidFill>
                  <a:srgbClr val="001A6D"/>
                </a:solidFill>
                <a:latin typeface="Inter"/>
                <a:ea typeface="Inter"/>
                <a:cs typeface="Inter"/>
                <a:sym typeface="Inter"/>
              </a:defRPr>
            </a:lvl2pPr>
            <a:lvl3pPr indent="-341630" lvl="2" marL="1371600" marR="0" algn="l">
              <a:lnSpc>
                <a:spcPct val="90000"/>
              </a:lnSpc>
              <a:spcBef>
                <a:spcPts val="500"/>
              </a:spcBef>
              <a:spcAft>
                <a:spcPts val="0"/>
              </a:spcAft>
              <a:buClr>
                <a:srgbClr val="001A6D"/>
              </a:buClr>
              <a:buSzPts val="1780"/>
              <a:buFont typeface="Inter"/>
              <a:buChar char="•"/>
              <a:defRPr b="0" i="0" sz="2000" u="none" cap="none" strike="noStrike">
                <a:solidFill>
                  <a:srgbClr val="001A6D"/>
                </a:solidFill>
                <a:latin typeface="Inter"/>
                <a:ea typeface="Inter"/>
                <a:cs typeface="Inter"/>
                <a:sym typeface="Inter"/>
              </a:defRPr>
            </a:lvl3pPr>
            <a:lvl4pPr indent="-330327" lvl="3" marL="18288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4pPr>
            <a:lvl5pPr indent="-330326" lvl="4" marL="22860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119" name="Google Shape;119;g3a3b419b15d_0_1090"/>
          <p:cNvPicPr preferRelativeResize="0"/>
          <p:nvPr/>
        </p:nvPicPr>
        <p:blipFill rotWithShape="1">
          <a:blip r:embed="rId2">
            <a:alphaModFix/>
          </a:blip>
          <a:srcRect b="0" l="0" r="0" t="0"/>
          <a:stretch/>
        </p:blipFill>
        <p:spPr>
          <a:xfrm>
            <a:off x="471487" y="6153929"/>
            <a:ext cx="2557464" cy="508815"/>
          </a:xfrm>
          <a:prstGeom prst="rect">
            <a:avLst/>
          </a:prstGeom>
          <a:noFill/>
          <a:ln>
            <a:noFill/>
          </a:ln>
        </p:spPr>
      </p:pic>
      <p:pic>
        <p:nvPicPr>
          <p:cNvPr id="120" name="Google Shape;120;g3a3b419b15d_0_1090" title="cc-by.png"/>
          <p:cNvPicPr preferRelativeResize="0"/>
          <p:nvPr/>
        </p:nvPicPr>
        <p:blipFill>
          <a:blip r:embed="rId3">
            <a:alphaModFix/>
          </a:blip>
          <a:stretch>
            <a:fillRect/>
          </a:stretch>
        </p:blipFill>
        <p:spPr>
          <a:xfrm>
            <a:off x="11185825" y="6358900"/>
            <a:ext cx="457700" cy="4577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rnal-6">
  <p:cSld name="Internal-6">
    <p:spTree>
      <p:nvGrpSpPr>
        <p:cNvPr id="121" name="Shape 121"/>
        <p:cNvGrpSpPr/>
        <p:nvPr/>
      </p:nvGrpSpPr>
      <p:grpSpPr>
        <a:xfrm>
          <a:off x="0" y="0"/>
          <a:ext cx="0" cy="0"/>
          <a:chOff x="0" y="0"/>
          <a:chExt cx="0" cy="0"/>
        </a:xfrm>
      </p:grpSpPr>
      <p:sp>
        <p:nvSpPr>
          <p:cNvPr id="122" name="Google Shape;122;g3a3b419b15d_0_1096"/>
          <p:cNvSpPr/>
          <p:nvPr>
            <p:ph idx="2" type="pic"/>
          </p:nvPr>
        </p:nvSpPr>
        <p:spPr>
          <a:xfrm>
            <a:off x="5183187" y="1251744"/>
            <a:ext cx="6634500" cy="4759200"/>
          </a:xfrm>
          <a:prstGeom prst="rect">
            <a:avLst/>
          </a:prstGeom>
          <a:noFill/>
          <a:ln>
            <a:noFill/>
          </a:ln>
        </p:spPr>
      </p:sp>
      <p:sp>
        <p:nvSpPr>
          <p:cNvPr id="123" name="Google Shape;123;g3a3b419b15d_0_1096"/>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4" name="Google Shape;124;g3a3b419b15d_0_1096"/>
          <p:cNvSpPr txBox="1"/>
          <p:nvPr>
            <p:ph idx="1" type="body"/>
          </p:nvPr>
        </p:nvSpPr>
        <p:spPr>
          <a:xfrm>
            <a:off x="397566" y="1251744"/>
            <a:ext cx="4395900" cy="4881600"/>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1A6D"/>
              </a:buClr>
              <a:buSzPts val="1424"/>
              <a:buFont typeface="Inter"/>
              <a:buNone/>
              <a:defRPr b="0" i="0" sz="1600" u="none" cap="none" strike="noStrike">
                <a:solidFill>
                  <a:srgbClr val="001A6D"/>
                </a:solidFill>
                <a:latin typeface="Inter"/>
                <a:ea typeface="Inter"/>
                <a:cs typeface="Inter"/>
                <a:sym typeface="Inter"/>
              </a:defRPr>
            </a:lvl1pPr>
            <a:lvl2pPr indent="-228600" lvl="1" marL="914400" marR="0" algn="l">
              <a:lnSpc>
                <a:spcPct val="90000"/>
              </a:lnSpc>
              <a:spcBef>
                <a:spcPts val="500"/>
              </a:spcBef>
              <a:spcAft>
                <a:spcPts val="0"/>
              </a:spcAft>
              <a:buClr>
                <a:schemeClr val="dk2"/>
              </a:buClr>
              <a:buSzPts val="1246"/>
              <a:buFont typeface="Calibri"/>
              <a:buNone/>
              <a:defRPr b="0" i="0" sz="1400" u="none" cap="none" strike="noStrike">
                <a:solidFill>
                  <a:schemeClr val="dk2"/>
                </a:solidFill>
                <a:latin typeface="Calibri"/>
                <a:ea typeface="Calibri"/>
                <a:cs typeface="Calibri"/>
                <a:sym typeface="Calibri"/>
              </a:defRPr>
            </a:lvl2pPr>
            <a:lvl3pPr indent="-228600" lvl="2" marL="1371600" marR="0" algn="l">
              <a:lnSpc>
                <a:spcPct val="90000"/>
              </a:lnSpc>
              <a:spcBef>
                <a:spcPts val="500"/>
              </a:spcBef>
              <a:spcAft>
                <a:spcPts val="0"/>
              </a:spcAft>
              <a:buClr>
                <a:schemeClr val="dk2"/>
              </a:buClr>
              <a:buSzPts val="1068"/>
              <a:buFont typeface="Calibri"/>
              <a:buNone/>
              <a:defRPr b="0" i="0" sz="1200" u="none" cap="none" strike="noStrike">
                <a:solidFill>
                  <a:schemeClr val="dk2"/>
                </a:solidFill>
                <a:latin typeface="Calibri"/>
                <a:ea typeface="Calibri"/>
                <a:cs typeface="Calibri"/>
                <a:sym typeface="Calibri"/>
              </a:defRPr>
            </a:lvl3pPr>
            <a:lvl4pPr indent="-228600" lvl="3" marL="1828800" marR="0" algn="l">
              <a:lnSpc>
                <a:spcPct val="90000"/>
              </a:lnSpc>
              <a:spcBef>
                <a:spcPts val="500"/>
              </a:spcBef>
              <a:spcAft>
                <a:spcPts val="0"/>
              </a:spcAft>
              <a:buClr>
                <a:schemeClr val="dk2"/>
              </a:buClr>
              <a:buSzPts val="890"/>
              <a:buFont typeface="Calibri"/>
              <a:buNone/>
              <a:defRPr b="0" i="0" sz="1000" u="none" cap="none" strike="noStrike">
                <a:solidFill>
                  <a:schemeClr val="dk2"/>
                </a:solidFill>
                <a:latin typeface="Calibri"/>
                <a:ea typeface="Calibri"/>
                <a:cs typeface="Calibri"/>
                <a:sym typeface="Calibri"/>
              </a:defRPr>
            </a:lvl4pPr>
            <a:lvl5pPr indent="-228600" lvl="4" marL="2286000" marR="0" algn="l">
              <a:lnSpc>
                <a:spcPct val="90000"/>
              </a:lnSpc>
              <a:spcBef>
                <a:spcPts val="500"/>
              </a:spcBef>
              <a:spcAft>
                <a:spcPts val="0"/>
              </a:spcAft>
              <a:buClr>
                <a:schemeClr val="dk2"/>
              </a:buClr>
              <a:buSzPts val="890"/>
              <a:buFont typeface="Calibri"/>
              <a:buNone/>
              <a:defRPr b="0" i="0" sz="1000" u="none" cap="none" strike="noStrike">
                <a:solidFill>
                  <a:schemeClr val="dk2"/>
                </a:solidFill>
                <a:latin typeface="Calibri"/>
                <a:ea typeface="Calibri"/>
                <a:cs typeface="Calibri"/>
                <a:sym typeface="Calibri"/>
              </a:defRPr>
            </a:lvl5pPr>
            <a:lvl6pPr indent="-228600" lvl="5" marL="27432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
        <p:nvSpPr>
          <p:cNvPr id="125" name="Google Shape;125;g3a3b419b15d_0_1096"/>
          <p:cNvSpPr txBox="1"/>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GB" sz="1800">
                <a:solidFill>
                  <a:srgbClr val="FBB03B"/>
                </a:solidFill>
                <a:latin typeface="Calibri"/>
                <a:ea typeface="Calibri"/>
                <a:cs typeface="Calibri"/>
                <a:sym typeface="Calibri"/>
              </a:rPr>
              <a:t>‹#›</a:t>
            </a:fld>
            <a:endParaRPr sz="1800">
              <a:solidFill>
                <a:srgbClr val="FBB03B"/>
              </a:solidFill>
              <a:latin typeface="Calibri"/>
              <a:ea typeface="Calibri"/>
              <a:cs typeface="Calibri"/>
              <a:sym typeface="Calibri"/>
            </a:endParaRPr>
          </a:p>
        </p:txBody>
      </p:sp>
      <p:pic>
        <p:nvPicPr>
          <p:cNvPr id="126" name="Google Shape;126;g3a3b419b15d_0_1096"/>
          <p:cNvPicPr preferRelativeResize="0"/>
          <p:nvPr/>
        </p:nvPicPr>
        <p:blipFill rotWithShape="1">
          <a:blip r:embed="rId2">
            <a:alphaModFix/>
          </a:blip>
          <a:srcRect b="0" l="0" r="0" t="0"/>
          <a:stretch/>
        </p:blipFill>
        <p:spPr>
          <a:xfrm>
            <a:off x="471487" y="6153929"/>
            <a:ext cx="2557464" cy="508815"/>
          </a:xfrm>
          <a:prstGeom prst="rect">
            <a:avLst/>
          </a:prstGeom>
          <a:noFill/>
          <a:ln>
            <a:noFill/>
          </a:ln>
        </p:spPr>
      </p:pic>
      <p:pic>
        <p:nvPicPr>
          <p:cNvPr id="127" name="Google Shape;127;g3a3b419b15d_0_1096" title="cc-by.png"/>
          <p:cNvPicPr preferRelativeResize="0"/>
          <p:nvPr/>
        </p:nvPicPr>
        <p:blipFill>
          <a:blip r:embed="rId3">
            <a:alphaModFix/>
          </a:blip>
          <a:stretch>
            <a:fillRect/>
          </a:stretch>
        </p:blipFill>
        <p:spPr>
          <a:xfrm>
            <a:off x="11185825" y="6358900"/>
            <a:ext cx="457700" cy="4577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28" name="Shape 128"/>
        <p:cNvGrpSpPr/>
        <p:nvPr/>
      </p:nvGrpSpPr>
      <p:grpSpPr>
        <a:xfrm>
          <a:off x="0" y="0"/>
          <a:ext cx="0" cy="0"/>
          <a:chOff x="0" y="0"/>
          <a:chExt cx="0" cy="0"/>
        </a:xfrm>
      </p:grpSpPr>
      <p:sp>
        <p:nvSpPr>
          <p:cNvPr id="129" name="Google Shape;129;g3a3b419b15d_0_1102"/>
          <p:cNvSpPr txBox="1"/>
          <p:nvPr>
            <p:ph type="title"/>
          </p:nvPr>
        </p:nvSpPr>
        <p:spPr>
          <a:xfrm>
            <a:off x="1483600" y="142967"/>
            <a:ext cx="10084800" cy="763500"/>
          </a:xfrm>
          <a:prstGeom prst="rect">
            <a:avLst/>
          </a:prstGeom>
          <a:noFill/>
          <a:ln>
            <a:noFill/>
          </a:ln>
        </p:spPr>
        <p:txBody>
          <a:bodyPr anchorCtr="0" anchor="t" bIns="91425" lIns="91425" spcFirstLastPara="1" rIns="91425" wrap="square" tIns="91425">
            <a:normAutofit/>
          </a:bodyPr>
          <a:lstStyle>
            <a:lvl1pPr lvl="0" algn="r">
              <a:lnSpc>
                <a:spcPct val="90000"/>
              </a:lnSpc>
              <a:spcBef>
                <a:spcPts val="0"/>
              </a:spcBef>
              <a:spcAft>
                <a:spcPts val="0"/>
              </a:spcAft>
              <a:buClr>
                <a:srgbClr val="001A6D"/>
              </a:buClr>
              <a:buSzPts val="2200"/>
              <a:buFont typeface="Inter"/>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0" name="Google Shape;130;g3a3b419b15d_0_1102"/>
          <p:cNvSpPr txBox="1"/>
          <p:nvPr>
            <p:ph idx="1" type="body"/>
          </p:nvPr>
        </p:nvSpPr>
        <p:spPr>
          <a:xfrm>
            <a:off x="415600" y="1536633"/>
            <a:ext cx="5333100" cy="4555200"/>
          </a:xfrm>
          <a:prstGeom prst="rect">
            <a:avLst/>
          </a:prstGeom>
          <a:noFill/>
          <a:ln>
            <a:noFill/>
          </a:ln>
        </p:spPr>
        <p:txBody>
          <a:bodyPr anchorCtr="0" anchor="t" bIns="91425" lIns="91425" spcFirstLastPara="1" rIns="91425" wrap="square" tIns="91425">
            <a:normAutofit/>
          </a:bodyPr>
          <a:lstStyle>
            <a:lvl1pPr indent="-317500" lvl="0" marL="457200" marR="0" algn="l">
              <a:lnSpc>
                <a:spcPct val="90000"/>
              </a:lnSpc>
              <a:spcBef>
                <a:spcPts val="0"/>
              </a:spcBef>
              <a:spcAft>
                <a:spcPts val="0"/>
              </a:spcAft>
              <a:buClr>
                <a:schemeClr val="dk2"/>
              </a:buClr>
              <a:buSzPts val="1400"/>
              <a:buFont typeface="Calibri"/>
              <a:buChar char="●"/>
              <a:defRPr b="0" i="0" sz="1867" u="none" cap="none" strike="noStrike">
                <a:solidFill>
                  <a:schemeClr val="dk2"/>
                </a:solidFill>
                <a:latin typeface="Calibri"/>
                <a:ea typeface="Calibri"/>
                <a:cs typeface="Calibri"/>
                <a:sym typeface="Calibri"/>
              </a:defRPr>
            </a:lvl1pPr>
            <a:lvl2pPr indent="-304800" lvl="1" marL="914400" marR="0" algn="l">
              <a:lnSpc>
                <a:spcPct val="90000"/>
              </a:lnSpc>
              <a:spcBef>
                <a:spcPts val="0"/>
              </a:spcBef>
              <a:spcAft>
                <a:spcPts val="0"/>
              </a:spcAft>
              <a:buClr>
                <a:schemeClr val="dk2"/>
              </a:buClr>
              <a:buSzPts val="1200"/>
              <a:buFont typeface="Calibri"/>
              <a:buChar char="○"/>
              <a:defRPr b="0" i="0" sz="1600" u="none" cap="none" strike="noStrike">
                <a:solidFill>
                  <a:schemeClr val="dk2"/>
                </a:solidFill>
                <a:latin typeface="Calibri"/>
                <a:ea typeface="Calibri"/>
                <a:cs typeface="Calibri"/>
                <a:sym typeface="Calibri"/>
              </a:defRPr>
            </a:lvl2pPr>
            <a:lvl3pPr indent="-304800" lvl="2" marL="1371600" marR="0" algn="l">
              <a:lnSpc>
                <a:spcPct val="90000"/>
              </a:lnSpc>
              <a:spcBef>
                <a:spcPts val="0"/>
              </a:spcBef>
              <a:spcAft>
                <a:spcPts val="0"/>
              </a:spcAft>
              <a:buClr>
                <a:schemeClr val="dk2"/>
              </a:buClr>
              <a:buSzPts val="1200"/>
              <a:buFont typeface="Calibri"/>
              <a:buChar char="■"/>
              <a:defRPr b="0" i="0" sz="1600" u="none" cap="none" strike="noStrike">
                <a:solidFill>
                  <a:schemeClr val="dk2"/>
                </a:solidFill>
                <a:latin typeface="Calibri"/>
                <a:ea typeface="Calibri"/>
                <a:cs typeface="Calibri"/>
                <a:sym typeface="Calibri"/>
              </a:defRPr>
            </a:lvl3pPr>
            <a:lvl4pPr indent="-304800" lvl="3" marL="1828800" marR="0" algn="l">
              <a:lnSpc>
                <a:spcPct val="90000"/>
              </a:lnSpc>
              <a:spcBef>
                <a:spcPts val="0"/>
              </a:spcBef>
              <a:spcAft>
                <a:spcPts val="0"/>
              </a:spcAft>
              <a:buClr>
                <a:schemeClr val="dk2"/>
              </a:buClr>
              <a:buSzPts val="1200"/>
              <a:buFont typeface="Calibri"/>
              <a:buChar char="●"/>
              <a:defRPr b="0" i="0" sz="1600" u="none" cap="none" strike="noStrike">
                <a:solidFill>
                  <a:schemeClr val="dk2"/>
                </a:solidFill>
                <a:latin typeface="Calibri"/>
                <a:ea typeface="Calibri"/>
                <a:cs typeface="Calibri"/>
                <a:sym typeface="Calibri"/>
              </a:defRPr>
            </a:lvl4pPr>
            <a:lvl5pPr indent="-304800" lvl="4" marL="2286000" marR="0" algn="l">
              <a:lnSpc>
                <a:spcPct val="90000"/>
              </a:lnSpc>
              <a:spcBef>
                <a:spcPts val="0"/>
              </a:spcBef>
              <a:spcAft>
                <a:spcPts val="0"/>
              </a:spcAft>
              <a:buClr>
                <a:schemeClr val="dk2"/>
              </a:buClr>
              <a:buSzPts val="1200"/>
              <a:buFont typeface="Calibri"/>
              <a:buChar char="○"/>
              <a:defRPr b="0" i="0" sz="1600" u="none" cap="none" strike="noStrike">
                <a:solidFill>
                  <a:schemeClr val="dk2"/>
                </a:solidFill>
                <a:latin typeface="Calibri"/>
                <a:ea typeface="Calibri"/>
                <a:cs typeface="Calibri"/>
                <a:sym typeface="Calibri"/>
              </a:defRPr>
            </a:lvl5pPr>
            <a:lvl6pPr indent="-304800" lvl="5" marL="2743200" marR="0" algn="l">
              <a:lnSpc>
                <a:spcPct val="90000"/>
              </a:lnSpc>
              <a:spcBef>
                <a:spcPts val="0"/>
              </a:spcBef>
              <a:spcAft>
                <a:spcPts val="0"/>
              </a:spcAft>
              <a:buClr>
                <a:schemeClr val="dk1"/>
              </a:buClr>
              <a:buSzPts val="1200"/>
              <a:buFont typeface="Arial"/>
              <a:buChar char="■"/>
              <a:defRPr b="0" i="0" sz="1600" u="none" cap="none" strike="noStrike">
                <a:solidFill>
                  <a:schemeClr val="dk1"/>
                </a:solidFill>
                <a:latin typeface="Calibri"/>
                <a:ea typeface="Calibri"/>
                <a:cs typeface="Calibri"/>
                <a:sym typeface="Calibri"/>
              </a:defRPr>
            </a:lvl6pPr>
            <a:lvl7pPr indent="-304800" lvl="6" marL="3200400" marR="0" algn="l">
              <a:lnSpc>
                <a:spcPct val="90000"/>
              </a:lnSpc>
              <a:spcBef>
                <a:spcPts val="0"/>
              </a:spcBef>
              <a:spcAft>
                <a:spcPts val="0"/>
              </a:spcAft>
              <a:buClr>
                <a:schemeClr val="dk1"/>
              </a:buClr>
              <a:buSzPts val="1200"/>
              <a:buFont typeface="Arial"/>
              <a:buChar char="●"/>
              <a:defRPr b="0" i="0" sz="1600" u="none" cap="none" strike="noStrike">
                <a:solidFill>
                  <a:schemeClr val="dk1"/>
                </a:solidFill>
                <a:latin typeface="Calibri"/>
                <a:ea typeface="Calibri"/>
                <a:cs typeface="Calibri"/>
                <a:sym typeface="Calibri"/>
              </a:defRPr>
            </a:lvl7pPr>
            <a:lvl8pPr indent="-304800" lvl="7" marL="3657600" marR="0" algn="l">
              <a:lnSpc>
                <a:spcPct val="90000"/>
              </a:lnSpc>
              <a:spcBef>
                <a:spcPts val="0"/>
              </a:spcBef>
              <a:spcAft>
                <a:spcPts val="0"/>
              </a:spcAft>
              <a:buClr>
                <a:schemeClr val="dk1"/>
              </a:buClr>
              <a:buSzPts val="1200"/>
              <a:buFont typeface="Arial"/>
              <a:buChar char="○"/>
              <a:defRPr b="0" i="0" sz="1600" u="none" cap="none" strike="noStrike">
                <a:solidFill>
                  <a:schemeClr val="dk1"/>
                </a:solidFill>
                <a:latin typeface="Calibri"/>
                <a:ea typeface="Calibri"/>
                <a:cs typeface="Calibri"/>
                <a:sym typeface="Calibri"/>
              </a:defRPr>
            </a:lvl8pPr>
            <a:lvl9pPr indent="-304800" lvl="8" marL="4114800" marR="0" algn="l">
              <a:lnSpc>
                <a:spcPct val="90000"/>
              </a:lnSpc>
              <a:spcBef>
                <a:spcPts val="0"/>
              </a:spcBef>
              <a:spcAft>
                <a:spcPts val="0"/>
              </a:spcAft>
              <a:buClr>
                <a:schemeClr val="dk1"/>
              </a:buClr>
              <a:buSzPts val="1200"/>
              <a:buFont typeface="Arial"/>
              <a:buChar char="■"/>
              <a:defRPr b="0" i="0" sz="1600" u="none" cap="none" strike="noStrike">
                <a:solidFill>
                  <a:schemeClr val="dk1"/>
                </a:solidFill>
                <a:latin typeface="Calibri"/>
                <a:ea typeface="Calibri"/>
                <a:cs typeface="Calibri"/>
                <a:sym typeface="Calibri"/>
              </a:defRPr>
            </a:lvl9pPr>
          </a:lstStyle>
          <a:p/>
        </p:txBody>
      </p:sp>
      <p:sp>
        <p:nvSpPr>
          <p:cNvPr id="131" name="Google Shape;131;g3a3b419b15d_0_1102"/>
          <p:cNvSpPr txBox="1"/>
          <p:nvPr>
            <p:ph idx="2" type="body"/>
          </p:nvPr>
        </p:nvSpPr>
        <p:spPr>
          <a:xfrm>
            <a:off x="6443200" y="1536633"/>
            <a:ext cx="5333100" cy="4555200"/>
          </a:xfrm>
          <a:prstGeom prst="rect">
            <a:avLst/>
          </a:prstGeom>
          <a:noFill/>
          <a:ln>
            <a:noFill/>
          </a:ln>
        </p:spPr>
        <p:txBody>
          <a:bodyPr anchorCtr="0" anchor="t" bIns="91425" lIns="91425" spcFirstLastPara="1" rIns="91425" wrap="square" tIns="91425">
            <a:normAutofit/>
          </a:bodyPr>
          <a:lstStyle>
            <a:lvl1pPr indent="-317500" lvl="0" marL="457200" marR="0" algn="l">
              <a:lnSpc>
                <a:spcPct val="90000"/>
              </a:lnSpc>
              <a:spcBef>
                <a:spcPts val="0"/>
              </a:spcBef>
              <a:spcAft>
                <a:spcPts val="0"/>
              </a:spcAft>
              <a:buClr>
                <a:schemeClr val="dk2"/>
              </a:buClr>
              <a:buSzPts val="1400"/>
              <a:buFont typeface="Calibri"/>
              <a:buChar char="●"/>
              <a:defRPr b="0" i="0" sz="1867" u="none" cap="none" strike="noStrike">
                <a:solidFill>
                  <a:schemeClr val="dk2"/>
                </a:solidFill>
                <a:latin typeface="Calibri"/>
                <a:ea typeface="Calibri"/>
                <a:cs typeface="Calibri"/>
                <a:sym typeface="Calibri"/>
              </a:defRPr>
            </a:lvl1pPr>
            <a:lvl2pPr indent="-304800" lvl="1" marL="914400" marR="0" algn="l">
              <a:lnSpc>
                <a:spcPct val="90000"/>
              </a:lnSpc>
              <a:spcBef>
                <a:spcPts val="0"/>
              </a:spcBef>
              <a:spcAft>
                <a:spcPts val="0"/>
              </a:spcAft>
              <a:buClr>
                <a:schemeClr val="dk2"/>
              </a:buClr>
              <a:buSzPts val="1200"/>
              <a:buFont typeface="Calibri"/>
              <a:buChar char="○"/>
              <a:defRPr b="0" i="0" sz="1600" u="none" cap="none" strike="noStrike">
                <a:solidFill>
                  <a:schemeClr val="dk2"/>
                </a:solidFill>
                <a:latin typeface="Calibri"/>
                <a:ea typeface="Calibri"/>
                <a:cs typeface="Calibri"/>
                <a:sym typeface="Calibri"/>
              </a:defRPr>
            </a:lvl2pPr>
            <a:lvl3pPr indent="-304800" lvl="2" marL="1371600" marR="0" algn="l">
              <a:lnSpc>
                <a:spcPct val="90000"/>
              </a:lnSpc>
              <a:spcBef>
                <a:spcPts val="0"/>
              </a:spcBef>
              <a:spcAft>
                <a:spcPts val="0"/>
              </a:spcAft>
              <a:buClr>
                <a:schemeClr val="dk2"/>
              </a:buClr>
              <a:buSzPts val="1200"/>
              <a:buFont typeface="Calibri"/>
              <a:buChar char="■"/>
              <a:defRPr b="0" i="0" sz="1600" u="none" cap="none" strike="noStrike">
                <a:solidFill>
                  <a:schemeClr val="dk2"/>
                </a:solidFill>
                <a:latin typeface="Calibri"/>
                <a:ea typeface="Calibri"/>
                <a:cs typeface="Calibri"/>
                <a:sym typeface="Calibri"/>
              </a:defRPr>
            </a:lvl3pPr>
            <a:lvl4pPr indent="-304800" lvl="3" marL="1828800" marR="0" algn="l">
              <a:lnSpc>
                <a:spcPct val="90000"/>
              </a:lnSpc>
              <a:spcBef>
                <a:spcPts val="0"/>
              </a:spcBef>
              <a:spcAft>
                <a:spcPts val="0"/>
              </a:spcAft>
              <a:buClr>
                <a:schemeClr val="dk2"/>
              </a:buClr>
              <a:buSzPts val="1200"/>
              <a:buFont typeface="Calibri"/>
              <a:buChar char="●"/>
              <a:defRPr b="0" i="0" sz="1600" u="none" cap="none" strike="noStrike">
                <a:solidFill>
                  <a:schemeClr val="dk2"/>
                </a:solidFill>
                <a:latin typeface="Calibri"/>
                <a:ea typeface="Calibri"/>
                <a:cs typeface="Calibri"/>
                <a:sym typeface="Calibri"/>
              </a:defRPr>
            </a:lvl4pPr>
            <a:lvl5pPr indent="-304800" lvl="4" marL="2286000" marR="0" algn="l">
              <a:lnSpc>
                <a:spcPct val="90000"/>
              </a:lnSpc>
              <a:spcBef>
                <a:spcPts val="0"/>
              </a:spcBef>
              <a:spcAft>
                <a:spcPts val="0"/>
              </a:spcAft>
              <a:buClr>
                <a:schemeClr val="dk2"/>
              </a:buClr>
              <a:buSzPts val="1200"/>
              <a:buFont typeface="Calibri"/>
              <a:buChar char="○"/>
              <a:defRPr b="0" i="0" sz="1600" u="none" cap="none" strike="noStrike">
                <a:solidFill>
                  <a:schemeClr val="dk2"/>
                </a:solidFill>
                <a:latin typeface="Calibri"/>
                <a:ea typeface="Calibri"/>
                <a:cs typeface="Calibri"/>
                <a:sym typeface="Calibri"/>
              </a:defRPr>
            </a:lvl5pPr>
            <a:lvl6pPr indent="-304800" lvl="5" marL="2743200" marR="0" algn="l">
              <a:lnSpc>
                <a:spcPct val="90000"/>
              </a:lnSpc>
              <a:spcBef>
                <a:spcPts val="0"/>
              </a:spcBef>
              <a:spcAft>
                <a:spcPts val="0"/>
              </a:spcAft>
              <a:buClr>
                <a:schemeClr val="dk1"/>
              </a:buClr>
              <a:buSzPts val="1200"/>
              <a:buFont typeface="Arial"/>
              <a:buChar char="■"/>
              <a:defRPr b="0" i="0" sz="1600" u="none" cap="none" strike="noStrike">
                <a:solidFill>
                  <a:schemeClr val="dk1"/>
                </a:solidFill>
                <a:latin typeface="Calibri"/>
                <a:ea typeface="Calibri"/>
                <a:cs typeface="Calibri"/>
                <a:sym typeface="Calibri"/>
              </a:defRPr>
            </a:lvl6pPr>
            <a:lvl7pPr indent="-304800" lvl="6" marL="3200400" marR="0" algn="l">
              <a:lnSpc>
                <a:spcPct val="90000"/>
              </a:lnSpc>
              <a:spcBef>
                <a:spcPts val="0"/>
              </a:spcBef>
              <a:spcAft>
                <a:spcPts val="0"/>
              </a:spcAft>
              <a:buClr>
                <a:schemeClr val="dk1"/>
              </a:buClr>
              <a:buSzPts val="1200"/>
              <a:buFont typeface="Arial"/>
              <a:buChar char="●"/>
              <a:defRPr b="0" i="0" sz="1600" u="none" cap="none" strike="noStrike">
                <a:solidFill>
                  <a:schemeClr val="dk1"/>
                </a:solidFill>
                <a:latin typeface="Calibri"/>
                <a:ea typeface="Calibri"/>
                <a:cs typeface="Calibri"/>
                <a:sym typeface="Calibri"/>
              </a:defRPr>
            </a:lvl7pPr>
            <a:lvl8pPr indent="-304800" lvl="7" marL="3657600" marR="0" algn="l">
              <a:lnSpc>
                <a:spcPct val="90000"/>
              </a:lnSpc>
              <a:spcBef>
                <a:spcPts val="0"/>
              </a:spcBef>
              <a:spcAft>
                <a:spcPts val="0"/>
              </a:spcAft>
              <a:buClr>
                <a:schemeClr val="dk1"/>
              </a:buClr>
              <a:buSzPts val="1200"/>
              <a:buFont typeface="Arial"/>
              <a:buChar char="○"/>
              <a:defRPr b="0" i="0" sz="1600" u="none" cap="none" strike="noStrike">
                <a:solidFill>
                  <a:schemeClr val="dk1"/>
                </a:solidFill>
                <a:latin typeface="Calibri"/>
                <a:ea typeface="Calibri"/>
                <a:cs typeface="Calibri"/>
                <a:sym typeface="Calibri"/>
              </a:defRPr>
            </a:lvl8pPr>
            <a:lvl9pPr indent="-304800" lvl="8" marL="4114800" marR="0" algn="l">
              <a:lnSpc>
                <a:spcPct val="90000"/>
              </a:lnSpc>
              <a:spcBef>
                <a:spcPts val="0"/>
              </a:spcBef>
              <a:spcAft>
                <a:spcPts val="0"/>
              </a:spcAft>
              <a:buClr>
                <a:schemeClr val="dk1"/>
              </a:buClr>
              <a:buSzPts val="1200"/>
              <a:buFont typeface="Arial"/>
              <a:buChar char="■"/>
              <a:defRPr b="0" i="0" sz="1600" u="none" cap="none" strike="noStrike">
                <a:solidFill>
                  <a:schemeClr val="dk1"/>
                </a:solidFill>
                <a:latin typeface="Calibri"/>
                <a:ea typeface="Calibri"/>
                <a:cs typeface="Calibri"/>
                <a:sym typeface="Calibri"/>
              </a:defRPr>
            </a:lvl9pPr>
          </a:lstStyle>
          <a:p/>
        </p:txBody>
      </p:sp>
      <p:sp>
        <p:nvSpPr>
          <p:cNvPr id="132" name="Google Shape;132;g3a3b419b15d_0_1102"/>
          <p:cNvSpPr txBox="1"/>
          <p:nvPr>
            <p:ph idx="12" type="sldNum"/>
          </p:nvPr>
        </p:nvSpPr>
        <p:spPr>
          <a:xfrm>
            <a:off x="11698304" y="6225267"/>
            <a:ext cx="493500" cy="524700"/>
          </a:xfrm>
          <a:prstGeom prst="rect">
            <a:avLst/>
          </a:prstGeom>
          <a:noFill/>
          <a:ln>
            <a:noFill/>
          </a:ln>
        </p:spPr>
        <p:txBody>
          <a:bodyPr anchorCtr="0" anchor="ctr" bIns="91425" lIns="91425" spcFirstLastPara="1" rIns="91425" wrap="square" tIns="91425">
            <a:normAutofit/>
          </a:bodyPr>
          <a:lstStyle>
            <a:lvl1pPr indent="0" lvl="0" marL="0" marR="0" algn="ctr">
              <a:lnSpc>
                <a:spcPct val="100000"/>
              </a:lnSpc>
              <a:spcBef>
                <a:spcPts val="0"/>
              </a:spcBef>
              <a:spcAft>
                <a:spcPts val="0"/>
              </a:spcAft>
              <a:buClr>
                <a:srgbClr val="FBB03B"/>
              </a:buClr>
              <a:buSzPts val="1800"/>
              <a:buFont typeface="Calibri"/>
              <a:buNone/>
              <a:defRPr b="0" i="0" sz="1800" u="none" cap="none" strike="noStrike">
                <a:solidFill>
                  <a:srgbClr val="FBB03B"/>
                </a:solidFill>
                <a:latin typeface="Calibri"/>
                <a:ea typeface="Calibri"/>
                <a:cs typeface="Calibri"/>
                <a:sym typeface="Calibri"/>
              </a:defRPr>
            </a:lvl1pPr>
            <a:lvl2pPr indent="0" lvl="1" marL="0" marR="0" algn="ctr">
              <a:lnSpc>
                <a:spcPct val="100000"/>
              </a:lnSpc>
              <a:spcBef>
                <a:spcPts val="0"/>
              </a:spcBef>
              <a:spcAft>
                <a:spcPts val="0"/>
              </a:spcAft>
              <a:buClr>
                <a:srgbClr val="FBB03B"/>
              </a:buClr>
              <a:buSzPts val="1800"/>
              <a:buFont typeface="Calibri"/>
              <a:buNone/>
              <a:defRPr b="0" i="0" sz="1800" u="none" cap="none" strike="noStrike">
                <a:solidFill>
                  <a:srgbClr val="FBB03B"/>
                </a:solidFill>
                <a:latin typeface="Calibri"/>
                <a:ea typeface="Calibri"/>
                <a:cs typeface="Calibri"/>
                <a:sym typeface="Calibri"/>
              </a:defRPr>
            </a:lvl2pPr>
            <a:lvl3pPr indent="0" lvl="2" marL="0" marR="0" algn="ctr">
              <a:lnSpc>
                <a:spcPct val="100000"/>
              </a:lnSpc>
              <a:spcBef>
                <a:spcPts val="0"/>
              </a:spcBef>
              <a:spcAft>
                <a:spcPts val="0"/>
              </a:spcAft>
              <a:buClr>
                <a:srgbClr val="FBB03B"/>
              </a:buClr>
              <a:buSzPts val="1800"/>
              <a:buFont typeface="Calibri"/>
              <a:buNone/>
              <a:defRPr b="0" i="0" sz="1800" u="none" cap="none" strike="noStrike">
                <a:solidFill>
                  <a:srgbClr val="FBB03B"/>
                </a:solidFill>
                <a:latin typeface="Calibri"/>
                <a:ea typeface="Calibri"/>
                <a:cs typeface="Calibri"/>
                <a:sym typeface="Calibri"/>
              </a:defRPr>
            </a:lvl3pPr>
            <a:lvl4pPr indent="0" lvl="3" marL="0" marR="0" algn="ctr">
              <a:lnSpc>
                <a:spcPct val="100000"/>
              </a:lnSpc>
              <a:spcBef>
                <a:spcPts val="0"/>
              </a:spcBef>
              <a:spcAft>
                <a:spcPts val="0"/>
              </a:spcAft>
              <a:buClr>
                <a:srgbClr val="FBB03B"/>
              </a:buClr>
              <a:buSzPts val="1800"/>
              <a:buFont typeface="Calibri"/>
              <a:buNone/>
              <a:defRPr b="0" i="0" sz="1800" u="none" cap="none" strike="noStrike">
                <a:solidFill>
                  <a:srgbClr val="FBB03B"/>
                </a:solidFill>
                <a:latin typeface="Calibri"/>
                <a:ea typeface="Calibri"/>
                <a:cs typeface="Calibri"/>
                <a:sym typeface="Calibri"/>
              </a:defRPr>
            </a:lvl4pPr>
            <a:lvl5pPr indent="0" lvl="4" marL="0" marR="0" algn="ctr">
              <a:lnSpc>
                <a:spcPct val="100000"/>
              </a:lnSpc>
              <a:spcBef>
                <a:spcPts val="0"/>
              </a:spcBef>
              <a:spcAft>
                <a:spcPts val="0"/>
              </a:spcAft>
              <a:buClr>
                <a:srgbClr val="FBB03B"/>
              </a:buClr>
              <a:buSzPts val="1800"/>
              <a:buFont typeface="Calibri"/>
              <a:buNone/>
              <a:defRPr b="0" i="0" sz="1800" u="none" cap="none" strike="noStrike">
                <a:solidFill>
                  <a:srgbClr val="FBB03B"/>
                </a:solidFill>
                <a:latin typeface="Calibri"/>
                <a:ea typeface="Calibri"/>
                <a:cs typeface="Calibri"/>
                <a:sym typeface="Calibri"/>
              </a:defRPr>
            </a:lvl5pPr>
            <a:lvl6pPr indent="0" lvl="5" marL="0" marR="0" algn="ctr">
              <a:lnSpc>
                <a:spcPct val="100000"/>
              </a:lnSpc>
              <a:spcBef>
                <a:spcPts val="0"/>
              </a:spcBef>
              <a:spcAft>
                <a:spcPts val="0"/>
              </a:spcAft>
              <a:buClr>
                <a:srgbClr val="FBB03B"/>
              </a:buClr>
              <a:buSzPts val="1800"/>
              <a:buFont typeface="Calibri"/>
              <a:buNone/>
              <a:defRPr b="0" i="0" sz="1800" u="none" cap="none" strike="noStrike">
                <a:solidFill>
                  <a:srgbClr val="FBB03B"/>
                </a:solidFill>
                <a:latin typeface="Calibri"/>
                <a:ea typeface="Calibri"/>
                <a:cs typeface="Calibri"/>
                <a:sym typeface="Calibri"/>
              </a:defRPr>
            </a:lvl6pPr>
            <a:lvl7pPr indent="0" lvl="6" marL="0" marR="0" algn="ctr">
              <a:lnSpc>
                <a:spcPct val="100000"/>
              </a:lnSpc>
              <a:spcBef>
                <a:spcPts val="0"/>
              </a:spcBef>
              <a:spcAft>
                <a:spcPts val="0"/>
              </a:spcAft>
              <a:buClr>
                <a:srgbClr val="FBB03B"/>
              </a:buClr>
              <a:buSzPts val="1800"/>
              <a:buFont typeface="Calibri"/>
              <a:buNone/>
              <a:defRPr b="0" i="0" sz="1800" u="none" cap="none" strike="noStrike">
                <a:solidFill>
                  <a:srgbClr val="FBB03B"/>
                </a:solidFill>
                <a:latin typeface="Calibri"/>
                <a:ea typeface="Calibri"/>
                <a:cs typeface="Calibri"/>
                <a:sym typeface="Calibri"/>
              </a:defRPr>
            </a:lvl7pPr>
            <a:lvl8pPr indent="0" lvl="7" marL="0" marR="0" algn="ctr">
              <a:lnSpc>
                <a:spcPct val="100000"/>
              </a:lnSpc>
              <a:spcBef>
                <a:spcPts val="0"/>
              </a:spcBef>
              <a:spcAft>
                <a:spcPts val="0"/>
              </a:spcAft>
              <a:buClr>
                <a:srgbClr val="FBB03B"/>
              </a:buClr>
              <a:buSzPts val="1800"/>
              <a:buFont typeface="Calibri"/>
              <a:buNone/>
              <a:defRPr b="0" i="0" sz="1800" u="none" cap="none" strike="noStrike">
                <a:solidFill>
                  <a:srgbClr val="FBB03B"/>
                </a:solidFill>
                <a:latin typeface="Calibri"/>
                <a:ea typeface="Calibri"/>
                <a:cs typeface="Calibri"/>
                <a:sym typeface="Calibri"/>
              </a:defRPr>
            </a:lvl8pPr>
            <a:lvl9pPr indent="0" lvl="8" marL="0" marR="0" algn="ctr">
              <a:lnSpc>
                <a:spcPct val="100000"/>
              </a:lnSpc>
              <a:spcBef>
                <a:spcPts val="0"/>
              </a:spcBef>
              <a:spcAft>
                <a:spcPts val="0"/>
              </a:spcAft>
              <a:buClr>
                <a:srgbClr val="FBB03B"/>
              </a:buClr>
              <a:buSzPts val="1800"/>
              <a:buFont typeface="Calibri"/>
              <a:buNone/>
              <a:defRPr b="0" i="0" sz="1800" u="none" cap="none" strike="noStrike">
                <a:solidFill>
                  <a:srgbClr val="FBB03B"/>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GB"/>
              <a:t>‹#›</a:t>
            </a:fld>
            <a:endParaRPr/>
          </a:p>
        </p:txBody>
      </p:sp>
      <p:pic>
        <p:nvPicPr>
          <p:cNvPr id="133" name="Google Shape;133;g3a3b419b15d_0_1102"/>
          <p:cNvPicPr preferRelativeResize="0"/>
          <p:nvPr/>
        </p:nvPicPr>
        <p:blipFill rotWithShape="1">
          <a:blip r:embed="rId2">
            <a:alphaModFix/>
          </a:blip>
          <a:srcRect b="0" l="0" r="0" t="0"/>
          <a:stretch/>
        </p:blipFill>
        <p:spPr>
          <a:xfrm>
            <a:off x="415600" y="6298754"/>
            <a:ext cx="1894056" cy="377825"/>
          </a:xfrm>
          <a:prstGeom prst="rect">
            <a:avLst/>
          </a:prstGeom>
          <a:noFill/>
          <a:ln>
            <a:noFill/>
          </a:ln>
        </p:spPr>
      </p:pic>
      <p:pic>
        <p:nvPicPr>
          <p:cNvPr id="134" name="Google Shape;134;g3a3b419b15d_0_1102" title="cc-by.png"/>
          <p:cNvPicPr preferRelativeResize="0"/>
          <p:nvPr/>
        </p:nvPicPr>
        <p:blipFill>
          <a:blip r:embed="rId3">
            <a:alphaModFix/>
          </a:blip>
          <a:stretch>
            <a:fillRect/>
          </a:stretch>
        </p:blipFill>
        <p:spPr>
          <a:xfrm>
            <a:off x="11185825" y="6358900"/>
            <a:ext cx="457700" cy="4577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8" name="Shape 18"/>
        <p:cNvGrpSpPr/>
        <p:nvPr/>
      </p:nvGrpSpPr>
      <p:grpSpPr>
        <a:xfrm>
          <a:off x="0" y="0"/>
          <a:ext cx="0" cy="0"/>
          <a:chOff x="0" y="0"/>
          <a:chExt cx="0" cy="0"/>
        </a:xfrm>
      </p:grpSpPr>
      <p:sp>
        <p:nvSpPr>
          <p:cNvPr id="19" name="Google Shape;19;p12"/>
          <p:cNvSpPr txBox="1"/>
          <p:nvPr>
            <p:ph idx="1" type="body"/>
          </p:nvPr>
        </p:nvSpPr>
        <p:spPr>
          <a:xfrm>
            <a:off x="664897" y="2626633"/>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2"/>
          <p:cNvSpPr txBox="1"/>
          <p:nvPr>
            <p:ph idx="2" type="body"/>
          </p:nvPr>
        </p:nvSpPr>
        <p:spPr>
          <a:xfrm>
            <a:off x="5997309" y="2626633"/>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1" name="Google Shape;21;p12"/>
          <p:cNvPicPr preferRelativeResize="0"/>
          <p:nvPr/>
        </p:nvPicPr>
        <p:blipFill rotWithShape="1">
          <a:blip r:embed="rId2">
            <a:alphaModFix/>
          </a:blip>
          <a:srcRect b="0" l="0" r="0" t="0"/>
          <a:stretch/>
        </p:blipFill>
        <p:spPr>
          <a:xfrm>
            <a:off x="6713205" y="4795487"/>
            <a:ext cx="5036430" cy="2770037"/>
          </a:xfrm>
          <a:prstGeom prst="rect">
            <a:avLst/>
          </a:prstGeom>
          <a:noFill/>
          <a:ln>
            <a:noFill/>
          </a:ln>
        </p:spPr>
      </p:pic>
      <p:sp>
        <p:nvSpPr>
          <p:cNvPr id="22" name="Google Shape;22;p12"/>
          <p:cNvSpPr txBox="1"/>
          <p:nvPr>
            <p:ph type="title"/>
          </p:nvPr>
        </p:nvSpPr>
        <p:spPr>
          <a:xfrm>
            <a:off x="664897" y="1101678"/>
            <a:ext cx="10515600" cy="71539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Roboto Light"/>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2"/>
          <p:cNvSpPr txBox="1"/>
          <p:nvPr>
            <p:ph idx="3" type="body"/>
          </p:nvPr>
        </p:nvSpPr>
        <p:spPr>
          <a:xfrm>
            <a:off x="664897" y="1982904"/>
            <a:ext cx="10515600" cy="47789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800"/>
              <a:buNon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4" name="Google Shape;24;p12"/>
          <p:cNvPicPr preferRelativeResize="0"/>
          <p:nvPr/>
        </p:nvPicPr>
        <p:blipFill rotWithShape="1">
          <a:blip r:embed="rId3">
            <a:alphaModFix/>
          </a:blip>
          <a:srcRect b="0" l="0" r="0" t="0"/>
          <a:stretch/>
        </p:blipFill>
        <p:spPr>
          <a:xfrm>
            <a:off x="126089" y="237692"/>
            <a:ext cx="2463362" cy="702967"/>
          </a:xfrm>
          <a:prstGeom prst="rect">
            <a:avLst/>
          </a:prstGeom>
          <a:noFill/>
          <a:ln>
            <a:noFill/>
          </a:ln>
        </p:spPr>
      </p:pic>
      <p:pic>
        <p:nvPicPr>
          <p:cNvPr id="25" name="Google Shape;25;p12"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Page">
  <p:cSld name="Text Page">
    <p:spTree>
      <p:nvGrpSpPr>
        <p:cNvPr id="135" name="Shape 135"/>
        <p:cNvGrpSpPr/>
        <p:nvPr/>
      </p:nvGrpSpPr>
      <p:grpSpPr>
        <a:xfrm>
          <a:off x="0" y="0"/>
          <a:ext cx="0" cy="0"/>
          <a:chOff x="0" y="0"/>
          <a:chExt cx="0" cy="0"/>
        </a:xfrm>
      </p:grpSpPr>
      <p:pic>
        <p:nvPicPr>
          <p:cNvPr id="136" name="Google Shape;136;g390f4d5127f_0_396"/>
          <p:cNvPicPr preferRelativeResize="0"/>
          <p:nvPr/>
        </p:nvPicPr>
        <p:blipFill rotWithShape="1">
          <a:blip r:embed="rId2">
            <a:alphaModFix/>
          </a:blip>
          <a:srcRect b="0" l="0" r="0" t="0"/>
          <a:stretch/>
        </p:blipFill>
        <p:spPr>
          <a:xfrm>
            <a:off x="5884" y="0"/>
            <a:ext cx="12180230" cy="6858000"/>
          </a:xfrm>
          <a:prstGeom prst="rect">
            <a:avLst/>
          </a:prstGeom>
          <a:noFill/>
          <a:ln>
            <a:noFill/>
          </a:ln>
        </p:spPr>
      </p:pic>
      <p:sp>
        <p:nvSpPr>
          <p:cNvPr id="137" name="Google Shape;137;g390f4d5127f_0_396"/>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GB"/>
              <a:t>‹#›</a:t>
            </a:fld>
            <a:endParaRPr/>
          </a:p>
        </p:txBody>
      </p:sp>
      <p:sp>
        <p:nvSpPr>
          <p:cNvPr id="138" name="Google Shape;138;g390f4d5127f_0_396"/>
          <p:cNvSpPr txBox="1"/>
          <p:nvPr/>
        </p:nvSpPr>
        <p:spPr>
          <a:xfrm>
            <a:off x="282422" y="6441230"/>
            <a:ext cx="60981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rgbClr val="262626"/>
                </a:solidFill>
                <a:latin typeface="Helvetica Neue Light"/>
                <a:ea typeface="Helvetica Neue Light"/>
                <a:cs typeface="Helvetica Neue Light"/>
                <a:sym typeface="Helvetica Neue Light"/>
              </a:rPr>
              <a:t>EOSC EDEN WP1 </a:t>
            </a:r>
            <a:r>
              <a:rPr b="0" i="0" lang="en-GB" sz="900" u="none" cap="none" strike="noStrike">
                <a:solidFill>
                  <a:srgbClr val="CCAB30"/>
                </a:solidFill>
                <a:latin typeface="Helvetica Neue Light"/>
                <a:ea typeface="Helvetica Neue Light"/>
                <a:cs typeface="Helvetica Neue Light"/>
                <a:sym typeface="Helvetica Neue Light"/>
              </a:rPr>
              <a:t>|</a:t>
            </a:r>
            <a:r>
              <a:rPr b="0" i="0" lang="en-GB" sz="900" u="none" cap="none" strike="noStrike">
                <a:solidFill>
                  <a:srgbClr val="262626"/>
                </a:solidFill>
                <a:latin typeface="Helvetica Neue Light"/>
                <a:ea typeface="Helvetica Neue Light"/>
                <a:cs typeface="Helvetica Neue Light"/>
                <a:sym typeface="Helvetica Neue Light"/>
              </a:rPr>
              <a:t> Micky Lindlar &amp; Bertrand Caron</a:t>
            </a:r>
            <a:endParaRPr b="0" i="0" sz="900" u="none" cap="none" strike="noStrike">
              <a:solidFill>
                <a:srgbClr val="262626"/>
              </a:solidFill>
              <a:latin typeface="Helvetica Neue Light"/>
              <a:ea typeface="Helvetica Neue Light"/>
              <a:cs typeface="Helvetica Neue Light"/>
              <a:sym typeface="Helvetica Neue Light"/>
            </a:endParaRPr>
          </a:p>
        </p:txBody>
      </p:sp>
      <p:sp>
        <p:nvSpPr>
          <p:cNvPr id="139" name="Google Shape;139;g390f4d5127f_0_396"/>
          <p:cNvSpPr txBox="1"/>
          <p:nvPr>
            <p:ph idx="1" type="body"/>
          </p:nvPr>
        </p:nvSpPr>
        <p:spPr>
          <a:xfrm>
            <a:off x="668190" y="2342990"/>
            <a:ext cx="10883700" cy="3712800"/>
          </a:xfrm>
          <a:prstGeom prst="rect">
            <a:avLst/>
          </a:prstGeom>
          <a:noFill/>
          <a:ln>
            <a:noFill/>
          </a:ln>
        </p:spPr>
        <p:txBody>
          <a:bodyPr anchorCtr="0" anchor="t" bIns="45700" lIns="91425" spcFirstLastPara="1" rIns="91425" wrap="square" tIns="45700">
            <a:normAutofit/>
          </a:bodyPr>
          <a:lstStyle>
            <a:lvl1pPr indent="-228600" lvl="0" marL="457200" algn="l">
              <a:lnSpc>
                <a:spcPct val="130000"/>
              </a:lnSpc>
              <a:spcBef>
                <a:spcPts val="1000"/>
              </a:spcBef>
              <a:spcAft>
                <a:spcPts val="0"/>
              </a:spcAft>
              <a:buClr>
                <a:srgbClr val="7F7F7F"/>
              </a:buClr>
              <a:buSzPts val="1500"/>
              <a:buNone/>
              <a:defRPr b="0" i="0" sz="1500">
                <a:solidFill>
                  <a:srgbClr val="7F7F7F"/>
                </a:solidFill>
                <a:latin typeface="Roboto Light"/>
                <a:ea typeface="Roboto Light"/>
                <a:cs typeface="Roboto Light"/>
                <a:sym typeface="Roboto Light"/>
              </a:defRPr>
            </a:lvl1pPr>
            <a:lvl2pPr indent="-323850" lvl="1" marL="9144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2pPr>
            <a:lvl3pPr indent="-323850" lvl="2" marL="13716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3pPr>
            <a:lvl4pPr indent="-323850" lvl="3" marL="18288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4pPr>
            <a:lvl5pPr indent="-323850" lvl="4" marL="22860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g390f4d5127f_0_396"/>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3500"/>
              <a:buFont typeface="Roboto Light"/>
              <a:buNone/>
              <a:defRPr b="0" i="0" sz="3500">
                <a:solidFill>
                  <a:srgbClr val="262626"/>
                </a:solidFill>
                <a:latin typeface="Roboto Light"/>
                <a:ea typeface="Roboto Light"/>
                <a:cs typeface="Roboto Light"/>
                <a:sym typeface="Roboto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1" name="Google Shape;141;g390f4d5127f_0_396"/>
          <p:cNvSpPr txBox="1"/>
          <p:nvPr>
            <p:ph idx="2" type="body"/>
          </p:nvPr>
        </p:nvSpPr>
        <p:spPr>
          <a:xfrm>
            <a:off x="668193" y="1717482"/>
            <a:ext cx="10883700" cy="3648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262626"/>
              </a:buClr>
              <a:buSzPts val="2000"/>
              <a:buNone/>
              <a:defRPr b="0" i="0" sz="2000">
                <a:solidFill>
                  <a:srgbClr val="262626"/>
                </a:solidFill>
                <a:latin typeface="Roboto Light"/>
                <a:ea typeface="Roboto Light"/>
                <a:cs typeface="Roboto Light"/>
                <a:sym typeface="Roboto Light"/>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42" name="Google Shape;142;g390f4d5127f_0_396" title="cc-by.png"/>
          <p:cNvPicPr preferRelativeResize="0"/>
          <p:nvPr/>
        </p:nvPicPr>
        <p:blipFill>
          <a:blip r:embed="rId3">
            <a:alphaModFix/>
          </a:blip>
          <a:stretch>
            <a:fillRect/>
          </a:stretch>
        </p:blipFill>
        <p:spPr>
          <a:xfrm>
            <a:off x="11185825" y="6358900"/>
            <a:ext cx="457700" cy="45770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End Slide">
    <p:spTree>
      <p:nvGrpSpPr>
        <p:cNvPr id="143" name="Shape 143"/>
        <p:cNvGrpSpPr/>
        <p:nvPr/>
      </p:nvGrpSpPr>
      <p:grpSpPr>
        <a:xfrm>
          <a:off x="0" y="0"/>
          <a:ext cx="0" cy="0"/>
          <a:chOff x="0" y="0"/>
          <a:chExt cx="0" cy="0"/>
        </a:xfrm>
      </p:grpSpPr>
      <p:sp>
        <p:nvSpPr>
          <p:cNvPr id="144" name="Google Shape;144;g390f4d5127f_0_403"/>
          <p:cNvSpPr txBox="1"/>
          <p:nvPr>
            <p:ph type="ctrTitle"/>
          </p:nvPr>
        </p:nvSpPr>
        <p:spPr>
          <a:xfrm>
            <a:off x="3924637" y="1670562"/>
            <a:ext cx="4345500" cy="10809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Roboto Light"/>
              <a:buNone/>
              <a:defRPr sz="6000">
                <a:latin typeface="Quattrocento Sans"/>
                <a:ea typeface="Quattrocento Sans"/>
                <a:cs typeface="Quattrocento Sans"/>
                <a:sym typeface="Quattrocento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5" name="Google Shape;145;g390f4d5127f_0_403"/>
          <p:cNvSpPr txBox="1"/>
          <p:nvPr>
            <p:ph idx="1" type="subTitle"/>
          </p:nvPr>
        </p:nvSpPr>
        <p:spPr>
          <a:xfrm>
            <a:off x="2926808" y="3270265"/>
            <a:ext cx="6370800" cy="8244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dk1"/>
              </a:buClr>
              <a:buSzPts val="2400"/>
              <a:buNone/>
              <a:defRPr sz="2400">
                <a:latin typeface="Quattrocento Sans"/>
                <a:ea typeface="Quattrocento Sans"/>
                <a:cs typeface="Quattrocento Sans"/>
                <a:sym typeface="Quattrocento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146" name="Google Shape;146;g390f4d5127f_0_403"/>
          <p:cNvPicPr preferRelativeResize="0"/>
          <p:nvPr/>
        </p:nvPicPr>
        <p:blipFill rotWithShape="1">
          <a:blip r:embed="rId2">
            <a:alphaModFix/>
          </a:blip>
          <a:srcRect b="0" l="0" r="0" t="0"/>
          <a:stretch/>
        </p:blipFill>
        <p:spPr>
          <a:xfrm>
            <a:off x="328389" y="250854"/>
            <a:ext cx="3783694" cy="1079748"/>
          </a:xfrm>
          <a:prstGeom prst="rect">
            <a:avLst/>
          </a:prstGeom>
          <a:noFill/>
          <a:ln>
            <a:noFill/>
          </a:ln>
        </p:spPr>
      </p:pic>
      <p:pic>
        <p:nvPicPr>
          <p:cNvPr id="147" name="Google Shape;147;g390f4d5127f_0_403"/>
          <p:cNvPicPr preferRelativeResize="0"/>
          <p:nvPr/>
        </p:nvPicPr>
        <p:blipFill rotWithShape="1">
          <a:blip r:embed="rId3">
            <a:alphaModFix/>
          </a:blip>
          <a:srcRect b="0" l="0" r="0" t="0"/>
          <a:stretch/>
        </p:blipFill>
        <p:spPr>
          <a:xfrm>
            <a:off x="517888" y="6020474"/>
            <a:ext cx="2408919" cy="505379"/>
          </a:xfrm>
          <a:prstGeom prst="rect">
            <a:avLst/>
          </a:prstGeom>
          <a:noFill/>
          <a:ln>
            <a:noFill/>
          </a:ln>
        </p:spPr>
      </p:pic>
      <p:sp>
        <p:nvSpPr>
          <p:cNvPr id="148" name="Google Shape;148;g390f4d5127f_0_403"/>
          <p:cNvSpPr txBox="1"/>
          <p:nvPr/>
        </p:nvSpPr>
        <p:spPr>
          <a:xfrm>
            <a:off x="3139708" y="6213165"/>
            <a:ext cx="33258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lang="en-GB" sz="1200">
                <a:solidFill>
                  <a:schemeClr val="dk1"/>
                </a:solidFill>
                <a:latin typeface="Quattrocento Sans"/>
                <a:ea typeface="Quattrocento Sans"/>
                <a:cs typeface="Quattrocento Sans"/>
                <a:sym typeface="Quattrocento Sans"/>
              </a:rPr>
              <a:t>19</a:t>
            </a:r>
            <a:r>
              <a:rPr b="0" i="0" lang="en-GB" sz="1200" u="none" cap="none" strike="noStrike">
                <a:solidFill>
                  <a:schemeClr val="dk1"/>
                </a:solidFill>
                <a:latin typeface="Quattrocento Sans"/>
                <a:ea typeface="Quattrocento Sans"/>
                <a:cs typeface="Quattrocento Sans"/>
                <a:sym typeface="Quattrocento Sans"/>
              </a:rPr>
              <a:t>/</a:t>
            </a:r>
            <a:r>
              <a:rPr lang="en-GB" sz="1200">
                <a:solidFill>
                  <a:schemeClr val="dk1"/>
                </a:solidFill>
                <a:latin typeface="Quattrocento Sans"/>
                <a:ea typeface="Quattrocento Sans"/>
                <a:cs typeface="Quattrocento Sans"/>
                <a:sym typeface="Quattrocento Sans"/>
              </a:rPr>
              <a:t>11</a:t>
            </a:r>
            <a:r>
              <a:rPr b="0" i="0" lang="en-GB" sz="1200" u="none" cap="none" strike="noStrike">
                <a:solidFill>
                  <a:schemeClr val="dk1"/>
                </a:solidFill>
                <a:latin typeface="Quattrocento Sans"/>
                <a:ea typeface="Quattrocento Sans"/>
                <a:cs typeface="Quattrocento Sans"/>
                <a:sym typeface="Quattrocento Sans"/>
              </a:rPr>
              <a:t>/2025 by Micky Lindlar</a:t>
            </a:r>
            <a:r>
              <a:rPr lang="en-GB" sz="1200">
                <a:solidFill>
                  <a:schemeClr val="dk1"/>
                </a:solidFill>
                <a:latin typeface="Quattrocento Sans"/>
                <a:ea typeface="Quattrocento Sans"/>
                <a:cs typeface="Quattrocento Sans"/>
                <a:sym typeface="Quattrocento Sans"/>
              </a:rPr>
              <a:t> &amp; Bertrand Caron</a:t>
            </a:r>
            <a:endParaRPr b="0" i="0" sz="1200" u="none" cap="none" strike="noStrike">
              <a:solidFill>
                <a:schemeClr val="dk1"/>
              </a:solidFill>
              <a:latin typeface="Quattrocento Sans"/>
              <a:ea typeface="Quattrocento Sans"/>
              <a:cs typeface="Quattrocento Sans"/>
              <a:sym typeface="Quattrocento Sans"/>
            </a:endParaRPr>
          </a:p>
        </p:txBody>
      </p:sp>
      <p:pic>
        <p:nvPicPr>
          <p:cNvPr id="149" name="Google Shape;149;g390f4d5127f_0_403"/>
          <p:cNvPicPr preferRelativeResize="0"/>
          <p:nvPr/>
        </p:nvPicPr>
        <p:blipFill rotWithShape="1">
          <a:blip r:embed="rId4">
            <a:alphaModFix/>
          </a:blip>
          <a:srcRect b="0" l="0" r="0" t="0"/>
          <a:stretch/>
        </p:blipFill>
        <p:spPr>
          <a:xfrm>
            <a:off x="6678434" y="4812867"/>
            <a:ext cx="5063110" cy="2784711"/>
          </a:xfrm>
          <a:prstGeom prst="rect">
            <a:avLst/>
          </a:prstGeom>
          <a:noFill/>
          <a:ln>
            <a:noFill/>
          </a:ln>
        </p:spPr>
      </p:pic>
      <p:pic>
        <p:nvPicPr>
          <p:cNvPr id="150" name="Google Shape;150;g390f4d5127f_0_403" title="cc-by.png"/>
          <p:cNvPicPr preferRelativeResize="0"/>
          <p:nvPr/>
        </p:nvPicPr>
        <p:blipFill>
          <a:blip r:embed="rId5">
            <a:alphaModFix/>
          </a:blip>
          <a:stretch>
            <a:fillRect/>
          </a:stretch>
        </p:blipFill>
        <p:spPr>
          <a:xfrm>
            <a:off x="11185825" y="6358900"/>
            <a:ext cx="457700" cy="4577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57" name="Shape 157"/>
        <p:cNvGrpSpPr/>
        <p:nvPr/>
      </p:nvGrpSpPr>
      <p:grpSpPr>
        <a:xfrm>
          <a:off x="0" y="0"/>
          <a:ext cx="0" cy="0"/>
          <a:chOff x="0" y="0"/>
          <a:chExt cx="0" cy="0"/>
        </a:xfrm>
      </p:grpSpPr>
      <p:sp>
        <p:nvSpPr>
          <p:cNvPr id="158" name="Google Shape;158;g3a3b419b15d_0_1286"/>
          <p:cNvSpPr txBox="1"/>
          <p:nvPr>
            <p:ph type="title"/>
          </p:nvPr>
        </p:nvSpPr>
        <p:spPr>
          <a:xfrm>
            <a:off x="652084" y="1104771"/>
            <a:ext cx="10515600" cy="7155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59" name="Google Shape;159;g3a3b419b15d_0_1286"/>
          <p:cNvSpPr txBox="1"/>
          <p:nvPr>
            <p:ph idx="1" type="body"/>
          </p:nvPr>
        </p:nvSpPr>
        <p:spPr>
          <a:xfrm>
            <a:off x="652084" y="1974860"/>
            <a:ext cx="10515600" cy="44259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pic>
        <p:nvPicPr>
          <p:cNvPr id="160" name="Google Shape;160;g3a3b419b15d_0_1286"/>
          <p:cNvPicPr preferRelativeResize="0"/>
          <p:nvPr/>
        </p:nvPicPr>
        <p:blipFill rotWithShape="1">
          <a:blip r:embed="rId2">
            <a:alphaModFix/>
          </a:blip>
          <a:srcRect b="0" l="0" r="0" t="0"/>
          <a:stretch/>
        </p:blipFill>
        <p:spPr>
          <a:xfrm>
            <a:off x="6713205" y="4795487"/>
            <a:ext cx="5036430" cy="2770038"/>
          </a:xfrm>
          <a:prstGeom prst="rect">
            <a:avLst/>
          </a:prstGeom>
          <a:noFill/>
          <a:ln>
            <a:noFill/>
          </a:ln>
        </p:spPr>
      </p:pic>
      <p:pic>
        <p:nvPicPr>
          <p:cNvPr id="161" name="Google Shape;161;g3a3b419b15d_0_1286"/>
          <p:cNvPicPr preferRelativeResize="0"/>
          <p:nvPr/>
        </p:nvPicPr>
        <p:blipFill rotWithShape="1">
          <a:blip r:embed="rId3">
            <a:alphaModFix/>
          </a:blip>
          <a:srcRect b="0" l="0" r="0" t="0"/>
          <a:stretch/>
        </p:blipFill>
        <p:spPr>
          <a:xfrm>
            <a:off x="652084" y="230599"/>
            <a:ext cx="2938527" cy="577139"/>
          </a:xfrm>
          <a:prstGeom prst="rect">
            <a:avLst/>
          </a:prstGeom>
          <a:noFill/>
          <a:ln>
            <a:noFill/>
          </a:ln>
        </p:spPr>
      </p:pic>
      <p:pic>
        <p:nvPicPr>
          <p:cNvPr id="162" name="Google Shape;162;g3a3b419b15d_0_1286"/>
          <p:cNvPicPr preferRelativeResize="0"/>
          <p:nvPr/>
        </p:nvPicPr>
        <p:blipFill rotWithShape="1">
          <a:blip r:embed="rId4">
            <a:alphaModFix/>
          </a:blip>
          <a:srcRect b="0" l="0" r="0" t="0"/>
          <a:stretch/>
        </p:blipFill>
        <p:spPr>
          <a:xfrm>
            <a:off x="8005959" y="269133"/>
            <a:ext cx="3161725" cy="500068"/>
          </a:xfrm>
          <a:prstGeom prst="rect">
            <a:avLst/>
          </a:prstGeom>
          <a:noFill/>
          <a:ln>
            <a:noFill/>
          </a:ln>
        </p:spPr>
      </p:pic>
      <p:pic>
        <p:nvPicPr>
          <p:cNvPr id="163" name="Google Shape;163;g3a3b419b15d_0_1286" title="cc-by.png"/>
          <p:cNvPicPr preferRelativeResize="0"/>
          <p:nvPr/>
        </p:nvPicPr>
        <p:blipFill>
          <a:blip r:embed="rId5">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64" name="Shape 164"/>
        <p:cNvGrpSpPr/>
        <p:nvPr/>
      </p:nvGrpSpPr>
      <p:grpSpPr>
        <a:xfrm>
          <a:off x="0" y="0"/>
          <a:ext cx="0" cy="0"/>
          <a:chOff x="0" y="0"/>
          <a:chExt cx="0" cy="0"/>
        </a:xfrm>
      </p:grpSpPr>
      <p:sp>
        <p:nvSpPr>
          <p:cNvPr id="165" name="Google Shape;165;g3a3b419b15d_0_1292"/>
          <p:cNvSpPr txBox="1"/>
          <p:nvPr>
            <p:ph type="ctrTitle"/>
          </p:nvPr>
        </p:nvSpPr>
        <p:spPr>
          <a:xfrm>
            <a:off x="512497" y="1649265"/>
            <a:ext cx="8008500" cy="10809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Roboto Light"/>
              <a:buNone/>
              <a:defRPr sz="6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66" name="Google Shape;166;g3a3b419b15d_0_1292"/>
          <p:cNvSpPr txBox="1"/>
          <p:nvPr>
            <p:ph idx="1" type="subTitle"/>
          </p:nvPr>
        </p:nvSpPr>
        <p:spPr>
          <a:xfrm>
            <a:off x="512497" y="3270265"/>
            <a:ext cx="9144000" cy="8244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1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900"/>
              <a:buNone/>
              <a:defRPr sz="19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167" name="Google Shape;167;g3a3b419b15d_0_1292"/>
          <p:cNvPicPr preferRelativeResize="0"/>
          <p:nvPr/>
        </p:nvPicPr>
        <p:blipFill rotWithShape="1">
          <a:blip r:embed="rId2">
            <a:alphaModFix/>
          </a:blip>
          <a:srcRect b="0" l="0" r="0" t="0"/>
          <a:stretch/>
        </p:blipFill>
        <p:spPr>
          <a:xfrm>
            <a:off x="517888" y="6020475"/>
            <a:ext cx="2408919" cy="505379"/>
          </a:xfrm>
          <a:prstGeom prst="rect">
            <a:avLst/>
          </a:prstGeom>
          <a:noFill/>
          <a:ln>
            <a:noFill/>
          </a:ln>
        </p:spPr>
      </p:pic>
      <p:pic>
        <p:nvPicPr>
          <p:cNvPr id="168" name="Google Shape;168;g3a3b419b15d_0_1292"/>
          <p:cNvPicPr preferRelativeResize="0"/>
          <p:nvPr/>
        </p:nvPicPr>
        <p:blipFill rotWithShape="1">
          <a:blip r:embed="rId3">
            <a:alphaModFix/>
          </a:blip>
          <a:srcRect b="0" l="0" r="0" t="0"/>
          <a:stretch/>
        </p:blipFill>
        <p:spPr>
          <a:xfrm>
            <a:off x="6678435" y="4812867"/>
            <a:ext cx="5063113" cy="2784713"/>
          </a:xfrm>
          <a:prstGeom prst="rect">
            <a:avLst/>
          </a:prstGeom>
          <a:noFill/>
          <a:ln>
            <a:noFill/>
          </a:ln>
        </p:spPr>
      </p:pic>
      <p:pic>
        <p:nvPicPr>
          <p:cNvPr id="169" name="Google Shape;169;g3a3b419b15d_0_1292"/>
          <p:cNvPicPr preferRelativeResize="0"/>
          <p:nvPr/>
        </p:nvPicPr>
        <p:blipFill rotWithShape="1">
          <a:blip r:embed="rId4">
            <a:alphaModFix/>
          </a:blip>
          <a:srcRect b="0" l="0" r="0" t="0"/>
          <a:stretch/>
        </p:blipFill>
        <p:spPr>
          <a:xfrm>
            <a:off x="652084" y="230599"/>
            <a:ext cx="2938527" cy="577139"/>
          </a:xfrm>
          <a:prstGeom prst="rect">
            <a:avLst/>
          </a:prstGeom>
          <a:noFill/>
          <a:ln>
            <a:noFill/>
          </a:ln>
        </p:spPr>
      </p:pic>
      <p:pic>
        <p:nvPicPr>
          <p:cNvPr id="170" name="Google Shape;170;g3a3b419b15d_0_1292"/>
          <p:cNvPicPr preferRelativeResize="0"/>
          <p:nvPr/>
        </p:nvPicPr>
        <p:blipFill rotWithShape="1">
          <a:blip r:embed="rId5">
            <a:alphaModFix/>
          </a:blip>
          <a:srcRect b="0" l="0" r="0" t="0"/>
          <a:stretch/>
        </p:blipFill>
        <p:spPr>
          <a:xfrm>
            <a:off x="8005959" y="269133"/>
            <a:ext cx="3161725" cy="500068"/>
          </a:xfrm>
          <a:prstGeom prst="rect">
            <a:avLst/>
          </a:prstGeom>
          <a:noFill/>
          <a:ln>
            <a:noFill/>
          </a:ln>
        </p:spPr>
      </p:pic>
      <p:pic>
        <p:nvPicPr>
          <p:cNvPr id="171" name="Google Shape;171;g3a3b419b15d_0_1292" title="cc-by.png"/>
          <p:cNvPicPr preferRelativeResize="0"/>
          <p:nvPr/>
        </p:nvPicPr>
        <p:blipFill>
          <a:blip r:embed="rId6">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Content">
  <p:cSld name="Title sub-title and Content">
    <p:spTree>
      <p:nvGrpSpPr>
        <p:cNvPr id="172" name="Shape 172"/>
        <p:cNvGrpSpPr/>
        <p:nvPr/>
      </p:nvGrpSpPr>
      <p:grpSpPr>
        <a:xfrm>
          <a:off x="0" y="0"/>
          <a:ext cx="0" cy="0"/>
          <a:chOff x="0" y="0"/>
          <a:chExt cx="0" cy="0"/>
        </a:xfrm>
      </p:grpSpPr>
      <p:sp>
        <p:nvSpPr>
          <p:cNvPr id="173" name="Google Shape;173;g3a3b419b15d_0_1299"/>
          <p:cNvSpPr txBox="1"/>
          <p:nvPr>
            <p:ph type="title"/>
          </p:nvPr>
        </p:nvSpPr>
        <p:spPr>
          <a:xfrm>
            <a:off x="664897" y="1101677"/>
            <a:ext cx="10515600" cy="7155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Roboto Light"/>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74" name="Google Shape;174;g3a3b419b15d_0_1299"/>
          <p:cNvSpPr txBox="1"/>
          <p:nvPr>
            <p:ph idx="1" type="body"/>
          </p:nvPr>
        </p:nvSpPr>
        <p:spPr>
          <a:xfrm>
            <a:off x="664897" y="2626633"/>
            <a:ext cx="10515600" cy="3738900"/>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1100"/>
              </a:spcBef>
              <a:spcAft>
                <a:spcPts val="0"/>
              </a:spcAft>
              <a:buClr>
                <a:schemeClr val="dk1"/>
              </a:buClr>
              <a:buSzPts val="2800"/>
              <a:buChar char="•"/>
              <a:defRPr/>
            </a:lvl1pPr>
            <a:lvl2pPr indent="-381000" lvl="1" marL="914400" algn="l">
              <a:lnSpc>
                <a:spcPct val="100000"/>
              </a:lnSpc>
              <a:spcBef>
                <a:spcPts val="500"/>
              </a:spcBef>
              <a:spcAft>
                <a:spcPts val="0"/>
              </a:spcAft>
              <a:buClr>
                <a:schemeClr val="dk1"/>
              </a:buClr>
              <a:buSzPts val="2400"/>
              <a:buChar char="•"/>
              <a:defRPr/>
            </a:lvl2pPr>
            <a:lvl3pPr indent="-355600" lvl="2" marL="1371600" algn="l">
              <a:lnSpc>
                <a:spcPct val="100000"/>
              </a:lnSpc>
              <a:spcBef>
                <a:spcPts val="500"/>
              </a:spcBef>
              <a:spcAft>
                <a:spcPts val="0"/>
              </a:spcAft>
              <a:buClr>
                <a:schemeClr val="dk1"/>
              </a:buClr>
              <a:buSzPts val="2000"/>
              <a:buChar char="•"/>
              <a:defRPr/>
            </a:lvl3pPr>
            <a:lvl4pPr indent="-349250" lvl="3" marL="1828800" algn="l">
              <a:lnSpc>
                <a:spcPct val="100000"/>
              </a:lnSpc>
              <a:spcBef>
                <a:spcPts val="500"/>
              </a:spcBef>
              <a:spcAft>
                <a:spcPts val="0"/>
              </a:spcAft>
              <a:buClr>
                <a:schemeClr val="dk1"/>
              </a:buClr>
              <a:buSzPts val="1900"/>
              <a:buChar char="•"/>
              <a:defRPr/>
            </a:lvl4pPr>
            <a:lvl5pPr indent="-349250" lvl="4" marL="2286000" algn="l">
              <a:lnSpc>
                <a:spcPct val="10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175" name="Google Shape;175;g3a3b419b15d_0_1299"/>
          <p:cNvSpPr txBox="1"/>
          <p:nvPr>
            <p:ph idx="2" type="body"/>
          </p:nvPr>
        </p:nvSpPr>
        <p:spPr>
          <a:xfrm>
            <a:off x="664897" y="1982904"/>
            <a:ext cx="10515600" cy="477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100"/>
              </a:spcBef>
              <a:spcAft>
                <a:spcPts val="0"/>
              </a:spcAft>
              <a:buClr>
                <a:schemeClr val="dk1"/>
              </a:buClr>
              <a:buSzPts val="2800"/>
              <a:buNone/>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pic>
        <p:nvPicPr>
          <p:cNvPr id="176" name="Google Shape;176;g3a3b419b15d_0_1299"/>
          <p:cNvPicPr preferRelativeResize="0"/>
          <p:nvPr/>
        </p:nvPicPr>
        <p:blipFill rotWithShape="1">
          <a:blip r:embed="rId2">
            <a:alphaModFix/>
          </a:blip>
          <a:srcRect b="0" l="0" r="0" t="0"/>
          <a:stretch/>
        </p:blipFill>
        <p:spPr>
          <a:xfrm>
            <a:off x="6713205" y="4795487"/>
            <a:ext cx="5036430" cy="2770038"/>
          </a:xfrm>
          <a:prstGeom prst="rect">
            <a:avLst/>
          </a:prstGeom>
          <a:noFill/>
          <a:ln>
            <a:noFill/>
          </a:ln>
        </p:spPr>
      </p:pic>
      <p:pic>
        <p:nvPicPr>
          <p:cNvPr id="177" name="Google Shape;177;g3a3b419b15d_0_1299"/>
          <p:cNvPicPr preferRelativeResize="0"/>
          <p:nvPr/>
        </p:nvPicPr>
        <p:blipFill rotWithShape="1">
          <a:blip r:embed="rId3">
            <a:alphaModFix/>
          </a:blip>
          <a:srcRect b="0" l="0" r="0" t="0"/>
          <a:stretch/>
        </p:blipFill>
        <p:spPr>
          <a:xfrm>
            <a:off x="652084" y="230599"/>
            <a:ext cx="2938527" cy="577139"/>
          </a:xfrm>
          <a:prstGeom prst="rect">
            <a:avLst/>
          </a:prstGeom>
          <a:noFill/>
          <a:ln>
            <a:noFill/>
          </a:ln>
        </p:spPr>
      </p:pic>
      <p:pic>
        <p:nvPicPr>
          <p:cNvPr id="178" name="Google Shape;178;g3a3b419b15d_0_1299"/>
          <p:cNvPicPr preferRelativeResize="0"/>
          <p:nvPr/>
        </p:nvPicPr>
        <p:blipFill rotWithShape="1">
          <a:blip r:embed="rId4">
            <a:alphaModFix/>
          </a:blip>
          <a:srcRect b="0" l="0" r="0" t="0"/>
          <a:stretch/>
        </p:blipFill>
        <p:spPr>
          <a:xfrm>
            <a:off x="8005959" y="269133"/>
            <a:ext cx="3161725" cy="500068"/>
          </a:xfrm>
          <a:prstGeom prst="rect">
            <a:avLst/>
          </a:prstGeom>
          <a:noFill/>
          <a:ln>
            <a:noFill/>
          </a:ln>
        </p:spPr>
      </p:pic>
      <p:pic>
        <p:nvPicPr>
          <p:cNvPr id="179" name="Google Shape;179;g3a3b419b15d_0_1299" title="cc-by.png"/>
          <p:cNvPicPr preferRelativeResize="0"/>
          <p:nvPr/>
        </p:nvPicPr>
        <p:blipFill>
          <a:blip r:embed="rId5">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End Slide">
    <p:spTree>
      <p:nvGrpSpPr>
        <p:cNvPr id="180" name="Shape 180"/>
        <p:cNvGrpSpPr/>
        <p:nvPr/>
      </p:nvGrpSpPr>
      <p:grpSpPr>
        <a:xfrm>
          <a:off x="0" y="0"/>
          <a:ext cx="0" cy="0"/>
          <a:chOff x="0" y="0"/>
          <a:chExt cx="0" cy="0"/>
        </a:xfrm>
      </p:grpSpPr>
      <p:sp>
        <p:nvSpPr>
          <p:cNvPr id="181" name="Google Shape;181;g3a3b419b15d_0_1306"/>
          <p:cNvSpPr txBox="1"/>
          <p:nvPr>
            <p:ph type="ctrTitle"/>
          </p:nvPr>
        </p:nvSpPr>
        <p:spPr>
          <a:xfrm>
            <a:off x="3924637" y="1670563"/>
            <a:ext cx="4345500" cy="10809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Roboto Light"/>
              <a:buNone/>
              <a:defRPr sz="6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82" name="Google Shape;182;g3a3b419b15d_0_1306"/>
          <p:cNvSpPr txBox="1"/>
          <p:nvPr>
            <p:ph idx="1" type="subTitle"/>
          </p:nvPr>
        </p:nvSpPr>
        <p:spPr>
          <a:xfrm>
            <a:off x="2926808" y="3270265"/>
            <a:ext cx="6370800" cy="8244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1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900"/>
              <a:buNone/>
              <a:defRPr sz="19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183" name="Google Shape;183;g3a3b419b15d_0_1306"/>
          <p:cNvPicPr preferRelativeResize="0"/>
          <p:nvPr/>
        </p:nvPicPr>
        <p:blipFill rotWithShape="1">
          <a:blip r:embed="rId2">
            <a:alphaModFix/>
          </a:blip>
          <a:srcRect b="0" l="0" r="0" t="0"/>
          <a:stretch/>
        </p:blipFill>
        <p:spPr>
          <a:xfrm>
            <a:off x="517888" y="6020475"/>
            <a:ext cx="2408919" cy="505379"/>
          </a:xfrm>
          <a:prstGeom prst="rect">
            <a:avLst/>
          </a:prstGeom>
          <a:noFill/>
          <a:ln>
            <a:noFill/>
          </a:ln>
        </p:spPr>
      </p:pic>
      <p:pic>
        <p:nvPicPr>
          <p:cNvPr id="184" name="Google Shape;184;g3a3b419b15d_0_1306"/>
          <p:cNvPicPr preferRelativeResize="0"/>
          <p:nvPr/>
        </p:nvPicPr>
        <p:blipFill rotWithShape="1">
          <a:blip r:embed="rId3">
            <a:alphaModFix/>
          </a:blip>
          <a:srcRect b="0" l="0" r="0" t="0"/>
          <a:stretch/>
        </p:blipFill>
        <p:spPr>
          <a:xfrm>
            <a:off x="6678435" y="4812867"/>
            <a:ext cx="5063113" cy="2784713"/>
          </a:xfrm>
          <a:prstGeom prst="rect">
            <a:avLst/>
          </a:prstGeom>
          <a:noFill/>
          <a:ln>
            <a:noFill/>
          </a:ln>
        </p:spPr>
      </p:pic>
      <p:pic>
        <p:nvPicPr>
          <p:cNvPr id="185" name="Google Shape;185;g3a3b419b15d_0_1306"/>
          <p:cNvPicPr preferRelativeResize="0"/>
          <p:nvPr/>
        </p:nvPicPr>
        <p:blipFill rotWithShape="1">
          <a:blip r:embed="rId4">
            <a:alphaModFix/>
          </a:blip>
          <a:srcRect b="0" l="0" r="0" t="0"/>
          <a:stretch/>
        </p:blipFill>
        <p:spPr>
          <a:xfrm>
            <a:off x="652084" y="242791"/>
            <a:ext cx="2938527" cy="577139"/>
          </a:xfrm>
          <a:prstGeom prst="rect">
            <a:avLst/>
          </a:prstGeom>
          <a:noFill/>
          <a:ln>
            <a:noFill/>
          </a:ln>
        </p:spPr>
      </p:pic>
      <p:pic>
        <p:nvPicPr>
          <p:cNvPr id="186" name="Google Shape;186;g3a3b419b15d_0_1306"/>
          <p:cNvPicPr preferRelativeResize="0"/>
          <p:nvPr/>
        </p:nvPicPr>
        <p:blipFill rotWithShape="1">
          <a:blip r:embed="rId5">
            <a:alphaModFix/>
          </a:blip>
          <a:srcRect b="0" l="0" r="0" t="0"/>
          <a:stretch/>
        </p:blipFill>
        <p:spPr>
          <a:xfrm>
            <a:off x="8005959" y="281325"/>
            <a:ext cx="3161725" cy="500068"/>
          </a:xfrm>
          <a:prstGeom prst="rect">
            <a:avLst/>
          </a:prstGeom>
          <a:noFill/>
          <a:ln>
            <a:noFill/>
          </a:ln>
        </p:spPr>
      </p:pic>
      <p:pic>
        <p:nvPicPr>
          <p:cNvPr id="187" name="Google Shape;187;g3a3b419b15d_0_1306" title="cc-by.png"/>
          <p:cNvPicPr preferRelativeResize="0"/>
          <p:nvPr/>
        </p:nvPicPr>
        <p:blipFill>
          <a:blip r:embed="rId6">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188" name="Shape 188"/>
        <p:cNvGrpSpPr/>
        <p:nvPr/>
      </p:nvGrpSpPr>
      <p:grpSpPr>
        <a:xfrm>
          <a:off x="0" y="0"/>
          <a:ext cx="0" cy="0"/>
          <a:chOff x="0" y="0"/>
          <a:chExt cx="0" cy="0"/>
        </a:xfrm>
      </p:grpSpPr>
      <p:sp>
        <p:nvSpPr>
          <p:cNvPr id="189" name="Google Shape;189;g3a3b419b15d_0_1313"/>
          <p:cNvSpPr txBox="1"/>
          <p:nvPr>
            <p:ph idx="1" type="body"/>
          </p:nvPr>
        </p:nvSpPr>
        <p:spPr>
          <a:xfrm>
            <a:off x="652084" y="1974860"/>
            <a:ext cx="5181600" cy="435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190" name="Google Shape;190;g3a3b419b15d_0_1313"/>
          <p:cNvSpPr txBox="1"/>
          <p:nvPr>
            <p:ph idx="2" type="body"/>
          </p:nvPr>
        </p:nvSpPr>
        <p:spPr>
          <a:xfrm>
            <a:off x="5986084" y="1974860"/>
            <a:ext cx="5181600" cy="435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pic>
        <p:nvPicPr>
          <p:cNvPr id="191" name="Google Shape;191;g3a3b419b15d_0_1313"/>
          <p:cNvPicPr preferRelativeResize="0"/>
          <p:nvPr/>
        </p:nvPicPr>
        <p:blipFill rotWithShape="1">
          <a:blip r:embed="rId2">
            <a:alphaModFix/>
          </a:blip>
          <a:srcRect b="0" l="0" r="0" t="0"/>
          <a:stretch/>
        </p:blipFill>
        <p:spPr>
          <a:xfrm>
            <a:off x="6713205" y="4795487"/>
            <a:ext cx="5036430" cy="2770038"/>
          </a:xfrm>
          <a:prstGeom prst="rect">
            <a:avLst/>
          </a:prstGeom>
          <a:noFill/>
          <a:ln>
            <a:noFill/>
          </a:ln>
        </p:spPr>
      </p:pic>
      <p:sp>
        <p:nvSpPr>
          <p:cNvPr id="192" name="Google Shape;192;g3a3b419b15d_0_1313"/>
          <p:cNvSpPr txBox="1"/>
          <p:nvPr>
            <p:ph type="title"/>
          </p:nvPr>
        </p:nvSpPr>
        <p:spPr>
          <a:xfrm>
            <a:off x="652084" y="1104771"/>
            <a:ext cx="10515600" cy="7155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pic>
        <p:nvPicPr>
          <p:cNvPr id="193" name="Google Shape;193;g3a3b419b15d_0_1313"/>
          <p:cNvPicPr preferRelativeResize="0"/>
          <p:nvPr/>
        </p:nvPicPr>
        <p:blipFill rotWithShape="1">
          <a:blip r:embed="rId3">
            <a:alphaModFix/>
          </a:blip>
          <a:srcRect b="0" l="0" r="0" t="0"/>
          <a:stretch/>
        </p:blipFill>
        <p:spPr>
          <a:xfrm>
            <a:off x="652084" y="230599"/>
            <a:ext cx="2938527" cy="577139"/>
          </a:xfrm>
          <a:prstGeom prst="rect">
            <a:avLst/>
          </a:prstGeom>
          <a:noFill/>
          <a:ln>
            <a:noFill/>
          </a:ln>
        </p:spPr>
      </p:pic>
      <p:pic>
        <p:nvPicPr>
          <p:cNvPr id="194" name="Google Shape;194;g3a3b419b15d_0_1313"/>
          <p:cNvPicPr preferRelativeResize="0"/>
          <p:nvPr/>
        </p:nvPicPr>
        <p:blipFill rotWithShape="1">
          <a:blip r:embed="rId4">
            <a:alphaModFix/>
          </a:blip>
          <a:srcRect b="0" l="0" r="0" t="0"/>
          <a:stretch/>
        </p:blipFill>
        <p:spPr>
          <a:xfrm>
            <a:off x="8005959" y="269133"/>
            <a:ext cx="3161725" cy="500068"/>
          </a:xfrm>
          <a:prstGeom prst="rect">
            <a:avLst/>
          </a:prstGeom>
          <a:noFill/>
          <a:ln>
            <a:noFill/>
          </a:ln>
        </p:spPr>
      </p:pic>
      <p:pic>
        <p:nvPicPr>
          <p:cNvPr id="195" name="Google Shape;195;g3a3b419b15d_0_1313" title="cc-by.png"/>
          <p:cNvPicPr preferRelativeResize="0"/>
          <p:nvPr/>
        </p:nvPicPr>
        <p:blipFill>
          <a:blip r:embed="rId5">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96" name="Shape 196"/>
        <p:cNvGrpSpPr/>
        <p:nvPr/>
      </p:nvGrpSpPr>
      <p:grpSpPr>
        <a:xfrm>
          <a:off x="0" y="0"/>
          <a:ext cx="0" cy="0"/>
          <a:chOff x="0" y="0"/>
          <a:chExt cx="0" cy="0"/>
        </a:xfrm>
      </p:grpSpPr>
      <p:sp>
        <p:nvSpPr>
          <p:cNvPr id="197" name="Google Shape;197;g3a3b419b15d_0_1320"/>
          <p:cNvSpPr txBox="1"/>
          <p:nvPr>
            <p:ph idx="1" type="body"/>
          </p:nvPr>
        </p:nvSpPr>
        <p:spPr>
          <a:xfrm>
            <a:off x="664897" y="2626633"/>
            <a:ext cx="5157900" cy="36849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198" name="Google Shape;198;g3a3b419b15d_0_1320"/>
          <p:cNvSpPr txBox="1"/>
          <p:nvPr>
            <p:ph idx="2" type="body"/>
          </p:nvPr>
        </p:nvSpPr>
        <p:spPr>
          <a:xfrm>
            <a:off x="5997309" y="2626633"/>
            <a:ext cx="5183100" cy="36849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pic>
        <p:nvPicPr>
          <p:cNvPr id="199" name="Google Shape;199;g3a3b419b15d_0_1320"/>
          <p:cNvPicPr preferRelativeResize="0"/>
          <p:nvPr/>
        </p:nvPicPr>
        <p:blipFill rotWithShape="1">
          <a:blip r:embed="rId2">
            <a:alphaModFix/>
          </a:blip>
          <a:srcRect b="0" l="0" r="0" t="0"/>
          <a:stretch/>
        </p:blipFill>
        <p:spPr>
          <a:xfrm>
            <a:off x="6713205" y="4795487"/>
            <a:ext cx="5036430" cy="2770038"/>
          </a:xfrm>
          <a:prstGeom prst="rect">
            <a:avLst/>
          </a:prstGeom>
          <a:noFill/>
          <a:ln>
            <a:noFill/>
          </a:ln>
        </p:spPr>
      </p:pic>
      <p:sp>
        <p:nvSpPr>
          <p:cNvPr id="200" name="Google Shape;200;g3a3b419b15d_0_1320"/>
          <p:cNvSpPr txBox="1"/>
          <p:nvPr>
            <p:ph type="title"/>
          </p:nvPr>
        </p:nvSpPr>
        <p:spPr>
          <a:xfrm>
            <a:off x="664897" y="1101677"/>
            <a:ext cx="10515600" cy="7155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Roboto Light"/>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01" name="Google Shape;201;g3a3b419b15d_0_1320"/>
          <p:cNvSpPr txBox="1"/>
          <p:nvPr>
            <p:ph idx="3" type="body"/>
          </p:nvPr>
        </p:nvSpPr>
        <p:spPr>
          <a:xfrm>
            <a:off x="664897" y="1982904"/>
            <a:ext cx="10515600" cy="477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100"/>
              </a:spcBef>
              <a:spcAft>
                <a:spcPts val="0"/>
              </a:spcAft>
              <a:buClr>
                <a:schemeClr val="dk1"/>
              </a:buClr>
              <a:buSzPts val="2800"/>
              <a:buNone/>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pic>
        <p:nvPicPr>
          <p:cNvPr id="202" name="Google Shape;202;g3a3b419b15d_0_1320"/>
          <p:cNvPicPr preferRelativeResize="0"/>
          <p:nvPr/>
        </p:nvPicPr>
        <p:blipFill rotWithShape="1">
          <a:blip r:embed="rId3">
            <a:alphaModFix/>
          </a:blip>
          <a:srcRect b="0" l="0" r="0" t="0"/>
          <a:stretch/>
        </p:blipFill>
        <p:spPr>
          <a:xfrm>
            <a:off x="652084" y="230599"/>
            <a:ext cx="2938527" cy="577139"/>
          </a:xfrm>
          <a:prstGeom prst="rect">
            <a:avLst/>
          </a:prstGeom>
          <a:noFill/>
          <a:ln>
            <a:noFill/>
          </a:ln>
        </p:spPr>
      </p:pic>
      <p:pic>
        <p:nvPicPr>
          <p:cNvPr id="203" name="Google Shape;203;g3a3b419b15d_0_1320"/>
          <p:cNvPicPr preferRelativeResize="0"/>
          <p:nvPr/>
        </p:nvPicPr>
        <p:blipFill rotWithShape="1">
          <a:blip r:embed="rId4">
            <a:alphaModFix/>
          </a:blip>
          <a:srcRect b="0" l="0" r="0" t="0"/>
          <a:stretch/>
        </p:blipFill>
        <p:spPr>
          <a:xfrm>
            <a:off x="8005959" y="269133"/>
            <a:ext cx="3161725" cy="500068"/>
          </a:xfrm>
          <a:prstGeom prst="rect">
            <a:avLst/>
          </a:prstGeom>
          <a:noFill/>
          <a:ln>
            <a:noFill/>
          </a:ln>
        </p:spPr>
      </p:pic>
      <p:pic>
        <p:nvPicPr>
          <p:cNvPr id="204" name="Google Shape;204;g3a3b419b15d_0_1320" title="cc-by.png"/>
          <p:cNvPicPr preferRelativeResize="0"/>
          <p:nvPr/>
        </p:nvPicPr>
        <p:blipFill>
          <a:blip r:embed="rId5">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205" name="Shape 205"/>
        <p:cNvGrpSpPr/>
        <p:nvPr/>
      </p:nvGrpSpPr>
      <p:grpSpPr>
        <a:xfrm>
          <a:off x="0" y="0"/>
          <a:ext cx="0" cy="0"/>
          <a:chOff x="0" y="0"/>
          <a:chExt cx="0" cy="0"/>
        </a:xfrm>
      </p:grpSpPr>
      <p:pic>
        <p:nvPicPr>
          <p:cNvPr id="206" name="Google Shape;206;g3a3b419b15d_0_1328"/>
          <p:cNvPicPr preferRelativeResize="0"/>
          <p:nvPr/>
        </p:nvPicPr>
        <p:blipFill rotWithShape="1">
          <a:blip r:embed="rId2">
            <a:alphaModFix/>
          </a:blip>
          <a:srcRect b="0" l="0" r="0" t="0"/>
          <a:stretch/>
        </p:blipFill>
        <p:spPr>
          <a:xfrm>
            <a:off x="6713205" y="4795487"/>
            <a:ext cx="5036430" cy="2770038"/>
          </a:xfrm>
          <a:prstGeom prst="rect">
            <a:avLst/>
          </a:prstGeom>
          <a:noFill/>
          <a:ln>
            <a:noFill/>
          </a:ln>
        </p:spPr>
      </p:pic>
      <p:pic>
        <p:nvPicPr>
          <p:cNvPr id="207" name="Google Shape;207;g3a3b419b15d_0_1328"/>
          <p:cNvPicPr preferRelativeResize="0"/>
          <p:nvPr/>
        </p:nvPicPr>
        <p:blipFill rotWithShape="1">
          <a:blip r:embed="rId3">
            <a:alphaModFix/>
          </a:blip>
          <a:srcRect b="0" l="0" r="0" t="0"/>
          <a:stretch/>
        </p:blipFill>
        <p:spPr>
          <a:xfrm>
            <a:off x="652084" y="230599"/>
            <a:ext cx="2938527" cy="577139"/>
          </a:xfrm>
          <a:prstGeom prst="rect">
            <a:avLst/>
          </a:prstGeom>
          <a:noFill/>
          <a:ln>
            <a:noFill/>
          </a:ln>
        </p:spPr>
      </p:pic>
      <p:pic>
        <p:nvPicPr>
          <p:cNvPr id="208" name="Google Shape;208;g3a3b419b15d_0_1328"/>
          <p:cNvPicPr preferRelativeResize="0"/>
          <p:nvPr/>
        </p:nvPicPr>
        <p:blipFill rotWithShape="1">
          <a:blip r:embed="rId4">
            <a:alphaModFix/>
          </a:blip>
          <a:srcRect b="0" l="0" r="0" t="0"/>
          <a:stretch/>
        </p:blipFill>
        <p:spPr>
          <a:xfrm>
            <a:off x="8005959" y="269133"/>
            <a:ext cx="3161725" cy="500068"/>
          </a:xfrm>
          <a:prstGeom prst="rect">
            <a:avLst/>
          </a:prstGeom>
          <a:noFill/>
          <a:ln>
            <a:noFill/>
          </a:ln>
        </p:spPr>
      </p:pic>
      <p:pic>
        <p:nvPicPr>
          <p:cNvPr id="209" name="Google Shape;209;g3a3b419b15d_0_1328" title="cc-by.png"/>
          <p:cNvPicPr preferRelativeResize="0"/>
          <p:nvPr/>
        </p:nvPicPr>
        <p:blipFill>
          <a:blip r:embed="rId5">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p:cSld name="Content with Caption">
    <p:spTree>
      <p:nvGrpSpPr>
        <p:cNvPr id="210" name="Shape 210"/>
        <p:cNvGrpSpPr/>
        <p:nvPr/>
      </p:nvGrpSpPr>
      <p:grpSpPr>
        <a:xfrm>
          <a:off x="0" y="0"/>
          <a:ext cx="0" cy="0"/>
          <a:chOff x="0" y="0"/>
          <a:chExt cx="0" cy="0"/>
        </a:xfrm>
      </p:grpSpPr>
      <p:sp>
        <p:nvSpPr>
          <p:cNvPr id="211" name="Google Shape;211;g3a3b419b15d_0_1332"/>
          <p:cNvSpPr txBox="1"/>
          <p:nvPr>
            <p:ph idx="1" type="body"/>
          </p:nvPr>
        </p:nvSpPr>
        <p:spPr>
          <a:xfrm>
            <a:off x="5183188" y="940219"/>
            <a:ext cx="6172500" cy="5371500"/>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1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pic>
        <p:nvPicPr>
          <p:cNvPr id="212" name="Google Shape;212;g3a3b419b15d_0_1332"/>
          <p:cNvPicPr preferRelativeResize="0"/>
          <p:nvPr/>
        </p:nvPicPr>
        <p:blipFill rotWithShape="1">
          <a:blip r:embed="rId2">
            <a:alphaModFix/>
          </a:blip>
          <a:srcRect b="0" l="0" r="0" t="0"/>
          <a:stretch/>
        </p:blipFill>
        <p:spPr>
          <a:xfrm>
            <a:off x="6713205" y="4795487"/>
            <a:ext cx="5036430" cy="2770038"/>
          </a:xfrm>
          <a:prstGeom prst="rect">
            <a:avLst/>
          </a:prstGeom>
          <a:noFill/>
          <a:ln>
            <a:noFill/>
          </a:ln>
        </p:spPr>
      </p:pic>
      <p:sp>
        <p:nvSpPr>
          <p:cNvPr id="213" name="Google Shape;213;g3a3b419b15d_0_1332"/>
          <p:cNvSpPr txBox="1"/>
          <p:nvPr>
            <p:ph idx="2" type="body"/>
          </p:nvPr>
        </p:nvSpPr>
        <p:spPr>
          <a:xfrm>
            <a:off x="652084" y="1994008"/>
            <a:ext cx="4187100" cy="4317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1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500"/>
              <a:buNone/>
              <a:defRPr sz="15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100"/>
              <a:buNone/>
              <a:defRPr sz="1100"/>
            </a:lvl4pPr>
            <a:lvl5pPr indent="-228600" lvl="4" marL="2286000" algn="l">
              <a:lnSpc>
                <a:spcPct val="90000"/>
              </a:lnSpc>
              <a:spcBef>
                <a:spcPts val="500"/>
              </a:spcBef>
              <a:spcAft>
                <a:spcPts val="0"/>
              </a:spcAft>
              <a:buClr>
                <a:schemeClr val="dk1"/>
              </a:buClr>
              <a:buSzPts val="1100"/>
              <a:buNone/>
              <a:defRPr sz="1100"/>
            </a:lvl5pPr>
            <a:lvl6pPr indent="-228600" lvl="5" marL="2743200" algn="l">
              <a:lnSpc>
                <a:spcPct val="90000"/>
              </a:lnSpc>
              <a:spcBef>
                <a:spcPts val="500"/>
              </a:spcBef>
              <a:spcAft>
                <a:spcPts val="0"/>
              </a:spcAft>
              <a:buClr>
                <a:schemeClr val="dk1"/>
              </a:buClr>
              <a:buSzPts val="1100"/>
              <a:buNone/>
              <a:defRPr sz="1100"/>
            </a:lvl6pPr>
            <a:lvl7pPr indent="-228600" lvl="6" marL="3200400" algn="l">
              <a:lnSpc>
                <a:spcPct val="90000"/>
              </a:lnSpc>
              <a:spcBef>
                <a:spcPts val="500"/>
              </a:spcBef>
              <a:spcAft>
                <a:spcPts val="0"/>
              </a:spcAft>
              <a:buClr>
                <a:schemeClr val="dk1"/>
              </a:buClr>
              <a:buSzPts val="1100"/>
              <a:buNone/>
              <a:defRPr sz="1100"/>
            </a:lvl7pPr>
            <a:lvl8pPr indent="-228600" lvl="7" marL="3657600" algn="l">
              <a:lnSpc>
                <a:spcPct val="90000"/>
              </a:lnSpc>
              <a:spcBef>
                <a:spcPts val="500"/>
              </a:spcBef>
              <a:spcAft>
                <a:spcPts val="0"/>
              </a:spcAft>
              <a:buClr>
                <a:schemeClr val="dk1"/>
              </a:buClr>
              <a:buSzPts val="1100"/>
              <a:buNone/>
              <a:defRPr sz="1100"/>
            </a:lvl8pPr>
            <a:lvl9pPr indent="-228600" lvl="8" marL="4114800" algn="l">
              <a:lnSpc>
                <a:spcPct val="90000"/>
              </a:lnSpc>
              <a:spcBef>
                <a:spcPts val="500"/>
              </a:spcBef>
              <a:spcAft>
                <a:spcPts val="0"/>
              </a:spcAft>
              <a:buClr>
                <a:schemeClr val="dk1"/>
              </a:buClr>
              <a:buSzPts val="1100"/>
              <a:buNone/>
              <a:defRPr sz="1100"/>
            </a:lvl9pPr>
          </a:lstStyle>
          <a:p/>
        </p:txBody>
      </p:sp>
      <p:sp>
        <p:nvSpPr>
          <p:cNvPr id="214" name="Google Shape;214;g3a3b419b15d_0_1332"/>
          <p:cNvSpPr txBox="1"/>
          <p:nvPr>
            <p:ph type="title"/>
          </p:nvPr>
        </p:nvSpPr>
        <p:spPr>
          <a:xfrm>
            <a:off x="652084" y="940217"/>
            <a:ext cx="4187100" cy="1053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3200"/>
              <a:buFont typeface="Roboto Light"/>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pic>
        <p:nvPicPr>
          <p:cNvPr id="215" name="Google Shape;215;g3a3b419b15d_0_1332"/>
          <p:cNvPicPr preferRelativeResize="0"/>
          <p:nvPr/>
        </p:nvPicPr>
        <p:blipFill rotWithShape="1">
          <a:blip r:embed="rId3">
            <a:alphaModFix/>
          </a:blip>
          <a:srcRect b="0" l="0" r="0" t="0"/>
          <a:stretch/>
        </p:blipFill>
        <p:spPr>
          <a:xfrm>
            <a:off x="652084" y="230599"/>
            <a:ext cx="2938527" cy="577139"/>
          </a:xfrm>
          <a:prstGeom prst="rect">
            <a:avLst/>
          </a:prstGeom>
          <a:noFill/>
          <a:ln>
            <a:noFill/>
          </a:ln>
        </p:spPr>
      </p:pic>
      <p:pic>
        <p:nvPicPr>
          <p:cNvPr id="216" name="Google Shape;216;g3a3b419b15d_0_1332"/>
          <p:cNvPicPr preferRelativeResize="0"/>
          <p:nvPr/>
        </p:nvPicPr>
        <p:blipFill rotWithShape="1">
          <a:blip r:embed="rId4">
            <a:alphaModFix/>
          </a:blip>
          <a:srcRect b="0" l="0" r="0" t="0"/>
          <a:stretch/>
        </p:blipFill>
        <p:spPr>
          <a:xfrm>
            <a:off x="8005959" y="269133"/>
            <a:ext cx="3161725" cy="500068"/>
          </a:xfrm>
          <a:prstGeom prst="rect">
            <a:avLst/>
          </a:prstGeom>
          <a:noFill/>
          <a:ln>
            <a:noFill/>
          </a:ln>
        </p:spPr>
      </p:pic>
      <p:pic>
        <p:nvPicPr>
          <p:cNvPr id="217" name="Google Shape;217;g3a3b419b15d_0_1332" title="cc-by.png"/>
          <p:cNvPicPr preferRelativeResize="0"/>
          <p:nvPr/>
        </p:nvPicPr>
        <p:blipFill>
          <a:blip r:embed="rId5">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Content">
  <p:cSld name="Title sub-title and Content">
    <p:spTree>
      <p:nvGrpSpPr>
        <p:cNvPr id="26" name="Shape 26"/>
        <p:cNvGrpSpPr/>
        <p:nvPr/>
      </p:nvGrpSpPr>
      <p:grpSpPr>
        <a:xfrm>
          <a:off x="0" y="0"/>
          <a:ext cx="0" cy="0"/>
          <a:chOff x="0" y="0"/>
          <a:chExt cx="0" cy="0"/>
        </a:xfrm>
      </p:grpSpPr>
      <p:sp>
        <p:nvSpPr>
          <p:cNvPr id="27" name="Google Shape;27;p8"/>
          <p:cNvSpPr txBox="1"/>
          <p:nvPr>
            <p:ph type="title"/>
          </p:nvPr>
        </p:nvSpPr>
        <p:spPr>
          <a:xfrm>
            <a:off x="664897" y="1101678"/>
            <a:ext cx="10515600" cy="71539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Roboto Light"/>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8"/>
          <p:cNvSpPr txBox="1"/>
          <p:nvPr>
            <p:ph idx="1" type="body"/>
          </p:nvPr>
        </p:nvSpPr>
        <p:spPr>
          <a:xfrm>
            <a:off x="664897" y="2626633"/>
            <a:ext cx="10515600" cy="3738521"/>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1000"/>
              </a:spcBef>
              <a:spcAft>
                <a:spcPts val="0"/>
              </a:spcAft>
              <a:buClr>
                <a:schemeClr val="dk1"/>
              </a:buClr>
              <a:buSzPts val="2800"/>
              <a:buChar char="•"/>
              <a:defRPr/>
            </a:lvl1pPr>
            <a:lvl2pPr indent="-381000" lvl="1" marL="914400" algn="l">
              <a:lnSpc>
                <a:spcPct val="100000"/>
              </a:lnSpc>
              <a:spcBef>
                <a:spcPts val="500"/>
              </a:spcBef>
              <a:spcAft>
                <a:spcPts val="0"/>
              </a:spcAft>
              <a:buClr>
                <a:schemeClr val="dk1"/>
              </a:buClr>
              <a:buSzPts val="2400"/>
              <a:buChar char="•"/>
              <a:defRPr/>
            </a:lvl2pPr>
            <a:lvl3pPr indent="-355600" lvl="2" marL="1371600" algn="l">
              <a:lnSpc>
                <a:spcPct val="100000"/>
              </a:lnSpc>
              <a:spcBef>
                <a:spcPts val="500"/>
              </a:spcBef>
              <a:spcAft>
                <a:spcPts val="0"/>
              </a:spcAft>
              <a:buClr>
                <a:schemeClr val="dk1"/>
              </a:buClr>
              <a:buSzPts val="2000"/>
              <a:buChar char="•"/>
              <a:defRPr/>
            </a:lvl3pPr>
            <a:lvl4pPr indent="-342900" lvl="3" marL="1828800" algn="l">
              <a:lnSpc>
                <a:spcPct val="100000"/>
              </a:lnSpc>
              <a:spcBef>
                <a:spcPts val="500"/>
              </a:spcBef>
              <a:spcAft>
                <a:spcPts val="0"/>
              </a:spcAft>
              <a:buClr>
                <a:schemeClr val="dk1"/>
              </a:buClr>
              <a:buSzPts val="1800"/>
              <a:buChar char="•"/>
              <a:defRPr/>
            </a:lvl4pPr>
            <a:lvl5pPr indent="-342900" lvl="4" marL="2286000" algn="l">
              <a:lnSpc>
                <a:spcPct val="10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9" name="Google Shape;29;p8"/>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sp>
        <p:nvSpPr>
          <p:cNvPr id="30" name="Google Shape;30;p8"/>
          <p:cNvSpPr txBox="1"/>
          <p:nvPr>
            <p:ph idx="2" type="body"/>
          </p:nvPr>
        </p:nvSpPr>
        <p:spPr>
          <a:xfrm>
            <a:off x="664897" y="1982904"/>
            <a:ext cx="10515600" cy="47789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800"/>
              <a:buNon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31" name="Google Shape;31;p8"/>
          <p:cNvPicPr preferRelativeResize="0"/>
          <p:nvPr/>
        </p:nvPicPr>
        <p:blipFill rotWithShape="1">
          <a:blip r:embed="rId3">
            <a:alphaModFix/>
          </a:blip>
          <a:srcRect b="0" l="0" r="0" t="0"/>
          <a:stretch/>
        </p:blipFill>
        <p:spPr>
          <a:xfrm>
            <a:off x="6713205" y="4795487"/>
            <a:ext cx="5036430" cy="2770037"/>
          </a:xfrm>
          <a:prstGeom prst="rect">
            <a:avLst/>
          </a:prstGeom>
          <a:noFill/>
          <a:ln>
            <a:noFill/>
          </a:ln>
        </p:spPr>
      </p:pic>
      <p:pic>
        <p:nvPicPr>
          <p:cNvPr id="32" name="Google Shape;32;p8"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18" name="Shape 218"/>
        <p:cNvGrpSpPr/>
        <p:nvPr/>
      </p:nvGrpSpPr>
      <p:grpSpPr>
        <a:xfrm>
          <a:off x="0" y="0"/>
          <a:ext cx="0" cy="0"/>
          <a:chOff x="0" y="0"/>
          <a:chExt cx="0" cy="0"/>
        </a:xfrm>
      </p:grpSpPr>
      <p:sp>
        <p:nvSpPr>
          <p:cNvPr id="219" name="Google Shape;219;g3a3b419b15d_0_1339"/>
          <p:cNvSpPr/>
          <p:nvPr>
            <p:ph idx="2" type="pic"/>
          </p:nvPr>
        </p:nvSpPr>
        <p:spPr>
          <a:xfrm>
            <a:off x="4995484" y="940217"/>
            <a:ext cx="6172500" cy="5371500"/>
          </a:xfrm>
          <a:prstGeom prst="rect">
            <a:avLst/>
          </a:prstGeom>
          <a:noFill/>
          <a:ln>
            <a:noFill/>
          </a:ln>
        </p:spPr>
      </p:sp>
      <p:sp>
        <p:nvSpPr>
          <p:cNvPr id="220" name="Google Shape;220;g3a3b419b15d_0_1339"/>
          <p:cNvSpPr txBox="1"/>
          <p:nvPr>
            <p:ph idx="1" type="body"/>
          </p:nvPr>
        </p:nvSpPr>
        <p:spPr>
          <a:xfrm>
            <a:off x="652084" y="1994008"/>
            <a:ext cx="4187100" cy="4317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1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500"/>
              <a:buNone/>
              <a:defRPr sz="15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100"/>
              <a:buNone/>
              <a:defRPr sz="1100"/>
            </a:lvl4pPr>
            <a:lvl5pPr indent="-228600" lvl="4" marL="2286000" algn="l">
              <a:lnSpc>
                <a:spcPct val="90000"/>
              </a:lnSpc>
              <a:spcBef>
                <a:spcPts val="500"/>
              </a:spcBef>
              <a:spcAft>
                <a:spcPts val="0"/>
              </a:spcAft>
              <a:buClr>
                <a:schemeClr val="dk1"/>
              </a:buClr>
              <a:buSzPts val="1100"/>
              <a:buNone/>
              <a:defRPr sz="1100"/>
            </a:lvl5pPr>
            <a:lvl6pPr indent="-228600" lvl="5" marL="2743200" algn="l">
              <a:lnSpc>
                <a:spcPct val="90000"/>
              </a:lnSpc>
              <a:spcBef>
                <a:spcPts val="500"/>
              </a:spcBef>
              <a:spcAft>
                <a:spcPts val="0"/>
              </a:spcAft>
              <a:buClr>
                <a:schemeClr val="dk1"/>
              </a:buClr>
              <a:buSzPts val="1100"/>
              <a:buNone/>
              <a:defRPr sz="1100"/>
            </a:lvl6pPr>
            <a:lvl7pPr indent="-228600" lvl="6" marL="3200400" algn="l">
              <a:lnSpc>
                <a:spcPct val="90000"/>
              </a:lnSpc>
              <a:spcBef>
                <a:spcPts val="500"/>
              </a:spcBef>
              <a:spcAft>
                <a:spcPts val="0"/>
              </a:spcAft>
              <a:buClr>
                <a:schemeClr val="dk1"/>
              </a:buClr>
              <a:buSzPts val="1100"/>
              <a:buNone/>
              <a:defRPr sz="1100"/>
            </a:lvl7pPr>
            <a:lvl8pPr indent="-228600" lvl="7" marL="3657600" algn="l">
              <a:lnSpc>
                <a:spcPct val="90000"/>
              </a:lnSpc>
              <a:spcBef>
                <a:spcPts val="500"/>
              </a:spcBef>
              <a:spcAft>
                <a:spcPts val="0"/>
              </a:spcAft>
              <a:buClr>
                <a:schemeClr val="dk1"/>
              </a:buClr>
              <a:buSzPts val="1100"/>
              <a:buNone/>
              <a:defRPr sz="1100"/>
            </a:lvl8pPr>
            <a:lvl9pPr indent="-228600" lvl="8" marL="4114800" algn="l">
              <a:lnSpc>
                <a:spcPct val="90000"/>
              </a:lnSpc>
              <a:spcBef>
                <a:spcPts val="500"/>
              </a:spcBef>
              <a:spcAft>
                <a:spcPts val="0"/>
              </a:spcAft>
              <a:buClr>
                <a:schemeClr val="dk1"/>
              </a:buClr>
              <a:buSzPts val="1100"/>
              <a:buNone/>
              <a:defRPr sz="1100"/>
            </a:lvl9pPr>
          </a:lstStyle>
          <a:p/>
        </p:txBody>
      </p:sp>
      <p:sp>
        <p:nvSpPr>
          <p:cNvPr id="221" name="Google Shape;221;g3a3b419b15d_0_1339"/>
          <p:cNvSpPr txBox="1"/>
          <p:nvPr>
            <p:ph type="title"/>
          </p:nvPr>
        </p:nvSpPr>
        <p:spPr>
          <a:xfrm>
            <a:off x="652084" y="940217"/>
            <a:ext cx="4187100" cy="1053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3200"/>
              <a:buFont typeface="Roboto Light"/>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pic>
        <p:nvPicPr>
          <p:cNvPr id="222" name="Google Shape;222;g3a3b419b15d_0_1339"/>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pic>
        <p:nvPicPr>
          <p:cNvPr id="223" name="Google Shape;223;g3a3b419b15d_0_1339"/>
          <p:cNvPicPr preferRelativeResize="0"/>
          <p:nvPr/>
        </p:nvPicPr>
        <p:blipFill rotWithShape="1">
          <a:blip r:embed="rId3">
            <a:alphaModFix/>
          </a:blip>
          <a:srcRect b="0" l="0" r="0" t="0"/>
          <a:stretch/>
        </p:blipFill>
        <p:spPr>
          <a:xfrm>
            <a:off x="6713205" y="4795487"/>
            <a:ext cx="5036430" cy="2770038"/>
          </a:xfrm>
          <a:prstGeom prst="rect">
            <a:avLst/>
          </a:prstGeom>
          <a:noFill/>
          <a:ln>
            <a:noFill/>
          </a:ln>
        </p:spPr>
      </p:pic>
      <p:pic>
        <p:nvPicPr>
          <p:cNvPr id="224" name="Google Shape;224;g3a3b419b15d_0_1339"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Page">
  <p:cSld name="Text Page">
    <p:spTree>
      <p:nvGrpSpPr>
        <p:cNvPr id="225" name="Shape 225"/>
        <p:cNvGrpSpPr/>
        <p:nvPr/>
      </p:nvGrpSpPr>
      <p:grpSpPr>
        <a:xfrm>
          <a:off x="0" y="0"/>
          <a:ext cx="0" cy="0"/>
          <a:chOff x="0" y="0"/>
          <a:chExt cx="0" cy="0"/>
        </a:xfrm>
      </p:grpSpPr>
      <p:sp>
        <p:nvSpPr>
          <p:cNvPr id="226" name="Google Shape;226;g3a3b419b15d_0_1345"/>
          <p:cNvSpPr txBox="1"/>
          <p:nvPr>
            <p:ph idx="12" type="sldNum"/>
          </p:nvPr>
        </p:nvSpPr>
        <p:spPr>
          <a:xfrm>
            <a:off x="9290221" y="6423497"/>
            <a:ext cx="2743200" cy="230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GB"/>
              <a:t>‹#›</a:t>
            </a:fld>
            <a:endParaRPr/>
          </a:p>
        </p:txBody>
      </p:sp>
      <p:sp>
        <p:nvSpPr>
          <p:cNvPr id="227" name="Google Shape;227;g3a3b419b15d_0_1345"/>
          <p:cNvSpPr txBox="1"/>
          <p:nvPr/>
        </p:nvSpPr>
        <p:spPr>
          <a:xfrm>
            <a:off x="282423" y="6441231"/>
            <a:ext cx="60981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rgbClr val="262626"/>
                </a:solidFill>
                <a:latin typeface="Helvetica Neue Light"/>
                <a:ea typeface="Helvetica Neue Light"/>
                <a:cs typeface="Helvetica Neue Light"/>
                <a:sym typeface="Helvetica Neue Light"/>
              </a:rPr>
              <a:t>18 </a:t>
            </a:r>
            <a:r>
              <a:rPr b="0" i="0" lang="en-GB" sz="900" u="none" cap="none" strike="noStrike">
                <a:solidFill>
                  <a:srgbClr val="CCAB30"/>
                </a:solidFill>
                <a:latin typeface="Helvetica Neue Light"/>
                <a:ea typeface="Helvetica Neue Light"/>
                <a:cs typeface="Helvetica Neue Light"/>
                <a:sym typeface="Helvetica Neue Light"/>
              </a:rPr>
              <a:t>|</a:t>
            </a:r>
            <a:r>
              <a:rPr b="0" i="0" lang="en-GB" sz="900" u="none" cap="none" strike="noStrike">
                <a:solidFill>
                  <a:srgbClr val="262626"/>
                </a:solidFill>
                <a:latin typeface="Helvetica Neue Light"/>
                <a:ea typeface="Helvetica Neue Light"/>
                <a:cs typeface="Helvetica Neue Light"/>
                <a:sym typeface="Helvetica Neue Light"/>
              </a:rPr>
              <a:t> 06 </a:t>
            </a:r>
            <a:r>
              <a:rPr b="0" i="0" lang="en-GB" sz="900" u="none" cap="none" strike="noStrike">
                <a:solidFill>
                  <a:srgbClr val="CCAB30"/>
                </a:solidFill>
                <a:latin typeface="Helvetica Neue Light"/>
                <a:ea typeface="Helvetica Neue Light"/>
                <a:cs typeface="Helvetica Neue Light"/>
                <a:sym typeface="Helvetica Neue Light"/>
              </a:rPr>
              <a:t>|</a:t>
            </a:r>
            <a:r>
              <a:rPr b="0" i="0" lang="en-GB" sz="900" u="none" cap="none" strike="noStrike">
                <a:solidFill>
                  <a:srgbClr val="262626"/>
                </a:solidFill>
                <a:latin typeface="Helvetica Neue Light"/>
                <a:ea typeface="Helvetica Neue Light"/>
                <a:cs typeface="Helvetica Neue Light"/>
                <a:sym typeface="Helvetica Neue Light"/>
              </a:rPr>
              <a:t> 2025 by EDEN WP2 </a:t>
            </a:r>
            <a:r>
              <a:rPr b="0" i="0" lang="en-GB" sz="900" u="none" cap="none" strike="noStrike">
                <a:solidFill>
                  <a:srgbClr val="CCAB30"/>
                </a:solidFill>
                <a:latin typeface="Helvetica Neue Light"/>
                <a:ea typeface="Helvetica Neue Light"/>
                <a:cs typeface="Helvetica Neue Light"/>
                <a:sym typeface="Helvetica Neue Light"/>
              </a:rPr>
              <a:t>|</a:t>
            </a:r>
            <a:r>
              <a:rPr b="0" i="0" lang="en-GB" sz="900" u="none" cap="none" strike="noStrike">
                <a:solidFill>
                  <a:srgbClr val="262626"/>
                </a:solidFill>
                <a:latin typeface="Helvetica Neue Light"/>
                <a:ea typeface="Helvetica Neue Light"/>
                <a:cs typeface="Helvetica Neue Light"/>
                <a:sym typeface="Helvetica Neue Light"/>
              </a:rPr>
              <a:t> EAB webinar</a:t>
            </a:r>
            <a:endParaRPr b="0" i="0" sz="1500" u="none" cap="none" strike="noStrike">
              <a:solidFill>
                <a:srgbClr val="000000"/>
              </a:solidFill>
              <a:latin typeface="Arial"/>
              <a:ea typeface="Arial"/>
              <a:cs typeface="Arial"/>
              <a:sym typeface="Arial"/>
            </a:endParaRPr>
          </a:p>
        </p:txBody>
      </p:sp>
      <p:sp>
        <p:nvSpPr>
          <p:cNvPr id="228" name="Google Shape;228;g3a3b419b15d_0_1345"/>
          <p:cNvSpPr txBox="1"/>
          <p:nvPr>
            <p:ph idx="1" type="body"/>
          </p:nvPr>
        </p:nvSpPr>
        <p:spPr>
          <a:xfrm>
            <a:off x="668191" y="2342989"/>
            <a:ext cx="10883700" cy="3712800"/>
          </a:xfrm>
          <a:prstGeom prst="rect">
            <a:avLst/>
          </a:prstGeom>
          <a:noFill/>
          <a:ln>
            <a:noFill/>
          </a:ln>
        </p:spPr>
        <p:txBody>
          <a:bodyPr anchorCtr="0" anchor="t" bIns="45700" lIns="91425" spcFirstLastPara="1" rIns="91425" wrap="square" tIns="45700">
            <a:normAutofit/>
          </a:bodyPr>
          <a:lstStyle>
            <a:lvl1pPr indent="-228600" lvl="0" marL="457200" algn="l">
              <a:lnSpc>
                <a:spcPct val="130000"/>
              </a:lnSpc>
              <a:spcBef>
                <a:spcPts val="1100"/>
              </a:spcBef>
              <a:spcAft>
                <a:spcPts val="0"/>
              </a:spcAft>
              <a:buClr>
                <a:srgbClr val="7F7F7F"/>
              </a:buClr>
              <a:buSzPts val="1500"/>
              <a:buNone/>
              <a:defRPr b="0" i="0" sz="1500">
                <a:solidFill>
                  <a:srgbClr val="7F7F7F"/>
                </a:solidFill>
                <a:latin typeface="Roboto Light"/>
                <a:ea typeface="Roboto Light"/>
                <a:cs typeface="Roboto Light"/>
                <a:sym typeface="Roboto Light"/>
              </a:defRPr>
            </a:lvl1pPr>
            <a:lvl2pPr indent="-323850" lvl="1" marL="9144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2pPr>
            <a:lvl3pPr indent="-323850" lvl="2" marL="13716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3pPr>
            <a:lvl4pPr indent="-323850" lvl="3" marL="18288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4pPr>
            <a:lvl5pPr indent="-323850" lvl="4" marL="22860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229" name="Google Shape;229;g3a3b419b15d_0_1345"/>
          <p:cNvSpPr txBox="1"/>
          <p:nvPr>
            <p:ph type="title"/>
          </p:nvPr>
        </p:nvSpPr>
        <p:spPr>
          <a:xfrm>
            <a:off x="668191" y="1007816"/>
            <a:ext cx="10883700" cy="603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3500"/>
              <a:buFont typeface="Roboto Light"/>
              <a:buNone/>
              <a:defRPr b="0" i="0" sz="3500">
                <a:solidFill>
                  <a:srgbClr val="262626"/>
                </a:solidFill>
                <a:latin typeface="Roboto Light"/>
                <a:ea typeface="Roboto Light"/>
                <a:cs typeface="Roboto Light"/>
                <a:sym typeface="Roboto Light"/>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30" name="Google Shape;230;g3a3b419b15d_0_1345"/>
          <p:cNvSpPr txBox="1"/>
          <p:nvPr>
            <p:ph idx="2" type="body"/>
          </p:nvPr>
        </p:nvSpPr>
        <p:spPr>
          <a:xfrm>
            <a:off x="668193" y="1717483"/>
            <a:ext cx="10883700" cy="3648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100"/>
              </a:spcBef>
              <a:spcAft>
                <a:spcPts val="0"/>
              </a:spcAft>
              <a:buClr>
                <a:srgbClr val="262626"/>
              </a:buClr>
              <a:buSzPts val="2000"/>
              <a:buNone/>
              <a:defRPr b="0" i="0" sz="2000">
                <a:solidFill>
                  <a:srgbClr val="262626"/>
                </a:solidFill>
                <a:latin typeface="Roboto Light"/>
                <a:ea typeface="Roboto Light"/>
                <a:cs typeface="Roboto Light"/>
                <a:sym typeface="Roboto Light"/>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pic>
        <p:nvPicPr>
          <p:cNvPr id="231" name="Google Shape;231;g3a3b419b15d_0_1345"/>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pic>
        <p:nvPicPr>
          <p:cNvPr id="232" name="Google Shape;232;g3a3b419b15d_0_1345" title="cc-by.png"/>
          <p:cNvPicPr preferRelativeResize="0"/>
          <p:nvPr/>
        </p:nvPicPr>
        <p:blipFill>
          <a:blip r:embed="rId3">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233" name="Shape 233"/>
        <p:cNvGrpSpPr/>
        <p:nvPr/>
      </p:nvGrpSpPr>
      <p:grpSpPr>
        <a:xfrm>
          <a:off x="0" y="0"/>
          <a:ext cx="0" cy="0"/>
          <a:chOff x="0" y="0"/>
          <a:chExt cx="0" cy="0"/>
        </a:xfrm>
      </p:grpSpPr>
      <p:pic>
        <p:nvPicPr>
          <p:cNvPr id="234" name="Google Shape;234;g3a3b419b15d_0_1352"/>
          <p:cNvPicPr preferRelativeResize="0"/>
          <p:nvPr/>
        </p:nvPicPr>
        <p:blipFill rotWithShape="1">
          <a:blip r:embed="rId2">
            <a:alphaModFix/>
          </a:blip>
          <a:srcRect b="0" l="0" r="0" t="0"/>
          <a:stretch/>
        </p:blipFill>
        <p:spPr>
          <a:xfrm>
            <a:off x="6713205" y="4795487"/>
            <a:ext cx="5036430" cy="2770038"/>
          </a:xfrm>
          <a:prstGeom prst="rect">
            <a:avLst/>
          </a:prstGeom>
          <a:noFill/>
          <a:ln>
            <a:noFill/>
          </a:ln>
        </p:spPr>
      </p:pic>
      <p:sp>
        <p:nvSpPr>
          <p:cNvPr id="235" name="Google Shape;235;g3a3b419b15d_0_1352"/>
          <p:cNvSpPr txBox="1"/>
          <p:nvPr>
            <p:ph type="title"/>
          </p:nvPr>
        </p:nvSpPr>
        <p:spPr>
          <a:xfrm>
            <a:off x="652084" y="1104771"/>
            <a:ext cx="10515600" cy="7155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pic>
        <p:nvPicPr>
          <p:cNvPr id="236" name="Google Shape;236;g3a3b419b15d_0_1352"/>
          <p:cNvPicPr preferRelativeResize="0"/>
          <p:nvPr/>
        </p:nvPicPr>
        <p:blipFill rotWithShape="1">
          <a:blip r:embed="rId3">
            <a:alphaModFix/>
          </a:blip>
          <a:srcRect b="0" l="0" r="0" t="0"/>
          <a:stretch/>
        </p:blipFill>
        <p:spPr>
          <a:xfrm>
            <a:off x="126089" y="237692"/>
            <a:ext cx="2463362" cy="702967"/>
          </a:xfrm>
          <a:prstGeom prst="rect">
            <a:avLst/>
          </a:prstGeom>
          <a:noFill/>
          <a:ln>
            <a:noFill/>
          </a:ln>
        </p:spPr>
      </p:pic>
      <p:pic>
        <p:nvPicPr>
          <p:cNvPr id="237" name="Google Shape;237;g3a3b419b15d_0_1352"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44" name="Shape 244"/>
        <p:cNvGrpSpPr/>
        <p:nvPr/>
      </p:nvGrpSpPr>
      <p:grpSpPr>
        <a:xfrm>
          <a:off x="0" y="0"/>
          <a:ext cx="0" cy="0"/>
          <a:chOff x="0" y="0"/>
          <a:chExt cx="0" cy="0"/>
        </a:xfrm>
      </p:grpSpPr>
      <p:sp>
        <p:nvSpPr>
          <p:cNvPr id="245" name="Google Shape;245;g3a5681add1c_5_6"/>
          <p:cNvSpPr txBox="1"/>
          <p:nvPr>
            <p:ph type="ctrTitle"/>
          </p:nvPr>
        </p:nvSpPr>
        <p:spPr>
          <a:xfrm>
            <a:off x="512497" y="1649265"/>
            <a:ext cx="8008418" cy="1080811"/>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Roboto Light"/>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6" name="Google Shape;246;g3a5681add1c_5_6"/>
          <p:cNvSpPr txBox="1"/>
          <p:nvPr>
            <p:ph idx="1" type="subTitle"/>
          </p:nvPr>
        </p:nvSpPr>
        <p:spPr>
          <a:xfrm>
            <a:off x="512497" y="3270265"/>
            <a:ext cx="9144000" cy="824305"/>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247" name="Google Shape;247;g3a5681add1c_5_6"/>
          <p:cNvPicPr preferRelativeResize="0"/>
          <p:nvPr/>
        </p:nvPicPr>
        <p:blipFill rotWithShape="1">
          <a:blip r:embed="rId2">
            <a:alphaModFix/>
          </a:blip>
          <a:srcRect b="0" l="0" r="0" t="0"/>
          <a:stretch/>
        </p:blipFill>
        <p:spPr>
          <a:xfrm>
            <a:off x="328389" y="250854"/>
            <a:ext cx="3783694" cy="1079748"/>
          </a:xfrm>
          <a:prstGeom prst="rect">
            <a:avLst/>
          </a:prstGeom>
          <a:noFill/>
          <a:ln>
            <a:noFill/>
          </a:ln>
        </p:spPr>
      </p:pic>
      <p:pic>
        <p:nvPicPr>
          <p:cNvPr id="248" name="Google Shape;248;g3a5681add1c_5_6"/>
          <p:cNvPicPr preferRelativeResize="0"/>
          <p:nvPr/>
        </p:nvPicPr>
        <p:blipFill rotWithShape="1">
          <a:blip r:embed="rId3">
            <a:alphaModFix/>
          </a:blip>
          <a:srcRect b="0" l="0" r="0" t="0"/>
          <a:stretch/>
        </p:blipFill>
        <p:spPr>
          <a:xfrm>
            <a:off x="517888" y="6020474"/>
            <a:ext cx="2408920" cy="505379"/>
          </a:xfrm>
          <a:prstGeom prst="rect">
            <a:avLst/>
          </a:prstGeom>
          <a:noFill/>
          <a:ln>
            <a:noFill/>
          </a:ln>
        </p:spPr>
      </p:pic>
      <p:pic>
        <p:nvPicPr>
          <p:cNvPr id="249" name="Google Shape;249;g3a5681add1c_5_6"/>
          <p:cNvPicPr preferRelativeResize="0"/>
          <p:nvPr/>
        </p:nvPicPr>
        <p:blipFill rotWithShape="1">
          <a:blip r:embed="rId4">
            <a:alphaModFix/>
          </a:blip>
          <a:srcRect b="0" l="0" r="0" t="0"/>
          <a:stretch/>
        </p:blipFill>
        <p:spPr>
          <a:xfrm>
            <a:off x="6678434" y="4812867"/>
            <a:ext cx="5063109" cy="2784711"/>
          </a:xfrm>
          <a:prstGeom prst="rect">
            <a:avLst/>
          </a:prstGeom>
          <a:noFill/>
          <a:ln>
            <a:noFill/>
          </a:ln>
        </p:spPr>
      </p:pic>
      <p:pic>
        <p:nvPicPr>
          <p:cNvPr id="250" name="Google Shape;250;g3a5681add1c_5_6" title="cc-by.png"/>
          <p:cNvPicPr preferRelativeResize="0"/>
          <p:nvPr/>
        </p:nvPicPr>
        <p:blipFill>
          <a:blip r:embed="rId5">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Content">
  <p:cSld name="Title sub-title and Content">
    <p:spTree>
      <p:nvGrpSpPr>
        <p:cNvPr id="251" name="Shape 251"/>
        <p:cNvGrpSpPr/>
        <p:nvPr/>
      </p:nvGrpSpPr>
      <p:grpSpPr>
        <a:xfrm>
          <a:off x="0" y="0"/>
          <a:ext cx="0" cy="0"/>
          <a:chOff x="0" y="0"/>
          <a:chExt cx="0" cy="0"/>
        </a:xfrm>
      </p:grpSpPr>
      <p:sp>
        <p:nvSpPr>
          <p:cNvPr id="252" name="Google Shape;252;g3a5681add1c_5_12"/>
          <p:cNvSpPr txBox="1"/>
          <p:nvPr>
            <p:ph type="title"/>
          </p:nvPr>
        </p:nvSpPr>
        <p:spPr>
          <a:xfrm>
            <a:off x="664897" y="1101678"/>
            <a:ext cx="10515600" cy="71539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Roboto Light"/>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3" name="Google Shape;253;g3a5681add1c_5_12"/>
          <p:cNvSpPr txBox="1"/>
          <p:nvPr>
            <p:ph idx="1" type="body"/>
          </p:nvPr>
        </p:nvSpPr>
        <p:spPr>
          <a:xfrm>
            <a:off x="664897" y="2626633"/>
            <a:ext cx="10515600" cy="3738521"/>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1000"/>
              </a:spcBef>
              <a:spcAft>
                <a:spcPts val="0"/>
              </a:spcAft>
              <a:buClr>
                <a:schemeClr val="dk1"/>
              </a:buClr>
              <a:buSzPts val="2800"/>
              <a:buChar char="•"/>
              <a:defRPr/>
            </a:lvl1pPr>
            <a:lvl2pPr indent="-381000" lvl="1" marL="914400" algn="l">
              <a:lnSpc>
                <a:spcPct val="100000"/>
              </a:lnSpc>
              <a:spcBef>
                <a:spcPts val="500"/>
              </a:spcBef>
              <a:spcAft>
                <a:spcPts val="0"/>
              </a:spcAft>
              <a:buClr>
                <a:schemeClr val="dk1"/>
              </a:buClr>
              <a:buSzPts val="2400"/>
              <a:buChar char="•"/>
              <a:defRPr/>
            </a:lvl2pPr>
            <a:lvl3pPr indent="-355600" lvl="2" marL="1371600" algn="l">
              <a:lnSpc>
                <a:spcPct val="100000"/>
              </a:lnSpc>
              <a:spcBef>
                <a:spcPts val="500"/>
              </a:spcBef>
              <a:spcAft>
                <a:spcPts val="0"/>
              </a:spcAft>
              <a:buClr>
                <a:schemeClr val="dk1"/>
              </a:buClr>
              <a:buSzPts val="2000"/>
              <a:buChar char="•"/>
              <a:defRPr/>
            </a:lvl3pPr>
            <a:lvl4pPr indent="-342900" lvl="3" marL="1828800" algn="l">
              <a:lnSpc>
                <a:spcPct val="100000"/>
              </a:lnSpc>
              <a:spcBef>
                <a:spcPts val="500"/>
              </a:spcBef>
              <a:spcAft>
                <a:spcPts val="0"/>
              </a:spcAft>
              <a:buClr>
                <a:schemeClr val="dk1"/>
              </a:buClr>
              <a:buSzPts val="1800"/>
              <a:buChar char="•"/>
              <a:defRPr/>
            </a:lvl4pPr>
            <a:lvl5pPr indent="-342900" lvl="4" marL="2286000" algn="l">
              <a:lnSpc>
                <a:spcPct val="10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54" name="Google Shape;254;g3a5681add1c_5_12"/>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sp>
        <p:nvSpPr>
          <p:cNvPr id="255" name="Google Shape;255;g3a5681add1c_5_12"/>
          <p:cNvSpPr txBox="1"/>
          <p:nvPr>
            <p:ph idx="2" type="body"/>
          </p:nvPr>
        </p:nvSpPr>
        <p:spPr>
          <a:xfrm>
            <a:off x="664897" y="1982904"/>
            <a:ext cx="10515600" cy="47789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800"/>
              <a:buNon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56" name="Google Shape;256;g3a5681add1c_5_12"/>
          <p:cNvPicPr preferRelativeResize="0"/>
          <p:nvPr/>
        </p:nvPicPr>
        <p:blipFill rotWithShape="1">
          <a:blip r:embed="rId3">
            <a:alphaModFix/>
          </a:blip>
          <a:srcRect b="0" l="0" r="0" t="0"/>
          <a:stretch/>
        </p:blipFill>
        <p:spPr>
          <a:xfrm>
            <a:off x="6713205" y="4795487"/>
            <a:ext cx="5036430" cy="2770037"/>
          </a:xfrm>
          <a:prstGeom prst="rect">
            <a:avLst/>
          </a:prstGeom>
          <a:noFill/>
          <a:ln>
            <a:noFill/>
          </a:ln>
        </p:spPr>
      </p:pic>
      <p:pic>
        <p:nvPicPr>
          <p:cNvPr id="257" name="Google Shape;257;g3a5681add1c_5_12"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258" name="Shape 258"/>
        <p:cNvGrpSpPr/>
        <p:nvPr/>
      </p:nvGrpSpPr>
      <p:grpSpPr>
        <a:xfrm>
          <a:off x="0" y="0"/>
          <a:ext cx="0" cy="0"/>
          <a:chOff x="0" y="0"/>
          <a:chExt cx="0" cy="0"/>
        </a:xfrm>
      </p:grpSpPr>
      <p:pic>
        <p:nvPicPr>
          <p:cNvPr id="259" name="Google Shape;259;g3a5681add1c_5_18"/>
          <p:cNvPicPr preferRelativeResize="0"/>
          <p:nvPr/>
        </p:nvPicPr>
        <p:blipFill rotWithShape="1">
          <a:blip r:embed="rId2">
            <a:alphaModFix/>
          </a:blip>
          <a:srcRect b="0" l="0" r="0" t="0"/>
          <a:stretch/>
        </p:blipFill>
        <p:spPr>
          <a:xfrm>
            <a:off x="6713205" y="4795487"/>
            <a:ext cx="5036430" cy="2770037"/>
          </a:xfrm>
          <a:prstGeom prst="rect">
            <a:avLst/>
          </a:prstGeom>
          <a:noFill/>
          <a:ln>
            <a:noFill/>
          </a:ln>
        </p:spPr>
      </p:pic>
      <p:sp>
        <p:nvSpPr>
          <p:cNvPr id="260" name="Google Shape;260;g3a5681add1c_5_18"/>
          <p:cNvSpPr txBox="1"/>
          <p:nvPr>
            <p:ph type="title"/>
          </p:nvPr>
        </p:nvSpPr>
        <p:spPr>
          <a:xfrm>
            <a:off x="652084" y="1104770"/>
            <a:ext cx="10515600" cy="71539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61" name="Google Shape;261;g3a5681add1c_5_18"/>
          <p:cNvPicPr preferRelativeResize="0"/>
          <p:nvPr/>
        </p:nvPicPr>
        <p:blipFill rotWithShape="1">
          <a:blip r:embed="rId3">
            <a:alphaModFix/>
          </a:blip>
          <a:srcRect b="0" l="0" r="0" t="0"/>
          <a:stretch/>
        </p:blipFill>
        <p:spPr>
          <a:xfrm>
            <a:off x="126089" y="237692"/>
            <a:ext cx="2463362" cy="702967"/>
          </a:xfrm>
          <a:prstGeom prst="rect">
            <a:avLst/>
          </a:prstGeom>
          <a:noFill/>
          <a:ln>
            <a:noFill/>
          </a:ln>
        </p:spPr>
      </p:pic>
      <p:pic>
        <p:nvPicPr>
          <p:cNvPr id="262" name="Google Shape;262;g3a5681add1c_5_18"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3" name="Shape 263"/>
        <p:cNvGrpSpPr/>
        <p:nvPr/>
      </p:nvGrpSpPr>
      <p:grpSpPr>
        <a:xfrm>
          <a:off x="0" y="0"/>
          <a:ext cx="0" cy="0"/>
          <a:chOff x="0" y="0"/>
          <a:chExt cx="0" cy="0"/>
        </a:xfrm>
      </p:grpSpPr>
      <p:sp>
        <p:nvSpPr>
          <p:cNvPr id="264" name="Google Shape;264;g3a5681add1c_5_22"/>
          <p:cNvSpPr txBox="1"/>
          <p:nvPr>
            <p:ph type="title"/>
          </p:nvPr>
        </p:nvSpPr>
        <p:spPr>
          <a:xfrm>
            <a:off x="652084" y="1104770"/>
            <a:ext cx="10515600" cy="71539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 name="Google Shape;265;g3a5681add1c_5_22"/>
          <p:cNvSpPr txBox="1"/>
          <p:nvPr>
            <p:ph idx="1" type="body"/>
          </p:nvPr>
        </p:nvSpPr>
        <p:spPr>
          <a:xfrm>
            <a:off x="652084" y="1974860"/>
            <a:ext cx="10515600" cy="442594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66" name="Google Shape;266;g3a5681add1c_5_22"/>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pic>
        <p:nvPicPr>
          <p:cNvPr id="267" name="Google Shape;267;g3a5681add1c_5_22"/>
          <p:cNvPicPr preferRelativeResize="0"/>
          <p:nvPr/>
        </p:nvPicPr>
        <p:blipFill rotWithShape="1">
          <a:blip r:embed="rId3">
            <a:alphaModFix/>
          </a:blip>
          <a:srcRect b="0" l="0" r="0" t="0"/>
          <a:stretch/>
        </p:blipFill>
        <p:spPr>
          <a:xfrm>
            <a:off x="6713205" y="4795487"/>
            <a:ext cx="5036430" cy="2770037"/>
          </a:xfrm>
          <a:prstGeom prst="rect">
            <a:avLst/>
          </a:prstGeom>
          <a:noFill/>
          <a:ln>
            <a:noFill/>
          </a:ln>
        </p:spPr>
      </p:pic>
      <p:pic>
        <p:nvPicPr>
          <p:cNvPr id="268" name="Google Shape;268;g3a5681add1c_5_22"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69" name="Shape 269"/>
        <p:cNvGrpSpPr/>
        <p:nvPr/>
      </p:nvGrpSpPr>
      <p:grpSpPr>
        <a:xfrm>
          <a:off x="0" y="0"/>
          <a:ext cx="0" cy="0"/>
          <a:chOff x="0" y="0"/>
          <a:chExt cx="0" cy="0"/>
        </a:xfrm>
      </p:grpSpPr>
      <p:sp>
        <p:nvSpPr>
          <p:cNvPr id="270" name="Google Shape;270;g3a5681add1c_5_27"/>
          <p:cNvSpPr txBox="1"/>
          <p:nvPr>
            <p:ph idx="1" type="body"/>
          </p:nvPr>
        </p:nvSpPr>
        <p:spPr>
          <a:xfrm>
            <a:off x="652084" y="1974860"/>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1" name="Google Shape;271;g3a5681add1c_5_27"/>
          <p:cNvSpPr txBox="1"/>
          <p:nvPr>
            <p:ph idx="2" type="body"/>
          </p:nvPr>
        </p:nvSpPr>
        <p:spPr>
          <a:xfrm>
            <a:off x="5986084" y="1974860"/>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72" name="Google Shape;272;g3a5681add1c_5_27"/>
          <p:cNvPicPr preferRelativeResize="0"/>
          <p:nvPr/>
        </p:nvPicPr>
        <p:blipFill rotWithShape="1">
          <a:blip r:embed="rId2">
            <a:alphaModFix/>
          </a:blip>
          <a:srcRect b="0" l="0" r="0" t="0"/>
          <a:stretch/>
        </p:blipFill>
        <p:spPr>
          <a:xfrm>
            <a:off x="6713205" y="4795487"/>
            <a:ext cx="5036430" cy="2770037"/>
          </a:xfrm>
          <a:prstGeom prst="rect">
            <a:avLst/>
          </a:prstGeom>
          <a:noFill/>
          <a:ln>
            <a:noFill/>
          </a:ln>
        </p:spPr>
      </p:pic>
      <p:sp>
        <p:nvSpPr>
          <p:cNvPr id="273" name="Google Shape;273;g3a5681add1c_5_27"/>
          <p:cNvSpPr txBox="1"/>
          <p:nvPr>
            <p:ph type="title"/>
          </p:nvPr>
        </p:nvSpPr>
        <p:spPr>
          <a:xfrm>
            <a:off x="652084" y="1104770"/>
            <a:ext cx="10515600" cy="71539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74" name="Google Shape;274;g3a5681add1c_5_27"/>
          <p:cNvPicPr preferRelativeResize="0"/>
          <p:nvPr/>
        </p:nvPicPr>
        <p:blipFill rotWithShape="1">
          <a:blip r:embed="rId3">
            <a:alphaModFix/>
          </a:blip>
          <a:srcRect b="0" l="0" r="0" t="0"/>
          <a:stretch/>
        </p:blipFill>
        <p:spPr>
          <a:xfrm>
            <a:off x="126089" y="237692"/>
            <a:ext cx="2463362" cy="702967"/>
          </a:xfrm>
          <a:prstGeom prst="rect">
            <a:avLst/>
          </a:prstGeom>
          <a:noFill/>
          <a:ln>
            <a:noFill/>
          </a:ln>
        </p:spPr>
      </p:pic>
      <p:pic>
        <p:nvPicPr>
          <p:cNvPr id="275" name="Google Shape;275;g3a5681add1c_5_27"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276" name="Shape 276"/>
        <p:cNvGrpSpPr/>
        <p:nvPr/>
      </p:nvGrpSpPr>
      <p:grpSpPr>
        <a:xfrm>
          <a:off x="0" y="0"/>
          <a:ext cx="0" cy="0"/>
          <a:chOff x="0" y="0"/>
          <a:chExt cx="0" cy="0"/>
        </a:xfrm>
      </p:grpSpPr>
      <p:pic>
        <p:nvPicPr>
          <p:cNvPr id="277" name="Google Shape;277;g3a5681add1c_5_33"/>
          <p:cNvPicPr preferRelativeResize="0"/>
          <p:nvPr/>
        </p:nvPicPr>
        <p:blipFill rotWithShape="1">
          <a:blip r:embed="rId2">
            <a:alphaModFix/>
          </a:blip>
          <a:srcRect b="0" l="0" r="0" t="0"/>
          <a:stretch/>
        </p:blipFill>
        <p:spPr>
          <a:xfrm>
            <a:off x="6713205" y="4795487"/>
            <a:ext cx="5036430" cy="2770037"/>
          </a:xfrm>
          <a:prstGeom prst="rect">
            <a:avLst/>
          </a:prstGeom>
          <a:noFill/>
          <a:ln>
            <a:noFill/>
          </a:ln>
        </p:spPr>
      </p:pic>
      <p:pic>
        <p:nvPicPr>
          <p:cNvPr id="278" name="Google Shape;278;g3a5681add1c_5_33"/>
          <p:cNvPicPr preferRelativeResize="0"/>
          <p:nvPr/>
        </p:nvPicPr>
        <p:blipFill rotWithShape="1">
          <a:blip r:embed="rId3">
            <a:alphaModFix/>
          </a:blip>
          <a:srcRect b="0" l="0" r="0" t="0"/>
          <a:stretch/>
        </p:blipFill>
        <p:spPr>
          <a:xfrm>
            <a:off x="126089" y="237692"/>
            <a:ext cx="2463362" cy="702967"/>
          </a:xfrm>
          <a:prstGeom prst="rect">
            <a:avLst/>
          </a:prstGeom>
          <a:noFill/>
          <a:ln>
            <a:noFill/>
          </a:ln>
        </p:spPr>
      </p:pic>
      <p:pic>
        <p:nvPicPr>
          <p:cNvPr id="279" name="Google Shape;279;g3a5681add1c_5_33"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p:cSld name="Content with Caption">
    <p:spTree>
      <p:nvGrpSpPr>
        <p:cNvPr id="280" name="Shape 280"/>
        <p:cNvGrpSpPr/>
        <p:nvPr/>
      </p:nvGrpSpPr>
      <p:grpSpPr>
        <a:xfrm>
          <a:off x="0" y="0"/>
          <a:ext cx="0" cy="0"/>
          <a:chOff x="0" y="0"/>
          <a:chExt cx="0" cy="0"/>
        </a:xfrm>
      </p:grpSpPr>
      <p:sp>
        <p:nvSpPr>
          <p:cNvPr id="281" name="Google Shape;281;g3a5681add1c_5_36"/>
          <p:cNvSpPr txBox="1"/>
          <p:nvPr>
            <p:ph idx="1" type="body"/>
          </p:nvPr>
        </p:nvSpPr>
        <p:spPr>
          <a:xfrm>
            <a:off x="5183188" y="940218"/>
            <a:ext cx="6172200" cy="5371570"/>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pic>
        <p:nvPicPr>
          <p:cNvPr id="282" name="Google Shape;282;g3a5681add1c_5_36"/>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pic>
        <p:nvPicPr>
          <p:cNvPr id="283" name="Google Shape;283;g3a5681add1c_5_36"/>
          <p:cNvPicPr preferRelativeResize="0"/>
          <p:nvPr/>
        </p:nvPicPr>
        <p:blipFill rotWithShape="1">
          <a:blip r:embed="rId3">
            <a:alphaModFix/>
          </a:blip>
          <a:srcRect b="0" l="0" r="0" t="0"/>
          <a:stretch/>
        </p:blipFill>
        <p:spPr>
          <a:xfrm>
            <a:off x="6713205" y="4795487"/>
            <a:ext cx="5036430" cy="2770037"/>
          </a:xfrm>
          <a:prstGeom prst="rect">
            <a:avLst/>
          </a:prstGeom>
          <a:noFill/>
          <a:ln>
            <a:noFill/>
          </a:ln>
        </p:spPr>
      </p:pic>
      <p:sp>
        <p:nvSpPr>
          <p:cNvPr id="284" name="Google Shape;284;g3a5681add1c_5_36"/>
          <p:cNvSpPr txBox="1"/>
          <p:nvPr>
            <p:ph idx="2" type="body"/>
          </p:nvPr>
        </p:nvSpPr>
        <p:spPr>
          <a:xfrm>
            <a:off x="652084" y="1994008"/>
            <a:ext cx="4186953" cy="431778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85" name="Google Shape;285;g3a5681add1c_5_36"/>
          <p:cNvSpPr txBox="1"/>
          <p:nvPr>
            <p:ph type="title"/>
          </p:nvPr>
        </p:nvSpPr>
        <p:spPr>
          <a:xfrm>
            <a:off x="652084" y="940217"/>
            <a:ext cx="4186953" cy="105379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3200"/>
              <a:buFont typeface="Roboto Light"/>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86" name="Google Shape;286;g3a5681add1c_5_36"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3" name="Shape 33"/>
        <p:cNvGrpSpPr/>
        <p:nvPr/>
      </p:nvGrpSpPr>
      <p:grpSpPr>
        <a:xfrm>
          <a:off x="0" y="0"/>
          <a:ext cx="0" cy="0"/>
          <a:chOff x="0" y="0"/>
          <a:chExt cx="0" cy="0"/>
        </a:xfrm>
      </p:grpSpPr>
      <p:pic>
        <p:nvPicPr>
          <p:cNvPr id="34" name="Google Shape;34;p13"/>
          <p:cNvPicPr preferRelativeResize="0"/>
          <p:nvPr/>
        </p:nvPicPr>
        <p:blipFill rotWithShape="1">
          <a:blip r:embed="rId2">
            <a:alphaModFix/>
          </a:blip>
          <a:srcRect b="0" l="0" r="0" t="0"/>
          <a:stretch/>
        </p:blipFill>
        <p:spPr>
          <a:xfrm>
            <a:off x="6713205" y="4795487"/>
            <a:ext cx="5036430" cy="2770037"/>
          </a:xfrm>
          <a:prstGeom prst="rect">
            <a:avLst/>
          </a:prstGeom>
          <a:noFill/>
          <a:ln>
            <a:noFill/>
          </a:ln>
        </p:spPr>
      </p:pic>
      <p:sp>
        <p:nvSpPr>
          <p:cNvPr id="35" name="Google Shape;35;p13"/>
          <p:cNvSpPr txBox="1"/>
          <p:nvPr>
            <p:ph type="title"/>
          </p:nvPr>
        </p:nvSpPr>
        <p:spPr>
          <a:xfrm>
            <a:off x="652084" y="1104770"/>
            <a:ext cx="10515600" cy="71539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36" name="Google Shape;36;p13"/>
          <p:cNvPicPr preferRelativeResize="0"/>
          <p:nvPr/>
        </p:nvPicPr>
        <p:blipFill rotWithShape="1">
          <a:blip r:embed="rId3">
            <a:alphaModFix/>
          </a:blip>
          <a:srcRect b="0" l="0" r="0" t="0"/>
          <a:stretch/>
        </p:blipFill>
        <p:spPr>
          <a:xfrm>
            <a:off x="126089" y="237692"/>
            <a:ext cx="2463362" cy="702967"/>
          </a:xfrm>
          <a:prstGeom prst="rect">
            <a:avLst/>
          </a:prstGeom>
          <a:noFill/>
          <a:ln>
            <a:noFill/>
          </a:ln>
        </p:spPr>
      </p:pic>
      <p:pic>
        <p:nvPicPr>
          <p:cNvPr id="37" name="Google Shape;37;p13"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87" name="Shape 287"/>
        <p:cNvGrpSpPr/>
        <p:nvPr/>
      </p:nvGrpSpPr>
      <p:grpSpPr>
        <a:xfrm>
          <a:off x="0" y="0"/>
          <a:ext cx="0" cy="0"/>
          <a:chOff x="0" y="0"/>
          <a:chExt cx="0" cy="0"/>
        </a:xfrm>
      </p:grpSpPr>
      <p:sp>
        <p:nvSpPr>
          <p:cNvPr id="288" name="Google Shape;288;g3a5681add1c_5_42"/>
          <p:cNvSpPr/>
          <p:nvPr>
            <p:ph idx="2" type="pic"/>
          </p:nvPr>
        </p:nvSpPr>
        <p:spPr>
          <a:xfrm>
            <a:off x="4995484" y="940217"/>
            <a:ext cx="6172200" cy="5371571"/>
          </a:xfrm>
          <a:prstGeom prst="rect">
            <a:avLst/>
          </a:prstGeom>
          <a:noFill/>
          <a:ln>
            <a:noFill/>
          </a:ln>
        </p:spPr>
      </p:sp>
      <p:sp>
        <p:nvSpPr>
          <p:cNvPr id="289" name="Google Shape;289;g3a5681add1c_5_42"/>
          <p:cNvSpPr txBox="1"/>
          <p:nvPr>
            <p:ph idx="1" type="body"/>
          </p:nvPr>
        </p:nvSpPr>
        <p:spPr>
          <a:xfrm>
            <a:off x="652084" y="1994008"/>
            <a:ext cx="4186953" cy="431778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0" name="Google Shape;290;g3a5681add1c_5_42"/>
          <p:cNvSpPr txBox="1"/>
          <p:nvPr>
            <p:ph type="title"/>
          </p:nvPr>
        </p:nvSpPr>
        <p:spPr>
          <a:xfrm>
            <a:off x="652084" y="940217"/>
            <a:ext cx="4186953" cy="105379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3200"/>
              <a:buFont typeface="Roboto Light"/>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91" name="Google Shape;291;g3a5681add1c_5_42"/>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pic>
        <p:nvPicPr>
          <p:cNvPr id="292" name="Google Shape;292;g3a5681add1c_5_42"/>
          <p:cNvPicPr preferRelativeResize="0"/>
          <p:nvPr/>
        </p:nvPicPr>
        <p:blipFill rotWithShape="1">
          <a:blip r:embed="rId3">
            <a:alphaModFix/>
          </a:blip>
          <a:srcRect b="0" l="0" r="0" t="0"/>
          <a:stretch/>
        </p:blipFill>
        <p:spPr>
          <a:xfrm>
            <a:off x="6713205" y="4795487"/>
            <a:ext cx="5036430" cy="2770037"/>
          </a:xfrm>
          <a:prstGeom prst="rect">
            <a:avLst/>
          </a:prstGeom>
          <a:noFill/>
          <a:ln>
            <a:noFill/>
          </a:ln>
        </p:spPr>
      </p:pic>
      <p:pic>
        <p:nvPicPr>
          <p:cNvPr id="293" name="Google Shape;293;g3a5681add1c_5_42"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94" name="Shape 294"/>
        <p:cNvGrpSpPr/>
        <p:nvPr/>
      </p:nvGrpSpPr>
      <p:grpSpPr>
        <a:xfrm>
          <a:off x="0" y="0"/>
          <a:ext cx="0" cy="0"/>
          <a:chOff x="0" y="0"/>
          <a:chExt cx="0" cy="0"/>
        </a:xfrm>
      </p:grpSpPr>
      <p:sp>
        <p:nvSpPr>
          <p:cNvPr id="295" name="Google Shape;295;g3a5681add1c_5_48"/>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296" name="Google Shape;296;g3a5681add1c_5_48"/>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297" name="Google Shape;297;g3a5681add1c_5_48"/>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id="298" name="Google Shape;298;g3a5681add1c_5_48" title="cc-by.png"/>
          <p:cNvPicPr preferRelativeResize="0"/>
          <p:nvPr/>
        </p:nvPicPr>
        <p:blipFill>
          <a:blip r:embed="rId2">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Page">
  <p:cSld name="Text Page">
    <p:spTree>
      <p:nvGrpSpPr>
        <p:cNvPr id="299" name="Shape 299"/>
        <p:cNvGrpSpPr/>
        <p:nvPr/>
      </p:nvGrpSpPr>
      <p:grpSpPr>
        <a:xfrm>
          <a:off x="0" y="0"/>
          <a:ext cx="0" cy="0"/>
          <a:chOff x="0" y="0"/>
          <a:chExt cx="0" cy="0"/>
        </a:xfrm>
      </p:grpSpPr>
      <p:pic>
        <p:nvPicPr>
          <p:cNvPr id="300" name="Google Shape;300;g3a56655396f_1_464"/>
          <p:cNvPicPr preferRelativeResize="0"/>
          <p:nvPr/>
        </p:nvPicPr>
        <p:blipFill rotWithShape="1">
          <a:blip r:embed="rId2">
            <a:alphaModFix/>
          </a:blip>
          <a:srcRect b="0" l="0" r="0" t="0"/>
          <a:stretch/>
        </p:blipFill>
        <p:spPr>
          <a:xfrm>
            <a:off x="5884" y="0"/>
            <a:ext cx="12180230" cy="6858000"/>
          </a:xfrm>
          <a:prstGeom prst="rect">
            <a:avLst/>
          </a:prstGeom>
          <a:noFill/>
          <a:ln>
            <a:noFill/>
          </a:ln>
        </p:spPr>
      </p:pic>
      <p:sp>
        <p:nvSpPr>
          <p:cNvPr id="301" name="Google Shape;301;g3a56655396f_1_464"/>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GB"/>
              <a:t>‹#›</a:t>
            </a:fld>
            <a:endParaRPr/>
          </a:p>
        </p:txBody>
      </p:sp>
      <p:sp>
        <p:nvSpPr>
          <p:cNvPr id="302" name="Google Shape;302;g3a56655396f_1_464"/>
          <p:cNvSpPr txBox="1"/>
          <p:nvPr/>
        </p:nvSpPr>
        <p:spPr>
          <a:xfrm>
            <a:off x="282422" y="6441230"/>
            <a:ext cx="60981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rgbClr val="262626"/>
                </a:solidFill>
                <a:latin typeface="Helvetica Neue Light"/>
                <a:ea typeface="Helvetica Neue Light"/>
                <a:cs typeface="Helvetica Neue Light"/>
                <a:sym typeface="Helvetica Neue Light"/>
              </a:rPr>
              <a:t>05 </a:t>
            </a:r>
            <a:r>
              <a:rPr b="0" i="0" lang="en-GB" sz="900" u="none" cap="none" strike="noStrike">
                <a:solidFill>
                  <a:srgbClr val="CCAB30"/>
                </a:solidFill>
                <a:latin typeface="Helvetica Neue Light"/>
                <a:ea typeface="Helvetica Neue Light"/>
                <a:cs typeface="Helvetica Neue Light"/>
                <a:sym typeface="Helvetica Neue Light"/>
              </a:rPr>
              <a:t>|</a:t>
            </a:r>
            <a:r>
              <a:rPr b="0" i="0" lang="en-GB" sz="900" u="none" cap="none" strike="noStrike">
                <a:solidFill>
                  <a:srgbClr val="262626"/>
                </a:solidFill>
                <a:latin typeface="Helvetica Neue Light"/>
                <a:ea typeface="Helvetica Neue Light"/>
                <a:cs typeface="Helvetica Neue Light"/>
                <a:sym typeface="Helvetica Neue Light"/>
              </a:rPr>
              <a:t> 02 </a:t>
            </a:r>
            <a:r>
              <a:rPr b="0" i="0" lang="en-GB" sz="900" u="none" cap="none" strike="noStrike">
                <a:solidFill>
                  <a:srgbClr val="CCAB30"/>
                </a:solidFill>
                <a:latin typeface="Helvetica Neue Light"/>
                <a:ea typeface="Helvetica Neue Light"/>
                <a:cs typeface="Helvetica Neue Light"/>
                <a:sym typeface="Helvetica Neue Light"/>
              </a:rPr>
              <a:t>|</a:t>
            </a:r>
            <a:r>
              <a:rPr b="0" i="0" lang="en-GB" sz="900" u="none" cap="none" strike="noStrike">
                <a:solidFill>
                  <a:srgbClr val="262626"/>
                </a:solidFill>
                <a:latin typeface="Helvetica Neue Light"/>
                <a:ea typeface="Helvetica Neue Light"/>
                <a:cs typeface="Helvetica Neue Light"/>
                <a:sym typeface="Helvetica Neue Light"/>
              </a:rPr>
              <a:t> 2025 by EDEN WP2 </a:t>
            </a:r>
            <a:r>
              <a:rPr b="0" i="0" lang="en-GB" sz="900" u="none" cap="none" strike="noStrike">
                <a:solidFill>
                  <a:srgbClr val="CCAB30"/>
                </a:solidFill>
                <a:latin typeface="Helvetica Neue Light"/>
                <a:ea typeface="Helvetica Neue Light"/>
                <a:cs typeface="Helvetica Neue Light"/>
                <a:sym typeface="Helvetica Neue Light"/>
              </a:rPr>
              <a:t>|</a:t>
            </a:r>
            <a:r>
              <a:rPr b="0" i="0" lang="en-GB" sz="900" u="none" cap="none" strike="noStrike">
                <a:solidFill>
                  <a:srgbClr val="262626"/>
                </a:solidFill>
                <a:latin typeface="Helvetica Neue Light"/>
                <a:ea typeface="Helvetica Neue Light"/>
                <a:cs typeface="Helvetica Neue Light"/>
                <a:sym typeface="Helvetica Neue Light"/>
              </a:rPr>
              <a:t> Kick-off Meeting Helsinki</a:t>
            </a:r>
            <a:endParaRPr b="0" i="0" sz="1400" u="none" cap="none" strike="noStrike">
              <a:solidFill>
                <a:srgbClr val="000000"/>
              </a:solidFill>
              <a:latin typeface="Arial"/>
              <a:ea typeface="Arial"/>
              <a:cs typeface="Arial"/>
              <a:sym typeface="Arial"/>
            </a:endParaRPr>
          </a:p>
        </p:txBody>
      </p:sp>
      <p:sp>
        <p:nvSpPr>
          <p:cNvPr id="303" name="Google Shape;303;g3a56655396f_1_464"/>
          <p:cNvSpPr txBox="1"/>
          <p:nvPr>
            <p:ph idx="1" type="body"/>
          </p:nvPr>
        </p:nvSpPr>
        <p:spPr>
          <a:xfrm>
            <a:off x="668190" y="2342990"/>
            <a:ext cx="10883700" cy="3712800"/>
          </a:xfrm>
          <a:prstGeom prst="rect">
            <a:avLst/>
          </a:prstGeom>
          <a:noFill/>
          <a:ln>
            <a:noFill/>
          </a:ln>
        </p:spPr>
        <p:txBody>
          <a:bodyPr anchorCtr="0" anchor="t" bIns="45700" lIns="91425" spcFirstLastPara="1" rIns="91425" wrap="square" tIns="45700">
            <a:normAutofit/>
          </a:bodyPr>
          <a:lstStyle>
            <a:lvl1pPr indent="-228600" lvl="0" marL="457200" algn="l">
              <a:lnSpc>
                <a:spcPct val="130000"/>
              </a:lnSpc>
              <a:spcBef>
                <a:spcPts val="1000"/>
              </a:spcBef>
              <a:spcAft>
                <a:spcPts val="0"/>
              </a:spcAft>
              <a:buClr>
                <a:srgbClr val="7F7F7F"/>
              </a:buClr>
              <a:buSzPts val="1500"/>
              <a:buNone/>
              <a:defRPr b="0" i="0" sz="1500">
                <a:solidFill>
                  <a:srgbClr val="7F7F7F"/>
                </a:solidFill>
                <a:latin typeface="Roboto Light"/>
                <a:ea typeface="Roboto Light"/>
                <a:cs typeface="Roboto Light"/>
                <a:sym typeface="Roboto Light"/>
              </a:defRPr>
            </a:lvl1pPr>
            <a:lvl2pPr indent="-323850" lvl="1" marL="9144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2pPr>
            <a:lvl3pPr indent="-323850" lvl="2" marL="13716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3pPr>
            <a:lvl4pPr indent="-323850" lvl="3" marL="18288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4pPr>
            <a:lvl5pPr indent="-323850" lvl="4" marL="228600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4" name="Google Shape;304;g3a56655396f_1_464"/>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262626"/>
              </a:buClr>
              <a:buSzPts val="3500"/>
              <a:buFont typeface="Roboto Light"/>
              <a:buNone/>
              <a:defRPr b="0" i="0" sz="3500">
                <a:solidFill>
                  <a:srgbClr val="262626"/>
                </a:solidFill>
                <a:latin typeface="Roboto Light"/>
                <a:ea typeface="Roboto Light"/>
                <a:cs typeface="Roboto Light"/>
                <a:sym typeface="Roboto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5" name="Google Shape;305;g3a56655396f_1_464"/>
          <p:cNvSpPr txBox="1"/>
          <p:nvPr>
            <p:ph idx="2" type="body"/>
          </p:nvPr>
        </p:nvSpPr>
        <p:spPr>
          <a:xfrm>
            <a:off x="668193" y="1717482"/>
            <a:ext cx="10883700" cy="3648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262626"/>
              </a:buClr>
              <a:buSzPts val="2000"/>
              <a:buNone/>
              <a:defRPr b="0" i="0" sz="2000">
                <a:solidFill>
                  <a:srgbClr val="262626"/>
                </a:solidFill>
                <a:latin typeface="Roboto Light"/>
                <a:ea typeface="Roboto Light"/>
                <a:cs typeface="Roboto Light"/>
                <a:sym typeface="Roboto Light"/>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306" name="Google Shape;306;g3a56655396f_1_464" title="cc-by.png"/>
          <p:cNvPicPr preferRelativeResize="0"/>
          <p:nvPr/>
        </p:nvPicPr>
        <p:blipFill>
          <a:blip r:embed="rId3">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blipFill>
          <a:blip r:embed="rId2">
            <a:alphaModFix/>
          </a:blip>
          <a:stretch>
            <a:fillRect/>
          </a:stretch>
        </a:blipFill>
      </p:bgPr>
    </p:bg>
    <p:spTree>
      <p:nvGrpSpPr>
        <p:cNvPr id="310" name="Shape 310"/>
        <p:cNvGrpSpPr/>
        <p:nvPr/>
      </p:nvGrpSpPr>
      <p:grpSpPr>
        <a:xfrm>
          <a:off x="0" y="0"/>
          <a:ext cx="0" cy="0"/>
          <a:chOff x="0" y="0"/>
          <a:chExt cx="0" cy="0"/>
        </a:xfrm>
      </p:grpSpPr>
      <p:sp>
        <p:nvSpPr>
          <p:cNvPr id="311" name="Google Shape;311;g3a5b8955c43_0_87"/>
          <p:cNvSpPr txBox="1"/>
          <p:nvPr>
            <p:ph type="ctrTitle"/>
          </p:nvPr>
        </p:nvSpPr>
        <p:spPr>
          <a:xfrm>
            <a:off x="731497" y="2535316"/>
            <a:ext cx="7449300" cy="13632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rgbClr val="001A6D"/>
              </a:buClr>
              <a:buSzPts val="4800"/>
              <a:buFont typeface="Inter"/>
              <a:buNone/>
              <a:defRPr sz="4800">
                <a:solidFill>
                  <a:srgbClr val="001A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2" name="Google Shape;312;g3a5b8955c43_0_87"/>
          <p:cNvSpPr txBox="1"/>
          <p:nvPr>
            <p:ph idx="1" type="subTitle"/>
          </p:nvPr>
        </p:nvSpPr>
        <p:spPr>
          <a:xfrm>
            <a:off x="731497" y="4139054"/>
            <a:ext cx="7449300" cy="669000"/>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1000"/>
              </a:spcBef>
              <a:spcAft>
                <a:spcPts val="0"/>
              </a:spcAft>
              <a:buClr>
                <a:srgbClr val="001A6D"/>
              </a:buClr>
              <a:buSzPts val="2136"/>
              <a:buFont typeface="Inter"/>
              <a:buNone/>
              <a:defRPr b="0" i="0" sz="2400" u="none" cap="none" strike="noStrike">
                <a:solidFill>
                  <a:srgbClr val="001A6D"/>
                </a:solidFill>
                <a:latin typeface="Inter"/>
                <a:ea typeface="Inter"/>
                <a:cs typeface="Inter"/>
                <a:sym typeface="Inter"/>
              </a:defRPr>
            </a:lvl1pPr>
            <a:lvl2pPr lvl="1" marR="0" algn="ctr">
              <a:lnSpc>
                <a:spcPct val="90000"/>
              </a:lnSpc>
              <a:spcBef>
                <a:spcPts val="500"/>
              </a:spcBef>
              <a:spcAft>
                <a:spcPts val="0"/>
              </a:spcAft>
              <a:buClr>
                <a:schemeClr val="dk2"/>
              </a:buClr>
              <a:buSzPts val="1780"/>
              <a:buFont typeface="Calibri"/>
              <a:buNone/>
              <a:defRPr b="0" i="0" sz="2000" u="none" cap="none" strike="noStrike">
                <a:solidFill>
                  <a:schemeClr val="dk2"/>
                </a:solidFill>
                <a:latin typeface="Calibri"/>
                <a:ea typeface="Calibri"/>
                <a:cs typeface="Calibri"/>
                <a:sym typeface="Calibri"/>
              </a:defRPr>
            </a:lvl2pPr>
            <a:lvl3pPr lvl="2" marR="0" algn="ctr">
              <a:lnSpc>
                <a:spcPct val="90000"/>
              </a:lnSpc>
              <a:spcBef>
                <a:spcPts val="500"/>
              </a:spcBef>
              <a:spcAft>
                <a:spcPts val="0"/>
              </a:spcAft>
              <a:buClr>
                <a:schemeClr val="dk2"/>
              </a:buClr>
              <a:buSzPts val="1602"/>
              <a:buFont typeface="Calibri"/>
              <a:buNone/>
              <a:defRPr b="0" i="0" sz="1800" u="none" cap="none" strike="noStrike">
                <a:solidFill>
                  <a:schemeClr val="dk2"/>
                </a:solidFill>
                <a:latin typeface="Calibri"/>
                <a:ea typeface="Calibri"/>
                <a:cs typeface="Calibri"/>
                <a:sym typeface="Calibri"/>
              </a:defRPr>
            </a:lvl3pPr>
            <a:lvl4pPr lvl="3" marR="0" algn="ctr">
              <a:lnSpc>
                <a:spcPct val="90000"/>
              </a:lnSpc>
              <a:spcBef>
                <a:spcPts val="500"/>
              </a:spcBef>
              <a:spcAft>
                <a:spcPts val="0"/>
              </a:spcAft>
              <a:buClr>
                <a:schemeClr val="dk2"/>
              </a:buClr>
              <a:buSzPts val="1424"/>
              <a:buFont typeface="Calibri"/>
              <a:buNone/>
              <a:defRPr b="0" i="0" sz="1600" u="none" cap="none" strike="noStrike">
                <a:solidFill>
                  <a:schemeClr val="dk2"/>
                </a:solidFill>
                <a:latin typeface="Calibri"/>
                <a:ea typeface="Calibri"/>
                <a:cs typeface="Calibri"/>
                <a:sym typeface="Calibri"/>
              </a:defRPr>
            </a:lvl4pPr>
            <a:lvl5pPr lvl="4" marR="0" algn="ctr">
              <a:lnSpc>
                <a:spcPct val="90000"/>
              </a:lnSpc>
              <a:spcBef>
                <a:spcPts val="500"/>
              </a:spcBef>
              <a:spcAft>
                <a:spcPts val="0"/>
              </a:spcAft>
              <a:buClr>
                <a:schemeClr val="dk2"/>
              </a:buClr>
              <a:buSzPts val="1424"/>
              <a:buFont typeface="Calibri"/>
              <a:buNone/>
              <a:defRPr b="0" i="0" sz="1600" u="none" cap="none" strike="noStrike">
                <a:solidFill>
                  <a:schemeClr val="dk2"/>
                </a:solidFill>
                <a:latin typeface="Calibri"/>
                <a:ea typeface="Calibri"/>
                <a:cs typeface="Calibri"/>
                <a:sym typeface="Calibri"/>
              </a:defRPr>
            </a:lvl5pPr>
            <a:lvl6pPr lvl="5"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6pPr>
            <a:lvl7pPr lvl="6"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7pPr>
            <a:lvl8pPr lvl="7"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8pPr>
            <a:lvl9pPr lvl="8"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9pPr>
          </a:lstStyle>
          <a:p/>
        </p:txBody>
      </p:sp>
      <p:pic>
        <p:nvPicPr>
          <p:cNvPr id="313" name="Google Shape;313;g3a5b8955c43_0_87"/>
          <p:cNvPicPr preferRelativeResize="0"/>
          <p:nvPr/>
        </p:nvPicPr>
        <p:blipFill rotWithShape="1">
          <a:blip r:embed="rId3">
            <a:alphaModFix/>
          </a:blip>
          <a:srcRect b="0" l="0" r="0" t="0"/>
          <a:stretch/>
        </p:blipFill>
        <p:spPr>
          <a:xfrm>
            <a:off x="10371414" y="6358900"/>
            <a:ext cx="1820588" cy="380554"/>
          </a:xfrm>
          <a:prstGeom prst="rect">
            <a:avLst/>
          </a:prstGeom>
          <a:noFill/>
          <a:ln>
            <a:noFill/>
          </a:ln>
        </p:spPr>
      </p:pic>
      <p:pic>
        <p:nvPicPr>
          <p:cNvPr id="314" name="Google Shape;314;g3a5b8955c43_0_87"/>
          <p:cNvPicPr preferRelativeResize="0"/>
          <p:nvPr/>
        </p:nvPicPr>
        <p:blipFill rotWithShape="1">
          <a:blip r:embed="rId4">
            <a:alphaModFix/>
          </a:blip>
          <a:srcRect b="0" l="0" r="0" t="0"/>
          <a:stretch/>
        </p:blipFill>
        <p:spPr>
          <a:xfrm>
            <a:off x="725214" y="156155"/>
            <a:ext cx="5370787" cy="1068532"/>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nternal-3">
  <p:cSld name="1_Internal-3">
    <p:spTree>
      <p:nvGrpSpPr>
        <p:cNvPr id="315" name="Shape 315"/>
        <p:cNvGrpSpPr/>
        <p:nvPr/>
      </p:nvGrpSpPr>
      <p:grpSpPr>
        <a:xfrm>
          <a:off x="0" y="0"/>
          <a:ext cx="0" cy="0"/>
          <a:chOff x="0" y="0"/>
          <a:chExt cx="0" cy="0"/>
        </a:xfrm>
      </p:grpSpPr>
      <p:sp>
        <p:nvSpPr>
          <p:cNvPr id="316" name="Google Shape;316;g3a5b8955c43_0_92"/>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2800"/>
              <a:buFont typeface="Inter"/>
              <a:buNone/>
              <a:defRPr>
                <a:solidFill>
                  <a:srgbClr val="001A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7" name="Google Shape;317;g3a5b8955c43_0_92"/>
          <p:cNvSpPr txBox="1"/>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GB" sz="1800" u="none" cap="none" strike="noStrike">
                <a:solidFill>
                  <a:srgbClr val="FBB03B"/>
                </a:solidFill>
                <a:latin typeface="Calibri"/>
                <a:ea typeface="Calibri"/>
                <a:cs typeface="Calibri"/>
                <a:sym typeface="Calibri"/>
              </a:rPr>
              <a:t>‹#›</a:t>
            </a:fld>
            <a:endParaRPr b="0" i="0" sz="1800" u="none" cap="none" strike="noStrike">
              <a:solidFill>
                <a:srgbClr val="FBB03B"/>
              </a:solidFill>
              <a:latin typeface="Calibri"/>
              <a:ea typeface="Calibri"/>
              <a:cs typeface="Calibri"/>
              <a:sym typeface="Calibri"/>
            </a:endParaRPr>
          </a:p>
        </p:txBody>
      </p:sp>
      <p:sp>
        <p:nvSpPr>
          <p:cNvPr id="318" name="Google Shape;318;g3a5b8955c43_0_92"/>
          <p:cNvSpPr txBox="1"/>
          <p:nvPr>
            <p:ph idx="1" type="body"/>
          </p:nvPr>
        </p:nvSpPr>
        <p:spPr>
          <a:xfrm>
            <a:off x="536448" y="1247778"/>
            <a:ext cx="11046000" cy="4881600"/>
          </a:xfrm>
          <a:prstGeom prst="rect">
            <a:avLst/>
          </a:prstGeom>
          <a:noFill/>
          <a:ln>
            <a:noFill/>
          </a:ln>
        </p:spPr>
        <p:txBody>
          <a:bodyPr anchorCtr="0" anchor="t" bIns="45700" lIns="91425" spcFirstLastPara="1" rIns="91425" wrap="square" tIns="45700">
            <a:noAutofit/>
          </a:bodyPr>
          <a:lstStyle>
            <a:lvl1pPr indent="-386842" lvl="0" marL="457200" marR="0" algn="l">
              <a:lnSpc>
                <a:spcPct val="90000"/>
              </a:lnSpc>
              <a:spcBef>
                <a:spcPts val="1000"/>
              </a:spcBef>
              <a:spcAft>
                <a:spcPts val="0"/>
              </a:spcAft>
              <a:buClr>
                <a:srgbClr val="001A6D"/>
              </a:buClr>
              <a:buSzPts val="2492"/>
              <a:buFont typeface="Inter"/>
              <a:buChar char="•"/>
              <a:defRPr b="0" i="0" sz="2800" u="none" cap="none" strike="noStrike">
                <a:solidFill>
                  <a:srgbClr val="001A6D"/>
                </a:solidFill>
                <a:latin typeface="Inter"/>
                <a:ea typeface="Inter"/>
                <a:cs typeface="Inter"/>
                <a:sym typeface="Inter"/>
              </a:defRPr>
            </a:lvl1pPr>
            <a:lvl2pPr indent="-364236" lvl="1" marL="914400" marR="0" algn="l">
              <a:lnSpc>
                <a:spcPct val="90000"/>
              </a:lnSpc>
              <a:spcBef>
                <a:spcPts val="500"/>
              </a:spcBef>
              <a:spcAft>
                <a:spcPts val="0"/>
              </a:spcAft>
              <a:buClr>
                <a:srgbClr val="001A6D"/>
              </a:buClr>
              <a:buSzPts val="2136"/>
              <a:buFont typeface="Inter"/>
              <a:buChar char="•"/>
              <a:defRPr b="0" i="0" sz="2400" u="none" cap="none" strike="noStrike">
                <a:solidFill>
                  <a:srgbClr val="001A6D"/>
                </a:solidFill>
                <a:latin typeface="Inter"/>
                <a:ea typeface="Inter"/>
                <a:cs typeface="Inter"/>
                <a:sym typeface="Inter"/>
              </a:defRPr>
            </a:lvl2pPr>
            <a:lvl3pPr indent="-341630" lvl="2" marL="1371600" marR="0" algn="l">
              <a:lnSpc>
                <a:spcPct val="90000"/>
              </a:lnSpc>
              <a:spcBef>
                <a:spcPts val="500"/>
              </a:spcBef>
              <a:spcAft>
                <a:spcPts val="0"/>
              </a:spcAft>
              <a:buClr>
                <a:srgbClr val="001A6D"/>
              </a:buClr>
              <a:buSzPts val="1780"/>
              <a:buFont typeface="Inter"/>
              <a:buChar char="•"/>
              <a:defRPr b="0" i="0" sz="2000" u="none" cap="none" strike="noStrike">
                <a:solidFill>
                  <a:srgbClr val="001A6D"/>
                </a:solidFill>
                <a:latin typeface="Inter"/>
                <a:ea typeface="Inter"/>
                <a:cs typeface="Inter"/>
                <a:sym typeface="Inter"/>
              </a:defRPr>
            </a:lvl3pPr>
            <a:lvl4pPr indent="-330327" lvl="3" marL="18288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4pPr>
            <a:lvl5pPr indent="-330326" lvl="4" marL="22860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319" name="Google Shape;319;g3a5b8955c43_0_92"/>
          <p:cNvPicPr preferRelativeResize="0"/>
          <p:nvPr/>
        </p:nvPicPr>
        <p:blipFill rotWithShape="1">
          <a:blip r:embed="rId2">
            <a:alphaModFix/>
          </a:blip>
          <a:srcRect b="0" l="0" r="0" t="0"/>
          <a:stretch/>
        </p:blipFill>
        <p:spPr>
          <a:xfrm>
            <a:off x="471487" y="6153929"/>
            <a:ext cx="2557463" cy="50881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type="blank">
  <p:cSld name="BLANK">
    <p:bg>
      <p:bgPr>
        <a:blipFill>
          <a:blip r:embed="rId2">
            <a:alphaModFix/>
          </a:blip>
          <a:stretch>
            <a:fillRect/>
          </a:stretch>
        </a:blipFill>
      </p:bgPr>
    </p:bg>
    <p:spTree>
      <p:nvGrpSpPr>
        <p:cNvPr id="320" name="Shape 320"/>
        <p:cNvGrpSpPr/>
        <p:nvPr/>
      </p:nvGrpSpPr>
      <p:grpSpPr>
        <a:xfrm>
          <a:off x="0" y="0"/>
          <a:ext cx="0" cy="0"/>
          <a:chOff x="0" y="0"/>
          <a:chExt cx="0" cy="0"/>
        </a:xfrm>
      </p:grpSpPr>
      <p:pic>
        <p:nvPicPr>
          <p:cNvPr id="321" name="Google Shape;321;g3a5b8955c43_0_97"/>
          <p:cNvPicPr preferRelativeResize="0"/>
          <p:nvPr/>
        </p:nvPicPr>
        <p:blipFill rotWithShape="1">
          <a:blip r:embed="rId3">
            <a:alphaModFix/>
          </a:blip>
          <a:srcRect b="0" l="0" r="0" t="0"/>
          <a:stretch/>
        </p:blipFill>
        <p:spPr>
          <a:xfrm>
            <a:off x="596626" y="302207"/>
            <a:ext cx="5370787" cy="833579"/>
          </a:xfrm>
          <a:prstGeom prst="rect">
            <a:avLst/>
          </a:prstGeom>
          <a:noFill/>
          <a:ln>
            <a:noFill/>
          </a:ln>
        </p:spPr>
      </p:pic>
      <p:pic>
        <p:nvPicPr>
          <p:cNvPr id="322" name="Google Shape;322;g3a5b8955c43_0_97"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rnal_Blank">
  <p:cSld name="Internal_Blank">
    <p:spTree>
      <p:nvGrpSpPr>
        <p:cNvPr id="323" name="Shape 323"/>
        <p:cNvGrpSpPr/>
        <p:nvPr/>
      </p:nvGrpSpPr>
      <p:grpSpPr>
        <a:xfrm>
          <a:off x="0" y="0"/>
          <a:ext cx="0" cy="0"/>
          <a:chOff x="0" y="0"/>
          <a:chExt cx="0" cy="0"/>
        </a:xfrm>
      </p:grpSpPr>
      <p:sp>
        <p:nvSpPr>
          <p:cNvPr id="324" name="Google Shape;324;g3a5b8955c43_0_99"/>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5" name="Google Shape;325;g3a5b8955c43_0_99"/>
          <p:cNvSpPr txBox="1"/>
          <p:nvPr>
            <p:ph idx="12" type="sldNum"/>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lvl1pPr indent="0" lvl="0"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1pPr>
            <a:lvl2pPr indent="0" lvl="1"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2pPr>
            <a:lvl3pPr indent="0" lvl="2"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3pPr>
            <a:lvl4pPr indent="0" lvl="3"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4pPr>
            <a:lvl5pPr indent="0" lvl="4"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5pPr>
            <a:lvl6pPr indent="0" lvl="5"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6pPr>
            <a:lvl7pPr indent="0" lvl="6"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7pPr>
            <a:lvl8pPr indent="0" lvl="7"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8pPr>
            <a:lvl9pPr indent="0" lvl="8"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GB"/>
              <a:t>‹#›</a:t>
            </a:fld>
            <a:endParaRPr/>
          </a:p>
        </p:txBody>
      </p:sp>
      <p:pic>
        <p:nvPicPr>
          <p:cNvPr id="326" name="Google Shape;326;g3a5b8955c43_0_99"/>
          <p:cNvPicPr preferRelativeResize="0"/>
          <p:nvPr/>
        </p:nvPicPr>
        <p:blipFill rotWithShape="1">
          <a:blip r:embed="rId2">
            <a:alphaModFix/>
          </a:blip>
          <a:srcRect b="0" l="0" r="0" t="0"/>
          <a:stretch/>
        </p:blipFill>
        <p:spPr>
          <a:xfrm>
            <a:off x="471487" y="6153929"/>
            <a:ext cx="2557463" cy="50881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rnal-3">
  <p:cSld name="Internal-3">
    <p:spTree>
      <p:nvGrpSpPr>
        <p:cNvPr id="327" name="Shape 327"/>
        <p:cNvGrpSpPr/>
        <p:nvPr/>
      </p:nvGrpSpPr>
      <p:grpSpPr>
        <a:xfrm>
          <a:off x="0" y="0"/>
          <a:ext cx="0" cy="0"/>
          <a:chOff x="0" y="0"/>
          <a:chExt cx="0" cy="0"/>
        </a:xfrm>
      </p:grpSpPr>
      <p:sp>
        <p:nvSpPr>
          <p:cNvPr id="328" name="Google Shape;328;g3a5b8955c43_0_103"/>
          <p:cNvSpPr txBox="1"/>
          <p:nvPr>
            <p:ph idx="1" type="body"/>
          </p:nvPr>
        </p:nvSpPr>
        <p:spPr>
          <a:xfrm>
            <a:off x="397565" y="1340920"/>
            <a:ext cx="11124000" cy="686700"/>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1A6D"/>
              </a:buClr>
              <a:buSzPts val="2492"/>
              <a:buFont typeface="Inter"/>
              <a:buNone/>
              <a:defRPr b="1" i="0" sz="2800" u="none" cap="none" strike="noStrike">
                <a:solidFill>
                  <a:srgbClr val="001A6D"/>
                </a:solidFill>
                <a:latin typeface="Inter"/>
                <a:ea typeface="Inter"/>
                <a:cs typeface="Inter"/>
                <a:sym typeface="Inter"/>
              </a:defRPr>
            </a:lvl1pPr>
            <a:lvl2pPr indent="-228600" lvl="1" marL="914400" marR="0" algn="l">
              <a:lnSpc>
                <a:spcPct val="90000"/>
              </a:lnSpc>
              <a:spcBef>
                <a:spcPts val="500"/>
              </a:spcBef>
              <a:spcAft>
                <a:spcPts val="0"/>
              </a:spcAft>
              <a:buClr>
                <a:srgbClr val="171616"/>
              </a:buClr>
              <a:buSzPts val="2136"/>
              <a:buFont typeface="Calibri"/>
              <a:buNone/>
              <a:defRPr b="0" i="0" sz="2400" u="none" cap="none" strike="noStrike">
                <a:solidFill>
                  <a:srgbClr val="171616"/>
                </a:solidFill>
                <a:latin typeface="Calibri"/>
                <a:ea typeface="Calibri"/>
                <a:cs typeface="Calibri"/>
                <a:sym typeface="Calibri"/>
              </a:defRPr>
            </a:lvl2pPr>
            <a:lvl3pPr indent="-228600" lvl="2" marL="1371600" marR="0" algn="l">
              <a:lnSpc>
                <a:spcPct val="90000"/>
              </a:lnSpc>
              <a:spcBef>
                <a:spcPts val="500"/>
              </a:spcBef>
              <a:spcAft>
                <a:spcPts val="0"/>
              </a:spcAft>
              <a:buClr>
                <a:srgbClr val="171616"/>
              </a:buClr>
              <a:buSzPts val="1780"/>
              <a:buFont typeface="Calibri"/>
              <a:buNone/>
              <a:defRPr b="0" i="0" sz="2000" u="none" cap="none" strike="noStrike">
                <a:solidFill>
                  <a:srgbClr val="171616"/>
                </a:solidFill>
                <a:latin typeface="Calibri"/>
                <a:ea typeface="Calibri"/>
                <a:cs typeface="Calibri"/>
                <a:sym typeface="Calibri"/>
              </a:defRPr>
            </a:lvl3pPr>
            <a:lvl4pPr indent="-228600" lvl="3" marL="1828800" marR="0" algn="l">
              <a:lnSpc>
                <a:spcPct val="90000"/>
              </a:lnSpc>
              <a:spcBef>
                <a:spcPts val="500"/>
              </a:spcBef>
              <a:spcAft>
                <a:spcPts val="0"/>
              </a:spcAft>
              <a:buClr>
                <a:srgbClr val="171616"/>
              </a:buClr>
              <a:buSzPts val="1602"/>
              <a:buFont typeface="Calibri"/>
              <a:buNone/>
              <a:defRPr b="0" i="0" sz="1800" u="none" cap="none" strike="noStrike">
                <a:solidFill>
                  <a:srgbClr val="171616"/>
                </a:solidFill>
                <a:latin typeface="Calibri"/>
                <a:ea typeface="Calibri"/>
                <a:cs typeface="Calibri"/>
                <a:sym typeface="Calibri"/>
              </a:defRPr>
            </a:lvl4pPr>
            <a:lvl5pPr indent="-228600" lvl="4" marL="2286000" marR="0" algn="l">
              <a:lnSpc>
                <a:spcPct val="90000"/>
              </a:lnSpc>
              <a:spcBef>
                <a:spcPts val="500"/>
              </a:spcBef>
              <a:spcAft>
                <a:spcPts val="0"/>
              </a:spcAft>
              <a:buClr>
                <a:srgbClr val="171616"/>
              </a:buClr>
              <a:buSzPts val="1602"/>
              <a:buFont typeface="Calibri"/>
              <a:buNone/>
              <a:defRPr b="0" i="0" sz="1800" u="none" cap="none" strike="noStrike">
                <a:solidFill>
                  <a:srgbClr val="171616"/>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29" name="Google Shape;329;g3a5b8955c43_0_103"/>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2800"/>
              <a:buFont typeface="Inter"/>
              <a:buNone/>
              <a:defRPr>
                <a:solidFill>
                  <a:srgbClr val="001A6D"/>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0" name="Google Shape;330;g3a5b8955c43_0_103"/>
          <p:cNvSpPr txBox="1"/>
          <p:nvPr>
            <p:ph idx="2" type="body"/>
          </p:nvPr>
        </p:nvSpPr>
        <p:spPr>
          <a:xfrm>
            <a:off x="397565" y="2107097"/>
            <a:ext cx="11124000" cy="4022100"/>
          </a:xfrm>
          <a:prstGeom prst="rect">
            <a:avLst/>
          </a:prstGeom>
          <a:noFill/>
          <a:ln>
            <a:noFill/>
          </a:ln>
        </p:spPr>
        <p:txBody>
          <a:bodyPr anchorCtr="0" anchor="t" bIns="45700" lIns="91425" spcFirstLastPara="1" rIns="91425" wrap="square" tIns="45700">
            <a:noAutofit/>
          </a:bodyPr>
          <a:lstStyle>
            <a:lvl1pPr indent="-386842" lvl="0" marL="457200" marR="0" algn="l">
              <a:lnSpc>
                <a:spcPct val="90000"/>
              </a:lnSpc>
              <a:spcBef>
                <a:spcPts val="1000"/>
              </a:spcBef>
              <a:spcAft>
                <a:spcPts val="0"/>
              </a:spcAft>
              <a:buClr>
                <a:srgbClr val="001A6D"/>
              </a:buClr>
              <a:buSzPts val="2492"/>
              <a:buFont typeface="Inter"/>
              <a:buChar char="•"/>
              <a:defRPr b="0" i="0" sz="2800" u="none" cap="none" strike="noStrike">
                <a:solidFill>
                  <a:srgbClr val="001A6D"/>
                </a:solidFill>
                <a:latin typeface="Inter"/>
                <a:ea typeface="Inter"/>
                <a:cs typeface="Inter"/>
                <a:sym typeface="Inter"/>
              </a:defRPr>
            </a:lvl1pPr>
            <a:lvl2pPr indent="-364236" lvl="1" marL="914400" marR="0" algn="l">
              <a:lnSpc>
                <a:spcPct val="90000"/>
              </a:lnSpc>
              <a:spcBef>
                <a:spcPts val="500"/>
              </a:spcBef>
              <a:spcAft>
                <a:spcPts val="0"/>
              </a:spcAft>
              <a:buClr>
                <a:srgbClr val="001A6D"/>
              </a:buClr>
              <a:buSzPts val="2136"/>
              <a:buFont typeface="Inter"/>
              <a:buChar char="•"/>
              <a:defRPr b="0" i="0" sz="2400" u="none" cap="none" strike="noStrike">
                <a:solidFill>
                  <a:srgbClr val="001A6D"/>
                </a:solidFill>
                <a:latin typeface="Inter"/>
                <a:ea typeface="Inter"/>
                <a:cs typeface="Inter"/>
                <a:sym typeface="Inter"/>
              </a:defRPr>
            </a:lvl2pPr>
            <a:lvl3pPr indent="-341630" lvl="2" marL="1371600" marR="0" algn="l">
              <a:lnSpc>
                <a:spcPct val="90000"/>
              </a:lnSpc>
              <a:spcBef>
                <a:spcPts val="500"/>
              </a:spcBef>
              <a:spcAft>
                <a:spcPts val="0"/>
              </a:spcAft>
              <a:buClr>
                <a:srgbClr val="001A6D"/>
              </a:buClr>
              <a:buSzPts val="1780"/>
              <a:buFont typeface="Inter"/>
              <a:buChar char="•"/>
              <a:defRPr b="0" i="0" sz="2000" u="none" cap="none" strike="noStrike">
                <a:solidFill>
                  <a:srgbClr val="001A6D"/>
                </a:solidFill>
                <a:latin typeface="Inter"/>
                <a:ea typeface="Inter"/>
                <a:cs typeface="Inter"/>
                <a:sym typeface="Inter"/>
              </a:defRPr>
            </a:lvl3pPr>
            <a:lvl4pPr indent="-330327" lvl="3" marL="18288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4pPr>
            <a:lvl5pPr indent="-330326" lvl="4" marL="22860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31" name="Google Shape;331;g3a5b8955c43_0_103"/>
          <p:cNvSpPr txBox="1"/>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GB" sz="1800" u="none" cap="none" strike="noStrike">
                <a:solidFill>
                  <a:srgbClr val="FBB03B"/>
                </a:solidFill>
                <a:latin typeface="Calibri"/>
                <a:ea typeface="Calibri"/>
                <a:cs typeface="Calibri"/>
                <a:sym typeface="Calibri"/>
              </a:rPr>
              <a:t>‹#›</a:t>
            </a:fld>
            <a:endParaRPr b="0" i="0" sz="1800" u="none" cap="none" strike="noStrike">
              <a:solidFill>
                <a:srgbClr val="FBB03B"/>
              </a:solidFill>
              <a:latin typeface="Calibri"/>
              <a:ea typeface="Calibri"/>
              <a:cs typeface="Calibri"/>
              <a:sym typeface="Calibri"/>
            </a:endParaRPr>
          </a:p>
        </p:txBody>
      </p:sp>
      <p:pic>
        <p:nvPicPr>
          <p:cNvPr id="332" name="Google Shape;332;g3a5b8955c43_0_103"/>
          <p:cNvPicPr preferRelativeResize="0"/>
          <p:nvPr/>
        </p:nvPicPr>
        <p:blipFill rotWithShape="1">
          <a:blip r:embed="rId2">
            <a:alphaModFix/>
          </a:blip>
          <a:srcRect b="0" l="0" r="0" t="0"/>
          <a:stretch/>
        </p:blipFill>
        <p:spPr>
          <a:xfrm>
            <a:off x="471487" y="6153929"/>
            <a:ext cx="2557463" cy="50881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rnal-5">
  <p:cSld name="Internal-5">
    <p:spTree>
      <p:nvGrpSpPr>
        <p:cNvPr id="333" name="Shape 333"/>
        <p:cNvGrpSpPr/>
        <p:nvPr/>
      </p:nvGrpSpPr>
      <p:grpSpPr>
        <a:xfrm>
          <a:off x="0" y="0"/>
          <a:ext cx="0" cy="0"/>
          <a:chOff x="0" y="0"/>
          <a:chExt cx="0" cy="0"/>
        </a:xfrm>
      </p:grpSpPr>
      <p:sp>
        <p:nvSpPr>
          <p:cNvPr id="334" name="Google Shape;334;g3a5b8955c43_0_109"/>
          <p:cNvSpPr txBox="1"/>
          <p:nvPr>
            <p:ph idx="1" type="body"/>
          </p:nvPr>
        </p:nvSpPr>
        <p:spPr>
          <a:xfrm>
            <a:off x="397566" y="1251744"/>
            <a:ext cx="4395900" cy="4881600"/>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1A6D"/>
              </a:buClr>
              <a:buSzPts val="1424"/>
              <a:buFont typeface="Inter"/>
              <a:buNone/>
              <a:defRPr b="0" i="0" sz="1600" u="none" cap="none" strike="noStrike">
                <a:solidFill>
                  <a:srgbClr val="001A6D"/>
                </a:solidFill>
                <a:latin typeface="Inter"/>
                <a:ea typeface="Inter"/>
                <a:cs typeface="Inter"/>
                <a:sym typeface="Inter"/>
              </a:defRPr>
            </a:lvl1pPr>
            <a:lvl2pPr indent="-228600" lvl="1" marL="914400" marR="0" algn="l">
              <a:lnSpc>
                <a:spcPct val="90000"/>
              </a:lnSpc>
              <a:spcBef>
                <a:spcPts val="500"/>
              </a:spcBef>
              <a:spcAft>
                <a:spcPts val="0"/>
              </a:spcAft>
              <a:buClr>
                <a:schemeClr val="dk2"/>
              </a:buClr>
              <a:buSzPts val="1246"/>
              <a:buFont typeface="Calibri"/>
              <a:buNone/>
              <a:defRPr b="0" i="0" sz="1400" u="none" cap="none" strike="noStrike">
                <a:solidFill>
                  <a:schemeClr val="dk2"/>
                </a:solidFill>
                <a:latin typeface="Calibri"/>
                <a:ea typeface="Calibri"/>
                <a:cs typeface="Calibri"/>
                <a:sym typeface="Calibri"/>
              </a:defRPr>
            </a:lvl2pPr>
            <a:lvl3pPr indent="-228600" lvl="2" marL="1371600" marR="0" algn="l">
              <a:lnSpc>
                <a:spcPct val="90000"/>
              </a:lnSpc>
              <a:spcBef>
                <a:spcPts val="500"/>
              </a:spcBef>
              <a:spcAft>
                <a:spcPts val="0"/>
              </a:spcAft>
              <a:buClr>
                <a:schemeClr val="dk2"/>
              </a:buClr>
              <a:buSzPts val="1068"/>
              <a:buFont typeface="Calibri"/>
              <a:buNone/>
              <a:defRPr b="0" i="0" sz="1200" u="none" cap="none" strike="noStrike">
                <a:solidFill>
                  <a:schemeClr val="dk2"/>
                </a:solidFill>
                <a:latin typeface="Calibri"/>
                <a:ea typeface="Calibri"/>
                <a:cs typeface="Calibri"/>
                <a:sym typeface="Calibri"/>
              </a:defRPr>
            </a:lvl3pPr>
            <a:lvl4pPr indent="-228600" lvl="3" marL="1828800" marR="0" algn="l">
              <a:lnSpc>
                <a:spcPct val="90000"/>
              </a:lnSpc>
              <a:spcBef>
                <a:spcPts val="500"/>
              </a:spcBef>
              <a:spcAft>
                <a:spcPts val="0"/>
              </a:spcAft>
              <a:buClr>
                <a:schemeClr val="dk2"/>
              </a:buClr>
              <a:buSzPts val="890"/>
              <a:buFont typeface="Calibri"/>
              <a:buNone/>
              <a:defRPr b="0" i="0" sz="1000" u="none" cap="none" strike="noStrike">
                <a:solidFill>
                  <a:schemeClr val="dk2"/>
                </a:solidFill>
                <a:latin typeface="Calibri"/>
                <a:ea typeface="Calibri"/>
                <a:cs typeface="Calibri"/>
                <a:sym typeface="Calibri"/>
              </a:defRPr>
            </a:lvl4pPr>
            <a:lvl5pPr indent="-228600" lvl="4" marL="2286000" marR="0" algn="l">
              <a:lnSpc>
                <a:spcPct val="90000"/>
              </a:lnSpc>
              <a:spcBef>
                <a:spcPts val="500"/>
              </a:spcBef>
              <a:spcAft>
                <a:spcPts val="0"/>
              </a:spcAft>
              <a:buClr>
                <a:schemeClr val="dk2"/>
              </a:buClr>
              <a:buSzPts val="890"/>
              <a:buFont typeface="Calibri"/>
              <a:buNone/>
              <a:defRPr b="0" i="0" sz="1000" u="none" cap="none" strike="noStrike">
                <a:solidFill>
                  <a:schemeClr val="dk2"/>
                </a:solidFill>
                <a:latin typeface="Calibri"/>
                <a:ea typeface="Calibri"/>
                <a:cs typeface="Calibri"/>
                <a:sym typeface="Calibri"/>
              </a:defRPr>
            </a:lvl5pPr>
            <a:lvl6pPr indent="-228600" lvl="5" marL="27432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
        <p:nvSpPr>
          <p:cNvPr id="335" name="Google Shape;335;g3a5b8955c43_0_109"/>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6" name="Google Shape;336;g3a5b8955c43_0_109"/>
          <p:cNvSpPr txBox="1"/>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GB" sz="1800" u="none" cap="none" strike="noStrike">
                <a:solidFill>
                  <a:srgbClr val="FBB03B"/>
                </a:solidFill>
                <a:latin typeface="Calibri"/>
                <a:ea typeface="Calibri"/>
                <a:cs typeface="Calibri"/>
                <a:sym typeface="Calibri"/>
              </a:rPr>
              <a:t>‹#›</a:t>
            </a:fld>
            <a:endParaRPr b="0" i="0" sz="1800" u="none" cap="none" strike="noStrike">
              <a:solidFill>
                <a:srgbClr val="FBB03B"/>
              </a:solidFill>
              <a:latin typeface="Calibri"/>
              <a:ea typeface="Calibri"/>
              <a:cs typeface="Calibri"/>
              <a:sym typeface="Calibri"/>
            </a:endParaRPr>
          </a:p>
        </p:txBody>
      </p:sp>
      <p:sp>
        <p:nvSpPr>
          <p:cNvPr id="337" name="Google Shape;337;g3a5b8955c43_0_109"/>
          <p:cNvSpPr txBox="1"/>
          <p:nvPr>
            <p:ph idx="2" type="body"/>
          </p:nvPr>
        </p:nvSpPr>
        <p:spPr>
          <a:xfrm>
            <a:off x="5059680" y="1247778"/>
            <a:ext cx="6522600" cy="4881600"/>
          </a:xfrm>
          <a:prstGeom prst="rect">
            <a:avLst/>
          </a:prstGeom>
          <a:noFill/>
          <a:ln>
            <a:noFill/>
          </a:ln>
        </p:spPr>
        <p:txBody>
          <a:bodyPr anchorCtr="0" anchor="t" bIns="45700" lIns="91425" spcFirstLastPara="1" rIns="91425" wrap="square" tIns="45700">
            <a:noAutofit/>
          </a:bodyPr>
          <a:lstStyle>
            <a:lvl1pPr indent="-386842" lvl="0" marL="457200" marR="0" algn="l">
              <a:lnSpc>
                <a:spcPct val="90000"/>
              </a:lnSpc>
              <a:spcBef>
                <a:spcPts val="1000"/>
              </a:spcBef>
              <a:spcAft>
                <a:spcPts val="0"/>
              </a:spcAft>
              <a:buClr>
                <a:srgbClr val="001A6D"/>
              </a:buClr>
              <a:buSzPts val="2492"/>
              <a:buFont typeface="Inter"/>
              <a:buChar char="•"/>
              <a:defRPr b="0" i="0" sz="2800" u="none" cap="none" strike="noStrike">
                <a:solidFill>
                  <a:srgbClr val="001A6D"/>
                </a:solidFill>
                <a:latin typeface="Inter"/>
                <a:ea typeface="Inter"/>
                <a:cs typeface="Inter"/>
                <a:sym typeface="Inter"/>
              </a:defRPr>
            </a:lvl1pPr>
            <a:lvl2pPr indent="-364236" lvl="1" marL="914400" marR="0" algn="l">
              <a:lnSpc>
                <a:spcPct val="90000"/>
              </a:lnSpc>
              <a:spcBef>
                <a:spcPts val="500"/>
              </a:spcBef>
              <a:spcAft>
                <a:spcPts val="0"/>
              </a:spcAft>
              <a:buClr>
                <a:srgbClr val="001A6D"/>
              </a:buClr>
              <a:buSzPts val="2136"/>
              <a:buFont typeface="Inter"/>
              <a:buChar char="•"/>
              <a:defRPr b="0" i="0" sz="2400" u="none" cap="none" strike="noStrike">
                <a:solidFill>
                  <a:srgbClr val="001A6D"/>
                </a:solidFill>
                <a:latin typeface="Inter"/>
                <a:ea typeface="Inter"/>
                <a:cs typeface="Inter"/>
                <a:sym typeface="Inter"/>
              </a:defRPr>
            </a:lvl2pPr>
            <a:lvl3pPr indent="-341630" lvl="2" marL="1371600" marR="0" algn="l">
              <a:lnSpc>
                <a:spcPct val="90000"/>
              </a:lnSpc>
              <a:spcBef>
                <a:spcPts val="500"/>
              </a:spcBef>
              <a:spcAft>
                <a:spcPts val="0"/>
              </a:spcAft>
              <a:buClr>
                <a:srgbClr val="001A6D"/>
              </a:buClr>
              <a:buSzPts val="1780"/>
              <a:buFont typeface="Inter"/>
              <a:buChar char="•"/>
              <a:defRPr b="0" i="0" sz="2000" u="none" cap="none" strike="noStrike">
                <a:solidFill>
                  <a:srgbClr val="001A6D"/>
                </a:solidFill>
                <a:latin typeface="Inter"/>
                <a:ea typeface="Inter"/>
                <a:cs typeface="Inter"/>
                <a:sym typeface="Inter"/>
              </a:defRPr>
            </a:lvl3pPr>
            <a:lvl4pPr indent="-330327" lvl="3" marL="18288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4pPr>
            <a:lvl5pPr indent="-330326" lvl="4" marL="2286000" marR="0" algn="l">
              <a:lnSpc>
                <a:spcPct val="90000"/>
              </a:lnSpc>
              <a:spcBef>
                <a:spcPts val="500"/>
              </a:spcBef>
              <a:spcAft>
                <a:spcPts val="0"/>
              </a:spcAft>
              <a:buClr>
                <a:srgbClr val="001A6D"/>
              </a:buClr>
              <a:buSzPts val="1602"/>
              <a:buFont typeface="Inter"/>
              <a:buChar char="•"/>
              <a:defRPr b="0" i="0" sz="1800" u="none" cap="none" strike="noStrike">
                <a:solidFill>
                  <a:srgbClr val="001A6D"/>
                </a:solidFill>
                <a:latin typeface="Inter"/>
                <a:ea typeface="Inter"/>
                <a:cs typeface="Inter"/>
                <a:sym typeface="Inter"/>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338" name="Google Shape;338;g3a5b8955c43_0_109"/>
          <p:cNvPicPr preferRelativeResize="0"/>
          <p:nvPr/>
        </p:nvPicPr>
        <p:blipFill rotWithShape="1">
          <a:blip r:embed="rId2">
            <a:alphaModFix/>
          </a:blip>
          <a:srcRect b="0" l="0" r="0" t="0"/>
          <a:stretch/>
        </p:blipFill>
        <p:spPr>
          <a:xfrm>
            <a:off x="471487" y="6153929"/>
            <a:ext cx="2557463" cy="508815"/>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rnal-6">
  <p:cSld name="Internal-6">
    <p:spTree>
      <p:nvGrpSpPr>
        <p:cNvPr id="339" name="Shape 339"/>
        <p:cNvGrpSpPr/>
        <p:nvPr/>
      </p:nvGrpSpPr>
      <p:grpSpPr>
        <a:xfrm>
          <a:off x="0" y="0"/>
          <a:ext cx="0" cy="0"/>
          <a:chOff x="0" y="0"/>
          <a:chExt cx="0" cy="0"/>
        </a:xfrm>
      </p:grpSpPr>
      <p:sp>
        <p:nvSpPr>
          <p:cNvPr id="340" name="Google Shape;340;g3a5b8955c43_0_115"/>
          <p:cNvSpPr/>
          <p:nvPr>
            <p:ph idx="2" type="pic"/>
          </p:nvPr>
        </p:nvSpPr>
        <p:spPr>
          <a:xfrm>
            <a:off x="5183187" y="1251744"/>
            <a:ext cx="6634500" cy="4759200"/>
          </a:xfrm>
          <a:prstGeom prst="rect">
            <a:avLst/>
          </a:prstGeom>
          <a:noFill/>
          <a:ln>
            <a:noFill/>
          </a:ln>
        </p:spPr>
      </p:sp>
      <p:sp>
        <p:nvSpPr>
          <p:cNvPr id="341" name="Google Shape;341;g3a5b8955c43_0_115"/>
          <p:cNvSpPr txBox="1"/>
          <p:nvPr>
            <p:ph type="title"/>
          </p:nvPr>
        </p:nvSpPr>
        <p:spPr>
          <a:xfrm>
            <a:off x="2385390" y="342058"/>
            <a:ext cx="9432300" cy="343200"/>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rgbClr val="001A6D"/>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2" name="Google Shape;342;g3a5b8955c43_0_115"/>
          <p:cNvSpPr txBox="1"/>
          <p:nvPr>
            <p:ph idx="1" type="body"/>
          </p:nvPr>
        </p:nvSpPr>
        <p:spPr>
          <a:xfrm>
            <a:off x="397566" y="1251744"/>
            <a:ext cx="4395900" cy="4881600"/>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1A6D"/>
              </a:buClr>
              <a:buSzPts val="1424"/>
              <a:buFont typeface="Inter"/>
              <a:buNone/>
              <a:defRPr b="0" i="0" sz="1600" u="none" cap="none" strike="noStrike">
                <a:solidFill>
                  <a:srgbClr val="001A6D"/>
                </a:solidFill>
                <a:latin typeface="Inter"/>
                <a:ea typeface="Inter"/>
                <a:cs typeface="Inter"/>
                <a:sym typeface="Inter"/>
              </a:defRPr>
            </a:lvl1pPr>
            <a:lvl2pPr indent="-228600" lvl="1" marL="914400" marR="0" algn="l">
              <a:lnSpc>
                <a:spcPct val="90000"/>
              </a:lnSpc>
              <a:spcBef>
                <a:spcPts val="500"/>
              </a:spcBef>
              <a:spcAft>
                <a:spcPts val="0"/>
              </a:spcAft>
              <a:buClr>
                <a:schemeClr val="dk2"/>
              </a:buClr>
              <a:buSzPts val="1246"/>
              <a:buFont typeface="Calibri"/>
              <a:buNone/>
              <a:defRPr b="0" i="0" sz="1400" u="none" cap="none" strike="noStrike">
                <a:solidFill>
                  <a:schemeClr val="dk2"/>
                </a:solidFill>
                <a:latin typeface="Calibri"/>
                <a:ea typeface="Calibri"/>
                <a:cs typeface="Calibri"/>
                <a:sym typeface="Calibri"/>
              </a:defRPr>
            </a:lvl2pPr>
            <a:lvl3pPr indent="-228600" lvl="2" marL="1371600" marR="0" algn="l">
              <a:lnSpc>
                <a:spcPct val="90000"/>
              </a:lnSpc>
              <a:spcBef>
                <a:spcPts val="500"/>
              </a:spcBef>
              <a:spcAft>
                <a:spcPts val="0"/>
              </a:spcAft>
              <a:buClr>
                <a:schemeClr val="dk2"/>
              </a:buClr>
              <a:buSzPts val="1068"/>
              <a:buFont typeface="Calibri"/>
              <a:buNone/>
              <a:defRPr b="0" i="0" sz="1200" u="none" cap="none" strike="noStrike">
                <a:solidFill>
                  <a:schemeClr val="dk2"/>
                </a:solidFill>
                <a:latin typeface="Calibri"/>
                <a:ea typeface="Calibri"/>
                <a:cs typeface="Calibri"/>
                <a:sym typeface="Calibri"/>
              </a:defRPr>
            </a:lvl3pPr>
            <a:lvl4pPr indent="-228600" lvl="3" marL="1828800" marR="0" algn="l">
              <a:lnSpc>
                <a:spcPct val="90000"/>
              </a:lnSpc>
              <a:spcBef>
                <a:spcPts val="500"/>
              </a:spcBef>
              <a:spcAft>
                <a:spcPts val="0"/>
              </a:spcAft>
              <a:buClr>
                <a:schemeClr val="dk2"/>
              </a:buClr>
              <a:buSzPts val="890"/>
              <a:buFont typeface="Calibri"/>
              <a:buNone/>
              <a:defRPr b="0" i="0" sz="1000" u="none" cap="none" strike="noStrike">
                <a:solidFill>
                  <a:schemeClr val="dk2"/>
                </a:solidFill>
                <a:latin typeface="Calibri"/>
                <a:ea typeface="Calibri"/>
                <a:cs typeface="Calibri"/>
                <a:sym typeface="Calibri"/>
              </a:defRPr>
            </a:lvl4pPr>
            <a:lvl5pPr indent="-228600" lvl="4" marL="2286000" marR="0" algn="l">
              <a:lnSpc>
                <a:spcPct val="90000"/>
              </a:lnSpc>
              <a:spcBef>
                <a:spcPts val="500"/>
              </a:spcBef>
              <a:spcAft>
                <a:spcPts val="0"/>
              </a:spcAft>
              <a:buClr>
                <a:schemeClr val="dk2"/>
              </a:buClr>
              <a:buSzPts val="890"/>
              <a:buFont typeface="Calibri"/>
              <a:buNone/>
              <a:defRPr b="0" i="0" sz="1000" u="none" cap="none" strike="noStrike">
                <a:solidFill>
                  <a:schemeClr val="dk2"/>
                </a:solidFill>
                <a:latin typeface="Calibri"/>
                <a:ea typeface="Calibri"/>
                <a:cs typeface="Calibri"/>
                <a:sym typeface="Calibri"/>
              </a:defRPr>
            </a:lvl5pPr>
            <a:lvl6pPr indent="-228600" lvl="5" marL="27432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
        <p:nvSpPr>
          <p:cNvPr id="343" name="Google Shape;343;g3a5b8955c43_0_115"/>
          <p:cNvSpPr txBox="1"/>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GB" sz="1800" u="none" cap="none" strike="noStrike">
                <a:solidFill>
                  <a:srgbClr val="FBB03B"/>
                </a:solidFill>
                <a:latin typeface="Calibri"/>
                <a:ea typeface="Calibri"/>
                <a:cs typeface="Calibri"/>
                <a:sym typeface="Calibri"/>
              </a:rPr>
              <a:t>‹#›</a:t>
            </a:fld>
            <a:endParaRPr b="0" i="0" sz="1800" u="none" cap="none" strike="noStrike">
              <a:solidFill>
                <a:srgbClr val="FBB03B"/>
              </a:solidFill>
              <a:latin typeface="Calibri"/>
              <a:ea typeface="Calibri"/>
              <a:cs typeface="Calibri"/>
              <a:sym typeface="Calibri"/>
            </a:endParaRPr>
          </a:p>
        </p:txBody>
      </p:sp>
      <p:pic>
        <p:nvPicPr>
          <p:cNvPr id="344" name="Google Shape;344;g3a5b8955c43_0_115"/>
          <p:cNvPicPr preferRelativeResize="0"/>
          <p:nvPr/>
        </p:nvPicPr>
        <p:blipFill rotWithShape="1">
          <a:blip r:embed="rId2">
            <a:alphaModFix/>
          </a:blip>
          <a:srcRect b="0" l="0" r="0" t="0"/>
          <a:stretch/>
        </p:blipFill>
        <p:spPr>
          <a:xfrm>
            <a:off x="471487" y="6153929"/>
            <a:ext cx="2557463" cy="50881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8" name="Shape 38"/>
        <p:cNvGrpSpPr/>
        <p:nvPr/>
      </p:nvGrpSpPr>
      <p:grpSpPr>
        <a:xfrm>
          <a:off x="0" y="0"/>
          <a:ext cx="0" cy="0"/>
          <a:chOff x="0" y="0"/>
          <a:chExt cx="0" cy="0"/>
        </a:xfrm>
      </p:grpSpPr>
      <p:sp>
        <p:nvSpPr>
          <p:cNvPr id="39" name="Google Shape;39;p38"/>
          <p:cNvSpPr txBox="1"/>
          <p:nvPr>
            <p:ph type="title"/>
          </p:nvPr>
        </p:nvSpPr>
        <p:spPr>
          <a:xfrm>
            <a:off x="652084" y="1104770"/>
            <a:ext cx="10515600" cy="71539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38"/>
          <p:cNvSpPr txBox="1"/>
          <p:nvPr>
            <p:ph idx="1" type="body"/>
          </p:nvPr>
        </p:nvSpPr>
        <p:spPr>
          <a:xfrm>
            <a:off x="652084" y="1974860"/>
            <a:ext cx="10515600" cy="442594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41" name="Google Shape;41;p38"/>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pic>
        <p:nvPicPr>
          <p:cNvPr id="42" name="Google Shape;42;p38"/>
          <p:cNvPicPr preferRelativeResize="0"/>
          <p:nvPr/>
        </p:nvPicPr>
        <p:blipFill rotWithShape="1">
          <a:blip r:embed="rId3">
            <a:alphaModFix/>
          </a:blip>
          <a:srcRect b="0" l="0" r="0" t="0"/>
          <a:stretch/>
        </p:blipFill>
        <p:spPr>
          <a:xfrm>
            <a:off x="6713205" y="4795487"/>
            <a:ext cx="5036430" cy="2770037"/>
          </a:xfrm>
          <a:prstGeom prst="rect">
            <a:avLst/>
          </a:prstGeom>
          <a:noFill/>
          <a:ln>
            <a:noFill/>
          </a:ln>
        </p:spPr>
      </p:pic>
      <p:pic>
        <p:nvPicPr>
          <p:cNvPr id="43" name="Google Shape;43;p38"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End Slide">
    <p:spTree>
      <p:nvGrpSpPr>
        <p:cNvPr id="44" name="Shape 44"/>
        <p:cNvGrpSpPr/>
        <p:nvPr/>
      </p:nvGrpSpPr>
      <p:grpSpPr>
        <a:xfrm>
          <a:off x="0" y="0"/>
          <a:ext cx="0" cy="0"/>
          <a:chOff x="0" y="0"/>
          <a:chExt cx="0" cy="0"/>
        </a:xfrm>
      </p:grpSpPr>
      <p:sp>
        <p:nvSpPr>
          <p:cNvPr id="45" name="Google Shape;45;p10"/>
          <p:cNvSpPr txBox="1"/>
          <p:nvPr>
            <p:ph type="ctrTitle"/>
          </p:nvPr>
        </p:nvSpPr>
        <p:spPr>
          <a:xfrm>
            <a:off x="3924637" y="1670562"/>
            <a:ext cx="4345424" cy="1080811"/>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Roboto Light"/>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0"/>
          <p:cNvSpPr txBox="1"/>
          <p:nvPr>
            <p:ph idx="1" type="subTitle"/>
          </p:nvPr>
        </p:nvSpPr>
        <p:spPr>
          <a:xfrm>
            <a:off x="2926808" y="3270265"/>
            <a:ext cx="6370942" cy="824305"/>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47" name="Google Shape;47;p10"/>
          <p:cNvPicPr preferRelativeResize="0"/>
          <p:nvPr/>
        </p:nvPicPr>
        <p:blipFill rotWithShape="1">
          <a:blip r:embed="rId2">
            <a:alphaModFix/>
          </a:blip>
          <a:srcRect b="0" l="0" r="0" t="0"/>
          <a:stretch/>
        </p:blipFill>
        <p:spPr>
          <a:xfrm>
            <a:off x="328389" y="250854"/>
            <a:ext cx="3783694" cy="1079748"/>
          </a:xfrm>
          <a:prstGeom prst="rect">
            <a:avLst/>
          </a:prstGeom>
          <a:noFill/>
          <a:ln>
            <a:noFill/>
          </a:ln>
        </p:spPr>
      </p:pic>
      <p:pic>
        <p:nvPicPr>
          <p:cNvPr id="48" name="Google Shape;48;p10"/>
          <p:cNvPicPr preferRelativeResize="0"/>
          <p:nvPr/>
        </p:nvPicPr>
        <p:blipFill rotWithShape="1">
          <a:blip r:embed="rId3">
            <a:alphaModFix/>
          </a:blip>
          <a:srcRect b="0" l="0" r="0" t="0"/>
          <a:stretch/>
        </p:blipFill>
        <p:spPr>
          <a:xfrm>
            <a:off x="517888" y="6020474"/>
            <a:ext cx="2408920" cy="505379"/>
          </a:xfrm>
          <a:prstGeom prst="rect">
            <a:avLst/>
          </a:prstGeom>
          <a:noFill/>
          <a:ln>
            <a:noFill/>
          </a:ln>
        </p:spPr>
      </p:pic>
      <p:pic>
        <p:nvPicPr>
          <p:cNvPr id="49" name="Google Shape;49;p10"/>
          <p:cNvPicPr preferRelativeResize="0"/>
          <p:nvPr/>
        </p:nvPicPr>
        <p:blipFill rotWithShape="1">
          <a:blip r:embed="rId4">
            <a:alphaModFix/>
          </a:blip>
          <a:srcRect b="0" l="0" r="0" t="0"/>
          <a:stretch/>
        </p:blipFill>
        <p:spPr>
          <a:xfrm>
            <a:off x="6678434" y="4812867"/>
            <a:ext cx="5063109" cy="2784711"/>
          </a:xfrm>
          <a:prstGeom prst="rect">
            <a:avLst/>
          </a:prstGeom>
          <a:noFill/>
          <a:ln>
            <a:noFill/>
          </a:ln>
        </p:spPr>
      </p:pic>
      <p:pic>
        <p:nvPicPr>
          <p:cNvPr id="50" name="Google Shape;50;p10" title="cc-by.png"/>
          <p:cNvPicPr preferRelativeResize="0"/>
          <p:nvPr/>
        </p:nvPicPr>
        <p:blipFill>
          <a:blip r:embed="rId5">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51" name="Shape 51"/>
        <p:cNvGrpSpPr/>
        <p:nvPr/>
      </p:nvGrpSpPr>
      <p:grpSpPr>
        <a:xfrm>
          <a:off x="0" y="0"/>
          <a:ext cx="0" cy="0"/>
          <a:chOff x="0" y="0"/>
          <a:chExt cx="0" cy="0"/>
        </a:xfrm>
      </p:grpSpPr>
      <p:sp>
        <p:nvSpPr>
          <p:cNvPr id="52" name="Google Shape;52;p11"/>
          <p:cNvSpPr txBox="1"/>
          <p:nvPr>
            <p:ph idx="1" type="body"/>
          </p:nvPr>
        </p:nvSpPr>
        <p:spPr>
          <a:xfrm>
            <a:off x="652084" y="1974860"/>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11"/>
          <p:cNvSpPr txBox="1"/>
          <p:nvPr>
            <p:ph idx="2" type="body"/>
          </p:nvPr>
        </p:nvSpPr>
        <p:spPr>
          <a:xfrm>
            <a:off x="5986084" y="1974860"/>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54" name="Google Shape;54;p11"/>
          <p:cNvPicPr preferRelativeResize="0"/>
          <p:nvPr/>
        </p:nvPicPr>
        <p:blipFill rotWithShape="1">
          <a:blip r:embed="rId2">
            <a:alphaModFix/>
          </a:blip>
          <a:srcRect b="0" l="0" r="0" t="0"/>
          <a:stretch/>
        </p:blipFill>
        <p:spPr>
          <a:xfrm>
            <a:off x="6713205" y="4795487"/>
            <a:ext cx="5036430" cy="2770037"/>
          </a:xfrm>
          <a:prstGeom prst="rect">
            <a:avLst/>
          </a:prstGeom>
          <a:noFill/>
          <a:ln>
            <a:noFill/>
          </a:ln>
        </p:spPr>
      </p:pic>
      <p:sp>
        <p:nvSpPr>
          <p:cNvPr id="55" name="Google Shape;55;p11"/>
          <p:cNvSpPr txBox="1"/>
          <p:nvPr>
            <p:ph type="title"/>
          </p:nvPr>
        </p:nvSpPr>
        <p:spPr>
          <a:xfrm>
            <a:off x="652084" y="1104770"/>
            <a:ext cx="10515600" cy="71539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56" name="Google Shape;56;p11"/>
          <p:cNvPicPr preferRelativeResize="0"/>
          <p:nvPr/>
        </p:nvPicPr>
        <p:blipFill rotWithShape="1">
          <a:blip r:embed="rId3">
            <a:alphaModFix/>
          </a:blip>
          <a:srcRect b="0" l="0" r="0" t="0"/>
          <a:stretch/>
        </p:blipFill>
        <p:spPr>
          <a:xfrm>
            <a:off x="126089" y="237692"/>
            <a:ext cx="2463362" cy="702967"/>
          </a:xfrm>
          <a:prstGeom prst="rect">
            <a:avLst/>
          </a:prstGeom>
          <a:noFill/>
          <a:ln>
            <a:noFill/>
          </a:ln>
        </p:spPr>
      </p:pic>
      <p:pic>
        <p:nvPicPr>
          <p:cNvPr id="57" name="Google Shape;57;p11"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58" name="Shape 58"/>
        <p:cNvGrpSpPr/>
        <p:nvPr/>
      </p:nvGrpSpPr>
      <p:grpSpPr>
        <a:xfrm>
          <a:off x="0" y="0"/>
          <a:ext cx="0" cy="0"/>
          <a:chOff x="0" y="0"/>
          <a:chExt cx="0" cy="0"/>
        </a:xfrm>
      </p:grpSpPr>
      <p:pic>
        <p:nvPicPr>
          <p:cNvPr id="59" name="Google Shape;59;p14"/>
          <p:cNvPicPr preferRelativeResize="0"/>
          <p:nvPr/>
        </p:nvPicPr>
        <p:blipFill rotWithShape="1">
          <a:blip r:embed="rId2">
            <a:alphaModFix/>
          </a:blip>
          <a:srcRect b="0" l="0" r="0" t="0"/>
          <a:stretch/>
        </p:blipFill>
        <p:spPr>
          <a:xfrm>
            <a:off x="6713205" y="4795487"/>
            <a:ext cx="5036430" cy="2770037"/>
          </a:xfrm>
          <a:prstGeom prst="rect">
            <a:avLst/>
          </a:prstGeom>
          <a:noFill/>
          <a:ln>
            <a:noFill/>
          </a:ln>
        </p:spPr>
      </p:pic>
      <p:pic>
        <p:nvPicPr>
          <p:cNvPr id="60" name="Google Shape;60;p14"/>
          <p:cNvPicPr preferRelativeResize="0"/>
          <p:nvPr/>
        </p:nvPicPr>
        <p:blipFill rotWithShape="1">
          <a:blip r:embed="rId3">
            <a:alphaModFix/>
          </a:blip>
          <a:srcRect b="0" l="0" r="0" t="0"/>
          <a:stretch/>
        </p:blipFill>
        <p:spPr>
          <a:xfrm>
            <a:off x="126089" y="237692"/>
            <a:ext cx="2463362" cy="702967"/>
          </a:xfrm>
          <a:prstGeom prst="rect">
            <a:avLst/>
          </a:prstGeom>
          <a:noFill/>
          <a:ln>
            <a:noFill/>
          </a:ln>
        </p:spPr>
      </p:pic>
      <p:pic>
        <p:nvPicPr>
          <p:cNvPr id="61" name="Google Shape;61;p14"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p:cSld name="Content with Caption">
    <p:spTree>
      <p:nvGrpSpPr>
        <p:cNvPr id="62" name="Shape 62"/>
        <p:cNvGrpSpPr/>
        <p:nvPr/>
      </p:nvGrpSpPr>
      <p:grpSpPr>
        <a:xfrm>
          <a:off x="0" y="0"/>
          <a:ext cx="0" cy="0"/>
          <a:chOff x="0" y="0"/>
          <a:chExt cx="0" cy="0"/>
        </a:xfrm>
      </p:grpSpPr>
      <p:sp>
        <p:nvSpPr>
          <p:cNvPr id="63" name="Google Shape;63;p15"/>
          <p:cNvSpPr txBox="1"/>
          <p:nvPr>
            <p:ph idx="1" type="body"/>
          </p:nvPr>
        </p:nvSpPr>
        <p:spPr>
          <a:xfrm>
            <a:off x="5183188" y="940218"/>
            <a:ext cx="6172200" cy="5371570"/>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pic>
        <p:nvPicPr>
          <p:cNvPr id="64" name="Google Shape;64;p15"/>
          <p:cNvPicPr preferRelativeResize="0"/>
          <p:nvPr/>
        </p:nvPicPr>
        <p:blipFill rotWithShape="1">
          <a:blip r:embed="rId2">
            <a:alphaModFix/>
          </a:blip>
          <a:srcRect b="0" l="0" r="0" t="0"/>
          <a:stretch/>
        </p:blipFill>
        <p:spPr>
          <a:xfrm>
            <a:off x="126089" y="237692"/>
            <a:ext cx="2463362" cy="702967"/>
          </a:xfrm>
          <a:prstGeom prst="rect">
            <a:avLst/>
          </a:prstGeom>
          <a:noFill/>
          <a:ln>
            <a:noFill/>
          </a:ln>
        </p:spPr>
      </p:pic>
      <p:pic>
        <p:nvPicPr>
          <p:cNvPr id="65" name="Google Shape;65;p15"/>
          <p:cNvPicPr preferRelativeResize="0"/>
          <p:nvPr/>
        </p:nvPicPr>
        <p:blipFill rotWithShape="1">
          <a:blip r:embed="rId3">
            <a:alphaModFix/>
          </a:blip>
          <a:srcRect b="0" l="0" r="0" t="0"/>
          <a:stretch/>
        </p:blipFill>
        <p:spPr>
          <a:xfrm>
            <a:off x="6713205" y="4795487"/>
            <a:ext cx="5036430" cy="2770037"/>
          </a:xfrm>
          <a:prstGeom prst="rect">
            <a:avLst/>
          </a:prstGeom>
          <a:noFill/>
          <a:ln>
            <a:noFill/>
          </a:ln>
        </p:spPr>
      </p:pic>
      <p:sp>
        <p:nvSpPr>
          <p:cNvPr id="66" name="Google Shape;66;p15"/>
          <p:cNvSpPr txBox="1"/>
          <p:nvPr>
            <p:ph idx="2" type="body"/>
          </p:nvPr>
        </p:nvSpPr>
        <p:spPr>
          <a:xfrm>
            <a:off x="652084" y="1994008"/>
            <a:ext cx="4186953" cy="431778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7" name="Google Shape;67;p15"/>
          <p:cNvSpPr txBox="1"/>
          <p:nvPr>
            <p:ph type="title"/>
          </p:nvPr>
        </p:nvSpPr>
        <p:spPr>
          <a:xfrm>
            <a:off x="652084" y="940217"/>
            <a:ext cx="4186953" cy="105379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3200"/>
              <a:buFont typeface="Roboto Light"/>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8" name="Google Shape;68;p15" title="cc-by.png"/>
          <p:cNvPicPr preferRelativeResize="0"/>
          <p:nvPr/>
        </p:nvPicPr>
        <p:blipFill>
          <a:blip r:embed="rId4">
            <a:alphaModFix/>
          </a:blip>
          <a:stretch>
            <a:fillRect/>
          </a:stretch>
        </p:blipFill>
        <p:spPr>
          <a:xfrm>
            <a:off x="11566825" y="6358900"/>
            <a:ext cx="457700" cy="4577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5.jp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2" Type="http://schemas.openxmlformats.org/officeDocument/2006/relationships/theme" Target="../theme/theme1.xml"/><Relationship Id="rId9" Type="http://schemas.openxmlformats.org/officeDocument/2006/relationships/slideLayout" Target="../slideLayouts/slideLayout19.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11" Type="http://schemas.openxmlformats.org/officeDocument/2006/relationships/slideLayout" Target="../slideLayouts/slideLayout32.xml"/><Relationship Id="rId10" Type="http://schemas.openxmlformats.org/officeDocument/2006/relationships/slideLayout" Target="../slideLayouts/slideLayout31.xml"/><Relationship Id="rId12" Type="http://schemas.openxmlformats.org/officeDocument/2006/relationships/theme" Target="../theme/theme3.xml"/><Relationship Id="rId9" Type="http://schemas.openxmlformats.org/officeDocument/2006/relationships/slideLayout" Target="../slideLayouts/slideLayout30.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slideLayout" Target="../slideLayouts/slideLayout34.xml"/><Relationship Id="rId3" Type="http://schemas.openxmlformats.org/officeDocument/2006/relationships/slideLayout" Target="../slideLayouts/slideLayout35.xml"/><Relationship Id="rId4" Type="http://schemas.openxmlformats.org/officeDocument/2006/relationships/slideLayout" Target="../slideLayouts/slideLayout36.xml"/><Relationship Id="rId11" Type="http://schemas.openxmlformats.org/officeDocument/2006/relationships/theme" Target="../theme/theme6.xml"/><Relationship Id="rId10" Type="http://schemas.openxmlformats.org/officeDocument/2006/relationships/slideLayout" Target="../slideLayouts/slideLayout42.xml"/><Relationship Id="rId9" Type="http://schemas.openxmlformats.org/officeDocument/2006/relationships/slideLayout" Target="../slideLayouts/slideLayout41.xml"/><Relationship Id="rId5" Type="http://schemas.openxmlformats.org/officeDocument/2006/relationships/slideLayout" Target="../slideLayouts/slideLayout37.xml"/><Relationship Id="rId6" Type="http://schemas.openxmlformats.org/officeDocument/2006/relationships/slideLayout" Target="../slideLayouts/slideLayout38.xml"/><Relationship Id="rId7" Type="http://schemas.openxmlformats.org/officeDocument/2006/relationships/slideLayout" Target="../slideLayouts/slideLayout39.xml"/><Relationship Id="rId8"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1" Type="http://schemas.openxmlformats.org/officeDocument/2006/relationships/image" Target="../media/image15.jpg"/><Relationship Id="rId2" Type="http://schemas.openxmlformats.org/officeDocument/2006/relationships/slideLayout" Target="../slideLayouts/slideLayout43.xml"/><Relationship Id="rId3" Type="http://schemas.openxmlformats.org/officeDocument/2006/relationships/slideLayout" Target="../slideLayouts/slideLayout44.xml"/><Relationship Id="rId4" Type="http://schemas.openxmlformats.org/officeDocument/2006/relationships/slideLayout" Target="../slideLayouts/slideLayout45.xml"/><Relationship Id="rId9" Type="http://schemas.openxmlformats.org/officeDocument/2006/relationships/theme" Target="../theme/theme4.xml"/><Relationship Id="rId5" Type="http://schemas.openxmlformats.org/officeDocument/2006/relationships/slideLayout" Target="../slideLayouts/slideLayout46.xml"/><Relationship Id="rId6" Type="http://schemas.openxmlformats.org/officeDocument/2006/relationships/slideLayout" Target="../slideLayouts/slideLayout47.xml"/><Relationship Id="rId7" Type="http://schemas.openxmlformats.org/officeDocument/2006/relationships/slideLayout" Target="../slideLayouts/slideLayout48.xml"/><Relationship Id="rId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Roboto Light"/>
              <a:buNone/>
              <a:defRPr b="0" i="0" sz="4400" u="none" cap="none" strike="noStrike">
                <a:solidFill>
                  <a:schemeClr val="dk1"/>
                </a:solidFill>
                <a:latin typeface="Roboto Light"/>
                <a:ea typeface="Roboto Light"/>
                <a:cs typeface="Roboto Light"/>
                <a:sym typeface="Roboto Ligh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Roboto Light"/>
                <a:ea typeface="Roboto Light"/>
                <a:cs typeface="Roboto Light"/>
                <a:sym typeface="Roboto Light"/>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Roboto Light"/>
                <a:ea typeface="Roboto Light"/>
                <a:cs typeface="Roboto Light"/>
                <a:sym typeface="Roboto Light"/>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Roboto Light"/>
                <a:ea typeface="Roboto Light"/>
                <a:cs typeface="Roboto Light"/>
                <a:sym typeface="Roboto Light"/>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9pPr>
          </a:lstStyle>
          <a:p/>
        </p:txBody>
      </p:sp>
      <p:sp>
        <p:nvSpPr>
          <p:cNvPr id="8" name="Google Shape;8;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Roboto Light"/>
                <a:ea typeface="Roboto Light"/>
                <a:cs typeface="Roboto Light"/>
                <a:sym typeface="Roboto Ligh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9pPr>
          </a:lstStyle>
          <a:p/>
        </p:txBody>
      </p:sp>
      <p:sp>
        <p:nvSpPr>
          <p:cNvPr id="9" name="Google Shape;9;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Roboto Light"/>
                <a:ea typeface="Roboto Light"/>
                <a:cs typeface="Roboto Light"/>
                <a:sym typeface="Roboto Ligh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9pPr>
          </a:lstStyle>
          <a:p/>
        </p:txBody>
      </p:sp>
      <p:sp>
        <p:nvSpPr>
          <p:cNvPr id="10" name="Google Shape;10;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84" name="Shape 84"/>
        <p:cNvGrpSpPr/>
        <p:nvPr/>
      </p:nvGrpSpPr>
      <p:grpSpPr>
        <a:xfrm>
          <a:off x="0" y="0"/>
          <a:ext cx="0" cy="0"/>
          <a:chOff x="0" y="0"/>
          <a:chExt cx="0" cy="0"/>
        </a:xfrm>
      </p:grpSpPr>
      <p:sp>
        <p:nvSpPr>
          <p:cNvPr id="85" name="Google Shape;85;g3a3b419b15d_0_1065"/>
          <p:cNvSpPr txBox="1"/>
          <p:nvPr>
            <p:ph type="title"/>
          </p:nvPr>
        </p:nvSpPr>
        <p:spPr>
          <a:xfrm>
            <a:off x="2557463" y="394609"/>
            <a:ext cx="9372300" cy="343200"/>
          </a:xfrm>
          <a:prstGeom prst="rect">
            <a:avLst/>
          </a:prstGeom>
          <a:noFill/>
          <a:ln>
            <a:noFill/>
          </a:ln>
        </p:spPr>
        <p:txBody>
          <a:bodyPr anchorCtr="0" anchor="ctr" bIns="45700" lIns="91425" spcFirstLastPara="1" rIns="91425" wrap="square" tIns="45700">
            <a:noAutofit/>
          </a:bodyPr>
          <a:lstStyle>
            <a:lvl1pPr lvl="0" marR="0" algn="r">
              <a:lnSpc>
                <a:spcPct val="90000"/>
              </a:lnSpc>
              <a:spcBef>
                <a:spcPts val="0"/>
              </a:spcBef>
              <a:spcAft>
                <a:spcPts val="0"/>
              </a:spcAft>
              <a:buClr>
                <a:srgbClr val="001A6D"/>
              </a:buClr>
              <a:buSzPts val="2800"/>
              <a:buFont typeface="Inter"/>
              <a:buNone/>
              <a:defRPr b="1" i="0" sz="2800" u="none" cap="none" strike="noStrike">
                <a:solidFill>
                  <a:srgbClr val="001A6D"/>
                </a:solidFill>
                <a:latin typeface="Inter"/>
                <a:ea typeface="Inter"/>
                <a:cs typeface="Inter"/>
                <a:sym typeface="Inter"/>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6" name="Google Shape;86;g3a3b419b15d_0_1065"/>
          <p:cNvSpPr txBox="1"/>
          <p:nvPr>
            <p:ph idx="12" type="sldNum"/>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lvl1pPr indent="0" lvl="0" marL="0" marR="0" algn="ctr">
              <a:spcBef>
                <a:spcPts val="0"/>
              </a:spcBef>
              <a:buNone/>
              <a:defRPr b="0" i="0" sz="1800" u="none" cap="none" strike="noStrike">
                <a:solidFill>
                  <a:srgbClr val="FBB03B"/>
                </a:solidFill>
                <a:latin typeface="Calibri"/>
                <a:ea typeface="Calibri"/>
                <a:cs typeface="Calibri"/>
                <a:sym typeface="Calibri"/>
              </a:defRPr>
            </a:lvl1pPr>
            <a:lvl2pPr indent="0" lvl="1" marL="0" marR="0" algn="ctr">
              <a:spcBef>
                <a:spcPts val="0"/>
              </a:spcBef>
              <a:buNone/>
              <a:defRPr b="0" i="0" sz="1800" u="none" cap="none" strike="noStrike">
                <a:solidFill>
                  <a:srgbClr val="FBB03B"/>
                </a:solidFill>
                <a:latin typeface="Calibri"/>
                <a:ea typeface="Calibri"/>
                <a:cs typeface="Calibri"/>
                <a:sym typeface="Calibri"/>
              </a:defRPr>
            </a:lvl2pPr>
            <a:lvl3pPr indent="0" lvl="2" marL="0" marR="0" algn="ctr">
              <a:spcBef>
                <a:spcPts val="0"/>
              </a:spcBef>
              <a:buNone/>
              <a:defRPr b="0" i="0" sz="1800" u="none" cap="none" strike="noStrike">
                <a:solidFill>
                  <a:srgbClr val="FBB03B"/>
                </a:solidFill>
                <a:latin typeface="Calibri"/>
                <a:ea typeface="Calibri"/>
                <a:cs typeface="Calibri"/>
                <a:sym typeface="Calibri"/>
              </a:defRPr>
            </a:lvl3pPr>
            <a:lvl4pPr indent="0" lvl="3" marL="0" marR="0" algn="ctr">
              <a:spcBef>
                <a:spcPts val="0"/>
              </a:spcBef>
              <a:buNone/>
              <a:defRPr b="0" i="0" sz="1800" u="none" cap="none" strike="noStrike">
                <a:solidFill>
                  <a:srgbClr val="FBB03B"/>
                </a:solidFill>
                <a:latin typeface="Calibri"/>
                <a:ea typeface="Calibri"/>
                <a:cs typeface="Calibri"/>
                <a:sym typeface="Calibri"/>
              </a:defRPr>
            </a:lvl4pPr>
            <a:lvl5pPr indent="0" lvl="4" marL="0" marR="0" algn="ctr">
              <a:spcBef>
                <a:spcPts val="0"/>
              </a:spcBef>
              <a:buNone/>
              <a:defRPr b="0" i="0" sz="1800" u="none" cap="none" strike="noStrike">
                <a:solidFill>
                  <a:srgbClr val="FBB03B"/>
                </a:solidFill>
                <a:latin typeface="Calibri"/>
                <a:ea typeface="Calibri"/>
                <a:cs typeface="Calibri"/>
                <a:sym typeface="Calibri"/>
              </a:defRPr>
            </a:lvl5pPr>
            <a:lvl6pPr indent="0" lvl="5" marL="0" marR="0" algn="ctr">
              <a:spcBef>
                <a:spcPts val="0"/>
              </a:spcBef>
              <a:buNone/>
              <a:defRPr b="0" i="0" sz="1800" u="none" cap="none" strike="noStrike">
                <a:solidFill>
                  <a:srgbClr val="FBB03B"/>
                </a:solidFill>
                <a:latin typeface="Calibri"/>
                <a:ea typeface="Calibri"/>
                <a:cs typeface="Calibri"/>
                <a:sym typeface="Calibri"/>
              </a:defRPr>
            </a:lvl6pPr>
            <a:lvl7pPr indent="0" lvl="6" marL="0" marR="0" algn="ctr">
              <a:spcBef>
                <a:spcPts val="0"/>
              </a:spcBef>
              <a:buNone/>
              <a:defRPr b="0" i="0" sz="1800" u="none" cap="none" strike="noStrike">
                <a:solidFill>
                  <a:srgbClr val="FBB03B"/>
                </a:solidFill>
                <a:latin typeface="Calibri"/>
                <a:ea typeface="Calibri"/>
                <a:cs typeface="Calibri"/>
                <a:sym typeface="Calibri"/>
              </a:defRPr>
            </a:lvl7pPr>
            <a:lvl8pPr indent="0" lvl="7" marL="0" marR="0" algn="ctr">
              <a:spcBef>
                <a:spcPts val="0"/>
              </a:spcBef>
              <a:buNone/>
              <a:defRPr b="0" i="0" sz="1800" u="none" cap="none" strike="noStrike">
                <a:solidFill>
                  <a:srgbClr val="FBB03B"/>
                </a:solidFill>
                <a:latin typeface="Calibri"/>
                <a:ea typeface="Calibri"/>
                <a:cs typeface="Calibri"/>
                <a:sym typeface="Calibri"/>
              </a:defRPr>
            </a:lvl8pPr>
            <a:lvl9pPr indent="0" lvl="8" marL="0" marR="0" algn="ctr">
              <a:spcBef>
                <a:spcPts val="0"/>
              </a:spcBef>
              <a:buNone/>
              <a:defRPr b="0" i="0" sz="1800" u="none" cap="none" strike="noStrike">
                <a:solidFill>
                  <a:srgbClr val="FBB03B"/>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1" name="Shape 151"/>
        <p:cNvGrpSpPr/>
        <p:nvPr/>
      </p:nvGrpSpPr>
      <p:grpSpPr>
        <a:xfrm>
          <a:off x="0" y="0"/>
          <a:ext cx="0" cy="0"/>
          <a:chOff x="0" y="0"/>
          <a:chExt cx="0" cy="0"/>
        </a:xfrm>
      </p:grpSpPr>
      <p:sp>
        <p:nvSpPr>
          <p:cNvPr id="152" name="Google Shape;152;g3a3b419b15d_0_128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marR="0" algn="l">
              <a:lnSpc>
                <a:spcPct val="90000"/>
              </a:lnSpc>
              <a:spcBef>
                <a:spcPts val="0"/>
              </a:spcBef>
              <a:spcAft>
                <a:spcPts val="0"/>
              </a:spcAft>
              <a:buClr>
                <a:schemeClr val="dk1"/>
              </a:buClr>
              <a:buSzPts val="4400"/>
              <a:buFont typeface="Roboto Light"/>
              <a:buNone/>
              <a:defRPr b="0" i="0" sz="4400" u="none" cap="none" strike="noStrike">
                <a:solidFill>
                  <a:schemeClr val="dk1"/>
                </a:solidFill>
                <a:latin typeface="Roboto Light"/>
                <a:ea typeface="Roboto Light"/>
                <a:cs typeface="Roboto Light"/>
                <a:sym typeface="Roboto Light"/>
              </a:defRPr>
            </a:lvl1pPr>
            <a:lvl2pPr lvl="1"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9pPr>
          </a:lstStyle>
          <a:p/>
        </p:txBody>
      </p:sp>
      <p:sp>
        <p:nvSpPr>
          <p:cNvPr id="153" name="Google Shape;153;g3a3b419b15d_0_1280"/>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algn="l">
              <a:lnSpc>
                <a:spcPct val="90000"/>
              </a:lnSpc>
              <a:spcBef>
                <a:spcPts val="1100"/>
              </a:spcBef>
              <a:spcAft>
                <a:spcPts val="0"/>
              </a:spcAft>
              <a:buClr>
                <a:schemeClr val="dk1"/>
              </a:buClr>
              <a:buSzPts val="2800"/>
              <a:buFont typeface="Arial"/>
              <a:buChar char="•"/>
              <a:defRPr b="0" i="0" sz="2800" u="none" cap="none" strike="noStrike">
                <a:solidFill>
                  <a:schemeClr val="dk1"/>
                </a:solidFill>
                <a:latin typeface="Roboto Light"/>
                <a:ea typeface="Roboto Light"/>
                <a:cs typeface="Roboto Light"/>
                <a:sym typeface="Roboto Light"/>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Roboto Light"/>
                <a:ea typeface="Roboto Light"/>
                <a:cs typeface="Roboto Light"/>
                <a:sym typeface="Roboto Light"/>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Roboto Light"/>
                <a:ea typeface="Roboto Light"/>
                <a:cs typeface="Roboto Light"/>
                <a:sym typeface="Roboto Light"/>
              </a:defRPr>
            </a:lvl3pPr>
            <a:lvl4pPr indent="-349250" lvl="3" marL="1828800" marR="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Roboto Light"/>
                <a:ea typeface="Roboto Light"/>
                <a:cs typeface="Roboto Light"/>
                <a:sym typeface="Roboto Light"/>
              </a:defRPr>
            </a:lvl4pPr>
            <a:lvl5pPr indent="-349250" lvl="4" marL="2286000" marR="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Roboto Light"/>
                <a:ea typeface="Roboto Light"/>
                <a:cs typeface="Roboto Light"/>
                <a:sym typeface="Roboto Light"/>
              </a:defRPr>
            </a:lvl5pPr>
            <a:lvl6pPr indent="-349250" lvl="5" marL="2743200" marR="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Roboto Light"/>
                <a:ea typeface="Roboto Light"/>
                <a:cs typeface="Roboto Light"/>
                <a:sym typeface="Roboto Light"/>
              </a:defRPr>
            </a:lvl6pPr>
            <a:lvl7pPr indent="-349250" lvl="6" marL="3200400" marR="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Roboto Light"/>
                <a:ea typeface="Roboto Light"/>
                <a:cs typeface="Roboto Light"/>
                <a:sym typeface="Roboto Light"/>
              </a:defRPr>
            </a:lvl7pPr>
            <a:lvl8pPr indent="-349250" lvl="7" marL="3657600" marR="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Roboto Light"/>
                <a:ea typeface="Roboto Light"/>
                <a:cs typeface="Roboto Light"/>
                <a:sym typeface="Roboto Light"/>
              </a:defRPr>
            </a:lvl8pPr>
            <a:lvl9pPr indent="-349250" lvl="8" marL="4114800" marR="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Roboto Light"/>
                <a:ea typeface="Roboto Light"/>
                <a:cs typeface="Roboto Light"/>
                <a:sym typeface="Roboto Light"/>
              </a:defRPr>
            </a:lvl9pPr>
          </a:lstStyle>
          <a:p/>
        </p:txBody>
      </p:sp>
      <p:sp>
        <p:nvSpPr>
          <p:cNvPr id="154" name="Google Shape;154;g3a3b419b15d_0_1280"/>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500"/>
              <a:buFont typeface="Arial"/>
              <a:buNone/>
              <a:defRPr b="0" i="0" sz="1200" u="none" cap="none" strike="noStrike">
                <a:solidFill>
                  <a:srgbClr val="888888"/>
                </a:solidFill>
                <a:latin typeface="Roboto Light"/>
                <a:ea typeface="Roboto Light"/>
                <a:cs typeface="Roboto Light"/>
                <a:sym typeface="Roboto Light"/>
              </a:defRPr>
            </a:lvl1pPr>
            <a:lvl2pPr lvl="1"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2pPr>
            <a:lvl3pPr lvl="2"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3pPr>
            <a:lvl4pPr lvl="3"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4pPr>
            <a:lvl5pPr lvl="4"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5pPr>
            <a:lvl6pPr lvl="5"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6pPr>
            <a:lvl7pPr lvl="6"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7pPr>
            <a:lvl8pPr lvl="7"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8pPr>
            <a:lvl9pPr lvl="8"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9pPr>
          </a:lstStyle>
          <a:p/>
        </p:txBody>
      </p:sp>
      <p:sp>
        <p:nvSpPr>
          <p:cNvPr id="155" name="Google Shape;155;g3a3b419b15d_0_1280"/>
          <p:cNvSpPr txBox="1"/>
          <p:nvPr>
            <p:ph idx="11" type="ftr"/>
          </p:nvPr>
        </p:nvSpPr>
        <p:spPr>
          <a:xfrm>
            <a:off x="4038600" y="6356351"/>
            <a:ext cx="4114800" cy="365100"/>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Clr>
                <a:srgbClr val="000000"/>
              </a:buClr>
              <a:buSzPts val="1500"/>
              <a:buFont typeface="Arial"/>
              <a:buNone/>
              <a:defRPr b="0" i="0" sz="1200" u="none" cap="none" strike="noStrike">
                <a:solidFill>
                  <a:srgbClr val="888888"/>
                </a:solidFill>
                <a:latin typeface="Roboto Light"/>
                <a:ea typeface="Roboto Light"/>
                <a:cs typeface="Roboto Light"/>
                <a:sym typeface="Roboto Light"/>
              </a:defRPr>
            </a:lvl1pPr>
            <a:lvl2pPr lvl="1"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2pPr>
            <a:lvl3pPr lvl="2"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3pPr>
            <a:lvl4pPr lvl="3"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4pPr>
            <a:lvl5pPr lvl="4"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5pPr>
            <a:lvl6pPr lvl="5"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6pPr>
            <a:lvl7pPr lvl="6"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7pPr>
            <a:lvl8pPr lvl="7"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8pPr>
            <a:lvl9pPr lvl="8" marR="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Roboto Light"/>
                <a:ea typeface="Roboto Light"/>
                <a:cs typeface="Roboto Light"/>
                <a:sym typeface="Roboto Light"/>
              </a:defRPr>
            </a:lvl9pPr>
          </a:lstStyle>
          <a:p/>
        </p:txBody>
      </p:sp>
      <p:sp>
        <p:nvSpPr>
          <p:cNvPr id="156" name="Google Shape;156;g3a3b419b15d_0_1280"/>
          <p:cNvSpPr txBox="1"/>
          <p:nvPr>
            <p:ph idx="12" type="sldNum"/>
          </p:nvPr>
        </p:nvSpPr>
        <p:spPr>
          <a:xfrm>
            <a:off x="8610600" y="6356351"/>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8" name="Shape 238"/>
        <p:cNvGrpSpPr/>
        <p:nvPr/>
      </p:nvGrpSpPr>
      <p:grpSpPr>
        <a:xfrm>
          <a:off x="0" y="0"/>
          <a:ext cx="0" cy="0"/>
          <a:chOff x="0" y="0"/>
          <a:chExt cx="0" cy="0"/>
        </a:xfrm>
      </p:grpSpPr>
      <p:sp>
        <p:nvSpPr>
          <p:cNvPr id="239" name="Google Shape;239;g3a5681add1c_5_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Roboto Light"/>
              <a:buNone/>
              <a:defRPr b="0" i="0" sz="4400" u="none" cap="none" strike="noStrike">
                <a:solidFill>
                  <a:schemeClr val="dk1"/>
                </a:solidFill>
                <a:latin typeface="Roboto Light"/>
                <a:ea typeface="Roboto Light"/>
                <a:cs typeface="Roboto Light"/>
                <a:sym typeface="Roboto Ligh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40" name="Google Shape;240;g3a5681add1c_5_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Roboto Light"/>
                <a:ea typeface="Roboto Light"/>
                <a:cs typeface="Roboto Light"/>
                <a:sym typeface="Roboto Light"/>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Roboto Light"/>
                <a:ea typeface="Roboto Light"/>
                <a:cs typeface="Roboto Light"/>
                <a:sym typeface="Roboto Light"/>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Roboto Light"/>
                <a:ea typeface="Roboto Light"/>
                <a:cs typeface="Roboto Light"/>
                <a:sym typeface="Roboto Light"/>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Light"/>
                <a:ea typeface="Roboto Light"/>
                <a:cs typeface="Roboto Light"/>
                <a:sym typeface="Roboto Light"/>
              </a:defRPr>
            </a:lvl9pPr>
          </a:lstStyle>
          <a:p/>
        </p:txBody>
      </p:sp>
      <p:sp>
        <p:nvSpPr>
          <p:cNvPr id="241" name="Google Shape;241;g3a5681add1c_5_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Roboto Light"/>
                <a:ea typeface="Roboto Light"/>
                <a:cs typeface="Roboto Light"/>
                <a:sym typeface="Roboto Ligh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9pPr>
          </a:lstStyle>
          <a:p/>
        </p:txBody>
      </p:sp>
      <p:sp>
        <p:nvSpPr>
          <p:cNvPr id="242" name="Google Shape;242;g3a5681add1c_5_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Roboto Light"/>
                <a:ea typeface="Roboto Light"/>
                <a:cs typeface="Roboto Light"/>
                <a:sym typeface="Roboto Ligh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Roboto Light"/>
                <a:ea typeface="Roboto Light"/>
                <a:cs typeface="Roboto Light"/>
                <a:sym typeface="Roboto Light"/>
              </a:defRPr>
            </a:lvl9pPr>
          </a:lstStyle>
          <a:p/>
        </p:txBody>
      </p:sp>
      <p:sp>
        <p:nvSpPr>
          <p:cNvPr id="243" name="Google Shape;243;g3a5681add1c_5_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307" name="Shape 307"/>
        <p:cNvGrpSpPr/>
        <p:nvPr/>
      </p:nvGrpSpPr>
      <p:grpSpPr>
        <a:xfrm>
          <a:off x="0" y="0"/>
          <a:ext cx="0" cy="0"/>
          <a:chOff x="0" y="0"/>
          <a:chExt cx="0" cy="0"/>
        </a:xfrm>
      </p:grpSpPr>
      <p:sp>
        <p:nvSpPr>
          <p:cNvPr id="308" name="Google Shape;308;g3a5b8955c43_0_84"/>
          <p:cNvSpPr txBox="1"/>
          <p:nvPr>
            <p:ph type="title"/>
          </p:nvPr>
        </p:nvSpPr>
        <p:spPr>
          <a:xfrm>
            <a:off x="2557463" y="394609"/>
            <a:ext cx="9372300" cy="343200"/>
          </a:xfrm>
          <a:prstGeom prst="rect">
            <a:avLst/>
          </a:prstGeom>
          <a:noFill/>
          <a:ln>
            <a:noFill/>
          </a:ln>
        </p:spPr>
        <p:txBody>
          <a:bodyPr anchorCtr="0" anchor="ctr" bIns="45700" lIns="91425" spcFirstLastPara="1" rIns="91425" wrap="square" tIns="45700">
            <a:noAutofit/>
          </a:bodyPr>
          <a:lstStyle>
            <a:lvl1pPr lvl="0" marR="0" algn="r">
              <a:lnSpc>
                <a:spcPct val="90000"/>
              </a:lnSpc>
              <a:spcBef>
                <a:spcPts val="0"/>
              </a:spcBef>
              <a:spcAft>
                <a:spcPts val="0"/>
              </a:spcAft>
              <a:buClr>
                <a:srgbClr val="001A6D"/>
              </a:buClr>
              <a:buSzPts val="2800"/>
              <a:buFont typeface="Inter"/>
              <a:buNone/>
              <a:defRPr b="1" i="0" sz="2800" u="none" cap="none" strike="noStrike">
                <a:solidFill>
                  <a:srgbClr val="001A6D"/>
                </a:solidFill>
                <a:latin typeface="Inter"/>
                <a:ea typeface="Inter"/>
                <a:cs typeface="Inter"/>
                <a:sym typeface="Inter"/>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09" name="Google Shape;309;g3a5b8955c43_0_84"/>
          <p:cNvSpPr txBox="1"/>
          <p:nvPr>
            <p:ph idx="12" type="sldNum"/>
          </p:nvPr>
        </p:nvSpPr>
        <p:spPr>
          <a:xfrm>
            <a:off x="11667744" y="6470157"/>
            <a:ext cx="524400" cy="365100"/>
          </a:xfrm>
          <a:prstGeom prst="rect">
            <a:avLst/>
          </a:prstGeom>
          <a:noFill/>
          <a:ln>
            <a:noFill/>
          </a:ln>
        </p:spPr>
        <p:txBody>
          <a:bodyPr anchorCtr="0" anchor="t" bIns="45700" lIns="91425" spcFirstLastPara="1" rIns="91425" wrap="square" tIns="45700">
            <a:noAutofit/>
          </a:bodyPr>
          <a:lstStyle>
            <a:lvl1pPr indent="0" lvl="0"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1pPr>
            <a:lvl2pPr indent="0" lvl="1"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2pPr>
            <a:lvl3pPr indent="0" lvl="2"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3pPr>
            <a:lvl4pPr indent="0" lvl="3"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4pPr>
            <a:lvl5pPr indent="0" lvl="4"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5pPr>
            <a:lvl6pPr indent="0" lvl="5"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6pPr>
            <a:lvl7pPr indent="0" lvl="6"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7pPr>
            <a:lvl8pPr indent="0" lvl="7"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8pPr>
            <a:lvl9pPr indent="0" lvl="8" marL="0" marR="0" algn="ctr">
              <a:lnSpc>
                <a:spcPct val="100000"/>
              </a:lnSpc>
              <a:spcBef>
                <a:spcPts val="0"/>
              </a:spcBef>
              <a:spcAft>
                <a:spcPts val="0"/>
              </a:spcAft>
              <a:buClr>
                <a:srgbClr val="000000"/>
              </a:buClr>
              <a:buSzPts val="1800"/>
              <a:buFont typeface="Arial"/>
              <a:buNone/>
              <a:defRPr b="0" i="0" sz="1800" u="none" cap="none" strike="noStrike">
                <a:solidFill>
                  <a:srgbClr val="FBB03B"/>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95" r:id="rId2"/>
    <p:sldLayoutId id="2147483696" r:id="rId3"/>
    <p:sldLayoutId id="2147483697" r:id="rId4"/>
    <p:sldLayoutId id="2147483698" r:id="rId5"/>
    <p:sldLayoutId id="2147483699" r:id="rId6"/>
    <p:sldLayoutId id="2147483700" r:id="rId7"/>
    <p:sldLayoutId id="2147483701"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xml"/><Relationship Id="rId3" Type="http://schemas.openxmlformats.org/officeDocument/2006/relationships/image" Target="../media/image66.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0.xml"/><Relationship Id="rId3" Type="http://schemas.openxmlformats.org/officeDocument/2006/relationships/image" Target="../media/image153.png"/><Relationship Id="rId4" Type="http://schemas.openxmlformats.org/officeDocument/2006/relationships/image" Target="../media/image150.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1.xml"/><Relationship Id="rId3" Type="http://schemas.openxmlformats.org/officeDocument/2006/relationships/image" Target="../media/image159.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2.xml"/><Relationship Id="rId3" Type="http://schemas.openxmlformats.org/officeDocument/2006/relationships/image" Target="../media/image146.png"/><Relationship Id="rId4" Type="http://schemas.openxmlformats.org/officeDocument/2006/relationships/image" Target="../media/image149.png"/><Relationship Id="rId9" Type="http://schemas.openxmlformats.org/officeDocument/2006/relationships/image" Target="../media/image156.png"/><Relationship Id="rId5" Type="http://schemas.openxmlformats.org/officeDocument/2006/relationships/image" Target="../media/image160.png"/><Relationship Id="rId6" Type="http://schemas.openxmlformats.org/officeDocument/2006/relationships/hyperlink" Target="https://eden-fidelis.eu/" TargetMode="External"/><Relationship Id="rId7" Type="http://schemas.openxmlformats.org/officeDocument/2006/relationships/hyperlink" Target="https://www.linkedin.com/company/fidelis-eosc/about/" TargetMode="External"/><Relationship Id="rId8" Type="http://schemas.openxmlformats.org/officeDocument/2006/relationships/hyperlink" Target="https://www.youtube.com/@fidelis-eosc"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xml"/><Relationship Id="rId3" Type="http://schemas.openxmlformats.org/officeDocument/2006/relationships/image" Target="../media/image50.png"/><Relationship Id="rId4" Type="http://schemas.openxmlformats.org/officeDocument/2006/relationships/image" Target="../media/image48.png"/><Relationship Id="rId5" Type="http://schemas.openxmlformats.org/officeDocument/2006/relationships/image" Target="../media/image46.png"/><Relationship Id="rId6" Type="http://schemas.openxmlformats.org/officeDocument/2006/relationships/image" Target="../media/image5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xml"/><Relationship Id="rId3" Type="http://schemas.openxmlformats.org/officeDocument/2006/relationships/image" Target="../media/image50.png"/><Relationship Id="rId4" Type="http://schemas.openxmlformats.org/officeDocument/2006/relationships/image" Target="../media/image48.png"/><Relationship Id="rId5" Type="http://schemas.openxmlformats.org/officeDocument/2006/relationships/image" Target="../media/image46.png"/><Relationship Id="rId6" Type="http://schemas.openxmlformats.org/officeDocument/2006/relationships/image" Target="../media/image54.png"/></Relationships>
</file>

<file path=ppt/slides/_rels/slide13.xml.rels><?xml version="1.0" encoding="UTF-8" standalone="yes"?><Relationships xmlns="http://schemas.openxmlformats.org/package/2006/relationships"><Relationship Id="rId11" Type="http://schemas.openxmlformats.org/officeDocument/2006/relationships/image" Target="../media/image73.png"/><Relationship Id="rId10" Type="http://schemas.openxmlformats.org/officeDocument/2006/relationships/image" Target="../media/image64.png"/><Relationship Id="rId13" Type="http://schemas.openxmlformats.org/officeDocument/2006/relationships/image" Target="../media/image75.png"/><Relationship Id="rId12" Type="http://schemas.openxmlformats.org/officeDocument/2006/relationships/image" Target="../media/image65.png"/><Relationship Id="rId1" Type="http://schemas.openxmlformats.org/officeDocument/2006/relationships/slideLayout" Target="../slideLayouts/slideLayout34.xml"/><Relationship Id="rId2" Type="http://schemas.openxmlformats.org/officeDocument/2006/relationships/notesSlide" Target="../notesSlides/notesSlide13.xml"/><Relationship Id="rId3" Type="http://schemas.openxmlformats.org/officeDocument/2006/relationships/image" Target="../media/image63.jpg"/><Relationship Id="rId4" Type="http://schemas.openxmlformats.org/officeDocument/2006/relationships/image" Target="../media/image69.jpg"/><Relationship Id="rId9" Type="http://schemas.openxmlformats.org/officeDocument/2006/relationships/image" Target="../media/image62.png"/><Relationship Id="rId15" Type="http://schemas.openxmlformats.org/officeDocument/2006/relationships/image" Target="../media/image67.png"/><Relationship Id="rId14" Type="http://schemas.openxmlformats.org/officeDocument/2006/relationships/image" Target="../media/image72.png"/><Relationship Id="rId17" Type="http://schemas.openxmlformats.org/officeDocument/2006/relationships/image" Target="../media/image68.png"/><Relationship Id="rId16" Type="http://schemas.openxmlformats.org/officeDocument/2006/relationships/image" Target="../media/image70.png"/><Relationship Id="rId5" Type="http://schemas.openxmlformats.org/officeDocument/2006/relationships/image" Target="../media/image84.png"/><Relationship Id="rId6" Type="http://schemas.openxmlformats.org/officeDocument/2006/relationships/image" Target="../media/image58.png"/><Relationship Id="rId7" Type="http://schemas.openxmlformats.org/officeDocument/2006/relationships/image" Target="../media/image57.jpg"/><Relationship Id="rId8" Type="http://schemas.openxmlformats.org/officeDocument/2006/relationships/image" Target="../media/image7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5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xml"/><Relationship Id="rId3" Type="http://schemas.openxmlformats.org/officeDocument/2006/relationships/image" Target="../media/image6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1.xml"/><Relationship Id="rId3" Type="http://schemas.openxmlformats.org/officeDocument/2006/relationships/image" Target="../media/image5.jpg"/><Relationship Id="rId4" Type="http://schemas.openxmlformats.org/officeDocument/2006/relationships/image" Target="../media/image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32.xml"/><Relationship Id="rId3" Type="http://schemas.openxmlformats.org/officeDocument/2006/relationships/image" Target="../media/image7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36.xml"/><Relationship Id="rId3" Type="http://schemas.openxmlformats.org/officeDocument/2006/relationships/hyperlink" Target="https://doi.org/10.5281/zenodo.17232536" TargetMode="External"/><Relationship Id="rId4" Type="http://schemas.openxmlformats.org/officeDocument/2006/relationships/image" Target="../media/image74.png"/><Relationship Id="rId5" Type="http://schemas.openxmlformats.org/officeDocument/2006/relationships/image" Target="../media/image77.png"/></Relationships>
</file>

<file path=ppt/slides/_rels/slide37.xml.rels><?xml version="1.0" encoding="UTF-8" standalone="yes"?><Relationships xmlns="http://schemas.openxmlformats.org/package/2006/relationships"><Relationship Id="rId11" Type="http://schemas.openxmlformats.org/officeDocument/2006/relationships/hyperlink" Target="https://github.com/OSTrails/FAIR_assessment_output_specification" TargetMode="External"/><Relationship Id="rId10" Type="http://schemas.openxmlformats.org/officeDocument/2006/relationships/hyperlink" Target="https://eosc.eu/wp-content/uploads/2024/07/20241107_TF-Long-Term-Data-Retention-Terms-of-Reference.pdf" TargetMode="External"/><Relationship Id="rId13" Type="http://schemas.openxmlformats.org/officeDocument/2006/relationships/image" Target="../media/image77.png"/><Relationship Id="rId12" Type="http://schemas.openxmlformats.org/officeDocument/2006/relationships/hyperlink" Target="https://skg-if.github.io/" TargetMode="External"/><Relationship Id="rId1" Type="http://schemas.openxmlformats.org/officeDocument/2006/relationships/slideLayout" Target="../slideLayouts/slideLayout41.xml"/><Relationship Id="rId2" Type="http://schemas.openxmlformats.org/officeDocument/2006/relationships/notesSlide" Target="../notesSlides/notesSlide37.xml"/><Relationship Id="rId3" Type="http://schemas.openxmlformats.org/officeDocument/2006/relationships/hyperlink" Target="https://www.rd-alliance.org/groups/community-based-catalogue-requirements-trustworthy-technical-repository-service-providers/members/all-members/" TargetMode="External"/><Relationship Id="rId4" Type="http://schemas.openxmlformats.org/officeDocument/2006/relationships/hyperlink" Target="https://doi.org/10.5281/zenodo.15534285" TargetMode="External"/><Relationship Id="rId9" Type="http://schemas.openxmlformats.org/officeDocument/2006/relationships/hyperlink" Target="https://eosc.eu/wp-content/uploads/2024/07/20241107_TF-Long-Term-Data-Retention-Terms-of-Reference.pdf" TargetMode="External"/><Relationship Id="rId5" Type="http://schemas.openxmlformats.org/officeDocument/2006/relationships/hyperlink" Target="https://doi.org/10.5281/zenodo.12683218" TargetMode="External"/><Relationship Id="rId6" Type="http://schemas.openxmlformats.org/officeDocument/2006/relationships/hyperlink" Target="https://eosc.eu/advisory-groups/long-term-data-retention-task-force/" TargetMode="External"/><Relationship Id="rId7" Type="http://schemas.openxmlformats.org/officeDocument/2006/relationships/hyperlink" Target="https://www.rd-alliance.org/group_output/rda-common-descriptive-attributes-of-research-data-repositories/" TargetMode="External"/><Relationship Id="rId8" Type="http://schemas.openxmlformats.org/officeDocument/2006/relationships/hyperlink" Target="https://docs.google.com/presentation/d/1RiDsImztkip30DOURXfuXbBIZwprNjFDnT-gYvD2Ii0/edit?usp=drive_link" TargetMode="External"/></Relationships>
</file>

<file path=ppt/slides/_rels/slide38.xml.rels><?xml version="1.0" encoding="UTF-8" standalone="yes"?><Relationships xmlns="http://schemas.openxmlformats.org/package/2006/relationships"><Relationship Id="rId11" Type="http://schemas.openxmlformats.org/officeDocument/2006/relationships/hyperlink" Target="https://github.com/OSTrails/FAIR_assessment_output_specification" TargetMode="External"/><Relationship Id="rId10" Type="http://schemas.openxmlformats.org/officeDocument/2006/relationships/hyperlink" Target="https://eosc.eu/wp-content/uploads/2024/07/20241107_TF-Long-Term-Data-Retention-Terms-of-Reference.pdf" TargetMode="External"/><Relationship Id="rId13" Type="http://schemas.openxmlformats.org/officeDocument/2006/relationships/image" Target="../media/image77.png"/><Relationship Id="rId12" Type="http://schemas.openxmlformats.org/officeDocument/2006/relationships/hyperlink" Target="https://skg-if.github.io/" TargetMode="External"/><Relationship Id="rId1" Type="http://schemas.openxmlformats.org/officeDocument/2006/relationships/slideLayout" Target="../slideLayouts/slideLayout41.xml"/><Relationship Id="rId2" Type="http://schemas.openxmlformats.org/officeDocument/2006/relationships/notesSlide" Target="../notesSlides/notesSlide38.xml"/><Relationship Id="rId3" Type="http://schemas.openxmlformats.org/officeDocument/2006/relationships/hyperlink" Target="https://www.rd-alliance.org/groups/community-based-catalogue-requirements-trustworthy-technical-repository-service-providers/members/all-members/" TargetMode="External"/><Relationship Id="rId4" Type="http://schemas.openxmlformats.org/officeDocument/2006/relationships/hyperlink" Target="https://doi.org/10.5281/zenodo.15534285" TargetMode="External"/><Relationship Id="rId9" Type="http://schemas.openxmlformats.org/officeDocument/2006/relationships/hyperlink" Target="https://eosc.eu/wp-content/uploads/2024/07/20241107_TF-Long-Term-Data-Retention-Terms-of-Reference.pdf" TargetMode="External"/><Relationship Id="rId5" Type="http://schemas.openxmlformats.org/officeDocument/2006/relationships/hyperlink" Target="https://doi.org/10.5281/zenodo.12683218" TargetMode="External"/><Relationship Id="rId6" Type="http://schemas.openxmlformats.org/officeDocument/2006/relationships/hyperlink" Target="https://eosc.eu/advisory-groups/long-term-data-retention-task-force/" TargetMode="External"/><Relationship Id="rId7" Type="http://schemas.openxmlformats.org/officeDocument/2006/relationships/hyperlink" Target="https://www.rd-alliance.org/group_output/rda-common-descriptive-attributes-of-research-data-repositories/" TargetMode="External"/><Relationship Id="rId8" Type="http://schemas.openxmlformats.org/officeDocument/2006/relationships/hyperlink" Target="https://docs.google.com/presentation/d/1RiDsImztkip30DOURXfuXbBIZwprNjFDnT-gYvD2Ii0/edit?usp=drive_link"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39.xml"/><Relationship Id="rId3" Type="http://schemas.openxmlformats.org/officeDocument/2006/relationships/hyperlink" Target="https://www.rd-alliance.org/group_output/rda-common-descriptive-attributes-of-research-data-repositories/" TargetMode="External"/><Relationship Id="rId4" Type="http://schemas.openxmlformats.org/officeDocument/2006/relationships/hyperlink" Target="https://docs.google.com/presentation/d/1RiDsImztkip30DOURXfuXbBIZwprNjFDnT-gYvD2Ii0/edit?usp=drive_link" TargetMode="External"/><Relationship Id="rId9" Type="http://schemas.openxmlformats.org/officeDocument/2006/relationships/image" Target="../media/image77.png"/><Relationship Id="rId5" Type="http://schemas.openxmlformats.org/officeDocument/2006/relationships/hyperlink" Target="https://eosc.eu/wp-content/uploads/2024/07/20241107_TF-Long-Term-Data-Retention-Terms-of-Reference.pdf" TargetMode="External"/><Relationship Id="rId6" Type="http://schemas.openxmlformats.org/officeDocument/2006/relationships/hyperlink" Target="https://eosc.eu/wp-content/uploads/2024/07/20241107_TF-Long-Term-Data-Retention-Terms-of-Reference.pdf" TargetMode="External"/><Relationship Id="rId7" Type="http://schemas.openxmlformats.org/officeDocument/2006/relationships/hyperlink" Target="https://github.com/OSTrails/FAIR_assessment_output_specification" TargetMode="External"/><Relationship Id="rId8" Type="http://schemas.openxmlformats.org/officeDocument/2006/relationships/hyperlink" Target="https://skg-if.github.io/"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0.xml"/><Relationship Id="rId3" Type="http://schemas.openxmlformats.org/officeDocument/2006/relationships/image" Target="../media/image7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1.xml"/><Relationship Id="rId3" Type="http://schemas.openxmlformats.org/officeDocument/2006/relationships/image" Target="../media/image80.png"/><Relationship Id="rId4" Type="http://schemas.openxmlformats.org/officeDocument/2006/relationships/hyperlink" Target="http://schema.org" TargetMode="External"/><Relationship Id="rId5" Type="http://schemas.openxmlformats.org/officeDocument/2006/relationships/image" Target="../media/image7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2.xml"/><Relationship Id="rId3" Type="http://schemas.openxmlformats.org/officeDocument/2006/relationships/image" Target="../media/image80.png"/><Relationship Id="rId4" Type="http://schemas.openxmlformats.org/officeDocument/2006/relationships/image" Target="../media/image85.png"/><Relationship Id="rId9" Type="http://schemas.openxmlformats.org/officeDocument/2006/relationships/image" Target="../media/image77.png"/><Relationship Id="rId5" Type="http://schemas.openxmlformats.org/officeDocument/2006/relationships/image" Target="../media/image103.png"/><Relationship Id="rId6" Type="http://schemas.openxmlformats.org/officeDocument/2006/relationships/image" Target="../media/image79.png"/><Relationship Id="rId7" Type="http://schemas.openxmlformats.org/officeDocument/2006/relationships/image" Target="../media/image76.png"/><Relationship Id="rId8" Type="http://schemas.openxmlformats.org/officeDocument/2006/relationships/image" Target="../media/image7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3.xml"/><Relationship Id="rId3" Type="http://schemas.openxmlformats.org/officeDocument/2006/relationships/image" Target="../media/image79.png"/><Relationship Id="rId4" Type="http://schemas.openxmlformats.org/officeDocument/2006/relationships/image" Target="../media/image7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4.xml"/><Relationship Id="rId3" Type="http://schemas.openxmlformats.org/officeDocument/2006/relationships/image" Target="../media/image7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5.xml"/><Relationship Id="rId3" Type="http://schemas.openxmlformats.org/officeDocument/2006/relationships/image" Target="../media/image7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6.xml"/><Relationship Id="rId3" Type="http://schemas.openxmlformats.org/officeDocument/2006/relationships/image" Target="../media/image7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7.xml"/><Relationship Id="rId3" Type="http://schemas.openxmlformats.org/officeDocument/2006/relationships/image" Target="../media/image7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8.xml"/><Relationship Id="rId3" Type="http://schemas.openxmlformats.org/officeDocument/2006/relationships/image" Target="../media/image7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9.xml"/><Relationship Id="rId3" Type="http://schemas.openxmlformats.org/officeDocument/2006/relationships/image" Target="../media/image7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xml"/><Relationship Id="rId3" Type="http://schemas.openxmlformats.org/officeDocument/2006/relationships/hyperlink" Target="https://eden-fidelis.eu/communication-kit-eden-fidelis-project"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50.xml"/><Relationship Id="rId3" Type="http://schemas.openxmlformats.org/officeDocument/2006/relationships/image" Target="../media/image97.png"/><Relationship Id="rId4" Type="http://schemas.openxmlformats.org/officeDocument/2006/relationships/hyperlink" Target="https://atlas.mindmup.com/scientilla/l_16_2_desirable_characteristics/index.html" TargetMode="External"/><Relationship Id="rId5" Type="http://schemas.openxmlformats.org/officeDocument/2006/relationships/image" Target="../media/image7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51.xml"/><Relationship Id="rId3" Type="http://schemas.openxmlformats.org/officeDocument/2006/relationships/image" Target="../media/image96.png"/><Relationship Id="rId4" Type="http://schemas.openxmlformats.org/officeDocument/2006/relationships/image" Target="../media/image7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52.xml"/><Relationship Id="rId3" Type="http://schemas.openxmlformats.org/officeDocument/2006/relationships/image" Target="../media/image7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5.jpg"/><Relationship Id="rId4" Type="http://schemas.openxmlformats.org/officeDocument/2006/relationships/image" Target="../media/image2.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4.xml"/><Relationship Id="rId3" Type="http://schemas.openxmlformats.org/officeDocument/2006/relationships/image" Target="../media/image8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5.xml"/><Relationship Id="rId3" Type="http://schemas.openxmlformats.org/officeDocument/2006/relationships/image" Target="../media/image124.png"/><Relationship Id="rId4" Type="http://schemas.openxmlformats.org/officeDocument/2006/relationships/hyperlink" Target="https://openpreservation.org/blogs/jpeg-got-the-blues/" TargetMode="External"/><Relationship Id="rId5" Type="http://schemas.openxmlformats.org/officeDocument/2006/relationships/image" Target="../media/image89.jpg"/><Relationship Id="rId6" Type="http://schemas.openxmlformats.org/officeDocument/2006/relationships/hyperlink" Target="https://openpreservation.org/blogs/trouble-shooting-pdf-validation-errors-a-case-of-pdf-hul-38/?q=109" TargetMode="External"/><Relationship Id="rId7" Type="http://schemas.openxmlformats.org/officeDocument/2006/relationships/image" Target="../media/image90.jpg"/><Relationship Id="rId8" Type="http://schemas.openxmlformats.org/officeDocument/2006/relationships/hyperlink" Target="https://openpreservation.org/blogs/when-stars-and-strips-align-fixing-the-stripoffsets-tiff-tag/?q=1"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6.xml"/><Relationship Id="rId3" Type="http://schemas.openxmlformats.org/officeDocument/2006/relationships/image" Target="../media/image8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7.xml"/><Relationship Id="rId3" Type="http://schemas.openxmlformats.org/officeDocument/2006/relationships/image" Target="../media/image83.png"/><Relationship Id="rId4" Type="http://schemas.openxmlformats.org/officeDocument/2006/relationships/image" Target="../media/image91.png"/><Relationship Id="rId5" Type="http://schemas.openxmlformats.org/officeDocument/2006/relationships/image" Target="../media/image92.png"/><Relationship Id="rId6" Type="http://schemas.openxmlformats.org/officeDocument/2006/relationships/image" Target="../media/image8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8.xml"/><Relationship Id="rId3" Type="http://schemas.openxmlformats.org/officeDocument/2006/relationships/hyperlink" Target="https://doi.org/10.5281/zenodo.16992452" TargetMode="External"/><Relationship Id="rId4" Type="http://schemas.openxmlformats.org/officeDocument/2006/relationships/image" Target="../media/image94.jpg"/><Relationship Id="rId5" Type="http://schemas.openxmlformats.org/officeDocument/2006/relationships/image" Target="../media/image8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xml"/><Relationship Id="rId3" Type="http://schemas.openxmlformats.org/officeDocument/2006/relationships/image" Target="../media/image59.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0.xml"/><Relationship Id="rId3" Type="http://schemas.openxmlformats.org/officeDocument/2006/relationships/image" Target="../media/image93.png"/><Relationship Id="rId4" Type="http://schemas.openxmlformats.org/officeDocument/2006/relationships/hyperlink" Target="https://zenodo.org/records/16992452"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1.xml"/><Relationship Id="rId3" Type="http://schemas.openxmlformats.org/officeDocument/2006/relationships/image" Target="../media/image95.png"/><Relationship Id="rId4" Type="http://schemas.openxmlformats.org/officeDocument/2006/relationships/hyperlink" Target="https://doi.org/10.5281/zenodo.16992451" TargetMode="External"/><Relationship Id="rId5" Type="http://schemas.openxmlformats.org/officeDocument/2006/relationships/hyperlink" Target="http://tiny.cc/cpp-desc" TargetMode="External"/><Relationship Id="rId6" Type="http://schemas.openxmlformats.org/officeDocument/2006/relationships/image" Target="../media/image87.png"/></Relationships>
</file>

<file path=ppt/slides/_rels/slide62.xml.rels><?xml version="1.0" encoding="UTF-8" standalone="yes"?><Relationships xmlns="http://schemas.openxmlformats.org/package/2006/relationships"><Relationship Id="rId11" Type="http://schemas.openxmlformats.org/officeDocument/2006/relationships/image" Target="../media/image112.png"/><Relationship Id="rId10" Type="http://schemas.openxmlformats.org/officeDocument/2006/relationships/image" Target="../media/image108.png"/><Relationship Id="rId12" Type="http://schemas.openxmlformats.org/officeDocument/2006/relationships/image" Target="../media/image102.png"/><Relationship Id="rId1" Type="http://schemas.openxmlformats.org/officeDocument/2006/relationships/slideLayout" Target="../slideLayouts/slideLayout20.xml"/><Relationship Id="rId2" Type="http://schemas.openxmlformats.org/officeDocument/2006/relationships/notesSlide" Target="../notesSlides/notesSlide62.xml"/><Relationship Id="rId3" Type="http://schemas.openxmlformats.org/officeDocument/2006/relationships/image" Target="../media/image106.png"/><Relationship Id="rId4" Type="http://schemas.openxmlformats.org/officeDocument/2006/relationships/image" Target="../media/image105.png"/><Relationship Id="rId9" Type="http://schemas.openxmlformats.org/officeDocument/2006/relationships/image" Target="../media/image104.png"/><Relationship Id="rId5" Type="http://schemas.openxmlformats.org/officeDocument/2006/relationships/image" Target="../media/image98.png"/><Relationship Id="rId6" Type="http://schemas.openxmlformats.org/officeDocument/2006/relationships/image" Target="../media/image100.png"/><Relationship Id="rId7" Type="http://schemas.openxmlformats.org/officeDocument/2006/relationships/image" Target="../media/image101.png"/><Relationship Id="rId8" Type="http://schemas.openxmlformats.org/officeDocument/2006/relationships/image" Target="../media/image9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3.xml"/><Relationship Id="rId3" Type="http://schemas.openxmlformats.org/officeDocument/2006/relationships/hyperlink" Target="http://tiny.cc/cpp-viz" TargetMode="External"/><Relationship Id="rId4" Type="http://schemas.openxmlformats.org/officeDocument/2006/relationships/hyperlink" Target="https://cpp.fd-dev.csc.fi/" TargetMode="External"/><Relationship Id="rId5" Type="http://schemas.openxmlformats.org/officeDocument/2006/relationships/image" Target="../media/image13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4.xml"/><Relationship Id="rId3" Type="http://schemas.openxmlformats.org/officeDocument/2006/relationships/hyperlink" Target="https://zenodo.org/records/16992452"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5.xml"/><Relationship Id="rId3" Type="http://schemas.openxmlformats.org/officeDocument/2006/relationships/image" Target="../media/image10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6.xml"/><Relationship Id="rId3" Type="http://schemas.openxmlformats.org/officeDocument/2006/relationships/hyperlink" Target="https://www.digipres.org/workbench/formats/species" TargetMode="External"/><Relationship Id="rId4" Type="http://schemas.openxmlformats.org/officeDocument/2006/relationships/image" Target="../media/image12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7.xml"/><Relationship Id="rId3" Type="http://schemas.openxmlformats.org/officeDocument/2006/relationships/hyperlink" Target="http://tiny.cc/cpp-desc" TargetMode="External"/><Relationship Id="rId4" Type="http://schemas.openxmlformats.org/officeDocument/2006/relationships/image" Target="../media/image10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8.xml"/><Relationship Id="rId3" Type="http://schemas.openxmlformats.org/officeDocument/2006/relationships/image" Target="../media/image118.png"/><Relationship Id="rId4" Type="http://schemas.openxmlformats.org/officeDocument/2006/relationships/hyperlink" Target="http://tiny.cc/cpp-desc"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9.xml"/><Relationship Id="rId3" Type="http://schemas.openxmlformats.org/officeDocument/2006/relationships/hyperlink" Target="http://tiny.cc/cpp-desc" TargetMode="External"/><Relationship Id="rId4" Type="http://schemas.openxmlformats.org/officeDocument/2006/relationships/image" Target="../media/image10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7.xml"/><Relationship Id="rId3" Type="http://schemas.openxmlformats.org/officeDocument/2006/relationships/image" Target="../media/image5.jpg"/><Relationship Id="rId4" Type="http://schemas.openxmlformats.org/officeDocument/2006/relationships/image" Target="../media/image2.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0.xml"/><Relationship Id="rId3" Type="http://schemas.openxmlformats.org/officeDocument/2006/relationships/image" Target="../media/image113.png"/><Relationship Id="rId4" Type="http://schemas.openxmlformats.org/officeDocument/2006/relationships/image" Target="../media/image109.png"/><Relationship Id="rId5" Type="http://schemas.openxmlformats.org/officeDocument/2006/relationships/image" Target="../media/image110.png"/><Relationship Id="rId6" Type="http://schemas.openxmlformats.org/officeDocument/2006/relationships/image" Target="../media/image111.jpg"/><Relationship Id="rId7" Type="http://schemas.openxmlformats.org/officeDocument/2006/relationships/hyperlink" Target="http://tiny.cc/cpp-desc" TargetMode="External"/><Relationship Id="rId8" Type="http://schemas.openxmlformats.org/officeDocument/2006/relationships/image" Target="../media/image137.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1.xml"/><Relationship Id="rId3" Type="http://schemas.openxmlformats.org/officeDocument/2006/relationships/hyperlink" Target="http://tiny.cc/cpp-desc" TargetMode="External"/><Relationship Id="rId4" Type="http://schemas.openxmlformats.org/officeDocument/2006/relationships/image" Target="../media/image10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2.xml"/><Relationship Id="rId3" Type="http://schemas.openxmlformats.org/officeDocument/2006/relationships/hyperlink" Target="http://tiny.cc/cpp-desc" TargetMode="External"/><Relationship Id="rId4" Type="http://schemas.openxmlformats.org/officeDocument/2006/relationships/image" Target="../media/image12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3.xml"/><Relationship Id="rId3" Type="http://schemas.openxmlformats.org/officeDocument/2006/relationships/hyperlink" Target="http://tiny.cc/cpp-desc" TargetMode="External"/><Relationship Id="rId4" Type="http://schemas.openxmlformats.org/officeDocument/2006/relationships/image" Target="../media/image10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4.xml"/><Relationship Id="rId3" Type="http://schemas.openxmlformats.org/officeDocument/2006/relationships/hyperlink" Target="http://tiny.cc/cpp-desc" TargetMode="External"/><Relationship Id="rId4" Type="http://schemas.openxmlformats.org/officeDocument/2006/relationships/image" Target="../media/image130.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5.xml"/><Relationship Id="rId3" Type="http://schemas.openxmlformats.org/officeDocument/2006/relationships/hyperlink" Target="http://tiny.cc/cpp-desc" TargetMode="External"/><Relationship Id="rId4" Type="http://schemas.openxmlformats.org/officeDocument/2006/relationships/image" Target="../media/image107.png"/></Relationships>
</file>

<file path=ppt/slides/_rels/slide76.xml.rels><?xml version="1.0" encoding="UTF-8" standalone="yes"?><Relationships xmlns="http://schemas.openxmlformats.org/package/2006/relationships"><Relationship Id="rId11" Type="http://schemas.openxmlformats.org/officeDocument/2006/relationships/image" Target="../media/image122.png"/><Relationship Id="rId10" Type="http://schemas.openxmlformats.org/officeDocument/2006/relationships/image" Target="../media/image119.png"/><Relationship Id="rId13" Type="http://schemas.openxmlformats.org/officeDocument/2006/relationships/image" Target="../media/image126.png"/><Relationship Id="rId12" Type="http://schemas.openxmlformats.org/officeDocument/2006/relationships/image" Target="../media/image123.png"/><Relationship Id="rId1" Type="http://schemas.openxmlformats.org/officeDocument/2006/relationships/slideLayout" Target="../slideLayouts/slideLayout20.xml"/><Relationship Id="rId2" Type="http://schemas.openxmlformats.org/officeDocument/2006/relationships/notesSlide" Target="../notesSlides/notesSlide76.xml"/><Relationship Id="rId3" Type="http://schemas.openxmlformats.org/officeDocument/2006/relationships/image" Target="../media/image116.png"/><Relationship Id="rId4" Type="http://schemas.openxmlformats.org/officeDocument/2006/relationships/image" Target="../media/image117.png"/><Relationship Id="rId9" Type="http://schemas.openxmlformats.org/officeDocument/2006/relationships/image" Target="../media/image114.png"/><Relationship Id="rId5" Type="http://schemas.openxmlformats.org/officeDocument/2006/relationships/image" Target="../media/image111.jpg"/><Relationship Id="rId6" Type="http://schemas.openxmlformats.org/officeDocument/2006/relationships/hyperlink" Target="http://tiny.cc/cpp-desc" TargetMode="External"/><Relationship Id="rId7" Type="http://schemas.openxmlformats.org/officeDocument/2006/relationships/image" Target="../media/image132.png"/><Relationship Id="rId8" Type="http://schemas.openxmlformats.org/officeDocument/2006/relationships/image" Target="../media/image12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7.xml"/><Relationship Id="rId3" Type="http://schemas.openxmlformats.org/officeDocument/2006/relationships/hyperlink" Target="http://tiny.cc/cpp-desc" TargetMode="External"/><Relationship Id="rId4" Type="http://schemas.openxmlformats.org/officeDocument/2006/relationships/image" Target="../media/image107.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8.xml"/><Relationship Id="rId3" Type="http://schemas.openxmlformats.org/officeDocument/2006/relationships/hyperlink" Target="http://tiny.cc/cpp-viz" TargetMode="External"/><Relationship Id="rId4" Type="http://schemas.openxmlformats.org/officeDocument/2006/relationships/image" Target="../media/image139.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9.xml"/><Relationship Id="rId3" Type="http://schemas.openxmlformats.org/officeDocument/2006/relationships/image" Target="../media/image1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xml"/><Relationship Id="rId3" Type="http://schemas.openxmlformats.org/officeDocument/2006/relationships/image" Target="../media/image59.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0.xml"/><Relationship Id="rId3" Type="http://schemas.openxmlformats.org/officeDocument/2006/relationships/image" Target="../media/image129.png"/><Relationship Id="rId4" Type="http://schemas.openxmlformats.org/officeDocument/2006/relationships/image" Target="../media/image128.png"/><Relationship Id="rId5" Type="http://schemas.openxmlformats.org/officeDocument/2006/relationships/hyperlink" Target="http://tiny.cc/cpp-feedback" TargetMode="External"/><Relationship Id="rId6" Type="http://schemas.openxmlformats.org/officeDocument/2006/relationships/hyperlink" Target="https://github.com/EOSC-EDEN/wp1-cpp-descriptions/" TargetMode="External"/><Relationship Id="rId7" Type="http://schemas.openxmlformats.org/officeDocument/2006/relationships/hyperlink" Target="https://eden-fidelis.eu/form/leave-feedback-for-core-preserva" TargetMode="External"/><Relationship Id="rId8" Type="http://schemas.openxmlformats.org/officeDocument/2006/relationships/hyperlink" Target="https://eden-fidelis.eu/form/leave-feedback-for-core-preserva" TargetMode="External"/></Relationships>
</file>

<file path=ppt/slides/_rels/slide81.xml.rels><?xml version="1.0" encoding="UTF-8" standalone="yes"?><Relationships xmlns="http://schemas.openxmlformats.org/package/2006/relationships"><Relationship Id="rId11" Type="http://schemas.openxmlformats.org/officeDocument/2006/relationships/hyperlink" Target="https://eden-fidelis.eu/" TargetMode="External"/><Relationship Id="rId10" Type="http://schemas.openxmlformats.org/officeDocument/2006/relationships/hyperlink" Target="https://www.youtube.com/@EOSC-EDEN" TargetMode="External"/><Relationship Id="rId13" Type="http://schemas.openxmlformats.org/officeDocument/2006/relationships/hyperlink" Target="mailto:bertrand.caron@tib.eu" TargetMode="External"/><Relationship Id="rId12" Type="http://schemas.openxmlformats.org/officeDocument/2006/relationships/image" Target="../media/image136.png"/><Relationship Id="rId1" Type="http://schemas.openxmlformats.org/officeDocument/2006/relationships/slideLayout" Target="../slideLayouts/slideLayout21.xml"/><Relationship Id="rId2" Type="http://schemas.openxmlformats.org/officeDocument/2006/relationships/notesSlide" Target="../notesSlides/notesSlide81.xml"/><Relationship Id="rId3" Type="http://schemas.openxmlformats.org/officeDocument/2006/relationships/hyperlink" Target="https://eden-fidelis.eu/" TargetMode="External"/><Relationship Id="rId4" Type="http://schemas.openxmlformats.org/officeDocument/2006/relationships/hyperlink" Target="https://www.linkedin.com/company/eosc-eden/" TargetMode="External"/><Relationship Id="rId9" Type="http://schemas.openxmlformats.org/officeDocument/2006/relationships/hyperlink" Target="https://www.linkedin.com/company/eosc-eden/" TargetMode="External"/><Relationship Id="rId15" Type="http://schemas.openxmlformats.org/officeDocument/2006/relationships/image" Target="../media/image134.png"/><Relationship Id="rId14" Type="http://schemas.openxmlformats.org/officeDocument/2006/relationships/hyperlink" Target="https://digipres.club/@BertrandCaron" TargetMode="External"/><Relationship Id="rId16" Type="http://schemas.openxmlformats.org/officeDocument/2006/relationships/image" Target="../media/image133.png"/><Relationship Id="rId5" Type="http://schemas.openxmlformats.org/officeDocument/2006/relationships/hyperlink" Target="https://bsky.app/profile/eosc-eden.bsky.social" TargetMode="External"/><Relationship Id="rId6" Type="http://schemas.openxmlformats.org/officeDocument/2006/relationships/hyperlink" Target="https://www.youtube.com/@EOSC-EDEN" TargetMode="External"/><Relationship Id="rId7" Type="http://schemas.openxmlformats.org/officeDocument/2006/relationships/hyperlink" Target="https://bsky.app/profile/eosc-eden.bsky.social" TargetMode="External"/><Relationship Id="rId8" Type="http://schemas.openxmlformats.org/officeDocument/2006/relationships/image" Target="../media/image127.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 Id="rId3" Type="http://schemas.openxmlformats.org/officeDocument/2006/relationships/image" Target="../media/image13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4.xml"/><Relationship Id="rId3" Type="http://schemas.openxmlformats.org/officeDocument/2006/relationships/image" Target="../media/image154.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5.xml"/><Relationship Id="rId3" Type="http://schemas.openxmlformats.org/officeDocument/2006/relationships/image" Target="../media/image15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6.xml"/><Relationship Id="rId3" Type="http://schemas.openxmlformats.org/officeDocument/2006/relationships/image" Target="../media/image138.png"/><Relationship Id="rId4" Type="http://schemas.openxmlformats.org/officeDocument/2006/relationships/hyperlink" Target="https://zenodo.org/records/7034315"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8.xml"/><Relationship Id="rId3" Type="http://schemas.openxmlformats.org/officeDocument/2006/relationships/image" Target="../media/image14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9.xml"/><Relationship Id="rId3" Type="http://schemas.openxmlformats.org/officeDocument/2006/relationships/image" Target="../media/image14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0.xml"/><Relationship Id="rId3" Type="http://schemas.openxmlformats.org/officeDocument/2006/relationships/image" Target="../media/image155.jpg"/><Relationship Id="rId4" Type="http://schemas.openxmlformats.org/officeDocument/2006/relationships/image" Target="../media/image148.png"/><Relationship Id="rId5" Type="http://schemas.openxmlformats.org/officeDocument/2006/relationships/image" Target="../media/image157.png"/><Relationship Id="rId6" Type="http://schemas.openxmlformats.org/officeDocument/2006/relationships/image" Target="../media/image147.jpg"/><Relationship Id="rId7" Type="http://schemas.openxmlformats.org/officeDocument/2006/relationships/hyperlink" Target="https://www.pexels.com/photo/use-your-voice-inscription-on-gray-background-6185245/" TargetMode="External"/><Relationship Id="rId8" Type="http://schemas.openxmlformats.org/officeDocument/2006/relationships/hyperlink" Target="https://www.pexels.com/photo/macro-photography-of-argiope-spider-276298/"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1.xml"/><Relationship Id="rId3" Type="http://schemas.openxmlformats.org/officeDocument/2006/relationships/image" Target="../media/image157.png"/><Relationship Id="rId4" Type="http://schemas.openxmlformats.org/officeDocument/2006/relationships/hyperlink" Target="https://www.rd-alliance.org/value_rda/rda-and-trust-principles/" TargetMode="External"/><Relationship Id="rId5" Type="http://schemas.openxmlformats.org/officeDocument/2006/relationships/image" Target="../media/image148.png"/><Relationship Id="rId6" Type="http://schemas.openxmlformats.org/officeDocument/2006/relationships/image" Target="../media/image145.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2.xml"/><Relationship Id="rId3" Type="http://schemas.openxmlformats.org/officeDocument/2006/relationships/image" Target="../media/image144.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4.xml"/><Relationship Id="rId3" Type="http://schemas.openxmlformats.org/officeDocument/2006/relationships/image" Target="../media/image143.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6.xml"/><Relationship Id="rId3" Type="http://schemas.openxmlformats.org/officeDocument/2006/relationships/image" Target="../media/image152.png"/><Relationship Id="rId4" Type="http://schemas.openxmlformats.org/officeDocument/2006/relationships/image" Target="../media/image151.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17"/>
          <p:cNvSpPr txBox="1"/>
          <p:nvPr>
            <p:ph type="ctrTitle"/>
          </p:nvPr>
        </p:nvSpPr>
        <p:spPr>
          <a:xfrm>
            <a:off x="512497" y="1649265"/>
            <a:ext cx="8008418" cy="1080811"/>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rgbClr val="262626"/>
              </a:buClr>
              <a:buSzPts val="6500"/>
              <a:buFont typeface="Roboto Light"/>
              <a:buNone/>
            </a:pPr>
            <a:r>
              <a:rPr lang="en-GB" sz="6500">
                <a:solidFill>
                  <a:srgbClr val="262626"/>
                </a:solidFill>
                <a:latin typeface="Roboto Light"/>
                <a:ea typeface="Roboto Light"/>
                <a:cs typeface="Roboto Light"/>
                <a:sym typeface="Roboto Light"/>
              </a:rPr>
              <a:t>EOSC EDEN</a:t>
            </a:r>
            <a:endParaRPr sz="6500">
              <a:solidFill>
                <a:srgbClr val="262626"/>
              </a:solidFill>
              <a:latin typeface="Roboto Light"/>
              <a:ea typeface="Roboto Light"/>
              <a:cs typeface="Roboto Light"/>
              <a:sym typeface="Roboto Light"/>
            </a:endParaRPr>
          </a:p>
        </p:txBody>
      </p:sp>
      <p:sp>
        <p:nvSpPr>
          <p:cNvPr id="350" name="Google Shape;350;p17"/>
          <p:cNvSpPr txBox="1"/>
          <p:nvPr>
            <p:ph idx="1" type="subTitle"/>
          </p:nvPr>
        </p:nvSpPr>
        <p:spPr>
          <a:xfrm>
            <a:off x="512497" y="3270264"/>
            <a:ext cx="9144000" cy="1858783"/>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110000"/>
              </a:lnSpc>
              <a:spcBef>
                <a:spcPts val="0"/>
              </a:spcBef>
              <a:spcAft>
                <a:spcPts val="0"/>
              </a:spcAft>
              <a:buClr>
                <a:srgbClr val="262626"/>
              </a:buClr>
              <a:buSzPct val="108107"/>
              <a:buNone/>
            </a:pPr>
            <a:r>
              <a:rPr lang="en-GB" sz="3200">
                <a:solidFill>
                  <a:srgbClr val="262626"/>
                </a:solidFill>
                <a:latin typeface="Roboto Light"/>
                <a:ea typeface="Roboto Light"/>
                <a:cs typeface="Roboto Light"/>
                <a:sym typeface="Roboto Light"/>
              </a:rPr>
              <a:t>Enhancing Digital preservation strategies at European and National level </a:t>
            </a:r>
            <a:endParaRPr/>
          </a:p>
          <a:p>
            <a:pPr indent="0" lvl="0" marL="0" rtl="0" algn="l">
              <a:lnSpc>
                <a:spcPct val="90000"/>
              </a:lnSpc>
              <a:spcBef>
                <a:spcPts val="0"/>
              </a:spcBef>
              <a:spcAft>
                <a:spcPts val="0"/>
              </a:spcAft>
              <a:buClr>
                <a:srgbClr val="262626"/>
              </a:buClr>
              <a:buSzPct val="108107"/>
              <a:buNone/>
            </a:pPr>
            <a:r>
              <a:t/>
            </a:r>
            <a:endParaRPr sz="3200">
              <a:solidFill>
                <a:srgbClr val="262626"/>
              </a:solidFill>
            </a:endParaRPr>
          </a:p>
          <a:p>
            <a:pPr indent="0" lvl="0" marL="0" rtl="0" algn="l">
              <a:lnSpc>
                <a:spcPct val="90000"/>
              </a:lnSpc>
              <a:spcBef>
                <a:spcPts val="0"/>
              </a:spcBef>
              <a:spcAft>
                <a:spcPts val="0"/>
              </a:spcAft>
              <a:buClr>
                <a:srgbClr val="262626"/>
              </a:buClr>
              <a:buSzPct val="108107"/>
              <a:buNone/>
            </a:pPr>
            <a:r>
              <a:t/>
            </a:r>
            <a:endParaRPr sz="3200">
              <a:solidFill>
                <a:srgbClr val="262626"/>
              </a:solidFill>
            </a:endParaRPr>
          </a:p>
          <a:p>
            <a:pPr indent="0" lvl="0" marL="0" rtl="0" algn="l">
              <a:lnSpc>
                <a:spcPct val="90000"/>
              </a:lnSpc>
              <a:spcBef>
                <a:spcPts val="0"/>
              </a:spcBef>
              <a:spcAft>
                <a:spcPts val="0"/>
              </a:spcAft>
              <a:buClr>
                <a:srgbClr val="262626"/>
              </a:buClr>
              <a:buSzPct val="203497"/>
              <a:buNone/>
            </a:pPr>
            <a:r>
              <a:rPr lang="en-GB" sz="1700">
                <a:solidFill>
                  <a:srgbClr val="262626"/>
                </a:solidFill>
                <a:latin typeface="Roboto Light"/>
                <a:ea typeface="Roboto Light"/>
                <a:cs typeface="Roboto Light"/>
                <a:sym typeface="Roboto Light"/>
              </a:rPr>
              <a:t>Grant agreement 101188015</a:t>
            </a:r>
            <a:endParaRPr/>
          </a:p>
        </p:txBody>
      </p:sp>
      <p:pic>
        <p:nvPicPr>
          <p:cNvPr id="351" name="Google Shape;351;p17"/>
          <p:cNvPicPr preferRelativeResize="0"/>
          <p:nvPr/>
        </p:nvPicPr>
        <p:blipFill rotWithShape="1">
          <a:blip r:embed="rId3">
            <a:alphaModFix/>
          </a:blip>
          <a:srcRect b="0" l="0" r="0" t="0"/>
          <a:stretch/>
        </p:blipFill>
        <p:spPr>
          <a:xfrm>
            <a:off x="328389" y="250854"/>
            <a:ext cx="3783694" cy="1079748"/>
          </a:xfrm>
          <a:prstGeom prst="rect">
            <a:avLst/>
          </a:prstGeom>
          <a:noFill/>
          <a:ln>
            <a:noFill/>
          </a:ln>
        </p:spPr>
      </p:pic>
      <p:pic>
        <p:nvPicPr>
          <p:cNvPr id="352" name="Google Shape;352;p17"/>
          <p:cNvPicPr preferRelativeResize="0"/>
          <p:nvPr/>
        </p:nvPicPr>
        <p:blipFill rotWithShape="1">
          <a:blip r:embed="rId4">
            <a:alphaModFix/>
          </a:blip>
          <a:srcRect b="0" l="0" r="0" t="0"/>
          <a:stretch/>
        </p:blipFill>
        <p:spPr>
          <a:xfrm>
            <a:off x="517888" y="6020474"/>
            <a:ext cx="2408920" cy="50537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g3a5681add1c_5_72"/>
          <p:cNvSpPr txBox="1"/>
          <p:nvPr>
            <p:ph type="title"/>
          </p:nvPr>
        </p:nvSpPr>
        <p:spPr>
          <a:xfrm>
            <a:off x="652084" y="1104770"/>
            <a:ext cx="10515600" cy="715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800"/>
              <a:buNone/>
            </a:pPr>
            <a:r>
              <a:rPr lang="en-GB"/>
              <a:t>Project Structure and Work Packages</a:t>
            </a:r>
            <a:endParaRPr/>
          </a:p>
        </p:txBody>
      </p:sp>
      <p:pic>
        <p:nvPicPr>
          <p:cNvPr id="415" name="Google Shape;415;g3a5681add1c_5_72"/>
          <p:cNvPicPr preferRelativeResize="0"/>
          <p:nvPr/>
        </p:nvPicPr>
        <p:blipFill rotWithShape="1">
          <a:blip r:embed="rId3">
            <a:alphaModFix/>
          </a:blip>
          <a:srcRect b="0" l="0" r="0" t="0"/>
          <a:stretch/>
        </p:blipFill>
        <p:spPr>
          <a:xfrm>
            <a:off x="2281888" y="1923691"/>
            <a:ext cx="7628214" cy="4732930"/>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9" name="Shape 1769"/>
        <p:cNvGrpSpPr/>
        <p:nvPr/>
      </p:nvGrpSpPr>
      <p:grpSpPr>
        <a:xfrm>
          <a:off x="0" y="0"/>
          <a:ext cx="0" cy="0"/>
          <a:chOff x="0" y="0"/>
          <a:chExt cx="0" cy="0"/>
        </a:xfrm>
      </p:grpSpPr>
      <p:sp>
        <p:nvSpPr>
          <p:cNvPr id="1770" name="Google Shape;1770;g390f4d5127f_0_625"/>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1000"/>
              </a:spcBef>
              <a:spcAft>
                <a:spcPts val="0"/>
              </a:spcAft>
              <a:buNone/>
            </a:pPr>
            <a:r>
              <a:rPr lang="en-GB"/>
              <a:t>Governance and  Business Proposal Models</a:t>
            </a:r>
            <a:endParaRPr/>
          </a:p>
        </p:txBody>
      </p:sp>
      <p:sp>
        <p:nvSpPr>
          <p:cNvPr id="1771" name="Google Shape;1771;g390f4d5127f_0_625"/>
          <p:cNvSpPr txBox="1"/>
          <p:nvPr>
            <p:ph idx="1" type="body"/>
          </p:nvPr>
        </p:nvSpPr>
        <p:spPr>
          <a:xfrm>
            <a:off x="536450" y="1247775"/>
            <a:ext cx="11046000" cy="4673400"/>
          </a:xfrm>
          <a:prstGeom prst="rect">
            <a:avLst/>
          </a:prstGeom>
        </p:spPr>
        <p:txBody>
          <a:bodyPr anchorCtr="0" anchor="t" bIns="45700" lIns="91425" spcFirstLastPara="1" rIns="91425" wrap="square" tIns="45700">
            <a:noAutofit/>
          </a:bodyPr>
          <a:lstStyle/>
          <a:p>
            <a:pPr indent="-386842" lvl="0" marL="457200" rtl="0" algn="l">
              <a:spcBef>
                <a:spcPts val="1000"/>
              </a:spcBef>
              <a:spcAft>
                <a:spcPts val="0"/>
              </a:spcAft>
              <a:buSzPts val="2492"/>
              <a:buChar char="•"/>
            </a:pPr>
            <a:r>
              <a:rPr lang="en-GB"/>
              <a:t>Been undergoing iterative revisions since late summer based on community feedback and also from project partners.</a:t>
            </a:r>
            <a:endParaRPr/>
          </a:p>
          <a:p>
            <a:pPr indent="-386842" lvl="0" marL="457200" rtl="0" algn="l">
              <a:spcBef>
                <a:spcPts val="0"/>
              </a:spcBef>
              <a:spcAft>
                <a:spcPts val="0"/>
              </a:spcAft>
              <a:buSzPts val="2492"/>
              <a:buChar char="•"/>
            </a:pPr>
            <a:r>
              <a:rPr lang="en-GB"/>
              <a:t>Proposals out for open consultation right now with deadline for comments by tomorrow 20th Nov!</a:t>
            </a:r>
            <a:endParaRPr/>
          </a:p>
        </p:txBody>
      </p:sp>
      <p:pic>
        <p:nvPicPr>
          <p:cNvPr id="1772" name="Google Shape;1772;g390f4d5127f_0_625" title="gov_doc_qr-code.png"/>
          <p:cNvPicPr preferRelativeResize="0"/>
          <p:nvPr/>
        </p:nvPicPr>
        <p:blipFill>
          <a:blip r:embed="rId3">
            <a:alphaModFix/>
          </a:blip>
          <a:stretch>
            <a:fillRect/>
          </a:stretch>
        </p:blipFill>
        <p:spPr>
          <a:xfrm>
            <a:off x="2695074" y="3721343"/>
            <a:ext cx="1618076" cy="1618076"/>
          </a:xfrm>
          <a:prstGeom prst="rect">
            <a:avLst/>
          </a:prstGeom>
          <a:noFill/>
          <a:ln>
            <a:noFill/>
          </a:ln>
        </p:spPr>
      </p:pic>
      <p:pic>
        <p:nvPicPr>
          <p:cNvPr id="1773" name="Google Shape;1773;g390f4d5127f_0_625" title="business_proposal-qr-code.png"/>
          <p:cNvPicPr preferRelativeResize="0"/>
          <p:nvPr/>
        </p:nvPicPr>
        <p:blipFill>
          <a:blip r:embed="rId4">
            <a:alphaModFix/>
          </a:blip>
          <a:stretch>
            <a:fillRect/>
          </a:stretch>
        </p:blipFill>
        <p:spPr>
          <a:xfrm>
            <a:off x="7805748" y="3721353"/>
            <a:ext cx="1618076" cy="1618076"/>
          </a:xfrm>
          <a:prstGeom prst="rect">
            <a:avLst/>
          </a:prstGeom>
          <a:noFill/>
          <a:ln>
            <a:noFill/>
          </a:ln>
        </p:spPr>
      </p:pic>
      <p:sp>
        <p:nvSpPr>
          <p:cNvPr id="1774" name="Google Shape;1774;g390f4d5127f_0_625"/>
          <p:cNvSpPr txBox="1"/>
          <p:nvPr/>
        </p:nvSpPr>
        <p:spPr>
          <a:xfrm>
            <a:off x="2046709" y="5305418"/>
            <a:ext cx="29148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latin typeface="Inter"/>
                <a:ea typeface="Inter"/>
                <a:cs typeface="Inter"/>
                <a:sym typeface="Inter"/>
              </a:rPr>
              <a:t>Governance Proposal Document</a:t>
            </a:r>
            <a:endParaRPr>
              <a:latin typeface="Inter"/>
              <a:ea typeface="Inter"/>
              <a:cs typeface="Inter"/>
              <a:sym typeface="Inter"/>
            </a:endParaRPr>
          </a:p>
        </p:txBody>
      </p:sp>
      <p:sp>
        <p:nvSpPr>
          <p:cNvPr id="1775" name="Google Shape;1775;g390f4d5127f_0_625"/>
          <p:cNvSpPr txBox="1"/>
          <p:nvPr/>
        </p:nvSpPr>
        <p:spPr>
          <a:xfrm>
            <a:off x="7022684" y="5305418"/>
            <a:ext cx="31842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latin typeface="Inter"/>
                <a:ea typeface="Inter"/>
                <a:cs typeface="Inter"/>
                <a:sym typeface="Inter"/>
              </a:rPr>
              <a:t>Business Model Proposal Document</a:t>
            </a:r>
            <a:endParaRPr>
              <a:latin typeface="Inter"/>
              <a:ea typeface="Inter"/>
              <a:cs typeface="Inter"/>
              <a:sym typeface="Inter"/>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0" name="Shape 1780"/>
        <p:cNvGrpSpPr/>
        <p:nvPr/>
      </p:nvGrpSpPr>
      <p:grpSpPr>
        <a:xfrm>
          <a:off x="0" y="0"/>
          <a:ext cx="0" cy="0"/>
          <a:chOff x="0" y="0"/>
          <a:chExt cx="0" cy="0"/>
        </a:xfrm>
      </p:grpSpPr>
      <p:sp>
        <p:nvSpPr>
          <p:cNvPr id="1781" name="Google Shape;1781;g390f4d5127f_0_651"/>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Please join us!</a:t>
            </a:r>
            <a:endParaRPr/>
          </a:p>
        </p:txBody>
      </p:sp>
      <p:pic>
        <p:nvPicPr>
          <p:cNvPr id="1782" name="Google Shape;1782;g390f4d5127f_0_651" title="Screenshot 2025-11-18 at 15.48.46.png"/>
          <p:cNvPicPr preferRelativeResize="0"/>
          <p:nvPr/>
        </p:nvPicPr>
        <p:blipFill>
          <a:blip r:embed="rId3">
            <a:alphaModFix/>
          </a:blip>
          <a:stretch>
            <a:fillRect/>
          </a:stretch>
        </p:blipFill>
        <p:spPr>
          <a:xfrm>
            <a:off x="991950" y="987175"/>
            <a:ext cx="9748173" cy="4959800"/>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7" name="Shape 1787"/>
        <p:cNvGrpSpPr/>
        <p:nvPr/>
      </p:nvGrpSpPr>
      <p:grpSpPr>
        <a:xfrm>
          <a:off x="0" y="0"/>
          <a:ext cx="0" cy="0"/>
          <a:chOff x="0" y="0"/>
          <a:chExt cx="0" cy="0"/>
        </a:xfrm>
      </p:grpSpPr>
      <p:pic>
        <p:nvPicPr>
          <p:cNvPr id="1788" name="Google Shape;1788;g3a5b8955c43_0_74"/>
          <p:cNvPicPr preferRelativeResize="0"/>
          <p:nvPr/>
        </p:nvPicPr>
        <p:blipFill rotWithShape="1">
          <a:blip r:embed="rId3">
            <a:alphaModFix/>
          </a:blip>
          <a:srcRect b="0" l="0" r="0" t="0"/>
          <a:stretch/>
        </p:blipFill>
        <p:spPr>
          <a:xfrm>
            <a:off x="6919913" y="3862387"/>
            <a:ext cx="522287" cy="522287"/>
          </a:xfrm>
          <a:prstGeom prst="rect">
            <a:avLst/>
          </a:prstGeom>
          <a:noFill/>
          <a:ln>
            <a:noFill/>
          </a:ln>
        </p:spPr>
      </p:pic>
      <p:pic>
        <p:nvPicPr>
          <p:cNvPr id="1789" name="Google Shape;1789;g3a5b8955c43_0_74"/>
          <p:cNvPicPr preferRelativeResize="0"/>
          <p:nvPr/>
        </p:nvPicPr>
        <p:blipFill rotWithShape="1">
          <a:blip r:embed="rId4">
            <a:alphaModFix/>
          </a:blip>
          <a:srcRect b="0" l="0" r="0" t="0"/>
          <a:stretch/>
        </p:blipFill>
        <p:spPr>
          <a:xfrm>
            <a:off x="6831013" y="5132387"/>
            <a:ext cx="635000" cy="635000"/>
          </a:xfrm>
          <a:prstGeom prst="rect">
            <a:avLst/>
          </a:prstGeom>
          <a:noFill/>
          <a:ln>
            <a:noFill/>
          </a:ln>
        </p:spPr>
      </p:pic>
      <p:pic>
        <p:nvPicPr>
          <p:cNvPr id="1790" name="Google Shape;1790;g3a5b8955c43_0_74"/>
          <p:cNvPicPr preferRelativeResize="0"/>
          <p:nvPr/>
        </p:nvPicPr>
        <p:blipFill rotWithShape="1">
          <a:blip r:embed="rId5">
            <a:alphaModFix/>
          </a:blip>
          <a:srcRect b="0" l="0" r="0" t="0"/>
          <a:stretch/>
        </p:blipFill>
        <p:spPr>
          <a:xfrm>
            <a:off x="6821488" y="4497387"/>
            <a:ext cx="635000" cy="635000"/>
          </a:xfrm>
          <a:prstGeom prst="rect">
            <a:avLst/>
          </a:prstGeom>
          <a:noFill/>
          <a:ln>
            <a:noFill/>
          </a:ln>
        </p:spPr>
      </p:pic>
      <p:sp>
        <p:nvSpPr>
          <p:cNvPr id="1791" name="Google Shape;1791;g3a5b8955c43_0_74"/>
          <p:cNvSpPr txBox="1"/>
          <p:nvPr/>
        </p:nvSpPr>
        <p:spPr>
          <a:xfrm>
            <a:off x="7629525" y="3938875"/>
            <a:ext cx="34248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sng" cap="none" strike="noStrike">
                <a:solidFill>
                  <a:schemeClr val="lt1"/>
                </a:solidFill>
                <a:latin typeface="Calibri"/>
                <a:ea typeface="Calibri"/>
                <a:cs typeface="Calibri"/>
                <a:sym typeface="Calibri"/>
                <a:hlinkClick r:id="rId6">
                  <a:extLst>
                    <a:ext uri="{A12FA001-AC4F-418D-AE19-62706E023703}">
                      <ahyp:hlinkClr val="tx"/>
                    </a:ext>
                  </a:extLst>
                </a:hlinkClick>
              </a:rPr>
              <a:t>eden-fidelis webpage</a:t>
            </a:r>
            <a:endParaRPr b="0" i="0" sz="2400" u="none" cap="none" strike="noStrike">
              <a:solidFill>
                <a:schemeClr val="lt1"/>
              </a:solidFill>
              <a:latin typeface="Calibri"/>
              <a:ea typeface="Calibri"/>
              <a:cs typeface="Calibri"/>
              <a:sym typeface="Calibri"/>
            </a:endParaRPr>
          </a:p>
        </p:txBody>
      </p:sp>
      <p:sp>
        <p:nvSpPr>
          <p:cNvPr id="1792" name="Google Shape;1792;g3a5b8955c43_0_74"/>
          <p:cNvSpPr txBox="1"/>
          <p:nvPr/>
        </p:nvSpPr>
        <p:spPr>
          <a:xfrm>
            <a:off x="7658100" y="4610376"/>
            <a:ext cx="30771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sng" cap="none" strike="noStrike">
                <a:solidFill>
                  <a:schemeClr val="lt1"/>
                </a:solidFill>
                <a:latin typeface="Calibri"/>
                <a:ea typeface="Calibri"/>
                <a:cs typeface="Calibri"/>
                <a:sym typeface="Calibri"/>
                <a:hlinkClick r:id="rId7">
                  <a:extLst>
                    <a:ext uri="{A12FA001-AC4F-418D-AE19-62706E023703}">
                      <ahyp:hlinkClr val="tx"/>
                    </a:ext>
                  </a:extLst>
                </a:hlinkClick>
              </a:rPr>
              <a:t>/company/fidelis-eosc/</a:t>
            </a:r>
            <a:endParaRPr b="0" i="0" sz="2400" u="none" cap="none" strike="noStrike">
              <a:solidFill>
                <a:schemeClr val="lt1"/>
              </a:solidFill>
              <a:latin typeface="Calibri"/>
              <a:ea typeface="Calibri"/>
              <a:cs typeface="Calibri"/>
              <a:sym typeface="Calibri"/>
            </a:endParaRPr>
          </a:p>
        </p:txBody>
      </p:sp>
      <p:sp>
        <p:nvSpPr>
          <p:cNvPr id="1793" name="Google Shape;1793;g3a5b8955c43_0_74"/>
          <p:cNvSpPr txBox="1"/>
          <p:nvPr/>
        </p:nvSpPr>
        <p:spPr>
          <a:xfrm>
            <a:off x="7658100" y="5253314"/>
            <a:ext cx="18630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sng" cap="none" strike="noStrike">
                <a:solidFill>
                  <a:schemeClr val="lt1"/>
                </a:solidFill>
                <a:latin typeface="Calibri"/>
                <a:ea typeface="Calibri"/>
                <a:cs typeface="Calibri"/>
                <a:sym typeface="Calibri"/>
                <a:hlinkClick r:id="rId8">
                  <a:extLst>
                    <a:ext uri="{A12FA001-AC4F-418D-AE19-62706E023703}">
                      <ahyp:hlinkClr val="tx"/>
                    </a:ext>
                  </a:extLst>
                </a:hlinkClick>
              </a:rPr>
              <a:t>@fidelis-eosc</a:t>
            </a:r>
            <a:endParaRPr b="0" i="0" sz="2400" u="none" cap="none" strike="noStrike">
              <a:solidFill>
                <a:schemeClr val="lt1"/>
              </a:solidFill>
              <a:latin typeface="Calibri"/>
              <a:ea typeface="Calibri"/>
              <a:cs typeface="Calibri"/>
              <a:sym typeface="Calibri"/>
            </a:endParaRPr>
          </a:p>
        </p:txBody>
      </p:sp>
      <p:pic>
        <p:nvPicPr>
          <p:cNvPr id="1794" name="Google Shape;1794;g3a5b8955c43_0_74" title="feedback-qr-code.png"/>
          <p:cNvPicPr preferRelativeResize="0"/>
          <p:nvPr/>
        </p:nvPicPr>
        <p:blipFill>
          <a:blip r:embed="rId9">
            <a:alphaModFix/>
          </a:blip>
          <a:stretch>
            <a:fillRect/>
          </a:stretch>
        </p:blipFill>
        <p:spPr>
          <a:xfrm>
            <a:off x="7977225" y="336100"/>
            <a:ext cx="3077100" cy="3077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g3a5681add1c_5_77"/>
          <p:cNvSpPr txBox="1"/>
          <p:nvPr>
            <p:ph type="title"/>
          </p:nvPr>
        </p:nvSpPr>
        <p:spPr>
          <a:xfrm>
            <a:off x="664897" y="1101677"/>
            <a:ext cx="10515600" cy="11850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Roboto Light"/>
              <a:buNone/>
            </a:pPr>
            <a:r>
              <a:rPr lang="en-GB"/>
              <a:t>WP3 Discipline-specific Requirements,</a:t>
            </a:r>
            <a:br>
              <a:rPr lang="en-GB"/>
            </a:br>
            <a:r>
              <a:rPr lang="en-GB"/>
              <a:t>Validation and Future Use</a:t>
            </a:r>
            <a:endParaRPr/>
          </a:p>
        </p:txBody>
      </p:sp>
      <p:grpSp>
        <p:nvGrpSpPr>
          <p:cNvPr id="421" name="Google Shape;421;g3a5681add1c_5_77"/>
          <p:cNvGrpSpPr/>
          <p:nvPr/>
        </p:nvGrpSpPr>
        <p:grpSpPr>
          <a:xfrm>
            <a:off x="668190" y="2618856"/>
            <a:ext cx="10883724" cy="3709591"/>
            <a:chOff x="0" y="1540"/>
            <a:chExt cx="10883724" cy="3709591"/>
          </a:xfrm>
        </p:grpSpPr>
        <p:sp>
          <p:nvSpPr>
            <p:cNvPr id="422" name="Google Shape;422;g3a5681add1c_5_77"/>
            <p:cNvSpPr/>
            <p:nvPr/>
          </p:nvSpPr>
          <p:spPr>
            <a:xfrm>
              <a:off x="0" y="2930165"/>
              <a:ext cx="10883724" cy="780966"/>
            </a:xfrm>
            <a:prstGeom prst="roundRect">
              <a:avLst>
                <a:gd fmla="val 10000" name="adj"/>
              </a:avLst>
            </a:prstGeom>
            <a:solidFill>
              <a:srgbClr val="CFDE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g3a5681add1c_5_77"/>
            <p:cNvSpPr/>
            <p:nvPr/>
          </p:nvSpPr>
          <p:spPr>
            <a:xfrm>
              <a:off x="0" y="1540"/>
              <a:ext cx="10883724" cy="780966"/>
            </a:xfrm>
            <a:prstGeom prst="roundRect">
              <a:avLst>
                <a:gd fmla="val 10000" name="adj"/>
              </a:avLst>
            </a:prstGeom>
            <a:solidFill>
              <a:srgbClr val="CFDE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g3a5681add1c_5_77"/>
            <p:cNvSpPr/>
            <p:nvPr/>
          </p:nvSpPr>
          <p:spPr>
            <a:xfrm>
              <a:off x="236242" y="177258"/>
              <a:ext cx="429531" cy="429531"/>
            </a:xfrm>
            <a:prstGeom prst="rect">
              <a:avLst/>
            </a:prstGeom>
            <a:blipFill rotWithShape="1">
              <a:blip r:embed="rId3">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g3a5681add1c_5_77"/>
            <p:cNvSpPr/>
            <p:nvPr/>
          </p:nvSpPr>
          <p:spPr>
            <a:xfrm>
              <a:off x="902016" y="1540"/>
              <a:ext cx="9981708" cy="780966"/>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g3a5681add1c_5_77"/>
            <p:cNvSpPr txBox="1"/>
            <p:nvPr/>
          </p:nvSpPr>
          <p:spPr>
            <a:xfrm>
              <a:off x="902016" y="1540"/>
              <a:ext cx="9981708" cy="780966"/>
            </a:xfrm>
            <a:prstGeom prst="rect">
              <a:avLst/>
            </a:prstGeom>
            <a:noFill/>
            <a:ln>
              <a:noFill/>
            </a:ln>
          </p:spPr>
          <p:txBody>
            <a:bodyPr anchorCtr="0" anchor="ctr" bIns="82650" lIns="82650" spcFirstLastPara="1" rIns="82650" wrap="square" tIns="82650">
              <a:noAutofit/>
            </a:bodyPr>
            <a:lstStyle/>
            <a:p>
              <a:pPr indent="0" lvl="0" marL="0" marR="0" rtl="0" algn="l">
                <a:lnSpc>
                  <a:spcPct val="100000"/>
                </a:lnSpc>
                <a:spcBef>
                  <a:spcPts val="0"/>
                </a:spcBef>
                <a:spcAft>
                  <a:spcPts val="0"/>
                </a:spcAft>
                <a:buClr>
                  <a:schemeClr val="dk1"/>
                </a:buClr>
                <a:buSzPts val="1600"/>
                <a:buFont typeface="Calibri"/>
                <a:buNone/>
              </a:pPr>
              <a:r>
                <a:rPr b="1" i="0" lang="en-GB" sz="1600" u="none" cap="none" strike="noStrike">
                  <a:solidFill>
                    <a:schemeClr val="dk1"/>
                  </a:solidFill>
                  <a:latin typeface="Calibri"/>
                  <a:ea typeface="Calibri"/>
                  <a:cs typeface="Calibri"/>
                  <a:sym typeface="Calibri"/>
                </a:rPr>
                <a:t>Links the project to discipline and data-type specific needs and requirements</a:t>
              </a:r>
              <a:endParaRPr b="1" i="0" sz="1400" u="none" cap="none" strike="noStrike">
                <a:solidFill>
                  <a:srgbClr val="000000"/>
                </a:solidFill>
                <a:latin typeface="Arial"/>
                <a:ea typeface="Arial"/>
                <a:cs typeface="Arial"/>
                <a:sym typeface="Arial"/>
              </a:endParaRPr>
            </a:p>
          </p:txBody>
        </p:sp>
        <p:sp>
          <p:nvSpPr>
            <p:cNvPr id="427" name="Google Shape;427;g3a5681add1c_5_77"/>
            <p:cNvSpPr/>
            <p:nvPr/>
          </p:nvSpPr>
          <p:spPr>
            <a:xfrm>
              <a:off x="0" y="977749"/>
              <a:ext cx="10883724" cy="780966"/>
            </a:xfrm>
            <a:prstGeom prst="roundRect">
              <a:avLst>
                <a:gd fmla="val 10000" name="adj"/>
              </a:avLst>
            </a:prstGeom>
            <a:solidFill>
              <a:srgbClr val="CFDE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8" name="Google Shape;428;g3a5681add1c_5_77"/>
            <p:cNvSpPr/>
            <p:nvPr/>
          </p:nvSpPr>
          <p:spPr>
            <a:xfrm>
              <a:off x="236242" y="1153466"/>
              <a:ext cx="429531" cy="429531"/>
            </a:xfrm>
            <a:prstGeom prst="rect">
              <a:avLst/>
            </a:prstGeom>
            <a:blipFill rotWithShape="1">
              <a:blip r:embed="rId4">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g3a5681add1c_5_77"/>
            <p:cNvSpPr/>
            <p:nvPr/>
          </p:nvSpPr>
          <p:spPr>
            <a:xfrm>
              <a:off x="902016" y="977749"/>
              <a:ext cx="9981708" cy="780966"/>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g3a5681add1c_5_77"/>
            <p:cNvSpPr txBox="1"/>
            <p:nvPr/>
          </p:nvSpPr>
          <p:spPr>
            <a:xfrm>
              <a:off x="902016" y="977749"/>
              <a:ext cx="9981708" cy="780966"/>
            </a:xfrm>
            <a:prstGeom prst="rect">
              <a:avLst/>
            </a:prstGeom>
            <a:noFill/>
            <a:ln>
              <a:noFill/>
            </a:ln>
          </p:spPr>
          <p:txBody>
            <a:bodyPr anchorCtr="0" anchor="ctr" bIns="82650" lIns="82650" spcFirstLastPara="1" rIns="82650" wrap="square" tIns="82650">
              <a:noAutofit/>
            </a:bodyPr>
            <a:lstStyle/>
            <a:p>
              <a:pPr indent="0" lvl="0" marL="0" marR="0" rtl="0" algn="l">
                <a:lnSpc>
                  <a:spcPct val="100000"/>
                </a:lnSpc>
                <a:spcBef>
                  <a:spcPts val="0"/>
                </a:spcBef>
                <a:spcAft>
                  <a:spcPts val="0"/>
                </a:spcAft>
                <a:buClr>
                  <a:schemeClr val="dk1"/>
                </a:buClr>
                <a:buSzPts val="1600"/>
                <a:buFont typeface="Calibri"/>
                <a:buNone/>
              </a:pPr>
              <a:r>
                <a:rPr b="0" i="0" lang="en-GB" sz="1600" u="none" cap="none" strike="noStrike">
                  <a:solidFill>
                    <a:schemeClr val="dk1"/>
                  </a:solidFill>
                  <a:latin typeface="Calibri"/>
                  <a:ea typeface="Calibri"/>
                  <a:cs typeface="Calibri"/>
                  <a:sym typeface="Calibri"/>
                </a:rPr>
                <a:t>Iteratively provide discipline-specific, and cross-disciplinary / data type-specific requirements for digital preservation and data quality to WP1 and WP2</a:t>
              </a:r>
              <a:endParaRPr b="0" i="0" sz="1600" u="none" cap="none" strike="noStrike">
                <a:solidFill>
                  <a:schemeClr val="dk1"/>
                </a:solidFill>
                <a:latin typeface="Calibri"/>
                <a:ea typeface="Calibri"/>
                <a:cs typeface="Calibri"/>
                <a:sym typeface="Calibri"/>
              </a:endParaRPr>
            </a:p>
          </p:txBody>
        </p:sp>
        <p:sp>
          <p:nvSpPr>
            <p:cNvPr id="431" name="Google Shape;431;g3a5681add1c_5_77"/>
            <p:cNvSpPr/>
            <p:nvPr/>
          </p:nvSpPr>
          <p:spPr>
            <a:xfrm>
              <a:off x="0" y="1953957"/>
              <a:ext cx="10883724" cy="780966"/>
            </a:xfrm>
            <a:prstGeom prst="roundRect">
              <a:avLst>
                <a:gd fmla="val 10000" name="adj"/>
              </a:avLst>
            </a:prstGeom>
            <a:solidFill>
              <a:srgbClr val="CFDE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2" name="Google Shape;432;g3a5681add1c_5_77"/>
            <p:cNvSpPr/>
            <p:nvPr/>
          </p:nvSpPr>
          <p:spPr>
            <a:xfrm>
              <a:off x="233826" y="3094619"/>
              <a:ext cx="429531" cy="429531"/>
            </a:xfrm>
            <a:prstGeom prst="rect">
              <a:avLst/>
            </a:prstGeom>
            <a:blipFill rotWithShape="1">
              <a:blip r:embed="rId5">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g3a5681add1c_5_77"/>
            <p:cNvSpPr/>
            <p:nvPr/>
          </p:nvSpPr>
          <p:spPr>
            <a:xfrm>
              <a:off x="902016" y="1953957"/>
              <a:ext cx="9981708" cy="780966"/>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g3a5681add1c_5_77"/>
            <p:cNvSpPr txBox="1"/>
            <p:nvPr/>
          </p:nvSpPr>
          <p:spPr>
            <a:xfrm>
              <a:off x="902016" y="1953957"/>
              <a:ext cx="9981708" cy="780966"/>
            </a:xfrm>
            <a:prstGeom prst="rect">
              <a:avLst/>
            </a:prstGeom>
            <a:noFill/>
            <a:ln>
              <a:noFill/>
            </a:ln>
          </p:spPr>
          <p:txBody>
            <a:bodyPr anchorCtr="0" anchor="ctr" bIns="82650" lIns="82650" spcFirstLastPara="1" rIns="82650" wrap="square" tIns="82650">
              <a:noAutofit/>
            </a:bodyPr>
            <a:lstStyle/>
            <a:p>
              <a:pPr indent="0" lvl="0" marL="0" marR="0" rtl="0" algn="l">
                <a:lnSpc>
                  <a:spcPct val="100000"/>
                </a:lnSpc>
                <a:spcBef>
                  <a:spcPts val="0"/>
                </a:spcBef>
                <a:spcAft>
                  <a:spcPts val="0"/>
                </a:spcAft>
                <a:buNone/>
              </a:pPr>
              <a:r>
                <a:rPr b="0" i="0" lang="en-GB" sz="1600" u="none" cap="none" strike="noStrike">
                  <a:solidFill>
                    <a:schemeClr val="dk1"/>
                  </a:solidFill>
                  <a:latin typeface="Calibri"/>
                  <a:ea typeface="Calibri"/>
                  <a:cs typeface="Calibri"/>
                  <a:sym typeface="Calibri"/>
                </a:rPr>
                <a:t>Provide a support-kit to empower discipline and data type-oriented communities to adopt, extend and use the new digital preservation framework (WP1) and fit-for-purpose tools (WP2)</a:t>
              </a:r>
              <a:endParaRPr b="0" i="0" sz="1400" u="none" cap="none" strike="noStrike">
                <a:solidFill>
                  <a:srgbClr val="000000"/>
                </a:solidFill>
                <a:latin typeface="Arial"/>
                <a:ea typeface="Arial"/>
                <a:cs typeface="Arial"/>
                <a:sym typeface="Arial"/>
              </a:endParaRPr>
            </a:p>
          </p:txBody>
        </p:sp>
        <p:sp>
          <p:nvSpPr>
            <p:cNvPr id="435" name="Google Shape;435;g3a5681add1c_5_77"/>
            <p:cNvSpPr/>
            <p:nvPr/>
          </p:nvSpPr>
          <p:spPr>
            <a:xfrm>
              <a:off x="233826" y="2129674"/>
              <a:ext cx="429531" cy="429531"/>
            </a:xfrm>
            <a:prstGeom prst="rect">
              <a:avLst/>
            </a:prstGeom>
            <a:blipFill rotWithShape="1">
              <a:blip r:embed="rId6">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g3a5681add1c_5_77"/>
            <p:cNvSpPr/>
            <p:nvPr/>
          </p:nvSpPr>
          <p:spPr>
            <a:xfrm>
              <a:off x="902016" y="2930165"/>
              <a:ext cx="9981708" cy="780966"/>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g3a5681add1c_5_77"/>
            <p:cNvSpPr txBox="1"/>
            <p:nvPr/>
          </p:nvSpPr>
          <p:spPr>
            <a:xfrm>
              <a:off x="902016" y="2930165"/>
              <a:ext cx="9981708" cy="780966"/>
            </a:xfrm>
            <a:prstGeom prst="rect">
              <a:avLst/>
            </a:prstGeom>
            <a:noFill/>
            <a:ln>
              <a:noFill/>
            </a:ln>
          </p:spPr>
          <p:txBody>
            <a:bodyPr anchorCtr="0" anchor="ctr" bIns="82650" lIns="82650" spcFirstLastPara="1" rIns="82650" wrap="square" tIns="82650">
              <a:noAutofit/>
            </a:bodyPr>
            <a:lstStyle/>
            <a:p>
              <a:pPr indent="0" lvl="0" marL="0" marR="0" rtl="0" algn="l">
                <a:lnSpc>
                  <a:spcPct val="100000"/>
                </a:lnSpc>
                <a:spcBef>
                  <a:spcPts val="0"/>
                </a:spcBef>
                <a:spcAft>
                  <a:spcPts val="0"/>
                </a:spcAft>
                <a:buNone/>
              </a:pPr>
              <a:r>
                <a:rPr b="0" i="0" lang="en-GB" sz="1600" u="none" cap="none" strike="noStrike">
                  <a:solidFill>
                    <a:schemeClr val="dk1"/>
                  </a:solidFill>
                  <a:latin typeface="Calibri"/>
                  <a:ea typeface="Calibri"/>
                  <a:cs typeface="Calibri"/>
                  <a:sym typeface="Calibri"/>
                </a:rPr>
                <a:t>Validate and enhance the new digital preservation framework (WP1) and tools (WP2) via pilot testing</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g3a5681add1c_5_98"/>
          <p:cNvSpPr txBox="1"/>
          <p:nvPr>
            <p:ph type="title"/>
          </p:nvPr>
        </p:nvSpPr>
        <p:spPr>
          <a:xfrm>
            <a:off x="664897" y="1101677"/>
            <a:ext cx="10515600" cy="118504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Roboto Light"/>
              <a:buNone/>
            </a:pPr>
            <a:r>
              <a:rPr lang="en-GB"/>
              <a:t>WP3 Discipline-specific Requirements,</a:t>
            </a:r>
            <a:br>
              <a:rPr lang="en-GB"/>
            </a:br>
            <a:r>
              <a:rPr lang="en-GB"/>
              <a:t>Validation and Future Use</a:t>
            </a:r>
            <a:endParaRPr/>
          </a:p>
        </p:txBody>
      </p:sp>
      <p:grpSp>
        <p:nvGrpSpPr>
          <p:cNvPr id="443" name="Google Shape;443;g3a5681add1c_5_98"/>
          <p:cNvGrpSpPr/>
          <p:nvPr/>
        </p:nvGrpSpPr>
        <p:grpSpPr>
          <a:xfrm>
            <a:off x="668190" y="2618856"/>
            <a:ext cx="10883724" cy="3709591"/>
            <a:chOff x="0" y="1540"/>
            <a:chExt cx="10883724" cy="3709591"/>
          </a:xfrm>
        </p:grpSpPr>
        <p:sp>
          <p:nvSpPr>
            <p:cNvPr id="444" name="Google Shape;444;g3a5681add1c_5_98"/>
            <p:cNvSpPr/>
            <p:nvPr/>
          </p:nvSpPr>
          <p:spPr>
            <a:xfrm>
              <a:off x="0" y="2930165"/>
              <a:ext cx="10883724" cy="780966"/>
            </a:xfrm>
            <a:prstGeom prst="roundRect">
              <a:avLst>
                <a:gd fmla="val 10000" name="adj"/>
              </a:avLst>
            </a:prstGeom>
            <a:solidFill>
              <a:srgbClr val="CFDEEF"/>
            </a:solidFill>
            <a:ln cap="flat" cmpd="sng" w="635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5" name="Google Shape;445;g3a5681add1c_5_98"/>
            <p:cNvSpPr/>
            <p:nvPr/>
          </p:nvSpPr>
          <p:spPr>
            <a:xfrm>
              <a:off x="0" y="1540"/>
              <a:ext cx="10883724" cy="780966"/>
            </a:xfrm>
            <a:prstGeom prst="roundRect">
              <a:avLst>
                <a:gd fmla="val 10000" name="adj"/>
              </a:avLst>
            </a:prstGeom>
            <a:solidFill>
              <a:srgbClr val="CFDE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g3a5681add1c_5_98"/>
            <p:cNvSpPr/>
            <p:nvPr/>
          </p:nvSpPr>
          <p:spPr>
            <a:xfrm>
              <a:off x="236242" y="177258"/>
              <a:ext cx="429531" cy="429531"/>
            </a:xfrm>
            <a:prstGeom prst="rect">
              <a:avLst/>
            </a:prstGeom>
            <a:blipFill rotWithShape="1">
              <a:blip r:embed="rId3">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7" name="Google Shape;447;g3a5681add1c_5_98"/>
            <p:cNvSpPr/>
            <p:nvPr/>
          </p:nvSpPr>
          <p:spPr>
            <a:xfrm>
              <a:off x="902016" y="1540"/>
              <a:ext cx="9981708" cy="780966"/>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g3a5681add1c_5_98"/>
            <p:cNvSpPr txBox="1"/>
            <p:nvPr/>
          </p:nvSpPr>
          <p:spPr>
            <a:xfrm>
              <a:off x="902016" y="1540"/>
              <a:ext cx="9981708" cy="780966"/>
            </a:xfrm>
            <a:prstGeom prst="rect">
              <a:avLst/>
            </a:prstGeom>
            <a:noFill/>
            <a:ln>
              <a:noFill/>
            </a:ln>
          </p:spPr>
          <p:txBody>
            <a:bodyPr anchorCtr="0" anchor="ctr" bIns="82650" lIns="82650" spcFirstLastPara="1" rIns="82650" wrap="square" tIns="82650">
              <a:noAutofit/>
            </a:bodyPr>
            <a:lstStyle/>
            <a:p>
              <a:pPr indent="0" lvl="0" marL="0" marR="0" rtl="0" algn="l">
                <a:lnSpc>
                  <a:spcPct val="100000"/>
                </a:lnSpc>
                <a:spcBef>
                  <a:spcPts val="0"/>
                </a:spcBef>
                <a:spcAft>
                  <a:spcPts val="0"/>
                </a:spcAft>
                <a:buClr>
                  <a:schemeClr val="dk1"/>
                </a:buClr>
                <a:buSzPts val="1600"/>
                <a:buFont typeface="Calibri"/>
                <a:buNone/>
              </a:pPr>
              <a:r>
                <a:rPr b="1" i="0" lang="en-GB" sz="1600" u="none" cap="none" strike="noStrike">
                  <a:solidFill>
                    <a:schemeClr val="dk1"/>
                  </a:solidFill>
                  <a:latin typeface="Calibri"/>
                  <a:ea typeface="Calibri"/>
                  <a:cs typeface="Calibri"/>
                  <a:sym typeface="Calibri"/>
                </a:rPr>
                <a:t>Links the project to discipline and data-type specific needs and requirements</a:t>
              </a:r>
              <a:endParaRPr b="1" i="0" sz="1400" u="none" cap="none" strike="noStrike">
                <a:solidFill>
                  <a:srgbClr val="000000"/>
                </a:solidFill>
                <a:latin typeface="Arial"/>
                <a:ea typeface="Arial"/>
                <a:cs typeface="Arial"/>
                <a:sym typeface="Arial"/>
              </a:endParaRPr>
            </a:p>
          </p:txBody>
        </p:sp>
        <p:sp>
          <p:nvSpPr>
            <p:cNvPr id="449" name="Google Shape;449;g3a5681add1c_5_98"/>
            <p:cNvSpPr/>
            <p:nvPr/>
          </p:nvSpPr>
          <p:spPr>
            <a:xfrm>
              <a:off x="0" y="977749"/>
              <a:ext cx="10883724" cy="780966"/>
            </a:xfrm>
            <a:prstGeom prst="roundRect">
              <a:avLst>
                <a:gd fmla="val 10000" name="adj"/>
              </a:avLst>
            </a:prstGeom>
            <a:solidFill>
              <a:srgbClr val="CFDE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0" name="Google Shape;450;g3a5681add1c_5_98"/>
            <p:cNvSpPr/>
            <p:nvPr/>
          </p:nvSpPr>
          <p:spPr>
            <a:xfrm>
              <a:off x="236242" y="1153466"/>
              <a:ext cx="429531" cy="429531"/>
            </a:xfrm>
            <a:prstGeom prst="rect">
              <a:avLst/>
            </a:prstGeom>
            <a:blipFill rotWithShape="1">
              <a:blip r:embed="rId4">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1" name="Google Shape;451;g3a5681add1c_5_98"/>
            <p:cNvSpPr/>
            <p:nvPr/>
          </p:nvSpPr>
          <p:spPr>
            <a:xfrm>
              <a:off x="902016" y="977749"/>
              <a:ext cx="9981708" cy="780966"/>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2" name="Google Shape;452;g3a5681add1c_5_98"/>
            <p:cNvSpPr txBox="1"/>
            <p:nvPr/>
          </p:nvSpPr>
          <p:spPr>
            <a:xfrm>
              <a:off x="902016" y="977749"/>
              <a:ext cx="9981708" cy="780966"/>
            </a:xfrm>
            <a:prstGeom prst="rect">
              <a:avLst/>
            </a:prstGeom>
            <a:noFill/>
            <a:ln>
              <a:noFill/>
            </a:ln>
          </p:spPr>
          <p:txBody>
            <a:bodyPr anchorCtr="0" anchor="ctr" bIns="82650" lIns="82650" spcFirstLastPara="1" rIns="82650" wrap="square" tIns="82650">
              <a:noAutofit/>
            </a:bodyPr>
            <a:lstStyle/>
            <a:p>
              <a:pPr indent="0" lvl="0" marL="0" marR="0" rtl="0" algn="l">
                <a:lnSpc>
                  <a:spcPct val="100000"/>
                </a:lnSpc>
                <a:spcBef>
                  <a:spcPts val="0"/>
                </a:spcBef>
                <a:spcAft>
                  <a:spcPts val="0"/>
                </a:spcAft>
                <a:buClr>
                  <a:schemeClr val="dk1"/>
                </a:buClr>
                <a:buSzPts val="1600"/>
                <a:buFont typeface="Calibri"/>
                <a:buNone/>
              </a:pPr>
              <a:r>
                <a:rPr b="0" i="0" lang="en-GB" sz="1600" u="none" cap="none" strike="noStrike">
                  <a:solidFill>
                    <a:schemeClr val="dk1"/>
                  </a:solidFill>
                  <a:latin typeface="Calibri"/>
                  <a:ea typeface="Calibri"/>
                  <a:cs typeface="Calibri"/>
                  <a:sym typeface="Calibri"/>
                </a:rPr>
                <a:t>Iteratively provide discipline-specific, and cross-disciplinary / data type-specific requirements for digital preservation and data quality to WP1 and WP2</a:t>
              </a:r>
              <a:endParaRPr b="0" i="0" sz="1600" u="none" cap="none" strike="noStrike">
                <a:solidFill>
                  <a:schemeClr val="dk1"/>
                </a:solidFill>
                <a:latin typeface="Calibri"/>
                <a:ea typeface="Calibri"/>
                <a:cs typeface="Calibri"/>
                <a:sym typeface="Calibri"/>
              </a:endParaRPr>
            </a:p>
          </p:txBody>
        </p:sp>
        <p:sp>
          <p:nvSpPr>
            <p:cNvPr id="453" name="Google Shape;453;g3a5681add1c_5_98"/>
            <p:cNvSpPr/>
            <p:nvPr/>
          </p:nvSpPr>
          <p:spPr>
            <a:xfrm>
              <a:off x="0" y="1953957"/>
              <a:ext cx="10883724" cy="780966"/>
            </a:xfrm>
            <a:prstGeom prst="roundRect">
              <a:avLst>
                <a:gd fmla="val 10000" name="adj"/>
              </a:avLst>
            </a:prstGeom>
            <a:solidFill>
              <a:srgbClr val="CFDE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g3a5681add1c_5_98"/>
            <p:cNvSpPr/>
            <p:nvPr/>
          </p:nvSpPr>
          <p:spPr>
            <a:xfrm>
              <a:off x="233826" y="3094619"/>
              <a:ext cx="429531" cy="429531"/>
            </a:xfrm>
            <a:prstGeom prst="rect">
              <a:avLst/>
            </a:prstGeom>
            <a:blipFill rotWithShape="1">
              <a:blip r:embed="rId5">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g3a5681add1c_5_98"/>
            <p:cNvSpPr/>
            <p:nvPr/>
          </p:nvSpPr>
          <p:spPr>
            <a:xfrm>
              <a:off x="902016" y="1953957"/>
              <a:ext cx="9981708" cy="780966"/>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6" name="Google Shape;456;g3a5681add1c_5_98"/>
            <p:cNvSpPr txBox="1"/>
            <p:nvPr/>
          </p:nvSpPr>
          <p:spPr>
            <a:xfrm>
              <a:off x="902016" y="1953957"/>
              <a:ext cx="9981708" cy="780966"/>
            </a:xfrm>
            <a:prstGeom prst="rect">
              <a:avLst/>
            </a:prstGeom>
            <a:noFill/>
            <a:ln>
              <a:noFill/>
            </a:ln>
          </p:spPr>
          <p:txBody>
            <a:bodyPr anchorCtr="0" anchor="ctr" bIns="82650" lIns="82650" spcFirstLastPara="1" rIns="82650" wrap="square" tIns="82650">
              <a:noAutofit/>
            </a:bodyPr>
            <a:lstStyle/>
            <a:p>
              <a:pPr indent="0" lvl="0" marL="0" marR="0" rtl="0" algn="l">
                <a:lnSpc>
                  <a:spcPct val="100000"/>
                </a:lnSpc>
                <a:spcBef>
                  <a:spcPts val="0"/>
                </a:spcBef>
                <a:spcAft>
                  <a:spcPts val="0"/>
                </a:spcAft>
                <a:buNone/>
              </a:pPr>
              <a:r>
                <a:rPr b="0" i="0" lang="en-GB" sz="1600" u="none" cap="none" strike="noStrike">
                  <a:solidFill>
                    <a:schemeClr val="dk1"/>
                  </a:solidFill>
                  <a:latin typeface="Calibri"/>
                  <a:ea typeface="Calibri"/>
                  <a:cs typeface="Calibri"/>
                  <a:sym typeface="Calibri"/>
                </a:rPr>
                <a:t>Provide a support-kit to empower discipline and data type-oriented communities to adopt, extend and use the new digital preservation framework (WP1) and fit-for-purpose tools (WP2)</a:t>
              </a:r>
              <a:endParaRPr b="0" i="0" sz="1400" u="none" cap="none" strike="noStrike">
                <a:solidFill>
                  <a:srgbClr val="000000"/>
                </a:solidFill>
                <a:latin typeface="Arial"/>
                <a:ea typeface="Arial"/>
                <a:cs typeface="Arial"/>
                <a:sym typeface="Arial"/>
              </a:endParaRPr>
            </a:p>
          </p:txBody>
        </p:sp>
        <p:sp>
          <p:nvSpPr>
            <p:cNvPr id="457" name="Google Shape;457;g3a5681add1c_5_98"/>
            <p:cNvSpPr/>
            <p:nvPr/>
          </p:nvSpPr>
          <p:spPr>
            <a:xfrm>
              <a:off x="233826" y="2129674"/>
              <a:ext cx="429531" cy="429531"/>
            </a:xfrm>
            <a:prstGeom prst="rect">
              <a:avLst/>
            </a:prstGeom>
            <a:blipFill rotWithShape="1">
              <a:blip r:embed="rId6">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8" name="Google Shape;458;g3a5681add1c_5_98"/>
            <p:cNvSpPr/>
            <p:nvPr/>
          </p:nvSpPr>
          <p:spPr>
            <a:xfrm>
              <a:off x="902016" y="2930165"/>
              <a:ext cx="9981708" cy="780966"/>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9" name="Google Shape;459;g3a5681add1c_5_98"/>
            <p:cNvSpPr txBox="1"/>
            <p:nvPr/>
          </p:nvSpPr>
          <p:spPr>
            <a:xfrm>
              <a:off x="902016" y="2930165"/>
              <a:ext cx="9981708" cy="780966"/>
            </a:xfrm>
            <a:prstGeom prst="rect">
              <a:avLst/>
            </a:prstGeom>
            <a:noFill/>
            <a:ln>
              <a:noFill/>
            </a:ln>
          </p:spPr>
          <p:txBody>
            <a:bodyPr anchorCtr="0" anchor="ctr" bIns="82650" lIns="82650" spcFirstLastPara="1" rIns="82650" wrap="square" tIns="82650">
              <a:noAutofit/>
            </a:bodyPr>
            <a:lstStyle/>
            <a:p>
              <a:pPr indent="0" lvl="0" marL="0" marR="0" rtl="0" algn="l">
                <a:lnSpc>
                  <a:spcPct val="100000"/>
                </a:lnSpc>
                <a:spcBef>
                  <a:spcPts val="0"/>
                </a:spcBef>
                <a:spcAft>
                  <a:spcPts val="0"/>
                </a:spcAft>
                <a:buNone/>
              </a:pPr>
              <a:r>
                <a:rPr b="0" i="0" lang="en-GB" sz="1600" u="none" cap="none" strike="noStrike">
                  <a:solidFill>
                    <a:schemeClr val="dk1"/>
                  </a:solidFill>
                  <a:latin typeface="Calibri"/>
                  <a:ea typeface="Calibri"/>
                  <a:cs typeface="Calibri"/>
                  <a:sym typeface="Calibri"/>
                </a:rPr>
                <a:t>Validate and enhance the new digital preservation framework (WP1) and tools (WP2) via pilot testing</a:t>
              </a:r>
              <a:endParaRPr b="0" i="0" sz="1400" u="none" cap="none" strike="noStrike">
                <a:solidFill>
                  <a:srgbClr val="000000"/>
                </a:solidFill>
                <a:latin typeface="Arial"/>
                <a:ea typeface="Arial"/>
                <a:cs typeface="Arial"/>
                <a:sym typeface="Arial"/>
              </a:endParaRPr>
            </a:p>
          </p:txBody>
        </p:sp>
      </p:grpSp>
      <p:sp>
        <p:nvSpPr>
          <p:cNvPr id="460" name="Google Shape;460;g3a5681add1c_5_98"/>
          <p:cNvSpPr/>
          <p:nvPr/>
        </p:nvSpPr>
        <p:spPr>
          <a:xfrm>
            <a:off x="160933" y="5804548"/>
            <a:ext cx="387927" cy="244303"/>
          </a:xfrm>
          <a:prstGeom prst="rightArrow">
            <a:avLst>
              <a:gd fmla="val 50000" name="adj1"/>
              <a:gd fmla="val 50000" name="adj2"/>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g3a5681add1c_5_132"/>
          <p:cNvSpPr txBox="1"/>
          <p:nvPr>
            <p:ph type="title"/>
          </p:nvPr>
        </p:nvSpPr>
        <p:spPr>
          <a:xfrm>
            <a:off x="518900" y="1132250"/>
            <a:ext cx="4728300" cy="12078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Roboto Light"/>
              <a:buNone/>
            </a:pPr>
            <a:r>
              <a:rPr lang="en-GB"/>
              <a:t>Discipline-oriented pilots</a:t>
            </a:r>
            <a:endParaRPr/>
          </a:p>
        </p:txBody>
      </p:sp>
      <p:sp>
        <p:nvSpPr>
          <p:cNvPr id="466" name="Google Shape;466;g3a5681add1c_5_132"/>
          <p:cNvSpPr txBox="1"/>
          <p:nvPr>
            <p:ph idx="1" type="body"/>
          </p:nvPr>
        </p:nvSpPr>
        <p:spPr>
          <a:xfrm>
            <a:off x="586888" y="2405810"/>
            <a:ext cx="4394400" cy="4211234"/>
          </a:xfrm>
          <a:prstGeom prst="rect">
            <a:avLst/>
          </a:prstGeom>
          <a:noFill/>
          <a:ln>
            <a:noFill/>
          </a:ln>
        </p:spPr>
        <p:txBody>
          <a:bodyPr anchorCtr="0" anchor="t" bIns="45700" lIns="91425" spcFirstLastPara="1" rIns="91425" wrap="square" tIns="45700">
            <a:normAutofit/>
          </a:bodyPr>
          <a:lstStyle/>
          <a:p>
            <a:pPr indent="-406400" lvl="0" marL="457200" rtl="0" algn="l">
              <a:lnSpc>
                <a:spcPct val="100000"/>
              </a:lnSpc>
              <a:spcBef>
                <a:spcPts val="1000"/>
              </a:spcBef>
              <a:spcAft>
                <a:spcPts val="0"/>
              </a:spcAft>
              <a:buClr>
                <a:schemeClr val="dk1"/>
              </a:buClr>
              <a:buSzPts val="2800"/>
              <a:buChar char="•"/>
            </a:pPr>
            <a:r>
              <a:rPr lang="en-GB" sz="2000"/>
              <a:t>Requirements and needs from disciplinary perspective</a:t>
            </a:r>
            <a:endParaRPr/>
          </a:p>
          <a:p>
            <a:pPr indent="-406400" lvl="0" marL="457200" rtl="0" algn="l">
              <a:lnSpc>
                <a:spcPct val="100000"/>
              </a:lnSpc>
              <a:spcBef>
                <a:spcPts val="1000"/>
              </a:spcBef>
              <a:spcAft>
                <a:spcPts val="0"/>
              </a:spcAft>
              <a:buClr>
                <a:schemeClr val="dk1"/>
              </a:buClr>
              <a:buSzPts val="2800"/>
              <a:buChar char="•"/>
            </a:pPr>
            <a:r>
              <a:rPr lang="en-GB" sz="2000"/>
              <a:t>Testing and validation</a:t>
            </a:r>
            <a:endParaRPr sz="2000"/>
          </a:p>
          <a:p>
            <a:pPr indent="-406400" lvl="0" marL="457200" rtl="0" algn="l">
              <a:lnSpc>
                <a:spcPct val="100000"/>
              </a:lnSpc>
              <a:spcBef>
                <a:spcPts val="1000"/>
              </a:spcBef>
              <a:spcAft>
                <a:spcPts val="0"/>
              </a:spcAft>
              <a:buClr>
                <a:schemeClr val="dk1"/>
              </a:buClr>
              <a:buSzPts val="2800"/>
              <a:buChar char="•"/>
            </a:pPr>
            <a:r>
              <a:rPr lang="en-GB" sz="2000"/>
              <a:t>Early adoption </a:t>
            </a:r>
            <a:endParaRPr/>
          </a:p>
          <a:p>
            <a:pPr indent="-406400" lvl="0" marL="457200" rtl="0" algn="l">
              <a:lnSpc>
                <a:spcPct val="100000"/>
              </a:lnSpc>
              <a:spcBef>
                <a:spcPts val="1000"/>
              </a:spcBef>
              <a:spcAft>
                <a:spcPts val="0"/>
              </a:spcAft>
              <a:buClr>
                <a:schemeClr val="dk1"/>
              </a:buClr>
              <a:buSzPts val="2800"/>
              <a:buChar char="•"/>
            </a:pPr>
            <a:r>
              <a:rPr lang="en-GB" sz="2000"/>
              <a:t>Support kit to endorse wider adoption of the project results </a:t>
            </a:r>
            <a:endParaRPr/>
          </a:p>
        </p:txBody>
      </p:sp>
      <p:pic>
        <p:nvPicPr>
          <p:cNvPr descr="A logo for a company&#10;&#10;AI-generated content may be incorrect." id="467" name="Google Shape;467;g3a5681add1c_5_132"/>
          <p:cNvPicPr preferRelativeResize="0"/>
          <p:nvPr/>
        </p:nvPicPr>
        <p:blipFill rotWithShape="1">
          <a:blip r:embed="rId3">
            <a:alphaModFix/>
          </a:blip>
          <a:srcRect b="0" l="0" r="0" t="0"/>
          <a:stretch/>
        </p:blipFill>
        <p:spPr>
          <a:xfrm>
            <a:off x="9588085" y="500121"/>
            <a:ext cx="2139332" cy="1512754"/>
          </a:xfrm>
          <a:prstGeom prst="rect">
            <a:avLst/>
          </a:prstGeom>
          <a:noFill/>
          <a:ln>
            <a:noFill/>
          </a:ln>
        </p:spPr>
      </p:pic>
      <p:pic>
        <p:nvPicPr>
          <p:cNvPr id="468" name="Google Shape;468;g3a5681add1c_5_132"/>
          <p:cNvPicPr preferRelativeResize="0"/>
          <p:nvPr/>
        </p:nvPicPr>
        <p:blipFill rotWithShape="1">
          <a:blip r:embed="rId4">
            <a:alphaModFix/>
          </a:blip>
          <a:srcRect b="0" l="0" r="0" t="0"/>
          <a:stretch/>
        </p:blipFill>
        <p:spPr>
          <a:xfrm>
            <a:off x="8497710" y="3206777"/>
            <a:ext cx="1532892" cy="595123"/>
          </a:xfrm>
          <a:prstGeom prst="rect">
            <a:avLst/>
          </a:prstGeom>
          <a:noFill/>
          <a:ln>
            <a:noFill/>
          </a:ln>
        </p:spPr>
      </p:pic>
      <p:pic>
        <p:nvPicPr>
          <p:cNvPr id="469" name="Google Shape;469;g3a5681add1c_5_132"/>
          <p:cNvPicPr preferRelativeResize="0"/>
          <p:nvPr/>
        </p:nvPicPr>
        <p:blipFill rotWithShape="1">
          <a:blip r:embed="rId5">
            <a:alphaModFix/>
          </a:blip>
          <a:srcRect b="0" l="0" r="0" t="0"/>
          <a:stretch/>
        </p:blipFill>
        <p:spPr>
          <a:xfrm>
            <a:off x="9736882" y="1943224"/>
            <a:ext cx="1586739" cy="569157"/>
          </a:xfrm>
          <a:prstGeom prst="rect">
            <a:avLst/>
          </a:prstGeom>
          <a:noFill/>
          <a:ln>
            <a:noFill/>
          </a:ln>
        </p:spPr>
      </p:pic>
      <p:pic>
        <p:nvPicPr>
          <p:cNvPr id="470" name="Google Shape;470;g3a5681add1c_5_132"/>
          <p:cNvPicPr preferRelativeResize="0"/>
          <p:nvPr/>
        </p:nvPicPr>
        <p:blipFill rotWithShape="1">
          <a:blip r:embed="rId6">
            <a:alphaModFix/>
          </a:blip>
          <a:srcRect b="0" l="0" r="0" t="0"/>
          <a:stretch/>
        </p:blipFill>
        <p:spPr>
          <a:xfrm>
            <a:off x="7894754" y="2405810"/>
            <a:ext cx="914294" cy="720920"/>
          </a:xfrm>
          <a:prstGeom prst="rect">
            <a:avLst/>
          </a:prstGeom>
          <a:noFill/>
          <a:ln>
            <a:noFill/>
          </a:ln>
        </p:spPr>
      </p:pic>
      <p:pic>
        <p:nvPicPr>
          <p:cNvPr id="471" name="Google Shape;471;g3a5681add1c_5_132"/>
          <p:cNvPicPr preferRelativeResize="0"/>
          <p:nvPr/>
        </p:nvPicPr>
        <p:blipFill rotWithShape="1">
          <a:blip r:embed="rId7">
            <a:alphaModFix/>
          </a:blip>
          <a:srcRect b="0" l="0" r="0" t="0"/>
          <a:stretch/>
        </p:blipFill>
        <p:spPr>
          <a:xfrm>
            <a:off x="8586276" y="3939136"/>
            <a:ext cx="729809" cy="729809"/>
          </a:xfrm>
          <a:prstGeom prst="rect">
            <a:avLst/>
          </a:prstGeom>
          <a:noFill/>
          <a:ln>
            <a:noFill/>
          </a:ln>
        </p:spPr>
      </p:pic>
      <p:pic>
        <p:nvPicPr>
          <p:cNvPr id="472" name="Google Shape;472;g3a5681add1c_5_132"/>
          <p:cNvPicPr preferRelativeResize="0"/>
          <p:nvPr/>
        </p:nvPicPr>
        <p:blipFill rotWithShape="1">
          <a:blip r:embed="rId8">
            <a:alphaModFix/>
          </a:blip>
          <a:srcRect b="0" l="0" r="0" t="0"/>
          <a:stretch/>
        </p:blipFill>
        <p:spPr>
          <a:xfrm>
            <a:off x="9799166" y="4845126"/>
            <a:ext cx="1524455" cy="810652"/>
          </a:xfrm>
          <a:prstGeom prst="rect">
            <a:avLst/>
          </a:prstGeom>
          <a:noFill/>
          <a:ln>
            <a:noFill/>
          </a:ln>
        </p:spPr>
      </p:pic>
      <p:pic>
        <p:nvPicPr>
          <p:cNvPr id="473" name="Google Shape;473;g3a5681add1c_5_132"/>
          <p:cNvPicPr preferRelativeResize="0"/>
          <p:nvPr/>
        </p:nvPicPr>
        <p:blipFill rotWithShape="1">
          <a:blip r:embed="rId9">
            <a:alphaModFix/>
          </a:blip>
          <a:srcRect b="0" l="0" r="0" t="0"/>
          <a:stretch/>
        </p:blipFill>
        <p:spPr>
          <a:xfrm>
            <a:off x="7923046" y="1034939"/>
            <a:ext cx="1750748" cy="601578"/>
          </a:xfrm>
          <a:prstGeom prst="rect">
            <a:avLst/>
          </a:prstGeom>
          <a:noFill/>
          <a:ln>
            <a:noFill/>
          </a:ln>
        </p:spPr>
      </p:pic>
      <p:pic>
        <p:nvPicPr>
          <p:cNvPr descr="Earth globe: Americas with solid fill" id="474" name="Google Shape;474;g3a5681add1c_5_132"/>
          <p:cNvPicPr preferRelativeResize="0"/>
          <p:nvPr/>
        </p:nvPicPr>
        <p:blipFill rotWithShape="1">
          <a:blip r:embed="rId10">
            <a:alphaModFix/>
          </a:blip>
          <a:srcRect b="0" l="0" r="0" t="0"/>
          <a:stretch/>
        </p:blipFill>
        <p:spPr>
          <a:xfrm>
            <a:off x="5483808" y="1811512"/>
            <a:ext cx="599886" cy="599886"/>
          </a:xfrm>
          <a:prstGeom prst="rect">
            <a:avLst/>
          </a:prstGeom>
          <a:noFill/>
          <a:ln>
            <a:noFill/>
          </a:ln>
        </p:spPr>
      </p:pic>
      <p:pic>
        <p:nvPicPr>
          <p:cNvPr descr="Atom with solid fill" id="475" name="Google Shape;475;g3a5681add1c_5_132"/>
          <p:cNvPicPr preferRelativeResize="0"/>
          <p:nvPr/>
        </p:nvPicPr>
        <p:blipFill rotWithShape="1">
          <a:blip r:embed="rId11">
            <a:alphaModFix/>
          </a:blip>
          <a:srcRect b="0" l="0" r="0" t="0"/>
          <a:stretch/>
        </p:blipFill>
        <p:spPr>
          <a:xfrm>
            <a:off x="5461408" y="3880862"/>
            <a:ext cx="651778" cy="651778"/>
          </a:xfrm>
          <a:prstGeom prst="rect">
            <a:avLst/>
          </a:prstGeom>
          <a:noFill/>
          <a:ln>
            <a:noFill/>
          </a:ln>
        </p:spPr>
      </p:pic>
      <p:pic>
        <p:nvPicPr>
          <p:cNvPr descr="DNA with solid fill" id="476" name="Google Shape;476;g3a5681add1c_5_132"/>
          <p:cNvPicPr preferRelativeResize="0"/>
          <p:nvPr/>
        </p:nvPicPr>
        <p:blipFill rotWithShape="1">
          <a:blip r:embed="rId12">
            <a:alphaModFix/>
          </a:blip>
          <a:srcRect b="0" l="0" r="0" t="0"/>
          <a:stretch/>
        </p:blipFill>
        <p:spPr>
          <a:xfrm>
            <a:off x="5457862" y="4621503"/>
            <a:ext cx="651778" cy="651778"/>
          </a:xfrm>
          <a:prstGeom prst="rect">
            <a:avLst/>
          </a:prstGeom>
          <a:noFill/>
          <a:ln>
            <a:noFill/>
          </a:ln>
        </p:spPr>
      </p:pic>
      <p:pic>
        <p:nvPicPr>
          <p:cNvPr descr="Table setting with solid fill" id="477" name="Google Shape;477;g3a5681add1c_5_132"/>
          <p:cNvPicPr preferRelativeResize="0"/>
          <p:nvPr/>
        </p:nvPicPr>
        <p:blipFill rotWithShape="1">
          <a:blip r:embed="rId13">
            <a:alphaModFix/>
          </a:blip>
          <a:srcRect b="0" l="0" r="0" t="0"/>
          <a:stretch/>
        </p:blipFill>
        <p:spPr>
          <a:xfrm>
            <a:off x="5461408" y="2488443"/>
            <a:ext cx="651778" cy="651778"/>
          </a:xfrm>
          <a:prstGeom prst="rect">
            <a:avLst/>
          </a:prstGeom>
          <a:noFill/>
          <a:ln>
            <a:noFill/>
          </a:ln>
        </p:spPr>
      </p:pic>
      <p:pic>
        <p:nvPicPr>
          <p:cNvPr descr="Chat with solid fill" id="478" name="Google Shape;478;g3a5681add1c_5_132"/>
          <p:cNvPicPr preferRelativeResize="0"/>
          <p:nvPr/>
        </p:nvPicPr>
        <p:blipFill rotWithShape="1">
          <a:blip r:embed="rId14">
            <a:alphaModFix/>
          </a:blip>
          <a:srcRect b="0" l="0" r="0" t="0"/>
          <a:stretch/>
        </p:blipFill>
        <p:spPr>
          <a:xfrm>
            <a:off x="5499766" y="5379282"/>
            <a:ext cx="651778" cy="651778"/>
          </a:xfrm>
          <a:prstGeom prst="rect">
            <a:avLst/>
          </a:prstGeom>
          <a:noFill/>
          <a:ln>
            <a:noFill/>
          </a:ln>
        </p:spPr>
      </p:pic>
      <p:pic>
        <p:nvPicPr>
          <p:cNvPr descr="Users with solid fill" id="479" name="Google Shape;479;g3a5681add1c_5_132"/>
          <p:cNvPicPr preferRelativeResize="0"/>
          <p:nvPr/>
        </p:nvPicPr>
        <p:blipFill rotWithShape="1">
          <a:blip r:embed="rId15">
            <a:alphaModFix/>
          </a:blip>
          <a:srcRect b="0" l="0" r="0" t="0"/>
          <a:stretch/>
        </p:blipFill>
        <p:spPr>
          <a:xfrm>
            <a:off x="5504626" y="1064423"/>
            <a:ext cx="651778" cy="651778"/>
          </a:xfrm>
          <a:prstGeom prst="rect">
            <a:avLst/>
          </a:prstGeom>
          <a:noFill/>
          <a:ln>
            <a:noFill/>
          </a:ln>
        </p:spPr>
      </p:pic>
      <p:pic>
        <p:nvPicPr>
          <p:cNvPr descr="Fog with solid fill" id="480" name="Google Shape;480;g3a5681add1c_5_132"/>
          <p:cNvPicPr preferRelativeResize="0"/>
          <p:nvPr/>
        </p:nvPicPr>
        <p:blipFill rotWithShape="1">
          <a:blip r:embed="rId16">
            <a:alphaModFix/>
          </a:blip>
          <a:srcRect b="0" l="0" r="0" t="0"/>
          <a:stretch/>
        </p:blipFill>
        <p:spPr>
          <a:xfrm>
            <a:off x="5461408" y="3140221"/>
            <a:ext cx="651778" cy="651778"/>
          </a:xfrm>
          <a:prstGeom prst="rect">
            <a:avLst/>
          </a:prstGeom>
          <a:noFill/>
          <a:ln>
            <a:noFill/>
          </a:ln>
        </p:spPr>
      </p:pic>
      <p:sp>
        <p:nvSpPr>
          <p:cNvPr id="481" name="Google Shape;481;g3a5681add1c_5_132"/>
          <p:cNvSpPr txBox="1"/>
          <p:nvPr/>
        </p:nvSpPr>
        <p:spPr>
          <a:xfrm>
            <a:off x="6173550" y="3309627"/>
            <a:ext cx="232416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Climate Simulations </a:t>
            </a:r>
            <a:endParaRPr b="0" i="0" sz="1400" u="none" cap="none" strike="noStrike">
              <a:solidFill>
                <a:srgbClr val="000000"/>
              </a:solidFill>
              <a:latin typeface="Arial"/>
              <a:ea typeface="Arial"/>
              <a:cs typeface="Arial"/>
              <a:sym typeface="Arial"/>
            </a:endParaRPr>
          </a:p>
        </p:txBody>
      </p:sp>
      <p:sp>
        <p:nvSpPr>
          <p:cNvPr id="482" name="Google Shape;482;g3a5681add1c_5_132"/>
          <p:cNvSpPr txBox="1"/>
          <p:nvPr/>
        </p:nvSpPr>
        <p:spPr>
          <a:xfrm>
            <a:off x="6151544" y="1873319"/>
            <a:ext cx="358135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Earth &amp; Environmental Sciences </a:t>
            </a:r>
            <a:endParaRPr b="0" i="0" sz="1400" u="none" cap="none" strike="noStrike">
              <a:solidFill>
                <a:srgbClr val="000000"/>
              </a:solidFill>
              <a:latin typeface="Arial"/>
              <a:ea typeface="Arial"/>
              <a:cs typeface="Arial"/>
              <a:sym typeface="Arial"/>
            </a:endParaRPr>
          </a:p>
        </p:txBody>
      </p:sp>
      <p:sp>
        <p:nvSpPr>
          <p:cNvPr id="483" name="Google Shape;483;g3a5681add1c_5_132"/>
          <p:cNvSpPr txBox="1"/>
          <p:nvPr/>
        </p:nvSpPr>
        <p:spPr>
          <a:xfrm>
            <a:off x="6173550" y="2583070"/>
            <a:ext cx="196507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Food Sciences</a:t>
            </a:r>
            <a:endParaRPr b="0" i="0" sz="1400" u="none" cap="none" strike="noStrike">
              <a:solidFill>
                <a:srgbClr val="000000"/>
              </a:solidFill>
              <a:latin typeface="Arial"/>
              <a:ea typeface="Arial"/>
              <a:cs typeface="Arial"/>
              <a:sym typeface="Arial"/>
            </a:endParaRPr>
          </a:p>
        </p:txBody>
      </p:sp>
      <p:sp>
        <p:nvSpPr>
          <p:cNvPr id="484" name="Google Shape;484;g3a5681add1c_5_132"/>
          <p:cNvSpPr txBox="1"/>
          <p:nvPr/>
        </p:nvSpPr>
        <p:spPr>
          <a:xfrm>
            <a:off x="6198851" y="4034773"/>
            <a:ext cx="232416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High-Energy Physics</a:t>
            </a:r>
            <a:endParaRPr b="0" i="0" sz="1800" u="none" cap="none" strike="noStrike">
              <a:solidFill>
                <a:srgbClr val="000000"/>
              </a:solidFill>
              <a:latin typeface="Arial"/>
              <a:ea typeface="Arial"/>
              <a:cs typeface="Arial"/>
              <a:sym typeface="Arial"/>
            </a:endParaRPr>
          </a:p>
        </p:txBody>
      </p:sp>
      <p:sp>
        <p:nvSpPr>
          <p:cNvPr id="485" name="Google Shape;485;g3a5681add1c_5_132"/>
          <p:cNvSpPr txBox="1"/>
          <p:nvPr/>
        </p:nvSpPr>
        <p:spPr>
          <a:xfrm>
            <a:off x="6151544" y="4786091"/>
            <a:ext cx="351023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Life Sciences and Bioinformatics </a:t>
            </a:r>
            <a:endParaRPr b="0" i="0" sz="1400" u="none" cap="none" strike="noStrike">
              <a:solidFill>
                <a:srgbClr val="000000"/>
              </a:solidFill>
              <a:latin typeface="Arial"/>
              <a:ea typeface="Arial"/>
              <a:cs typeface="Arial"/>
              <a:sym typeface="Arial"/>
            </a:endParaRPr>
          </a:p>
        </p:txBody>
      </p:sp>
      <p:sp>
        <p:nvSpPr>
          <p:cNvPr id="486" name="Google Shape;486;g3a5681add1c_5_132"/>
          <p:cNvSpPr txBox="1"/>
          <p:nvPr/>
        </p:nvSpPr>
        <p:spPr>
          <a:xfrm>
            <a:off x="6202198" y="5520505"/>
            <a:ext cx="1559968"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Linguistics</a:t>
            </a:r>
            <a:endParaRPr b="0" i="0" sz="1800" u="none" cap="none" strike="noStrike">
              <a:solidFill>
                <a:srgbClr val="000000"/>
              </a:solidFill>
              <a:latin typeface="Arial"/>
              <a:ea typeface="Arial"/>
              <a:cs typeface="Arial"/>
              <a:sym typeface="Arial"/>
            </a:endParaRPr>
          </a:p>
        </p:txBody>
      </p:sp>
      <p:sp>
        <p:nvSpPr>
          <p:cNvPr id="487" name="Google Shape;487;g3a5681add1c_5_132"/>
          <p:cNvSpPr txBox="1"/>
          <p:nvPr/>
        </p:nvSpPr>
        <p:spPr>
          <a:xfrm>
            <a:off x="6173550" y="1132241"/>
            <a:ext cx="188463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Social Sciences</a:t>
            </a:r>
            <a:endParaRPr b="0" i="0" sz="1400" u="none" cap="none" strike="noStrike">
              <a:solidFill>
                <a:srgbClr val="000000"/>
              </a:solidFill>
              <a:latin typeface="Arial"/>
              <a:ea typeface="Arial"/>
              <a:cs typeface="Arial"/>
              <a:sym typeface="Arial"/>
            </a:endParaRPr>
          </a:p>
        </p:txBody>
      </p:sp>
      <p:pic>
        <p:nvPicPr>
          <p:cNvPr id="488" name="Google Shape;488;g3a5681add1c_5_132"/>
          <p:cNvPicPr preferRelativeResize="0"/>
          <p:nvPr/>
        </p:nvPicPr>
        <p:blipFill rotWithShape="1">
          <a:blip r:embed="rId17">
            <a:alphaModFix/>
          </a:blip>
          <a:srcRect b="0" l="0" r="0" t="0"/>
          <a:stretch/>
        </p:blipFill>
        <p:spPr>
          <a:xfrm>
            <a:off x="7631261" y="5324236"/>
            <a:ext cx="997649" cy="9976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g3a5681add1c_5_159"/>
          <p:cNvSpPr txBox="1"/>
          <p:nvPr>
            <p:ph type="title"/>
          </p:nvPr>
        </p:nvSpPr>
        <p:spPr>
          <a:xfrm>
            <a:off x="519211" y="1163442"/>
            <a:ext cx="4728300" cy="12078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Roboto Light"/>
              <a:buNone/>
            </a:pPr>
            <a:r>
              <a:rPr lang="en-GB"/>
              <a:t>Discipline-oriented pilots</a:t>
            </a:r>
            <a:endParaRPr/>
          </a:p>
        </p:txBody>
      </p:sp>
      <p:sp>
        <p:nvSpPr>
          <p:cNvPr id="494" name="Google Shape;494;g3a5681add1c_5_159"/>
          <p:cNvSpPr/>
          <p:nvPr/>
        </p:nvSpPr>
        <p:spPr>
          <a:xfrm>
            <a:off x="5303334" y="1502111"/>
            <a:ext cx="1147320" cy="484162"/>
          </a:xfrm>
          <a:prstGeom prst="rightArrow">
            <a:avLst>
              <a:gd fmla="val 50000" name="adj1"/>
              <a:gd fmla="val 50000" name="adj2"/>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95" name="Google Shape;495;g3a5681add1c_5_159"/>
          <p:cNvSpPr/>
          <p:nvPr/>
        </p:nvSpPr>
        <p:spPr>
          <a:xfrm>
            <a:off x="5303334" y="4027265"/>
            <a:ext cx="1147320" cy="484162"/>
          </a:xfrm>
          <a:prstGeom prst="rightArrow">
            <a:avLst>
              <a:gd fmla="val 50000" name="adj1"/>
              <a:gd fmla="val 50000" name="adj2"/>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96" name="Google Shape;496;g3a5681add1c_5_159"/>
          <p:cNvSpPr txBox="1"/>
          <p:nvPr/>
        </p:nvSpPr>
        <p:spPr>
          <a:xfrm>
            <a:off x="6450654" y="3668264"/>
            <a:ext cx="5522340" cy="12078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4400"/>
              <a:buFont typeface="Roboto Light"/>
              <a:buNone/>
            </a:pPr>
            <a:r>
              <a:rPr b="0" i="0" lang="en-GB" sz="3600" u="none" cap="none" strike="noStrike">
                <a:solidFill>
                  <a:schemeClr val="dk1"/>
                </a:solidFill>
                <a:latin typeface="Roboto Light"/>
                <a:ea typeface="Roboto Light"/>
                <a:cs typeface="Roboto Light"/>
                <a:sym typeface="Roboto Light"/>
              </a:rPr>
              <a:t>D3.2 Pilot Methodology</a:t>
            </a:r>
            <a:endParaRPr/>
          </a:p>
        </p:txBody>
      </p:sp>
      <p:sp>
        <p:nvSpPr>
          <p:cNvPr id="497" name="Google Shape;497;g3a5681add1c_5_159"/>
          <p:cNvSpPr txBox="1"/>
          <p:nvPr/>
        </p:nvSpPr>
        <p:spPr>
          <a:xfrm>
            <a:off x="6450654" y="1140292"/>
            <a:ext cx="6048813" cy="12078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4400"/>
              <a:buFont typeface="Roboto Light"/>
              <a:buNone/>
            </a:pPr>
            <a:r>
              <a:rPr b="0" i="0" lang="en-GB" sz="3600" u="none" cap="none" strike="noStrike">
                <a:solidFill>
                  <a:schemeClr val="dk1"/>
                </a:solidFill>
                <a:latin typeface="Roboto Light"/>
                <a:ea typeface="Roboto Light"/>
                <a:cs typeface="Roboto Light"/>
                <a:sym typeface="Roboto Light"/>
              </a:rPr>
              <a:t>M3.1 User Journey Maps</a:t>
            </a:r>
            <a:endParaRPr/>
          </a:p>
        </p:txBody>
      </p:sp>
      <p:sp>
        <p:nvSpPr>
          <p:cNvPr id="498" name="Google Shape;498;g3a5681add1c_5_159"/>
          <p:cNvSpPr txBox="1"/>
          <p:nvPr>
            <p:ph idx="1" type="body"/>
          </p:nvPr>
        </p:nvSpPr>
        <p:spPr>
          <a:xfrm>
            <a:off x="586888" y="2405810"/>
            <a:ext cx="4394400" cy="4211234"/>
          </a:xfrm>
          <a:prstGeom prst="rect">
            <a:avLst/>
          </a:prstGeom>
          <a:noFill/>
          <a:ln>
            <a:noFill/>
          </a:ln>
        </p:spPr>
        <p:txBody>
          <a:bodyPr anchorCtr="0" anchor="t" bIns="45700" lIns="91425" spcFirstLastPara="1" rIns="91425" wrap="square" tIns="45700">
            <a:normAutofit/>
          </a:bodyPr>
          <a:lstStyle/>
          <a:p>
            <a:pPr indent="-406400" lvl="0" marL="457200" rtl="0" algn="l">
              <a:lnSpc>
                <a:spcPct val="100000"/>
              </a:lnSpc>
              <a:spcBef>
                <a:spcPts val="1000"/>
              </a:spcBef>
              <a:spcAft>
                <a:spcPts val="0"/>
              </a:spcAft>
              <a:buClr>
                <a:schemeClr val="dk1"/>
              </a:buClr>
              <a:buSzPts val="2800"/>
              <a:buChar char="•"/>
            </a:pPr>
            <a:r>
              <a:rPr lang="en-GB" sz="2000"/>
              <a:t>Requirements and needs from disciplinary perspective</a:t>
            </a:r>
            <a:endParaRPr/>
          </a:p>
          <a:p>
            <a:pPr indent="-406400" lvl="0" marL="457200" rtl="0" algn="l">
              <a:lnSpc>
                <a:spcPct val="100000"/>
              </a:lnSpc>
              <a:spcBef>
                <a:spcPts val="1000"/>
              </a:spcBef>
              <a:spcAft>
                <a:spcPts val="0"/>
              </a:spcAft>
              <a:buClr>
                <a:schemeClr val="dk1"/>
              </a:buClr>
              <a:buSzPts val="2800"/>
              <a:buChar char="•"/>
            </a:pPr>
            <a:r>
              <a:rPr lang="en-GB" sz="2000"/>
              <a:t>Testing and validation</a:t>
            </a:r>
            <a:endParaRPr sz="2000"/>
          </a:p>
          <a:p>
            <a:pPr indent="-406400" lvl="0" marL="457200" rtl="0" algn="l">
              <a:lnSpc>
                <a:spcPct val="100000"/>
              </a:lnSpc>
              <a:spcBef>
                <a:spcPts val="1000"/>
              </a:spcBef>
              <a:spcAft>
                <a:spcPts val="0"/>
              </a:spcAft>
              <a:buClr>
                <a:schemeClr val="dk1"/>
              </a:buClr>
              <a:buSzPts val="2800"/>
              <a:buChar char="•"/>
            </a:pPr>
            <a:r>
              <a:rPr lang="en-GB" sz="2000"/>
              <a:t>Early adoption </a:t>
            </a:r>
            <a:endParaRPr/>
          </a:p>
          <a:p>
            <a:pPr indent="-406400" lvl="0" marL="457200" rtl="0" algn="l">
              <a:lnSpc>
                <a:spcPct val="100000"/>
              </a:lnSpc>
              <a:spcBef>
                <a:spcPts val="1000"/>
              </a:spcBef>
              <a:spcAft>
                <a:spcPts val="0"/>
              </a:spcAft>
              <a:buClr>
                <a:schemeClr val="dk1"/>
              </a:buClr>
              <a:buSzPts val="2800"/>
              <a:buChar char="•"/>
            </a:pPr>
            <a:r>
              <a:rPr lang="en-GB" sz="2000"/>
              <a:t>Support kit to endorse wider adoption of the project results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grpSp>
        <p:nvGrpSpPr>
          <p:cNvPr id="503" name="Google Shape;503;g3a5681add1c_5_168"/>
          <p:cNvGrpSpPr/>
          <p:nvPr/>
        </p:nvGrpSpPr>
        <p:grpSpPr>
          <a:xfrm>
            <a:off x="5423123" y="445789"/>
            <a:ext cx="6699916" cy="6003748"/>
            <a:chOff x="6286779" y="204201"/>
            <a:chExt cx="5852697" cy="6396919"/>
          </a:xfrm>
        </p:grpSpPr>
        <p:sp>
          <p:nvSpPr>
            <p:cNvPr id="504" name="Google Shape;504;g3a5681add1c_5_168"/>
            <p:cNvSpPr/>
            <p:nvPr/>
          </p:nvSpPr>
          <p:spPr>
            <a:xfrm>
              <a:off x="6286779" y="422741"/>
              <a:ext cx="5852697" cy="6178379"/>
            </a:xfrm>
            <a:prstGeom prst="rect">
              <a:avLst/>
            </a:prstGeom>
            <a:solidFill>
              <a:schemeClr val="lt1">
                <a:alpha val="0"/>
              </a:schemeClr>
            </a:solid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05" name="Google Shape;505;g3a5681add1c_5_168"/>
            <p:cNvSpPr txBox="1"/>
            <p:nvPr/>
          </p:nvSpPr>
          <p:spPr>
            <a:xfrm>
              <a:off x="8976817" y="204201"/>
              <a:ext cx="679704" cy="426312"/>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2000" u="none" cap="none" strike="noStrike">
                  <a:solidFill>
                    <a:srgbClr val="000000"/>
                  </a:solidFill>
                  <a:latin typeface="Arial"/>
                  <a:ea typeface="Arial"/>
                  <a:cs typeface="Arial"/>
                  <a:sym typeface="Arial"/>
                </a:rPr>
                <a:t>T3.2</a:t>
              </a:r>
              <a:endParaRPr/>
            </a:p>
          </p:txBody>
        </p:sp>
      </p:grpSp>
      <p:grpSp>
        <p:nvGrpSpPr>
          <p:cNvPr id="506" name="Google Shape;506;g3a5681add1c_5_168"/>
          <p:cNvGrpSpPr/>
          <p:nvPr/>
        </p:nvGrpSpPr>
        <p:grpSpPr>
          <a:xfrm>
            <a:off x="170177" y="1997110"/>
            <a:ext cx="3688580" cy="4387272"/>
            <a:chOff x="197708" y="119588"/>
            <a:chExt cx="4967416" cy="6503634"/>
          </a:xfrm>
        </p:grpSpPr>
        <p:sp>
          <p:nvSpPr>
            <p:cNvPr id="507" name="Google Shape;507;g3a5681add1c_5_168"/>
            <p:cNvSpPr/>
            <p:nvPr/>
          </p:nvSpPr>
          <p:spPr>
            <a:xfrm>
              <a:off x="197708" y="444843"/>
              <a:ext cx="4967416" cy="6178379"/>
            </a:xfrm>
            <a:prstGeom prst="rect">
              <a:avLst/>
            </a:prstGeom>
            <a:no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08" name="Google Shape;508;g3a5681add1c_5_168"/>
            <p:cNvSpPr txBox="1"/>
            <p:nvPr/>
          </p:nvSpPr>
          <p:spPr>
            <a:xfrm>
              <a:off x="2166392" y="119588"/>
              <a:ext cx="1030049" cy="650510"/>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2000" u="none" cap="none" strike="noStrike">
                  <a:solidFill>
                    <a:srgbClr val="000000"/>
                  </a:solidFill>
                  <a:latin typeface="Arial"/>
                  <a:ea typeface="Arial"/>
                  <a:cs typeface="Arial"/>
                  <a:sym typeface="Arial"/>
                </a:rPr>
                <a:t>WP</a:t>
              </a:r>
              <a:endParaRPr b="0" i="0" sz="1400" u="none" cap="none" strike="noStrike">
                <a:solidFill>
                  <a:srgbClr val="000000"/>
                </a:solidFill>
                <a:latin typeface="Arial"/>
                <a:ea typeface="Arial"/>
                <a:cs typeface="Arial"/>
                <a:sym typeface="Arial"/>
              </a:endParaRPr>
            </a:p>
          </p:txBody>
        </p:sp>
      </p:grpSp>
      <p:sp>
        <p:nvSpPr>
          <p:cNvPr id="509" name="Google Shape;509;g3a5681add1c_5_168"/>
          <p:cNvSpPr/>
          <p:nvPr/>
        </p:nvSpPr>
        <p:spPr>
          <a:xfrm>
            <a:off x="9592124" y="2806442"/>
            <a:ext cx="1735065" cy="927165"/>
          </a:xfrm>
          <a:prstGeom prst="ellipse">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Disciplinary testing teams</a:t>
            </a:r>
            <a:endParaRPr/>
          </a:p>
        </p:txBody>
      </p:sp>
      <p:sp>
        <p:nvSpPr>
          <p:cNvPr id="510" name="Google Shape;510;g3a5681add1c_5_168"/>
          <p:cNvSpPr txBox="1"/>
          <p:nvPr/>
        </p:nvSpPr>
        <p:spPr>
          <a:xfrm>
            <a:off x="3904178" y="5412328"/>
            <a:ext cx="1803786"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Hands off testing package</a:t>
            </a:r>
            <a:endParaRPr/>
          </a:p>
        </p:txBody>
      </p:sp>
      <p:sp>
        <p:nvSpPr>
          <p:cNvPr id="511" name="Google Shape;511;g3a5681add1c_5_168"/>
          <p:cNvSpPr/>
          <p:nvPr/>
        </p:nvSpPr>
        <p:spPr>
          <a:xfrm>
            <a:off x="5992805" y="3545710"/>
            <a:ext cx="1738780" cy="690041"/>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release</a:t>
            </a:r>
            <a:endParaRPr b="0" i="0" sz="1400" u="none" cap="none" strike="noStrike">
              <a:solidFill>
                <a:schemeClr val="lt1"/>
              </a:solidFill>
              <a:latin typeface="Arial"/>
              <a:ea typeface="Arial"/>
              <a:cs typeface="Arial"/>
              <a:sym typeface="Arial"/>
            </a:endParaRPr>
          </a:p>
        </p:txBody>
      </p:sp>
      <p:grpSp>
        <p:nvGrpSpPr>
          <p:cNvPr id="512" name="Google Shape;512;g3a5681add1c_5_168"/>
          <p:cNvGrpSpPr/>
          <p:nvPr/>
        </p:nvGrpSpPr>
        <p:grpSpPr>
          <a:xfrm>
            <a:off x="483937" y="3949172"/>
            <a:ext cx="2724617" cy="2170096"/>
            <a:chOff x="644775" y="3979400"/>
            <a:chExt cx="2724617" cy="2170096"/>
          </a:xfrm>
        </p:grpSpPr>
        <p:sp>
          <p:nvSpPr>
            <p:cNvPr id="513" name="Google Shape;513;g3a5681add1c_5_168"/>
            <p:cNvSpPr/>
            <p:nvPr/>
          </p:nvSpPr>
          <p:spPr>
            <a:xfrm>
              <a:off x="644775" y="4109842"/>
              <a:ext cx="2724617" cy="2039654"/>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outputs</a:t>
              </a:r>
              <a:endParaRPr/>
            </a:p>
            <a:p>
              <a:pPr indent="0" lvl="0" marL="0" marR="0" rtl="0" algn="ctr">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Supporting assets</a:t>
              </a:r>
              <a:endParaRPr/>
            </a:p>
          </p:txBody>
        </p:sp>
        <p:sp>
          <p:nvSpPr>
            <p:cNvPr id="514" name="Google Shape;514;g3a5681add1c_5_168"/>
            <p:cNvSpPr txBox="1"/>
            <p:nvPr/>
          </p:nvSpPr>
          <p:spPr>
            <a:xfrm>
              <a:off x="1526563" y="3979400"/>
              <a:ext cx="841897" cy="307777"/>
            </a:xfrm>
            <a:prstGeom prst="rect">
              <a:avLst/>
            </a:prstGeom>
            <a:solidFill>
              <a:schemeClr val="lt1"/>
            </a:solidFill>
            <a:ln cap="flat" cmpd="sng" w="25400">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Release</a:t>
              </a:r>
              <a:endParaRPr/>
            </a:p>
          </p:txBody>
        </p:sp>
      </p:grpSp>
      <p:cxnSp>
        <p:nvCxnSpPr>
          <p:cNvPr id="515" name="Google Shape;515;g3a5681add1c_5_168"/>
          <p:cNvCxnSpPr/>
          <p:nvPr/>
        </p:nvCxnSpPr>
        <p:spPr>
          <a:xfrm flipH="1" rot="10800000">
            <a:off x="3386059" y="4079747"/>
            <a:ext cx="2447400" cy="1260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516" name="Google Shape;516;g3a5681add1c_5_168"/>
          <p:cNvSpPr txBox="1"/>
          <p:nvPr>
            <p:ph type="title"/>
          </p:nvPr>
        </p:nvSpPr>
        <p:spPr>
          <a:xfrm>
            <a:off x="142416" y="671602"/>
            <a:ext cx="4876653" cy="659761"/>
          </a:xfrm>
          <a:prstGeom prst="rect">
            <a:avLst/>
          </a:prstGeom>
          <a:solidFill>
            <a:schemeClr val="lt1"/>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45454"/>
              <a:buNone/>
            </a:pPr>
            <a:r>
              <a:rPr lang="en-GB"/>
              <a:t>Pilot Methodology</a:t>
            </a:r>
            <a:endParaRPr/>
          </a:p>
        </p:txBody>
      </p:sp>
      <p:sp>
        <p:nvSpPr>
          <p:cNvPr id="517" name="Google Shape;517;g3a5681add1c_5_168"/>
          <p:cNvSpPr txBox="1"/>
          <p:nvPr/>
        </p:nvSpPr>
        <p:spPr>
          <a:xfrm>
            <a:off x="963631" y="1310032"/>
            <a:ext cx="256192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Triggered at each WP release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grpSp>
        <p:nvGrpSpPr>
          <p:cNvPr id="522" name="Google Shape;522;g3a5681add1c_5_186"/>
          <p:cNvGrpSpPr/>
          <p:nvPr/>
        </p:nvGrpSpPr>
        <p:grpSpPr>
          <a:xfrm>
            <a:off x="5423123" y="445789"/>
            <a:ext cx="6699916" cy="6003748"/>
            <a:chOff x="6286779" y="204201"/>
            <a:chExt cx="5852697" cy="6396919"/>
          </a:xfrm>
        </p:grpSpPr>
        <p:sp>
          <p:nvSpPr>
            <p:cNvPr id="523" name="Google Shape;523;g3a5681add1c_5_186"/>
            <p:cNvSpPr/>
            <p:nvPr/>
          </p:nvSpPr>
          <p:spPr>
            <a:xfrm>
              <a:off x="6286779" y="422741"/>
              <a:ext cx="5852697" cy="6178379"/>
            </a:xfrm>
            <a:prstGeom prst="rect">
              <a:avLst/>
            </a:prstGeom>
            <a:solidFill>
              <a:schemeClr val="lt1">
                <a:alpha val="0"/>
              </a:schemeClr>
            </a:solid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24" name="Google Shape;524;g3a5681add1c_5_186"/>
            <p:cNvSpPr txBox="1"/>
            <p:nvPr/>
          </p:nvSpPr>
          <p:spPr>
            <a:xfrm>
              <a:off x="8976817" y="204201"/>
              <a:ext cx="679704" cy="403206"/>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T3.2</a:t>
              </a:r>
              <a:endParaRPr/>
            </a:p>
          </p:txBody>
        </p:sp>
      </p:grpSp>
      <p:grpSp>
        <p:nvGrpSpPr>
          <p:cNvPr id="525" name="Google Shape;525;g3a5681add1c_5_186"/>
          <p:cNvGrpSpPr/>
          <p:nvPr/>
        </p:nvGrpSpPr>
        <p:grpSpPr>
          <a:xfrm>
            <a:off x="170177" y="1997110"/>
            <a:ext cx="3688580" cy="4387272"/>
            <a:chOff x="197708" y="119588"/>
            <a:chExt cx="4967416" cy="6503634"/>
          </a:xfrm>
        </p:grpSpPr>
        <p:sp>
          <p:nvSpPr>
            <p:cNvPr id="526" name="Google Shape;526;g3a5681add1c_5_186"/>
            <p:cNvSpPr/>
            <p:nvPr/>
          </p:nvSpPr>
          <p:spPr>
            <a:xfrm>
              <a:off x="197708" y="444843"/>
              <a:ext cx="4967416" cy="6178379"/>
            </a:xfrm>
            <a:prstGeom prst="rect">
              <a:avLst/>
            </a:prstGeom>
            <a:no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27" name="Google Shape;527;g3a5681add1c_5_186"/>
            <p:cNvSpPr txBox="1"/>
            <p:nvPr/>
          </p:nvSpPr>
          <p:spPr>
            <a:xfrm>
              <a:off x="2166392" y="119588"/>
              <a:ext cx="1030049" cy="650510"/>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2000" u="none" cap="none" strike="noStrike">
                  <a:solidFill>
                    <a:srgbClr val="000000"/>
                  </a:solidFill>
                  <a:latin typeface="Arial"/>
                  <a:ea typeface="Arial"/>
                  <a:cs typeface="Arial"/>
                  <a:sym typeface="Arial"/>
                </a:rPr>
                <a:t>WP</a:t>
              </a:r>
              <a:endParaRPr b="0" i="0" sz="1400" u="none" cap="none" strike="noStrike">
                <a:solidFill>
                  <a:srgbClr val="000000"/>
                </a:solidFill>
                <a:latin typeface="Arial"/>
                <a:ea typeface="Arial"/>
                <a:cs typeface="Arial"/>
                <a:sym typeface="Arial"/>
              </a:endParaRPr>
            </a:p>
          </p:txBody>
        </p:sp>
      </p:grpSp>
      <p:sp>
        <p:nvSpPr>
          <p:cNvPr id="528" name="Google Shape;528;g3a5681add1c_5_186"/>
          <p:cNvSpPr/>
          <p:nvPr/>
        </p:nvSpPr>
        <p:spPr>
          <a:xfrm>
            <a:off x="5992805" y="4696668"/>
            <a:ext cx="1738780" cy="1007323"/>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Additional testing material (datasets, scenarios, UJMs)</a:t>
            </a:r>
            <a:endParaRPr b="0" i="0" sz="1400" u="none" cap="none" strike="noStrike">
              <a:solidFill>
                <a:schemeClr val="lt1"/>
              </a:solidFill>
              <a:latin typeface="Arial"/>
              <a:ea typeface="Arial"/>
              <a:cs typeface="Arial"/>
              <a:sym typeface="Arial"/>
            </a:endParaRPr>
          </a:p>
        </p:txBody>
      </p:sp>
      <p:sp>
        <p:nvSpPr>
          <p:cNvPr id="529" name="Google Shape;529;g3a5681add1c_5_186"/>
          <p:cNvSpPr/>
          <p:nvPr/>
        </p:nvSpPr>
        <p:spPr>
          <a:xfrm>
            <a:off x="9592124" y="2806442"/>
            <a:ext cx="1735065" cy="927165"/>
          </a:xfrm>
          <a:prstGeom prst="ellipse">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Disciplinary testing teams</a:t>
            </a:r>
            <a:endParaRPr/>
          </a:p>
        </p:txBody>
      </p:sp>
      <p:sp>
        <p:nvSpPr>
          <p:cNvPr id="530" name="Google Shape;530;g3a5681add1c_5_186"/>
          <p:cNvSpPr txBox="1"/>
          <p:nvPr/>
        </p:nvSpPr>
        <p:spPr>
          <a:xfrm>
            <a:off x="3904178" y="5412328"/>
            <a:ext cx="1803786"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Hands off testing package</a:t>
            </a:r>
            <a:endParaRPr/>
          </a:p>
        </p:txBody>
      </p:sp>
      <p:sp>
        <p:nvSpPr>
          <p:cNvPr id="531" name="Google Shape;531;g3a5681add1c_5_186"/>
          <p:cNvSpPr/>
          <p:nvPr/>
        </p:nvSpPr>
        <p:spPr>
          <a:xfrm>
            <a:off x="5992805" y="3545710"/>
            <a:ext cx="1738780" cy="690041"/>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release</a:t>
            </a:r>
            <a:endParaRPr b="0" i="0" sz="1400" u="none" cap="none" strike="noStrike">
              <a:solidFill>
                <a:schemeClr val="lt1"/>
              </a:solidFill>
              <a:latin typeface="Arial"/>
              <a:ea typeface="Arial"/>
              <a:cs typeface="Arial"/>
              <a:sym typeface="Arial"/>
            </a:endParaRPr>
          </a:p>
        </p:txBody>
      </p:sp>
      <p:sp>
        <p:nvSpPr>
          <p:cNvPr id="532" name="Google Shape;532;g3a5681add1c_5_186"/>
          <p:cNvSpPr/>
          <p:nvPr/>
        </p:nvSpPr>
        <p:spPr>
          <a:xfrm>
            <a:off x="6662058" y="4249013"/>
            <a:ext cx="383059" cy="428117"/>
          </a:xfrm>
          <a:prstGeom prst="mathPlus">
            <a:avLst>
              <a:gd fmla="val 23520" name="adj1"/>
            </a:avLst>
          </a:prstGeom>
          <a:solidFill>
            <a:srgbClr val="366092"/>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33" name="Google Shape;533;g3a5681add1c_5_186"/>
          <p:cNvSpPr/>
          <p:nvPr/>
        </p:nvSpPr>
        <p:spPr>
          <a:xfrm>
            <a:off x="7825896" y="3423786"/>
            <a:ext cx="400021" cy="2401016"/>
          </a:xfrm>
          <a:prstGeom prst="rightBrace">
            <a:avLst>
              <a:gd fmla="val 8333" name="adj1"/>
              <a:gd fmla="val 50000" name="adj2"/>
            </a:avLst>
          </a:prstGeom>
          <a:noFill/>
          <a:ln cap="flat" cmpd="sng" w="25400">
            <a:solidFill>
              <a:srgbClr val="7030A0"/>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534" name="Google Shape;534;g3a5681add1c_5_186"/>
          <p:cNvSpPr/>
          <p:nvPr/>
        </p:nvSpPr>
        <p:spPr>
          <a:xfrm>
            <a:off x="483937" y="4079614"/>
            <a:ext cx="2724617" cy="2039654"/>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outputs</a:t>
            </a:r>
            <a:endParaRPr/>
          </a:p>
          <a:p>
            <a:pPr indent="0" lvl="0" marL="0" marR="0" rtl="0" algn="ctr">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Supporting assets</a:t>
            </a:r>
            <a:endParaRPr/>
          </a:p>
        </p:txBody>
      </p:sp>
      <p:cxnSp>
        <p:nvCxnSpPr>
          <p:cNvPr id="535" name="Google Shape;535;g3a5681add1c_5_186"/>
          <p:cNvCxnSpPr/>
          <p:nvPr/>
        </p:nvCxnSpPr>
        <p:spPr>
          <a:xfrm flipH="1" rot="10800000">
            <a:off x="3386059" y="4079747"/>
            <a:ext cx="2447400" cy="1260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536" name="Google Shape;536;g3a5681add1c_5_186"/>
          <p:cNvCxnSpPr/>
          <p:nvPr/>
        </p:nvCxnSpPr>
        <p:spPr>
          <a:xfrm rot="-5400000">
            <a:off x="8206497" y="3404743"/>
            <a:ext cx="1350600" cy="1132200"/>
          </a:xfrm>
          <a:prstGeom prst="bentConnector3">
            <a:avLst>
              <a:gd fmla="val 99583"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537" name="Google Shape;537;g3a5681add1c_5_186"/>
          <p:cNvSpPr txBox="1"/>
          <p:nvPr>
            <p:ph type="title"/>
          </p:nvPr>
        </p:nvSpPr>
        <p:spPr>
          <a:xfrm>
            <a:off x="142416" y="671602"/>
            <a:ext cx="4876653" cy="659761"/>
          </a:xfrm>
          <a:prstGeom prst="rect">
            <a:avLst/>
          </a:prstGeom>
          <a:solidFill>
            <a:schemeClr val="lt1"/>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45454"/>
              <a:buNone/>
            </a:pPr>
            <a:r>
              <a:rPr lang="en-GB"/>
              <a:t>Pilot Methodology</a:t>
            </a:r>
            <a:endParaRPr/>
          </a:p>
        </p:txBody>
      </p:sp>
      <p:sp>
        <p:nvSpPr>
          <p:cNvPr id="538" name="Google Shape;538;g3a5681add1c_5_186"/>
          <p:cNvSpPr txBox="1"/>
          <p:nvPr/>
        </p:nvSpPr>
        <p:spPr>
          <a:xfrm>
            <a:off x="1365725" y="3949172"/>
            <a:ext cx="841897" cy="307777"/>
          </a:xfrm>
          <a:prstGeom prst="rect">
            <a:avLst/>
          </a:prstGeom>
          <a:solidFill>
            <a:schemeClr val="lt1"/>
          </a:solidFill>
          <a:ln cap="flat" cmpd="sng" w="25400">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Release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grpSp>
        <p:nvGrpSpPr>
          <p:cNvPr id="543" name="Google Shape;543;g3a5681add1c_5_206"/>
          <p:cNvGrpSpPr/>
          <p:nvPr/>
        </p:nvGrpSpPr>
        <p:grpSpPr>
          <a:xfrm>
            <a:off x="5423123" y="445789"/>
            <a:ext cx="6699916" cy="6003748"/>
            <a:chOff x="6286779" y="204201"/>
            <a:chExt cx="5852697" cy="6396919"/>
          </a:xfrm>
        </p:grpSpPr>
        <p:sp>
          <p:nvSpPr>
            <p:cNvPr id="544" name="Google Shape;544;g3a5681add1c_5_206"/>
            <p:cNvSpPr/>
            <p:nvPr/>
          </p:nvSpPr>
          <p:spPr>
            <a:xfrm>
              <a:off x="6286779" y="422741"/>
              <a:ext cx="5852697" cy="6178379"/>
            </a:xfrm>
            <a:prstGeom prst="rect">
              <a:avLst/>
            </a:prstGeom>
            <a:solidFill>
              <a:schemeClr val="lt1">
                <a:alpha val="0"/>
              </a:schemeClr>
            </a:solid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45" name="Google Shape;545;g3a5681add1c_5_206"/>
            <p:cNvSpPr txBox="1"/>
            <p:nvPr/>
          </p:nvSpPr>
          <p:spPr>
            <a:xfrm>
              <a:off x="8976817" y="204201"/>
              <a:ext cx="679704" cy="403206"/>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T3.2</a:t>
              </a:r>
              <a:endParaRPr/>
            </a:p>
          </p:txBody>
        </p:sp>
      </p:grpSp>
      <p:grpSp>
        <p:nvGrpSpPr>
          <p:cNvPr id="546" name="Google Shape;546;g3a5681add1c_5_206"/>
          <p:cNvGrpSpPr/>
          <p:nvPr/>
        </p:nvGrpSpPr>
        <p:grpSpPr>
          <a:xfrm>
            <a:off x="170177" y="1997110"/>
            <a:ext cx="3688580" cy="4387272"/>
            <a:chOff x="197708" y="119588"/>
            <a:chExt cx="4967416" cy="6503634"/>
          </a:xfrm>
        </p:grpSpPr>
        <p:sp>
          <p:nvSpPr>
            <p:cNvPr id="547" name="Google Shape;547;g3a5681add1c_5_206"/>
            <p:cNvSpPr/>
            <p:nvPr/>
          </p:nvSpPr>
          <p:spPr>
            <a:xfrm>
              <a:off x="197708" y="444843"/>
              <a:ext cx="4967416" cy="6178379"/>
            </a:xfrm>
            <a:prstGeom prst="rect">
              <a:avLst/>
            </a:prstGeom>
            <a:no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48" name="Google Shape;548;g3a5681add1c_5_206"/>
            <p:cNvSpPr txBox="1"/>
            <p:nvPr/>
          </p:nvSpPr>
          <p:spPr>
            <a:xfrm>
              <a:off x="2166392" y="119588"/>
              <a:ext cx="1030049" cy="650510"/>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2000" u="none" cap="none" strike="noStrike">
                  <a:solidFill>
                    <a:srgbClr val="000000"/>
                  </a:solidFill>
                  <a:latin typeface="Arial"/>
                  <a:ea typeface="Arial"/>
                  <a:cs typeface="Arial"/>
                  <a:sym typeface="Arial"/>
                </a:rPr>
                <a:t>WP</a:t>
              </a:r>
              <a:endParaRPr b="0" i="0" sz="1400" u="none" cap="none" strike="noStrike">
                <a:solidFill>
                  <a:srgbClr val="000000"/>
                </a:solidFill>
                <a:latin typeface="Arial"/>
                <a:ea typeface="Arial"/>
                <a:cs typeface="Arial"/>
                <a:sym typeface="Arial"/>
              </a:endParaRPr>
            </a:p>
          </p:txBody>
        </p:sp>
      </p:grpSp>
      <p:sp>
        <p:nvSpPr>
          <p:cNvPr id="549" name="Google Shape;549;g3a5681add1c_5_206"/>
          <p:cNvSpPr/>
          <p:nvPr/>
        </p:nvSpPr>
        <p:spPr>
          <a:xfrm>
            <a:off x="9240596" y="4443318"/>
            <a:ext cx="2695081" cy="1763785"/>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Testing package is evaluated in series of tests measuring several parameters and against acceptance criteria</a:t>
            </a:r>
            <a:endParaRPr/>
          </a:p>
        </p:txBody>
      </p:sp>
      <p:sp>
        <p:nvSpPr>
          <p:cNvPr id="550" name="Google Shape;550;g3a5681add1c_5_206"/>
          <p:cNvSpPr/>
          <p:nvPr/>
        </p:nvSpPr>
        <p:spPr>
          <a:xfrm>
            <a:off x="5992805" y="4696668"/>
            <a:ext cx="1738780" cy="1007323"/>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Additional testing material (datasets, scenarios, UJMs)</a:t>
            </a:r>
            <a:endParaRPr b="0" i="0" sz="1400" u="none" cap="none" strike="noStrike">
              <a:solidFill>
                <a:schemeClr val="lt1"/>
              </a:solidFill>
              <a:latin typeface="Arial"/>
              <a:ea typeface="Arial"/>
              <a:cs typeface="Arial"/>
              <a:sym typeface="Arial"/>
            </a:endParaRPr>
          </a:p>
        </p:txBody>
      </p:sp>
      <p:sp>
        <p:nvSpPr>
          <p:cNvPr id="551" name="Google Shape;551;g3a5681add1c_5_206"/>
          <p:cNvSpPr/>
          <p:nvPr/>
        </p:nvSpPr>
        <p:spPr>
          <a:xfrm>
            <a:off x="9592124" y="2806442"/>
            <a:ext cx="1735065" cy="927165"/>
          </a:xfrm>
          <a:prstGeom prst="ellipse">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Disciplinary testing teams</a:t>
            </a:r>
            <a:endParaRPr/>
          </a:p>
        </p:txBody>
      </p:sp>
      <p:cxnSp>
        <p:nvCxnSpPr>
          <p:cNvPr id="552" name="Google Shape;552;g3a5681add1c_5_206"/>
          <p:cNvCxnSpPr/>
          <p:nvPr/>
        </p:nvCxnSpPr>
        <p:spPr>
          <a:xfrm flipH="1" rot="-5400000">
            <a:off x="9467575" y="3992017"/>
            <a:ext cx="640200" cy="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553" name="Google Shape;553;g3a5681add1c_5_206"/>
          <p:cNvCxnSpPr/>
          <p:nvPr/>
        </p:nvCxnSpPr>
        <p:spPr>
          <a:xfrm flipH="1" rot="5400000">
            <a:off x="11066171" y="3604877"/>
            <a:ext cx="1096800" cy="318300"/>
          </a:xfrm>
          <a:prstGeom prst="bentConnector3">
            <a:avLst>
              <a:gd fmla="val 100494"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554" name="Google Shape;554;g3a5681add1c_5_206"/>
          <p:cNvSpPr txBox="1"/>
          <p:nvPr/>
        </p:nvSpPr>
        <p:spPr>
          <a:xfrm>
            <a:off x="3904178" y="5412328"/>
            <a:ext cx="1803786"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Hands off testing package</a:t>
            </a:r>
            <a:endParaRPr/>
          </a:p>
        </p:txBody>
      </p:sp>
      <p:sp>
        <p:nvSpPr>
          <p:cNvPr id="555" name="Google Shape;555;g3a5681add1c_5_206"/>
          <p:cNvSpPr/>
          <p:nvPr/>
        </p:nvSpPr>
        <p:spPr>
          <a:xfrm>
            <a:off x="5992805" y="3545710"/>
            <a:ext cx="1738780" cy="690041"/>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release</a:t>
            </a:r>
            <a:endParaRPr b="0" i="0" sz="1400" u="none" cap="none" strike="noStrike">
              <a:solidFill>
                <a:schemeClr val="lt1"/>
              </a:solidFill>
              <a:latin typeface="Arial"/>
              <a:ea typeface="Arial"/>
              <a:cs typeface="Arial"/>
              <a:sym typeface="Arial"/>
            </a:endParaRPr>
          </a:p>
        </p:txBody>
      </p:sp>
      <p:sp>
        <p:nvSpPr>
          <p:cNvPr id="556" name="Google Shape;556;g3a5681add1c_5_206"/>
          <p:cNvSpPr/>
          <p:nvPr/>
        </p:nvSpPr>
        <p:spPr>
          <a:xfrm>
            <a:off x="6662058" y="4249013"/>
            <a:ext cx="383059" cy="428117"/>
          </a:xfrm>
          <a:prstGeom prst="mathPlus">
            <a:avLst>
              <a:gd fmla="val 23520" name="adj1"/>
            </a:avLst>
          </a:prstGeom>
          <a:solidFill>
            <a:srgbClr val="366092"/>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57" name="Google Shape;557;g3a5681add1c_5_206"/>
          <p:cNvSpPr/>
          <p:nvPr/>
        </p:nvSpPr>
        <p:spPr>
          <a:xfrm>
            <a:off x="7825896" y="3423786"/>
            <a:ext cx="400021" cy="2401016"/>
          </a:xfrm>
          <a:prstGeom prst="rightBrace">
            <a:avLst>
              <a:gd fmla="val 8333" name="adj1"/>
              <a:gd fmla="val 50000" name="adj2"/>
            </a:avLst>
          </a:prstGeom>
          <a:noFill/>
          <a:ln cap="flat" cmpd="sng" w="25400">
            <a:solidFill>
              <a:srgbClr val="7030A0"/>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558" name="Google Shape;558;g3a5681add1c_5_206"/>
          <p:cNvSpPr/>
          <p:nvPr/>
        </p:nvSpPr>
        <p:spPr>
          <a:xfrm>
            <a:off x="483937" y="4079614"/>
            <a:ext cx="2724617" cy="2039654"/>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outputs</a:t>
            </a:r>
            <a:endParaRPr/>
          </a:p>
          <a:p>
            <a:pPr indent="0" lvl="0" marL="0" marR="0" rtl="0" algn="ctr">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Supporting assets</a:t>
            </a:r>
            <a:endParaRPr/>
          </a:p>
        </p:txBody>
      </p:sp>
      <p:cxnSp>
        <p:nvCxnSpPr>
          <p:cNvPr id="559" name="Google Shape;559;g3a5681add1c_5_206"/>
          <p:cNvCxnSpPr/>
          <p:nvPr/>
        </p:nvCxnSpPr>
        <p:spPr>
          <a:xfrm flipH="1" rot="10800000">
            <a:off x="3386059" y="4079747"/>
            <a:ext cx="2447400" cy="1260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560" name="Google Shape;560;g3a5681add1c_5_206"/>
          <p:cNvCxnSpPr/>
          <p:nvPr/>
        </p:nvCxnSpPr>
        <p:spPr>
          <a:xfrm rot="-5400000">
            <a:off x="8206497" y="3404743"/>
            <a:ext cx="1350600" cy="1132200"/>
          </a:xfrm>
          <a:prstGeom prst="bentConnector3">
            <a:avLst>
              <a:gd fmla="val 99583"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561" name="Google Shape;561;g3a5681add1c_5_206"/>
          <p:cNvSpPr/>
          <p:nvPr/>
        </p:nvSpPr>
        <p:spPr>
          <a:xfrm>
            <a:off x="9959600" y="4307138"/>
            <a:ext cx="1268015" cy="311866"/>
          </a:xfrm>
          <a:prstGeom prst="roundRect">
            <a:avLst>
              <a:gd fmla="val 16667" name="adj"/>
            </a:avLst>
          </a:prstGeom>
          <a:solidFill>
            <a:schemeClr val="lt1"/>
          </a:solidFill>
          <a:ln cap="flat" cmpd="sng" w="22225">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200" u="none" cap="none" strike="noStrike">
                <a:solidFill>
                  <a:srgbClr val="000000"/>
                </a:solidFill>
                <a:latin typeface="Arial"/>
                <a:ea typeface="Arial"/>
                <a:cs typeface="Arial"/>
                <a:sym typeface="Arial"/>
              </a:rPr>
              <a:t>Perform testing</a:t>
            </a:r>
            <a:endParaRPr b="0" i="0" sz="1200" u="none" cap="none" strike="noStrike">
              <a:solidFill>
                <a:schemeClr val="lt1"/>
              </a:solidFill>
              <a:latin typeface="Arial"/>
              <a:ea typeface="Arial"/>
              <a:cs typeface="Arial"/>
              <a:sym typeface="Arial"/>
            </a:endParaRPr>
          </a:p>
        </p:txBody>
      </p:sp>
      <p:sp>
        <p:nvSpPr>
          <p:cNvPr id="562" name="Google Shape;562;g3a5681add1c_5_206"/>
          <p:cNvSpPr txBox="1"/>
          <p:nvPr>
            <p:ph type="title"/>
          </p:nvPr>
        </p:nvSpPr>
        <p:spPr>
          <a:xfrm>
            <a:off x="142416" y="671602"/>
            <a:ext cx="4876653" cy="659761"/>
          </a:xfrm>
          <a:prstGeom prst="rect">
            <a:avLst/>
          </a:prstGeom>
          <a:solidFill>
            <a:schemeClr val="lt1"/>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45454"/>
              <a:buNone/>
            </a:pPr>
            <a:r>
              <a:rPr lang="en-GB"/>
              <a:t>Pilot Methodology</a:t>
            </a:r>
            <a:endParaRPr/>
          </a:p>
        </p:txBody>
      </p:sp>
      <p:sp>
        <p:nvSpPr>
          <p:cNvPr id="563" name="Google Shape;563;g3a5681add1c_5_206"/>
          <p:cNvSpPr txBox="1"/>
          <p:nvPr/>
        </p:nvSpPr>
        <p:spPr>
          <a:xfrm>
            <a:off x="1365725" y="3949172"/>
            <a:ext cx="841897" cy="307777"/>
          </a:xfrm>
          <a:prstGeom prst="rect">
            <a:avLst/>
          </a:prstGeom>
          <a:solidFill>
            <a:schemeClr val="lt1"/>
          </a:solidFill>
          <a:ln cap="flat" cmpd="sng" w="25400">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Release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grpSp>
        <p:nvGrpSpPr>
          <p:cNvPr id="568" name="Google Shape;568;g3a5681add1c_5_230"/>
          <p:cNvGrpSpPr/>
          <p:nvPr/>
        </p:nvGrpSpPr>
        <p:grpSpPr>
          <a:xfrm>
            <a:off x="5423123" y="445789"/>
            <a:ext cx="6699916" cy="6003748"/>
            <a:chOff x="6286779" y="204201"/>
            <a:chExt cx="5852697" cy="6396919"/>
          </a:xfrm>
        </p:grpSpPr>
        <p:sp>
          <p:nvSpPr>
            <p:cNvPr id="569" name="Google Shape;569;g3a5681add1c_5_230"/>
            <p:cNvSpPr/>
            <p:nvPr/>
          </p:nvSpPr>
          <p:spPr>
            <a:xfrm>
              <a:off x="6286779" y="422741"/>
              <a:ext cx="5852697" cy="6178379"/>
            </a:xfrm>
            <a:prstGeom prst="rect">
              <a:avLst/>
            </a:prstGeom>
            <a:solidFill>
              <a:schemeClr val="lt1">
                <a:alpha val="0"/>
              </a:schemeClr>
            </a:solid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70" name="Google Shape;570;g3a5681add1c_5_230"/>
            <p:cNvSpPr txBox="1"/>
            <p:nvPr/>
          </p:nvSpPr>
          <p:spPr>
            <a:xfrm>
              <a:off x="8976817" y="204201"/>
              <a:ext cx="679704" cy="403206"/>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T3.2</a:t>
              </a:r>
              <a:endParaRPr/>
            </a:p>
          </p:txBody>
        </p:sp>
      </p:grpSp>
      <p:grpSp>
        <p:nvGrpSpPr>
          <p:cNvPr id="571" name="Google Shape;571;g3a5681add1c_5_230"/>
          <p:cNvGrpSpPr/>
          <p:nvPr/>
        </p:nvGrpSpPr>
        <p:grpSpPr>
          <a:xfrm>
            <a:off x="170177" y="1997110"/>
            <a:ext cx="3688580" cy="4387272"/>
            <a:chOff x="197708" y="119588"/>
            <a:chExt cx="4967416" cy="6503634"/>
          </a:xfrm>
        </p:grpSpPr>
        <p:sp>
          <p:nvSpPr>
            <p:cNvPr id="572" name="Google Shape;572;g3a5681add1c_5_230"/>
            <p:cNvSpPr/>
            <p:nvPr/>
          </p:nvSpPr>
          <p:spPr>
            <a:xfrm>
              <a:off x="197708" y="444843"/>
              <a:ext cx="4967416" cy="6178379"/>
            </a:xfrm>
            <a:prstGeom prst="rect">
              <a:avLst/>
            </a:prstGeom>
            <a:no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73" name="Google Shape;573;g3a5681add1c_5_230"/>
            <p:cNvSpPr txBox="1"/>
            <p:nvPr/>
          </p:nvSpPr>
          <p:spPr>
            <a:xfrm>
              <a:off x="2166392" y="119588"/>
              <a:ext cx="1030049" cy="650510"/>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2000" u="none" cap="none" strike="noStrike">
                  <a:solidFill>
                    <a:srgbClr val="000000"/>
                  </a:solidFill>
                  <a:latin typeface="Arial"/>
                  <a:ea typeface="Arial"/>
                  <a:cs typeface="Arial"/>
                  <a:sym typeface="Arial"/>
                </a:rPr>
                <a:t>WP</a:t>
              </a:r>
              <a:endParaRPr b="0" i="0" sz="1400" u="none" cap="none" strike="noStrike">
                <a:solidFill>
                  <a:srgbClr val="000000"/>
                </a:solidFill>
                <a:latin typeface="Arial"/>
                <a:ea typeface="Arial"/>
                <a:cs typeface="Arial"/>
                <a:sym typeface="Arial"/>
              </a:endParaRPr>
            </a:p>
          </p:txBody>
        </p:sp>
      </p:grpSp>
      <p:sp>
        <p:nvSpPr>
          <p:cNvPr id="574" name="Google Shape;574;g3a5681add1c_5_230"/>
          <p:cNvSpPr/>
          <p:nvPr/>
        </p:nvSpPr>
        <p:spPr>
          <a:xfrm>
            <a:off x="9240596" y="4443318"/>
            <a:ext cx="2695081" cy="1763785"/>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Testing package is evaluated in series of tests measuring several parameters and against acceptance criteria</a:t>
            </a:r>
            <a:endParaRPr/>
          </a:p>
        </p:txBody>
      </p:sp>
      <p:sp>
        <p:nvSpPr>
          <p:cNvPr id="575" name="Google Shape;575;g3a5681add1c_5_230"/>
          <p:cNvSpPr/>
          <p:nvPr/>
        </p:nvSpPr>
        <p:spPr>
          <a:xfrm>
            <a:off x="5992805" y="4696668"/>
            <a:ext cx="1738780" cy="1007323"/>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Additional testing material (datasets, scenarios, UJMs)</a:t>
            </a:r>
            <a:endParaRPr b="0" i="0" sz="1400" u="none" cap="none" strike="noStrike">
              <a:solidFill>
                <a:schemeClr val="lt1"/>
              </a:solidFill>
              <a:latin typeface="Arial"/>
              <a:ea typeface="Arial"/>
              <a:cs typeface="Arial"/>
              <a:sym typeface="Arial"/>
            </a:endParaRPr>
          </a:p>
        </p:txBody>
      </p:sp>
      <p:sp>
        <p:nvSpPr>
          <p:cNvPr id="576" name="Google Shape;576;g3a5681add1c_5_230"/>
          <p:cNvSpPr/>
          <p:nvPr/>
        </p:nvSpPr>
        <p:spPr>
          <a:xfrm>
            <a:off x="9592124" y="2806442"/>
            <a:ext cx="1735065" cy="927165"/>
          </a:xfrm>
          <a:prstGeom prst="ellipse">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Disciplinary testing teams</a:t>
            </a:r>
            <a:endParaRPr/>
          </a:p>
        </p:txBody>
      </p:sp>
      <p:cxnSp>
        <p:nvCxnSpPr>
          <p:cNvPr id="577" name="Google Shape;577;g3a5681add1c_5_230"/>
          <p:cNvCxnSpPr/>
          <p:nvPr/>
        </p:nvCxnSpPr>
        <p:spPr>
          <a:xfrm flipH="1" rot="-5400000">
            <a:off x="9467575" y="3992017"/>
            <a:ext cx="640200" cy="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578" name="Google Shape;578;g3a5681add1c_5_230"/>
          <p:cNvCxnSpPr/>
          <p:nvPr/>
        </p:nvCxnSpPr>
        <p:spPr>
          <a:xfrm flipH="1" rot="5400000">
            <a:off x="11066171" y="3604877"/>
            <a:ext cx="1096800" cy="318300"/>
          </a:xfrm>
          <a:prstGeom prst="bentConnector3">
            <a:avLst>
              <a:gd fmla="val 100494"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579" name="Google Shape;579;g3a5681add1c_5_230"/>
          <p:cNvCxnSpPr/>
          <p:nvPr/>
        </p:nvCxnSpPr>
        <p:spPr>
          <a:xfrm rot="10800000">
            <a:off x="8315838" y="1863012"/>
            <a:ext cx="2174100" cy="838800"/>
          </a:xfrm>
          <a:prstGeom prst="bentConnector3">
            <a:avLst>
              <a:gd fmla="val 584"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580" name="Google Shape;580;g3a5681add1c_5_230"/>
          <p:cNvSpPr txBox="1"/>
          <p:nvPr/>
        </p:nvSpPr>
        <p:spPr>
          <a:xfrm>
            <a:off x="8315693" y="1600585"/>
            <a:ext cx="2322290"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Delivers feedback on testing package</a:t>
            </a:r>
            <a:endParaRPr/>
          </a:p>
        </p:txBody>
      </p:sp>
      <p:sp>
        <p:nvSpPr>
          <p:cNvPr id="581" name="Google Shape;581;g3a5681add1c_5_230"/>
          <p:cNvSpPr txBox="1"/>
          <p:nvPr/>
        </p:nvSpPr>
        <p:spPr>
          <a:xfrm>
            <a:off x="4166339" y="2500456"/>
            <a:ext cx="1415837"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Delivers</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(processed) </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feedback</a:t>
            </a:r>
            <a:endParaRPr/>
          </a:p>
        </p:txBody>
      </p:sp>
      <p:sp>
        <p:nvSpPr>
          <p:cNvPr id="582" name="Google Shape;582;g3a5681add1c_5_230"/>
          <p:cNvSpPr txBox="1"/>
          <p:nvPr/>
        </p:nvSpPr>
        <p:spPr>
          <a:xfrm>
            <a:off x="3904178" y="5412328"/>
            <a:ext cx="1803786"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Hands off testing package</a:t>
            </a:r>
            <a:endParaRPr/>
          </a:p>
        </p:txBody>
      </p:sp>
      <p:sp>
        <p:nvSpPr>
          <p:cNvPr id="583" name="Google Shape;583;g3a5681add1c_5_230"/>
          <p:cNvSpPr/>
          <p:nvPr/>
        </p:nvSpPr>
        <p:spPr>
          <a:xfrm>
            <a:off x="5992805" y="3545710"/>
            <a:ext cx="1738780" cy="690041"/>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release</a:t>
            </a:r>
            <a:endParaRPr b="0" i="0" sz="1400" u="none" cap="none" strike="noStrike">
              <a:solidFill>
                <a:schemeClr val="lt1"/>
              </a:solidFill>
              <a:latin typeface="Arial"/>
              <a:ea typeface="Arial"/>
              <a:cs typeface="Arial"/>
              <a:sym typeface="Arial"/>
            </a:endParaRPr>
          </a:p>
        </p:txBody>
      </p:sp>
      <p:sp>
        <p:nvSpPr>
          <p:cNvPr id="584" name="Google Shape;584;g3a5681add1c_5_230"/>
          <p:cNvSpPr/>
          <p:nvPr/>
        </p:nvSpPr>
        <p:spPr>
          <a:xfrm>
            <a:off x="6662058" y="4249013"/>
            <a:ext cx="383059" cy="428117"/>
          </a:xfrm>
          <a:prstGeom prst="mathPlus">
            <a:avLst>
              <a:gd fmla="val 23520" name="adj1"/>
            </a:avLst>
          </a:prstGeom>
          <a:solidFill>
            <a:srgbClr val="366092"/>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85" name="Google Shape;585;g3a5681add1c_5_230"/>
          <p:cNvSpPr/>
          <p:nvPr/>
        </p:nvSpPr>
        <p:spPr>
          <a:xfrm>
            <a:off x="7825896" y="3423786"/>
            <a:ext cx="400021" cy="2401016"/>
          </a:xfrm>
          <a:prstGeom prst="rightBrace">
            <a:avLst>
              <a:gd fmla="val 8333" name="adj1"/>
              <a:gd fmla="val 50000" name="adj2"/>
            </a:avLst>
          </a:prstGeom>
          <a:noFill/>
          <a:ln cap="flat" cmpd="sng" w="25400">
            <a:solidFill>
              <a:srgbClr val="7030A0"/>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586" name="Google Shape;586;g3a5681add1c_5_230"/>
          <p:cNvSpPr/>
          <p:nvPr/>
        </p:nvSpPr>
        <p:spPr>
          <a:xfrm>
            <a:off x="483937" y="4079614"/>
            <a:ext cx="2724617" cy="2039654"/>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outputs</a:t>
            </a:r>
            <a:endParaRPr/>
          </a:p>
          <a:p>
            <a:pPr indent="0" lvl="0" marL="0" marR="0" rtl="0" algn="ctr">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Supporting assets</a:t>
            </a:r>
            <a:endParaRPr/>
          </a:p>
        </p:txBody>
      </p:sp>
      <p:cxnSp>
        <p:nvCxnSpPr>
          <p:cNvPr id="587" name="Google Shape;587;g3a5681add1c_5_230"/>
          <p:cNvCxnSpPr/>
          <p:nvPr/>
        </p:nvCxnSpPr>
        <p:spPr>
          <a:xfrm flipH="1" rot="10800000">
            <a:off x="3386059" y="4079747"/>
            <a:ext cx="2447400" cy="1260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588" name="Google Shape;588;g3a5681add1c_5_230"/>
          <p:cNvCxnSpPr/>
          <p:nvPr/>
        </p:nvCxnSpPr>
        <p:spPr>
          <a:xfrm rot="-5400000">
            <a:off x="8206497" y="3404743"/>
            <a:ext cx="1350600" cy="1132200"/>
          </a:xfrm>
          <a:prstGeom prst="bentConnector3">
            <a:avLst>
              <a:gd fmla="val 99583"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589" name="Google Shape;589;g3a5681add1c_5_230"/>
          <p:cNvSpPr/>
          <p:nvPr/>
        </p:nvSpPr>
        <p:spPr>
          <a:xfrm>
            <a:off x="6300079" y="1428152"/>
            <a:ext cx="1925838" cy="1007321"/>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Feedback is checked and packaged</a:t>
            </a:r>
            <a:endParaRPr/>
          </a:p>
        </p:txBody>
      </p:sp>
      <p:sp>
        <p:nvSpPr>
          <p:cNvPr id="590" name="Google Shape;590;g3a5681add1c_5_230"/>
          <p:cNvSpPr/>
          <p:nvPr/>
        </p:nvSpPr>
        <p:spPr>
          <a:xfrm>
            <a:off x="9959600" y="4307138"/>
            <a:ext cx="1268015" cy="311866"/>
          </a:xfrm>
          <a:prstGeom prst="roundRect">
            <a:avLst>
              <a:gd fmla="val 16667" name="adj"/>
            </a:avLst>
          </a:prstGeom>
          <a:solidFill>
            <a:schemeClr val="lt1"/>
          </a:solidFill>
          <a:ln cap="flat" cmpd="sng" w="22225">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200" u="none" cap="none" strike="noStrike">
                <a:solidFill>
                  <a:srgbClr val="000000"/>
                </a:solidFill>
                <a:latin typeface="Arial"/>
                <a:ea typeface="Arial"/>
                <a:cs typeface="Arial"/>
                <a:sym typeface="Arial"/>
              </a:rPr>
              <a:t>Perform testing</a:t>
            </a:r>
            <a:endParaRPr b="0" i="0" sz="1200" u="none" cap="none" strike="noStrike">
              <a:solidFill>
                <a:schemeClr val="lt1"/>
              </a:solidFill>
              <a:latin typeface="Arial"/>
              <a:ea typeface="Arial"/>
              <a:cs typeface="Arial"/>
              <a:sym typeface="Arial"/>
            </a:endParaRPr>
          </a:p>
        </p:txBody>
      </p:sp>
      <p:sp>
        <p:nvSpPr>
          <p:cNvPr id="591" name="Google Shape;591;g3a5681add1c_5_230"/>
          <p:cNvSpPr/>
          <p:nvPr/>
        </p:nvSpPr>
        <p:spPr>
          <a:xfrm>
            <a:off x="1738895" y="2728940"/>
            <a:ext cx="1925838" cy="1007321"/>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Feedback is evaluated and incorporated</a:t>
            </a:r>
            <a:endParaRPr/>
          </a:p>
        </p:txBody>
      </p:sp>
      <p:cxnSp>
        <p:nvCxnSpPr>
          <p:cNvPr id="592" name="Google Shape;592;g3a5681add1c_5_230"/>
          <p:cNvCxnSpPr>
            <a:stCxn id="589" idx="1"/>
            <a:endCxn id="591" idx="3"/>
          </p:cNvCxnSpPr>
          <p:nvPr/>
        </p:nvCxnSpPr>
        <p:spPr>
          <a:xfrm flipH="1">
            <a:off x="3664879" y="1931813"/>
            <a:ext cx="2635200" cy="1300800"/>
          </a:xfrm>
          <a:prstGeom prst="bentConnector3">
            <a:avLst>
              <a:gd fmla="val 22138"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593" name="Google Shape;593;g3a5681add1c_5_230"/>
          <p:cNvSpPr txBox="1"/>
          <p:nvPr>
            <p:ph type="title"/>
          </p:nvPr>
        </p:nvSpPr>
        <p:spPr>
          <a:xfrm>
            <a:off x="142416" y="671602"/>
            <a:ext cx="4876653" cy="659761"/>
          </a:xfrm>
          <a:prstGeom prst="rect">
            <a:avLst/>
          </a:prstGeom>
          <a:solidFill>
            <a:schemeClr val="lt1"/>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45454"/>
              <a:buNone/>
            </a:pPr>
            <a:r>
              <a:rPr lang="en-GB"/>
              <a:t>Pilot Methodology</a:t>
            </a:r>
            <a:endParaRPr/>
          </a:p>
        </p:txBody>
      </p:sp>
      <p:sp>
        <p:nvSpPr>
          <p:cNvPr id="594" name="Google Shape;594;g3a5681add1c_5_230"/>
          <p:cNvSpPr txBox="1"/>
          <p:nvPr/>
        </p:nvSpPr>
        <p:spPr>
          <a:xfrm>
            <a:off x="1365725" y="3949172"/>
            <a:ext cx="841897" cy="307777"/>
          </a:xfrm>
          <a:prstGeom prst="rect">
            <a:avLst/>
          </a:prstGeom>
          <a:solidFill>
            <a:schemeClr val="lt1"/>
          </a:solidFill>
          <a:ln cap="flat" cmpd="sng" w="25400">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Release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grpSp>
        <p:nvGrpSpPr>
          <p:cNvPr id="599" name="Google Shape;599;g3a5681add1c_5_260"/>
          <p:cNvGrpSpPr/>
          <p:nvPr/>
        </p:nvGrpSpPr>
        <p:grpSpPr>
          <a:xfrm>
            <a:off x="5423123" y="445789"/>
            <a:ext cx="6699916" cy="6003748"/>
            <a:chOff x="6286779" y="204201"/>
            <a:chExt cx="5852697" cy="6396919"/>
          </a:xfrm>
        </p:grpSpPr>
        <p:sp>
          <p:nvSpPr>
            <p:cNvPr id="600" name="Google Shape;600;g3a5681add1c_5_260"/>
            <p:cNvSpPr/>
            <p:nvPr/>
          </p:nvSpPr>
          <p:spPr>
            <a:xfrm>
              <a:off x="6286779" y="422741"/>
              <a:ext cx="5852697" cy="6178379"/>
            </a:xfrm>
            <a:prstGeom prst="rect">
              <a:avLst/>
            </a:prstGeom>
            <a:solidFill>
              <a:schemeClr val="lt1">
                <a:alpha val="0"/>
              </a:schemeClr>
            </a:solid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01" name="Google Shape;601;g3a5681add1c_5_260"/>
            <p:cNvSpPr txBox="1"/>
            <p:nvPr/>
          </p:nvSpPr>
          <p:spPr>
            <a:xfrm>
              <a:off x="8976817" y="204201"/>
              <a:ext cx="679704" cy="403206"/>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T3.2</a:t>
              </a:r>
              <a:endParaRPr/>
            </a:p>
          </p:txBody>
        </p:sp>
      </p:grpSp>
      <p:grpSp>
        <p:nvGrpSpPr>
          <p:cNvPr id="602" name="Google Shape;602;g3a5681add1c_5_260"/>
          <p:cNvGrpSpPr/>
          <p:nvPr/>
        </p:nvGrpSpPr>
        <p:grpSpPr>
          <a:xfrm>
            <a:off x="170177" y="1997110"/>
            <a:ext cx="3688580" cy="4387272"/>
            <a:chOff x="197708" y="119588"/>
            <a:chExt cx="4967416" cy="6503634"/>
          </a:xfrm>
        </p:grpSpPr>
        <p:sp>
          <p:nvSpPr>
            <p:cNvPr id="603" name="Google Shape;603;g3a5681add1c_5_260"/>
            <p:cNvSpPr/>
            <p:nvPr/>
          </p:nvSpPr>
          <p:spPr>
            <a:xfrm>
              <a:off x="197708" y="444843"/>
              <a:ext cx="4967416" cy="6178379"/>
            </a:xfrm>
            <a:prstGeom prst="rect">
              <a:avLst/>
            </a:prstGeom>
            <a:no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04" name="Google Shape;604;g3a5681add1c_5_260"/>
            <p:cNvSpPr txBox="1"/>
            <p:nvPr/>
          </p:nvSpPr>
          <p:spPr>
            <a:xfrm>
              <a:off x="2166392" y="119588"/>
              <a:ext cx="1030049" cy="650510"/>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2000" u="none" cap="none" strike="noStrike">
                  <a:solidFill>
                    <a:srgbClr val="000000"/>
                  </a:solidFill>
                  <a:latin typeface="Arial"/>
                  <a:ea typeface="Arial"/>
                  <a:cs typeface="Arial"/>
                  <a:sym typeface="Arial"/>
                </a:rPr>
                <a:t>WP</a:t>
              </a:r>
              <a:endParaRPr b="0" i="0" sz="1400" u="none" cap="none" strike="noStrike">
                <a:solidFill>
                  <a:srgbClr val="000000"/>
                </a:solidFill>
                <a:latin typeface="Arial"/>
                <a:ea typeface="Arial"/>
                <a:cs typeface="Arial"/>
                <a:sym typeface="Arial"/>
              </a:endParaRPr>
            </a:p>
          </p:txBody>
        </p:sp>
      </p:grpSp>
      <p:sp>
        <p:nvSpPr>
          <p:cNvPr id="605" name="Google Shape;605;g3a5681add1c_5_260"/>
          <p:cNvSpPr/>
          <p:nvPr/>
        </p:nvSpPr>
        <p:spPr>
          <a:xfrm>
            <a:off x="9240596" y="4443318"/>
            <a:ext cx="2695081" cy="1763785"/>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Testing package is evaluated in series of tests measuring several parameters and against acceptance criteria</a:t>
            </a:r>
            <a:endParaRPr/>
          </a:p>
        </p:txBody>
      </p:sp>
      <p:sp>
        <p:nvSpPr>
          <p:cNvPr id="606" name="Google Shape;606;g3a5681add1c_5_260"/>
          <p:cNvSpPr/>
          <p:nvPr/>
        </p:nvSpPr>
        <p:spPr>
          <a:xfrm>
            <a:off x="5992805" y="4696668"/>
            <a:ext cx="1738780" cy="1007323"/>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Additional testing material (datasets, scenarios, UJMs)</a:t>
            </a:r>
            <a:endParaRPr b="0" i="0" sz="1400" u="none" cap="none" strike="noStrike">
              <a:solidFill>
                <a:schemeClr val="lt1"/>
              </a:solidFill>
              <a:latin typeface="Arial"/>
              <a:ea typeface="Arial"/>
              <a:cs typeface="Arial"/>
              <a:sym typeface="Arial"/>
            </a:endParaRPr>
          </a:p>
        </p:txBody>
      </p:sp>
      <p:sp>
        <p:nvSpPr>
          <p:cNvPr id="607" name="Google Shape;607;g3a5681add1c_5_260"/>
          <p:cNvSpPr/>
          <p:nvPr/>
        </p:nvSpPr>
        <p:spPr>
          <a:xfrm>
            <a:off x="9592124" y="2806442"/>
            <a:ext cx="1735065" cy="927165"/>
          </a:xfrm>
          <a:prstGeom prst="ellipse">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Disciplinary testing teams</a:t>
            </a:r>
            <a:endParaRPr/>
          </a:p>
        </p:txBody>
      </p:sp>
      <p:cxnSp>
        <p:nvCxnSpPr>
          <p:cNvPr id="608" name="Google Shape;608;g3a5681add1c_5_260"/>
          <p:cNvCxnSpPr/>
          <p:nvPr/>
        </p:nvCxnSpPr>
        <p:spPr>
          <a:xfrm flipH="1" rot="-5400000">
            <a:off x="9467575" y="3992017"/>
            <a:ext cx="640200" cy="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609" name="Google Shape;609;g3a5681add1c_5_260"/>
          <p:cNvCxnSpPr/>
          <p:nvPr/>
        </p:nvCxnSpPr>
        <p:spPr>
          <a:xfrm flipH="1" rot="5400000">
            <a:off x="11066171" y="3604877"/>
            <a:ext cx="1096800" cy="318300"/>
          </a:xfrm>
          <a:prstGeom prst="bentConnector3">
            <a:avLst>
              <a:gd fmla="val 100494"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610" name="Google Shape;610;g3a5681add1c_5_260"/>
          <p:cNvCxnSpPr/>
          <p:nvPr/>
        </p:nvCxnSpPr>
        <p:spPr>
          <a:xfrm rot="10800000">
            <a:off x="8315838" y="1863012"/>
            <a:ext cx="2174100" cy="838800"/>
          </a:xfrm>
          <a:prstGeom prst="bentConnector3">
            <a:avLst>
              <a:gd fmla="val 584"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11" name="Google Shape;611;g3a5681add1c_5_260"/>
          <p:cNvSpPr txBox="1"/>
          <p:nvPr/>
        </p:nvSpPr>
        <p:spPr>
          <a:xfrm>
            <a:off x="8315693" y="1600585"/>
            <a:ext cx="2322290"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Delivers feedback on testing package</a:t>
            </a:r>
            <a:endParaRPr/>
          </a:p>
        </p:txBody>
      </p:sp>
      <p:sp>
        <p:nvSpPr>
          <p:cNvPr id="612" name="Google Shape;612;g3a5681add1c_5_260"/>
          <p:cNvSpPr txBox="1"/>
          <p:nvPr/>
        </p:nvSpPr>
        <p:spPr>
          <a:xfrm>
            <a:off x="4166339" y="2500456"/>
            <a:ext cx="1415837"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Delivers</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(processed) </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feedback</a:t>
            </a:r>
            <a:endParaRPr/>
          </a:p>
        </p:txBody>
      </p:sp>
      <p:sp>
        <p:nvSpPr>
          <p:cNvPr id="613" name="Google Shape;613;g3a5681add1c_5_260"/>
          <p:cNvSpPr txBox="1"/>
          <p:nvPr/>
        </p:nvSpPr>
        <p:spPr>
          <a:xfrm>
            <a:off x="3904178" y="5412328"/>
            <a:ext cx="1803786"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Hands off testing package</a:t>
            </a:r>
            <a:endParaRPr/>
          </a:p>
        </p:txBody>
      </p:sp>
      <p:sp>
        <p:nvSpPr>
          <p:cNvPr id="614" name="Google Shape;614;g3a5681add1c_5_260"/>
          <p:cNvSpPr/>
          <p:nvPr/>
        </p:nvSpPr>
        <p:spPr>
          <a:xfrm>
            <a:off x="5992805" y="3545710"/>
            <a:ext cx="1738780" cy="690041"/>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release</a:t>
            </a:r>
            <a:endParaRPr b="0" i="0" sz="1400" u="none" cap="none" strike="noStrike">
              <a:solidFill>
                <a:schemeClr val="lt1"/>
              </a:solidFill>
              <a:latin typeface="Arial"/>
              <a:ea typeface="Arial"/>
              <a:cs typeface="Arial"/>
              <a:sym typeface="Arial"/>
            </a:endParaRPr>
          </a:p>
        </p:txBody>
      </p:sp>
      <p:sp>
        <p:nvSpPr>
          <p:cNvPr id="615" name="Google Shape;615;g3a5681add1c_5_260"/>
          <p:cNvSpPr/>
          <p:nvPr/>
        </p:nvSpPr>
        <p:spPr>
          <a:xfrm>
            <a:off x="6662058" y="4249013"/>
            <a:ext cx="383059" cy="428117"/>
          </a:xfrm>
          <a:prstGeom prst="mathPlus">
            <a:avLst>
              <a:gd fmla="val 23520" name="adj1"/>
            </a:avLst>
          </a:prstGeom>
          <a:solidFill>
            <a:srgbClr val="366092"/>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16" name="Google Shape;616;g3a5681add1c_5_260"/>
          <p:cNvSpPr/>
          <p:nvPr/>
        </p:nvSpPr>
        <p:spPr>
          <a:xfrm>
            <a:off x="7825896" y="3423786"/>
            <a:ext cx="400021" cy="2401016"/>
          </a:xfrm>
          <a:prstGeom prst="rightBrace">
            <a:avLst>
              <a:gd fmla="val 8333" name="adj1"/>
              <a:gd fmla="val 50000" name="adj2"/>
            </a:avLst>
          </a:prstGeom>
          <a:noFill/>
          <a:ln cap="flat" cmpd="sng" w="25400">
            <a:solidFill>
              <a:srgbClr val="7030A0"/>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617" name="Google Shape;617;g3a5681add1c_5_260"/>
          <p:cNvSpPr/>
          <p:nvPr/>
        </p:nvSpPr>
        <p:spPr>
          <a:xfrm>
            <a:off x="483937" y="4079614"/>
            <a:ext cx="2724617" cy="2039654"/>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outputs</a:t>
            </a:r>
            <a:endParaRPr/>
          </a:p>
          <a:p>
            <a:pPr indent="0" lvl="0" marL="0" marR="0" rtl="0" algn="ctr">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Supporting assets</a:t>
            </a:r>
            <a:endParaRPr/>
          </a:p>
        </p:txBody>
      </p:sp>
      <p:cxnSp>
        <p:nvCxnSpPr>
          <p:cNvPr id="618" name="Google Shape;618;g3a5681add1c_5_260"/>
          <p:cNvCxnSpPr/>
          <p:nvPr/>
        </p:nvCxnSpPr>
        <p:spPr>
          <a:xfrm flipH="1" rot="10800000">
            <a:off x="3386059" y="4079747"/>
            <a:ext cx="2447400" cy="1260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619" name="Google Shape;619;g3a5681add1c_5_260"/>
          <p:cNvCxnSpPr/>
          <p:nvPr/>
        </p:nvCxnSpPr>
        <p:spPr>
          <a:xfrm rot="-5400000">
            <a:off x="8206497" y="3404743"/>
            <a:ext cx="1350600" cy="1132200"/>
          </a:xfrm>
          <a:prstGeom prst="bentConnector3">
            <a:avLst>
              <a:gd fmla="val 99583"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20" name="Google Shape;620;g3a5681add1c_5_260"/>
          <p:cNvSpPr/>
          <p:nvPr/>
        </p:nvSpPr>
        <p:spPr>
          <a:xfrm>
            <a:off x="6300079" y="1428152"/>
            <a:ext cx="1925838" cy="1007321"/>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Feedback is checked and packaged</a:t>
            </a:r>
            <a:endParaRPr/>
          </a:p>
        </p:txBody>
      </p:sp>
      <p:sp>
        <p:nvSpPr>
          <p:cNvPr id="621" name="Google Shape;621;g3a5681add1c_5_260"/>
          <p:cNvSpPr/>
          <p:nvPr/>
        </p:nvSpPr>
        <p:spPr>
          <a:xfrm>
            <a:off x="9959600" y="4307138"/>
            <a:ext cx="1268015" cy="311866"/>
          </a:xfrm>
          <a:prstGeom prst="roundRect">
            <a:avLst>
              <a:gd fmla="val 16667" name="adj"/>
            </a:avLst>
          </a:prstGeom>
          <a:solidFill>
            <a:schemeClr val="lt1"/>
          </a:solidFill>
          <a:ln cap="flat" cmpd="sng" w="22225">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200" u="none" cap="none" strike="noStrike">
                <a:solidFill>
                  <a:srgbClr val="000000"/>
                </a:solidFill>
                <a:latin typeface="Arial"/>
                <a:ea typeface="Arial"/>
                <a:cs typeface="Arial"/>
                <a:sym typeface="Arial"/>
              </a:rPr>
              <a:t>Perform testing</a:t>
            </a:r>
            <a:endParaRPr b="0" i="0" sz="1200" u="none" cap="none" strike="noStrike">
              <a:solidFill>
                <a:schemeClr val="lt1"/>
              </a:solidFill>
              <a:latin typeface="Arial"/>
              <a:ea typeface="Arial"/>
              <a:cs typeface="Arial"/>
              <a:sym typeface="Arial"/>
            </a:endParaRPr>
          </a:p>
        </p:txBody>
      </p:sp>
      <p:sp>
        <p:nvSpPr>
          <p:cNvPr id="622" name="Google Shape;622;g3a5681add1c_5_260"/>
          <p:cNvSpPr/>
          <p:nvPr/>
        </p:nvSpPr>
        <p:spPr>
          <a:xfrm>
            <a:off x="1738895" y="2728940"/>
            <a:ext cx="1925838" cy="1007321"/>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Feedback is evaluated and incorporated</a:t>
            </a:r>
            <a:endParaRPr/>
          </a:p>
        </p:txBody>
      </p:sp>
      <p:cxnSp>
        <p:nvCxnSpPr>
          <p:cNvPr id="623" name="Google Shape;623;g3a5681add1c_5_260"/>
          <p:cNvCxnSpPr/>
          <p:nvPr/>
        </p:nvCxnSpPr>
        <p:spPr>
          <a:xfrm flipH="1" rot="5400000">
            <a:off x="8988531" y="946445"/>
            <a:ext cx="1858200" cy="1670700"/>
          </a:xfrm>
          <a:prstGeom prst="bentConnector3">
            <a:avLst>
              <a:gd fmla="val 84019"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24" name="Google Shape;624;g3a5681add1c_5_260"/>
          <p:cNvSpPr txBox="1"/>
          <p:nvPr/>
        </p:nvSpPr>
        <p:spPr>
          <a:xfrm>
            <a:off x="10767413" y="1165803"/>
            <a:ext cx="1355625" cy="110799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600" u="none" cap="none" strike="noStrike">
                <a:solidFill>
                  <a:srgbClr val="000000"/>
                </a:solidFill>
                <a:latin typeface="Arial"/>
                <a:ea typeface="Arial"/>
                <a:cs typeface="Arial"/>
                <a:sym typeface="Arial"/>
              </a:rPr>
              <a:t>Provides feedback on methodology</a:t>
            </a:r>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cxnSp>
        <p:nvCxnSpPr>
          <p:cNvPr id="625" name="Google Shape;625;g3a5681add1c_5_260"/>
          <p:cNvCxnSpPr/>
          <p:nvPr/>
        </p:nvCxnSpPr>
        <p:spPr>
          <a:xfrm flipH="1" rot="10800000">
            <a:off x="2396901" y="799391"/>
            <a:ext cx="6009900" cy="1306500"/>
          </a:xfrm>
          <a:prstGeom prst="bentConnector3">
            <a:avLst>
              <a:gd fmla="val 48386"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26" name="Google Shape;626;g3a5681add1c_5_260"/>
          <p:cNvSpPr txBox="1"/>
          <p:nvPr/>
        </p:nvSpPr>
        <p:spPr>
          <a:xfrm>
            <a:off x="3412889" y="1555675"/>
            <a:ext cx="1965346"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600" u="none" cap="none" strike="noStrike">
                <a:solidFill>
                  <a:srgbClr val="000000"/>
                </a:solidFill>
                <a:latin typeface="Arial"/>
                <a:ea typeface="Arial"/>
                <a:cs typeface="Arial"/>
                <a:sym typeface="Arial"/>
              </a:rPr>
              <a:t>Provides feedback on methodology</a:t>
            </a:r>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cxnSp>
        <p:nvCxnSpPr>
          <p:cNvPr id="627" name="Google Shape;627;g3a5681add1c_5_260"/>
          <p:cNvCxnSpPr>
            <a:stCxn id="620" idx="1"/>
            <a:endCxn id="622" idx="3"/>
          </p:cNvCxnSpPr>
          <p:nvPr/>
        </p:nvCxnSpPr>
        <p:spPr>
          <a:xfrm flipH="1">
            <a:off x="3664879" y="1931813"/>
            <a:ext cx="2635200" cy="1300800"/>
          </a:xfrm>
          <a:prstGeom prst="bentConnector3">
            <a:avLst>
              <a:gd fmla="val 22138"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28" name="Google Shape;628;g3a5681add1c_5_260"/>
          <p:cNvSpPr txBox="1"/>
          <p:nvPr>
            <p:ph type="title"/>
          </p:nvPr>
        </p:nvSpPr>
        <p:spPr>
          <a:xfrm>
            <a:off x="142416" y="671602"/>
            <a:ext cx="4876653" cy="659761"/>
          </a:xfrm>
          <a:prstGeom prst="rect">
            <a:avLst/>
          </a:prstGeom>
          <a:solidFill>
            <a:schemeClr val="lt1"/>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45454"/>
              <a:buNone/>
            </a:pPr>
            <a:r>
              <a:rPr lang="en-GB"/>
              <a:t>Pilot Methodology</a:t>
            </a:r>
            <a:endParaRPr/>
          </a:p>
        </p:txBody>
      </p:sp>
      <p:sp>
        <p:nvSpPr>
          <p:cNvPr id="629" name="Google Shape;629;g3a5681add1c_5_260"/>
          <p:cNvSpPr txBox="1"/>
          <p:nvPr/>
        </p:nvSpPr>
        <p:spPr>
          <a:xfrm>
            <a:off x="1365725" y="3949172"/>
            <a:ext cx="841897" cy="307777"/>
          </a:xfrm>
          <a:prstGeom prst="rect">
            <a:avLst/>
          </a:prstGeom>
          <a:solidFill>
            <a:schemeClr val="lt1"/>
          </a:solidFill>
          <a:ln cap="flat" cmpd="sng" w="25400">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Release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g3a5b8955c43_0_0"/>
          <p:cNvSpPr txBox="1"/>
          <p:nvPr>
            <p:ph idx="1" type="body"/>
          </p:nvPr>
        </p:nvSpPr>
        <p:spPr>
          <a:xfrm>
            <a:off x="668198" y="2343000"/>
            <a:ext cx="8294100" cy="3712800"/>
          </a:xfrm>
          <a:prstGeom prst="rect">
            <a:avLst/>
          </a:prstGeom>
        </p:spPr>
        <p:txBody>
          <a:bodyPr anchorCtr="0" anchor="t" bIns="45700" lIns="91425" spcFirstLastPara="1" rIns="91425" wrap="square" tIns="45700">
            <a:normAutofit/>
          </a:bodyPr>
          <a:lstStyle/>
          <a:p>
            <a:pPr indent="-355600" lvl="0" marL="457200" rtl="0" algn="l">
              <a:spcBef>
                <a:spcPts val="1000"/>
              </a:spcBef>
              <a:spcAft>
                <a:spcPts val="0"/>
              </a:spcAft>
              <a:buSzPts val="2000"/>
              <a:buChar char="●"/>
            </a:pPr>
            <a:r>
              <a:rPr lang="en-GB" sz="2000"/>
              <a:t>Housekeeping</a:t>
            </a:r>
            <a:endParaRPr sz="2000"/>
          </a:p>
          <a:p>
            <a:pPr indent="-355600" lvl="0" marL="457200" rtl="0" algn="l">
              <a:spcBef>
                <a:spcPts val="0"/>
              </a:spcBef>
              <a:spcAft>
                <a:spcPts val="0"/>
              </a:spcAft>
              <a:buSzPts val="2000"/>
              <a:buChar char="●"/>
            </a:pPr>
            <a:r>
              <a:rPr lang="en-GB" sz="2000"/>
              <a:t>Agenda and shared notes for the rest of the day</a:t>
            </a:r>
            <a:endParaRPr sz="2000"/>
          </a:p>
          <a:p>
            <a:pPr indent="-355600" lvl="0" marL="457200" rtl="0" algn="l">
              <a:spcBef>
                <a:spcPts val="0"/>
              </a:spcBef>
              <a:spcAft>
                <a:spcPts val="0"/>
              </a:spcAft>
              <a:buSzPts val="2000"/>
              <a:buChar char="●"/>
            </a:pPr>
            <a:r>
              <a:rPr lang="en-GB" sz="2000"/>
              <a:t>Please help with note taking where possible! :)</a:t>
            </a:r>
            <a:endParaRPr sz="2000"/>
          </a:p>
          <a:p>
            <a:pPr indent="-355600" lvl="0" marL="457200" rtl="0" algn="l">
              <a:spcBef>
                <a:spcPts val="0"/>
              </a:spcBef>
              <a:spcAft>
                <a:spcPts val="0"/>
              </a:spcAft>
              <a:buSzPts val="2000"/>
              <a:buChar char="●"/>
            </a:pPr>
            <a:r>
              <a:rPr lang="en-GB" sz="2000"/>
              <a:t>Please add your name to the list of registrants near the end of this same document, and if you would like us to keep in touch with you, your email as well!</a:t>
            </a:r>
            <a:endParaRPr sz="2000"/>
          </a:p>
          <a:p>
            <a:pPr indent="-355600" lvl="0" marL="457200" rtl="0" algn="l">
              <a:spcBef>
                <a:spcPts val="0"/>
              </a:spcBef>
              <a:spcAft>
                <a:spcPts val="0"/>
              </a:spcAft>
              <a:buSzPts val="2000"/>
              <a:buChar char="●"/>
            </a:pPr>
            <a:r>
              <a:rPr b="1" lang="en-GB" sz="2000">
                <a:latin typeface="Roboto"/>
                <a:ea typeface="Roboto"/>
                <a:cs typeface="Roboto"/>
                <a:sym typeface="Roboto"/>
              </a:rPr>
              <a:t>Wifi: RevezlAtelier; Password: plusfortsensemble</a:t>
            </a:r>
            <a:endParaRPr b="1" sz="2000">
              <a:latin typeface="Roboto"/>
              <a:ea typeface="Roboto"/>
              <a:cs typeface="Roboto"/>
              <a:sym typeface="Roboto"/>
            </a:endParaRPr>
          </a:p>
          <a:p>
            <a:pPr indent="0" lvl="0" marL="0" rtl="0" algn="l">
              <a:spcBef>
                <a:spcPts val="1000"/>
              </a:spcBef>
              <a:spcAft>
                <a:spcPts val="0"/>
              </a:spcAft>
              <a:buNone/>
            </a:pPr>
            <a:r>
              <a:t/>
            </a:r>
            <a:endParaRPr/>
          </a:p>
        </p:txBody>
      </p:sp>
      <p:sp>
        <p:nvSpPr>
          <p:cNvPr id="358" name="Google Shape;358;g3a5b8955c43_0_0"/>
          <p:cNvSpPr txBox="1"/>
          <p:nvPr>
            <p:ph type="title"/>
          </p:nvPr>
        </p:nvSpPr>
        <p:spPr>
          <a:xfrm>
            <a:off x="668190" y="1007816"/>
            <a:ext cx="10883700" cy="6039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359" name="Google Shape;359;g3a5b8955c43_0_0"/>
          <p:cNvSpPr txBox="1"/>
          <p:nvPr>
            <p:ph idx="2" type="body"/>
          </p:nvPr>
        </p:nvSpPr>
        <p:spPr>
          <a:xfrm>
            <a:off x="668193" y="1717482"/>
            <a:ext cx="10883700" cy="3648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t/>
            </a:r>
            <a:endParaRPr/>
          </a:p>
        </p:txBody>
      </p:sp>
      <p:pic>
        <p:nvPicPr>
          <p:cNvPr id="360" name="Google Shape;360;g3a5b8955c43_0_0" title="agenda_qr-code.png"/>
          <p:cNvPicPr preferRelativeResize="0"/>
          <p:nvPr/>
        </p:nvPicPr>
        <p:blipFill>
          <a:blip r:embed="rId3">
            <a:alphaModFix/>
          </a:blip>
          <a:stretch>
            <a:fillRect/>
          </a:stretch>
        </p:blipFill>
        <p:spPr>
          <a:xfrm>
            <a:off x="8962450" y="2343000"/>
            <a:ext cx="2589450" cy="2589450"/>
          </a:xfrm>
          <a:prstGeom prst="rect">
            <a:avLst/>
          </a:prstGeom>
          <a:noFill/>
          <a:ln>
            <a:noFill/>
          </a:ln>
        </p:spPr>
      </p:pic>
      <p:sp>
        <p:nvSpPr>
          <p:cNvPr id="361" name="Google Shape;361;g3a5b8955c43_0_0"/>
          <p:cNvSpPr/>
          <p:nvPr/>
        </p:nvSpPr>
        <p:spPr>
          <a:xfrm>
            <a:off x="6760050" y="2743200"/>
            <a:ext cx="612300" cy="364800"/>
          </a:xfrm>
          <a:prstGeom prst="rightArrow">
            <a:avLst>
              <a:gd fmla="val 50000" name="adj1"/>
              <a:gd fmla="val 5000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grpSp>
        <p:nvGrpSpPr>
          <p:cNvPr id="634" name="Google Shape;634;g3a5681add1c_5_294"/>
          <p:cNvGrpSpPr/>
          <p:nvPr/>
        </p:nvGrpSpPr>
        <p:grpSpPr>
          <a:xfrm>
            <a:off x="5423123" y="445789"/>
            <a:ext cx="6699916" cy="6003748"/>
            <a:chOff x="6286779" y="204201"/>
            <a:chExt cx="5852697" cy="6396919"/>
          </a:xfrm>
        </p:grpSpPr>
        <p:sp>
          <p:nvSpPr>
            <p:cNvPr id="635" name="Google Shape;635;g3a5681add1c_5_294"/>
            <p:cNvSpPr/>
            <p:nvPr/>
          </p:nvSpPr>
          <p:spPr>
            <a:xfrm>
              <a:off x="6286779" y="422741"/>
              <a:ext cx="5852697" cy="6178379"/>
            </a:xfrm>
            <a:prstGeom prst="rect">
              <a:avLst/>
            </a:prstGeom>
            <a:solidFill>
              <a:schemeClr val="lt1">
                <a:alpha val="0"/>
              </a:schemeClr>
            </a:solid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36" name="Google Shape;636;g3a5681add1c_5_294"/>
            <p:cNvSpPr txBox="1"/>
            <p:nvPr/>
          </p:nvSpPr>
          <p:spPr>
            <a:xfrm>
              <a:off x="8976817" y="204201"/>
              <a:ext cx="679704" cy="403206"/>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T3.2</a:t>
              </a:r>
              <a:endParaRPr/>
            </a:p>
          </p:txBody>
        </p:sp>
      </p:grpSp>
      <p:grpSp>
        <p:nvGrpSpPr>
          <p:cNvPr id="637" name="Google Shape;637;g3a5681add1c_5_294"/>
          <p:cNvGrpSpPr/>
          <p:nvPr/>
        </p:nvGrpSpPr>
        <p:grpSpPr>
          <a:xfrm>
            <a:off x="170177" y="1997110"/>
            <a:ext cx="3688580" cy="4387272"/>
            <a:chOff x="197708" y="119588"/>
            <a:chExt cx="4967416" cy="6503634"/>
          </a:xfrm>
        </p:grpSpPr>
        <p:sp>
          <p:nvSpPr>
            <p:cNvPr id="638" name="Google Shape;638;g3a5681add1c_5_294"/>
            <p:cNvSpPr/>
            <p:nvPr/>
          </p:nvSpPr>
          <p:spPr>
            <a:xfrm>
              <a:off x="197708" y="444843"/>
              <a:ext cx="4967416" cy="6178379"/>
            </a:xfrm>
            <a:prstGeom prst="rect">
              <a:avLst/>
            </a:prstGeom>
            <a:noFill/>
            <a:ln cap="flat" cmpd="sng" w="31750">
              <a:solidFill>
                <a:srgbClr val="003B4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39" name="Google Shape;639;g3a5681add1c_5_294"/>
            <p:cNvSpPr txBox="1"/>
            <p:nvPr/>
          </p:nvSpPr>
          <p:spPr>
            <a:xfrm>
              <a:off x="2166392" y="119588"/>
              <a:ext cx="1030049" cy="650510"/>
            </a:xfrm>
            <a:prstGeom prst="rect">
              <a:avLst/>
            </a:prstGeom>
            <a:solidFill>
              <a:schemeClr val="lt1"/>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GB" sz="2000" u="none" cap="none" strike="noStrike">
                  <a:solidFill>
                    <a:srgbClr val="000000"/>
                  </a:solidFill>
                  <a:latin typeface="Arial"/>
                  <a:ea typeface="Arial"/>
                  <a:cs typeface="Arial"/>
                  <a:sym typeface="Arial"/>
                </a:rPr>
                <a:t>WP</a:t>
              </a:r>
              <a:endParaRPr b="0" i="0" sz="1400" u="none" cap="none" strike="noStrike">
                <a:solidFill>
                  <a:srgbClr val="000000"/>
                </a:solidFill>
                <a:latin typeface="Arial"/>
                <a:ea typeface="Arial"/>
                <a:cs typeface="Arial"/>
                <a:sym typeface="Arial"/>
              </a:endParaRPr>
            </a:p>
          </p:txBody>
        </p:sp>
      </p:grpSp>
      <p:sp>
        <p:nvSpPr>
          <p:cNvPr id="640" name="Google Shape;640;g3a5681add1c_5_294"/>
          <p:cNvSpPr/>
          <p:nvPr/>
        </p:nvSpPr>
        <p:spPr>
          <a:xfrm>
            <a:off x="9240596" y="4443318"/>
            <a:ext cx="2695081" cy="1763785"/>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Testing package is evaluated in series of tests measuring several parameters and against acceptance criteria</a:t>
            </a:r>
            <a:endParaRPr/>
          </a:p>
        </p:txBody>
      </p:sp>
      <p:sp>
        <p:nvSpPr>
          <p:cNvPr id="641" name="Google Shape;641;g3a5681add1c_5_294"/>
          <p:cNvSpPr/>
          <p:nvPr/>
        </p:nvSpPr>
        <p:spPr>
          <a:xfrm>
            <a:off x="5992805" y="4696668"/>
            <a:ext cx="1738780" cy="1007323"/>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Additional testing material (datasets, scenarios, UJMs)</a:t>
            </a:r>
            <a:endParaRPr b="0" i="0" sz="1400" u="none" cap="none" strike="noStrike">
              <a:solidFill>
                <a:schemeClr val="lt1"/>
              </a:solidFill>
              <a:latin typeface="Arial"/>
              <a:ea typeface="Arial"/>
              <a:cs typeface="Arial"/>
              <a:sym typeface="Arial"/>
            </a:endParaRPr>
          </a:p>
        </p:txBody>
      </p:sp>
      <p:sp>
        <p:nvSpPr>
          <p:cNvPr id="642" name="Google Shape;642;g3a5681add1c_5_294"/>
          <p:cNvSpPr/>
          <p:nvPr/>
        </p:nvSpPr>
        <p:spPr>
          <a:xfrm>
            <a:off x="9592124" y="2806442"/>
            <a:ext cx="1735065" cy="927165"/>
          </a:xfrm>
          <a:prstGeom prst="ellipse">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Disciplinary testing teams</a:t>
            </a:r>
            <a:endParaRPr/>
          </a:p>
        </p:txBody>
      </p:sp>
      <p:cxnSp>
        <p:nvCxnSpPr>
          <p:cNvPr id="643" name="Google Shape;643;g3a5681add1c_5_294"/>
          <p:cNvCxnSpPr/>
          <p:nvPr/>
        </p:nvCxnSpPr>
        <p:spPr>
          <a:xfrm flipH="1" rot="-5400000">
            <a:off x="9467575" y="3992017"/>
            <a:ext cx="640200" cy="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644" name="Google Shape;644;g3a5681add1c_5_294"/>
          <p:cNvCxnSpPr/>
          <p:nvPr/>
        </p:nvCxnSpPr>
        <p:spPr>
          <a:xfrm flipH="1" rot="5400000">
            <a:off x="11066171" y="3604877"/>
            <a:ext cx="1096800" cy="318300"/>
          </a:xfrm>
          <a:prstGeom prst="bentConnector3">
            <a:avLst>
              <a:gd fmla="val 100494"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645" name="Google Shape;645;g3a5681add1c_5_294"/>
          <p:cNvCxnSpPr/>
          <p:nvPr/>
        </p:nvCxnSpPr>
        <p:spPr>
          <a:xfrm rot="10800000">
            <a:off x="8315838" y="1863012"/>
            <a:ext cx="2174100" cy="838800"/>
          </a:xfrm>
          <a:prstGeom prst="bentConnector3">
            <a:avLst>
              <a:gd fmla="val 584"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46" name="Google Shape;646;g3a5681add1c_5_294"/>
          <p:cNvSpPr txBox="1"/>
          <p:nvPr/>
        </p:nvSpPr>
        <p:spPr>
          <a:xfrm>
            <a:off x="8315693" y="1600585"/>
            <a:ext cx="2322290"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Delivers feedback on testing package</a:t>
            </a:r>
            <a:endParaRPr/>
          </a:p>
        </p:txBody>
      </p:sp>
      <p:sp>
        <p:nvSpPr>
          <p:cNvPr id="647" name="Google Shape;647;g3a5681add1c_5_294"/>
          <p:cNvSpPr txBox="1"/>
          <p:nvPr/>
        </p:nvSpPr>
        <p:spPr>
          <a:xfrm>
            <a:off x="4166339" y="2500456"/>
            <a:ext cx="1415837"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Delivers</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(processed) </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feedback</a:t>
            </a:r>
            <a:endParaRPr/>
          </a:p>
        </p:txBody>
      </p:sp>
      <p:sp>
        <p:nvSpPr>
          <p:cNvPr id="648" name="Google Shape;648;g3a5681add1c_5_294"/>
          <p:cNvSpPr txBox="1"/>
          <p:nvPr/>
        </p:nvSpPr>
        <p:spPr>
          <a:xfrm>
            <a:off x="3904178" y="5412328"/>
            <a:ext cx="1803786"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Hands off testing package</a:t>
            </a:r>
            <a:endParaRPr/>
          </a:p>
        </p:txBody>
      </p:sp>
      <p:sp>
        <p:nvSpPr>
          <p:cNvPr id="649" name="Google Shape;649;g3a5681add1c_5_294"/>
          <p:cNvSpPr/>
          <p:nvPr/>
        </p:nvSpPr>
        <p:spPr>
          <a:xfrm>
            <a:off x="5992805" y="3545710"/>
            <a:ext cx="1738780" cy="690041"/>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release</a:t>
            </a:r>
            <a:endParaRPr b="0" i="0" sz="1400" u="none" cap="none" strike="noStrike">
              <a:solidFill>
                <a:schemeClr val="lt1"/>
              </a:solidFill>
              <a:latin typeface="Arial"/>
              <a:ea typeface="Arial"/>
              <a:cs typeface="Arial"/>
              <a:sym typeface="Arial"/>
            </a:endParaRPr>
          </a:p>
        </p:txBody>
      </p:sp>
      <p:sp>
        <p:nvSpPr>
          <p:cNvPr id="650" name="Google Shape;650;g3a5681add1c_5_294"/>
          <p:cNvSpPr/>
          <p:nvPr/>
        </p:nvSpPr>
        <p:spPr>
          <a:xfrm>
            <a:off x="6662058" y="4249013"/>
            <a:ext cx="383059" cy="428117"/>
          </a:xfrm>
          <a:prstGeom prst="mathPlus">
            <a:avLst>
              <a:gd fmla="val 23520" name="adj1"/>
            </a:avLst>
          </a:prstGeom>
          <a:solidFill>
            <a:srgbClr val="366092"/>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51" name="Google Shape;651;g3a5681add1c_5_294"/>
          <p:cNvSpPr/>
          <p:nvPr/>
        </p:nvSpPr>
        <p:spPr>
          <a:xfrm>
            <a:off x="7825896" y="3423786"/>
            <a:ext cx="400021" cy="2401016"/>
          </a:xfrm>
          <a:prstGeom prst="rightBrace">
            <a:avLst>
              <a:gd fmla="val 8333" name="adj1"/>
              <a:gd fmla="val 50000" name="adj2"/>
            </a:avLst>
          </a:prstGeom>
          <a:noFill/>
          <a:ln cap="flat" cmpd="sng" w="25400">
            <a:solidFill>
              <a:srgbClr val="7030A0"/>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652" name="Google Shape;652;g3a5681add1c_5_294"/>
          <p:cNvSpPr/>
          <p:nvPr/>
        </p:nvSpPr>
        <p:spPr>
          <a:xfrm>
            <a:off x="483937" y="4079614"/>
            <a:ext cx="2724617" cy="2039654"/>
          </a:xfrm>
          <a:prstGeom prst="rect">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WP outputs</a:t>
            </a:r>
            <a:endParaRPr/>
          </a:p>
          <a:p>
            <a:pPr indent="0" lvl="0" marL="0" marR="0" rtl="0" algn="ctr">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Supporting assets</a:t>
            </a:r>
            <a:endParaRPr/>
          </a:p>
        </p:txBody>
      </p:sp>
      <p:cxnSp>
        <p:nvCxnSpPr>
          <p:cNvPr id="653" name="Google Shape;653;g3a5681add1c_5_294"/>
          <p:cNvCxnSpPr/>
          <p:nvPr/>
        </p:nvCxnSpPr>
        <p:spPr>
          <a:xfrm flipH="1" rot="10800000">
            <a:off x="3386059" y="4079747"/>
            <a:ext cx="2447400" cy="1260600"/>
          </a:xfrm>
          <a:prstGeom prst="bentConnector3">
            <a:avLst>
              <a:gd fmla="val 50001"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654" name="Google Shape;654;g3a5681add1c_5_294"/>
          <p:cNvCxnSpPr/>
          <p:nvPr/>
        </p:nvCxnSpPr>
        <p:spPr>
          <a:xfrm rot="-5400000">
            <a:off x="8206497" y="3404743"/>
            <a:ext cx="1350600" cy="1132200"/>
          </a:xfrm>
          <a:prstGeom prst="bentConnector3">
            <a:avLst>
              <a:gd fmla="val 99583"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55" name="Google Shape;655;g3a5681add1c_5_294"/>
          <p:cNvSpPr/>
          <p:nvPr/>
        </p:nvSpPr>
        <p:spPr>
          <a:xfrm>
            <a:off x="6300079" y="1428152"/>
            <a:ext cx="1925838" cy="1007321"/>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Feedback is checked and packaged</a:t>
            </a:r>
            <a:endParaRPr/>
          </a:p>
        </p:txBody>
      </p:sp>
      <p:sp>
        <p:nvSpPr>
          <p:cNvPr id="656" name="Google Shape;656;g3a5681add1c_5_294"/>
          <p:cNvSpPr/>
          <p:nvPr/>
        </p:nvSpPr>
        <p:spPr>
          <a:xfrm>
            <a:off x="9959600" y="4307138"/>
            <a:ext cx="1268015" cy="311866"/>
          </a:xfrm>
          <a:prstGeom prst="roundRect">
            <a:avLst>
              <a:gd fmla="val 16667" name="adj"/>
            </a:avLst>
          </a:prstGeom>
          <a:solidFill>
            <a:schemeClr val="lt1"/>
          </a:solidFill>
          <a:ln cap="flat" cmpd="sng" w="22225">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200" u="none" cap="none" strike="noStrike">
                <a:solidFill>
                  <a:srgbClr val="000000"/>
                </a:solidFill>
                <a:latin typeface="Arial"/>
                <a:ea typeface="Arial"/>
                <a:cs typeface="Arial"/>
                <a:sym typeface="Arial"/>
              </a:rPr>
              <a:t>Perform testing</a:t>
            </a:r>
            <a:endParaRPr b="0" i="0" sz="1200" u="none" cap="none" strike="noStrike">
              <a:solidFill>
                <a:schemeClr val="lt1"/>
              </a:solidFill>
              <a:latin typeface="Arial"/>
              <a:ea typeface="Arial"/>
              <a:cs typeface="Arial"/>
              <a:sym typeface="Arial"/>
            </a:endParaRPr>
          </a:p>
        </p:txBody>
      </p:sp>
      <p:sp>
        <p:nvSpPr>
          <p:cNvPr id="657" name="Google Shape;657;g3a5681add1c_5_294"/>
          <p:cNvSpPr/>
          <p:nvPr/>
        </p:nvSpPr>
        <p:spPr>
          <a:xfrm>
            <a:off x="1738895" y="2728940"/>
            <a:ext cx="1925838" cy="1007321"/>
          </a:xfrm>
          <a:prstGeom prst="roundRect">
            <a:avLst>
              <a:gd fmla="val 16667" name="adj"/>
            </a:avLst>
          </a:prstGeom>
          <a:solidFill>
            <a:srgbClr val="366092"/>
          </a:solidFill>
          <a:ln cap="flat" cmpd="sng" w="25400">
            <a:solidFill>
              <a:srgbClr val="F5F4E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Feedback is evaluated and incorporated</a:t>
            </a:r>
            <a:endParaRPr/>
          </a:p>
        </p:txBody>
      </p:sp>
      <p:cxnSp>
        <p:nvCxnSpPr>
          <p:cNvPr id="658" name="Google Shape;658;g3a5681add1c_5_294"/>
          <p:cNvCxnSpPr/>
          <p:nvPr/>
        </p:nvCxnSpPr>
        <p:spPr>
          <a:xfrm flipH="1" rot="5400000">
            <a:off x="8988531" y="946445"/>
            <a:ext cx="1858200" cy="1670700"/>
          </a:xfrm>
          <a:prstGeom prst="bentConnector3">
            <a:avLst>
              <a:gd fmla="val 84019"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59" name="Google Shape;659;g3a5681add1c_5_294"/>
          <p:cNvSpPr txBox="1"/>
          <p:nvPr/>
        </p:nvSpPr>
        <p:spPr>
          <a:xfrm>
            <a:off x="10767413" y="1165803"/>
            <a:ext cx="1355625" cy="110799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600" u="none" cap="none" strike="noStrike">
                <a:solidFill>
                  <a:srgbClr val="000000"/>
                </a:solidFill>
                <a:latin typeface="Arial"/>
                <a:ea typeface="Arial"/>
                <a:cs typeface="Arial"/>
                <a:sym typeface="Arial"/>
              </a:rPr>
              <a:t>Provides feedback on methodology</a:t>
            </a:r>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cxnSp>
        <p:nvCxnSpPr>
          <p:cNvPr id="660" name="Google Shape;660;g3a5681add1c_5_294"/>
          <p:cNvCxnSpPr/>
          <p:nvPr/>
        </p:nvCxnSpPr>
        <p:spPr>
          <a:xfrm flipH="1" rot="10800000">
            <a:off x="2396901" y="799391"/>
            <a:ext cx="6009900" cy="1306500"/>
          </a:xfrm>
          <a:prstGeom prst="bentConnector3">
            <a:avLst>
              <a:gd fmla="val 48386"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61" name="Google Shape;661;g3a5681add1c_5_294"/>
          <p:cNvSpPr txBox="1"/>
          <p:nvPr/>
        </p:nvSpPr>
        <p:spPr>
          <a:xfrm>
            <a:off x="3412889" y="1555675"/>
            <a:ext cx="1965346"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600" u="none" cap="none" strike="noStrike">
                <a:solidFill>
                  <a:srgbClr val="000000"/>
                </a:solidFill>
                <a:latin typeface="Arial"/>
                <a:ea typeface="Arial"/>
                <a:cs typeface="Arial"/>
                <a:sym typeface="Arial"/>
              </a:rPr>
              <a:t>Provides feedback on methodology</a:t>
            </a:r>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cxnSp>
        <p:nvCxnSpPr>
          <p:cNvPr id="662" name="Google Shape;662;g3a5681add1c_5_294"/>
          <p:cNvCxnSpPr>
            <a:stCxn id="655" idx="1"/>
            <a:endCxn id="657" idx="3"/>
          </p:cNvCxnSpPr>
          <p:nvPr/>
        </p:nvCxnSpPr>
        <p:spPr>
          <a:xfrm flipH="1">
            <a:off x="3664879" y="1931813"/>
            <a:ext cx="2635200" cy="1300800"/>
          </a:xfrm>
          <a:prstGeom prst="bentConnector3">
            <a:avLst>
              <a:gd fmla="val 22138" name="adj1"/>
            </a:avLst>
          </a:prstGeom>
          <a:noFill/>
          <a:ln cap="flat" cmpd="sng" w="25400">
            <a:solidFill>
              <a:schemeClr val="accent1"/>
            </a:solidFill>
            <a:prstDash val="solid"/>
            <a:round/>
            <a:headEnd len="sm" w="sm" type="none"/>
            <a:tailEnd len="med" w="med" type="triangle"/>
          </a:ln>
          <a:effectLst>
            <a:outerShdw blurRad="40000" rotWithShape="0" dir="5400000" dist="20000">
              <a:srgbClr val="000000">
                <a:alpha val="37647"/>
              </a:srgbClr>
            </a:outerShdw>
          </a:effectLst>
        </p:spPr>
      </p:cxnSp>
      <p:sp>
        <p:nvSpPr>
          <p:cNvPr id="663" name="Google Shape;663;g3a5681add1c_5_294"/>
          <p:cNvSpPr txBox="1"/>
          <p:nvPr>
            <p:ph type="title"/>
          </p:nvPr>
        </p:nvSpPr>
        <p:spPr>
          <a:xfrm>
            <a:off x="142416" y="671602"/>
            <a:ext cx="4876653" cy="659761"/>
          </a:xfrm>
          <a:prstGeom prst="rect">
            <a:avLst/>
          </a:prstGeom>
          <a:solidFill>
            <a:schemeClr val="lt1"/>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45454"/>
              <a:buNone/>
            </a:pPr>
            <a:r>
              <a:rPr lang="en-GB"/>
              <a:t>Pilot Methodology</a:t>
            </a:r>
            <a:endParaRPr/>
          </a:p>
        </p:txBody>
      </p:sp>
      <p:sp>
        <p:nvSpPr>
          <p:cNvPr id="664" name="Google Shape;664;g3a5681add1c_5_294"/>
          <p:cNvSpPr/>
          <p:nvPr/>
        </p:nvSpPr>
        <p:spPr>
          <a:xfrm>
            <a:off x="6760039" y="5014231"/>
            <a:ext cx="1109119" cy="844861"/>
          </a:xfrm>
          <a:prstGeom prst="donut">
            <a:avLst>
              <a:gd fmla="val 15134" name="adj"/>
            </a:avLst>
          </a:prstGeom>
          <a:solidFill>
            <a:srgbClr val="FF0000"/>
          </a:solidFill>
          <a:ln cap="flat" cmpd="sng" w="2857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665" name="Google Shape;665;g3a5681add1c_5_294"/>
          <p:cNvSpPr txBox="1"/>
          <p:nvPr/>
        </p:nvSpPr>
        <p:spPr>
          <a:xfrm>
            <a:off x="1365725" y="3949172"/>
            <a:ext cx="841897" cy="307777"/>
          </a:xfrm>
          <a:prstGeom prst="rect">
            <a:avLst/>
          </a:prstGeom>
          <a:solidFill>
            <a:schemeClr val="lt1"/>
          </a:solidFill>
          <a:ln cap="flat" cmpd="sng" w="25400">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Release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sp>
        <p:nvSpPr>
          <p:cNvPr id="670" name="Google Shape;670;g3a5681add1c_5_329"/>
          <p:cNvSpPr txBox="1"/>
          <p:nvPr>
            <p:ph type="title"/>
          </p:nvPr>
        </p:nvSpPr>
        <p:spPr>
          <a:xfrm>
            <a:off x="664897" y="976987"/>
            <a:ext cx="1051560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GB"/>
              <a:t>User Journey Map</a:t>
            </a:r>
            <a:endParaRPr/>
          </a:p>
        </p:txBody>
      </p:sp>
      <p:sp>
        <p:nvSpPr>
          <p:cNvPr id="671" name="Google Shape;671;g3a5681add1c_5_329"/>
          <p:cNvSpPr txBox="1"/>
          <p:nvPr>
            <p:ph idx="2" type="body"/>
          </p:nvPr>
        </p:nvSpPr>
        <p:spPr>
          <a:xfrm>
            <a:off x="279721" y="3006314"/>
            <a:ext cx="11632557" cy="845372"/>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000"/>
              </a:spcBef>
              <a:spcAft>
                <a:spcPts val="0"/>
              </a:spcAft>
              <a:buSzPts val="3840"/>
              <a:buNone/>
            </a:pPr>
            <a:r>
              <a:rPr lang="en-GB" sz="2400">
                <a:latin typeface="Arial"/>
                <a:ea typeface="Arial"/>
                <a:cs typeface="Arial"/>
                <a:sym typeface="Arial"/>
              </a:rPr>
              <a:t>A visualisation of the </a:t>
            </a:r>
            <a:r>
              <a:rPr b="1" lang="en-GB" sz="2400">
                <a:latin typeface="Arial"/>
                <a:ea typeface="Arial"/>
                <a:cs typeface="Arial"/>
                <a:sym typeface="Arial"/>
              </a:rPr>
              <a:t>process</a:t>
            </a:r>
            <a:r>
              <a:rPr lang="en-GB" sz="2400">
                <a:latin typeface="Arial"/>
                <a:ea typeface="Arial"/>
                <a:cs typeface="Arial"/>
                <a:sym typeface="Arial"/>
              </a:rPr>
              <a:t> that a </a:t>
            </a:r>
            <a:r>
              <a:rPr b="1" lang="en-GB" sz="2400">
                <a:latin typeface="Arial"/>
                <a:ea typeface="Arial"/>
                <a:cs typeface="Arial"/>
                <a:sym typeface="Arial"/>
              </a:rPr>
              <a:t>user</a:t>
            </a:r>
            <a:r>
              <a:rPr lang="en-GB" sz="2400">
                <a:latin typeface="Arial"/>
                <a:ea typeface="Arial"/>
                <a:cs typeface="Arial"/>
                <a:sym typeface="Arial"/>
              </a:rPr>
              <a:t> goes through to accomplish a </a:t>
            </a:r>
            <a:r>
              <a:rPr b="1" lang="en-GB" sz="2400">
                <a:latin typeface="Arial"/>
                <a:ea typeface="Arial"/>
                <a:cs typeface="Arial"/>
                <a:sym typeface="Arial"/>
              </a:rPr>
              <a:t>goal</a:t>
            </a:r>
            <a:endParaRPr sz="2400">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sp>
        <p:nvSpPr>
          <p:cNvPr id="676" name="Google Shape;676;g3a5681add1c_5_334"/>
          <p:cNvSpPr txBox="1"/>
          <p:nvPr>
            <p:ph type="title"/>
          </p:nvPr>
        </p:nvSpPr>
        <p:spPr>
          <a:xfrm>
            <a:off x="664897" y="976987"/>
            <a:ext cx="1051560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GB"/>
              <a:t>User Journey Maps</a:t>
            </a:r>
            <a:endParaRPr/>
          </a:p>
        </p:txBody>
      </p:sp>
      <p:sp>
        <p:nvSpPr>
          <p:cNvPr id="677" name="Google Shape;677;g3a5681add1c_5_334"/>
          <p:cNvSpPr txBox="1"/>
          <p:nvPr>
            <p:ph idx="2" type="body"/>
          </p:nvPr>
        </p:nvSpPr>
        <p:spPr>
          <a:xfrm>
            <a:off x="664897" y="1692377"/>
            <a:ext cx="10515600" cy="477900"/>
          </a:xfrm>
          <a:prstGeom prst="rect">
            <a:avLst/>
          </a:prstGeom>
          <a:noFill/>
          <a:ln>
            <a:noFill/>
          </a:ln>
        </p:spPr>
        <p:txBody>
          <a:bodyPr anchorCtr="0" anchor="t" bIns="45700" lIns="91425" spcFirstLastPara="1" rIns="91425" wrap="square" tIns="45700">
            <a:normAutofit fontScale="70000" lnSpcReduction="20000"/>
          </a:bodyPr>
          <a:lstStyle/>
          <a:p>
            <a:pPr indent="-228600" lvl="0" marL="457200" rtl="0" algn="l">
              <a:lnSpc>
                <a:spcPct val="90000"/>
              </a:lnSpc>
              <a:spcBef>
                <a:spcPts val="1000"/>
              </a:spcBef>
              <a:spcAft>
                <a:spcPts val="0"/>
              </a:spcAft>
              <a:buSzPct val="160000"/>
              <a:buNone/>
            </a:pPr>
            <a:r>
              <a:rPr lang="en-GB">
                <a:latin typeface="Arial"/>
                <a:ea typeface="Arial"/>
                <a:cs typeface="Arial"/>
                <a:sym typeface="Arial"/>
              </a:rPr>
              <a:t>A visualisation of the </a:t>
            </a:r>
            <a:r>
              <a:rPr b="1" lang="en-GB">
                <a:latin typeface="Arial"/>
                <a:ea typeface="Arial"/>
                <a:cs typeface="Arial"/>
                <a:sym typeface="Arial"/>
              </a:rPr>
              <a:t>process</a:t>
            </a:r>
            <a:r>
              <a:rPr lang="en-GB">
                <a:latin typeface="Arial"/>
                <a:ea typeface="Arial"/>
                <a:cs typeface="Arial"/>
                <a:sym typeface="Arial"/>
              </a:rPr>
              <a:t> that a </a:t>
            </a:r>
            <a:r>
              <a:rPr b="1" lang="en-GB">
                <a:latin typeface="Arial"/>
                <a:ea typeface="Arial"/>
                <a:cs typeface="Arial"/>
                <a:sym typeface="Arial"/>
              </a:rPr>
              <a:t>user</a:t>
            </a:r>
            <a:r>
              <a:rPr lang="en-GB">
                <a:latin typeface="Arial"/>
                <a:ea typeface="Arial"/>
                <a:cs typeface="Arial"/>
                <a:sym typeface="Arial"/>
              </a:rPr>
              <a:t> goes through in order to accomplish a </a:t>
            </a:r>
            <a:r>
              <a:rPr b="1" lang="en-GB">
                <a:latin typeface="Arial"/>
                <a:ea typeface="Arial"/>
                <a:cs typeface="Arial"/>
                <a:sym typeface="Arial"/>
              </a:rPr>
              <a:t>goal</a:t>
            </a:r>
            <a:endParaRPr>
              <a:latin typeface="Arial"/>
              <a:ea typeface="Arial"/>
              <a:cs typeface="Arial"/>
              <a:sym typeface="Arial"/>
            </a:endParaRPr>
          </a:p>
        </p:txBody>
      </p:sp>
      <p:sp>
        <p:nvSpPr>
          <p:cNvPr id="678" name="Google Shape;678;g3a5681add1c_5_334"/>
          <p:cNvSpPr/>
          <p:nvPr/>
        </p:nvSpPr>
        <p:spPr>
          <a:xfrm>
            <a:off x="1523999" y="2452253"/>
            <a:ext cx="2022764"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 1</a:t>
            </a:r>
            <a:endParaRPr b="0" i="0" sz="1400" u="none" cap="none" strike="noStrike">
              <a:solidFill>
                <a:schemeClr val="lt1"/>
              </a:solidFill>
              <a:latin typeface="Arial"/>
              <a:ea typeface="Arial"/>
              <a:cs typeface="Arial"/>
              <a:sym typeface="Arial"/>
            </a:endParaRPr>
          </a:p>
        </p:txBody>
      </p:sp>
      <p:sp>
        <p:nvSpPr>
          <p:cNvPr id="679" name="Google Shape;679;g3a5681add1c_5_334"/>
          <p:cNvSpPr/>
          <p:nvPr/>
        </p:nvSpPr>
        <p:spPr>
          <a:xfrm>
            <a:off x="3546763" y="2452253"/>
            <a:ext cx="2022764"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 2</a:t>
            </a:r>
            <a:endParaRPr/>
          </a:p>
        </p:txBody>
      </p:sp>
      <p:sp>
        <p:nvSpPr>
          <p:cNvPr id="680" name="Google Shape;680;g3a5681add1c_5_334"/>
          <p:cNvSpPr/>
          <p:nvPr/>
        </p:nvSpPr>
        <p:spPr>
          <a:xfrm>
            <a:off x="374073" y="2452253"/>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681" name="Google Shape;681;g3a5681add1c_5_334"/>
          <p:cNvSpPr/>
          <p:nvPr/>
        </p:nvSpPr>
        <p:spPr>
          <a:xfrm>
            <a:off x="374073" y="3241964"/>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Goals</a:t>
            </a:r>
            <a:endParaRPr/>
          </a:p>
        </p:txBody>
      </p:sp>
      <p:sp>
        <p:nvSpPr>
          <p:cNvPr id="682" name="Google Shape;682;g3a5681add1c_5_334"/>
          <p:cNvSpPr/>
          <p:nvPr/>
        </p:nvSpPr>
        <p:spPr>
          <a:xfrm>
            <a:off x="374072" y="4031675"/>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Actions</a:t>
            </a:r>
            <a:endParaRPr/>
          </a:p>
        </p:txBody>
      </p:sp>
      <p:sp>
        <p:nvSpPr>
          <p:cNvPr id="683" name="Google Shape;683;g3a5681add1c_5_334"/>
          <p:cNvSpPr/>
          <p:nvPr/>
        </p:nvSpPr>
        <p:spPr>
          <a:xfrm>
            <a:off x="1523999" y="3241964"/>
            <a:ext cx="1828801"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Goal (of step) 1</a:t>
            </a:r>
            <a:endParaRPr/>
          </a:p>
        </p:txBody>
      </p:sp>
      <p:sp>
        <p:nvSpPr>
          <p:cNvPr id="684" name="Google Shape;684;g3a5681add1c_5_334"/>
          <p:cNvSpPr/>
          <p:nvPr/>
        </p:nvSpPr>
        <p:spPr>
          <a:xfrm>
            <a:off x="1523998" y="4031675"/>
            <a:ext cx="1828801"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Actions to achieve goal 1</a:t>
            </a:r>
            <a:endParaRPr/>
          </a:p>
        </p:txBody>
      </p:sp>
      <p:sp>
        <p:nvSpPr>
          <p:cNvPr id="685" name="Google Shape;685;g3a5681add1c_5_334"/>
          <p:cNvSpPr/>
          <p:nvPr/>
        </p:nvSpPr>
        <p:spPr>
          <a:xfrm>
            <a:off x="3546763" y="3241964"/>
            <a:ext cx="1828801"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Goal (of step) 2</a:t>
            </a:r>
            <a:endParaRPr/>
          </a:p>
        </p:txBody>
      </p:sp>
      <p:sp>
        <p:nvSpPr>
          <p:cNvPr id="686" name="Google Shape;686;g3a5681add1c_5_334"/>
          <p:cNvSpPr/>
          <p:nvPr/>
        </p:nvSpPr>
        <p:spPr>
          <a:xfrm>
            <a:off x="3546762" y="4031675"/>
            <a:ext cx="1828801"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Actions to achieve goal 2</a:t>
            </a:r>
            <a:endParaRPr/>
          </a:p>
        </p:txBody>
      </p:sp>
      <p:sp>
        <p:nvSpPr>
          <p:cNvPr id="687" name="Google Shape;687;g3a5681add1c_5_334"/>
          <p:cNvSpPr txBox="1"/>
          <p:nvPr/>
        </p:nvSpPr>
        <p:spPr>
          <a:xfrm>
            <a:off x="7689126" y="3123257"/>
            <a:ext cx="1890261" cy="156446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800" u="none" cap="none" strike="noStrike">
                <a:solidFill>
                  <a:srgbClr val="000000"/>
                </a:solidFill>
                <a:latin typeface="Arial"/>
                <a:ea typeface="Arial"/>
                <a:cs typeface="Arial"/>
                <a:sym typeface="Arial"/>
              </a:rPr>
              <a:t>Clearly Visualise</a:t>
            </a:r>
            <a:endParaRPr/>
          </a:p>
          <a:p>
            <a:pPr indent="-285750" lvl="0" marL="285750" marR="0" rtl="0" algn="l">
              <a:lnSpc>
                <a:spcPct val="150000"/>
              </a:lnSpc>
              <a:spcBef>
                <a:spcPts val="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Steps</a:t>
            </a:r>
            <a:endParaRPr/>
          </a:p>
          <a:p>
            <a:pPr indent="-285750" lvl="0" marL="285750" marR="0" rtl="0" algn="l">
              <a:lnSpc>
                <a:spcPct val="150000"/>
              </a:lnSpc>
              <a:spcBef>
                <a:spcPts val="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Goals</a:t>
            </a:r>
            <a:endParaRPr/>
          </a:p>
          <a:p>
            <a:pPr indent="-285750" lvl="0" marL="285750" marR="0" rtl="0" algn="l">
              <a:lnSpc>
                <a:spcPct val="150000"/>
              </a:lnSpc>
              <a:spcBef>
                <a:spcPts val="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Actions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g3a5681add1c_5_349"/>
          <p:cNvSpPr txBox="1"/>
          <p:nvPr>
            <p:ph type="title"/>
          </p:nvPr>
        </p:nvSpPr>
        <p:spPr>
          <a:xfrm>
            <a:off x="664897" y="976987"/>
            <a:ext cx="1051560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GB"/>
              <a:t>User Journey Maps</a:t>
            </a:r>
            <a:endParaRPr/>
          </a:p>
        </p:txBody>
      </p:sp>
      <p:sp>
        <p:nvSpPr>
          <p:cNvPr id="693" name="Google Shape;693;g3a5681add1c_5_349"/>
          <p:cNvSpPr txBox="1"/>
          <p:nvPr>
            <p:ph idx="2" type="body"/>
          </p:nvPr>
        </p:nvSpPr>
        <p:spPr>
          <a:xfrm>
            <a:off x="664897" y="1692377"/>
            <a:ext cx="10515600" cy="477900"/>
          </a:xfrm>
          <a:prstGeom prst="rect">
            <a:avLst/>
          </a:prstGeom>
          <a:noFill/>
          <a:ln>
            <a:noFill/>
          </a:ln>
        </p:spPr>
        <p:txBody>
          <a:bodyPr anchorCtr="0" anchor="t" bIns="45700" lIns="91425" spcFirstLastPara="1" rIns="91425" wrap="square" tIns="45700">
            <a:normAutofit fontScale="70000" lnSpcReduction="20000"/>
          </a:bodyPr>
          <a:lstStyle/>
          <a:p>
            <a:pPr indent="-228600" lvl="0" marL="457200" rtl="0" algn="l">
              <a:lnSpc>
                <a:spcPct val="90000"/>
              </a:lnSpc>
              <a:spcBef>
                <a:spcPts val="1000"/>
              </a:spcBef>
              <a:spcAft>
                <a:spcPts val="0"/>
              </a:spcAft>
              <a:buSzPct val="160000"/>
              <a:buNone/>
            </a:pPr>
            <a:r>
              <a:rPr lang="en-GB">
                <a:latin typeface="Arial"/>
                <a:ea typeface="Arial"/>
                <a:cs typeface="Arial"/>
                <a:sym typeface="Arial"/>
              </a:rPr>
              <a:t>A visualisation of the </a:t>
            </a:r>
            <a:r>
              <a:rPr b="1" lang="en-GB">
                <a:latin typeface="Arial"/>
                <a:ea typeface="Arial"/>
                <a:cs typeface="Arial"/>
                <a:sym typeface="Arial"/>
              </a:rPr>
              <a:t>process</a:t>
            </a:r>
            <a:r>
              <a:rPr lang="en-GB">
                <a:latin typeface="Arial"/>
                <a:ea typeface="Arial"/>
                <a:cs typeface="Arial"/>
                <a:sym typeface="Arial"/>
              </a:rPr>
              <a:t> that a </a:t>
            </a:r>
            <a:r>
              <a:rPr b="1" lang="en-GB">
                <a:latin typeface="Arial"/>
                <a:ea typeface="Arial"/>
                <a:cs typeface="Arial"/>
                <a:sym typeface="Arial"/>
              </a:rPr>
              <a:t>user</a:t>
            </a:r>
            <a:r>
              <a:rPr lang="en-GB">
                <a:latin typeface="Arial"/>
                <a:ea typeface="Arial"/>
                <a:cs typeface="Arial"/>
                <a:sym typeface="Arial"/>
              </a:rPr>
              <a:t> goes through in order to accomplish a </a:t>
            </a:r>
            <a:r>
              <a:rPr b="1" lang="en-GB">
                <a:latin typeface="Arial"/>
                <a:ea typeface="Arial"/>
                <a:cs typeface="Arial"/>
                <a:sym typeface="Arial"/>
              </a:rPr>
              <a:t>goal</a:t>
            </a:r>
            <a:endParaRPr>
              <a:latin typeface="Arial"/>
              <a:ea typeface="Arial"/>
              <a:cs typeface="Arial"/>
              <a:sym typeface="Arial"/>
            </a:endParaRPr>
          </a:p>
        </p:txBody>
      </p:sp>
      <p:sp>
        <p:nvSpPr>
          <p:cNvPr id="694" name="Google Shape;694;g3a5681add1c_5_349"/>
          <p:cNvSpPr/>
          <p:nvPr/>
        </p:nvSpPr>
        <p:spPr>
          <a:xfrm>
            <a:off x="1523999" y="2452253"/>
            <a:ext cx="2022764"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 1</a:t>
            </a:r>
            <a:endParaRPr b="0" i="0" sz="1400" u="none" cap="none" strike="noStrike">
              <a:solidFill>
                <a:schemeClr val="lt1"/>
              </a:solidFill>
              <a:latin typeface="Arial"/>
              <a:ea typeface="Arial"/>
              <a:cs typeface="Arial"/>
              <a:sym typeface="Arial"/>
            </a:endParaRPr>
          </a:p>
        </p:txBody>
      </p:sp>
      <p:sp>
        <p:nvSpPr>
          <p:cNvPr id="695" name="Google Shape;695;g3a5681add1c_5_349"/>
          <p:cNvSpPr/>
          <p:nvPr/>
        </p:nvSpPr>
        <p:spPr>
          <a:xfrm>
            <a:off x="3546763" y="2452253"/>
            <a:ext cx="2022764"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 2</a:t>
            </a:r>
            <a:endParaRPr/>
          </a:p>
        </p:txBody>
      </p:sp>
      <p:sp>
        <p:nvSpPr>
          <p:cNvPr id="696" name="Google Shape;696;g3a5681add1c_5_349"/>
          <p:cNvSpPr/>
          <p:nvPr/>
        </p:nvSpPr>
        <p:spPr>
          <a:xfrm>
            <a:off x="374073" y="2452253"/>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697" name="Google Shape;697;g3a5681add1c_5_349"/>
          <p:cNvSpPr/>
          <p:nvPr/>
        </p:nvSpPr>
        <p:spPr>
          <a:xfrm>
            <a:off x="374073" y="3241964"/>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Goals</a:t>
            </a:r>
            <a:endParaRPr/>
          </a:p>
        </p:txBody>
      </p:sp>
      <p:sp>
        <p:nvSpPr>
          <p:cNvPr id="698" name="Google Shape;698;g3a5681add1c_5_349"/>
          <p:cNvSpPr/>
          <p:nvPr/>
        </p:nvSpPr>
        <p:spPr>
          <a:xfrm>
            <a:off x="374072" y="4031675"/>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Actions</a:t>
            </a:r>
            <a:endParaRPr/>
          </a:p>
        </p:txBody>
      </p:sp>
      <p:sp>
        <p:nvSpPr>
          <p:cNvPr id="699" name="Google Shape;699;g3a5681add1c_5_349"/>
          <p:cNvSpPr/>
          <p:nvPr/>
        </p:nvSpPr>
        <p:spPr>
          <a:xfrm>
            <a:off x="374071" y="4821386"/>
            <a:ext cx="900545" cy="789711"/>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Touch</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00" name="Google Shape;700;g3a5681add1c_5_349"/>
          <p:cNvSpPr/>
          <p:nvPr/>
        </p:nvSpPr>
        <p:spPr>
          <a:xfrm>
            <a:off x="374070" y="5791208"/>
            <a:ext cx="900545" cy="789707"/>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Pain</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01" name="Google Shape;701;g3a5681add1c_5_349"/>
          <p:cNvSpPr/>
          <p:nvPr/>
        </p:nvSpPr>
        <p:spPr>
          <a:xfrm>
            <a:off x="1523999" y="3241964"/>
            <a:ext cx="1828801"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Goal (of step) 1</a:t>
            </a:r>
            <a:endParaRPr/>
          </a:p>
        </p:txBody>
      </p:sp>
      <p:sp>
        <p:nvSpPr>
          <p:cNvPr id="702" name="Google Shape;702;g3a5681add1c_5_349"/>
          <p:cNvSpPr/>
          <p:nvPr/>
        </p:nvSpPr>
        <p:spPr>
          <a:xfrm>
            <a:off x="1523998" y="4031675"/>
            <a:ext cx="1828801"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Actions to achieve goal 1</a:t>
            </a:r>
            <a:endParaRPr/>
          </a:p>
        </p:txBody>
      </p:sp>
      <p:sp>
        <p:nvSpPr>
          <p:cNvPr id="703" name="Google Shape;703;g3a5681add1c_5_349"/>
          <p:cNvSpPr/>
          <p:nvPr/>
        </p:nvSpPr>
        <p:spPr>
          <a:xfrm>
            <a:off x="1523997" y="4821384"/>
            <a:ext cx="1828801"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500" u="none" cap="none" strike="noStrike">
                <a:solidFill>
                  <a:schemeClr val="dk1"/>
                </a:solidFill>
                <a:latin typeface="Arial"/>
                <a:ea typeface="Arial"/>
                <a:cs typeface="Arial"/>
                <a:sym typeface="Arial"/>
              </a:rPr>
              <a:t>Tools/Frameworks used during actions 1</a:t>
            </a:r>
            <a:endParaRPr/>
          </a:p>
        </p:txBody>
      </p:sp>
      <p:sp>
        <p:nvSpPr>
          <p:cNvPr id="704" name="Google Shape;704;g3a5681add1c_5_349"/>
          <p:cNvSpPr/>
          <p:nvPr/>
        </p:nvSpPr>
        <p:spPr>
          <a:xfrm>
            <a:off x="1523996" y="5791204"/>
            <a:ext cx="1828801"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Frustrations in using touch points 2 / to achieve goal 2</a:t>
            </a:r>
            <a:endParaRPr/>
          </a:p>
        </p:txBody>
      </p:sp>
      <p:sp>
        <p:nvSpPr>
          <p:cNvPr id="705" name="Google Shape;705;g3a5681add1c_5_349"/>
          <p:cNvSpPr txBox="1"/>
          <p:nvPr/>
        </p:nvSpPr>
        <p:spPr>
          <a:xfrm>
            <a:off x="6155227" y="2425920"/>
            <a:ext cx="4512774" cy="23954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800" u="none" cap="none" strike="noStrike">
                <a:solidFill>
                  <a:srgbClr val="000000"/>
                </a:solidFill>
                <a:latin typeface="Arial"/>
                <a:ea typeface="Arial"/>
                <a:cs typeface="Arial"/>
                <a:sym typeface="Arial"/>
              </a:rPr>
              <a:t>Clearly Visualise</a:t>
            </a:r>
            <a:endParaRPr/>
          </a:p>
          <a:p>
            <a:pPr indent="-285750" lvl="0" marL="285750" marR="0" rtl="0" algn="l">
              <a:lnSpc>
                <a:spcPct val="150000"/>
              </a:lnSpc>
              <a:spcBef>
                <a:spcPts val="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Steps</a:t>
            </a:r>
            <a:endParaRPr/>
          </a:p>
          <a:p>
            <a:pPr indent="-285750" lvl="0" marL="285750" marR="0" rtl="0" algn="l">
              <a:lnSpc>
                <a:spcPct val="150000"/>
              </a:lnSpc>
              <a:spcBef>
                <a:spcPts val="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Goals</a:t>
            </a:r>
            <a:endParaRPr/>
          </a:p>
          <a:p>
            <a:pPr indent="-285750" lvl="0" marL="285750" marR="0" rtl="0" algn="l">
              <a:lnSpc>
                <a:spcPct val="150000"/>
              </a:lnSpc>
              <a:spcBef>
                <a:spcPts val="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Actions</a:t>
            </a:r>
            <a:endParaRPr/>
          </a:p>
          <a:p>
            <a:pPr indent="-285750" lvl="0" marL="285750" marR="0" rtl="0" algn="l">
              <a:lnSpc>
                <a:spcPct val="150000"/>
              </a:lnSpc>
              <a:spcBef>
                <a:spcPts val="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Touchpoints</a:t>
            </a:r>
            <a:endParaRPr/>
          </a:p>
          <a:p>
            <a:pPr indent="-285750" lvl="0" marL="285750" marR="0" rtl="0" algn="l">
              <a:lnSpc>
                <a:spcPct val="150000"/>
              </a:lnSpc>
              <a:spcBef>
                <a:spcPts val="0"/>
              </a:spcBef>
              <a:spcAft>
                <a:spcPts val="0"/>
              </a:spcAft>
              <a:buClr>
                <a:srgbClr val="000000"/>
              </a:buClr>
              <a:buSzPts val="1800"/>
              <a:buFont typeface="Arial"/>
              <a:buChar char="•"/>
            </a:pPr>
            <a:r>
              <a:rPr b="0" i="0" lang="en-GB" sz="1800" u="none" cap="none" strike="noStrike">
                <a:solidFill>
                  <a:srgbClr val="000000"/>
                </a:solidFill>
                <a:latin typeface="Arial"/>
                <a:ea typeface="Arial"/>
                <a:cs typeface="Arial"/>
                <a:sym typeface="Arial"/>
              </a:rPr>
              <a:t>Frustrations experienced in the process</a:t>
            </a:r>
            <a:endParaRPr/>
          </a:p>
        </p:txBody>
      </p:sp>
      <p:sp>
        <p:nvSpPr>
          <p:cNvPr id="706" name="Google Shape;706;g3a5681add1c_5_349"/>
          <p:cNvSpPr/>
          <p:nvPr/>
        </p:nvSpPr>
        <p:spPr>
          <a:xfrm>
            <a:off x="3546763" y="3241964"/>
            <a:ext cx="1828801"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Goal (of step) 2</a:t>
            </a:r>
            <a:endParaRPr/>
          </a:p>
        </p:txBody>
      </p:sp>
      <p:sp>
        <p:nvSpPr>
          <p:cNvPr id="707" name="Google Shape;707;g3a5681add1c_5_349"/>
          <p:cNvSpPr/>
          <p:nvPr/>
        </p:nvSpPr>
        <p:spPr>
          <a:xfrm>
            <a:off x="3546762" y="4031675"/>
            <a:ext cx="1828801"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Actions to achieve goal 2</a:t>
            </a:r>
            <a:endParaRPr/>
          </a:p>
        </p:txBody>
      </p:sp>
      <p:sp>
        <p:nvSpPr>
          <p:cNvPr id="708" name="Google Shape;708;g3a5681add1c_5_349"/>
          <p:cNvSpPr/>
          <p:nvPr/>
        </p:nvSpPr>
        <p:spPr>
          <a:xfrm>
            <a:off x="3546762" y="4821384"/>
            <a:ext cx="1828801"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500" u="none" cap="none" strike="noStrike">
                <a:solidFill>
                  <a:schemeClr val="dk1"/>
                </a:solidFill>
                <a:latin typeface="Arial"/>
                <a:ea typeface="Arial"/>
                <a:cs typeface="Arial"/>
                <a:sym typeface="Arial"/>
              </a:rPr>
              <a:t>Tools/Frameworks used during actions 2</a:t>
            </a:r>
            <a:endParaRPr/>
          </a:p>
        </p:txBody>
      </p:sp>
      <p:sp>
        <p:nvSpPr>
          <p:cNvPr id="709" name="Google Shape;709;g3a5681add1c_5_349"/>
          <p:cNvSpPr/>
          <p:nvPr/>
        </p:nvSpPr>
        <p:spPr>
          <a:xfrm>
            <a:off x="3546761" y="5791204"/>
            <a:ext cx="1828801"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Frustrations in using touch points 2 / to achieve goal 2</a:t>
            </a:r>
            <a:endParaRPr/>
          </a:p>
        </p:txBody>
      </p:sp>
      <p:sp>
        <p:nvSpPr>
          <p:cNvPr id="710" name="Google Shape;710;g3a5681add1c_5_349"/>
          <p:cNvSpPr/>
          <p:nvPr/>
        </p:nvSpPr>
        <p:spPr>
          <a:xfrm>
            <a:off x="5973004" y="5881013"/>
            <a:ext cx="1147320" cy="484162"/>
          </a:xfrm>
          <a:prstGeom prst="rightArrow">
            <a:avLst>
              <a:gd fmla="val 50000" name="adj1"/>
              <a:gd fmla="val 50000" name="adj2"/>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11" name="Google Shape;711;g3a5681add1c_5_349"/>
          <p:cNvSpPr txBox="1"/>
          <p:nvPr/>
        </p:nvSpPr>
        <p:spPr>
          <a:xfrm>
            <a:off x="7190912" y="5892261"/>
            <a:ext cx="3231472"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2400" u="none" cap="none" strike="noStrike">
                <a:solidFill>
                  <a:srgbClr val="000000"/>
                </a:solidFill>
                <a:latin typeface="Arial"/>
                <a:ea typeface="Arial"/>
                <a:cs typeface="Arial"/>
                <a:sym typeface="Arial"/>
              </a:rPr>
              <a:t>Address pain points!!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g3a5681add1c_5_372"/>
          <p:cNvSpPr txBox="1"/>
          <p:nvPr>
            <p:ph type="title"/>
          </p:nvPr>
        </p:nvSpPr>
        <p:spPr>
          <a:xfrm>
            <a:off x="311726" y="873086"/>
            <a:ext cx="1147782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b="1" lang="en-GB" sz="2400"/>
              <a:t>Example: Reproducing published results using a dataset available on a repository</a:t>
            </a:r>
            <a:endParaRPr b="1" sz="3200"/>
          </a:p>
        </p:txBody>
      </p:sp>
      <p:sp>
        <p:nvSpPr>
          <p:cNvPr id="717" name="Google Shape;717;g3a5681add1c_5_372"/>
          <p:cNvSpPr/>
          <p:nvPr/>
        </p:nvSpPr>
        <p:spPr>
          <a:xfrm>
            <a:off x="1523998" y="1678531"/>
            <a:ext cx="258376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Search</a:t>
            </a:r>
            <a:endParaRPr b="0" i="0" sz="1400" u="none" cap="none" strike="noStrike">
              <a:solidFill>
                <a:schemeClr val="lt1"/>
              </a:solidFill>
              <a:latin typeface="Arial"/>
              <a:ea typeface="Arial"/>
              <a:cs typeface="Arial"/>
              <a:sym typeface="Arial"/>
            </a:endParaRPr>
          </a:p>
        </p:txBody>
      </p:sp>
      <p:sp>
        <p:nvSpPr>
          <p:cNvPr id="718" name="Google Shape;718;g3a5681add1c_5_372"/>
          <p:cNvSpPr/>
          <p:nvPr/>
        </p:nvSpPr>
        <p:spPr>
          <a:xfrm>
            <a:off x="4357145" y="1678531"/>
            <a:ext cx="275023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Download</a:t>
            </a:r>
            <a:endParaRPr/>
          </a:p>
        </p:txBody>
      </p:sp>
      <p:sp>
        <p:nvSpPr>
          <p:cNvPr id="719" name="Google Shape;719;g3a5681add1c_5_372"/>
          <p:cNvSpPr/>
          <p:nvPr/>
        </p:nvSpPr>
        <p:spPr>
          <a:xfrm>
            <a:off x="374073" y="1678531"/>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720" name="Google Shape;720;g3a5681add1c_5_372"/>
          <p:cNvSpPr/>
          <p:nvPr/>
        </p:nvSpPr>
        <p:spPr>
          <a:xfrm>
            <a:off x="374070" y="2468242"/>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Goals</a:t>
            </a:r>
            <a:endParaRPr/>
          </a:p>
        </p:txBody>
      </p:sp>
      <p:sp>
        <p:nvSpPr>
          <p:cNvPr id="721" name="Google Shape;721;g3a5681add1c_5_372"/>
          <p:cNvSpPr/>
          <p:nvPr/>
        </p:nvSpPr>
        <p:spPr>
          <a:xfrm>
            <a:off x="374070" y="3238133"/>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Actions</a:t>
            </a:r>
            <a:endParaRPr/>
          </a:p>
        </p:txBody>
      </p:sp>
      <p:sp>
        <p:nvSpPr>
          <p:cNvPr id="722" name="Google Shape;722;g3a5681add1c_5_372"/>
          <p:cNvSpPr/>
          <p:nvPr/>
        </p:nvSpPr>
        <p:spPr>
          <a:xfrm>
            <a:off x="374070" y="4031673"/>
            <a:ext cx="900545" cy="789711"/>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Touch</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23" name="Google Shape;723;g3a5681add1c_5_372"/>
          <p:cNvSpPr/>
          <p:nvPr/>
        </p:nvSpPr>
        <p:spPr>
          <a:xfrm>
            <a:off x="374070" y="5005324"/>
            <a:ext cx="900545" cy="97959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Pain</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24" name="Google Shape;724;g3a5681add1c_5_372"/>
          <p:cNvSpPr/>
          <p:nvPr/>
        </p:nvSpPr>
        <p:spPr>
          <a:xfrm>
            <a:off x="1523996" y="2468240"/>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Find dataset</a:t>
            </a:r>
            <a:endParaRPr/>
          </a:p>
        </p:txBody>
      </p:sp>
      <p:sp>
        <p:nvSpPr>
          <p:cNvPr id="725" name="Google Shape;725;g3a5681add1c_5_372"/>
          <p:cNvSpPr/>
          <p:nvPr/>
        </p:nvSpPr>
        <p:spPr>
          <a:xfrm>
            <a:off x="1523996" y="3238133"/>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Search repository</a:t>
            </a:r>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Click PID link</a:t>
            </a:r>
            <a:endParaRPr/>
          </a:p>
        </p:txBody>
      </p:sp>
      <p:sp>
        <p:nvSpPr>
          <p:cNvPr id="726" name="Google Shape;726;g3a5681add1c_5_372"/>
          <p:cNvSpPr/>
          <p:nvPr/>
        </p:nvSpPr>
        <p:spPr>
          <a:xfrm>
            <a:off x="1523996" y="4029757"/>
            <a:ext cx="2583767"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Repository search portal</a:t>
            </a:r>
            <a:endParaRPr/>
          </a:p>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PID resolver</a:t>
            </a:r>
            <a:endParaRPr/>
          </a:p>
        </p:txBody>
      </p:sp>
      <p:sp>
        <p:nvSpPr>
          <p:cNvPr id="727" name="Google Shape;727;g3a5681add1c_5_372"/>
          <p:cNvSpPr/>
          <p:nvPr/>
        </p:nvSpPr>
        <p:spPr>
          <a:xfrm>
            <a:off x="1523996" y="5005321"/>
            <a:ext cx="2583767" cy="97959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Search portal is clunky</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PID link is broken / not properly tombstoned</a:t>
            </a:r>
            <a:endParaRPr/>
          </a:p>
        </p:txBody>
      </p:sp>
      <p:sp>
        <p:nvSpPr>
          <p:cNvPr id="728" name="Google Shape;728;g3a5681add1c_5_372"/>
          <p:cNvSpPr/>
          <p:nvPr/>
        </p:nvSpPr>
        <p:spPr>
          <a:xfrm>
            <a:off x="7356762" y="1678531"/>
            <a:ext cx="3274151"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Analyse</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g3a5681add1c_5_388"/>
          <p:cNvSpPr txBox="1"/>
          <p:nvPr>
            <p:ph type="title"/>
          </p:nvPr>
        </p:nvSpPr>
        <p:spPr>
          <a:xfrm>
            <a:off x="311726" y="873086"/>
            <a:ext cx="1147782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b="1" lang="en-GB" sz="2400"/>
              <a:t>Example: Reproducing published results using a dataset available on a repository</a:t>
            </a:r>
            <a:endParaRPr b="1" sz="3200"/>
          </a:p>
        </p:txBody>
      </p:sp>
      <p:sp>
        <p:nvSpPr>
          <p:cNvPr id="734" name="Google Shape;734;g3a5681add1c_5_388"/>
          <p:cNvSpPr/>
          <p:nvPr/>
        </p:nvSpPr>
        <p:spPr>
          <a:xfrm>
            <a:off x="1523998" y="1678531"/>
            <a:ext cx="258376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Search</a:t>
            </a:r>
            <a:endParaRPr/>
          </a:p>
        </p:txBody>
      </p:sp>
      <p:sp>
        <p:nvSpPr>
          <p:cNvPr id="735" name="Google Shape;735;g3a5681add1c_5_388"/>
          <p:cNvSpPr/>
          <p:nvPr/>
        </p:nvSpPr>
        <p:spPr>
          <a:xfrm>
            <a:off x="4357145" y="1678531"/>
            <a:ext cx="275023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Download</a:t>
            </a:r>
            <a:endParaRPr/>
          </a:p>
        </p:txBody>
      </p:sp>
      <p:sp>
        <p:nvSpPr>
          <p:cNvPr id="736" name="Google Shape;736;g3a5681add1c_5_388"/>
          <p:cNvSpPr/>
          <p:nvPr/>
        </p:nvSpPr>
        <p:spPr>
          <a:xfrm>
            <a:off x="374073" y="1678531"/>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737" name="Google Shape;737;g3a5681add1c_5_388"/>
          <p:cNvSpPr/>
          <p:nvPr/>
        </p:nvSpPr>
        <p:spPr>
          <a:xfrm>
            <a:off x="374070" y="2468242"/>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Goals</a:t>
            </a:r>
            <a:endParaRPr/>
          </a:p>
        </p:txBody>
      </p:sp>
      <p:sp>
        <p:nvSpPr>
          <p:cNvPr id="738" name="Google Shape;738;g3a5681add1c_5_388"/>
          <p:cNvSpPr/>
          <p:nvPr/>
        </p:nvSpPr>
        <p:spPr>
          <a:xfrm>
            <a:off x="374070" y="3238133"/>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Actions</a:t>
            </a:r>
            <a:endParaRPr/>
          </a:p>
        </p:txBody>
      </p:sp>
      <p:sp>
        <p:nvSpPr>
          <p:cNvPr id="739" name="Google Shape;739;g3a5681add1c_5_388"/>
          <p:cNvSpPr/>
          <p:nvPr/>
        </p:nvSpPr>
        <p:spPr>
          <a:xfrm>
            <a:off x="374070" y="4031673"/>
            <a:ext cx="900545" cy="789711"/>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Touch</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40" name="Google Shape;740;g3a5681add1c_5_388"/>
          <p:cNvSpPr/>
          <p:nvPr/>
        </p:nvSpPr>
        <p:spPr>
          <a:xfrm>
            <a:off x="374070" y="5005324"/>
            <a:ext cx="900545" cy="97959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Pain</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41" name="Google Shape;741;g3a5681add1c_5_388"/>
          <p:cNvSpPr/>
          <p:nvPr/>
        </p:nvSpPr>
        <p:spPr>
          <a:xfrm>
            <a:off x="1523996" y="2468240"/>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Find dataset</a:t>
            </a:r>
            <a:endParaRPr/>
          </a:p>
        </p:txBody>
      </p:sp>
      <p:sp>
        <p:nvSpPr>
          <p:cNvPr id="742" name="Google Shape;742;g3a5681add1c_5_388"/>
          <p:cNvSpPr/>
          <p:nvPr/>
        </p:nvSpPr>
        <p:spPr>
          <a:xfrm>
            <a:off x="1523996" y="3238133"/>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Search repository</a:t>
            </a:r>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Click PID link</a:t>
            </a:r>
            <a:endParaRPr/>
          </a:p>
        </p:txBody>
      </p:sp>
      <p:sp>
        <p:nvSpPr>
          <p:cNvPr id="743" name="Google Shape;743;g3a5681add1c_5_388"/>
          <p:cNvSpPr/>
          <p:nvPr/>
        </p:nvSpPr>
        <p:spPr>
          <a:xfrm>
            <a:off x="1523996" y="4029757"/>
            <a:ext cx="2583767"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Repository search portal</a:t>
            </a:r>
            <a:endParaRPr/>
          </a:p>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PID resolver</a:t>
            </a:r>
            <a:endParaRPr/>
          </a:p>
        </p:txBody>
      </p:sp>
      <p:sp>
        <p:nvSpPr>
          <p:cNvPr id="744" name="Google Shape;744;g3a5681add1c_5_388"/>
          <p:cNvSpPr/>
          <p:nvPr/>
        </p:nvSpPr>
        <p:spPr>
          <a:xfrm>
            <a:off x="1523996" y="5005321"/>
            <a:ext cx="2583767" cy="97959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Search portal is clunky</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PID link is broken / not properly tombstoned</a:t>
            </a:r>
            <a:endParaRPr/>
          </a:p>
        </p:txBody>
      </p:sp>
      <p:sp>
        <p:nvSpPr>
          <p:cNvPr id="745" name="Google Shape;745;g3a5681add1c_5_388"/>
          <p:cNvSpPr/>
          <p:nvPr/>
        </p:nvSpPr>
        <p:spPr>
          <a:xfrm>
            <a:off x="7356762" y="1678531"/>
            <a:ext cx="3274151"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Analyse</a:t>
            </a:r>
            <a:endParaRPr/>
          </a:p>
        </p:txBody>
      </p:sp>
      <p:sp>
        <p:nvSpPr>
          <p:cNvPr id="746" name="Google Shape;746;g3a5681add1c_5_388"/>
          <p:cNvSpPr/>
          <p:nvPr/>
        </p:nvSpPr>
        <p:spPr>
          <a:xfrm>
            <a:off x="4357144" y="2468240"/>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Get dataset on your machine</a:t>
            </a:r>
            <a:endParaRPr/>
          </a:p>
        </p:txBody>
      </p:sp>
      <p:sp>
        <p:nvSpPr>
          <p:cNvPr id="747" name="Google Shape;747;g3a5681add1c_5_388"/>
          <p:cNvSpPr/>
          <p:nvPr/>
        </p:nvSpPr>
        <p:spPr>
          <a:xfrm>
            <a:off x="4357144" y="3238133"/>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Download dataset</a:t>
            </a:r>
            <a:endParaRPr/>
          </a:p>
        </p:txBody>
      </p:sp>
      <p:sp>
        <p:nvSpPr>
          <p:cNvPr id="748" name="Google Shape;748;g3a5681add1c_5_388"/>
          <p:cNvSpPr/>
          <p:nvPr/>
        </p:nvSpPr>
        <p:spPr>
          <a:xfrm>
            <a:off x="4357144" y="4029757"/>
            <a:ext cx="2583767"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500" u="none" cap="none" strike="noStrike">
                <a:solidFill>
                  <a:schemeClr val="dk1"/>
                </a:solidFill>
                <a:latin typeface="Arial"/>
                <a:ea typeface="Arial"/>
                <a:cs typeface="Arial"/>
                <a:sym typeface="Arial"/>
              </a:rPr>
              <a:t>Repository portal / API</a:t>
            </a:r>
            <a:endParaRPr/>
          </a:p>
        </p:txBody>
      </p:sp>
      <p:sp>
        <p:nvSpPr>
          <p:cNvPr id="749" name="Google Shape;749;g3a5681add1c_5_388"/>
          <p:cNvSpPr/>
          <p:nvPr/>
        </p:nvSpPr>
        <p:spPr>
          <a:xfrm>
            <a:off x="4357144" y="5005321"/>
            <a:ext cx="2583767" cy="97959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Dataset is too large (not packaged well)</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API command errors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g3a5681add1c_5_408"/>
          <p:cNvSpPr txBox="1"/>
          <p:nvPr>
            <p:ph type="title"/>
          </p:nvPr>
        </p:nvSpPr>
        <p:spPr>
          <a:xfrm>
            <a:off x="311726" y="873086"/>
            <a:ext cx="1147782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b="1" lang="en-GB" sz="2400"/>
              <a:t>Example: Reproducing published results using a dataset available on a repository</a:t>
            </a:r>
            <a:endParaRPr b="1" sz="3200"/>
          </a:p>
        </p:txBody>
      </p:sp>
      <p:sp>
        <p:nvSpPr>
          <p:cNvPr id="755" name="Google Shape;755;g3a5681add1c_5_408"/>
          <p:cNvSpPr/>
          <p:nvPr/>
        </p:nvSpPr>
        <p:spPr>
          <a:xfrm>
            <a:off x="1523998" y="1678531"/>
            <a:ext cx="258376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Search</a:t>
            </a:r>
            <a:endParaRPr/>
          </a:p>
        </p:txBody>
      </p:sp>
      <p:sp>
        <p:nvSpPr>
          <p:cNvPr id="756" name="Google Shape;756;g3a5681add1c_5_408"/>
          <p:cNvSpPr/>
          <p:nvPr/>
        </p:nvSpPr>
        <p:spPr>
          <a:xfrm>
            <a:off x="4357145" y="1678531"/>
            <a:ext cx="275023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Download</a:t>
            </a:r>
            <a:endParaRPr/>
          </a:p>
        </p:txBody>
      </p:sp>
      <p:sp>
        <p:nvSpPr>
          <p:cNvPr id="757" name="Google Shape;757;g3a5681add1c_5_408"/>
          <p:cNvSpPr/>
          <p:nvPr/>
        </p:nvSpPr>
        <p:spPr>
          <a:xfrm>
            <a:off x="374073" y="1678531"/>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758" name="Google Shape;758;g3a5681add1c_5_408"/>
          <p:cNvSpPr/>
          <p:nvPr/>
        </p:nvSpPr>
        <p:spPr>
          <a:xfrm>
            <a:off x="374070" y="2468242"/>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Goals</a:t>
            </a:r>
            <a:endParaRPr/>
          </a:p>
        </p:txBody>
      </p:sp>
      <p:sp>
        <p:nvSpPr>
          <p:cNvPr id="759" name="Google Shape;759;g3a5681add1c_5_408"/>
          <p:cNvSpPr/>
          <p:nvPr/>
        </p:nvSpPr>
        <p:spPr>
          <a:xfrm>
            <a:off x="374070" y="3238133"/>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Actions</a:t>
            </a:r>
            <a:endParaRPr/>
          </a:p>
        </p:txBody>
      </p:sp>
      <p:sp>
        <p:nvSpPr>
          <p:cNvPr id="760" name="Google Shape;760;g3a5681add1c_5_408"/>
          <p:cNvSpPr/>
          <p:nvPr/>
        </p:nvSpPr>
        <p:spPr>
          <a:xfrm>
            <a:off x="374070" y="4031673"/>
            <a:ext cx="900545" cy="789711"/>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Touch</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61" name="Google Shape;761;g3a5681add1c_5_408"/>
          <p:cNvSpPr/>
          <p:nvPr/>
        </p:nvSpPr>
        <p:spPr>
          <a:xfrm>
            <a:off x="374070" y="5005324"/>
            <a:ext cx="900545" cy="97959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Pain</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62" name="Google Shape;762;g3a5681add1c_5_408"/>
          <p:cNvSpPr/>
          <p:nvPr/>
        </p:nvSpPr>
        <p:spPr>
          <a:xfrm>
            <a:off x="1523996" y="2468240"/>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Find dataset</a:t>
            </a:r>
            <a:endParaRPr/>
          </a:p>
        </p:txBody>
      </p:sp>
      <p:sp>
        <p:nvSpPr>
          <p:cNvPr id="763" name="Google Shape;763;g3a5681add1c_5_408"/>
          <p:cNvSpPr/>
          <p:nvPr/>
        </p:nvSpPr>
        <p:spPr>
          <a:xfrm>
            <a:off x="1523996" y="3238133"/>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Search repository</a:t>
            </a:r>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Click PID link</a:t>
            </a:r>
            <a:endParaRPr/>
          </a:p>
        </p:txBody>
      </p:sp>
      <p:sp>
        <p:nvSpPr>
          <p:cNvPr id="764" name="Google Shape;764;g3a5681add1c_5_408"/>
          <p:cNvSpPr/>
          <p:nvPr/>
        </p:nvSpPr>
        <p:spPr>
          <a:xfrm>
            <a:off x="1523996" y="4029757"/>
            <a:ext cx="2583767"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Repository search portal</a:t>
            </a:r>
            <a:endParaRPr/>
          </a:p>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PID resolver</a:t>
            </a:r>
            <a:endParaRPr/>
          </a:p>
        </p:txBody>
      </p:sp>
      <p:sp>
        <p:nvSpPr>
          <p:cNvPr id="765" name="Google Shape;765;g3a5681add1c_5_408"/>
          <p:cNvSpPr/>
          <p:nvPr/>
        </p:nvSpPr>
        <p:spPr>
          <a:xfrm>
            <a:off x="1523996" y="5005321"/>
            <a:ext cx="2583767" cy="97959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Search portal is clunky</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PID link is broken / not properly tombstoned</a:t>
            </a:r>
            <a:endParaRPr/>
          </a:p>
        </p:txBody>
      </p:sp>
      <p:sp>
        <p:nvSpPr>
          <p:cNvPr id="766" name="Google Shape;766;g3a5681add1c_5_408"/>
          <p:cNvSpPr/>
          <p:nvPr/>
        </p:nvSpPr>
        <p:spPr>
          <a:xfrm>
            <a:off x="7356762" y="1678531"/>
            <a:ext cx="3274151"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Analyse</a:t>
            </a:r>
            <a:endParaRPr/>
          </a:p>
        </p:txBody>
      </p:sp>
      <p:sp>
        <p:nvSpPr>
          <p:cNvPr id="767" name="Google Shape;767;g3a5681add1c_5_408"/>
          <p:cNvSpPr/>
          <p:nvPr/>
        </p:nvSpPr>
        <p:spPr>
          <a:xfrm>
            <a:off x="4357144" y="2468240"/>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Get dataset on your machine</a:t>
            </a:r>
            <a:endParaRPr/>
          </a:p>
        </p:txBody>
      </p:sp>
      <p:sp>
        <p:nvSpPr>
          <p:cNvPr id="768" name="Google Shape;768;g3a5681add1c_5_408"/>
          <p:cNvSpPr/>
          <p:nvPr/>
        </p:nvSpPr>
        <p:spPr>
          <a:xfrm>
            <a:off x="4357144" y="3238133"/>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Download dataset</a:t>
            </a:r>
            <a:endParaRPr/>
          </a:p>
        </p:txBody>
      </p:sp>
      <p:sp>
        <p:nvSpPr>
          <p:cNvPr id="769" name="Google Shape;769;g3a5681add1c_5_408"/>
          <p:cNvSpPr/>
          <p:nvPr/>
        </p:nvSpPr>
        <p:spPr>
          <a:xfrm>
            <a:off x="4357144" y="4029757"/>
            <a:ext cx="2583767"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500" u="none" cap="none" strike="noStrike">
                <a:solidFill>
                  <a:schemeClr val="dk1"/>
                </a:solidFill>
                <a:latin typeface="Arial"/>
                <a:ea typeface="Arial"/>
                <a:cs typeface="Arial"/>
                <a:sym typeface="Arial"/>
              </a:rPr>
              <a:t>Repository portal / API</a:t>
            </a:r>
            <a:endParaRPr/>
          </a:p>
        </p:txBody>
      </p:sp>
      <p:sp>
        <p:nvSpPr>
          <p:cNvPr id="770" name="Google Shape;770;g3a5681add1c_5_408"/>
          <p:cNvSpPr/>
          <p:nvPr/>
        </p:nvSpPr>
        <p:spPr>
          <a:xfrm>
            <a:off x="4357144" y="5005321"/>
            <a:ext cx="2583767" cy="97959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Dataset is too large (not packaged well)</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API command errors</a:t>
            </a:r>
            <a:endParaRPr/>
          </a:p>
        </p:txBody>
      </p:sp>
      <p:sp>
        <p:nvSpPr>
          <p:cNvPr id="771" name="Google Shape;771;g3a5681add1c_5_408"/>
          <p:cNvSpPr/>
          <p:nvPr/>
        </p:nvSpPr>
        <p:spPr>
          <a:xfrm>
            <a:off x="7356762" y="2468240"/>
            <a:ext cx="3311242"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Reproduce analysis/results</a:t>
            </a:r>
            <a:endParaRPr/>
          </a:p>
        </p:txBody>
      </p:sp>
      <p:sp>
        <p:nvSpPr>
          <p:cNvPr id="772" name="Google Shape;772;g3a5681add1c_5_408"/>
          <p:cNvSpPr/>
          <p:nvPr/>
        </p:nvSpPr>
        <p:spPr>
          <a:xfrm>
            <a:off x="7356762" y="3238133"/>
            <a:ext cx="3311242"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Analyse data</a:t>
            </a:r>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Compare with published results</a:t>
            </a:r>
            <a:endParaRPr/>
          </a:p>
        </p:txBody>
      </p:sp>
      <p:sp>
        <p:nvSpPr>
          <p:cNvPr id="773" name="Google Shape;773;g3a5681add1c_5_408"/>
          <p:cNvSpPr/>
          <p:nvPr/>
        </p:nvSpPr>
        <p:spPr>
          <a:xfrm>
            <a:off x="7356762" y="4029757"/>
            <a:ext cx="3311242"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Dataset</a:t>
            </a:r>
            <a:endParaRPr/>
          </a:p>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Metadata</a:t>
            </a:r>
            <a:endParaRPr/>
          </a:p>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Analysis flow</a:t>
            </a:r>
            <a:endParaRPr/>
          </a:p>
        </p:txBody>
      </p:sp>
      <p:sp>
        <p:nvSpPr>
          <p:cNvPr id="774" name="Google Shape;774;g3a5681add1c_5_408"/>
          <p:cNvSpPr/>
          <p:nvPr/>
        </p:nvSpPr>
        <p:spPr>
          <a:xfrm>
            <a:off x="7356762" y="5005321"/>
            <a:ext cx="3311242" cy="97959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Dataset is not interoperable</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Provenance metadata is wrong/incomplete</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Cannot reproduce analysis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g3a5681add1c_5_432"/>
          <p:cNvSpPr txBox="1"/>
          <p:nvPr>
            <p:ph type="title"/>
          </p:nvPr>
        </p:nvSpPr>
        <p:spPr>
          <a:xfrm>
            <a:off x="240705" y="661051"/>
            <a:ext cx="1147782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b="1" lang="en-GB" sz="2400"/>
              <a:t>Example: Reproducing published results using a dataset available on a repository</a:t>
            </a:r>
            <a:endParaRPr b="1" sz="3200"/>
          </a:p>
        </p:txBody>
      </p:sp>
      <p:sp>
        <p:nvSpPr>
          <p:cNvPr id="780" name="Google Shape;780;g3a5681add1c_5_432"/>
          <p:cNvSpPr/>
          <p:nvPr/>
        </p:nvSpPr>
        <p:spPr>
          <a:xfrm>
            <a:off x="1523998" y="1261278"/>
            <a:ext cx="258376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Obtain Dataset</a:t>
            </a:r>
            <a:endParaRPr/>
          </a:p>
        </p:txBody>
      </p:sp>
      <p:sp>
        <p:nvSpPr>
          <p:cNvPr id="781" name="Google Shape;781;g3a5681add1c_5_432"/>
          <p:cNvSpPr/>
          <p:nvPr/>
        </p:nvSpPr>
        <p:spPr>
          <a:xfrm>
            <a:off x="4357145" y="1261278"/>
            <a:ext cx="275023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Download</a:t>
            </a:r>
            <a:endParaRPr/>
          </a:p>
        </p:txBody>
      </p:sp>
      <p:sp>
        <p:nvSpPr>
          <p:cNvPr id="782" name="Google Shape;782;g3a5681add1c_5_432"/>
          <p:cNvSpPr/>
          <p:nvPr/>
        </p:nvSpPr>
        <p:spPr>
          <a:xfrm>
            <a:off x="374073" y="1261278"/>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783" name="Google Shape;783;g3a5681add1c_5_432"/>
          <p:cNvSpPr/>
          <p:nvPr/>
        </p:nvSpPr>
        <p:spPr>
          <a:xfrm>
            <a:off x="374070" y="2050989"/>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Goals</a:t>
            </a:r>
            <a:endParaRPr/>
          </a:p>
        </p:txBody>
      </p:sp>
      <p:sp>
        <p:nvSpPr>
          <p:cNvPr id="784" name="Google Shape;784;g3a5681add1c_5_432"/>
          <p:cNvSpPr/>
          <p:nvPr/>
        </p:nvSpPr>
        <p:spPr>
          <a:xfrm>
            <a:off x="374070" y="2820880"/>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Actions</a:t>
            </a:r>
            <a:endParaRPr/>
          </a:p>
        </p:txBody>
      </p:sp>
      <p:sp>
        <p:nvSpPr>
          <p:cNvPr id="785" name="Google Shape;785;g3a5681add1c_5_432"/>
          <p:cNvSpPr/>
          <p:nvPr/>
        </p:nvSpPr>
        <p:spPr>
          <a:xfrm>
            <a:off x="374070" y="3614420"/>
            <a:ext cx="900545" cy="789711"/>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Touch</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86" name="Google Shape;786;g3a5681add1c_5_432"/>
          <p:cNvSpPr/>
          <p:nvPr/>
        </p:nvSpPr>
        <p:spPr>
          <a:xfrm>
            <a:off x="374070" y="4588071"/>
            <a:ext cx="900545" cy="97959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Pain</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787" name="Google Shape;787;g3a5681add1c_5_432"/>
          <p:cNvSpPr/>
          <p:nvPr/>
        </p:nvSpPr>
        <p:spPr>
          <a:xfrm>
            <a:off x="1523996" y="2050987"/>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Find dataset</a:t>
            </a:r>
            <a:endParaRPr/>
          </a:p>
        </p:txBody>
      </p:sp>
      <p:sp>
        <p:nvSpPr>
          <p:cNvPr id="788" name="Google Shape;788;g3a5681add1c_5_432"/>
          <p:cNvSpPr/>
          <p:nvPr/>
        </p:nvSpPr>
        <p:spPr>
          <a:xfrm>
            <a:off x="1523996" y="2820880"/>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Search repository</a:t>
            </a:r>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Click PID link</a:t>
            </a:r>
            <a:endParaRPr/>
          </a:p>
        </p:txBody>
      </p:sp>
      <p:sp>
        <p:nvSpPr>
          <p:cNvPr id="789" name="Google Shape;789;g3a5681add1c_5_432"/>
          <p:cNvSpPr/>
          <p:nvPr/>
        </p:nvSpPr>
        <p:spPr>
          <a:xfrm>
            <a:off x="1523996" y="3612504"/>
            <a:ext cx="2583767"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Repository search portal</a:t>
            </a:r>
            <a:endParaRPr/>
          </a:p>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PID resolver</a:t>
            </a:r>
            <a:endParaRPr/>
          </a:p>
        </p:txBody>
      </p:sp>
      <p:sp>
        <p:nvSpPr>
          <p:cNvPr id="790" name="Google Shape;790;g3a5681add1c_5_432"/>
          <p:cNvSpPr/>
          <p:nvPr/>
        </p:nvSpPr>
        <p:spPr>
          <a:xfrm>
            <a:off x="1523996" y="4588068"/>
            <a:ext cx="2583767" cy="97959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Search portal is clunky</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PID link is broken / not properly tombstoned</a:t>
            </a:r>
            <a:endParaRPr/>
          </a:p>
        </p:txBody>
      </p:sp>
      <p:sp>
        <p:nvSpPr>
          <p:cNvPr id="791" name="Google Shape;791;g3a5681add1c_5_432"/>
          <p:cNvSpPr/>
          <p:nvPr/>
        </p:nvSpPr>
        <p:spPr>
          <a:xfrm>
            <a:off x="7356762" y="1261278"/>
            <a:ext cx="3274151"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Analyse</a:t>
            </a:r>
            <a:endParaRPr/>
          </a:p>
        </p:txBody>
      </p:sp>
      <p:sp>
        <p:nvSpPr>
          <p:cNvPr id="792" name="Google Shape;792;g3a5681add1c_5_432"/>
          <p:cNvSpPr/>
          <p:nvPr/>
        </p:nvSpPr>
        <p:spPr>
          <a:xfrm>
            <a:off x="4357144" y="2050987"/>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Get dataset on your machine</a:t>
            </a:r>
            <a:endParaRPr/>
          </a:p>
        </p:txBody>
      </p:sp>
      <p:sp>
        <p:nvSpPr>
          <p:cNvPr id="793" name="Google Shape;793;g3a5681add1c_5_432"/>
          <p:cNvSpPr/>
          <p:nvPr/>
        </p:nvSpPr>
        <p:spPr>
          <a:xfrm>
            <a:off x="4357144" y="2820880"/>
            <a:ext cx="2583767"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Download dataset</a:t>
            </a:r>
            <a:endParaRPr/>
          </a:p>
        </p:txBody>
      </p:sp>
      <p:sp>
        <p:nvSpPr>
          <p:cNvPr id="794" name="Google Shape;794;g3a5681add1c_5_432"/>
          <p:cNvSpPr/>
          <p:nvPr/>
        </p:nvSpPr>
        <p:spPr>
          <a:xfrm>
            <a:off x="4357144" y="3612504"/>
            <a:ext cx="2583767"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500" u="none" cap="none" strike="noStrike">
                <a:solidFill>
                  <a:schemeClr val="dk1"/>
                </a:solidFill>
                <a:latin typeface="Arial"/>
                <a:ea typeface="Arial"/>
                <a:cs typeface="Arial"/>
                <a:sym typeface="Arial"/>
              </a:rPr>
              <a:t>Repository portal / API</a:t>
            </a:r>
            <a:endParaRPr/>
          </a:p>
        </p:txBody>
      </p:sp>
      <p:sp>
        <p:nvSpPr>
          <p:cNvPr id="795" name="Google Shape;795;g3a5681add1c_5_432"/>
          <p:cNvSpPr/>
          <p:nvPr/>
        </p:nvSpPr>
        <p:spPr>
          <a:xfrm>
            <a:off x="4357144" y="4588068"/>
            <a:ext cx="2583767" cy="97959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Dataset is too large (not packaged well)</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API command errors</a:t>
            </a:r>
            <a:endParaRPr/>
          </a:p>
        </p:txBody>
      </p:sp>
      <p:sp>
        <p:nvSpPr>
          <p:cNvPr id="796" name="Google Shape;796;g3a5681add1c_5_432"/>
          <p:cNvSpPr/>
          <p:nvPr/>
        </p:nvSpPr>
        <p:spPr>
          <a:xfrm>
            <a:off x="7356762" y="2050987"/>
            <a:ext cx="3311242"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dk1"/>
                </a:solidFill>
                <a:latin typeface="Arial"/>
                <a:ea typeface="Arial"/>
                <a:cs typeface="Arial"/>
                <a:sym typeface="Arial"/>
              </a:rPr>
              <a:t>Reproduce analysis/results</a:t>
            </a:r>
            <a:endParaRPr/>
          </a:p>
        </p:txBody>
      </p:sp>
      <p:sp>
        <p:nvSpPr>
          <p:cNvPr id="797" name="Google Shape;797;g3a5681add1c_5_432"/>
          <p:cNvSpPr/>
          <p:nvPr/>
        </p:nvSpPr>
        <p:spPr>
          <a:xfrm>
            <a:off x="7356762" y="2820880"/>
            <a:ext cx="3311242" cy="6096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Analyse data</a:t>
            </a:r>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chemeClr val="dk1"/>
                </a:solidFill>
                <a:latin typeface="Arial"/>
                <a:ea typeface="Arial"/>
                <a:cs typeface="Arial"/>
                <a:sym typeface="Arial"/>
              </a:rPr>
              <a:t>Compare with published results</a:t>
            </a:r>
            <a:endParaRPr/>
          </a:p>
        </p:txBody>
      </p:sp>
      <p:sp>
        <p:nvSpPr>
          <p:cNvPr id="798" name="Google Shape;798;g3a5681add1c_5_432"/>
          <p:cNvSpPr/>
          <p:nvPr/>
        </p:nvSpPr>
        <p:spPr>
          <a:xfrm>
            <a:off x="7356762" y="3612504"/>
            <a:ext cx="3311242" cy="789711"/>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Dataset</a:t>
            </a:r>
            <a:endParaRPr/>
          </a:p>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Metadata</a:t>
            </a:r>
            <a:endParaRPr/>
          </a:p>
          <a:p>
            <a:pPr indent="-285750" lvl="0" marL="285750" marR="0" rtl="0" algn="l">
              <a:lnSpc>
                <a:spcPct val="100000"/>
              </a:lnSpc>
              <a:spcBef>
                <a:spcPts val="0"/>
              </a:spcBef>
              <a:spcAft>
                <a:spcPts val="0"/>
              </a:spcAft>
              <a:buClr>
                <a:srgbClr val="000000"/>
              </a:buClr>
              <a:buSzPts val="1500"/>
              <a:buFont typeface="Arial"/>
              <a:buChar char="•"/>
            </a:pPr>
            <a:r>
              <a:rPr b="0" i="0" lang="en-GB" sz="1500" u="none" cap="none" strike="noStrike">
                <a:solidFill>
                  <a:schemeClr val="dk1"/>
                </a:solidFill>
                <a:latin typeface="Arial"/>
                <a:ea typeface="Arial"/>
                <a:cs typeface="Arial"/>
                <a:sym typeface="Arial"/>
              </a:rPr>
              <a:t>Analysis flow</a:t>
            </a:r>
            <a:endParaRPr/>
          </a:p>
        </p:txBody>
      </p:sp>
      <p:sp>
        <p:nvSpPr>
          <p:cNvPr id="799" name="Google Shape;799;g3a5681add1c_5_432"/>
          <p:cNvSpPr/>
          <p:nvPr/>
        </p:nvSpPr>
        <p:spPr>
          <a:xfrm>
            <a:off x="7356762" y="4588068"/>
            <a:ext cx="3311242" cy="97959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Dataset is broken/not interoperable</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Provenance metadata is wrong/incomplete</a:t>
            </a:r>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chemeClr val="dk1"/>
                </a:solidFill>
                <a:latin typeface="Arial"/>
                <a:ea typeface="Arial"/>
                <a:cs typeface="Arial"/>
                <a:sym typeface="Arial"/>
              </a:rPr>
              <a:t>Cannot reproduce analysis</a:t>
            </a:r>
            <a:endParaRPr/>
          </a:p>
        </p:txBody>
      </p:sp>
      <p:sp>
        <p:nvSpPr>
          <p:cNvPr id="800" name="Google Shape;800;g3a5681add1c_5_432"/>
          <p:cNvSpPr/>
          <p:nvPr/>
        </p:nvSpPr>
        <p:spPr>
          <a:xfrm>
            <a:off x="561615" y="5967309"/>
            <a:ext cx="485949" cy="307777"/>
          </a:xfrm>
          <a:prstGeom prst="rightArrow">
            <a:avLst>
              <a:gd fmla="val 50000" name="adj1"/>
              <a:gd fmla="val 50000" name="adj2"/>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01" name="Google Shape;801;g3a5681add1c_5_432"/>
          <p:cNvSpPr txBox="1"/>
          <p:nvPr/>
        </p:nvSpPr>
        <p:spPr>
          <a:xfrm>
            <a:off x="1664762" y="5859587"/>
            <a:ext cx="2302233" cy="52322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Improved search portal</a:t>
            </a:r>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Tombstoning practices</a:t>
            </a:r>
            <a:endParaRPr/>
          </a:p>
        </p:txBody>
      </p:sp>
      <p:sp>
        <p:nvSpPr>
          <p:cNvPr id="802" name="Google Shape;802;g3a5681add1c_5_432"/>
          <p:cNvSpPr txBox="1"/>
          <p:nvPr/>
        </p:nvSpPr>
        <p:spPr>
          <a:xfrm>
            <a:off x="4357144" y="5859587"/>
            <a:ext cx="2173993" cy="738664"/>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Data upload policies</a:t>
            </a:r>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Better documentation</a:t>
            </a:r>
            <a:endParaRPr/>
          </a:p>
          <a:p>
            <a:pPr indent="-196850" lvl="0" marL="285750" marR="0" rtl="0" algn="l">
              <a:lnSpc>
                <a:spcPct val="100000"/>
              </a:lnSpc>
              <a:spcBef>
                <a:spcPts val="0"/>
              </a:spcBef>
              <a:spcAft>
                <a:spcPts val="0"/>
              </a:spcAft>
              <a:buClr>
                <a:srgbClr val="000000"/>
              </a:buClr>
              <a:buSzPts val="1400"/>
              <a:buFont typeface="Noto Sans Symbols"/>
              <a:buNone/>
            </a:pPr>
            <a:r>
              <a:t/>
            </a:r>
            <a:endParaRPr b="0" i="0" sz="1400" u="none" cap="none" strike="noStrike">
              <a:solidFill>
                <a:srgbClr val="000000"/>
              </a:solidFill>
              <a:latin typeface="Arial"/>
              <a:ea typeface="Arial"/>
              <a:cs typeface="Arial"/>
              <a:sym typeface="Arial"/>
            </a:endParaRPr>
          </a:p>
        </p:txBody>
      </p:sp>
      <p:sp>
        <p:nvSpPr>
          <p:cNvPr id="803" name="Google Shape;803;g3a5681add1c_5_432"/>
          <p:cNvSpPr txBox="1"/>
          <p:nvPr/>
        </p:nvSpPr>
        <p:spPr>
          <a:xfrm>
            <a:off x="7356762" y="5859587"/>
            <a:ext cx="2949846" cy="52322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File integrity and format checks</a:t>
            </a:r>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Metadata policies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g3a5681add1c_5_460"/>
          <p:cNvSpPr/>
          <p:nvPr/>
        </p:nvSpPr>
        <p:spPr>
          <a:xfrm>
            <a:off x="1405288" y="995821"/>
            <a:ext cx="3274150" cy="370966"/>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Appraise</a:t>
            </a:r>
            <a:endParaRPr b="0" i="0" sz="1400" u="none" cap="none" strike="noStrike">
              <a:solidFill>
                <a:schemeClr val="lt1"/>
              </a:solidFill>
              <a:latin typeface="Arial"/>
              <a:ea typeface="Arial"/>
              <a:cs typeface="Arial"/>
              <a:sym typeface="Arial"/>
            </a:endParaRPr>
          </a:p>
        </p:txBody>
      </p:sp>
      <p:sp>
        <p:nvSpPr>
          <p:cNvPr id="809" name="Google Shape;809;g3a5681add1c_5_460"/>
          <p:cNvSpPr/>
          <p:nvPr/>
        </p:nvSpPr>
        <p:spPr>
          <a:xfrm>
            <a:off x="4810111" y="976993"/>
            <a:ext cx="3274150" cy="389794"/>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Prepare</a:t>
            </a:r>
            <a:endParaRPr/>
          </a:p>
        </p:txBody>
      </p:sp>
      <p:sp>
        <p:nvSpPr>
          <p:cNvPr id="810" name="Google Shape;810;g3a5681add1c_5_460"/>
          <p:cNvSpPr/>
          <p:nvPr/>
        </p:nvSpPr>
        <p:spPr>
          <a:xfrm>
            <a:off x="374070" y="1003741"/>
            <a:ext cx="900545" cy="363046"/>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811" name="Google Shape;811;g3a5681add1c_5_460"/>
          <p:cNvSpPr/>
          <p:nvPr/>
        </p:nvSpPr>
        <p:spPr>
          <a:xfrm>
            <a:off x="374070" y="1562609"/>
            <a:ext cx="900545" cy="477947"/>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Goals</a:t>
            </a:r>
            <a:endParaRPr/>
          </a:p>
        </p:txBody>
      </p:sp>
      <p:sp>
        <p:nvSpPr>
          <p:cNvPr id="812" name="Google Shape;812;g3a5681add1c_5_460"/>
          <p:cNvSpPr/>
          <p:nvPr/>
        </p:nvSpPr>
        <p:spPr>
          <a:xfrm>
            <a:off x="374069" y="2157770"/>
            <a:ext cx="900545" cy="953944"/>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Actions</a:t>
            </a:r>
            <a:endParaRPr/>
          </a:p>
        </p:txBody>
      </p:sp>
      <p:sp>
        <p:nvSpPr>
          <p:cNvPr id="813" name="Google Shape;813;g3a5681add1c_5_460"/>
          <p:cNvSpPr/>
          <p:nvPr/>
        </p:nvSpPr>
        <p:spPr>
          <a:xfrm>
            <a:off x="374068" y="3228928"/>
            <a:ext cx="900600" cy="14568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Touch</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814" name="Google Shape;814;g3a5681add1c_5_460"/>
          <p:cNvSpPr/>
          <p:nvPr/>
        </p:nvSpPr>
        <p:spPr>
          <a:xfrm>
            <a:off x="374068" y="4803005"/>
            <a:ext cx="900545" cy="1670791"/>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Pain</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815" name="Google Shape;815;g3a5681add1c_5_460"/>
          <p:cNvSpPr/>
          <p:nvPr/>
        </p:nvSpPr>
        <p:spPr>
          <a:xfrm>
            <a:off x="1405288" y="1548811"/>
            <a:ext cx="3274150" cy="491745"/>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171450" lvl="0" marL="171450" marR="0" rtl="0" algn="l">
              <a:lnSpc>
                <a:spcPct val="100000"/>
              </a:lnSpc>
              <a:spcBef>
                <a:spcPts val="0"/>
              </a:spcBef>
              <a:spcAft>
                <a:spcPts val="0"/>
              </a:spcAft>
              <a:buClr>
                <a:srgbClr val="000000"/>
              </a:buClr>
              <a:buSzPts val="1200"/>
              <a:buFont typeface="Arial"/>
              <a:buChar char="•"/>
            </a:pPr>
            <a:r>
              <a:rPr b="0" i="0" lang="en-GB" sz="1200" u="none" cap="none" strike="noStrike">
                <a:solidFill>
                  <a:schemeClr val="dk1"/>
                </a:solidFill>
                <a:latin typeface="Arial"/>
                <a:ea typeface="Arial"/>
                <a:cs typeface="Arial"/>
                <a:sym typeface="Arial"/>
              </a:rPr>
              <a:t>Understand if dataset is valuable for LTP</a:t>
            </a:r>
            <a:endParaRPr/>
          </a:p>
          <a:p>
            <a:pPr indent="-171450" lvl="0" marL="171450" marR="0" rtl="0" algn="l">
              <a:lnSpc>
                <a:spcPct val="100000"/>
              </a:lnSpc>
              <a:spcBef>
                <a:spcPts val="0"/>
              </a:spcBef>
              <a:spcAft>
                <a:spcPts val="0"/>
              </a:spcAft>
              <a:buClr>
                <a:srgbClr val="000000"/>
              </a:buClr>
              <a:buSzPts val="1200"/>
              <a:buFont typeface="Arial"/>
              <a:buChar char="•"/>
            </a:pPr>
            <a:r>
              <a:rPr b="0" i="0" lang="en-GB" sz="1200" u="none" cap="none" strike="noStrike">
                <a:solidFill>
                  <a:schemeClr val="dk1"/>
                </a:solidFill>
                <a:latin typeface="Arial"/>
                <a:ea typeface="Arial"/>
                <a:cs typeface="Arial"/>
                <a:sym typeface="Arial"/>
              </a:rPr>
              <a:t>Follow policies</a:t>
            </a:r>
            <a:endParaRPr/>
          </a:p>
        </p:txBody>
      </p:sp>
      <p:sp>
        <p:nvSpPr>
          <p:cNvPr id="816" name="Google Shape;816;g3a5681add1c_5_460"/>
          <p:cNvSpPr/>
          <p:nvPr/>
        </p:nvSpPr>
        <p:spPr>
          <a:xfrm>
            <a:off x="1405288" y="2157772"/>
            <a:ext cx="3274150" cy="953942"/>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200" u="none" cap="none" strike="noStrike">
                <a:solidFill>
                  <a:schemeClr val="dk1"/>
                </a:solidFill>
                <a:latin typeface="Arial"/>
                <a:ea typeface="Arial"/>
                <a:cs typeface="Arial"/>
                <a:sym typeface="Arial"/>
              </a:rPr>
              <a:t>Evaluate dataset: </a:t>
            </a:r>
            <a:endParaRPr/>
          </a:p>
          <a:p>
            <a:pPr indent="0" lvl="0" marL="0" marR="0" rtl="0" algn="l">
              <a:lnSpc>
                <a:spcPct val="100000"/>
              </a:lnSpc>
              <a:spcBef>
                <a:spcPts val="0"/>
              </a:spcBef>
              <a:spcAft>
                <a:spcPts val="0"/>
              </a:spcAft>
              <a:buNone/>
            </a:pPr>
            <a:r>
              <a:rPr b="0" i="0" lang="en-GB" sz="1200" u="none" cap="none" strike="noStrike">
                <a:solidFill>
                  <a:schemeClr val="dk1"/>
                </a:solidFill>
                <a:latin typeface="Arial"/>
                <a:ea typeface="Arial"/>
                <a:cs typeface="Arial"/>
                <a:sym typeface="Arial"/>
              </a:rPr>
              <a:t>Reusability, scientific value, sensitive data…</a:t>
            </a:r>
            <a:endParaRPr/>
          </a:p>
          <a:p>
            <a:pPr indent="-209550" lvl="7" marL="28575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817" name="Google Shape;817;g3a5681add1c_5_460"/>
          <p:cNvSpPr/>
          <p:nvPr/>
        </p:nvSpPr>
        <p:spPr>
          <a:xfrm>
            <a:off x="8214934" y="967954"/>
            <a:ext cx="3274151" cy="389794"/>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Ingest</a:t>
            </a:r>
            <a:endParaRPr/>
          </a:p>
        </p:txBody>
      </p:sp>
      <p:sp>
        <p:nvSpPr>
          <p:cNvPr id="818" name="Google Shape;818;g3a5681add1c_5_460"/>
          <p:cNvSpPr txBox="1"/>
          <p:nvPr>
            <p:ph type="title"/>
          </p:nvPr>
        </p:nvSpPr>
        <p:spPr>
          <a:xfrm>
            <a:off x="3217665" y="125600"/>
            <a:ext cx="6388348"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GB" sz="2400"/>
              <a:t>Exercise: Appraisal and deposit of a dataset</a:t>
            </a:r>
            <a:endParaRPr sz="3200"/>
          </a:p>
        </p:txBody>
      </p:sp>
      <p:sp>
        <p:nvSpPr>
          <p:cNvPr id="819" name="Google Shape;819;g3a5681add1c_5_460"/>
          <p:cNvSpPr/>
          <p:nvPr/>
        </p:nvSpPr>
        <p:spPr>
          <a:xfrm>
            <a:off x="8214934" y="1548811"/>
            <a:ext cx="3274150" cy="477947"/>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Upload the dataset with full information</a:t>
            </a:r>
            <a:endParaRPr b="0" i="0" sz="1600" u="none" cap="none" strike="noStrike">
              <a:solidFill>
                <a:schemeClr val="dk1"/>
              </a:solidFill>
              <a:latin typeface="Arial"/>
              <a:ea typeface="Arial"/>
              <a:cs typeface="Arial"/>
              <a:sym typeface="Arial"/>
            </a:endParaRPr>
          </a:p>
        </p:txBody>
      </p:sp>
      <p:sp>
        <p:nvSpPr>
          <p:cNvPr id="820" name="Google Shape;820;g3a5681add1c_5_460"/>
          <p:cNvSpPr/>
          <p:nvPr/>
        </p:nvSpPr>
        <p:spPr>
          <a:xfrm>
            <a:off x="8214934" y="2157770"/>
            <a:ext cx="3274150" cy="953942"/>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200" u="none" cap="none" strike="noStrike">
                <a:solidFill>
                  <a:schemeClr val="dk1"/>
                </a:solidFill>
                <a:latin typeface="Arial"/>
                <a:ea typeface="Arial"/>
                <a:cs typeface="Arial"/>
                <a:sym typeface="Arial"/>
              </a:rPr>
              <a:t>Upload, checksums…</a:t>
            </a:r>
            <a:endParaRPr/>
          </a:p>
        </p:txBody>
      </p:sp>
      <p:sp>
        <p:nvSpPr>
          <p:cNvPr id="821" name="Google Shape;821;g3a5681add1c_5_460"/>
          <p:cNvSpPr/>
          <p:nvPr/>
        </p:nvSpPr>
        <p:spPr>
          <a:xfrm>
            <a:off x="4810111" y="1562609"/>
            <a:ext cx="3274150" cy="477947"/>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Prepare dataset and documentation for upload</a:t>
            </a:r>
            <a:r>
              <a:rPr b="0" i="0" lang="en-GB" sz="1600" u="none" cap="none" strike="noStrike">
                <a:solidFill>
                  <a:schemeClr val="dk1"/>
                </a:solidFill>
                <a:latin typeface="Arial"/>
                <a:ea typeface="Arial"/>
                <a:cs typeface="Arial"/>
                <a:sym typeface="Arial"/>
              </a:rPr>
              <a:t> </a:t>
            </a:r>
            <a:r>
              <a:rPr b="0" i="0" lang="en-GB" sz="1400" u="none" cap="none" strike="noStrike">
                <a:solidFill>
                  <a:schemeClr val="dk1"/>
                </a:solidFill>
                <a:latin typeface="Arial"/>
                <a:ea typeface="Arial"/>
                <a:cs typeface="Arial"/>
                <a:sym typeface="Arial"/>
              </a:rPr>
              <a:t>(data, metadata, docs)</a:t>
            </a:r>
            <a:endParaRPr b="0" i="0" sz="1600" u="none" cap="none" strike="noStrike">
              <a:solidFill>
                <a:schemeClr val="dk1"/>
              </a:solidFill>
              <a:latin typeface="Arial"/>
              <a:ea typeface="Arial"/>
              <a:cs typeface="Arial"/>
              <a:sym typeface="Arial"/>
            </a:endParaRPr>
          </a:p>
        </p:txBody>
      </p:sp>
      <p:sp>
        <p:nvSpPr>
          <p:cNvPr id="822" name="Google Shape;822;g3a5681add1c_5_460"/>
          <p:cNvSpPr/>
          <p:nvPr/>
        </p:nvSpPr>
        <p:spPr>
          <a:xfrm>
            <a:off x="4810111" y="2157772"/>
            <a:ext cx="3274150" cy="953942"/>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200" u="none" cap="none" strike="noStrike">
                <a:solidFill>
                  <a:schemeClr val="dk1"/>
                </a:solidFill>
                <a:latin typeface="Arial"/>
                <a:ea typeface="Arial"/>
                <a:cs typeface="Arial"/>
                <a:sym typeface="Arial"/>
              </a:rPr>
              <a:t>Check formats, integrity, MD completeness…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g3a5681add1c_6_25"/>
          <p:cNvSpPr/>
          <p:nvPr/>
        </p:nvSpPr>
        <p:spPr>
          <a:xfrm>
            <a:off x="1405288" y="995821"/>
            <a:ext cx="3274200" cy="3711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Appraise</a:t>
            </a:r>
            <a:endParaRPr b="0" i="0" sz="1400" u="none" cap="none" strike="noStrike">
              <a:solidFill>
                <a:schemeClr val="lt1"/>
              </a:solidFill>
              <a:latin typeface="Arial"/>
              <a:ea typeface="Arial"/>
              <a:cs typeface="Arial"/>
              <a:sym typeface="Arial"/>
            </a:endParaRPr>
          </a:p>
        </p:txBody>
      </p:sp>
      <p:sp>
        <p:nvSpPr>
          <p:cNvPr id="828" name="Google Shape;828;g3a5681add1c_6_25"/>
          <p:cNvSpPr/>
          <p:nvPr/>
        </p:nvSpPr>
        <p:spPr>
          <a:xfrm>
            <a:off x="4810111" y="976993"/>
            <a:ext cx="3274200" cy="3897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Prepare</a:t>
            </a:r>
            <a:endParaRPr/>
          </a:p>
        </p:txBody>
      </p:sp>
      <p:sp>
        <p:nvSpPr>
          <p:cNvPr id="829" name="Google Shape;829;g3a5681add1c_6_25"/>
          <p:cNvSpPr/>
          <p:nvPr/>
        </p:nvSpPr>
        <p:spPr>
          <a:xfrm>
            <a:off x="374070" y="1003741"/>
            <a:ext cx="900600" cy="3630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830" name="Google Shape;830;g3a5681add1c_6_25"/>
          <p:cNvSpPr/>
          <p:nvPr/>
        </p:nvSpPr>
        <p:spPr>
          <a:xfrm>
            <a:off x="374070" y="1562609"/>
            <a:ext cx="900600" cy="4779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Goals</a:t>
            </a:r>
            <a:endParaRPr/>
          </a:p>
        </p:txBody>
      </p:sp>
      <p:sp>
        <p:nvSpPr>
          <p:cNvPr id="831" name="Google Shape;831;g3a5681add1c_6_25"/>
          <p:cNvSpPr/>
          <p:nvPr/>
        </p:nvSpPr>
        <p:spPr>
          <a:xfrm>
            <a:off x="374069" y="2157770"/>
            <a:ext cx="900600" cy="9540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Actions</a:t>
            </a:r>
            <a:endParaRPr/>
          </a:p>
        </p:txBody>
      </p:sp>
      <p:sp>
        <p:nvSpPr>
          <p:cNvPr id="832" name="Google Shape;832;g3a5681add1c_6_25"/>
          <p:cNvSpPr/>
          <p:nvPr/>
        </p:nvSpPr>
        <p:spPr>
          <a:xfrm>
            <a:off x="374068" y="3228928"/>
            <a:ext cx="900600" cy="14568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Touch</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833" name="Google Shape;833;g3a5681add1c_6_25"/>
          <p:cNvSpPr/>
          <p:nvPr/>
        </p:nvSpPr>
        <p:spPr>
          <a:xfrm>
            <a:off x="374068" y="4803005"/>
            <a:ext cx="900600" cy="16707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Pain</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points</a:t>
            </a:r>
            <a:endParaRPr/>
          </a:p>
        </p:txBody>
      </p:sp>
      <p:sp>
        <p:nvSpPr>
          <p:cNvPr id="834" name="Google Shape;834;g3a5681add1c_6_25"/>
          <p:cNvSpPr/>
          <p:nvPr/>
        </p:nvSpPr>
        <p:spPr>
          <a:xfrm>
            <a:off x="1405288" y="1548811"/>
            <a:ext cx="3274200" cy="4917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171450" lvl="0" marL="171450" marR="0" rtl="0" algn="l">
              <a:lnSpc>
                <a:spcPct val="100000"/>
              </a:lnSpc>
              <a:spcBef>
                <a:spcPts val="0"/>
              </a:spcBef>
              <a:spcAft>
                <a:spcPts val="0"/>
              </a:spcAft>
              <a:buClr>
                <a:srgbClr val="000000"/>
              </a:buClr>
              <a:buSzPts val="1200"/>
              <a:buFont typeface="Arial"/>
              <a:buChar char="•"/>
            </a:pPr>
            <a:r>
              <a:rPr b="0" i="0" lang="en-GB" sz="1200" u="none" cap="none" strike="noStrike">
                <a:solidFill>
                  <a:schemeClr val="dk1"/>
                </a:solidFill>
                <a:latin typeface="Arial"/>
                <a:ea typeface="Arial"/>
                <a:cs typeface="Arial"/>
                <a:sym typeface="Arial"/>
              </a:rPr>
              <a:t>Understand if dataset is valuable for LTP</a:t>
            </a:r>
            <a:endParaRPr/>
          </a:p>
          <a:p>
            <a:pPr indent="-171450" lvl="0" marL="171450" marR="0" rtl="0" algn="l">
              <a:lnSpc>
                <a:spcPct val="100000"/>
              </a:lnSpc>
              <a:spcBef>
                <a:spcPts val="0"/>
              </a:spcBef>
              <a:spcAft>
                <a:spcPts val="0"/>
              </a:spcAft>
              <a:buClr>
                <a:srgbClr val="000000"/>
              </a:buClr>
              <a:buSzPts val="1200"/>
              <a:buFont typeface="Arial"/>
              <a:buChar char="•"/>
            </a:pPr>
            <a:r>
              <a:rPr b="0" i="0" lang="en-GB" sz="1200" u="none" cap="none" strike="noStrike">
                <a:solidFill>
                  <a:schemeClr val="dk1"/>
                </a:solidFill>
                <a:latin typeface="Arial"/>
                <a:ea typeface="Arial"/>
                <a:cs typeface="Arial"/>
                <a:sym typeface="Arial"/>
              </a:rPr>
              <a:t>Follow policies</a:t>
            </a:r>
            <a:endParaRPr/>
          </a:p>
        </p:txBody>
      </p:sp>
      <p:sp>
        <p:nvSpPr>
          <p:cNvPr id="835" name="Google Shape;835;g3a5681add1c_6_25"/>
          <p:cNvSpPr/>
          <p:nvPr/>
        </p:nvSpPr>
        <p:spPr>
          <a:xfrm>
            <a:off x="1405288" y="2157772"/>
            <a:ext cx="3274200" cy="9540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200" u="none" cap="none" strike="noStrike">
                <a:solidFill>
                  <a:schemeClr val="dk1"/>
                </a:solidFill>
                <a:latin typeface="Arial"/>
                <a:ea typeface="Arial"/>
                <a:cs typeface="Arial"/>
                <a:sym typeface="Arial"/>
              </a:rPr>
              <a:t>Evaluate dataset: </a:t>
            </a:r>
            <a:endParaRPr/>
          </a:p>
          <a:p>
            <a:pPr indent="0" lvl="0" marL="0" marR="0" rtl="0" algn="l">
              <a:lnSpc>
                <a:spcPct val="100000"/>
              </a:lnSpc>
              <a:spcBef>
                <a:spcPts val="0"/>
              </a:spcBef>
              <a:spcAft>
                <a:spcPts val="0"/>
              </a:spcAft>
              <a:buNone/>
            </a:pPr>
            <a:r>
              <a:rPr b="0" i="0" lang="en-GB" sz="1200" u="none" cap="none" strike="noStrike">
                <a:solidFill>
                  <a:schemeClr val="dk1"/>
                </a:solidFill>
                <a:latin typeface="Arial"/>
                <a:ea typeface="Arial"/>
                <a:cs typeface="Arial"/>
                <a:sym typeface="Arial"/>
              </a:rPr>
              <a:t>Reusability, scientific value, sensitive data…</a:t>
            </a:r>
            <a:endParaRPr/>
          </a:p>
          <a:p>
            <a:pPr indent="-209550" lvl="7" marL="285750" marR="0" rtl="0" algn="l">
              <a:lnSpc>
                <a:spcPct val="100000"/>
              </a:lnSpc>
              <a:spcBef>
                <a:spcPts val="0"/>
              </a:spcBef>
              <a:spcAft>
                <a:spcPts val="0"/>
              </a:spcAft>
              <a:buClr>
                <a:srgbClr val="000000"/>
              </a:buClr>
              <a:buSzPts val="1200"/>
              <a:buFont typeface="Arial"/>
              <a:buNone/>
            </a:pPr>
            <a:r>
              <a:rPr lang="en-GB" sz="1200">
                <a:solidFill>
                  <a:schemeClr val="dk1"/>
                </a:solidFill>
              </a:rPr>
              <a:t>Repository fit</a:t>
            </a:r>
            <a:endParaRPr b="0" i="0" sz="1200" u="none" cap="none" strike="noStrike">
              <a:solidFill>
                <a:schemeClr val="dk1"/>
              </a:solidFill>
              <a:latin typeface="Arial"/>
              <a:ea typeface="Arial"/>
              <a:cs typeface="Arial"/>
              <a:sym typeface="Arial"/>
            </a:endParaRPr>
          </a:p>
        </p:txBody>
      </p:sp>
      <p:sp>
        <p:nvSpPr>
          <p:cNvPr id="836" name="Google Shape;836;g3a5681add1c_6_25"/>
          <p:cNvSpPr/>
          <p:nvPr/>
        </p:nvSpPr>
        <p:spPr>
          <a:xfrm>
            <a:off x="1405288" y="3228929"/>
            <a:ext cx="3274200" cy="14568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lang="en-GB" sz="1200">
                <a:solidFill>
                  <a:schemeClr val="dk1"/>
                </a:solidFill>
              </a:rPr>
              <a:t>Curation check list</a:t>
            </a:r>
            <a:endParaRPr sz="1200">
              <a:solidFill>
                <a:schemeClr val="dk1"/>
              </a:solidFill>
            </a:endParaRPr>
          </a:p>
          <a:p>
            <a:pPr indent="0" lvl="0" marL="0" marR="0" rtl="0" algn="l">
              <a:lnSpc>
                <a:spcPct val="100000"/>
              </a:lnSpc>
              <a:spcBef>
                <a:spcPts val="0"/>
              </a:spcBef>
              <a:spcAft>
                <a:spcPts val="0"/>
              </a:spcAft>
              <a:buNone/>
            </a:pPr>
            <a:r>
              <a:rPr lang="en-GB" sz="1200">
                <a:solidFill>
                  <a:schemeClr val="dk1"/>
                </a:solidFill>
              </a:rPr>
              <a:t>Repository</a:t>
            </a:r>
            <a:r>
              <a:rPr lang="en-GB" sz="1200">
                <a:solidFill>
                  <a:schemeClr val="dk1"/>
                </a:solidFill>
              </a:rPr>
              <a:t> policies re3data</a:t>
            </a:r>
            <a:endParaRPr sz="1200">
              <a:solidFill>
                <a:schemeClr val="dk1"/>
              </a:solidFill>
            </a:endParaRPr>
          </a:p>
          <a:p>
            <a:pPr indent="0" lvl="0" marL="0" marR="0" rtl="0" algn="l">
              <a:lnSpc>
                <a:spcPct val="100000"/>
              </a:lnSpc>
              <a:spcBef>
                <a:spcPts val="0"/>
              </a:spcBef>
              <a:spcAft>
                <a:spcPts val="0"/>
              </a:spcAft>
              <a:buNone/>
            </a:pPr>
            <a:r>
              <a:t/>
            </a:r>
            <a:endParaRPr sz="1200">
              <a:solidFill>
                <a:schemeClr val="dk1"/>
              </a:solidFill>
            </a:endParaRPr>
          </a:p>
        </p:txBody>
      </p:sp>
      <p:sp>
        <p:nvSpPr>
          <p:cNvPr id="837" name="Google Shape;837;g3a5681add1c_6_25"/>
          <p:cNvSpPr/>
          <p:nvPr/>
        </p:nvSpPr>
        <p:spPr>
          <a:xfrm>
            <a:off x="1405288" y="4803006"/>
            <a:ext cx="3274200" cy="16707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200" u="none" cap="none" strike="noStrike">
              <a:solidFill>
                <a:schemeClr val="dk1"/>
              </a:solidFill>
              <a:latin typeface="Arial"/>
              <a:ea typeface="Arial"/>
              <a:cs typeface="Arial"/>
              <a:sym typeface="Arial"/>
            </a:endParaRPr>
          </a:p>
        </p:txBody>
      </p:sp>
      <p:sp>
        <p:nvSpPr>
          <p:cNvPr id="838" name="Google Shape;838;g3a5681add1c_6_25"/>
          <p:cNvSpPr/>
          <p:nvPr/>
        </p:nvSpPr>
        <p:spPr>
          <a:xfrm>
            <a:off x="8214934" y="967954"/>
            <a:ext cx="3274200" cy="3897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Ingest</a:t>
            </a:r>
            <a:endParaRPr/>
          </a:p>
        </p:txBody>
      </p:sp>
      <p:sp>
        <p:nvSpPr>
          <p:cNvPr id="839" name="Google Shape;839;g3a5681add1c_6_25"/>
          <p:cNvSpPr txBox="1"/>
          <p:nvPr>
            <p:ph type="title"/>
          </p:nvPr>
        </p:nvSpPr>
        <p:spPr>
          <a:xfrm>
            <a:off x="3217665" y="125600"/>
            <a:ext cx="6388200" cy="715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GB" sz="2400"/>
              <a:t>Exercise: Appraisal and deposit of a dataset</a:t>
            </a:r>
            <a:endParaRPr sz="3200"/>
          </a:p>
        </p:txBody>
      </p:sp>
      <p:sp>
        <p:nvSpPr>
          <p:cNvPr id="840" name="Google Shape;840;g3a5681add1c_6_25"/>
          <p:cNvSpPr/>
          <p:nvPr/>
        </p:nvSpPr>
        <p:spPr>
          <a:xfrm>
            <a:off x="8214934" y="1548811"/>
            <a:ext cx="3274200" cy="4779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Upload the dataset with full information</a:t>
            </a:r>
            <a:endParaRPr b="0" i="0" sz="1600" u="none" cap="none" strike="noStrike">
              <a:solidFill>
                <a:schemeClr val="dk1"/>
              </a:solidFill>
              <a:latin typeface="Arial"/>
              <a:ea typeface="Arial"/>
              <a:cs typeface="Arial"/>
              <a:sym typeface="Arial"/>
            </a:endParaRPr>
          </a:p>
        </p:txBody>
      </p:sp>
      <p:sp>
        <p:nvSpPr>
          <p:cNvPr id="841" name="Google Shape;841;g3a5681add1c_6_25"/>
          <p:cNvSpPr/>
          <p:nvPr/>
        </p:nvSpPr>
        <p:spPr>
          <a:xfrm>
            <a:off x="8214934" y="2157770"/>
            <a:ext cx="3274200" cy="9540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200" u="none" cap="none" strike="noStrike">
                <a:solidFill>
                  <a:schemeClr val="dk1"/>
                </a:solidFill>
                <a:latin typeface="Arial"/>
                <a:ea typeface="Arial"/>
                <a:cs typeface="Arial"/>
                <a:sym typeface="Arial"/>
              </a:rPr>
              <a:t>Upload, checksums…</a:t>
            </a:r>
            <a:endParaRPr/>
          </a:p>
        </p:txBody>
      </p:sp>
      <p:sp>
        <p:nvSpPr>
          <p:cNvPr id="842" name="Google Shape;842;g3a5681add1c_6_25"/>
          <p:cNvSpPr/>
          <p:nvPr/>
        </p:nvSpPr>
        <p:spPr>
          <a:xfrm>
            <a:off x="8214934" y="3228929"/>
            <a:ext cx="3274200" cy="14568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200" u="none" cap="none" strike="noStrike">
              <a:solidFill>
                <a:schemeClr val="dk1"/>
              </a:solidFill>
              <a:latin typeface="Arial"/>
              <a:ea typeface="Arial"/>
              <a:cs typeface="Arial"/>
              <a:sym typeface="Arial"/>
            </a:endParaRPr>
          </a:p>
        </p:txBody>
      </p:sp>
      <p:sp>
        <p:nvSpPr>
          <p:cNvPr id="843" name="Google Shape;843;g3a5681add1c_6_25"/>
          <p:cNvSpPr/>
          <p:nvPr/>
        </p:nvSpPr>
        <p:spPr>
          <a:xfrm>
            <a:off x="4810111" y="1562609"/>
            <a:ext cx="3274200" cy="4779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400" u="none" cap="none" strike="noStrike">
                <a:solidFill>
                  <a:schemeClr val="dk1"/>
                </a:solidFill>
                <a:latin typeface="Arial"/>
                <a:ea typeface="Arial"/>
                <a:cs typeface="Arial"/>
                <a:sym typeface="Arial"/>
              </a:rPr>
              <a:t>Prepare dataset and documentation for upload</a:t>
            </a:r>
            <a:r>
              <a:rPr b="0" i="0" lang="en-GB" sz="1600" u="none" cap="none" strike="noStrike">
                <a:solidFill>
                  <a:schemeClr val="dk1"/>
                </a:solidFill>
                <a:latin typeface="Arial"/>
                <a:ea typeface="Arial"/>
                <a:cs typeface="Arial"/>
                <a:sym typeface="Arial"/>
              </a:rPr>
              <a:t> </a:t>
            </a:r>
            <a:r>
              <a:rPr b="0" i="0" lang="en-GB" sz="1400" u="none" cap="none" strike="noStrike">
                <a:solidFill>
                  <a:schemeClr val="dk1"/>
                </a:solidFill>
                <a:latin typeface="Arial"/>
                <a:ea typeface="Arial"/>
                <a:cs typeface="Arial"/>
                <a:sym typeface="Arial"/>
              </a:rPr>
              <a:t>(data, metadata, docs)</a:t>
            </a:r>
            <a:endParaRPr b="0" i="0" sz="1600" u="none" cap="none" strike="noStrike">
              <a:solidFill>
                <a:schemeClr val="dk1"/>
              </a:solidFill>
              <a:latin typeface="Arial"/>
              <a:ea typeface="Arial"/>
              <a:cs typeface="Arial"/>
              <a:sym typeface="Arial"/>
            </a:endParaRPr>
          </a:p>
        </p:txBody>
      </p:sp>
      <p:sp>
        <p:nvSpPr>
          <p:cNvPr id="844" name="Google Shape;844;g3a5681add1c_6_25"/>
          <p:cNvSpPr/>
          <p:nvPr/>
        </p:nvSpPr>
        <p:spPr>
          <a:xfrm>
            <a:off x="4810111" y="2157772"/>
            <a:ext cx="3274200" cy="9540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200" u="none" cap="none" strike="noStrike">
                <a:solidFill>
                  <a:schemeClr val="dk1"/>
                </a:solidFill>
                <a:latin typeface="Arial"/>
                <a:ea typeface="Arial"/>
                <a:cs typeface="Arial"/>
                <a:sym typeface="Arial"/>
              </a:rPr>
              <a:t>Check formats, integrity, MD completeness…</a:t>
            </a:r>
            <a:endParaRPr/>
          </a:p>
        </p:txBody>
      </p:sp>
      <p:sp>
        <p:nvSpPr>
          <p:cNvPr id="845" name="Google Shape;845;g3a5681add1c_6_25"/>
          <p:cNvSpPr/>
          <p:nvPr/>
        </p:nvSpPr>
        <p:spPr>
          <a:xfrm>
            <a:off x="4810111" y="3242727"/>
            <a:ext cx="3274200" cy="14568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200" u="none" cap="none" strike="noStrike">
              <a:solidFill>
                <a:schemeClr val="dk1"/>
              </a:solidFill>
              <a:latin typeface="Arial"/>
              <a:ea typeface="Arial"/>
              <a:cs typeface="Arial"/>
              <a:sym typeface="Arial"/>
            </a:endParaRPr>
          </a:p>
        </p:txBody>
      </p:sp>
      <p:sp>
        <p:nvSpPr>
          <p:cNvPr id="846" name="Google Shape;846;g3a5681add1c_6_25"/>
          <p:cNvSpPr/>
          <p:nvPr/>
        </p:nvSpPr>
        <p:spPr>
          <a:xfrm>
            <a:off x="8214934" y="4803006"/>
            <a:ext cx="3274200" cy="16707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200" u="none" cap="none" strike="noStrike">
              <a:solidFill>
                <a:schemeClr val="dk1"/>
              </a:solidFill>
              <a:latin typeface="Arial"/>
              <a:ea typeface="Arial"/>
              <a:cs typeface="Arial"/>
              <a:sym typeface="Arial"/>
            </a:endParaRPr>
          </a:p>
        </p:txBody>
      </p:sp>
      <p:sp>
        <p:nvSpPr>
          <p:cNvPr id="847" name="Google Shape;847;g3a5681add1c_6_25"/>
          <p:cNvSpPr/>
          <p:nvPr/>
        </p:nvSpPr>
        <p:spPr>
          <a:xfrm>
            <a:off x="4810111" y="4816804"/>
            <a:ext cx="3274200" cy="1670700"/>
          </a:xfrm>
          <a:prstGeom prst="rect">
            <a:avLst/>
          </a:prstGeom>
          <a:no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g3a3b419b15d_0_1258"/>
          <p:cNvSpPr txBox="1"/>
          <p:nvPr>
            <p:ph type="title"/>
          </p:nvPr>
        </p:nvSpPr>
        <p:spPr>
          <a:xfrm>
            <a:off x="652084" y="1338235"/>
            <a:ext cx="10515600" cy="7155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58333"/>
              <a:buNone/>
            </a:pPr>
            <a:r>
              <a:rPr lang="en-GB"/>
              <a:t>EDEN &amp; FIDELIS – </a:t>
            </a:r>
            <a:br>
              <a:rPr lang="en-GB"/>
            </a:br>
            <a:r>
              <a:rPr lang="en-GB" sz="3600"/>
              <a:t>Advancing Digital Preservation and Curation in Europe</a:t>
            </a:r>
            <a:endParaRPr sz="3600"/>
          </a:p>
        </p:txBody>
      </p:sp>
      <p:sp>
        <p:nvSpPr>
          <p:cNvPr id="367" name="Google Shape;367;g3a3b419b15d_0_1258"/>
          <p:cNvSpPr txBox="1"/>
          <p:nvPr>
            <p:ph idx="1" type="body"/>
          </p:nvPr>
        </p:nvSpPr>
        <p:spPr>
          <a:xfrm>
            <a:off x="652084" y="2507575"/>
            <a:ext cx="6740700" cy="3893100"/>
          </a:xfrm>
          <a:prstGeom prst="rect">
            <a:avLst/>
          </a:prstGeom>
          <a:noFill/>
          <a:ln>
            <a:noFill/>
          </a:ln>
        </p:spPr>
        <p:txBody>
          <a:bodyPr anchorCtr="0" anchor="t" bIns="45700" lIns="91425" spcFirstLastPara="1" rIns="91425" wrap="square" tIns="45700">
            <a:normAutofit/>
          </a:bodyPr>
          <a:lstStyle/>
          <a:p>
            <a:pPr indent="-425450" lvl="0" marL="609600" rtl="0" algn="l">
              <a:lnSpc>
                <a:spcPct val="90000"/>
              </a:lnSpc>
              <a:spcBef>
                <a:spcPts val="1100"/>
              </a:spcBef>
              <a:spcAft>
                <a:spcPts val="0"/>
              </a:spcAft>
              <a:buClr>
                <a:schemeClr val="dk1"/>
              </a:buClr>
              <a:buSzPts val="1900"/>
              <a:buChar char="•"/>
            </a:pPr>
            <a:r>
              <a:rPr lang="en-GB" sz="2100">
                <a:solidFill>
                  <a:schemeClr val="accent1"/>
                </a:solidFill>
              </a:rPr>
              <a:t>EOSC EDEN </a:t>
            </a:r>
            <a:r>
              <a:rPr lang="en-GB" sz="2100"/>
              <a:t>and </a:t>
            </a:r>
            <a:r>
              <a:rPr lang="en-GB" sz="2100">
                <a:solidFill>
                  <a:srgbClr val="002060"/>
                </a:solidFill>
              </a:rPr>
              <a:t>FIDELIS</a:t>
            </a:r>
            <a:r>
              <a:rPr lang="en-GB" sz="2100"/>
              <a:t> aim at ensuring that FAIR research outputs are preserved over the long-term in the context of the European Open Science Cloud (EOSC) and will benefit future generations.</a:t>
            </a:r>
            <a:endParaRPr/>
          </a:p>
          <a:p>
            <a:pPr indent="-425450" lvl="0" marL="609600" rtl="0" algn="l">
              <a:lnSpc>
                <a:spcPct val="90000"/>
              </a:lnSpc>
              <a:spcBef>
                <a:spcPts val="1100"/>
              </a:spcBef>
              <a:spcAft>
                <a:spcPts val="0"/>
              </a:spcAft>
              <a:buClr>
                <a:schemeClr val="dk1"/>
              </a:buClr>
              <a:buSzPts val="1900"/>
              <a:buChar char="•"/>
            </a:pPr>
            <a:r>
              <a:rPr lang="en-GB" sz="2100"/>
              <a:t>The projects develop digital preservation and FAIR-enabling frameworks and services to enhance digital preservation strategies at European and national level and unite FAIR-enabling Trustworthy Digital Repositories (TDR) in one European Network that will advocate for its member repositories in the years to come.</a:t>
            </a:r>
            <a:endParaRPr/>
          </a:p>
        </p:txBody>
      </p:sp>
      <p:pic>
        <p:nvPicPr>
          <p:cNvPr id="368" name="Google Shape;368;g3a3b419b15d_0_1258"/>
          <p:cNvPicPr preferRelativeResize="0"/>
          <p:nvPr/>
        </p:nvPicPr>
        <p:blipFill rotWithShape="1">
          <a:blip r:embed="rId3">
            <a:alphaModFix/>
          </a:blip>
          <a:srcRect b="0" l="0" r="0" t="0"/>
          <a:stretch/>
        </p:blipFill>
        <p:spPr>
          <a:xfrm>
            <a:off x="7296865" y="2507575"/>
            <a:ext cx="4198640" cy="389328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1" name="Shape 851"/>
        <p:cNvGrpSpPr/>
        <p:nvPr/>
      </p:nvGrpSpPr>
      <p:grpSpPr>
        <a:xfrm>
          <a:off x="0" y="0"/>
          <a:ext cx="0" cy="0"/>
          <a:chOff x="0" y="0"/>
          <a:chExt cx="0" cy="0"/>
        </a:xfrm>
      </p:grpSpPr>
      <p:sp>
        <p:nvSpPr>
          <p:cNvPr id="852" name="Google Shape;852;g3a5681add1c_5_484"/>
          <p:cNvSpPr txBox="1"/>
          <p:nvPr>
            <p:ph type="title"/>
          </p:nvPr>
        </p:nvSpPr>
        <p:spPr>
          <a:xfrm>
            <a:off x="664897" y="976987"/>
            <a:ext cx="1051560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GB"/>
              <a:t>EDEN M3.1 - User Journey Maps</a:t>
            </a:r>
            <a:endParaRPr/>
          </a:p>
        </p:txBody>
      </p:sp>
      <p:sp>
        <p:nvSpPr>
          <p:cNvPr id="853" name="Google Shape;853;g3a5681add1c_5_484"/>
          <p:cNvSpPr/>
          <p:nvPr/>
        </p:nvSpPr>
        <p:spPr>
          <a:xfrm>
            <a:off x="1393370" y="2433592"/>
            <a:ext cx="2022764"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Motivation</a:t>
            </a:r>
            <a:endParaRPr b="0" i="0" sz="1400" u="none" cap="none" strike="noStrike">
              <a:solidFill>
                <a:schemeClr val="lt1"/>
              </a:solidFill>
              <a:latin typeface="Arial"/>
              <a:ea typeface="Arial"/>
              <a:cs typeface="Arial"/>
              <a:sym typeface="Arial"/>
            </a:endParaRPr>
          </a:p>
        </p:txBody>
      </p:sp>
      <p:sp>
        <p:nvSpPr>
          <p:cNvPr id="854" name="Google Shape;854;g3a5681add1c_5_484"/>
          <p:cNvSpPr/>
          <p:nvPr/>
        </p:nvSpPr>
        <p:spPr>
          <a:xfrm>
            <a:off x="3416134" y="2433592"/>
            <a:ext cx="2022764"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Appraisal</a:t>
            </a:r>
            <a:endParaRPr/>
          </a:p>
        </p:txBody>
      </p:sp>
      <p:sp>
        <p:nvSpPr>
          <p:cNvPr id="855" name="Google Shape;855;g3a5681add1c_5_484"/>
          <p:cNvSpPr/>
          <p:nvPr/>
        </p:nvSpPr>
        <p:spPr>
          <a:xfrm>
            <a:off x="243444" y="2433592"/>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856" name="Google Shape;856;g3a5681add1c_5_484"/>
          <p:cNvSpPr/>
          <p:nvPr/>
        </p:nvSpPr>
        <p:spPr>
          <a:xfrm>
            <a:off x="5438898" y="2433592"/>
            <a:ext cx="2022764"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Preparation</a:t>
            </a:r>
            <a:endParaRPr/>
          </a:p>
        </p:txBody>
      </p:sp>
      <p:sp>
        <p:nvSpPr>
          <p:cNvPr id="857" name="Google Shape;857;g3a5681add1c_5_484"/>
          <p:cNvSpPr/>
          <p:nvPr/>
        </p:nvSpPr>
        <p:spPr>
          <a:xfrm>
            <a:off x="7461662" y="2433592"/>
            <a:ext cx="2022764"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Deposit</a:t>
            </a:r>
            <a:endParaRPr/>
          </a:p>
        </p:txBody>
      </p:sp>
      <p:sp>
        <p:nvSpPr>
          <p:cNvPr id="858" name="Google Shape;858;g3a5681add1c_5_484"/>
          <p:cNvSpPr/>
          <p:nvPr/>
        </p:nvSpPr>
        <p:spPr>
          <a:xfrm>
            <a:off x="9484425" y="2433592"/>
            <a:ext cx="2113525"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Access/Reuse</a:t>
            </a:r>
            <a:endParaRPr/>
          </a:p>
        </p:txBody>
      </p:sp>
      <p:sp>
        <p:nvSpPr>
          <p:cNvPr id="859" name="Google Shape;859;g3a5681add1c_5_484"/>
          <p:cNvSpPr/>
          <p:nvPr/>
        </p:nvSpPr>
        <p:spPr>
          <a:xfrm>
            <a:off x="1393370" y="4274832"/>
            <a:ext cx="161108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Policy definition</a:t>
            </a:r>
            <a:endParaRPr b="0" i="0" sz="1200" u="none" cap="none" strike="noStrike">
              <a:solidFill>
                <a:schemeClr val="lt1"/>
              </a:solidFill>
              <a:latin typeface="Arial"/>
              <a:ea typeface="Arial"/>
              <a:cs typeface="Arial"/>
              <a:sym typeface="Arial"/>
            </a:endParaRPr>
          </a:p>
        </p:txBody>
      </p:sp>
      <p:sp>
        <p:nvSpPr>
          <p:cNvPr id="860" name="Google Shape;860;g3a5681add1c_5_484"/>
          <p:cNvSpPr/>
          <p:nvPr/>
        </p:nvSpPr>
        <p:spPr>
          <a:xfrm>
            <a:off x="3004457" y="4274832"/>
            <a:ext cx="161108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Candidate selection</a:t>
            </a:r>
            <a:endParaRPr/>
          </a:p>
        </p:txBody>
      </p:sp>
      <p:sp>
        <p:nvSpPr>
          <p:cNvPr id="861" name="Google Shape;861;g3a5681add1c_5_484"/>
          <p:cNvSpPr/>
          <p:nvPr/>
        </p:nvSpPr>
        <p:spPr>
          <a:xfrm>
            <a:off x="243444" y="4274832"/>
            <a:ext cx="900545" cy="609600"/>
          </a:xfrm>
          <a:prstGeom prst="rect">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600" u="none" cap="none" strike="noStrike">
                <a:solidFill>
                  <a:schemeClr val="lt1"/>
                </a:solidFill>
                <a:latin typeface="Arial"/>
                <a:ea typeface="Arial"/>
                <a:cs typeface="Arial"/>
                <a:sym typeface="Arial"/>
              </a:rPr>
              <a:t>Steps</a:t>
            </a:r>
            <a:endParaRPr b="0" i="0" sz="1400" u="none" cap="none" strike="noStrike">
              <a:solidFill>
                <a:schemeClr val="lt1"/>
              </a:solidFill>
              <a:latin typeface="Arial"/>
              <a:ea typeface="Arial"/>
              <a:cs typeface="Arial"/>
              <a:sym typeface="Arial"/>
            </a:endParaRPr>
          </a:p>
        </p:txBody>
      </p:sp>
      <p:sp>
        <p:nvSpPr>
          <p:cNvPr id="862" name="Google Shape;862;g3a5681add1c_5_484"/>
          <p:cNvSpPr/>
          <p:nvPr/>
        </p:nvSpPr>
        <p:spPr>
          <a:xfrm>
            <a:off x="4615543" y="4274832"/>
            <a:ext cx="1803917"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Community engagement</a:t>
            </a:r>
            <a:endParaRPr/>
          </a:p>
        </p:txBody>
      </p:sp>
      <p:sp>
        <p:nvSpPr>
          <p:cNvPr id="863" name="Google Shape;863;g3a5681add1c_5_484"/>
          <p:cNvSpPr/>
          <p:nvPr/>
        </p:nvSpPr>
        <p:spPr>
          <a:xfrm>
            <a:off x="8012982" y="3828661"/>
            <a:ext cx="1878562"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Dataset Migration</a:t>
            </a:r>
            <a:endParaRPr b="0" i="0" sz="1600" u="none" cap="none" strike="noStrike">
              <a:solidFill>
                <a:schemeClr val="lt1"/>
              </a:solidFill>
              <a:latin typeface="Arial"/>
              <a:ea typeface="Arial"/>
              <a:cs typeface="Arial"/>
              <a:sym typeface="Arial"/>
            </a:endParaRPr>
          </a:p>
        </p:txBody>
      </p:sp>
      <p:sp>
        <p:nvSpPr>
          <p:cNvPr id="864" name="Google Shape;864;g3a5681add1c_5_484"/>
          <p:cNvSpPr/>
          <p:nvPr/>
        </p:nvSpPr>
        <p:spPr>
          <a:xfrm>
            <a:off x="6286358" y="4274832"/>
            <a:ext cx="1639078"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Decision Point</a:t>
            </a:r>
            <a:endParaRPr/>
          </a:p>
        </p:txBody>
      </p:sp>
      <p:sp>
        <p:nvSpPr>
          <p:cNvPr id="865" name="Google Shape;865;g3a5681add1c_5_484"/>
          <p:cNvSpPr/>
          <p:nvPr/>
        </p:nvSpPr>
        <p:spPr>
          <a:xfrm>
            <a:off x="9979090" y="4274832"/>
            <a:ext cx="1639078"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Monitoring &amp; review</a:t>
            </a:r>
            <a:endParaRPr/>
          </a:p>
        </p:txBody>
      </p:sp>
      <p:sp>
        <p:nvSpPr>
          <p:cNvPr id="866" name="Google Shape;866;g3a5681add1c_5_484"/>
          <p:cNvSpPr/>
          <p:nvPr/>
        </p:nvSpPr>
        <p:spPr>
          <a:xfrm>
            <a:off x="8012982" y="4710260"/>
            <a:ext cx="1878563" cy="609600"/>
          </a:xfrm>
          <a:prstGeom prst="chevron">
            <a:avLst>
              <a:gd fmla="val 50000" name="adj"/>
            </a:avLst>
          </a:prstGeom>
          <a:solidFill>
            <a:schemeClr val="accent1"/>
          </a:solidFill>
          <a:ln cap="flat" cmpd="sng" w="25400">
            <a:solidFill>
              <a:srgbClr val="003B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Deaccession</a:t>
            </a:r>
            <a:endParaRPr b="0" i="0" sz="1600" u="none" cap="none" strike="noStrik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g3a5b8955c43_0_16"/>
          <p:cNvSpPr txBox="1"/>
          <p:nvPr>
            <p:ph type="ctrTitle"/>
          </p:nvPr>
        </p:nvSpPr>
        <p:spPr>
          <a:xfrm>
            <a:off x="512497" y="3135132"/>
            <a:ext cx="8008500" cy="10809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rgbClr val="262626"/>
              </a:buClr>
              <a:buSzPts val="6500"/>
              <a:buNone/>
            </a:pPr>
            <a:r>
              <a:rPr lang="en-GB" sz="5000">
                <a:solidFill>
                  <a:srgbClr val="262626"/>
                </a:solidFill>
                <a:latin typeface="Roboto Light"/>
                <a:ea typeface="Roboto Light"/>
                <a:cs typeface="Roboto Light"/>
                <a:sym typeface="Roboto Light"/>
              </a:rPr>
              <a:t>EOSC EDEN</a:t>
            </a:r>
            <a:br>
              <a:rPr lang="en-GB" sz="5000">
                <a:solidFill>
                  <a:srgbClr val="262626"/>
                </a:solidFill>
                <a:latin typeface="Roboto Light"/>
                <a:ea typeface="Roboto Light"/>
                <a:cs typeface="Roboto Light"/>
                <a:sym typeface="Roboto Light"/>
              </a:rPr>
            </a:br>
            <a:r>
              <a:rPr lang="en-GB" sz="4500"/>
              <a:t>Specifications and architecture for long-term access and preservation services </a:t>
            </a:r>
            <a:endParaRPr sz="5000">
              <a:solidFill>
                <a:srgbClr val="262626"/>
              </a:solidFill>
              <a:latin typeface="Roboto Light"/>
              <a:ea typeface="Roboto Light"/>
              <a:cs typeface="Roboto Light"/>
              <a:sym typeface="Roboto Light"/>
            </a:endParaRPr>
          </a:p>
        </p:txBody>
      </p:sp>
      <p:sp>
        <p:nvSpPr>
          <p:cNvPr id="872" name="Google Shape;872;g3a5b8955c43_0_16"/>
          <p:cNvSpPr txBox="1"/>
          <p:nvPr>
            <p:ph idx="1" type="subTitle"/>
          </p:nvPr>
        </p:nvSpPr>
        <p:spPr>
          <a:xfrm>
            <a:off x="512497" y="4215943"/>
            <a:ext cx="9144000" cy="1858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262626"/>
              </a:buClr>
              <a:buSzPts val="3027"/>
              <a:buNone/>
            </a:pPr>
            <a:r>
              <a:rPr lang="en-GB" sz="2800">
                <a:solidFill>
                  <a:srgbClr val="262626"/>
                </a:solidFill>
              </a:rPr>
              <a:t>Wim Hugo</a:t>
            </a:r>
            <a:r>
              <a:rPr lang="en-GB" sz="2800">
                <a:solidFill>
                  <a:srgbClr val="262626"/>
                </a:solidFill>
              </a:rPr>
              <a:t> (DANS)</a:t>
            </a:r>
            <a:endParaRPr sz="2800">
              <a:solidFill>
                <a:srgbClr val="262626"/>
              </a:solidFill>
            </a:endParaRPr>
          </a:p>
          <a:p>
            <a:pPr indent="0" lvl="0" marL="0" rtl="0" algn="l">
              <a:lnSpc>
                <a:spcPct val="90000"/>
              </a:lnSpc>
              <a:spcBef>
                <a:spcPts val="0"/>
              </a:spcBef>
              <a:spcAft>
                <a:spcPts val="0"/>
              </a:spcAft>
              <a:buClr>
                <a:srgbClr val="262626"/>
              </a:buClr>
              <a:buSzPts val="3459"/>
              <a:buNone/>
            </a:pPr>
            <a:r>
              <a:t/>
            </a:r>
            <a:endParaRPr sz="3200">
              <a:solidFill>
                <a:srgbClr val="262626"/>
              </a:solidFill>
            </a:endParaRPr>
          </a:p>
          <a:p>
            <a:pPr indent="0" lvl="0" marL="0" rtl="0" algn="l">
              <a:lnSpc>
                <a:spcPct val="90000"/>
              </a:lnSpc>
              <a:spcBef>
                <a:spcPts val="0"/>
              </a:spcBef>
              <a:spcAft>
                <a:spcPts val="0"/>
              </a:spcAft>
              <a:buClr>
                <a:srgbClr val="262626"/>
              </a:buClr>
              <a:buSzPts val="3459"/>
              <a:buNone/>
            </a:pPr>
            <a:r>
              <a:rPr lang="en-GB" sz="1700">
                <a:solidFill>
                  <a:srgbClr val="262626"/>
                </a:solidFill>
                <a:latin typeface="Roboto Light"/>
                <a:ea typeface="Roboto Light"/>
                <a:cs typeface="Roboto Light"/>
                <a:sym typeface="Roboto Light"/>
              </a:rPr>
              <a:t>EDEN/FIDELIS Bootcamp Nov 19</a:t>
            </a:r>
            <a:r>
              <a:rPr baseline="30000" lang="en-GB" sz="1700">
                <a:solidFill>
                  <a:srgbClr val="262626"/>
                </a:solidFill>
                <a:latin typeface="Roboto Light"/>
                <a:ea typeface="Roboto Light"/>
                <a:cs typeface="Roboto Light"/>
                <a:sym typeface="Roboto Light"/>
              </a:rPr>
              <a:t>th</a:t>
            </a:r>
            <a:r>
              <a:rPr lang="en-GB" sz="1700">
                <a:solidFill>
                  <a:srgbClr val="262626"/>
                </a:solidFill>
                <a:latin typeface="Roboto Light"/>
                <a:ea typeface="Roboto Light"/>
                <a:cs typeface="Roboto Light"/>
                <a:sym typeface="Roboto Light"/>
              </a:rPr>
              <a:t>, 2025, Paris</a:t>
            </a:r>
            <a:endParaRPr/>
          </a:p>
        </p:txBody>
      </p:sp>
      <p:pic>
        <p:nvPicPr>
          <p:cNvPr id="873" name="Google Shape;873;g3a5b8955c43_0_16"/>
          <p:cNvPicPr preferRelativeResize="0"/>
          <p:nvPr/>
        </p:nvPicPr>
        <p:blipFill rotWithShape="1">
          <a:blip r:embed="rId3">
            <a:alphaModFix/>
          </a:blip>
          <a:srcRect b="0" l="0" r="0" t="0"/>
          <a:stretch/>
        </p:blipFill>
        <p:spPr>
          <a:xfrm>
            <a:off x="328389" y="250854"/>
            <a:ext cx="3783694" cy="1079748"/>
          </a:xfrm>
          <a:prstGeom prst="rect">
            <a:avLst/>
          </a:prstGeom>
          <a:noFill/>
          <a:ln>
            <a:noFill/>
          </a:ln>
        </p:spPr>
      </p:pic>
      <p:pic>
        <p:nvPicPr>
          <p:cNvPr id="874" name="Google Shape;874;g3a5b8955c43_0_16"/>
          <p:cNvPicPr preferRelativeResize="0"/>
          <p:nvPr/>
        </p:nvPicPr>
        <p:blipFill rotWithShape="1">
          <a:blip r:embed="rId4">
            <a:alphaModFix/>
          </a:blip>
          <a:srcRect b="0" l="0" r="0" t="0"/>
          <a:stretch/>
        </p:blipFill>
        <p:spPr>
          <a:xfrm>
            <a:off x="517888" y="6020474"/>
            <a:ext cx="2408919" cy="505379"/>
          </a:xfrm>
          <a:prstGeom prst="rect">
            <a:avLst/>
          </a:prstGeom>
          <a:noFill/>
          <a:ln>
            <a:noFill/>
          </a:ln>
        </p:spPr>
      </p:pic>
      <p:sp>
        <p:nvSpPr>
          <p:cNvPr id="875" name="Google Shape;875;g3a5b8955c43_0_16"/>
          <p:cNvSpPr txBox="1"/>
          <p:nvPr/>
        </p:nvSpPr>
        <p:spPr>
          <a:xfrm>
            <a:off x="512497" y="6525853"/>
            <a:ext cx="2211000" cy="261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100" u="none" cap="none" strike="noStrike">
                <a:solidFill>
                  <a:srgbClr val="000000"/>
                </a:solidFill>
                <a:latin typeface="Arial"/>
                <a:ea typeface="Arial"/>
                <a:cs typeface="Arial"/>
                <a:sym typeface="Arial"/>
              </a:rPr>
              <a:t>Grant agreement ID: 101188015</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sp>
        <p:nvSpPr>
          <p:cNvPr id="880" name="Google Shape;880;g3a56655396f_1_0"/>
          <p:cNvSpPr txBox="1"/>
          <p:nvPr>
            <p:ph type="title"/>
          </p:nvPr>
        </p:nvSpPr>
        <p:spPr>
          <a:xfrm>
            <a:off x="554133" y="791156"/>
            <a:ext cx="15147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a:t>EDEN WP2</a:t>
            </a:r>
            <a:endParaRPr/>
          </a:p>
        </p:txBody>
      </p:sp>
      <p:sp>
        <p:nvSpPr>
          <p:cNvPr id="881" name="Google Shape;881;g3a56655396f_1_0"/>
          <p:cNvSpPr txBox="1"/>
          <p:nvPr>
            <p:ph idx="1" type="body"/>
          </p:nvPr>
        </p:nvSpPr>
        <p:spPr>
          <a:xfrm>
            <a:off x="554133" y="2048844"/>
            <a:ext cx="15147600" cy="6073500"/>
          </a:xfrm>
          <a:prstGeom prst="rect">
            <a:avLst/>
          </a:prstGeom>
        </p:spPr>
        <p:txBody>
          <a:bodyPr anchorCtr="0" anchor="t" bIns="121900" lIns="121900" spcFirstLastPara="1" rIns="121900" wrap="square" tIns="121900">
            <a:normAutofit/>
          </a:bodyPr>
          <a:lstStyle/>
          <a:p>
            <a:pPr indent="-406400" lvl="0" marL="609600" rtl="0" algn="l">
              <a:spcBef>
                <a:spcPts val="0"/>
              </a:spcBef>
              <a:spcAft>
                <a:spcPts val="0"/>
              </a:spcAft>
              <a:buClr>
                <a:schemeClr val="dk1"/>
              </a:buClr>
              <a:buSzPts val="1600"/>
              <a:buFont typeface="Calibri"/>
              <a:buAutoNum type="arabicPeriod"/>
            </a:pPr>
            <a:r>
              <a:rPr lang="en-GB" sz="1600">
                <a:latin typeface="Calibri"/>
                <a:ea typeface="Calibri"/>
                <a:cs typeface="Calibri"/>
                <a:sym typeface="Calibri"/>
              </a:rPr>
              <a:t>Objectives</a:t>
            </a:r>
            <a:endParaRPr sz="1600">
              <a:latin typeface="Calibri"/>
              <a:ea typeface="Calibri"/>
              <a:cs typeface="Calibri"/>
              <a:sym typeface="Calibri"/>
            </a:endParaRPr>
          </a:p>
          <a:p>
            <a:pPr indent="-406400" lvl="0" marL="609600" rtl="0" algn="l">
              <a:spcBef>
                <a:spcPts val="0"/>
              </a:spcBef>
              <a:spcAft>
                <a:spcPts val="0"/>
              </a:spcAft>
              <a:buClr>
                <a:schemeClr val="dk1"/>
              </a:buClr>
              <a:buSzPts val="1600"/>
              <a:buFont typeface="Calibri"/>
              <a:buAutoNum type="arabicPeriod"/>
            </a:pPr>
            <a:r>
              <a:rPr lang="en-GB" sz="1600">
                <a:solidFill>
                  <a:schemeClr val="dk1"/>
                </a:solidFill>
                <a:latin typeface="Calibri"/>
                <a:ea typeface="Calibri"/>
                <a:cs typeface="Calibri"/>
                <a:sym typeface="Calibri"/>
              </a:rPr>
              <a:t>Work done by EDEN WP 2 to date</a:t>
            </a:r>
            <a:endParaRPr sz="1600">
              <a:solidFill>
                <a:schemeClr val="dk1"/>
              </a:solidFill>
              <a:latin typeface="Calibri"/>
              <a:ea typeface="Calibri"/>
              <a:cs typeface="Calibri"/>
              <a:sym typeface="Calibri"/>
            </a:endParaRPr>
          </a:p>
          <a:p>
            <a:pPr indent="-406400" lvl="0" marL="609600" rtl="0" algn="l">
              <a:spcBef>
                <a:spcPts val="0"/>
              </a:spcBef>
              <a:spcAft>
                <a:spcPts val="0"/>
              </a:spcAft>
              <a:buClr>
                <a:schemeClr val="dk1"/>
              </a:buClr>
              <a:buSzPts val="1600"/>
              <a:buFont typeface="Calibri"/>
              <a:buAutoNum type="arabicPeriod"/>
            </a:pPr>
            <a:r>
              <a:rPr lang="en-GB" sz="1600">
                <a:solidFill>
                  <a:schemeClr val="dk1"/>
                </a:solidFill>
                <a:latin typeface="Calibri"/>
                <a:ea typeface="Calibri"/>
                <a:cs typeface="Calibri"/>
                <a:sym typeface="Calibri"/>
              </a:rPr>
              <a:t>Current Focus</a:t>
            </a:r>
            <a:endParaRPr sz="1600">
              <a:solidFill>
                <a:schemeClr val="dk1"/>
              </a:solidFill>
              <a:latin typeface="Calibri"/>
              <a:ea typeface="Calibri"/>
              <a:cs typeface="Calibri"/>
              <a:sym typeface="Calibri"/>
            </a:endParaRPr>
          </a:p>
          <a:p>
            <a:pPr indent="-406400" lvl="1" marL="1219200" rtl="0" algn="l">
              <a:spcBef>
                <a:spcPts val="0"/>
              </a:spcBef>
              <a:spcAft>
                <a:spcPts val="0"/>
              </a:spcAft>
              <a:buClr>
                <a:schemeClr val="dk1"/>
              </a:buClr>
              <a:buSzPts val="1600"/>
              <a:buFont typeface="Calibri"/>
              <a:buAutoNum type="alphaLcPeriod"/>
            </a:pPr>
            <a:r>
              <a:rPr lang="en-GB" sz="1600">
                <a:solidFill>
                  <a:schemeClr val="dk1"/>
                </a:solidFill>
                <a:latin typeface="Calibri"/>
                <a:ea typeface="Calibri"/>
                <a:cs typeface="Calibri"/>
                <a:sym typeface="Calibri"/>
              </a:rPr>
              <a:t>Attributes and Services Inventory</a:t>
            </a:r>
            <a:endParaRPr sz="1600">
              <a:solidFill>
                <a:schemeClr val="dk1"/>
              </a:solidFill>
              <a:latin typeface="Calibri"/>
              <a:ea typeface="Calibri"/>
              <a:cs typeface="Calibri"/>
              <a:sym typeface="Calibri"/>
            </a:endParaRPr>
          </a:p>
          <a:p>
            <a:pPr indent="-406400" lvl="1" marL="1219200" rtl="0" algn="l">
              <a:spcBef>
                <a:spcPts val="0"/>
              </a:spcBef>
              <a:spcAft>
                <a:spcPts val="0"/>
              </a:spcAft>
              <a:buClr>
                <a:schemeClr val="dk1"/>
              </a:buClr>
              <a:buSzPts val="1600"/>
              <a:buFont typeface="Calibri"/>
              <a:buAutoNum type="alphaLcPeriod"/>
            </a:pPr>
            <a:r>
              <a:rPr lang="en-GB" sz="1600">
                <a:solidFill>
                  <a:schemeClr val="dk1"/>
                </a:solidFill>
                <a:latin typeface="Calibri"/>
                <a:ea typeface="Calibri"/>
                <a:cs typeface="Calibri"/>
                <a:sym typeface="Calibri"/>
              </a:rPr>
              <a:t>Conceptual Model </a:t>
            </a:r>
            <a:endParaRPr sz="1600">
              <a:solidFill>
                <a:schemeClr val="dk1"/>
              </a:solidFill>
              <a:latin typeface="Calibri"/>
              <a:ea typeface="Calibri"/>
              <a:cs typeface="Calibri"/>
              <a:sym typeface="Calibri"/>
            </a:endParaRPr>
          </a:p>
          <a:p>
            <a:pPr indent="-406400" lvl="1" marL="1219200" rtl="0" algn="l">
              <a:spcBef>
                <a:spcPts val="0"/>
              </a:spcBef>
              <a:spcAft>
                <a:spcPts val="0"/>
              </a:spcAft>
              <a:buClr>
                <a:schemeClr val="dk1"/>
              </a:buClr>
              <a:buSzPts val="1600"/>
              <a:buFont typeface="Calibri"/>
              <a:buAutoNum type="alphaLcPeriod"/>
            </a:pPr>
            <a:r>
              <a:rPr lang="en-GB" sz="1600">
                <a:solidFill>
                  <a:schemeClr val="dk1"/>
                </a:solidFill>
                <a:latin typeface="Calibri"/>
                <a:ea typeface="Calibri"/>
                <a:cs typeface="Calibri"/>
                <a:sym typeface="Calibri"/>
              </a:rPr>
              <a:t>Registry Scope/ Functionality</a:t>
            </a:r>
            <a:endParaRPr sz="1600">
              <a:solidFill>
                <a:schemeClr val="dk1"/>
              </a:solidFill>
              <a:latin typeface="Calibri"/>
              <a:ea typeface="Calibri"/>
              <a:cs typeface="Calibri"/>
              <a:sym typeface="Calibri"/>
            </a:endParaRPr>
          </a:p>
          <a:p>
            <a:pPr indent="-406400" lvl="0" marL="609600" rtl="0" algn="l">
              <a:spcBef>
                <a:spcPts val="0"/>
              </a:spcBef>
              <a:spcAft>
                <a:spcPts val="0"/>
              </a:spcAft>
              <a:buClr>
                <a:schemeClr val="dk1"/>
              </a:buClr>
              <a:buSzPts val="1600"/>
              <a:buFont typeface="Calibri"/>
              <a:buAutoNum type="arabicPeriod"/>
            </a:pPr>
            <a:r>
              <a:rPr lang="en-GB" sz="1600">
                <a:solidFill>
                  <a:schemeClr val="dk1"/>
                </a:solidFill>
                <a:latin typeface="Calibri"/>
                <a:ea typeface="Calibri"/>
                <a:cs typeface="Calibri"/>
                <a:sym typeface="Calibri"/>
              </a:rPr>
              <a:t>Integration with TRSP WG and FIDELIS</a:t>
            </a:r>
            <a:endParaRPr sz="1600">
              <a:solidFill>
                <a:schemeClr val="dk1"/>
              </a:solidFill>
              <a:latin typeface="Calibri"/>
              <a:ea typeface="Calibri"/>
              <a:cs typeface="Calibri"/>
              <a:sym typeface="Calibri"/>
            </a:endParaRPr>
          </a:p>
          <a:p>
            <a:pPr indent="-406400" lvl="0" marL="609600" rtl="0" algn="l">
              <a:spcBef>
                <a:spcPts val="0"/>
              </a:spcBef>
              <a:spcAft>
                <a:spcPts val="0"/>
              </a:spcAft>
              <a:buClr>
                <a:schemeClr val="dk1"/>
              </a:buClr>
              <a:buSzPts val="1600"/>
              <a:buFont typeface="Calibri"/>
              <a:buAutoNum type="arabicPeriod"/>
            </a:pPr>
            <a:r>
              <a:rPr lang="en-GB" sz="1600">
                <a:solidFill>
                  <a:schemeClr val="dk1"/>
                </a:solidFill>
                <a:latin typeface="Calibri"/>
                <a:ea typeface="Calibri"/>
                <a:cs typeface="Calibri"/>
                <a:sym typeface="Calibri"/>
              </a:rPr>
              <a:t>Participant Break-out:</a:t>
            </a:r>
            <a:endParaRPr sz="1600">
              <a:solidFill>
                <a:schemeClr val="dk1"/>
              </a:solidFill>
              <a:latin typeface="Calibri"/>
              <a:ea typeface="Calibri"/>
              <a:cs typeface="Calibri"/>
              <a:sym typeface="Calibri"/>
            </a:endParaRPr>
          </a:p>
          <a:p>
            <a:pPr indent="-406400" lvl="1" marL="1219200" rtl="0" algn="l">
              <a:spcBef>
                <a:spcPts val="0"/>
              </a:spcBef>
              <a:spcAft>
                <a:spcPts val="0"/>
              </a:spcAft>
              <a:buClr>
                <a:schemeClr val="dk1"/>
              </a:buClr>
              <a:buSzPts val="1600"/>
              <a:buFont typeface="Calibri"/>
              <a:buAutoNum type="alphaLcPeriod"/>
            </a:pPr>
            <a:r>
              <a:rPr lang="en-GB" sz="1600">
                <a:solidFill>
                  <a:schemeClr val="dk1"/>
                </a:solidFill>
                <a:latin typeface="Calibri"/>
                <a:ea typeface="Calibri"/>
                <a:cs typeface="Calibri"/>
                <a:sym typeface="Calibri"/>
              </a:rPr>
              <a:t>Repository Selection</a:t>
            </a:r>
            <a:endParaRPr sz="1600">
              <a:solidFill>
                <a:schemeClr val="dk1"/>
              </a:solidFill>
              <a:latin typeface="Calibri"/>
              <a:ea typeface="Calibri"/>
              <a:cs typeface="Calibri"/>
              <a:sym typeface="Calibri"/>
            </a:endParaRPr>
          </a:p>
          <a:p>
            <a:pPr indent="-406400" lvl="1" marL="1219200" rtl="0" algn="l">
              <a:spcBef>
                <a:spcPts val="0"/>
              </a:spcBef>
              <a:spcAft>
                <a:spcPts val="0"/>
              </a:spcAft>
              <a:buClr>
                <a:schemeClr val="dk1"/>
              </a:buClr>
              <a:buSzPts val="1600"/>
              <a:buFont typeface="Calibri"/>
              <a:buAutoNum type="alphaLcPeriod"/>
            </a:pPr>
            <a:r>
              <a:rPr lang="en-GB" sz="1600">
                <a:solidFill>
                  <a:schemeClr val="dk1"/>
                </a:solidFill>
                <a:latin typeface="Calibri"/>
                <a:ea typeface="Calibri"/>
                <a:cs typeface="Calibri"/>
                <a:sym typeface="Calibri"/>
              </a:rPr>
              <a:t>Attribute Priorities</a:t>
            </a:r>
            <a:endParaRPr sz="1600">
              <a:solidFill>
                <a:schemeClr val="dk1"/>
              </a:solidFill>
              <a:latin typeface="Calibri"/>
              <a:ea typeface="Calibri"/>
              <a:cs typeface="Calibri"/>
              <a:sym typeface="Calibri"/>
            </a:endParaRPr>
          </a:p>
          <a:p>
            <a:pPr indent="-406400" lvl="1" marL="1219200" rtl="0" algn="l">
              <a:spcBef>
                <a:spcPts val="0"/>
              </a:spcBef>
              <a:spcAft>
                <a:spcPts val="0"/>
              </a:spcAft>
              <a:buClr>
                <a:schemeClr val="dk1"/>
              </a:buClr>
              <a:buSzPts val="1600"/>
              <a:buFont typeface="Calibri"/>
              <a:buAutoNum type="alphaLcPeriod"/>
            </a:pPr>
            <a:r>
              <a:rPr lang="en-GB" sz="1600">
                <a:solidFill>
                  <a:schemeClr val="dk1"/>
                </a:solidFill>
                <a:latin typeface="Calibri"/>
                <a:ea typeface="Calibri"/>
                <a:cs typeface="Calibri"/>
                <a:sym typeface="Calibri"/>
              </a:rPr>
              <a:t>Service Preferences</a:t>
            </a:r>
            <a:endParaRPr sz="1600">
              <a:solidFill>
                <a:schemeClr val="dk1"/>
              </a:solidFill>
              <a:latin typeface="Calibri"/>
              <a:ea typeface="Calibri"/>
              <a:cs typeface="Calibri"/>
              <a:sym typeface="Calibri"/>
            </a:endParaRPr>
          </a:p>
          <a:p>
            <a:pPr indent="-406400" lvl="0" marL="609600" rtl="0" algn="l">
              <a:spcBef>
                <a:spcPts val="0"/>
              </a:spcBef>
              <a:spcAft>
                <a:spcPts val="0"/>
              </a:spcAft>
              <a:buClr>
                <a:schemeClr val="dk1"/>
              </a:buClr>
              <a:buSzPts val="1600"/>
              <a:buFont typeface="Calibri"/>
              <a:buAutoNum type="arabicPeriod"/>
            </a:pPr>
            <a:r>
              <a:rPr lang="en-GB" sz="1600">
                <a:solidFill>
                  <a:schemeClr val="dk1"/>
                </a:solidFill>
                <a:latin typeface="Calibri"/>
                <a:ea typeface="Calibri"/>
                <a:cs typeface="Calibri"/>
                <a:sym typeface="Calibri"/>
              </a:rPr>
              <a:t>Report back</a:t>
            </a:r>
            <a:endParaRPr sz="1600">
              <a:solidFill>
                <a:schemeClr val="dk1"/>
              </a:solidFill>
              <a:latin typeface="Calibri"/>
              <a:ea typeface="Calibri"/>
              <a:cs typeface="Calibri"/>
              <a:sym typeface="Calibri"/>
            </a:endParaRPr>
          </a:p>
          <a:p>
            <a:pPr indent="-406400" lvl="0" marL="609600" rtl="0" algn="l">
              <a:spcBef>
                <a:spcPts val="0"/>
              </a:spcBef>
              <a:spcAft>
                <a:spcPts val="0"/>
              </a:spcAft>
              <a:buClr>
                <a:schemeClr val="dk1"/>
              </a:buClr>
              <a:buSzPts val="1600"/>
              <a:buFont typeface="Calibri"/>
              <a:buAutoNum type="arabicPeriod"/>
            </a:pPr>
            <a:r>
              <a:rPr lang="en-GB" sz="1600">
                <a:solidFill>
                  <a:schemeClr val="dk1"/>
                </a:solidFill>
                <a:latin typeface="Calibri"/>
                <a:ea typeface="Calibri"/>
                <a:cs typeface="Calibri"/>
                <a:sym typeface="Calibri"/>
              </a:rPr>
              <a:t>Conclusion</a:t>
            </a:r>
            <a:endParaRPr/>
          </a:p>
        </p:txBody>
      </p:sp>
      <p:pic>
        <p:nvPicPr>
          <p:cNvPr id="882" name="Google Shape;882;g3a56655396f_1_0"/>
          <p:cNvPicPr preferRelativeResize="0"/>
          <p:nvPr/>
        </p:nvPicPr>
        <p:blipFill>
          <a:blip r:embed="rId3">
            <a:alphaModFix/>
          </a:blip>
          <a:stretch>
            <a:fillRect/>
          </a:stretch>
        </p:blipFill>
        <p:spPr>
          <a:xfrm>
            <a:off x="8574825" y="183125"/>
            <a:ext cx="3438551" cy="9804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sp>
        <p:nvSpPr>
          <p:cNvPr id="887" name="Google Shape;887;g3a56655396f_1_390"/>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900"/>
              <a:buFont typeface="Arial"/>
              <a:buNone/>
            </a:pPr>
            <a:fld id="{00000000-1234-1234-1234-123412341234}" type="slidenum">
              <a:rPr lang="en-GB"/>
              <a:t>‹#›</a:t>
            </a:fld>
            <a:endParaRPr/>
          </a:p>
        </p:txBody>
      </p:sp>
      <p:sp>
        <p:nvSpPr>
          <p:cNvPr id="888" name="Google Shape;888;g3a56655396f_1_390"/>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sz="3600">
                <a:solidFill>
                  <a:srgbClr val="1A978F"/>
                </a:solidFill>
                <a:latin typeface="Roboto"/>
                <a:ea typeface="Roboto"/>
                <a:cs typeface="Roboto"/>
                <a:sym typeface="Roboto"/>
              </a:rPr>
              <a:t>WP2</a:t>
            </a:r>
            <a:r>
              <a:rPr lang="en-GB" sz="3600">
                <a:latin typeface="Roboto"/>
                <a:ea typeface="Roboto"/>
                <a:cs typeface="Roboto"/>
                <a:sym typeface="Roboto"/>
              </a:rPr>
              <a:t> - Overview</a:t>
            </a:r>
            <a:endParaRPr sz="3600">
              <a:latin typeface="Roboto"/>
              <a:ea typeface="Roboto"/>
              <a:cs typeface="Roboto"/>
              <a:sym typeface="Roboto"/>
            </a:endParaRPr>
          </a:p>
        </p:txBody>
      </p:sp>
      <p:graphicFrame>
        <p:nvGraphicFramePr>
          <p:cNvPr id="889" name="Google Shape;889;g3a56655396f_1_390"/>
          <p:cNvGraphicFramePr/>
          <p:nvPr/>
        </p:nvGraphicFramePr>
        <p:xfrm>
          <a:off x="668190" y="1776123"/>
          <a:ext cx="3000000" cy="3000000"/>
        </p:xfrm>
        <a:graphic>
          <a:graphicData uri="http://schemas.openxmlformats.org/drawingml/2006/table">
            <a:tbl>
              <a:tblPr bandRow="1" firstRow="1">
                <a:noFill/>
                <a:tableStyleId>{26FDB01E-4C59-4FC0-8EE4-027EB6D9D456}</a:tableStyleId>
              </a:tblPr>
              <a:tblGrid>
                <a:gridCol w="3610075"/>
                <a:gridCol w="3610075"/>
                <a:gridCol w="3610075"/>
              </a:tblGrid>
              <a:tr h="650325">
                <a:tc gridSpan="3">
                  <a:txBody>
                    <a:bodyPr/>
                    <a:lstStyle/>
                    <a:p>
                      <a:pPr indent="0" lvl="0" marL="0" marR="0" rtl="0" algn="l">
                        <a:lnSpc>
                          <a:spcPct val="100000"/>
                        </a:lnSpc>
                        <a:spcBef>
                          <a:spcPts val="0"/>
                        </a:spcBef>
                        <a:spcAft>
                          <a:spcPts val="0"/>
                        </a:spcAft>
                        <a:buClr>
                          <a:schemeClr val="lt1"/>
                        </a:buClr>
                        <a:buSzPts val="1600"/>
                        <a:buFont typeface="Roboto Light"/>
                        <a:buNone/>
                      </a:pPr>
                      <a:r>
                        <a:rPr b="1" lang="en-GB" sz="1400" u="none" cap="none" strike="noStrike">
                          <a:solidFill>
                            <a:schemeClr val="lt1"/>
                          </a:solidFill>
                        </a:rPr>
                        <a:t>Title: Long-term Access and Preservation Services &amp; Tools</a:t>
                      </a:r>
                      <a:endParaRPr/>
                    </a:p>
                    <a:p>
                      <a:pPr indent="0" lvl="0" marL="0" marR="0" rtl="0" algn="l">
                        <a:lnSpc>
                          <a:spcPct val="100000"/>
                        </a:lnSpc>
                        <a:spcBef>
                          <a:spcPts val="0"/>
                        </a:spcBef>
                        <a:spcAft>
                          <a:spcPts val="0"/>
                        </a:spcAft>
                        <a:buClr>
                          <a:schemeClr val="lt1"/>
                        </a:buClr>
                        <a:buSzPts val="1600"/>
                        <a:buFont typeface="Roboto Light"/>
                        <a:buNone/>
                      </a:pPr>
                      <a:r>
                        <a:rPr b="0" lang="en-GB" sz="1400" u="none" cap="none" strike="noStrike">
                          <a:solidFill>
                            <a:schemeClr val="lt1"/>
                          </a:solidFill>
                        </a:rPr>
                        <a:t>WP lead: DANS</a:t>
                      </a:r>
                      <a:endParaRPr/>
                    </a:p>
                    <a:p>
                      <a:pPr indent="0" lvl="0" marL="0" marR="0" rtl="0" algn="l">
                        <a:lnSpc>
                          <a:spcPct val="100000"/>
                        </a:lnSpc>
                        <a:spcBef>
                          <a:spcPts val="0"/>
                        </a:spcBef>
                        <a:spcAft>
                          <a:spcPts val="0"/>
                        </a:spcAft>
                        <a:buClr>
                          <a:schemeClr val="lt1"/>
                        </a:buClr>
                        <a:buSzPts val="1600"/>
                        <a:buFont typeface="Roboto Light"/>
                        <a:buNone/>
                      </a:pPr>
                      <a:r>
                        <a:rPr b="0" lang="en-GB" sz="1400" u="none" cap="none" strike="noStrike">
                          <a:solidFill>
                            <a:schemeClr val="lt1"/>
                          </a:solidFill>
                        </a:rPr>
                        <a:t>Total PM’s: 201</a:t>
                      </a:r>
                      <a:endParaRPr/>
                    </a:p>
                    <a:p>
                      <a:pPr indent="0" lvl="0" marL="0" marR="0" rtl="0" algn="l">
                        <a:lnSpc>
                          <a:spcPct val="100000"/>
                        </a:lnSpc>
                        <a:spcBef>
                          <a:spcPts val="0"/>
                        </a:spcBef>
                        <a:spcAft>
                          <a:spcPts val="0"/>
                        </a:spcAft>
                        <a:buClr>
                          <a:schemeClr val="lt1"/>
                        </a:buClr>
                        <a:buSzPts val="1600"/>
                        <a:buFont typeface="Roboto Light"/>
                        <a:buNone/>
                      </a:pPr>
                      <a:r>
                        <a:rPr b="0" lang="en-GB" sz="1400" u="none" cap="none" strike="noStrike">
                          <a:solidFill>
                            <a:schemeClr val="lt1"/>
                          </a:solidFill>
                        </a:rPr>
                        <a:t>Lead time: January 2025 – December 2027 </a:t>
                      </a:r>
                      <a:endParaRPr b="0" i="0" sz="1400" u="none" cap="none" strike="noStrike">
                        <a:solidFill>
                          <a:schemeClr val="lt1"/>
                        </a:solidFill>
                        <a:latin typeface="Arial"/>
                        <a:ea typeface="Arial"/>
                        <a:cs typeface="Arial"/>
                        <a:sym typeface="Arial"/>
                      </a:endParaRPr>
                    </a:p>
                  </a:txBody>
                  <a:tcPr marT="45725" marB="45725" marR="91450" marL="91450">
                    <a:solidFill>
                      <a:srgbClr val="1A978F"/>
                    </a:solidFill>
                  </a:tcPr>
                </a:tc>
                <a:tc hMerge="1"/>
                <a:tc hMerge="1"/>
              </a:tr>
              <a:tr h="797175">
                <a:tc>
                  <a:txBody>
                    <a:bodyPr/>
                    <a:lstStyle/>
                    <a:p>
                      <a:pPr indent="0" lvl="0" marL="0" marR="0" rtl="0" algn="ctr">
                        <a:lnSpc>
                          <a:spcPct val="100000"/>
                        </a:lnSpc>
                        <a:spcBef>
                          <a:spcPts val="0"/>
                        </a:spcBef>
                        <a:spcAft>
                          <a:spcPts val="0"/>
                        </a:spcAft>
                        <a:buClr>
                          <a:schemeClr val="lt1"/>
                        </a:buClr>
                        <a:buSzPts val="1600"/>
                        <a:buFont typeface="Roboto Light"/>
                        <a:buNone/>
                      </a:pPr>
                      <a:r>
                        <a:rPr b="1" lang="en-GB" sz="1400" u="none" cap="none" strike="noStrike">
                          <a:solidFill>
                            <a:schemeClr val="lt1"/>
                          </a:solidFill>
                        </a:rPr>
                        <a:t>T2.1</a:t>
                      </a:r>
                      <a:endParaRPr/>
                    </a:p>
                    <a:p>
                      <a:pPr indent="0" lvl="0" marL="0" marR="0" rtl="0" algn="ctr">
                        <a:lnSpc>
                          <a:spcPct val="100000"/>
                        </a:lnSpc>
                        <a:spcBef>
                          <a:spcPts val="0"/>
                        </a:spcBef>
                        <a:spcAft>
                          <a:spcPts val="0"/>
                        </a:spcAft>
                        <a:buClr>
                          <a:schemeClr val="lt1"/>
                        </a:buClr>
                        <a:buSzPts val="1600"/>
                        <a:buFont typeface="Roboto Light"/>
                        <a:buNone/>
                      </a:pPr>
                      <a:r>
                        <a:rPr b="0" lang="en-GB" sz="1400" u="none" cap="none" strike="noStrike">
                          <a:solidFill>
                            <a:schemeClr val="lt1"/>
                          </a:solidFill>
                        </a:rPr>
                        <a:t>Defining systems requirements and specifications</a:t>
                      </a:r>
                      <a:endParaRPr b="0" i="0" sz="1400" u="none" cap="none" strike="noStrike">
                        <a:solidFill>
                          <a:schemeClr val="lt1"/>
                        </a:solidFill>
                        <a:latin typeface="Arial"/>
                        <a:ea typeface="Arial"/>
                        <a:cs typeface="Arial"/>
                        <a:sym typeface="Arial"/>
                      </a:endParaRPr>
                    </a:p>
                  </a:txBody>
                  <a:tcPr marT="45725" marB="45725" marR="91450" marL="91450">
                    <a:solidFill>
                      <a:srgbClr val="1A978F"/>
                    </a:solidFill>
                  </a:tcPr>
                </a:tc>
                <a:tc>
                  <a:txBody>
                    <a:bodyPr/>
                    <a:lstStyle/>
                    <a:p>
                      <a:pPr indent="0" lvl="0" marL="0" marR="0" rtl="0" algn="ctr">
                        <a:lnSpc>
                          <a:spcPct val="100000"/>
                        </a:lnSpc>
                        <a:spcBef>
                          <a:spcPts val="0"/>
                        </a:spcBef>
                        <a:spcAft>
                          <a:spcPts val="0"/>
                        </a:spcAft>
                        <a:buNone/>
                      </a:pPr>
                      <a:r>
                        <a:rPr b="1" lang="en-GB" sz="1400" u="none" cap="none" strike="noStrike">
                          <a:solidFill>
                            <a:schemeClr val="lt1"/>
                          </a:solidFill>
                        </a:rPr>
                        <a:t>T2.2</a:t>
                      </a:r>
                      <a:endParaRPr/>
                    </a:p>
                    <a:p>
                      <a:pPr indent="0" lvl="0" marL="0" marR="0" rtl="0" algn="ctr">
                        <a:lnSpc>
                          <a:spcPct val="100000"/>
                        </a:lnSpc>
                        <a:spcBef>
                          <a:spcPts val="0"/>
                        </a:spcBef>
                        <a:spcAft>
                          <a:spcPts val="0"/>
                        </a:spcAft>
                        <a:buNone/>
                      </a:pPr>
                      <a:r>
                        <a:rPr b="0" lang="en-GB" sz="1400" u="none" cap="none" strike="noStrike">
                          <a:solidFill>
                            <a:schemeClr val="lt1"/>
                          </a:solidFill>
                        </a:rPr>
                        <a:t>Developing a registry and related selection guidance and automated curation and long-term preservation</a:t>
                      </a:r>
                      <a:endParaRPr/>
                    </a:p>
                    <a:p>
                      <a:pPr indent="0" lvl="0" marL="0" marR="0" rtl="0" algn="ctr">
                        <a:lnSpc>
                          <a:spcPct val="100000"/>
                        </a:lnSpc>
                        <a:spcBef>
                          <a:spcPts val="0"/>
                        </a:spcBef>
                        <a:spcAft>
                          <a:spcPts val="0"/>
                        </a:spcAft>
                        <a:buNone/>
                      </a:pPr>
                      <a:r>
                        <a:rPr b="0" lang="en-GB" sz="1400" u="none" cap="none" strike="noStrike">
                          <a:solidFill>
                            <a:schemeClr val="lt1"/>
                          </a:solidFill>
                        </a:rPr>
                        <a:t>services</a:t>
                      </a:r>
                      <a:endParaRPr b="0" i="0" sz="1400" u="none" cap="none" strike="noStrike">
                        <a:solidFill>
                          <a:schemeClr val="lt1"/>
                        </a:solidFill>
                        <a:latin typeface="Arial"/>
                        <a:ea typeface="Arial"/>
                        <a:cs typeface="Arial"/>
                        <a:sym typeface="Arial"/>
                      </a:endParaRPr>
                    </a:p>
                  </a:txBody>
                  <a:tcPr marT="45725" marB="45725" marR="91450" marL="91450">
                    <a:solidFill>
                      <a:srgbClr val="1A978F"/>
                    </a:solidFill>
                  </a:tcPr>
                </a:tc>
                <a:tc>
                  <a:txBody>
                    <a:bodyPr/>
                    <a:lstStyle/>
                    <a:p>
                      <a:pPr indent="0" lvl="0" marL="0" marR="0" rtl="0" algn="ctr">
                        <a:lnSpc>
                          <a:spcPct val="100000"/>
                        </a:lnSpc>
                        <a:spcBef>
                          <a:spcPts val="0"/>
                        </a:spcBef>
                        <a:spcAft>
                          <a:spcPts val="0"/>
                        </a:spcAft>
                        <a:buNone/>
                      </a:pPr>
                      <a:r>
                        <a:rPr b="1" lang="en-GB" sz="1400" u="none" cap="none" strike="noStrike">
                          <a:solidFill>
                            <a:schemeClr val="lt1"/>
                          </a:solidFill>
                        </a:rPr>
                        <a:t>T2.3</a:t>
                      </a:r>
                      <a:endParaRPr/>
                    </a:p>
                    <a:p>
                      <a:pPr indent="0" lvl="0" marL="0" marR="0" rtl="0" algn="ctr">
                        <a:lnSpc>
                          <a:spcPct val="100000"/>
                        </a:lnSpc>
                        <a:spcBef>
                          <a:spcPts val="0"/>
                        </a:spcBef>
                        <a:spcAft>
                          <a:spcPts val="0"/>
                        </a:spcAft>
                        <a:buNone/>
                      </a:pPr>
                      <a:r>
                        <a:rPr b="0" lang="en-GB" sz="1400" u="none" cap="none" strike="noStrike">
                          <a:solidFill>
                            <a:schemeClr val="lt1"/>
                          </a:solidFill>
                        </a:rPr>
                        <a:t>Use-case implementation and integration into the EOSC EU Node</a:t>
                      </a:r>
                      <a:endParaRPr b="0" i="0" sz="1400" u="none" cap="none" strike="noStrike">
                        <a:solidFill>
                          <a:schemeClr val="lt1"/>
                        </a:solidFill>
                        <a:latin typeface="Arial"/>
                        <a:ea typeface="Arial"/>
                        <a:cs typeface="Arial"/>
                        <a:sym typeface="Arial"/>
                      </a:endParaRPr>
                    </a:p>
                  </a:txBody>
                  <a:tcPr marT="45725" marB="45725" marR="91450" marL="91450">
                    <a:solidFill>
                      <a:srgbClr val="1A978F"/>
                    </a:solidFill>
                  </a:tcPr>
                </a:tc>
              </a:tr>
              <a:tr h="209775">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chemeClr val="dk1"/>
                          </a:solidFill>
                        </a:rPr>
                        <a:t>Task lead:</a:t>
                      </a:r>
                      <a:r>
                        <a:rPr b="0" lang="en-GB" sz="1400" u="none" cap="none" strike="noStrike">
                          <a:solidFill>
                            <a:schemeClr val="dk1"/>
                          </a:solidFill>
                        </a:rPr>
                        <a:t> CERN</a:t>
                      </a:r>
                      <a:endParaRPr b="0" i="0" sz="1400" u="none" cap="none" strike="noStrike">
                        <a:solidFill>
                          <a:schemeClr val="dk1"/>
                        </a:solidFill>
                        <a:latin typeface="Arial"/>
                        <a:ea typeface="Arial"/>
                        <a:cs typeface="Arial"/>
                        <a:sym typeface="Arial"/>
                      </a:endParaRPr>
                    </a:p>
                  </a:txBody>
                  <a:tcPr marT="45725" marB="45725" marR="91450" marL="91450">
                    <a:solidFill>
                      <a:schemeClr val="lt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chemeClr val="dk1"/>
                          </a:solidFill>
                        </a:rPr>
                        <a:t>Task lead:</a:t>
                      </a:r>
                      <a:r>
                        <a:rPr b="0" lang="en-GB" sz="1400" u="none" cap="none" strike="noStrike">
                          <a:solidFill>
                            <a:schemeClr val="dk1"/>
                          </a:solidFill>
                        </a:rPr>
                        <a:t> DANS</a:t>
                      </a:r>
                      <a:endParaRPr b="0" i="0" sz="1400" u="none" cap="none" strike="noStrike">
                        <a:solidFill>
                          <a:schemeClr val="dk1"/>
                        </a:solidFill>
                        <a:latin typeface="Arial"/>
                        <a:ea typeface="Arial"/>
                        <a:cs typeface="Arial"/>
                        <a:sym typeface="Arial"/>
                      </a:endParaRPr>
                    </a:p>
                  </a:txBody>
                  <a:tcPr marT="45725" marB="45725" marR="91450" marL="91450">
                    <a:solidFill>
                      <a:schemeClr val="lt2"/>
                    </a:solidFill>
                  </a:tcPr>
                </a:tc>
                <a:tc>
                  <a:txBody>
                    <a:bodyPr/>
                    <a:lstStyle/>
                    <a:p>
                      <a:pPr indent="0" lvl="0" marL="0" marR="0" rtl="0" algn="l">
                        <a:lnSpc>
                          <a:spcPct val="100000"/>
                        </a:lnSpc>
                        <a:spcBef>
                          <a:spcPts val="0"/>
                        </a:spcBef>
                        <a:spcAft>
                          <a:spcPts val="0"/>
                        </a:spcAft>
                        <a:buNone/>
                      </a:pPr>
                      <a:r>
                        <a:rPr b="1" lang="en-GB" sz="1400" u="none" cap="none" strike="noStrike"/>
                        <a:t>Task lead:</a:t>
                      </a:r>
                      <a:r>
                        <a:rPr lang="en-GB" sz="1400" u="none" cap="none" strike="noStrike"/>
                        <a:t> SURF</a:t>
                      </a:r>
                      <a:endParaRPr/>
                    </a:p>
                  </a:txBody>
                  <a:tcPr marT="45725" marB="45725" marR="91450" marL="91450">
                    <a:solidFill>
                      <a:schemeClr val="lt2"/>
                    </a:solidFill>
                  </a:tcPr>
                </a:tc>
              </a:tr>
              <a:tr h="1384575">
                <a:tc>
                  <a:txBody>
                    <a:bodyPr/>
                    <a:lstStyle/>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CSC</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TIB</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DANS</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UiT</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KU Leuven</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SURF</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UBREMEN</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Arkivum</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PMT</a:t>
                      </a:r>
                      <a:endParaRPr/>
                    </a:p>
                  </a:txBody>
                  <a:tcPr marT="45725" marB="45725" marR="91450" marL="91450">
                    <a:solidFill>
                      <a:schemeClr val="lt2"/>
                    </a:solidFill>
                  </a:tcPr>
                </a:tc>
                <a:tc>
                  <a:txBody>
                    <a:bodyPr/>
                    <a:lstStyle/>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CSC</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TIB</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CERN</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UiT</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KU Leuven</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SURF</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UBREMEN</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Arkivum</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PMT</a:t>
                      </a:r>
                      <a:endParaRPr/>
                    </a:p>
                  </a:txBody>
                  <a:tcPr marT="45725" marB="45725" marR="91450" marL="91450">
                    <a:solidFill>
                      <a:schemeClr val="lt2"/>
                    </a:solidFill>
                  </a:tcPr>
                </a:tc>
                <a:tc>
                  <a:txBody>
                    <a:bodyPr/>
                    <a:lstStyle/>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CSC</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TIB</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KNAW</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UiT</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KU Leuven</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CERN</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UBREMEN</a:t>
                      </a:r>
                      <a:endParaRPr/>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Arkivum</a:t>
                      </a:r>
                      <a:endParaRPr sz="1400" u="none" cap="none" strike="noStrike"/>
                    </a:p>
                    <a:p>
                      <a:pPr indent="-285750" lvl="0" marL="285750" marR="0" rtl="0" algn="l">
                        <a:lnSpc>
                          <a:spcPct val="100000"/>
                        </a:lnSpc>
                        <a:spcBef>
                          <a:spcPts val="0"/>
                        </a:spcBef>
                        <a:spcAft>
                          <a:spcPts val="0"/>
                        </a:spcAft>
                        <a:buClr>
                          <a:srgbClr val="000000"/>
                        </a:buClr>
                        <a:buSzPts val="1400"/>
                        <a:buFont typeface="Arial"/>
                        <a:buChar char="•"/>
                      </a:pPr>
                      <a:r>
                        <a:rPr lang="en-GB" sz="1400" u="none" cap="none" strike="noStrike"/>
                        <a:t>PMT</a:t>
                      </a:r>
                      <a:endParaRPr/>
                    </a:p>
                  </a:txBody>
                  <a:tcPr marT="45725" marB="45725" marR="91450" marL="91450">
                    <a:solidFill>
                      <a:schemeClr val="lt2"/>
                    </a:solid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3" name="Shape 893"/>
        <p:cNvGrpSpPr/>
        <p:nvPr/>
      </p:nvGrpSpPr>
      <p:grpSpPr>
        <a:xfrm>
          <a:off x="0" y="0"/>
          <a:ext cx="0" cy="0"/>
          <a:chOff x="0" y="0"/>
          <a:chExt cx="0" cy="0"/>
        </a:xfrm>
      </p:grpSpPr>
      <p:sp>
        <p:nvSpPr>
          <p:cNvPr id="894" name="Google Shape;894;g3a56655396f_1_396"/>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900"/>
              <a:buFont typeface="Arial"/>
              <a:buNone/>
            </a:pPr>
            <a:fld id="{00000000-1234-1234-1234-123412341234}" type="slidenum">
              <a:rPr lang="en-GB"/>
              <a:t>‹#›</a:t>
            </a:fld>
            <a:endParaRPr/>
          </a:p>
        </p:txBody>
      </p:sp>
      <p:sp>
        <p:nvSpPr>
          <p:cNvPr id="895" name="Google Shape;895;g3a56655396f_1_396"/>
          <p:cNvSpPr txBox="1"/>
          <p:nvPr>
            <p:ph idx="1" type="body"/>
          </p:nvPr>
        </p:nvSpPr>
        <p:spPr>
          <a:xfrm>
            <a:off x="668190" y="2342990"/>
            <a:ext cx="10883700" cy="3712800"/>
          </a:xfrm>
          <a:prstGeom prst="rect">
            <a:avLst/>
          </a:prstGeom>
          <a:noFill/>
          <a:ln>
            <a:noFill/>
          </a:ln>
        </p:spPr>
        <p:txBody>
          <a:bodyPr anchorCtr="0" anchor="t" bIns="45700" lIns="91425" spcFirstLastPara="1" rIns="91425" wrap="square" tIns="45700">
            <a:normAutofit/>
          </a:bodyPr>
          <a:lstStyle/>
          <a:p>
            <a:pPr indent="-342900" lvl="0" marL="457200" rtl="0" algn="l">
              <a:lnSpc>
                <a:spcPct val="130000"/>
              </a:lnSpc>
              <a:spcBef>
                <a:spcPts val="0"/>
              </a:spcBef>
              <a:spcAft>
                <a:spcPts val="0"/>
              </a:spcAft>
              <a:buSzPts val="1800"/>
              <a:buFont typeface="Roboto"/>
              <a:buChar char="●"/>
            </a:pPr>
            <a:r>
              <a:rPr lang="en-GB" sz="1800">
                <a:solidFill>
                  <a:srgbClr val="1A978F"/>
                </a:solidFill>
                <a:latin typeface="Roboto"/>
                <a:ea typeface="Roboto"/>
                <a:cs typeface="Roboto"/>
                <a:sym typeface="Roboto"/>
              </a:rPr>
              <a:t>Systems Specifications</a:t>
            </a:r>
            <a:r>
              <a:rPr lang="en-GB" sz="1800">
                <a:latin typeface="Roboto"/>
                <a:ea typeface="Roboto"/>
                <a:cs typeface="Roboto"/>
                <a:sym typeface="Roboto"/>
              </a:rPr>
              <a:t>: </a:t>
            </a:r>
            <a:r>
              <a:rPr lang="en-GB" sz="1800">
                <a:solidFill>
                  <a:srgbClr val="757070"/>
                </a:solidFill>
                <a:latin typeface="Roboto"/>
                <a:ea typeface="Roboto"/>
                <a:cs typeface="Roboto"/>
                <a:sym typeface="Roboto"/>
              </a:rPr>
              <a:t>From landscaping results and requirements (WP1 &amp; FIDELIS)</a:t>
            </a:r>
            <a:endParaRPr sz="1800">
              <a:solidFill>
                <a:srgbClr val="757070"/>
              </a:solidFill>
              <a:latin typeface="Roboto"/>
              <a:ea typeface="Roboto"/>
              <a:cs typeface="Roboto"/>
              <a:sym typeface="Roboto"/>
            </a:endParaRPr>
          </a:p>
          <a:p>
            <a:pPr indent="-342900" lvl="1" marL="914400" rtl="0" algn="l">
              <a:lnSpc>
                <a:spcPct val="90000"/>
              </a:lnSpc>
              <a:spcBef>
                <a:spcPts val="0"/>
              </a:spcBef>
              <a:spcAft>
                <a:spcPts val="0"/>
              </a:spcAft>
              <a:buClr>
                <a:srgbClr val="757070"/>
              </a:buClr>
              <a:buSzPts val="1800"/>
              <a:buFont typeface="Roboto"/>
              <a:buChar char="○"/>
            </a:pPr>
            <a:r>
              <a:rPr lang="en-GB" sz="1800">
                <a:solidFill>
                  <a:srgbClr val="757070"/>
                </a:solidFill>
                <a:latin typeface="Roboto"/>
                <a:ea typeface="Roboto"/>
                <a:cs typeface="Roboto"/>
                <a:sym typeface="Roboto"/>
              </a:rPr>
              <a:t>Input from Task 1.1, requirements for implementation in WP2:</a:t>
            </a:r>
            <a:br>
              <a:rPr lang="en-GB" sz="1800">
                <a:solidFill>
                  <a:srgbClr val="757070"/>
                </a:solidFill>
                <a:latin typeface="Roboto"/>
                <a:ea typeface="Roboto"/>
                <a:cs typeface="Roboto"/>
                <a:sym typeface="Roboto"/>
              </a:rPr>
            </a:br>
            <a:r>
              <a:rPr lang="en-GB" sz="1800">
                <a:solidFill>
                  <a:srgbClr val="757070"/>
                </a:solidFill>
                <a:latin typeface="Roboto"/>
                <a:ea typeface="Roboto"/>
                <a:cs typeface="Roboto"/>
                <a:sym typeface="Roboto"/>
              </a:rPr>
              <a:t>- Landscape analysis of existing practices for identification, selection &amp; appraisal of data for     long-term preservation</a:t>
            </a:r>
            <a:br>
              <a:rPr lang="en-GB" sz="1800">
                <a:solidFill>
                  <a:srgbClr val="757070"/>
                </a:solidFill>
                <a:latin typeface="Roboto"/>
                <a:ea typeface="Roboto"/>
                <a:cs typeface="Roboto"/>
                <a:sym typeface="Roboto"/>
              </a:rPr>
            </a:br>
            <a:r>
              <a:rPr lang="en-GB" sz="1800">
                <a:solidFill>
                  <a:srgbClr val="757070"/>
                </a:solidFill>
                <a:latin typeface="Roboto"/>
                <a:ea typeface="Roboto"/>
                <a:cs typeface="Roboto"/>
                <a:sym typeface="Roboto"/>
              </a:rPr>
              <a:t>- Requirements from user needs</a:t>
            </a:r>
            <a:endParaRPr sz="1800">
              <a:solidFill>
                <a:srgbClr val="757070"/>
              </a:solidFill>
              <a:latin typeface="Roboto"/>
              <a:ea typeface="Roboto"/>
              <a:cs typeface="Roboto"/>
              <a:sym typeface="Roboto"/>
            </a:endParaRPr>
          </a:p>
          <a:p>
            <a:pPr indent="-342900" lvl="0" marL="457200" rtl="0" algn="l">
              <a:lnSpc>
                <a:spcPct val="130000"/>
              </a:lnSpc>
              <a:spcBef>
                <a:spcPts val="0"/>
              </a:spcBef>
              <a:spcAft>
                <a:spcPts val="0"/>
              </a:spcAft>
              <a:buSzPts val="1800"/>
              <a:buFont typeface="Roboto"/>
              <a:buChar char="●"/>
            </a:pPr>
            <a:r>
              <a:rPr lang="en-GB" sz="1800">
                <a:solidFill>
                  <a:srgbClr val="1A978F"/>
                </a:solidFill>
                <a:latin typeface="Roboto"/>
                <a:ea typeface="Roboto"/>
                <a:cs typeface="Roboto"/>
                <a:sym typeface="Roboto"/>
              </a:rPr>
              <a:t>Searchable EDEN Registry</a:t>
            </a:r>
            <a:r>
              <a:rPr lang="en-GB" sz="1800">
                <a:solidFill>
                  <a:srgbClr val="757070"/>
                </a:solidFill>
                <a:latin typeface="Roboto"/>
                <a:ea typeface="Roboto"/>
                <a:cs typeface="Roboto"/>
                <a:sym typeface="Roboto"/>
              </a:rPr>
              <a:t> </a:t>
            </a:r>
            <a:r>
              <a:rPr lang="en-GB" sz="1800">
                <a:latin typeface="Roboto"/>
                <a:ea typeface="Roboto"/>
                <a:cs typeface="Roboto"/>
                <a:sym typeface="Roboto"/>
              </a:rPr>
              <a:t>of LTP services &amp; tools and repositories searchable by their characteristics and features</a:t>
            </a:r>
            <a:endParaRPr sz="1800">
              <a:latin typeface="Roboto"/>
              <a:ea typeface="Roboto"/>
              <a:cs typeface="Roboto"/>
              <a:sym typeface="Roboto"/>
            </a:endParaRPr>
          </a:p>
          <a:p>
            <a:pPr indent="-342900" lvl="0" marL="457200" rtl="0" algn="l">
              <a:lnSpc>
                <a:spcPct val="130000"/>
              </a:lnSpc>
              <a:spcBef>
                <a:spcPts val="0"/>
              </a:spcBef>
              <a:spcAft>
                <a:spcPts val="0"/>
              </a:spcAft>
              <a:buSzPts val="1800"/>
              <a:buFont typeface="Roboto"/>
              <a:buChar char="●"/>
            </a:pPr>
            <a:r>
              <a:rPr lang="en-GB" sz="1800">
                <a:latin typeface="Roboto"/>
                <a:ea typeface="Roboto"/>
                <a:cs typeface="Roboto"/>
                <a:sym typeface="Roboto"/>
              </a:rPr>
              <a:t>Publish (Open) </a:t>
            </a:r>
            <a:r>
              <a:rPr lang="en-GB" sz="1800">
                <a:solidFill>
                  <a:srgbClr val="1A978F"/>
                </a:solidFill>
                <a:latin typeface="Roboto"/>
                <a:ea typeface="Roboto"/>
                <a:cs typeface="Roboto"/>
                <a:sym typeface="Roboto"/>
              </a:rPr>
              <a:t>API specifications </a:t>
            </a:r>
            <a:r>
              <a:rPr lang="en-GB" sz="1800">
                <a:latin typeface="Roboto"/>
                <a:ea typeface="Roboto"/>
                <a:cs typeface="Roboto"/>
                <a:sym typeface="Roboto"/>
              </a:rPr>
              <a:t>for curation and preservation actions</a:t>
            </a:r>
            <a:endParaRPr sz="1800">
              <a:latin typeface="Roboto"/>
              <a:ea typeface="Roboto"/>
              <a:cs typeface="Roboto"/>
              <a:sym typeface="Roboto"/>
            </a:endParaRPr>
          </a:p>
          <a:p>
            <a:pPr indent="-342900" lvl="0" marL="457200" rtl="0" algn="l">
              <a:lnSpc>
                <a:spcPct val="130000"/>
              </a:lnSpc>
              <a:spcBef>
                <a:spcPts val="0"/>
              </a:spcBef>
              <a:spcAft>
                <a:spcPts val="0"/>
              </a:spcAft>
              <a:buSzPts val="1800"/>
              <a:buFont typeface="Roboto"/>
              <a:buChar char="●"/>
            </a:pPr>
            <a:r>
              <a:rPr lang="en-GB" sz="1800">
                <a:latin typeface="Roboto"/>
                <a:ea typeface="Roboto"/>
                <a:cs typeface="Roboto"/>
                <a:sym typeface="Roboto"/>
              </a:rPr>
              <a:t>Define </a:t>
            </a:r>
            <a:r>
              <a:rPr lang="en-GB" sz="1800">
                <a:solidFill>
                  <a:srgbClr val="1A978F"/>
                </a:solidFill>
                <a:latin typeface="Roboto"/>
                <a:ea typeface="Roboto"/>
                <a:cs typeface="Roboto"/>
                <a:sym typeface="Roboto"/>
              </a:rPr>
              <a:t>standards and protocols </a:t>
            </a:r>
            <a:r>
              <a:rPr lang="en-GB" sz="1800">
                <a:latin typeface="Roboto"/>
                <a:ea typeface="Roboto"/>
                <a:cs typeface="Roboto"/>
                <a:sym typeface="Roboto"/>
              </a:rPr>
              <a:t>to submit and exchange Information Packages</a:t>
            </a:r>
            <a:endParaRPr sz="1800">
              <a:latin typeface="Roboto"/>
              <a:ea typeface="Roboto"/>
              <a:cs typeface="Roboto"/>
              <a:sym typeface="Roboto"/>
            </a:endParaRPr>
          </a:p>
        </p:txBody>
      </p:sp>
      <p:sp>
        <p:nvSpPr>
          <p:cNvPr id="896" name="Google Shape;896;g3a56655396f_1_396"/>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solidFill>
                  <a:srgbClr val="1A978F"/>
                </a:solidFill>
                <a:latin typeface="Roboto"/>
                <a:ea typeface="Roboto"/>
                <a:cs typeface="Roboto"/>
                <a:sym typeface="Roboto"/>
              </a:rPr>
              <a:t>WP2</a:t>
            </a:r>
            <a:r>
              <a:rPr lang="en-GB">
                <a:latin typeface="Roboto"/>
                <a:ea typeface="Roboto"/>
                <a:cs typeface="Roboto"/>
                <a:sym typeface="Roboto"/>
              </a:rPr>
              <a:t> - Objectives</a:t>
            </a:r>
            <a:endParaRPr>
              <a:latin typeface="Roboto"/>
              <a:ea typeface="Roboto"/>
              <a:cs typeface="Roboto"/>
              <a:sym typeface="Roboto"/>
            </a:endParaRPr>
          </a:p>
        </p:txBody>
      </p:sp>
      <p:sp>
        <p:nvSpPr>
          <p:cNvPr id="897" name="Google Shape;897;g3a56655396f_1_396"/>
          <p:cNvSpPr txBox="1"/>
          <p:nvPr>
            <p:ph idx="2" type="body"/>
          </p:nvPr>
        </p:nvSpPr>
        <p:spPr>
          <a:xfrm>
            <a:off x="668193" y="1717482"/>
            <a:ext cx="10883700" cy="3648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262626"/>
              </a:buClr>
              <a:buSzPts val="2000"/>
              <a:buNone/>
            </a:pPr>
            <a:r>
              <a:rPr lang="en-GB">
                <a:latin typeface="Roboto"/>
                <a:ea typeface="Roboto"/>
                <a:cs typeface="Roboto"/>
                <a:sym typeface="Roboto"/>
              </a:rPr>
              <a:t>Long-term Access and Preservation Services &amp; Tools</a:t>
            </a:r>
            <a:endParaRPr>
              <a:latin typeface="Roboto"/>
              <a:ea typeface="Roboto"/>
              <a:cs typeface="Roboto"/>
              <a:sym typeface="Roboto"/>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1" name="Shape 901"/>
        <p:cNvGrpSpPr/>
        <p:nvPr/>
      </p:nvGrpSpPr>
      <p:grpSpPr>
        <a:xfrm>
          <a:off x="0" y="0"/>
          <a:ext cx="0" cy="0"/>
          <a:chOff x="0" y="0"/>
          <a:chExt cx="0" cy="0"/>
        </a:xfrm>
      </p:grpSpPr>
      <p:sp>
        <p:nvSpPr>
          <p:cNvPr id="902" name="Google Shape;902;g3a56655396f_1_403"/>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900"/>
              <a:buFont typeface="Arial"/>
              <a:buNone/>
            </a:pPr>
            <a:fld id="{00000000-1234-1234-1234-123412341234}" type="slidenum">
              <a:rPr lang="en-GB"/>
              <a:t>‹#›</a:t>
            </a:fld>
            <a:endParaRPr/>
          </a:p>
        </p:txBody>
      </p:sp>
      <p:sp>
        <p:nvSpPr>
          <p:cNvPr id="903" name="Google Shape;903;g3a56655396f_1_403"/>
          <p:cNvSpPr txBox="1"/>
          <p:nvPr>
            <p:ph idx="1" type="body"/>
          </p:nvPr>
        </p:nvSpPr>
        <p:spPr>
          <a:xfrm>
            <a:off x="668190" y="2342990"/>
            <a:ext cx="10883700" cy="3712800"/>
          </a:xfrm>
          <a:prstGeom prst="rect">
            <a:avLst/>
          </a:prstGeom>
          <a:noFill/>
          <a:ln>
            <a:noFill/>
          </a:ln>
        </p:spPr>
        <p:txBody>
          <a:bodyPr anchorCtr="0" anchor="t" bIns="45700" lIns="91425" spcFirstLastPara="1" rIns="91425" wrap="square" tIns="45700">
            <a:normAutofit/>
          </a:bodyPr>
          <a:lstStyle/>
          <a:p>
            <a:pPr indent="-285750" lvl="0" marL="285750" rtl="0" algn="l">
              <a:lnSpc>
                <a:spcPct val="130000"/>
              </a:lnSpc>
              <a:spcBef>
                <a:spcPts val="0"/>
              </a:spcBef>
              <a:spcAft>
                <a:spcPts val="0"/>
              </a:spcAft>
              <a:buClr>
                <a:srgbClr val="7F7F7F"/>
              </a:buClr>
              <a:buSzPts val="1500"/>
              <a:buFont typeface="Courier New"/>
              <a:buChar char="●"/>
            </a:pPr>
            <a:r>
              <a:rPr lang="en-GB" sz="1800">
                <a:latin typeface="Roboto"/>
                <a:ea typeface="Roboto"/>
                <a:cs typeface="Roboto"/>
                <a:sym typeface="Roboto"/>
              </a:rPr>
              <a:t>Searchable </a:t>
            </a:r>
            <a:r>
              <a:rPr lang="en-GB" sz="1800">
                <a:solidFill>
                  <a:srgbClr val="1A978F"/>
                </a:solidFill>
                <a:latin typeface="Roboto"/>
                <a:ea typeface="Roboto"/>
                <a:cs typeface="Roboto"/>
                <a:sym typeface="Roboto"/>
              </a:rPr>
              <a:t>Registry (Knowledge Base)</a:t>
            </a:r>
            <a:r>
              <a:rPr lang="en-GB" sz="1800">
                <a:latin typeface="Roboto"/>
                <a:ea typeface="Roboto"/>
                <a:cs typeface="Roboto"/>
                <a:sym typeface="Roboto"/>
              </a:rPr>
              <a:t> of repositories and services, including LTP services.</a:t>
            </a:r>
            <a:endParaRPr>
              <a:latin typeface="Roboto"/>
              <a:ea typeface="Roboto"/>
              <a:cs typeface="Roboto"/>
              <a:sym typeface="Roboto"/>
            </a:endParaRPr>
          </a:p>
          <a:p>
            <a:pPr indent="-285750" lvl="0" marL="285750" rtl="0" algn="l">
              <a:lnSpc>
                <a:spcPct val="130000"/>
              </a:lnSpc>
              <a:spcBef>
                <a:spcPts val="0"/>
              </a:spcBef>
              <a:spcAft>
                <a:spcPts val="0"/>
              </a:spcAft>
              <a:buClr>
                <a:srgbClr val="7F7F7F"/>
              </a:buClr>
              <a:buSzPts val="1500"/>
              <a:buFont typeface="Courier New"/>
              <a:buChar char="●"/>
            </a:pPr>
            <a:r>
              <a:rPr lang="en-GB" sz="1800">
                <a:solidFill>
                  <a:srgbClr val="1A978F"/>
                </a:solidFill>
                <a:latin typeface="Roboto"/>
                <a:ea typeface="Roboto"/>
                <a:cs typeface="Roboto"/>
                <a:sym typeface="Roboto"/>
              </a:rPr>
              <a:t>Guidance and Selection</a:t>
            </a:r>
            <a:r>
              <a:rPr lang="en-GB" sz="1800">
                <a:latin typeface="Roboto"/>
                <a:ea typeface="Roboto"/>
                <a:cs typeface="Roboto"/>
                <a:sym typeface="Roboto"/>
              </a:rPr>
              <a:t> on repository characteristics (DRA). E.g. License-, Certification, Cost model, Preservation/Curation Policies, ... </a:t>
            </a:r>
            <a:endParaRPr>
              <a:latin typeface="Roboto"/>
              <a:ea typeface="Roboto"/>
              <a:cs typeface="Roboto"/>
              <a:sym typeface="Roboto"/>
            </a:endParaRPr>
          </a:p>
          <a:p>
            <a:pPr indent="-285750" lvl="0" marL="285750" rtl="0" algn="l">
              <a:lnSpc>
                <a:spcPct val="130000"/>
              </a:lnSpc>
              <a:spcBef>
                <a:spcPts val="0"/>
              </a:spcBef>
              <a:spcAft>
                <a:spcPts val="0"/>
              </a:spcAft>
              <a:buClr>
                <a:srgbClr val="7F7F7F"/>
              </a:buClr>
              <a:buSzPts val="1500"/>
              <a:buFont typeface="Courier New"/>
              <a:buChar char="●"/>
            </a:pPr>
            <a:r>
              <a:rPr lang="en-GB" sz="1800">
                <a:latin typeface="Roboto"/>
                <a:ea typeface="Roboto"/>
                <a:cs typeface="Roboto"/>
                <a:sym typeface="Roboto"/>
              </a:rPr>
              <a:t>Inventory of </a:t>
            </a:r>
            <a:r>
              <a:rPr lang="en-GB" sz="1800">
                <a:solidFill>
                  <a:srgbClr val="1A978F"/>
                </a:solidFill>
                <a:latin typeface="Roboto"/>
                <a:ea typeface="Roboto"/>
                <a:cs typeface="Roboto"/>
                <a:sym typeface="Roboto"/>
              </a:rPr>
              <a:t>automated Curation Services,</a:t>
            </a:r>
            <a:r>
              <a:rPr lang="en-GB" sz="1800">
                <a:latin typeface="Roboto"/>
                <a:ea typeface="Roboto"/>
                <a:cs typeface="Roboto"/>
                <a:sym typeface="Roboto"/>
              </a:rPr>
              <a:t> e.g. format guidance, type guidance, FAIR assessment, ethics guidance, maDMP, …</a:t>
            </a:r>
            <a:endParaRPr>
              <a:latin typeface="Roboto"/>
              <a:ea typeface="Roboto"/>
              <a:cs typeface="Roboto"/>
              <a:sym typeface="Roboto"/>
            </a:endParaRPr>
          </a:p>
          <a:p>
            <a:pPr indent="-285750" lvl="0" marL="285750" rtl="0" algn="l">
              <a:lnSpc>
                <a:spcPct val="130000"/>
              </a:lnSpc>
              <a:spcBef>
                <a:spcPts val="0"/>
              </a:spcBef>
              <a:spcAft>
                <a:spcPts val="0"/>
              </a:spcAft>
              <a:buClr>
                <a:srgbClr val="7F7F7F"/>
              </a:buClr>
              <a:buSzPts val="1500"/>
              <a:buFont typeface="Courier New"/>
              <a:buChar char="●"/>
            </a:pPr>
            <a:r>
              <a:rPr lang="en-GB" sz="1800">
                <a:solidFill>
                  <a:srgbClr val="1A978F"/>
                </a:solidFill>
                <a:latin typeface="Roboto"/>
                <a:ea typeface="Roboto"/>
                <a:cs typeface="Roboto"/>
                <a:sym typeface="Roboto"/>
              </a:rPr>
              <a:t>Specifications</a:t>
            </a:r>
            <a:r>
              <a:rPr lang="en-GB" sz="1800">
                <a:latin typeface="Roboto"/>
                <a:ea typeface="Roboto"/>
                <a:cs typeface="Roboto"/>
                <a:sym typeface="Roboto"/>
              </a:rPr>
              <a:t> of Information Packages for exchange</a:t>
            </a:r>
            <a:endParaRPr>
              <a:latin typeface="Roboto"/>
              <a:ea typeface="Roboto"/>
              <a:cs typeface="Roboto"/>
              <a:sym typeface="Roboto"/>
            </a:endParaRPr>
          </a:p>
          <a:p>
            <a:pPr indent="-285750" lvl="0" marL="285750" rtl="0" algn="l">
              <a:lnSpc>
                <a:spcPct val="130000"/>
              </a:lnSpc>
              <a:spcBef>
                <a:spcPts val="0"/>
              </a:spcBef>
              <a:spcAft>
                <a:spcPts val="0"/>
              </a:spcAft>
              <a:buClr>
                <a:srgbClr val="7F7F7F"/>
              </a:buClr>
              <a:buSzPts val="1500"/>
              <a:buFont typeface="Courier New"/>
              <a:buChar char="●"/>
            </a:pPr>
            <a:r>
              <a:rPr lang="en-GB" sz="1800">
                <a:latin typeface="Roboto"/>
                <a:ea typeface="Roboto"/>
                <a:cs typeface="Roboto"/>
                <a:sym typeface="Roboto"/>
              </a:rPr>
              <a:t>Defined </a:t>
            </a:r>
            <a:r>
              <a:rPr lang="en-GB" sz="1800">
                <a:solidFill>
                  <a:srgbClr val="1A978F"/>
                </a:solidFill>
                <a:latin typeface="Roboto"/>
                <a:ea typeface="Roboto"/>
                <a:cs typeface="Roboto"/>
                <a:sym typeface="Roboto"/>
              </a:rPr>
              <a:t>use cases</a:t>
            </a:r>
            <a:r>
              <a:rPr lang="en-GB" sz="1800">
                <a:latin typeface="Roboto"/>
                <a:ea typeface="Roboto"/>
                <a:cs typeface="Roboto"/>
                <a:sym typeface="Roboto"/>
              </a:rPr>
              <a:t> for services, e.g. different LTP- and repository services types</a:t>
            </a:r>
            <a:endParaRPr>
              <a:latin typeface="Roboto"/>
              <a:ea typeface="Roboto"/>
              <a:cs typeface="Roboto"/>
              <a:sym typeface="Roboto"/>
            </a:endParaRPr>
          </a:p>
          <a:p>
            <a:pPr indent="-285750" lvl="0" marL="285750" rtl="0" algn="l">
              <a:lnSpc>
                <a:spcPct val="130000"/>
              </a:lnSpc>
              <a:spcBef>
                <a:spcPts val="0"/>
              </a:spcBef>
              <a:spcAft>
                <a:spcPts val="0"/>
              </a:spcAft>
              <a:buClr>
                <a:srgbClr val="7F7F7F"/>
              </a:buClr>
              <a:buSzPts val="1500"/>
              <a:buFont typeface="Courier New"/>
              <a:buChar char="●"/>
            </a:pPr>
            <a:r>
              <a:rPr lang="en-GB" sz="1800">
                <a:solidFill>
                  <a:srgbClr val="1A978F"/>
                </a:solidFill>
                <a:latin typeface="Roboto"/>
                <a:ea typeface="Roboto"/>
                <a:cs typeface="Roboto"/>
                <a:sym typeface="Roboto"/>
              </a:rPr>
              <a:t>Reference Implementations</a:t>
            </a:r>
            <a:r>
              <a:rPr lang="en-GB" sz="1800">
                <a:latin typeface="Roboto"/>
                <a:ea typeface="Roboto"/>
                <a:cs typeface="Roboto"/>
                <a:sym typeface="Roboto"/>
              </a:rPr>
              <a:t> (RI) where possible</a:t>
            </a:r>
            <a:endParaRPr>
              <a:latin typeface="Roboto"/>
              <a:ea typeface="Roboto"/>
              <a:cs typeface="Roboto"/>
              <a:sym typeface="Roboto"/>
            </a:endParaRPr>
          </a:p>
        </p:txBody>
      </p:sp>
      <p:sp>
        <p:nvSpPr>
          <p:cNvPr id="904" name="Google Shape;904;g3a56655396f_1_403"/>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solidFill>
                  <a:srgbClr val="1A978F"/>
                </a:solidFill>
                <a:latin typeface="Roboto"/>
                <a:ea typeface="Roboto"/>
                <a:cs typeface="Roboto"/>
                <a:sym typeface="Roboto"/>
              </a:rPr>
              <a:t>WP2</a:t>
            </a:r>
            <a:r>
              <a:rPr lang="en-GB">
                <a:latin typeface="Roboto"/>
                <a:ea typeface="Roboto"/>
                <a:cs typeface="Roboto"/>
                <a:sym typeface="Roboto"/>
              </a:rPr>
              <a:t> – Expected </a:t>
            </a:r>
            <a:r>
              <a:rPr lang="en-GB">
                <a:solidFill>
                  <a:schemeClr val="dk1"/>
                </a:solidFill>
                <a:latin typeface="Roboto"/>
                <a:ea typeface="Roboto"/>
                <a:cs typeface="Roboto"/>
                <a:sym typeface="Roboto"/>
              </a:rPr>
              <a:t>Results</a:t>
            </a:r>
            <a:endParaRPr>
              <a:solidFill>
                <a:schemeClr val="dk1"/>
              </a:solidFill>
              <a:latin typeface="Roboto"/>
              <a:ea typeface="Roboto"/>
              <a:cs typeface="Roboto"/>
              <a:sym typeface="Roboto"/>
            </a:endParaRPr>
          </a:p>
        </p:txBody>
      </p:sp>
      <p:sp>
        <p:nvSpPr>
          <p:cNvPr id="905" name="Google Shape;905;g3a56655396f_1_403"/>
          <p:cNvSpPr txBox="1"/>
          <p:nvPr>
            <p:ph idx="2" type="body"/>
          </p:nvPr>
        </p:nvSpPr>
        <p:spPr>
          <a:xfrm>
            <a:off x="668193" y="1717482"/>
            <a:ext cx="10883700" cy="3648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262626"/>
              </a:buClr>
              <a:buSzPts val="2000"/>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g3a56655396f_1_5"/>
          <p:cNvSpPr txBox="1"/>
          <p:nvPr>
            <p:ph type="title"/>
          </p:nvPr>
        </p:nvSpPr>
        <p:spPr>
          <a:xfrm>
            <a:off x="554133" y="791156"/>
            <a:ext cx="15147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a:t>Work to Date</a:t>
            </a:r>
            <a:endParaRPr/>
          </a:p>
        </p:txBody>
      </p:sp>
      <p:sp>
        <p:nvSpPr>
          <p:cNvPr id="911" name="Google Shape;911;g3a56655396f_1_5"/>
          <p:cNvSpPr txBox="1"/>
          <p:nvPr>
            <p:ph idx="1" type="body"/>
          </p:nvPr>
        </p:nvSpPr>
        <p:spPr>
          <a:xfrm>
            <a:off x="415600" y="1844393"/>
            <a:ext cx="3417300" cy="45552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2100">
                <a:latin typeface="Calibri"/>
                <a:ea typeface="Calibri"/>
                <a:cs typeface="Calibri"/>
                <a:sym typeface="Calibri"/>
              </a:rPr>
              <a:t>In-depth desktop review of main topics, resulting in inventories related to repository services and attributes.</a:t>
            </a:r>
            <a:endParaRPr sz="2100">
              <a:latin typeface="Calibri"/>
              <a:ea typeface="Calibri"/>
              <a:cs typeface="Calibri"/>
              <a:sym typeface="Calibri"/>
            </a:endParaRPr>
          </a:p>
          <a:p>
            <a:pPr indent="0" lvl="0" marL="0" rtl="0" algn="l">
              <a:spcBef>
                <a:spcPts val="0"/>
              </a:spcBef>
              <a:spcAft>
                <a:spcPts val="0"/>
              </a:spcAft>
              <a:buNone/>
            </a:pPr>
            <a:r>
              <a:rPr lang="en-GB" sz="2100">
                <a:latin typeface="Calibri"/>
                <a:ea typeface="Calibri"/>
                <a:cs typeface="Calibri"/>
                <a:sym typeface="Calibri"/>
              </a:rPr>
              <a:t>Summarised in Deliverable D2.1</a:t>
            </a:r>
            <a:endParaRPr sz="2100">
              <a:latin typeface="Calibri"/>
              <a:ea typeface="Calibri"/>
              <a:cs typeface="Calibri"/>
              <a:sym typeface="Calibri"/>
            </a:endParaRPr>
          </a:p>
          <a:p>
            <a:pPr indent="0" lvl="0" marL="0" rtl="0" algn="l">
              <a:spcBef>
                <a:spcPts val="0"/>
              </a:spcBef>
              <a:spcAft>
                <a:spcPts val="0"/>
              </a:spcAft>
              <a:buNone/>
            </a:pPr>
            <a:r>
              <a:rPr lang="en-GB" sz="2100" u="sng">
                <a:solidFill>
                  <a:schemeClr val="hlink"/>
                </a:solidFill>
                <a:latin typeface="Calibri"/>
                <a:ea typeface="Calibri"/>
                <a:cs typeface="Calibri"/>
                <a:sym typeface="Calibri"/>
                <a:hlinkClick r:id="rId3"/>
              </a:rPr>
              <a:t>https://doi.org/10.5281/zenodo.17232536</a:t>
            </a:r>
            <a:r>
              <a:rPr lang="en-GB" sz="2100">
                <a:latin typeface="Calibri"/>
                <a:ea typeface="Calibri"/>
                <a:cs typeface="Calibri"/>
                <a:sym typeface="Calibri"/>
              </a:rPr>
              <a:t> </a:t>
            </a:r>
            <a:endParaRPr sz="2100">
              <a:latin typeface="Calibri"/>
              <a:ea typeface="Calibri"/>
              <a:cs typeface="Calibri"/>
              <a:sym typeface="Calibri"/>
            </a:endParaRPr>
          </a:p>
        </p:txBody>
      </p:sp>
      <p:pic>
        <p:nvPicPr>
          <p:cNvPr id="912" name="Google Shape;912;g3a56655396f_1_5"/>
          <p:cNvPicPr preferRelativeResize="0"/>
          <p:nvPr/>
        </p:nvPicPr>
        <p:blipFill>
          <a:blip r:embed="rId4">
            <a:alphaModFix/>
          </a:blip>
          <a:stretch>
            <a:fillRect/>
          </a:stretch>
        </p:blipFill>
        <p:spPr>
          <a:xfrm>
            <a:off x="3975200" y="1827534"/>
            <a:ext cx="7952800" cy="4847337"/>
          </a:xfrm>
          <a:prstGeom prst="rect">
            <a:avLst/>
          </a:prstGeom>
          <a:noFill/>
          <a:ln>
            <a:noFill/>
          </a:ln>
          <a:effectLst>
            <a:outerShdw blurRad="76200" rotWithShape="0" algn="bl" dir="5400000" dist="25400">
              <a:srgbClr val="000000">
                <a:alpha val="50000"/>
              </a:srgbClr>
            </a:outerShdw>
          </a:effectLst>
        </p:spPr>
      </p:pic>
      <p:sp>
        <p:nvSpPr>
          <p:cNvPr id="913" name="Google Shape;913;g3a56655396f_1_5"/>
          <p:cNvSpPr/>
          <p:nvPr/>
        </p:nvSpPr>
        <p:spPr>
          <a:xfrm>
            <a:off x="4129100" y="3255133"/>
            <a:ext cx="2225100" cy="449700"/>
          </a:xfrm>
          <a:prstGeom prst="roundRect">
            <a:avLst>
              <a:gd fmla="val 50000" name="adj"/>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RIghts and Ethics</a:t>
            </a:r>
            <a:endParaRPr sz="1600">
              <a:latin typeface="Calibri"/>
              <a:ea typeface="Calibri"/>
              <a:cs typeface="Calibri"/>
              <a:sym typeface="Calibri"/>
            </a:endParaRPr>
          </a:p>
        </p:txBody>
      </p:sp>
      <p:sp>
        <p:nvSpPr>
          <p:cNvPr id="914" name="Google Shape;914;g3a56655396f_1_5"/>
          <p:cNvSpPr/>
          <p:nvPr/>
        </p:nvSpPr>
        <p:spPr>
          <a:xfrm>
            <a:off x="6522133" y="3255133"/>
            <a:ext cx="2225100" cy="449700"/>
          </a:xfrm>
          <a:prstGeom prst="roundRect">
            <a:avLst>
              <a:gd fmla="val 50000" name="adj"/>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Interoperability</a:t>
            </a:r>
            <a:endParaRPr sz="1600">
              <a:latin typeface="Calibri"/>
              <a:ea typeface="Calibri"/>
              <a:cs typeface="Calibri"/>
              <a:sym typeface="Calibri"/>
            </a:endParaRPr>
          </a:p>
        </p:txBody>
      </p:sp>
      <p:sp>
        <p:nvSpPr>
          <p:cNvPr id="915" name="Google Shape;915;g3a56655396f_1_5"/>
          <p:cNvSpPr/>
          <p:nvPr/>
        </p:nvSpPr>
        <p:spPr>
          <a:xfrm>
            <a:off x="8915167" y="3255133"/>
            <a:ext cx="2720400" cy="449700"/>
          </a:xfrm>
          <a:prstGeom prst="roundRect">
            <a:avLst>
              <a:gd fmla="val 50000" name="adj"/>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Metadata and Data Quality</a:t>
            </a:r>
            <a:endParaRPr sz="1600">
              <a:latin typeface="Calibri"/>
              <a:ea typeface="Calibri"/>
              <a:cs typeface="Calibri"/>
              <a:sym typeface="Calibri"/>
            </a:endParaRPr>
          </a:p>
        </p:txBody>
      </p:sp>
      <p:pic>
        <p:nvPicPr>
          <p:cNvPr id="916" name="Google Shape;916;g3a56655396f_1_5"/>
          <p:cNvPicPr preferRelativeResize="0"/>
          <p:nvPr/>
        </p:nvPicPr>
        <p:blipFill>
          <a:blip r:embed="rId5">
            <a:alphaModFix/>
          </a:blip>
          <a:stretch>
            <a:fillRect/>
          </a:stretch>
        </p:blipFill>
        <p:spPr>
          <a:xfrm>
            <a:off x="8574825" y="183125"/>
            <a:ext cx="3438551" cy="98047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0" name="Shape 920"/>
        <p:cNvGrpSpPr/>
        <p:nvPr/>
      </p:nvGrpSpPr>
      <p:grpSpPr>
        <a:xfrm>
          <a:off x="0" y="0"/>
          <a:ext cx="0" cy="0"/>
          <a:chOff x="0" y="0"/>
          <a:chExt cx="0" cy="0"/>
        </a:xfrm>
      </p:grpSpPr>
      <p:sp>
        <p:nvSpPr>
          <p:cNvPr id="921" name="Google Shape;921;g3a56655396f_1_14"/>
          <p:cNvSpPr txBox="1"/>
          <p:nvPr>
            <p:ph type="title"/>
          </p:nvPr>
        </p:nvSpPr>
        <p:spPr>
          <a:xfrm>
            <a:off x="292874" y="781825"/>
            <a:ext cx="118992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SzPts val="1300"/>
              <a:buNone/>
            </a:pPr>
            <a:r>
              <a:rPr lang="en-GB" sz="3000"/>
              <a:t>An inventory of repositories, attributes, and its supporting services</a:t>
            </a:r>
            <a:endParaRPr sz="3000"/>
          </a:p>
        </p:txBody>
      </p:sp>
      <p:sp>
        <p:nvSpPr>
          <p:cNvPr id="922" name="Google Shape;922;g3a56655396f_1_14"/>
          <p:cNvSpPr txBox="1"/>
          <p:nvPr>
            <p:ph idx="1" type="body"/>
          </p:nvPr>
        </p:nvSpPr>
        <p:spPr>
          <a:xfrm>
            <a:off x="8370633" y="1333433"/>
            <a:ext cx="3405600" cy="3623700"/>
          </a:xfrm>
          <a:prstGeom prst="rect">
            <a:avLst/>
          </a:prstGeom>
        </p:spPr>
        <p:txBody>
          <a:bodyPr anchorCtr="0" anchor="t" bIns="121900" lIns="121900" spcFirstLastPara="1" rIns="121900" wrap="square" tIns="121900">
            <a:normAutofit lnSpcReduction="20000"/>
          </a:bodyPr>
          <a:lstStyle/>
          <a:p>
            <a:pPr indent="0" lvl="0" marL="0" rtl="0" algn="l">
              <a:lnSpc>
                <a:spcPct val="105000"/>
              </a:lnSpc>
              <a:spcBef>
                <a:spcPts val="0"/>
              </a:spcBef>
              <a:spcAft>
                <a:spcPts val="0"/>
              </a:spcAft>
              <a:buSzPts val="1400"/>
              <a:buNone/>
            </a:pPr>
            <a:r>
              <a:rPr lang="en-GB" sz="1500"/>
              <a:t>The TRSP WG in RDA will provide a preliminary inventory end of June 2025, and wrap up its work towards Q1 2026. It will not be in a position to curate the content in the inventory after that, and we propose that EDEN WP2 creates a curated inventory (registry or knowledge base), integrated where applicable with re3data and FAIRSharing, for the purpose of supporting its repository appraisal service and eventual transfer to the network being developed by FIDELIS. This registry contains ‘Repository and TRSP Profiles’</a:t>
            </a:r>
            <a:endParaRPr sz="1500"/>
          </a:p>
        </p:txBody>
      </p:sp>
      <p:sp>
        <p:nvSpPr>
          <p:cNvPr id="923" name="Google Shape;923;g3a56655396f_1_14"/>
          <p:cNvSpPr/>
          <p:nvPr/>
        </p:nvSpPr>
        <p:spPr>
          <a:xfrm>
            <a:off x="422067" y="154753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TRSP WG - RDA</a:t>
            </a:r>
            <a:endParaRPr b="1" sz="1200">
              <a:latin typeface="Calibri"/>
              <a:ea typeface="Calibri"/>
              <a:cs typeface="Calibri"/>
              <a:sym typeface="Calibri"/>
            </a:endParaRPr>
          </a:p>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3"/>
              </a:rPr>
              <a:t>Technical Repository Service Providers</a:t>
            </a:r>
            <a:r>
              <a:rPr lang="en-GB" sz="1200">
                <a:latin typeface="Calibri"/>
                <a:ea typeface="Calibri"/>
                <a:cs typeface="Calibri"/>
                <a:sym typeface="Calibri"/>
              </a:rPr>
              <a:t> </a:t>
            </a:r>
            <a:endParaRPr sz="1200">
              <a:latin typeface="Calibri"/>
              <a:ea typeface="Calibri"/>
              <a:cs typeface="Calibri"/>
              <a:sym typeface="Calibri"/>
            </a:endParaRPr>
          </a:p>
        </p:txBody>
      </p:sp>
      <p:sp>
        <p:nvSpPr>
          <p:cNvPr id="924" name="Google Shape;924;g3a56655396f_1_14"/>
          <p:cNvSpPr/>
          <p:nvPr/>
        </p:nvSpPr>
        <p:spPr>
          <a:xfrm>
            <a:off x="422067" y="230339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DRAWG → FAIR-IMPACT</a:t>
            </a:r>
            <a:r>
              <a:rPr lang="en-GB" sz="1200">
                <a:latin typeface="Calibri"/>
                <a:ea typeface="Calibri"/>
                <a:cs typeface="Calibri"/>
                <a:sym typeface="Calibri"/>
              </a:rPr>
              <a:t>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Task 5.4</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a:t>
            </a:r>
            <a:r>
              <a:rPr lang="en-GB" sz="1200" u="sng">
                <a:solidFill>
                  <a:schemeClr val="hlink"/>
                </a:solidFill>
                <a:latin typeface="Calibri"/>
                <a:ea typeface="Calibri"/>
                <a:cs typeface="Calibri"/>
                <a:sym typeface="Calibri"/>
                <a:hlinkClick r:id="rId4"/>
              </a:rPr>
              <a:t>Repository Attributes</a:t>
            </a:r>
            <a:r>
              <a:rPr lang="en-GB" sz="1200">
                <a:latin typeface="Calibri"/>
                <a:ea typeface="Calibri"/>
                <a:cs typeface="Calibri"/>
                <a:sym typeface="Calibri"/>
              </a:rPr>
              <a:t>”</a:t>
            </a:r>
            <a:endParaRPr sz="1200">
              <a:latin typeface="Calibri"/>
              <a:ea typeface="Calibri"/>
              <a:cs typeface="Calibri"/>
              <a:sym typeface="Calibri"/>
            </a:endParaRPr>
          </a:p>
        </p:txBody>
      </p:sp>
      <p:sp>
        <p:nvSpPr>
          <p:cNvPr id="925" name="Google Shape;925;g3a56655396f_1_14"/>
          <p:cNvSpPr/>
          <p:nvPr/>
        </p:nvSpPr>
        <p:spPr>
          <a:xfrm>
            <a:off x="422067" y="305925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FAIRCORE4EOSC</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WP2</a:t>
            </a:r>
            <a:endParaRPr sz="1200">
              <a:latin typeface="Calibri"/>
              <a:ea typeface="Calibri"/>
              <a:cs typeface="Calibri"/>
              <a:sym typeface="Calibri"/>
            </a:endParaRPr>
          </a:p>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5"/>
              </a:rPr>
              <a:t>Compliance Assessment Toolkit</a:t>
            </a:r>
            <a:endParaRPr sz="1200">
              <a:latin typeface="Calibri"/>
              <a:ea typeface="Calibri"/>
              <a:cs typeface="Calibri"/>
              <a:sym typeface="Calibri"/>
            </a:endParaRPr>
          </a:p>
        </p:txBody>
      </p:sp>
      <p:sp>
        <p:nvSpPr>
          <p:cNvPr id="926" name="Google Shape;926;g3a56655396f_1_14"/>
          <p:cNvSpPr/>
          <p:nvPr/>
        </p:nvSpPr>
        <p:spPr>
          <a:xfrm>
            <a:off x="422067" y="381511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OSTRAILS</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WP3</a:t>
            </a:r>
            <a:endParaRPr sz="1200">
              <a:latin typeface="Calibri"/>
              <a:ea typeface="Calibri"/>
              <a:cs typeface="Calibri"/>
              <a:sym typeface="Calibri"/>
            </a:endParaRPr>
          </a:p>
        </p:txBody>
      </p:sp>
      <p:sp>
        <p:nvSpPr>
          <p:cNvPr id="927" name="Google Shape;927;g3a56655396f_1_14"/>
          <p:cNvSpPr/>
          <p:nvPr/>
        </p:nvSpPr>
        <p:spPr>
          <a:xfrm>
            <a:off x="422067" y="5282174"/>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EOSC FIDELIS</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WP5</a:t>
            </a:r>
            <a:endParaRPr sz="1200">
              <a:latin typeface="Calibri"/>
              <a:ea typeface="Calibri"/>
              <a:cs typeface="Calibri"/>
              <a:sym typeface="Calibri"/>
            </a:endParaRPr>
          </a:p>
        </p:txBody>
      </p:sp>
      <p:sp>
        <p:nvSpPr>
          <p:cNvPr id="928" name="Google Shape;928;g3a56655396f_1_14"/>
          <p:cNvSpPr/>
          <p:nvPr/>
        </p:nvSpPr>
        <p:spPr>
          <a:xfrm>
            <a:off x="422067" y="603803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EOSC LTDR TF</a:t>
            </a:r>
            <a:endParaRPr b="1" sz="1200">
              <a:latin typeface="Calibri"/>
              <a:ea typeface="Calibri"/>
              <a:cs typeface="Calibri"/>
              <a:sym typeface="Calibri"/>
            </a:endParaRPr>
          </a:p>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6"/>
              </a:rPr>
              <a:t>Long-Term Data Retention</a:t>
            </a:r>
            <a:endParaRPr sz="1200">
              <a:latin typeface="Calibri"/>
              <a:ea typeface="Calibri"/>
              <a:cs typeface="Calibri"/>
              <a:sym typeface="Calibri"/>
            </a:endParaRPr>
          </a:p>
        </p:txBody>
      </p:sp>
      <p:sp>
        <p:nvSpPr>
          <p:cNvPr id="929" name="Google Shape;929;g3a56655396f_1_14"/>
          <p:cNvSpPr/>
          <p:nvPr/>
        </p:nvSpPr>
        <p:spPr>
          <a:xfrm>
            <a:off x="2815967" y="1547533"/>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solidFill>
                  <a:schemeClr val="dk1"/>
                </a:solidFill>
                <a:latin typeface="Calibri"/>
                <a:ea typeface="Calibri"/>
                <a:cs typeface="Calibri"/>
                <a:sym typeface="Calibri"/>
              </a:rPr>
              <a:t>Disambiguated and partly mapped foundational attributes, generalisation of assessment</a:t>
            </a:r>
            <a:endParaRPr sz="1200">
              <a:latin typeface="Calibri"/>
              <a:ea typeface="Calibri"/>
              <a:cs typeface="Calibri"/>
              <a:sym typeface="Calibri"/>
            </a:endParaRPr>
          </a:p>
        </p:txBody>
      </p:sp>
      <p:cxnSp>
        <p:nvCxnSpPr>
          <p:cNvPr id="930" name="Google Shape;930;g3a56655396f_1_14"/>
          <p:cNvCxnSpPr>
            <a:stCxn id="923" idx="3"/>
            <a:endCxn id="929" idx="1"/>
          </p:cNvCxnSpPr>
          <p:nvPr/>
        </p:nvCxnSpPr>
        <p:spPr>
          <a:xfrm>
            <a:off x="2548167" y="187873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31" name="Google Shape;931;g3a56655396f_1_14"/>
          <p:cNvSpPr/>
          <p:nvPr/>
        </p:nvSpPr>
        <p:spPr>
          <a:xfrm>
            <a:off x="2815967" y="2303382"/>
            <a:ext cx="24303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solidFill>
                  <a:schemeClr val="dk1"/>
                </a:solidFill>
                <a:latin typeface="Calibri"/>
                <a:ea typeface="Calibri"/>
                <a:cs typeface="Calibri"/>
                <a:sym typeface="Calibri"/>
              </a:rPr>
              <a:t>Recommendations on machine-readable implementation of </a:t>
            </a:r>
            <a:r>
              <a:rPr lang="en-GB" sz="1200" u="sng">
                <a:solidFill>
                  <a:schemeClr val="hlink"/>
                </a:solidFill>
                <a:latin typeface="Calibri"/>
                <a:ea typeface="Calibri"/>
                <a:cs typeface="Calibri"/>
                <a:sym typeface="Calibri"/>
                <a:hlinkClick r:id="rId7"/>
              </a:rPr>
              <a:t>DRAWG</a:t>
            </a:r>
            <a:endParaRPr sz="1200">
              <a:latin typeface="Calibri"/>
              <a:ea typeface="Calibri"/>
              <a:cs typeface="Calibri"/>
              <a:sym typeface="Calibri"/>
            </a:endParaRPr>
          </a:p>
        </p:txBody>
      </p:sp>
      <p:cxnSp>
        <p:nvCxnSpPr>
          <p:cNvPr id="932" name="Google Shape;932;g3a56655396f_1_14"/>
          <p:cNvCxnSpPr>
            <a:stCxn id="924" idx="3"/>
            <a:endCxn id="931" idx="1"/>
          </p:cNvCxnSpPr>
          <p:nvPr/>
        </p:nvCxnSpPr>
        <p:spPr>
          <a:xfrm>
            <a:off x="2548167" y="263459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33" name="Google Shape;933;g3a56655396f_1_14"/>
          <p:cNvSpPr/>
          <p:nvPr/>
        </p:nvSpPr>
        <p:spPr>
          <a:xfrm>
            <a:off x="2815967" y="3059232"/>
            <a:ext cx="24303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8"/>
              </a:rPr>
              <a:t>Conceptual Mode</a:t>
            </a:r>
            <a:r>
              <a:rPr lang="en-GB" sz="1200">
                <a:solidFill>
                  <a:schemeClr val="dk1"/>
                </a:solidFill>
                <a:latin typeface="Calibri"/>
                <a:ea typeface="Calibri"/>
                <a:cs typeface="Calibri"/>
                <a:sym typeface="Calibri"/>
              </a:rPr>
              <a:t>l </a:t>
            </a:r>
            <a:endParaRPr sz="1200">
              <a:solidFill>
                <a:schemeClr val="dk1"/>
              </a:solidFill>
              <a:latin typeface="Calibri"/>
              <a:ea typeface="Calibri"/>
              <a:cs typeface="Calibri"/>
              <a:sym typeface="Calibri"/>
            </a:endParaRPr>
          </a:p>
          <a:p>
            <a:pPr indent="0" lvl="0" marL="0" rtl="0" algn="ctr">
              <a:spcBef>
                <a:spcPts val="0"/>
              </a:spcBef>
              <a:spcAft>
                <a:spcPts val="0"/>
              </a:spcAft>
              <a:buNone/>
            </a:pPr>
            <a:r>
              <a:rPr lang="en-GB" sz="1200">
                <a:solidFill>
                  <a:schemeClr val="dk1"/>
                </a:solidFill>
                <a:latin typeface="Calibri"/>
                <a:ea typeface="Calibri"/>
                <a:cs typeface="Calibri"/>
                <a:sym typeface="Calibri"/>
              </a:rPr>
              <a:t>for encoding of assessment </a:t>
            </a:r>
            <a:endParaRPr sz="1200">
              <a:latin typeface="Calibri"/>
              <a:ea typeface="Calibri"/>
              <a:cs typeface="Calibri"/>
              <a:sym typeface="Calibri"/>
            </a:endParaRPr>
          </a:p>
        </p:txBody>
      </p:sp>
      <p:cxnSp>
        <p:nvCxnSpPr>
          <p:cNvPr id="934" name="Google Shape;934;g3a56655396f_1_14"/>
          <p:cNvCxnSpPr>
            <a:stCxn id="925" idx="3"/>
            <a:endCxn id="933" idx="1"/>
          </p:cNvCxnSpPr>
          <p:nvPr/>
        </p:nvCxnSpPr>
        <p:spPr>
          <a:xfrm>
            <a:off x="2548167" y="339045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35" name="Google Shape;935;g3a56655396f_1_14"/>
          <p:cNvSpPr/>
          <p:nvPr/>
        </p:nvSpPr>
        <p:spPr>
          <a:xfrm>
            <a:off x="2815967" y="5282130"/>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latin typeface="Calibri"/>
                <a:ea typeface="Calibri"/>
                <a:cs typeface="Calibri"/>
                <a:sym typeface="Calibri"/>
              </a:rPr>
              <a:t>TTRAM - Q3 2025</a:t>
            </a:r>
            <a:endParaRPr sz="1200">
              <a:latin typeface="Calibri"/>
              <a:ea typeface="Calibri"/>
              <a:cs typeface="Calibri"/>
              <a:sym typeface="Calibri"/>
            </a:endParaRPr>
          </a:p>
        </p:txBody>
      </p:sp>
      <p:sp>
        <p:nvSpPr>
          <p:cNvPr id="936" name="Google Shape;936;g3a56655396f_1_14"/>
          <p:cNvSpPr/>
          <p:nvPr/>
        </p:nvSpPr>
        <p:spPr>
          <a:xfrm>
            <a:off x="2815967" y="6038038"/>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9"/>
              </a:rPr>
              <a:t>Vocabulary - Q3 2025</a:t>
            </a:r>
            <a:endParaRPr sz="1200">
              <a:latin typeface="Calibri"/>
              <a:ea typeface="Calibri"/>
              <a:cs typeface="Calibri"/>
              <a:sym typeface="Calibri"/>
            </a:endParaRPr>
          </a:p>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10"/>
              </a:rPr>
              <a:t>Status and Needs - Q4 2025</a:t>
            </a:r>
            <a:endParaRPr sz="1200">
              <a:latin typeface="Calibri"/>
              <a:ea typeface="Calibri"/>
              <a:cs typeface="Calibri"/>
              <a:sym typeface="Calibri"/>
            </a:endParaRPr>
          </a:p>
        </p:txBody>
      </p:sp>
      <p:cxnSp>
        <p:nvCxnSpPr>
          <p:cNvPr id="937" name="Google Shape;937;g3a56655396f_1_14"/>
          <p:cNvCxnSpPr>
            <a:stCxn id="927" idx="3"/>
            <a:endCxn id="935" idx="1"/>
          </p:cNvCxnSpPr>
          <p:nvPr/>
        </p:nvCxnSpPr>
        <p:spPr>
          <a:xfrm>
            <a:off x="2548167" y="5613374"/>
            <a:ext cx="267900" cy="0"/>
          </a:xfrm>
          <a:prstGeom prst="straightConnector1">
            <a:avLst/>
          </a:prstGeom>
          <a:noFill/>
          <a:ln cap="flat" cmpd="sng" w="12700">
            <a:solidFill>
              <a:schemeClr val="dk2"/>
            </a:solidFill>
            <a:prstDash val="solid"/>
            <a:round/>
            <a:headEnd len="med" w="med" type="none"/>
            <a:tailEnd len="med" w="med" type="triangle"/>
          </a:ln>
        </p:spPr>
      </p:cxnSp>
      <p:cxnSp>
        <p:nvCxnSpPr>
          <p:cNvPr id="938" name="Google Shape;938;g3a56655396f_1_14"/>
          <p:cNvCxnSpPr>
            <a:stCxn id="928" idx="3"/>
            <a:endCxn id="936" idx="1"/>
          </p:cNvCxnSpPr>
          <p:nvPr/>
        </p:nvCxnSpPr>
        <p:spPr>
          <a:xfrm>
            <a:off x="2548167" y="636923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39" name="Google Shape;939;g3a56655396f_1_14"/>
          <p:cNvSpPr/>
          <p:nvPr/>
        </p:nvSpPr>
        <p:spPr>
          <a:xfrm>
            <a:off x="422067" y="4548631"/>
            <a:ext cx="2126100" cy="6624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EOSC EDEN</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WP1, WP2, WP3</a:t>
            </a:r>
            <a:endParaRPr sz="1200">
              <a:latin typeface="Calibri"/>
              <a:ea typeface="Calibri"/>
              <a:cs typeface="Calibri"/>
              <a:sym typeface="Calibri"/>
            </a:endParaRPr>
          </a:p>
        </p:txBody>
      </p:sp>
      <p:sp>
        <p:nvSpPr>
          <p:cNvPr id="940" name="Google Shape;940;g3a56655396f_1_14"/>
          <p:cNvSpPr/>
          <p:nvPr/>
        </p:nvSpPr>
        <p:spPr>
          <a:xfrm>
            <a:off x="2815967" y="3815115"/>
            <a:ext cx="24303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latin typeface="Calibri"/>
                <a:ea typeface="Calibri"/>
                <a:cs typeface="Calibri"/>
                <a:sym typeface="Calibri"/>
              </a:rPr>
              <a:t>Harmonised Models - </a:t>
            </a:r>
            <a:r>
              <a:rPr lang="en-GB" sz="1200" u="sng">
                <a:solidFill>
                  <a:schemeClr val="hlink"/>
                </a:solidFill>
                <a:latin typeface="Calibri"/>
                <a:ea typeface="Calibri"/>
                <a:cs typeface="Calibri"/>
                <a:sym typeface="Calibri"/>
                <a:hlinkClick r:id="rId11"/>
              </a:rPr>
              <a:t>FAIR</a:t>
            </a:r>
            <a:r>
              <a:rPr lang="en-GB" sz="1200">
                <a:latin typeface="Calibri"/>
                <a:ea typeface="Calibri"/>
                <a:cs typeface="Calibri"/>
                <a:sym typeface="Calibri"/>
              </a:rPr>
              <a:t>, </a:t>
            </a:r>
            <a:r>
              <a:rPr lang="en-GB" sz="1200" u="sng">
                <a:solidFill>
                  <a:schemeClr val="hlink"/>
                </a:solidFill>
                <a:latin typeface="Calibri"/>
                <a:ea typeface="Calibri"/>
                <a:cs typeface="Calibri"/>
                <a:sym typeface="Calibri"/>
                <a:hlinkClick r:id="rId12"/>
              </a:rPr>
              <a:t>SKG-IF</a:t>
            </a:r>
            <a:r>
              <a:rPr lang="en-GB" sz="1200">
                <a:latin typeface="Calibri"/>
                <a:ea typeface="Calibri"/>
                <a:cs typeface="Calibri"/>
                <a:sym typeface="Calibri"/>
              </a:rPr>
              <a:t>, </a:t>
            </a:r>
            <a:r>
              <a:rPr lang="en-GB" sz="1200">
                <a:solidFill>
                  <a:schemeClr val="dk1"/>
                </a:solidFill>
                <a:latin typeface="Calibri"/>
                <a:ea typeface="Calibri"/>
                <a:cs typeface="Calibri"/>
                <a:sym typeface="Calibri"/>
              </a:rPr>
              <a:t>maDMP</a:t>
            </a:r>
            <a:endParaRPr sz="1200">
              <a:latin typeface="Calibri"/>
              <a:ea typeface="Calibri"/>
              <a:cs typeface="Calibri"/>
              <a:sym typeface="Calibri"/>
            </a:endParaRPr>
          </a:p>
        </p:txBody>
      </p:sp>
      <p:cxnSp>
        <p:nvCxnSpPr>
          <p:cNvPr id="941" name="Google Shape;941;g3a56655396f_1_14"/>
          <p:cNvCxnSpPr>
            <a:stCxn id="926" idx="3"/>
            <a:endCxn id="940" idx="1"/>
          </p:cNvCxnSpPr>
          <p:nvPr/>
        </p:nvCxnSpPr>
        <p:spPr>
          <a:xfrm>
            <a:off x="2548167" y="414631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42" name="Google Shape;942;g3a56655396f_1_14"/>
          <p:cNvSpPr/>
          <p:nvPr/>
        </p:nvSpPr>
        <p:spPr>
          <a:xfrm>
            <a:off x="2816033" y="4548600"/>
            <a:ext cx="2430300" cy="662400"/>
          </a:xfrm>
          <a:prstGeom prst="rect">
            <a:avLst/>
          </a:prstGeom>
          <a:solidFill>
            <a:srgbClr val="FFF2CC"/>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latin typeface="Calibri"/>
                <a:ea typeface="Calibri"/>
                <a:cs typeface="Calibri"/>
                <a:sym typeface="Calibri"/>
              </a:rPr>
              <a:t>WP1: Preservation Needs</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WP2: Expert Inputs</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WP3: Disciplinary Needs</a:t>
            </a:r>
            <a:endParaRPr sz="1200">
              <a:latin typeface="Calibri"/>
              <a:ea typeface="Calibri"/>
              <a:cs typeface="Calibri"/>
              <a:sym typeface="Calibri"/>
            </a:endParaRPr>
          </a:p>
        </p:txBody>
      </p:sp>
      <p:sp>
        <p:nvSpPr>
          <p:cNvPr id="943" name="Google Shape;943;g3a56655396f_1_14"/>
          <p:cNvSpPr/>
          <p:nvPr/>
        </p:nvSpPr>
        <p:spPr>
          <a:xfrm>
            <a:off x="6096000" y="1547533"/>
            <a:ext cx="1835100" cy="2930100"/>
          </a:xfrm>
          <a:prstGeom prst="rect">
            <a:avLst/>
          </a:prstGeom>
          <a:solidFill>
            <a:srgbClr val="CFE2F3"/>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STANDARDISED INVENTORY</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TRSP, EDEN WP2</a:t>
            </a:r>
            <a:endParaRPr sz="1200">
              <a:latin typeface="Calibri"/>
              <a:ea typeface="Calibri"/>
              <a:cs typeface="Calibri"/>
              <a:sym typeface="Calibri"/>
            </a:endParaRPr>
          </a:p>
          <a:p>
            <a:pPr indent="0" lvl="0" marL="0" rtl="0" algn="ctr">
              <a:spcBef>
                <a:spcPts val="0"/>
              </a:spcBef>
              <a:spcAft>
                <a:spcPts val="0"/>
              </a:spcAft>
              <a:buNone/>
            </a:pPr>
            <a:r>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A comprehensive, use-case agnostic inventory of attributes</a:t>
            </a:r>
            <a:endParaRPr sz="1200">
              <a:latin typeface="Calibri"/>
              <a:ea typeface="Calibri"/>
              <a:cs typeface="Calibri"/>
              <a:sym typeface="Calibri"/>
            </a:endParaRPr>
          </a:p>
          <a:p>
            <a:pPr indent="0" lvl="0" marL="0" rtl="0" algn="ctr">
              <a:spcBef>
                <a:spcPts val="0"/>
              </a:spcBef>
              <a:spcAft>
                <a:spcPts val="0"/>
              </a:spcAft>
              <a:buNone/>
            </a:pPr>
            <a:r>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Where possible, include formal URI definitions (e.g from schema.org or DCAT), a description, and use-case independent properties (i.e. private or public, …)</a:t>
            </a:r>
            <a:endParaRPr sz="1200">
              <a:latin typeface="Calibri"/>
              <a:ea typeface="Calibri"/>
              <a:cs typeface="Calibri"/>
              <a:sym typeface="Calibri"/>
            </a:endParaRPr>
          </a:p>
        </p:txBody>
      </p:sp>
      <p:cxnSp>
        <p:nvCxnSpPr>
          <p:cNvPr id="944" name="Google Shape;944;g3a56655396f_1_14"/>
          <p:cNvCxnSpPr>
            <a:stCxn id="929" idx="3"/>
            <a:endCxn id="943" idx="1"/>
          </p:cNvCxnSpPr>
          <p:nvPr/>
        </p:nvCxnSpPr>
        <p:spPr>
          <a:xfrm>
            <a:off x="5246267" y="1878733"/>
            <a:ext cx="849600" cy="1133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45" name="Google Shape;945;g3a56655396f_1_14"/>
          <p:cNvCxnSpPr>
            <a:stCxn id="931" idx="3"/>
            <a:endCxn id="943" idx="1"/>
          </p:cNvCxnSpPr>
          <p:nvPr/>
        </p:nvCxnSpPr>
        <p:spPr>
          <a:xfrm>
            <a:off x="5246267" y="2634582"/>
            <a:ext cx="849600" cy="3780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46" name="Google Shape;946;g3a56655396f_1_14"/>
          <p:cNvCxnSpPr>
            <a:stCxn id="933" idx="3"/>
            <a:endCxn id="943" idx="1"/>
          </p:cNvCxnSpPr>
          <p:nvPr/>
        </p:nvCxnSpPr>
        <p:spPr>
          <a:xfrm flipH="1" rot="10800000">
            <a:off x="5246267" y="3012732"/>
            <a:ext cx="849600" cy="377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47" name="Google Shape;947;g3a56655396f_1_14"/>
          <p:cNvCxnSpPr>
            <a:stCxn id="940" idx="3"/>
            <a:endCxn id="943" idx="1"/>
          </p:cNvCxnSpPr>
          <p:nvPr/>
        </p:nvCxnSpPr>
        <p:spPr>
          <a:xfrm flipH="1" rot="10800000">
            <a:off x="5246267" y="3012615"/>
            <a:ext cx="849600" cy="1133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48" name="Google Shape;948;g3a56655396f_1_14"/>
          <p:cNvCxnSpPr>
            <a:stCxn id="942" idx="3"/>
            <a:endCxn id="943" idx="1"/>
          </p:cNvCxnSpPr>
          <p:nvPr/>
        </p:nvCxnSpPr>
        <p:spPr>
          <a:xfrm flipH="1" rot="10800000">
            <a:off x="5246333" y="3012600"/>
            <a:ext cx="849600" cy="1867200"/>
          </a:xfrm>
          <a:prstGeom prst="curvedConnector3">
            <a:avLst>
              <a:gd fmla="val 49998" name="adj1"/>
            </a:avLst>
          </a:prstGeom>
          <a:noFill/>
          <a:ln cap="flat" cmpd="sng" w="12700">
            <a:solidFill>
              <a:schemeClr val="dk2"/>
            </a:solidFill>
            <a:prstDash val="solid"/>
            <a:round/>
            <a:headEnd len="med" w="med" type="none"/>
            <a:tailEnd len="med" w="med" type="none"/>
          </a:ln>
        </p:spPr>
      </p:cxnSp>
      <p:cxnSp>
        <p:nvCxnSpPr>
          <p:cNvPr id="949" name="Google Shape;949;g3a56655396f_1_14"/>
          <p:cNvCxnSpPr>
            <a:stCxn id="935" idx="3"/>
            <a:endCxn id="943" idx="1"/>
          </p:cNvCxnSpPr>
          <p:nvPr/>
        </p:nvCxnSpPr>
        <p:spPr>
          <a:xfrm flipH="1" rot="10800000">
            <a:off x="5246267" y="3012630"/>
            <a:ext cx="849600" cy="2600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50" name="Google Shape;950;g3a56655396f_1_14"/>
          <p:cNvCxnSpPr>
            <a:stCxn id="936" idx="3"/>
            <a:endCxn id="943" idx="1"/>
          </p:cNvCxnSpPr>
          <p:nvPr/>
        </p:nvCxnSpPr>
        <p:spPr>
          <a:xfrm flipH="1" rot="10800000">
            <a:off x="5246267" y="3012538"/>
            <a:ext cx="849600" cy="3356700"/>
          </a:xfrm>
          <a:prstGeom prst="curvedConnector3">
            <a:avLst>
              <a:gd fmla="val 50002" name="adj1"/>
            </a:avLst>
          </a:prstGeom>
          <a:noFill/>
          <a:ln cap="flat" cmpd="sng" w="12700">
            <a:solidFill>
              <a:schemeClr val="dk2"/>
            </a:solidFill>
            <a:prstDash val="solid"/>
            <a:round/>
            <a:headEnd len="med" w="med" type="none"/>
            <a:tailEnd len="med" w="med" type="none"/>
          </a:ln>
        </p:spPr>
      </p:cxnSp>
      <p:sp>
        <p:nvSpPr>
          <p:cNvPr id="951" name="Google Shape;951;g3a56655396f_1_14"/>
          <p:cNvSpPr txBox="1"/>
          <p:nvPr/>
        </p:nvSpPr>
        <p:spPr>
          <a:xfrm>
            <a:off x="8370633" y="4939567"/>
            <a:ext cx="3680100" cy="1169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GB" sz="1500">
                <a:solidFill>
                  <a:schemeClr val="dk2"/>
                </a:solidFill>
                <a:latin typeface="Calibri"/>
                <a:ea typeface="Calibri"/>
                <a:cs typeface="Calibri"/>
                <a:sym typeface="Calibri"/>
              </a:rPr>
              <a:t>Tasks</a:t>
            </a:r>
            <a:r>
              <a:rPr lang="en-GB" sz="1500">
                <a:solidFill>
                  <a:schemeClr val="dk2"/>
                </a:solidFill>
                <a:latin typeface="Calibri"/>
                <a:ea typeface="Calibri"/>
                <a:cs typeface="Calibri"/>
                <a:sym typeface="Calibri"/>
              </a:rPr>
              <a:t>: finalise an information model with EDEN WPs, start with the registry/ knowledge base, liaise with FIDELIS TTRAM and LTDR TF </a:t>
            </a:r>
            <a:endParaRPr sz="1500">
              <a:solidFill>
                <a:schemeClr val="dk2"/>
              </a:solidFill>
              <a:latin typeface="Calibri"/>
              <a:ea typeface="Calibri"/>
              <a:cs typeface="Calibri"/>
              <a:sym typeface="Calibri"/>
            </a:endParaRPr>
          </a:p>
        </p:txBody>
      </p:sp>
      <p:sp>
        <p:nvSpPr>
          <p:cNvPr id="952" name="Google Shape;952;g3a56655396f_1_14"/>
          <p:cNvSpPr/>
          <p:nvPr/>
        </p:nvSpPr>
        <p:spPr>
          <a:xfrm>
            <a:off x="6096000" y="4904433"/>
            <a:ext cx="1814700" cy="1464900"/>
          </a:xfrm>
          <a:prstGeom prst="rect">
            <a:avLst/>
          </a:prstGeom>
          <a:solidFill>
            <a:srgbClr val="CFE2F3"/>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ctr">
              <a:spcBef>
                <a:spcPts val="0"/>
              </a:spcBef>
              <a:spcAft>
                <a:spcPts val="0"/>
              </a:spcAft>
              <a:buNone/>
            </a:pPr>
            <a:r>
              <a:rPr b="1" lang="en-GB" sz="1200">
                <a:solidFill>
                  <a:schemeClr val="dk1"/>
                </a:solidFill>
                <a:latin typeface="Calibri"/>
                <a:ea typeface="Calibri"/>
                <a:cs typeface="Calibri"/>
                <a:sym typeface="Calibri"/>
              </a:rPr>
              <a:t>EDEN REGISTRY</a:t>
            </a:r>
            <a:endParaRPr b="1" sz="1200">
              <a:solidFill>
                <a:schemeClr val="dk1"/>
              </a:solidFill>
              <a:latin typeface="Calibri"/>
              <a:ea typeface="Calibri"/>
              <a:cs typeface="Calibri"/>
              <a:sym typeface="Calibri"/>
            </a:endParaRPr>
          </a:p>
          <a:p>
            <a:pPr indent="0" lvl="0" marL="0" rtl="0" algn="ctr">
              <a:spcBef>
                <a:spcPts val="0"/>
              </a:spcBef>
              <a:spcAft>
                <a:spcPts val="0"/>
              </a:spcAft>
              <a:buNone/>
            </a:pPr>
            <a:r>
              <a:rPr b="1" lang="en-GB" sz="1200">
                <a:solidFill>
                  <a:schemeClr val="dk1"/>
                </a:solidFill>
                <a:latin typeface="Calibri"/>
                <a:ea typeface="Calibri"/>
                <a:cs typeface="Calibri"/>
                <a:sym typeface="Calibri"/>
              </a:rPr>
              <a:t>(Knowledge Base)</a:t>
            </a:r>
            <a:endParaRPr b="1" sz="1200">
              <a:solidFill>
                <a:schemeClr val="dk1"/>
              </a:solidFill>
              <a:latin typeface="Calibri"/>
              <a:ea typeface="Calibri"/>
              <a:cs typeface="Calibri"/>
              <a:sym typeface="Calibri"/>
            </a:endParaRPr>
          </a:p>
          <a:p>
            <a:pPr indent="0" lvl="0" marL="0" rtl="0" algn="ctr">
              <a:spcBef>
                <a:spcPts val="0"/>
              </a:spcBef>
              <a:spcAft>
                <a:spcPts val="0"/>
              </a:spcAft>
              <a:buNone/>
            </a:pPr>
            <a:r>
              <a:rPr lang="en-GB" sz="1200">
                <a:solidFill>
                  <a:schemeClr val="dk1"/>
                </a:solidFill>
                <a:latin typeface="Calibri"/>
                <a:ea typeface="Calibri"/>
                <a:cs typeface="Calibri"/>
                <a:sym typeface="Calibri"/>
              </a:rPr>
              <a:t>EDEN WP2</a:t>
            </a:r>
            <a:endParaRPr sz="1200">
              <a:solidFill>
                <a:schemeClr val="dk1"/>
              </a:solidFill>
              <a:latin typeface="Calibri"/>
              <a:ea typeface="Calibri"/>
              <a:cs typeface="Calibri"/>
              <a:sym typeface="Calibri"/>
            </a:endParaRPr>
          </a:p>
          <a:p>
            <a:pPr indent="0" lvl="0" marL="0" rtl="0" algn="ctr">
              <a:spcBef>
                <a:spcPts val="0"/>
              </a:spcBef>
              <a:spcAft>
                <a:spcPts val="0"/>
              </a:spcAft>
              <a:buNone/>
            </a:pPr>
            <a:r>
              <a:t/>
            </a:r>
            <a:endParaRPr sz="1200">
              <a:solidFill>
                <a:schemeClr val="dk1"/>
              </a:solidFill>
              <a:latin typeface="Calibri"/>
              <a:ea typeface="Calibri"/>
              <a:cs typeface="Calibri"/>
              <a:sym typeface="Calibri"/>
            </a:endParaRPr>
          </a:p>
          <a:p>
            <a:pPr indent="0" lvl="0" marL="0" rtl="0" algn="ctr">
              <a:spcBef>
                <a:spcPts val="0"/>
              </a:spcBef>
              <a:spcAft>
                <a:spcPts val="0"/>
              </a:spcAft>
              <a:buNone/>
            </a:pPr>
            <a:r>
              <a:rPr lang="en-GB" sz="1200">
                <a:solidFill>
                  <a:schemeClr val="dk1"/>
                </a:solidFill>
                <a:latin typeface="Calibri"/>
                <a:ea typeface="Calibri"/>
                <a:cs typeface="Calibri"/>
                <a:sym typeface="Calibri"/>
              </a:rPr>
              <a:t>Repository, TTRAM, CTS, and TRSP Profiles</a:t>
            </a:r>
            <a:endParaRPr b="1" sz="1200">
              <a:latin typeface="Calibri"/>
              <a:ea typeface="Calibri"/>
              <a:cs typeface="Calibri"/>
              <a:sym typeface="Calibri"/>
            </a:endParaRPr>
          </a:p>
        </p:txBody>
      </p:sp>
      <p:cxnSp>
        <p:nvCxnSpPr>
          <p:cNvPr id="953" name="Google Shape;953;g3a56655396f_1_14"/>
          <p:cNvCxnSpPr>
            <a:endCxn id="952" idx="0"/>
          </p:cNvCxnSpPr>
          <p:nvPr/>
        </p:nvCxnSpPr>
        <p:spPr>
          <a:xfrm>
            <a:off x="7003350" y="4477533"/>
            <a:ext cx="0" cy="426900"/>
          </a:xfrm>
          <a:prstGeom prst="straightConnector1">
            <a:avLst/>
          </a:prstGeom>
          <a:noFill/>
          <a:ln cap="flat" cmpd="sng" w="12700">
            <a:solidFill>
              <a:schemeClr val="dk2"/>
            </a:solidFill>
            <a:prstDash val="solid"/>
            <a:round/>
            <a:headEnd len="med" w="med" type="none"/>
            <a:tailEnd len="med" w="med" type="triangle"/>
          </a:ln>
        </p:spPr>
      </p:cxnSp>
      <p:cxnSp>
        <p:nvCxnSpPr>
          <p:cNvPr id="954" name="Google Shape;954;g3a56655396f_1_14"/>
          <p:cNvCxnSpPr>
            <a:stCxn id="939" idx="3"/>
            <a:endCxn id="942" idx="1"/>
          </p:cNvCxnSpPr>
          <p:nvPr/>
        </p:nvCxnSpPr>
        <p:spPr>
          <a:xfrm>
            <a:off x="2548167" y="4879831"/>
            <a:ext cx="267900" cy="0"/>
          </a:xfrm>
          <a:prstGeom prst="straightConnector1">
            <a:avLst/>
          </a:prstGeom>
          <a:noFill/>
          <a:ln cap="flat" cmpd="sng" w="12700">
            <a:solidFill>
              <a:schemeClr val="dk2"/>
            </a:solidFill>
            <a:prstDash val="solid"/>
            <a:round/>
            <a:headEnd len="med" w="med" type="none"/>
            <a:tailEnd len="med" w="med" type="triangle"/>
          </a:ln>
        </p:spPr>
      </p:cxnSp>
      <p:pic>
        <p:nvPicPr>
          <p:cNvPr id="955" name="Google Shape;955;g3a56655396f_1_14"/>
          <p:cNvPicPr preferRelativeResize="0"/>
          <p:nvPr/>
        </p:nvPicPr>
        <p:blipFill>
          <a:blip r:embed="rId13">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9" name="Shape 959"/>
        <p:cNvGrpSpPr/>
        <p:nvPr/>
      </p:nvGrpSpPr>
      <p:grpSpPr>
        <a:xfrm>
          <a:off x="0" y="0"/>
          <a:ext cx="0" cy="0"/>
          <a:chOff x="0" y="0"/>
          <a:chExt cx="0" cy="0"/>
        </a:xfrm>
      </p:grpSpPr>
      <p:sp>
        <p:nvSpPr>
          <p:cNvPr id="960" name="Google Shape;960;g3a56655396f_1_51"/>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An inventory and its supporting services</a:t>
            </a:r>
            <a:endParaRPr sz="3000"/>
          </a:p>
        </p:txBody>
      </p:sp>
      <p:sp>
        <p:nvSpPr>
          <p:cNvPr id="961" name="Google Shape;961;g3a56655396f_1_51"/>
          <p:cNvSpPr/>
          <p:nvPr/>
        </p:nvSpPr>
        <p:spPr>
          <a:xfrm>
            <a:off x="422067" y="154753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TRSP WG - RDA</a:t>
            </a:r>
            <a:endParaRPr b="1" sz="1200">
              <a:latin typeface="Calibri"/>
              <a:ea typeface="Calibri"/>
              <a:cs typeface="Calibri"/>
              <a:sym typeface="Calibri"/>
            </a:endParaRPr>
          </a:p>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3"/>
              </a:rPr>
              <a:t>Technical Repository Service Providers</a:t>
            </a:r>
            <a:r>
              <a:rPr lang="en-GB" sz="1200">
                <a:latin typeface="Calibri"/>
                <a:ea typeface="Calibri"/>
                <a:cs typeface="Calibri"/>
                <a:sym typeface="Calibri"/>
              </a:rPr>
              <a:t> </a:t>
            </a:r>
            <a:endParaRPr sz="1200">
              <a:latin typeface="Calibri"/>
              <a:ea typeface="Calibri"/>
              <a:cs typeface="Calibri"/>
              <a:sym typeface="Calibri"/>
            </a:endParaRPr>
          </a:p>
        </p:txBody>
      </p:sp>
      <p:sp>
        <p:nvSpPr>
          <p:cNvPr id="962" name="Google Shape;962;g3a56655396f_1_51"/>
          <p:cNvSpPr/>
          <p:nvPr/>
        </p:nvSpPr>
        <p:spPr>
          <a:xfrm>
            <a:off x="422067" y="230339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DRAWG → FAIR-IMPACT</a:t>
            </a:r>
            <a:r>
              <a:rPr lang="en-GB" sz="1200">
                <a:latin typeface="Calibri"/>
                <a:ea typeface="Calibri"/>
                <a:cs typeface="Calibri"/>
                <a:sym typeface="Calibri"/>
              </a:rPr>
              <a:t>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Task 5.4</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a:t>
            </a:r>
            <a:r>
              <a:rPr lang="en-GB" sz="1200" u="sng">
                <a:solidFill>
                  <a:schemeClr val="hlink"/>
                </a:solidFill>
                <a:latin typeface="Calibri"/>
                <a:ea typeface="Calibri"/>
                <a:cs typeface="Calibri"/>
                <a:sym typeface="Calibri"/>
                <a:hlinkClick r:id="rId4"/>
              </a:rPr>
              <a:t>Repository Attributes</a:t>
            </a:r>
            <a:r>
              <a:rPr lang="en-GB" sz="1200">
                <a:latin typeface="Calibri"/>
                <a:ea typeface="Calibri"/>
                <a:cs typeface="Calibri"/>
                <a:sym typeface="Calibri"/>
              </a:rPr>
              <a:t>”</a:t>
            </a:r>
            <a:endParaRPr sz="1200">
              <a:latin typeface="Calibri"/>
              <a:ea typeface="Calibri"/>
              <a:cs typeface="Calibri"/>
              <a:sym typeface="Calibri"/>
            </a:endParaRPr>
          </a:p>
        </p:txBody>
      </p:sp>
      <p:sp>
        <p:nvSpPr>
          <p:cNvPr id="963" name="Google Shape;963;g3a56655396f_1_51"/>
          <p:cNvSpPr/>
          <p:nvPr/>
        </p:nvSpPr>
        <p:spPr>
          <a:xfrm>
            <a:off x="422067" y="305925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FAIRCORE4EOSC</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WP2</a:t>
            </a:r>
            <a:endParaRPr sz="1200">
              <a:latin typeface="Calibri"/>
              <a:ea typeface="Calibri"/>
              <a:cs typeface="Calibri"/>
              <a:sym typeface="Calibri"/>
            </a:endParaRPr>
          </a:p>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5"/>
              </a:rPr>
              <a:t>Compliance Assessment Toolkit</a:t>
            </a:r>
            <a:endParaRPr sz="1200">
              <a:latin typeface="Calibri"/>
              <a:ea typeface="Calibri"/>
              <a:cs typeface="Calibri"/>
              <a:sym typeface="Calibri"/>
            </a:endParaRPr>
          </a:p>
        </p:txBody>
      </p:sp>
      <p:sp>
        <p:nvSpPr>
          <p:cNvPr id="964" name="Google Shape;964;g3a56655396f_1_51"/>
          <p:cNvSpPr/>
          <p:nvPr/>
        </p:nvSpPr>
        <p:spPr>
          <a:xfrm>
            <a:off x="422067" y="381511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OSTRAILS</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WP3</a:t>
            </a:r>
            <a:endParaRPr sz="1200">
              <a:latin typeface="Calibri"/>
              <a:ea typeface="Calibri"/>
              <a:cs typeface="Calibri"/>
              <a:sym typeface="Calibri"/>
            </a:endParaRPr>
          </a:p>
        </p:txBody>
      </p:sp>
      <p:sp>
        <p:nvSpPr>
          <p:cNvPr id="965" name="Google Shape;965;g3a56655396f_1_51"/>
          <p:cNvSpPr/>
          <p:nvPr/>
        </p:nvSpPr>
        <p:spPr>
          <a:xfrm>
            <a:off x="422067" y="5282174"/>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EOSC FIDELIS</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WP5</a:t>
            </a:r>
            <a:endParaRPr sz="1200">
              <a:latin typeface="Calibri"/>
              <a:ea typeface="Calibri"/>
              <a:cs typeface="Calibri"/>
              <a:sym typeface="Calibri"/>
            </a:endParaRPr>
          </a:p>
        </p:txBody>
      </p:sp>
      <p:sp>
        <p:nvSpPr>
          <p:cNvPr id="966" name="Google Shape;966;g3a56655396f_1_51"/>
          <p:cNvSpPr/>
          <p:nvPr/>
        </p:nvSpPr>
        <p:spPr>
          <a:xfrm>
            <a:off x="422067" y="6038033"/>
            <a:ext cx="21261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EOSC LTDR TF</a:t>
            </a:r>
            <a:endParaRPr b="1" sz="1200">
              <a:latin typeface="Calibri"/>
              <a:ea typeface="Calibri"/>
              <a:cs typeface="Calibri"/>
              <a:sym typeface="Calibri"/>
            </a:endParaRPr>
          </a:p>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6"/>
              </a:rPr>
              <a:t>Long-Term Data Retention</a:t>
            </a:r>
            <a:endParaRPr sz="1200">
              <a:latin typeface="Calibri"/>
              <a:ea typeface="Calibri"/>
              <a:cs typeface="Calibri"/>
              <a:sym typeface="Calibri"/>
            </a:endParaRPr>
          </a:p>
        </p:txBody>
      </p:sp>
      <p:sp>
        <p:nvSpPr>
          <p:cNvPr id="967" name="Google Shape;967;g3a56655396f_1_51"/>
          <p:cNvSpPr/>
          <p:nvPr/>
        </p:nvSpPr>
        <p:spPr>
          <a:xfrm>
            <a:off x="2815967" y="1547533"/>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solidFill>
                  <a:schemeClr val="dk1"/>
                </a:solidFill>
                <a:latin typeface="Calibri"/>
                <a:ea typeface="Calibri"/>
                <a:cs typeface="Calibri"/>
                <a:sym typeface="Calibri"/>
              </a:rPr>
              <a:t>Disambiguated and partly mapped foundational attributes, generalisation of assessment</a:t>
            </a:r>
            <a:endParaRPr sz="1200">
              <a:latin typeface="Calibri"/>
              <a:ea typeface="Calibri"/>
              <a:cs typeface="Calibri"/>
              <a:sym typeface="Calibri"/>
            </a:endParaRPr>
          </a:p>
        </p:txBody>
      </p:sp>
      <p:cxnSp>
        <p:nvCxnSpPr>
          <p:cNvPr id="968" name="Google Shape;968;g3a56655396f_1_51"/>
          <p:cNvCxnSpPr>
            <a:stCxn id="961" idx="3"/>
            <a:endCxn id="967" idx="1"/>
          </p:cNvCxnSpPr>
          <p:nvPr/>
        </p:nvCxnSpPr>
        <p:spPr>
          <a:xfrm>
            <a:off x="2548167" y="187873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69" name="Google Shape;969;g3a56655396f_1_51"/>
          <p:cNvSpPr/>
          <p:nvPr/>
        </p:nvSpPr>
        <p:spPr>
          <a:xfrm>
            <a:off x="2815967" y="2303382"/>
            <a:ext cx="24303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solidFill>
                  <a:schemeClr val="dk1"/>
                </a:solidFill>
                <a:latin typeface="Calibri"/>
                <a:ea typeface="Calibri"/>
                <a:cs typeface="Calibri"/>
                <a:sym typeface="Calibri"/>
              </a:rPr>
              <a:t>Recommendations on machine-readable implementation of </a:t>
            </a:r>
            <a:r>
              <a:rPr lang="en-GB" sz="1200" u="sng">
                <a:solidFill>
                  <a:schemeClr val="hlink"/>
                </a:solidFill>
                <a:latin typeface="Calibri"/>
                <a:ea typeface="Calibri"/>
                <a:cs typeface="Calibri"/>
                <a:sym typeface="Calibri"/>
                <a:hlinkClick r:id="rId7"/>
              </a:rPr>
              <a:t>DRAWG</a:t>
            </a:r>
            <a:endParaRPr sz="1200">
              <a:latin typeface="Calibri"/>
              <a:ea typeface="Calibri"/>
              <a:cs typeface="Calibri"/>
              <a:sym typeface="Calibri"/>
            </a:endParaRPr>
          </a:p>
        </p:txBody>
      </p:sp>
      <p:cxnSp>
        <p:nvCxnSpPr>
          <p:cNvPr id="970" name="Google Shape;970;g3a56655396f_1_51"/>
          <p:cNvCxnSpPr>
            <a:stCxn id="962" idx="3"/>
            <a:endCxn id="969" idx="1"/>
          </p:cNvCxnSpPr>
          <p:nvPr/>
        </p:nvCxnSpPr>
        <p:spPr>
          <a:xfrm>
            <a:off x="2548167" y="263459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71" name="Google Shape;971;g3a56655396f_1_51"/>
          <p:cNvSpPr/>
          <p:nvPr/>
        </p:nvSpPr>
        <p:spPr>
          <a:xfrm>
            <a:off x="2815967" y="3059232"/>
            <a:ext cx="24303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8"/>
              </a:rPr>
              <a:t>Conceptual Mode</a:t>
            </a:r>
            <a:r>
              <a:rPr lang="en-GB" sz="1200">
                <a:solidFill>
                  <a:schemeClr val="dk1"/>
                </a:solidFill>
                <a:latin typeface="Calibri"/>
                <a:ea typeface="Calibri"/>
                <a:cs typeface="Calibri"/>
                <a:sym typeface="Calibri"/>
              </a:rPr>
              <a:t>l </a:t>
            </a:r>
            <a:endParaRPr sz="1200">
              <a:solidFill>
                <a:schemeClr val="dk1"/>
              </a:solidFill>
              <a:latin typeface="Calibri"/>
              <a:ea typeface="Calibri"/>
              <a:cs typeface="Calibri"/>
              <a:sym typeface="Calibri"/>
            </a:endParaRPr>
          </a:p>
          <a:p>
            <a:pPr indent="0" lvl="0" marL="0" rtl="0" algn="ctr">
              <a:spcBef>
                <a:spcPts val="0"/>
              </a:spcBef>
              <a:spcAft>
                <a:spcPts val="0"/>
              </a:spcAft>
              <a:buNone/>
            </a:pPr>
            <a:r>
              <a:rPr lang="en-GB" sz="1200">
                <a:solidFill>
                  <a:schemeClr val="dk1"/>
                </a:solidFill>
                <a:latin typeface="Calibri"/>
                <a:ea typeface="Calibri"/>
                <a:cs typeface="Calibri"/>
                <a:sym typeface="Calibri"/>
              </a:rPr>
              <a:t>for encoding of assessment </a:t>
            </a:r>
            <a:endParaRPr sz="1200">
              <a:latin typeface="Calibri"/>
              <a:ea typeface="Calibri"/>
              <a:cs typeface="Calibri"/>
              <a:sym typeface="Calibri"/>
            </a:endParaRPr>
          </a:p>
        </p:txBody>
      </p:sp>
      <p:cxnSp>
        <p:nvCxnSpPr>
          <p:cNvPr id="972" name="Google Shape;972;g3a56655396f_1_51"/>
          <p:cNvCxnSpPr>
            <a:stCxn id="963" idx="3"/>
            <a:endCxn id="971" idx="1"/>
          </p:cNvCxnSpPr>
          <p:nvPr/>
        </p:nvCxnSpPr>
        <p:spPr>
          <a:xfrm>
            <a:off x="2548167" y="339045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73" name="Google Shape;973;g3a56655396f_1_51"/>
          <p:cNvSpPr/>
          <p:nvPr/>
        </p:nvSpPr>
        <p:spPr>
          <a:xfrm>
            <a:off x="2815967" y="5282130"/>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latin typeface="Calibri"/>
                <a:ea typeface="Calibri"/>
                <a:cs typeface="Calibri"/>
                <a:sym typeface="Calibri"/>
              </a:rPr>
              <a:t>TTRAM - Q3 2025</a:t>
            </a:r>
            <a:endParaRPr sz="1200">
              <a:latin typeface="Calibri"/>
              <a:ea typeface="Calibri"/>
              <a:cs typeface="Calibri"/>
              <a:sym typeface="Calibri"/>
            </a:endParaRPr>
          </a:p>
        </p:txBody>
      </p:sp>
      <p:sp>
        <p:nvSpPr>
          <p:cNvPr id="974" name="Google Shape;974;g3a56655396f_1_51"/>
          <p:cNvSpPr/>
          <p:nvPr/>
        </p:nvSpPr>
        <p:spPr>
          <a:xfrm>
            <a:off x="2815967" y="6038038"/>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9"/>
              </a:rPr>
              <a:t>Vocabulary - Q3 2025</a:t>
            </a:r>
            <a:endParaRPr sz="1200">
              <a:latin typeface="Calibri"/>
              <a:ea typeface="Calibri"/>
              <a:cs typeface="Calibri"/>
              <a:sym typeface="Calibri"/>
            </a:endParaRPr>
          </a:p>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10"/>
              </a:rPr>
              <a:t>Status and Needs - Q4 2025</a:t>
            </a:r>
            <a:endParaRPr sz="1200">
              <a:latin typeface="Calibri"/>
              <a:ea typeface="Calibri"/>
              <a:cs typeface="Calibri"/>
              <a:sym typeface="Calibri"/>
            </a:endParaRPr>
          </a:p>
        </p:txBody>
      </p:sp>
      <p:cxnSp>
        <p:nvCxnSpPr>
          <p:cNvPr id="975" name="Google Shape;975;g3a56655396f_1_51"/>
          <p:cNvCxnSpPr>
            <a:stCxn id="965" idx="3"/>
            <a:endCxn id="973" idx="1"/>
          </p:cNvCxnSpPr>
          <p:nvPr/>
        </p:nvCxnSpPr>
        <p:spPr>
          <a:xfrm>
            <a:off x="2548167" y="5613374"/>
            <a:ext cx="267900" cy="0"/>
          </a:xfrm>
          <a:prstGeom prst="straightConnector1">
            <a:avLst/>
          </a:prstGeom>
          <a:noFill/>
          <a:ln cap="flat" cmpd="sng" w="12700">
            <a:solidFill>
              <a:schemeClr val="dk2"/>
            </a:solidFill>
            <a:prstDash val="solid"/>
            <a:round/>
            <a:headEnd len="med" w="med" type="none"/>
            <a:tailEnd len="med" w="med" type="triangle"/>
          </a:ln>
        </p:spPr>
      </p:cxnSp>
      <p:cxnSp>
        <p:nvCxnSpPr>
          <p:cNvPr id="976" name="Google Shape;976;g3a56655396f_1_51"/>
          <p:cNvCxnSpPr>
            <a:stCxn id="966" idx="3"/>
            <a:endCxn id="974" idx="1"/>
          </p:cNvCxnSpPr>
          <p:nvPr/>
        </p:nvCxnSpPr>
        <p:spPr>
          <a:xfrm>
            <a:off x="2548167" y="636923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77" name="Google Shape;977;g3a56655396f_1_51"/>
          <p:cNvSpPr/>
          <p:nvPr/>
        </p:nvSpPr>
        <p:spPr>
          <a:xfrm>
            <a:off x="422067" y="4548631"/>
            <a:ext cx="2126100" cy="6624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EOSC EDEN</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WP1, WP2, WP3</a:t>
            </a:r>
            <a:endParaRPr sz="1200">
              <a:latin typeface="Calibri"/>
              <a:ea typeface="Calibri"/>
              <a:cs typeface="Calibri"/>
              <a:sym typeface="Calibri"/>
            </a:endParaRPr>
          </a:p>
        </p:txBody>
      </p:sp>
      <p:sp>
        <p:nvSpPr>
          <p:cNvPr id="978" name="Google Shape;978;g3a56655396f_1_51"/>
          <p:cNvSpPr/>
          <p:nvPr/>
        </p:nvSpPr>
        <p:spPr>
          <a:xfrm>
            <a:off x="2815967" y="3815115"/>
            <a:ext cx="24303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latin typeface="Calibri"/>
                <a:ea typeface="Calibri"/>
                <a:cs typeface="Calibri"/>
                <a:sym typeface="Calibri"/>
              </a:rPr>
              <a:t>Harmonised Models - </a:t>
            </a:r>
            <a:r>
              <a:rPr lang="en-GB" sz="1200" u="sng">
                <a:solidFill>
                  <a:schemeClr val="hlink"/>
                </a:solidFill>
                <a:latin typeface="Calibri"/>
                <a:ea typeface="Calibri"/>
                <a:cs typeface="Calibri"/>
                <a:sym typeface="Calibri"/>
                <a:hlinkClick r:id="rId11"/>
              </a:rPr>
              <a:t>FAIR</a:t>
            </a:r>
            <a:r>
              <a:rPr lang="en-GB" sz="1200">
                <a:latin typeface="Calibri"/>
                <a:ea typeface="Calibri"/>
                <a:cs typeface="Calibri"/>
                <a:sym typeface="Calibri"/>
              </a:rPr>
              <a:t>, </a:t>
            </a:r>
            <a:r>
              <a:rPr lang="en-GB" sz="1200" u="sng">
                <a:solidFill>
                  <a:schemeClr val="hlink"/>
                </a:solidFill>
                <a:latin typeface="Calibri"/>
                <a:ea typeface="Calibri"/>
                <a:cs typeface="Calibri"/>
                <a:sym typeface="Calibri"/>
                <a:hlinkClick r:id="rId12"/>
              </a:rPr>
              <a:t>SKG-IF</a:t>
            </a:r>
            <a:r>
              <a:rPr lang="en-GB" sz="1200">
                <a:latin typeface="Calibri"/>
                <a:ea typeface="Calibri"/>
                <a:cs typeface="Calibri"/>
                <a:sym typeface="Calibri"/>
              </a:rPr>
              <a:t>, </a:t>
            </a:r>
            <a:r>
              <a:rPr lang="en-GB" sz="1200">
                <a:solidFill>
                  <a:schemeClr val="dk1"/>
                </a:solidFill>
                <a:latin typeface="Calibri"/>
                <a:ea typeface="Calibri"/>
                <a:cs typeface="Calibri"/>
                <a:sym typeface="Calibri"/>
              </a:rPr>
              <a:t>maDMP</a:t>
            </a:r>
            <a:endParaRPr sz="1200">
              <a:latin typeface="Calibri"/>
              <a:ea typeface="Calibri"/>
              <a:cs typeface="Calibri"/>
              <a:sym typeface="Calibri"/>
            </a:endParaRPr>
          </a:p>
        </p:txBody>
      </p:sp>
      <p:cxnSp>
        <p:nvCxnSpPr>
          <p:cNvPr id="979" name="Google Shape;979;g3a56655396f_1_51"/>
          <p:cNvCxnSpPr>
            <a:stCxn id="964" idx="3"/>
            <a:endCxn id="978" idx="1"/>
          </p:cNvCxnSpPr>
          <p:nvPr/>
        </p:nvCxnSpPr>
        <p:spPr>
          <a:xfrm>
            <a:off x="2548167" y="4146313"/>
            <a:ext cx="267900" cy="0"/>
          </a:xfrm>
          <a:prstGeom prst="straightConnector1">
            <a:avLst/>
          </a:prstGeom>
          <a:noFill/>
          <a:ln cap="flat" cmpd="sng" w="12700">
            <a:solidFill>
              <a:schemeClr val="dk2"/>
            </a:solidFill>
            <a:prstDash val="solid"/>
            <a:round/>
            <a:headEnd len="med" w="med" type="none"/>
            <a:tailEnd len="med" w="med" type="triangle"/>
          </a:ln>
        </p:spPr>
      </p:cxnSp>
      <p:sp>
        <p:nvSpPr>
          <p:cNvPr id="980" name="Google Shape;980;g3a56655396f_1_51"/>
          <p:cNvSpPr/>
          <p:nvPr/>
        </p:nvSpPr>
        <p:spPr>
          <a:xfrm>
            <a:off x="2816033" y="4548600"/>
            <a:ext cx="2430300" cy="662400"/>
          </a:xfrm>
          <a:prstGeom prst="rect">
            <a:avLst/>
          </a:prstGeom>
          <a:solidFill>
            <a:srgbClr val="FFF2CC"/>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latin typeface="Calibri"/>
                <a:ea typeface="Calibri"/>
                <a:cs typeface="Calibri"/>
                <a:sym typeface="Calibri"/>
              </a:rPr>
              <a:t>WP1: Preservation Needs</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WP2: Expert Inputs</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WP3: Disciplinary Needs</a:t>
            </a:r>
            <a:endParaRPr sz="1200">
              <a:latin typeface="Calibri"/>
              <a:ea typeface="Calibri"/>
              <a:cs typeface="Calibri"/>
              <a:sym typeface="Calibri"/>
            </a:endParaRPr>
          </a:p>
        </p:txBody>
      </p:sp>
      <p:sp>
        <p:nvSpPr>
          <p:cNvPr id="981" name="Google Shape;981;g3a56655396f_1_51"/>
          <p:cNvSpPr/>
          <p:nvPr/>
        </p:nvSpPr>
        <p:spPr>
          <a:xfrm>
            <a:off x="6096000" y="1547533"/>
            <a:ext cx="1814700" cy="2930100"/>
          </a:xfrm>
          <a:prstGeom prst="rect">
            <a:avLst/>
          </a:prstGeom>
          <a:solidFill>
            <a:srgbClr val="CFE2F3">
              <a:alpha val="57590"/>
            </a:srgbClr>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STANDARDISED </a:t>
            </a:r>
            <a:endParaRPr b="1" sz="1200">
              <a:latin typeface="Calibri"/>
              <a:ea typeface="Calibri"/>
              <a:cs typeface="Calibri"/>
              <a:sym typeface="Calibri"/>
            </a:endParaRPr>
          </a:p>
          <a:p>
            <a:pPr indent="0" lvl="0" marL="0" rtl="0" algn="ctr">
              <a:spcBef>
                <a:spcPts val="0"/>
              </a:spcBef>
              <a:spcAft>
                <a:spcPts val="0"/>
              </a:spcAft>
              <a:buNone/>
            </a:pPr>
            <a:r>
              <a:rPr b="1" lang="en-GB" sz="1200">
                <a:latin typeface="Calibri"/>
                <a:ea typeface="Calibri"/>
                <a:cs typeface="Calibri"/>
                <a:sym typeface="Calibri"/>
              </a:rPr>
              <a:t>ATTRIBUTE INVENTORY</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TRSP, EDEN WP2</a:t>
            </a:r>
            <a:endParaRPr sz="1200">
              <a:latin typeface="Calibri"/>
              <a:ea typeface="Calibri"/>
              <a:cs typeface="Calibri"/>
              <a:sym typeface="Calibri"/>
            </a:endParaRPr>
          </a:p>
          <a:p>
            <a:pPr indent="0" lvl="0" marL="0" rtl="0" algn="ctr">
              <a:spcBef>
                <a:spcPts val="0"/>
              </a:spcBef>
              <a:spcAft>
                <a:spcPts val="0"/>
              </a:spcAft>
              <a:buNone/>
            </a:pPr>
            <a:r>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A comprehensive, use-case agnostic inventory of attributes</a:t>
            </a:r>
            <a:endParaRPr sz="1200">
              <a:latin typeface="Calibri"/>
              <a:ea typeface="Calibri"/>
              <a:cs typeface="Calibri"/>
              <a:sym typeface="Calibri"/>
            </a:endParaRPr>
          </a:p>
          <a:p>
            <a:pPr indent="0" lvl="0" marL="0" rtl="0" algn="ctr">
              <a:spcBef>
                <a:spcPts val="0"/>
              </a:spcBef>
              <a:spcAft>
                <a:spcPts val="0"/>
              </a:spcAft>
              <a:buNone/>
            </a:pPr>
            <a:r>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Where possible, include formal URI definitions (e.g from schema.org or DCAT), a description, and use-case independent properties (i.e. private or public, …)</a:t>
            </a:r>
            <a:endParaRPr sz="1200">
              <a:latin typeface="Calibri"/>
              <a:ea typeface="Calibri"/>
              <a:cs typeface="Calibri"/>
              <a:sym typeface="Calibri"/>
            </a:endParaRPr>
          </a:p>
        </p:txBody>
      </p:sp>
      <p:cxnSp>
        <p:nvCxnSpPr>
          <p:cNvPr id="982" name="Google Shape;982;g3a56655396f_1_51"/>
          <p:cNvCxnSpPr>
            <a:stCxn id="967" idx="3"/>
            <a:endCxn id="981" idx="1"/>
          </p:cNvCxnSpPr>
          <p:nvPr/>
        </p:nvCxnSpPr>
        <p:spPr>
          <a:xfrm>
            <a:off x="5246267" y="1878733"/>
            <a:ext cx="849600" cy="1133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83" name="Google Shape;983;g3a56655396f_1_51"/>
          <p:cNvCxnSpPr>
            <a:stCxn id="969" idx="3"/>
            <a:endCxn id="981" idx="1"/>
          </p:cNvCxnSpPr>
          <p:nvPr/>
        </p:nvCxnSpPr>
        <p:spPr>
          <a:xfrm>
            <a:off x="5246267" y="2634582"/>
            <a:ext cx="849600" cy="3780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84" name="Google Shape;984;g3a56655396f_1_51"/>
          <p:cNvCxnSpPr>
            <a:stCxn id="971" idx="3"/>
            <a:endCxn id="981" idx="1"/>
          </p:cNvCxnSpPr>
          <p:nvPr/>
        </p:nvCxnSpPr>
        <p:spPr>
          <a:xfrm flipH="1" rot="10800000">
            <a:off x="5246267" y="3012732"/>
            <a:ext cx="849600" cy="377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85" name="Google Shape;985;g3a56655396f_1_51"/>
          <p:cNvCxnSpPr>
            <a:stCxn id="978" idx="3"/>
            <a:endCxn id="981" idx="1"/>
          </p:cNvCxnSpPr>
          <p:nvPr/>
        </p:nvCxnSpPr>
        <p:spPr>
          <a:xfrm flipH="1" rot="10800000">
            <a:off x="5246267" y="3012615"/>
            <a:ext cx="849600" cy="1133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86" name="Google Shape;986;g3a56655396f_1_51"/>
          <p:cNvCxnSpPr>
            <a:stCxn id="980" idx="3"/>
            <a:endCxn id="981" idx="1"/>
          </p:cNvCxnSpPr>
          <p:nvPr/>
        </p:nvCxnSpPr>
        <p:spPr>
          <a:xfrm flipH="1" rot="10800000">
            <a:off x="5246333" y="3012600"/>
            <a:ext cx="849600" cy="1867200"/>
          </a:xfrm>
          <a:prstGeom prst="curvedConnector3">
            <a:avLst>
              <a:gd fmla="val 49998" name="adj1"/>
            </a:avLst>
          </a:prstGeom>
          <a:noFill/>
          <a:ln cap="flat" cmpd="sng" w="12700">
            <a:solidFill>
              <a:schemeClr val="dk2"/>
            </a:solidFill>
            <a:prstDash val="solid"/>
            <a:round/>
            <a:headEnd len="med" w="med" type="none"/>
            <a:tailEnd len="med" w="med" type="none"/>
          </a:ln>
        </p:spPr>
      </p:cxnSp>
      <p:cxnSp>
        <p:nvCxnSpPr>
          <p:cNvPr id="987" name="Google Shape;987;g3a56655396f_1_51"/>
          <p:cNvCxnSpPr>
            <a:stCxn id="973" idx="3"/>
            <a:endCxn id="981" idx="1"/>
          </p:cNvCxnSpPr>
          <p:nvPr/>
        </p:nvCxnSpPr>
        <p:spPr>
          <a:xfrm flipH="1" rot="10800000">
            <a:off x="5246267" y="3012630"/>
            <a:ext cx="849600" cy="2600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988" name="Google Shape;988;g3a56655396f_1_51"/>
          <p:cNvCxnSpPr>
            <a:stCxn id="974" idx="3"/>
            <a:endCxn id="981" idx="1"/>
          </p:cNvCxnSpPr>
          <p:nvPr/>
        </p:nvCxnSpPr>
        <p:spPr>
          <a:xfrm flipH="1" rot="10800000">
            <a:off x="5246267" y="3012538"/>
            <a:ext cx="849600" cy="3356700"/>
          </a:xfrm>
          <a:prstGeom prst="curvedConnector3">
            <a:avLst>
              <a:gd fmla="val 50002" name="adj1"/>
            </a:avLst>
          </a:prstGeom>
          <a:noFill/>
          <a:ln cap="flat" cmpd="sng" w="12700">
            <a:solidFill>
              <a:schemeClr val="dk2"/>
            </a:solidFill>
            <a:prstDash val="solid"/>
            <a:round/>
            <a:headEnd len="med" w="med" type="none"/>
            <a:tailEnd len="med" w="med" type="none"/>
          </a:ln>
        </p:spPr>
      </p:cxnSp>
      <p:sp>
        <p:nvSpPr>
          <p:cNvPr id="989" name="Google Shape;989;g3a56655396f_1_51"/>
          <p:cNvSpPr txBox="1"/>
          <p:nvPr/>
        </p:nvSpPr>
        <p:spPr>
          <a:xfrm>
            <a:off x="8227567" y="3311467"/>
            <a:ext cx="3823200" cy="3016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1500">
                <a:solidFill>
                  <a:schemeClr val="dk2"/>
                </a:solidFill>
                <a:latin typeface="Calibri"/>
                <a:ea typeface="Calibri"/>
                <a:cs typeface="Calibri"/>
                <a:sym typeface="Calibri"/>
              </a:rPr>
              <a:t>The attributes in the standardised inventory often imply a supporting service or workflow. For example, determining an attribute reflecting the aggregate FAIR status for a repository implies assessment and aggregation services. Likewise, reporting licences supported by the repository ideally requires a registry of licences providing unambiguous URIs.</a:t>
            </a:r>
            <a:endParaRPr sz="1500">
              <a:solidFill>
                <a:schemeClr val="dk2"/>
              </a:solidFill>
              <a:latin typeface="Calibri"/>
              <a:ea typeface="Calibri"/>
              <a:cs typeface="Calibri"/>
              <a:sym typeface="Calibri"/>
            </a:endParaRPr>
          </a:p>
          <a:p>
            <a:pPr indent="0" lvl="0" marL="0" rtl="0" algn="l">
              <a:spcBef>
                <a:spcPts val="0"/>
              </a:spcBef>
              <a:spcAft>
                <a:spcPts val="0"/>
              </a:spcAft>
              <a:buNone/>
            </a:pPr>
            <a:r>
              <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b="1" lang="en-GB" sz="1500">
                <a:solidFill>
                  <a:schemeClr val="dk2"/>
                </a:solidFill>
                <a:latin typeface="Calibri"/>
                <a:ea typeface="Calibri"/>
                <a:cs typeface="Calibri"/>
                <a:sym typeface="Calibri"/>
              </a:rPr>
              <a:t>Tasks</a:t>
            </a:r>
            <a:r>
              <a:rPr lang="en-GB" sz="1500">
                <a:solidFill>
                  <a:schemeClr val="dk2"/>
                </a:solidFill>
                <a:latin typeface="Calibri"/>
                <a:ea typeface="Calibri"/>
                <a:cs typeface="Calibri"/>
                <a:sym typeface="Calibri"/>
              </a:rPr>
              <a:t>: include a services and workflow inventory into the registry/ knowledge base</a:t>
            </a:r>
            <a:endParaRPr sz="1500">
              <a:solidFill>
                <a:schemeClr val="dk2"/>
              </a:solidFill>
              <a:latin typeface="Calibri"/>
              <a:ea typeface="Calibri"/>
              <a:cs typeface="Calibri"/>
              <a:sym typeface="Calibri"/>
            </a:endParaRPr>
          </a:p>
        </p:txBody>
      </p:sp>
      <p:sp>
        <p:nvSpPr>
          <p:cNvPr id="990" name="Google Shape;990;g3a56655396f_1_51"/>
          <p:cNvSpPr/>
          <p:nvPr/>
        </p:nvSpPr>
        <p:spPr>
          <a:xfrm>
            <a:off x="8302433" y="1547533"/>
            <a:ext cx="1814700" cy="1464900"/>
          </a:xfrm>
          <a:prstGeom prst="rect">
            <a:avLst/>
          </a:prstGeom>
          <a:solidFill>
            <a:srgbClr val="CFE2F3"/>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SERVICES/ WORKFLOW INVENTORY</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EDEN WP2</a:t>
            </a:r>
            <a:endParaRPr sz="1200">
              <a:latin typeface="Calibri"/>
              <a:ea typeface="Calibri"/>
              <a:cs typeface="Calibri"/>
              <a:sym typeface="Calibri"/>
            </a:endParaRPr>
          </a:p>
          <a:p>
            <a:pPr indent="0" lvl="0" marL="0" rtl="0" algn="ctr">
              <a:spcBef>
                <a:spcPts val="0"/>
              </a:spcBef>
              <a:spcAft>
                <a:spcPts val="0"/>
              </a:spcAft>
              <a:buNone/>
            </a:pPr>
            <a:r>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A use-case agnostic inventory of services</a:t>
            </a:r>
            <a:endParaRPr sz="1200">
              <a:latin typeface="Calibri"/>
              <a:ea typeface="Calibri"/>
              <a:cs typeface="Calibri"/>
              <a:sym typeface="Calibri"/>
            </a:endParaRPr>
          </a:p>
        </p:txBody>
      </p:sp>
      <p:cxnSp>
        <p:nvCxnSpPr>
          <p:cNvPr id="991" name="Google Shape;991;g3a56655396f_1_51"/>
          <p:cNvCxnSpPr>
            <a:endCxn id="990" idx="1"/>
          </p:cNvCxnSpPr>
          <p:nvPr/>
        </p:nvCxnSpPr>
        <p:spPr>
          <a:xfrm>
            <a:off x="7931333" y="2279083"/>
            <a:ext cx="371100" cy="900"/>
          </a:xfrm>
          <a:prstGeom prst="straightConnector1">
            <a:avLst/>
          </a:prstGeom>
          <a:noFill/>
          <a:ln cap="flat" cmpd="sng" w="12700">
            <a:solidFill>
              <a:schemeClr val="dk2"/>
            </a:solidFill>
            <a:prstDash val="solid"/>
            <a:round/>
            <a:headEnd len="med" w="med" type="none"/>
            <a:tailEnd len="med" w="med" type="triangle"/>
          </a:ln>
        </p:spPr>
      </p:cxnSp>
      <p:sp>
        <p:nvSpPr>
          <p:cNvPr id="992" name="Google Shape;992;g3a56655396f_1_51"/>
          <p:cNvSpPr/>
          <p:nvPr/>
        </p:nvSpPr>
        <p:spPr>
          <a:xfrm>
            <a:off x="6096000" y="4904433"/>
            <a:ext cx="1814700" cy="1464900"/>
          </a:xfrm>
          <a:prstGeom prst="rect">
            <a:avLst/>
          </a:prstGeom>
          <a:solidFill>
            <a:srgbClr val="CFE2F3">
              <a:alpha val="57590"/>
            </a:srgbClr>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ctr">
              <a:spcBef>
                <a:spcPts val="0"/>
              </a:spcBef>
              <a:spcAft>
                <a:spcPts val="0"/>
              </a:spcAft>
              <a:buNone/>
            </a:pPr>
            <a:r>
              <a:rPr b="1" lang="en-GB" sz="1200">
                <a:solidFill>
                  <a:schemeClr val="dk1"/>
                </a:solidFill>
                <a:latin typeface="Calibri"/>
                <a:ea typeface="Calibri"/>
                <a:cs typeface="Calibri"/>
                <a:sym typeface="Calibri"/>
              </a:rPr>
              <a:t>EDEN REGISTRY</a:t>
            </a:r>
            <a:endParaRPr b="1" sz="1200">
              <a:solidFill>
                <a:schemeClr val="dk1"/>
              </a:solidFill>
              <a:latin typeface="Calibri"/>
              <a:ea typeface="Calibri"/>
              <a:cs typeface="Calibri"/>
              <a:sym typeface="Calibri"/>
            </a:endParaRPr>
          </a:p>
          <a:p>
            <a:pPr indent="0" lvl="0" marL="0" rtl="0" algn="ctr">
              <a:spcBef>
                <a:spcPts val="0"/>
              </a:spcBef>
              <a:spcAft>
                <a:spcPts val="0"/>
              </a:spcAft>
              <a:buNone/>
            </a:pPr>
            <a:r>
              <a:rPr b="1" lang="en-GB" sz="1200">
                <a:solidFill>
                  <a:schemeClr val="dk1"/>
                </a:solidFill>
                <a:latin typeface="Calibri"/>
                <a:ea typeface="Calibri"/>
                <a:cs typeface="Calibri"/>
                <a:sym typeface="Calibri"/>
              </a:rPr>
              <a:t>(Knowledge Base)</a:t>
            </a:r>
            <a:endParaRPr b="1" sz="1200">
              <a:solidFill>
                <a:schemeClr val="dk1"/>
              </a:solidFill>
              <a:latin typeface="Calibri"/>
              <a:ea typeface="Calibri"/>
              <a:cs typeface="Calibri"/>
              <a:sym typeface="Calibri"/>
            </a:endParaRPr>
          </a:p>
          <a:p>
            <a:pPr indent="0" lvl="0" marL="0" rtl="0" algn="ctr">
              <a:spcBef>
                <a:spcPts val="0"/>
              </a:spcBef>
              <a:spcAft>
                <a:spcPts val="0"/>
              </a:spcAft>
              <a:buNone/>
            </a:pPr>
            <a:r>
              <a:rPr lang="en-GB" sz="1200">
                <a:solidFill>
                  <a:schemeClr val="dk1"/>
                </a:solidFill>
                <a:latin typeface="Calibri"/>
                <a:ea typeface="Calibri"/>
                <a:cs typeface="Calibri"/>
                <a:sym typeface="Calibri"/>
              </a:rPr>
              <a:t>EDEN WP2</a:t>
            </a:r>
            <a:endParaRPr sz="1200">
              <a:solidFill>
                <a:schemeClr val="dk1"/>
              </a:solidFill>
              <a:latin typeface="Calibri"/>
              <a:ea typeface="Calibri"/>
              <a:cs typeface="Calibri"/>
              <a:sym typeface="Calibri"/>
            </a:endParaRPr>
          </a:p>
          <a:p>
            <a:pPr indent="0" lvl="0" marL="0" rtl="0" algn="ctr">
              <a:spcBef>
                <a:spcPts val="0"/>
              </a:spcBef>
              <a:spcAft>
                <a:spcPts val="0"/>
              </a:spcAft>
              <a:buNone/>
            </a:pPr>
            <a:r>
              <a:t/>
            </a:r>
            <a:endParaRPr sz="1200">
              <a:solidFill>
                <a:schemeClr val="dk1"/>
              </a:solidFill>
              <a:latin typeface="Calibri"/>
              <a:ea typeface="Calibri"/>
              <a:cs typeface="Calibri"/>
              <a:sym typeface="Calibri"/>
            </a:endParaRPr>
          </a:p>
          <a:p>
            <a:pPr indent="0" lvl="0" marL="0" rtl="0" algn="ctr">
              <a:spcBef>
                <a:spcPts val="0"/>
              </a:spcBef>
              <a:spcAft>
                <a:spcPts val="0"/>
              </a:spcAft>
              <a:buNone/>
            </a:pPr>
            <a:r>
              <a:rPr lang="en-GB" sz="1200">
                <a:solidFill>
                  <a:schemeClr val="dk1"/>
                </a:solidFill>
                <a:latin typeface="Calibri"/>
                <a:ea typeface="Calibri"/>
                <a:cs typeface="Calibri"/>
                <a:sym typeface="Calibri"/>
              </a:rPr>
              <a:t>Repository, TTRAM, CTS, and TRSP Profiles</a:t>
            </a:r>
            <a:endParaRPr b="1" sz="1200">
              <a:latin typeface="Calibri"/>
              <a:ea typeface="Calibri"/>
              <a:cs typeface="Calibri"/>
              <a:sym typeface="Calibri"/>
            </a:endParaRPr>
          </a:p>
        </p:txBody>
      </p:sp>
      <p:cxnSp>
        <p:nvCxnSpPr>
          <p:cNvPr id="993" name="Google Shape;993;g3a56655396f_1_51"/>
          <p:cNvCxnSpPr>
            <a:endCxn id="992" idx="0"/>
          </p:cNvCxnSpPr>
          <p:nvPr/>
        </p:nvCxnSpPr>
        <p:spPr>
          <a:xfrm>
            <a:off x="7003350" y="4477533"/>
            <a:ext cx="0" cy="426900"/>
          </a:xfrm>
          <a:prstGeom prst="straightConnector1">
            <a:avLst/>
          </a:prstGeom>
          <a:noFill/>
          <a:ln cap="flat" cmpd="sng" w="12700">
            <a:solidFill>
              <a:schemeClr val="dk2"/>
            </a:solidFill>
            <a:prstDash val="solid"/>
            <a:round/>
            <a:headEnd len="med" w="med" type="none"/>
            <a:tailEnd len="med" w="med" type="triangle"/>
          </a:ln>
        </p:spPr>
      </p:cxnSp>
      <p:cxnSp>
        <p:nvCxnSpPr>
          <p:cNvPr id="994" name="Google Shape;994;g3a56655396f_1_51"/>
          <p:cNvCxnSpPr/>
          <p:nvPr/>
        </p:nvCxnSpPr>
        <p:spPr>
          <a:xfrm>
            <a:off x="2548067" y="4879831"/>
            <a:ext cx="267900" cy="0"/>
          </a:xfrm>
          <a:prstGeom prst="straightConnector1">
            <a:avLst/>
          </a:prstGeom>
          <a:noFill/>
          <a:ln cap="flat" cmpd="sng" w="12700">
            <a:solidFill>
              <a:schemeClr val="dk2"/>
            </a:solidFill>
            <a:prstDash val="solid"/>
            <a:round/>
            <a:headEnd len="med" w="med" type="none"/>
            <a:tailEnd len="med" w="med" type="triangle"/>
          </a:ln>
        </p:spPr>
      </p:cxnSp>
      <p:pic>
        <p:nvPicPr>
          <p:cNvPr id="995" name="Google Shape;995;g3a56655396f_1_51"/>
          <p:cNvPicPr preferRelativeResize="0"/>
          <p:nvPr/>
        </p:nvPicPr>
        <p:blipFill>
          <a:blip r:embed="rId13">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g3a56655396f_1_89"/>
          <p:cNvSpPr/>
          <p:nvPr/>
        </p:nvSpPr>
        <p:spPr>
          <a:xfrm>
            <a:off x="580767" y="1547533"/>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solidFill>
                  <a:schemeClr val="dk1"/>
                </a:solidFill>
                <a:highlight>
                  <a:srgbClr val="D9EAD3"/>
                </a:highlight>
                <a:latin typeface="Calibri"/>
                <a:ea typeface="Calibri"/>
                <a:cs typeface="Calibri"/>
                <a:sym typeface="Calibri"/>
              </a:rPr>
              <a:t>Disambiguated and partly mapped foundational attributes, generalisation of assessment</a:t>
            </a:r>
            <a:endParaRPr sz="1200">
              <a:highlight>
                <a:srgbClr val="D9EAD3"/>
              </a:highlight>
              <a:latin typeface="Calibri"/>
              <a:ea typeface="Calibri"/>
              <a:cs typeface="Calibri"/>
              <a:sym typeface="Calibri"/>
            </a:endParaRPr>
          </a:p>
        </p:txBody>
      </p:sp>
      <p:sp>
        <p:nvSpPr>
          <p:cNvPr id="1001" name="Google Shape;1001;g3a56655396f_1_89"/>
          <p:cNvSpPr/>
          <p:nvPr/>
        </p:nvSpPr>
        <p:spPr>
          <a:xfrm>
            <a:off x="580767" y="2303382"/>
            <a:ext cx="24303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solidFill>
                  <a:schemeClr val="dk1"/>
                </a:solidFill>
                <a:highlight>
                  <a:srgbClr val="D9EAD3"/>
                </a:highlight>
                <a:latin typeface="Calibri"/>
                <a:ea typeface="Calibri"/>
                <a:cs typeface="Calibri"/>
                <a:sym typeface="Calibri"/>
              </a:rPr>
              <a:t>Recommendations on machine-readable implementation of </a:t>
            </a:r>
            <a:r>
              <a:rPr lang="en-GB" sz="1200" u="sng">
                <a:solidFill>
                  <a:schemeClr val="hlink"/>
                </a:solidFill>
                <a:highlight>
                  <a:srgbClr val="D9EAD3"/>
                </a:highlight>
                <a:latin typeface="Calibri"/>
                <a:ea typeface="Calibri"/>
                <a:cs typeface="Calibri"/>
                <a:sym typeface="Calibri"/>
                <a:hlinkClick r:id="rId3"/>
              </a:rPr>
              <a:t>DRAWG</a:t>
            </a:r>
            <a:endParaRPr sz="1200">
              <a:highlight>
                <a:srgbClr val="D9EAD3"/>
              </a:highlight>
              <a:latin typeface="Calibri"/>
              <a:ea typeface="Calibri"/>
              <a:cs typeface="Calibri"/>
              <a:sym typeface="Calibri"/>
            </a:endParaRPr>
          </a:p>
        </p:txBody>
      </p:sp>
      <p:sp>
        <p:nvSpPr>
          <p:cNvPr id="1002" name="Google Shape;1002;g3a56655396f_1_89"/>
          <p:cNvSpPr/>
          <p:nvPr/>
        </p:nvSpPr>
        <p:spPr>
          <a:xfrm>
            <a:off x="580767" y="3059232"/>
            <a:ext cx="24303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u="sng">
                <a:solidFill>
                  <a:schemeClr val="hlink"/>
                </a:solidFill>
                <a:highlight>
                  <a:srgbClr val="D9EAD3"/>
                </a:highlight>
                <a:latin typeface="Calibri"/>
                <a:ea typeface="Calibri"/>
                <a:cs typeface="Calibri"/>
                <a:sym typeface="Calibri"/>
                <a:hlinkClick r:id="rId4"/>
              </a:rPr>
              <a:t>Conceptual Mode</a:t>
            </a:r>
            <a:r>
              <a:rPr lang="en-GB" sz="1200">
                <a:solidFill>
                  <a:schemeClr val="dk1"/>
                </a:solidFill>
                <a:highlight>
                  <a:srgbClr val="D9EAD3"/>
                </a:highlight>
                <a:latin typeface="Calibri"/>
                <a:ea typeface="Calibri"/>
                <a:cs typeface="Calibri"/>
                <a:sym typeface="Calibri"/>
              </a:rPr>
              <a:t>l </a:t>
            </a:r>
            <a:endParaRPr sz="1200">
              <a:solidFill>
                <a:schemeClr val="dk1"/>
              </a:solidFill>
              <a:highlight>
                <a:srgbClr val="D9EAD3"/>
              </a:highlight>
              <a:latin typeface="Calibri"/>
              <a:ea typeface="Calibri"/>
              <a:cs typeface="Calibri"/>
              <a:sym typeface="Calibri"/>
            </a:endParaRPr>
          </a:p>
          <a:p>
            <a:pPr indent="0" lvl="0" marL="0" rtl="0" algn="ctr">
              <a:spcBef>
                <a:spcPts val="0"/>
              </a:spcBef>
              <a:spcAft>
                <a:spcPts val="0"/>
              </a:spcAft>
              <a:buNone/>
            </a:pPr>
            <a:r>
              <a:rPr lang="en-GB" sz="1200">
                <a:solidFill>
                  <a:schemeClr val="dk1"/>
                </a:solidFill>
                <a:highlight>
                  <a:srgbClr val="D9EAD3"/>
                </a:highlight>
                <a:latin typeface="Calibri"/>
                <a:ea typeface="Calibri"/>
                <a:cs typeface="Calibri"/>
                <a:sym typeface="Calibri"/>
              </a:rPr>
              <a:t>for encoding of assessment</a:t>
            </a:r>
            <a:r>
              <a:rPr lang="en-GB" sz="1200">
                <a:solidFill>
                  <a:schemeClr val="dk1"/>
                </a:solidFill>
                <a:latin typeface="Calibri"/>
                <a:ea typeface="Calibri"/>
                <a:cs typeface="Calibri"/>
                <a:sym typeface="Calibri"/>
              </a:rPr>
              <a:t> </a:t>
            </a:r>
            <a:endParaRPr sz="1200">
              <a:latin typeface="Calibri"/>
              <a:ea typeface="Calibri"/>
              <a:cs typeface="Calibri"/>
              <a:sym typeface="Calibri"/>
            </a:endParaRPr>
          </a:p>
        </p:txBody>
      </p:sp>
      <p:sp>
        <p:nvSpPr>
          <p:cNvPr id="1003" name="Google Shape;1003;g3a56655396f_1_89"/>
          <p:cNvSpPr/>
          <p:nvPr/>
        </p:nvSpPr>
        <p:spPr>
          <a:xfrm>
            <a:off x="580767" y="5282130"/>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highlight>
                  <a:srgbClr val="FFE599"/>
                </a:highlight>
                <a:latin typeface="Calibri"/>
                <a:ea typeface="Calibri"/>
                <a:cs typeface="Calibri"/>
                <a:sym typeface="Calibri"/>
              </a:rPr>
              <a:t>TTRAM - Q4 2025</a:t>
            </a:r>
            <a:endParaRPr sz="1200">
              <a:highlight>
                <a:srgbClr val="FFE599"/>
              </a:highlight>
              <a:latin typeface="Calibri"/>
              <a:ea typeface="Calibri"/>
              <a:cs typeface="Calibri"/>
              <a:sym typeface="Calibri"/>
            </a:endParaRPr>
          </a:p>
        </p:txBody>
      </p:sp>
      <p:sp>
        <p:nvSpPr>
          <p:cNvPr id="1004" name="Google Shape;1004;g3a56655396f_1_89"/>
          <p:cNvSpPr/>
          <p:nvPr/>
        </p:nvSpPr>
        <p:spPr>
          <a:xfrm>
            <a:off x="580767" y="6038038"/>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5"/>
              </a:rPr>
              <a:t>Vocabulary - Q3 2025</a:t>
            </a:r>
            <a:endParaRPr sz="1200">
              <a:latin typeface="Calibri"/>
              <a:ea typeface="Calibri"/>
              <a:cs typeface="Calibri"/>
              <a:sym typeface="Calibri"/>
            </a:endParaRPr>
          </a:p>
          <a:p>
            <a:pPr indent="0" lvl="0" marL="0" rtl="0" algn="ctr">
              <a:spcBef>
                <a:spcPts val="0"/>
              </a:spcBef>
              <a:spcAft>
                <a:spcPts val="0"/>
              </a:spcAft>
              <a:buNone/>
            </a:pPr>
            <a:r>
              <a:rPr lang="en-GB" sz="1200" u="sng">
                <a:solidFill>
                  <a:schemeClr val="hlink"/>
                </a:solidFill>
                <a:latin typeface="Calibri"/>
                <a:ea typeface="Calibri"/>
                <a:cs typeface="Calibri"/>
                <a:sym typeface="Calibri"/>
                <a:hlinkClick r:id="rId6"/>
              </a:rPr>
              <a:t>Status and Needs - Q4 2025</a:t>
            </a:r>
            <a:endParaRPr sz="1200">
              <a:latin typeface="Calibri"/>
              <a:ea typeface="Calibri"/>
              <a:cs typeface="Calibri"/>
              <a:sym typeface="Calibri"/>
            </a:endParaRPr>
          </a:p>
        </p:txBody>
      </p:sp>
      <p:sp>
        <p:nvSpPr>
          <p:cNvPr id="1005" name="Google Shape;1005;g3a56655396f_1_89"/>
          <p:cNvSpPr/>
          <p:nvPr/>
        </p:nvSpPr>
        <p:spPr>
          <a:xfrm>
            <a:off x="580767" y="3815115"/>
            <a:ext cx="2430300" cy="66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highlight>
                  <a:srgbClr val="FFE599"/>
                </a:highlight>
                <a:latin typeface="Calibri"/>
                <a:ea typeface="Calibri"/>
                <a:cs typeface="Calibri"/>
                <a:sym typeface="Calibri"/>
              </a:rPr>
              <a:t>Harmonised Models - </a:t>
            </a:r>
            <a:r>
              <a:rPr lang="en-GB" sz="1200" u="sng">
                <a:solidFill>
                  <a:schemeClr val="hlink"/>
                </a:solidFill>
                <a:highlight>
                  <a:srgbClr val="FFE599"/>
                </a:highlight>
                <a:latin typeface="Calibri"/>
                <a:ea typeface="Calibri"/>
                <a:cs typeface="Calibri"/>
                <a:sym typeface="Calibri"/>
                <a:hlinkClick r:id="rId7"/>
              </a:rPr>
              <a:t>FAIR</a:t>
            </a:r>
            <a:r>
              <a:rPr lang="en-GB" sz="1200">
                <a:highlight>
                  <a:srgbClr val="FFE599"/>
                </a:highlight>
                <a:latin typeface="Calibri"/>
                <a:ea typeface="Calibri"/>
                <a:cs typeface="Calibri"/>
                <a:sym typeface="Calibri"/>
              </a:rPr>
              <a:t>, </a:t>
            </a:r>
            <a:r>
              <a:rPr lang="en-GB" sz="1200" u="sng">
                <a:solidFill>
                  <a:schemeClr val="hlink"/>
                </a:solidFill>
                <a:highlight>
                  <a:srgbClr val="FFE599"/>
                </a:highlight>
                <a:latin typeface="Calibri"/>
                <a:ea typeface="Calibri"/>
                <a:cs typeface="Calibri"/>
                <a:sym typeface="Calibri"/>
                <a:hlinkClick r:id="rId8"/>
              </a:rPr>
              <a:t>SKG-IF</a:t>
            </a:r>
            <a:r>
              <a:rPr lang="en-GB" sz="1200">
                <a:highlight>
                  <a:srgbClr val="FFE599"/>
                </a:highlight>
                <a:latin typeface="Calibri"/>
                <a:ea typeface="Calibri"/>
                <a:cs typeface="Calibri"/>
                <a:sym typeface="Calibri"/>
              </a:rPr>
              <a:t>, maDMP</a:t>
            </a:r>
            <a:endParaRPr sz="1200">
              <a:highlight>
                <a:srgbClr val="FFE599"/>
              </a:highlight>
              <a:latin typeface="Calibri"/>
              <a:ea typeface="Calibri"/>
              <a:cs typeface="Calibri"/>
              <a:sym typeface="Calibri"/>
            </a:endParaRPr>
          </a:p>
        </p:txBody>
      </p:sp>
      <p:sp>
        <p:nvSpPr>
          <p:cNvPr id="1006" name="Google Shape;1006;g3a56655396f_1_89"/>
          <p:cNvSpPr/>
          <p:nvPr/>
        </p:nvSpPr>
        <p:spPr>
          <a:xfrm>
            <a:off x="580833" y="4548600"/>
            <a:ext cx="2430300" cy="662400"/>
          </a:xfrm>
          <a:prstGeom prst="rect">
            <a:avLst/>
          </a:prstGeom>
          <a:solidFill>
            <a:schemeClr val="lt2"/>
          </a:solidFill>
          <a:ln cap="flat" cmpd="sng" w="12700">
            <a:solidFill>
              <a:schemeClr val="dk2"/>
            </a:solidFill>
            <a:prstDash val="dash"/>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200">
                <a:highlight>
                  <a:srgbClr val="D9EAD3"/>
                </a:highlight>
                <a:latin typeface="Calibri"/>
                <a:ea typeface="Calibri"/>
                <a:cs typeface="Calibri"/>
                <a:sym typeface="Calibri"/>
              </a:rPr>
              <a:t>WP1: Preservation Needs (CPP)</a:t>
            </a:r>
            <a:endParaRPr sz="1200">
              <a:highlight>
                <a:srgbClr val="D9EAD3"/>
              </a:highlight>
              <a:latin typeface="Calibri"/>
              <a:ea typeface="Calibri"/>
              <a:cs typeface="Calibri"/>
              <a:sym typeface="Calibri"/>
            </a:endParaRPr>
          </a:p>
          <a:p>
            <a:pPr indent="0" lvl="0" marL="0" rtl="0" algn="ctr">
              <a:spcBef>
                <a:spcPts val="0"/>
              </a:spcBef>
              <a:spcAft>
                <a:spcPts val="0"/>
              </a:spcAft>
              <a:buNone/>
            </a:pPr>
            <a:r>
              <a:rPr lang="en-GB" sz="1200">
                <a:highlight>
                  <a:srgbClr val="D9EAD3"/>
                </a:highlight>
                <a:latin typeface="Calibri"/>
                <a:ea typeface="Calibri"/>
                <a:cs typeface="Calibri"/>
                <a:sym typeface="Calibri"/>
              </a:rPr>
              <a:t>WP2: Expert Inputs</a:t>
            </a:r>
            <a:endParaRPr sz="1200">
              <a:highlight>
                <a:srgbClr val="D9EAD3"/>
              </a:highlight>
              <a:latin typeface="Calibri"/>
              <a:ea typeface="Calibri"/>
              <a:cs typeface="Calibri"/>
              <a:sym typeface="Calibri"/>
            </a:endParaRPr>
          </a:p>
          <a:p>
            <a:pPr indent="0" lvl="0" marL="0" rtl="0" algn="ctr">
              <a:spcBef>
                <a:spcPts val="0"/>
              </a:spcBef>
              <a:spcAft>
                <a:spcPts val="0"/>
              </a:spcAft>
              <a:buNone/>
            </a:pPr>
            <a:r>
              <a:rPr lang="en-GB" sz="1200">
                <a:highlight>
                  <a:srgbClr val="FFE599"/>
                </a:highlight>
                <a:latin typeface="Calibri"/>
                <a:ea typeface="Calibri"/>
                <a:cs typeface="Calibri"/>
                <a:sym typeface="Calibri"/>
              </a:rPr>
              <a:t>WP3: Disciplinary Needs</a:t>
            </a:r>
            <a:endParaRPr sz="1200">
              <a:highlight>
                <a:srgbClr val="FFE599"/>
              </a:highlight>
              <a:latin typeface="Calibri"/>
              <a:ea typeface="Calibri"/>
              <a:cs typeface="Calibri"/>
              <a:sym typeface="Calibri"/>
            </a:endParaRPr>
          </a:p>
        </p:txBody>
      </p:sp>
      <p:sp>
        <p:nvSpPr>
          <p:cNvPr id="1007" name="Google Shape;1007;g3a56655396f_1_89"/>
          <p:cNvSpPr/>
          <p:nvPr/>
        </p:nvSpPr>
        <p:spPr>
          <a:xfrm>
            <a:off x="3860800" y="1547533"/>
            <a:ext cx="1814700" cy="2930100"/>
          </a:xfrm>
          <a:prstGeom prst="rect">
            <a:avLst/>
          </a:prstGeom>
          <a:solidFill>
            <a:srgbClr val="CFE2F3">
              <a:alpha val="58230"/>
            </a:srgbClr>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STANDARDISED </a:t>
            </a:r>
            <a:endParaRPr b="1" sz="1200">
              <a:latin typeface="Calibri"/>
              <a:ea typeface="Calibri"/>
              <a:cs typeface="Calibri"/>
              <a:sym typeface="Calibri"/>
            </a:endParaRPr>
          </a:p>
          <a:p>
            <a:pPr indent="0" lvl="0" marL="0" rtl="0" algn="ctr">
              <a:spcBef>
                <a:spcPts val="0"/>
              </a:spcBef>
              <a:spcAft>
                <a:spcPts val="0"/>
              </a:spcAft>
              <a:buNone/>
            </a:pPr>
            <a:r>
              <a:rPr b="1" lang="en-GB" sz="1200">
                <a:latin typeface="Calibri"/>
                <a:ea typeface="Calibri"/>
                <a:cs typeface="Calibri"/>
                <a:sym typeface="Calibri"/>
              </a:rPr>
              <a:t>ATTRIBUTE INVENTORY</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TRSP, EDEN WP2</a:t>
            </a:r>
            <a:endParaRPr sz="1200">
              <a:latin typeface="Calibri"/>
              <a:ea typeface="Calibri"/>
              <a:cs typeface="Calibri"/>
              <a:sym typeface="Calibri"/>
            </a:endParaRPr>
          </a:p>
          <a:p>
            <a:pPr indent="0" lvl="0" marL="0" rtl="0" algn="ctr">
              <a:spcBef>
                <a:spcPts val="0"/>
              </a:spcBef>
              <a:spcAft>
                <a:spcPts val="0"/>
              </a:spcAft>
              <a:buNone/>
            </a:pPr>
            <a:r>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A comprehensive, use-case agnostic inventory of attributes</a:t>
            </a:r>
            <a:endParaRPr sz="1200">
              <a:latin typeface="Calibri"/>
              <a:ea typeface="Calibri"/>
              <a:cs typeface="Calibri"/>
              <a:sym typeface="Calibri"/>
            </a:endParaRPr>
          </a:p>
          <a:p>
            <a:pPr indent="0" lvl="0" marL="0" rtl="0" algn="ctr">
              <a:spcBef>
                <a:spcPts val="0"/>
              </a:spcBef>
              <a:spcAft>
                <a:spcPts val="0"/>
              </a:spcAft>
              <a:buNone/>
            </a:pPr>
            <a:r>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Where possible, include formal URI definitions (e.g from schema.org or DCAT), a description, and use-case independent properties (i.e. private or public, …)</a:t>
            </a:r>
            <a:endParaRPr sz="1200">
              <a:latin typeface="Calibri"/>
              <a:ea typeface="Calibri"/>
              <a:cs typeface="Calibri"/>
              <a:sym typeface="Calibri"/>
            </a:endParaRPr>
          </a:p>
        </p:txBody>
      </p:sp>
      <p:cxnSp>
        <p:nvCxnSpPr>
          <p:cNvPr id="1008" name="Google Shape;1008;g3a56655396f_1_89"/>
          <p:cNvCxnSpPr>
            <a:stCxn id="1000" idx="3"/>
            <a:endCxn id="1007" idx="1"/>
          </p:cNvCxnSpPr>
          <p:nvPr/>
        </p:nvCxnSpPr>
        <p:spPr>
          <a:xfrm>
            <a:off x="3011067" y="1878733"/>
            <a:ext cx="849600" cy="1133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1009" name="Google Shape;1009;g3a56655396f_1_89"/>
          <p:cNvCxnSpPr>
            <a:stCxn id="1001" idx="3"/>
            <a:endCxn id="1007" idx="1"/>
          </p:cNvCxnSpPr>
          <p:nvPr/>
        </p:nvCxnSpPr>
        <p:spPr>
          <a:xfrm>
            <a:off x="3011067" y="2634582"/>
            <a:ext cx="849600" cy="3780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1010" name="Google Shape;1010;g3a56655396f_1_89"/>
          <p:cNvCxnSpPr>
            <a:stCxn id="1002" idx="3"/>
            <a:endCxn id="1007" idx="1"/>
          </p:cNvCxnSpPr>
          <p:nvPr/>
        </p:nvCxnSpPr>
        <p:spPr>
          <a:xfrm flipH="1" rot="10800000">
            <a:off x="3011067" y="3012732"/>
            <a:ext cx="849600" cy="377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1011" name="Google Shape;1011;g3a56655396f_1_89"/>
          <p:cNvCxnSpPr>
            <a:stCxn id="1005" idx="3"/>
            <a:endCxn id="1007" idx="1"/>
          </p:cNvCxnSpPr>
          <p:nvPr/>
        </p:nvCxnSpPr>
        <p:spPr>
          <a:xfrm flipH="1" rot="10800000">
            <a:off x="3011067" y="3012615"/>
            <a:ext cx="849600" cy="1133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1012" name="Google Shape;1012;g3a56655396f_1_89"/>
          <p:cNvCxnSpPr>
            <a:stCxn id="1006" idx="3"/>
            <a:endCxn id="1007" idx="1"/>
          </p:cNvCxnSpPr>
          <p:nvPr/>
        </p:nvCxnSpPr>
        <p:spPr>
          <a:xfrm flipH="1" rot="10800000">
            <a:off x="3011133" y="3012600"/>
            <a:ext cx="849600" cy="1867200"/>
          </a:xfrm>
          <a:prstGeom prst="curvedConnector3">
            <a:avLst>
              <a:gd fmla="val 49998" name="adj1"/>
            </a:avLst>
          </a:prstGeom>
          <a:noFill/>
          <a:ln cap="flat" cmpd="sng" w="12700">
            <a:solidFill>
              <a:schemeClr val="dk2"/>
            </a:solidFill>
            <a:prstDash val="solid"/>
            <a:round/>
            <a:headEnd len="med" w="med" type="none"/>
            <a:tailEnd len="med" w="med" type="none"/>
          </a:ln>
        </p:spPr>
      </p:cxnSp>
      <p:cxnSp>
        <p:nvCxnSpPr>
          <p:cNvPr id="1013" name="Google Shape;1013;g3a56655396f_1_89"/>
          <p:cNvCxnSpPr>
            <a:stCxn id="1003" idx="3"/>
            <a:endCxn id="1007" idx="1"/>
          </p:cNvCxnSpPr>
          <p:nvPr/>
        </p:nvCxnSpPr>
        <p:spPr>
          <a:xfrm flipH="1" rot="10800000">
            <a:off x="3011067" y="3012630"/>
            <a:ext cx="849600" cy="2600700"/>
          </a:xfrm>
          <a:prstGeom prst="curvedConnector3">
            <a:avLst>
              <a:gd fmla="val 50002" name="adj1"/>
            </a:avLst>
          </a:prstGeom>
          <a:noFill/>
          <a:ln cap="flat" cmpd="sng" w="12700">
            <a:solidFill>
              <a:schemeClr val="dk2"/>
            </a:solidFill>
            <a:prstDash val="solid"/>
            <a:round/>
            <a:headEnd len="med" w="med" type="none"/>
            <a:tailEnd len="med" w="med" type="none"/>
          </a:ln>
        </p:spPr>
      </p:cxnSp>
      <p:cxnSp>
        <p:nvCxnSpPr>
          <p:cNvPr id="1014" name="Google Shape;1014;g3a56655396f_1_89"/>
          <p:cNvCxnSpPr>
            <a:stCxn id="1004" idx="3"/>
            <a:endCxn id="1007" idx="1"/>
          </p:cNvCxnSpPr>
          <p:nvPr/>
        </p:nvCxnSpPr>
        <p:spPr>
          <a:xfrm flipH="1" rot="10800000">
            <a:off x="3011067" y="3012538"/>
            <a:ext cx="849600" cy="3356700"/>
          </a:xfrm>
          <a:prstGeom prst="curvedConnector3">
            <a:avLst>
              <a:gd fmla="val 50002" name="adj1"/>
            </a:avLst>
          </a:prstGeom>
          <a:noFill/>
          <a:ln cap="flat" cmpd="sng" w="12700">
            <a:solidFill>
              <a:schemeClr val="dk2"/>
            </a:solidFill>
            <a:prstDash val="solid"/>
            <a:round/>
            <a:headEnd len="med" w="med" type="none"/>
            <a:tailEnd len="med" w="med" type="none"/>
          </a:ln>
        </p:spPr>
      </p:cxnSp>
      <p:sp>
        <p:nvSpPr>
          <p:cNvPr id="1015" name="Google Shape;1015;g3a56655396f_1_89"/>
          <p:cNvSpPr txBox="1"/>
          <p:nvPr/>
        </p:nvSpPr>
        <p:spPr>
          <a:xfrm>
            <a:off x="6009700" y="3189433"/>
            <a:ext cx="5876700" cy="37095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1500">
                <a:solidFill>
                  <a:schemeClr val="dk2"/>
                </a:solidFill>
                <a:latin typeface="Calibri"/>
                <a:ea typeface="Calibri"/>
                <a:cs typeface="Calibri"/>
                <a:sym typeface="Calibri"/>
              </a:rPr>
              <a:t>EDEN WP2 will develop specifications for some of the services identified in the inventory. These specifications can be of three types:</a:t>
            </a:r>
            <a:endParaRPr sz="1500">
              <a:solidFill>
                <a:schemeClr val="dk2"/>
              </a:solidFill>
              <a:latin typeface="Calibri"/>
              <a:ea typeface="Calibri"/>
              <a:cs typeface="Calibri"/>
              <a:sym typeface="Calibri"/>
            </a:endParaRPr>
          </a:p>
          <a:p>
            <a:pPr indent="0" lvl="0" marL="0" rtl="0" algn="l">
              <a:spcBef>
                <a:spcPts val="0"/>
              </a:spcBef>
              <a:spcAft>
                <a:spcPts val="0"/>
              </a:spcAft>
              <a:buNone/>
            </a:pPr>
            <a:r>
              <a:t/>
            </a:r>
            <a:endParaRPr sz="1500">
              <a:solidFill>
                <a:schemeClr val="dk2"/>
              </a:solidFill>
              <a:latin typeface="Calibri"/>
              <a:ea typeface="Calibri"/>
              <a:cs typeface="Calibri"/>
              <a:sym typeface="Calibri"/>
            </a:endParaRPr>
          </a:p>
          <a:p>
            <a:pPr indent="-400050" lvl="0" marL="609600" rtl="0" algn="l">
              <a:spcBef>
                <a:spcPts val="0"/>
              </a:spcBef>
              <a:spcAft>
                <a:spcPts val="0"/>
              </a:spcAft>
              <a:buClr>
                <a:schemeClr val="dk2"/>
              </a:buClr>
              <a:buSzPts val="1500"/>
              <a:buFont typeface="Calibri"/>
              <a:buChar char="●"/>
            </a:pPr>
            <a:r>
              <a:rPr lang="en-GB" sz="1500">
                <a:solidFill>
                  <a:schemeClr val="dk2"/>
                </a:solidFill>
                <a:latin typeface="Calibri"/>
                <a:ea typeface="Calibri"/>
                <a:cs typeface="Calibri"/>
                <a:sym typeface="Calibri"/>
              </a:rPr>
              <a:t>A new specification, if existing services are not available</a:t>
            </a:r>
            <a:endParaRPr sz="1500">
              <a:solidFill>
                <a:schemeClr val="dk2"/>
              </a:solidFill>
              <a:latin typeface="Calibri"/>
              <a:ea typeface="Calibri"/>
              <a:cs typeface="Calibri"/>
              <a:sym typeface="Calibri"/>
            </a:endParaRPr>
          </a:p>
          <a:p>
            <a:pPr indent="-400050" lvl="0" marL="609600" rtl="0" algn="l">
              <a:spcBef>
                <a:spcPts val="0"/>
              </a:spcBef>
              <a:spcAft>
                <a:spcPts val="0"/>
              </a:spcAft>
              <a:buClr>
                <a:schemeClr val="dk2"/>
              </a:buClr>
              <a:buSzPts val="1500"/>
              <a:buFont typeface="Calibri"/>
              <a:buChar char="●"/>
            </a:pPr>
            <a:r>
              <a:rPr lang="en-GB" sz="1500">
                <a:solidFill>
                  <a:schemeClr val="dk2"/>
                </a:solidFill>
                <a:latin typeface="Calibri"/>
                <a:ea typeface="Calibri"/>
                <a:cs typeface="Calibri"/>
                <a:sym typeface="Calibri"/>
              </a:rPr>
              <a:t>A harmonisation/ facade specification for existing services</a:t>
            </a:r>
            <a:endParaRPr sz="1500">
              <a:solidFill>
                <a:schemeClr val="dk2"/>
              </a:solidFill>
              <a:latin typeface="Calibri"/>
              <a:ea typeface="Calibri"/>
              <a:cs typeface="Calibri"/>
              <a:sym typeface="Calibri"/>
            </a:endParaRPr>
          </a:p>
          <a:p>
            <a:pPr indent="-400050" lvl="0" marL="609600" rtl="0" algn="l">
              <a:spcBef>
                <a:spcPts val="0"/>
              </a:spcBef>
              <a:spcAft>
                <a:spcPts val="0"/>
              </a:spcAft>
              <a:buClr>
                <a:schemeClr val="dk2"/>
              </a:buClr>
              <a:buSzPts val="1500"/>
              <a:buFont typeface="Calibri"/>
              <a:buChar char="●"/>
            </a:pPr>
            <a:r>
              <a:rPr lang="en-GB" sz="1500">
                <a:solidFill>
                  <a:schemeClr val="dk2"/>
                </a:solidFill>
                <a:latin typeface="Calibri"/>
                <a:ea typeface="Calibri"/>
                <a:cs typeface="Calibri"/>
                <a:sym typeface="Calibri"/>
              </a:rPr>
              <a:t>Adoption of a well-established existing specification</a:t>
            </a:r>
            <a:endParaRPr sz="1500">
              <a:solidFill>
                <a:schemeClr val="dk2"/>
              </a:solidFill>
              <a:latin typeface="Calibri"/>
              <a:ea typeface="Calibri"/>
              <a:cs typeface="Calibri"/>
              <a:sym typeface="Calibri"/>
            </a:endParaRPr>
          </a:p>
          <a:p>
            <a:pPr indent="0" lvl="0" marL="0" rtl="0" algn="l">
              <a:spcBef>
                <a:spcPts val="0"/>
              </a:spcBef>
              <a:spcAft>
                <a:spcPts val="0"/>
              </a:spcAft>
              <a:buNone/>
            </a:pPr>
            <a:r>
              <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Specifications will often involve two aspects</a:t>
            </a:r>
            <a:endParaRPr sz="1500">
              <a:solidFill>
                <a:schemeClr val="dk2"/>
              </a:solidFill>
              <a:latin typeface="Calibri"/>
              <a:ea typeface="Calibri"/>
              <a:cs typeface="Calibri"/>
              <a:sym typeface="Calibri"/>
            </a:endParaRPr>
          </a:p>
          <a:p>
            <a:pPr indent="0" lvl="0" marL="0" rtl="0" algn="l">
              <a:spcBef>
                <a:spcPts val="0"/>
              </a:spcBef>
              <a:spcAft>
                <a:spcPts val="0"/>
              </a:spcAft>
              <a:buNone/>
            </a:pPr>
            <a:r>
              <a:t/>
            </a:r>
            <a:endParaRPr sz="1500">
              <a:solidFill>
                <a:schemeClr val="dk2"/>
              </a:solidFill>
              <a:latin typeface="Calibri"/>
              <a:ea typeface="Calibri"/>
              <a:cs typeface="Calibri"/>
              <a:sym typeface="Calibri"/>
            </a:endParaRPr>
          </a:p>
          <a:p>
            <a:pPr indent="-400050" lvl="0" marL="609600" rtl="0" algn="l">
              <a:spcBef>
                <a:spcPts val="0"/>
              </a:spcBef>
              <a:spcAft>
                <a:spcPts val="0"/>
              </a:spcAft>
              <a:buClr>
                <a:schemeClr val="dk2"/>
              </a:buClr>
              <a:buSzPts val="1500"/>
              <a:buFont typeface="Calibri"/>
              <a:buChar char="●"/>
            </a:pPr>
            <a:r>
              <a:rPr lang="en-GB" sz="1500">
                <a:solidFill>
                  <a:schemeClr val="dk2"/>
                </a:solidFill>
                <a:latin typeface="Calibri"/>
                <a:ea typeface="Calibri"/>
                <a:cs typeface="Calibri"/>
                <a:sym typeface="Calibri"/>
              </a:rPr>
              <a:t>A protocol/ invocation specification for request and response</a:t>
            </a:r>
            <a:endParaRPr sz="1500">
              <a:solidFill>
                <a:schemeClr val="dk2"/>
              </a:solidFill>
              <a:latin typeface="Calibri"/>
              <a:ea typeface="Calibri"/>
              <a:cs typeface="Calibri"/>
              <a:sym typeface="Calibri"/>
            </a:endParaRPr>
          </a:p>
          <a:p>
            <a:pPr indent="-400050" lvl="0" marL="609600" rtl="0" algn="l">
              <a:spcBef>
                <a:spcPts val="0"/>
              </a:spcBef>
              <a:spcAft>
                <a:spcPts val="0"/>
              </a:spcAft>
              <a:buClr>
                <a:schemeClr val="dk2"/>
              </a:buClr>
              <a:buSzPts val="1500"/>
              <a:buFont typeface="Calibri"/>
              <a:buChar char="●"/>
            </a:pPr>
            <a:r>
              <a:rPr lang="en-GB" sz="1500">
                <a:solidFill>
                  <a:schemeClr val="dk2"/>
                </a:solidFill>
                <a:latin typeface="Calibri"/>
                <a:ea typeface="Calibri"/>
                <a:cs typeface="Calibri"/>
                <a:sym typeface="Calibri"/>
              </a:rPr>
              <a:t>Content specifications for objects/ complex types passed as request and response parameters</a:t>
            </a:r>
            <a:endParaRPr sz="1500">
              <a:solidFill>
                <a:schemeClr val="dk2"/>
              </a:solidFill>
              <a:latin typeface="Calibri"/>
              <a:ea typeface="Calibri"/>
              <a:cs typeface="Calibri"/>
              <a:sym typeface="Calibri"/>
            </a:endParaRPr>
          </a:p>
          <a:p>
            <a:pPr indent="0" lvl="0" marL="0" rtl="0" algn="l">
              <a:spcBef>
                <a:spcPts val="0"/>
              </a:spcBef>
              <a:spcAft>
                <a:spcPts val="0"/>
              </a:spcAft>
              <a:buNone/>
            </a:pPr>
            <a:r>
              <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b="1" lang="en-GB" sz="1500">
                <a:solidFill>
                  <a:schemeClr val="dk2"/>
                </a:solidFill>
                <a:latin typeface="Calibri"/>
                <a:ea typeface="Calibri"/>
                <a:cs typeface="Calibri"/>
                <a:sym typeface="Calibri"/>
              </a:rPr>
              <a:t>Tasks</a:t>
            </a:r>
            <a:r>
              <a:rPr lang="en-GB" sz="1500">
                <a:solidFill>
                  <a:schemeClr val="dk2"/>
                </a:solidFill>
                <a:latin typeface="Calibri"/>
                <a:ea typeface="Calibri"/>
                <a:cs typeface="Calibri"/>
                <a:sym typeface="Calibri"/>
              </a:rPr>
              <a:t>: select and identify specification candidates and develop/ document specifications.</a:t>
            </a:r>
            <a:endParaRPr sz="1500">
              <a:solidFill>
                <a:schemeClr val="dk2"/>
              </a:solidFill>
              <a:latin typeface="Calibri"/>
              <a:ea typeface="Calibri"/>
              <a:cs typeface="Calibri"/>
              <a:sym typeface="Calibri"/>
            </a:endParaRPr>
          </a:p>
        </p:txBody>
      </p:sp>
      <p:sp>
        <p:nvSpPr>
          <p:cNvPr id="1016" name="Google Shape;1016;g3a56655396f_1_89"/>
          <p:cNvSpPr/>
          <p:nvPr/>
        </p:nvSpPr>
        <p:spPr>
          <a:xfrm>
            <a:off x="6067233" y="1547533"/>
            <a:ext cx="1814700" cy="1464900"/>
          </a:xfrm>
          <a:prstGeom prst="rect">
            <a:avLst/>
          </a:prstGeom>
          <a:solidFill>
            <a:srgbClr val="CFE2F3">
              <a:alpha val="58230"/>
            </a:srgbClr>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SERVICES INVENTORY</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EDEN WP2</a:t>
            </a:r>
            <a:endParaRPr sz="1200">
              <a:latin typeface="Calibri"/>
              <a:ea typeface="Calibri"/>
              <a:cs typeface="Calibri"/>
              <a:sym typeface="Calibri"/>
            </a:endParaRPr>
          </a:p>
          <a:p>
            <a:pPr indent="0" lvl="0" marL="0" rtl="0" algn="ctr">
              <a:spcBef>
                <a:spcPts val="0"/>
              </a:spcBef>
              <a:spcAft>
                <a:spcPts val="0"/>
              </a:spcAft>
              <a:buNone/>
            </a:pPr>
            <a:r>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A use-case agnostic inventory of services supporting some of the identified attributes</a:t>
            </a:r>
            <a:endParaRPr sz="1200">
              <a:latin typeface="Calibri"/>
              <a:ea typeface="Calibri"/>
              <a:cs typeface="Calibri"/>
              <a:sym typeface="Calibri"/>
            </a:endParaRPr>
          </a:p>
        </p:txBody>
      </p:sp>
      <p:cxnSp>
        <p:nvCxnSpPr>
          <p:cNvPr id="1017" name="Google Shape;1017;g3a56655396f_1_89"/>
          <p:cNvCxnSpPr>
            <a:endCxn id="1016" idx="1"/>
          </p:cNvCxnSpPr>
          <p:nvPr/>
        </p:nvCxnSpPr>
        <p:spPr>
          <a:xfrm>
            <a:off x="5696133" y="2279083"/>
            <a:ext cx="371100" cy="900"/>
          </a:xfrm>
          <a:prstGeom prst="straightConnector1">
            <a:avLst/>
          </a:prstGeom>
          <a:noFill/>
          <a:ln cap="flat" cmpd="sng" w="12700">
            <a:solidFill>
              <a:schemeClr val="dk2"/>
            </a:solidFill>
            <a:prstDash val="solid"/>
            <a:round/>
            <a:headEnd len="med" w="med" type="none"/>
            <a:tailEnd len="med" w="med" type="triangle"/>
          </a:ln>
        </p:spPr>
      </p:cxnSp>
      <p:sp>
        <p:nvSpPr>
          <p:cNvPr id="1018" name="Google Shape;1018;g3a56655396f_1_89"/>
          <p:cNvSpPr/>
          <p:nvPr/>
        </p:nvSpPr>
        <p:spPr>
          <a:xfrm>
            <a:off x="3860800" y="4904433"/>
            <a:ext cx="1814700" cy="1464900"/>
          </a:xfrm>
          <a:prstGeom prst="rect">
            <a:avLst/>
          </a:prstGeom>
          <a:solidFill>
            <a:srgbClr val="CFE2F3">
              <a:alpha val="58230"/>
            </a:srgbClr>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ctr">
              <a:spcBef>
                <a:spcPts val="0"/>
              </a:spcBef>
              <a:spcAft>
                <a:spcPts val="0"/>
              </a:spcAft>
              <a:buClr>
                <a:schemeClr val="dk1"/>
              </a:buClr>
              <a:buSzPts val="1500"/>
              <a:buFont typeface="Arial"/>
              <a:buNone/>
            </a:pPr>
            <a:r>
              <a:rPr b="1" lang="en-GB" sz="1200">
                <a:solidFill>
                  <a:schemeClr val="dk1"/>
                </a:solidFill>
                <a:latin typeface="Calibri"/>
                <a:ea typeface="Calibri"/>
                <a:cs typeface="Calibri"/>
                <a:sym typeface="Calibri"/>
              </a:rPr>
              <a:t>EDEN REGISTRY</a:t>
            </a:r>
            <a:endParaRPr b="1" sz="12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500"/>
              <a:buFont typeface="Arial"/>
              <a:buNone/>
            </a:pPr>
            <a:r>
              <a:rPr b="1" lang="en-GB" sz="1200">
                <a:solidFill>
                  <a:schemeClr val="dk1"/>
                </a:solidFill>
                <a:latin typeface="Calibri"/>
                <a:ea typeface="Calibri"/>
                <a:cs typeface="Calibri"/>
                <a:sym typeface="Calibri"/>
              </a:rPr>
              <a:t>(Knowledge Base)</a:t>
            </a:r>
            <a:endParaRPr b="1" sz="12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500"/>
              <a:buFont typeface="Arial"/>
              <a:buNone/>
            </a:pPr>
            <a:r>
              <a:rPr lang="en-GB" sz="1200">
                <a:solidFill>
                  <a:schemeClr val="dk1"/>
                </a:solidFill>
                <a:latin typeface="Calibri"/>
                <a:ea typeface="Calibri"/>
                <a:cs typeface="Calibri"/>
                <a:sym typeface="Calibri"/>
              </a:rPr>
              <a:t>EDEN WP2</a:t>
            </a:r>
            <a:endParaRPr sz="12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500"/>
              <a:buFont typeface="Arial"/>
              <a:buNone/>
            </a:pPr>
            <a:r>
              <a:t/>
            </a:r>
            <a:endParaRPr sz="1200">
              <a:solidFill>
                <a:schemeClr val="dk1"/>
              </a:solidFill>
              <a:latin typeface="Calibri"/>
              <a:ea typeface="Calibri"/>
              <a:cs typeface="Calibri"/>
              <a:sym typeface="Calibri"/>
            </a:endParaRPr>
          </a:p>
          <a:p>
            <a:pPr indent="0" lvl="0" marL="0" rtl="0" algn="ctr">
              <a:spcBef>
                <a:spcPts val="0"/>
              </a:spcBef>
              <a:spcAft>
                <a:spcPts val="0"/>
              </a:spcAft>
              <a:buNone/>
            </a:pPr>
            <a:r>
              <a:rPr lang="en-GB" sz="1200">
                <a:solidFill>
                  <a:schemeClr val="dk1"/>
                </a:solidFill>
                <a:latin typeface="Calibri"/>
                <a:ea typeface="Calibri"/>
                <a:cs typeface="Calibri"/>
                <a:sym typeface="Calibri"/>
              </a:rPr>
              <a:t>Repository, TTRAM, CTS, and TRSP Profiles</a:t>
            </a:r>
            <a:endParaRPr b="1" sz="1200">
              <a:latin typeface="Calibri"/>
              <a:ea typeface="Calibri"/>
              <a:cs typeface="Calibri"/>
              <a:sym typeface="Calibri"/>
            </a:endParaRPr>
          </a:p>
        </p:txBody>
      </p:sp>
      <p:cxnSp>
        <p:nvCxnSpPr>
          <p:cNvPr id="1019" name="Google Shape;1019;g3a56655396f_1_89"/>
          <p:cNvCxnSpPr>
            <a:stCxn id="1007" idx="2"/>
            <a:endCxn id="1018" idx="0"/>
          </p:cNvCxnSpPr>
          <p:nvPr/>
        </p:nvCxnSpPr>
        <p:spPr>
          <a:xfrm>
            <a:off x="4768150" y="4477633"/>
            <a:ext cx="0" cy="426900"/>
          </a:xfrm>
          <a:prstGeom prst="straightConnector1">
            <a:avLst/>
          </a:prstGeom>
          <a:noFill/>
          <a:ln cap="flat" cmpd="sng" w="12700">
            <a:solidFill>
              <a:schemeClr val="dk2"/>
            </a:solidFill>
            <a:prstDash val="solid"/>
            <a:round/>
            <a:headEnd len="med" w="med" type="none"/>
            <a:tailEnd len="med" w="med" type="triangle"/>
          </a:ln>
        </p:spPr>
      </p:cxnSp>
      <p:sp>
        <p:nvSpPr>
          <p:cNvPr id="1020" name="Google Shape;1020;g3a56655396f_1_89"/>
          <p:cNvSpPr/>
          <p:nvPr/>
        </p:nvSpPr>
        <p:spPr>
          <a:xfrm>
            <a:off x="8273700" y="1547133"/>
            <a:ext cx="2590800" cy="1464900"/>
          </a:xfrm>
          <a:prstGeom prst="rect">
            <a:avLst/>
          </a:prstGeom>
          <a:solidFill>
            <a:srgbClr val="CFE2F3"/>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ctr">
              <a:spcBef>
                <a:spcPts val="0"/>
              </a:spcBef>
              <a:spcAft>
                <a:spcPts val="0"/>
              </a:spcAft>
              <a:buNone/>
            </a:pPr>
            <a:r>
              <a:rPr b="1" lang="en-GB" sz="1200">
                <a:latin typeface="Calibri"/>
                <a:ea typeface="Calibri"/>
                <a:cs typeface="Calibri"/>
                <a:sym typeface="Calibri"/>
              </a:rPr>
              <a:t>SPECIFICATIONS</a:t>
            </a:r>
            <a:endParaRPr b="1"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EDEN WP2</a:t>
            </a:r>
            <a:endParaRPr sz="1200">
              <a:latin typeface="Calibri"/>
              <a:ea typeface="Calibri"/>
              <a:cs typeface="Calibri"/>
              <a:sym typeface="Calibri"/>
            </a:endParaRPr>
          </a:p>
          <a:p>
            <a:pPr indent="0" lvl="0" marL="0" rtl="0" algn="ctr">
              <a:spcBef>
                <a:spcPts val="0"/>
              </a:spcBef>
              <a:spcAft>
                <a:spcPts val="0"/>
              </a:spcAft>
              <a:buNone/>
            </a:pPr>
            <a:r>
              <a:t/>
            </a:r>
            <a:endParaRPr sz="1200">
              <a:latin typeface="Calibri"/>
              <a:ea typeface="Calibri"/>
              <a:cs typeface="Calibri"/>
              <a:sym typeface="Calibri"/>
            </a:endParaRPr>
          </a:p>
          <a:p>
            <a:pPr indent="0" lvl="0" marL="0" rtl="0" algn="ctr">
              <a:spcBef>
                <a:spcPts val="0"/>
              </a:spcBef>
              <a:spcAft>
                <a:spcPts val="0"/>
              </a:spcAft>
              <a:buNone/>
            </a:pPr>
            <a:r>
              <a:rPr lang="en-GB" sz="1200">
                <a:latin typeface="Calibri"/>
                <a:ea typeface="Calibri"/>
                <a:cs typeface="Calibri"/>
                <a:sym typeface="Calibri"/>
              </a:rPr>
              <a:t>Specifications for the registrym some of the </a:t>
            </a:r>
            <a:r>
              <a:rPr b="1" lang="en-GB" sz="1200">
                <a:latin typeface="Calibri"/>
                <a:ea typeface="Calibri"/>
                <a:cs typeface="Calibri"/>
                <a:sym typeface="Calibri"/>
              </a:rPr>
              <a:t>services</a:t>
            </a:r>
            <a:r>
              <a:rPr lang="en-GB" sz="1200">
                <a:latin typeface="Calibri"/>
                <a:ea typeface="Calibri"/>
                <a:cs typeface="Calibri"/>
                <a:sym typeface="Calibri"/>
              </a:rPr>
              <a:t> in the inventory, and for </a:t>
            </a:r>
            <a:r>
              <a:rPr b="1" lang="en-GB" sz="1200">
                <a:latin typeface="Calibri"/>
                <a:ea typeface="Calibri"/>
                <a:cs typeface="Calibri"/>
                <a:sym typeface="Calibri"/>
              </a:rPr>
              <a:t>package exchange</a:t>
            </a:r>
            <a:endParaRPr b="1" sz="1200">
              <a:latin typeface="Calibri"/>
              <a:ea typeface="Calibri"/>
              <a:cs typeface="Calibri"/>
              <a:sym typeface="Calibri"/>
            </a:endParaRPr>
          </a:p>
        </p:txBody>
      </p:sp>
      <p:cxnSp>
        <p:nvCxnSpPr>
          <p:cNvPr id="1021" name="Google Shape;1021;g3a56655396f_1_89"/>
          <p:cNvCxnSpPr>
            <a:endCxn id="1020" idx="1"/>
          </p:cNvCxnSpPr>
          <p:nvPr/>
        </p:nvCxnSpPr>
        <p:spPr>
          <a:xfrm>
            <a:off x="7902600" y="2278683"/>
            <a:ext cx="371100" cy="900"/>
          </a:xfrm>
          <a:prstGeom prst="straightConnector1">
            <a:avLst/>
          </a:prstGeom>
          <a:noFill/>
          <a:ln cap="flat" cmpd="sng" w="12700">
            <a:solidFill>
              <a:schemeClr val="dk2"/>
            </a:solidFill>
            <a:prstDash val="solid"/>
            <a:round/>
            <a:headEnd len="med" w="med" type="none"/>
            <a:tailEnd len="med" w="med" type="triangle"/>
          </a:ln>
        </p:spPr>
      </p:cxnSp>
      <p:sp>
        <p:nvSpPr>
          <p:cNvPr id="1022" name="Google Shape;1022;g3a56655396f_1_89"/>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An inventory and its supporting services</a:t>
            </a:r>
            <a:endParaRPr sz="3000"/>
          </a:p>
        </p:txBody>
      </p:sp>
      <p:pic>
        <p:nvPicPr>
          <p:cNvPr id="1023" name="Google Shape;1023;g3a56655396f_1_89"/>
          <p:cNvPicPr preferRelativeResize="0"/>
          <p:nvPr/>
        </p:nvPicPr>
        <p:blipFill>
          <a:blip r:embed="rId9">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g3a3b419b15d_0_1264"/>
          <p:cNvSpPr txBox="1"/>
          <p:nvPr>
            <p:ph type="title"/>
          </p:nvPr>
        </p:nvSpPr>
        <p:spPr>
          <a:xfrm>
            <a:off x="652084" y="1104771"/>
            <a:ext cx="10515600" cy="7155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47727"/>
              <a:buNone/>
            </a:pPr>
            <a:r>
              <a:rPr lang="en-GB"/>
              <a:t>Touchpoints between EDEN &amp; FIDELIS (1/2)</a:t>
            </a:r>
            <a:endParaRPr/>
          </a:p>
        </p:txBody>
      </p:sp>
      <p:sp>
        <p:nvSpPr>
          <p:cNvPr id="374" name="Google Shape;374;g3a3b419b15d_0_1264"/>
          <p:cNvSpPr txBox="1"/>
          <p:nvPr>
            <p:ph idx="1" type="body"/>
          </p:nvPr>
        </p:nvSpPr>
        <p:spPr>
          <a:xfrm>
            <a:off x="652084" y="1974860"/>
            <a:ext cx="10515600" cy="4425900"/>
          </a:xfrm>
          <a:prstGeom prst="rect">
            <a:avLst/>
          </a:prstGeom>
          <a:noFill/>
          <a:ln>
            <a:noFill/>
          </a:ln>
        </p:spPr>
        <p:txBody>
          <a:bodyPr anchorCtr="0" anchor="t" bIns="45700" lIns="91425" spcFirstLastPara="1" rIns="91425" wrap="square" tIns="45700">
            <a:normAutofit fontScale="77500" lnSpcReduction="10000"/>
          </a:bodyPr>
          <a:lstStyle/>
          <a:p>
            <a:pPr indent="0" lvl="0" marL="0" rtl="0" algn="l">
              <a:lnSpc>
                <a:spcPct val="90000"/>
              </a:lnSpc>
              <a:spcBef>
                <a:spcPts val="1100"/>
              </a:spcBef>
              <a:spcAft>
                <a:spcPts val="0"/>
              </a:spcAft>
              <a:buSzPct val="68571"/>
              <a:buNone/>
            </a:pPr>
            <a:r>
              <a:rPr b="1" lang="en-GB" sz="3500">
                <a:solidFill>
                  <a:srgbClr val="FBAE35"/>
                </a:solidFill>
              </a:rPr>
              <a:t>Networks</a:t>
            </a:r>
            <a:endParaRPr b="1" sz="3500">
              <a:solidFill>
                <a:srgbClr val="FBAE35"/>
              </a:solidFill>
            </a:endParaRPr>
          </a:p>
          <a:p>
            <a:pPr indent="-334803" lvl="0" marL="457200" rtl="0" algn="l">
              <a:lnSpc>
                <a:spcPct val="120000"/>
              </a:lnSpc>
              <a:spcBef>
                <a:spcPts val="1100"/>
              </a:spcBef>
              <a:spcAft>
                <a:spcPts val="0"/>
              </a:spcAft>
              <a:buSzPct val="67857"/>
              <a:buChar char="•"/>
            </a:pPr>
            <a:r>
              <a:rPr lang="en-GB"/>
              <a:t>FIDELIS to establish a network of trustworthy digital repositories (TDR)</a:t>
            </a:r>
            <a:endParaRPr/>
          </a:p>
          <a:p>
            <a:pPr indent="-334803" lvl="0" marL="457200" rtl="0" algn="l">
              <a:lnSpc>
                <a:spcPct val="120000"/>
              </a:lnSpc>
              <a:spcBef>
                <a:spcPts val="0"/>
              </a:spcBef>
              <a:spcAft>
                <a:spcPts val="0"/>
              </a:spcAft>
              <a:buSzPct val="67857"/>
              <a:buChar char="•"/>
            </a:pPr>
            <a:r>
              <a:rPr lang="en-GB"/>
              <a:t>EOSC EDEN to establish a network of curation experts – potential synergies with the FIDELIS training / mentoring programme</a:t>
            </a:r>
            <a:endParaRPr/>
          </a:p>
          <a:p>
            <a:pPr indent="0" lvl="0" marL="0" rtl="0" algn="l">
              <a:lnSpc>
                <a:spcPct val="120000"/>
              </a:lnSpc>
              <a:spcBef>
                <a:spcPts val="1100"/>
              </a:spcBef>
              <a:spcAft>
                <a:spcPts val="0"/>
              </a:spcAft>
              <a:buSzPct val="68571"/>
              <a:buNone/>
            </a:pPr>
            <a:r>
              <a:rPr b="1" lang="en-GB" sz="3500">
                <a:solidFill>
                  <a:srgbClr val="FBAE35"/>
                </a:solidFill>
              </a:rPr>
              <a:t>Standards and good practices</a:t>
            </a:r>
            <a:endParaRPr b="1" sz="3500">
              <a:solidFill>
                <a:srgbClr val="FBAE35"/>
              </a:solidFill>
            </a:endParaRPr>
          </a:p>
          <a:p>
            <a:pPr indent="-334803" lvl="0" marL="457200" rtl="0" algn="l">
              <a:lnSpc>
                <a:spcPct val="120000"/>
              </a:lnSpc>
              <a:spcBef>
                <a:spcPts val="1100"/>
              </a:spcBef>
              <a:spcAft>
                <a:spcPts val="0"/>
              </a:spcAft>
              <a:buSzPct val="67857"/>
              <a:buChar char="•"/>
            </a:pPr>
            <a:r>
              <a:rPr lang="en-GB"/>
              <a:t>FIDELIS will recommend standards, APIs and solutions to facilitate access to resources, foster interoperability and allow cross-repository services</a:t>
            </a:r>
            <a:endParaRPr/>
          </a:p>
          <a:p>
            <a:pPr indent="-334803" lvl="0" marL="457200" rtl="0" algn="l">
              <a:lnSpc>
                <a:spcPct val="120000"/>
              </a:lnSpc>
              <a:spcBef>
                <a:spcPts val="0"/>
              </a:spcBef>
              <a:spcAft>
                <a:spcPts val="0"/>
              </a:spcAft>
              <a:buSzPct val="67857"/>
              <a:buChar char="•"/>
            </a:pPr>
            <a:r>
              <a:rPr lang="en-GB"/>
              <a:t>EDEN will identify practices to support the creation of curation, long-term preservation, and access strategies in Europe / will harmonise practices and standards within and across the different scientific fields and infrastructures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sp>
        <p:nvSpPr>
          <p:cNvPr id="1028" name="Google Shape;1028;g3a56655396f_1_115"/>
          <p:cNvSpPr/>
          <p:nvPr/>
        </p:nvSpPr>
        <p:spPr>
          <a:xfrm>
            <a:off x="746100" y="3280800"/>
            <a:ext cx="10568100" cy="1246800"/>
          </a:xfrm>
          <a:prstGeom prst="rightArrow">
            <a:avLst>
              <a:gd fmla="val 50000" name="adj1"/>
              <a:gd fmla="val 50000" name="adj2"/>
            </a:avLst>
          </a:prstGeom>
          <a:solidFill>
            <a:srgbClr val="CFE2F3"/>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sp>
        <p:nvSpPr>
          <p:cNvPr id="1029" name="Google Shape;1029;g3a56655396f_1_115"/>
          <p:cNvSpPr/>
          <p:nvPr/>
        </p:nvSpPr>
        <p:spPr>
          <a:xfrm>
            <a:off x="766533" y="2217867"/>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Conceptual Model</a:t>
            </a:r>
            <a:endParaRPr sz="1600">
              <a:latin typeface="Calibri"/>
              <a:ea typeface="Calibri"/>
              <a:cs typeface="Calibri"/>
              <a:sym typeface="Calibri"/>
            </a:endParaRPr>
          </a:p>
        </p:txBody>
      </p:sp>
      <p:cxnSp>
        <p:nvCxnSpPr>
          <p:cNvPr id="1030" name="Google Shape;1030;g3a56655396f_1_115"/>
          <p:cNvCxnSpPr/>
          <p:nvPr/>
        </p:nvCxnSpPr>
        <p:spPr>
          <a:xfrm flipH="1">
            <a:off x="4782967" y="2145133"/>
            <a:ext cx="10500" cy="4302900"/>
          </a:xfrm>
          <a:prstGeom prst="straightConnector1">
            <a:avLst/>
          </a:prstGeom>
          <a:noFill/>
          <a:ln cap="flat" cmpd="sng" w="12700">
            <a:solidFill>
              <a:schemeClr val="dk2"/>
            </a:solidFill>
            <a:prstDash val="solid"/>
            <a:round/>
            <a:headEnd len="med" w="med" type="none"/>
            <a:tailEnd len="med" w="med" type="none"/>
          </a:ln>
        </p:spPr>
      </p:cxnSp>
      <p:cxnSp>
        <p:nvCxnSpPr>
          <p:cNvPr id="1031" name="Google Shape;1031;g3a56655396f_1_115"/>
          <p:cNvCxnSpPr/>
          <p:nvPr/>
        </p:nvCxnSpPr>
        <p:spPr>
          <a:xfrm flipH="1">
            <a:off x="9789800" y="2145133"/>
            <a:ext cx="10500" cy="4302900"/>
          </a:xfrm>
          <a:prstGeom prst="straightConnector1">
            <a:avLst/>
          </a:prstGeom>
          <a:noFill/>
          <a:ln cap="flat" cmpd="sng" w="12700">
            <a:solidFill>
              <a:schemeClr val="dk2"/>
            </a:solidFill>
            <a:prstDash val="solid"/>
            <a:round/>
            <a:headEnd len="med" w="med" type="none"/>
            <a:tailEnd len="med" w="med" type="none"/>
          </a:ln>
        </p:spPr>
      </p:cxnSp>
      <p:cxnSp>
        <p:nvCxnSpPr>
          <p:cNvPr id="1032" name="Google Shape;1032;g3a56655396f_1_115"/>
          <p:cNvCxnSpPr>
            <a:stCxn id="1029" idx="2"/>
          </p:cNvCxnSpPr>
          <p:nvPr/>
        </p:nvCxnSpPr>
        <p:spPr>
          <a:xfrm>
            <a:off x="1456533" y="2981367"/>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033" name="Google Shape;1033;g3a56655396f_1_115"/>
          <p:cNvSpPr/>
          <p:nvPr/>
        </p:nvSpPr>
        <p:spPr>
          <a:xfrm>
            <a:off x="1654500" y="4826933"/>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Registry</a:t>
            </a:r>
            <a:endParaRPr sz="1600">
              <a:latin typeface="Calibri"/>
              <a:ea typeface="Calibri"/>
              <a:cs typeface="Calibri"/>
              <a:sym typeface="Calibri"/>
            </a:endParaRPr>
          </a:p>
          <a:p>
            <a:pPr indent="0" lvl="0" marL="0" rtl="0" algn="ctr">
              <a:spcBef>
                <a:spcPts val="0"/>
              </a:spcBef>
              <a:spcAft>
                <a:spcPts val="0"/>
              </a:spcAft>
              <a:buNone/>
            </a:pPr>
            <a:r>
              <a:rPr lang="en-GB" sz="1600">
                <a:latin typeface="Calibri"/>
                <a:ea typeface="Calibri"/>
                <a:cs typeface="Calibri"/>
                <a:sym typeface="Calibri"/>
              </a:rPr>
              <a:t>Specifications</a:t>
            </a:r>
            <a:endParaRPr sz="1600">
              <a:latin typeface="Calibri"/>
              <a:ea typeface="Calibri"/>
              <a:cs typeface="Calibri"/>
              <a:sym typeface="Calibri"/>
            </a:endParaRPr>
          </a:p>
        </p:txBody>
      </p:sp>
      <p:cxnSp>
        <p:nvCxnSpPr>
          <p:cNvPr id="1034" name="Google Shape;1034;g3a56655396f_1_115"/>
          <p:cNvCxnSpPr/>
          <p:nvPr/>
        </p:nvCxnSpPr>
        <p:spPr>
          <a:xfrm flipH="1" rot="10800000">
            <a:off x="2344500" y="4220933"/>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035" name="Google Shape;1035;g3a56655396f_1_115"/>
          <p:cNvSpPr/>
          <p:nvPr/>
        </p:nvSpPr>
        <p:spPr>
          <a:xfrm>
            <a:off x="2774800" y="2217867"/>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Service Specifications</a:t>
            </a:r>
            <a:endParaRPr sz="1600">
              <a:latin typeface="Calibri"/>
              <a:ea typeface="Calibri"/>
              <a:cs typeface="Calibri"/>
              <a:sym typeface="Calibri"/>
            </a:endParaRPr>
          </a:p>
        </p:txBody>
      </p:sp>
      <p:cxnSp>
        <p:nvCxnSpPr>
          <p:cNvPr id="1036" name="Google Shape;1036;g3a56655396f_1_115"/>
          <p:cNvCxnSpPr>
            <a:stCxn id="1035" idx="2"/>
          </p:cNvCxnSpPr>
          <p:nvPr/>
        </p:nvCxnSpPr>
        <p:spPr>
          <a:xfrm>
            <a:off x="3464800" y="2981367"/>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037" name="Google Shape;1037;g3a56655396f_1_115"/>
          <p:cNvSpPr/>
          <p:nvPr/>
        </p:nvSpPr>
        <p:spPr>
          <a:xfrm>
            <a:off x="5340100" y="4826933"/>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Knowledge Base</a:t>
            </a:r>
            <a:endParaRPr sz="1600">
              <a:latin typeface="Calibri"/>
              <a:ea typeface="Calibri"/>
              <a:cs typeface="Calibri"/>
              <a:sym typeface="Calibri"/>
            </a:endParaRPr>
          </a:p>
        </p:txBody>
      </p:sp>
      <p:cxnSp>
        <p:nvCxnSpPr>
          <p:cNvPr id="1038" name="Google Shape;1038;g3a56655396f_1_115"/>
          <p:cNvCxnSpPr/>
          <p:nvPr/>
        </p:nvCxnSpPr>
        <p:spPr>
          <a:xfrm flipH="1" rot="10800000">
            <a:off x="6030100" y="4220933"/>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039" name="Google Shape;1039;g3a56655396f_1_115"/>
          <p:cNvSpPr/>
          <p:nvPr/>
        </p:nvSpPr>
        <p:spPr>
          <a:xfrm>
            <a:off x="6525898" y="2217867"/>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Registry PoC</a:t>
            </a:r>
            <a:endParaRPr sz="1600">
              <a:latin typeface="Calibri"/>
              <a:ea typeface="Calibri"/>
              <a:cs typeface="Calibri"/>
              <a:sym typeface="Calibri"/>
            </a:endParaRPr>
          </a:p>
        </p:txBody>
      </p:sp>
      <p:cxnSp>
        <p:nvCxnSpPr>
          <p:cNvPr id="1040" name="Google Shape;1040;g3a56655396f_1_115"/>
          <p:cNvCxnSpPr>
            <a:stCxn id="1039" idx="2"/>
          </p:cNvCxnSpPr>
          <p:nvPr/>
        </p:nvCxnSpPr>
        <p:spPr>
          <a:xfrm>
            <a:off x="7215898" y="2981367"/>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041" name="Google Shape;1041;g3a56655396f_1_115"/>
          <p:cNvSpPr/>
          <p:nvPr/>
        </p:nvSpPr>
        <p:spPr>
          <a:xfrm>
            <a:off x="7839033" y="4826933"/>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Service PoCs</a:t>
            </a:r>
            <a:endParaRPr sz="1600">
              <a:latin typeface="Calibri"/>
              <a:ea typeface="Calibri"/>
              <a:cs typeface="Calibri"/>
              <a:sym typeface="Calibri"/>
            </a:endParaRPr>
          </a:p>
        </p:txBody>
      </p:sp>
      <p:cxnSp>
        <p:nvCxnSpPr>
          <p:cNvPr id="1042" name="Google Shape;1042;g3a56655396f_1_115"/>
          <p:cNvCxnSpPr/>
          <p:nvPr/>
        </p:nvCxnSpPr>
        <p:spPr>
          <a:xfrm flipH="1" rot="10800000">
            <a:off x="8529033" y="4220933"/>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043" name="Google Shape;1043;g3a56655396f_1_115"/>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Current Focus and Work Plan</a:t>
            </a:r>
            <a:endParaRPr sz="3000"/>
          </a:p>
        </p:txBody>
      </p:sp>
      <p:pic>
        <p:nvPicPr>
          <p:cNvPr id="1044" name="Google Shape;1044;g3a56655396f_1_115"/>
          <p:cNvPicPr preferRelativeResize="0"/>
          <p:nvPr/>
        </p:nvPicPr>
        <p:blipFill>
          <a:blip r:embed="rId3">
            <a:alphaModFix/>
          </a:blip>
          <a:stretch>
            <a:fillRect/>
          </a:stretch>
        </p:blipFill>
        <p:spPr>
          <a:xfrm>
            <a:off x="9690324" y="183125"/>
            <a:ext cx="1907625" cy="543950"/>
          </a:xfrm>
          <a:prstGeom prst="rect">
            <a:avLst/>
          </a:prstGeom>
          <a:noFill/>
          <a:ln>
            <a:noFill/>
          </a:ln>
        </p:spPr>
      </p:pic>
      <p:sp>
        <p:nvSpPr>
          <p:cNvPr id="1045" name="Google Shape;1045;g3a56655396f_1_115"/>
          <p:cNvSpPr txBox="1"/>
          <p:nvPr/>
        </p:nvSpPr>
        <p:spPr>
          <a:xfrm>
            <a:off x="3965510" y="4208099"/>
            <a:ext cx="867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dk1"/>
                </a:solidFill>
                <a:latin typeface="Roboto Light"/>
                <a:ea typeface="Roboto Light"/>
                <a:cs typeface="Roboto Light"/>
                <a:sym typeface="Roboto Light"/>
              </a:rPr>
              <a:t>Q4 2025</a:t>
            </a:r>
            <a:endParaRPr>
              <a:solidFill>
                <a:schemeClr val="dk1"/>
              </a:solidFill>
              <a:latin typeface="Roboto Light"/>
              <a:ea typeface="Roboto Light"/>
              <a:cs typeface="Roboto Light"/>
              <a:sym typeface="Roboto Light"/>
            </a:endParaRPr>
          </a:p>
        </p:txBody>
      </p:sp>
      <p:sp>
        <p:nvSpPr>
          <p:cNvPr id="1046" name="Google Shape;1046;g3a56655396f_1_115"/>
          <p:cNvSpPr txBox="1"/>
          <p:nvPr/>
        </p:nvSpPr>
        <p:spPr>
          <a:xfrm>
            <a:off x="8932410" y="4208099"/>
            <a:ext cx="867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dk1"/>
                </a:solidFill>
                <a:latin typeface="Roboto Light"/>
                <a:ea typeface="Roboto Light"/>
                <a:cs typeface="Roboto Light"/>
                <a:sym typeface="Roboto Light"/>
              </a:rPr>
              <a:t>Q1 2026</a:t>
            </a:r>
            <a:endParaRPr>
              <a:solidFill>
                <a:schemeClr val="dk1"/>
              </a:solidFill>
              <a:latin typeface="Roboto Light"/>
              <a:ea typeface="Roboto Light"/>
              <a:cs typeface="Roboto Light"/>
              <a:sym typeface="Roboto Light"/>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0" name="Shape 1050"/>
        <p:cNvGrpSpPr/>
        <p:nvPr/>
      </p:nvGrpSpPr>
      <p:grpSpPr>
        <a:xfrm>
          <a:off x="0" y="0"/>
          <a:ext cx="0" cy="0"/>
          <a:chOff x="0" y="0"/>
          <a:chExt cx="0" cy="0"/>
        </a:xfrm>
      </p:grpSpPr>
      <p:pic>
        <p:nvPicPr>
          <p:cNvPr id="1051" name="Google Shape;1051;g3a56655396f_1_134"/>
          <p:cNvPicPr preferRelativeResize="0"/>
          <p:nvPr/>
        </p:nvPicPr>
        <p:blipFill rotWithShape="1">
          <a:blip r:embed="rId3">
            <a:alphaModFix/>
          </a:blip>
          <a:srcRect b="5055" l="6149" r="6507" t="4675"/>
          <a:stretch/>
        </p:blipFill>
        <p:spPr>
          <a:xfrm>
            <a:off x="2677800" y="145833"/>
            <a:ext cx="9514201" cy="6712167"/>
          </a:xfrm>
          <a:prstGeom prst="rect">
            <a:avLst/>
          </a:prstGeom>
          <a:noFill/>
          <a:ln>
            <a:noFill/>
          </a:ln>
        </p:spPr>
      </p:pic>
      <p:sp>
        <p:nvSpPr>
          <p:cNvPr id="1052" name="Google Shape;1052;g3a56655396f_1_134"/>
          <p:cNvSpPr txBox="1"/>
          <p:nvPr/>
        </p:nvSpPr>
        <p:spPr>
          <a:xfrm>
            <a:off x="415600" y="3894049"/>
            <a:ext cx="2701500" cy="15393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2100">
                <a:solidFill>
                  <a:schemeClr val="dk2"/>
                </a:solidFill>
                <a:latin typeface="Calibri"/>
                <a:ea typeface="Calibri"/>
                <a:cs typeface="Calibri"/>
                <a:sym typeface="Calibri"/>
              </a:rPr>
              <a:t>Starting with DCAT-AP, taking </a:t>
            </a:r>
            <a:r>
              <a:rPr lang="en-GB" sz="2100" u="sng">
                <a:solidFill>
                  <a:schemeClr val="hlink"/>
                </a:solidFill>
                <a:latin typeface="Calibri"/>
                <a:ea typeface="Calibri"/>
                <a:cs typeface="Calibri"/>
                <a:sym typeface="Calibri"/>
                <a:hlinkClick r:id="rId4"/>
              </a:rPr>
              <a:t>schema.org</a:t>
            </a:r>
            <a:r>
              <a:rPr lang="en-GB" sz="2100">
                <a:solidFill>
                  <a:schemeClr val="dk2"/>
                </a:solidFill>
                <a:latin typeface="Calibri"/>
                <a:ea typeface="Calibri"/>
                <a:cs typeface="Calibri"/>
                <a:sym typeface="Calibri"/>
              </a:rPr>
              <a:t>, FC4E, F-I, OSTrails, and others into account.</a:t>
            </a:r>
            <a:endParaRPr sz="2100">
              <a:solidFill>
                <a:schemeClr val="dk2"/>
              </a:solidFill>
              <a:latin typeface="Calibri"/>
              <a:ea typeface="Calibri"/>
              <a:cs typeface="Calibri"/>
              <a:sym typeface="Calibri"/>
            </a:endParaRPr>
          </a:p>
        </p:txBody>
      </p:sp>
      <p:sp>
        <p:nvSpPr>
          <p:cNvPr id="1053" name="Google Shape;1053;g3a56655396f_1_134"/>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Conceptual Model</a:t>
            </a:r>
            <a:endParaRPr sz="3000"/>
          </a:p>
        </p:txBody>
      </p:sp>
      <p:pic>
        <p:nvPicPr>
          <p:cNvPr id="1054" name="Google Shape;1054;g3a56655396f_1_134"/>
          <p:cNvPicPr preferRelativeResize="0"/>
          <p:nvPr/>
        </p:nvPicPr>
        <p:blipFill>
          <a:blip r:embed="rId5">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8" name="Shape 1058"/>
        <p:cNvGrpSpPr/>
        <p:nvPr/>
      </p:nvGrpSpPr>
      <p:grpSpPr>
        <a:xfrm>
          <a:off x="0" y="0"/>
          <a:ext cx="0" cy="0"/>
          <a:chOff x="0" y="0"/>
          <a:chExt cx="0" cy="0"/>
        </a:xfrm>
      </p:grpSpPr>
      <p:pic>
        <p:nvPicPr>
          <p:cNvPr id="1059" name="Google Shape;1059;g3a56655396f_1_140"/>
          <p:cNvPicPr preferRelativeResize="0"/>
          <p:nvPr/>
        </p:nvPicPr>
        <p:blipFill rotWithShape="1">
          <a:blip r:embed="rId3">
            <a:alphaModFix/>
          </a:blip>
          <a:srcRect b="5055" l="6149" r="6507" t="4675"/>
          <a:stretch/>
        </p:blipFill>
        <p:spPr>
          <a:xfrm>
            <a:off x="490967" y="1811600"/>
            <a:ext cx="2847033" cy="2008553"/>
          </a:xfrm>
          <a:prstGeom prst="rect">
            <a:avLst/>
          </a:prstGeom>
          <a:noFill/>
          <a:ln>
            <a:noFill/>
          </a:ln>
        </p:spPr>
      </p:pic>
      <p:pic>
        <p:nvPicPr>
          <p:cNvPr id="1060" name="Google Shape;1060;g3a56655396f_1_140"/>
          <p:cNvPicPr preferRelativeResize="0"/>
          <p:nvPr/>
        </p:nvPicPr>
        <p:blipFill>
          <a:blip r:embed="rId4">
            <a:alphaModFix/>
          </a:blip>
          <a:stretch>
            <a:fillRect/>
          </a:stretch>
        </p:blipFill>
        <p:spPr>
          <a:xfrm>
            <a:off x="548433" y="4572967"/>
            <a:ext cx="2789567" cy="1570866"/>
          </a:xfrm>
          <a:prstGeom prst="rect">
            <a:avLst/>
          </a:prstGeom>
          <a:noFill/>
          <a:ln>
            <a:noFill/>
          </a:ln>
        </p:spPr>
      </p:pic>
      <p:pic>
        <p:nvPicPr>
          <p:cNvPr id="1061" name="Google Shape;1061;g3a56655396f_1_140"/>
          <p:cNvPicPr preferRelativeResize="0"/>
          <p:nvPr/>
        </p:nvPicPr>
        <p:blipFill>
          <a:blip r:embed="rId5">
            <a:alphaModFix/>
          </a:blip>
          <a:stretch>
            <a:fillRect/>
          </a:stretch>
        </p:blipFill>
        <p:spPr>
          <a:xfrm>
            <a:off x="3953383" y="3670200"/>
            <a:ext cx="3000667" cy="3065468"/>
          </a:xfrm>
          <a:prstGeom prst="rect">
            <a:avLst/>
          </a:prstGeom>
          <a:noFill/>
          <a:ln>
            <a:noFill/>
          </a:ln>
        </p:spPr>
      </p:pic>
      <p:pic>
        <p:nvPicPr>
          <p:cNvPr id="1062" name="Google Shape;1062;g3a56655396f_1_140"/>
          <p:cNvPicPr preferRelativeResize="0"/>
          <p:nvPr/>
        </p:nvPicPr>
        <p:blipFill rotWithShape="1">
          <a:blip r:embed="rId6">
            <a:alphaModFix/>
          </a:blip>
          <a:srcRect b="7421" l="3621" r="3286" t="7566"/>
          <a:stretch/>
        </p:blipFill>
        <p:spPr>
          <a:xfrm>
            <a:off x="4030217" y="1626250"/>
            <a:ext cx="2847035" cy="1774652"/>
          </a:xfrm>
          <a:prstGeom prst="rect">
            <a:avLst/>
          </a:prstGeom>
          <a:noFill/>
          <a:ln>
            <a:noFill/>
          </a:ln>
        </p:spPr>
      </p:pic>
      <p:pic>
        <p:nvPicPr>
          <p:cNvPr id="1063" name="Google Shape;1063;g3a56655396f_1_140"/>
          <p:cNvPicPr preferRelativeResize="0"/>
          <p:nvPr/>
        </p:nvPicPr>
        <p:blipFill rotWithShape="1">
          <a:blip r:embed="rId7">
            <a:alphaModFix/>
          </a:blip>
          <a:srcRect b="-2291" l="0" r="0" t="0"/>
          <a:stretch/>
        </p:blipFill>
        <p:spPr>
          <a:xfrm>
            <a:off x="7569500" y="1774483"/>
            <a:ext cx="2789567" cy="1478193"/>
          </a:xfrm>
          <a:prstGeom prst="rect">
            <a:avLst/>
          </a:prstGeom>
          <a:noFill/>
          <a:ln>
            <a:noFill/>
          </a:ln>
        </p:spPr>
      </p:pic>
      <p:pic>
        <p:nvPicPr>
          <p:cNvPr id="1064" name="Google Shape;1064;g3a56655396f_1_140"/>
          <p:cNvPicPr preferRelativeResize="0"/>
          <p:nvPr/>
        </p:nvPicPr>
        <p:blipFill rotWithShape="1">
          <a:blip r:embed="rId8">
            <a:alphaModFix/>
          </a:blip>
          <a:srcRect b="4557" l="12366" r="11812" t="3556"/>
          <a:stretch/>
        </p:blipFill>
        <p:spPr>
          <a:xfrm>
            <a:off x="7445400" y="3820167"/>
            <a:ext cx="3150466" cy="2600966"/>
          </a:xfrm>
          <a:prstGeom prst="rect">
            <a:avLst/>
          </a:prstGeom>
          <a:noFill/>
          <a:ln>
            <a:noFill/>
          </a:ln>
        </p:spPr>
      </p:pic>
      <p:sp>
        <p:nvSpPr>
          <p:cNvPr id="1065" name="Google Shape;1065;g3a56655396f_1_140"/>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Several Inputs to the </a:t>
            </a:r>
            <a:r>
              <a:rPr lang="en-GB" sz="3000"/>
              <a:t>Conceptual Model</a:t>
            </a:r>
            <a:endParaRPr sz="3000"/>
          </a:p>
        </p:txBody>
      </p:sp>
      <p:pic>
        <p:nvPicPr>
          <p:cNvPr id="1066" name="Google Shape;1066;g3a56655396f_1_140"/>
          <p:cNvPicPr preferRelativeResize="0"/>
          <p:nvPr/>
        </p:nvPicPr>
        <p:blipFill>
          <a:blip r:embed="rId9">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0" name="Shape 1070"/>
        <p:cNvGrpSpPr/>
        <p:nvPr/>
      </p:nvGrpSpPr>
      <p:grpSpPr>
        <a:xfrm>
          <a:off x="0" y="0"/>
          <a:ext cx="0" cy="0"/>
          <a:chOff x="0" y="0"/>
          <a:chExt cx="0" cy="0"/>
        </a:xfrm>
      </p:grpSpPr>
      <p:pic>
        <p:nvPicPr>
          <p:cNvPr id="1071" name="Google Shape;1071;g3a56655396f_1_150"/>
          <p:cNvPicPr preferRelativeResize="0"/>
          <p:nvPr/>
        </p:nvPicPr>
        <p:blipFill rotWithShape="1">
          <a:blip r:embed="rId3">
            <a:alphaModFix/>
          </a:blip>
          <a:srcRect b="7421" l="3621" r="3286" t="7566"/>
          <a:stretch/>
        </p:blipFill>
        <p:spPr>
          <a:xfrm>
            <a:off x="575733" y="1575200"/>
            <a:ext cx="8475216" cy="5282833"/>
          </a:xfrm>
          <a:prstGeom prst="rect">
            <a:avLst/>
          </a:prstGeom>
          <a:noFill/>
          <a:ln>
            <a:noFill/>
          </a:ln>
        </p:spPr>
      </p:pic>
      <p:sp>
        <p:nvSpPr>
          <p:cNvPr id="1072" name="Google Shape;1072;g3a56655396f_1_150"/>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Attributes</a:t>
            </a:r>
            <a:endParaRPr sz="3000"/>
          </a:p>
        </p:txBody>
      </p:sp>
      <p:pic>
        <p:nvPicPr>
          <p:cNvPr id="1073" name="Google Shape;1073;g3a56655396f_1_150"/>
          <p:cNvPicPr preferRelativeResize="0"/>
          <p:nvPr/>
        </p:nvPicPr>
        <p:blipFill>
          <a:blip r:embed="rId4">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7" name="Shape 1077"/>
        <p:cNvGrpSpPr/>
        <p:nvPr/>
      </p:nvGrpSpPr>
      <p:grpSpPr>
        <a:xfrm>
          <a:off x="0" y="0"/>
          <a:ext cx="0" cy="0"/>
          <a:chOff x="0" y="0"/>
          <a:chExt cx="0" cy="0"/>
        </a:xfrm>
      </p:grpSpPr>
      <p:sp>
        <p:nvSpPr>
          <p:cNvPr id="1078" name="Google Shape;1078;g3a56655396f_1_155"/>
          <p:cNvSpPr/>
          <p:nvPr/>
        </p:nvSpPr>
        <p:spPr>
          <a:xfrm>
            <a:off x="8185389" y="3188621"/>
            <a:ext cx="1738923" cy="1809188"/>
          </a:xfrm>
          <a:custGeom>
            <a:rect b="b" l="l" r="r" t="t"/>
            <a:pathLst>
              <a:path extrusionOk="0" h="54277" w="52169">
                <a:moveTo>
                  <a:pt x="26714" y="6"/>
                </a:moveTo>
                <a:cubicBezTo>
                  <a:pt x="21450" y="57"/>
                  <a:pt x="14296" y="6802"/>
                  <a:pt x="9850" y="11350"/>
                </a:cubicBezTo>
                <a:cubicBezTo>
                  <a:pt x="5404" y="15898"/>
                  <a:pt x="-115" y="22030"/>
                  <a:pt x="38" y="27294"/>
                </a:cubicBezTo>
                <a:cubicBezTo>
                  <a:pt x="191" y="32558"/>
                  <a:pt x="6426" y="38435"/>
                  <a:pt x="10770" y="42932"/>
                </a:cubicBezTo>
                <a:cubicBezTo>
                  <a:pt x="15114" y="47429"/>
                  <a:pt x="20940" y="54277"/>
                  <a:pt x="26101" y="54277"/>
                </a:cubicBezTo>
                <a:cubicBezTo>
                  <a:pt x="31262" y="54277"/>
                  <a:pt x="37394" y="47531"/>
                  <a:pt x="41738" y="42932"/>
                </a:cubicBezTo>
                <a:cubicBezTo>
                  <a:pt x="46082" y="38333"/>
                  <a:pt x="52214" y="31996"/>
                  <a:pt x="52163" y="26681"/>
                </a:cubicBezTo>
                <a:cubicBezTo>
                  <a:pt x="52112" y="21366"/>
                  <a:pt x="45674" y="15490"/>
                  <a:pt x="41432" y="11044"/>
                </a:cubicBezTo>
                <a:cubicBezTo>
                  <a:pt x="37191" y="6598"/>
                  <a:pt x="31978" y="-45"/>
                  <a:pt x="26714" y="6"/>
                </a:cubicBezTo>
                <a:close/>
              </a:path>
            </a:pathLst>
          </a:custGeom>
          <a:solidFill>
            <a:srgbClr val="FFF2CC"/>
          </a:solidFill>
          <a:ln>
            <a:noFill/>
          </a:ln>
        </p:spPr>
      </p:sp>
      <p:sp>
        <p:nvSpPr>
          <p:cNvPr id="1079" name="Google Shape;1079;g3a56655396f_1_155"/>
          <p:cNvSpPr txBox="1"/>
          <p:nvPr>
            <p:ph idx="1" type="body"/>
          </p:nvPr>
        </p:nvSpPr>
        <p:spPr>
          <a:xfrm>
            <a:off x="415600" y="1536633"/>
            <a:ext cx="5093100" cy="5035200"/>
          </a:xfrm>
          <a:prstGeom prst="rect">
            <a:avLst/>
          </a:prstGeom>
        </p:spPr>
        <p:txBody>
          <a:bodyPr anchorCtr="0" anchor="t" bIns="121900" lIns="121900" spcFirstLastPara="1" rIns="121900" wrap="square" tIns="121900">
            <a:normAutofit fontScale="77500" lnSpcReduction="10000"/>
          </a:bodyPr>
          <a:lstStyle/>
          <a:p>
            <a:pPr indent="-422910" lvl="0" marL="609600" rtl="0" algn="l">
              <a:spcBef>
                <a:spcPts val="0"/>
              </a:spcBef>
              <a:spcAft>
                <a:spcPts val="0"/>
              </a:spcAft>
              <a:buSzPct val="85714"/>
              <a:buFont typeface="Calibri"/>
              <a:buAutoNum type="arabicPeriod"/>
            </a:pPr>
            <a:r>
              <a:rPr lang="en-GB">
                <a:latin typeface="Calibri"/>
                <a:ea typeface="Calibri"/>
                <a:cs typeface="Calibri"/>
                <a:sym typeface="Calibri"/>
              </a:rPr>
              <a:t>Services that address aspects identified in WPs 1 and 3.</a:t>
            </a:r>
            <a:endParaRPr>
              <a:latin typeface="Calibri"/>
              <a:ea typeface="Calibri"/>
              <a:cs typeface="Calibri"/>
              <a:sym typeface="Calibri"/>
            </a:endParaRPr>
          </a:p>
          <a:p>
            <a:pPr indent="-422910" lvl="0" marL="609600" rtl="0" algn="l">
              <a:spcBef>
                <a:spcPts val="0"/>
              </a:spcBef>
              <a:spcAft>
                <a:spcPts val="0"/>
              </a:spcAft>
              <a:buSzPct val="85714"/>
              <a:buFont typeface="Calibri"/>
              <a:buAutoNum type="arabicPeriod"/>
            </a:pPr>
            <a:r>
              <a:rPr lang="en-GB">
                <a:latin typeface="Calibri"/>
                <a:ea typeface="Calibri"/>
                <a:cs typeface="Calibri"/>
                <a:sym typeface="Calibri"/>
              </a:rPr>
              <a:t>Services that are identified in support of FIDELIS TTRAM actions.</a:t>
            </a:r>
            <a:endParaRPr>
              <a:latin typeface="Calibri"/>
              <a:ea typeface="Calibri"/>
              <a:cs typeface="Calibri"/>
              <a:sym typeface="Calibri"/>
            </a:endParaRPr>
          </a:p>
          <a:p>
            <a:pPr indent="-422910" lvl="0" marL="609600" rtl="0" algn="l">
              <a:spcBef>
                <a:spcPts val="0"/>
              </a:spcBef>
              <a:spcAft>
                <a:spcPts val="0"/>
              </a:spcAft>
              <a:buSzPct val="85714"/>
              <a:buFont typeface="Calibri"/>
              <a:buAutoNum type="arabicPeriod"/>
            </a:pPr>
            <a:r>
              <a:rPr lang="en-GB">
                <a:latin typeface="Calibri"/>
                <a:ea typeface="Calibri"/>
                <a:cs typeface="Calibri"/>
                <a:sym typeface="Calibri"/>
              </a:rPr>
              <a:t>Services selected by WP2 partners that are useful in their repository, archive, or services context.</a:t>
            </a:r>
            <a:endParaRPr>
              <a:latin typeface="Calibri"/>
              <a:ea typeface="Calibri"/>
              <a:cs typeface="Calibri"/>
              <a:sym typeface="Calibri"/>
            </a:endParaRPr>
          </a:p>
          <a:p>
            <a:pPr indent="-422910" lvl="0" marL="609600" rtl="0" algn="l">
              <a:spcBef>
                <a:spcPts val="0"/>
              </a:spcBef>
              <a:spcAft>
                <a:spcPts val="0"/>
              </a:spcAft>
              <a:buSzPct val="85714"/>
              <a:buFont typeface="Calibri"/>
              <a:buAutoNum type="arabicPeriod"/>
            </a:pPr>
            <a:r>
              <a:rPr lang="en-GB">
                <a:latin typeface="Calibri"/>
                <a:ea typeface="Calibri"/>
                <a:cs typeface="Calibri"/>
                <a:sym typeface="Calibri"/>
              </a:rPr>
              <a:t>Services that are of use to the Use Case Partners (T2.3)</a:t>
            </a:r>
            <a:endParaRPr>
              <a:latin typeface="Calibri"/>
              <a:ea typeface="Calibri"/>
              <a:cs typeface="Calibri"/>
              <a:sym typeface="Calibri"/>
            </a:endParaRPr>
          </a:p>
          <a:p>
            <a:pPr indent="-398303" lvl="1" marL="1219200" rtl="0" algn="l">
              <a:spcBef>
                <a:spcPts val="0"/>
              </a:spcBef>
              <a:spcAft>
                <a:spcPts val="0"/>
              </a:spcAft>
              <a:buSzPct val="79166"/>
              <a:buFont typeface="Calibri"/>
              <a:buAutoNum type="alphaLcPeriod"/>
            </a:pPr>
            <a:r>
              <a:rPr lang="en-GB">
                <a:latin typeface="Calibri"/>
                <a:ea typeface="Calibri"/>
                <a:cs typeface="Calibri"/>
                <a:sym typeface="Calibri"/>
              </a:rPr>
              <a:t>As additional users of the reference implementation instance</a:t>
            </a:r>
            <a:endParaRPr>
              <a:latin typeface="Calibri"/>
              <a:ea typeface="Calibri"/>
              <a:cs typeface="Calibri"/>
              <a:sym typeface="Calibri"/>
            </a:endParaRPr>
          </a:p>
          <a:p>
            <a:pPr indent="-398303" lvl="1" marL="1219200" rtl="0" algn="l">
              <a:spcBef>
                <a:spcPts val="0"/>
              </a:spcBef>
              <a:spcAft>
                <a:spcPts val="0"/>
              </a:spcAft>
              <a:buSzPct val="79166"/>
              <a:buFont typeface="Calibri"/>
              <a:buAutoNum type="alphaLcPeriod"/>
            </a:pPr>
            <a:r>
              <a:rPr lang="en-GB">
                <a:latin typeface="Calibri"/>
                <a:ea typeface="Calibri"/>
                <a:cs typeface="Calibri"/>
                <a:sym typeface="Calibri"/>
              </a:rPr>
              <a:t>Implemented independently based on the reference implementation and/ or specification</a:t>
            </a:r>
            <a:endParaRPr>
              <a:latin typeface="Calibri"/>
              <a:ea typeface="Calibri"/>
              <a:cs typeface="Calibri"/>
              <a:sym typeface="Calibri"/>
            </a:endParaRPr>
          </a:p>
        </p:txBody>
      </p:sp>
      <p:sp>
        <p:nvSpPr>
          <p:cNvPr id="1080" name="Google Shape;1080;g3a56655396f_1_155"/>
          <p:cNvSpPr/>
          <p:nvPr/>
        </p:nvSpPr>
        <p:spPr>
          <a:xfrm>
            <a:off x="6096000" y="1308238"/>
            <a:ext cx="4022400" cy="3894000"/>
          </a:xfrm>
          <a:prstGeom prst="ellipse">
            <a:avLst/>
          </a:prstGeom>
          <a:solidFill>
            <a:srgbClr val="EEEEEE">
              <a:alpha val="18990"/>
            </a:srgbClr>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l">
              <a:spcBef>
                <a:spcPts val="0"/>
              </a:spcBef>
              <a:spcAft>
                <a:spcPts val="0"/>
              </a:spcAft>
              <a:buNone/>
            </a:pPr>
            <a:r>
              <a:rPr lang="en-GB" sz="1600">
                <a:latin typeface="Calibri"/>
                <a:ea typeface="Calibri"/>
                <a:cs typeface="Calibri"/>
                <a:sym typeface="Calibri"/>
              </a:rPr>
              <a:t>WP1/ WP3</a:t>
            </a:r>
            <a:endParaRPr sz="1600">
              <a:latin typeface="Calibri"/>
              <a:ea typeface="Calibri"/>
              <a:cs typeface="Calibri"/>
              <a:sym typeface="Calibri"/>
            </a:endParaRPr>
          </a:p>
        </p:txBody>
      </p:sp>
      <p:sp>
        <p:nvSpPr>
          <p:cNvPr id="1081" name="Google Shape;1081;g3a56655396f_1_155"/>
          <p:cNvSpPr/>
          <p:nvPr/>
        </p:nvSpPr>
        <p:spPr>
          <a:xfrm>
            <a:off x="7975367" y="1318471"/>
            <a:ext cx="4022400" cy="3894000"/>
          </a:xfrm>
          <a:prstGeom prst="ellipse">
            <a:avLst/>
          </a:prstGeom>
          <a:solidFill>
            <a:srgbClr val="EEEEEE">
              <a:alpha val="18990"/>
            </a:srgbClr>
          </a:solidFill>
          <a:ln cap="flat" cmpd="sng" w="12700">
            <a:solidFill>
              <a:schemeClr val="dk2"/>
            </a:solidFill>
            <a:prstDash val="solid"/>
            <a:round/>
            <a:headEnd len="sm" w="sm" type="none"/>
            <a:tailEnd len="sm" w="sm" type="none"/>
          </a:ln>
        </p:spPr>
        <p:txBody>
          <a:bodyPr anchorCtr="0" anchor="t" bIns="121900" lIns="121900" spcFirstLastPara="1" rIns="121900" wrap="square" tIns="121900">
            <a:noAutofit/>
          </a:bodyPr>
          <a:lstStyle/>
          <a:p>
            <a:pPr indent="0" lvl="0" marL="0" rtl="0" algn="r">
              <a:spcBef>
                <a:spcPts val="0"/>
              </a:spcBef>
              <a:spcAft>
                <a:spcPts val="0"/>
              </a:spcAft>
              <a:buNone/>
            </a:pPr>
            <a:r>
              <a:rPr lang="en-GB" sz="1600">
                <a:latin typeface="Calibri"/>
                <a:ea typeface="Calibri"/>
                <a:cs typeface="Calibri"/>
                <a:sym typeface="Calibri"/>
              </a:rPr>
              <a:t>FIDELIS</a:t>
            </a:r>
            <a:endParaRPr sz="1600">
              <a:latin typeface="Calibri"/>
              <a:ea typeface="Calibri"/>
              <a:cs typeface="Calibri"/>
              <a:sym typeface="Calibri"/>
            </a:endParaRPr>
          </a:p>
          <a:p>
            <a:pPr indent="0" lvl="0" marL="0" rtl="0" algn="r">
              <a:spcBef>
                <a:spcPts val="0"/>
              </a:spcBef>
              <a:spcAft>
                <a:spcPts val="0"/>
              </a:spcAft>
              <a:buNone/>
            </a:pPr>
            <a:r>
              <a:rPr lang="en-GB" sz="1600">
                <a:latin typeface="Calibri"/>
                <a:ea typeface="Calibri"/>
                <a:cs typeface="Calibri"/>
                <a:sym typeface="Calibri"/>
              </a:rPr>
              <a:t>TTRAM</a:t>
            </a:r>
            <a:endParaRPr sz="1600">
              <a:latin typeface="Calibri"/>
              <a:ea typeface="Calibri"/>
              <a:cs typeface="Calibri"/>
              <a:sym typeface="Calibri"/>
            </a:endParaRPr>
          </a:p>
        </p:txBody>
      </p:sp>
      <p:sp>
        <p:nvSpPr>
          <p:cNvPr id="1082" name="Google Shape;1082;g3a56655396f_1_155"/>
          <p:cNvSpPr/>
          <p:nvPr/>
        </p:nvSpPr>
        <p:spPr>
          <a:xfrm>
            <a:off x="6096000" y="2953767"/>
            <a:ext cx="4022400" cy="3894000"/>
          </a:xfrm>
          <a:prstGeom prst="ellipse">
            <a:avLst/>
          </a:prstGeom>
          <a:solidFill>
            <a:srgbClr val="EEEEEE">
              <a:alpha val="18990"/>
            </a:srgbClr>
          </a:solidFill>
          <a:ln cap="flat" cmpd="sng" w="12700">
            <a:solidFill>
              <a:schemeClr val="dk2"/>
            </a:solidFill>
            <a:prstDash val="solid"/>
            <a:round/>
            <a:headEnd len="sm" w="sm" type="none"/>
            <a:tailEnd len="sm" w="sm" type="none"/>
          </a:ln>
        </p:spPr>
        <p:txBody>
          <a:bodyPr anchorCtr="0" anchor="b" bIns="121900" lIns="121900" spcFirstLastPara="1" rIns="121900" wrap="square" tIns="121900">
            <a:noAutofit/>
          </a:bodyPr>
          <a:lstStyle/>
          <a:p>
            <a:pPr indent="0" lvl="0" marL="0" rtl="0" algn="l">
              <a:spcBef>
                <a:spcPts val="0"/>
              </a:spcBef>
              <a:spcAft>
                <a:spcPts val="0"/>
              </a:spcAft>
              <a:buNone/>
            </a:pPr>
            <a:r>
              <a:rPr lang="en-GB" sz="1600">
                <a:latin typeface="Calibri"/>
                <a:ea typeface="Calibri"/>
                <a:cs typeface="Calibri"/>
                <a:sym typeface="Calibri"/>
              </a:rPr>
              <a:t>WP 2 </a:t>
            </a:r>
            <a:endParaRPr sz="1600">
              <a:latin typeface="Calibri"/>
              <a:ea typeface="Calibri"/>
              <a:cs typeface="Calibri"/>
              <a:sym typeface="Calibri"/>
            </a:endParaRPr>
          </a:p>
          <a:p>
            <a:pPr indent="0" lvl="0" marL="0" rtl="0" algn="l">
              <a:spcBef>
                <a:spcPts val="0"/>
              </a:spcBef>
              <a:spcAft>
                <a:spcPts val="0"/>
              </a:spcAft>
              <a:buNone/>
            </a:pPr>
            <a:r>
              <a:rPr lang="en-GB" sz="1600">
                <a:latin typeface="Calibri"/>
                <a:ea typeface="Calibri"/>
                <a:cs typeface="Calibri"/>
                <a:sym typeface="Calibri"/>
              </a:rPr>
              <a:t>Partners</a:t>
            </a:r>
            <a:endParaRPr sz="1600">
              <a:latin typeface="Calibri"/>
              <a:ea typeface="Calibri"/>
              <a:cs typeface="Calibri"/>
              <a:sym typeface="Calibri"/>
            </a:endParaRPr>
          </a:p>
        </p:txBody>
      </p:sp>
      <p:sp>
        <p:nvSpPr>
          <p:cNvPr id="1083" name="Google Shape;1083;g3a56655396f_1_155"/>
          <p:cNvSpPr/>
          <p:nvPr/>
        </p:nvSpPr>
        <p:spPr>
          <a:xfrm>
            <a:off x="7975367" y="2964000"/>
            <a:ext cx="4022400" cy="3894000"/>
          </a:xfrm>
          <a:prstGeom prst="ellipse">
            <a:avLst/>
          </a:prstGeom>
          <a:solidFill>
            <a:srgbClr val="EEEEEE">
              <a:alpha val="18990"/>
            </a:srgbClr>
          </a:solidFill>
          <a:ln cap="flat" cmpd="sng" w="12700">
            <a:solidFill>
              <a:schemeClr val="dk2"/>
            </a:solidFill>
            <a:prstDash val="solid"/>
            <a:round/>
            <a:headEnd len="sm" w="sm" type="none"/>
            <a:tailEnd len="sm" w="sm" type="none"/>
          </a:ln>
        </p:spPr>
        <p:txBody>
          <a:bodyPr anchorCtr="0" anchor="b" bIns="121900" lIns="121900" spcFirstLastPara="1" rIns="121900" wrap="square" tIns="121900">
            <a:noAutofit/>
          </a:bodyPr>
          <a:lstStyle/>
          <a:p>
            <a:pPr indent="0" lvl="0" marL="0" rtl="0" algn="r">
              <a:spcBef>
                <a:spcPts val="0"/>
              </a:spcBef>
              <a:spcAft>
                <a:spcPts val="0"/>
              </a:spcAft>
              <a:buNone/>
            </a:pPr>
            <a:r>
              <a:rPr lang="en-GB" sz="1600">
                <a:latin typeface="Calibri"/>
                <a:ea typeface="Calibri"/>
                <a:cs typeface="Calibri"/>
                <a:sym typeface="Calibri"/>
              </a:rPr>
              <a:t>Use Cases</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sp>
        <p:nvSpPr>
          <p:cNvPr id="1084" name="Google Shape;1084;g3a56655396f_1_155"/>
          <p:cNvSpPr txBox="1"/>
          <p:nvPr/>
        </p:nvSpPr>
        <p:spPr>
          <a:xfrm>
            <a:off x="7271500" y="3188633"/>
            <a:ext cx="3566700" cy="18093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500">
                <a:solidFill>
                  <a:schemeClr val="dk2"/>
                </a:solidFill>
                <a:latin typeface="Calibri"/>
                <a:ea typeface="Calibri"/>
                <a:cs typeface="Calibri"/>
                <a:sym typeface="Calibri"/>
              </a:rPr>
              <a:t>Reference </a:t>
            </a:r>
            <a:endParaRPr sz="1500">
              <a:solidFill>
                <a:schemeClr val="dk2"/>
              </a:solidFill>
              <a:latin typeface="Calibri"/>
              <a:ea typeface="Calibri"/>
              <a:cs typeface="Calibri"/>
              <a:sym typeface="Calibri"/>
            </a:endParaRPr>
          </a:p>
          <a:p>
            <a:pPr indent="0" lvl="0" marL="0" rtl="0" algn="ctr">
              <a:spcBef>
                <a:spcPts val="0"/>
              </a:spcBef>
              <a:spcAft>
                <a:spcPts val="0"/>
              </a:spcAft>
              <a:buNone/>
            </a:pPr>
            <a:r>
              <a:rPr lang="en-GB" sz="1500">
                <a:solidFill>
                  <a:schemeClr val="dk2"/>
                </a:solidFill>
                <a:latin typeface="Calibri"/>
                <a:ea typeface="Calibri"/>
                <a:cs typeface="Calibri"/>
                <a:sym typeface="Calibri"/>
              </a:rPr>
              <a:t>Implementations/</a:t>
            </a:r>
            <a:endParaRPr sz="1500">
              <a:solidFill>
                <a:schemeClr val="dk2"/>
              </a:solidFill>
              <a:latin typeface="Calibri"/>
              <a:ea typeface="Calibri"/>
              <a:cs typeface="Calibri"/>
              <a:sym typeface="Calibri"/>
            </a:endParaRPr>
          </a:p>
          <a:p>
            <a:pPr indent="0" lvl="0" marL="0" rtl="0" algn="ctr">
              <a:spcBef>
                <a:spcPts val="0"/>
              </a:spcBef>
              <a:spcAft>
                <a:spcPts val="0"/>
              </a:spcAft>
              <a:buNone/>
            </a:pPr>
            <a:r>
              <a:rPr lang="en-GB" sz="1500">
                <a:solidFill>
                  <a:schemeClr val="dk2"/>
                </a:solidFill>
                <a:latin typeface="Calibri"/>
                <a:ea typeface="Calibri"/>
                <a:cs typeface="Calibri"/>
                <a:sym typeface="Calibri"/>
              </a:rPr>
              <a:t> Detailed </a:t>
            </a:r>
            <a:endParaRPr sz="1500">
              <a:solidFill>
                <a:schemeClr val="dk2"/>
              </a:solidFill>
              <a:latin typeface="Calibri"/>
              <a:ea typeface="Calibri"/>
              <a:cs typeface="Calibri"/>
              <a:sym typeface="Calibri"/>
            </a:endParaRPr>
          </a:p>
          <a:p>
            <a:pPr indent="0" lvl="0" marL="0" rtl="0" algn="ctr">
              <a:spcBef>
                <a:spcPts val="0"/>
              </a:spcBef>
              <a:spcAft>
                <a:spcPts val="0"/>
              </a:spcAft>
              <a:buNone/>
            </a:pPr>
            <a:r>
              <a:rPr lang="en-GB" sz="1500">
                <a:solidFill>
                  <a:schemeClr val="dk2"/>
                </a:solidFill>
                <a:latin typeface="Calibri"/>
                <a:ea typeface="Calibri"/>
                <a:cs typeface="Calibri"/>
                <a:sym typeface="Calibri"/>
              </a:rPr>
              <a:t>Specifications</a:t>
            </a:r>
            <a:endParaRPr sz="1500">
              <a:solidFill>
                <a:schemeClr val="dk2"/>
              </a:solidFill>
              <a:latin typeface="Calibri"/>
              <a:ea typeface="Calibri"/>
              <a:cs typeface="Calibri"/>
              <a:sym typeface="Calibri"/>
            </a:endParaRPr>
          </a:p>
        </p:txBody>
      </p:sp>
      <p:sp>
        <p:nvSpPr>
          <p:cNvPr id="1085" name="Google Shape;1085;g3a56655396f_1_155"/>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Service Prioritisation</a:t>
            </a:r>
            <a:endParaRPr sz="3000"/>
          </a:p>
        </p:txBody>
      </p:sp>
      <p:pic>
        <p:nvPicPr>
          <p:cNvPr id="1086" name="Google Shape;1086;g3a56655396f_1_155"/>
          <p:cNvPicPr preferRelativeResize="0"/>
          <p:nvPr/>
        </p:nvPicPr>
        <p:blipFill>
          <a:blip r:embed="rId3">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0" name="Shape 1090"/>
        <p:cNvGrpSpPr/>
        <p:nvPr/>
      </p:nvGrpSpPr>
      <p:grpSpPr>
        <a:xfrm>
          <a:off x="0" y="0"/>
          <a:ext cx="0" cy="0"/>
          <a:chOff x="0" y="0"/>
          <a:chExt cx="0" cy="0"/>
        </a:xfrm>
      </p:grpSpPr>
      <p:sp>
        <p:nvSpPr>
          <p:cNvPr id="1091" name="Google Shape;1091;g3a56655396f_1_166"/>
          <p:cNvSpPr txBox="1"/>
          <p:nvPr>
            <p:ph idx="1" type="body"/>
          </p:nvPr>
        </p:nvSpPr>
        <p:spPr>
          <a:xfrm>
            <a:off x="415600" y="1536633"/>
            <a:ext cx="4899300" cy="4555200"/>
          </a:xfrm>
          <a:prstGeom prst="rect">
            <a:avLst/>
          </a:prstGeom>
        </p:spPr>
        <p:txBody>
          <a:bodyPr anchorCtr="0" anchor="t" bIns="121900" lIns="121900" spcFirstLastPara="1" rIns="121900" wrap="square" tIns="121900">
            <a:normAutofit lnSpcReduction="20000"/>
          </a:bodyPr>
          <a:lstStyle/>
          <a:p>
            <a:pPr indent="0" lvl="0" marL="0" rtl="0" algn="l">
              <a:spcBef>
                <a:spcPts val="0"/>
              </a:spcBef>
              <a:spcAft>
                <a:spcPts val="0"/>
              </a:spcAft>
              <a:buNone/>
            </a:pPr>
            <a:r>
              <a:rPr lang="en-GB">
                <a:latin typeface="Calibri"/>
                <a:ea typeface="Calibri"/>
                <a:cs typeface="Calibri"/>
                <a:sym typeface="Calibri"/>
              </a:rPr>
              <a:t>Many services exist already that serve a specific need in part.</a:t>
            </a:r>
            <a:endParaRPr>
              <a:latin typeface="Calibri"/>
              <a:ea typeface="Calibri"/>
              <a:cs typeface="Calibri"/>
              <a:sym typeface="Calibri"/>
            </a:endParaRPr>
          </a:p>
          <a:p>
            <a:pPr indent="0" lvl="0" marL="0" rtl="0" algn="l">
              <a:spcBef>
                <a:spcPts val="0"/>
              </a:spcBef>
              <a:spcAft>
                <a:spcPts val="0"/>
              </a:spcAft>
              <a:buNone/>
            </a:pPr>
            <a:r>
              <a:rPr lang="en-GB">
                <a:latin typeface="Calibri"/>
                <a:ea typeface="Calibri"/>
                <a:cs typeface="Calibri"/>
                <a:sym typeface="Calibri"/>
              </a:rPr>
              <a:t>It is not a good idea to replace or duplicate these services, the intention is to </a:t>
            </a:r>
            <a:r>
              <a:rPr b="1" lang="en-GB">
                <a:latin typeface="Calibri"/>
                <a:ea typeface="Calibri"/>
                <a:cs typeface="Calibri"/>
                <a:sym typeface="Calibri"/>
              </a:rPr>
              <a:t>supplement</a:t>
            </a:r>
            <a:r>
              <a:rPr lang="en-GB">
                <a:latin typeface="Calibri"/>
                <a:ea typeface="Calibri"/>
                <a:cs typeface="Calibri"/>
                <a:sym typeface="Calibri"/>
              </a:rPr>
              <a:t>, </a:t>
            </a:r>
            <a:r>
              <a:rPr b="1" lang="en-GB">
                <a:latin typeface="Calibri"/>
                <a:ea typeface="Calibri"/>
                <a:cs typeface="Calibri"/>
                <a:sym typeface="Calibri"/>
              </a:rPr>
              <a:t>disambiguate</a:t>
            </a:r>
            <a:r>
              <a:rPr lang="en-GB">
                <a:latin typeface="Calibri"/>
                <a:ea typeface="Calibri"/>
                <a:cs typeface="Calibri"/>
                <a:sym typeface="Calibri"/>
              </a:rPr>
              <a:t>, </a:t>
            </a:r>
            <a:r>
              <a:rPr b="1" lang="en-GB">
                <a:latin typeface="Calibri"/>
                <a:ea typeface="Calibri"/>
                <a:cs typeface="Calibri"/>
                <a:sym typeface="Calibri"/>
              </a:rPr>
              <a:t>harmonise</a:t>
            </a:r>
            <a:r>
              <a:rPr lang="en-GB">
                <a:latin typeface="Calibri"/>
                <a:ea typeface="Calibri"/>
                <a:cs typeface="Calibri"/>
                <a:sym typeface="Calibri"/>
              </a:rPr>
              <a:t>, and align these services so that implementers can work with a common and standardised API definition.</a:t>
            </a:r>
            <a:endParaRPr>
              <a:latin typeface="Calibri"/>
              <a:ea typeface="Calibri"/>
              <a:cs typeface="Calibri"/>
              <a:sym typeface="Calibri"/>
            </a:endParaRPr>
          </a:p>
        </p:txBody>
      </p:sp>
      <p:sp>
        <p:nvSpPr>
          <p:cNvPr id="1092" name="Google Shape;1092;g3a56655396f_1_166"/>
          <p:cNvSpPr/>
          <p:nvPr/>
        </p:nvSpPr>
        <p:spPr>
          <a:xfrm>
            <a:off x="5876803" y="1870714"/>
            <a:ext cx="898663" cy="542415"/>
          </a:xfrm>
          <a:prstGeom prst="flowChartPredefinedProcess">
            <a:avLst/>
          </a:prstGeom>
          <a:solidFill>
            <a:schemeClr val="lt2"/>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093" name="Google Shape;1093;g3a56655396f_1_166"/>
          <p:cNvSpPr/>
          <p:nvPr/>
        </p:nvSpPr>
        <p:spPr>
          <a:xfrm>
            <a:off x="6936399" y="1870714"/>
            <a:ext cx="898663" cy="542415"/>
          </a:xfrm>
          <a:prstGeom prst="flowChartPredefinedProcess">
            <a:avLst/>
          </a:prstGeom>
          <a:solidFill>
            <a:srgbClr val="FFF2CC"/>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094" name="Google Shape;1094;g3a56655396f_1_166"/>
          <p:cNvSpPr/>
          <p:nvPr/>
        </p:nvSpPr>
        <p:spPr>
          <a:xfrm>
            <a:off x="7995996" y="1870714"/>
            <a:ext cx="898663" cy="542415"/>
          </a:xfrm>
          <a:prstGeom prst="flowChartPredefinedProcess">
            <a:avLst/>
          </a:prstGeom>
          <a:solidFill>
            <a:schemeClr val="lt2"/>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095" name="Google Shape;1095;g3a56655396f_1_166"/>
          <p:cNvSpPr/>
          <p:nvPr/>
        </p:nvSpPr>
        <p:spPr>
          <a:xfrm>
            <a:off x="5933493" y="2712680"/>
            <a:ext cx="761022" cy="542430"/>
          </a:xfrm>
          <a:prstGeom prst="flowChartDocument">
            <a:avLst/>
          </a:prstGeom>
          <a:solidFill>
            <a:schemeClr val="lt2"/>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096" name="Google Shape;1096;g3a56655396f_1_166"/>
          <p:cNvSpPr/>
          <p:nvPr/>
        </p:nvSpPr>
        <p:spPr>
          <a:xfrm>
            <a:off x="7005208" y="2712680"/>
            <a:ext cx="761022" cy="542430"/>
          </a:xfrm>
          <a:prstGeom prst="flowChartDocument">
            <a:avLst/>
          </a:prstGeom>
          <a:solidFill>
            <a:srgbClr val="FFF2CC"/>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097" name="Google Shape;1097;g3a56655396f_1_166"/>
          <p:cNvSpPr/>
          <p:nvPr/>
        </p:nvSpPr>
        <p:spPr>
          <a:xfrm>
            <a:off x="8064805" y="2712680"/>
            <a:ext cx="761022" cy="542430"/>
          </a:xfrm>
          <a:prstGeom prst="flowChartDocument">
            <a:avLst/>
          </a:prstGeom>
          <a:solidFill>
            <a:schemeClr val="lt2"/>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098" name="Google Shape;1098;g3a56655396f_1_166"/>
          <p:cNvSpPr txBox="1"/>
          <p:nvPr/>
        </p:nvSpPr>
        <p:spPr>
          <a:xfrm>
            <a:off x="9124389" y="1832997"/>
            <a:ext cx="1586700" cy="626100"/>
          </a:xfrm>
          <a:prstGeom prst="rect">
            <a:avLst/>
          </a:prstGeom>
          <a:noFill/>
          <a:ln>
            <a:noFill/>
          </a:ln>
        </p:spPr>
        <p:txBody>
          <a:bodyPr anchorCtr="0" anchor="t" bIns="96575" lIns="96575" spcFirstLastPara="1" rIns="96575" wrap="square" tIns="96575">
            <a:spAutoFit/>
          </a:bodyPr>
          <a:lstStyle/>
          <a:p>
            <a:pPr indent="0" lvl="0" marL="0" rtl="0" algn="l">
              <a:spcBef>
                <a:spcPts val="0"/>
              </a:spcBef>
              <a:spcAft>
                <a:spcPts val="0"/>
              </a:spcAft>
              <a:buNone/>
            </a:pPr>
            <a:r>
              <a:rPr lang="en-GB" sz="1400">
                <a:solidFill>
                  <a:schemeClr val="dk2"/>
                </a:solidFill>
                <a:latin typeface="Calibri"/>
                <a:ea typeface="Calibri"/>
                <a:cs typeface="Calibri"/>
                <a:sym typeface="Calibri"/>
              </a:rPr>
              <a:t>Multiple similar services</a:t>
            </a:r>
            <a:endParaRPr sz="1400">
              <a:solidFill>
                <a:schemeClr val="dk2"/>
              </a:solidFill>
              <a:latin typeface="Calibri"/>
              <a:ea typeface="Calibri"/>
              <a:cs typeface="Calibri"/>
              <a:sym typeface="Calibri"/>
            </a:endParaRPr>
          </a:p>
        </p:txBody>
      </p:sp>
      <p:sp>
        <p:nvSpPr>
          <p:cNvPr id="1099" name="Google Shape;1099;g3a56655396f_1_166"/>
          <p:cNvSpPr txBox="1"/>
          <p:nvPr/>
        </p:nvSpPr>
        <p:spPr>
          <a:xfrm>
            <a:off x="9124389" y="2637258"/>
            <a:ext cx="1586700" cy="626100"/>
          </a:xfrm>
          <a:prstGeom prst="rect">
            <a:avLst/>
          </a:prstGeom>
          <a:noFill/>
          <a:ln>
            <a:noFill/>
          </a:ln>
        </p:spPr>
        <p:txBody>
          <a:bodyPr anchorCtr="0" anchor="t" bIns="96575" lIns="96575" spcFirstLastPara="1" rIns="96575" wrap="square" tIns="96575">
            <a:spAutoFit/>
          </a:bodyPr>
          <a:lstStyle/>
          <a:p>
            <a:pPr indent="0" lvl="0" marL="0" rtl="0" algn="l">
              <a:spcBef>
                <a:spcPts val="0"/>
              </a:spcBef>
              <a:spcAft>
                <a:spcPts val="0"/>
              </a:spcAft>
              <a:buNone/>
            </a:pPr>
            <a:r>
              <a:rPr lang="en-GB" sz="1400">
                <a:solidFill>
                  <a:schemeClr val="dk2"/>
                </a:solidFill>
                <a:latin typeface="Calibri"/>
                <a:ea typeface="Calibri"/>
                <a:cs typeface="Calibri"/>
                <a:sym typeface="Calibri"/>
              </a:rPr>
              <a:t>Multiple content schema</a:t>
            </a:r>
            <a:endParaRPr sz="1400">
              <a:solidFill>
                <a:schemeClr val="dk2"/>
              </a:solidFill>
              <a:latin typeface="Calibri"/>
              <a:ea typeface="Calibri"/>
              <a:cs typeface="Calibri"/>
              <a:sym typeface="Calibri"/>
            </a:endParaRPr>
          </a:p>
        </p:txBody>
      </p:sp>
      <p:sp>
        <p:nvSpPr>
          <p:cNvPr id="1100" name="Google Shape;1100;g3a56655396f_1_166"/>
          <p:cNvSpPr/>
          <p:nvPr/>
        </p:nvSpPr>
        <p:spPr>
          <a:xfrm>
            <a:off x="7005201" y="3570836"/>
            <a:ext cx="761022" cy="542430"/>
          </a:xfrm>
          <a:prstGeom prst="flowChartDocument">
            <a:avLst/>
          </a:prstGeom>
          <a:solidFill>
            <a:srgbClr val="FFF2CC"/>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101" name="Google Shape;1101;g3a56655396f_1_166"/>
          <p:cNvSpPr txBox="1"/>
          <p:nvPr/>
        </p:nvSpPr>
        <p:spPr>
          <a:xfrm>
            <a:off x="9124389" y="3526831"/>
            <a:ext cx="1586700" cy="410700"/>
          </a:xfrm>
          <a:prstGeom prst="rect">
            <a:avLst/>
          </a:prstGeom>
          <a:noFill/>
          <a:ln>
            <a:noFill/>
          </a:ln>
        </p:spPr>
        <p:txBody>
          <a:bodyPr anchorCtr="0" anchor="t" bIns="96575" lIns="96575" spcFirstLastPara="1" rIns="96575" wrap="square" tIns="96575">
            <a:spAutoFit/>
          </a:bodyPr>
          <a:lstStyle/>
          <a:p>
            <a:pPr indent="0" lvl="0" marL="0" rtl="0" algn="l">
              <a:spcBef>
                <a:spcPts val="0"/>
              </a:spcBef>
              <a:spcAft>
                <a:spcPts val="0"/>
              </a:spcAft>
              <a:buNone/>
            </a:pPr>
            <a:r>
              <a:rPr lang="en-GB" sz="1400">
                <a:solidFill>
                  <a:schemeClr val="dk2"/>
                </a:solidFill>
                <a:latin typeface="Calibri"/>
                <a:ea typeface="Calibri"/>
                <a:cs typeface="Calibri"/>
                <a:sym typeface="Calibri"/>
              </a:rPr>
              <a:t>Common Schema</a:t>
            </a:r>
            <a:endParaRPr sz="1400">
              <a:solidFill>
                <a:schemeClr val="dk2"/>
              </a:solidFill>
              <a:latin typeface="Calibri"/>
              <a:ea typeface="Calibri"/>
              <a:cs typeface="Calibri"/>
              <a:sym typeface="Calibri"/>
            </a:endParaRPr>
          </a:p>
        </p:txBody>
      </p:sp>
      <p:sp>
        <p:nvSpPr>
          <p:cNvPr id="1102" name="Google Shape;1102;g3a56655396f_1_166"/>
          <p:cNvSpPr/>
          <p:nvPr/>
        </p:nvSpPr>
        <p:spPr>
          <a:xfrm>
            <a:off x="6778196" y="4428984"/>
            <a:ext cx="687900" cy="618000"/>
          </a:xfrm>
          <a:prstGeom prst="ellipse">
            <a:avLst/>
          </a:prstGeom>
          <a:solidFill>
            <a:srgbClr val="EEEEEE">
              <a:alpha val="39870"/>
            </a:srgbClr>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103" name="Google Shape;1103;g3a56655396f_1_166"/>
          <p:cNvSpPr/>
          <p:nvPr/>
        </p:nvSpPr>
        <p:spPr>
          <a:xfrm>
            <a:off x="6987700" y="4719480"/>
            <a:ext cx="687900" cy="618000"/>
          </a:xfrm>
          <a:prstGeom prst="ellipse">
            <a:avLst/>
          </a:prstGeom>
          <a:solidFill>
            <a:srgbClr val="FFF2CC"/>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104" name="Google Shape;1104;g3a56655396f_1_166"/>
          <p:cNvSpPr/>
          <p:nvPr/>
        </p:nvSpPr>
        <p:spPr>
          <a:xfrm>
            <a:off x="7279122" y="4428984"/>
            <a:ext cx="687900" cy="618000"/>
          </a:xfrm>
          <a:prstGeom prst="ellipse">
            <a:avLst/>
          </a:prstGeom>
          <a:solidFill>
            <a:srgbClr val="EEEEEE">
              <a:alpha val="39870"/>
            </a:srgbClr>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105" name="Google Shape;1105;g3a56655396f_1_166"/>
          <p:cNvSpPr txBox="1"/>
          <p:nvPr/>
        </p:nvSpPr>
        <p:spPr>
          <a:xfrm>
            <a:off x="9124389" y="4534640"/>
            <a:ext cx="1586700" cy="410700"/>
          </a:xfrm>
          <a:prstGeom prst="rect">
            <a:avLst/>
          </a:prstGeom>
          <a:noFill/>
          <a:ln>
            <a:noFill/>
          </a:ln>
        </p:spPr>
        <p:txBody>
          <a:bodyPr anchorCtr="0" anchor="t" bIns="96575" lIns="96575" spcFirstLastPara="1" rIns="96575" wrap="square" tIns="96575">
            <a:spAutoFit/>
          </a:bodyPr>
          <a:lstStyle/>
          <a:p>
            <a:pPr indent="0" lvl="0" marL="0" rtl="0" algn="l">
              <a:spcBef>
                <a:spcPts val="0"/>
              </a:spcBef>
              <a:spcAft>
                <a:spcPts val="0"/>
              </a:spcAft>
              <a:buNone/>
            </a:pPr>
            <a:r>
              <a:rPr lang="en-GB" sz="1400">
                <a:solidFill>
                  <a:schemeClr val="dk2"/>
                </a:solidFill>
                <a:latin typeface="Calibri"/>
                <a:ea typeface="Calibri"/>
                <a:cs typeface="Calibri"/>
                <a:sym typeface="Calibri"/>
              </a:rPr>
              <a:t>Disambiguate</a:t>
            </a:r>
            <a:endParaRPr sz="1400">
              <a:solidFill>
                <a:schemeClr val="dk2"/>
              </a:solidFill>
              <a:latin typeface="Calibri"/>
              <a:ea typeface="Calibri"/>
              <a:cs typeface="Calibri"/>
              <a:sym typeface="Calibri"/>
            </a:endParaRPr>
          </a:p>
        </p:txBody>
      </p:sp>
      <p:cxnSp>
        <p:nvCxnSpPr>
          <p:cNvPr id="1106" name="Google Shape;1106;g3a56655396f_1_166"/>
          <p:cNvCxnSpPr>
            <a:stCxn id="1092" idx="2"/>
            <a:endCxn id="1095" idx="0"/>
          </p:cNvCxnSpPr>
          <p:nvPr/>
        </p:nvCxnSpPr>
        <p:spPr>
          <a:xfrm flipH="1">
            <a:off x="6314135" y="2413128"/>
            <a:ext cx="12000" cy="299700"/>
          </a:xfrm>
          <a:prstGeom prst="straightConnector1">
            <a:avLst/>
          </a:prstGeom>
          <a:noFill/>
          <a:ln cap="flat" cmpd="sng" w="12700">
            <a:solidFill>
              <a:schemeClr val="dk2"/>
            </a:solidFill>
            <a:prstDash val="solid"/>
            <a:round/>
            <a:headEnd len="med" w="med" type="none"/>
            <a:tailEnd len="med" w="med" type="triangle"/>
          </a:ln>
        </p:spPr>
      </p:cxnSp>
      <p:cxnSp>
        <p:nvCxnSpPr>
          <p:cNvPr id="1107" name="Google Shape;1107;g3a56655396f_1_166"/>
          <p:cNvCxnSpPr>
            <a:stCxn id="1093" idx="2"/>
            <a:endCxn id="1096" idx="0"/>
          </p:cNvCxnSpPr>
          <p:nvPr/>
        </p:nvCxnSpPr>
        <p:spPr>
          <a:xfrm>
            <a:off x="7385731" y="2413128"/>
            <a:ext cx="0" cy="299700"/>
          </a:xfrm>
          <a:prstGeom prst="straightConnector1">
            <a:avLst/>
          </a:prstGeom>
          <a:noFill/>
          <a:ln cap="flat" cmpd="sng" w="12700">
            <a:solidFill>
              <a:schemeClr val="dk2"/>
            </a:solidFill>
            <a:prstDash val="solid"/>
            <a:round/>
            <a:headEnd len="med" w="med" type="none"/>
            <a:tailEnd len="med" w="med" type="triangle"/>
          </a:ln>
        </p:spPr>
      </p:cxnSp>
      <p:cxnSp>
        <p:nvCxnSpPr>
          <p:cNvPr id="1108" name="Google Shape;1108;g3a56655396f_1_166"/>
          <p:cNvCxnSpPr>
            <a:stCxn id="1094" idx="2"/>
            <a:endCxn id="1097" idx="0"/>
          </p:cNvCxnSpPr>
          <p:nvPr/>
        </p:nvCxnSpPr>
        <p:spPr>
          <a:xfrm>
            <a:off x="8445327" y="2413128"/>
            <a:ext cx="0" cy="299700"/>
          </a:xfrm>
          <a:prstGeom prst="straightConnector1">
            <a:avLst/>
          </a:prstGeom>
          <a:noFill/>
          <a:ln cap="flat" cmpd="sng" w="12700">
            <a:solidFill>
              <a:schemeClr val="dk2"/>
            </a:solidFill>
            <a:prstDash val="solid"/>
            <a:round/>
            <a:headEnd len="med" w="med" type="none"/>
            <a:tailEnd len="med" w="med" type="triangle"/>
          </a:ln>
        </p:spPr>
      </p:cxnSp>
      <p:cxnSp>
        <p:nvCxnSpPr>
          <p:cNvPr id="1109" name="Google Shape;1109;g3a56655396f_1_166"/>
          <p:cNvCxnSpPr>
            <a:stCxn id="1095" idx="2"/>
            <a:endCxn id="1100" idx="1"/>
          </p:cNvCxnSpPr>
          <p:nvPr/>
        </p:nvCxnSpPr>
        <p:spPr>
          <a:xfrm flipH="1" rot="-5400000">
            <a:off x="6348204" y="3185050"/>
            <a:ext cx="622800" cy="691200"/>
          </a:xfrm>
          <a:prstGeom prst="curvedConnector2">
            <a:avLst/>
          </a:prstGeom>
          <a:noFill/>
          <a:ln cap="flat" cmpd="sng" w="12700">
            <a:solidFill>
              <a:schemeClr val="dk2"/>
            </a:solidFill>
            <a:prstDash val="solid"/>
            <a:round/>
            <a:headEnd len="med" w="med" type="none"/>
            <a:tailEnd len="med" w="med" type="triangle"/>
          </a:ln>
        </p:spPr>
      </p:cxnSp>
      <p:cxnSp>
        <p:nvCxnSpPr>
          <p:cNvPr id="1110" name="Google Shape;1110;g3a56655396f_1_166"/>
          <p:cNvCxnSpPr>
            <a:stCxn id="1096" idx="2"/>
            <a:endCxn id="1100" idx="0"/>
          </p:cNvCxnSpPr>
          <p:nvPr/>
        </p:nvCxnSpPr>
        <p:spPr>
          <a:xfrm>
            <a:off x="7385719" y="3219250"/>
            <a:ext cx="0" cy="351600"/>
          </a:xfrm>
          <a:prstGeom prst="straightConnector1">
            <a:avLst/>
          </a:prstGeom>
          <a:noFill/>
          <a:ln cap="flat" cmpd="sng" w="12700">
            <a:solidFill>
              <a:schemeClr val="dk2"/>
            </a:solidFill>
            <a:prstDash val="solid"/>
            <a:round/>
            <a:headEnd len="med" w="med" type="none"/>
            <a:tailEnd len="med" w="med" type="triangle"/>
          </a:ln>
        </p:spPr>
      </p:cxnSp>
      <p:cxnSp>
        <p:nvCxnSpPr>
          <p:cNvPr id="1111" name="Google Shape;1111;g3a56655396f_1_166"/>
          <p:cNvCxnSpPr>
            <a:stCxn id="1097" idx="2"/>
            <a:endCxn id="1100" idx="3"/>
          </p:cNvCxnSpPr>
          <p:nvPr/>
        </p:nvCxnSpPr>
        <p:spPr>
          <a:xfrm rot="5400000">
            <a:off x="7794316" y="3191050"/>
            <a:ext cx="622800" cy="679200"/>
          </a:xfrm>
          <a:prstGeom prst="curvedConnector2">
            <a:avLst/>
          </a:prstGeom>
          <a:noFill/>
          <a:ln cap="flat" cmpd="sng" w="12700">
            <a:solidFill>
              <a:schemeClr val="dk2"/>
            </a:solidFill>
            <a:prstDash val="solid"/>
            <a:round/>
            <a:headEnd len="med" w="med" type="none"/>
            <a:tailEnd len="med" w="med" type="triangle"/>
          </a:ln>
        </p:spPr>
      </p:cxnSp>
      <p:cxnSp>
        <p:nvCxnSpPr>
          <p:cNvPr id="1112" name="Google Shape;1112;g3a56655396f_1_166"/>
          <p:cNvCxnSpPr>
            <a:stCxn id="1100" idx="2"/>
            <a:endCxn id="1104" idx="1"/>
          </p:cNvCxnSpPr>
          <p:nvPr/>
        </p:nvCxnSpPr>
        <p:spPr>
          <a:xfrm flipH="1">
            <a:off x="7380012" y="4077406"/>
            <a:ext cx="5700" cy="442200"/>
          </a:xfrm>
          <a:prstGeom prst="straightConnector1">
            <a:avLst/>
          </a:prstGeom>
          <a:noFill/>
          <a:ln cap="flat" cmpd="sng" w="12700">
            <a:solidFill>
              <a:schemeClr val="dk2"/>
            </a:solidFill>
            <a:prstDash val="solid"/>
            <a:round/>
            <a:headEnd len="med" w="med" type="none"/>
            <a:tailEnd len="med" w="med" type="triangle"/>
          </a:ln>
        </p:spPr>
      </p:cxnSp>
      <p:cxnSp>
        <p:nvCxnSpPr>
          <p:cNvPr id="1113" name="Google Shape;1113;g3a56655396f_1_166"/>
          <p:cNvCxnSpPr/>
          <p:nvPr/>
        </p:nvCxnSpPr>
        <p:spPr>
          <a:xfrm flipH="1">
            <a:off x="7328688" y="5362689"/>
            <a:ext cx="6000" cy="441900"/>
          </a:xfrm>
          <a:prstGeom prst="straightConnector1">
            <a:avLst/>
          </a:prstGeom>
          <a:noFill/>
          <a:ln cap="flat" cmpd="sng" w="12700">
            <a:solidFill>
              <a:schemeClr val="dk2"/>
            </a:solidFill>
            <a:prstDash val="solid"/>
            <a:round/>
            <a:headEnd len="med" w="med" type="none"/>
            <a:tailEnd len="med" w="med" type="triangle"/>
          </a:ln>
        </p:spPr>
      </p:cxnSp>
      <p:sp>
        <p:nvSpPr>
          <p:cNvPr id="1114" name="Google Shape;1114;g3a56655396f_1_166"/>
          <p:cNvSpPr/>
          <p:nvPr/>
        </p:nvSpPr>
        <p:spPr>
          <a:xfrm>
            <a:off x="6882370" y="5829947"/>
            <a:ext cx="898663" cy="542415"/>
          </a:xfrm>
          <a:prstGeom prst="flowChartPredefinedProcess">
            <a:avLst/>
          </a:prstGeom>
          <a:solidFill>
            <a:srgbClr val="CFE2F3"/>
          </a:solidFill>
          <a:ln cap="flat" cmpd="sng" w="10075">
            <a:solidFill>
              <a:schemeClr val="dk2"/>
            </a:solidFill>
            <a:prstDash val="solid"/>
            <a:round/>
            <a:headEnd len="sm" w="sm" type="none"/>
            <a:tailEnd len="sm" w="sm" type="none"/>
          </a:ln>
        </p:spPr>
        <p:txBody>
          <a:bodyPr anchorCtr="0" anchor="ctr" bIns="96575" lIns="96575" spcFirstLastPara="1" rIns="96575" wrap="square" tIns="96575">
            <a:noAutofit/>
          </a:bodyPr>
          <a:lstStyle/>
          <a:p>
            <a:pPr indent="0" lvl="0" marL="0" rtl="0" algn="ctr">
              <a:spcBef>
                <a:spcPts val="0"/>
              </a:spcBef>
              <a:spcAft>
                <a:spcPts val="0"/>
              </a:spcAft>
              <a:buNone/>
            </a:pPr>
            <a:r>
              <a:t/>
            </a:r>
            <a:endParaRPr sz="1500"/>
          </a:p>
        </p:txBody>
      </p:sp>
      <p:sp>
        <p:nvSpPr>
          <p:cNvPr id="1115" name="Google Shape;1115;g3a56655396f_1_166"/>
          <p:cNvSpPr txBox="1"/>
          <p:nvPr/>
        </p:nvSpPr>
        <p:spPr>
          <a:xfrm>
            <a:off x="9124404" y="5829933"/>
            <a:ext cx="2128500" cy="410700"/>
          </a:xfrm>
          <a:prstGeom prst="rect">
            <a:avLst/>
          </a:prstGeom>
          <a:noFill/>
          <a:ln>
            <a:noFill/>
          </a:ln>
        </p:spPr>
        <p:txBody>
          <a:bodyPr anchorCtr="0" anchor="t" bIns="96575" lIns="96575" spcFirstLastPara="1" rIns="96575" wrap="square" tIns="96575">
            <a:spAutoFit/>
          </a:bodyPr>
          <a:lstStyle/>
          <a:p>
            <a:pPr indent="0" lvl="0" marL="0" rtl="0" algn="l">
              <a:spcBef>
                <a:spcPts val="0"/>
              </a:spcBef>
              <a:spcAft>
                <a:spcPts val="0"/>
              </a:spcAft>
              <a:buNone/>
            </a:pPr>
            <a:r>
              <a:rPr lang="en-GB" sz="1400">
                <a:solidFill>
                  <a:schemeClr val="dk2"/>
                </a:solidFill>
                <a:latin typeface="Calibri"/>
                <a:ea typeface="Calibri"/>
                <a:cs typeface="Calibri"/>
                <a:sym typeface="Calibri"/>
              </a:rPr>
              <a:t>Extend and Provide API</a:t>
            </a:r>
            <a:endParaRPr sz="1400">
              <a:solidFill>
                <a:schemeClr val="dk2"/>
              </a:solidFill>
              <a:latin typeface="Calibri"/>
              <a:ea typeface="Calibri"/>
              <a:cs typeface="Calibri"/>
              <a:sym typeface="Calibri"/>
            </a:endParaRPr>
          </a:p>
        </p:txBody>
      </p:sp>
      <p:sp>
        <p:nvSpPr>
          <p:cNvPr id="1116" name="Google Shape;1116;g3a56655396f_1_166"/>
          <p:cNvSpPr/>
          <p:nvPr/>
        </p:nvSpPr>
        <p:spPr>
          <a:xfrm>
            <a:off x="5933500" y="5792333"/>
            <a:ext cx="603033" cy="617600"/>
          </a:xfrm>
          <a:prstGeom prst="flowChartMagneticDisk">
            <a:avLst/>
          </a:prstGeom>
          <a:solidFill>
            <a:srgbClr val="CFE2F3"/>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cxnSp>
        <p:nvCxnSpPr>
          <p:cNvPr id="1117" name="Google Shape;1117;g3a56655396f_1_166"/>
          <p:cNvCxnSpPr>
            <a:stCxn id="1116" idx="4"/>
            <a:endCxn id="1114" idx="1"/>
          </p:cNvCxnSpPr>
          <p:nvPr/>
        </p:nvCxnSpPr>
        <p:spPr>
          <a:xfrm>
            <a:off x="6536533" y="6101133"/>
            <a:ext cx="345900" cy="0"/>
          </a:xfrm>
          <a:prstGeom prst="straightConnector1">
            <a:avLst/>
          </a:prstGeom>
          <a:noFill/>
          <a:ln cap="flat" cmpd="sng" w="12700">
            <a:solidFill>
              <a:schemeClr val="dk2"/>
            </a:solidFill>
            <a:prstDash val="solid"/>
            <a:round/>
            <a:headEnd len="med" w="med" type="triangle"/>
            <a:tailEnd len="med" w="med" type="triangle"/>
          </a:ln>
        </p:spPr>
      </p:cxnSp>
      <p:sp>
        <p:nvSpPr>
          <p:cNvPr id="1118" name="Google Shape;1118;g3a56655396f_1_166"/>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The Concept of a ‘Facade’ Service</a:t>
            </a:r>
            <a:endParaRPr sz="3000"/>
          </a:p>
        </p:txBody>
      </p:sp>
      <p:pic>
        <p:nvPicPr>
          <p:cNvPr id="1119" name="Google Shape;1119;g3a56655396f_1_166"/>
          <p:cNvPicPr preferRelativeResize="0"/>
          <p:nvPr/>
        </p:nvPicPr>
        <p:blipFill>
          <a:blip r:embed="rId3">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3" name="Shape 1123"/>
        <p:cNvGrpSpPr/>
        <p:nvPr/>
      </p:nvGrpSpPr>
      <p:grpSpPr>
        <a:xfrm>
          <a:off x="0" y="0"/>
          <a:ext cx="0" cy="0"/>
          <a:chOff x="0" y="0"/>
          <a:chExt cx="0" cy="0"/>
        </a:xfrm>
      </p:grpSpPr>
      <p:sp>
        <p:nvSpPr>
          <p:cNvPr id="1124" name="Google Shape;1124;g3a56655396f_1_197"/>
          <p:cNvSpPr/>
          <p:nvPr/>
        </p:nvSpPr>
        <p:spPr>
          <a:xfrm>
            <a:off x="613001" y="1829475"/>
            <a:ext cx="1693200" cy="57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Licences</a:t>
            </a:r>
            <a:endParaRPr b="1" sz="1300">
              <a:latin typeface="Calibri"/>
              <a:ea typeface="Calibri"/>
              <a:cs typeface="Calibri"/>
              <a:sym typeface="Calibri"/>
            </a:endParaRPr>
          </a:p>
        </p:txBody>
      </p:sp>
      <p:sp>
        <p:nvSpPr>
          <p:cNvPr id="1125" name="Google Shape;1125;g3a56655396f_1_197"/>
          <p:cNvSpPr/>
          <p:nvPr/>
        </p:nvSpPr>
        <p:spPr>
          <a:xfrm>
            <a:off x="2413365" y="1829475"/>
            <a:ext cx="1693200" cy="57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Metadata Crosswalks</a:t>
            </a:r>
            <a:endParaRPr b="1" sz="1300">
              <a:latin typeface="Calibri"/>
              <a:ea typeface="Calibri"/>
              <a:cs typeface="Calibri"/>
              <a:sym typeface="Calibri"/>
            </a:endParaRPr>
          </a:p>
        </p:txBody>
      </p:sp>
      <p:sp>
        <p:nvSpPr>
          <p:cNvPr id="1126" name="Google Shape;1126;g3a56655396f_1_197"/>
          <p:cNvSpPr/>
          <p:nvPr/>
        </p:nvSpPr>
        <p:spPr>
          <a:xfrm>
            <a:off x="4213729" y="1829475"/>
            <a:ext cx="1693200" cy="5724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(File) Type Registry</a:t>
            </a:r>
            <a:endParaRPr b="1" sz="1300">
              <a:latin typeface="Calibri"/>
              <a:ea typeface="Calibri"/>
              <a:cs typeface="Calibri"/>
              <a:sym typeface="Calibri"/>
            </a:endParaRPr>
          </a:p>
        </p:txBody>
      </p:sp>
      <p:sp>
        <p:nvSpPr>
          <p:cNvPr id="1127" name="Google Shape;1127;g3a56655396f_1_197"/>
          <p:cNvSpPr/>
          <p:nvPr/>
        </p:nvSpPr>
        <p:spPr>
          <a:xfrm>
            <a:off x="6014093" y="1829475"/>
            <a:ext cx="1693200" cy="5724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Tool (Service) Registry</a:t>
            </a:r>
            <a:endParaRPr b="1" sz="1300">
              <a:latin typeface="Calibri"/>
              <a:ea typeface="Calibri"/>
              <a:cs typeface="Calibri"/>
              <a:sym typeface="Calibri"/>
            </a:endParaRPr>
          </a:p>
        </p:txBody>
      </p:sp>
      <p:sp>
        <p:nvSpPr>
          <p:cNvPr id="1128" name="Google Shape;1128;g3a56655396f_1_197"/>
          <p:cNvSpPr/>
          <p:nvPr/>
        </p:nvSpPr>
        <p:spPr>
          <a:xfrm>
            <a:off x="7814457" y="1829475"/>
            <a:ext cx="1693200" cy="57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Named Entity Recognition</a:t>
            </a:r>
            <a:endParaRPr b="1" sz="1300">
              <a:latin typeface="Calibri"/>
              <a:ea typeface="Calibri"/>
              <a:cs typeface="Calibri"/>
              <a:sym typeface="Calibri"/>
            </a:endParaRPr>
          </a:p>
        </p:txBody>
      </p:sp>
      <p:sp>
        <p:nvSpPr>
          <p:cNvPr id="1129" name="Google Shape;1129;g3a56655396f_1_197"/>
          <p:cNvSpPr/>
          <p:nvPr/>
        </p:nvSpPr>
        <p:spPr>
          <a:xfrm>
            <a:off x="612973" y="24018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Harmonised Licence Facade Service</a:t>
            </a:r>
            <a:endParaRPr sz="1300">
              <a:latin typeface="Calibri"/>
              <a:ea typeface="Calibri"/>
              <a:cs typeface="Calibri"/>
              <a:sym typeface="Calibri"/>
            </a:endParaRPr>
          </a:p>
        </p:txBody>
      </p:sp>
      <p:sp>
        <p:nvSpPr>
          <p:cNvPr id="1130" name="Google Shape;1130;g3a56655396f_1_197"/>
          <p:cNvSpPr/>
          <p:nvPr/>
        </p:nvSpPr>
        <p:spPr>
          <a:xfrm>
            <a:off x="612973" y="30354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SPDX, DALICC, ODRL, CC, …</a:t>
            </a:r>
            <a:endParaRPr sz="1300">
              <a:latin typeface="Calibri"/>
              <a:ea typeface="Calibri"/>
              <a:cs typeface="Calibri"/>
              <a:sym typeface="Calibri"/>
            </a:endParaRPr>
          </a:p>
        </p:txBody>
      </p:sp>
      <p:sp>
        <p:nvSpPr>
          <p:cNvPr id="1131" name="Google Shape;1131;g3a56655396f_1_197"/>
          <p:cNvSpPr/>
          <p:nvPr/>
        </p:nvSpPr>
        <p:spPr>
          <a:xfrm>
            <a:off x="613000" y="3669075"/>
            <a:ext cx="1693200" cy="27597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URIs for any LIcence</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Standardised REL</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Convergence of Licence Definitions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Licence Advisory and Guidance</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Licence Recombination</a:t>
            </a:r>
            <a:endParaRPr sz="1300">
              <a:latin typeface="Calibri"/>
              <a:ea typeface="Calibri"/>
              <a:cs typeface="Calibri"/>
              <a:sym typeface="Calibri"/>
            </a:endParaRPr>
          </a:p>
        </p:txBody>
      </p:sp>
      <p:sp>
        <p:nvSpPr>
          <p:cNvPr id="1132" name="Google Shape;1132;g3a56655396f_1_197"/>
          <p:cNvSpPr/>
          <p:nvPr/>
        </p:nvSpPr>
        <p:spPr>
          <a:xfrm>
            <a:off x="2413379" y="24018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Single Point of Contact</a:t>
            </a:r>
            <a:endParaRPr sz="1300">
              <a:latin typeface="Calibri"/>
              <a:ea typeface="Calibri"/>
              <a:cs typeface="Calibri"/>
              <a:sym typeface="Calibri"/>
            </a:endParaRPr>
          </a:p>
        </p:txBody>
      </p:sp>
      <p:sp>
        <p:nvSpPr>
          <p:cNvPr id="1133" name="Google Shape;1133;g3a56655396f_1_197"/>
          <p:cNvSpPr/>
          <p:nvPr/>
        </p:nvSpPr>
        <p:spPr>
          <a:xfrm>
            <a:off x="2413338" y="30354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MSCR, FAIRSharing,…</a:t>
            </a:r>
            <a:endParaRPr sz="1300">
              <a:latin typeface="Calibri"/>
              <a:ea typeface="Calibri"/>
              <a:cs typeface="Calibri"/>
              <a:sym typeface="Calibri"/>
            </a:endParaRPr>
          </a:p>
        </p:txBody>
      </p:sp>
      <p:sp>
        <p:nvSpPr>
          <p:cNvPr id="1134" name="Google Shape;1134;g3a56655396f_1_197"/>
          <p:cNvSpPr/>
          <p:nvPr/>
        </p:nvSpPr>
        <p:spPr>
          <a:xfrm>
            <a:off x="2413365" y="3669075"/>
            <a:ext cx="1693200" cy="27597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Registry for Metadata Schema</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Registry of Mappings (Crosswalks)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Executable code for bulk transitions</a:t>
            </a:r>
            <a:endParaRPr sz="1300">
              <a:latin typeface="Calibri"/>
              <a:ea typeface="Calibri"/>
              <a:cs typeface="Calibri"/>
              <a:sym typeface="Calibri"/>
            </a:endParaRPr>
          </a:p>
        </p:txBody>
      </p:sp>
      <p:sp>
        <p:nvSpPr>
          <p:cNvPr id="1135" name="Google Shape;1135;g3a56655396f_1_197"/>
          <p:cNvSpPr/>
          <p:nvPr/>
        </p:nvSpPr>
        <p:spPr>
          <a:xfrm>
            <a:off x="4213812" y="2401876"/>
            <a:ext cx="1693200" cy="6336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Facade Service</a:t>
            </a:r>
            <a:endParaRPr sz="1300">
              <a:latin typeface="Calibri"/>
              <a:ea typeface="Calibri"/>
              <a:cs typeface="Calibri"/>
              <a:sym typeface="Calibri"/>
            </a:endParaRPr>
          </a:p>
        </p:txBody>
      </p:sp>
      <p:sp>
        <p:nvSpPr>
          <p:cNvPr id="1136" name="Google Shape;1136;g3a56655396f_1_197"/>
          <p:cNvSpPr/>
          <p:nvPr/>
        </p:nvSpPr>
        <p:spPr>
          <a:xfrm>
            <a:off x="4213771" y="3035476"/>
            <a:ext cx="1693200" cy="6336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IANA, MIMEDB, Galaxy, …</a:t>
            </a:r>
            <a:endParaRPr sz="1300">
              <a:latin typeface="Calibri"/>
              <a:ea typeface="Calibri"/>
              <a:cs typeface="Calibri"/>
              <a:sym typeface="Calibri"/>
            </a:endParaRPr>
          </a:p>
        </p:txBody>
      </p:sp>
      <p:sp>
        <p:nvSpPr>
          <p:cNvPr id="1137" name="Google Shape;1137;g3a56655396f_1_197"/>
          <p:cNvSpPr/>
          <p:nvPr/>
        </p:nvSpPr>
        <p:spPr>
          <a:xfrm>
            <a:off x="4213799" y="3669075"/>
            <a:ext cx="1693200" cy="27597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URI for All File Types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Mappings to Media Types, Schema, and Profiles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Information of Verification Specifications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Format Guidance Configurations</a:t>
            </a:r>
            <a:endParaRPr sz="1300">
              <a:latin typeface="Calibri"/>
              <a:ea typeface="Calibri"/>
              <a:cs typeface="Calibri"/>
              <a:sym typeface="Calibri"/>
            </a:endParaRPr>
          </a:p>
        </p:txBody>
      </p:sp>
      <p:sp>
        <p:nvSpPr>
          <p:cNvPr id="1138" name="Google Shape;1138;g3a56655396f_1_197"/>
          <p:cNvSpPr/>
          <p:nvPr/>
        </p:nvSpPr>
        <p:spPr>
          <a:xfrm>
            <a:off x="6014273" y="2401876"/>
            <a:ext cx="1693200" cy="6336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Facade Service</a:t>
            </a:r>
            <a:endParaRPr sz="1300">
              <a:latin typeface="Calibri"/>
              <a:ea typeface="Calibri"/>
              <a:cs typeface="Calibri"/>
              <a:sym typeface="Calibri"/>
            </a:endParaRPr>
          </a:p>
        </p:txBody>
      </p:sp>
      <p:sp>
        <p:nvSpPr>
          <p:cNvPr id="1139" name="Google Shape;1139;g3a56655396f_1_197"/>
          <p:cNvSpPr/>
          <p:nvPr/>
        </p:nvSpPr>
        <p:spPr>
          <a:xfrm>
            <a:off x="6014231" y="3035476"/>
            <a:ext cx="1693200" cy="6336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Galaxy, WorkflowHub, DROID, LEXIS,…</a:t>
            </a:r>
            <a:endParaRPr sz="1300">
              <a:latin typeface="Calibri"/>
              <a:ea typeface="Calibri"/>
              <a:cs typeface="Calibri"/>
              <a:sym typeface="Calibri"/>
            </a:endParaRPr>
          </a:p>
        </p:txBody>
      </p:sp>
      <p:sp>
        <p:nvSpPr>
          <p:cNvPr id="1140" name="Google Shape;1140;g3a56655396f_1_197"/>
          <p:cNvSpPr/>
          <p:nvPr/>
        </p:nvSpPr>
        <p:spPr>
          <a:xfrm>
            <a:off x="6014260" y="3669075"/>
            <a:ext cx="1693200" cy="27597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URI for All Tools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Mappings to File Type URIs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Links to Execution Platforms</a:t>
            </a:r>
            <a:endParaRPr sz="1300">
              <a:latin typeface="Calibri"/>
              <a:ea typeface="Calibri"/>
              <a:cs typeface="Calibri"/>
              <a:sym typeface="Calibri"/>
            </a:endParaRPr>
          </a:p>
        </p:txBody>
      </p:sp>
      <p:sp>
        <p:nvSpPr>
          <p:cNvPr id="1141" name="Google Shape;1141;g3a56655396f_1_197"/>
          <p:cNvSpPr/>
          <p:nvPr/>
        </p:nvSpPr>
        <p:spPr>
          <a:xfrm>
            <a:off x="7814761" y="24018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Facade Service</a:t>
            </a:r>
            <a:endParaRPr sz="1300">
              <a:latin typeface="Calibri"/>
              <a:ea typeface="Calibri"/>
              <a:cs typeface="Calibri"/>
              <a:sym typeface="Calibri"/>
            </a:endParaRPr>
          </a:p>
        </p:txBody>
      </p:sp>
      <p:sp>
        <p:nvSpPr>
          <p:cNvPr id="1142" name="Google Shape;1142;g3a56655396f_1_197"/>
          <p:cNvSpPr/>
          <p:nvPr/>
        </p:nvSpPr>
        <p:spPr>
          <a:xfrm>
            <a:off x="7814719" y="30354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Many vocabularies and services, many models</a:t>
            </a:r>
            <a:endParaRPr sz="1300">
              <a:latin typeface="Calibri"/>
              <a:ea typeface="Calibri"/>
              <a:cs typeface="Calibri"/>
              <a:sym typeface="Calibri"/>
            </a:endParaRPr>
          </a:p>
        </p:txBody>
      </p:sp>
      <p:sp>
        <p:nvSpPr>
          <p:cNvPr id="1143" name="Google Shape;1143;g3a56655396f_1_197"/>
          <p:cNvSpPr/>
          <p:nvPr/>
        </p:nvSpPr>
        <p:spPr>
          <a:xfrm>
            <a:off x="7814749" y="3669075"/>
            <a:ext cx="1693200" cy="27597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URIs for vocabulary Services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Configurable and standardised Invocation and Encoding of NERs</a:t>
            </a:r>
            <a:endParaRPr sz="1300">
              <a:latin typeface="Calibri"/>
              <a:ea typeface="Calibri"/>
              <a:cs typeface="Calibri"/>
              <a:sym typeface="Calibri"/>
            </a:endParaRPr>
          </a:p>
        </p:txBody>
      </p:sp>
      <p:sp>
        <p:nvSpPr>
          <p:cNvPr id="1144" name="Google Shape;1144;g3a56655396f_1_197"/>
          <p:cNvSpPr txBox="1"/>
          <p:nvPr>
            <p:ph type="title"/>
          </p:nvPr>
        </p:nvSpPr>
        <p:spPr>
          <a:xfrm>
            <a:off x="422075" y="883125"/>
            <a:ext cx="116145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Some Service Examples</a:t>
            </a:r>
            <a:endParaRPr sz="3000"/>
          </a:p>
        </p:txBody>
      </p:sp>
      <p:pic>
        <p:nvPicPr>
          <p:cNvPr id="1145" name="Google Shape;1145;g3a56655396f_1_197"/>
          <p:cNvPicPr preferRelativeResize="0"/>
          <p:nvPr/>
        </p:nvPicPr>
        <p:blipFill>
          <a:blip r:embed="rId3">
            <a:alphaModFix/>
          </a:blip>
          <a:stretch>
            <a:fillRect/>
          </a:stretch>
        </p:blipFill>
        <p:spPr>
          <a:xfrm>
            <a:off x="9690324" y="183125"/>
            <a:ext cx="1907625" cy="543950"/>
          </a:xfrm>
          <a:prstGeom prst="rect">
            <a:avLst/>
          </a:prstGeom>
          <a:noFill/>
          <a:ln>
            <a:noFill/>
          </a:ln>
        </p:spPr>
      </p:pic>
      <p:sp>
        <p:nvSpPr>
          <p:cNvPr id="1146" name="Google Shape;1146;g3a56655396f_1_197"/>
          <p:cNvSpPr/>
          <p:nvPr/>
        </p:nvSpPr>
        <p:spPr>
          <a:xfrm>
            <a:off x="9615232" y="1829475"/>
            <a:ext cx="1693200" cy="57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Repository</a:t>
            </a:r>
            <a:r>
              <a:rPr b="1" lang="en-GB" sz="1300">
                <a:latin typeface="Calibri"/>
                <a:ea typeface="Calibri"/>
                <a:cs typeface="Calibri"/>
                <a:sym typeface="Calibri"/>
              </a:rPr>
              <a:t> Selection</a:t>
            </a:r>
            <a:endParaRPr b="1" sz="1300">
              <a:latin typeface="Calibri"/>
              <a:ea typeface="Calibri"/>
              <a:cs typeface="Calibri"/>
              <a:sym typeface="Calibri"/>
            </a:endParaRPr>
          </a:p>
        </p:txBody>
      </p:sp>
      <p:sp>
        <p:nvSpPr>
          <p:cNvPr id="1147" name="Google Shape;1147;g3a56655396f_1_197"/>
          <p:cNvSpPr/>
          <p:nvPr/>
        </p:nvSpPr>
        <p:spPr>
          <a:xfrm>
            <a:off x="9615536" y="24018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Non-Facade Service</a:t>
            </a:r>
            <a:endParaRPr sz="1300">
              <a:latin typeface="Calibri"/>
              <a:ea typeface="Calibri"/>
              <a:cs typeface="Calibri"/>
              <a:sym typeface="Calibri"/>
            </a:endParaRPr>
          </a:p>
        </p:txBody>
      </p:sp>
      <p:sp>
        <p:nvSpPr>
          <p:cNvPr id="1148" name="Google Shape;1148;g3a56655396f_1_197"/>
          <p:cNvSpPr/>
          <p:nvPr/>
        </p:nvSpPr>
        <p:spPr>
          <a:xfrm>
            <a:off x="9615494" y="30354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Some Services Exist</a:t>
            </a:r>
            <a:endParaRPr sz="1300">
              <a:latin typeface="Calibri"/>
              <a:ea typeface="Calibri"/>
              <a:cs typeface="Calibri"/>
              <a:sym typeface="Calibri"/>
            </a:endParaRPr>
          </a:p>
        </p:txBody>
      </p:sp>
      <p:sp>
        <p:nvSpPr>
          <p:cNvPr id="1149" name="Google Shape;1149;g3a56655396f_1_197"/>
          <p:cNvSpPr/>
          <p:nvPr/>
        </p:nvSpPr>
        <p:spPr>
          <a:xfrm>
            <a:off x="9615525" y="3669075"/>
            <a:ext cx="1693200" cy="27597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Configurable Profiles for Communities, Countries, Infrastructures, Domains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Link to Schema and Profiles</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Link to File Format Guidance</a:t>
            </a:r>
            <a:endParaRPr sz="1300">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3" name="Shape 1153"/>
        <p:cNvGrpSpPr/>
        <p:nvPr/>
      </p:nvGrpSpPr>
      <p:grpSpPr>
        <a:xfrm>
          <a:off x="0" y="0"/>
          <a:ext cx="0" cy="0"/>
          <a:chOff x="0" y="0"/>
          <a:chExt cx="0" cy="0"/>
        </a:xfrm>
      </p:grpSpPr>
      <p:sp>
        <p:nvSpPr>
          <p:cNvPr id="1154" name="Google Shape;1154;g3a56655396f_1_480"/>
          <p:cNvSpPr/>
          <p:nvPr/>
        </p:nvSpPr>
        <p:spPr>
          <a:xfrm>
            <a:off x="613001" y="1829475"/>
            <a:ext cx="1693200" cy="57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Licences</a:t>
            </a:r>
            <a:endParaRPr b="1" sz="1300">
              <a:latin typeface="Calibri"/>
              <a:ea typeface="Calibri"/>
              <a:cs typeface="Calibri"/>
              <a:sym typeface="Calibri"/>
            </a:endParaRPr>
          </a:p>
        </p:txBody>
      </p:sp>
      <p:sp>
        <p:nvSpPr>
          <p:cNvPr id="1155" name="Google Shape;1155;g3a56655396f_1_480"/>
          <p:cNvSpPr/>
          <p:nvPr/>
        </p:nvSpPr>
        <p:spPr>
          <a:xfrm>
            <a:off x="2413365" y="1829475"/>
            <a:ext cx="1693200" cy="57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Metadata Crosswalks</a:t>
            </a:r>
            <a:endParaRPr b="1" sz="1300">
              <a:latin typeface="Calibri"/>
              <a:ea typeface="Calibri"/>
              <a:cs typeface="Calibri"/>
              <a:sym typeface="Calibri"/>
            </a:endParaRPr>
          </a:p>
        </p:txBody>
      </p:sp>
      <p:sp>
        <p:nvSpPr>
          <p:cNvPr id="1156" name="Google Shape;1156;g3a56655396f_1_480"/>
          <p:cNvSpPr/>
          <p:nvPr/>
        </p:nvSpPr>
        <p:spPr>
          <a:xfrm>
            <a:off x="4213729" y="1829475"/>
            <a:ext cx="1693200" cy="5724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(File) Type Registry</a:t>
            </a:r>
            <a:endParaRPr b="1" sz="1300">
              <a:latin typeface="Calibri"/>
              <a:ea typeface="Calibri"/>
              <a:cs typeface="Calibri"/>
              <a:sym typeface="Calibri"/>
            </a:endParaRPr>
          </a:p>
        </p:txBody>
      </p:sp>
      <p:sp>
        <p:nvSpPr>
          <p:cNvPr id="1157" name="Google Shape;1157;g3a56655396f_1_480"/>
          <p:cNvSpPr/>
          <p:nvPr/>
        </p:nvSpPr>
        <p:spPr>
          <a:xfrm>
            <a:off x="6014093" y="1829475"/>
            <a:ext cx="1693200" cy="5724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Tool (Service) Registry</a:t>
            </a:r>
            <a:endParaRPr b="1" sz="1300">
              <a:latin typeface="Calibri"/>
              <a:ea typeface="Calibri"/>
              <a:cs typeface="Calibri"/>
              <a:sym typeface="Calibri"/>
            </a:endParaRPr>
          </a:p>
        </p:txBody>
      </p:sp>
      <p:sp>
        <p:nvSpPr>
          <p:cNvPr id="1158" name="Google Shape;1158;g3a56655396f_1_480"/>
          <p:cNvSpPr/>
          <p:nvPr/>
        </p:nvSpPr>
        <p:spPr>
          <a:xfrm>
            <a:off x="7814457" y="1829475"/>
            <a:ext cx="1693200" cy="57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Named Entity Recognition</a:t>
            </a:r>
            <a:endParaRPr b="1" sz="1300">
              <a:latin typeface="Calibri"/>
              <a:ea typeface="Calibri"/>
              <a:cs typeface="Calibri"/>
              <a:sym typeface="Calibri"/>
            </a:endParaRPr>
          </a:p>
        </p:txBody>
      </p:sp>
      <p:sp>
        <p:nvSpPr>
          <p:cNvPr id="1159" name="Google Shape;1159;g3a56655396f_1_480"/>
          <p:cNvSpPr/>
          <p:nvPr/>
        </p:nvSpPr>
        <p:spPr>
          <a:xfrm>
            <a:off x="612973" y="24018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Harmonised Licence Facade Service</a:t>
            </a:r>
            <a:endParaRPr sz="1300">
              <a:latin typeface="Calibri"/>
              <a:ea typeface="Calibri"/>
              <a:cs typeface="Calibri"/>
              <a:sym typeface="Calibri"/>
            </a:endParaRPr>
          </a:p>
        </p:txBody>
      </p:sp>
      <p:sp>
        <p:nvSpPr>
          <p:cNvPr id="1160" name="Google Shape;1160;g3a56655396f_1_480"/>
          <p:cNvSpPr/>
          <p:nvPr/>
        </p:nvSpPr>
        <p:spPr>
          <a:xfrm>
            <a:off x="612973" y="30354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SPDX, DALICC, ODRL, CC, …</a:t>
            </a:r>
            <a:endParaRPr sz="1300">
              <a:latin typeface="Calibri"/>
              <a:ea typeface="Calibri"/>
              <a:cs typeface="Calibri"/>
              <a:sym typeface="Calibri"/>
            </a:endParaRPr>
          </a:p>
        </p:txBody>
      </p:sp>
      <p:sp>
        <p:nvSpPr>
          <p:cNvPr id="1161" name="Google Shape;1161;g3a56655396f_1_480"/>
          <p:cNvSpPr/>
          <p:nvPr/>
        </p:nvSpPr>
        <p:spPr>
          <a:xfrm>
            <a:off x="613000" y="3669075"/>
            <a:ext cx="1693200" cy="27597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URIs for any LIcence</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Standardised REL</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Convergence of Licence Definitions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Licence Advisory and Guidance</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Licence Recombination</a:t>
            </a:r>
            <a:endParaRPr sz="1300">
              <a:latin typeface="Calibri"/>
              <a:ea typeface="Calibri"/>
              <a:cs typeface="Calibri"/>
              <a:sym typeface="Calibri"/>
            </a:endParaRPr>
          </a:p>
        </p:txBody>
      </p:sp>
      <p:sp>
        <p:nvSpPr>
          <p:cNvPr id="1162" name="Google Shape;1162;g3a56655396f_1_480"/>
          <p:cNvSpPr/>
          <p:nvPr/>
        </p:nvSpPr>
        <p:spPr>
          <a:xfrm>
            <a:off x="2413379" y="24018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Single Point of Contact</a:t>
            </a:r>
            <a:endParaRPr sz="1300">
              <a:latin typeface="Calibri"/>
              <a:ea typeface="Calibri"/>
              <a:cs typeface="Calibri"/>
              <a:sym typeface="Calibri"/>
            </a:endParaRPr>
          </a:p>
        </p:txBody>
      </p:sp>
      <p:sp>
        <p:nvSpPr>
          <p:cNvPr id="1163" name="Google Shape;1163;g3a56655396f_1_480"/>
          <p:cNvSpPr/>
          <p:nvPr/>
        </p:nvSpPr>
        <p:spPr>
          <a:xfrm>
            <a:off x="2413338" y="30354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MSCR, FAIRSharing,…</a:t>
            </a:r>
            <a:endParaRPr sz="1300">
              <a:latin typeface="Calibri"/>
              <a:ea typeface="Calibri"/>
              <a:cs typeface="Calibri"/>
              <a:sym typeface="Calibri"/>
            </a:endParaRPr>
          </a:p>
        </p:txBody>
      </p:sp>
      <p:sp>
        <p:nvSpPr>
          <p:cNvPr id="1164" name="Google Shape;1164;g3a56655396f_1_480"/>
          <p:cNvSpPr/>
          <p:nvPr/>
        </p:nvSpPr>
        <p:spPr>
          <a:xfrm>
            <a:off x="2413365" y="3669075"/>
            <a:ext cx="1693200" cy="27597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Registry for Metadata Schema</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Registry of Mappings (Crosswalks)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Executable code for bulk transitions</a:t>
            </a:r>
            <a:endParaRPr sz="1300">
              <a:latin typeface="Calibri"/>
              <a:ea typeface="Calibri"/>
              <a:cs typeface="Calibri"/>
              <a:sym typeface="Calibri"/>
            </a:endParaRPr>
          </a:p>
        </p:txBody>
      </p:sp>
      <p:sp>
        <p:nvSpPr>
          <p:cNvPr id="1165" name="Google Shape;1165;g3a56655396f_1_480"/>
          <p:cNvSpPr/>
          <p:nvPr/>
        </p:nvSpPr>
        <p:spPr>
          <a:xfrm>
            <a:off x="4213812" y="2401876"/>
            <a:ext cx="1693200" cy="6336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Facade Service</a:t>
            </a:r>
            <a:endParaRPr sz="1300">
              <a:latin typeface="Calibri"/>
              <a:ea typeface="Calibri"/>
              <a:cs typeface="Calibri"/>
              <a:sym typeface="Calibri"/>
            </a:endParaRPr>
          </a:p>
        </p:txBody>
      </p:sp>
      <p:sp>
        <p:nvSpPr>
          <p:cNvPr id="1166" name="Google Shape;1166;g3a56655396f_1_480"/>
          <p:cNvSpPr/>
          <p:nvPr/>
        </p:nvSpPr>
        <p:spPr>
          <a:xfrm>
            <a:off x="4213771" y="3035476"/>
            <a:ext cx="1693200" cy="6336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IANA, MIMEDB, Galaxy, …</a:t>
            </a:r>
            <a:endParaRPr sz="1300">
              <a:latin typeface="Calibri"/>
              <a:ea typeface="Calibri"/>
              <a:cs typeface="Calibri"/>
              <a:sym typeface="Calibri"/>
            </a:endParaRPr>
          </a:p>
        </p:txBody>
      </p:sp>
      <p:sp>
        <p:nvSpPr>
          <p:cNvPr id="1167" name="Google Shape;1167;g3a56655396f_1_480"/>
          <p:cNvSpPr/>
          <p:nvPr/>
        </p:nvSpPr>
        <p:spPr>
          <a:xfrm>
            <a:off x="4213799" y="3669075"/>
            <a:ext cx="1693200" cy="27597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URI for All File Types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Mappings to Media Types, Schema, and Profiles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Information of Verification Specifications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Format Guidance Configurations</a:t>
            </a:r>
            <a:endParaRPr sz="1300">
              <a:latin typeface="Calibri"/>
              <a:ea typeface="Calibri"/>
              <a:cs typeface="Calibri"/>
              <a:sym typeface="Calibri"/>
            </a:endParaRPr>
          </a:p>
        </p:txBody>
      </p:sp>
      <p:sp>
        <p:nvSpPr>
          <p:cNvPr id="1168" name="Google Shape;1168;g3a56655396f_1_480"/>
          <p:cNvSpPr/>
          <p:nvPr/>
        </p:nvSpPr>
        <p:spPr>
          <a:xfrm>
            <a:off x="6014273" y="2401876"/>
            <a:ext cx="1693200" cy="6336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Facade Service</a:t>
            </a:r>
            <a:endParaRPr sz="1300">
              <a:latin typeface="Calibri"/>
              <a:ea typeface="Calibri"/>
              <a:cs typeface="Calibri"/>
              <a:sym typeface="Calibri"/>
            </a:endParaRPr>
          </a:p>
        </p:txBody>
      </p:sp>
      <p:sp>
        <p:nvSpPr>
          <p:cNvPr id="1169" name="Google Shape;1169;g3a56655396f_1_480"/>
          <p:cNvSpPr/>
          <p:nvPr/>
        </p:nvSpPr>
        <p:spPr>
          <a:xfrm>
            <a:off x="6014231" y="3035476"/>
            <a:ext cx="1693200" cy="6336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Galaxy, WorkflowHub, DROID, LEXIS,…</a:t>
            </a:r>
            <a:endParaRPr sz="1300">
              <a:latin typeface="Calibri"/>
              <a:ea typeface="Calibri"/>
              <a:cs typeface="Calibri"/>
              <a:sym typeface="Calibri"/>
            </a:endParaRPr>
          </a:p>
        </p:txBody>
      </p:sp>
      <p:sp>
        <p:nvSpPr>
          <p:cNvPr id="1170" name="Google Shape;1170;g3a56655396f_1_480"/>
          <p:cNvSpPr/>
          <p:nvPr/>
        </p:nvSpPr>
        <p:spPr>
          <a:xfrm>
            <a:off x="6014260" y="3669075"/>
            <a:ext cx="1693200" cy="2759700"/>
          </a:xfrm>
          <a:prstGeom prst="rect">
            <a:avLst/>
          </a:prstGeom>
          <a:solidFill>
            <a:srgbClr val="FFF2CC"/>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URI for All Tools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Mappings to File Type URIs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Links to Execution Platforms</a:t>
            </a:r>
            <a:endParaRPr sz="1300">
              <a:latin typeface="Calibri"/>
              <a:ea typeface="Calibri"/>
              <a:cs typeface="Calibri"/>
              <a:sym typeface="Calibri"/>
            </a:endParaRPr>
          </a:p>
        </p:txBody>
      </p:sp>
      <p:sp>
        <p:nvSpPr>
          <p:cNvPr id="1171" name="Google Shape;1171;g3a56655396f_1_480"/>
          <p:cNvSpPr/>
          <p:nvPr/>
        </p:nvSpPr>
        <p:spPr>
          <a:xfrm>
            <a:off x="7814761" y="24018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Facade Service</a:t>
            </a:r>
            <a:endParaRPr sz="1300">
              <a:latin typeface="Calibri"/>
              <a:ea typeface="Calibri"/>
              <a:cs typeface="Calibri"/>
              <a:sym typeface="Calibri"/>
            </a:endParaRPr>
          </a:p>
        </p:txBody>
      </p:sp>
      <p:sp>
        <p:nvSpPr>
          <p:cNvPr id="1172" name="Google Shape;1172;g3a56655396f_1_480"/>
          <p:cNvSpPr/>
          <p:nvPr/>
        </p:nvSpPr>
        <p:spPr>
          <a:xfrm>
            <a:off x="7814719" y="30354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Many vocabularies and services, many models</a:t>
            </a:r>
            <a:endParaRPr sz="1300">
              <a:latin typeface="Calibri"/>
              <a:ea typeface="Calibri"/>
              <a:cs typeface="Calibri"/>
              <a:sym typeface="Calibri"/>
            </a:endParaRPr>
          </a:p>
        </p:txBody>
      </p:sp>
      <p:sp>
        <p:nvSpPr>
          <p:cNvPr id="1173" name="Google Shape;1173;g3a56655396f_1_480"/>
          <p:cNvSpPr/>
          <p:nvPr/>
        </p:nvSpPr>
        <p:spPr>
          <a:xfrm>
            <a:off x="7814749" y="3669075"/>
            <a:ext cx="1693200" cy="27597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URIs for vocabulary Services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Configurable and standardised Invocation and Encoding of NERs</a:t>
            </a:r>
            <a:endParaRPr sz="1300">
              <a:latin typeface="Calibri"/>
              <a:ea typeface="Calibri"/>
              <a:cs typeface="Calibri"/>
              <a:sym typeface="Calibri"/>
            </a:endParaRPr>
          </a:p>
        </p:txBody>
      </p:sp>
      <p:sp>
        <p:nvSpPr>
          <p:cNvPr id="1174" name="Google Shape;1174;g3a56655396f_1_480"/>
          <p:cNvSpPr txBox="1"/>
          <p:nvPr>
            <p:ph type="title"/>
          </p:nvPr>
        </p:nvSpPr>
        <p:spPr>
          <a:xfrm>
            <a:off x="422075" y="883125"/>
            <a:ext cx="116145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Some Service Examples</a:t>
            </a:r>
            <a:endParaRPr sz="3000"/>
          </a:p>
        </p:txBody>
      </p:sp>
      <p:pic>
        <p:nvPicPr>
          <p:cNvPr id="1175" name="Google Shape;1175;g3a56655396f_1_480"/>
          <p:cNvPicPr preferRelativeResize="0"/>
          <p:nvPr/>
        </p:nvPicPr>
        <p:blipFill>
          <a:blip r:embed="rId3">
            <a:alphaModFix/>
          </a:blip>
          <a:stretch>
            <a:fillRect/>
          </a:stretch>
        </p:blipFill>
        <p:spPr>
          <a:xfrm>
            <a:off x="9690324" y="183125"/>
            <a:ext cx="1907625" cy="543950"/>
          </a:xfrm>
          <a:prstGeom prst="rect">
            <a:avLst/>
          </a:prstGeom>
          <a:noFill/>
          <a:ln>
            <a:noFill/>
          </a:ln>
        </p:spPr>
      </p:pic>
      <p:sp>
        <p:nvSpPr>
          <p:cNvPr id="1176" name="Google Shape;1176;g3a56655396f_1_480"/>
          <p:cNvSpPr/>
          <p:nvPr/>
        </p:nvSpPr>
        <p:spPr>
          <a:xfrm>
            <a:off x="9615232" y="1829475"/>
            <a:ext cx="1693200" cy="5724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b="1" lang="en-GB" sz="1300">
                <a:latin typeface="Calibri"/>
                <a:ea typeface="Calibri"/>
                <a:cs typeface="Calibri"/>
                <a:sym typeface="Calibri"/>
              </a:rPr>
              <a:t>Repository Selection</a:t>
            </a:r>
            <a:endParaRPr b="1" sz="1300">
              <a:latin typeface="Calibri"/>
              <a:ea typeface="Calibri"/>
              <a:cs typeface="Calibri"/>
              <a:sym typeface="Calibri"/>
            </a:endParaRPr>
          </a:p>
        </p:txBody>
      </p:sp>
      <p:sp>
        <p:nvSpPr>
          <p:cNvPr id="1177" name="Google Shape;1177;g3a56655396f_1_480"/>
          <p:cNvSpPr/>
          <p:nvPr/>
        </p:nvSpPr>
        <p:spPr>
          <a:xfrm>
            <a:off x="9615536" y="24018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Non-Facade Service</a:t>
            </a:r>
            <a:endParaRPr sz="1300">
              <a:latin typeface="Calibri"/>
              <a:ea typeface="Calibri"/>
              <a:cs typeface="Calibri"/>
              <a:sym typeface="Calibri"/>
            </a:endParaRPr>
          </a:p>
        </p:txBody>
      </p:sp>
      <p:sp>
        <p:nvSpPr>
          <p:cNvPr id="1178" name="Google Shape;1178;g3a56655396f_1_480"/>
          <p:cNvSpPr/>
          <p:nvPr/>
        </p:nvSpPr>
        <p:spPr>
          <a:xfrm>
            <a:off x="9615494" y="3035476"/>
            <a:ext cx="1693200" cy="6336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Some Services Exist</a:t>
            </a:r>
            <a:endParaRPr sz="1300">
              <a:latin typeface="Calibri"/>
              <a:ea typeface="Calibri"/>
              <a:cs typeface="Calibri"/>
              <a:sym typeface="Calibri"/>
            </a:endParaRPr>
          </a:p>
        </p:txBody>
      </p:sp>
      <p:sp>
        <p:nvSpPr>
          <p:cNvPr id="1179" name="Google Shape;1179;g3a56655396f_1_480"/>
          <p:cNvSpPr/>
          <p:nvPr/>
        </p:nvSpPr>
        <p:spPr>
          <a:xfrm>
            <a:off x="9615525" y="3669075"/>
            <a:ext cx="1693200" cy="27597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300">
                <a:latin typeface="Calibri"/>
                <a:ea typeface="Calibri"/>
                <a:cs typeface="Calibri"/>
                <a:sym typeface="Calibri"/>
              </a:rPr>
              <a:t>Configurable Profiles for Communities, Countries, Infrastructures, Domains</a:t>
            </a:r>
            <a:endParaRPr sz="1300">
              <a:latin typeface="Calibri"/>
              <a:ea typeface="Calibri"/>
              <a:cs typeface="Calibri"/>
              <a:sym typeface="Calibri"/>
            </a:endParaRPr>
          </a:p>
          <a:p>
            <a:pPr indent="0" lvl="0" marL="0" rtl="0" algn="ctr">
              <a:spcBef>
                <a:spcPts val="0"/>
              </a:spcBef>
              <a:spcAft>
                <a:spcPts val="0"/>
              </a:spcAft>
              <a:buNone/>
            </a:pPr>
            <a:r>
              <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Link to Schema and Profiles</a:t>
            </a:r>
            <a:endParaRPr sz="1300">
              <a:latin typeface="Calibri"/>
              <a:ea typeface="Calibri"/>
              <a:cs typeface="Calibri"/>
              <a:sym typeface="Calibri"/>
            </a:endParaRPr>
          </a:p>
          <a:p>
            <a:pPr indent="0" lvl="0" marL="0" rtl="0" algn="ctr">
              <a:spcBef>
                <a:spcPts val="0"/>
              </a:spcBef>
              <a:spcAft>
                <a:spcPts val="0"/>
              </a:spcAft>
              <a:buNone/>
            </a:pPr>
            <a:r>
              <a:rPr lang="en-GB" sz="1300">
                <a:latin typeface="Calibri"/>
                <a:ea typeface="Calibri"/>
                <a:cs typeface="Calibri"/>
                <a:sym typeface="Calibri"/>
              </a:rPr>
              <a:t>Link to File Format Guidance</a:t>
            </a:r>
            <a:endParaRPr sz="1300">
              <a:latin typeface="Calibri"/>
              <a:ea typeface="Calibri"/>
              <a:cs typeface="Calibri"/>
              <a:sym typeface="Calibri"/>
            </a:endParaRPr>
          </a:p>
        </p:txBody>
      </p:sp>
      <p:sp>
        <p:nvSpPr>
          <p:cNvPr id="1180" name="Google Shape;1180;g3a56655396f_1_480"/>
          <p:cNvSpPr/>
          <p:nvPr/>
        </p:nvSpPr>
        <p:spPr>
          <a:xfrm>
            <a:off x="5187825" y="970375"/>
            <a:ext cx="6120900" cy="5724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GB">
                <a:latin typeface="Roboto"/>
                <a:ea typeface="Roboto"/>
                <a:cs typeface="Roboto"/>
                <a:sym typeface="Roboto"/>
              </a:rPr>
              <a:t>Adoption Options</a:t>
            </a:r>
            <a:r>
              <a:rPr lang="en-GB">
                <a:latin typeface="Roboto Light"/>
                <a:ea typeface="Roboto Light"/>
                <a:cs typeface="Roboto Light"/>
                <a:sym typeface="Roboto Light"/>
              </a:rPr>
              <a:t>: Specifications -&gt; Code -&gt; Shared Node Service</a:t>
            </a:r>
            <a:endParaRPr>
              <a:latin typeface="Roboto Light"/>
              <a:ea typeface="Roboto Light"/>
              <a:cs typeface="Roboto Light"/>
              <a:sym typeface="Roboto Light"/>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4" name="Shape 1184"/>
        <p:cNvGrpSpPr/>
        <p:nvPr/>
      </p:nvGrpSpPr>
      <p:grpSpPr>
        <a:xfrm>
          <a:off x="0" y="0"/>
          <a:ext cx="0" cy="0"/>
          <a:chOff x="0" y="0"/>
          <a:chExt cx="0" cy="0"/>
        </a:xfrm>
      </p:grpSpPr>
      <p:sp>
        <p:nvSpPr>
          <p:cNvPr id="1185" name="Google Shape;1185;g3a56655396f_1_221"/>
          <p:cNvSpPr/>
          <p:nvPr/>
        </p:nvSpPr>
        <p:spPr>
          <a:xfrm>
            <a:off x="500817" y="2064570"/>
            <a:ext cx="2984400" cy="1829700"/>
          </a:xfrm>
          <a:prstGeom prst="roundRect">
            <a:avLst>
              <a:gd fmla="val 16667" name="adj"/>
            </a:avLst>
          </a:prstGeom>
          <a:solidFill>
            <a:srgbClr val="E6B8AF"/>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cxnSp>
        <p:nvCxnSpPr>
          <p:cNvPr id="1186" name="Google Shape;1186;g3a56655396f_1_221"/>
          <p:cNvCxnSpPr/>
          <p:nvPr/>
        </p:nvCxnSpPr>
        <p:spPr>
          <a:xfrm>
            <a:off x="511017" y="2544937"/>
            <a:ext cx="2984400" cy="10500"/>
          </a:xfrm>
          <a:prstGeom prst="straightConnector1">
            <a:avLst/>
          </a:prstGeom>
          <a:noFill/>
          <a:ln cap="flat" cmpd="sng" w="12700">
            <a:solidFill>
              <a:schemeClr val="dk2"/>
            </a:solidFill>
            <a:prstDash val="solid"/>
            <a:round/>
            <a:headEnd len="med" w="med" type="none"/>
            <a:tailEnd len="med" w="med" type="none"/>
          </a:ln>
        </p:spPr>
      </p:cxnSp>
      <p:sp>
        <p:nvSpPr>
          <p:cNvPr id="1187" name="Google Shape;1187;g3a56655396f_1_221"/>
          <p:cNvSpPr txBox="1"/>
          <p:nvPr/>
        </p:nvSpPr>
        <p:spPr>
          <a:xfrm>
            <a:off x="930071" y="2064550"/>
            <a:ext cx="2146500" cy="538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GB" sz="1900">
                <a:solidFill>
                  <a:schemeClr val="dk2"/>
                </a:solidFill>
                <a:latin typeface="Calibri"/>
                <a:ea typeface="Calibri"/>
                <a:cs typeface="Calibri"/>
                <a:sym typeface="Calibri"/>
              </a:rPr>
              <a:t>Sources</a:t>
            </a:r>
            <a:endParaRPr b="1" sz="1900">
              <a:solidFill>
                <a:schemeClr val="dk2"/>
              </a:solidFill>
              <a:latin typeface="Calibri"/>
              <a:ea typeface="Calibri"/>
              <a:cs typeface="Calibri"/>
              <a:sym typeface="Calibri"/>
            </a:endParaRPr>
          </a:p>
        </p:txBody>
      </p:sp>
      <p:sp>
        <p:nvSpPr>
          <p:cNvPr id="1188" name="Google Shape;1188;g3a56655396f_1_221"/>
          <p:cNvSpPr txBox="1"/>
          <p:nvPr/>
        </p:nvSpPr>
        <p:spPr>
          <a:xfrm>
            <a:off x="601804" y="2547017"/>
            <a:ext cx="2811900" cy="1400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1500">
                <a:solidFill>
                  <a:schemeClr val="dk2"/>
                </a:solidFill>
                <a:latin typeface="Calibri"/>
                <a:ea typeface="Calibri"/>
                <a:cs typeface="Calibri"/>
                <a:sym typeface="Calibri"/>
              </a:rPr>
              <a:t>Re3data</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FAIRShariing</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COAR</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EOSC Resource Hub</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a:t>
            </a:r>
            <a:endParaRPr sz="1500">
              <a:solidFill>
                <a:schemeClr val="dk2"/>
              </a:solidFill>
              <a:latin typeface="Calibri"/>
              <a:ea typeface="Calibri"/>
              <a:cs typeface="Calibri"/>
              <a:sym typeface="Calibri"/>
            </a:endParaRPr>
          </a:p>
        </p:txBody>
      </p:sp>
      <p:sp>
        <p:nvSpPr>
          <p:cNvPr id="1189" name="Google Shape;1189;g3a56655396f_1_221"/>
          <p:cNvSpPr/>
          <p:nvPr/>
        </p:nvSpPr>
        <p:spPr>
          <a:xfrm>
            <a:off x="3943917" y="2064604"/>
            <a:ext cx="2984400" cy="1829700"/>
          </a:xfrm>
          <a:prstGeom prst="roundRect">
            <a:avLst>
              <a:gd fmla="val 16667" name="adj"/>
            </a:avLst>
          </a:prstGeom>
          <a:solidFill>
            <a:srgbClr val="F4CCCC"/>
          </a:solidFill>
          <a:ln cap="flat" cmpd="sng" w="1270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cxnSp>
        <p:nvCxnSpPr>
          <p:cNvPr id="1190" name="Google Shape;1190;g3a56655396f_1_221"/>
          <p:cNvCxnSpPr/>
          <p:nvPr/>
        </p:nvCxnSpPr>
        <p:spPr>
          <a:xfrm>
            <a:off x="3954117" y="2544970"/>
            <a:ext cx="2984400" cy="10500"/>
          </a:xfrm>
          <a:prstGeom prst="straightConnector1">
            <a:avLst/>
          </a:prstGeom>
          <a:noFill/>
          <a:ln cap="flat" cmpd="sng" w="12700">
            <a:solidFill>
              <a:schemeClr val="dk2"/>
            </a:solidFill>
            <a:prstDash val="solid"/>
            <a:round/>
            <a:headEnd len="med" w="med" type="none"/>
            <a:tailEnd len="med" w="med" type="none"/>
          </a:ln>
        </p:spPr>
      </p:cxnSp>
      <p:sp>
        <p:nvSpPr>
          <p:cNvPr id="1191" name="Google Shape;1191;g3a56655396f_1_221"/>
          <p:cNvSpPr txBox="1"/>
          <p:nvPr/>
        </p:nvSpPr>
        <p:spPr>
          <a:xfrm>
            <a:off x="4373171" y="2064583"/>
            <a:ext cx="2146500" cy="538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GB" sz="1900">
                <a:solidFill>
                  <a:schemeClr val="dk2"/>
                </a:solidFill>
                <a:latin typeface="Calibri"/>
                <a:ea typeface="Calibri"/>
                <a:cs typeface="Calibri"/>
                <a:sym typeface="Calibri"/>
              </a:rPr>
              <a:t>Knowledge Base</a:t>
            </a:r>
            <a:endParaRPr b="1" sz="1900">
              <a:solidFill>
                <a:schemeClr val="dk2"/>
              </a:solidFill>
              <a:latin typeface="Calibri"/>
              <a:ea typeface="Calibri"/>
              <a:cs typeface="Calibri"/>
              <a:sym typeface="Calibri"/>
            </a:endParaRPr>
          </a:p>
        </p:txBody>
      </p:sp>
      <p:sp>
        <p:nvSpPr>
          <p:cNvPr id="1192" name="Google Shape;1192;g3a56655396f_1_221"/>
          <p:cNvSpPr txBox="1"/>
          <p:nvPr/>
        </p:nvSpPr>
        <p:spPr>
          <a:xfrm>
            <a:off x="4044904" y="2547051"/>
            <a:ext cx="2811900" cy="1169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1500">
                <a:solidFill>
                  <a:schemeClr val="dk2"/>
                </a:solidFill>
                <a:latin typeface="Calibri"/>
                <a:ea typeface="Calibri"/>
                <a:cs typeface="Calibri"/>
                <a:sym typeface="Calibri"/>
              </a:rPr>
              <a:t>Requires an </a:t>
            </a:r>
            <a:r>
              <a:rPr b="1" lang="en-GB" sz="1500">
                <a:solidFill>
                  <a:schemeClr val="dk2"/>
                </a:solidFill>
                <a:latin typeface="Calibri"/>
                <a:ea typeface="Calibri"/>
                <a:cs typeface="Calibri"/>
                <a:sym typeface="Calibri"/>
              </a:rPr>
              <a:t>Ecosystem Model</a:t>
            </a:r>
            <a:r>
              <a:rPr lang="en-GB" sz="1500">
                <a:solidFill>
                  <a:schemeClr val="dk2"/>
                </a:solidFill>
                <a:latin typeface="Calibri"/>
                <a:ea typeface="Calibri"/>
                <a:cs typeface="Calibri"/>
                <a:sym typeface="Calibri"/>
              </a:rPr>
              <a:t> and a </a:t>
            </a:r>
            <a:r>
              <a:rPr b="1" lang="en-GB" sz="1500">
                <a:solidFill>
                  <a:schemeClr val="dk2"/>
                </a:solidFill>
                <a:latin typeface="Calibri"/>
                <a:ea typeface="Calibri"/>
                <a:cs typeface="Calibri"/>
                <a:sym typeface="Calibri"/>
              </a:rPr>
              <a:t>Compliance Assessment Model</a:t>
            </a:r>
            <a:endParaRPr b="1"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a:t>
            </a:r>
            <a:endParaRPr sz="1500">
              <a:solidFill>
                <a:schemeClr val="dk2"/>
              </a:solidFill>
              <a:latin typeface="Calibri"/>
              <a:ea typeface="Calibri"/>
              <a:cs typeface="Calibri"/>
              <a:sym typeface="Calibri"/>
            </a:endParaRPr>
          </a:p>
        </p:txBody>
      </p:sp>
      <p:sp>
        <p:nvSpPr>
          <p:cNvPr id="1193" name="Google Shape;1193;g3a56655396f_1_221"/>
          <p:cNvSpPr/>
          <p:nvPr/>
        </p:nvSpPr>
        <p:spPr>
          <a:xfrm>
            <a:off x="7397217" y="2092604"/>
            <a:ext cx="2984400" cy="1829700"/>
          </a:xfrm>
          <a:prstGeom prst="roundRect">
            <a:avLst>
              <a:gd fmla="val 16667" name="adj"/>
            </a:avLst>
          </a:prstGeom>
          <a:solidFill>
            <a:srgbClr val="FCE5CD"/>
          </a:solidFill>
          <a:ln cap="flat" cmpd="sng" w="1270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cxnSp>
        <p:nvCxnSpPr>
          <p:cNvPr id="1194" name="Google Shape;1194;g3a56655396f_1_221"/>
          <p:cNvCxnSpPr/>
          <p:nvPr/>
        </p:nvCxnSpPr>
        <p:spPr>
          <a:xfrm>
            <a:off x="7407417" y="2572970"/>
            <a:ext cx="2984400" cy="10500"/>
          </a:xfrm>
          <a:prstGeom prst="straightConnector1">
            <a:avLst/>
          </a:prstGeom>
          <a:noFill/>
          <a:ln cap="flat" cmpd="sng" w="12700">
            <a:solidFill>
              <a:schemeClr val="dk2"/>
            </a:solidFill>
            <a:prstDash val="solid"/>
            <a:round/>
            <a:headEnd len="med" w="med" type="none"/>
            <a:tailEnd len="med" w="med" type="none"/>
          </a:ln>
        </p:spPr>
      </p:cxnSp>
      <p:sp>
        <p:nvSpPr>
          <p:cNvPr id="1195" name="Google Shape;1195;g3a56655396f_1_221"/>
          <p:cNvSpPr txBox="1"/>
          <p:nvPr/>
        </p:nvSpPr>
        <p:spPr>
          <a:xfrm>
            <a:off x="7826471" y="2092583"/>
            <a:ext cx="2146500" cy="538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GB" sz="1900">
                <a:solidFill>
                  <a:schemeClr val="dk2"/>
                </a:solidFill>
                <a:latin typeface="Calibri"/>
                <a:ea typeface="Calibri"/>
                <a:cs typeface="Calibri"/>
                <a:sym typeface="Calibri"/>
              </a:rPr>
              <a:t>Profiles</a:t>
            </a:r>
            <a:endParaRPr b="1" sz="1900">
              <a:solidFill>
                <a:schemeClr val="dk2"/>
              </a:solidFill>
              <a:latin typeface="Calibri"/>
              <a:ea typeface="Calibri"/>
              <a:cs typeface="Calibri"/>
              <a:sym typeface="Calibri"/>
            </a:endParaRPr>
          </a:p>
        </p:txBody>
      </p:sp>
      <p:sp>
        <p:nvSpPr>
          <p:cNvPr id="1196" name="Google Shape;1196;g3a56655396f_1_221"/>
          <p:cNvSpPr txBox="1"/>
          <p:nvPr/>
        </p:nvSpPr>
        <p:spPr>
          <a:xfrm>
            <a:off x="7498204" y="2575051"/>
            <a:ext cx="2811900" cy="1400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1500">
                <a:solidFill>
                  <a:schemeClr val="dk2"/>
                </a:solidFill>
                <a:latin typeface="Calibri"/>
                <a:ea typeface="Calibri"/>
                <a:cs typeface="Calibri"/>
                <a:sym typeface="Calibri"/>
              </a:rPr>
              <a:t>The attributes and benchmarks applicable to a specific context, community, institution, network, an individual, or other organising principle.</a:t>
            </a:r>
            <a:endParaRPr sz="1500">
              <a:solidFill>
                <a:schemeClr val="dk2"/>
              </a:solidFill>
              <a:latin typeface="Calibri"/>
              <a:ea typeface="Calibri"/>
              <a:cs typeface="Calibri"/>
              <a:sym typeface="Calibri"/>
            </a:endParaRPr>
          </a:p>
        </p:txBody>
      </p:sp>
      <p:sp>
        <p:nvSpPr>
          <p:cNvPr id="1197" name="Google Shape;1197;g3a56655396f_1_221"/>
          <p:cNvSpPr/>
          <p:nvPr/>
        </p:nvSpPr>
        <p:spPr>
          <a:xfrm>
            <a:off x="3953617" y="4391004"/>
            <a:ext cx="2984400" cy="1829700"/>
          </a:xfrm>
          <a:prstGeom prst="roundRect">
            <a:avLst>
              <a:gd fmla="val 16667" name="adj"/>
            </a:avLst>
          </a:prstGeom>
          <a:solidFill>
            <a:srgbClr val="FFF2CC"/>
          </a:solidFill>
          <a:ln cap="flat" cmpd="sng" w="1270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cxnSp>
        <p:nvCxnSpPr>
          <p:cNvPr id="1198" name="Google Shape;1198;g3a56655396f_1_221"/>
          <p:cNvCxnSpPr/>
          <p:nvPr/>
        </p:nvCxnSpPr>
        <p:spPr>
          <a:xfrm>
            <a:off x="3963817" y="4871370"/>
            <a:ext cx="2984400" cy="10500"/>
          </a:xfrm>
          <a:prstGeom prst="straightConnector1">
            <a:avLst/>
          </a:prstGeom>
          <a:noFill/>
          <a:ln cap="flat" cmpd="sng" w="12700">
            <a:solidFill>
              <a:schemeClr val="dk2"/>
            </a:solidFill>
            <a:prstDash val="solid"/>
            <a:round/>
            <a:headEnd len="med" w="med" type="none"/>
            <a:tailEnd len="med" w="med" type="none"/>
          </a:ln>
        </p:spPr>
      </p:cxnSp>
      <p:sp>
        <p:nvSpPr>
          <p:cNvPr id="1199" name="Google Shape;1199;g3a56655396f_1_221"/>
          <p:cNvSpPr txBox="1"/>
          <p:nvPr/>
        </p:nvSpPr>
        <p:spPr>
          <a:xfrm>
            <a:off x="3963804" y="4390984"/>
            <a:ext cx="2984400" cy="538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GB" sz="1900">
                <a:solidFill>
                  <a:schemeClr val="dk2"/>
                </a:solidFill>
                <a:latin typeface="Calibri"/>
                <a:ea typeface="Calibri"/>
                <a:cs typeface="Calibri"/>
                <a:sym typeface="Calibri"/>
              </a:rPr>
              <a:t>Assessment Mechanisms</a:t>
            </a:r>
            <a:endParaRPr b="1" sz="1900">
              <a:solidFill>
                <a:schemeClr val="dk2"/>
              </a:solidFill>
              <a:latin typeface="Calibri"/>
              <a:ea typeface="Calibri"/>
              <a:cs typeface="Calibri"/>
              <a:sym typeface="Calibri"/>
            </a:endParaRPr>
          </a:p>
        </p:txBody>
      </p:sp>
      <p:sp>
        <p:nvSpPr>
          <p:cNvPr id="1200" name="Google Shape;1200;g3a56655396f_1_221"/>
          <p:cNvSpPr txBox="1"/>
          <p:nvPr/>
        </p:nvSpPr>
        <p:spPr>
          <a:xfrm>
            <a:off x="4054604" y="4873451"/>
            <a:ext cx="2811900" cy="1400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1500">
                <a:solidFill>
                  <a:schemeClr val="dk2"/>
                </a:solidFill>
                <a:latin typeface="Calibri"/>
                <a:ea typeface="Calibri"/>
                <a:cs typeface="Calibri"/>
                <a:sym typeface="Calibri"/>
              </a:rPr>
              <a:t>The Tests, Algorithms, and Typologies associated with assessments, based on the CAT Conceptual Model and EDEN/ OSTrails extensions</a:t>
            </a:r>
            <a:endParaRPr sz="1500">
              <a:solidFill>
                <a:schemeClr val="dk2"/>
              </a:solidFill>
              <a:latin typeface="Calibri"/>
              <a:ea typeface="Calibri"/>
              <a:cs typeface="Calibri"/>
              <a:sym typeface="Calibri"/>
            </a:endParaRPr>
          </a:p>
        </p:txBody>
      </p:sp>
      <p:sp>
        <p:nvSpPr>
          <p:cNvPr id="1201" name="Google Shape;1201;g3a56655396f_1_221"/>
          <p:cNvSpPr/>
          <p:nvPr/>
        </p:nvSpPr>
        <p:spPr>
          <a:xfrm>
            <a:off x="495717" y="4391004"/>
            <a:ext cx="2984400" cy="1829700"/>
          </a:xfrm>
          <a:prstGeom prst="roundRect">
            <a:avLst>
              <a:gd fmla="val 16667" name="adj"/>
            </a:avLst>
          </a:prstGeom>
          <a:solidFill>
            <a:srgbClr val="D9D2E9"/>
          </a:solidFill>
          <a:ln cap="flat" cmpd="sng" w="1270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cxnSp>
        <p:nvCxnSpPr>
          <p:cNvPr id="1202" name="Google Shape;1202;g3a56655396f_1_221"/>
          <p:cNvCxnSpPr/>
          <p:nvPr/>
        </p:nvCxnSpPr>
        <p:spPr>
          <a:xfrm>
            <a:off x="505917" y="4871370"/>
            <a:ext cx="2984400" cy="10500"/>
          </a:xfrm>
          <a:prstGeom prst="straightConnector1">
            <a:avLst/>
          </a:prstGeom>
          <a:noFill/>
          <a:ln cap="flat" cmpd="sng" w="12700">
            <a:solidFill>
              <a:schemeClr val="dk2"/>
            </a:solidFill>
            <a:prstDash val="solid"/>
            <a:round/>
            <a:headEnd len="med" w="med" type="none"/>
            <a:tailEnd len="med" w="med" type="none"/>
          </a:ln>
        </p:spPr>
      </p:cxnSp>
      <p:sp>
        <p:nvSpPr>
          <p:cNvPr id="1203" name="Google Shape;1203;g3a56655396f_1_221"/>
          <p:cNvSpPr txBox="1"/>
          <p:nvPr/>
        </p:nvSpPr>
        <p:spPr>
          <a:xfrm>
            <a:off x="505904" y="4390984"/>
            <a:ext cx="2984400" cy="538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GB" sz="1900">
                <a:solidFill>
                  <a:schemeClr val="dk2"/>
                </a:solidFill>
                <a:latin typeface="Calibri"/>
                <a:ea typeface="Calibri"/>
                <a:cs typeface="Calibri"/>
                <a:sym typeface="Calibri"/>
              </a:rPr>
              <a:t>Functionality</a:t>
            </a:r>
            <a:endParaRPr b="1" sz="1900">
              <a:solidFill>
                <a:schemeClr val="dk2"/>
              </a:solidFill>
              <a:latin typeface="Calibri"/>
              <a:ea typeface="Calibri"/>
              <a:cs typeface="Calibri"/>
              <a:sym typeface="Calibri"/>
            </a:endParaRPr>
          </a:p>
        </p:txBody>
      </p:sp>
      <p:sp>
        <p:nvSpPr>
          <p:cNvPr id="1204" name="Google Shape;1204;g3a56655396f_1_221"/>
          <p:cNvSpPr txBox="1"/>
          <p:nvPr/>
        </p:nvSpPr>
        <p:spPr>
          <a:xfrm>
            <a:off x="596700" y="4873479"/>
            <a:ext cx="2811900" cy="1169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1500">
                <a:solidFill>
                  <a:schemeClr val="dk2"/>
                </a:solidFill>
                <a:latin typeface="Calibri"/>
                <a:ea typeface="Calibri"/>
                <a:cs typeface="Calibri"/>
                <a:sym typeface="Calibri"/>
              </a:rPr>
              <a:t>Repository Selection</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Repository Appraisal</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Service Adoption and Offerin</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Attribute Standardisation</a:t>
            </a:r>
            <a:endParaRPr sz="1500">
              <a:solidFill>
                <a:schemeClr val="dk2"/>
              </a:solidFill>
              <a:latin typeface="Calibri"/>
              <a:ea typeface="Calibri"/>
              <a:cs typeface="Calibri"/>
              <a:sym typeface="Calibri"/>
            </a:endParaRPr>
          </a:p>
        </p:txBody>
      </p:sp>
      <p:sp>
        <p:nvSpPr>
          <p:cNvPr id="1205" name="Google Shape;1205;g3a56655396f_1_221"/>
          <p:cNvSpPr/>
          <p:nvPr/>
        </p:nvSpPr>
        <p:spPr>
          <a:xfrm>
            <a:off x="7392117" y="4391004"/>
            <a:ext cx="2984400" cy="1829700"/>
          </a:xfrm>
          <a:prstGeom prst="roundRect">
            <a:avLst>
              <a:gd fmla="val 16667" name="adj"/>
            </a:avLst>
          </a:prstGeom>
          <a:solidFill>
            <a:srgbClr val="EAD1DC"/>
          </a:solidFill>
          <a:ln cap="flat" cmpd="sng" w="1270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cxnSp>
        <p:nvCxnSpPr>
          <p:cNvPr id="1206" name="Google Shape;1206;g3a56655396f_1_221"/>
          <p:cNvCxnSpPr/>
          <p:nvPr/>
        </p:nvCxnSpPr>
        <p:spPr>
          <a:xfrm>
            <a:off x="7402317" y="4871370"/>
            <a:ext cx="2984400" cy="10500"/>
          </a:xfrm>
          <a:prstGeom prst="straightConnector1">
            <a:avLst/>
          </a:prstGeom>
          <a:noFill/>
          <a:ln cap="flat" cmpd="sng" w="12700">
            <a:solidFill>
              <a:schemeClr val="dk2"/>
            </a:solidFill>
            <a:prstDash val="solid"/>
            <a:round/>
            <a:headEnd len="med" w="med" type="none"/>
            <a:tailEnd len="med" w="med" type="none"/>
          </a:ln>
        </p:spPr>
      </p:cxnSp>
      <p:sp>
        <p:nvSpPr>
          <p:cNvPr id="1207" name="Google Shape;1207;g3a56655396f_1_221"/>
          <p:cNvSpPr txBox="1"/>
          <p:nvPr/>
        </p:nvSpPr>
        <p:spPr>
          <a:xfrm>
            <a:off x="7402304" y="4390984"/>
            <a:ext cx="2984400" cy="538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GB" sz="1900">
                <a:solidFill>
                  <a:schemeClr val="dk2"/>
                </a:solidFill>
                <a:latin typeface="Calibri"/>
                <a:ea typeface="Calibri"/>
                <a:cs typeface="Calibri"/>
                <a:sym typeface="Calibri"/>
              </a:rPr>
              <a:t>UI Components</a:t>
            </a:r>
            <a:endParaRPr b="1" sz="1900">
              <a:solidFill>
                <a:schemeClr val="dk2"/>
              </a:solidFill>
              <a:latin typeface="Calibri"/>
              <a:ea typeface="Calibri"/>
              <a:cs typeface="Calibri"/>
              <a:sym typeface="Calibri"/>
            </a:endParaRPr>
          </a:p>
        </p:txBody>
      </p:sp>
      <p:sp>
        <p:nvSpPr>
          <p:cNvPr id="1208" name="Google Shape;1208;g3a56655396f_1_221"/>
          <p:cNvSpPr txBox="1"/>
          <p:nvPr/>
        </p:nvSpPr>
        <p:spPr>
          <a:xfrm>
            <a:off x="7493104" y="4873451"/>
            <a:ext cx="2811900" cy="1169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1500">
                <a:solidFill>
                  <a:schemeClr val="dk2"/>
                </a:solidFill>
                <a:latin typeface="Calibri"/>
                <a:ea typeface="Calibri"/>
                <a:cs typeface="Calibri"/>
                <a:sym typeface="Calibri"/>
              </a:rPr>
              <a:t>Configurable Dashboards and Discovery Interfaces</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FAIRiCAT Editing and Support</a:t>
            </a:r>
            <a:endParaRPr sz="1500">
              <a:solidFill>
                <a:schemeClr val="dk2"/>
              </a:solidFill>
              <a:latin typeface="Calibri"/>
              <a:ea typeface="Calibri"/>
              <a:cs typeface="Calibri"/>
              <a:sym typeface="Calibri"/>
            </a:endParaRPr>
          </a:p>
          <a:p>
            <a:pPr indent="0" lvl="0" marL="0" rtl="0" algn="l">
              <a:spcBef>
                <a:spcPts val="0"/>
              </a:spcBef>
              <a:spcAft>
                <a:spcPts val="0"/>
              </a:spcAft>
              <a:buNone/>
            </a:pPr>
            <a:r>
              <a:rPr lang="en-GB" sz="1500">
                <a:solidFill>
                  <a:schemeClr val="dk2"/>
                </a:solidFill>
                <a:latin typeface="Calibri"/>
                <a:ea typeface="Calibri"/>
                <a:cs typeface="Calibri"/>
                <a:sym typeface="Calibri"/>
              </a:rPr>
              <a:t>Assessment and Alignment</a:t>
            </a:r>
            <a:endParaRPr sz="1500">
              <a:solidFill>
                <a:schemeClr val="dk2"/>
              </a:solidFill>
              <a:latin typeface="Calibri"/>
              <a:ea typeface="Calibri"/>
              <a:cs typeface="Calibri"/>
              <a:sym typeface="Calibri"/>
            </a:endParaRPr>
          </a:p>
        </p:txBody>
      </p:sp>
      <p:sp>
        <p:nvSpPr>
          <p:cNvPr id="1209" name="Google Shape;1209;g3a56655396f_1_221"/>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Registry - Special Case of a Facade Service, with UI Implementation</a:t>
            </a:r>
            <a:endParaRPr sz="3000"/>
          </a:p>
        </p:txBody>
      </p:sp>
      <p:pic>
        <p:nvPicPr>
          <p:cNvPr id="1210" name="Google Shape;1210;g3a56655396f_1_221"/>
          <p:cNvPicPr preferRelativeResize="0"/>
          <p:nvPr/>
        </p:nvPicPr>
        <p:blipFill>
          <a:blip r:embed="rId3">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4" name="Shape 1214"/>
        <p:cNvGrpSpPr/>
        <p:nvPr/>
      </p:nvGrpSpPr>
      <p:grpSpPr>
        <a:xfrm>
          <a:off x="0" y="0"/>
          <a:ext cx="0" cy="0"/>
          <a:chOff x="0" y="0"/>
          <a:chExt cx="0" cy="0"/>
        </a:xfrm>
      </p:grpSpPr>
      <p:sp>
        <p:nvSpPr>
          <p:cNvPr id="1215" name="Google Shape;1215;g3a56655396f_1_249"/>
          <p:cNvSpPr txBox="1"/>
          <p:nvPr/>
        </p:nvSpPr>
        <p:spPr>
          <a:xfrm>
            <a:off x="3074833" y="5025712"/>
            <a:ext cx="1539900" cy="615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GB" sz="1200">
                <a:solidFill>
                  <a:schemeClr val="dk2"/>
                </a:solidFill>
                <a:latin typeface="Calibri"/>
                <a:ea typeface="Calibri"/>
                <a:cs typeface="Calibri"/>
                <a:sym typeface="Calibri"/>
              </a:rPr>
              <a:t>Reads and writes data </a:t>
            </a:r>
            <a:endParaRPr sz="1900"/>
          </a:p>
        </p:txBody>
      </p:sp>
      <p:sp>
        <p:nvSpPr>
          <p:cNvPr id="1216" name="Google Shape;1216;g3a56655396f_1_249"/>
          <p:cNvSpPr/>
          <p:nvPr/>
        </p:nvSpPr>
        <p:spPr>
          <a:xfrm>
            <a:off x="662475" y="2278757"/>
            <a:ext cx="1404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500">
                <a:latin typeface="Calibri"/>
                <a:ea typeface="Calibri"/>
                <a:cs typeface="Calibri"/>
                <a:sym typeface="Calibri"/>
              </a:rPr>
              <a:t>Licence Facade Service</a:t>
            </a:r>
            <a:endParaRPr sz="1500">
              <a:latin typeface="Calibri"/>
              <a:ea typeface="Calibri"/>
              <a:cs typeface="Calibri"/>
              <a:sym typeface="Calibri"/>
            </a:endParaRPr>
          </a:p>
        </p:txBody>
      </p:sp>
      <p:sp>
        <p:nvSpPr>
          <p:cNvPr id="1217" name="Google Shape;1217;g3a56655396f_1_249"/>
          <p:cNvSpPr/>
          <p:nvPr/>
        </p:nvSpPr>
        <p:spPr>
          <a:xfrm>
            <a:off x="3915339" y="3461656"/>
            <a:ext cx="1404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500">
                <a:latin typeface="Calibri"/>
                <a:ea typeface="Calibri"/>
                <a:cs typeface="Calibri"/>
                <a:sym typeface="Calibri"/>
              </a:rPr>
              <a:t>Repo</a:t>
            </a:r>
            <a:endParaRPr sz="1500">
              <a:latin typeface="Calibri"/>
              <a:ea typeface="Calibri"/>
              <a:cs typeface="Calibri"/>
              <a:sym typeface="Calibri"/>
            </a:endParaRPr>
          </a:p>
          <a:p>
            <a:pPr indent="0" lvl="0" marL="0" rtl="0" algn="ctr">
              <a:spcBef>
                <a:spcPts val="0"/>
              </a:spcBef>
              <a:spcAft>
                <a:spcPts val="0"/>
              </a:spcAft>
              <a:buNone/>
            </a:pPr>
            <a:r>
              <a:rPr lang="en-GB" sz="1500">
                <a:latin typeface="Calibri"/>
                <a:ea typeface="Calibri"/>
                <a:cs typeface="Calibri"/>
                <a:sym typeface="Calibri"/>
              </a:rPr>
              <a:t>Registry</a:t>
            </a:r>
            <a:endParaRPr sz="1500">
              <a:latin typeface="Calibri"/>
              <a:ea typeface="Calibri"/>
              <a:cs typeface="Calibri"/>
              <a:sym typeface="Calibri"/>
            </a:endParaRPr>
          </a:p>
        </p:txBody>
      </p:sp>
      <p:sp>
        <p:nvSpPr>
          <p:cNvPr id="1218" name="Google Shape;1218;g3a56655396f_1_249"/>
          <p:cNvSpPr/>
          <p:nvPr/>
        </p:nvSpPr>
        <p:spPr>
          <a:xfrm>
            <a:off x="3914189" y="4225256"/>
            <a:ext cx="1404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500">
                <a:latin typeface="Calibri"/>
                <a:ea typeface="Calibri"/>
                <a:cs typeface="Calibri"/>
                <a:sym typeface="Calibri"/>
              </a:rPr>
              <a:t>Registry API</a:t>
            </a:r>
            <a:endParaRPr sz="1500">
              <a:latin typeface="Calibri"/>
              <a:ea typeface="Calibri"/>
              <a:cs typeface="Calibri"/>
              <a:sym typeface="Calibri"/>
            </a:endParaRPr>
          </a:p>
        </p:txBody>
      </p:sp>
      <p:sp>
        <p:nvSpPr>
          <p:cNvPr id="1219" name="Google Shape;1219;g3a56655396f_1_249"/>
          <p:cNvSpPr/>
          <p:nvPr/>
        </p:nvSpPr>
        <p:spPr>
          <a:xfrm>
            <a:off x="3915339" y="5444900"/>
            <a:ext cx="1403778" cy="763600"/>
          </a:xfrm>
          <a:prstGeom prst="flowChartMagneticDisk">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500">
                <a:latin typeface="Calibri"/>
                <a:ea typeface="Calibri"/>
                <a:cs typeface="Calibri"/>
                <a:sym typeface="Calibri"/>
              </a:rPr>
              <a:t>Registry KB</a:t>
            </a:r>
            <a:endParaRPr sz="1500">
              <a:latin typeface="Calibri"/>
              <a:ea typeface="Calibri"/>
              <a:cs typeface="Calibri"/>
              <a:sym typeface="Calibri"/>
            </a:endParaRPr>
          </a:p>
        </p:txBody>
      </p:sp>
      <p:sp>
        <p:nvSpPr>
          <p:cNvPr id="1220" name="Google Shape;1220;g3a56655396f_1_249"/>
          <p:cNvSpPr/>
          <p:nvPr/>
        </p:nvSpPr>
        <p:spPr>
          <a:xfrm>
            <a:off x="3915339" y="2278757"/>
            <a:ext cx="1404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500">
                <a:latin typeface="Calibri"/>
                <a:ea typeface="Calibri"/>
                <a:cs typeface="Calibri"/>
                <a:sym typeface="Calibri"/>
              </a:rPr>
              <a:t>Registry Attributes</a:t>
            </a:r>
            <a:endParaRPr sz="1500">
              <a:latin typeface="Calibri"/>
              <a:ea typeface="Calibri"/>
              <a:cs typeface="Calibri"/>
              <a:sym typeface="Calibri"/>
            </a:endParaRPr>
          </a:p>
          <a:p>
            <a:pPr indent="0" lvl="0" marL="0" rtl="0" algn="ctr">
              <a:spcBef>
                <a:spcPts val="0"/>
              </a:spcBef>
              <a:spcAft>
                <a:spcPts val="0"/>
              </a:spcAft>
              <a:buNone/>
            </a:pPr>
            <a:r>
              <a:rPr lang="en-GB" sz="1500">
                <a:latin typeface="Calibri"/>
                <a:ea typeface="Calibri"/>
                <a:cs typeface="Calibri"/>
                <a:sym typeface="Calibri"/>
              </a:rPr>
              <a:t>Editor (AE)</a:t>
            </a:r>
            <a:endParaRPr sz="1500">
              <a:latin typeface="Calibri"/>
              <a:ea typeface="Calibri"/>
              <a:cs typeface="Calibri"/>
              <a:sym typeface="Calibri"/>
            </a:endParaRPr>
          </a:p>
        </p:txBody>
      </p:sp>
      <p:cxnSp>
        <p:nvCxnSpPr>
          <p:cNvPr id="1221" name="Google Shape;1221;g3a56655396f_1_249"/>
          <p:cNvCxnSpPr>
            <a:stCxn id="1216" idx="3"/>
            <a:endCxn id="1220" idx="1"/>
          </p:cNvCxnSpPr>
          <p:nvPr/>
        </p:nvCxnSpPr>
        <p:spPr>
          <a:xfrm>
            <a:off x="2066475" y="2660507"/>
            <a:ext cx="1848900" cy="0"/>
          </a:xfrm>
          <a:prstGeom prst="straightConnector1">
            <a:avLst/>
          </a:prstGeom>
          <a:noFill/>
          <a:ln cap="flat" cmpd="sng" w="12700">
            <a:solidFill>
              <a:schemeClr val="dk2"/>
            </a:solidFill>
            <a:prstDash val="solid"/>
            <a:round/>
            <a:headEnd len="med" w="med" type="none"/>
            <a:tailEnd len="med" w="med" type="triangle"/>
          </a:ln>
        </p:spPr>
      </p:cxnSp>
      <p:sp>
        <p:nvSpPr>
          <p:cNvPr id="1222" name="Google Shape;1222;g3a56655396f_1_249"/>
          <p:cNvSpPr txBox="1"/>
          <p:nvPr/>
        </p:nvSpPr>
        <p:spPr>
          <a:xfrm>
            <a:off x="2254176" y="1950100"/>
            <a:ext cx="1466400" cy="677100"/>
          </a:xfrm>
          <a:prstGeom prst="rect">
            <a:avLst/>
          </a:prstGeom>
          <a:noFill/>
          <a:ln>
            <a:noFill/>
          </a:ln>
        </p:spPr>
        <p:txBody>
          <a:bodyPr anchorCtr="0" anchor="t" bIns="0" lIns="121900" spcFirstLastPara="1" rIns="121900" wrap="square" tIns="121900">
            <a:spAutoFit/>
          </a:bodyPr>
          <a:lstStyle/>
          <a:p>
            <a:pPr indent="0" lvl="0" marL="0" rtl="0" algn="ctr">
              <a:spcBef>
                <a:spcPts val="0"/>
              </a:spcBef>
              <a:spcAft>
                <a:spcPts val="0"/>
              </a:spcAft>
              <a:buNone/>
            </a:pPr>
            <a:r>
              <a:rPr lang="en-GB" sz="1200">
                <a:solidFill>
                  <a:schemeClr val="dk2"/>
                </a:solidFill>
                <a:latin typeface="Calibri"/>
                <a:ea typeface="Calibri"/>
                <a:cs typeface="Calibri"/>
                <a:sym typeface="Calibri"/>
              </a:rPr>
              <a:t>Supplies licence URIs and labels as a vocabulary</a:t>
            </a:r>
            <a:endParaRPr sz="1200">
              <a:solidFill>
                <a:schemeClr val="dk2"/>
              </a:solidFill>
              <a:latin typeface="Calibri"/>
              <a:ea typeface="Calibri"/>
              <a:cs typeface="Calibri"/>
              <a:sym typeface="Calibri"/>
            </a:endParaRPr>
          </a:p>
        </p:txBody>
      </p:sp>
      <p:cxnSp>
        <p:nvCxnSpPr>
          <p:cNvPr id="1223" name="Google Shape;1223;g3a56655396f_1_249"/>
          <p:cNvCxnSpPr>
            <a:stCxn id="1220" idx="2"/>
            <a:endCxn id="1217" idx="0"/>
          </p:cNvCxnSpPr>
          <p:nvPr/>
        </p:nvCxnSpPr>
        <p:spPr>
          <a:xfrm>
            <a:off x="4617339" y="3042257"/>
            <a:ext cx="0" cy="419400"/>
          </a:xfrm>
          <a:prstGeom prst="straightConnector1">
            <a:avLst/>
          </a:prstGeom>
          <a:noFill/>
          <a:ln cap="flat" cmpd="sng" w="12700">
            <a:solidFill>
              <a:schemeClr val="dk2"/>
            </a:solidFill>
            <a:prstDash val="solid"/>
            <a:round/>
            <a:headEnd len="med" w="med" type="none"/>
            <a:tailEnd len="med" w="med" type="none"/>
          </a:ln>
        </p:spPr>
      </p:cxnSp>
      <p:sp>
        <p:nvSpPr>
          <p:cNvPr id="1224" name="Google Shape;1224;g3a56655396f_1_249"/>
          <p:cNvSpPr txBox="1"/>
          <p:nvPr/>
        </p:nvSpPr>
        <p:spPr>
          <a:xfrm>
            <a:off x="3074833" y="3036557"/>
            <a:ext cx="1539900" cy="430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GB" sz="1200">
                <a:solidFill>
                  <a:schemeClr val="dk2"/>
                </a:solidFill>
                <a:latin typeface="Calibri"/>
                <a:ea typeface="Calibri"/>
                <a:cs typeface="Calibri"/>
                <a:sym typeface="Calibri"/>
              </a:rPr>
              <a:t>Is a component of</a:t>
            </a:r>
            <a:endParaRPr sz="1900"/>
          </a:p>
        </p:txBody>
      </p:sp>
      <p:cxnSp>
        <p:nvCxnSpPr>
          <p:cNvPr id="1225" name="Google Shape;1225;g3a56655396f_1_249"/>
          <p:cNvCxnSpPr>
            <a:endCxn id="1219" idx="1"/>
          </p:cNvCxnSpPr>
          <p:nvPr/>
        </p:nvCxnSpPr>
        <p:spPr>
          <a:xfrm>
            <a:off x="4614828" y="5000900"/>
            <a:ext cx="2400" cy="444000"/>
          </a:xfrm>
          <a:prstGeom prst="straightConnector1">
            <a:avLst/>
          </a:prstGeom>
          <a:noFill/>
          <a:ln cap="flat" cmpd="sng" w="12700">
            <a:solidFill>
              <a:schemeClr val="dk2"/>
            </a:solidFill>
            <a:prstDash val="solid"/>
            <a:round/>
            <a:headEnd len="med" w="med" type="triangle"/>
            <a:tailEnd len="med" w="med" type="triangle"/>
          </a:ln>
        </p:spPr>
      </p:cxnSp>
      <p:sp>
        <p:nvSpPr>
          <p:cNvPr id="1226" name="Google Shape;1226;g3a56655396f_1_249"/>
          <p:cNvSpPr/>
          <p:nvPr/>
        </p:nvSpPr>
        <p:spPr>
          <a:xfrm>
            <a:off x="7150350" y="2278757"/>
            <a:ext cx="1404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500">
                <a:latin typeface="Calibri"/>
                <a:ea typeface="Calibri"/>
                <a:cs typeface="Calibri"/>
                <a:sym typeface="Calibri"/>
              </a:rPr>
              <a:t>Repo</a:t>
            </a:r>
            <a:endParaRPr sz="1500">
              <a:latin typeface="Calibri"/>
              <a:ea typeface="Calibri"/>
              <a:cs typeface="Calibri"/>
              <a:sym typeface="Calibri"/>
            </a:endParaRPr>
          </a:p>
          <a:p>
            <a:pPr indent="0" lvl="0" marL="0" rtl="0" algn="ctr">
              <a:spcBef>
                <a:spcPts val="0"/>
              </a:spcBef>
              <a:spcAft>
                <a:spcPts val="0"/>
              </a:spcAft>
              <a:buNone/>
            </a:pPr>
            <a:r>
              <a:rPr lang="en-GB" sz="1500">
                <a:latin typeface="Calibri"/>
                <a:ea typeface="Calibri"/>
                <a:cs typeface="Calibri"/>
                <a:sym typeface="Calibri"/>
              </a:rPr>
              <a:t>FAIRiCat File</a:t>
            </a:r>
            <a:endParaRPr sz="1500">
              <a:latin typeface="Calibri"/>
              <a:ea typeface="Calibri"/>
              <a:cs typeface="Calibri"/>
              <a:sym typeface="Calibri"/>
            </a:endParaRPr>
          </a:p>
        </p:txBody>
      </p:sp>
      <p:cxnSp>
        <p:nvCxnSpPr>
          <p:cNvPr id="1227" name="Google Shape;1227;g3a56655396f_1_249"/>
          <p:cNvCxnSpPr/>
          <p:nvPr/>
        </p:nvCxnSpPr>
        <p:spPr>
          <a:xfrm>
            <a:off x="5319117" y="2686483"/>
            <a:ext cx="1849200" cy="0"/>
          </a:xfrm>
          <a:prstGeom prst="straightConnector1">
            <a:avLst/>
          </a:prstGeom>
          <a:noFill/>
          <a:ln cap="flat" cmpd="sng" w="12700">
            <a:solidFill>
              <a:schemeClr val="dk2"/>
            </a:solidFill>
            <a:prstDash val="solid"/>
            <a:round/>
            <a:headEnd len="med" w="med" type="none"/>
            <a:tailEnd len="med" w="med" type="triangle"/>
          </a:ln>
        </p:spPr>
      </p:cxnSp>
      <p:cxnSp>
        <p:nvCxnSpPr>
          <p:cNvPr id="1228" name="Google Shape;1228;g3a56655396f_1_249"/>
          <p:cNvCxnSpPr/>
          <p:nvPr/>
        </p:nvCxnSpPr>
        <p:spPr>
          <a:xfrm>
            <a:off x="5319117" y="2376490"/>
            <a:ext cx="1849200" cy="0"/>
          </a:xfrm>
          <a:prstGeom prst="straightConnector1">
            <a:avLst/>
          </a:prstGeom>
          <a:noFill/>
          <a:ln cap="flat" cmpd="sng" w="12700">
            <a:solidFill>
              <a:schemeClr val="dk2"/>
            </a:solidFill>
            <a:prstDash val="solid"/>
            <a:round/>
            <a:headEnd len="med" w="med" type="triangle"/>
            <a:tailEnd len="med" w="med" type="none"/>
          </a:ln>
        </p:spPr>
      </p:cxnSp>
      <p:sp>
        <p:nvSpPr>
          <p:cNvPr id="1229" name="Google Shape;1229;g3a56655396f_1_249"/>
          <p:cNvSpPr txBox="1"/>
          <p:nvPr/>
        </p:nvSpPr>
        <p:spPr>
          <a:xfrm>
            <a:off x="5388708" y="2034921"/>
            <a:ext cx="1691700" cy="307800"/>
          </a:xfrm>
          <a:prstGeom prst="rect">
            <a:avLst/>
          </a:prstGeom>
          <a:noFill/>
          <a:ln>
            <a:noFill/>
          </a:ln>
        </p:spPr>
        <p:txBody>
          <a:bodyPr anchorCtr="0" anchor="t" bIns="0" lIns="121900" spcFirstLastPara="1" rIns="121900" wrap="square" tIns="121900">
            <a:spAutoFit/>
          </a:bodyPr>
          <a:lstStyle/>
          <a:p>
            <a:pPr indent="0" lvl="0" marL="0" rtl="0" algn="ctr">
              <a:spcBef>
                <a:spcPts val="0"/>
              </a:spcBef>
              <a:spcAft>
                <a:spcPts val="0"/>
              </a:spcAft>
              <a:buNone/>
            </a:pPr>
            <a:r>
              <a:rPr lang="en-GB" sz="1200">
                <a:solidFill>
                  <a:schemeClr val="dk2"/>
                </a:solidFill>
                <a:latin typeface="Calibri"/>
                <a:ea typeface="Calibri"/>
                <a:cs typeface="Calibri"/>
                <a:sym typeface="Calibri"/>
              </a:rPr>
              <a:t>Can harvest from </a:t>
            </a:r>
            <a:endParaRPr sz="1900"/>
          </a:p>
        </p:txBody>
      </p:sp>
      <p:sp>
        <p:nvSpPr>
          <p:cNvPr id="1230" name="Google Shape;1230;g3a56655396f_1_249"/>
          <p:cNvSpPr txBox="1"/>
          <p:nvPr/>
        </p:nvSpPr>
        <p:spPr>
          <a:xfrm>
            <a:off x="5388705" y="2341256"/>
            <a:ext cx="1691700" cy="307800"/>
          </a:xfrm>
          <a:prstGeom prst="rect">
            <a:avLst/>
          </a:prstGeom>
          <a:noFill/>
          <a:ln>
            <a:noFill/>
          </a:ln>
        </p:spPr>
        <p:txBody>
          <a:bodyPr anchorCtr="0" anchor="t" bIns="0" lIns="121900" spcFirstLastPara="1" rIns="121900" wrap="square" tIns="121900">
            <a:spAutoFit/>
          </a:bodyPr>
          <a:lstStyle/>
          <a:p>
            <a:pPr indent="0" lvl="0" marL="0" rtl="0" algn="ctr">
              <a:spcBef>
                <a:spcPts val="0"/>
              </a:spcBef>
              <a:spcAft>
                <a:spcPts val="0"/>
              </a:spcAft>
              <a:buNone/>
            </a:pPr>
            <a:r>
              <a:rPr lang="en-GB" sz="1200">
                <a:solidFill>
                  <a:schemeClr val="dk2"/>
                </a:solidFill>
                <a:latin typeface="Calibri"/>
                <a:ea typeface="Calibri"/>
                <a:cs typeface="Calibri"/>
                <a:sym typeface="Calibri"/>
              </a:rPr>
              <a:t>Can export to </a:t>
            </a:r>
            <a:endParaRPr sz="1900"/>
          </a:p>
        </p:txBody>
      </p:sp>
      <p:sp>
        <p:nvSpPr>
          <p:cNvPr id="1231" name="Google Shape;1231;g3a56655396f_1_249"/>
          <p:cNvSpPr/>
          <p:nvPr/>
        </p:nvSpPr>
        <p:spPr>
          <a:xfrm>
            <a:off x="7150350" y="4225266"/>
            <a:ext cx="1404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500">
                <a:latin typeface="Calibri"/>
                <a:ea typeface="Calibri"/>
                <a:cs typeface="Calibri"/>
                <a:sym typeface="Calibri"/>
              </a:rPr>
              <a:t>Re3data,</a:t>
            </a:r>
            <a:endParaRPr sz="1500">
              <a:latin typeface="Calibri"/>
              <a:ea typeface="Calibri"/>
              <a:cs typeface="Calibri"/>
              <a:sym typeface="Calibri"/>
            </a:endParaRPr>
          </a:p>
          <a:p>
            <a:pPr indent="0" lvl="0" marL="0" rtl="0" algn="ctr">
              <a:spcBef>
                <a:spcPts val="0"/>
              </a:spcBef>
              <a:spcAft>
                <a:spcPts val="0"/>
              </a:spcAft>
              <a:buNone/>
            </a:pPr>
            <a:r>
              <a:rPr lang="en-GB" sz="1500">
                <a:latin typeface="Calibri"/>
                <a:ea typeface="Calibri"/>
                <a:cs typeface="Calibri"/>
                <a:sym typeface="Calibri"/>
              </a:rPr>
              <a:t>FAIRsharing, </a:t>
            </a:r>
            <a:endParaRPr sz="1500">
              <a:latin typeface="Calibri"/>
              <a:ea typeface="Calibri"/>
              <a:cs typeface="Calibri"/>
              <a:sym typeface="Calibri"/>
            </a:endParaRPr>
          </a:p>
          <a:p>
            <a:pPr indent="0" lvl="0" marL="0" rtl="0" algn="ctr">
              <a:spcBef>
                <a:spcPts val="0"/>
              </a:spcBef>
              <a:spcAft>
                <a:spcPts val="0"/>
              </a:spcAft>
              <a:buNone/>
            </a:pPr>
            <a:r>
              <a:rPr lang="en-GB" sz="1500">
                <a:latin typeface="Calibri"/>
                <a:ea typeface="Calibri"/>
                <a:cs typeface="Calibri"/>
                <a:sym typeface="Calibri"/>
              </a:rPr>
              <a:t>…</a:t>
            </a:r>
            <a:endParaRPr sz="1500">
              <a:latin typeface="Calibri"/>
              <a:ea typeface="Calibri"/>
              <a:cs typeface="Calibri"/>
              <a:sym typeface="Calibri"/>
            </a:endParaRPr>
          </a:p>
        </p:txBody>
      </p:sp>
      <p:cxnSp>
        <p:nvCxnSpPr>
          <p:cNvPr id="1232" name="Google Shape;1232;g3a56655396f_1_249"/>
          <p:cNvCxnSpPr>
            <a:stCxn id="1231" idx="0"/>
            <a:endCxn id="1226" idx="2"/>
          </p:cNvCxnSpPr>
          <p:nvPr/>
        </p:nvCxnSpPr>
        <p:spPr>
          <a:xfrm rot="10800000">
            <a:off x="7852350" y="3042366"/>
            <a:ext cx="0" cy="1182900"/>
          </a:xfrm>
          <a:prstGeom prst="straightConnector1">
            <a:avLst/>
          </a:prstGeom>
          <a:noFill/>
          <a:ln cap="flat" cmpd="sng" w="12700">
            <a:solidFill>
              <a:schemeClr val="dk2"/>
            </a:solidFill>
            <a:prstDash val="solid"/>
            <a:round/>
            <a:headEnd len="med" w="med" type="triangle"/>
            <a:tailEnd len="med" w="med" type="none"/>
          </a:ln>
        </p:spPr>
      </p:cxnSp>
      <p:sp>
        <p:nvSpPr>
          <p:cNvPr id="1233" name="Google Shape;1233;g3a56655396f_1_249"/>
          <p:cNvSpPr txBox="1"/>
          <p:nvPr/>
        </p:nvSpPr>
        <p:spPr>
          <a:xfrm>
            <a:off x="7852263" y="3381871"/>
            <a:ext cx="1691700" cy="430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GB" sz="1200">
                <a:solidFill>
                  <a:schemeClr val="dk2"/>
                </a:solidFill>
                <a:latin typeface="Calibri"/>
                <a:ea typeface="Calibri"/>
                <a:cs typeface="Calibri"/>
                <a:sym typeface="Calibri"/>
              </a:rPr>
              <a:t>Can harvest from </a:t>
            </a:r>
            <a:endParaRPr sz="1900"/>
          </a:p>
        </p:txBody>
      </p:sp>
      <p:cxnSp>
        <p:nvCxnSpPr>
          <p:cNvPr id="1234" name="Google Shape;1234;g3a56655396f_1_249"/>
          <p:cNvCxnSpPr/>
          <p:nvPr/>
        </p:nvCxnSpPr>
        <p:spPr>
          <a:xfrm rot="10800000">
            <a:off x="5330352" y="2948160"/>
            <a:ext cx="1824000" cy="1465200"/>
          </a:xfrm>
          <a:prstGeom prst="curvedConnector3">
            <a:avLst>
              <a:gd fmla="val 50000" name="adj1"/>
            </a:avLst>
          </a:prstGeom>
          <a:noFill/>
          <a:ln cap="flat" cmpd="sng" w="12700">
            <a:solidFill>
              <a:schemeClr val="dk2"/>
            </a:solidFill>
            <a:prstDash val="solid"/>
            <a:round/>
            <a:headEnd len="med" w="med" type="none"/>
            <a:tailEnd len="med" w="med" type="triangle"/>
          </a:ln>
        </p:spPr>
      </p:cxnSp>
      <p:cxnSp>
        <p:nvCxnSpPr>
          <p:cNvPr id="1235" name="Google Shape;1235;g3a56655396f_1_249"/>
          <p:cNvCxnSpPr>
            <a:stCxn id="1231" idx="1"/>
            <a:endCxn id="1218" idx="3"/>
          </p:cNvCxnSpPr>
          <p:nvPr/>
        </p:nvCxnSpPr>
        <p:spPr>
          <a:xfrm flipH="1">
            <a:off x="5318250" y="4607016"/>
            <a:ext cx="1832100" cy="600"/>
          </a:xfrm>
          <a:prstGeom prst="curvedConnector3">
            <a:avLst>
              <a:gd fmla="val 50001" name="adj1"/>
            </a:avLst>
          </a:prstGeom>
          <a:noFill/>
          <a:ln cap="flat" cmpd="sng" w="12700">
            <a:solidFill>
              <a:schemeClr val="dk2"/>
            </a:solidFill>
            <a:prstDash val="solid"/>
            <a:round/>
            <a:headEnd len="med" w="med" type="triangle"/>
            <a:tailEnd len="med" w="med" type="triangle"/>
          </a:ln>
        </p:spPr>
      </p:cxnSp>
      <p:sp>
        <p:nvSpPr>
          <p:cNvPr id="1236" name="Google Shape;1236;g3a56655396f_1_249"/>
          <p:cNvSpPr txBox="1"/>
          <p:nvPr/>
        </p:nvSpPr>
        <p:spPr>
          <a:xfrm>
            <a:off x="5476297" y="4240057"/>
            <a:ext cx="1691700" cy="307800"/>
          </a:xfrm>
          <a:prstGeom prst="rect">
            <a:avLst/>
          </a:prstGeom>
          <a:noFill/>
          <a:ln>
            <a:noFill/>
          </a:ln>
        </p:spPr>
        <p:txBody>
          <a:bodyPr anchorCtr="0" anchor="t" bIns="0" lIns="121900" spcFirstLastPara="1" rIns="121900" wrap="square" tIns="121900">
            <a:spAutoFit/>
          </a:bodyPr>
          <a:lstStyle/>
          <a:p>
            <a:pPr indent="0" lvl="0" marL="0" rtl="0" algn="ctr">
              <a:spcBef>
                <a:spcPts val="0"/>
              </a:spcBef>
              <a:spcAft>
                <a:spcPts val="0"/>
              </a:spcAft>
              <a:buNone/>
            </a:pPr>
            <a:r>
              <a:rPr lang="en-GB" sz="1200">
                <a:solidFill>
                  <a:schemeClr val="dk2"/>
                </a:solidFill>
                <a:latin typeface="Calibri"/>
                <a:ea typeface="Calibri"/>
                <a:cs typeface="Calibri"/>
                <a:sym typeface="Calibri"/>
              </a:rPr>
              <a:t>Can harvest from </a:t>
            </a:r>
            <a:endParaRPr sz="1900"/>
          </a:p>
        </p:txBody>
      </p:sp>
      <p:sp>
        <p:nvSpPr>
          <p:cNvPr id="1237" name="Google Shape;1237;g3a56655396f_1_249"/>
          <p:cNvSpPr/>
          <p:nvPr/>
        </p:nvSpPr>
        <p:spPr>
          <a:xfrm>
            <a:off x="10278055" y="2278757"/>
            <a:ext cx="1404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500">
                <a:latin typeface="Calibri"/>
                <a:ea typeface="Calibri"/>
                <a:cs typeface="Calibri"/>
                <a:sym typeface="Calibri"/>
              </a:rPr>
              <a:t>Repository Infrastructure</a:t>
            </a:r>
            <a:endParaRPr sz="1500">
              <a:latin typeface="Calibri"/>
              <a:ea typeface="Calibri"/>
              <a:cs typeface="Calibri"/>
              <a:sym typeface="Calibri"/>
            </a:endParaRPr>
          </a:p>
        </p:txBody>
      </p:sp>
      <p:cxnSp>
        <p:nvCxnSpPr>
          <p:cNvPr id="1238" name="Google Shape;1238;g3a56655396f_1_249"/>
          <p:cNvCxnSpPr>
            <a:stCxn id="1237" idx="1"/>
            <a:endCxn id="1226" idx="3"/>
          </p:cNvCxnSpPr>
          <p:nvPr/>
        </p:nvCxnSpPr>
        <p:spPr>
          <a:xfrm rot="10800000">
            <a:off x="8554255" y="2660507"/>
            <a:ext cx="1723800" cy="0"/>
          </a:xfrm>
          <a:prstGeom prst="straightConnector1">
            <a:avLst/>
          </a:prstGeom>
          <a:noFill/>
          <a:ln cap="flat" cmpd="sng" w="12700">
            <a:solidFill>
              <a:schemeClr val="dk2"/>
            </a:solidFill>
            <a:prstDash val="solid"/>
            <a:round/>
            <a:headEnd len="med" w="med" type="none"/>
            <a:tailEnd len="med" w="med" type="triangle"/>
          </a:ln>
        </p:spPr>
      </p:cxnSp>
      <p:sp>
        <p:nvSpPr>
          <p:cNvPr id="1239" name="Google Shape;1239;g3a56655396f_1_249"/>
          <p:cNvSpPr txBox="1"/>
          <p:nvPr/>
        </p:nvSpPr>
        <p:spPr>
          <a:xfrm>
            <a:off x="8570093" y="2155127"/>
            <a:ext cx="1691700" cy="615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GB" sz="1200">
                <a:solidFill>
                  <a:schemeClr val="dk2"/>
                </a:solidFill>
                <a:latin typeface="Calibri"/>
                <a:ea typeface="Calibri"/>
                <a:cs typeface="Calibri"/>
                <a:sym typeface="Calibri"/>
              </a:rPr>
              <a:t>Optional automated</a:t>
            </a:r>
            <a:endParaRPr sz="1200">
              <a:solidFill>
                <a:schemeClr val="dk2"/>
              </a:solidFill>
              <a:latin typeface="Calibri"/>
              <a:ea typeface="Calibri"/>
              <a:cs typeface="Calibri"/>
              <a:sym typeface="Calibri"/>
            </a:endParaRPr>
          </a:p>
          <a:p>
            <a:pPr indent="0" lvl="0" marL="0" rtl="0" algn="ctr">
              <a:spcBef>
                <a:spcPts val="0"/>
              </a:spcBef>
              <a:spcAft>
                <a:spcPts val="0"/>
              </a:spcAft>
              <a:buNone/>
            </a:pPr>
            <a:r>
              <a:rPr lang="en-GB" sz="1200">
                <a:solidFill>
                  <a:schemeClr val="dk2"/>
                </a:solidFill>
                <a:latin typeface="Calibri"/>
                <a:ea typeface="Calibri"/>
                <a:cs typeface="Calibri"/>
                <a:sym typeface="Calibri"/>
              </a:rPr>
              <a:t>updates </a:t>
            </a:r>
            <a:endParaRPr sz="1900"/>
          </a:p>
        </p:txBody>
      </p:sp>
      <p:sp>
        <p:nvSpPr>
          <p:cNvPr id="1240" name="Google Shape;1240;g3a56655396f_1_249"/>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FAIRiCAT Implementation: ‘Supported Licences’</a:t>
            </a:r>
            <a:endParaRPr sz="3000"/>
          </a:p>
        </p:txBody>
      </p:sp>
      <p:pic>
        <p:nvPicPr>
          <p:cNvPr id="1241" name="Google Shape;1241;g3a56655396f_1_249"/>
          <p:cNvPicPr preferRelativeResize="0"/>
          <p:nvPr/>
        </p:nvPicPr>
        <p:blipFill>
          <a:blip r:embed="rId3">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g3a3b419b15d_0_1269"/>
          <p:cNvSpPr txBox="1"/>
          <p:nvPr>
            <p:ph type="title"/>
          </p:nvPr>
        </p:nvSpPr>
        <p:spPr>
          <a:xfrm>
            <a:off x="652084" y="1104771"/>
            <a:ext cx="10515600" cy="7155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47727"/>
              <a:buNone/>
            </a:pPr>
            <a:r>
              <a:rPr lang="en-GB"/>
              <a:t>Touchpoints between EDEN &amp; FIDELIS (2/2)</a:t>
            </a:r>
            <a:endParaRPr/>
          </a:p>
        </p:txBody>
      </p:sp>
      <p:sp>
        <p:nvSpPr>
          <p:cNvPr id="380" name="Google Shape;380;g3a3b419b15d_0_1269"/>
          <p:cNvSpPr txBox="1"/>
          <p:nvPr>
            <p:ph idx="1" type="body"/>
          </p:nvPr>
        </p:nvSpPr>
        <p:spPr>
          <a:xfrm>
            <a:off x="652084" y="1974860"/>
            <a:ext cx="10515600" cy="4425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100"/>
              </a:spcBef>
              <a:spcAft>
                <a:spcPts val="0"/>
              </a:spcAft>
              <a:buSzPts val="1900"/>
              <a:buNone/>
            </a:pPr>
            <a:r>
              <a:rPr b="1" lang="en-GB" sz="2700">
                <a:solidFill>
                  <a:srgbClr val="F0B3C4"/>
                </a:solidFill>
              </a:rPr>
              <a:t>EOSC Federation</a:t>
            </a:r>
            <a:endParaRPr b="1" sz="2700">
              <a:solidFill>
                <a:srgbClr val="F0B3C4"/>
              </a:solidFill>
            </a:endParaRPr>
          </a:p>
          <a:p>
            <a:pPr indent="-336550" lvl="0" marL="457200" rtl="0" algn="l">
              <a:lnSpc>
                <a:spcPct val="100000"/>
              </a:lnSpc>
              <a:spcBef>
                <a:spcPts val="1100"/>
              </a:spcBef>
              <a:spcAft>
                <a:spcPts val="0"/>
              </a:spcAft>
              <a:buSzPts val="1900"/>
              <a:buChar char="•"/>
            </a:pPr>
            <a:r>
              <a:rPr lang="en-GB" sz="2100"/>
              <a:t>FIDELIS will facilitate the technical federation of repositories across EOSC</a:t>
            </a:r>
            <a:endParaRPr sz="2100"/>
          </a:p>
          <a:p>
            <a:pPr indent="-336550" lvl="0" marL="457200" rtl="0" algn="l">
              <a:lnSpc>
                <a:spcPct val="100000"/>
              </a:lnSpc>
              <a:spcBef>
                <a:spcPts val="0"/>
              </a:spcBef>
              <a:spcAft>
                <a:spcPts val="0"/>
              </a:spcAft>
              <a:buSzPts val="1900"/>
              <a:buChar char="•"/>
            </a:pPr>
            <a:r>
              <a:rPr lang="en-GB" sz="2100"/>
              <a:t>EDEN will build a registry to mainstream tools and services from trustworthy repositories and long-term archives into EOSC</a:t>
            </a:r>
            <a:endParaRPr sz="2100"/>
          </a:p>
          <a:p>
            <a:pPr indent="0" lvl="0" marL="0" rtl="0" algn="l">
              <a:lnSpc>
                <a:spcPct val="100000"/>
              </a:lnSpc>
              <a:spcBef>
                <a:spcPts val="1100"/>
              </a:spcBef>
              <a:spcAft>
                <a:spcPts val="0"/>
              </a:spcAft>
              <a:buSzPts val="1900"/>
              <a:buNone/>
            </a:pPr>
            <a:r>
              <a:rPr b="1" lang="en-GB" sz="2700">
                <a:solidFill>
                  <a:srgbClr val="F0B3C4"/>
                </a:solidFill>
              </a:rPr>
              <a:t>Stakeholders</a:t>
            </a:r>
            <a:endParaRPr b="1" sz="2700">
              <a:solidFill>
                <a:srgbClr val="F0B3C4"/>
              </a:solidFill>
            </a:endParaRPr>
          </a:p>
          <a:p>
            <a:pPr indent="-336550" lvl="0" marL="457200" rtl="0" algn="l">
              <a:lnSpc>
                <a:spcPct val="100000"/>
              </a:lnSpc>
              <a:spcBef>
                <a:spcPts val="1100"/>
              </a:spcBef>
              <a:spcAft>
                <a:spcPts val="0"/>
              </a:spcAft>
              <a:buSzPts val="1900"/>
              <a:buChar char="•"/>
            </a:pPr>
            <a:r>
              <a:rPr lang="en-GB" sz="2100"/>
              <a:t>Both have very similar and / or the same stakeholders</a:t>
            </a:r>
            <a:endParaRPr sz="2100"/>
          </a:p>
          <a:p>
            <a:pPr indent="0" lvl="0" marL="0" rtl="0" algn="l">
              <a:lnSpc>
                <a:spcPct val="90000"/>
              </a:lnSpc>
              <a:spcBef>
                <a:spcPts val="1100"/>
              </a:spcBef>
              <a:spcAft>
                <a:spcPts val="0"/>
              </a:spcAft>
              <a:buSzPts val="1900"/>
              <a:buNone/>
            </a:pPr>
            <a:r>
              <a:t/>
            </a:r>
            <a:endParaRPr sz="1900"/>
          </a:p>
          <a:p>
            <a:pPr indent="0" lvl="0" marL="0" rtl="0" algn="l">
              <a:lnSpc>
                <a:spcPct val="90000"/>
              </a:lnSpc>
              <a:spcBef>
                <a:spcPts val="1100"/>
              </a:spcBef>
              <a:spcAft>
                <a:spcPts val="0"/>
              </a:spcAft>
              <a:buSzPts val="1900"/>
              <a:buNone/>
            </a:pPr>
            <a:r>
              <a:rPr lang="en-GB" sz="1900"/>
              <a:t>Read more about </a:t>
            </a:r>
            <a:r>
              <a:rPr lang="en-GB" sz="1900">
                <a:solidFill>
                  <a:srgbClr val="002060"/>
                </a:solidFill>
              </a:rPr>
              <a:t>FIDELIS</a:t>
            </a:r>
            <a:r>
              <a:rPr lang="en-GB" sz="1900">
                <a:solidFill>
                  <a:schemeClr val="accent1"/>
                </a:solidFill>
              </a:rPr>
              <a:t> </a:t>
            </a:r>
            <a:r>
              <a:rPr lang="en-GB" sz="1900">
                <a:solidFill>
                  <a:srgbClr val="0F243E"/>
                </a:solidFill>
              </a:rPr>
              <a:t>in a nutshell</a:t>
            </a:r>
            <a:r>
              <a:rPr lang="en-GB" sz="1900"/>
              <a:t>: </a:t>
            </a:r>
            <a:r>
              <a:rPr lang="en-GB" sz="1900" u="sng">
                <a:solidFill>
                  <a:schemeClr val="hlink"/>
                </a:solidFill>
                <a:hlinkClick r:id="rId3"/>
              </a:rPr>
              <a:t>https://eden-fidelis.eu/communication-kit-eden-fidelis-project</a:t>
            </a:r>
            <a:r>
              <a:rPr lang="en-GB" sz="1900"/>
              <a:t> </a:t>
            </a:r>
            <a:endParaRPr sz="19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5" name="Shape 1245"/>
        <p:cNvGrpSpPr/>
        <p:nvPr/>
      </p:nvGrpSpPr>
      <p:grpSpPr>
        <a:xfrm>
          <a:off x="0" y="0"/>
          <a:ext cx="0" cy="0"/>
          <a:chOff x="0" y="0"/>
          <a:chExt cx="0" cy="0"/>
        </a:xfrm>
      </p:grpSpPr>
      <p:pic>
        <p:nvPicPr>
          <p:cNvPr id="1246" name="Google Shape;1246;g3a56655396f_1_278"/>
          <p:cNvPicPr preferRelativeResize="0"/>
          <p:nvPr/>
        </p:nvPicPr>
        <p:blipFill>
          <a:blip r:embed="rId3">
            <a:alphaModFix/>
          </a:blip>
          <a:stretch>
            <a:fillRect/>
          </a:stretch>
        </p:blipFill>
        <p:spPr>
          <a:xfrm>
            <a:off x="542925" y="1579100"/>
            <a:ext cx="5260723" cy="5163999"/>
          </a:xfrm>
          <a:prstGeom prst="rect">
            <a:avLst/>
          </a:prstGeom>
          <a:noFill/>
          <a:ln>
            <a:noFill/>
          </a:ln>
        </p:spPr>
      </p:pic>
      <p:sp>
        <p:nvSpPr>
          <p:cNvPr id="1247" name="Google Shape;1247;g3a56655396f_1_278"/>
          <p:cNvSpPr/>
          <p:nvPr/>
        </p:nvSpPr>
        <p:spPr>
          <a:xfrm>
            <a:off x="7920933" y="1901033"/>
            <a:ext cx="3423900" cy="1149300"/>
          </a:xfrm>
          <a:prstGeom prst="ellipse">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TRSP Mapped Attribute Set, Organised as TRUST+Cost</a:t>
            </a:r>
            <a:endParaRPr sz="1600">
              <a:latin typeface="Calibri"/>
              <a:ea typeface="Calibri"/>
              <a:cs typeface="Calibri"/>
              <a:sym typeface="Calibri"/>
            </a:endParaRPr>
          </a:p>
        </p:txBody>
      </p:sp>
      <p:cxnSp>
        <p:nvCxnSpPr>
          <p:cNvPr id="1248" name="Google Shape;1248;g3a56655396f_1_278"/>
          <p:cNvCxnSpPr>
            <a:stCxn id="1246" idx="3"/>
            <a:endCxn id="1247" idx="2"/>
          </p:cNvCxnSpPr>
          <p:nvPr/>
        </p:nvCxnSpPr>
        <p:spPr>
          <a:xfrm flipH="1" rot="10800000">
            <a:off x="5803649" y="2475699"/>
            <a:ext cx="2117400" cy="1685400"/>
          </a:xfrm>
          <a:prstGeom prst="curvedConnector3">
            <a:avLst>
              <a:gd fmla="val 49997" name="adj1"/>
            </a:avLst>
          </a:prstGeom>
          <a:noFill/>
          <a:ln cap="flat" cmpd="sng" w="12700">
            <a:solidFill>
              <a:schemeClr val="dk2"/>
            </a:solidFill>
            <a:prstDash val="solid"/>
            <a:round/>
            <a:headEnd len="med" w="med" type="none"/>
            <a:tailEnd len="med" w="med" type="triangle"/>
          </a:ln>
        </p:spPr>
      </p:cxnSp>
      <p:sp>
        <p:nvSpPr>
          <p:cNvPr id="1249" name="Google Shape;1249;g3a56655396f_1_278"/>
          <p:cNvSpPr/>
          <p:nvPr/>
        </p:nvSpPr>
        <p:spPr>
          <a:xfrm>
            <a:off x="7920933" y="3623822"/>
            <a:ext cx="3423900" cy="1149300"/>
          </a:xfrm>
          <a:prstGeom prst="ellipse">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Mapped to EDEN Attribute Set, Organised by EDEN Topics/ Sources</a:t>
            </a:r>
            <a:endParaRPr sz="1600">
              <a:latin typeface="Calibri"/>
              <a:ea typeface="Calibri"/>
              <a:cs typeface="Calibri"/>
              <a:sym typeface="Calibri"/>
            </a:endParaRPr>
          </a:p>
        </p:txBody>
      </p:sp>
      <p:cxnSp>
        <p:nvCxnSpPr>
          <p:cNvPr id="1250" name="Google Shape;1250;g3a56655396f_1_278"/>
          <p:cNvCxnSpPr>
            <a:stCxn id="1247" idx="4"/>
            <a:endCxn id="1249" idx="0"/>
          </p:cNvCxnSpPr>
          <p:nvPr/>
        </p:nvCxnSpPr>
        <p:spPr>
          <a:xfrm>
            <a:off x="9632883" y="3050333"/>
            <a:ext cx="0" cy="573600"/>
          </a:xfrm>
          <a:prstGeom prst="straightConnector1">
            <a:avLst/>
          </a:prstGeom>
          <a:noFill/>
          <a:ln cap="flat" cmpd="sng" w="12700">
            <a:solidFill>
              <a:schemeClr val="dk2"/>
            </a:solidFill>
            <a:prstDash val="solid"/>
            <a:round/>
            <a:headEnd len="med" w="med" type="triangle"/>
            <a:tailEnd len="med" w="med" type="triangle"/>
          </a:ln>
        </p:spPr>
      </p:cxnSp>
      <p:sp>
        <p:nvSpPr>
          <p:cNvPr id="1251" name="Google Shape;1251;g3a56655396f_1_278"/>
          <p:cNvSpPr/>
          <p:nvPr/>
        </p:nvSpPr>
        <p:spPr>
          <a:xfrm>
            <a:off x="7920933" y="5346622"/>
            <a:ext cx="3423900" cy="1149300"/>
          </a:xfrm>
          <a:prstGeom prst="ellipse">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Mapped to FIDELIS TTRAM-derived Attributes</a:t>
            </a:r>
            <a:endParaRPr sz="1600">
              <a:latin typeface="Calibri"/>
              <a:ea typeface="Calibri"/>
              <a:cs typeface="Calibri"/>
              <a:sym typeface="Calibri"/>
            </a:endParaRPr>
          </a:p>
        </p:txBody>
      </p:sp>
      <p:cxnSp>
        <p:nvCxnSpPr>
          <p:cNvPr id="1252" name="Google Shape;1252;g3a56655396f_1_278"/>
          <p:cNvCxnSpPr>
            <a:stCxn id="1249" idx="4"/>
            <a:endCxn id="1251" idx="0"/>
          </p:cNvCxnSpPr>
          <p:nvPr/>
        </p:nvCxnSpPr>
        <p:spPr>
          <a:xfrm>
            <a:off x="9632883" y="4773122"/>
            <a:ext cx="0" cy="573600"/>
          </a:xfrm>
          <a:prstGeom prst="straightConnector1">
            <a:avLst/>
          </a:prstGeom>
          <a:noFill/>
          <a:ln cap="flat" cmpd="sng" w="12700">
            <a:solidFill>
              <a:schemeClr val="dk2"/>
            </a:solidFill>
            <a:prstDash val="solid"/>
            <a:round/>
            <a:headEnd len="med" w="med" type="triangle"/>
            <a:tailEnd len="med" w="med" type="none"/>
          </a:ln>
        </p:spPr>
      </p:cxnSp>
      <p:sp>
        <p:nvSpPr>
          <p:cNvPr id="1253" name="Google Shape;1253;g3a56655396f_1_278"/>
          <p:cNvSpPr txBox="1"/>
          <p:nvPr/>
        </p:nvSpPr>
        <p:spPr>
          <a:xfrm>
            <a:off x="178017" y="6255955"/>
            <a:ext cx="4738800" cy="538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GB" sz="1900" u="sng">
                <a:solidFill>
                  <a:srgbClr val="0097A7"/>
                </a:solidFill>
                <a:latin typeface="Calibri"/>
                <a:ea typeface="Calibri"/>
                <a:cs typeface="Calibri"/>
                <a:sym typeface="Calibri"/>
                <a:hlinkClick r:id="rId4">
                  <a:extLst>
                    <a:ext uri="{A12FA001-AC4F-418D-AE19-62706E023703}">
                      <ahyp:hlinkClr val="tx"/>
                    </a:ext>
                  </a:extLst>
                </a:hlinkClick>
              </a:rPr>
              <a:t>Landscape Analysis Map</a:t>
            </a:r>
            <a:r>
              <a:rPr lang="en-GB" sz="1900">
                <a:solidFill>
                  <a:srgbClr val="595959"/>
                </a:solidFill>
                <a:latin typeface="Calibri"/>
                <a:ea typeface="Calibri"/>
                <a:cs typeface="Calibri"/>
                <a:sym typeface="Calibri"/>
              </a:rPr>
              <a:t> </a:t>
            </a:r>
            <a:endParaRPr sz="1900">
              <a:solidFill>
                <a:srgbClr val="595959"/>
              </a:solidFill>
              <a:latin typeface="Calibri"/>
              <a:ea typeface="Calibri"/>
              <a:cs typeface="Calibri"/>
              <a:sym typeface="Calibri"/>
            </a:endParaRPr>
          </a:p>
        </p:txBody>
      </p:sp>
      <p:sp>
        <p:nvSpPr>
          <p:cNvPr id="1254" name="Google Shape;1254;g3a56655396f_1_278"/>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TRSP and FIDELIS Integration</a:t>
            </a:r>
            <a:endParaRPr sz="3000"/>
          </a:p>
        </p:txBody>
      </p:sp>
      <p:pic>
        <p:nvPicPr>
          <p:cNvPr id="1255" name="Google Shape;1255;g3a56655396f_1_278"/>
          <p:cNvPicPr preferRelativeResize="0"/>
          <p:nvPr/>
        </p:nvPicPr>
        <p:blipFill>
          <a:blip r:embed="rId5">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9" name="Shape 1259"/>
        <p:cNvGrpSpPr/>
        <p:nvPr/>
      </p:nvGrpSpPr>
      <p:grpSpPr>
        <a:xfrm>
          <a:off x="0" y="0"/>
          <a:ext cx="0" cy="0"/>
          <a:chOff x="0" y="0"/>
          <a:chExt cx="0" cy="0"/>
        </a:xfrm>
      </p:grpSpPr>
      <p:pic>
        <p:nvPicPr>
          <p:cNvPr id="1260" name="Google Shape;1260;g3a56655396f_1_290"/>
          <p:cNvPicPr preferRelativeResize="0"/>
          <p:nvPr/>
        </p:nvPicPr>
        <p:blipFill>
          <a:blip r:embed="rId3">
            <a:alphaModFix/>
          </a:blip>
          <a:stretch>
            <a:fillRect/>
          </a:stretch>
        </p:blipFill>
        <p:spPr>
          <a:xfrm>
            <a:off x="415600" y="1549933"/>
            <a:ext cx="11089772" cy="5094634"/>
          </a:xfrm>
          <a:prstGeom prst="rect">
            <a:avLst/>
          </a:prstGeom>
          <a:noFill/>
          <a:ln>
            <a:noFill/>
          </a:ln>
        </p:spPr>
      </p:pic>
      <p:sp>
        <p:nvSpPr>
          <p:cNvPr id="1261" name="Google Shape;1261;g3a56655396f_1_290"/>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Time for Some Questions and Perspectives</a:t>
            </a:r>
            <a:endParaRPr sz="3000"/>
          </a:p>
        </p:txBody>
      </p:sp>
      <p:pic>
        <p:nvPicPr>
          <p:cNvPr id="1262" name="Google Shape;1262;g3a56655396f_1_290"/>
          <p:cNvPicPr preferRelativeResize="0"/>
          <p:nvPr/>
        </p:nvPicPr>
        <p:blipFill>
          <a:blip r:embed="rId4">
            <a:alphaModFix/>
          </a:blip>
          <a:stretch>
            <a:fillRect/>
          </a:stretch>
        </p:blipFill>
        <p:spPr>
          <a:xfrm>
            <a:off x="9690324" y="183125"/>
            <a:ext cx="1907625" cy="54395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6" name="Shape 1266"/>
        <p:cNvGrpSpPr/>
        <p:nvPr/>
      </p:nvGrpSpPr>
      <p:grpSpPr>
        <a:xfrm>
          <a:off x="0" y="0"/>
          <a:ext cx="0" cy="0"/>
          <a:chOff x="0" y="0"/>
          <a:chExt cx="0" cy="0"/>
        </a:xfrm>
      </p:grpSpPr>
      <p:sp>
        <p:nvSpPr>
          <p:cNvPr id="1267" name="Google Shape;1267;g3a56655396f_1_295"/>
          <p:cNvSpPr/>
          <p:nvPr/>
        </p:nvSpPr>
        <p:spPr>
          <a:xfrm>
            <a:off x="746100" y="3280800"/>
            <a:ext cx="10568100" cy="1246800"/>
          </a:xfrm>
          <a:prstGeom prst="rightArrow">
            <a:avLst>
              <a:gd fmla="val 50000" name="adj1"/>
              <a:gd fmla="val 50000" name="adj2"/>
            </a:avLst>
          </a:prstGeom>
          <a:solidFill>
            <a:srgbClr val="CFE2F3"/>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sp>
        <p:nvSpPr>
          <p:cNvPr id="1268" name="Google Shape;1268;g3a56655396f_1_295"/>
          <p:cNvSpPr/>
          <p:nvPr/>
        </p:nvSpPr>
        <p:spPr>
          <a:xfrm>
            <a:off x="766533" y="2217867"/>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Conceptual Model</a:t>
            </a:r>
            <a:endParaRPr sz="1600">
              <a:latin typeface="Calibri"/>
              <a:ea typeface="Calibri"/>
              <a:cs typeface="Calibri"/>
              <a:sym typeface="Calibri"/>
            </a:endParaRPr>
          </a:p>
        </p:txBody>
      </p:sp>
      <p:cxnSp>
        <p:nvCxnSpPr>
          <p:cNvPr id="1269" name="Google Shape;1269;g3a56655396f_1_295"/>
          <p:cNvCxnSpPr/>
          <p:nvPr/>
        </p:nvCxnSpPr>
        <p:spPr>
          <a:xfrm flipH="1">
            <a:off x="4782967" y="2145133"/>
            <a:ext cx="10500" cy="4302900"/>
          </a:xfrm>
          <a:prstGeom prst="straightConnector1">
            <a:avLst/>
          </a:prstGeom>
          <a:noFill/>
          <a:ln cap="flat" cmpd="sng" w="12700">
            <a:solidFill>
              <a:schemeClr val="dk2"/>
            </a:solidFill>
            <a:prstDash val="solid"/>
            <a:round/>
            <a:headEnd len="med" w="med" type="none"/>
            <a:tailEnd len="med" w="med" type="none"/>
          </a:ln>
        </p:spPr>
      </p:cxnSp>
      <p:cxnSp>
        <p:nvCxnSpPr>
          <p:cNvPr id="1270" name="Google Shape;1270;g3a56655396f_1_295"/>
          <p:cNvCxnSpPr/>
          <p:nvPr/>
        </p:nvCxnSpPr>
        <p:spPr>
          <a:xfrm flipH="1">
            <a:off x="9789800" y="2145133"/>
            <a:ext cx="10500" cy="4302900"/>
          </a:xfrm>
          <a:prstGeom prst="straightConnector1">
            <a:avLst/>
          </a:prstGeom>
          <a:noFill/>
          <a:ln cap="flat" cmpd="sng" w="12700">
            <a:solidFill>
              <a:schemeClr val="dk2"/>
            </a:solidFill>
            <a:prstDash val="solid"/>
            <a:round/>
            <a:headEnd len="med" w="med" type="none"/>
            <a:tailEnd len="med" w="med" type="none"/>
          </a:ln>
        </p:spPr>
      </p:cxnSp>
      <p:cxnSp>
        <p:nvCxnSpPr>
          <p:cNvPr id="1271" name="Google Shape;1271;g3a56655396f_1_295"/>
          <p:cNvCxnSpPr>
            <a:stCxn id="1268" idx="2"/>
          </p:cNvCxnSpPr>
          <p:nvPr/>
        </p:nvCxnSpPr>
        <p:spPr>
          <a:xfrm>
            <a:off x="1456533" y="2981367"/>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272" name="Google Shape;1272;g3a56655396f_1_295"/>
          <p:cNvSpPr/>
          <p:nvPr/>
        </p:nvSpPr>
        <p:spPr>
          <a:xfrm>
            <a:off x="1654500" y="4826933"/>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Registry</a:t>
            </a:r>
            <a:endParaRPr sz="1600">
              <a:latin typeface="Calibri"/>
              <a:ea typeface="Calibri"/>
              <a:cs typeface="Calibri"/>
              <a:sym typeface="Calibri"/>
            </a:endParaRPr>
          </a:p>
          <a:p>
            <a:pPr indent="0" lvl="0" marL="0" rtl="0" algn="ctr">
              <a:spcBef>
                <a:spcPts val="0"/>
              </a:spcBef>
              <a:spcAft>
                <a:spcPts val="0"/>
              </a:spcAft>
              <a:buNone/>
            </a:pPr>
            <a:r>
              <a:rPr lang="en-GB" sz="1600">
                <a:latin typeface="Calibri"/>
                <a:ea typeface="Calibri"/>
                <a:cs typeface="Calibri"/>
                <a:sym typeface="Calibri"/>
              </a:rPr>
              <a:t>Specifications</a:t>
            </a:r>
            <a:endParaRPr sz="1600">
              <a:latin typeface="Calibri"/>
              <a:ea typeface="Calibri"/>
              <a:cs typeface="Calibri"/>
              <a:sym typeface="Calibri"/>
            </a:endParaRPr>
          </a:p>
        </p:txBody>
      </p:sp>
      <p:cxnSp>
        <p:nvCxnSpPr>
          <p:cNvPr id="1273" name="Google Shape;1273;g3a56655396f_1_295"/>
          <p:cNvCxnSpPr/>
          <p:nvPr/>
        </p:nvCxnSpPr>
        <p:spPr>
          <a:xfrm flipH="1" rot="10800000">
            <a:off x="2344500" y="4220933"/>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274" name="Google Shape;1274;g3a56655396f_1_295"/>
          <p:cNvSpPr/>
          <p:nvPr/>
        </p:nvSpPr>
        <p:spPr>
          <a:xfrm>
            <a:off x="2774800" y="2217867"/>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Service Specifications</a:t>
            </a:r>
            <a:endParaRPr sz="1600">
              <a:latin typeface="Calibri"/>
              <a:ea typeface="Calibri"/>
              <a:cs typeface="Calibri"/>
              <a:sym typeface="Calibri"/>
            </a:endParaRPr>
          </a:p>
        </p:txBody>
      </p:sp>
      <p:cxnSp>
        <p:nvCxnSpPr>
          <p:cNvPr id="1275" name="Google Shape;1275;g3a56655396f_1_295"/>
          <p:cNvCxnSpPr>
            <a:stCxn id="1274" idx="2"/>
          </p:cNvCxnSpPr>
          <p:nvPr/>
        </p:nvCxnSpPr>
        <p:spPr>
          <a:xfrm>
            <a:off x="3464800" y="2981367"/>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276" name="Google Shape;1276;g3a56655396f_1_295"/>
          <p:cNvSpPr/>
          <p:nvPr/>
        </p:nvSpPr>
        <p:spPr>
          <a:xfrm>
            <a:off x="5340100" y="4826933"/>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Knowledge Base</a:t>
            </a:r>
            <a:endParaRPr sz="1600">
              <a:latin typeface="Calibri"/>
              <a:ea typeface="Calibri"/>
              <a:cs typeface="Calibri"/>
              <a:sym typeface="Calibri"/>
            </a:endParaRPr>
          </a:p>
        </p:txBody>
      </p:sp>
      <p:cxnSp>
        <p:nvCxnSpPr>
          <p:cNvPr id="1277" name="Google Shape;1277;g3a56655396f_1_295"/>
          <p:cNvCxnSpPr/>
          <p:nvPr/>
        </p:nvCxnSpPr>
        <p:spPr>
          <a:xfrm flipH="1" rot="10800000">
            <a:off x="6030100" y="4220933"/>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278" name="Google Shape;1278;g3a56655396f_1_295"/>
          <p:cNvSpPr/>
          <p:nvPr/>
        </p:nvSpPr>
        <p:spPr>
          <a:xfrm>
            <a:off x="6525898" y="2217867"/>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Registry PoC</a:t>
            </a:r>
            <a:endParaRPr sz="1600">
              <a:latin typeface="Calibri"/>
              <a:ea typeface="Calibri"/>
              <a:cs typeface="Calibri"/>
              <a:sym typeface="Calibri"/>
            </a:endParaRPr>
          </a:p>
        </p:txBody>
      </p:sp>
      <p:cxnSp>
        <p:nvCxnSpPr>
          <p:cNvPr id="1279" name="Google Shape;1279;g3a56655396f_1_295"/>
          <p:cNvCxnSpPr>
            <a:stCxn id="1278" idx="2"/>
          </p:cNvCxnSpPr>
          <p:nvPr/>
        </p:nvCxnSpPr>
        <p:spPr>
          <a:xfrm>
            <a:off x="7215898" y="2981367"/>
            <a:ext cx="301500" cy="606000"/>
          </a:xfrm>
          <a:prstGeom prst="straightConnector1">
            <a:avLst/>
          </a:prstGeom>
          <a:noFill/>
          <a:ln cap="flat" cmpd="sng" w="12700">
            <a:solidFill>
              <a:schemeClr val="dk2"/>
            </a:solidFill>
            <a:prstDash val="solid"/>
            <a:round/>
            <a:headEnd len="med" w="med" type="none"/>
            <a:tailEnd len="med" w="med" type="triangle"/>
          </a:ln>
        </p:spPr>
      </p:cxnSp>
      <p:sp>
        <p:nvSpPr>
          <p:cNvPr id="1280" name="Google Shape;1280;g3a56655396f_1_295"/>
          <p:cNvSpPr/>
          <p:nvPr/>
        </p:nvSpPr>
        <p:spPr>
          <a:xfrm>
            <a:off x="7839033" y="4826933"/>
            <a:ext cx="1380000" cy="763500"/>
          </a:xfrm>
          <a:prstGeom prst="rect">
            <a:avLst/>
          </a:prstGeom>
          <a:solidFill>
            <a:schemeClr val="lt2"/>
          </a:solidFill>
          <a:ln cap="flat" cmpd="sng" w="1270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GB" sz="1600">
                <a:latin typeface="Calibri"/>
                <a:ea typeface="Calibri"/>
                <a:cs typeface="Calibri"/>
                <a:sym typeface="Calibri"/>
              </a:rPr>
              <a:t>Service PoCs</a:t>
            </a:r>
            <a:endParaRPr sz="1600">
              <a:latin typeface="Calibri"/>
              <a:ea typeface="Calibri"/>
              <a:cs typeface="Calibri"/>
              <a:sym typeface="Calibri"/>
            </a:endParaRPr>
          </a:p>
        </p:txBody>
      </p:sp>
      <p:cxnSp>
        <p:nvCxnSpPr>
          <p:cNvPr id="1281" name="Google Shape;1281;g3a56655396f_1_295"/>
          <p:cNvCxnSpPr/>
          <p:nvPr/>
        </p:nvCxnSpPr>
        <p:spPr>
          <a:xfrm flipH="1" rot="10800000">
            <a:off x="8529033" y="4220933"/>
            <a:ext cx="301500" cy="606000"/>
          </a:xfrm>
          <a:prstGeom prst="straightConnector1">
            <a:avLst/>
          </a:prstGeom>
          <a:noFill/>
          <a:ln cap="flat" cmpd="sng" w="12700">
            <a:solidFill>
              <a:schemeClr val="dk2"/>
            </a:solidFill>
            <a:prstDash val="solid"/>
            <a:round/>
            <a:headEnd len="med" w="med" type="none"/>
            <a:tailEnd len="med" w="med" type="triangle"/>
          </a:ln>
        </p:spPr>
      </p:cxnSp>
      <p:cxnSp>
        <p:nvCxnSpPr>
          <p:cNvPr id="1282" name="Google Shape;1282;g3a56655396f_1_295"/>
          <p:cNvCxnSpPr/>
          <p:nvPr/>
        </p:nvCxnSpPr>
        <p:spPr>
          <a:xfrm flipH="1">
            <a:off x="4936633" y="2708467"/>
            <a:ext cx="500700" cy="735900"/>
          </a:xfrm>
          <a:prstGeom prst="straightConnector1">
            <a:avLst/>
          </a:prstGeom>
          <a:noFill/>
          <a:ln cap="flat" cmpd="sng" w="50800">
            <a:solidFill>
              <a:srgbClr val="FF0000"/>
            </a:solidFill>
            <a:prstDash val="solid"/>
            <a:round/>
            <a:headEnd len="med" w="med" type="none"/>
            <a:tailEnd len="med" w="med" type="triangle"/>
          </a:ln>
        </p:spPr>
      </p:cxnSp>
      <p:sp>
        <p:nvSpPr>
          <p:cNvPr id="1283" name="Google Shape;1283;g3a56655396f_1_295"/>
          <p:cNvSpPr txBox="1"/>
          <p:nvPr>
            <p:ph type="title"/>
          </p:nvPr>
        </p:nvSpPr>
        <p:spPr>
          <a:xfrm>
            <a:off x="422077" y="883125"/>
            <a:ext cx="11628600" cy="1017900"/>
          </a:xfrm>
          <a:prstGeom prst="rect">
            <a:avLst/>
          </a:prstGeom>
        </p:spPr>
        <p:txBody>
          <a:bodyPr anchorCtr="0" anchor="t" bIns="121900" lIns="121900" spcFirstLastPara="1" rIns="121900" wrap="square" tIns="121900">
            <a:normAutofit/>
          </a:bodyPr>
          <a:lstStyle/>
          <a:p>
            <a:pPr indent="0" lvl="0" marL="0" rtl="0" algn="l">
              <a:spcBef>
                <a:spcPts val="0"/>
              </a:spcBef>
              <a:spcAft>
                <a:spcPts val="0"/>
              </a:spcAft>
              <a:buNone/>
            </a:pPr>
            <a:r>
              <a:rPr lang="en-GB" sz="3000"/>
              <a:t>Next: Prioritise Attributes and Services, Start Development</a:t>
            </a:r>
            <a:endParaRPr sz="3000"/>
          </a:p>
        </p:txBody>
      </p:sp>
      <p:pic>
        <p:nvPicPr>
          <p:cNvPr id="1284" name="Google Shape;1284;g3a56655396f_1_295"/>
          <p:cNvPicPr preferRelativeResize="0"/>
          <p:nvPr/>
        </p:nvPicPr>
        <p:blipFill>
          <a:blip r:embed="rId3">
            <a:alphaModFix/>
          </a:blip>
          <a:stretch>
            <a:fillRect/>
          </a:stretch>
        </p:blipFill>
        <p:spPr>
          <a:xfrm>
            <a:off x="9690324" y="183125"/>
            <a:ext cx="1907625" cy="543950"/>
          </a:xfrm>
          <a:prstGeom prst="rect">
            <a:avLst/>
          </a:prstGeom>
          <a:noFill/>
          <a:ln>
            <a:noFill/>
          </a:ln>
        </p:spPr>
      </p:pic>
      <p:sp>
        <p:nvSpPr>
          <p:cNvPr id="1285" name="Google Shape;1285;g3a56655396f_1_295"/>
          <p:cNvSpPr txBox="1"/>
          <p:nvPr/>
        </p:nvSpPr>
        <p:spPr>
          <a:xfrm>
            <a:off x="3965510" y="4208099"/>
            <a:ext cx="867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dk1"/>
                </a:solidFill>
                <a:latin typeface="Roboto Light"/>
                <a:ea typeface="Roboto Light"/>
                <a:cs typeface="Roboto Light"/>
                <a:sym typeface="Roboto Light"/>
              </a:rPr>
              <a:t>Q4 2025</a:t>
            </a:r>
            <a:endParaRPr>
              <a:solidFill>
                <a:schemeClr val="dk1"/>
              </a:solidFill>
              <a:latin typeface="Roboto Light"/>
              <a:ea typeface="Roboto Light"/>
              <a:cs typeface="Roboto Light"/>
              <a:sym typeface="Roboto Light"/>
            </a:endParaRPr>
          </a:p>
        </p:txBody>
      </p:sp>
      <p:sp>
        <p:nvSpPr>
          <p:cNvPr id="1286" name="Google Shape;1286;g3a56655396f_1_295"/>
          <p:cNvSpPr txBox="1"/>
          <p:nvPr/>
        </p:nvSpPr>
        <p:spPr>
          <a:xfrm>
            <a:off x="8932410" y="4208099"/>
            <a:ext cx="867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dk1"/>
                </a:solidFill>
                <a:latin typeface="Roboto Light"/>
                <a:ea typeface="Roboto Light"/>
                <a:cs typeface="Roboto Light"/>
                <a:sym typeface="Roboto Light"/>
              </a:rPr>
              <a:t>Q1 2026</a:t>
            </a:r>
            <a:endParaRPr>
              <a:solidFill>
                <a:schemeClr val="dk1"/>
              </a:solidFill>
              <a:latin typeface="Roboto Light"/>
              <a:ea typeface="Roboto Light"/>
              <a:cs typeface="Roboto Light"/>
              <a:sym typeface="Roboto Light"/>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0" name="Shape 1290"/>
        <p:cNvGrpSpPr/>
        <p:nvPr/>
      </p:nvGrpSpPr>
      <p:grpSpPr>
        <a:xfrm>
          <a:off x="0" y="0"/>
          <a:ext cx="0" cy="0"/>
          <a:chOff x="0" y="0"/>
          <a:chExt cx="0" cy="0"/>
        </a:xfrm>
      </p:grpSpPr>
      <p:sp>
        <p:nvSpPr>
          <p:cNvPr id="1291" name="Google Shape;1291;g390f4d5127f_0_410"/>
          <p:cNvSpPr txBox="1"/>
          <p:nvPr>
            <p:ph type="ctrTitle"/>
          </p:nvPr>
        </p:nvSpPr>
        <p:spPr>
          <a:xfrm>
            <a:off x="512497" y="1649265"/>
            <a:ext cx="8008500" cy="10809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rgbClr val="262626"/>
              </a:buClr>
              <a:buSzPts val="6500"/>
              <a:buFont typeface="Roboto Light"/>
              <a:buNone/>
            </a:pPr>
            <a:r>
              <a:rPr lang="en-GB" sz="6500">
                <a:solidFill>
                  <a:srgbClr val="262626"/>
                </a:solidFill>
                <a:latin typeface="Roboto Light"/>
                <a:ea typeface="Roboto Light"/>
                <a:cs typeface="Roboto Light"/>
                <a:sym typeface="Roboto Light"/>
              </a:rPr>
              <a:t>EOSC EDEN</a:t>
            </a:r>
            <a:endParaRPr sz="6500">
              <a:solidFill>
                <a:srgbClr val="262626"/>
              </a:solidFill>
              <a:latin typeface="Roboto Light"/>
              <a:ea typeface="Roboto Light"/>
              <a:cs typeface="Roboto Light"/>
              <a:sym typeface="Roboto Light"/>
            </a:endParaRPr>
          </a:p>
        </p:txBody>
      </p:sp>
      <p:sp>
        <p:nvSpPr>
          <p:cNvPr id="1292" name="Google Shape;1292;g390f4d5127f_0_410"/>
          <p:cNvSpPr txBox="1"/>
          <p:nvPr>
            <p:ph idx="1" type="subTitle"/>
          </p:nvPr>
        </p:nvSpPr>
        <p:spPr>
          <a:xfrm>
            <a:off x="512500" y="2804428"/>
            <a:ext cx="9144000" cy="2324700"/>
          </a:xfrm>
          <a:prstGeom prst="rect">
            <a:avLst/>
          </a:prstGeom>
          <a:noFill/>
          <a:ln>
            <a:noFill/>
          </a:ln>
        </p:spPr>
        <p:txBody>
          <a:bodyPr anchorCtr="0" anchor="t" bIns="45700" lIns="91425" spcFirstLastPara="1" rIns="91425" wrap="square" tIns="45700">
            <a:normAutofit fontScale="70000" lnSpcReduction="20000"/>
          </a:bodyPr>
          <a:lstStyle/>
          <a:p>
            <a:pPr indent="0" lvl="0" marL="0" rtl="0" algn="l">
              <a:spcBef>
                <a:spcPts val="0"/>
              </a:spcBef>
              <a:spcAft>
                <a:spcPts val="0"/>
              </a:spcAft>
              <a:buClr>
                <a:srgbClr val="262626"/>
              </a:buClr>
              <a:buSzPct val="120370"/>
              <a:buFont typeface="Roboto Light"/>
              <a:buNone/>
            </a:pPr>
            <a:r>
              <a:rPr lang="en-GB" sz="6000">
                <a:latin typeface="Roboto"/>
                <a:ea typeface="Roboto"/>
                <a:cs typeface="Roboto"/>
                <a:sym typeface="Roboto"/>
              </a:rPr>
              <a:t>The EOSC EDEN Core Preservation Processes (CPPs)</a:t>
            </a:r>
            <a:endParaRPr sz="6000">
              <a:latin typeface="Roboto"/>
              <a:ea typeface="Roboto"/>
              <a:cs typeface="Roboto"/>
              <a:sym typeface="Roboto"/>
            </a:endParaRPr>
          </a:p>
          <a:p>
            <a:pPr indent="0" lvl="0" marL="0" rtl="0" algn="l">
              <a:lnSpc>
                <a:spcPct val="110000"/>
              </a:lnSpc>
              <a:spcBef>
                <a:spcPts val="0"/>
              </a:spcBef>
              <a:spcAft>
                <a:spcPts val="0"/>
              </a:spcAft>
              <a:buClr>
                <a:srgbClr val="262626"/>
              </a:buClr>
              <a:buSzPct val="108108"/>
              <a:buNone/>
            </a:pPr>
            <a:r>
              <a:rPr lang="en-GB" sz="3200">
                <a:solidFill>
                  <a:srgbClr val="262626"/>
                </a:solidFill>
              </a:rPr>
              <a:t>Bertrand Caron</a:t>
            </a:r>
            <a:endParaRPr/>
          </a:p>
          <a:p>
            <a:pPr indent="0" lvl="0" marL="0" rtl="0" algn="l">
              <a:lnSpc>
                <a:spcPct val="90000"/>
              </a:lnSpc>
              <a:spcBef>
                <a:spcPts val="0"/>
              </a:spcBef>
              <a:spcAft>
                <a:spcPts val="0"/>
              </a:spcAft>
              <a:buClr>
                <a:srgbClr val="262626"/>
              </a:buClr>
              <a:buSzPct val="108108"/>
              <a:buNone/>
            </a:pPr>
            <a:r>
              <a:t/>
            </a:r>
            <a:endParaRPr sz="3200">
              <a:solidFill>
                <a:srgbClr val="262626"/>
              </a:solidFill>
            </a:endParaRPr>
          </a:p>
          <a:p>
            <a:pPr indent="0" lvl="0" marL="0" rtl="0" algn="l">
              <a:spcBef>
                <a:spcPts val="0"/>
              </a:spcBef>
              <a:spcAft>
                <a:spcPts val="0"/>
              </a:spcAft>
              <a:buClr>
                <a:srgbClr val="262626"/>
              </a:buClr>
              <a:buSzPct val="150000"/>
              <a:buFont typeface="Arial"/>
              <a:buNone/>
            </a:pPr>
            <a:r>
              <a:rPr lang="en-GB">
                <a:latin typeface="Roboto"/>
                <a:ea typeface="Roboto"/>
                <a:cs typeface="Roboto"/>
                <a:sym typeface="Roboto"/>
              </a:rPr>
              <a:t>EOSC EDEN | Bootcamp </a:t>
            </a:r>
            <a:br>
              <a:rPr lang="en-GB">
                <a:latin typeface="Roboto"/>
                <a:ea typeface="Roboto"/>
                <a:cs typeface="Roboto"/>
                <a:sym typeface="Roboto"/>
              </a:rPr>
            </a:br>
            <a:r>
              <a:rPr lang="en-GB" sz="2000">
                <a:latin typeface="Roboto"/>
                <a:ea typeface="Roboto"/>
                <a:cs typeface="Roboto"/>
                <a:sym typeface="Roboto"/>
              </a:rPr>
              <a:t>November 19th 2025 – Paris, France</a:t>
            </a:r>
            <a:endParaRPr sz="2000">
              <a:latin typeface="Roboto"/>
              <a:ea typeface="Roboto"/>
              <a:cs typeface="Roboto"/>
              <a:sym typeface="Roboto"/>
            </a:endParaRPr>
          </a:p>
          <a:p>
            <a:pPr indent="0" lvl="0" marL="0" rtl="0" algn="l">
              <a:lnSpc>
                <a:spcPct val="90000"/>
              </a:lnSpc>
              <a:spcBef>
                <a:spcPts val="0"/>
              </a:spcBef>
              <a:spcAft>
                <a:spcPts val="0"/>
              </a:spcAft>
              <a:buClr>
                <a:srgbClr val="262626"/>
              </a:buClr>
              <a:buSzPct val="108108"/>
              <a:buNone/>
            </a:pPr>
            <a:r>
              <a:t/>
            </a:r>
            <a:endParaRPr sz="3200">
              <a:solidFill>
                <a:srgbClr val="262626"/>
              </a:solidFill>
            </a:endParaRPr>
          </a:p>
          <a:p>
            <a:pPr indent="0" lvl="0" marL="0" rtl="0" algn="l">
              <a:lnSpc>
                <a:spcPct val="90000"/>
              </a:lnSpc>
              <a:spcBef>
                <a:spcPts val="0"/>
              </a:spcBef>
              <a:spcAft>
                <a:spcPts val="0"/>
              </a:spcAft>
              <a:buClr>
                <a:srgbClr val="262626"/>
              </a:buClr>
              <a:buSzPct val="203497"/>
              <a:buNone/>
            </a:pPr>
            <a:r>
              <a:rPr lang="en-GB" sz="1700">
                <a:solidFill>
                  <a:srgbClr val="262626"/>
                </a:solidFill>
                <a:latin typeface="Roboto Light"/>
                <a:ea typeface="Roboto Light"/>
                <a:cs typeface="Roboto Light"/>
                <a:sym typeface="Roboto Light"/>
              </a:rPr>
              <a:t>Grant agreement 101188015</a:t>
            </a:r>
            <a:endParaRPr/>
          </a:p>
        </p:txBody>
      </p:sp>
      <p:pic>
        <p:nvPicPr>
          <p:cNvPr id="1293" name="Google Shape;1293;g390f4d5127f_0_410"/>
          <p:cNvPicPr preferRelativeResize="0"/>
          <p:nvPr/>
        </p:nvPicPr>
        <p:blipFill rotWithShape="1">
          <a:blip r:embed="rId3">
            <a:alphaModFix/>
          </a:blip>
          <a:srcRect b="0" l="0" r="0" t="0"/>
          <a:stretch/>
        </p:blipFill>
        <p:spPr>
          <a:xfrm>
            <a:off x="328389" y="250854"/>
            <a:ext cx="3783694" cy="1079748"/>
          </a:xfrm>
          <a:prstGeom prst="rect">
            <a:avLst/>
          </a:prstGeom>
          <a:noFill/>
          <a:ln>
            <a:noFill/>
          </a:ln>
        </p:spPr>
      </p:pic>
      <p:pic>
        <p:nvPicPr>
          <p:cNvPr id="1294" name="Google Shape;1294;g390f4d5127f_0_410"/>
          <p:cNvPicPr preferRelativeResize="0"/>
          <p:nvPr/>
        </p:nvPicPr>
        <p:blipFill rotWithShape="1">
          <a:blip r:embed="rId4">
            <a:alphaModFix/>
          </a:blip>
          <a:srcRect b="0" l="0" r="0" t="0"/>
          <a:stretch/>
        </p:blipFill>
        <p:spPr>
          <a:xfrm>
            <a:off x="517888" y="6020474"/>
            <a:ext cx="2408919" cy="505379"/>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8" name="Shape 1298"/>
        <p:cNvGrpSpPr/>
        <p:nvPr/>
      </p:nvGrpSpPr>
      <p:grpSpPr>
        <a:xfrm>
          <a:off x="0" y="0"/>
          <a:ext cx="0" cy="0"/>
          <a:chOff x="0" y="0"/>
          <a:chExt cx="0" cy="0"/>
        </a:xfrm>
      </p:grpSpPr>
      <p:sp>
        <p:nvSpPr>
          <p:cNvPr id="1299" name="Google Shape;1299;g390f4d5127f_0_422"/>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300" name="Google Shape;1300;g390f4d5127f_0_422"/>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WP1: EDEN‘s core </a:t>
            </a:r>
            <a:r>
              <a:rPr b="1" lang="en-GB">
                <a:latin typeface="Roboto"/>
                <a:ea typeface="Roboto"/>
                <a:cs typeface="Roboto"/>
                <a:sym typeface="Roboto"/>
              </a:rPr>
              <a:t>digital preservation </a:t>
            </a:r>
            <a:r>
              <a:rPr lang="en-GB">
                <a:latin typeface="Roboto"/>
                <a:ea typeface="Roboto"/>
                <a:cs typeface="Roboto"/>
                <a:sym typeface="Roboto"/>
              </a:rPr>
              <a:t>work package</a:t>
            </a:r>
            <a:endParaRPr>
              <a:latin typeface="Roboto"/>
              <a:ea typeface="Roboto"/>
              <a:cs typeface="Roboto"/>
              <a:sym typeface="Roboto"/>
            </a:endParaRPr>
          </a:p>
        </p:txBody>
      </p:sp>
      <p:pic>
        <p:nvPicPr>
          <p:cNvPr id="1301" name="Google Shape;1301;g390f4d5127f_0_422"/>
          <p:cNvPicPr preferRelativeResize="0"/>
          <p:nvPr/>
        </p:nvPicPr>
        <p:blipFill rotWithShape="1">
          <a:blip r:embed="rId3">
            <a:alphaModFix/>
          </a:blip>
          <a:srcRect b="-3900" l="860" r="-859" t="17611"/>
          <a:stretch/>
        </p:blipFill>
        <p:spPr>
          <a:xfrm>
            <a:off x="158578" y="1894534"/>
            <a:ext cx="7619208" cy="3698112"/>
          </a:xfrm>
          <a:prstGeom prst="rect">
            <a:avLst/>
          </a:prstGeom>
          <a:noFill/>
          <a:ln>
            <a:noFill/>
          </a:ln>
        </p:spPr>
      </p:pic>
      <p:grpSp>
        <p:nvGrpSpPr>
          <p:cNvPr id="1302" name="Google Shape;1302;g390f4d5127f_0_422"/>
          <p:cNvGrpSpPr/>
          <p:nvPr/>
        </p:nvGrpSpPr>
        <p:grpSpPr>
          <a:xfrm>
            <a:off x="2237554" y="5327286"/>
            <a:ext cx="5052900" cy="1327070"/>
            <a:chOff x="2237554" y="5327286"/>
            <a:chExt cx="5052900" cy="1327070"/>
          </a:xfrm>
        </p:grpSpPr>
        <p:sp>
          <p:nvSpPr>
            <p:cNvPr id="1303" name="Google Shape;1303;g390f4d5127f_0_422"/>
            <p:cNvSpPr/>
            <p:nvPr/>
          </p:nvSpPr>
          <p:spPr>
            <a:xfrm>
              <a:off x="2237554" y="5327286"/>
              <a:ext cx="5052900" cy="1045800"/>
            </a:xfrm>
            <a:prstGeom prst="roundRect">
              <a:avLst>
                <a:gd fmla="val 16667" name="adj"/>
              </a:avLst>
            </a:pr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Roboto"/>
                  <a:ea typeface="Roboto"/>
                  <a:cs typeface="Roboto"/>
                  <a:sym typeface="Roboto"/>
                </a:rPr>
                <a:t>How and based on what are digital objects selected / appraised for long-term preservation? </a:t>
              </a:r>
              <a:endParaRPr b="0" i="0" sz="1400" u="none" cap="none" strike="noStrike">
                <a:solidFill>
                  <a:srgbClr val="000000"/>
                </a:solidFill>
                <a:latin typeface="Arial"/>
                <a:ea typeface="Arial"/>
                <a:cs typeface="Arial"/>
                <a:sym typeface="Arial"/>
              </a:endParaRPr>
            </a:p>
          </p:txBody>
        </p:sp>
        <p:sp>
          <p:nvSpPr>
            <p:cNvPr id="1304" name="Google Shape;1304;g390f4d5127f_0_422"/>
            <p:cNvSpPr/>
            <p:nvPr/>
          </p:nvSpPr>
          <p:spPr>
            <a:xfrm>
              <a:off x="6235028" y="6125456"/>
              <a:ext cx="682500" cy="528900"/>
            </a:xfrm>
            <a:prstGeom prst="roundRect">
              <a:avLst>
                <a:gd fmla="val 16667" name="adj"/>
              </a:avLst>
            </a:prstGeom>
            <a:solidFill>
              <a:srgbClr val="FFF2CC"/>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Arial"/>
                  <a:ea typeface="Arial"/>
                  <a:cs typeface="Arial"/>
                  <a:sym typeface="Arial"/>
                </a:rPr>
                <a:t>T1.1</a:t>
              </a:r>
              <a:r>
                <a:rPr b="0" i="0" lang="en-GB" sz="1200" u="none" cap="none" strike="noStrike">
                  <a:solidFill>
                    <a:schemeClr val="dk1"/>
                  </a:solidFill>
                  <a:latin typeface="Arial"/>
                  <a:ea typeface="Arial"/>
                  <a:cs typeface="Arial"/>
                  <a:sym typeface="Arial"/>
                </a:rPr>
                <a:t> </a:t>
              </a:r>
              <a:br>
                <a:rPr b="0" i="0" lang="en-GB" sz="1200" u="none" cap="none" strike="noStrike">
                  <a:solidFill>
                    <a:schemeClr val="dk1"/>
                  </a:solidFill>
                  <a:latin typeface="Arial"/>
                  <a:ea typeface="Arial"/>
                  <a:cs typeface="Arial"/>
                  <a:sym typeface="Arial"/>
                </a:rPr>
              </a:br>
              <a:r>
                <a:rPr b="0" i="0" lang="en-GB" sz="1200" u="none" cap="none" strike="noStrike">
                  <a:solidFill>
                    <a:schemeClr val="dk1"/>
                  </a:solidFill>
                  <a:latin typeface="Arial"/>
                  <a:ea typeface="Arial"/>
                  <a:cs typeface="Arial"/>
                  <a:sym typeface="Arial"/>
                </a:rPr>
                <a:t>M1-36</a:t>
              </a:r>
              <a:endParaRPr b="0" i="0" sz="1400" u="none" cap="none" strike="noStrike">
                <a:solidFill>
                  <a:srgbClr val="000000"/>
                </a:solidFill>
                <a:latin typeface="Arial"/>
                <a:ea typeface="Arial"/>
                <a:cs typeface="Arial"/>
                <a:sym typeface="Arial"/>
              </a:endParaRPr>
            </a:p>
          </p:txBody>
        </p:sp>
      </p:grpSp>
      <p:grpSp>
        <p:nvGrpSpPr>
          <p:cNvPr id="1305" name="Google Shape;1305;g390f4d5127f_0_422"/>
          <p:cNvGrpSpPr/>
          <p:nvPr/>
        </p:nvGrpSpPr>
        <p:grpSpPr>
          <a:xfrm>
            <a:off x="7537548" y="5327286"/>
            <a:ext cx="4389900" cy="1310259"/>
            <a:chOff x="7537548" y="5327286"/>
            <a:chExt cx="4389900" cy="1310259"/>
          </a:xfrm>
        </p:grpSpPr>
        <p:sp>
          <p:nvSpPr>
            <p:cNvPr id="1306" name="Google Shape;1306;g390f4d5127f_0_422"/>
            <p:cNvSpPr/>
            <p:nvPr/>
          </p:nvSpPr>
          <p:spPr>
            <a:xfrm>
              <a:off x="7537548" y="5327286"/>
              <a:ext cx="4389900" cy="1045800"/>
            </a:xfrm>
            <a:prstGeom prst="roundRect">
              <a:avLst>
                <a:gd fmla="val 16667" name="adj"/>
              </a:avLst>
            </a:pr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Roboto"/>
                  <a:ea typeface="Roboto"/>
                  <a:cs typeface="Roboto"/>
                  <a:sym typeface="Roboto"/>
                </a:rPr>
                <a:t>How can all of this be applied in </a:t>
              </a:r>
              <a:br>
                <a:rPr b="0" i="0" lang="en-GB" sz="2000" u="none" cap="none" strike="noStrike">
                  <a:solidFill>
                    <a:schemeClr val="lt1"/>
                  </a:solidFill>
                  <a:latin typeface="Roboto"/>
                  <a:ea typeface="Roboto"/>
                  <a:cs typeface="Roboto"/>
                  <a:sym typeface="Roboto"/>
                </a:rPr>
              </a:br>
              <a:r>
                <a:rPr b="0" i="0" lang="en-GB" sz="2000" u="none" cap="none" strike="noStrike">
                  <a:solidFill>
                    <a:schemeClr val="lt1"/>
                  </a:solidFill>
                  <a:latin typeface="Roboto"/>
                  <a:ea typeface="Roboto"/>
                  <a:cs typeface="Roboto"/>
                  <a:sym typeface="Roboto"/>
                </a:rPr>
                <a:t>re-appraisal?</a:t>
              </a:r>
              <a:endParaRPr b="0" i="0" sz="1400" u="none" cap="none" strike="noStrike">
                <a:solidFill>
                  <a:srgbClr val="000000"/>
                </a:solidFill>
                <a:latin typeface="Arial"/>
                <a:ea typeface="Arial"/>
                <a:cs typeface="Arial"/>
                <a:sym typeface="Arial"/>
              </a:endParaRPr>
            </a:p>
          </p:txBody>
        </p:sp>
        <p:sp>
          <p:nvSpPr>
            <p:cNvPr id="1307" name="Google Shape;1307;g390f4d5127f_0_422"/>
            <p:cNvSpPr/>
            <p:nvPr/>
          </p:nvSpPr>
          <p:spPr>
            <a:xfrm>
              <a:off x="10861544" y="6108645"/>
              <a:ext cx="780900" cy="528900"/>
            </a:xfrm>
            <a:prstGeom prst="roundRect">
              <a:avLst>
                <a:gd fmla="val 16667" name="adj"/>
              </a:avLst>
            </a:prstGeom>
            <a:solidFill>
              <a:srgbClr val="FFF2CC"/>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Arial"/>
                  <a:ea typeface="Arial"/>
                  <a:cs typeface="Arial"/>
                  <a:sym typeface="Arial"/>
                </a:rPr>
                <a:t>T1.3</a:t>
              </a:r>
              <a:r>
                <a:rPr b="0" i="0" lang="en-GB" sz="1200" u="none" cap="none" strike="noStrike">
                  <a:solidFill>
                    <a:schemeClr val="dk1"/>
                  </a:solidFill>
                  <a:latin typeface="Arial"/>
                  <a:ea typeface="Arial"/>
                  <a:cs typeface="Arial"/>
                  <a:sym typeface="Arial"/>
                </a:rPr>
                <a:t> </a:t>
              </a:r>
              <a:br>
                <a:rPr b="0" i="0" lang="en-GB" sz="1200" u="none" cap="none" strike="noStrike">
                  <a:solidFill>
                    <a:schemeClr val="dk1"/>
                  </a:solidFill>
                  <a:latin typeface="Arial"/>
                  <a:ea typeface="Arial"/>
                  <a:cs typeface="Arial"/>
                  <a:sym typeface="Arial"/>
                </a:rPr>
              </a:br>
              <a:r>
                <a:rPr b="0" i="0" lang="en-GB" sz="1200" u="none" cap="none" strike="noStrike">
                  <a:solidFill>
                    <a:schemeClr val="dk1"/>
                  </a:solidFill>
                  <a:latin typeface="Arial"/>
                  <a:ea typeface="Arial"/>
                  <a:cs typeface="Arial"/>
                  <a:sym typeface="Arial"/>
                </a:rPr>
                <a:t>M18-36</a:t>
              </a:r>
              <a:endParaRPr b="0" i="0" sz="1400" u="none" cap="none" strike="noStrike">
                <a:solidFill>
                  <a:srgbClr val="000000"/>
                </a:solidFill>
                <a:latin typeface="Arial"/>
                <a:ea typeface="Arial"/>
                <a:cs typeface="Arial"/>
                <a:sym typeface="Arial"/>
              </a:endParaRPr>
            </a:p>
          </p:txBody>
        </p:sp>
      </p:grpSp>
      <p:grpSp>
        <p:nvGrpSpPr>
          <p:cNvPr id="1308" name="Google Shape;1308;g390f4d5127f_0_422"/>
          <p:cNvGrpSpPr/>
          <p:nvPr/>
        </p:nvGrpSpPr>
        <p:grpSpPr>
          <a:xfrm>
            <a:off x="7518573" y="2416664"/>
            <a:ext cx="4318800" cy="2473282"/>
            <a:chOff x="7518573" y="2416664"/>
            <a:chExt cx="4318800" cy="2473282"/>
          </a:xfrm>
        </p:grpSpPr>
        <p:sp>
          <p:nvSpPr>
            <p:cNvPr id="1309" name="Google Shape;1309;g390f4d5127f_0_422"/>
            <p:cNvSpPr/>
            <p:nvPr/>
          </p:nvSpPr>
          <p:spPr>
            <a:xfrm>
              <a:off x="7518573" y="2416664"/>
              <a:ext cx="4318800" cy="1045800"/>
            </a:xfrm>
            <a:prstGeom prst="roundRect">
              <a:avLst>
                <a:gd fmla="val 16667" name="adj"/>
              </a:avLst>
            </a:pr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Roboto"/>
                  <a:ea typeface="Roboto"/>
                  <a:cs typeface="Roboto"/>
                  <a:sym typeface="Roboto"/>
                </a:rPr>
                <a:t>What makes an object preservable &amp; re-usable for the long-term?</a:t>
              </a:r>
              <a:endParaRPr b="0" i="0" sz="1400" u="none" cap="none" strike="noStrike">
                <a:solidFill>
                  <a:srgbClr val="000000"/>
                </a:solidFill>
                <a:latin typeface="Arial"/>
                <a:ea typeface="Arial"/>
                <a:cs typeface="Arial"/>
                <a:sym typeface="Arial"/>
              </a:endParaRPr>
            </a:p>
          </p:txBody>
        </p:sp>
        <p:sp>
          <p:nvSpPr>
            <p:cNvPr id="1310" name="Google Shape;1310;g390f4d5127f_0_422"/>
            <p:cNvSpPr/>
            <p:nvPr/>
          </p:nvSpPr>
          <p:spPr>
            <a:xfrm>
              <a:off x="7518573" y="3844146"/>
              <a:ext cx="4318800" cy="1045800"/>
            </a:xfrm>
            <a:prstGeom prst="roundRect">
              <a:avLst>
                <a:gd fmla="val 16667" name="adj"/>
              </a:avLst>
            </a:pr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Roboto"/>
                  <a:ea typeface="Roboto"/>
                  <a:cs typeface="Roboto"/>
                  <a:sym typeface="Roboto"/>
                </a:rPr>
                <a:t>What processes does a trustworthy digital archive need to include?</a:t>
              </a:r>
              <a:endParaRPr b="0" i="0" sz="1400" u="none" cap="none" strike="noStrike">
                <a:solidFill>
                  <a:srgbClr val="000000"/>
                </a:solidFill>
                <a:latin typeface="Arial"/>
                <a:ea typeface="Arial"/>
                <a:cs typeface="Arial"/>
                <a:sym typeface="Arial"/>
              </a:endParaRPr>
            </a:p>
          </p:txBody>
        </p:sp>
        <p:sp>
          <p:nvSpPr>
            <p:cNvPr id="1311" name="Google Shape;1311;g390f4d5127f_0_422"/>
            <p:cNvSpPr/>
            <p:nvPr/>
          </p:nvSpPr>
          <p:spPr>
            <a:xfrm>
              <a:off x="10891694" y="3361038"/>
              <a:ext cx="720600" cy="528900"/>
            </a:xfrm>
            <a:prstGeom prst="roundRect">
              <a:avLst>
                <a:gd fmla="val 16667" name="adj"/>
              </a:avLst>
            </a:prstGeom>
            <a:solidFill>
              <a:srgbClr val="FFF2CC"/>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Arial"/>
                  <a:ea typeface="Arial"/>
                  <a:cs typeface="Arial"/>
                  <a:sym typeface="Arial"/>
                </a:rPr>
                <a:t>T1.2</a:t>
              </a:r>
              <a:r>
                <a:rPr b="0" i="0" lang="en-GB" sz="1200" u="none" cap="none" strike="noStrike">
                  <a:solidFill>
                    <a:schemeClr val="dk1"/>
                  </a:solidFill>
                  <a:latin typeface="Arial"/>
                  <a:ea typeface="Arial"/>
                  <a:cs typeface="Arial"/>
                  <a:sym typeface="Arial"/>
                </a:rPr>
                <a:t> </a:t>
              </a:r>
              <a:br>
                <a:rPr b="0" i="0" lang="en-GB" sz="1200" u="none" cap="none" strike="noStrike">
                  <a:solidFill>
                    <a:schemeClr val="dk1"/>
                  </a:solidFill>
                  <a:latin typeface="Arial"/>
                  <a:ea typeface="Arial"/>
                  <a:cs typeface="Arial"/>
                  <a:sym typeface="Arial"/>
                </a:rPr>
              </a:br>
              <a:r>
                <a:rPr b="0" i="0" lang="en-GB" sz="1200" u="none" cap="none" strike="noStrike">
                  <a:solidFill>
                    <a:schemeClr val="dk1"/>
                  </a:solidFill>
                  <a:latin typeface="Arial"/>
                  <a:ea typeface="Arial"/>
                  <a:cs typeface="Arial"/>
                  <a:sym typeface="Arial"/>
                </a:rPr>
                <a:t>M1-30</a:t>
              </a:r>
              <a:endParaRPr b="0" i="0" sz="1400" u="none" cap="none" strike="noStrike">
                <a:solidFill>
                  <a:srgbClr val="000000"/>
                </a:solidFill>
                <a:latin typeface="Arial"/>
                <a:ea typeface="Arial"/>
                <a:cs typeface="Arial"/>
                <a:sym typeface="Arial"/>
              </a:endParaRPr>
            </a:p>
          </p:txBody>
        </p:sp>
      </p:grpSp>
      <p:sp>
        <p:nvSpPr>
          <p:cNvPr id="1312" name="Google Shape;1312;g390f4d5127f_0_422"/>
          <p:cNvSpPr txBox="1"/>
          <p:nvPr/>
        </p:nvSpPr>
        <p:spPr>
          <a:xfrm rot="-967434">
            <a:off x="1546503" y="5597539"/>
            <a:ext cx="1084563" cy="688922"/>
          </a:xfrm>
          <a:prstGeom prst="rect">
            <a:avLst/>
          </a:prstGeom>
          <a:noFill/>
          <a:ln cap="flat" cmpd="sng" w="381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2800">
                <a:solidFill>
                  <a:srgbClr val="FF0000"/>
                </a:solidFill>
                <a:latin typeface="Roboto"/>
                <a:ea typeface="Roboto"/>
                <a:cs typeface="Roboto"/>
                <a:sym typeface="Roboto"/>
              </a:rPr>
              <a:t>DATA</a:t>
            </a:r>
            <a:endParaRPr b="1" sz="2800">
              <a:solidFill>
                <a:srgbClr val="FF0000"/>
              </a:solidFill>
              <a:latin typeface="Roboto"/>
              <a:ea typeface="Roboto"/>
              <a:cs typeface="Roboto"/>
              <a:sym typeface="Roboto"/>
            </a:endParaRPr>
          </a:p>
        </p:txBody>
      </p:sp>
      <p:sp>
        <p:nvSpPr>
          <p:cNvPr id="1313" name="Google Shape;1313;g390f4d5127f_0_422"/>
          <p:cNvSpPr txBox="1"/>
          <p:nvPr/>
        </p:nvSpPr>
        <p:spPr>
          <a:xfrm rot="-967434">
            <a:off x="7472503" y="2031564"/>
            <a:ext cx="1084563" cy="688922"/>
          </a:xfrm>
          <a:prstGeom prst="rect">
            <a:avLst/>
          </a:prstGeom>
          <a:noFill/>
          <a:ln cap="flat" cmpd="sng" w="381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2800">
                <a:solidFill>
                  <a:srgbClr val="FF0000"/>
                </a:solidFill>
                <a:latin typeface="Roboto"/>
                <a:ea typeface="Roboto"/>
                <a:cs typeface="Roboto"/>
                <a:sym typeface="Roboto"/>
              </a:rPr>
              <a:t>DATA</a:t>
            </a:r>
            <a:endParaRPr b="1" sz="2800">
              <a:solidFill>
                <a:srgbClr val="FF0000"/>
              </a:solidFill>
              <a:latin typeface="Roboto"/>
              <a:ea typeface="Roboto"/>
              <a:cs typeface="Roboto"/>
              <a:sym typeface="Roboto"/>
            </a:endParaRPr>
          </a:p>
        </p:txBody>
      </p:sp>
      <p:sp>
        <p:nvSpPr>
          <p:cNvPr id="1314" name="Google Shape;1314;g390f4d5127f_0_422"/>
          <p:cNvSpPr txBox="1"/>
          <p:nvPr/>
        </p:nvSpPr>
        <p:spPr>
          <a:xfrm rot="-459639">
            <a:off x="8344673" y="4786209"/>
            <a:ext cx="2185203" cy="688943"/>
          </a:xfrm>
          <a:prstGeom prst="rect">
            <a:avLst/>
          </a:prstGeom>
          <a:noFill/>
          <a:ln cap="flat" cmpd="sng" w="381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2800">
                <a:solidFill>
                  <a:srgbClr val="FF0000"/>
                </a:solidFill>
                <a:latin typeface="Roboto"/>
                <a:ea typeface="Roboto"/>
                <a:cs typeface="Roboto"/>
                <a:sym typeface="Roboto"/>
              </a:rPr>
              <a:t>PROCESSES</a:t>
            </a:r>
            <a:endParaRPr b="1" sz="2800">
              <a:solidFill>
                <a:srgbClr val="FF0000"/>
              </a:solidFill>
              <a:latin typeface="Roboto"/>
              <a:ea typeface="Roboto"/>
              <a:cs typeface="Roboto"/>
              <a:sym typeface="Roboto"/>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8" name="Shape 1318"/>
        <p:cNvGrpSpPr/>
        <p:nvPr/>
      </p:nvGrpSpPr>
      <p:grpSpPr>
        <a:xfrm>
          <a:off x="0" y="0"/>
          <a:ext cx="0" cy="0"/>
          <a:chOff x="0" y="0"/>
          <a:chExt cx="0" cy="0"/>
        </a:xfrm>
      </p:grpSpPr>
      <p:sp>
        <p:nvSpPr>
          <p:cNvPr id="1319" name="Google Shape;1319;g390f4d5127f_0_0"/>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320" name="Google Shape;1320;g390f4d5127f_0_0"/>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t>Why should I care?</a:t>
            </a:r>
            <a:endParaRPr/>
          </a:p>
        </p:txBody>
      </p:sp>
      <p:pic>
        <p:nvPicPr>
          <p:cNvPr id="1321" name="Google Shape;1321;g390f4d5127f_0_0"/>
          <p:cNvPicPr preferRelativeResize="0"/>
          <p:nvPr/>
        </p:nvPicPr>
        <p:blipFill>
          <a:blip r:embed="rId3">
            <a:alphaModFix/>
          </a:blip>
          <a:stretch>
            <a:fillRect/>
          </a:stretch>
        </p:blipFill>
        <p:spPr>
          <a:xfrm>
            <a:off x="1201674" y="1804424"/>
            <a:ext cx="3853576" cy="4315676"/>
          </a:xfrm>
          <a:prstGeom prst="rect">
            <a:avLst/>
          </a:prstGeom>
          <a:noFill/>
          <a:ln>
            <a:noFill/>
          </a:ln>
        </p:spPr>
      </p:pic>
      <p:sp>
        <p:nvSpPr>
          <p:cNvPr id="1322" name="Google Shape;1322;g390f4d5127f_0_0"/>
          <p:cNvSpPr txBox="1"/>
          <p:nvPr/>
        </p:nvSpPr>
        <p:spPr>
          <a:xfrm>
            <a:off x="499250" y="6023300"/>
            <a:ext cx="4775100" cy="400200"/>
          </a:xfrm>
          <a:prstGeom prst="rect">
            <a:avLst/>
          </a:prstGeom>
          <a:solidFill>
            <a:schemeClr val="lt1"/>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GB" u="sng">
                <a:solidFill>
                  <a:schemeClr val="hlink"/>
                </a:solidFill>
                <a:latin typeface="Roboto Light"/>
                <a:ea typeface="Roboto Light"/>
                <a:cs typeface="Roboto Light"/>
                <a:sym typeface="Roboto Light"/>
                <a:hlinkClick r:id="rId4"/>
              </a:rPr>
              <a:t>https://openpreservation.org/blogs/jpeg-got-the-blues/</a:t>
            </a:r>
            <a:endParaRPr/>
          </a:p>
        </p:txBody>
      </p:sp>
      <p:pic>
        <p:nvPicPr>
          <p:cNvPr descr="Ein Bild, das Schrift, weiß, Kalligrafie, Entwurf enthält.&#10;&#10;KI-generierte Inhalte können fehlerhaft sein." id="1323" name="Google Shape;1323;g390f4d5127f_0_0"/>
          <p:cNvPicPr preferRelativeResize="0"/>
          <p:nvPr/>
        </p:nvPicPr>
        <p:blipFill rotWithShape="1">
          <a:blip r:embed="rId5">
            <a:alphaModFix/>
          </a:blip>
          <a:srcRect b="0" l="0" r="0" t="0"/>
          <a:stretch/>
        </p:blipFill>
        <p:spPr>
          <a:xfrm>
            <a:off x="6235530" y="2210713"/>
            <a:ext cx="5181600" cy="723900"/>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sp>
        <p:nvSpPr>
          <p:cNvPr id="1324" name="Google Shape;1324;g390f4d5127f_0_0"/>
          <p:cNvSpPr txBox="1"/>
          <p:nvPr/>
        </p:nvSpPr>
        <p:spPr>
          <a:xfrm>
            <a:off x="6251452" y="2968807"/>
            <a:ext cx="5327700" cy="52320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lang="en-GB" u="sng">
                <a:solidFill>
                  <a:schemeClr val="hlink"/>
                </a:solidFill>
                <a:latin typeface="Roboto Light"/>
                <a:ea typeface="Roboto Light"/>
                <a:cs typeface="Roboto Light"/>
                <a:sym typeface="Roboto Light"/>
                <a:hlinkClick r:id="rId6"/>
              </a:rPr>
              <a:t>https://openpreservation.org/blogs/trouble-shooting-pdf-validation-errors-a-case-of-pdf-hul-38/?q=109</a:t>
            </a:r>
            <a:r>
              <a:rPr lang="en-GB" u="sng">
                <a:solidFill>
                  <a:schemeClr val="hlink"/>
                </a:solidFill>
                <a:latin typeface="Roboto Light"/>
                <a:ea typeface="Roboto Light"/>
                <a:cs typeface="Roboto Light"/>
                <a:sym typeface="Roboto Light"/>
              </a:rPr>
              <a:t> </a:t>
            </a:r>
            <a:endParaRPr b="0" i="0" sz="1400" u="none" cap="none" strike="noStrike">
              <a:solidFill>
                <a:srgbClr val="000000"/>
              </a:solidFill>
              <a:latin typeface="Arial"/>
              <a:ea typeface="Arial"/>
              <a:cs typeface="Arial"/>
              <a:sym typeface="Arial"/>
            </a:endParaRPr>
          </a:p>
        </p:txBody>
      </p:sp>
      <p:pic>
        <p:nvPicPr>
          <p:cNvPr descr="Ein Bild, das Jalousie, Gebäude, Screenshot, Fenster enthält.&#10;&#10;KI-generierte Inhalte können fehlerhaft sein." id="1325" name="Google Shape;1325;g390f4d5127f_0_0"/>
          <p:cNvPicPr preferRelativeResize="0"/>
          <p:nvPr/>
        </p:nvPicPr>
        <p:blipFill rotWithShape="1">
          <a:blip r:embed="rId7">
            <a:alphaModFix/>
          </a:blip>
          <a:srcRect b="0" l="0" r="0" t="0"/>
          <a:stretch/>
        </p:blipFill>
        <p:spPr>
          <a:xfrm>
            <a:off x="7303551" y="3782277"/>
            <a:ext cx="3372274" cy="2259401"/>
          </a:xfrm>
          <a:prstGeom prst="rect">
            <a:avLst/>
          </a:prstGeom>
          <a:noFill/>
          <a:ln>
            <a:noFill/>
          </a:ln>
        </p:spPr>
      </p:pic>
      <p:sp>
        <p:nvSpPr>
          <p:cNvPr id="1326" name="Google Shape;1326;g390f4d5127f_0_0"/>
          <p:cNvSpPr txBox="1"/>
          <p:nvPr/>
        </p:nvSpPr>
        <p:spPr>
          <a:xfrm>
            <a:off x="6399130" y="6230237"/>
            <a:ext cx="5327700" cy="52320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GB" u="sng">
                <a:solidFill>
                  <a:schemeClr val="hlink"/>
                </a:solidFill>
                <a:latin typeface="Roboto Light"/>
                <a:ea typeface="Roboto Light"/>
                <a:cs typeface="Roboto Light"/>
                <a:sym typeface="Roboto Light"/>
                <a:hlinkClick r:id="rId8"/>
              </a:rPr>
              <a:t>https://openpreservation.org/blogs/when-stars-and-strips-align-fixing-the-stripoffsets-tiff-tag</a:t>
            </a:r>
            <a:endParaRPr u="sng">
              <a:solidFill>
                <a:schemeClr val="hlink"/>
              </a:solidFill>
              <a:latin typeface="Roboto Light"/>
              <a:ea typeface="Roboto Light"/>
              <a:cs typeface="Roboto Light"/>
              <a:sym typeface="Roboto Light"/>
            </a:endParaRPr>
          </a:p>
        </p:txBody>
      </p:sp>
      <p:sp>
        <p:nvSpPr>
          <p:cNvPr id="1327" name="Google Shape;1327;g390f4d5127f_0_0"/>
          <p:cNvSpPr/>
          <p:nvPr/>
        </p:nvSpPr>
        <p:spPr>
          <a:xfrm rot="966564">
            <a:off x="9623540" y="745168"/>
            <a:ext cx="1914787" cy="1129108"/>
          </a:xfrm>
          <a:prstGeom prst="ellipse">
            <a:avLst/>
          </a:prstGeom>
          <a:solidFill>
            <a:schemeClr val="accent1"/>
          </a:solidFill>
          <a:ln cap="flat" cmpd="sng" w="25400">
            <a:solidFill>
              <a:srgbClr val="31538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Roboto Light"/>
                <a:ea typeface="Roboto Light"/>
                <a:cs typeface="Roboto Light"/>
                <a:sym typeface="Roboto Light"/>
              </a:rPr>
              <a:t>Real life examples of what can go wrong</a:t>
            </a:r>
            <a:endParaRPr b="1" i="0" sz="1400" u="none" cap="none" strike="noStrike">
              <a:solidFill>
                <a:schemeClr val="lt1"/>
              </a:solidFill>
              <a:latin typeface="Roboto Light"/>
              <a:ea typeface="Roboto Light"/>
              <a:cs typeface="Roboto Light"/>
              <a:sym typeface="Roboto 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132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1" name="Shape 1331"/>
        <p:cNvGrpSpPr/>
        <p:nvPr/>
      </p:nvGrpSpPr>
      <p:grpSpPr>
        <a:xfrm>
          <a:off x="0" y="0"/>
          <a:ext cx="0" cy="0"/>
          <a:chOff x="0" y="0"/>
          <a:chExt cx="0" cy="0"/>
        </a:xfrm>
      </p:grpSpPr>
      <p:sp>
        <p:nvSpPr>
          <p:cNvPr id="1332" name="Google Shape;1332;g390f4d5127f_0_12"/>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333" name="Google Shape;1333;g390f4d5127f_0_12"/>
          <p:cNvSpPr txBox="1"/>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GB" sz="900" u="none" cap="none" strike="noStrike">
                <a:solidFill>
                  <a:srgbClr val="888888"/>
                </a:solidFill>
                <a:latin typeface="Roboto Light"/>
                <a:ea typeface="Roboto Light"/>
                <a:cs typeface="Roboto Light"/>
                <a:sym typeface="Roboto Light"/>
              </a:rPr>
              <a:t>‹#›</a:t>
            </a:fld>
            <a:endParaRPr b="0" i="0" sz="900" u="none" cap="none" strike="noStrike">
              <a:solidFill>
                <a:srgbClr val="888888"/>
              </a:solidFill>
              <a:latin typeface="Roboto Light"/>
              <a:ea typeface="Roboto Light"/>
              <a:cs typeface="Roboto Light"/>
              <a:sym typeface="Roboto Light"/>
            </a:endParaRPr>
          </a:p>
        </p:txBody>
      </p:sp>
      <p:sp>
        <p:nvSpPr>
          <p:cNvPr id="1334" name="Google Shape;1334;g390f4d5127f_0_12"/>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extLst>
                  <a:ext uri="http://customooxmlschemas.google.com/">
                    <go:slidesCustomData xmlns:go="http://customooxmlschemas.google.com/" textRoundtripDataId="0"/>
                  </a:ext>
                </a:extLst>
              </a:rPr>
              <a:t>The</a:t>
            </a:r>
            <a:r>
              <a:rPr lang="en-GB">
                <a:latin typeface="Roboto"/>
                <a:ea typeface="Roboto"/>
                <a:cs typeface="Roboto"/>
                <a:sym typeface="Roboto"/>
              </a:rPr>
              <a:t> EOSC EDEN Core Preservation Processes (CPPs)</a:t>
            </a:r>
            <a:endParaRPr/>
          </a:p>
        </p:txBody>
      </p:sp>
      <p:pic>
        <p:nvPicPr>
          <p:cNvPr id="1335" name="Google Shape;1335;g390f4d5127f_0_12"/>
          <p:cNvPicPr preferRelativeResize="0"/>
          <p:nvPr/>
        </p:nvPicPr>
        <p:blipFill rotWithShape="1">
          <a:blip r:embed="rId3">
            <a:alphaModFix/>
          </a:blip>
          <a:srcRect b="-3900" l="860" r="-859" t="17611"/>
          <a:stretch/>
        </p:blipFill>
        <p:spPr>
          <a:xfrm>
            <a:off x="158578" y="1894534"/>
            <a:ext cx="7619208" cy="3698112"/>
          </a:xfrm>
          <a:prstGeom prst="rect">
            <a:avLst/>
          </a:prstGeom>
          <a:noFill/>
          <a:ln>
            <a:noFill/>
          </a:ln>
        </p:spPr>
      </p:pic>
      <p:grpSp>
        <p:nvGrpSpPr>
          <p:cNvPr id="1336" name="Google Shape;1336;g390f4d5127f_0_12"/>
          <p:cNvGrpSpPr/>
          <p:nvPr/>
        </p:nvGrpSpPr>
        <p:grpSpPr>
          <a:xfrm>
            <a:off x="2237554" y="5327286"/>
            <a:ext cx="5052900" cy="1327070"/>
            <a:chOff x="2237554" y="5327286"/>
            <a:chExt cx="5052900" cy="1327070"/>
          </a:xfrm>
        </p:grpSpPr>
        <p:sp>
          <p:nvSpPr>
            <p:cNvPr id="1337" name="Google Shape;1337;g390f4d5127f_0_12"/>
            <p:cNvSpPr/>
            <p:nvPr/>
          </p:nvSpPr>
          <p:spPr>
            <a:xfrm>
              <a:off x="2237554" y="5327286"/>
              <a:ext cx="5052900" cy="1045800"/>
            </a:xfrm>
            <a:prstGeom prst="roundRect">
              <a:avLst>
                <a:gd fmla="val 16667" name="adj"/>
              </a:avLst>
            </a:pr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Roboto"/>
                  <a:ea typeface="Roboto"/>
                  <a:cs typeface="Roboto"/>
                  <a:sym typeface="Roboto"/>
                </a:rPr>
                <a:t>How and based on what are digital objects selected / appraised for long-term preservation? </a:t>
              </a:r>
              <a:endParaRPr b="0" i="0" sz="1400" u="none" cap="none" strike="noStrike">
                <a:solidFill>
                  <a:srgbClr val="000000"/>
                </a:solidFill>
                <a:latin typeface="Arial"/>
                <a:ea typeface="Arial"/>
                <a:cs typeface="Arial"/>
                <a:sym typeface="Arial"/>
              </a:endParaRPr>
            </a:p>
          </p:txBody>
        </p:sp>
        <p:sp>
          <p:nvSpPr>
            <p:cNvPr id="1338" name="Google Shape;1338;g390f4d5127f_0_12"/>
            <p:cNvSpPr/>
            <p:nvPr/>
          </p:nvSpPr>
          <p:spPr>
            <a:xfrm>
              <a:off x="6235028" y="6125456"/>
              <a:ext cx="682500" cy="528900"/>
            </a:xfrm>
            <a:prstGeom prst="roundRect">
              <a:avLst>
                <a:gd fmla="val 16667" name="adj"/>
              </a:avLst>
            </a:prstGeom>
            <a:solidFill>
              <a:srgbClr val="FFF2CC"/>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Arial"/>
                  <a:ea typeface="Arial"/>
                  <a:cs typeface="Arial"/>
                  <a:sym typeface="Arial"/>
                </a:rPr>
                <a:t>T1.1</a:t>
              </a:r>
              <a:r>
                <a:rPr b="0" i="0" lang="en-GB" sz="1200" u="none" cap="none" strike="noStrike">
                  <a:solidFill>
                    <a:schemeClr val="dk1"/>
                  </a:solidFill>
                  <a:latin typeface="Arial"/>
                  <a:ea typeface="Arial"/>
                  <a:cs typeface="Arial"/>
                  <a:sym typeface="Arial"/>
                </a:rPr>
                <a:t> </a:t>
              </a:r>
              <a:br>
                <a:rPr b="0" i="0" lang="en-GB" sz="1200" u="none" cap="none" strike="noStrike">
                  <a:solidFill>
                    <a:schemeClr val="dk1"/>
                  </a:solidFill>
                  <a:latin typeface="Arial"/>
                  <a:ea typeface="Arial"/>
                  <a:cs typeface="Arial"/>
                  <a:sym typeface="Arial"/>
                </a:rPr>
              </a:br>
              <a:r>
                <a:rPr b="0" i="0" lang="en-GB" sz="1200" u="none" cap="none" strike="noStrike">
                  <a:solidFill>
                    <a:schemeClr val="dk1"/>
                  </a:solidFill>
                  <a:latin typeface="Arial"/>
                  <a:ea typeface="Arial"/>
                  <a:cs typeface="Arial"/>
                  <a:sym typeface="Arial"/>
                </a:rPr>
                <a:t>M1-36</a:t>
              </a:r>
              <a:endParaRPr b="0" i="0" sz="1400" u="none" cap="none" strike="noStrike">
                <a:solidFill>
                  <a:srgbClr val="000000"/>
                </a:solidFill>
                <a:latin typeface="Arial"/>
                <a:ea typeface="Arial"/>
                <a:cs typeface="Arial"/>
                <a:sym typeface="Arial"/>
              </a:endParaRPr>
            </a:p>
          </p:txBody>
        </p:sp>
      </p:grpSp>
      <p:grpSp>
        <p:nvGrpSpPr>
          <p:cNvPr id="1339" name="Google Shape;1339;g390f4d5127f_0_12"/>
          <p:cNvGrpSpPr/>
          <p:nvPr/>
        </p:nvGrpSpPr>
        <p:grpSpPr>
          <a:xfrm>
            <a:off x="7537548" y="5327286"/>
            <a:ext cx="4389900" cy="1310259"/>
            <a:chOff x="7537548" y="5327286"/>
            <a:chExt cx="4389900" cy="1310259"/>
          </a:xfrm>
        </p:grpSpPr>
        <p:sp>
          <p:nvSpPr>
            <p:cNvPr id="1340" name="Google Shape;1340;g390f4d5127f_0_12"/>
            <p:cNvSpPr/>
            <p:nvPr/>
          </p:nvSpPr>
          <p:spPr>
            <a:xfrm>
              <a:off x="7537548" y="5327286"/>
              <a:ext cx="4389900" cy="1045800"/>
            </a:xfrm>
            <a:prstGeom prst="roundRect">
              <a:avLst>
                <a:gd fmla="val 16667" name="adj"/>
              </a:avLst>
            </a:pr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Roboto"/>
                  <a:ea typeface="Roboto"/>
                  <a:cs typeface="Roboto"/>
                  <a:sym typeface="Roboto"/>
                </a:rPr>
                <a:t>How can all of this be applied in </a:t>
              </a:r>
              <a:br>
                <a:rPr b="0" i="0" lang="en-GB" sz="2000" u="none" cap="none" strike="noStrike">
                  <a:solidFill>
                    <a:schemeClr val="lt1"/>
                  </a:solidFill>
                  <a:latin typeface="Roboto"/>
                  <a:ea typeface="Roboto"/>
                  <a:cs typeface="Roboto"/>
                  <a:sym typeface="Roboto"/>
                </a:rPr>
              </a:br>
              <a:r>
                <a:rPr b="0" i="0" lang="en-GB" sz="2000" u="none" cap="none" strike="noStrike">
                  <a:solidFill>
                    <a:schemeClr val="lt1"/>
                  </a:solidFill>
                  <a:latin typeface="Roboto"/>
                  <a:ea typeface="Roboto"/>
                  <a:cs typeface="Roboto"/>
                  <a:sym typeface="Roboto"/>
                </a:rPr>
                <a:t>re-appraisal?</a:t>
              </a:r>
              <a:endParaRPr b="0" i="0" sz="1400" u="none" cap="none" strike="noStrike">
                <a:solidFill>
                  <a:srgbClr val="000000"/>
                </a:solidFill>
                <a:latin typeface="Arial"/>
                <a:ea typeface="Arial"/>
                <a:cs typeface="Arial"/>
                <a:sym typeface="Arial"/>
              </a:endParaRPr>
            </a:p>
          </p:txBody>
        </p:sp>
        <p:sp>
          <p:nvSpPr>
            <p:cNvPr id="1341" name="Google Shape;1341;g390f4d5127f_0_12"/>
            <p:cNvSpPr/>
            <p:nvPr/>
          </p:nvSpPr>
          <p:spPr>
            <a:xfrm>
              <a:off x="10861544" y="6108645"/>
              <a:ext cx="780900" cy="528900"/>
            </a:xfrm>
            <a:prstGeom prst="roundRect">
              <a:avLst>
                <a:gd fmla="val 16667" name="adj"/>
              </a:avLst>
            </a:prstGeom>
            <a:solidFill>
              <a:srgbClr val="FFF2CC"/>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Arial"/>
                  <a:ea typeface="Arial"/>
                  <a:cs typeface="Arial"/>
                  <a:sym typeface="Arial"/>
                </a:rPr>
                <a:t>T1.3</a:t>
              </a:r>
              <a:r>
                <a:rPr b="0" i="0" lang="en-GB" sz="1200" u="none" cap="none" strike="noStrike">
                  <a:solidFill>
                    <a:schemeClr val="dk1"/>
                  </a:solidFill>
                  <a:latin typeface="Arial"/>
                  <a:ea typeface="Arial"/>
                  <a:cs typeface="Arial"/>
                  <a:sym typeface="Arial"/>
                </a:rPr>
                <a:t> </a:t>
              </a:r>
              <a:br>
                <a:rPr b="0" i="0" lang="en-GB" sz="1200" u="none" cap="none" strike="noStrike">
                  <a:solidFill>
                    <a:schemeClr val="dk1"/>
                  </a:solidFill>
                  <a:latin typeface="Arial"/>
                  <a:ea typeface="Arial"/>
                  <a:cs typeface="Arial"/>
                  <a:sym typeface="Arial"/>
                </a:rPr>
              </a:br>
              <a:r>
                <a:rPr b="0" i="0" lang="en-GB" sz="1200" u="none" cap="none" strike="noStrike">
                  <a:solidFill>
                    <a:schemeClr val="dk1"/>
                  </a:solidFill>
                  <a:latin typeface="Arial"/>
                  <a:ea typeface="Arial"/>
                  <a:cs typeface="Arial"/>
                  <a:sym typeface="Arial"/>
                </a:rPr>
                <a:t>M18-36</a:t>
              </a:r>
              <a:endParaRPr b="0" i="0" sz="1400" u="none" cap="none" strike="noStrike">
                <a:solidFill>
                  <a:srgbClr val="000000"/>
                </a:solidFill>
                <a:latin typeface="Arial"/>
                <a:ea typeface="Arial"/>
                <a:cs typeface="Arial"/>
                <a:sym typeface="Arial"/>
              </a:endParaRPr>
            </a:p>
          </p:txBody>
        </p:sp>
      </p:grpSp>
      <p:sp>
        <p:nvSpPr>
          <p:cNvPr id="1342" name="Google Shape;1342;g390f4d5127f_0_12"/>
          <p:cNvSpPr/>
          <p:nvPr/>
        </p:nvSpPr>
        <p:spPr>
          <a:xfrm>
            <a:off x="7518573" y="2416664"/>
            <a:ext cx="4318800" cy="1045800"/>
          </a:xfrm>
          <a:prstGeom prst="roundRect">
            <a:avLst>
              <a:gd fmla="val 16667" name="adj"/>
            </a:avLst>
          </a:pr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Roboto"/>
                <a:ea typeface="Roboto"/>
                <a:cs typeface="Roboto"/>
                <a:sym typeface="Roboto"/>
              </a:rPr>
              <a:t>What makes an object preservable &amp; re-usable for the long-term?</a:t>
            </a:r>
            <a:endParaRPr b="0" i="0" sz="1400" u="none" cap="none" strike="noStrike">
              <a:solidFill>
                <a:srgbClr val="000000"/>
              </a:solidFill>
              <a:latin typeface="Arial"/>
              <a:ea typeface="Arial"/>
              <a:cs typeface="Arial"/>
              <a:sym typeface="Arial"/>
            </a:endParaRPr>
          </a:p>
        </p:txBody>
      </p:sp>
      <p:sp>
        <p:nvSpPr>
          <p:cNvPr id="1343" name="Google Shape;1343;g390f4d5127f_0_12"/>
          <p:cNvSpPr/>
          <p:nvPr/>
        </p:nvSpPr>
        <p:spPr>
          <a:xfrm>
            <a:off x="7518573" y="3844146"/>
            <a:ext cx="4318800" cy="1045800"/>
          </a:xfrm>
          <a:prstGeom prst="roundRect">
            <a:avLst>
              <a:gd fmla="val 16667" name="adj"/>
            </a:avLst>
          </a:pr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Roboto"/>
                <a:ea typeface="Roboto"/>
                <a:cs typeface="Roboto"/>
                <a:sym typeface="Roboto"/>
              </a:rPr>
              <a:t>What processes does a trustworthy digital archive need to include?</a:t>
            </a:r>
            <a:endParaRPr b="0" i="0" sz="1400" u="none" cap="none" strike="noStrike">
              <a:solidFill>
                <a:srgbClr val="000000"/>
              </a:solidFill>
              <a:latin typeface="Arial"/>
              <a:ea typeface="Arial"/>
              <a:cs typeface="Arial"/>
              <a:sym typeface="Arial"/>
            </a:endParaRPr>
          </a:p>
        </p:txBody>
      </p:sp>
      <p:sp>
        <p:nvSpPr>
          <p:cNvPr id="1344" name="Google Shape;1344;g390f4d5127f_0_12"/>
          <p:cNvSpPr/>
          <p:nvPr/>
        </p:nvSpPr>
        <p:spPr>
          <a:xfrm>
            <a:off x="2099144" y="5176299"/>
            <a:ext cx="9934200" cy="1582200"/>
          </a:xfrm>
          <a:prstGeom prst="rect">
            <a:avLst/>
          </a:prstGeom>
          <a:solidFill>
            <a:schemeClr val="lt1">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45" name="Google Shape;1345;g390f4d5127f_0_12"/>
          <p:cNvSpPr/>
          <p:nvPr/>
        </p:nvSpPr>
        <p:spPr>
          <a:xfrm>
            <a:off x="7486410" y="2211421"/>
            <a:ext cx="4492200" cy="1582200"/>
          </a:xfrm>
          <a:prstGeom prst="rect">
            <a:avLst/>
          </a:prstGeom>
          <a:solidFill>
            <a:schemeClr val="lt1">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46" name="Google Shape;1346;g390f4d5127f_0_12"/>
          <p:cNvSpPr/>
          <p:nvPr/>
        </p:nvSpPr>
        <p:spPr>
          <a:xfrm>
            <a:off x="10891694" y="3361038"/>
            <a:ext cx="720600" cy="528900"/>
          </a:xfrm>
          <a:prstGeom prst="roundRect">
            <a:avLst>
              <a:gd fmla="val 16667" name="adj"/>
            </a:avLst>
          </a:prstGeom>
          <a:solidFill>
            <a:srgbClr val="FFF2CC"/>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Arial"/>
                <a:ea typeface="Arial"/>
                <a:cs typeface="Arial"/>
                <a:sym typeface="Arial"/>
              </a:rPr>
              <a:t>T1.2</a:t>
            </a:r>
            <a:r>
              <a:rPr b="0" i="0" lang="en-GB" sz="1200" u="none" cap="none" strike="noStrike">
                <a:solidFill>
                  <a:schemeClr val="dk1"/>
                </a:solidFill>
                <a:latin typeface="Arial"/>
                <a:ea typeface="Arial"/>
                <a:cs typeface="Arial"/>
                <a:sym typeface="Arial"/>
              </a:rPr>
              <a:t> </a:t>
            </a:r>
            <a:br>
              <a:rPr b="0" i="0" lang="en-GB" sz="1200" u="none" cap="none" strike="noStrike">
                <a:solidFill>
                  <a:schemeClr val="dk1"/>
                </a:solidFill>
                <a:latin typeface="Arial"/>
                <a:ea typeface="Arial"/>
                <a:cs typeface="Arial"/>
                <a:sym typeface="Arial"/>
              </a:rPr>
            </a:br>
            <a:r>
              <a:rPr b="0" i="0" lang="en-GB" sz="1200" u="none" cap="none" strike="noStrike">
                <a:solidFill>
                  <a:schemeClr val="dk1"/>
                </a:solidFill>
                <a:latin typeface="Arial"/>
                <a:ea typeface="Arial"/>
                <a:cs typeface="Arial"/>
                <a:sym typeface="Arial"/>
              </a:rPr>
              <a:t>M1-30</a:t>
            </a:r>
            <a:endParaRPr b="0" i="0" sz="1400" u="none" cap="none" strike="noStrike">
              <a:solidFill>
                <a:srgbClr val="000000"/>
              </a:solidFill>
              <a:latin typeface="Arial"/>
              <a:ea typeface="Arial"/>
              <a:cs typeface="Arial"/>
              <a:sym typeface="Arial"/>
            </a:endParaRPr>
          </a:p>
        </p:txBody>
      </p:sp>
      <p:sp>
        <p:nvSpPr>
          <p:cNvPr id="1347" name="Google Shape;1347;g390f4d5127f_0_12"/>
          <p:cNvSpPr/>
          <p:nvPr/>
        </p:nvSpPr>
        <p:spPr>
          <a:xfrm>
            <a:off x="2823864" y="1846690"/>
            <a:ext cx="4662600" cy="2163600"/>
          </a:xfrm>
          <a:prstGeom prst="rect">
            <a:avLst/>
          </a:prstGeom>
          <a:solidFill>
            <a:schemeClr val="lt1">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48" name="Google Shape;1348;g390f4d5127f_0_12"/>
          <p:cNvSpPr/>
          <p:nvPr/>
        </p:nvSpPr>
        <p:spPr>
          <a:xfrm>
            <a:off x="3131127" y="4010335"/>
            <a:ext cx="4159500" cy="385500"/>
          </a:xfrm>
          <a:prstGeom prst="rect">
            <a:avLst/>
          </a:prstGeom>
          <a:solidFill>
            <a:schemeClr val="lt1">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49" name="Google Shape;1349;g390f4d5127f_0_12"/>
          <p:cNvSpPr/>
          <p:nvPr/>
        </p:nvSpPr>
        <p:spPr>
          <a:xfrm>
            <a:off x="3075440" y="4678693"/>
            <a:ext cx="4159500" cy="385500"/>
          </a:xfrm>
          <a:prstGeom prst="rect">
            <a:avLst/>
          </a:prstGeom>
          <a:solidFill>
            <a:schemeClr val="lt1">
              <a:alpha val="7451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50" name="Google Shape;1350;g390f4d5127f_0_12"/>
          <p:cNvSpPr txBox="1"/>
          <p:nvPr/>
        </p:nvSpPr>
        <p:spPr>
          <a:xfrm rot="-459639">
            <a:off x="8344673" y="4786209"/>
            <a:ext cx="2185203" cy="688943"/>
          </a:xfrm>
          <a:prstGeom prst="rect">
            <a:avLst/>
          </a:prstGeom>
          <a:noFill/>
          <a:ln cap="flat" cmpd="sng" w="381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2800">
                <a:solidFill>
                  <a:srgbClr val="FF0000"/>
                </a:solidFill>
                <a:latin typeface="Roboto"/>
                <a:ea typeface="Roboto"/>
                <a:cs typeface="Roboto"/>
                <a:sym typeface="Roboto"/>
              </a:rPr>
              <a:t>PROCESSES</a:t>
            </a:r>
            <a:endParaRPr b="1" sz="2800">
              <a:solidFill>
                <a:srgbClr val="FF0000"/>
              </a:solidFill>
              <a:latin typeface="Roboto"/>
              <a:ea typeface="Roboto"/>
              <a:cs typeface="Roboto"/>
              <a:sym typeface="Roboto"/>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4" name="Shape 1354"/>
        <p:cNvGrpSpPr/>
        <p:nvPr/>
      </p:nvGrpSpPr>
      <p:grpSpPr>
        <a:xfrm>
          <a:off x="0" y="0"/>
          <a:ext cx="0" cy="0"/>
          <a:chOff x="0" y="0"/>
          <a:chExt cx="0" cy="0"/>
        </a:xfrm>
      </p:grpSpPr>
      <p:sp>
        <p:nvSpPr>
          <p:cNvPr id="1355" name="Google Shape;1355;g390f4d5127f_0_34"/>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356" name="Google Shape;1356;g390f4d5127f_0_34"/>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262626"/>
              </a:buClr>
              <a:buSzPct val="100000"/>
              <a:buFont typeface="Roboto Light"/>
              <a:buNone/>
            </a:pPr>
            <a:r>
              <a:rPr lang="en-GB"/>
              <a:t>Institutions involved in the CPP writing: the core task group</a:t>
            </a:r>
            <a:endParaRPr/>
          </a:p>
        </p:txBody>
      </p:sp>
      <p:pic>
        <p:nvPicPr>
          <p:cNvPr id="1357" name="Google Shape;1357;g390f4d5127f_0_34"/>
          <p:cNvPicPr preferRelativeResize="0"/>
          <p:nvPr/>
        </p:nvPicPr>
        <p:blipFill rotWithShape="1">
          <a:blip r:embed="rId3">
            <a:alphaModFix/>
          </a:blip>
          <a:srcRect b="0" l="0" r="0" t="0"/>
          <a:stretch/>
        </p:blipFill>
        <p:spPr>
          <a:xfrm>
            <a:off x="5877172" y="3824883"/>
            <a:ext cx="3370263" cy="708521"/>
          </a:xfrm>
          <a:prstGeom prst="rect">
            <a:avLst/>
          </a:prstGeom>
          <a:noFill/>
          <a:ln>
            <a:noFill/>
          </a:ln>
        </p:spPr>
      </p:pic>
      <p:pic>
        <p:nvPicPr>
          <p:cNvPr id="1358" name="Google Shape;1358;g390f4d5127f_0_34"/>
          <p:cNvPicPr preferRelativeResize="0"/>
          <p:nvPr/>
        </p:nvPicPr>
        <p:blipFill rotWithShape="1">
          <a:blip r:embed="rId4">
            <a:alphaModFix/>
          </a:blip>
          <a:srcRect b="0" l="0" r="0" t="0"/>
          <a:stretch/>
        </p:blipFill>
        <p:spPr>
          <a:xfrm>
            <a:off x="3400289" y="3783355"/>
            <a:ext cx="2104122" cy="750049"/>
          </a:xfrm>
          <a:prstGeom prst="rect">
            <a:avLst/>
          </a:prstGeom>
          <a:noFill/>
          <a:ln>
            <a:noFill/>
          </a:ln>
        </p:spPr>
      </p:pic>
      <p:pic>
        <p:nvPicPr>
          <p:cNvPr id="1359" name="Google Shape;1359;g390f4d5127f_0_34"/>
          <p:cNvPicPr preferRelativeResize="0"/>
          <p:nvPr/>
        </p:nvPicPr>
        <p:blipFill rotWithShape="1">
          <a:blip r:embed="rId5">
            <a:alphaModFix/>
          </a:blip>
          <a:srcRect b="0" l="0" r="0" t="0"/>
          <a:stretch/>
        </p:blipFill>
        <p:spPr>
          <a:xfrm>
            <a:off x="5504411" y="2155872"/>
            <a:ext cx="2696867" cy="878806"/>
          </a:xfrm>
          <a:prstGeom prst="rect">
            <a:avLst/>
          </a:prstGeom>
          <a:noFill/>
          <a:ln>
            <a:noFill/>
          </a:ln>
        </p:spPr>
      </p:pic>
      <p:pic>
        <p:nvPicPr>
          <p:cNvPr id="1360" name="Google Shape;1360;g390f4d5127f_0_34"/>
          <p:cNvPicPr preferRelativeResize="0"/>
          <p:nvPr/>
        </p:nvPicPr>
        <p:blipFill rotWithShape="1">
          <a:blip r:embed="rId6">
            <a:alphaModFix/>
          </a:blip>
          <a:srcRect b="10536" l="8851" r="8195" t="11356"/>
          <a:stretch/>
        </p:blipFill>
        <p:spPr>
          <a:xfrm>
            <a:off x="3299144" y="2000614"/>
            <a:ext cx="1812537" cy="1288447"/>
          </a:xfrm>
          <a:prstGeom prst="rect">
            <a:avLst/>
          </a:prstGeom>
          <a:noFill/>
          <a:ln>
            <a:noFill/>
          </a:ln>
        </p:spPr>
      </p:pic>
      <p:sp>
        <p:nvSpPr>
          <p:cNvPr id="1361" name="Google Shape;1361;g390f4d5127f_0_34"/>
          <p:cNvSpPr txBox="1"/>
          <p:nvPr/>
        </p:nvSpPr>
        <p:spPr>
          <a:xfrm>
            <a:off x="2944554" y="4895237"/>
            <a:ext cx="52566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rgbClr val="000000"/>
                </a:solidFill>
                <a:latin typeface="Arial"/>
                <a:ea typeface="Arial"/>
                <a:cs typeface="Arial"/>
                <a:sym typeface="Arial"/>
              </a:rPr>
              <a:t>… with input / comment from all other project partners</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5" name="Shape 1365"/>
        <p:cNvGrpSpPr/>
        <p:nvPr/>
      </p:nvGrpSpPr>
      <p:grpSpPr>
        <a:xfrm>
          <a:off x="0" y="0"/>
          <a:ext cx="0" cy="0"/>
          <a:chOff x="0" y="0"/>
          <a:chExt cx="0" cy="0"/>
        </a:xfrm>
      </p:grpSpPr>
      <p:sp>
        <p:nvSpPr>
          <p:cNvPr id="1366" name="Google Shape;1366;g390f4d5127f_0_44"/>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367" name="Google Shape;1367;g390f4d5127f_0_44"/>
          <p:cNvSpPr txBox="1"/>
          <p:nvPr>
            <p:ph idx="1" type="body"/>
          </p:nvPr>
        </p:nvSpPr>
        <p:spPr>
          <a:xfrm>
            <a:off x="668189" y="2306044"/>
            <a:ext cx="5815800" cy="3712800"/>
          </a:xfrm>
          <a:prstGeom prst="rect">
            <a:avLst/>
          </a:prstGeom>
          <a:noFill/>
          <a:ln>
            <a:noFill/>
          </a:ln>
        </p:spPr>
        <p:txBody>
          <a:bodyPr anchorCtr="0" anchor="t" bIns="45700" lIns="91425" spcFirstLastPara="1" rIns="91425" wrap="square" tIns="45700">
            <a:normAutofit lnSpcReduction="10000"/>
          </a:bodyPr>
          <a:lstStyle/>
          <a:p>
            <a:pPr indent="-228600" lvl="0" marL="457200" rtl="0" algn="l">
              <a:lnSpc>
                <a:spcPct val="130000"/>
              </a:lnSpc>
              <a:spcBef>
                <a:spcPts val="1000"/>
              </a:spcBef>
              <a:spcAft>
                <a:spcPts val="0"/>
              </a:spcAft>
              <a:buClr>
                <a:srgbClr val="7F7F7F"/>
              </a:buClr>
              <a:buSzPts val="1500"/>
              <a:buNone/>
            </a:pPr>
            <a:r>
              <a:rPr b="1" lang="en-GB" sz="2000">
                <a:solidFill>
                  <a:schemeClr val="dk1"/>
                </a:solidFill>
                <a:latin typeface="Roboto"/>
                <a:ea typeface="Roboto"/>
                <a:cs typeface="Roboto"/>
                <a:sym typeface="Roboto"/>
              </a:rPr>
              <a:t>Core Preservation Process</a:t>
            </a:r>
            <a:r>
              <a:rPr lang="en-GB" sz="2000">
                <a:solidFill>
                  <a:schemeClr val="dk1"/>
                </a:solidFill>
                <a:latin typeface="Roboto"/>
                <a:ea typeface="Roboto"/>
                <a:cs typeface="Roboto"/>
                <a:sym typeface="Roboto"/>
              </a:rPr>
              <a:t> (CPP) = a specific action that every Trustworthy Digital Archive (TDA) should undertake (either directly or through an associated service)</a:t>
            </a:r>
            <a:endParaRPr/>
          </a:p>
          <a:p>
            <a:pPr indent="-285750" lvl="0" marL="514350" rtl="0" algn="l">
              <a:lnSpc>
                <a:spcPct val="130000"/>
              </a:lnSpc>
              <a:spcBef>
                <a:spcPts val="1000"/>
              </a:spcBef>
              <a:spcAft>
                <a:spcPts val="0"/>
              </a:spcAft>
              <a:buSzPts val="1500"/>
              <a:buFont typeface="Arial"/>
              <a:buChar char="•"/>
            </a:pPr>
            <a:r>
              <a:rPr lang="en-GB" sz="2000">
                <a:solidFill>
                  <a:schemeClr val="dk1"/>
                </a:solidFill>
                <a:latin typeface="Roboto"/>
                <a:ea typeface="Roboto"/>
                <a:cs typeface="Roboto"/>
                <a:sym typeface="Roboto"/>
              </a:rPr>
              <a:t>focus in operational activities required by digital preservation </a:t>
            </a:r>
            <a:endParaRPr/>
          </a:p>
          <a:p>
            <a:pPr indent="-285750" lvl="0" marL="514350" rtl="0" algn="l">
              <a:lnSpc>
                <a:spcPct val="130000"/>
              </a:lnSpc>
              <a:spcBef>
                <a:spcPts val="1000"/>
              </a:spcBef>
              <a:spcAft>
                <a:spcPts val="0"/>
              </a:spcAft>
              <a:buSzPts val="1500"/>
              <a:buFont typeface="Arial"/>
              <a:buChar char="•"/>
            </a:pPr>
            <a:r>
              <a:rPr lang="en-GB" sz="2000">
                <a:solidFill>
                  <a:schemeClr val="dk1"/>
                </a:solidFill>
                <a:latin typeface="Roboto"/>
                <a:ea typeface="Roboto"/>
                <a:cs typeface="Roboto"/>
                <a:sym typeface="Roboto"/>
              </a:rPr>
              <a:t>are limited to generic processes (any content, domain, discipline)</a:t>
            </a:r>
            <a:endParaRPr/>
          </a:p>
          <a:p>
            <a:pPr indent="-228600" lvl="0" marL="457200" rtl="0" algn="l">
              <a:lnSpc>
                <a:spcPct val="130000"/>
              </a:lnSpc>
              <a:spcBef>
                <a:spcPts val="1000"/>
              </a:spcBef>
              <a:spcAft>
                <a:spcPts val="0"/>
              </a:spcAft>
              <a:buClr>
                <a:srgbClr val="7F7F7F"/>
              </a:buClr>
              <a:buSzPts val="1500"/>
              <a:buNone/>
            </a:pPr>
            <a:r>
              <a:t/>
            </a:r>
            <a:endParaRPr/>
          </a:p>
        </p:txBody>
      </p:sp>
      <p:sp>
        <p:nvSpPr>
          <p:cNvPr id="1368" name="Google Shape;1368;g390f4d5127f_0_44"/>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CPP Definition – the abridged version</a:t>
            </a:r>
            <a:endParaRPr>
              <a:latin typeface="Roboto"/>
              <a:ea typeface="Roboto"/>
              <a:cs typeface="Roboto"/>
              <a:sym typeface="Roboto"/>
            </a:endParaRPr>
          </a:p>
        </p:txBody>
      </p:sp>
      <p:sp>
        <p:nvSpPr>
          <p:cNvPr id="1369" name="Google Shape;1369;g390f4d5127f_0_44"/>
          <p:cNvSpPr txBox="1"/>
          <p:nvPr>
            <p:ph idx="2" type="body"/>
          </p:nvPr>
        </p:nvSpPr>
        <p:spPr>
          <a:xfrm>
            <a:off x="668193" y="1717482"/>
            <a:ext cx="10883700" cy="364800"/>
          </a:xfrm>
          <a:prstGeom prst="rect">
            <a:avLst/>
          </a:prstGeom>
          <a:noFill/>
          <a:ln>
            <a:noFill/>
          </a:ln>
        </p:spPr>
        <p:txBody>
          <a:bodyPr anchorCtr="0" anchor="t" bIns="45700" lIns="91425" spcFirstLastPara="1" rIns="91425" wrap="square" tIns="45700">
            <a:normAutofit lnSpcReduction="10000"/>
          </a:bodyPr>
          <a:lstStyle/>
          <a:p>
            <a:pPr indent="-228600" lvl="0" marL="457200" rtl="0" algn="l">
              <a:lnSpc>
                <a:spcPct val="90000"/>
              </a:lnSpc>
              <a:spcBef>
                <a:spcPts val="1000"/>
              </a:spcBef>
              <a:spcAft>
                <a:spcPts val="0"/>
              </a:spcAft>
              <a:buClr>
                <a:srgbClr val="262626"/>
              </a:buClr>
              <a:buSzPts val="3200"/>
              <a:buNone/>
            </a:pPr>
            <a:r>
              <a:rPr lang="en-GB"/>
              <a:t>See </a:t>
            </a:r>
            <a:r>
              <a:rPr lang="en-GB" u="sng">
                <a:solidFill>
                  <a:schemeClr val="hlink"/>
                </a:solidFill>
                <a:hlinkClick r:id="rId3"/>
              </a:rPr>
              <a:t>https://doi.org/10.5281/zenodo.16992452 </a:t>
            </a:r>
            <a:r>
              <a:rPr lang="en-GB"/>
              <a:t> for the longer version</a:t>
            </a:r>
            <a:endParaRPr/>
          </a:p>
        </p:txBody>
      </p:sp>
      <p:cxnSp>
        <p:nvCxnSpPr>
          <p:cNvPr id="1370" name="Google Shape;1370;g390f4d5127f_0_44"/>
          <p:cNvCxnSpPr/>
          <p:nvPr/>
        </p:nvCxnSpPr>
        <p:spPr>
          <a:xfrm>
            <a:off x="6483926" y="2219526"/>
            <a:ext cx="0" cy="3799200"/>
          </a:xfrm>
          <a:prstGeom prst="straightConnector1">
            <a:avLst/>
          </a:prstGeom>
          <a:noFill/>
          <a:ln cap="flat" cmpd="sng" w="9525">
            <a:solidFill>
              <a:srgbClr val="3E6EC2"/>
            </a:solidFill>
            <a:prstDash val="solid"/>
            <a:round/>
            <a:headEnd len="sm" w="sm" type="none"/>
            <a:tailEnd len="sm" w="sm" type="none"/>
          </a:ln>
        </p:spPr>
      </p:cxnSp>
      <p:sp>
        <p:nvSpPr>
          <p:cNvPr id="1371" name="Google Shape;1371;g390f4d5127f_0_44"/>
          <p:cNvSpPr/>
          <p:nvPr/>
        </p:nvSpPr>
        <p:spPr>
          <a:xfrm>
            <a:off x="6665545" y="2854036"/>
            <a:ext cx="1431600" cy="364800"/>
          </a:xfrm>
          <a:prstGeom prst="rightArrow">
            <a:avLst>
              <a:gd fmla="val 50000" name="adj1"/>
              <a:gd fmla="val 50000" name="adj2"/>
            </a:avLst>
          </a:prstGeom>
          <a:solidFill>
            <a:srgbClr val="FF0000"/>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Ein Bild, das Text, Schrift, Poster enthält.&#10;&#10;KI-generierte Inhalte können fehlerhaft sein." id="1372" name="Google Shape;1372;g390f4d5127f_0_44"/>
          <p:cNvPicPr preferRelativeResize="0"/>
          <p:nvPr/>
        </p:nvPicPr>
        <p:blipFill rotWithShape="1">
          <a:blip r:embed="rId4">
            <a:alphaModFix/>
          </a:blip>
          <a:srcRect b="0" l="0" r="0" t="0"/>
          <a:stretch/>
        </p:blipFill>
        <p:spPr>
          <a:xfrm>
            <a:off x="6927356" y="2594873"/>
            <a:ext cx="746637" cy="951963"/>
          </a:xfrm>
          <a:prstGeom prst="rect">
            <a:avLst/>
          </a:prstGeom>
          <a:noFill/>
          <a:ln>
            <a:noFill/>
          </a:ln>
        </p:spPr>
      </p:pic>
      <p:sp>
        <p:nvSpPr>
          <p:cNvPr id="1373" name="Google Shape;1373;g390f4d5127f_0_44"/>
          <p:cNvSpPr txBox="1"/>
          <p:nvPr/>
        </p:nvSpPr>
        <p:spPr>
          <a:xfrm>
            <a:off x="8312804" y="2374698"/>
            <a:ext cx="3334200" cy="1816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lang="en-GB" sz="1600">
                <a:latin typeface="Roboto"/>
                <a:ea typeface="Roboto"/>
                <a:cs typeface="Roboto"/>
                <a:sym typeface="Roboto"/>
                <a:extLst>
                  <a:ext uri="http://customooxmlschemas.google.com/">
                    <go:slidesCustomData xmlns:go="http://customooxmlschemas.google.com/" textRoundtripDataId="1"/>
                  </a:ext>
                </a:extLst>
              </a:rPr>
              <a:t>CPPs will have to be supplemented by preservation processes </a:t>
            </a:r>
            <a:r>
              <a:rPr b="1" lang="en-GB" sz="1600">
                <a:latin typeface="Roboto"/>
                <a:ea typeface="Roboto"/>
                <a:cs typeface="Roboto"/>
                <a:sym typeface="Roboto"/>
                <a:extLst>
                  <a:ext uri="http://customooxmlschemas.google.com/">
                    <go:slidesCustomData xmlns:go="http://customooxmlschemas.google.com/" textRoundtripDataId="2"/>
                  </a:ext>
                </a:extLst>
              </a:rPr>
              <a:t>for specific sectors, disciplines or contents</a:t>
            </a:r>
            <a:r>
              <a:rPr lang="en-GB" sz="1600">
                <a:latin typeface="Roboto"/>
                <a:ea typeface="Roboto"/>
                <a:cs typeface="Roboto"/>
                <a:sym typeface="Roboto"/>
                <a:extLst>
                  <a:ext uri="http://customooxmlschemas.google.com/">
                    <go:slidesCustomData xmlns:go="http://customooxmlschemas.google.com/" textRoundtripDataId="3"/>
                  </a:ext>
                </a:extLst>
              </a:rPr>
              <a:t>!</a:t>
            </a:r>
            <a:endParaRPr sz="1600">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sz="1600">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lang="en-GB" sz="1600">
                <a:latin typeface="Roboto"/>
                <a:ea typeface="Roboto"/>
                <a:cs typeface="Roboto"/>
                <a:sym typeface="Roboto"/>
              </a:rPr>
              <a:t>-&gt; Focus of our efforts in the next months!</a:t>
            </a:r>
            <a:endParaRPr sz="1600">
              <a:latin typeface="Roboto"/>
              <a:ea typeface="Roboto"/>
              <a:cs typeface="Roboto"/>
              <a:sym typeface="Roboto"/>
            </a:endParaRPr>
          </a:p>
        </p:txBody>
      </p:sp>
      <p:sp>
        <p:nvSpPr>
          <p:cNvPr id="1374" name="Google Shape;1374;g390f4d5127f_0_44"/>
          <p:cNvSpPr/>
          <p:nvPr/>
        </p:nvSpPr>
        <p:spPr>
          <a:xfrm>
            <a:off x="6665545" y="4759334"/>
            <a:ext cx="1431600" cy="364800"/>
          </a:xfrm>
          <a:prstGeom prst="rightArrow">
            <a:avLst>
              <a:gd fmla="val 50000" name="adj1"/>
              <a:gd fmla="val 50000" name="adj2"/>
            </a:avLst>
          </a:prstGeom>
          <a:solidFill>
            <a:srgbClr val="FF0000"/>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Ein Bild, das Dreieck, gelb enthält.&#10;&#10;KI-generierte Inhalte können fehlerhaft sein." id="1375" name="Google Shape;1375;g390f4d5127f_0_44"/>
          <p:cNvPicPr preferRelativeResize="0"/>
          <p:nvPr/>
        </p:nvPicPr>
        <p:blipFill rotWithShape="1">
          <a:blip r:embed="rId5">
            <a:alphaModFix/>
          </a:blip>
          <a:srcRect b="0" l="0" r="0" t="0"/>
          <a:stretch/>
        </p:blipFill>
        <p:spPr>
          <a:xfrm>
            <a:off x="6927356" y="4499173"/>
            <a:ext cx="851770" cy="765733"/>
          </a:xfrm>
          <a:prstGeom prst="rect">
            <a:avLst/>
          </a:prstGeom>
          <a:noFill/>
          <a:ln>
            <a:noFill/>
          </a:ln>
        </p:spPr>
      </p:pic>
      <p:sp>
        <p:nvSpPr>
          <p:cNvPr id="1376" name="Google Shape;1376;g390f4d5127f_0_44"/>
          <p:cNvSpPr txBox="1"/>
          <p:nvPr/>
        </p:nvSpPr>
        <p:spPr>
          <a:xfrm>
            <a:off x="8312803" y="4526745"/>
            <a:ext cx="3334200" cy="1077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GB" sz="1600" u="none" cap="none" strike="noStrike">
                <a:solidFill>
                  <a:srgbClr val="000000"/>
                </a:solidFill>
                <a:latin typeface="Roboto"/>
                <a:ea typeface="Roboto"/>
                <a:cs typeface="Roboto"/>
                <a:sym typeface="Roboto"/>
              </a:rPr>
              <a:t>Strategic/managerial </a:t>
            </a:r>
            <a:r>
              <a:rPr b="0" i="0" lang="en-GB" sz="1600" u="none" cap="none" strike="noStrike">
                <a:solidFill>
                  <a:srgbClr val="000000"/>
                </a:solidFill>
                <a:latin typeface="Roboto"/>
                <a:ea typeface="Roboto"/>
                <a:cs typeface="Roboto"/>
                <a:sym typeface="Roboto"/>
              </a:rPr>
              <a:t>activities like staffing or </a:t>
            </a:r>
            <a:r>
              <a:rPr b="1" i="0" lang="en-GB" sz="1600" u="none" cap="none" strike="noStrike">
                <a:solidFill>
                  <a:srgbClr val="000000"/>
                </a:solidFill>
                <a:latin typeface="Roboto"/>
                <a:ea typeface="Roboto"/>
                <a:cs typeface="Roboto"/>
                <a:sym typeface="Roboto"/>
              </a:rPr>
              <a:t>secure IT infrastructure management </a:t>
            </a:r>
            <a:r>
              <a:rPr b="0" i="0" lang="en-GB" sz="1600" u="none" cap="none" strike="noStrike">
                <a:solidFill>
                  <a:srgbClr val="000000"/>
                </a:solidFill>
                <a:latin typeface="Roboto"/>
                <a:ea typeface="Roboto"/>
                <a:cs typeface="Roboto"/>
                <a:sym typeface="Roboto"/>
              </a:rPr>
              <a:t>such as sensitive data protection </a:t>
            </a:r>
            <a:r>
              <a:rPr b="1" i="0" lang="en-GB" sz="1600" u="none" cap="none" strike="noStrike">
                <a:solidFill>
                  <a:srgbClr val="000000"/>
                </a:solidFill>
                <a:latin typeface="Roboto"/>
                <a:ea typeface="Roboto"/>
                <a:cs typeface="Roboto"/>
                <a:sym typeface="Roboto"/>
              </a:rPr>
              <a:t>is out of scope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7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0" name="Shape 1380"/>
        <p:cNvGrpSpPr/>
        <p:nvPr/>
      </p:nvGrpSpPr>
      <p:grpSpPr>
        <a:xfrm>
          <a:off x="0" y="0"/>
          <a:ext cx="0" cy="0"/>
          <a:chOff x="0" y="0"/>
          <a:chExt cx="0" cy="0"/>
        </a:xfrm>
      </p:grpSpPr>
      <p:sp>
        <p:nvSpPr>
          <p:cNvPr id="1381" name="Google Shape;1381;g390f4d5127f_0_58"/>
          <p:cNvSpPr/>
          <p:nvPr/>
        </p:nvSpPr>
        <p:spPr>
          <a:xfrm>
            <a:off x="4068581" y="1659497"/>
            <a:ext cx="3135465" cy="4593521"/>
          </a:xfrm>
          <a:custGeom>
            <a:rect b="b" l="l" r="r" t="t"/>
            <a:pathLst>
              <a:path extrusionOk="0" h="4593521" w="3135465">
                <a:moveTo>
                  <a:pt x="0" y="0"/>
                </a:moveTo>
                <a:cubicBezTo>
                  <a:pt x="206718" y="-20611"/>
                  <a:pt x="312549" y="22563"/>
                  <a:pt x="595738" y="0"/>
                </a:cubicBezTo>
                <a:cubicBezTo>
                  <a:pt x="878927" y="-22563"/>
                  <a:pt x="973240" y="17592"/>
                  <a:pt x="1128767" y="0"/>
                </a:cubicBezTo>
                <a:cubicBezTo>
                  <a:pt x="1284294" y="-17592"/>
                  <a:pt x="1646776" y="-8514"/>
                  <a:pt x="1818570" y="0"/>
                </a:cubicBezTo>
                <a:cubicBezTo>
                  <a:pt x="1990364" y="8514"/>
                  <a:pt x="2122401" y="-3684"/>
                  <a:pt x="2414308" y="0"/>
                </a:cubicBezTo>
                <a:cubicBezTo>
                  <a:pt x="2706215" y="3684"/>
                  <a:pt x="2989374" y="1076"/>
                  <a:pt x="3135465" y="0"/>
                </a:cubicBezTo>
                <a:cubicBezTo>
                  <a:pt x="3110449" y="236701"/>
                  <a:pt x="3168656" y="375430"/>
                  <a:pt x="3135465" y="748088"/>
                </a:cubicBezTo>
                <a:cubicBezTo>
                  <a:pt x="3102274" y="1120746"/>
                  <a:pt x="3125173" y="1119911"/>
                  <a:pt x="3135465" y="1404305"/>
                </a:cubicBezTo>
                <a:cubicBezTo>
                  <a:pt x="3145757" y="1688699"/>
                  <a:pt x="3140951" y="1862753"/>
                  <a:pt x="3135465" y="2060522"/>
                </a:cubicBezTo>
                <a:cubicBezTo>
                  <a:pt x="3129979" y="2258291"/>
                  <a:pt x="3155452" y="2381063"/>
                  <a:pt x="3135465" y="2624869"/>
                </a:cubicBezTo>
                <a:cubicBezTo>
                  <a:pt x="3115478" y="2868675"/>
                  <a:pt x="3139076" y="3041780"/>
                  <a:pt x="3135465" y="3189216"/>
                </a:cubicBezTo>
                <a:cubicBezTo>
                  <a:pt x="3131854" y="3336652"/>
                  <a:pt x="3125543" y="3540813"/>
                  <a:pt x="3135465" y="3845433"/>
                </a:cubicBezTo>
                <a:cubicBezTo>
                  <a:pt x="3145387" y="4150053"/>
                  <a:pt x="3133431" y="4270839"/>
                  <a:pt x="3135465" y="4593521"/>
                </a:cubicBezTo>
                <a:cubicBezTo>
                  <a:pt x="2899865" y="4599040"/>
                  <a:pt x="2860486" y="4570097"/>
                  <a:pt x="2602436" y="4593521"/>
                </a:cubicBezTo>
                <a:cubicBezTo>
                  <a:pt x="2344386" y="4616945"/>
                  <a:pt x="2195223" y="4622471"/>
                  <a:pt x="1912634" y="4593521"/>
                </a:cubicBezTo>
                <a:cubicBezTo>
                  <a:pt x="1630045" y="4564571"/>
                  <a:pt x="1563461" y="4607795"/>
                  <a:pt x="1348250" y="4593521"/>
                </a:cubicBezTo>
                <a:cubicBezTo>
                  <a:pt x="1133039" y="4579247"/>
                  <a:pt x="856971" y="4570114"/>
                  <a:pt x="721157" y="4593521"/>
                </a:cubicBezTo>
                <a:cubicBezTo>
                  <a:pt x="585343" y="4616928"/>
                  <a:pt x="176307" y="4593777"/>
                  <a:pt x="0" y="4593521"/>
                </a:cubicBezTo>
                <a:cubicBezTo>
                  <a:pt x="158" y="4377535"/>
                  <a:pt x="8696" y="4131556"/>
                  <a:pt x="0" y="3937304"/>
                </a:cubicBezTo>
                <a:cubicBezTo>
                  <a:pt x="-8696" y="3743052"/>
                  <a:pt x="-14715" y="3508383"/>
                  <a:pt x="0" y="3372957"/>
                </a:cubicBezTo>
                <a:cubicBezTo>
                  <a:pt x="14715" y="3237531"/>
                  <a:pt x="17632" y="3069515"/>
                  <a:pt x="0" y="2808610"/>
                </a:cubicBezTo>
                <a:cubicBezTo>
                  <a:pt x="-17632" y="2547705"/>
                  <a:pt x="-20494" y="2404567"/>
                  <a:pt x="0" y="2198328"/>
                </a:cubicBezTo>
                <a:cubicBezTo>
                  <a:pt x="20494" y="1992089"/>
                  <a:pt x="32084" y="1612912"/>
                  <a:pt x="0" y="1450240"/>
                </a:cubicBezTo>
                <a:cubicBezTo>
                  <a:pt x="-32084" y="1287568"/>
                  <a:pt x="-14213" y="944902"/>
                  <a:pt x="0" y="794023"/>
                </a:cubicBezTo>
                <a:cubicBezTo>
                  <a:pt x="14213" y="643144"/>
                  <a:pt x="-18999" y="357139"/>
                  <a:pt x="0" y="0"/>
                </a:cubicBezTo>
                <a:close/>
              </a:path>
            </a:pathLst>
          </a:custGeom>
          <a:noFill/>
          <a:ln cap="flat" cmpd="sng" w="9525">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228600" lvl="0" marL="457200" marR="0" rtl="0" algn="l">
              <a:lnSpc>
                <a:spcPct val="130000"/>
              </a:lnSpc>
              <a:spcBef>
                <a:spcPts val="1000"/>
              </a:spcBef>
              <a:spcAft>
                <a:spcPts val="0"/>
              </a:spcAft>
              <a:buClr>
                <a:srgbClr val="7F7F7F"/>
              </a:buClr>
              <a:buSzPts val="1500"/>
              <a:buFont typeface="Arial"/>
              <a:buNone/>
            </a:pPr>
            <a:r>
              <a:t/>
            </a:r>
            <a:endParaRPr b="0" i="0" sz="1500" u="none" cap="none" strike="noStrike">
              <a:solidFill>
                <a:srgbClr val="7F7F7F"/>
              </a:solidFill>
              <a:latin typeface="Roboto Light"/>
              <a:ea typeface="Roboto Light"/>
              <a:cs typeface="Roboto Light"/>
              <a:sym typeface="Roboto Light"/>
            </a:endParaRPr>
          </a:p>
          <a:p>
            <a:pPr indent="-228600" lvl="0" marL="457200" marR="0" rtl="0" algn="l">
              <a:lnSpc>
                <a:spcPct val="130000"/>
              </a:lnSpc>
              <a:spcBef>
                <a:spcPts val="1000"/>
              </a:spcBef>
              <a:spcAft>
                <a:spcPts val="0"/>
              </a:spcAft>
              <a:buClr>
                <a:srgbClr val="7F7F7F"/>
              </a:buClr>
              <a:buSzPts val="1500"/>
              <a:buFont typeface="Arial"/>
              <a:buNone/>
            </a:pPr>
            <a:r>
              <a:rPr b="1" i="1" lang="en-GB" sz="1500" u="none" cap="none" strike="noStrike">
                <a:solidFill>
                  <a:schemeClr val="dk1"/>
                </a:solidFill>
                <a:latin typeface="Roboto"/>
                <a:ea typeface="Roboto"/>
                <a:cs typeface="Roboto"/>
                <a:sym typeface="Roboto"/>
              </a:rPr>
              <a:t>„Core requirements for a digital preservation system“</a:t>
            </a:r>
            <a:endParaRPr b="0" i="0" sz="1400" u="none" cap="none" strike="noStrike">
              <a:solidFill>
                <a:srgbClr val="000000"/>
              </a:solidFill>
              <a:latin typeface="Arial"/>
              <a:ea typeface="Arial"/>
              <a:cs typeface="Arial"/>
              <a:sym typeface="Arial"/>
            </a:endParaRPr>
          </a:p>
          <a:p>
            <a:pPr indent="-285750" lvl="0" marL="514350" marR="0" rtl="0" algn="l">
              <a:lnSpc>
                <a:spcPct val="130000"/>
              </a:lnSpc>
              <a:spcBef>
                <a:spcPts val="1000"/>
              </a:spcBef>
              <a:spcAft>
                <a:spcPts val="0"/>
              </a:spcAft>
              <a:buClr>
                <a:srgbClr val="7F7F7F"/>
              </a:buClr>
              <a:buSzPts val="1500"/>
              <a:buFont typeface="Noto Sans Symbols"/>
              <a:buChar char="−"/>
            </a:pPr>
            <a:r>
              <a:rPr b="0" i="0" lang="en-GB" sz="1500" u="none" cap="none" strike="noStrike">
                <a:solidFill>
                  <a:schemeClr val="dk1"/>
                </a:solidFill>
                <a:latin typeface="Roboto"/>
                <a:ea typeface="Roboto"/>
                <a:cs typeface="Roboto"/>
                <a:sym typeface="Roboto"/>
              </a:rPr>
              <a:t>dpc publication (2022) as part of the „Procurement Toolkit“</a:t>
            </a:r>
            <a:endParaRPr b="0" i="0" sz="1400" u="none" cap="none" strike="noStrike">
              <a:solidFill>
                <a:srgbClr val="000000"/>
              </a:solidFill>
              <a:latin typeface="Arial"/>
              <a:ea typeface="Arial"/>
              <a:cs typeface="Arial"/>
              <a:sym typeface="Arial"/>
            </a:endParaRPr>
          </a:p>
          <a:p>
            <a:pPr indent="-285750" lvl="0" marL="514350" marR="0" rtl="0" algn="l">
              <a:lnSpc>
                <a:spcPct val="130000"/>
              </a:lnSpc>
              <a:spcBef>
                <a:spcPts val="1000"/>
              </a:spcBef>
              <a:spcAft>
                <a:spcPts val="0"/>
              </a:spcAft>
              <a:buClr>
                <a:srgbClr val="7F7F7F"/>
              </a:buClr>
              <a:buSzPts val="1500"/>
              <a:buFont typeface="Noto Sans Symbols"/>
              <a:buChar char="−"/>
            </a:pPr>
            <a:r>
              <a:rPr b="0" i="0" lang="en-GB" sz="1500" u="none" cap="none" strike="noStrike">
                <a:solidFill>
                  <a:schemeClr val="dk1"/>
                </a:solidFill>
                <a:latin typeface="Roboto"/>
                <a:ea typeface="Roboto"/>
                <a:cs typeface="Roboto"/>
                <a:sym typeface="Roboto"/>
              </a:rPr>
              <a:t>10 core requirements, additionally  described in 41must/should/could statements</a:t>
            </a:r>
            <a:endParaRPr b="0" i="0" sz="1500" u="none" cap="none" strike="noStrike">
              <a:solidFill>
                <a:schemeClr val="dk1"/>
              </a:solidFill>
              <a:latin typeface="Roboto"/>
              <a:ea typeface="Roboto"/>
              <a:cs typeface="Roboto"/>
              <a:sym typeface="Roboto"/>
            </a:endParaRPr>
          </a:p>
          <a:p>
            <a:pPr indent="0" lvl="0" marL="228600" marR="0" rtl="0" algn="l">
              <a:lnSpc>
                <a:spcPct val="130000"/>
              </a:lnSpc>
              <a:spcBef>
                <a:spcPts val="1000"/>
              </a:spcBef>
              <a:spcAft>
                <a:spcPts val="0"/>
              </a:spcAft>
              <a:buClr>
                <a:srgbClr val="7F7F7F"/>
              </a:buClr>
              <a:buSzPts val="1500"/>
              <a:buFont typeface="Arial"/>
              <a:buNone/>
            </a:pPr>
            <a:br>
              <a:rPr b="0" i="0" lang="en-GB" sz="1500" u="none" cap="none" strike="noStrike">
                <a:solidFill>
                  <a:schemeClr val="dk1"/>
                </a:solidFill>
                <a:latin typeface="Roboto"/>
                <a:ea typeface="Roboto"/>
                <a:cs typeface="Roboto"/>
                <a:sym typeface="Roboto"/>
              </a:rPr>
            </a:br>
            <a:endParaRPr b="0" i="0" sz="1500" u="none" cap="none" strike="noStrike">
              <a:solidFill>
                <a:schemeClr val="dk1"/>
              </a:solidFill>
              <a:latin typeface="Roboto"/>
              <a:ea typeface="Roboto"/>
              <a:cs typeface="Roboto"/>
              <a:sym typeface="Roboto"/>
            </a:endParaRPr>
          </a:p>
        </p:txBody>
      </p:sp>
      <p:sp>
        <p:nvSpPr>
          <p:cNvPr id="1382" name="Google Shape;1382;g390f4d5127f_0_58"/>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383" name="Google Shape;1383;g390f4d5127f_0_58"/>
          <p:cNvSpPr txBox="1"/>
          <p:nvPr>
            <p:ph idx="1" type="body"/>
          </p:nvPr>
        </p:nvSpPr>
        <p:spPr>
          <a:xfrm>
            <a:off x="471054" y="1659496"/>
            <a:ext cx="3392100" cy="4593600"/>
          </a:xfrm>
          <a:prstGeom prst="rect">
            <a:avLst/>
          </a:prstGeom>
          <a:noFill/>
          <a:ln cap="flat" cmpd="sng" w="9525">
            <a:solidFill>
              <a:srgbClr val="C00000"/>
            </a:solidFill>
            <a:prstDash val="solid"/>
            <a:round/>
            <a:headEnd len="sm" w="sm" type="none"/>
            <a:tailEnd len="sm" w="sm" type="none"/>
          </a:ln>
        </p:spPr>
        <p:txBody>
          <a:bodyPr anchorCtr="0" anchor="t" bIns="45700" lIns="91425" spcFirstLastPara="1" rIns="91425" wrap="square" tIns="45700">
            <a:normAutofit fontScale="92500" lnSpcReduction="20000"/>
          </a:bodyPr>
          <a:lstStyle/>
          <a:p>
            <a:pPr indent="-228600" lvl="0" marL="457200" rtl="0" algn="l">
              <a:lnSpc>
                <a:spcPct val="130000"/>
              </a:lnSpc>
              <a:spcBef>
                <a:spcPts val="1000"/>
              </a:spcBef>
              <a:spcAft>
                <a:spcPts val="0"/>
              </a:spcAft>
              <a:buClr>
                <a:srgbClr val="7F7F7F"/>
              </a:buClr>
              <a:buSzPct val="108107"/>
              <a:buNone/>
            </a:pPr>
            <a:r>
              <a:t/>
            </a:r>
            <a:endParaRPr/>
          </a:p>
          <a:p>
            <a:pPr indent="-228600" lvl="0" marL="457200" rtl="0" algn="l">
              <a:lnSpc>
                <a:spcPct val="130000"/>
              </a:lnSpc>
              <a:spcBef>
                <a:spcPts val="1000"/>
              </a:spcBef>
              <a:spcAft>
                <a:spcPts val="0"/>
              </a:spcAft>
              <a:buClr>
                <a:srgbClr val="7F7F7F"/>
              </a:buClr>
              <a:buSzPct val="101351"/>
              <a:buNone/>
            </a:pPr>
            <a:r>
              <a:rPr b="1" i="1" lang="en-GB" sz="1600">
                <a:solidFill>
                  <a:schemeClr val="dk1"/>
                </a:solidFill>
                <a:latin typeface="Roboto"/>
                <a:ea typeface="Roboto"/>
                <a:cs typeface="Roboto"/>
                <a:sym typeface="Roboto"/>
              </a:rPr>
              <a:t>„Collection of frameworks,</a:t>
            </a:r>
            <a:br>
              <a:rPr b="1" i="1" lang="en-GB" sz="1600">
                <a:solidFill>
                  <a:schemeClr val="dk1"/>
                </a:solidFill>
                <a:latin typeface="Roboto"/>
                <a:ea typeface="Roboto"/>
                <a:cs typeface="Roboto"/>
                <a:sym typeface="Roboto"/>
              </a:rPr>
            </a:br>
            <a:r>
              <a:rPr b="1" i="1" lang="en-GB" sz="1600">
                <a:solidFill>
                  <a:schemeClr val="dk1"/>
                </a:solidFill>
                <a:latin typeface="Roboto"/>
                <a:ea typeface="Roboto"/>
                <a:cs typeface="Roboto"/>
                <a:sym typeface="Roboto"/>
              </a:rPr>
              <a:t>guidelines and best-practices“</a:t>
            </a:r>
            <a:endParaRPr/>
          </a:p>
          <a:p>
            <a:pPr indent="-285784" lvl="0" marL="514350" rtl="0" algn="l">
              <a:lnSpc>
                <a:spcPct val="130000"/>
              </a:lnSpc>
              <a:spcBef>
                <a:spcPts val="1000"/>
              </a:spcBef>
              <a:spcAft>
                <a:spcPts val="0"/>
              </a:spcAft>
              <a:buSzPct val="108107"/>
              <a:buChar char="•"/>
            </a:pPr>
            <a:r>
              <a:rPr lang="en-GB">
                <a:solidFill>
                  <a:schemeClr val="dk1"/>
                </a:solidFill>
                <a:latin typeface="Roboto"/>
                <a:ea typeface="Roboto"/>
                <a:cs typeface="Roboto"/>
                <a:sym typeface="Roboto"/>
              </a:rPr>
              <a:t>CoreTrustSeal requirements</a:t>
            </a:r>
            <a:endParaRPr>
              <a:solidFill>
                <a:schemeClr val="dk1"/>
              </a:solidFill>
              <a:latin typeface="Roboto"/>
              <a:ea typeface="Roboto"/>
              <a:cs typeface="Roboto"/>
              <a:sym typeface="Roboto"/>
            </a:endParaRPr>
          </a:p>
          <a:p>
            <a:pPr indent="-285784" lvl="0" marL="514350" rtl="0" algn="l">
              <a:lnSpc>
                <a:spcPct val="130000"/>
              </a:lnSpc>
              <a:spcBef>
                <a:spcPts val="1000"/>
              </a:spcBef>
              <a:spcAft>
                <a:spcPts val="0"/>
              </a:spcAft>
              <a:buSzPct val="108107"/>
              <a:buChar char="•"/>
            </a:pPr>
            <a:r>
              <a:rPr lang="en-GB">
                <a:solidFill>
                  <a:schemeClr val="dk1"/>
                </a:solidFill>
                <a:latin typeface="Roboto"/>
                <a:ea typeface="Roboto"/>
                <a:cs typeface="Roboto"/>
                <a:sym typeface="Roboto"/>
              </a:rPr>
              <a:t>EOSC LTDP TF recommendations</a:t>
            </a:r>
            <a:endParaRPr>
              <a:solidFill>
                <a:schemeClr val="dk1"/>
              </a:solidFill>
              <a:latin typeface="Roboto"/>
              <a:ea typeface="Roboto"/>
              <a:cs typeface="Roboto"/>
              <a:sym typeface="Roboto"/>
            </a:endParaRPr>
          </a:p>
          <a:p>
            <a:pPr indent="-285784" lvl="0" marL="514350" rtl="0" algn="l">
              <a:lnSpc>
                <a:spcPct val="130000"/>
              </a:lnSpc>
              <a:spcBef>
                <a:spcPts val="1000"/>
              </a:spcBef>
              <a:spcAft>
                <a:spcPts val="0"/>
              </a:spcAft>
              <a:buSzPct val="108107"/>
              <a:buChar char="•"/>
            </a:pPr>
            <a:r>
              <a:rPr lang="en-GB">
                <a:solidFill>
                  <a:schemeClr val="dk1"/>
                </a:solidFill>
                <a:latin typeface="Roboto"/>
                <a:ea typeface="Roboto"/>
                <a:cs typeface="Roboto"/>
                <a:sym typeface="Roboto"/>
              </a:rPr>
              <a:t>FAIR Implementation Profiles</a:t>
            </a:r>
            <a:endParaRPr>
              <a:solidFill>
                <a:schemeClr val="dk1"/>
              </a:solidFill>
              <a:latin typeface="Roboto"/>
              <a:ea typeface="Roboto"/>
              <a:cs typeface="Roboto"/>
              <a:sym typeface="Roboto"/>
            </a:endParaRPr>
          </a:p>
          <a:p>
            <a:pPr indent="-285784" lvl="0" marL="514350" rtl="0" algn="l">
              <a:lnSpc>
                <a:spcPct val="130000"/>
              </a:lnSpc>
              <a:spcBef>
                <a:spcPts val="1000"/>
              </a:spcBef>
              <a:spcAft>
                <a:spcPts val="0"/>
              </a:spcAft>
              <a:buSzPct val="108107"/>
              <a:buChar char="•"/>
            </a:pPr>
            <a:r>
              <a:rPr lang="en-GB">
                <a:solidFill>
                  <a:schemeClr val="dk1"/>
                </a:solidFill>
                <a:latin typeface="Roboto"/>
                <a:ea typeface="Roboto"/>
                <a:cs typeface="Roboto"/>
                <a:sym typeface="Roboto"/>
              </a:rPr>
              <a:t>ISO16363</a:t>
            </a:r>
            <a:endParaRPr/>
          </a:p>
          <a:p>
            <a:pPr indent="-285784" lvl="0" marL="514350" rtl="0" algn="l">
              <a:lnSpc>
                <a:spcPct val="130000"/>
              </a:lnSpc>
              <a:spcBef>
                <a:spcPts val="1000"/>
              </a:spcBef>
              <a:spcAft>
                <a:spcPts val="0"/>
              </a:spcAft>
              <a:buSzPct val="108107"/>
              <a:buChar char="•"/>
            </a:pPr>
            <a:r>
              <a:rPr lang="en-GB">
                <a:solidFill>
                  <a:schemeClr val="dk1"/>
                </a:solidFill>
                <a:latin typeface="Roboto"/>
                <a:ea typeface="Roboto"/>
                <a:cs typeface="Roboto"/>
                <a:sym typeface="Roboto"/>
              </a:rPr>
              <a:t>nestor Seal requirements (DIN31644) </a:t>
            </a:r>
            <a:endParaRPr/>
          </a:p>
          <a:p>
            <a:pPr indent="-285784" lvl="0" marL="514350" rtl="0" algn="l">
              <a:lnSpc>
                <a:spcPct val="130000"/>
              </a:lnSpc>
              <a:spcBef>
                <a:spcPts val="1000"/>
              </a:spcBef>
              <a:spcAft>
                <a:spcPts val="0"/>
              </a:spcAft>
              <a:buSzPct val="108107"/>
              <a:buChar char="•"/>
            </a:pPr>
            <a:r>
              <a:rPr lang="en-GB">
                <a:solidFill>
                  <a:schemeClr val="dk1"/>
                </a:solidFill>
                <a:latin typeface="Roboto"/>
                <a:ea typeface="Roboto"/>
                <a:cs typeface="Roboto"/>
                <a:sym typeface="Roboto"/>
              </a:rPr>
              <a:t>NDSA Levels of Preservation</a:t>
            </a:r>
            <a:endParaRPr>
              <a:solidFill>
                <a:schemeClr val="dk1"/>
              </a:solidFill>
              <a:latin typeface="Roboto"/>
              <a:ea typeface="Roboto"/>
              <a:cs typeface="Roboto"/>
              <a:sym typeface="Roboto"/>
            </a:endParaRPr>
          </a:p>
          <a:p>
            <a:pPr indent="-285784" lvl="0" marL="514350" rtl="0" algn="l">
              <a:lnSpc>
                <a:spcPct val="130000"/>
              </a:lnSpc>
              <a:spcBef>
                <a:spcPts val="1000"/>
              </a:spcBef>
              <a:spcAft>
                <a:spcPts val="0"/>
              </a:spcAft>
              <a:buSzPct val="108107"/>
              <a:buChar char="•"/>
            </a:pPr>
            <a:r>
              <a:rPr lang="en-GB">
                <a:solidFill>
                  <a:schemeClr val="dk1"/>
                </a:solidFill>
                <a:latin typeface="Roboto"/>
                <a:ea typeface="Roboto"/>
                <a:cs typeface="Roboto"/>
                <a:sym typeface="Roboto"/>
              </a:rPr>
              <a:t>dpc RAM (Rapid Assessment Model)</a:t>
            </a:r>
            <a:endParaRPr/>
          </a:p>
          <a:p>
            <a:pPr indent="-285784" lvl="0" marL="514350" rtl="0" algn="l">
              <a:lnSpc>
                <a:spcPct val="130000"/>
              </a:lnSpc>
              <a:spcBef>
                <a:spcPts val="1000"/>
              </a:spcBef>
              <a:spcAft>
                <a:spcPts val="0"/>
              </a:spcAft>
              <a:buSzPct val="108107"/>
              <a:buChar char="•"/>
            </a:pPr>
            <a:r>
              <a:rPr lang="en-GB">
                <a:solidFill>
                  <a:schemeClr val="dk1"/>
                </a:solidFill>
                <a:latin typeface="Roboto"/>
                <a:ea typeface="Roboto"/>
                <a:cs typeface="Roboto"/>
                <a:sym typeface="Roboto"/>
              </a:rPr>
              <a:t>RDA TRUST Framework</a:t>
            </a:r>
            <a:endParaRPr/>
          </a:p>
        </p:txBody>
      </p:sp>
      <p:sp>
        <p:nvSpPr>
          <p:cNvPr id="1384" name="Google Shape;1384;g390f4d5127f_0_58"/>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The CPP Origin Story</a:t>
            </a:r>
            <a:endParaRPr/>
          </a:p>
        </p:txBody>
      </p:sp>
      <p:sp>
        <p:nvSpPr>
          <p:cNvPr id="1385" name="Google Shape;1385;g390f4d5127f_0_58"/>
          <p:cNvSpPr txBox="1"/>
          <p:nvPr/>
        </p:nvSpPr>
        <p:spPr>
          <a:xfrm rot="-329365">
            <a:off x="4166574" y="1753883"/>
            <a:ext cx="1245010" cy="369500"/>
          </a:xfrm>
          <a:prstGeom prst="rect">
            <a:avLst/>
          </a:prstGeom>
          <a:solidFill>
            <a:srgbClr val="FFFF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Roboto"/>
                <a:ea typeface="Roboto"/>
                <a:cs typeface="Roboto"/>
                <a:sym typeface="Roboto"/>
              </a:rPr>
              <a:t>Parent B:</a:t>
            </a:r>
            <a:endParaRPr b="0" i="0" sz="1400" u="none" cap="none" strike="noStrike">
              <a:solidFill>
                <a:srgbClr val="000000"/>
              </a:solidFill>
              <a:latin typeface="Arial"/>
              <a:ea typeface="Arial"/>
              <a:cs typeface="Arial"/>
              <a:sym typeface="Arial"/>
            </a:endParaRPr>
          </a:p>
        </p:txBody>
      </p:sp>
      <p:sp>
        <p:nvSpPr>
          <p:cNvPr id="1386" name="Google Shape;1386;g390f4d5127f_0_58"/>
          <p:cNvSpPr txBox="1"/>
          <p:nvPr/>
        </p:nvSpPr>
        <p:spPr>
          <a:xfrm rot="-254903">
            <a:off x="589226" y="1753881"/>
            <a:ext cx="1271594" cy="369410"/>
          </a:xfrm>
          <a:prstGeom prst="rect">
            <a:avLst/>
          </a:prstGeom>
          <a:solidFill>
            <a:srgbClr val="FFFF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Roboto"/>
                <a:ea typeface="Roboto"/>
                <a:cs typeface="Roboto"/>
                <a:sym typeface="Roboto"/>
              </a:rPr>
              <a:t>Parent A:</a:t>
            </a:r>
            <a:endParaRPr b="0" i="0" sz="1400" u="none" cap="none" strike="noStrike">
              <a:solidFill>
                <a:srgbClr val="000000"/>
              </a:solidFill>
              <a:latin typeface="Arial"/>
              <a:ea typeface="Arial"/>
              <a:cs typeface="Arial"/>
              <a:sym typeface="Arial"/>
            </a:endParaRPr>
          </a:p>
        </p:txBody>
      </p:sp>
      <p:sp>
        <p:nvSpPr>
          <p:cNvPr id="1387" name="Google Shape;1387;g390f4d5127f_0_58"/>
          <p:cNvSpPr/>
          <p:nvPr/>
        </p:nvSpPr>
        <p:spPr>
          <a:xfrm rot="-352895">
            <a:off x="7400477" y="2931689"/>
            <a:ext cx="4172209" cy="3168163"/>
          </a:xfrm>
          <a:custGeom>
            <a:rect b="b" l="l" r="r" t="t"/>
            <a:pathLst>
              <a:path extrusionOk="0" fill="none" h="3167322" w="4171101">
                <a:moveTo>
                  <a:pt x="0" y="0"/>
                </a:moveTo>
                <a:cubicBezTo>
                  <a:pt x="344911" y="-32724"/>
                  <a:pt x="411732" y="7996"/>
                  <a:pt x="778606" y="0"/>
                </a:cubicBezTo>
                <a:cubicBezTo>
                  <a:pt x="1145480" y="-7996"/>
                  <a:pt x="1310885" y="34747"/>
                  <a:pt x="1515500" y="0"/>
                </a:cubicBezTo>
                <a:cubicBezTo>
                  <a:pt x="1720115" y="-34747"/>
                  <a:pt x="1925817" y="-1469"/>
                  <a:pt x="2210684" y="0"/>
                </a:cubicBezTo>
                <a:cubicBezTo>
                  <a:pt x="2495551" y="1469"/>
                  <a:pt x="2660869" y="-641"/>
                  <a:pt x="2905867" y="0"/>
                </a:cubicBezTo>
                <a:cubicBezTo>
                  <a:pt x="3150865" y="641"/>
                  <a:pt x="3756474" y="-24281"/>
                  <a:pt x="4171101" y="0"/>
                </a:cubicBezTo>
                <a:cubicBezTo>
                  <a:pt x="4179587" y="327610"/>
                  <a:pt x="4144489" y="498952"/>
                  <a:pt x="4171101" y="665138"/>
                </a:cubicBezTo>
                <a:cubicBezTo>
                  <a:pt x="4197713" y="831324"/>
                  <a:pt x="4161357" y="975814"/>
                  <a:pt x="4171101" y="1235256"/>
                </a:cubicBezTo>
                <a:cubicBezTo>
                  <a:pt x="4180845" y="1494698"/>
                  <a:pt x="4150753" y="1604874"/>
                  <a:pt x="4171101" y="1900393"/>
                </a:cubicBezTo>
                <a:cubicBezTo>
                  <a:pt x="4191449" y="2195912"/>
                  <a:pt x="4168568" y="2239664"/>
                  <a:pt x="4171101" y="2438838"/>
                </a:cubicBezTo>
                <a:cubicBezTo>
                  <a:pt x="4173634" y="2638013"/>
                  <a:pt x="4157737" y="2975294"/>
                  <a:pt x="4171101" y="3167322"/>
                </a:cubicBezTo>
                <a:cubicBezTo>
                  <a:pt x="3944852" y="3190476"/>
                  <a:pt x="3694625" y="3142282"/>
                  <a:pt x="3559340" y="3167322"/>
                </a:cubicBezTo>
                <a:cubicBezTo>
                  <a:pt x="3424055" y="3192362"/>
                  <a:pt x="3148051" y="3130607"/>
                  <a:pt x="2780734" y="3167322"/>
                </a:cubicBezTo>
                <a:cubicBezTo>
                  <a:pt x="2413417" y="3204037"/>
                  <a:pt x="2331792" y="3199609"/>
                  <a:pt x="2127262" y="3167322"/>
                </a:cubicBezTo>
                <a:cubicBezTo>
                  <a:pt x="1922732" y="3135035"/>
                  <a:pt x="1562428" y="3137025"/>
                  <a:pt x="1348656" y="3167322"/>
                </a:cubicBezTo>
                <a:cubicBezTo>
                  <a:pt x="1134884" y="3197619"/>
                  <a:pt x="942855" y="3178316"/>
                  <a:pt x="736895" y="3167322"/>
                </a:cubicBezTo>
                <a:cubicBezTo>
                  <a:pt x="530935" y="3156328"/>
                  <a:pt x="324571" y="3199507"/>
                  <a:pt x="0" y="3167322"/>
                </a:cubicBezTo>
                <a:cubicBezTo>
                  <a:pt x="22768" y="3056654"/>
                  <a:pt x="1577" y="2795895"/>
                  <a:pt x="0" y="2628877"/>
                </a:cubicBezTo>
                <a:cubicBezTo>
                  <a:pt x="-1577" y="2461859"/>
                  <a:pt x="12927" y="2315655"/>
                  <a:pt x="0" y="2090433"/>
                </a:cubicBezTo>
                <a:cubicBezTo>
                  <a:pt x="-12927" y="1865211"/>
                  <a:pt x="-6397" y="1661891"/>
                  <a:pt x="0" y="1551988"/>
                </a:cubicBezTo>
                <a:cubicBezTo>
                  <a:pt x="6397" y="1442086"/>
                  <a:pt x="4262" y="1096802"/>
                  <a:pt x="0" y="855177"/>
                </a:cubicBezTo>
                <a:cubicBezTo>
                  <a:pt x="-4262" y="613552"/>
                  <a:pt x="-23287" y="414090"/>
                  <a:pt x="0" y="0"/>
                </a:cubicBezTo>
                <a:close/>
              </a:path>
              <a:path extrusionOk="0" h="3167322" w="4171101">
                <a:moveTo>
                  <a:pt x="0" y="0"/>
                </a:moveTo>
                <a:cubicBezTo>
                  <a:pt x="264233" y="29377"/>
                  <a:pt x="341085" y="21601"/>
                  <a:pt x="653472" y="0"/>
                </a:cubicBezTo>
                <a:cubicBezTo>
                  <a:pt x="965859" y="-21601"/>
                  <a:pt x="1060970" y="-26446"/>
                  <a:pt x="1223523" y="0"/>
                </a:cubicBezTo>
                <a:cubicBezTo>
                  <a:pt x="1386076" y="26446"/>
                  <a:pt x="1662103" y="-29891"/>
                  <a:pt x="2002128" y="0"/>
                </a:cubicBezTo>
                <a:cubicBezTo>
                  <a:pt x="2342153" y="29891"/>
                  <a:pt x="2389709" y="5529"/>
                  <a:pt x="2655601" y="0"/>
                </a:cubicBezTo>
                <a:cubicBezTo>
                  <a:pt x="2921493" y="-5529"/>
                  <a:pt x="3173954" y="28623"/>
                  <a:pt x="3309073" y="0"/>
                </a:cubicBezTo>
                <a:cubicBezTo>
                  <a:pt x="3444192" y="-28623"/>
                  <a:pt x="3862636" y="-21201"/>
                  <a:pt x="4171101" y="0"/>
                </a:cubicBezTo>
                <a:cubicBezTo>
                  <a:pt x="4170975" y="257192"/>
                  <a:pt x="4165675" y="309110"/>
                  <a:pt x="4171101" y="570118"/>
                </a:cubicBezTo>
                <a:cubicBezTo>
                  <a:pt x="4176527" y="831126"/>
                  <a:pt x="4171918" y="924401"/>
                  <a:pt x="4171101" y="1203582"/>
                </a:cubicBezTo>
                <a:cubicBezTo>
                  <a:pt x="4170284" y="1482763"/>
                  <a:pt x="4169118" y="1530073"/>
                  <a:pt x="4171101" y="1773700"/>
                </a:cubicBezTo>
                <a:cubicBezTo>
                  <a:pt x="4173084" y="2017327"/>
                  <a:pt x="4156382" y="2075530"/>
                  <a:pt x="4171101" y="2343818"/>
                </a:cubicBezTo>
                <a:cubicBezTo>
                  <a:pt x="4185820" y="2612106"/>
                  <a:pt x="4176817" y="2929209"/>
                  <a:pt x="4171101" y="3167322"/>
                </a:cubicBezTo>
                <a:cubicBezTo>
                  <a:pt x="3868550" y="3187651"/>
                  <a:pt x="3801258" y="3149854"/>
                  <a:pt x="3434206" y="3167322"/>
                </a:cubicBezTo>
                <a:cubicBezTo>
                  <a:pt x="3067155" y="3184790"/>
                  <a:pt x="2836199" y="3197453"/>
                  <a:pt x="2655601" y="3167322"/>
                </a:cubicBezTo>
                <a:cubicBezTo>
                  <a:pt x="2475004" y="3137191"/>
                  <a:pt x="2195528" y="3172159"/>
                  <a:pt x="1876995" y="3167322"/>
                </a:cubicBezTo>
                <a:cubicBezTo>
                  <a:pt x="1558462" y="3162485"/>
                  <a:pt x="1445398" y="3160153"/>
                  <a:pt x="1265234" y="3167322"/>
                </a:cubicBezTo>
                <a:cubicBezTo>
                  <a:pt x="1085070" y="3174491"/>
                  <a:pt x="626940" y="3198650"/>
                  <a:pt x="0" y="3167322"/>
                </a:cubicBezTo>
                <a:cubicBezTo>
                  <a:pt x="-15091" y="3016566"/>
                  <a:pt x="-8567" y="2757153"/>
                  <a:pt x="0" y="2470511"/>
                </a:cubicBezTo>
                <a:cubicBezTo>
                  <a:pt x="8567" y="2183869"/>
                  <a:pt x="-9468" y="2040150"/>
                  <a:pt x="0" y="1932066"/>
                </a:cubicBezTo>
                <a:cubicBezTo>
                  <a:pt x="9468" y="1823982"/>
                  <a:pt x="-13333" y="1633448"/>
                  <a:pt x="0" y="1361948"/>
                </a:cubicBezTo>
                <a:cubicBezTo>
                  <a:pt x="13333" y="1090448"/>
                  <a:pt x="-2403" y="1002633"/>
                  <a:pt x="0" y="791830"/>
                </a:cubicBezTo>
                <a:cubicBezTo>
                  <a:pt x="2403" y="581027"/>
                  <a:pt x="-30145" y="179268"/>
                  <a:pt x="0" y="0"/>
                </a:cubicBezTo>
                <a:close/>
              </a:path>
            </a:pathLst>
          </a:custGeom>
          <a:solidFill>
            <a:srgbClr val="FFF2CC"/>
          </a:solidFill>
          <a:ln cap="flat" cmpd="sng" w="9525">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228600" lvl="0" marL="457200" marR="0" rtl="0" algn="l">
              <a:lnSpc>
                <a:spcPct val="110000"/>
              </a:lnSpc>
              <a:spcBef>
                <a:spcPts val="1000"/>
              </a:spcBef>
              <a:spcAft>
                <a:spcPts val="0"/>
              </a:spcAft>
              <a:buClr>
                <a:srgbClr val="7F7F7F"/>
              </a:buClr>
              <a:buSzPts val="1500"/>
              <a:buFont typeface="Arial"/>
              <a:buNone/>
            </a:pPr>
            <a:r>
              <a:rPr b="1" i="0" lang="en-GB" sz="937" u="none" cap="none" strike="noStrike">
                <a:solidFill>
                  <a:schemeClr val="dk1"/>
                </a:solidFill>
                <a:latin typeface="Roboto"/>
                <a:ea typeface="Roboto"/>
                <a:cs typeface="Roboto"/>
                <a:sym typeface="Roboto"/>
              </a:rPr>
              <a:t>5. The system must have the facility to assess the characteristics of ingested digital content and record them in associated metadata“ </a:t>
            </a:r>
            <a:endParaRPr b="0" i="0" sz="1400" u="none" cap="none" strike="noStrike">
              <a:solidFill>
                <a:srgbClr val="000000"/>
              </a:solidFill>
              <a:latin typeface="Arial"/>
              <a:ea typeface="Arial"/>
              <a:cs typeface="Arial"/>
              <a:sym typeface="Arial"/>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5.1 The system must identify file formats to the level of specific file format version and reference appropriate registries of further information such as PRONOM and/or Wikidata.</a:t>
            </a:r>
            <a:endParaRPr b="0" i="0" sz="937" u="none" cap="none" strike="noStrike">
              <a:solidFill>
                <a:schemeClr val="dk1"/>
              </a:solidFill>
              <a:latin typeface="Roboto"/>
              <a:ea typeface="Roboto"/>
              <a:cs typeface="Roboto"/>
              <a:sym typeface="Roboto"/>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5.2 The system must extract technical characteristics (such as size, image dimensions, video codec, audio run time, creating application).</a:t>
            </a:r>
            <a:endParaRPr b="0" i="0" sz="1400" u="none" cap="none" strike="noStrike">
              <a:solidFill>
                <a:srgbClr val="000000"/>
              </a:solidFill>
              <a:latin typeface="Arial"/>
              <a:ea typeface="Arial"/>
              <a:cs typeface="Arial"/>
              <a:sym typeface="Arial"/>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5.3 The system should identify content that cannot be rendered, such as broken, badly constructed, or encrypted content.</a:t>
            </a:r>
            <a:endParaRPr b="0" i="0" sz="1400" u="none" cap="none" strike="noStrike">
              <a:solidFill>
                <a:srgbClr val="000000"/>
              </a:solidFill>
              <a:latin typeface="Arial"/>
              <a:ea typeface="Arial"/>
              <a:cs typeface="Arial"/>
              <a:sym typeface="Arial"/>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5.4 The system should validate file formats against file format specifications or customised profiles.</a:t>
            </a:r>
            <a:endParaRPr b="0" i="0" sz="1400" u="none" cap="none" strike="noStrike">
              <a:solidFill>
                <a:srgbClr val="000000"/>
              </a:solidFill>
              <a:latin typeface="Arial"/>
              <a:ea typeface="Arial"/>
              <a:cs typeface="Arial"/>
              <a:sym typeface="Arial"/>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5.5 The system should capture external dependencies, where content (or software) not present in the digital object is vital for it to be rendered or used (such as non-embedded fonts, non-embedded media such as YouTube videos or software libraries).</a:t>
            </a:r>
            <a:endParaRPr b="0" i="0" sz="937" u="none" cap="none" strike="noStrike">
              <a:solidFill>
                <a:schemeClr val="dk1"/>
              </a:solidFill>
              <a:latin typeface="Roboto"/>
              <a:ea typeface="Roboto"/>
              <a:cs typeface="Roboto"/>
              <a:sym typeface="Roboto"/>
            </a:endParaRPr>
          </a:p>
          <a:p>
            <a:pPr indent="-228600" lvl="0" marL="457200" marR="0" rtl="0" algn="l">
              <a:lnSpc>
                <a:spcPct val="110000"/>
              </a:lnSpc>
              <a:spcBef>
                <a:spcPts val="1000"/>
              </a:spcBef>
              <a:spcAft>
                <a:spcPts val="0"/>
              </a:spcAft>
              <a:buClr>
                <a:srgbClr val="7F7F7F"/>
              </a:buClr>
              <a:buSzPts val="1500"/>
              <a:buFont typeface="Arial"/>
              <a:buNone/>
            </a:pPr>
            <a:r>
              <a:t/>
            </a:r>
            <a:endParaRPr b="0" i="0" sz="937" u="none" cap="none" strike="noStrike">
              <a:solidFill>
                <a:srgbClr val="7F7F7F"/>
              </a:solidFill>
              <a:latin typeface="Roboto Light"/>
              <a:ea typeface="Roboto Light"/>
              <a:cs typeface="Roboto Light"/>
              <a:sym typeface="Roboto Light"/>
            </a:endParaRPr>
          </a:p>
        </p:txBody>
      </p:sp>
      <p:sp>
        <p:nvSpPr>
          <p:cNvPr id="1388" name="Google Shape;1388;g390f4d5127f_0_58"/>
          <p:cNvSpPr/>
          <p:nvPr/>
        </p:nvSpPr>
        <p:spPr>
          <a:xfrm rot="-352895">
            <a:off x="7400477" y="2931691"/>
            <a:ext cx="4172209" cy="3168163"/>
          </a:xfrm>
          <a:custGeom>
            <a:rect b="b" l="l" r="r" t="t"/>
            <a:pathLst>
              <a:path extrusionOk="0" fill="none" h="3167322" w="4171101">
                <a:moveTo>
                  <a:pt x="0" y="0"/>
                </a:moveTo>
                <a:cubicBezTo>
                  <a:pt x="344911" y="-32724"/>
                  <a:pt x="411732" y="7996"/>
                  <a:pt x="778606" y="0"/>
                </a:cubicBezTo>
                <a:cubicBezTo>
                  <a:pt x="1145480" y="-7996"/>
                  <a:pt x="1310885" y="34747"/>
                  <a:pt x="1515500" y="0"/>
                </a:cubicBezTo>
                <a:cubicBezTo>
                  <a:pt x="1720115" y="-34747"/>
                  <a:pt x="1925817" y="-1469"/>
                  <a:pt x="2210684" y="0"/>
                </a:cubicBezTo>
                <a:cubicBezTo>
                  <a:pt x="2495551" y="1469"/>
                  <a:pt x="2660869" y="-641"/>
                  <a:pt x="2905867" y="0"/>
                </a:cubicBezTo>
                <a:cubicBezTo>
                  <a:pt x="3150865" y="641"/>
                  <a:pt x="3756474" y="-24281"/>
                  <a:pt x="4171101" y="0"/>
                </a:cubicBezTo>
                <a:cubicBezTo>
                  <a:pt x="4179587" y="327610"/>
                  <a:pt x="4144489" y="498952"/>
                  <a:pt x="4171101" y="665138"/>
                </a:cubicBezTo>
                <a:cubicBezTo>
                  <a:pt x="4197713" y="831324"/>
                  <a:pt x="4161357" y="975814"/>
                  <a:pt x="4171101" y="1235256"/>
                </a:cubicBezTo>
                <a:cubicBezTo>
                  <a:pt x="4180845" y="1494698"/>
                  <a:pt x="4150753" y="1604874"/>
                  <a:pt x="4171101" y="1900393"/>
                </a:cubicBezTo>
                <a:cubicBezTo>
                  <a:pt x="4191449" y="2195912"/>
                  <a:pt x="4168568" y="2239664"/>
                  <a:pt x="4171101" y="2438838"/>
                </a:cubicBezTo>
                <a:cubicBezTo>
                  <a:pt x="4173634" y="2638013"/>
                  <a:pt x="4157737" y="2975294"/>
                  <a:pt x="4171101" y="3167322"/>
                </a:cubicBezTo>
                <a:cubicBezTo>
                  <a:pt x="3944852" y="3190476"/>
                  <a:pt x="3694625" y="3142282"/>
                  <a:pt x="3559340" y="3167322"/>
                </a:cubicBezTo>
                <a:cubicBezTo>
                  <a:pt x="3424055" y="3192362"/>
                  <a:pt x="3148051" y="3130607"/>
                  <a:pt x="2780734" y="3167322"/>
                </a:cubicBezTo>
                <a:cubicBezTo>
                  <a:pt x="2413417" y="3204037"/>
                  <a:pt x="2331792" y="3199609"/>
                  <a:pt x="2127262" y="3167322"/>
                </a:cubicBezTo>
                <a:cubicBezTo>
                  <a:pt x="1922732" y="3135035"/>
                  <a:pt x="1562428" y="3137025"/>
                  <a:pt x="1348656" y="3167322"/>
                </a:cubicBezTo>
                <a:cubicBezTo>
                  <a:pt x="1134884" y="3197619"/>
                  <a:pt x="942855" y="3178316"/>
                  <a:pt x="736895" y="3167322"/>
                </a:cubicBezTo>
                <a:cubicBezTo>
                  <a:pt x="530935" y="3156328"/>
                  <a:pt x="324571" y="3199507"/>
                  <a:pt x="0" y="3167322"/>
                </a:cubicBezTo>
                <a:cubicBezTo>
                  <a:pt x="22768" y="3056654"/>
                  <a:pt x="1577" y="2795895"/>
                  <a:pt x="0" y="2628877"/>
                </a:cubicBezTo>
                <a:cubicBezTo>
                  <a:pt x="-1577" y="2461859"/>
                  <a:pt x="12927" y="2315655"/>
                  <a:pt x="0" y="2090433"/>
                </a:cubicBezTo>
                <a:cubicBezTo>
                  <a:pt x="-12927" y="1865211"/>
                  <a:pt x="-6397" y="1661891"/>
                  <a:pt x="0" y="1551988"/>
                </a:cubicBezTo>
                <a:cubicBezTo>
                  <a:pt x="6397" y="1442086"/>
                  <a:pt x="4262" y="1096802"/>
                  <a:pt x="0" y="855177"/>
                </a:cubicBezTo>
                <a:cubicBezTo>
                  <a:pt x="-4262" y="613552"/>
                  <a:pt x="-23287" y="414090"/>
                  <a:pt x="0" y="0"/>
                </a:cubicBezTo>
                <a:close/>
              </a:path>
              <a:path extrusionOk="0" h="3167322" w="4171101">
                <a:moveTo>
                  <a:pt x="0" y="0"/>
                </a:moveTo>
                <a:cubicBezTo>
                  <a:pt x="264233" y="29377"/>
                  <a:pt x="341085" y="21601"/>
                  <a:pt x="653472" y="0"/>
                </a:cubicBezTo>
                <a:cubicBezTo>
                  <a:pt x="965859" y="-21601"/>
                  <a:pt x="1060970" y="-26446"/>
                  <a:pt x="1223523" y="0"/>
                </a:cubicBezTo>
                <a:cubicBezTo>
                  <a:pt x="1386076" y="26446"/>
                  <a:pt x="1662103" y="-29891"/>
                  <a:pt x="2002128" y="0"/>
                </a:cubicBezTo>
                <a:cubicBezTo>
                  <a:pt x="2342153" y="29891"/>
                  <a:pt x="2389709" y="5529"/>
                  <a:pt x="2655601" y="0"/>
                </a:cubicBezTo>
                <a:cubicBezTo>
                  <a:pt x="2921493" y="-5529"/>
                  <a:pt x="3173954" y="28623"/>
                  <a:pt x="3309073" y="0"/>
                </a:cubicBezTo>
                <a:cubicBezTo>
                  <a:pt x="3444192" y="-28623"/>
                  <a:pt x="3862636" y="-21201"/>
                  <a:pt x="4171101" y="0"/>
                </a:cubicBezTo>
                <a:cubicBezTo>
                  <a:pt x="4170975" y="257192"/>
                  <a:pt x="4165675" y="309110"/>
                  <a:pt x="4171101" y="570118"/>
                </a:cubicBezTo>
                <a:cubicBezTo>
                  <a:pt x="4176527" y="831126"/>
                  <a:pt x="4171918" y="924401"/>
                  <a:pt x="4171101" y="1203582"/>
                </a:cubicBezTo>
                <a:cubicBezTo>
                  <a:pt x="4170284" y="1482763"/>
                  <a:pt x="4169118" y="1530073"/>
                  <a:pt x="4171101" y="1773700"/>
                </a:cubicBezTo>
                <a:cubicBezTo>
                  <a:pt x="4173084" y="2017327"/>
                  <a:pt x="4156382" y="2075530"/>
                  <a:pt x="4171101" y="2343818"/>
                </a:cubicBezTo>
                <a:cubicBezTo>
                  <a:pt x="4185820" y="2612106"/>
                  <a:pt x="4176817" y="2929209"/>
                  <a:pt x="4171101" y="3167322"/>
                </a:cubicBezTo>
                <a:cubicBezTo>
                  <a:pt x="3868550" y="3187651"/>
                  <a:pt x="3801258" y="3149854"/>
                  <a:pt x="3434206" y="3167322"/>
                </a:cubicBezTo>
                <a:cubicBezTo>
                  <a:pt x="3067155" y="3184790"/>
                  <a:pt x="2836199" y="3197453"/>
                  <a:pt x="2655601" y="3167322"/>
                </a:cubicBezTo>
                <a:cubicBezTo>
                  <a:pt x="2475004" y="3137191"/>
                  <a:pt x="2195528" y="3172159"/>
                  <a:pt x="1876995" y="3167322"/>
                </a:cubicBezTo>
                <a:cubicBezTo>
                  <a:pt x="1558462" y="3162485"/>
                  <a:pt x="1445398" y="3160153"/>
                  <a:pt x="1265234" y="3167322"/>
                </a:cubicBezTo>
                <a:cubicBezTo>
                  <a:pt x="1085070" y="3174491"/>
                  <a:pt x="626940" y="3198650"/>
                  <a:pt x="0" y="3167322"/>
                </a:cubicBezTo>
                <a:cubicBezTo>
                  <a:pt x="-15091" y="3016566"/>
                  <a:pt x="-8567" y="2757153"/>
                  <a:pt x="0" y="2470511"/>
                </a:cubicBezTo>
                <a:cubicBezTo>
                  <a:pt x="8567" y="2183869"/>
                  <a:pt x="-9468" y="2040150"/>
                  <a:pt x="0" y="1932066"/>
                </a:cubicBezTo>
                <a:cubicBezTo>
                  <a:pt x="9468" y="1823982"/>
                  <a:pt x="-13333" y="1633448"/>
                  <a:pt x="0" y="1361948"/>
                </a:cubicBezTo>
                <a:cubicBezTo>
                  <a:pt x="13333" y="1090448"/>
                  <a:pt x="-2403" y="1002633"/>
                  <a:pt x="0" y="791830"/>
                </a:cubicBezTo>
                <a:cubicBezTo>
                  <a:pt x="2403" y="581027"/>
                  <a:pt x="-30145" y="179268"/>
                  <a:pt x="0" y="0"/>
                </a:cubicBezTo>
                <a:close/>
              </a:path>
            </a:pathLst>
          </a:custGeom>
          <a:solidFill>
            <a:srgbClr val="FFF2CC"/>
          </a:solidFill>
          <a:ln cap="flat" cmpd="sng" w="9525">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228600" lvl="0" marL="457200" marR="0" rtl="0" algn="l">
              <a:lnSpc>
                <a:spcPct val="110000"/>
              </a:lnSpc>
              <a:spcBef>
                <a:spcPts val="1000"/>
              </a:spcBef>
              <a:spcAft>
                <a:spcPts val="0"/>
              </a:spcAft>
              <a:buClr>
                <a:srgbClr val="7F7F7F"/>
              </a:buClr>
              <a:buSzPts val="1500"/>
              <a:buFont typeface="Arial"/>
              <a:buNone/>
            </a:pPr>
            <a:r>
              <a:rPr b="1" i="0" lang="en-GB" sz="937" u="none" cap="none" strike="noStrike">
                <a:solidFill>
                  <a:schemeClr val="dk1"/>
                </a:solidFill>
                <a:latin typeface="Roboto"/>
                <a:ea typeface="Roboto"/>
                <a:cs typeface="Roboto"/>
                <a:sym typeface="Roboto"/>
              </a:rPr>
              <a:t>5. The system must have the facility to assess the characteristics of ingested digital content and record them in associated metadata“ </a:t>
            </a:r>
            <a:endParaRPr b="0" i="0" sz="1400" u="none" cap="none" strike="noStrike">
              <a:solidFill>
                <a:srgbClr val="000000"/>
              </a:solidFill>
              <a:latin typeface="Arial"/>
              <a:ea typeface="Arial"/>
              <a:cs typeface="Arial"/>
              <a:sym typeface="Arial"/>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5.1 The system must </a:t>
            </a:r>
            <a:r>
              <a:rPr b="1" i="0" lang="en-GB" sz="937" u="none" cap="none" strike="noStrike">
                <a:solidFill>
                  <a:schemeClr val="dk1"/>
                </a:solidFill>
                <a:highlight>
                  <a:srgbClr val="00FF00"/>
                </a:highlight>
                <a:latin typeface="Roboto"/>
                <a:ea typeface="Roboto"/>
                <a:cs typeface="Roboto"/>
                <a:sym typeface="Roboto"/>
              </a:rPr>
              <a:t>identify file formats to the level of specific file format version and reference appropriate registries of further information such as PRONOM and/or Wikidata.</a:t>
            </a:r>
            <a:endParaRPr b="1" i="0" sz="937" u="none" cap="none" strike="noStrike">
              <a:solidFill>
                <a:schemeClr val="dk1"/>
              </a:solidFill>
              <a:highlight>
                <a:srgbClr val="00FF00"/>
              </a:highlight>
              <a:latin typeface="Roboto"/>
              <a:ea typeface="Roboto"/>
              <a:cs typeface="Roboto"/>
              <a:sym typeface="Roboto"/>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5.2 The system must extract technical characteristics (such as size, image dimensions, video codec, audio run time, creating application).</a:t>
            </a:r>
            <a:endParaRPr b="0" i="0" sz="1400" u="none" cap="none" strike="noStrike">
              <a:solidFill>
                <a:srgbClr val="000000"/>
              </a:solidFill>
              <a:latin typeface="Arial"/>
              <a:ea typeface="Arial"/>
              <a:cs typeface="Arial"/>
              <a:sym typeface="Arial"/>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5.3 The system should identify content that cannot be rendered, such as broken, badly constructed, or encrypted content.</a:t>
            </a:r>
            <a:endParaRPr b="0" i="0" sz="1400" u="none" cap="none" strike="noStrike">
              <a:solidFill>
                <a:srgbClr val="000000"/>
              </a:solidFill>
              <a:latin typeface="Arial"/>
              <a:ea typeface="Arial"/>
              <a:cs typeface="Arial"/>
              <a:sym typeface="Arial"/>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5.4 The system should validate file formats against file format specifications or customised profiles.</a:t>
            </a:r>
            <a:endParaRPr b="0" i="0" sz="1400" u="none" cap="none" strike="noStrike">
              <a:solidFill>
                <a:srgbClr val="000000"/>
              </a:solidFill>
              <a:latin typeface="Arial"/>
              <a:ea typeface="Arial"/>
              <a:cs typeface="Arial"/>
              <a:sym typeface="Arial"/>
            </a:endParaRPr>
          </a:p>
          <a:p>
            <a:pPr indent="-228600" lvl="0" marL="457200" marR="0" rtl="0" algn="l">
              <a:lnSpc>
                <a:spcPct val="110000"/>
              </a:lnSpc>
              <a:spcBef>
                <a:spcPts val="1000"/>
              </a:spcBef>
              <a:spcAft>
                <a:spcPts val="0"/>
              </a:spcAft>
              <a:buClr>
                <a:srgbClr val="7F7F7F"/>
              </a:buClr>
              <a:buSzPts val="1500"/>
              <a:buFont typeface="Arial"/>
              <a:buNone/>
            </a:pPr>
            <a:r>
              <a:rPr b="0" i="0" lang="en-GB" sz="937" u="none" cap="none" strike="noStrike">
                <a:solidFill>
                  <a:schemeClr val="dk1"/>
                </a:solidFill>
                <a:latin typeface="Roboto"/>
                <a:ea typeface="Roboto"/>
                <a:cs typeface="Roboto"/>
                <a:sym typeface="Roboto"/>
              </a:rPr>
              <a:t>5.5 The system should capture external dependencies, where content (or software) not present in the digital object is vital for it to be rendered or used (such as non-embedded fonts, non-embedded media such as YouTube videos or software libraries).</a:t>
            </a:r>
            <a:endParaRPr b="0" i="0" sz="937" u="none" cap="none" strike="noStrike">
              <a:solidFill>
                <a:schemeClr val="dk1"/>
              </a:solidFill>
              <a:latin typeface="Roboto"/>
              <a:ea typeface="Roboto"/>
              <a:cs typeface="Roboto"/>
              <a:sym typeface="Roboto"/>
            </a:endParaRPr>
          </a:p>
          <a:p>
            <a:pPr indent="-228600" lvl="0" marL="457200" marR="0" rtl="0" algn="l">
              <a:lnSpc>
                <a:spcPct val="110000"/>
              </a:lnSpc>
              <a:spcBef>
                <a:spcPts val="1000"/>
              </a:spcBef>
              <a:spcAft>
                <a:spcPts val="0"/>
              </a:spcAft>
              <a:buClr>
                <a:srgbClr val="7F7F7F"/>
              </a:buClr>
              <a:buSzPts val="1500"/>
              <a:buFont typeface="Arial"/>
              <a:buNone/>
            </a:pPr>
            <a:r>
              <a:t/>
            </a:r>
            <a:endParaRPr b="0" i="0" sz="937" u="none" cap="none" strike="noStrike">
              <a:solidFill>
                <a:srgbClr val="7F7F7F"/>
              </a:solidFill>
              <a:latin typeface="Roboto Light"/>
              <a:ea typeface="Roboto Light"/>
              <a:cs typeface="Roboto Light"/>
              <a:sym typeface="Roboto Light"/>
            </a:endParaRPr>
          </a:p>
        </p:txBody>
      </p:sp>
      <p:sp>
        <p:nvSpPr>
          <p:cNvPr id="1389" name="Google Shape;1389;g390f4d5127f_0_58"/>
          <p:cNvSpPr/>
          <p:nvPr/>
        </p:nvSpPr>
        <p:spPr>
          <a:xfrm rot="405102">
            <a:off x="6189004" y="4825713"/>
            <a:ext cx="1406094" cy="745793"/>
          </a:xfrm>
          <a:custGeom>
            <a:rect b="b" l="l" r="r" t="t"/>
            <a:pathLst>
              <a:path extrusionOk="0" fill="none" h="746218" w="1406894">
                <a:moveTo>
                  <a:pt x="0" y="186555"/>
                </a:moveTo>
                <a:cubicBezTo>
                  <a:pt x="215333" y="156497"/>
                  <a:pt x="327869" y="226370"/>
                  <a:pt x="527230" y="186555"/>
                </a:cubicBezTo>
                <a:cubicBezTo>
                  <a:pt x="726591" y="146740"/>
                  <a:pt x="808616" y="223237"/>
                  <a:pt x="1033785" y="186555"/>
                </a:cubicBezTo>
                <a:cubicBezTo>
                  <a:pt x="1024986" y="101526"/>
                  <a:pt x="1044054" y="85650"/>
                  <a:pt x="1033785" y="0"/>
                </a:cubicBezTo>
                <a:cubicBezTo>
                  <a:pt x="1173395" y="54572"/>
                  <a:pt x="1302631" y="325538"/>
                  <a:pt x="1406894" y="373109"/>
                </a:cubicBezTo>
                <a:cubicBezTo>
                  <a:pt x="1344616" y="512408"/>
                  <a:pt x="1169935" y="596827"/>
                  <a:pt x="1033785" y="746218"/>
                </a:cubicBezTo>
                <a:cubicBezTo>
                  <a:pt x="1019697" y="705834"/>
                  <a:pt x="1055793" y="626998"/>
                  <a:pt x="1033785" y="559664"/>
                </a:cubicBezTo>
                <a:cubicBezTo>
                  <a:pt x="900738" y="570132"/>
                  <a:pt x="689891" y="510833"/>
                  <a:pt x="516893" y="559664"/>
                </a:cubicBezTo>
                <a:cubicBezTo>
                  <a:pt x="343895" y="608495"/>
                  <a:pt x="239734" y="551322"/>
                  <a:pt x="0" y="559664"/>
                </a:cubicBezTo>
                <a:cubicBezTo>
                  <a:pt x="-15372" y="383881"/>
                  <a:pt x="24805" y="336014"/>
                  <a:pt x="0" y="186555"/>
                </a:cubicBezTo>
                <a:close/>
              </a:path>
              <a:path extrusionOk="0" h="746218" w="1406894">
                <a:moveTo>
                  <a:pt x="0" y="186555"/>
                </a:moveTo>
                <a:cubicBezTo>
                  <a:pt x="196781" y="178551"/>
                  <a:pt x="297382" y="230347"/>
                  <a:pt x="506555" y="186555"/>
                </a:cubicBezTo>
                <a:cubicBezTo>
                  <a:pt x="715728" y="142763"/>
                  <a:pt x="905593" y="244201"/>
                  <a:pt x="1033785" y="186555"/>
                </a:cubicBezTo>
                <a:cubicBezTo>
                  <a:pt x="1021543" y="144969"/>
                  <a:pt x="1041741" y="78572"/>
                  <a:pt x="1033785" y="0"/>
                </a:cubicBezTo>
                <a:cubicBezTo>
                  <a:pt x="1180066" y="123115"/>
                  <a:pt x="1326782" y="298590"/>
                  <a:pt x="1406894" y="373109"/>
                </a:cubicBezTo>
                <a:cubicBezTo>
                  <a:pt x="1229226" y="563945"/>
                  <a:pt x="1143187" y="611663"/>
                  <a:pt x="1033785" y="746218"/>
                </a:cubicBezTo>
                <a:cubicBezTo>
                  <a:pt x="1016140" y="680248"/>
                  <a:pt x="1037833" y="604717"/>
                  <a:pt x="1033785" y="559664"/>
                </a:cubicBezTo>
                <a:cubicBezTo>
                  <a:pt x="882394" y="601010"/>
                  <a:pt x="756943" y="529518"/>
                  <a:pt x="537568" y="559664"/>
                </a:cubicBezTo>
                <a:cubicBezTo>
                  <a:pt x="318193" y="589810"/>
                  <a:pt x="161237" y="495633"/>
                  <a:pt x="0" y="559664"/>
                </a:cubicBezTo>
                <a:cubicBezTo>
                  <a:pt x="-17427" y="390268"/>
                  <a:pt x="8469" y="311532"/>
                  <a:pt x="0" y="186555"/>
                </a:cubicBezTo>
                <a:close/>
              </a:path>
            </a:pathLst>
          </a:cu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Arial"/>
                <a:ea typeface="Arial"/>
                <a:cs typeface="Arial"/>
                <a:sym typeface="Arial"/>
              </a:rPr>
              <a:t>example</a:t>
            </a:r>
            <a:endParaRPr b="1"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g3a3b419b15d_0_1274"/>
          <p:cNvSpPr txBox="1"/>
          <p:nvPr>
            <p:ph type="title"/>
          </p:nvPr>
        </p:nvSpPr>
        <p:spPr>
          <a:xfrm>
            <a:off x="652084" y="1104771"/>
            <a:ext cx="10515600" cy="715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900"/>
              <a:buNone/>
            </a:pPr>
            <a:r>
              <a:rPr lang="en-GB"/>
              <a:t>EDEN &amp; FIDELIS complementary actions</a:t>
            </a:r>
            <a:endParaRPr/>
          </a:p>
        </p:txBody>
      </p:sp>
      <p:sp>
        <p:nvSpPr>
          <p:cNvPr id="386" name="Google Shape;386;g3a3b419b15d_0_1274"/>
          <p:cNvSpPr txBox="1"/>
          <p:nvPr>
            <p:ph idx="1" type="body"/>
          </p:nvPr>
        </p:nvSpPr>
        <p:spPr>
          <a:xfrm>
            <a:off x="652084" y="1974860"/>
            <a:ext cx="10515600" cy="2460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100"/>
              </a:spcBef>
              <a:spcAft>
                <a:spcPts val="0"/>
              </a:spcAft>
              <a:buSzPts val="1900"/>
              <a:buNone/>
            </a:pPr>
            <a:r>
              <a:rPr lang="en-GB" sz="2700">
                <a:solidFill>
                  <a:schemeClr val="accent1"/>
                </a:solidFill>
              </a:rPr>
              <a:t>Some examples identified so far</a:t>
            </a:r>
            <a:endParaRPr sz="2700">
              <a:solidFill>
                <a:schemeClr val="accent1"/>
              </a:solidFill>
            </a:endParaRPr>
          </a:p>
          <a:p>
            <a:pPr indent="-336550" lvl="0" marL="457200" rtl="0" algn="l">
              <a:lnSpc>
                <a:spcPct val="100000"/>
              </a:lnSpc>
              <a:spcBef>
                <a:spcPts val="1100"/>
              </a:spcBef>
              <a:spcAft>
                <a:spcPts val="0"/>
              </a:spcAft>
              <a:buSzPts val="1900"/>
              <a:buChar char="•"/>
            </a:pPr>
            <a:r>
              <a:rPr lang="en-GB" sz="2100"/>
              <a:t>FIDELIS can boost stakeholder engagement and adoption of EOSC EDEN results e.g. via the cascading grants or training &amp; mentoring programmes</a:t>
            </a:r>
            <a:endParaRPr sz="2100"/>
          </a:p>
          <a:p>
            <a:pPr indent="-336550" lvl="0" marL="457200" rtl="0" algn="l">
              <a:lnSpc>
                <a:spcPct val="100000"/>
              </a:lnSpc>
              <a:spcBef>
                <a:spcPts val="0"/>
              </a:spcBef>
              <a:spcAft>
                <a:spcPts val="0"/>
              </a:spcAft>
              <a:buSzPts val="1900"/>
              <a:buChar char="•"/>
            </a:pPr>
            <a:r>
              <a:rPr lang="en-GB" sz="2100"/>
              <a:t>EDEN can test the concept of the TDR network developed by FIDELIS</a:t>
            </a:r>
            <a:endParaRPr sz="2100"/>
          </a:p>
          <a:p>
            <a:pPr indent="-336550" lvl="0" marL="457200" rtl="0" algn="l">
              <a:lnSpc>
                <a:spcPct val="100000"/>
              </a:lnSpc>
              <a:spcBef>
                <a:spcPts val="0"/>
              </a:spcBef>
              <a:spcAft>
                <a:spcPts val="0"/>
              </a:spcAft>
              <a:buSzPts val="1900"/>
              <a:buChar char="•"/>
            </a:pPr>
            <a:r>
              <a:rPr lang="en-GB" sz="2100"/>
              <a:t>EDEN has resources to develop tools and services that can meet the requirements identified by FIDELIS</a:t>
            </a:r>
            <a:endParaRPr sz="2100"/>
          </a:p>
        </p:txBody>
      </p:sp>
      <p:pic>
        <p:nvPicPr>
          <p:cNvPr id="387" name="Google Shape;387;g3a3b419b15d_0_1274"/>
          <p:cNvPicPr preferRelativeResize="0"/>
          <p:nvPr/>
        </p:nvPicPr>
        <p:blipFill rotWithShape="1">
          <a:blip r:embed="rId3">
            <a:alphaModFix/>
          </a:blip>
          <a:srcRect b="0" l="0" r="0" t="0"/>
          <a:stretch/>
        </p:blipFill>
        <p:spPr>
          <a:xfrm>
            <a:off x="921475" y="4340700"/>
            <a:ext cx="3142524" cy="2362587"/>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3" name="Shape 1393"/>
        <p:cNvGrpSpPr/>
        <p:nvPr/>
      </p:nvGrpSpPr>
      <p:grpSpPr>
        <a:xfrm>
          <a:off x="0" y="0"/>
          <a:ext cx="0" cy="0"/>
          <a:chOff x="0" y="0"/>
          <a:chExt cx="0" cy="0"/>
        </a:xfrm>
      </p:grpSpPr>
      <p:sp>
        <p:nvSpPr>
          <p:cNvPr id="1394" name="Google Shape;1394;g390f4d5127f_0_72"/>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395" name="Google Shape;1395;g390f4d5127f_0_72"/>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The final CPP candidate list</a:t>
            </a:r>
            <a:endParaRPr>
              <a:latin typeface="Roboto"/>
              <a:ea typeface="Roboto"/>
              <a:cs typeface="Roboto"/>
              <a:sym typeface="Roboto"/>
            </a:endParaRPr>
          </a:p>
        </p:txBody>
      </p:sp>
      <p:pic>
        <p:nvPicPr>
          <p:cNvPr id="1396" name="Google Shape;1396;g390f4d5127f_0_72"/>
          <p:cNvPicPr preferRelativeResize="0"/>
          <p:nvPr/>
        </p:nvPicPr>
        <p:blipFill rotWithShape="1">
          <a:blip r:embed="rId3">
            <a:alphaModFix/>
          </a:blip>
          <a:srcRect b="0" l="0" r="0" t="0"/>
          <a:stretch/>
        </p:blipFill>
        <p:spPr>
          <a:xfrm rot="667846">
            <a:off x="10418553" y="235914"/>
            <a:ext cx="1458446" cy="1762657"/>
          </a:xfrm>
          <a:prstGeom prst="rect">
            <a:avLst/>
          </a:prstGeom>
          <a:noFill/>
          <a:ln>
            <a:noFill/>
          </a:ln>
        </p:spPr>
      </p:pic>
      <p:sp>
        <p:nvSpPr>
          <p:cNvPr id="1397" name="Google Shape;1397;g390f4d5127f_0_72"/>
          <p:cNvSpPr txBox="1"/>
          <p:nvPr/>
        </p:nvSpPr>
        <p:spPr>
          <a:xfrm>
            <a:off x="360998" y="1901659"/>
            <a:ext cx="3906300" cy="47664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CPP-001 Checksum Generation &amp; Recording</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CPP-002 Checksum Validation</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CPP-003 Integrity Checking</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CPP-004 Data Corruption Management</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CPP-005 Identifier Management</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CPP-006 AIP Batch Export</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CPP-007 Virus Scanning</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CPP-008 File Format Identification</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CPP-009 Metadata Extraction</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CPP-010 File Format Validation</a:t>
            </a:r>
            <a:endParaRPr b="0" i="0" sz="1400" u="none" cap="none" strike="noStrike">
              <a:solidFill>
                <a:srgbClr val="000000"/>
              </a:solidFill>
              <a:latin typeface="Arial"/>
              <a:ea typeface="Arial"/>
              <a:cs typeface="Arial"/>
              <a:sym typeface="Arial"/>
            </a:endParaRPr>
          </a:p>
        </p:txBody>
      </p:sp>
      <p:sp>
        <p:nvSpPr>
          <p:cNvPr id="1398" name="Google Shape;1398;g390f4d5127f_0_72"/>
          <p:cNvSpPr txBox="1"/>
          <p:nvPr/>
        </p:nvSpPr>
        <p:spPr>
          <a:xfrm>
            <a:off x="8335598" y="1887848"/>
            <a:ext cx="4174800" cy="4766400"/>
          </a:xfrm>
          <a:prstGeom prst="rect">
            <a:avLst/>
          </a:prstGeom>
          <a:noFill/>
          <a:ln>
            <a:noFill/>
          </a:ln>
        </p:spPr>
        <p:txBody>
          <a:bodyPr anchorCtr="0" anchor="t" bIns="45700" lIns="91425" spcFirstLastPara="1" rIns="91425" wrap="square" tIns="45700">
            <a:normAutofit/>
          </a:bodyPr>
          <a:lstStyle/>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CPP-021 AIP Versioning</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CPP-022 Significant Properties Definition</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CPP-023 Risk Definition and Extraction</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CPP-024 Enabling Discovery</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CPP-025 Enabling Access</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CPP-026 File Normalisation</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CPP-027 File Repair</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CPP-028 Creation of Derivatives</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CPP-029 Ingest</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CPP-30 Refreshment</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t/>
            </a:r>
            <a:endParaRPr b="0" i="0" sz="1500" u="none" cap="none" strike="noStrike">
              <a:solidFill>
                <a:srgbClr val="7F7F7F"/>
              </a:solidFill>
              <a:latin typeface="Roboto Light"/>
              <a:ea typeface="Roboto Light"/>
              <a:cs typeface="Roboto Light"/>
              <a:sym typeface="Roboto Light"/>
            </a:endParaRPr>
          </a:p>
        </p:txBody>
      </p:sp>
      <p:sp>
        <p:nvSpPr>
          <p:cNvPr id="1399" name="Google Shape;1399;g390f4d5127f_0_72"/>
          <p:cNvSpPr txBox="1"/>
          <p:nvPr/>
        </p:nvSpPr>
        <p:spPr>
          <a:xfrm>
            <a:off x="4391891" y="1901658"/>
            <a:ext cx="3777600" cy="47664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CPP-011 Replication</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CPP-012 Risk Mitigation</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CPP-013 Object Management Reporting</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CPP-014 File Migration</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CPP-015 Emulation &amp; Rendering Tools</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CPP-016 Metadata Ingest &amp; Management</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CPP-017 Disposal</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CPP-018 Community Watch</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CPP-019 Data Quality Assessment</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rPr b="0" i="0" lang="en-GB" sz="1400" u="none" cap="none" strike="noStrike">
                <a:solidFill>
                  <a:schemeClr val="dk1"/>
                </a:solidFill>
                <a:latin typeface="Roboto"/>
                <a:ea typeface="Roboto"/>
                <a:cs typeface="Roboto"/>
                <a:sym typeface="Roboto"/>
              </a:rPr>
              <a:t>CPP-020 Rights Management</a:t>
            </a:r>
            <a:endParaRPr b="0" i="0" sz="1400" u="none" cap="none" strike="noStrike">
              <a:solidFill>
                <a:srgbClr val="000000"/>
              </a:solidFill>
              <a:latin typeface="Arial"/>
              <a:ea typeface="Arial"/>
              <a:cs typeface="Arial"/>
              <a:sym typeface="Arial"/>
            </a:endParaRPr>
          </a:p>
          <a:p>
            <a:pPr indent="-228600" lvl="0" marL="457200" marR="0" rtl="0" algn="l">
              <a:lnSpc>
                <a:spcPct val="130000"/>
              </a:lnSpc>
              <a:spcBef>
                <a:spcPts val="1000"/>
              </a:spcBef>
              <a:spcAft>
                <a:spcPts val="0"/>
              </a:spcAft>
              <a:buClr>
                <a:srgbClr val="7F7F7F"/>
              </a:buClr>
              <a:buSzPts val="1500"/>
              <a:buFont typeface="Arial"/>
              <a:buNone/>
            </a:pPr>
            <a:r>
              <a:t/>
            </a:r>
            <a:endParaRPr b="0" i="0" sz="1400" u="none" cap="none" strike="noStrike">
              <a:solidFill>
                <a:schemeClr val="dk1"/>
              </a:solidFill>
              <a:latin typeface="Roboto"/>
              <a:ea typeface="Roboto"/>
              <a:cs typeface="Roboto"/>
              <a:sym typeface="Roboto"/>
            </a:endParaRPr>
          </a:p>
          <a:p>
            <a:pPr indent="-228600" lvl="0" marL="457200" marR="0" rtl="0" algn="l">
              <a:lnSpc>
                <a:spcPct val="130000"/>
              </a:lnSpc>
              <a:spcBef>
                <a:spcPts val="1000"/>
              </a:spcBef>
              <a:spcAft>
                <a:spcPts val="0"/>
              </a:spcAft>
              <a:buClr>
                <a:srgbClr val="7F7F7F"/>
              </a:buClr>
              <a:buSzPts val="1500"/>
              <a:buFont typeface="Arial"/>
              <a:buNone/>
            </a:pPr>
            <a:r>
              <a:t/>
            </a:r>
            <a:endParaRPr b="0" i="0" sz="1200" u="none" cap="none" strike="noStrike">
              <a:solidFill>
                <a:schemeClr val="dk1"/>
              </a:solidFill>
              <a:latin typeface="Roboto"/>
              <a:ea typeface="Roboto"/>
              <a:cs typeface="Roboto"/>
              <a:sym typeface="Roboto"/>
            </a:endParaRPr>
          </a:p>
        </p:txBody>
      </p:sp>
      <p:sp>
        <p:nvSpPr>
          <p:cNvPr id="1400" name="Google Shape;1400;g390f4d5127f_0_72"/>
          <p:cNvSpPr txBox="1"/>
          <p:nvPr/>
        </p:nvSpPr>
        <p:spPr>
          <a:xfrm>
            <a:off x="7671335" y="352270"/>
            <a:ext cx="2109300" cy="954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Read the </a:t>
            </a:r>
            <a:r>
              <a:rPr b="0" i="0" lang="en-GB" sz="1400" u="sng" cap="none" strike="noStrike">
                <a:solidFill>
                  <a:srgbClr val="000000"/>
                </a:solidFill>
                <a:latin typeface="Arial"/>
                <a:ea typeface="Arial"/>
                <a:cs typeface="Arial"/>
                <a:sym typeface="Arial"/>
                <a:hlinkClick r:id="rId4">
                  <a:extLst>
                    <a:ext uri="{A12FA001-AC4F-418D-AE19-62706E023703}">
                      <ahyp:hlinkClr val="tx"/>
                    </a:ext>
                  </a:extLst>
                </a:hlinkClick>
              </a:rPr>
              <a:t>M1.1 report </a:t>
            </a:r>
            <a:r>
              <a:rPr b="0" i="0" lang="en-GB" sz="1400" u="none" cap="none" strike="noStrike">
                <a:solidFill>
                  <a:srgbClr val="000000"/>
                </a:solidFill>
                <a:latin typeface="Arial"/>
                <a:ea typeface="Arial"/>
                <a:cs typeface="Arial"/>
                <a:sym typeface="Arial"/>
              </a:rPr>
              <a:t>for the blood, sweat and versioning story behind it</a:t>
            </a:r>
            <a:endParaRPr b="0" i="0" sz="1400" u="none" cap="none" strike="noStrike">
              <a:solidFill>
                <a:srgbClr val="000000"/>
              </a:solidFill>
              <a:latin typeface="Arial"/>
              <a:ea typeface="Arial"/>
              <a:cs typeface="Arial"/>
              <a:sym typeface="Arial"/>
            </a:endParaRPr>
          </a:p>
        </p:txBody>
      </p:sp>
      <p:sp>
        <p:nvSpPr>
          <p:cNvPr id="1401" name="Google Shape;1401;g390f4d5127f_0_72"/>
          <p:cNvSpPr/>
          <p:nvPr/>
        </p:nvSpPr>
        <p:spPr>
          <a:xfrm rot="560680">
            <a:off x="9724991" y="666708"/>
            <a:ext cx="737455" cy="282982"/>
          </a:xfrm>
          <a:custGeom>
            <a:rect b="b" l="l" r="r" t="t"/>
            <a:pathLst>
              <a:path extrusionOk="0" fill="none" h="282761" w="736880">
                <a:moveTo>
                  <a:pt x="0" y="70690"/>
                </a:moveTo>
                <a:cubicBezTo>
                  <a:pt x="155107" y="36994"/>
                  <a:pt x="376927" y="51236"/>
                  <a:pt x="595500" y="70690"/>
                </a:cubicBezTo>
                <a:cubicBezTo>
                  <a:pt x="589895" y="47077"/>
                  <a:pt x="592472" y="21520"/>
                  <a:pt x="595500" y="0"/>
                </a:cubicBezTo>
                <a:cubicBezTo>
                  <a:pt x="630518" y="26319"/>
                  <a:pt x="684786" y="90027"/>
                  <a:pt x="736880" y="141381"/>
                </a:cubicBezTo>
                <a:cubicBezTo>
                  <a:pt x="672515" y="204640"/>
                  <a:pt x="620822" y="267123"/>
                  <a:pt x="595500" y="282761"/>
                </a:cubicBezTo>
                <a:cubicBezTo>
                  <a:pt x="592742" y="255581"/>
                  <a:pt x="595086" y="230972"/>
                  <a:pt x="595500" y="212071"/>
                </a:cubicBezTo>
                <a:cubicBezTo>
                  <a:pt x="425658" y="186091"/>
                  <a:pt x="175457" y="264907"/>
                  <a:pt x="0" y="212071"/>
                </a:cubicBezTo>
                <a:cubicBezTo>
                  <a:pt x="9667" y="180667"/>
                  <a:pt x="-6027" y="98417"/>
                  <a:pt x="0" y="70690"/>
                </a:cubicBezTo>
                <a:close/>
              </a:path>
              <a:path extrusionOk="0" h="282761" w="736880">
                <a:moveTo>
                  <a:pt x="0" y="70690"/>
                </a:moveTo>
                <a:cubicBezTo>
                  <a:pt x="214920" y="74140"/>
                  <a:pt x="415129" y="115677"/>
                  <a:pt x="595500" y="70690"/>
                </a:cubicBezTo>
                <a:cubicBezTo>
                  <a:pt x="590148" y="50538"/>
                  <a:pt x="599597" y="15094"/>
                  <a:pt x="595500" y="0"/>
                </a:cubicBezTo>
                <a:cubicBezTo>
                  <a:pt x="630983" y="18160"/>
                  <a:pt x="716689" y="103661"/>
                  <a:pt x="736880" y="141381"/>
                </a:cubicBezTo>
                <a:cubicBezTo>
                  <a:pt x="731261" y="171119"/>
                  <a:pt x="624383" y="233673"/>
                  <a:pt x="595500" y="282761"/>
                </a:cubicBezTo>
                <a:cubicBezTo>
                  <a:pt x="599876" y="263970"/>
                  <a:pt x="598566" y="219873"/>
                  <a:pt x="595500" y="212071"/>
                </a:cubicBezTo>
                <a:cubicBezTo>
                  <a:pt x="387137" y="222245"/>
                  <a:pt x="112516" y="170627"/>
                  <a:pt x="0" y="212071"/>
                </a:cubicBezTo>
                <a:cubicBezTo>
                  <a:pt x="8786" y="165665"/>
                  <a:pt x="-6074" y="110891"/>
                  <a:pt x="0" y="70690"/>
                </a:cubicBezTo>
                <a:close/>
              </a:path>
            </a:pathLst>
          </a:custGeom>
          <a:solidFill>
            <a:schemeClr val="accent1"/>
          </a:solidFill>
          <a:ln cap="flat" cmpd="sng" w="25400">
            <a:solidFill>
              <a:srgbClr val="1C305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6" name="Shape 1406"/>
        <p:cNvGrpSpPr/>
        <p:nvPr/>
      </p:nvGrpSpPr>
      <p:grpSpPr>
        <a:xfrm>
          <a:off x="0" y="0"/>
          <a:ext cx="0" cy="0"/>
          <a:chOff x="0" y="0"/>
          <a:chExt cx="0" cy="0"/>
        </a:xfrm>
      </p:grpSpPr>
      <p:sp>
        <p:nvSpPr>
          <p:cNvPr id="1407" name="Google Shape;1407;g390f4d5127f_0_83"/>
          <p:cNvSpPr txBox="1"/>
          <p:nvPr>
            <p:ph idx="12" type="sldNum"/>
          </p:nvPr>
        </p:nvSpPr>
        <p:spPr>
          <a:xfrm>
            <a:off x="9290222" y="6423497"/>
            <a:ext cx="2743200" cy="2307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900"/>
              <a:buFont typeface="Arial"/>
              <a:buNone/>
            </a:pPr>
            <a:fld id="{00000000-1234-1234-1234-123412341234}" type="slidenum">
              <a:rPr lang="en-GB"/>
              <a:t>‹#›</a:t>
            </a:fld>
            <a:endParaRPr/>
          </a:p>
        </p:txBody>
      </p:sp>
      <p:sp>
        <p:nvSpPr>
          <p:cNvPr id="1408" name="Google Shape;1408;g390f4d5127f_0_83"/>
          <p:cNvSpPr txBox="1"/>
          <p:nvPr>
            <p:ph idx="1" type="body"/>
          </p:nvPr>
        </p:nvSpPr>
        <p:spPr>
          <a:xfrm>
            <a:off x="668196" y="2343000"/>
            <a:ext cx="6027600" cy="3712800"/>
          </a:xfrm>
          <a:prstGeom prst="rect">
            <a:avLst/>
          </a:prstGeom>
        </p:spPr>
        <p:txBody>
          <a:bodyPr anchorCtr="0" anchor="ctr" bIns="45700" lIns="91425" spcFirstLastPara="1" rIns="91425" wrap="square" tIns="45700">
            <a:normAutofit/>
          </a:bodyPr>
          <a:lstStyle/>
          <a:p>
            <a:pPr indent="-374650" lvl="0" marL="457200" rtl="0" algn="l">
              <a:spcBef>
                <a:spcPts val="1000"/>
              </a:spcBef>
              <a:spcAft>
                <a:spcPts val="0"/>
              </a:spcAft>
              <a:buClr>
                <a:schemeClr val="dk1"/>
              </a:buClr>
              <a:buSzPts val="2300"/>
              <a:buChar char="●"/>
            </a:pPr>
            <a:r>
              <a:rPr lang="en-GB" sz="2300">
                <a:solidFill>
                  <a:schemeClr val="dk1"/>
                </a:solidFill>
              </a:rPr>
              <a:t>A methodology description document</a:t>
            </a:r>
            <a:endParaRPr sz="2300">
              <a:solidFill>
                <a:schemeClr val="dk1"/>
              </a:solidFill>
            </a:endParaRPr>
          </a:p>
          <a:p>
            <a:pPr indent="-374650" lvl="0" marL="457200" rtl="0" algn="l">
              <a:spcBef>
                <a:spcPts val="0"/>
              </a:spcBef>
              <a:spcAft>
                <a:spcPts val="0"/>
              </a:spcAft>
              <a:buClr>
                <a:schemeClr val="dk1"/>
              </a:buClr>
              <a:buSzPts val="2300"/>
              <a:buChar char="●"/>
            </a:pPr>
            <a:r>
              <a:rPr lang="en-GB" sz="2300">
                <a:solidFill>
                  <a:schemeClr val="dk1"/>
                </a:solidFill>
              </a:rPr>
              <a:t>30 PDF documents, one for each process</a:t>
            </a:r>
            <a:endParaRPr sz="2300">
              <a:solidFill>
                <a:schemeClr val="dk1"/>
              </a:solidFill>
            </a:endParaRPr>
          </a:p>
          <a:p>
            <a:pPr indent="-374650" lvl="0" marL="457200" rtl="0" algn="l">
              <a:spcBef>
                <a:spcPts val="0"/>
              </a:spcBef>
              <a:spcAft>
                <a:spcPts val="0"/>
              </a:spcAft>
              <a:buClr>
                <a:schemeClr val="dk1"/>
              </a:buClr>
              <a:buSzPts val="2300"/>
              <a:buChar char="●"/>
            </a:pPr>
            <a:r>
              <a:rPr lang="en-GB" sz="2300">
                <a:solidFill>
                  <a:schemeClr val="dk1"/>
                </a:solidFill>
              </a:rPr>
              <a:t>A glossary of digital preservation terms used in the CPP description documents</a:t>
            </a:r>
            <a:endParaRPr sz="2300">
              <a:solidFill>
                <a:schemeClr val="dk1"/>
              </a:solidFill>
            </a:endParaRPr>
          </a:p>
          <a:p>
            <a:pPr indent="-374650" lvl="0" marL="457200" rtl="0" algn="l">
              <a:spcBef>
                <a:spcPts val="0"/>
              </a:spcBef>
              <a:spcAft>
                <a:spcPts val="0"/>
              </a:spcAft>
              <a:buClr>
                <a:schemeClr val="dk1"/>
              </a:buClr>
              <a:buSzPts val="2300"/>
              <a:buChar char="●"/>
            </a:pPr>
            <a:r>
              <a:rPr lang="en-GB" sz="2300">
                <a:solidFill>
                  <a:schemeClr val="dk1"/>
                </a:solidFill>
              </a:rPr>
              <a:t>A template for developing new Preservation Processes</a:t>
            </a:r>
            <a:endParaRPr sz="2300">
              <a:solidFill>
                <a:schemeClr val="dk1"/>
              </a:solidFill>
            </a:endParaRPr>
          </a:p>
        </p:txBody>
      </p:sp>
      <p:sp>
        <p:nvSpPr>
          <p:cNvPr id="1409" name="Google Shape;1409;g390f4d5127f_0_83"/>
          <p:cNvSpPr txBox="1"/>
          <p:nvPr>
            <p:ph type="title"/>
          </p:nvPr>
        </p:nvSpPr>
        <p:spPr>
          <a:xfrm>
            <a:off x="668200" y="1007824"/>
            <a:ext cx="5927400" cy="12636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GB"/>
              <a:t>Core Preservation Processes: the report</a:t>
            </a:r>
            <a:endParaRPr/>
          </a:p>
        </p:txBody>
      </p:sp>
      <p:pic>
        <p:nvPicPr>
          <p:cNvPr id="1410" name="Google Shape;1410;g390f4d5127f_0_83"/>
          <p:cNvPicPr preferRelativeResize="0"/>
          <p:nvPr/>
        </p:nvPicPr>
        <p:blipFill rotWithShape="1">
          <a:blip r:embed="rId3">
            <a:alphaModFix/>
          </a:blip>
          <a:srcRect b="0" l="0" r="0" t="0"/>
          <a:stretch/>
        </p:blipFill>
        <p:spPr>
          <a:xfrm>
            <a:off x="7031479" y="1067328"/>
            <a:ext cx="4313178" cy="2199894"/>
          </a:xfrm>
          <a:prstGeom prst="rect">
            <a:avLst/>
          </a:prstGeom>
          <a:noFill/>
          <a:ln>
            <a:noFill/>
          </a:ln>
        </p:spPr>
      </p:pic>
      <p:sp>
        <p:nvSpPr>
          <p:cNvPr id="1411" name="Google Shape;1411;g390f4d5127f_0_83"/>
          <p:cNvSpPr txBox="1"/>
          <p:nvPr/>
        </p:nvSpPr>
        <p:spPr>
          <a:xfrm>
            <a:off x="7031479" y="3330940"/>
            <a:ext cx="4702800" cy="1046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sng" cap="none" strike="noStrike">
                <a:solidFill>
                  <a:srgbClr val="000000"/>
                </a:solidFill>
                <a:latin typeface="Arial"/>
                <a:ea typeface="Arial"/>
                <a:cs typeface="Arial"/>
                <a:sym typeface="Arial"/>
                <a:hlinkClick r:id="rId4">
                  <a:extLst>
                    <a:ext uri="{A12FA001-AC4F-418D-AE19-62706E023703}">
                      <ahyp:hlinkClr val="tx"/>
                    </a:ext>
                  </a:extLst>
                </a:hlinkClick>
              </a:rPr>
              <a:t>https://doi.org/10.5281/zenodo.16992451</a:t>
            </a:r>
            <a:r>
              <a:rPr b="0" i="0" lang="en-GB" sz="1800" u="none" cap="none" strike="noStrike">
                <a:solidFill>
                  <a:srgbClr val="000000"/>
                </a:solidFill>
                <a:latin typeface="Arial"/>
                <a:ea typeface="Arial"/>
                <a:cs typeface="Arial"/>
                <a:sym typeface="Arial"/>
              </a:rPr>
              <a:t>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sz="1800"/>
          </a:p>
          <a:p>
            <a:pPr indent="0" lvl="0" marL="0" rtl="0" algn="l">
              <a:spcBef>
                <a:spcPts val="0"/>
              </a:spcBef>
              <a:spcAft>
                <a:spcPts val="0"/>
              </a:spcAft>
              <a:buClr>
                <a:schemeClr val="dk1"/>
              </a:buClr>
              <a:buSzPts val="1800"/>
              <a:buFont typeface="Arial"/>
              <a:buNone/>
            </a:pPr>
            <a:r>
              <a:rPr b="1" lang="en-GB" sz="2600">
                <a:solidFill>
                  <a:schemeClr val="dk1"/>
                </a:solidFill>
              </a:rPr>
              <a:t>Short URL: </a:t>
            </a:r>
            <a:r>
              <a:rPr b="1" lang="en-GB" sz="2600" u="sng">
                <a:solidFill>
                  <a:schemeClr val="hlink"/>
                </a:solidFill>
                <a:hlinkClick r:id="rId5"/>
              </a:rPr>
              <a:t>tiny.cc/cpp-desc</a:t>
            </a:r>
            <a:endParaRPr sz="1800"/>
          </a:p>
        </p:txBody>
      </p:sp>
      <p:pic>
        <p:nvPicPr>
          <p:cNvPr id="1412" name="Google Shape;1412;g390f4d5127f_0_83"/>
          <p:cNvPicPr preferRelativeResize="0"/>
          <p:nvPr/>
        </p:nvPicPr>
        <p:blipFill rotWithShape="1">
          <a:blip r:embed="rId6">
            <a:alphaModFix/>
          </a:blip>
          <a:srcRect b="0" l="0" r="0" t="0"/>
          <a:stretch/>
        </p:blipFill>
        <p:spPr>
          <a:xfrm>
            <a:off x="7031464" y="4907965"/>
            <a:ext cx="1515537" cy="1515537"/>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6" name="Shape 1416"/>
        <p:cNvGrpSpPr/>
        <p:nvPr/>
      </p:nvGrpSpPr>
      <p:grpSpPr>
        <a:xfrm>
          <a:off x="0" y="0"/>
          <a:ext cx="0" cy="0"/>
          <a:chOff x="0" y="0"/>
          <a:chExt cx="0" cy="0"/>
        </a:xfrm>
      </p:grpSpPr>
      <p:sp>
        <p:nvSpPr>
          <p:cNvPr id="1417" name="Google Shape;1417;g390f4d5127f_0_93"/>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418" name="Google Shape;1418;g390f4d5127f_0_93"/>
          <p:cNvSpPr txBox="1"/>
          <p:nvPr>
            <p:ph idx="1" type="body"/>
          </p:nvPr>
        </p:nvSpPr>
        <p:spPr>
          <a:xfrm>
            <a:off x="668190" y="1735667"/>
            <a:ext cx="10883700" cy="4572000"/>
          </a:xfrm>
          <a:prstGeom prst="rect">
            <a:avLst/>
          </a:prstGeom>
          <a:noFill/>
          <a:ln>
            <a:noFill/>
          </a:ln>
        </p:spPr>
        <p:txBody>
          <a:bodyPr anchorCtr="0" anchor="t" bIns="45700" lIns="91425" spcFirstLastPara="1" rIns="91425" wrap="square" tIns="45700">
            <a:normAutofit fontScale="92500" lnSpcReduction="20000"/>
          </a:bodyPr>
          <a:lstStyle/>
          <a:p>
            <a:pPr indent="-278606" lvl="0" marL="514350" rtl="0" algn="l">
              <a:lnSpc>
                <a:spcPct val="130000"/>
              </a:lnSpc>
              <a:spcBef>
                <a:spcPts val="1000"/>
              </a:spcBef>
              <a:spcAft>
                <a:spcPts val="0"/>
              </a:spcAft>
              <a:buSzPct val="78947"/>
              <a:buFont typeface="Arial"/>
              <a:buChar char="•"/>
            </a:pPr>
            <a:r>
              <a:rPr b="1" lang="en-GB" sz="1900">
                <a:solidFill>
                  <a:schemeClr val="dk1"/>
                </a:solidFill>
                <a:latin typeface="Roboto"/>
                <a:ea typeface="Roboto"/>
                <a:cs typeface="Roboto"/>
                <a:sym typeface="Roboto"/>
              </a:rPr>
              <a:t>Description section: </a:t>
            </a:r>
            <a:endParaRPr/>
          </a:p>
          <a:p>
            <a:pPr indent="-278606" lvl="1" marL="971550" rtl="0" algn="l">
              <a:lnSpc>
                <a:spcPct val="90000"/>
              </a:lnSpc>
              <a:spcBef>
                <a:spcPts val="500"/>
              </a:spcBef>
              <a:spcAft>
                <a:spcPts val="0"/>
              </a:spcAft>
              <a:buSzPct val="78947"/>
              <a:buFont typeface="Arial"/>
              <a:buChar char="•"/>
            </a:pPr>
            <a:r>
              <a:rPr lang="en-GB" sz="1900">
                <a:solidFill>
                  <a:schemeClr val="dk1"/>
                </a:solidFill>
                <a:latin typeface="Roboto"/>
                <a:ea typeface="Roboto"/>
                <a:cs typeface="Roboto"/>
                <a:sym typeface="Roboto"/>
              </a:rPr>
              <a:t>inputs &amp; outputs</a:t>
            </a:r>
            <a:endParaRPr sz="1900">
              <a:solidFill>
                <a:schemeClr val="dk1"/>
              </a:solidFill>
              <a:latin typeface="Roboto"/>
              <a:ea typeface="Roboto"/>
              <a:cs typeface="Roboto"/>
              <a:sym typeface="Roboto"/>
            </a:endParaRPr>
          </a:p>
          <a:p>
            <a:pPr indent="-278606" lvl="1" marL="971550" rtl="0" algn="l">
              <a:lnSpc>
                <a:spcPct val="90000"/>
              </a:lnSpc>
              <a:spcBef>
                <a:spcPts val="500"/>
              </a:spcBef>
              <a:spcAft>
                <a:spcPts val="0"/>
              </a:spcAft>
              <a:buSzPct val="78947"/>
              <a:buFont typeface="Arial"/>
              <a:buChar char="•"/>
            </a:pPr>
            <a:r>
              <a:rPr lang="en-GB" sz="1900">
                <a:solidFill>
                  <a:schemeClr val="dk1"/>
                </a:solidFill>
                <a:latin typeface="Roboto"/>
                <a:ea typeface="Roboto"/>
                <a:cs typeface="Roboto"/>
                <a:sym typeface="Roboto"/>
              </a:rPr>
              <a:t>definition &amp; scope</a:t>
            </a:r>
            <a:endParaRPr sz="1900">
              <a:solidFill>
                <a:schemeClr val="dk1"/>
              </a:solidFill>
              <a:latin typeface="Roboto"/>
              <a:ea typeface="Roboto"/>
              <a:cs typeface="Roboto"/>
              <a:sym typeface="Roboto"/>
            </a:endParaRPr>
          </a:p>
          <a:p>
            <a:pPr indent="-278606" lvl="1" marL="971550" rtl="0" algn="l">
              <a:lnSpc>
                <a:spcPct val="90000"/>
              </a:lnSpc>
              <a:spcBef>
                <a:spcPts val="500"/>
              </a:spcBef>
              <a:spcAft>
                <a:spcPts val="0"/>
              </a:spcAft>
              <a:buSzPct val="78947"/>
              <a:buFont typeface="Arial"/>
              <a:buChar char="•"/>
            </a:pPr>
            <a:r>
              <a:rPr lang="en-GB" sz="1900">
                <a:solidFill>
                  <a:schemeClr val="dk1"/>
                </a:solidFill>
                <a:latin typeface="Roboto"/>
                <a:ea typeface="Roboto"/>
                <a:cs typeface="Roboto"/>
                <a:sym typeface="Roboto"/>
              </a:rPr>
              <a:t>trigger events</a:t>
            </a:r>
            <a:endParaRPr sz="1900">
              <a:solidFill>
                <a:schemeClr val="dk1"/>
              </a:solidFill>
              <a:latin typeface="Roboto"/>
              <a:ea typeface="Roboto"/>
              <a:cs typeface="Roboto"/>
              <a:sym typeface="Roboto"/>
            </a:endParaRPr>
          </a:p>
          <a:p>
            <a:pPr indent="-278606" lvl="1" marL="971550" rtl="0" algn="l">
              <a:lnSpc>
                <a:spcPct val="90000"/>
              </a:lnSpc>
              <a:spcBef>
                <a:spcPts val="500"/>
              </a:spcBef>
              <a:spcAft>
                <a:spcPts val="0"/>
              </a:spcAft>
              <a:buSzPct val="78947"/>
              <a:buFont typeface="Arial"/>
              <a:buChar char="•"/>
            </a:pPr>
            <a:r>
              <a:rPr lang="en-GB" sz="1900">
                <a:solidFill>
                  <a:schemeClr val="dk1"/>
                </a:solidFill>
                <a:latin typeface="Roboto"/>
                <a:ea typeface="Roboto"/>
                <a:cs typeface="Roboto"/>
                <a:sym typeface="Roboto"/>
              </a:rPr>
              <a:t>step-by-step process description</a:t>
            </a:r>
            <a:endParaRPr sz="1900">
              <a:solidFill>
                <a:schemeClr val="dk1"/>
              </a:solidFill>
              <a:latin typeface="Roboto"/>
              <a:ea typeface="Roboto"/>
              <a:cs typeface="Roboto"/>
              <a:sym typeface="Roboto"/>
            </a:endParaRPr>
          </a:p>
          <a:p>
            <a:pPr indent="-278606" lvl="0" marL="514350" rtl="0" algn="l">
              <a:lnSpc>
                <a:spcPct val="130000"/>
              </a:lnSpc>
              <a:spcBef>
                <a:spcPts val="1000"/>
              </a:spcBef>
              <a:spcAft>
                <a:spcPts val="0"/>
              </a:spcAft>
              <a:buSzPct val="78947"/>
              <a:buFont typeface="Arial"/>
              <a:buChar char="•"/>
            </a:pPr>
            <a:r>
              <a:rPr b="1" lang="en-GB" sz="1900">
                <a:solidFill>
                  <a:schemeClr val="dk1"/>
                </a:solidFill>
                <a:latin typeface="Roboto"/>
                <a:ea typeface="Roboto"/>
                <a:cs typeface="Roboto"/>
                <a:sym typeface="Roboto"/>
              </a:rPr>
              <a:t>Dependencies and relationships with other CPPs</a:t>
            </a:r>
            <a:endParaRPr/>
          </a:p>
          <a:p>
            <a:pPr indent="-278606" lvl="0" marL="514350" rtl="0" algn="l">
              <a:lnSpc>
                <a:spcPct val="130000"/>
              </a:lnSpc>
              <a:spcBef>
                <a:spcPts val="1000"/>
              </a:spcBef>
              <a:spcAft>
                <a:spcPts val="0"/>
              </a:spcAft>
              <a:buSzPct val="78947"/>
              <a:buFont typeface="Arial"/>
              <a:buChar char="•"/>
            </a:pPr>
            <a:r>
              <a:rPr b="1" lang="en-GB" sz="1900">
                <a:solidFill>
                  <a:schemeClr val="dk1"/>
                </a:solidFill>
                <a:latin typeface="Roboto"/>
                <a:ea typeface="Roboto"/>
                <a:cs typeface="Roboto"/>
                <a:sym typeface="Roboto"/>
              </a:rPr>
              <a:t>Links to frameworks </a:t>
            </a:r>
            <a:endParaRPr/>
          </a:p>
          <a:p>
            <a:pPr indent="-278606" lvl="1" marL="971550" rtl="0" algn="l">
              <a:lnSpc>
                <a:spcPct val="90000"/>
              </a:lnSpc>
              <a:spcBef>
                <a:spcPts val="500"/>
              </a:spcBef>
              <a:spcAft>
                <a:spcPts val="0"/>
              </a:spcAft>
              <a:buSzPct val="78947"/>
              <a:buFont typeface="Arial"/>
              <a:buChar char="•"/>
            </a:pPr>
            <a:r>
              <a:rPr lang="en-GB" sz="1900">
                <a:solidFill>
                  <a:schemeClr val="dk1"/>
                </a:solidFill>
                <a:latin typeface="Roboto"/>
                <a:ea typeface="Roboto"/>
                <a:cs typeface="Roboto"/>
                <a:sym typeface="Roboto"/>
              </a:rPr>
              <a:t>Certification: CoreTrustSeal, nestor Seal, ISO16363</a:t>
            </a:r>
            <a:endParaRPr/>
          </a:p>
          <a:p>
            <a:pPr indent="-278606" lvl="1" marL="971550" rtl="0" algn="l">
              <a:lnSpc>
                <a:spcPct val="90000"/>
              </a:lnSpc>
              <a:spcBef>
                <a:spcPts val="500"/>
              </a:spcBef>
              <a:spcAft>
                <a:spcPts val="0"/>
              </a:spcAft>
              <a:buSzPct val="78947"/>
              <a:buFont typeface="Arial"/>
              <a:buChar char="•"/>
            </a:pPr>
            <a:r>
              <a:rPr lang="en-GB" sz="1900">
                <a:solidFill>
                  <a:schemeClr val="dk1"/>
                </a:solidFill>
                <a:latin typeface="Roboto"/>
                <a:ea typeface="Roboto"/>
                <a:cs typeface="Roboto"/>
                <a:sym typeface="Roboto"/>
              </a:rPr>
              <a:t>Other: PREMIS, OAIS</a:t>
            </a:r>
            <a:endParaRPr/>
          </a:p>
          <a:p>
            <a:pPr indent="-278606" lvl="0" marL="514350" rtl="0" algn="l">
              <a:lnSpc>
                <a:spcPct val="130000"/>
              </a:lnSpc>
              <a:spcBef>
                <a:spcPts val="1000"/>
              </a:spcBef>
              <a:spcAft>
                <a:spcPts val="0"/>
              </a:spcAft>
              <a:buSzPct val="78947"/>
              <a:buFont typeface="Arial"/>
              <a:buChar char="•"/>
            </a:pPr>
            <a:r>
              <a:rPr b="1" lang="en-GB" sz="1900">
                <a:solidFill>
                  <a:schemeClr val="dk1"/>
                </a:solidFill>
                <a:latin typeface="Roboto"/>
                <a:ea typeface="Roboto"/>
                <a:cs typeface="Roboto"/>
                <a:sym typeface="Roboto"/>
              </a:rPr>
              <a:t>Reference Implementations</a:t>
            </a:r>
            <a:r>
              <a:rPr lang="en-GB" sz="1900">
                <a:solidFill>
                  <a:schemeClr val="dk1"/>
                </a:solidFill>
                <a:latin typeface="Roboto"/>
                <a:ea typeface="Roboto"/>
                <a:cs typeface="Roboto"/>
                <a:sym typeface="Roboto"/>
              </a:rPr>
              <a:t> </a:t>
            </a:r>
            <a:endParaRPr/>
          </a:p>
          <a:p>
            <a:pPr indent="-278606" lvl="1" marL="971550" rtl="0" algn="l">
              <a:lnSpc>
                <a:spcPct val="90000"/>
              </a:lnSpc>
              <a:spcBef>
                <a:spcPts val="500"/>
              </a:spcBef>
              <a:spcAft>
                <a:spcPts val="0"/>
              </a:spcAft>
              <a:buSzPct val="78947"/>
              <a:buFont typeface="Arial"/>
              <a:buChar char="•"/>
            </a:pPr>
            <a:r>
              <a:rPr lang="en-GB" sz="1900">
                <a:solidFill>
                  <a:schemeClr val="dk1"/>
                </a:solidFill>
                <a:latin typeface="Roboto"/>
                <a:ea typeface="Roboto"/>
                <a:cs typeface="Roboto"/>
                <a:sym typeface="Roboto"/>
              </a:rPr>
              <a:t>Example use cases </a:t>
            </a:r>
            <a:endParaRPr/>
          </a:p>
          <a:p>
            <a:pPr indent="-278606" lvl="1" marL="971550" rtl="0" algn="l">
              <a:lnSpc>
                <a:spcPct val="90000"/>
              </a:lnSpc>
              <a:spcBef>
                <a:spcPts val="500"/>
              </a:spcBef>
              <a:spcAft>
                <a:spcPts val="0"/>
              </a:spcAft>
              <a:buSzPct val="78947"/>
              <a:buFont typeface="Arial"/>
              <a:buChar char="•"/>
            </a:pPr>
            <a:r>
              <a:rPr lang="en-GB" sz="1900">
                <a:solidFill>
                  <a:schemeClr val="dk1"/>
                </a:solidFill>
                <a:latin typeface="Roboto"/>
                <a:ea typeface="Roboto"/>
                <a:cs typeface="Roboto"/>
                <a:sym typeface="Roboto"/>
              </a:rPr>
              <a:t>links to publicly available documentation</a:t>
            </a:r>
            <a:endParaRPr sz="1900">
              <a:solidFill>
                <a:schemeClr val="dk1"/>
              </a:solidFill>
              <a:latin typeface="Roboto"/>
              <a:ea typeface="Roboto"/>
              <a:cs typeface="Roboto"/>
              <a:sym typeface="Roboto"/>
            </a:endParaRPr>
          </a:p>
          <a:p>
            <a:pPr indent="-190500" lvl="0" marL="514350" rtl="0" algn="l">
              <a:lnSpc>
                <a:spcPct val="130000"/>
              </a:lnSpc>
              <a:spcBef>
                <a:spcPts val="1000"/>
              </a:spcBef>
              <a:spcAft>
                <a:spcPts val="0"/>
              </a:spcAft>
              <a:buSzPct val="100000"/>
              <a:buFont typeface="Arial"/>
              <a:buNone/>
            </a:pPr>
            <a:r>
              <a:t/>
            </a:r>
            <a:endParaRPr>
              <a:latin typeface="Roboto"/>
              <a:ea typeface="Roboto"/>
              <a:cs typeface="Roboto"/>
              <a:sym typeface="Roboto"/>
            </a:endParaRPr>
          </a:p>
          <a:p>
            <a:pPr indent="-190500" lvl="0" marL="514350" rtl="0" algn="l">
              <a:lnSpc>
                <a:spcPct val="130000"/>
              </a:lnSpc>
              <a:spcBef>
                <a:spcPts val="1000"/>
              </a:spcBef>
              <a:spcAft>
                <a:spcPts val="0"/>
              </a:spcAft>
              <a:buSzPct val="100000"/>
              <a:buFont typeface="Arial"/>
              <a:buNone/>
            </a:pPr>
            <a:r>
              <a:t/>
            </a:r>
            <a:endParaRPr>
              <a:latin typeface="Roboto"/>
              <a:ea typeface="Roboto"/>
              <a:cs typeface="Roboto"/>
              <a:sym typeface="Roboto"/>
            </a:endParaRPr>
          </a:p>
        </p:txBody>
      </p:sp>
      <p:sp>
        <p:nvSpPr>
          <p:cNvPr id="1419" name="Google Shape;1419;g390f4d5127f_0_93"/>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The CPP Description Documents</a:t>
            </a:r>
            <a:endParaRPr>
              <a:latin typeface="Roboto"/>
              <a:ea typeface="Roboto"/>
              <a:cs typeface="Roboto"/>
              <a:sym typeface="Roboto"/>
            </a:endParaRPr>
          </a:p>
        </p:txBody>
      </p:sp>
      <p:pic>
        <p:nvPicPr>
          <p:cNvPr id="1420" name="Google Shape;1420;g390f4d5127f_0_93"/>
          <p:cNvPicPr preferRelativeResize="0"/>
          <p:nvPr/>
        </p:nvPicPr>
        <p:blipFill rotWithShape="1">
          <a:blip r:embed="rId3">
            <a:alphaModFix/>
          </a:blip>
          <a:srcRect b="0" l="0" r="0" t="0"/>
          <a:stretch/>
        </p:blipFill>
        <p:spPr>
          <a:xfrm>
            <a:off x="9884642" y="751364"/>
            <a:ext cx="1772005" cy="2623931"/>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pic>
        <p:nvPicPr>
          <p:cNvPr id="1421" name="Google Shape;1421;g390f4d5127f_0_93"/>
          <p:cNvPicPr preferRelativeResize="0"/>
          <p:nvPr/>
        </p:nvPicPr>
        <p:blipFill rotWithShape="1">
          <a:blip r:embed="rId4">
            <a:alphaModFix/>
          </a:blip>
          <a:srcRect b="0" l="0" r="0" t="0"/>
          <a:stretch/>
        </p:blipFill>
        <p:spPr>
          <a:xfrm>
            <a:off x="7597730" y="2371330"/>
            <a:ext cx="2589854" cy="1794724"/>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pic>
        <p:nvPicPr>
          <p:cNvPr id="1422" name="Google Shape;1422;g390f4d5127f_0_93"/>
          <p:cNvPicPr preferRelativeResize="0"/>
          <p:nvPr/>
        </p:nvPicPr>
        <p:blipFill rotWithShape="1">
          <a:blip r:embed="rId5">
            <a:alphaModFix/>
          </a:blip>
          <a:srcRect b="0" l="0" r="0" t="0"/>
          <a:stretch/>
        </p:blipFill>
        <p:spPr>
          <a:xfrm>
            <a:off x="7757182" y="3021400"/>
            <a:ext cx="1953748" cy="2737520"/>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pic>
        <p:nvPicPr>
          <p:cNvPr id="1423" name="Google Shape;1423;g390f4d5127f_0_93"/>
          <p:cNvPicPr preferRelativeResize="0"/>
          <p:nvPr/>
        </p:nvPicPr>
        <p:blipFill rotWithShape="1">
          <a:blip r:embed="rId6">
            <a:alphaModFix/>
          </a:blip>
          <a:srcRect b="0" l="0" r="0" t="0"/>
          <a:stretch/>
        </p:blipFill>
        <p:spPr>
          <a:xfrm>
            <a:off x="8889817" y="203671"/>
            <a:ext cx="1772004" cy="2555776"/>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pic>
        <p:nvPicPr>
          <p:cNvPr id="1424" name="Google Shape;1424;g390f4d5127f_0_93"/>
          <p:cNvPicPr preferRelativeResize="0"/>
          <p:nvPr/>
        </p:nvPicPr>
        <p:blipFill rotWithShape="1">
          <a:blip r:embed="rId7">
            <a:alphaModFix/>
          </a:blip>
          <a:srcRect b="0" l="0" r="0" t="0"/>
          <a:stretch/>
        </p:blipFill>
        <p:spPr>
          <a:xfrm>
            <a:off x="8392860" y="1211586"/>
            <a:ext cx="1794722" cy="2629611"/>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pic>
        <p:nvPicPr>
          <p:cNvPr id="1425" name="Google Shape;1425;g390f4d5127f_0_93"/>
          <p:cNvPicPr preferRelativeResize="0"/>
          <p:nvPr/>
        </p:nvPicPr>
        <p:blipFill rotWithShape="1">
          <a:blip r:embed="rId8">
            <a:alphaModFix/>
          </a:blip>
          <a:srcRect b="0" l="0" r="0" t="0"/>
          <a:stretch/>
        </p:blipFill>
        <p:spPr>
          <a:xfrm>
            <a:off x="9378710" y="1790725"/>
            <a:ext cx="2612571" cy="1698171"/>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pic>
        <p:nvPicPr>
          <p:cNvPr id="1426" name="Google Shape;1426;g390f4d5127f_0_93"/>
          <p:cNvPicPr preferRelativeResize="0"/>
          <p:nvPr/>
        </p:nvPicPr>
        <p:blipFill rotWithShape="1">
          <a:blip r:embed="rId9">
            <a:alphaModFix/>
          </a:blip>
          <a:srcRect b="0" l="0" r="0" t="0"/>
          <a:stretch/>
        </p:blipFill>
        <p:spPr>
          <a:xfrm>
            <a:off x="9237239" y="2687179"/>
            <a:ext cx="2612570" cy="1766326"/>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pic>
        <p:nvPicPr>
          <p:cNvPr id="1427" name="Google Shape;1427;g390f4d5127f_0_93"/>
          <p:cNvPicPr preferRelativeResize="0"/>
          <p:nvPr/>
        </p:nvPicPr>
        <p:blipFill rotWithShape="1">
          <a:blip r:embed="rId10">
            <a:alphaModFix/>
          </a:blip>
          <a:srcRect b="0" l="0" r="0" t="0"/>
          <a:stretch/>
        </p:blipFill>
        <p:spPr>
          <a:xfrm>
            <a:off x="9044769" y="3511797"/>
            <a:ext cx="1953748" cy="2737520"/>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pic>
        <p:nvPicPr>
          <p:cNvPr id="1428" name="Google Shape;1428;g390f4d5127f_0_93"/>
          <p:cNvPicPr preferRelativeResize="0"/>
          <p:nvPr/>
        </p:nvPicPr>
        <p:blipFill rotWithShape="1">
          <a:blip r:embed="rId11">
            <a:alphaModFix/>
          </a:blip>
          <a:srcRect b="0" l="0" r="0" t="0"/>
          <a:stretch/>
        </p:blipFill>
        <p:spPr>
          <a:xfrm>
            <a:off x="7531000" y="4747974"/>
            <a:ext cx="2748879" cy="1936712"/>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pic>
        <p:nvPicPr>
          <p:cNvPr id="1429" name="Google Shape;1429;g390f4d5127f_0_93"/>
          <p:cNvPicPr preferRelativeResize="0"/>
          <p:nvPr/>
        </p:nvPicPr>
        <p:blipFill rotWithShape="1">
          <a:blip r:embed="rId12">
            <a:alphaModFix/>
          </a:blip>
          <a:srcRect b="0" l="0" r="0" t="0"/>
          <a:stretch/>
        </p:blipFill>
        <p:spPr>
          <a:xfrm>
            <a:off x="9874867" y="3979293"/>
            <a:ext cx="1953748" cy="2737520"/>
          </a:xfrm>
          <a:prstGeom prst="rect">
            <a:avLst/>
          </a:prstGeom>
          <a:noFill/>
          <a:ln cap="flat" cmpd="sng" w="9525">
            <a:solidFill>
              <a:schemeClr val="dk1"/>
            </a:solidFill>
            <a:prstDash val="solid"/>
            <a:round/>
            <a:headEnd len="sm" w="sm" type="none"/>
            <a:tailEnd len="sm" w="sm" type="none"/>
          </a:ln>
          <a:effectLst>
            <a:outerShdw blurRad="50800" rotWithShape="0" algn="tl" dir="2700000" dist="38100">
              <a:srgbClr val="000000">
                <a:alpha val="40000"/>
              </a:srgbClr>
            </a:outerShdw>
          </a:effectLst>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3" name="Shape 1433"/>
        <p:cNvGrpSpPr/>
        <p:nvPr/>
      </p:nvGrpSpPr>
      <p:grpSpPr>
        <a:xfrm>
          <a:off x="0" y="0"/>
          <a:ext cx="0" cy="0"/>
          <a:chOff x="0" y="0"/>
          <a:chExt cx="0" cy="0"/>
        </a:xfrm>
      </p:grpSpPr>
      <p:sp>
        <p:nvSpPr>
          <p:cNvPr id="1434" name="Google Shape;1434;g390f4d5127f_0_109"/>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435" name="Google Shape;1435;g390f4d5127f_0_109"/>
          <p:cNvSpPr txBox="1"/>
          <p:nvPr>
            <p:ph type="title"/>
          </p:nvPr>
        </p:nvSpPr>
        <p:spPr>
          <a:xfrm>
            <a:off x="430825" y="1253959"/>
            <a:ext cx="5154900" cy="1289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262626"/>
              </a:buClr>
              <a:buSzPct val="100000"/>
              <a:buFont typeface="Roboto Light"/>
              <a:buNone/>
            </a:pPr>
            <a:r>
              <a:rPr lang="en-GB">
                <a:latin typeface="Roboto"/>
                <a:ea typeface="Roboto"/>
                <a:cs typeface="Roboto"/>
                <a:sym typeface="Roboto"/>
              </a:rPr>
              <a:t>CPP Relationship visualisation</a:t>
            </a:r>
            <a:endParaRPr>
              <a:latin typeface="Roboto"/>
              <a:ea typeface="Roboto"/>
              <a:cs typeface="Roboto"/>
              <a:sym typeface="Roboto"/>
            </a:endParaRPr>
          </a:p>
          <a:p>
            <a:pPr indent="0" lvl="0" marL="0" rtl="0" algn="l">
              <a:lnSpc>
                <a:spcPct val="90000"/>
              </a:lnSpc>
              <a:spcBef>
                <a:spcPts val="0"/>
              </a:spcBef>
              <a:spcAft>
                <a:spcPts val="0"/>
              </a:spcAft>
              <a:buClr>
                <a:srgbClr val="262626"/>
              </a:buClr>
              <a:buSzPct val="123529"/>
              <a:buFont typeface="Roboto Light"/>
              <a:buNone/>
            </a:pPr>
            <a:r>
              <a:rPr lang="en-GB" sz="2833">
                <a:latin typeface="Roboto"/>
                <a:ea typeface="Roboto"/>
                <a:cs typeface="Roboto"/>
                <a:sym typeface="Roboto"/>
              </a:rPr>
              <a:t>(still a work in progress)</a:t>
            </a:r>
            <a:endParaRPr sz="2833">
              <a:latin typeface="Roboto"/>
              <a:ea typeface="Roboto"/>
              <a:cs typeface="Roboto"/>
              <a:sym typeface="Roboto"/>
            </a:endParaRPr>
          </a:p>
        </p:txBody>
      </p:sp>
      <p:sp>
        <p:nvSpPr>
          <p:cNvPr id="1436" name="Google Shape;1436;g390f4d5127f_0_109"/>
          <p:cNvSpPr txBox="1"/>
          <p:nvPr/>
        </p:nvSpPr>
        <p:spPr>
          <a:xfrm>
            <a:off x="724350" y="3595825"/>
            <a:ext cx="3342600" cy="9234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chemeClr val="dk1"/>
              </a:buClr>
              <a:buSzPts val="1100"/>
              <a:buFont typeface="Arial"/>
              <a:buNone/>
            </a:pPr>
            <a:r>
              <a:rPr b="1" lang="en-GB" sz="2600" u="sng">
                <a:solidFill>
                  <a:schemeClr val="hlink"/>
                </a:solidFill>
                <a:hlinkClick r:id="rId3"/>
              </a:rPr>
              <a:t>tiny.cc/cpp-viz</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b="0" i="0" lang="en-GB" sz="1400" u="sng" cap="none" strike="noStrike">
                <a:solidFill>
                  <a:srgbClr val="000000"/>
                </a:solidFill>
                <a:latin typeface="Arial"/>
                <a:ea typeface="Arial"/>
                <a:cs typeface="Arial"/>
                <a:sym typeface="Arial"/>
                <a:hlinkClick r:id="rId4">
                  <a:extLst>
                    <a:ext uri="{A12FA001-AC4F-418D-AE19-62706E023703}">
                      <ahyp:hlinkClr val="tx"/>
                    </a:ext>
                  </a:extLst>
                </a:hlinkClick>
              </a:rPr>
              <a:t>https://cpp.fd-dev.csc.fi/</a:t>
            </a:r>
            <a:endParaRPr b="0" i="0" sz="1400" u="none" cap="none" strike="noStrike">
              <a:solidFill>
                <a:srgbClr val="000000"/>
              </a:solidFill>
              <a:latin typeface="Arial"/>
              <a:ea typeface="Arial"/>
              <a:cs typeface="Arial"/>
              <a:sym typeface="Arial"/>
            </a:endParaRPr>
          </a:p>
        </p:txBody>
      </p:sp>
      <p:pic>
        <p:nvPicPr>
          <p:cNvPr id="1437" name="Google Shape;1437;g390f4d5127f_0_109"/>
          <p:cNvPicPr preferRelativeResize="0"/>
          <p:nvPr/>
        </p:nvPicPr>
        <p:blipFill>
          <a:blip r:embed="rId5">
            <a:alphaModFix/>
          </a:blip>
          <a:stretch>
            <a:fillRect/>
          </a:stretch>
        </p:blipFill>
        <p:spPr>
          <a:xfrm>
            <a:off x="4319752" y="134999"/>
            <a:ext cx="7634351" cy="6652699"/>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1" name="Shape 1441"/>
        <p:cNvGrpSpPr/>
        <p:nvPr/>
      </p:nvGrpSpPr>
      <p:grpSpPr>
        <a:xfrm>
          <a:off x="0" y="0"/>
          <a:ext cx="0" cy="0"/>
          <a:chOff x="0" y="0"/>
          <a:chExt cx="0" cy="0"/>
        </a:xfrm>
      </p:grpSpPr>
      <p:sp>
        <p:nvSpPr>
          <p:cNvPr id="1442" name="Google Shape;1442;g390f4d5127f_0_116"/>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443" name="Google Shape;1443;g390f4d5127f_0_116"/>
          <p:cNvSpPr txBox="1"/>
          <p:nvPr>
            <p:ph idx="1" type="body"/>
          </p:nvPr>
        </p:nvSpPr>
        <p:spPr>
          <a:xfrm>
            <a:off x="1036825" y="1229700"/>
            <a:ext cx="4728300" cy="4826100"/>
          </a:xfrm>
          <a:prstGeom prst="rect">
            <a:avLst/>
          </a:prstGeom>
          <a:noFill/>
          <a:ln>
            <a:noFill/>
          </a:ln>
        </p:spPr>
        <p:txBody>
          <a:bodyPr anchorCtr="0" anchor="t" bIns="45700" lIns="91425" spcFirstLastPara="1" rIns="91425" wrap="square" tIns="45700">
            <a:normAutofit lnSpcReduction="10000"/>
          </a:bodyPr>
          <a:lstStyle/>
          <a:p>
            <a:pPr indent="0" lvl="0" marL="228600" rtl="0" algn="l">
              <a:lnSpc>
                <a:spcPct val="130000"/>
              </a:lnSpc>
              <a:spcBef>
                <a:spcPts val="1000"/>
              </a:spcBef>
              <a:spcAft>
                <a:spcPts val="0"/>
              </a:spcAft>
              <a:buSzPts val="1500"/>
              <a:buNone/>
            </a:pPr>
            <a:r>
              <a:rPr lang="en-GB" sz="2388">
                <a:solidFill>
                  <a:schemeClr val="dk1"/>
                </a:solidFill>
                <a:latin typeface="Roboto"/>
                <a:ea typeface="Roboto"/>
                <a:cs typeface="Roboto"/>
                <a:sym typeface="Roboto"/>
              </a:rPr>
              <a:t>Use the </a:t>
            </a:r>
            <a:r>
              <a:rPr lang="en-GB" sz="2388">
                <a:solidFill>
                  <a:schemeClr val="dk1"/>
                </a:solidFill>
                <a:latin typeface="Roboto"/>
                <a:ea typeface="Roboto"/>
                <a:cs typeface="Roboto"/>
                <a:sym typeface="Roboto"/>
                <a:extLst>
                  <a:ext uri="http://customooxmlschemas.google.com/">
                    <go:slidesCustomData xmlns:go="http://customooxmlschemas.google.com/" textRoundtripDataId="4"/>
                  </a:ext>
                </a:extLst>
              </a:rPr>
              <a:t>descriptions</a:t>
            </a:r>
            <a:r>
              <a:rPr lang="en-GB" sz="2388">
                <a:solidFill>
                  <a:schemeClr val="dk1"/>
                </a:solidFill>
                <a:latin typeface="Roboto"/>
                <a:ea typeface="Roboto"/>
                <a:cs typeface="Roboto"/>
                <a:sym typeface="Roboto"/>
              </a:rPr>
              <a:t> if you want to:</a:t>
            </a:r>
            <a:endParaRPr sz="2088"/>
          </a:p>
          <a:p>
            <a:pPr indent="-342900" lvl="0" marL="457200" rtl="0" algn="l">
              <a:lnSpc>
                <a:spcPct val="130000"/>
              </a:lnSpc>
              <a:spcBef>
                <a:spcPts val="100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U</a:t>
            </a:r>
            <a:r>
              <a:rPr lang="en-GB" sz="1800">
                <a:solidFill>
                  <a:schemeClr val="dk1"/>
                </a:solidFill>
                <a:latin typeface="Roboto"/>
                <a:ea typeface="Roboto"/>
                <a:cs typeface="Roboto"/>
                <a:sym typeface="Roboto"/>
              </a:rPr>
              <a:t>nderstand why this process is necessary</a:t>
            </a:r>
            <a:endParaRPr sz="1800">
              <a:solidFill>
                <a:schemeClr val="dk1"/>
              </a:solidFill>
              <a:latin typeface="Roboto"/>
              <a:ea typeface="Roboto"/>
              <a:cs typeface="Roboto"/>
              <a:sym typeface="Roboto"/>
            </a:endParaRPr>
          </a:p>
          <a:p>
            <a:pPr indent="-342900" lvl="0" marL="457200" rtl="0" algn="l">
              <a:lnSpc>
                <a:spcPct val="130000"/>
              </a:lnSpc>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Learn more about a specific process and read up on reference </a:t>
            </a:r>
            <a:r>
              <a:rPr lang="en-GB" sz="1800">
                <a:solidFill>
                  <a:schemeClr val="dk1"/>
                </a:solidFill>
                <a:latin typeface="Roboto"/>
                <a:ea typeface="Roboto"/>
                <a:cs typeface="Roboto"/>
                <a:sym typeface="Roboto"/>
                <a:extLst>
                  <a:ext uri="http://customooxmlschemas.google.com/">
                    <go:slidesCustomData xmlns:go="http://customooxmlschemas.google.com/" textRoundtripDataId="5"/>
                  </a:ext>
                </a:extLst>
              </a:rPr>
              <a:t>implementations</a:t>
            </a:r>
            <a:endParaRPr sz="1800">
              <a:solidFill>
                <a:schemeClr val="dk1"/>
              </a:solidFill>
              <a:latin typeface="Roboto"/>
              <a:ea typeface="Roboto"/>
              <a:cs typeface="Roboto"/>
              <a:sym typeface="Roboto"/>
            </a:endParaRPr>
          </a:p>
          <a:p>
            <a:pPr indent="-342900" lvl="0" marL="457200" rtl="0" algn="l">
              <a:lnSpc>
                <a:spcPct val="130000"/>
              </a:lnSpc>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Learn how to perform it in practice</a:t>
            </a:r>
            <a:endParaRPr sz="1800">
              <a:solidFill>
                <a:schemeClr val="dk1"/>
              </a:solidFill>
              <a:latin typeface="Roboto"/>
              <a:ea typeface="Roboto"/>
              <a:cs typeface="Roboto"/>
              <a:sym typeface="Roboto"/>
            </a:endParaRPr>
          </a:p>
          <a:p>
            <a:pPr indent="-342900" lvl="0" marL="457200" rtl="0" algn="l">
              <a:lnSpc>
                <a:spcPct val="130000"/>
              </a:lnSpc>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Check how the process relates to certification processes</a:t>
            </a:r>
            <a:endParaRPr sz="1800">
              <a:solidFill>
                <a:schemeClr val="dk1"/>
              </a:solidFill>
              <a:latin typeface="Roboto"/>
              <a:ea typeface="Roboto"/>
              <a:cs typeface="Roboto"/>
              <a:sym typeface="Roboto"/>
            </a:endParaRPr>
          </a:p>
          <a:p>
            <a:pPr indent="-342900" lvl="0" marL="457200" rtl="0" algn="l">
              <a:lnSpc>
                <a:spcPct val="130000"/>
              </a:lnSpc>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Follow up on reference implementation</a:t>
            </a:r>
            <a:endParaRPr sz="1800">
              <a:solidFill>
                <a:schemeClr val="dk1"/>
              </a:solidFill>
              <a:latin typeface="Roboto"/>
              <a:ea typeface="Roboto"/>
              <a:cs typeface="Roboto"/>
              <a:sym typeface="Roboto"/>
            </a:endParaRPr>
          </a:p>
          <a:p>
            <a:pPr indent="0" lvl="0" marL="228600" rtl="0" algn="l">
              <a:lnSpc>
                <a:spcPct val="130000"/>
              </a:lnSpc>
              <a:spcBef>
                <a:spcPts val="1000"/>
              </a:spcBef>
              <a:spcAft>
                <a:spcPts val="0"/>
              </a:spcAft>
              <a:buSzPts val="1500"/>
              <a:buNone/>
            </a:pPr>
            <a:r>
              <a:rPr lang="en-GB" sz="1800">
                <a:solidFill>
                  <a:schemeClr val="dk1"/>
                </a:solidFill>
                <a:latin typeface="Roboto"/>
                <a:ea typeface="Roboto"/>
                <a:cs typeface="Roboto"/>
                <a:sym typeface="Roboto"/>
              </a:rPr>
              <a:t>When reading the descriptions, the </a:t>
            </a:r>
            <a:r>
              <a:rPr lang="en-GB" sz="1800" u="sng">
                <a:solidFill>
                  <a:schemeClr val="dk1"/>
                </a:solidFill>
                <a:latin typeface="Roboto"/>
                <a:ea typeface="Roboto"/>
                <a:cs typeface="Roboto"/>
                <a:sym typeface="Roboto"/>
                <a:hlinkClick r:id="rId3">
                  <a:extLst>
                    <a:ext uri="{A12FA001-AC4F-418D-AE19-62706E023703}">
                      <ahyp:hlinkClr val="tx"/>
                    </a:ext>
                  </a:extLst>
                </a:hlinkClick>
              </a:rPr>
              <a:t>Glossary</a:t>
            </a:r>
            <a:r>
              <a:rPr lang="en-GB" sz="1800">
                <a:solidFill>
                  <a:schemeClr val="dk1"/>
                </a:solidFill>
                <a:latin typeface="Roboto"/>
                <a:ea typeface="Roboto"/>
                <a:cs typeface="Roboto"/>
                <a:sym typeface="Roboto"/>
              </a:rPr>
              <a:t> is a helpful additional resource!</a:t>
            </a:r>
            <a:endParaRPr sz="1800">
              <a:latin typeface="Roboto"/>
              <a:ea typeface="Roboto"/>
              <a:cs typeface="Roboto"/>
              <a:sym typeface="Roboto"/>
            </a:endParaRPr>
          </a:p>
        </p:txBody>
      </p:sp>
      <p:sp>
        <p:nvSpPr>
          <p:cNvPr id="1444" name="Google Shape;1444;g390f4d5127f_0_116"/>
          <p:cNvSpPr txBox="1"/>
          <p:nvPr>
            <p:ph idx="1" type="body"/>
          </p:nvPr>
        </p:nvSpPr>
        <p:spPr>
          <a:xfrm>
            <a:off x="6426875" y="1229700"/>
            <a:ext cx="4728300" cy="4826100"/>
          </a:xfrm>
          <a:prstGeom prst="rect">
            <a:avLst/>
          </a:prstGeom>
          <a:noFill/>
          <a:ln>
            <a:noFill/>
          </a:ln>
        </p:spPr>
        <p:txBody>
          <a:bodyPr anchorCtr="0" anchor="t" bIns="45700" lIns="91425" spcFirstLastPara="1" rIns="91425" wrap="square" tIns="45700">
            <a:normAutofit lnSpcReduction="10000"/>
          </a:bodyPr>
          <a:lstStyle/>
          <a:p>
            <a:pPr indent="0" lvl="0" marL="228600" rtl="0" algn="l">
              <a:lnSpc>
                <a:spcPct val="130000"/>
              </a:lnSpc>
              <a:spcBef>
                <a:spcPts val="1000"/>
              </a:spcBef>
              <a:spcAft>
                <a:spcPts val="0"/>
              </a:spcAft>
              <a:buSzPts val="1500"/>
              <a:buNone/>
            </a:pPr>
            <a:r>
              <a:rPr lang="en-GB" sz="2388">
                <a:solidFill>
                  <a:schemeClr val="dk1"/>
                </a:solidFill>
                <a:latin typeface="Roboto"/>
                <a:ea typeface="Roboto"/>
                <a:cs typeface="Roboto"/>
                <a:sym typeface="Roboto"/>
              </a:rPr>
              <a:t>Use the visualisation tool if you want to:</a:t>
            </a:r>
            <a:endParaRPr sz="2088"/>
          </a:p>
          <a:p>
            <a:pPr indent="-342900" lvl="0" marL="457200" rtl="0" algn="l">
              <a:spcBef>
                <a:spcPts val="100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See the relationships between different CPPs (dependencies, triggers, not-to-be-confused-with, etc.)</a:t>
            </a:r>
            <a:endParaRPr/>
          </a:p>
          <a:p>
            <a:pPr indent="-342900" lvl="0" marL="457200" rtl="0" algn="l">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Explore how you can extend your workflows to include further core preservation processes</a:t>
            </a:r>
            <a:endParaRPr sz="1800">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Understand how core preservation processes are connected in workflows</a:t>
            </a:r>
            <a:endParaRPr sz="1800">
              <a:solidFill>
                <a:schemeClr val="dk1"/>
              </a:solidFill>
              <a:latin typeface="Roboto"/>
              <a:ea typeface="Roboto"/>
              <a:cs typeface="Roboto"/>
              <a:sym typeface="Roboto"/>
            </a:endParaRPr>
          </a:p>
          <a:p>
            <a:pPr indent="0" lvl="0" marL="228600" rtl="0" algn="l">
              <a:spcBef>
                <a:spcPts val="1000"/>
              </a:spcBef>
              <a:spcAft>
                <a:spcPts val="0"/>
              </a:spcAft>
              <a:buSzPts val="1500"/>
              <a:buFont typeface="Arial"/>
              <a:buNone/>
            </a:pPr>
            <a:r>
              <a:rPr lang="en-GB" sz="1800">
                <a:solidFill>
                  <a:schemeClr val="dk1"/>
                </a:solidFill>
                <a:latin typeface="Roboto"/>
                <a:ea typeface="Roboto"/>
                <a:cs typeface="Roboto"/>
                <a:sym typeface="Roboto"/>
              </a:rPr>
              <a:t>The visualisation tool can be used as a dynamic table of contents; each bubble links to the CPP description document.</a:t>
            </a:r>
            <a:endParaRPr sz="1800">
              <a:latin typeface="Roboto"/>
              <a:ea typeface="Roboto"/>
              <a:cs typeface="Roboto"/>
              <a:sym typeface="Roboto"/>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8" name="Shape 1448"/>
        <p:cNvGrpSpPr/>
        <p:nvPr/>
      </p:nvGrpSpPr>
      <p:grpSpPr>
        <a:xfrm>
          <a:off x="0" y="0"/>
          <a:ext cx="0" cy="0"/>
          <a:chOff x="0" y="0"/>
          <a:chExt cx="0" cy="0"/>
        </a:xfrm>
      </p:grpSpPr>
      <p:sp>
        <p:nvSpPr>
          <p:cNvPr id="1449" name="Google Shape;1449;g390f4d5127f_0_122"/>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450" name="Google Shape;1450;g390f4d5127f_0_122"/>
          <p:cNvSpPr txBox="1"/>
          <p:nvPr>
            <p:ph idx="1" type="body"/>
          </p:nvPr>
        </p:nvSpPr>
        <p:spPr>
          <a:xfrm>
            <a:off x="668197" y="1879825"/>
            <a:ext cx="8102700" cy="4176000"/>
          </a:xfrm>
          <a:prstGeom prst="rect">
            <a:avLst/>
          </a:prstGeom>
          <a:noFill/>
          <a:ln>
            <a:noFill/>
          </a:ln>
        </p:spPr>
        <p:txBody>
          <a:bodyPr anchorCtr="0" anchor="ctr" bIns="45700" lIns="91425" spcFirstLastPara="1" rIns="91425" wrap="square" tIns="45700">
            <a:normAutofit/>
          </a:bodyPr>
          <a:lstStyle/>
          <a:p>
            <a:pPr indent="0" lvl="0" marL="323850" rtl="0" algn="l">
              <a:lnSpc>
                <a:spcPct val="130000"/>
              </a:lnSpc>
              <a:spcBef>
                <a:spcPts val="1000"/>
              </a:spcBef>
              <a:spcAft>
                <a:spcPts val="0"/>
              </a:spcAft>
              <a:buSzPts val="1500"/>
              <a:buFont typeface="Arial"/>
              <a:buNone/>
            </a:pPr>
            <a:r>
              <a:rPr lang="en-GB" sz="3100">
                <a:solidFill>
                  <a:schemeClr val="dk1"/>
                </a:solidFill>
                <a:latin typeface="Roboto"/>
                <a:ea typeface="Roboto"/>
                <a:cs typeface="Roboto"/>
                <a:sym typeface="Roboto"/>
              </a:rPr>
              <a:t>How many file formats in the wild?</a:t>
            </a:r>
            <a:endParaRPr sz="3100">
              <a:solidFill>
                <a:schemeClr val="dk1"/>
              </a:solidFill>
              <a:latin typeface="Roboto"/>
              <a:ea typeface="Roboto"/>
              <a:cs typeface="Roboto"/>
              <a:sym typeface="Roboto"/>
            </a:endParaRPr>
          </a:p>
          <a:p>
            <a:pPr indent="-425450" lvl="0" marL="457200" rtl="0" algn="l">
              <a:lnSpc>
                <a:spcPct val="115000"/>
              </a:lnSpc>
              <a:spcBef>
                <a:spcPts val="1200"/>
              </a:spcBef>
              <a:spcAft>
                <a:spcPts val="0"/>
              </a:spcAft>
              <a:buClr>
                <a:schemeClr val="dk1"/>
              </a:buClr>
              <a:buSzPts val="3100"/>
              <a:buFont typeface="Roboto"/>
              <a:buAutoNum type="arabicPeriod"/>
            </a:pPr>
            <a:r>
              <a:rPr lang="en-GB" sz="3100">
                <a:solidFill>
                  <a:schemeClr val="dk1"/>
                </a:solidFill>
                <a:latin typeface="Roboto"/>
                <a:ea typeface="Roboto"/>
                <a:cs typeface="Roboto"/>
                <a:sym typeface="Roboto"/>
              </a:rPr>
              <a:t>~500</a:t>
            </a:r>
            <a:endParaRPr sz="3100">
              <a:solidFill>
                <a:schemeClr val="dk1"/>
              </a:solidFill>
              <a:latin typeface="Roboto"/>
              <a:ea typeface="Roboto"/>
              <a:cs typeface="Roboto"/>
              <a:sym typeface="Roboto"/>
            </a:endParaRPr>
          </a:p>
          <a:p>
            <a:pPr indent="-425450" lvl="0" marL="457200" rtl="0" algn="l">
              <a:lnSpc>
                <a:spcPct val="115000"/>
              </a:lnSpc>
              <a:spcBef>
                <a:spcPts val="0"/>
              </a:spcBef>
              <a:spcAft>
                <a:spcPts val="0"/>
              </a:spcAft>
              <a:buClr>
                <a:schemeClr val="dk1"/>
              </a:buClr>
              <a:buSzPts val="3100"/>
              <a:buFont typeface="Roboto"/>
              <a:buAutoNum type="arabicPeriod"/>
            </a:pPr>
            <a:r>
              <a:rPr lang="en-GB" sz="3100">
                <a:solidFill>
                  <a:schemeClr val="dk1"/>
                </a:solidFill>
                <a:latin typeface="Roboto"/>
                <a:ea typeface="Roboto"/>
                <a:cs typeface="Roboto"/>
                <a:sym typeface="Roboto"/>
              </a:rPr>
              <a:t>~3500</a:t>
            </a:r>
            <a:endParaRPr sz="3100">
              <a:solidFill>
                <a:schemeClr val="dk1"/>
              </a:solidFill>
              <a:latin typeface="Roboto"/>
              <a:ea typeface="Roboto"/>
              <a:cs typeface="Roboto"/>
              <a:sym typeface="Roboto"/>
            </a:endParaRPr>
          </a:p>
          <a:p>
            <a:pPr indent="-425450" lvl="0" marL="457200" rtl="0" algn="l">
              <a:lnSpc>
                <a:spcPct val="115000"/>
              </a:lnSpc>
              <a:spcBef>
                <a:spcPts val="0"/>
              </a:spcBef>
              <a:spcAft>
                <a:spcPts val="0"/>
              </a:spcAft>
              <a:buClr>
                <a:schemeClr val="dk1"/>
              </a:buClr>
              <a:buSzPts val="3100"/>
              <a:buFont typeface="Roboto"/>
              <a:buAutoNum type="arabicPeriod"/>
            </a:pPr>
            <a:r>
              <a:rPr lang="en-GB" sz="3100">
                <a:solidFill>
                  <a:schemeClr val="dk1"/>
                </a:solidFill>
                <a:latin typeface="Roboto"/>
                <a:ea typeface="Roboto"/>
                <a:cs typeface="Roboto"/>
                <a:sym typeface="Roboto"/>
              </a:rPr>
              <a:t>~12,000</a:t>
            </a:r>
            <a:endParaRPr sz="3100">
              <a:solidFill>
                <a:schemeClr val="dk1"/>
              </a:solidFill>
              <a:latin typeface="Roboto"/>
              <a:ea typeface="Roboto"/>
              <a:cs typeface="Roboto"/>
              <a:sym typeface="Roboto"/>
            </a:endParaRPr>
          </a:p>
          <a:p>
            <a:pPr indent="-425450" lvl="0" marL="457200" rtl="0" algn="l">
              <a:lnSpc>
                <a:spcPct val="115000"/>
              </a:lnSpc>
              <a:spcBef>
                <a:spcPts val="0"/>
              </a:spcBef>
              <a:spcAft>
                <a:spcPts val="0"/>
              </a:spcAft>
              <a:buClr>
                <a:schemeClr val="dk1"/>
              </a:buClr>
              <a:buSzPts val="3100"/>
              <a:buFont typeface="Roboto"/>
              <a:buAutoNum type="arabicPeriod"/>
            </a:pPr>
            <a:r>
              <a:rPr lang="en-GB" sz="3100">
                <a:solidFill>
                  <a:schemeClr val="dk1"/>
                </a:solidFill>
                <a:latin typeface="Roboto"/>
                <a:ea typeface="Roboto"/>
                <a:cs typeface="Roboto"/>
                <a:sym typeface="Roboto"/>
              </a:rPr>
              <a:t>~30,000</a:t>
            </a:r>
            <a:endParaRPr sz="3100">
              <a:solidFill>
                <a:schemeClr val="dk1"/>
              </a:solidFill>
              <a:latin typeface="Roboto"/>
              <a:ea typeface="Roboto"/>
              <a:cs typeface="Roboto"/>
              <a:sym typeface="Roboto"/>
            </a:endParaRPr>
          </a:p>
        </p:txBody>
      </p:sp>
      <p:sp>
        <p:nvSpPr>
          <p:cNvPr id="1451" name="Google Shape;1451;g390f4d5127f_0_122"/>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pic>
        <p:nvPicPr>
          <p:cNvPr id="1452" name="Google Shape;1452;g390f4d5127f_0_122"/>
          <p:cNvPicPr preferRelativeResize="0"/>
          <p:nvPr/>
        </p:nvPicPr>
        <p:blipFill>
          <a:blip r:embed="rId3">
            <a:alphaModFix/>
          </a:blip>
          <a:stretch>
            <a:fillRect/>
          </a:stretch>
        </p:blipFill>
        <p:spPr>
          <a:xfrm>
            <a:off x="9130826" y="300828"/>
            <a:ext cx="2743200" cy="274322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6" name="Shape 1456"/>
        <p:cNvGrpSpPr/>
        <p:nvPr/>
      </p:nvGrpSpPr>
      <p:grpSpPr>
        <a:xfrm>
          <a:off x="0" y="0"/>
          <a:ext cx="0" cy="0"/>
          <a:chOff x="0" y="0"/>
          <a:chExt cx="0" cy="0"/>
        </a:xfrm>
      </p:grpSpPr>
      <p:sp>
        <p:nvSpPr>
          <p:cNvPr id="1457" name="Google Shape;1457;g390f4d5127f_0_135"/>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458" name="Google Shape;1458;g390f4d5127f_0_135"/>
          <p:cNvSpPr txBox="1"/>
          <p:nvPr>
            <p:ph idx="1" type="body"/>
          </p:nvPr>
        </p:nvSpPr>
        <p:spPr>
          <a:xfrm>
            <a:off x="139700" y="1879825"/>
            <a:ext cx="2538000" cy="4176000"/>
          </a:xfrm>
          <a:prstGeom prst="rect">
            <a:avLst/>
          </a:prstGeom>
          <a:noFill/>
          <a:ln>
            <a:noFill/>
          </a:ln>
        </p:spPr>
        <p:txBody>
          <a:bodyPr anchorCtr="0" anchor="t" bIns="45700" lIns="91425" spcFirstLastPara="1" rIns="91425" wrap="square" tIns="45700">
            <a:normAutofit/>
          </a:bodyPr>
          <a:lstStyle/>
          <a:p>
            <a:pPr indent="0" lvl="0" marL="0" rtl="0" algn="l">
              <a:lnSpc>
                <a:spcPct val="130000"/>
              </a:lnSpc>
              <a:spcBef>
                <a:spcPts val="1000"/>
              </a:spcBef>
              <a:spcAft>
                <a:spcPts val="0"/>
              </a:spcAft>
              <a:buSzPts val="1500"/>
              <a:buFont typeface="Arial"/>
              <a:buNone/>
            </a:pPr>
            <a:r>
              <a:rPr lang="en-GB" sz="1800">
                <a:solidFill>
                  <a:schemeClr val="dk1"/>
                </a:solidFill>
                <a:latin typeface="Roboto"/>
                <a:ea typeface="Roboto"/>
                <a:cs typeface="Roboto"/>
                <a:sym typeface="Roboto"/>
              </a:rPr>
              <a:t>Andy Jackson, Format Diversity Estimation. Available at </a:t>
            </a:r>
            <a:r>
              <a:rPr lang="en-GB" sz="1800" u="sng">
                <a:solidFill>
                  <a:schemeClr val="hlink"/>
                </a:solidFill>
                <a:latin typeface="Roboto"/>
                <a:ea typeface="Roboto"/>
                <a:cs typeface="Roboto"/>
                <a:sym typeface="Roboto"/>
                <a:hlinkClick r:id="rId3"/>
              </a:rPr>
              <a:t>https://www.digipres.org/workbench/formats/species</a:t>
            </a:r>
            <a:endParaRPr sz="1800">
              <a:solidFill>
                <a:schemeClr val="dk1"/>
              </a:solidFill>
              <a:latin typeface="Roboto"/>
              <a:ea typeface="Roboto"/>
              <a:cs typeface="Roboto"/>
              <a:sym typeface="Roboto"/>
            </a:endParaRPr>
          </a:p>
        </p:txBody>
      </p:sp>
      <p:sp>
        <p:nvSpPr>
          <p:cNvPr id="1459" name="Google Shape;1459;g390f4d5127f_0_135"/>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pic>
        <p:nvPicPr>
          <p:cNvPr id="1460" name="Google Shape;1460;g390f4d5127f_0_135"/>
          <p:cNvPicPr preferRelativeResize="0"/>
          <p:nvPr/>
        </p:nvPicPr>
        <p:blipFill rotWithShape="1">
          <a:blip r:embed="rId4">
            <a:alphaModFix/>
          </a:blip>
          <a:srcRect b="0" l="0" r="0" t="7183"/>
          <a:stretch/>
        </p:blipFill>
        <p:spPr>
          <a:xfrm>
            <a:off x="2990968" y="1687925"/>
            <a:ext cx="8124525" cy="453460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4" name="Shape 1464"/>
        <p:cNvGrpSpPr/>
        <p:nvPr/>
      </p:nvGrpSpPr>
      <p:grpSpPr>
        <a:xfrm>
          <a:off x="0" y="0"/>
          <a:ext cx="0" cy="0"/>
          <a:chOff x="0" y="0"/>
          <a:chExt cx="0" cy="0"/>
        </a:xfrm>
      </p:grpSpPr>
      <p:sp>
        <p:nvSpPr>
          <p:cNvPr id="1465" name="Google Shape;1465;g390f4d5127f_0_148"/>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466" name="Google Shape;1466;g390f4d5127f_0_148"/>
          <p:cNvSpPr txBox="1"/>
          <p:nvPr>
            <p:ph idx="1" type="body"/>
          </p:nvPr>
        </p:nvSpPr>
        <p:spPr>
          <a:xfrm>
            <a:off x="668197" y="1879825"/>
            <a:ext cx="8156400" cy="4176000"/>
          </a:xfrm>
          <a:prstGeom prst="rect">
            <a:avLst/>
          </a:prstGeom>
          <a:noFill/>
          <a:ln>
            <a:noFill/>
          </a:ln>
        </p:spPr>
        <p:txBody>
          <a:bodyPr anchorCtr="0" anchor="ctr" bIns="45700" lIns="91425" spcFirstLastPara="1" rIns="91425" wrap="square" tIns="45700">
            <a:normAutofit/>
          </a:bodyPr>
          <a:lstStyle/>
          <a:p>
            <a:pPr indent="0" lvl="0" marL="323850" rtl="0" algn="l">
              <a:lnSpc>
                <a:spcPct val="130000"/>
              </a:lnSpc>
              <a:spcBef>
                <a:spcPts val="1000"/>
              </a:spcBef>
              <a:spcAft>
                <a:spcPts val="0"/>
              </a:spcAft>
              <a:buSzPts val="1500"/>
              <a:buFont typeface="Arial"/>
              <a:buNone/>
            </a:pPr>
            <a:r>
              <a:rPr lang="en-GB" sz="3100">
                <a:solidFill>
                  <a:schemeClr val="dk1"/>
                </a:solidFill>
                <a:latin typeface="Roboto"/>
                <a:ea typeface="Roboto"/>
                <a:cs typeface="Roboto"/>
                <a:sym typeface="Roboto"/>
              </a:rPr>
              <a:t>Based on which file format feature is File Format Identification performed?</a:t>
            </a:r>
            <a:endParaRPr sz="3100">
              <a:solidFill>
                <a:schemeClr val="dk1"/>
              </a:solidFill>
              <a:latin typeface="Roboto"/>
              <a:ea typeface="Roboto"/>
              <a:cs typeface="Roboto"/>
              <a:sym typeface="Roboto"/>
            </a:endParaRPr>
          </a:p>
        </p:txBody>
      </p:sp>
      <p:sp>
        <p:nvSpPr>
          <p:cNvPr id="1467" name="Google Shape;1467;g390f4d5127f_0_148"/>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sp>
        <p:nvSpPr>
          <p:cNvPr id="1468" name="Google Shape;1468;g390f4d5127f_0_148"/>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3"/>
              </a:rPr>
              <a:t>tiny.cc/cpp-desc</a:t>
            </a:r>
            <a:endParaRPr/>
          </a:p>
        </p:txBody>
      </p:sp>
      <p:pic>
        <p:nvPicPr>
          <p:cNvPr id="1469" name="Google Shape;1469;g390f4d5127f_0_148"/>
          <p:cNvPicPr preferRelativeResize="0"/>
          <p:nvPr/>
        </p:nvPicPr>
        <p:blipFill>
          <a:blip r:embed="rId4">
            <a:alphaModFix/>
          </a:blip>
          <a:stretch>
            <a:fillRect/>
          </a:stretch>
        </p:blipFill>
        <p:spPr>
          <a:xfrm>
            <a:off x="9130826" y="300828"/>
            <a:ext cx="2743200" cy="274322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3" name="Shape 1473"/>
        <p:cNvGrpSpPr/>
        <p:nvPr/>
      </p:nvGrpSpPr>
      <p:grpSpPr>
        <a:xfrm>
          <a:off x="0" y="0"/>
          <a:ext cx="0" cy="0"/>
          <a:chOff x="0" y="0"/>
          <a:chExt cx="0" cy="0"/>
        </a:xfrm>
      </p:grpSpPr>
      <p:sp>
        <p:nvSpPr>
          <p:cNvPr id="1474" name="Google Shape;1474;g390f4d5127f_0_161"/>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475" name="Google Shape;1475;g390f4d5127f_0_161"/>
          <p:cNvSpPr txBox="1"/>
          <p:nvPr>
            <p:ph idx="1" type="body"/>
          </p:nvPr>
        </p:nvSpPr>
        <p:spPr>
          <a:xfrm>
            <a:off x="668197" y="1879825"/>
            <a:ext cx="8141100" cy="4176000"/>
          </a:xfrm>
          <a:prstGeom prst="rect">
            <a:avLst/>
          </a:prstGeom>
          <a:noFill/>
          <a:ln>
            <a:noFill/>
          </a:ln>
        </p:spPr>
        <p:txBody>
          <a:bodyPr anchorCtr="0" anchor="t" bIns="45700" lIns="91425" spcFirstLastPara="1" rIns="91425" wrap="square" tIns="45700">
            <a:normAutofit/>
          </a:bodyPr>
          <a:lstStyle/>
          <a:p>
            <a:pPr indent="-190500" lvl="0" marL="514350" rtl="0" algn="l">
              <a:lnSpc>
                <a:spcPct val="130000"/>
              </a:lnSpc>
              <a:spcBef>
                <a:spcPts val="1000"/>
              </a:spcBef>
              <a:spcAft>
                <a:spcPts val="0"/>
              </a:spcAft>
              <a:buSzPts val="1500"/>
              <a:buFont typeface="Arial"/>
              <a:buNone/>
            </a:pPr>
            <a:r>
              <a:t/>
            </a:r>
            <a:endParaRPr sz="1800">
              <a:solidFill>
                <a:schemeClr val="dk1"/>
              </a:solidFill>
              <a:latin typeface="Roboto"/>
              <a:ea typeface="Roboto"/>
              <a:cs typeface="Roboto"/>
              <a:sym typeface="Roboto"/>
            </a:endParaRPr>
          </a:p>
          <a:p>
            <a:pPr indent="-190500" lvl="0" marL="514350" rtl="0" algn="l">
              <a:lnSpc>
                <a:spcPct val="130000"/>
              </a:lnSpc>
              <a:spcBef>
                <a:spcPts val="1000"/>
              </a:spcBef>
              <a:spcAft>
                <a:spcPts val="0"/>
              </a:spcAft>
              <a:buSzPts val="1500"/>
              <a:buFont typeface="Arial"/>
              <a:buNone/>
            </a:pPr>
            <a:r>
              <a:t/>
            </a:r>
            <a:endParaRPr sz="1800">
              <a:solidFill>
                <a:schemeClr val="dk1"/>
              </a:solidFill>
              <a:latin typeface="Roboto"/>
              <a:ea typeface="Roboto"/>
              <a:cs typeface="Roboto"/>
              <a:sym typeface="Roboto"/>
            </a:endParaRPr>
          </a:p>
          <a:p>
            <a:pPr indent="-190500" lvl="0" marL="514350" rtl="0" algn="l">
              <a:lnSpc>
                <a:spcPct val="130000"/>
              </a:lnSpc>
              <a:spcBef>
                <a:spcPts val="1000"/>
              </a:spcBef>
              <a:spcAft>
                <a:spcPts val="0"/>
              </a:spcAft>
              <a:buSzPts val="1500"/>
              <a:buFont typeface="Arial"/>
              <a:buNone/>
            </a:pPr>
            <a:r>
              <a:t/>
            </a:r>
            <a:endParaRPr sz="1800">
              <a:solidFill>
                <a:schemeClr val="dk1"/>
              </a:solidFill>
              <a:latin typeface="Roboto"/>
              <a:ea typeface="Roboto"/>
              <a:cs typeface="Roboto"/>
              <a:sym typeface="Roboto"/>
            </a:endParaRPr>
          </a:p>
          <a:p>
            <a:pPr indent="-190500" lvl="0" marL="514350" rtl="0" algn="l">
              <a:lnSpc>
                <a:spcPct val="130000"/>
              </a:lnSpc>
              <a:spcBef>
                <a:spcPts val="1000"/>
              </a:spcBef>
              <a:spcAft>
                <a:spcPts val="0"/>
              </a:spcAft>
              <a:buSzPts val="1500"/>
              <a:buFont typeface="Arial"/>
              <a:buNone/>
            </a:pPr>
            <a:r>
              <a:t/>
            </a:r>
            <a:endParaRPr sz="1800">
              <a:solidFill>
                <a:schemeClr val="dk1"/>
              </a:solidFill>
              <a:latin typeface="Roboto"/>
              <a:ea typeface="Roboto"/>
              <a:cs typeface="Roboto"/>
              <a:sym typeface="Roboto"/>
            </a:endParaRPr>
          </a:p>
          <a:p>
            <a:pPr indent="-190500" lvl="0" marL="514350" rtl="0" algn="l">
              <a:lnSpc>
                <a:spcPct val="130000"/>
              </a:lnSpc>
              <a:spcBef>
                <a:spcPts val="1000"/>
              </a:spcBef>
              <a:spcAft>
                <a:spcPts val="0"/>
              </a:spcAft>
              <a:buSzPts val="1500"/>
              <a:buFont typeface="Arial"/>
              <a:buNone/>
            </a:pPr>
            <a:r>
              <a:t/>
            </a:r>
            <a:endParaRPr sz="1800">
              <a:solidFill>
                <a:schemeClr val="dk1"/>
              </a:solidFill>
              <a:latin typeface="Roboto"/>
              <a:ea typeface="Roboto"/>
              <a:cs typeface="Roboto"/>
              <a:sym typeface="Roboto"/>
            </a:endParaRPr>
          </a:p>
          <a:p>
            <a:pPr indent="-190500" lvl="0" marL="514350" rtl="0" algn="l">
              <a:lnSpc>
                <a:spcPct val="130000"/>
              </a:lnSpc>
              <a:spcBef>
                <a:spcPts val="1000"/>
              </a:spcBef>
              <a:spcAft>
                <a:spcPts val="0"/>
              </a:spcAft>
              <a:buSzPts val="1500"/>
              <a:buFont typeface="Arial"/>
              <a:buNone/>
            </a:pPr>
            <a:r>
              <a:t/>
            </a:r>
            <a:endParaRPr sz="1800">
              <a:solidFill>
                <a:schemeClr val="dk1"/>
              </a:solidFill>
              <a:latin typeface="Roboto"/>
              <a:ea typeface="Roboto"/>
              <a:cs typeface="Roboto"/>
              <a:sym typeface="Roboto"/>
            </a:endParaRPr>
          </a:p>
          <a:p>
            <a:pPr indent="-190500" lvl="0" marL="514350" rtl="0" algn="l">
              <a:lnSpc>
                <a:spcPct val="130000"/>
              </a:lnSpc>
              <a:spcBef>
                <a:spcPts val="1000"/>
              </a:spcBef>
              <a:spcAft>
                <a:spcPts val="0"/>
              </a:spcAft>
              <a:buSzPts val="1500"/>
              <a:buFont typeface="Arial"/>
              <a:buNone/>
            </a:pPr>
            <a:r>
              <a:rPr lang="en-GB" sz="2000">
                <a:solidFill>
                  <a:schemeClr val="dk1"/>
                </a:solidFill>
                <a:latin typeface="Roboto"/>
                <a:ea typeface="Roboto"/>
                <a:cs typeface="Roboto"/>
                <a:sym typeface="Roboto"/>
              </a:rPr>
              <a:t>From CPP-008 “File Format Identification”, section Definition and Scope</a:t>
            </a:r>
            <a:endParaRPr sz="2000">
              <a:solidFill>
                <a:schemeClr val="dk1"/>
              </a:solidFill>
              <a:latin typeface="Roboto"/>
              <a:ea typeface="Roboto"/>
              <a:cs typeface="Roboto"/>
              <a:sym typeface="Roboto"/>
            </a:endParaRPr>
          </a:p>
        </p:txBody>
      </p:sp>
      <p:sp>
        <p:nvSpPr>
          <p:cNvPr id="1476" name="Google Shape;1476;g390f4d5127f_0_161"/>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pic>
        <p:nvPicPr>
          <p:cNvPr id="1477" name="Google Shape;1477;g390f4d5127f_0_161"/>
          <p:cNvPicPr preferRelativeResize="0"/>
          <p:nvPr/>
        </p:nvPicPr>
        <p:blipFill>
          <a:blip r:embed="rId3">
            <a:alphaModFix/>
          </a:blip>
          <a:stretch>
            <a:fillRect/>
          </a:stretch>
        </p:blipFill>
        <p:spPr>
          <a:xfrm>
            <a:off x="140607" y="2847975"/>
            <a:ext cx="11639782" cy="1127025"/>
          </a:xfrm>
          <a:prstGeom prst="rect">
            <a:avLst/>
          </a:prstGeom>
          <a:noFill/>
          <a:ln>
            <a:noFill/>
          </a:ln>
          <a:effectLst>
            <a:outerShdw blurRad="300038" rotWithShape="0" algn="bl" dir="5400000" dist="142875">
              <a:srgbClr val="000000">
                <a:alpha val="50000"/>
              </a:srgbClr>
            </a:outerShdw>
          </a:effectLst>
        </p:spPr>
      </p:pic>
      <p:sp>
        <p:nvSpPr>
          <p:cNvPr id="1478" name="Google Shape;1478;g390f4d5127f_0_161"/>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4"/>
              </a:rPr>
              <a:t>tiny.cc/cpp-desc</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2" name="Shape 1482"/>
        <p:cNvGrpSpPr/>
        <p:nvPr/>
      </p:nvGrpSpPr>
      <p:grpSpPr>
        <a:xfrm>
          <a:off x="0" y="0"/>
          <a:ext cx="0" cy="0"/>
          <a:chOff x="0" y="0"/>
          <a:chExt cx="0" cy="0"/>
        </a:xfrm>
      </p:grpSpPr>
      <p:sp>
        <p:nvSpPr>
          <p:cNvPr id="1483" name="Google Shape;1483;g390f4d5127f_0_175"/>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484" name="Google Shape;1484;g390f4d5127f_0_175"/>
          <p:cNvSpPr txBox="1"/>
          <p:nvPr>
            <p:ph idx="1" type="body"/>
          </p:nvPr>
        </p:nvSpPr>
        <p:spPr>
          <a:xfrm>
            <a:off x="668197" y="1879825"/>
            <a:ext cx="8156400" cy="4176000"/>
          </a:xfrm>
          <a:prstGeom prst="rect">
            <a:avLst/>
          </a:prstGeom>
          <a:noFill/>
          <a:ln>
            <a:noFill/>
          </a:ln>
        </p:spPr>
        <p:txBody>
          <a:bodyPr anchorCtr="0" anchor="ctr" bIns="45700" lIns="91425" spcFirstLastPara="1" rIns="91425" wrap="square" tIns="45700">
            <a:normAutofit/>
          </a:bodyPr>
          <a:lstStyle/>
          <a:p>
            <a:pPr indent="0" lvl="0" marL="323850" rtl="0" algn="l">
              <a:lnSpc>
                <a:spcPct val="130000"/>
              </a:lnSpc>
              <a:spcBef>
                <a:spcPts val="1000"/>
              </a:spcBef>
              <a:spcAft>
                <a:spcPts val="0"/>
              </a:spcAft>
              <a:buSzPts val="1500"/>
              <a:buFont typeface="Arial"/>
              <a:buNone/>
            </a:pPr>
            <a:r>
              <a:rPr lang="en-GB" sz="3100">
                <a:solidFill>
                  <a:schemeClr val="dk1"/>
                </a:solidFill>
                <a:latin typeface="Roboto"/>
                <a:ea typeface="Roboto"/>
                <a:cs typeface="Roboto"/>
                <a:sym typeface="Roboto"/>
              </a:rPr>
              <a:t>Where are these file format signatures stored? Any examples?</a:t>
            </a:r>
            <a:endParaRPr sz="3100">
              <a:solidFill>
                <a:schemeClr val="dk1"/>
              </a:solidFill>
              <a:latin typeface="Roboto"/>
              <a:ea typeface="Roboto"/>
              <a:cs typeface="Roboto"/>
              <a:sym typeface="Roboto"/>
            </a:endParaRPr>
          </a:p>
        </p:txBody>
      </p:sp>
      <p:sp>
        <p:nvSpPr>
          <p:cNvPr id="1485" name="Google Shape;1485;g390f4d5127f_0_175"/>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sp>
        <p:nvSpPr>
          <p:cNvPr id="1486" name="Google Shape;1486;g390f4d5127f_0_175"/>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3"/>
              </a:rPr>
              <a:t>tiny.cc/cpp-desc</a:t>
            </a:r>
            <a:endParaRPr/>
          </a:p>
        </p:txBody>
      </p:sp>
      <p:pic>
        <p:nvPicPr>
          <p:cNvPr id="1487" name="Google Shape;1487;g390f4d5127f_0_175"/>
          <p:cNvPicPr preferRelativeResize="0"/>
          <p:nvPr/>
        </p:nvPicPr>
        <p:blipFill>
          <a:blip r:embed="rId4">
            <a:alphaModFix/>
          </a:blip>
          <a:stretch>
            <a:fillRect/>
          </a:stretch>
        </p:blipFill>
        <p:spPr>
          <a:xfrm>
            <a:off x="9130826" y="300828"/>
            <a:ext cx="2743200" cy="274322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g3a5681add1c_5_52"/>
          <p:cNvSpPr txBox="1"/>
          <p:nvPr>
            <p:ph type="ctrTitle"/>
          </p:nvPr>
        </p:nvSpPr>
        <p:spPr>
          <a:xfrm>
            <a:off x="512497" y="3135132"/>
            <a:ext cx="8008418" cy="1080811"/>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rgbClr val="262626"/>
              </a:buClr>
              <a:buSzPts val="6500"/>
              <a:buNone/>
            </a:pPr>
            <a:r>
              <a:rPr lang="en-GB" sz="6500">
                <a:solidFill>
                  <a:srgbClr val="262626"/>
                </a:solidFill>
                <a:latin typeface="Roboto Light"/>
                <a:ea typeface="Roboto Light"/>
                <a:cs typeface="Roboto Light"/>
                <a:sym typeface="Roboto Light"/>
              </a:rPr>
              <a:t>EOSC EDEN</a:t>
            </a:r>
            <a:br>
              <a:rPr lang="en-GB" sz="6500">
                <a:solidFill>
                  <a:srgbClr val="262626"/>
                </a:solidFill>
                <a:latin typeface="Roboto Light"/>
                <a:ea typeface="Roboto Light"/>
                <a:cs typeface="Roboto Light"/>
                <a:sym typeface="Roboto Light"/>
              </a:rPr>
            </a:br>
            <a:r>
              <a:rPr lang="en-GB"/>
              <a:t>User Journey Maps and Pilot Methodology</a:t>
            </a:r>
            <a:endParaRPr sz="6500">
              <a:solidFill>
                <a:srgbClr val="262626"/>
              </a:solidFill>
              <a:latin typeface="Roboto Light"/>
              <a:ea typeface="Roboto Light"/>
              <a:cs typeface="Roboto Light"/>
              <a:sym typeface="Roboto Light"/>
            </a:endParaRPr>
          </a:p>
        </p:txBody>
      </p:sp>
      <p:sp>
        <p:nvSpPr>
          <p:cNvPr id="393" name="Google Shape;393;g3a5681add1c_5_52"/>
          <p:cNvSpPr txBox="1"/>
          <p:nvPr>
            <p:ph idx="1" type="subTitle"/>
          </p:nvPr>
        </p:nvSpPr>
        <p:spPr>
          <a:xfrm>
            <a:off x="512497" y="4215943"/>
            <a:ext cx="9144000" cy="185878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262626"/>
              </a:buClr>
              <a:buSzPts val="3027"/>
              <a:buNone/>
            </a:pPr>
            <a:r>
              <a:rPr lang="en-GB" sz="2800">
                <a:solidFill>
                  <a:srgbClr val="262626"/>
                </a:solidFill>
              </a:rPr>
              <a:t>Giacomo Cannizzaro (SURF) – T3.2</a:t>
            </a:r>
            <a:endParaRPr sz="2800">
              <a:solidFill>
                <a:srgbClr val="262626"/>
              </a:solidFill>
            </a:endParaRPr>
          </a:p>
          <a:p>
            <a:pPr indent="0" lvl="0" marL="0" rtl="0" algn="l">
              <a:lnSpc>
                <a:spcPct val="90000"/>
              </a:lnSpc>
              <a:spcBef>
                <a:spcPts val="0"/>
              </a:spcBef>
              <a:spcAft>
                <a:spcPts val="0"/>
              </a:spcAft>
              <a:buClr>
                <a:srgbClr val="262626"/>
              </a:buClr>
              <a:buSzPts val="3459"/>
              <a:buNone/>
            </a:pPr>
            <a:r>
              <a:t/>
            </a:r>
            <a:endParaRPr sz="3200">
              <a:solidFill>
                <a:srgbClr val="262626"/>
              </a:solidFill>
            </a:endParaRPr>
          </a:p>
          <a:p>
            <a:pPr indent="0" lvl="0" marL="0" rtl="0" algn="l">
              <a:lnSpc>
                <a:spcPct val="90000"/>
              </a:lnSpc>
              <a:spcBef>
                <a:spcPts val="0"/>
              </a:spcBef>
              <a:spcAft>
                <a:spcPts val="0"/>
              </a:spcAft>
              <a:buClr>
                <a:srgbClr val="262626"/>
              </a:buClr>
              <a:buSzPts val="3459"/>
              <a:buNone/>
            </a:pPr>
            <a:r>
              <a:rPr lang="en-GB" sz="1700">
                <a:solidFill>
                  <a:srgbClr val="262626"/>
                </a:solidFill>
                <a:latin typeface="Roboto Light"/>
                <a:ea typeface="Roboto Light"/>
                <a:cs typeface="Roboto Light"/>
                <a:sym typeface="Roboto Light"/>
              </a:rPr>
              <a:t>EDEN/FIDELIS Bootcamp Nov 19</a:t>
            </a:r>
            <a:r>
              <a:rPr baseline="30000" lang="en-GB" sz="1700">
                <a:solidFill>
                  <a:srgbClr val="262626"/>
                </a:solidFill>
                <a:latin typeface="Roboto Light"/>
                <a:ea typeface="Roboto Light"/>
                <a:cs typeface="Roboto Light"/>
                <a:sym typeface="Roboto Light"/>
              </a:rPr>
              <a:t>th</a:t>
            </a:r>
            <a:r>
              <a:rPr lang="en-GB" sz="1700">
                <a:solidFill>
                  <a:srgbClr val="262626"/>
                </a:solidFill>
                <a:latin typeface="Roboto Light"/>
                <a:ea typeface="Roboto Light"/>
                <a:cs typeface="Roboto Light"/>
                <a:sym typeface="Roboto Light"/>
              </a:rPr>
              <a:t>, 2025, Paris</a:t>
            </a:r>
            <a:endParaRPr/>
          </a:p>
        </p:txBody>
      </p:sp>
      <p:pic>
        <p:nvPicPr>
          <p:cNvPr id="394" name="Google Shape;394;g3a5681add1c_5_52"/>
          <p:cNvPicPr preferRelativeResize="0"/>
          <p:nvPr/>
        </p:nvPicPr>
        <p:blipFill rotWithShape="1">
          <a:blip r:embed="rId3">
            <a:alphaModFix/>
          </a:blip>
          <a:srcRect b="0" l="0" r="0" t="0"/>
          <a:stretch/>
        </p:blipFill>
        <p:spPr>
          <a:xfrm>
            <a:off x="328389" y="250854"/>
            <a:ext cx="3783694" cy="1079748"/>
          </a:xfrm>
          <a:prstGeom prst="rect">
            <a:avLst/>
          </a:prstGeom>
          <a:noFill/>
          <a:ln>
            <a:noFill/>
          </a:ln>
        </p:spPr>
      </p:pic>
      <p:pic>
        <p:nvPicPr>
          <p:cNvPr id="395" name="Google Shape;395;g3a5681add1c_5_52"/>
          <p:cNvPicPr preferRelativeResize="0"/>
          <p:nvPr/>
        </p:nvPicPr>
        <p:blipFill rotWithShape="1">
          <a:blip r:embed="rId4">
            <a:alphaModFix/>
          </a:blip>
          <a:srcRect b="0" l="0" r="0" t="0"/>
          <a:stretch/>
        </p:blipFill>
        <p:spPr>
          <a:xfrm>
            <a:off x="517888" y="6020474"/>
            <a:ext cx="2408920" cy="505379"/>
          </a:xfrm>
          <a:prstGeom prst="rect">
            <a:avLst/>
          </a:prstGeom>
          <a:noFill/>
          <a:ln>
            <a:noFill/>
          </a:ln>
        </p:spPr>
      </p:pic>
      <p:sp>
        <p:nvSpPr>
          <p:cNvPr id="396" name="Google Shape;396;g3a5681add1c_5_52"/>
          <p:cNvSpPr txBox="1"/>
          <p:nvPr/>
        </p:nvSpPr>
        <p:spPr>
          <a:xfrm>
            <a:off x="512497" y="6525853"/>
            <a:ext cx="2210862"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100" u="none" cap="none" strike="noStrike">
                <a:solidFill>
                  <a:srgbClr val="000000"/>
                </a:solidFill>
                <a:latin typeface="Arial"/>
                <a:ea typeface="Arial"/>
                <a:cs typeface="Arial"/>
                <a:sym typeface="Arial"/>
              </a:rPr>
              <a:t>Grant agreement ID: 101188015</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1" name="Shape 1491"/>
        <p:cNvGrpSpPr/>
        <p:nvPr/>
      </p:nvGrpSpPr>
      <p:grpSpPr>
        <a:xfrm>
          <a:off x="0" y="0"/>
          <a:ext cx="0" cy="0"/>
          <a:chOff x="0" y="0"/>
          <a:chExt cx="0" cy="0"/>
        </a:xfrm>
      </p:grpSpPr>
      <p:pic>
        <p:nvPicPr>
          <p:cNvPr descr="Is that the Library Library of Congress, or the Library of Congress? - Los  Angeles Times" id="1492" name="Google Shape;1492;g390f4d5127f_0_188"/>
          <p:cNvPicPr preferRelativeResize="0"/>
          <p:nvPr/>
        </p:nvPicPr>
        <p:blipFill rotWithShape="1">
          <a:blip r:embed="rId3">
            <a:alphaModFix/>
          </a:blip>
          <a:srcRect b="0" l="0" r="0" t="0"/>
          <a:stretch/>
        </p:blipFill>
        <p:spPr>
          <a:xfrm>
            <a:off x="8936182" y="4861684"/>
            <a:ext cx="1751369" cy="986187"/>
          </a:xfrm>
          <a:prstGeom prst="rect">
            <a:avLst/>
          </a:prstGeom>
          <a:noFill/>
          <a:ln>
            <a:noFill/>
          </a:ln>
        </p:spPr>
      </p:pic>
      <p:sp>
        <p:nvSpPr>
          <p:cNvPr id="1493" name="Google Shape;1493;g390f4d5127f_0_188"/>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494" name="Google Shape;1494;g390f4d5127f_0_188"/>
          <p:cNvSpPr txBox="1"/>
          <p:nvPr>
            <p:ph idx="1" type="body"/>
          </p:nvPr>
        </p:nvSpPr>
        <p:spPr>
          <a:xfrm>
            <a:off x="7775325" y="2901275"/>
            <a:ext cx="3560700" cy="1637100"/>
          </a:xfrm>
          <a:prstGeom prst="rect">
            <a:avLst/>
          </a:prstGeom>
          <a:noFill/>
          <a:ln>
            <a:noFill/>
          </a:ln>
        </p:spPr>
        <p:txBody>
          <a:bodyPr anchorCtr="0" anchor="t" bIns="45700" lIns="91425" spcFirstLastPara="1" rIns="91425" wrap="square" tIns="45700">
            <a:normAutofit/>
          </a:bodyPr>
          <a:lstStyle/>
          <a:p>
            <a:pPr indent="-190500" lvl="0" marL="514350" rtl="0" algn="l">
              <a:lnSpc>
                <a:spcPct val="130000"/>
              </a:lnSpc>
              <a:spcBef>
                <a:spcPts val="1000"/>
              </a:spcBef>
              <a:spcAft>
                <a:spcPts val="0"/>
              </a:spcAft>
              <a:buSzPts val="1500"/>
              <a:buFont typeface="Arial"/>
              <a:buNone/>
            </a:pPr>
            <a:r>
              <a:rPr lang="en-GB" sz="2000">
                <a:solidFill>
                  <a:schemeClr val="dk1"/>
                </a:solidFill>
                <a:latin typeface="Roboto"/>
                <a:ea typeface="Roboto"/>
                <a:cs typeface="Roboto"/>
                <a:sym typeface="Roboto"/>
              </a:rPr>
              <a:t>From CPP-008 “File Format Identification”, section Definition and Scope</a:t>
            </a:r>
            <a:endParaRPr sz="2000">
              <a:solidFill>
                <a:schemeClr val="dk1"/>
              </a:solidFill>
              <a:latin typeface="Roboto"/>
              <a:ea typeface="Roboto"/>
              <a:cs typeface="Roboto"/>
              <a:sym typeface="Roboto"/>
            </a:endParaRPr>
          </a:p>
        </p:txBody>
      </p:sp>
      <p:sp>
        <p:nvSpPr>
          <p:cNvPr id="1495" name="Google Shape;1495;g390f4d5127f_0_188"/>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pic>
        <p:nvPicPr>
          <p:cNvPr id="1496" name="Google Shape;1496;g390f4d5127f_0_188"/>
          <p:cNvPicPr preferRelativeResize="0"/>
          <p:nvPr/>
        </p:nvPicPr>
        <p:blipFill rotWithShape="1">
          <a:blip r:embed="rId4">
            <a:alphaModFix/>
          </a:blip>
          <a:srcRect b="0" l="0" r="0" t="0"/>
          <a:stretch/>
        </p:blipFill>
        <p:spPr>
          <a:xfrm>
            <a:off x="9078367" y="5821153"/>
            <a:ext cx="2552700" cy="866775"/>
          </a:xfrm>
          <a:prstGeom prst="rect">
            <a:avLst/>
          </a:prstGeom>
          <a:noFill/>
          <a:ln>
            <a:noFill/>
          </a:ln>
        </p:spPr>
      </p:pic>
      <p:pic>
        <p:nvPicPr>
          <p:cNvPr id="1497" name="Google Shape;1497;g390f4d5127f_0_188"/>
          <p:cNvPicPr preferRelativeResize="0"/>
          <p:nvPr/>
        </p:nvPicPr>
        <p:blipFill rotWithShape="1">
          <a:blip r:embed="rId5">
            <a:alphaModFix/>
          </a:blip>
          <a:srcRect b="0" l="0" r="0" t="0"/>
          <a:stretch/>
        </p:blipFill>
        <p:spPr>
          <a:xfrm>
            <a:off x="10687551" y="4264566"/>
            <a:ext cx="1315313" cy="1127037"/>
          </a:xfrm>
          <a:prstGeom prst="rect">
            <a:avLst/>
          </a:prstGeom>
          <a:noFill/>
          <a:ln>
            <a:noFill/>
          </a:ln>
        </p:spPr>
      </p:pic>
      <p:pic>
        <p:nvPicPr>
          <p:cNvPr id="1498" name="Google Shape;1498;g390f4d5127f_0_188"/>
          <p:cNvPicPr preferRelativeResize="0"/>
          <p:nvPr/>
        </p:nvPicPr>
        <p:blipFill rotWithShape="1">
          <a:blip r:embed="rId6">
            <a:alphaModFix/>
          </a:blip>
          <a:srcRect b="0" l="0" r="0" t="0"/>
          <a:stretch/>
        </p:blipFill>
        <p:spPr>
          <a:xfrm>
            <a:off x="7773933" y="5025410"/>
            <a:ext cx="838200" cy="660400"/>
          </a:xfrm>
          <a:prstGeom prst="rect">
            <a:avLst/>
          </a:prstGeom>
          <a:noFill/>
          <a:ln>
            <a:noFill/>
          </a:ln>
        </p:spPr>
      </p:pic>
      <p:sp>
        <p:nvSpPr>
          <p:cNvPr id="1499" name="Google Shape;1499;g390f4d5127f_0_188"/>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7"/>
              </a:rPr>
              <a:t>tiny.cc/cpp-desc</a:t>
            </a:r>
            <a:endParaRPr/>
          </a:p>
        </p:txBody>
      </p:sp>
      <p:pic>
        <p:nvPicPr>
          <p:cNvPr id="1500" name="Google Shape;1500;g390f4d5127f_0_188"/>
          <p:cNvPicPr preferRelativeResize="0"/>
          <p:nvPr/>
        </p:nvPicPr>
        <p:blipFill>
          <a:blip r:embed="rId8">
            <a:alphaModFix/>
          </a:blip>
          <a:stretch>
            <a:fillRect/>
          </a:stretch>
        </p:blipFill>
        <p:spPr>
          <a:xfrm>
            <a:off x="501226" y="1671875"/>
            <a:ext cx="6948650" cy="4500976"/>
          </a:xfrm>
          <a:prstGeom prst="rect">
            <a:avLst/>
          </a:prstGeom>
          <a:noFill/>
          <a:ln>
            <a:noFill/>
          </a:ln>
          <a:effectLst>
            <a:outerShdw blurRad="300038" rotWithShape="0" algn="bl" dir="5400000" dist="142875">
              <a:srgbClr val="000000">
                <a:alpha val="50000"/>
              </a:srgbClr>
            </a:outerShdw>
          </a:effectLst>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4" name="Shape 1504"/>
        <p:cNvGrpSpPr/>
        <p:nvPr/>
      </p:nvGrpSpPr>
      <p:grpSpPr>
        <a:xfrm>
          <a:off x="0" y="0"/>
          <a:ext cx="0" cy="0"/>
          <a:chOff x="0" y="0"/>
          <a:chExt cx="0" cy="0"/>
        </a:xfrm>
      </p:grpSpPr>
      <p:sp>
        <p:nvSpPr>
          <p:cNvPr id="1505" name="Google Shape;1505;g390f4d5127f_0_202"/>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06" name="Google Shape;1506;g390f4d5127f_0_202"/>
          <p:cNvSpPr txBox="1"/>
          <p:nvPr>
            <p:ph idx="1" type="body"/>
          </p:nvPr>
        </p:nvSpPr>
        <p:spPr>
          <a:xfrm>
            <a:off x="668197" y="1879825"/>
            <a:ext cx="8156400" cy="4176000"/>
          </a:xfrm>
          <a:prstGeom prst="rect">
            <a:avLst/>
          </a:prstGeom>
          <a:noFill/>
          <a:ln>
            <a:noFill/>
          </a:ln>
        </p:spPr>
        <p:txBody>
          <a:bodyPr anchorCtr="0" anchor="ctr" bIns="45700" lIns="91425" spcFirstLastPara="1" rIns="91425" wrap="square" tIns="45700">
            <a:normAutofit/>
          </a:bodyPr>
          <a:lstStyle/>
          <a:p>
            <a:pPr indent="0" lvl="0" marL="323850" rtl="0" algn="l">
              <a:lnSpc>
                <a:spcPct val="130000"/>
              </a:lnSpc>
              <a:spcBef>
                <a:spcPts val="1000"/>
              </a:spcBef>
              <a:spcAft>
                <a:spcPts val="0"/>
              </a:spcAft>
              <a:buSzPts val="1500"/>
              <a:buFont typeface="Arial"/>
              <a:buNone/>
            </a:pPr>
            <a:r>
              <a:rPr lang="en-GB" sz="3100">
                <a:solidFill>
                  <a:schemeClr val="dk1"/>
                </a:solidFill>
                <a:latin typeface="Roboto"/>
                <a:ea typeface="Roboto"/>
                <a:cs typeface="Roboto"/>
                <a:sym typeface="Roboto"/>
              </a:rPr>
              <a:t>Can a file conform to multiple formats at the same time? If yes, any examples?</a:t>
            </a:r>
            <a:endParaRPr sz="3100">
              <a:solidFill>
                <a:schemeClr val="dk1"/>
              </a:solidFill>
              <a:latin typeface="Roboto"/>
              <a:ea typeface="Roboto"/>
              <a:cs typeface="Roboto"/>
              <a:sym typeface="Roboto"/>
            </a:endParaRPr>
          </a:p>
        </p:txBody>
      </p:sp>
      <p:sp>
        <p:nvSpPr>
          <p:cNvPr id="1507" name="Google Shape;1507;g390f4d5127f_0_202"/>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sp>
        <p:nvSpPr>
          <p:cNvPr id="1508" name="Google Shape;1508;g390f4d5127f_0_202"/>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3"/>
              </a:rPr>
              <a:t>tiny.cc/cpp-desc</a:t>
            </a:r>
            <a:endParaRPr/>
          </a:p>
        </p:txBody>
      </p:sp>
      <p:pic>
        <p:nvPicPr>
          <p:cNvPr id="1509" name="Google Shape;1509;g390f4d5127f_0_202"/>
          <p:cNvPicPr preferRelativeResize="0"/>
          <p:nvPr/>
        </p:nvPicPr>
        <p:blipFill>
          <a:blip r:embed="rId4">
            <a:alphaModFix/>
          </a:blip>
          <a:stretch>
            <a:fillRect/>
          </a:stretch>
        </p:blipFill>
        <p:spPr>
          <a:xfrm>
            <a:off x="9130826" y="300828"/>
            <a:ext cx="2743200" cy="274322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3" name="Shape 1513"/>
        <p:cNvGrpSpPr/>
        <p:nvPr/>
      </p:nvGrpSpPr>
      <p:grpSpPr>
        <a:xfrm>
          <a:off x="0" y="0"/>
          <a:ext cx="0" cy="0"/>
          <a:chOff x="0" y="0"/>
          <a:chExt cx="0" cy="0"/>
        </a:xfrm>
      </p:grpSpPr>
      <p:sp>
        <p:nvSpPr>
          <p:cNvPr id="1514" name="Google Shape;1514;g390f4d5127f_0_215"/>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15" name="Google Shape;1515;g390f4d5127f_0_215"/>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sp>
        <p:nvSpPr>
          <p:cNvPr id="1516" name="Google Shape;1516;g390f4d5127f_0_215"/>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3"/>
              </a:rPr>
              <a:t>tiny.cc/cpp-desc</a:t>
            </a:r>
            <a:endParaRPr/>
          </a:p>
        </p:txBody>
      </p:sp>
      <p:pic>
        <p:nvPicPr>
          <p:cNvPr id="1517" name="Google Shape;1517;g390f4d5127f_0_215"/>
          <p:cNvPicPr preferRelativeResize="0"/>
          <p:nvPr/>
        </p:nvPicPr>
        <p:blipFill>
          <a:blip r:embed="rId4">
            <a:alphaModFix/>
          </a:blip>
          <a:stretch>
            <a:fillRect/>
          </a:stretch>
        </p:blipFill>
        <p:spPr>
          <a:xfrm>
            <a:off x="386200" y="2217276"/>
            <a:ext cx="11419600" cy="1889629"/>
          </a:xfrm>
          <a:prstGeom prst="rect">
            <a:avLst/>
          </a:prstGeom>
          <a:noFill/>
          <a:ln>
            <a:noFill/>
          </a:ln>
          <a:effectLst>
            <a:outerShdw blurRad="300038" rotWithShape="0" algn="bl" dir="5400000" dist="142875">
              <a:srgbClr val="000000">
                <a:alpha val="50000"/>
              </a:srgbClr>
            </a:outerShdw>
          </a:effectLst>
        </p:spPr>
      </p:pic>
      <p:sp>
        <p:nvSpPr>
          <p:cNvPr id="1518" name="Google Shape;1518;g390f4d5127f_0_215"/>
          <p:cNvSpPr txBox="1"/>
          <p:nvPr>
            <p:ph idx="1" type="body"/>
          </p:nvPr>
        </p:nvSpPr>
        <p:spPr>
          <a:xfrm>
            <a:off x="668200" y="4908700"/>
            <a:ext cx="8141100" cy="1147200"/>
          </a:xfrm>
          <a:prstGeom prst="rect">
            <a:avLst/>
          </a:prstGeom>
          <a:noFill/>
          <a:ln>
            <a:noFill/>
          </a:ln>
        </p:spPr>
        <p:txBody>
          <a:bodyPr anchorCtr="0" anchor="t" bIns="45700" lIns="91425" spcFirstLastPara="1" rIns="91425" wrap="square" tIns="45700">
            <a:normAutofit/>
          </a:bodyPr>
          <a:lstStyle/>
          <a:p>
            <a:pPr indent="-190500" lvl="0" marL="514350" rtl="0" algn="l">
              <a:lnSpc>
                <a:spcPct val="130000"/>
              </a:lnSpc>
              <a:spcBef>
                <a:spcPts val="1000"/>
              </a:spcBef>
              <a:spcAft>
                <a:spcPts val="0"/>
              </a:spcAft>
              <a:buSzPts val="1500"/>
              <a:buFont typeface="Arial"/>
              <a:buNone/>
            </a:pPr>
            <a:r>
              <a:rPr lang="en-GB" sz="2000">
                <a:solidFill>
                  <a:schemeClr val="dk1"/>
                </a:solidFill>
                <a:latin typeface="Roboto"/>
                <a:ea typeface="Roboto"/>
                <a:cs typeface="Roboto"/>
                <a:sym typeface="Roboto"/>
              </a:rPr>
              <a:t>From CPP-008 “File Format Identification”, section Definition and Scope</a:t>
            </a:r>
            <a:endParaRPr sz="2000">
              <a:solidFill>
                <a:schemeClr val="dk1"/>
              </a:solidFill>
              <a:latin typeface="Roboto"/>
              <a:ea typeface="Roboto"/>
              <a:cs typeface="Roboto"/>
              <a:sym typeface="Roboto"/>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2" name="Shape 1522"/>
        <p:cNvGrpSpPr/>
        <p:nvPr/>
      </p:nvGrpSpPr>
      <p:grpSpPr>
        <a:xfrm>
          <a:off x="0" y="0"/>
          <a:ext cx="0" cy="0"/>
          <a:chOff x="0" y="0"/>
          <a:chExt cx="0" cy="0"/>
        </a:xfrm>
      </p:grpSpPr>
      <p:sp>
        <p:nvSpPr>
          <p:cNvPr id="1523" name="Google Shape;1523;g390f4d5127f_0_229"/>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24" name="Google Shape;1524;g390f4d5127f_0_229"/>
          <p:cNvSpPr txBox="1"/>
          <p:nvPr>
            <p:ph idx="1" type="body"/>
          </p:nvPr>
        </p:nvSpPr>
        <p:spPr>
          <a:xfrm>
            <a:off x="668197" y="1879825"/>
            <a:ext cx="8156400" cy="4176000"/>
          </a:xfrm>
          <a:prstGeom prst="rect">
            <a:avLst/>
          </a:prstGeom>
          <a:noFill/>
          <a:ln>
            <a:noFill/>
          </a:ln>
        </p:spPr>
        <p:txBody>
          <a:bodyPr anchorCtr="0" anchor="ctr" bIns="45700" lIns="91425" spcFirstLastPara="1" rIns="91425" wrap="square" tIns="45700">
            <a:normAutofit/>
          </a:bodyPr>
          <a:lstStyle/>
          <a:p>
            <a:pPr indent="0" lvl="0" marL="323850" rtl="0" algn="l">
              <a:lnSpc>
                <a:spcPct val="130000"/>
              </a:lnSpc>
              <a:spcBef>
                <a:spcPts val="1000"/>
              </a:spcBef>
              <a:spcAft>
                <a:spcPts val="0"/>
              </a:spcAft>
              <a:buSzPts val="1500"/>
              <a:buFont typeface="Arial"/>
              <a:buNone/>
            </a:pPr>
            <a:r>
              <a:rPr lang="en-GB" sz="3100">
                <a:solidFill>
                  <a:schemeClr val="dk1"/>
                </a:solidFill>
                <a:latin typeface="Roboto"/>
                <a:ea typeface="Roboto"/>
                <a:cs typeface="Roboto"/>
                <a:sym typeface="Roboto"/>
              </a:rPr>
              <a:t>When should an Archive perform File Format Identification?</a:t>
            </a:r>
            <a:endParaRPr sz="3100">
              <a:solidFill>
                <a:schemeClr val="dk1"/>
              </a:solidFill>
              <a:latin typeface="Roboto"/>
              <a:ea typeface="Roboto"/>
              <a:cs typeface="Roboto"/>
              <a:sym typeface="Roboto"/>
            </a:endParaRPr>
          </a:p>
        </p:txBody>
      </p:sp>
      <p:sp>
        <p:nvSpPr>
          <p:cNvPr id="1525" name="Google Shape;1525;g390f4d5127f_0_229"/>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sp>
        <p:nvSpPr>
          <p:cNvPr id="1526" name="Google Shape;1526;g390f4d5127f_0_229"/>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3"/>
              </a:rPr>
              <a:t>tiny.cc/cpp-desc</a:t>
            </a:r>
            <a:endParaRPr/>
          </a:p>
        </p:txBody>
      </p:sp>
      <p:pic>
        <p:nvPicPr>
          <p:cNvPr id="1527" name="Google Shape;1527;g390f4d5127f_0_229"/>
          <p:cNvPicPr preferRelativeResize="0"/>
          <p:nvPr/>
        </p:nvPicPr>
        <p:blipFill>
          <a:blip r:embed="rId4">
            <a:alphaModFix/>
          </a:blip>
          <a:stretch>
            <a:fillRect/>
          </a:stretch>
        </p:blipFill>
        <p:spPr>
          <a:xfrm>
            <a:off x="9130826" y="300828"/>
            <a:ext cx="2743200" cy="274322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1" name="Shape 1531"/>
        <p:cNvGrpSpPr/>
        <p:nvPr/>
      </p:nvGrpSpPr>
      <p:grpSpPr>
        <a:xfrm>
          <a:off x="0" y="0"/>
          <a:ext cx="0" cy="0"/>
          <a:chOff x="0" y="0"/>
          <a:chExt cx="0" cy="0"/>
        </a:xfrm>
      </p:grpSpPr>
      <p:sp>
        <p:nvSpPr>
          <p:cNvPr id="1532" name="Google Shape;1532;g390f4d5127f_0_242"/>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33" name="Google Shape;1533;g390f4d5127f_0_242"/>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sp>
        <p:nvSpPr>
          <p:cNvPr id="1534" name="Google Shape;1534;g390f4d5127f_0_242"/>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3"/>
              </a:rPr>
              <a:t>tiny.cc/cpp-desc</a:t>
            </a:r>
            <a:endParaRPr/>
          </a:p>
        </p:txBody>
      </p:sp>
      <p:sp>
        <p:nvSpPr>
          <p:cNvPr id="1535" name="Google Shape;1535;g390f4d5127f_0_242"/>
          <p:cNvSpPr txBox="1"/>
          <p:nvPr>
            <p:ph idx="1" type="body"/>
          </p:nvPr>
        </p:nvSpPr>
        <p:spPr>
          <a:xfrm>
            <a:off x="668200" y="5452000"/>
            <a:ext cx="8141100" cy="603900"/>
          </a:xfrm>
          <a:prstGeom prst="rect">
            <a:avLst/>
          </a:prstGeom>
          <a:noFill/>
          <a:ln>
            <a:noFill/>
          </a:ln>
        </p:spPr>
        <p:txBody>
          <a:bodyPr anchorCtr="0" anchor="t" bIns="45700" lIns="91425" spcFirstLastPara="1" rIns="91425" wrap="square" tIns="45700">
            <a:normAutofit/>
          </a:bodyPr>
          <a:lstStyle/>
          <a:p>
            <a:pPr indent="-190500" lvl="0" marL="514350" rtl="0" algn="l">
              <a:lnSpc>
                <a:spcPct val="130000"/>
              </a:lnSpc>
              <a:spcBef>
                <a:spcPts val="1000"/>
              </a:spcBef>
              <a:spcAft>
                <a:spcPts val="0"/>
              </a:spcAft>
              <a:buSzPts val="1500"/>
              <a:buFont typeface="Arial"/>
              <a:buNone/>
            </a:pPr>
            <a:r>
              <a:rPr lang="en-GB" sz="2000">
                <a:solidFill>
                  <a:schemeClr val="dk1"/>
                </a:solidFill>
                <a:latin typeface="Roboto"/>
                <a:ea typeface="Roboto"/>
                <a:cs typeface="Roboto"/>
                <a:sym typeface="Roboto"/>
              </a:rPr>
              <a:t>From CPP-008 “File Format Identification”, section Trigger event(s)</a:t>
            </a:r>
            <a:endParaRPr sz="2000">
              <a:solidFill>
                <a:schemeClr val="dk1"/>
              </a:solidFill>
              <a:latin typeface="Roboto"/>
              <a:ea typeface="Roboto"/>
              <a:cs typeface="Roboto"/>
              <a:sym typeface="Roboto"/>
            </a:endParaRPr>
          </a:p>
        </p:txBody>
      </p:sp>
      <p:pic>
        <p:nvPicPr>
          <p:cNvPr id="1536" name="Google Shape;1536;g390f4d5127f_0_242"/>
          <p:cNvPicPr preferRelativeResize="0"/>
          <p:nvPr/>
        </p:nvPicPr>
        <p:blipFill>
          <a:blip r:embed="rId4">
            <a:alphaModFix/>
          </a:blip>
          <a:stretch>
            <a:fillRect/>
          </a:stretch>
        </p:blipFill>
        <p:spPr>
          <a:xfrm>
            <a:off x="934897" y="1879825"/>
            <a:ext cx="10322207" cy="3335987"/>
          </a:xfrm>
          <a:prstGeom prst="rect">
            <a:avLst/>
          </a:prstGeom>
          <a:noFill/>
          <a:ln>
            <a:noFill/>
          </a:ln>
          <a:effectLst>
            <a:outerShdw blurRad="300038" rotWithShape="0" algn="bl" dir="5400000" dist="142875">
              <a:srgbClr val="000000">
                <a:alpha val="50000"/>
              </a:srgbClr>
            </a:outerShdw>
          </a:effectLst>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0" name="Shape 1540"/>
        <p:cNvGrpSpPr/>
        <p:nvPr/>
      </p:nvGrpSpPr>
      <p:grpSpPr>
        <a:xfrm>
          <a:off x="0" y="0"/>
          <a:ext cx="0" cy="0"/>
          <a:chOff x="0" y="0"/>
          <a:chExt cx="0" cy="0"/>
        </a:xfrm>
      </p:grpSpPr>
      <p:sp>
        <p:nvSpPr>
          <p:cNvPr id="1541" name="Google Shape;1541;g390f4d5127f_0_256"/>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42" name="Google Shape;1542;g390f4d5127f_0_256"/>
          <p:cNvSpPr txBox="1"/>
          <p:nvPr>
            <p:ph idx="1" type="body"/>
          </p:nvPr>
        </p:nvSpPr>
        <p:spPr>
          <a:xfrm>
            <a:off x="668197" y="1879825"/>
            <a:ext cx="8156400" cy="4176000"/>
          </a:xfrm>
          <a:prstGeom prst="rect">
            <a:avLst/>
          </a:prstGeom>
          <a:noFill/>
          <a:ln>
            <a:noFill/>
          </a:ln>
        </p:spPr>
        <p:txBody>
          <a:bodyPr anchorCtr="0" anchor="ctr" bIns="45700" lIns="91425" spcFirstLastPara="1" rIns="91425" wrap="square" tIns="45700">
            <a:normAutofit/>
          </a:bodyPr>
          <a:lstStyle/>
          <a:p>
            <a:pPr indent="0" lvl="0" marL="323850" rtl="0" algn="l">
              <a:lnSpc>
                <a:spcPct val="130000"/>
              </a:lnSpc>
              <a:spcBef>
                <a:spcPts val="1000"/>
              </a:spcBef>
              <a:spcAft>
                <a:spcPts val="0"/>
              </a:spcAft>
              <a:buSzPts val="1500"/>
              <a:buFont typeface="Arial"/>
              <a:buNone/>
            </a:pPr>
            <a:r>
              <a:rPr lang="en-GB" sz="3100">
                <a:solidFill>
                  <a:schemeClr val="dk1"/>
                </a:solidFill>
                <a:latin typeface="Roboto"/>
                <a:ea typeface="Roboto"/>
                <a:cs typeface="Roboto"/>
                <a:sym typeface="Roboto"/>
              </a:rPr>
              <a:t>What file format identification tools are you aware of?</a:t>
            </a:r>
            <a:endParaRPr sz="3100">
              <a:solidFill>
                <a:schemeClr val="dk1"/>
              </a:solidFill>
              <a:latin typeface="Roboto"/>
              <a:ea typeface="Roboto"/>
              <a:cs typeface="Roboto"/>
              <a:sym typeface="Roboto"/>
            </a:endParaRPr>
          </a:p>
        </p:txBody>
      </p:sp>
      <p:sp>
        <p:nvSpPr>
          <p:cNvPr id="1543" name="Google Shape;1543;g390f4d5127f_0_256"/>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sp>
        <p:nvSpPr>
          <p:cNvPr id="1544" name="Google Shape;1544;g390f4d5127f_0_256"/>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3"/>
              </a:rPr>
              <a:t>tiny.cc/cpp-desc</a:t>
            </a:r>
            <a:endParaRPr/>
          </a:p>
        </p:txBody>
      </p:sp>
      <p:pic>
        <p:nvPicPr>
          <p:cNvPr id="1545" name="Google Shape;1545;g390f4d5127f_0_256"/>
          <p:cNvPicPr preferRelativeResize="0"/>
          <p:nvPr/>
        </p:nvPicPr>
        <p:blipFill>
          <a:blip r:embed="rId4">
            <a:alphaModFix/>
          </a:blip>
          <a:stretch>
            <a:fillRect/>
          </a:stretch>
        </p:blipFill>
        <p:spPr>
          <a:xfrm>
            <a:off x="9130826" y="300828"/>
            <a:ext cx="2743200" cy="274322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9" name="Shape 1549"/>
        <p:cNvGrpSpPr/>
        <p:nvPr/>
      </p:nvGrpSpPr>
      <p:grpSpPr>
        <a:xfrm>
          <a:off x="0" y="0"/>
          <a:ext cx="0" cy="0"/>
          <a:chOff x="0" y="0"/>
          <a:chExt cx="0" cy="0"/>
        </a:xfrm>
      </p:grpSpPr>
      <p:sp>
        <p:nvSpPr>
          <p:cNvPr id="1550" name="Google Shape;1550;g390f4d5127f_0_269"/>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51" name="Google Shape;1551;g390f4d5127f_0_269"/>
          <p:cNvSpPr txBox="1"/>
          <p:nvPr>
            <p:ph idx="1" type="body"/>
          </p:nvPr>
        </p:nvSpPr>
        <p:spPr>
          <a:xfrm>
            <a:off x="668200" y="4861675"/>
            <a:ext cx="8141100" cy="1194000"/>
          </a:xfrm>
          <a:prstGeom prst="rect">
            <a:avLst/>
          </a:prstGeom>
          <a:noFill/>
          <a:ln>
            <a:noFill/>
          </a:ln>
        </p:spPr>
        <p:txBody>
          <a:bodyPr anchorCtr="0" anchor="t" bIns="45700" lIns="91425" spcFirstLastPara="1" rIns="91425" wrap="square" tIns="45700">
            <a:normAutofit/>
          </a:bodyPr>
          <a:lstStyle/>
          <a:p>
            <a:pPr indent="-190500" lvl="0" marL="514350" rtl="0" algn="l">
              <a:lnSpc>
                <a:spcPct val="130000"/>
              </a:lnSpc>
              <a:spcBef>
                <a:spcPts val="1000"/>
              </a:spcBef>
              <a:spcAft>
                <a:spcPts val="0"/>
              </a:spcAft>
              <a:buSzPts val="1500"/>
              <a:buFont typeface="Arial"/>
              <a:buNone/>
            </a:pPr>
            <a:r>
              <a:rPr lang="en-GB" sz="2000">
                <a:solidFill>
                  <a:schemeClr val="dk1"/>
                </a:solidFill>
                <a:latin typeface="Roboto"/>
                <a:ea typeface="Roboto"/>
                <a:cs typeface="Roboto"/>
                <a:sym typeface="Roboto"/>
              </a:rPr>
              <a:t>From CPP-008 “File Format Identification”, section Step-by-step description</a:t>
            </a:r>
            <a:endParaRPr sz="2000">
              <a:solidFill>
                <a:schemeClr val="dk1"/>
              </a:solidFill>
              <a:latin typeface="Roboto"/>
              <a:ea typeface="Roboto"/>
              <a:cs typeface="Roboto"/>
              <a:sym typeface="Roboto"/>
            </a:endParaRPr>
          </a:p>
        </p:txBody>
      </p:sp>
      <p:sp>
        <p:nvSpPr>
          <p:cNvPr id="1552" name="Google Shape;1552;g390f4d5127f_0_269"/>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pic>
        <p:nvPicPr>
          <p:cNvPr id="1553" name="Google Shape;1553;g390f4d5127f_0_269"/>
          <p:cNvPicPr preferRelativeResize="0"/>
          <p:nvPr/>
        </p:nvPicPr>
        <p:blipFill rotWithShape="1">
          <a:blip r:embed="rId3">
            <a:alphaModFix/>
          </a:blip>
          <a:srcRect b="43971" l="0" r="0" t="0"/>
          <a:stretch/>
        </p:blipFill>
        <p:spPr>
          <a:xfrm>
            <a:off x="9290225" y="441854"/>
            <a:ext cx="2225275" cy="2339725"/>
          </a:xfrm>
          <a:prstGeom prst="rect">
            <a:avLst/>
          </a:prstGeom>
          <a:noFill/>
          <a:ln>
            <a:noFill/>
          </a:ln>
        </p:spPr>
      </p:pic>
      <p:pic>
        <p:nvPicPr>
          <p:cNvPr id="1554" name="Google Shape;1554;g390f4d5127f_0_269"/>
          <p:cNvPicPr preferRelativeResize="0"/>
          <p:nvPr/>
        </p:nvPicPr>
        <p:blipFill rotWithShape="1">
          <a:blip r:embed="rId4">
            <a:alphaModFix/>
          </a:blip>
          <a:srcRect b="0" l="0" r="0" t="0"/>
          <a:stretch/>
        </p:blipFill>
        <p:spPr>
          <a:xfrm>
            <a:off x="10746288" y="277106"/>
            <a:ext cx="1160004" cy="1165848"/>
          </a:xfrm>
          <a:prstGeom prst="rect">
            <a:avLst/>
          </a:prstGeom>
          <a:noFill/>
          <a:ln>
            <a:noFill/>
          </a:ln>
        </p:spPr>
      </p:pic>
      <p:pic>
        <p:nvPicPr>
          <p:cNvPr id="1555" name="Google Shape;1555;g390f4d5127f_0_269"/>
          <p:cNvPicPr preferRelativeResize="0"/>
          <p:nvPr/>
        </p:nvPicPr>
        <p:blipFill rotWithShape="1">
          <a:blip r:embed="rId5">
            <a:alphaModFix/>
          </a:blip>
          <a:srcRect b="0" l="0" r="0" t="0"/>
          <a:stretch/>
        </p:blipFill>
        <p:spPr>
          <a:xfrm>
            <a:off x="10907208" y="1987072"/>
            <a:ext cx="838200" cy="660400"/>
          </a:xfrm>
          <a:prstGeom prst="rect">
            <a:avLst/>
          </a:prstGeom>
          <a:noFill/>
          <a:ln>
            <a:noFill/>
          </a:ln>
        </p:spPr>
      </p:pic>
      <p:sp>
        <p:nvSpPr>
          <p:cNvPr id="1556" name="Google Shape;1556;g390f4d5127f_0_269"/>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6"/>
              </a:rPr>
              <a:t>tiny.cc/cpp-desc</a:t>
            </a:r>
            <a:endParaRPr/>
          </a:p>
        </p:txBody>
      </p:sp>
      <p:pic>
        <p:nvPicPr>
          <p:cNvPr id="1557" name="Google Shape;1557;g390f4d5127f_0_269"/>
          <p:cNvPicPr preferRelativeResize="0"/>
          <p:nvPr/>
        </p:nvPicPr>
        <p:blipFill>
          <a:blip r:embed="rId7">
            <a:alphaModFix/>
          </a:blip>
          <a:stretch>
            <a:fillRect/>
          </a:stretch>
        </p:blipFill>
        <p:spPr>
          <a:xfrm>
            <a:off x="498250" y="2781575"/>
            <a:ext cx="9915788" cy="1869725"/>
          </a:xfrm>
          <a:prstGeom prst="rect">
            <a:avLst/>
          </a:prstGeom>
          <a:noFill/>
          <a:ln>
            <a:noFill/>
          </a:ln>
          <a:effectLst>
            <a:outerShdw blurRad="300038" rotWithShape="0" algn="bl" dir="5400000" dist="142875">
              <a:srgbClr val="000000">
                <a:alpha val="50000"/>
              </a:srgbClr>
            </a:outerShdw>
          </a:effectLst>
        </p:spPr>
      </p:pic>
      <p:sp>
        <p:nvSpPr>
          <p:cNvPr id="1558" name="Google Shape;1558;g390f4d5127f_0_269"/>
          <p:cNvSpPr/>
          <p:nvPr/>
        </p:nvSpPr>
        <p:spPr>
          <a:xfrm>
            <a:off x="2132621" y="4079938"/>
            <a:ext cx="2300700" cy="527400"/>
          </a:xfrm>
          <a:prstGeom prst="ellipse">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Light"/>
              <a:ea typeface="Roboto Light"/>
              <a:cs typeface="Roboto Light"/>
              <a:sym typeface="Roboto Light"/>
            </a:endParaRPr>
          </a:p>
        </p:txBody>
      </p:sp>
      <p:pic>
        <p:nvPicPr>
          <p:cNvPr id="1559" name="Google Shape;1559;g390f4d5127f_0_269" title="Apache_Tika_Logo.png"/>
          <p:cNvPicPr preferRelativeResize="0"/>
          <p:nvPr/>
        </p:nvPicPr>
        <p:blipFill>
          <a:blip r:embed="rId8">
            <a:alphaModFix/>
          </a:blip>
          <a:stretch>
            <a:fillRect/>
          </a:stretch>
        </p:blipFill>
        <p:spPr>
          <a:xfrm>
            <a:off x="8718650" y="5263550"/>
            <a:ext cx="2088926" cy="743650"/>
          </a:xfrm>
          <a:prstGeom prst="rect">
            <a:avLst/>
          </a:prstGeom>
          <a:noFill/>
          <a:ln>
            <a:noFill/>
          </a:ln>
        </p:spPr>
      </p:pic>
      <p:pic>
        <p:nvPicPr>
          <p:cNvPr id="1560" name="Google Shape;1560;g390f4d5127f_0_269"/>
          <p:cNvPicPr preferRelativeResize="0"/>
          <p:nvPr/>
        </p:nvPicPr>
        <p:blipFill>
          <a:blip r:embed="rId9">
            <a:alphaModFix/>
          </a:blip>
          <a:stretch>
            <a:fillRect/>
          </a:stretch>
        </p:blipFill>
        <p:spPr>
          <a:xfrm>
            <a:off x="10631159" y="3191597"/>
            <a:ext cx="1390288" cy="660400"/>
          </a:xfrm>
          <a:prstGeom prst="rect">
            <a:avLst/>
          </a:prstGeom>
          <a:noFill/>
          <a:ln>
            <a:noFill/>
          </a:ln>
        </p:spPr>
      </p:pic>
      <p:pic>
        <p:nvPicPr>
          <p:cNvPr id="1561" name="Google Shape;1561;g390f4d5127f_0_269"/>
          <p:cNvPicPr preferRelativeResize="0"/>
          <p:nvPr/>
        </p:nvPicPr>
        <p:blipFill>
          <a:blip r:embed="rId10">
            <a:alphaModFix/>
          </a:blip>
          <a:stretch>
            <a:fillRect/>
          </a:stretch>
        </p:blipFill>
        <p:spPr>
          <a:xfrm>
            <a:off x="10746300" y="4022538"/>
            <a:ext cx="1160000" cy="1160000"/>
          </a:xfrm>
          <a:prstGeom prst="rect">
            <a:avLst/>
          </a:prstGeom>
          <a:noFill/>
          <a:ln>
            <a:noFill/>
          </a:ln>
        </p:spPr>
      </p:pic>
      <p:pic>
        <p:nvPicPr>
          <p:cNvPr id="1562" name="Google Shape;1562;g390f4d5127f_0_269"/>
          <p:cNvPicPr preferRelativeResize="0"/>
          <p:nvPr/>
        </p:nvPicPr>
        <p:blipFill>
          <a:blip r:embed="rId11">
            <a:alphaModFix/>
          </a:blip>
          <a:stretch>
            <a:fillRect/>
          </a:stretch>
        </p:blipFill>
        <p:spPr>
          <a:xfrm>
            <a:off x="6801925" y="5349616"/>
            <a:ext cx="1333500" cy="571500"/>
          </a:xfrm>
          <a:prstGeom prst="rect">
            <a:avLst/>
          </a:prstGeom>
          <a:noFill/>
          <a:ln>
            <a:noFill/>
          </a:ln>
        </p:spPr>
      </p:pic>
      <p:pic>
        <p:nvPicPr>
          <p:cNvPr id="1563" name="Google Shape;1563;g390f4d5127f_0_269"/>
          <p:cNvPicPr preferRelativeResize="0"/>
          <p:nvPr/>
        </p:nvPicPr>
        <p:blipFill>
          <a:blip r:embed="rId12">
            <a:alphaModFix/>
          </a:blip>
          <a:stretch>
            <a:fillRect/>
          </a:stretch>
        </p:blipFill>
        <p:spPr>
          <a:xfrm>
            <a:off x="3333425" y="5342872"/>
            <a:ext cx="3072931" cy="585000"/>
          </a:xfrm>
          <a:prstGeom prst="rect">
            <a:avLst/>
          </a:prstGeom>
          <a:noFill/>
          <a:ln>
            <a:noFill/>
          </a:ln>
        </p:spPr>
      </p:pic>
      <p:pic>
        <p:nvPicPr>
          <p:cNvPr id="1564" name="Google Shape;1564;g390f4d5127f_0_269"/>
          <p:cNvPicPr preferRelativeResize="0"/>
          <p:nvPr/>
        </p:nvPicPr>
        <p:blipFill rotWithShape="1">
          <a:blip r:embed="rId13">
            <a:alphaModFix/>
          </a:blip>
          <a:srcRect b="11571" l="15867" r="16207" t="13482"/>
          <a:stretch/>
        </p:blipFill>
        <p:spPr>
          <a:xfrm>
            <a:off x="7488200" y="1216100"/>
            <a:ext cx="1660124" cy="1030374"/>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8" name="Shape 1568"/>
        <p:cNvGrpSpPr/>
        <p:nvPr/>
      </p:nvGrpSpPr>
      <p:grpSpPr>
        <a:xfrm>
          <a:off x="0" y="0"/>
          <a:ext cx="0" cy="0"/>
          <a:chOff x="0" y="0"/>
          <a:chExt cx="0" cy="0"/>
        </a:xfrm>
      </p:grpSpPr>
      <p:sp>
        <p:nvSpPr>
          <p:cNvPr id="1569" name="Google Shape;1569;g390f4d5127f_0_284"/>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70" name="Google Shape;1570;g390f4d5127f_0_284"/>
          <p:cNvSpPr txBox="1"/>
          <p:nvPr>
            <p:ph idx="1" type="body"/>
          </p:nvPr>
        </p:nvSpPr>
        <p:spPr>
          <a:xfrm>
            <a:off x="668197" y="1879825"/>
            <a:ext cx="8156400" cy="4176000"/>
          </a:xfrm>
          <a:prstGeom prst="rect">
            <a:avLst/>
          </a:prstGeom>
          <a:noFill/>
          <a:ln>
            <a:noFill/>
          </a:ln>
        </p:spPr>
        <p:txBody>
          <a:bodyPr anchorCtr="0" anchor="ctr" bIns="45700" lIns="91425" spcFirstLastPara="1" rIns="91425" wrap="square" tIns="45700">
            <a:normAutofit/>
          </a:bodyPr>
          <a:lstStyle/>
          <a:p>
            <a:pPr indent="0" lvl="0" marL="323850" rtl="0" algn="l">
              <a:lnSpc>
                <a:spcPct val="130000"/>
              </a:lnSpc>
              <a:spcBef>
                <a:spcPts val="1000"/>
              </a:spcBef>
              <a:spcAft>
                <a:spcPts val="0"/>
              </a:spcAft>
              <a:buSzPts val="1500"/>
              <a:buFont typeface="Arial"/>
              <a:buNone/>
            </a:pPr>
            <a:r>
              <a:rPr lang="en-GB" sz="3100">
                <a:solidFill>
                  <a:schemeClr val="dk1"/>
                </a:solidFill>
                <a:latin typeface="Roboto"/>
                <a:ea typeface="Roboto"/>
                <a:cs typeface="Roboto"/>
                <a:sym typeface="Roboto"/>
              </a:rPr>
              <a:t>What is the purpose of File Format Identification? Why is it useful?</a:t>
            </a:r>
            <a:endParaRPr sz="3100">
              <a:solidFill>
                <a:schemeClr val="dk1"/>
              </a:solidFill>
              <a:latin typeface="Roboto"/>
              <a:ea typeface="Roboto"/>
              <a:cs typeface="Roboto"/>
              <a:sym typeface="Roboto"/>
            </a:endParaRPr>
          </a:p>
        </p:txBody>
      </p:sp>
      <p:sp>
        <p:nvSpPr>
          <p:cNvPr id="1571" name="Google Shape;1571;g390f4d5127f_0_284"/>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sp>
        <p:nvSpPr>
          <p:cNvPr id="1572" name="Google Shape;1572;g390f4d5127f_0_284"/>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3"/>
              </a:rPr>
              <a:t>tiny.cc/cpp-desc</a:t>
            </a:r>
            <a:endParaRPr/>
          </a:p>
        </p:txBody>
      </p:sp>
      <p:pic>
        <p:nvPicPr>
          <p:cNvPr id="1573" name="Google Shape;1573;g390f4d5127f_0_284"/>
          <p:cNvPicPr preferRelativeResize="0"/>
          <p:nvPr/>
        </p:nvPicPr>
        <p:blipFill>
          <a:blip r:embed="rId4">
            <a:alphaModFix/>
          </a:blip>
          <a:stretch>
            <a:fillRect/>
          </a:stretch>
        </p:blipFill>
        <p:spPr>
          <a:xfrm>
            <a:off x="9130826" y="300828"/>
            <a:ext cx="2743200" cy="274322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7" name="Shape 1577"/>
        <p:cNvGrpSpPr/>
        <p:nvPr/>
      </p:nvGrpSpPr>
      <p:grpSpPr>
        <a:xfrm>
          <a:off x="0" y="0"/>
          <a:ext cx="0" cy="0"/>
          <a:chOff x="0" y="0"/>
          <a:chExt cx="0" cy="0"/>
        </a:xfrm>
      </p:grpSpPr>
      <p:sp>
        <p:nvSpPr>
          <p:cNvPr id="1578" name="Google Shape;1578;g390f4d5127f_0_297"/>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79" name="Google Shape;1579;g390f4d5127f_0_297"/>
          <p:cNvSpPr txBox="1"/>
          <p:nvPr>
            <p:ph idx="1" type="body"/>
          </p:nvPr>
        </p:nvSpPr>
        <p:spPr>
          <a:xfrm>
            <a:off x="8170000" y="2951925"/>
            <a:ext cx="3870300" cy="794400"/>
          </a:xfrm>
          <a:prstGeom prst="rect">
            <a:avLst/>
          </a:prstGeom>
          <a:noFill/>
          <a:ln>
            <a:noFill/>
          </a:ln>
        </p:spPr>
        <p:txBody>
          <a:bodyPr anchorCtr="0" anchor="t" bIns="45700" lIns="91425" spcFirstLastPara="1" rIns="91425" wrap="square" tIns="45700">
            <a:normAutofit fontScale="77500"/>
          </a:bodyPr>
          <a:lstStyle/>
          <a:p>
            <a:pPr indent="0" lvl="0" marL="0" rtl="0" algn="l">
              <a:lnSpc>
                <a:spcPct val="130000"/>
              </a:lnSpc>
              <a:spcBef>
                <a:spcPts val="1000"/>
              </a:spcBef>
              <a:spcAft>
                <a:spcPts val="0"/>
              </a:spcAft>
              <a:buSzPct val="75000"/>
              <a:buFont typeface="Arial"/>
              <a:buNone/>
            </a:pPr>
            <a:r>
              <a:rPr lang="en-GB" sz="2000">
                <a:solidFill>
                  <a:schemeClr val="dk1"/>
                </a:solidFill>
                <a:latin typeface="Roboto"/>
                <a:ea typeface="Roboto"/>
                <a:cs typeface="Roboto"/>
                <a:sym typeface="Roboto"/>
              </a:rPr>
              <a:t>From CPP-008 “File Format Identification”, visualisation of dependency relationships</a:t>
            </a:r>
            <a:endParaRPr sz="2000">
              <a:solidFill>
                <a:schemeClr val="dk1"/>
              </a:solidFill>
              <a:latin typeface="Roboto"/>
              <a:ea typeface="Roboto"/>
              <a:cs typeface="Roboto"/>
              <a:sym typeface="Roboto"/>
            </a:endParaRPr>
          </a:p>
        </p:txBody>
      </p:sp>
      <p:sp>
        <p:nvSpPr>
          <p:cNvPr id="1580" name="Google Shape;1580;g390f4d5127f_0_297"/>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Quiz: File Format Identification</a:t>
            </a:r>
            <a:endParaRPr>
              <a:latin typeface="Roboto"/>
              <a:ea typeface="Roboto"/>
              <a:cs typeface="Roboto"/>
              <a:sym typeface="Roboto"/>
            </a:endParaRPr>
          </a:p>
        </p:txBody>
      </p:sp>
      <p:sp>
        <p:nvSpPr>
          <p:cNvPr id="1581" name="Google Shape;1581;g390f4d5127f_0_297"/>
          <p:cNvSpPr txBox="1"/>
          <p:nvPr/>
        </p:nvSpPr>
        <p:spPr>
          <a:xfrm>
            <a:off x="3787950" y="6172850"/>
            <a:ext cx="46161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Short URL: </a:t>
            </a:r>
            <a:r>
              <a:rPr b="1" lang="en-GB" sz="2600" u="sng">
                <a:solidFill>
                  <a:schemeClr val="hlink"/>
                </a:solidFill>
                <a:hlinkClick r:id="rId3"/>
              </a:rPr>
              <a:t>tiny.cc/cpp-viz</a:t>
            </a:r>
            <a:endParaRPr/>
          </a:p>
        </p:txBody>
      </p:sp>
      <p:pic>
        <p:nvPicPr>
          <p:cNvPr id="1582" name="Google Shape;1582;g390f4d5127f_0_297"/>
          <p:cNvPicPr preferRelativeResize="0"/>
          <p:nvPr/>
        </p:nvPicPr>
        <p:blipFill>
          <a:blip r:embed="rId4">
            <a:alphaModFix/>
          </a:blip>
          <a:stretch>
            <a:fillRect/>
          </a:stretch>
        </p:blipFill>
        <p:spPr>
          <a:xfrm>
            <a:off x="337050" y="1726452"/>
            <a:ext cx="7662488" cy="4094701"/>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6" name="Shape 1586"/>
        <p:cNvGrpSpPr/>
        <p:nvPr/>
      </p:nvGrpSpPr>
      <p:grpSpPr>
        <a:xfrm>
          <a:off x="0" y="0"/>
          <a:ext cx="0" cy="0"/>
          <a:chOff x="0" y="0"/>
          <a:chExt cx="0" cy="0"/>
        </a:xfrm>
      </p:grpSpPr>
      <p:sp>
        <p:nvSpPr>
          <p:cNvPr id="1587" name="Google Shape;1587;g390f4d5127f_0_311"/>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88" name="Google Shape;1588;g390f4d5127f_0_311"/>
          <p:cNvSpPr txBox="1"/>
          <p:nvPr>
            <p:ph idx="1" type="body"/>
          </p:nvPr>
        </p:nvSpPr>
        <p:spPr>
          <a:xfrm>
            <a:off x="668195" y="1688475"/>
            <a:ext cx="5417400" cy="4533000"/>
          </a:xfrm>
          <a:prstGeom prst="rect">
            <a:avLst/>
          </a:prstGeom>
          <a:noFill/>
          <a:ln>
            <a:noFill/>
          </a:ln>
        </p:spPr>
        <p:txBody>
          <a:bodyPr anchorCtr="0" anchor="t" bIns="45700" lIns="91425" spcFirstLastPara="1" rIns="91425" wrap="square" tIns="45700">
            <a:normAutofit/>
          </a:bodyPr>
          <a:lstStyle/>
          <a:p>
            <a:pPr indent="-228600" lvl="0" marL="457200" rtl="0" algn="l">
              <a:lnSpc>
                <a:spcPct val="130000"/>
              </a:lnSpc>
              <a:spcBef>
                <a:spcPts val="1000"/>
              </a:spcBef>
              <a:spcAft>
                <a:spcPts val="0"/>
              </a:spcAft>
              <a:buClr>
                <a:srgbClr val="7F7F7F"/>
              </a:buClr>
              <a:buSzPts val="1500"/>
              <a:buNone/>
            </a:pPr>
            <a:r>
              <a:rPr b="1" lang="en-GB" sz="2100">
                <a:solidFill>
                  <a:schemeClr val="dk1"/>
                </a:solidFill>
                <a:latin typeface="Roboto"/>
                <a:ea typeface="Roboto"/>
                <a:cs typeface="Roboto"/>
                <a:sym typeface="Roboto"/>
              </a:rPr>
              <a:t>Enrich the descriptions</a:t>
            </a:r>
            <a:endParaRPr b="1" sz="2100">
              <a:solidFill>
                <a:schemeClr val="dk1"/>
              </a:solidFill>
              <a:latin typeface="Roboto"/>
              <a:ea typeface="Roboto"/>
              <a:cs typeface="Roboto"/>
              <a:sym typeface="Roboto"/>
            </a:endParaRPr>
          </a:p>
          <a:p>
            <a:pPr indent="-304800" lvl="0" marL="514350" rtl="0" algn="l">
              <a:lnSpc>
                <a:spcPct val="130000"/>
              </a:lnSpc>
              <a:spcBef>
                <a:spcPts val="1000"/>
              </a:spcBef>
              <a:spcAft>
                <a:spcPts val="0"/>
              </a:spcAft>
              <a:buSzPts val="1800"/>
              <a:buFont typeface="Arial"/>
              <a:buChar char="•"/>
            </a:pPr>
            <a:r>
              <a:rPr lang="en-GB" sz="2100">
                <a:solidFill>
                  <a:schemeClr val="dk1"/>
                </a:solidFill>
                <a:latin typeface="Roboto"/>
                <a:ea typeface="Roboto"/>
                <a:cs typeface="Roboto"/>
                <a:sym typeface="Roboto"/>
              </a:rPr>
              <a:t>Add BPMN diagrams</a:t>
            </a:r>
            <a:endParaRPr sz="2100">
              <a:solidFill>
                <a:schemeClr val="dk1"/>
              </a:solidFill>
              <a:latin typeface="Roboto"/>
              <a:ea typeface="Roboto"/>
              <a:cs typeface="Roboto"/>
              <a:sym typeface="Roboto"/>
            </a:endParaRPr>
          </a:p>
          <a:p>
            <a:pPr indent="-304800" lvl="0" marL="514350" rtl="0" algn="l">
              <a:lnSpc>
                <a:spcPct val="130000"/>
              </a:lnSpc>
              <a:spcBef>
                <a:spcPts val="1000"/>
              </a:spcBef>
              <a:spcAft>
                <a:spcPts val="0"/>
              </a:spcAft>
              <a:buSzPts val="1800"/>
              <a:buFont typeface="Arial"/>
              <a:buChar char="•"/>
            </a:pPr>
            <a:r>
              <a:rPr lang="en-GB" sz="2100">
                <a:solidFill>
                  <a:schemeClr val="dk1"/>
                </a:solidFill>
                <a:latin typeface="Roboto"/>
                <a:ea typeface="Roboto"/>
                <a:cs typeface="Roboto"/>
                <a:sym typeface="Roboto"/>
              </a:rPr>
              <a:t>Add more use cases and reference implementations</a:t>
            </a:r>
            <a:endParaRPr sz="2100">
              <a:solidFill>
                <a:schemeClr val="dk1"/>
              </a:solidFill>
              <a:latin typeface="Roboto"/>
              <a:ea typeface="Roboto"/>
              <a:cs typeface="Roboto"/>
              <a:sym typeface="Roboto"/>
            </a:endParaRPr>
          </a:p>
          <a:p>
            <a:pPr indent="0" lvl="0" marL="228600" rtl="0" algn="l">
              <a:lnSpc>
                <a:spcPct val="130000"/>
              </a:lnSpc>
              <a:spcBef>
                <a:spcPts val="1000"/>
              </a:spcBef>
              <a:spcAft>
                <a:spcPts val="0"/>
              </a:spcAft>
              <a:buSzPts val="1500"/>
              <a:buNone/>
            </a:pPr>
            <a:r>
              <a:rPr b="1" lang="en-GB" sz="2100">
                <a:solidFill>
                  <a:schemeClr val="dk1"/>
                </a:solidFill>
                <a:latin typeface="Roboto"/>
                <a:ea typeface="Roboto"/>
                <a:cs typeface="Roboto"/>
                <a:sym typeface="Roboto"/>
              </a:rPr>
              <a:t>Enhance usability</a:t>
            </a:r>
            <a:endParaRPr b="1" sz="2100">
              <a:solidFill>
                <a:schemeClr val="dk1"/>
              </a:solidFill>
              <a:latin typeface="Roboto"/>
              <a:ea typeface="Roboto"/>
              <a:cs typeface="Roboto"/>
              <a:sym typeface="Roboto"/>
            </a:endParaRPr>
          </a:p>
          <a:p>
            <a:pPr indent="-304800" lvl="0" marL="514350" rtl="0" algn="l">
              <a:lnSpc>
                <a:spcPct val="130000"/>
              </a:lnSpc>
              <a:spcBef>
                <a:spcPts val="1000"/>
              </a:spcBef>
              <a:spcAft>
                <a:spcPts val="0"/>
              </a:spcAft>
              <a:buSzPts val="1800"/>
              <a:buFont typeface="Arial"/>
              <a:buChar char="•"/>
            </a:pPr>
            <a:r>
              <a:rPr lang="en-GB" sz="2100">
                <a:solidFill>
                  <a:schemeClr val="dk1"/>
                </a:solidFill>
                <a:latin typeface="Roboto"/>
                <a:ea typeface="Roboto"/>
                <a:cs typeface="Roboto"/>
                <a:sym typeface="Roboto"/>
              </a:rPr>
              <a:t>Explore structured data representations</a:t>
            </a:r>
            <a:endParaRPr sz="2100">
              <a:solidFill>
                <a:schemeClr val="dk1"/>
              </a:solidFill>
              <a:latin typeface="Roboto"/>
              <a:ea typeface="Roboto"/>
              <a:cs typeface="Roboto"/>
              <a:sym typeface="Roboto"/>
            </a:endParaRPr>
          </a:p>
          <a:p>
            <a:pPr indent="-304800" lvl="0" marL="514350" rtl="0" algn="l">
              <a:lnSpc>
                <a:spcPct val="130000"/>
              </a:lnSpc>
              <a:spcBef>
                <a:spcPts val="1000"/>
              </a:spcBef>
              <a:spcAft>
                <a:spcPts val="0"/>
              </a:spcAft>
              <a:buSzPts val="1800"/>
              <a:buFont typeface="Arial"/>
              <a:buChar char="•"/>
            </a:pPr>
            <a:r>
              <a:rPr lang="en-GB" sz="2100">
                <a:solidFill>
                  <a:schemeClr val="dk1"/>
                </a:solidFill>
                <a:latin typeface="Roboto"/>
                <a:ea typeface="Roboto"/>
                <a:cs typeface="Roboto"/>
                <a:sym typeface="Roboto"/>
              </a:rPr>
              <a:t>Introduce semantic versioning</a:t>
            </a:r>
            <a:endParaRPr sz="1800"/>
          </a:p>
        </p:txBody>
      </p:sp>
      <p:sp>
        <p:nvSpPr>
          <p:cNvPr id="1589" name="Google Shape;1589;g390f4d5127f_0_311"/>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What‘s next for the CPPs</a:t>
            </a:r>
            <a:endParaRPr/>
          </a:p>
        </p:txBody>
      </p:sp>
      <p:sp>
        <p:nvSpPr>
          <p:cNvPr id="1590" name="Google Shape;1590;g390f4d5127f_0_311"/>
          <p:cNvSpPr txBox="1"/>
          <p:nvPr/>
        </p:nvSpPr>
        <p:spPr>
          <a:xfrm>
            <a:off x="7892716" y="5002395"/>
            <a:ext cx="3455400" cy="9234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rgbClr val="000000"/>
                </a:solidFill>
                <a:latin typeface="Arial"/>
                <a:ea typeface="Arial"/>
                <a:cs typeface="Arial"/>
                <a:sym typeface="Arial"/>
              </a:rPr>
              <a:t>And, of course, hear &amp; incoporate community feedback!</a:t>
            </a:r>
            <a:endParaRPr b="0" i="0" sz="1400" u="none" cap="none" strike="noStrike">
              <a:solidFill>
                <a:srgbClr val="000000"/>
              </a:solidFill>
              <a:latin typeface="Arial"/>
              <a:ea typeface="Arial"/>
              <a:cs typeface="Arial"/>
              <a:sym typeface="Arial"/>
            </a:endParaRPr>
          </a:p>
        </p:txBody>
      </p:sp>
      <p:pic>
        <p:nvPicPr>
          <p:cNvPr id="1591" name="Google Shape;1591;g390f4d5127f_0_311"/>
          <p:cNvPicPr preferRelativeResize="0"/>
          <p:nvPr/>
        </p:nvPicPr>
        <p:blipFill rotWithShape="1">
          <a:blip r:embed="rId3">
            <a:alphaModFix/>
          </a:blip>
          <a:srcRect b="0" l="0" r="0" t="0"/>
          <a:stretch/>
        </p:blipFill>
        <p:spPr>
          <a:xfrm>
            <a:off x="6007500" y="1007825"/>
            <a:ext cx="5980776" cy="30503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g3a5681add1c_5_61"/>
          <p:cNvSpPr txBox="1"/>
          <p:nvPr>
            <p:ph type="title"/>
          </p:nvPr>
        </p:nvSpPr>
        <p:spPr>
          <a:xfrm>
            <a:off x="664897" y="1101678"/>
            <a:ext cx="1051560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Roboto Light"/>
              <a:buNone/>
            </a:pPr>
            <a:r>
              <a:rPr lang="en-GB"/>
              <a:t>EOSC EDEN Project</a:t>
            </a:r>
            <a:endParaRPr/>
          </a:p>
        </p:txBody>
      </p:sp>
      <p:sp>
        <p:nvSpPr>
          <p:cNvPr id="402" name="Google Shape;402;g3a5681add1c_5_61"/>
          <p:cNvSpPr txBox="1"/>
          <p:nvPr>
            <p:ph idx="1" type="body"/>
          </p:nvPr>
        </p:nvSpPr>
        <p:spPr>
          <a:xfrm>
            <a:off x="539167" y="2240543"/>
            <a:ext cx="10515600" cy="4130565"/>
          </a:xfrm>
          <a:prstGeom prst="rect">
            <a:avLst/>
          </a:prstGeom>
          <a:noFill/>
          <a:ln>
            <a:noFill/>
          </a:ln>
        </p:spPr>
        <p:txBody>
          <a:bodyPr anchorCtr="0" anchor="t" bIns="45700" lIns="91425" spcFirstLastPara="1" rIns="91425" wrap="square" tIns="45700">
            <a:normAutofit lnSpcReduction="10000"/>
          </a:bodyPr>
          <a:lstStyle/>
          <a:p>
            <a:pPr indent="-50800" lvl="0" marL="228600" rtl="0" algn="l">
              <a:lnSpc>
                <a:spcPct val="120000"/>
              </a:lnSpc>
              <a:spcBef>
                <a:spcPts val="0"/>
              </a:spcBef>
              <a:spcAft>
                <a:spcPts val="0"/>
              </a:spcAft>
              <a:buSzPts val="3294"/>
              <a:buNone/>
            </a:pPr>
            <a:r>
              <a:rPr b="1" lang="en-GB" sz="3000">
                <a:solidFill>
                  <a:schemeClr val="accent2"/>
                </a:solidFill>
              </a:rPr>
              <a:t>Summary</a:t>
            </a:r>
            <a:endParaRPr/>
          </a:p>
          <a:p>
            <a:pPr indent="-50800" lvl="0" marL="228600" rtl="0" algn="l">
              <a:lnSpc>
                <a:spcPct val="120000"/>
              </a:lnSpc>
              <a:spcBef>
                <a:spcPts val="0"/>
              </a:spcBef>
              <a:spcAft>
                <a:spcPts val="0"/>
              </a:spcAft>
              <a:buSzPts val="3294"/>
              <a:buNone/>
            </a:pPr>
            <a:r>
              <a:rPr lang="en-GB" sz="2400"/>
              <a:t>The EOSC EDEN project is funded by the European Union under the Horizon Europe framework programme and aims to </a:t>
            </a:r>
            <a:r>
              <a:rPr b="1" lang="en-GB" sz="2400">
                <a:solidFill>
                  <a:schemeClr val="dk1"/>
                </a:solidFill>
                <a:latin typeface="Roboto"/>
                <a:ea typeface="Roboto"/>
                <a:cs typeface="Roboto"/>
                <a:sym typeface="Roboto"/>
              </a:rPr>
              <a:t>support and promote digital preservation practices and standards</a:t>
            </a:r>
            <a:r>
              <a:rPr b="1" lang="en-GB" sz="2400"/>
              <a:t> </a:t>
            </a:r>
            <a:r>
              <a:rPr lang="en-GB" sz="2400"/>
              <a:t>at the European and national levels.</a:t>
            </a:r>
            <a:endParaRPr/>
          </a:p>
          <a:p>
            <a:pPr indent="-50800" lvl="0" marL="228600" rtl="0" algn="l">
              <a:lnSpc>
                <a:spcPct val="120000"/>
              </a:lnSpc>
              <a:spcBef>
                <a:spcPts val="0"/>
              </a:spcBef>
              <a:spcAft>
                <a:spcPts val="0"/>
              </a:spcAft>
              <a:buSzPts val="3294"/>
              <a:buNone/>
            </a:pPr>
            <a:r>
              <a:t/>
            </a:r>
            <a:endParaRPr sz="2400"/>
          </a:p>
          <a:p>
            <a:pPr indent="-50800" lvl="0" marL="228600" rtl="0" algn="l">
              <a:lnSpc>
                <a:spcPct val="120000"/>
              </a:lnSpc>
              <a:spcBef>
                <a:spcPts val="0"/>
              </a:spcBef>
              <a:spcAft>
                <a:spcPts val="0"/>
              </a:spcAft>
              <a:buSzPts val="3294"/>
              <a:buNone/>
            </a:pPr>
            <a:r>
              <a:rPr lang="en-GB" sz="2400"/>
              <a:t>This support will be complemented by the </a:t>
            </a:r>
            <a:r>
              <a:rPr b="1" lang="en-GB" sz="2400">
                <a:latin typeface="Roboto"/>
                <a:ea typeface="Roboto"/>
                <a:cs typeface="Roboto"/>
                <a:sym typeface="Roboto"/>
              </a:rPr>
              <a:t>development of user-centric tools, services, and standards</a:t>
            </a:r>
            <a:r>
              <a:rPr lang="en-GB" sz="2400"/>
              <a:t> designed to facilitate the creation of a distributed European infrastructure for digital data preservation, retention, and access. </a:t>
            </a:r>
            <a:endParaRPr/>
          </a:p>
          <a:p>
            <a:pPr indent="-50800" lvl="0" marL="228600" rtl="0" algn="l">
              <a:lnSpc>
                <a:spcPct val="120000"/>
              </a:lnSpc>
              <a:spcBef>
                <a:spcPts val="0"/>
              </a:spcBef>
              <a:spcAft>
                <a:spcPts val="0"/>
              </a:spcAft>
              <a:buSzPts val="3294"/>
              <a:buNone/>
            </a:pPr>
            <a:r>
              <a:t/>
            </a:r>
            <a:endParaRPr sz="2400"/>
          </a:p>
        </p:txBody>
      </p:sp>
      <p:pic>
        <p:nvPicPr>
          <p:cNvPr id="403" name="Google Shape;403;g3a5681add1c_5_61"/>
          <p:cNvPicPr preferRelativeResize="0"/>
          <p:nvPr/>
        </p:nvPicPr>
        <p:blipFill rotWithShape="1">
          <a:blip r:embed="rId3">
            <a:alphaModFix/>
          </a:blip>
          <a:srcRect b="0" l="0" r="0" t="0"/>
          <a:stretch/>
        </p:blipFill>
        <p:spPr>
          <a:xfrm>
            <a:off x="7943850" y="316571"/>
            <a:ext cx="3019792" cy="2270315"/>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5" name="Shape 1595"/>
        <p:cNvGrpSpPr/>
        <p:nvPr/>
      </p:nvGrpSpPr>
      <p:grpSpPr>
        <a:xfrm>
          <a:off x="0" y="0"/>
          <a:ext cx="0" cy="0"/>
          <a:chOff x="0" y="0"/>
          <a:chExt cx="0" cy="0"/>
        </a:xfrm>
      </p:grpSpPr>
      <p:sp>
        <p:nvSpPr>
          <p:cNvPr id="1596" name="Google Shape;1596;g390f4d5127f_0_319"/>
          <p:cNvSpPr txBox="1"/>
          <p:nvPr>
            <p:ph idx="12" type="sldNum"/>
          </p:nvPr>
        </p:nvSpPr>
        <p:spPr>
          <a:xfrm>
            <a:off x="9290222" y="6423497"/>
            <a:ext cx="2743200" cy="23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900"/>
              <a:buNone/>
            </a:pPr>
            <a:fld id="{00000000-1234-1234-1234-123412341234}" type="slidenum">
              <a:rPr lang="en-GB"/>
              <a:t>‹#›</a:t>
            </a:fld>
            <a:endParaRPr/>
          </a:p>
        </p:txBody>
      </p:sp>
      <p:sp>
        <p:nvSpPr>
          <p:cNvPr id="1597" name="Google Shape;1597;g390f4d5127f_0_319"/>
          <p:cNvSpPr txBox="1"/>
          <p:nvPr>
            <p:ph type="title"/>
          </p:nvPr>
        </p:nvSpPr>
        <p:spPr>
          <a:xfrm>
            <a:off x="668190" y="1007816"/>
            <a:ext cx="10883700" cy="603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62626"/>
              </a:buClr>
              <a:buSzPts val="3500"/>
              <a:buFont typeface="Roboto Light"/>
              <a:buNone/>
            </a:pPr>
            <a:r>
              <a:rPr lang="en-GB">
                <a:latin typeface="Roboto"/>
                <a:ea typeface="Roboto"/>
                <a:cs typeface="Roboto"/>
                <a:sym typeface="Roboto"/>
              </a:rPr>
              <a:t>How to give feedback</a:t>
            </a:r>
            <a:endParaRPr>
              <a:latin typeface="Roboto"/>
              <a:ea typeface="Roboto"/>
              <a:cs typeface="Roboto"/>
              <a:sym typeface="Roboto"/>
            </a:endParaRPr>
          </a:p>
        </p:txBody>
      </p:sp>
      <p:pic>
        <p:nvPicPr>
          <p:cNvPr id="1598" name="Google Shape;1598;g390f4d5127f_0_319"/>
          <p:cNvPicPr preferRelativeResize="0"/>
          <p:nvPr/>
        </p:nvPicPr>
        <p:blipFill rotWithShape="1">
          <a:blip r:embed="rId3">
            <a:alphaModFix/>
          </a:blip>
          <a:srcRect b="0" l="0" r="0" t="0"/>
          <a:stretch/>
        </p:blipFill>
        <p:spPr>
          <a:xfrm>
            <a:off x="5337515" y="254916"/>
            <a:ext cx="4208609" cy="2274924"/>
          </a:xfrm>
          <a:prstGeom prst="rect">
            <a:avLst/>
          </a:prstGeom>
          <a:noFill/>
          <a:ln>
            <a:noFill/>
          </a:ln>
        </p:spPr>
      </p:pic>
      <p:pic>
        <p:nvPicPr>
          <p:cNvPr id="1599" name="Google Shape;1599;g390f4d5127f_0_319"/>
          <p:cNvPicPr preferRelativeResize="0"/>
          <p:nvPr/>
        </p:nvPicPr>
        <p:blipFill rotWithShape="1">
          <a:blip r:embed="rId4">
            <a:alphaModFix/>
          </a:blip>
          <a:srcRect b="0" l="0" r="0" t="0"/>
          <a:stretch/>
        </p:blipFill>
        <p:spPr>
          <a:xfrm>
            <a:off x="8026610" y="2078202"/>
            <a:ext cx="3809790" cy="4576127"/>
          </a:xfrm>
          <a:prstGeom prst="rect">
            <a:avLst/>
          </a:prstGeom>
          <a:noFill/>
          <a:ln>
            <a:noFill/>
          </a:ln>
        </p:spPr>
      </p:pic>
      <p:sp>
        <p:nvSpPr>
          <p:cNvPr id="1600" name="Google Shape;1600;g390f4d5127f_0_319"/>
          <p:cNvSpPr txBox="1"/>
          <p:nvPr/>
        </p:nvSpPr>
        <p:spPr>
          <a:xfrm>
            <a:off x="668190" y="2611939"/>
            <a:ext cx="6808200" cy="3341100"/>
          </a:xfrm>
          <a:prstGeom prst="rect">
            <a:avLst/>
          </a:prstGeom>
          <a:noFill/>
          <a:ln>
            <a:noFill/>
          </a:ln>
        </p:spPr>
        <p:txBody>
          <a:bodyPr anchorCtr="0" anchor="t" bIns="45700" lIns="91425" spcFirstLastPara="1" rIns="91425" wrap="square" tIns="45700">
            <a:spAutoFit/>
          </a:bodyPr>
          <a:lstStyle/>
          <a:p>
            <a:pPr indent="-285750" lvl="0" marL="514350" marR="0" rtl="0" algn="l">
              <a:lnSpc>
                <a:spcPct val="120000"/>
              </a:lnSpc>
              <a:spcBef>
                <a:spcPts val="0"/>
              </a:spcBef>
              <a:spcAft>
                <a:spcPts val="0"/>
              </a:spcAft>
              <a:buClr>
                <a:srgbClr val="7F7F7F"/>
              </a:buClr>
              <a:buSzPts val="1500"/>
              <a:buFont typeface="Arial"/>
              <a:buChar char="•"/>
            </a:pPr>
            <a:r>
              <a:rPr b="0" i="0" lang="en-GB" sz="1800" u="none" cap="none" strike="noStrike">
                <a:solidFill>
                  <a:schemeClr val="dk1"/>
                </a:solidFill>
                <a:latin typeface="Roboto"/>
                <a:ea typeface="Roboto"/>
                <a:cs typeface="Roboto"/>
                <a:sym typeface="Roboto"/>
              </a:rPr>
              <a:t>Use the „Discussions“ tab at </a:t>
            </a:r>
            <a:r>
              <a:rPr b="1" i="0" lang="en-GB" sz="2100" u="sng" cap="none" strike="noStrike">
                <a:solidFill>
                  <a:schemeClr val="hlink"/>
                </a:solidFill>
                <a:latin typeface="Roboto"/>
                <a:ea typeface="Roboto"/>
                <a:cs typeface="Roboto"/>
                <a:sym typeface="Roboto"/>
                <a:hlinkClick r:id="rId5"/>
              </a:rPr>
              <a:t>tiny.cc/cpp-feedback</a:t>
            </a:r>
            <a:r>
              <a:rPr b="1" i="0" lang="en-GB" sz="2100" u="none" cap="none" strike="noStrike">
                <a:solidFill>
                  <a:schemeClr val="dk1"/>
                </a:solidFill>
                <a:latin typeface="Roboto"/>
                <a:ea typeface="Roboto"/>
                <a:cs typeface="Roboto"/>
                <a:sym typeface="Roboto"/>
              </a:rPr>
              <a:t> </a:t>
            </a:r>
            <a:r>
              <a:rPr b="0" i="0" lang="en-GB" sz="1800" u="none" cap="none" strike="noStrike">
                <a:solidFill>
                  <a:schemeClr val="dk1"/>
                </a:solidFill>
                <a:latin typeface="Roboto"/>
                <a:ea typeface="Roboto"/>
                <a:cs typeface="Roboto"/>
                <a:sym typeface="Roboto"/>
              </a:rPr>
              <a:t> (</a:t>
            </a:r>
            <a:r>
              <a:rPr b="0" i="0" lang="en-GB" sz="1800" u="sng" cap="none" strike="noStrike">
                <a:solidFill>
                  <a:schemeClr val="dk1"/>
                </a:solidFill>
                <a:latin typeface="Roboto"/>
                <a:ea typeface="Roboto"/>
                <a:cs typeface="Roboto"/>
                <a:sym typeface="Roboto"/>
                <a:hlinkClick r:id="rId6">
                  <a:extLst>
                    <a:ext uri="{A12FA001-AC4F-418D-AE19-62706E023703}">
                      <ahyp:hlinkClr val="tx"/>
                    </a:ext>
                  </a:extLst>
                </a:hlinkClick>
              </a:rPr>
              <a:t>https://github.com/EOSC-EDEN/wp1-cpp-descriptions/</a:t>
            </a:r>
            <a:r>
              <a:rPr lang="en-GB" sz="1800">
                <a:solidFill>
                  <a:schemeClr val="dk1"/>
                </a:solidFill>
                <a:latin typeface="Roboto"/>
                <a:ea typeface="Roboto"/>
                <a:cs typeface="Roboto"/>
                <a:sym typeface="Roboto"/>
              </a:rPr>
              <a:t>)</a:t>
            </a:r>
            <a:r>
              <a:rPr b="0" i="0" lang="en-GB" sz="1800" u="none" cap="none" strike="noStrike">
                <a:solidFill>
                  <a:schemeClr val="dk1"/>
                </a:solidFill>
                <a:latin typeface="Roboto"/>
                <a:ea typeface="Roboto"/>
                <a:cs typeface="Roboto"/>
                <a:sym typeface="Roboto"/>
              </a:rPr>
              <a:t> to share your ideas and use cases or to ask questions!</a:t>
            </a:r>
            <a:endParaRPr b="0" i="0" sz="1400" u="none" cap="none" strike="noStrike">
              <a:solidFill>
                <a:srgbClr val="000000"/>
              </a:solidFill>
              <a:latin typeface="Arial"/>
              <a:ea typeface="Arial"/>
              <a:cs typeface="Arial"/>
              <a:sym typeface="Arial"/>
            </a:endParaRPr>
          </a:p>
          <a:p>
            <a:pPr indent="-285750" lvl="0" marL="514350" marR="0" rtl="0" algn="l">
              <a:lnSpc>
                <a:spcPct val="120000"/>
              </a:lnSpc>
              <a:spcBef>
                <a:spcPts val="1000"/>
              </a:spcBef>
              <a:spcAft>
                <a:spcPts val="0"/>
              </a:spcAft>
              <a:buClr>
                <a:srgbClr val="7F7F7F"/>
              </a:buClr>
              <a:buSzPts val="1500"/>
              <a:buFont typeface="Arial"/>
              <a:buChar char="•"/>
            </a:pPr>
            <a:r>
              <a:rPr b="0" i="0" lang="en-GB" sz="1800" u="none" cap="none" strike="noStrike">
                <a:solidFill>
                  <a:schemeClr val="dk1"/>
                </a:solidFill>
                <a:latin typeface="Roboto"/>
                <a:ea typeface="Roboto"/>
                <a:cs typeface="Roboto"/>
                <a:sym typeface="Roboto"/>
              </a:rPr>
              <a:t>Drop comments directly in the Google docs linked from the github repo</a:t>
            </a:r>
            <a:endParaRPr b="0" i="0" sz="1800" u="none" cap="none" strike="noStrike">
              <a:solidFill>
                <a:schemeClr val="dk1"/>
              </a:solidFill>
              <a:latin typeface="Roboto"/>
              <a:ea typeface="Roboto"/>
              <a:cs typeface="Roboto"/>
              <a:sym typeface="Roboto"/>
            </a:endParaRPr>
          </a:p>
          <a:p>
            <a:pPr indent="-285750" lvl="0" marL="514350" marR="0" rtl="0" algn="l">
              <a:lnSpc>
                <a:spcPct val="120000"/>
              </a:lnSpc>
              <a:spcBef>
                <a:spcPts val="1000"/>
              </a:spcBef>
              <a:spcAft>
                <a:spcPts val="0"/>
              </a:spcAft>
              <a:buClr>
                <a:srgbClr val="7F7F7F"/>
              </a:buClr>
              <a:buSzPts val="1500"/>
              <a:buFont typeface="Arial"/>
              <a:buChar char="•"/>
            </a:pPr>
            <a:r>
              <a:rPr lang="en-GB" sz="1800">
                <a:solidFill>
                  <a:schemeClr val="dk1"/>
                </a:solidFill>
                <a:latin typeface="Roboto"/>
                <a:ea typeface="Roboto"/>
                <a:cs typeface="Roboto"/>
                <a:sym typeface="Roboto"/>
              </a:rPr>
              <a:t>Use </a:t>
            </a:r>
            <a:r>
              <a:rPr lang="en-GB" sz="1800" u="sng">
                <a:solidFill>
                  <a:schemeClr val="hlink"/>
                </a:solidFill>
                <a:latin typeface="Roboto"/>
                <a:ea typeface="Roboto"/>
                <a:cs typeface="Roboto"/>
                <a:sym typeface="Roboto"/>
                <a:hlinkClick r:id="rId7"/>
              </a:rPr>
              <a:t>this form</a:t>
            </a:r>
            <a:r>
              <a:rPr b="0" i="0" lang="en-GB" sz="1800" u="none" cap="none" strike="noStrike">
                <a:solidFill>
                  <a:schemeClr val="dk1"/>
                </a:solidFill>
                <a:latin typeface="Roboto"/>
                <a:ea typeface="Roboto"/>
                <a:cs typeface="Roboto"/>
                <a:sym typeface="Roboto"/>
              </a:rPr>
              <a:t> (</a:t>
            </a:r>
            <a:r>
              <a:rPr b="1" i="0" lang="en-GB" sz="1800" u="sng" cap="none" strike="noStrike">
                <a:solidFill>
                  <a:schemeClr val="hlink"/>
                </a:solidFill>
                <a:latin typeface="Roboto"/>
                <a:ea typeface="Roboto"/>
                <a:cs typeface="Roboto"/>
                <a:sym typeface="Roboto"/>
                <a:hlinkClick r:id="rId8"/>
              </a:rPr>
              <a:t>https://eden-fidelis.eu/form/leave-feedback-for-core-preserva</a:t>
            </a:r>
            <a:r>
              <a:rPr lang="en-GB" sz="1800">
                <a:solidFill>
                  <a:schemeClr val="dk1"/>
                </a:solidFill>
                <a:latin typeface="Roboto"/>
                <a:ea typeface="Roboto"/>
                <a:cs typeface="Roboto"/>
                <a:sym typeface="Roboto"/>
              </a:rPr>
              <a:t>) </a:t>
            </a:r>
            <a:r>
              <a:rPr b="0" i="0" lang="en-GB" sz="1800" u="none" cap="none" strike="noStrike">
                <a:solidFill>
                  <a:schemeClr val="dk1"/>
                </a:solidFill>
                <a:latin typeface="Roboto"/>
                <a:ea typeface="Roboto"/>
                <a:cs typeface="Roboto"/>
                <a:sym typeface="Roboto"/>
              </a:rPr>
              <a:t>or participate in our forthcoming webinars and other events</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0">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4" name="Shape 1604"/>
        <p:cNvGrpSpPr/>
        <p:nvPr/>
      </p:nvGrpSpPr>
      <p:grpSpPr>
        <a:xfrm>
          <a:off x="0" y="0"/>
          <a:ext cx="0" cy="0"/>
          <a:chOff x="0" y="0"/>
          <a:chExt cx="0" cy="0"/>
        </a:xfrm>
      </p:grpSpPr>
      <p:graphicFrame>
        <p:nvGraphicFramePr>
          <p:cNvPr id="1605" name="Google Shape;1605;g390f4d5127f_0_327"/>
          <p:cNvGraphicFramePr/>
          <p:nvPr/>
        </p:nvGraphicFramePr>
        <p:xfrm>
          <a:off x="668789" y="3448469"/>
          <a:ext cx="3000000" cy="3000000"/>
        </p:xfrm>
        <a:graphic>
          <a:graphicData uri="http://schemas.openxmlformats.org/drawingml/2006/table">
            <a:tbl>
              <a:tblPr bandRow="1" firstRow="1">
                <a:noFill/>
                <a:tableStyleId>{EF1693DE-AE09-47E6-BF43-1FE94B267839}</a:tableStyleId>
              </a:tblPr>
              <a:tblGrid>
                <a:gridCol w="853650"/>
                <a:gridCol w="3258075"/>
              </a:tblGrid>
              <a:tr h="441525">
                <a:tc>
                  <a:txBody>
                    <a:bodyPr/>
                    <a:lstStyle/>
                    <a:p>
                      <a:pPr indent="0" lvl="0" marL="0" marR="0" rtl="0" algn="ctr">
                        <a:lnSpc>
                          <a:spcPct val="90000"/>
                        </a:lnSpc>
                        <a:spcBef>
                          <a:spcPts val="0"/>
                        </a:spcBef>
                        <a:spcAft>
                          <a:spcPts val="0"/>
                        </a:spcAft>
                        <a:buClr>
                          <a:schemeClr val="dk1"/>
                        </a:buClr>
                        <a:buSzPts val="2400"/>
                        <a:buFont typeface="Arial"/>
                        <a:buNone/>
                      </a:pPr>
                      <a:r>
                        <a:t/>
                      </a:r>
                      <a:endParaRPr b="0" i="0" sz="1800" u="none" cap="none" strike="noStrike">
                        <a:solidFill>
                          <a:srgbClr val="7F7F7F"/>
                        </a:solidFill>
                        <a:latin typeface="Quattrocento Sans"/>
                        <a:ea typeface="Quattrocento Sans"/>
                        <a:cs typeface="Quattrocento Sans"/>
                        <a:sym typeface="Quattrocento Sans"/>
                      </a:endParaRPr>
                    </a:p>
                  </a:txBody>
                  <a:tcPr marT="45725" marB="45725" marR="91450" marL="91450"/>
                </a:tc>
                <a:tc>
                  <a:txBody>
                    <a:bodyPr/>
                    <a:lstStyle/>
                    <a:p>
                      <a:pPr indent="0" lvl="0" marL="0" marR="0" rtl="0" algn="l">
                        <a:lnSpc>
                          <a:spcPct val="90000"/>
                        </a:lnSpc>
                        <a:spcBef>
                          <a:spcPts val="0"/>
                        </a:spcBef>
                        <a:spcAft>
                          <a:spcPts val="0"/>
                        </a:spcAft>
                        <a:buClr>
                          <a:schemeClr val="dk1"/>
                        </a:buClr>
                        <a:buSzPts val="2400"/>
                        <a:buFont typeface="Arial"/>
                        <a:buNone/>
                      </a:pPr>
                      <a:r>
                        <a:rPr b="0" i="0" lang="en-GB" sz="1600" u="sng" cap="none" strike="noStrike">
                          <a:solidFill>
                            <a:srgbClr val="7F7F7F"/>
                          </a:solidFill>
                          <a:latin typeface="Quattrocento Sans"/>
                          <a:ea typeface="Quattrocento Sans"/>
                          <a:cs typeface="Quattrocento Sans"/>
                          <a:sym typeface="Quattrocento Sans"/>
                          <a:hlinkClick r:id="rId3">
                            <a:extLst>
                              <a:ext uri="{A12FA001-AC4F-418D-AE19-62706E023703}">
                                <ahyp:hlinkClr val="tx"/>
                              </a:ext>
                            </a:extLst>
                          </a:hlinkClick>
                        </a:rPr>
                        <a:t>eden-fidelis.eu </a:t>
                      </a:r>
                      <a:endParaRPr b="0" i="0" sz="1600" u="none" cap="none" strike="noStrike">
                        <a:solidFill>
                          <a:srgbClr val="7F7F7F"/>
                        </a:solidFill>
                        <a:latin typeface="Quattrocento Sans"/>
                        <a:ea typeface="Quattrocento Sans"/>
                        <a:cs typeface="Quattrocento Sans"/>
                        <a:sym typeface="Quattrocento Sans"/>
                      </a:endParaRPr>
                    </a:p>
                  </a:txBody>
                  <a:tcPr marT="45725" marB="45725" marR="91450" marL="91450" anchor="ctr"/>
                </a:tc>
              </a:tr>
              <a:tr h="495300">
                <a:tc>
                  <a:txBody>
                    <a:bodyPr/>
                    <a:lstStyle/>
                    <a:p>
                      <a:pPr indent="0" lvl="0" marL="0" marR="0" rtl="0" algn="ctr">
                        <a:lnSpc>
                          <a:spcPct val="90000"/>
                        </a:lnSpc>
                        <a:spcBef>
                          <a:spcPts val="0"/>
                        </a:spcBef>
                        <a:spcAft>
                          <a:spcPts val="0"/>
                        </a:spcAft>
                        <a:buClr>
                          <a:schemeClr val="dk1"/>
                        </a:buClr>
                        <a:buSzPts val="2400"/>
                        <a:buFont typeface="Arial"/>
                        <a:buNone/>
                      </a:pPr>
                      <a:r>
                        <a:t/>
                      </a:r>
                      <a:endParaRPr b="0" i="0" sz="1800" u="none" cap="none" strike="noStrike">
                        <a:solidFill>
                          <a:srgbClr val="7F7F7F"/>
                        </a:solidFill>
                        <a:latin typeface="Quattrocento Sans"/>
                        <a:ea typeface="Quattrocento Sans"/>
                        <a:cs typeface="Quattrocento Sans"/>
                        <a:sym typeface="Quattrocento Sans"/>
                      </a:endParaRPr>
                    </a:p>
                  </a:txBody>
                  <a:tcPr marT="45725" marB="45725" marR="91450" marL="91450"/>
                </a:tc>
                <a:tc>
                  <a:txBody>
                    <a:bodyPr/>
                    <a:lstStyle/>
                    <a:p>
                      <a:pPr indent="0" lvl="0" marL="0" marR="0" rtl="0" algn="l">
                        <a:lnSpc>
                          <a:spcPct val="90000"/>
                        </a:lnSpc>
                        <a:spcBef>
                          <a:spcPts val="0"/>
                        </a:spcBef>
                        <a:spcAft>
                          <a:spcPts val="0"/>
                        </a:spcAft>
                        <a:buClr>
                          <a:schemeClr val="dk1"/>
                        </a:buClr>
                        <a:buSzPts val="2400"/>
                        <a:buFont typeface="Arial"/>
                        <a:buNone/>
                      </a:pPr>
                      <a:r>
                        <a:rPr b="0" i="0" lang="en-GB" sz="1600" u="sng" cap="none" strike="noStrike">
                          <a:solidFill>
                            <a:srgbClr val="7F7F7F"/>
                          </a:solidFill>
                          <a:latin typeface="Quattrocento Sans"/>
                          <a:ea typeface="Quattrocento Sans"/>
                          <a:cs typeface="Quattrocento Sans"/>
                          <a:sym typeface="Quattrocento Sans"/>
                          <a:hlinkClick r:id="rId4">
                            <a:extLst>
                              <a:ext uri="{A12FA001-AC4F-418D-AE19-62706E023703}">
                                <ahyp:hlinkClr val="tx"/>
                              </a:ext>
                            </a:extLst>
                          </a:hlinkClick>
                        </a:rPr>
                        <a:t>linkedin.com/company/eosc-eden</a:t>
                      </a:r>
                      <a:endParaRPr b="0" i="0" sz="1600" u="none" cap="none" strike="noStrike">
                        <a:solidFill>
                          <a:srgbClr val="7F7F7F"/>
                        </a:solidFill>
                        <a:latin typeface="Quattrocento Sans"/>
                        <a:ea typeface="Quattrocento Sans"/>
                        <a:cs typeface="Quattrocento Sans"/>
                        <a:sym typeface="Quattrocento Sans"/>
                      </a:endParaRPr>
                    </a:p>
                  </a:txBody>
                  <a:tcPr marT="45725" marB="45725" marR="91450" marL="91450" anchor="ctr"/>
                </a:tc>
              </a:tr>
              <a:tr h="495300">
                <a:tc>
                  <a:txBody>
                    <a:bodyPr/>
                    <a:lstStyle/>
                    <a:p>
                      <a:pPr indent="0" lvl="0" marL="0" marR="0" rtl="0" algn="ctr">
                        <a:lnSpc>
                          <a:spcPct val="90000"/>
                        </a:lnSpc>
                        <a:spcBef>
                          <a:spcPts val="0"/>
                        </a:spcBef>
                        <a:spcAft>
                          <a:spcPts val="0"/>
                        </a:spcAft>
                        <a:buClr>
                          <a:schemeClr val="dk1"/>
                        </a:buClr>
                        <a:buSzPts val="2400"/>
                        <a:buFont typeface="Arial"/>
                        <a:buNone/>
                      </a:pPr>
                      <a:r>
                        <a:t/>
                      </a:r>
                      <a:endParaRPr b="0" i="0" sz="1800" u="none" cap="none" strike="noStrike">
                        <a:solidFill>
                          <a:srgbClr val="7F7F7F"/>
                        </a:solidFill>
                        <a:latin typeface="Quattrocento Sans"/>
                        <a:ea typeface="Quattrocento Sans"/>
                        <a:cs typeface="Quattrocento Sans"/>
                        <a:sym typeface="Quattrocento Sans"/>
                      </a:endParaRPr>
                    </a:p>
                  </a:txBody>
                  <a:tcPr marT="45725" marB="45725" marR="91450" marL="91450"/>
                </a:tc>
                <a:tc>
                  <a:txBody>
                    <a:bodyPr/>
                    <a:lstStyle/>
                    <a:p>
                      <a:pPr indent="0" lvl="0" marL="0" marR="0" rtl="0" algn="l">
                        <a:lnSpc>
                          <a:spcPct val="90000"/>
                        </a:lnSpc>
                        <a:spcBef>
                          <a:spcPts val="0"/>
                        </a:spcBef>
                        <a:spcAft>
                          <a:spcPts val="0"/>
                        </a:spcAft>
                        <a:buClr>
                          <a:schemeClr val="dk1"/>
                        </a:buClr>
                        <a:buSzPts val="2400"/>
                        <a:buFont typeface="Arial"/>
                        <a:buNone/>
                      </a:pPr>
                      <a:r>
                        <a:rPr b="0" i="0" lang="en-GB" sz="1600" u="sng" cap="none" strike="noStrike">
                          <a:solidFill>
                            <a:srgbClr val="7F7F7F"/>
                          </a:solidFill>
                          <a:latin typeface="Quattrocento Sans"/>
                          <a:ea typeface="Quattrocento Sans"/>
                          <a:cs typeface="Quattrocento Sans"/>
                          <a:sym typeface="Quattrocento Sans"/>
                          <a:hlinkClick r:id="rId5">
                            <a:extLst>
                              <a:ext uri="{A12FA001-AC4F-418D-AE19-62706E023703}">
                                <ahyp:hlinkClr val="tx"/>
                              </a:ext>
                            </a:extLst>
                          </a:hlinkClick>
                        </a:rPr>
                        <a:t>@eosc-eden.bsky.social</a:t>
                      </a:r>
                      <a:endParaRPr b="0" i="0" sz="1600" u="none" cap="none" strike="noStrike">
                        <a:solidFill>
                          <a:srgbClr val="7F7F7F"/>
                        </a:solidFill>
                        <a:latin typeface="Quattrocento Sans"/>
                        <a:ea typeface="Quattrocento Sans"/>
                        <a:cs typeface="Quattrocento Sans"/>
                        <a:sym typeface="Quattrocento Sans"/>
                      </a:endParaRPr>
                    </a:p>
                  </a:txBody>
                  <a:tcPr marT="45725" marB="45725" marR="91450" marL="91450" anchor="ctr"/>
                </a:tc>
              </a:tr>
              <a:tr h="495300">
                <a:tc>
                  <a:txBody>
                    <a:bodyPr/>
                    <a:lstStyle/>
                    <a:p>
                      <a:pPr indent="0" lvl="0" marL="0" marR="0" rtl="0" algn="ctr">
                        <a:lnSpc>
                          <a:spcPct val="90000"/>
                        </a:lnSpc>
                        <a:spcBef>
                          <a:spcPts val="0"/>
                        </a:spcBef>
                        <a:spcAft>
                          <a:spcPts val="0"/>
                        </a:spcAft>
                        <a:buClr>
                          <a:schemeClr val="dk1"/>
                        </a:buClr>
                        <a:buSzPts val="2400"/>
                        <a:buFont typeface="Arial"/>
                        <a:buNone/>
                      </a:pPr>
                      <a:r>
                        <a:t/>
                      </a:r>
                      <a:endParaRPr b="0" i="0" sz="1800" u="none" cap="none" strike="noStrike">
                        <a:solidFill>
                          <a:srgbClr val="7F7F7F"/>
                        </a:solidFill>
                        <a:latin typeface="Quattrocento Sans"/>
                        <a:ea typeface="Quattrocento Sans"/>
                        <a:cs typeface="Quattrocento Sans"/>
                        <a:sym typeface="Quattrocento Sans"/>
                      </a:endParaRPr>
                    </a:p>
                  </a:txBody>
                  <a:tcPr marT="45725" marB="45725" marR="91450" marL="91450"/>
                </a:tc>
                <a:tc>
                  <a:txBody>
                    <a:bodyPr/>
                    <a:lstStyle/>
                    <a:p>
                      <a:pPr indent="0" lvl="0" marL="0" marR="0" rtl="0" algn="l">
                        <a:lnSpc>
                          <a:spcPct val="90000"/>
                        </a:lnSpc>
                        <a:spcBef>
                          <a:spcPts val="0"/>
                        </a:spcBef>
                        <a:spcAft>
                          <a:spcPts val="0"/>
                        </a:spcAft>
                        <a:buClr>
                          <a:schemeClr val="dk1"/>
                        </a:buClr>
                        <a:buSzPts val="2400"/>
                        <a:buFont typeface="Arial"/>
                        <a:buNone/>
                      </a:pPr>
                      <a:r>
                        <a:rPr b="0" i="0" lang="en-GB" sz="1600" u="sng" cap="none" strike="noStrike">
                          <a:solidFill>
                            <a:srgbClr val="7F7F7F"/>
                          </a:solidFill>
                          <a:latin typeface="Quattrocento Sans"/>
                          <a:ea typeface="Quattrocento Sans"/>
                          <a:cs typeface="Quattrocento Sans"/>
                          <a:sym typeface="Quattrocento Sans"/>
                          <a:hlinkClick r:id="rId6">
                            <a:extLst>
                              <a:ext uri="{A12FA001-AC4F-418D-AE19-62706E023703}">
                                <ahyp:hlinkClr val="tx"/>
                              </a:ext>
                            </a:extLst>
                          </a:hlinkClick>
                        </a:rPr>
                        <a:t>@EOSC-EDEN</a:t>
                      </a:r>
                      <a:endParaRPr b="0" i="0" sz="1600" u="none" cap="none" strike="noStrike">
                        <a:solidFill>
                          <a:srgbClr val="7F7F7F"/>
                        </a:solidFill>
                        <a:latin typeface="Quattrocento Sans"/>
                        <a:ea typeface="Quattrocento Sans"/>
                        <a:cs typeface="Quattrocento Sans"/>
                        <a:sym typeface="Quattrocento Sans"/>
                      </a:endParaRPr>
                    </a:p>
                  </a:txBody>
                  <a:tcPr marT="45725" marB="45725" marR="91450" marL="91450" anchor="ctr"/>
                </a:tc>
              </a:tr>
            </a:tbl>
          </a:graphicData>
        </a:graphic>
      </p:graphicFrame>
      <p:pic>
        <p:nvPicPr>
          <p:cNvPr id="1606" name="Google Shape;1606;g390f4d5127f_0_327">
            <a:hlinkClick r:id="rId7"/>
          </p:cNvPr>
          <p:cNvPicPr preferRelativeResize="0"/>
          <p:nvPr/>
        </p:nvPicPr>
        <p:blipFill rotWithShape="1">
          <a:blip r:embed="rId8">
            <a:alphaModFix/>
          </a:blip>
          <a:srcRect b="0" l="0" r="76851" t="0"/>
          <a:stretch/>
        </p:blipFill>
        <p:spPr>
          <a:xfrm>
            <a:off x="721058" y="4474199"/>
            <a:ext cx="396875" cy="406400"/>
          </a:xfrm>
          <a:prstGeom prst="rect">
            <a:avLst/>
          </a:prstGeom>
          <a:noFill/>
          <a:ln>
            <a:noFill/>
          </a:ln>
        </p:spPr>
      </p:pic>
      <p:pic>
        <p:nvPicPr>
          <p:cNvPr id="1607" name="Google Shape;1607;g390f4d5127f_0_327">
            <a:hlinkClick r:id="rId9"/>
          </p:cNvPr>
          <p:cNvPicPr preferRelativeResize="0"/>
          <p:nvPr/>
        </p:nvPicPr>
        <p:blipFill rotWithShape="1">
          <a:blip r:embed="rId8">
            <a:alphaModFix/>
          </a:blip>
          <a:srcRect b="0" l="36295" r="40555" t="0"/>
          <a:stretch/>
        </p:blipFill>
        <p:spPr>
          <a:xfrm>
            <a:off x="716936" y="3978899"/>
            <a:ext cx="396875" cy="406400"/>
          </a:xfrm>
          <a:prstGeom prst="rect">
            <a:avLst/>
          </a:prstGeom>
          <a:noFill/>
          <a:ln>
            <a:noFill/>
          </a:ln>
        </p:spPr>
      </p:pic>
      <p:pic>
        <p:nvPicPr>
          <p:cNvPr id="1608" name="Google Shape;1608;g390f4d5127f_0_327">
            <a:hlinkClick r:id="rId10"/>
          </p:cNvPr>
          <p:cNvPicPr preferRelativeResize="0"/>
          <p:nvPr/>
        </p:nvPicPr>
        <p:blipFill rotWithShape="1">
          <a:blip r:embed="rId8">
            <a:alphaModFix/>
          </a:blip>
          <a:srcRect b="0" l="72592" r="4259" t="0"/>
          <a:stretch/>
        </p:blipFill>
        <p:spPr>
          <a:xfrm>
            <a:off x="721059" y="4969517"/>
            <a:ext cx="396875" cy="406400"/>
          </a:xfrm>
          <a:prstGeom prst="rect">
            <a:avLst/>
          </a:prstGeom>
          <a:noFill/>
          <a:ln>
            <a:noFill/>
          </a:ln>
        </p:spPr>
      </p:pic>
      <p:pic>
        <p:nvPicPr>
          <p:cNvPr descr="World with solid fill" id="1609" name="Google Shape;1609;g390f4d5127f_0_327">
            <a:hlinkClick r:id="rId11"/>
          </p:cNvPr>
          <p:cNvPicPr preferRelativeResize="0"/>
          <p:nvPr/>
        </p:nvPicPr>
        <p:blipFill rotWithShape="1">
          <a:blip r:embed="rId12">
            <a:alphaModFix/>
          </a:blip>
          <a:srcRect b="0" l="0" r="0" t="0"/>
          <a:stretch/>
        </p:blipFill>
        <p:spPr>
          <a:xfrm flipH="1">
            <a:off x="707411" y="3483599"/>
            <a:ext cx="406799" cy="406799"/>
          </a:xfrm>
          <a:prstGeom prst="rect">
            <a:avLst/>
          </a:prstGeom>
          <a:noFill/>
          <a:ln>
            <a:noFill/>
          </a:ln>
        </p:spPr>
      </p:pic>
      <p:sp>
        <p:nvSpPr>
          <p:cNvPr id="1610" name="Google Shape;1610;g390f4d5127f_0_327"/>
          <p:cNvSpPr txBox="1"/>
          <p:nvPr/>
        </p:nvSpPr>
        <p:spPr>
          <a:xfrm>
            <a:off x="622272" y="1454370"/>
            <a:ext cx="3821400" cy="6465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4000"/>
              <a:buFont typeface="Arial"/>
              <a:buNone/>
            </a:pPr>
            <a:r>
              <a:rPr b="0" i="0" lang="en-GB" sz="4000" u="none" cap="none" strike="noStrike">
                <a:solidFill>
                  <a:srgbClr val="7F7F7F"/>
                </a:solidFill>
                <a:latin typeface="Quattrocento Sans"/>
                <a:ea typeface="Quattrocento Sans"/>
                <a:cs typeface="Quattrocento Sans"/>
                <a:sym typeface="Quattrocento Sans"/>
              </a:rPr>
              <a:t>Thank You</a:t>
            </a:r>
            <a:endParaRPr b="0" i="0" sz="1400" u="none" cap="none" strike="noStrike">
              <a:solidFill>
                <a:srgbClr val="000000"/>
              </a:solidFill>
              <a:latin typeface="Arial"/>
              <a:ea typeface="Arial"/>
              <a:cs typeface="Arial"/>
              <a:sym typeface="Arial"/>
            </a:endParaRPr>
          </a:p>
        </p:txBody>
      </p:sp>
      <p:graphicFrame>
        <p:nvGraphicFramePr>
          <p:cNvPr id="1611" name="Google Shape;1611;g390f4d5127f_0_327"/>
          <p:cNvGraphicFramePr/>
          <p:nvPr/>
        </p:nvGraphicFramePr>
        <p:xfrm>
          <a:off x="668789" y="2354933"/>
          <a:ext cx="3000000" cy="3000000"/>
        </p:xfrm>
        <a:graphic>
          <a:graphicData uri="http://schemas.openxmlformats.org/drawingml/2006/table">
            <a:tbl>
              <a:tblPr bandRow="1" firstRow="1">
                <a:noFill/>
                <a:tableStyleId>{EF1693DE-AE09-47E6-BF43-1FE94B267839}</a:tableStyleId>
              </a:tblPr>
              <a:tblGrid>
                <a:gridCol w="853650"/>
                <a:gridCol w="3258075"/>
              </a:tblGrid>
              <a:tr h="203200">
                <a:tc>
                  <a:txBody>
                    <a:bodyPr/>
                    <a:lstStyle/>
                    <a:p>
                      <a:pPr indent="0" lvl="0" marL="0" marR="0" rtl="0" algn="ctr">
                        <a:lnSpc>
                          <a:spcPct val="90000"/>
                        </a:lnSpc>
                        <a:spcBef>
                          <a:spcPts val="0"/>
                        </a:spcBef>
                        <a:spcAft>
                          <a:spcPts val="0"/>
                        </a:spcAft>
                        <a:buClr>
                          <a:schemeClr val="dk1"/>
                        </a:buClr>
                        <a:buSzPts val="2400"/>
                        <a:buFont typeface="Arial"/>
                        <a:buNone/>
                      </a:pPr>
                      <a:r>
                        <a:t/>
                      </a:r>
                      <a:endParaRPr b="0" i="0" sz="1800" u="none" cap="none" strike="noStrike">
                        <a:solidFill>
                          <a:srgbClr val="7F7F7F"/>
                        </a:solidFill>
                        <a:latin typeface="Quattrocento Sans"/>
                        <a:ea typeface="Quattrocento Sans"/>
                        <a:cs typeface="Quattrocento Sans"/>
                        <a:sym typeface="Quattrocento Sans"/>
                      </a:endParaRPr>
                    </a:p>
                  </a:txBody>
                  <a:tcPr marT="45725" marB="45725" marR="91450" marL="91450"/>
                </a:tc>
                <a:tc>
                  <a:txBody>
                    <a:bodyPr/>
                    <a:lstStyle/>
                    <a:p>
                      <a:pPr indent="0" lvl="0" marL="0" marR="0" rtl="0" algn="l">
                        <a:lnSpc>
                          <a:spcPct val="90000"/>
                        </a:lnSpc>
                        <a:spcBef>
                          <a:spcPts val="0"/>
                        </a:spcBef>
                        <a:spcAft>
                          <a:spcPts val="0"/>
                        </a:spcAft>
                        <a:buClr>
                          <a:schemeClr val="dk1"/>
                        </a:buClr>
                        <a:buSzPts val="2400"/>
                        <a:buFont typeface="Arial"/>
                        <a:buNone/>
                      </a:pPr>
                      <a:r>
                        <a:rPr b="0" i="0" lang="en-GB" sz="1600" u="sng" cap="none" strike="noStrike">
                          <a:solidFill>
                            <a:schemeClr val="hlink"/>
                          </a:solidFill>
                          <a:latin typeface="Quattrocento Sans"/>
                          <a:ea typeface="Quattrocento Sans"/>
                          <a:cs typeface="Quattrocento Sans"/>
                          <a:sym typeface="Quattrocento Sans"/>
                          <a:hlinkClick r:id="rId13"/>
                        </a:rPr>
                        <a:t>bertrand.caron@tib.eu</a:t>
                      </a:r>
                      <a:r>
                        <a:rPr b="0" i="0" lang="en-GB" sz="1600" u="none" cap="none" strike="noStrike">
                          <a:solidFill>
                            <a:srgbClr val="7F7F7F"/>
                          </a:solidFill>
                          <a:latin typeface="Quattrocento Sans"/>
                          <a:ea typeface="Quattrocento Sans"/>
                          <a:cs typeface="Quattrocento Sans"/>
                          <a:sym typeface="Quattrocento Sans"/>
                        </a:rPr>
                        <a:t> </a:t>
                      </a:r>
                      <a:endParaRPr b="0" i="0" sz="1600" u="none" cap="none" strike="noStrike">
                        <a:solidFill>
                          <a:srgbClr val="7F7F7F"/>
                        </a:solidFill>
                        <a:latin typeface="Quattrocento Sans"/>
                        <a:ea typeface="Quattrocento Sans"/>
                        <a:cs typeface="Quattrocento Sans"/>
                        <a:sym typeface="Quattrocento Sans"/>
                      </a:endParaRPr>
                    </a:p>
                  </a:txBody>
                  <a:tcPr marT="45725" marB="45725" marR="91450" marL="91450" anchor="ctr"/>
                </a:tc>
              </a:tr>
              <a:tr h="495300">
                <a:tc>
                  <a:txBody>
                    <a:bodyPr/>
                    <a:lstStyle/>
                    <a:p>
                      <a:pPr indent="0" lvl="0" marL="0" marR="0" rtl="0" algn="ctr">
                        <a:lnSpc>
                          <a:spcPct val="90000"/>
                        </a:lnSpc>
                        <a:spcBef>
                          <a:spcPts val="0"/>
                        </a:spcBef>
                        <a:spcAft>
                          <a:spcPts val="0"/>
                        </a:spcAft>
                        <a:buClr>
                          <a:schemeClr val="dk1"/>
                        </a:buClr>
                        <a:buSzPts val="2400"/>
                        <a:buFont typeface="Arial"/>
                        <a:buNone/>
                      </a:pPr>
                      <a:r>
                        <a:t/>
                      </a:r>
                      <a:endParaRPr b="0" i="0" sz="1800" u="none" cap="none" strike="noStrike">
                        <a:solidFill>
                          <a:srgbClr val="7F7F7F"/>
                        </a:solidFill>
                        <a:latin typeface="Quattrocento Sans"/>
                        <a:ea typeface="Quattrocento Sans"/>
                        <a:cs typeface="Quattrocento Sans"/>
                        <a:sym typeface="Quattrocento Sans"/>
                      </a:endParaRPr>
                    </a:p>
                  </a:txBody>
                  <a:tcPr marT="45725" marB="45725" marR="91450" marL="91450"/>
                </a:tc>
                <a:tc>
                  <a:txBody>
                    <a:bodyPr/>
                    <a:lstStyle/>
                    <a:p>
                      <a:pPr indent="0" lvl="0" marL="0" marR="0" rtl="0" algn="l">
                        <a:lnSpc>
                          <a:spcPct val="90000"/>
                        </a:lnSpc>
                        <a:spcBef>
                          <a:spcPts val="0"/>
                        </a:spcBef>
                        <a:spcAft>
                          <a:spcPts val="0"/>
                        </a:spcAft>
                        <a:buClr>
                          <a:schemeClr val="dk1"/>
                        </a:buClr>
                        <a:buSzPts val="2400"/>
                        <a:buFont typeface="Arial"/>
                        <a:buNone/>
                      </a:pPr>
                      <a:r>
                        <a:rPr lang="en-GB" sz="1600" u="sng">
                          <a:solidFill>
                            <a:schemeClr val="hlink"/>
                          </a:solidFill>
                          <a:latin typeface="Quattrocento Sans"/>
                          <a:ea typeface="Quattrocento Sans"/>
                          <a:cs typeface="Quattrocento Sans"/>
                          <a:sym typeface="Quattrocento Sans"/>
                          <a:hlinkClick r:id="rId14"/>
                        </a:rPr>
                        <a:t>digipres.club/@BertrandCaron</a:t>
                      </a:r>
                      <a:r>
                        <a:rPr b="0" i="0" lang="en-GB" sz="1600" u="none" cap="none" strike="noStrike">
                          <a:solidFill>
                            <a:srgbClr val="7F7F7F"/>
                          </a:solidFill>
                          <a:latin typeface="Quattrocento Sans"/>
                          <a:ea typeface="Quattrocento Sans"/>
                          <a:cs typeface="Quattrocento Sans"/>
                          <a:sym typeface="Quattrocento Sans"/>
                        </a:rPr>
                        <a:t> </a:t>
                      </a:r>
                      <a:endParaRPr sz="1400" u="none" cap="none" strike="noStrike"/>
                    </a:p>
                  </a:txBody>
                  <a:tcPr marT="45725" marB="45725" marR="91450" marL="91450" anchor="ctr"/>
                </a:tc>
              </a:tr>
            </a:tbl>
          </a:graphicData>
        </a:graphic>
      </p:graphicFrame>
      <p:pic>
        <p:nvPicPr>
          <p:cNvPr id="1612" name="Google Shape;1612;g390f4d5127f_0_327"/>
          <p:cNvPicPr preferRelativeResize="0"/>
          <p:nvPr/>
        </p:nvPicPr>
        <p:blipFill rotWithShape="1">
          <a:blip r:embed="rId15">
            <a:alphaModFix/>
          </a:blip>
          <a:srcRect b="0" l="0" r="0" t="0"/>
          <a:stretch/>
        </p:blipFill>
        <p:spPr>
          <a:xfrm>
            <a:off x="727228" y="2331094"/>
            <a:ext cx="386583" cy="386583"/>
          </a:xfrm>
          <a:prstGeom prst="rect">
            <a:avLst/>
          </a:prstGeom>
          <a:noFill/>
          <a:ln>
            <a:noFill/>
          </a:ln>
        </p:spPr>
      </p:pic>
      <p:pic>
        <p:nvPicPr>
          <p:cNvPr id="1613" name="Google Shape;1613;g390f4d5127f_0_327"/>
          <p:cNvPicPr preferRelativeResize="0"/>
          <p:nvPr/>
        </p:nvPicPr>
        <p:blipFill rotWithShape="1">
          <a:blip r:embed="rId16">
            <a:alphaModFix/>
          </a:blip>
          <a:srcRect b="0" l="0" r="0" t="0"/>
          <a:stretch/>
        </p:blipFill>
        <p:spPr>
          <a:xfrm>
            <a:off x="692137" y="2731807"/>
            <a:ext cx="456763" cy="456763"/>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7" name="Shape 1617"/>
        <p:cNvGrpSpPr/>
        <p:nvPr/>
      </p:nvGrpSpPr>
      <p:grpSpPr>
        <a:xfrm>
          <a:off x="0" y="0"/>
          <a:ext cx="0" cy="0"/>
          <a:chOff x="0" y="0"/>
          <a:chExt cx="0" cy="0"/>
        </a:xfrm>
      </p:grpSpPr>
      <p:sp>
        <p:nvSpPr>
          <p:cNvPr id="1618" name="Google Shape;1618;g390f4d5127f_0_519"/>
          <p:cNvSpPr txBox="1"/>
          <p:nvPr>
            <p:ph type="ctrTitle"/>
          </p:nvPr>
        </p:nvSpPr>
        <p:spPr>
          <a:xfrm>
            <a:off x="731497" y="2535316"/>
            <a:ext cx="7449300" cy="1363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001A6D"/>
              </a:buClr>
              <a:buSzPts val="4800"/>
              <a:buFont typeface="Inter"/>
              <a:buNone/>
            </a:pPr>
            <a:r>
              <a:rPr lang="en-GB"/>
              <a:t>The FIDELIS TDR Network of Repositories</a:t>
            </a:r>
            <a:endParaRPr/>
          </a:p>
        </p:txBody>
      </p:sp>
      <p:sp>
        <p:nvSpPr>
          <p:cNvPr id="1619" name="Google Shape;1619;g390f4d5127f_0_519"/>
          <p:cNvSpPr txBox="1"/>
          <p:nvPr>
            <p:ph idx="1" type="subTitle"/>
          </p:nvPr>
        </p:nvSpPr>
        <p:spPr>
          <a:xfrm>
            <a:off x="731500" y="4139047"/>
            <a:ext cx="7449300" cy="1176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001A6D"/>
              </a:buClr>
              <a:buSzPts val="2136"/>
              <a:buFont typeface="Inter"/>
              <a:buNone/>
            </a:pPr>
            <a:r>
              <a:rPr lang="en-GB"/>
              <a:t>S. Venkataraman (DANS)</a:t>
            </a:r>
            <a:endParaRPr/>
          </a:p>
          <a:p>
            <a:pPr indent="0" lvl="0" marL="0" rtl="0" algn="l">
              <a:lnSpc>
                <a:spcPct val="90000"/>
              </a:lnSpc>
              <a:spcBef>
                <a:spcPts val="0"/>
              </a:spcBef>
              <a:spcAft>
                <a:spcPts val="0"/>
              </a:spcAft>
              <a:buClr>
                <a:srgbClr val="001A6D"/>
              </a:buClr>
              <a:buSzPts val="2136"/>
              <a:buFont typeface="Inter"/>
              <a:buNone/>
            </a:pPr>
            <a:r>
              <a:t/>
            </a:r>
            <a:endParaRPr/>
          </a:p>
          <a:p>
            <a:pPr indent="0" lvl="0" marL="0" rtl="0" algn="l">
              <a:lnSpc>
                <a:spcPct val="90000"/>
              </a:lnSpc>
              <a:spcBef>
                <a:spcPts val="0"/>
              </a:spcBef>
              <a:spcAft>
                <a:spcPts val="0"/>
              </a:spcAft>
              <a:buClr>
                <a:srgbClr val="001A6D"/>
              </a:buClr>
              <a:buSzPts val="2136"/>
              <a:buFont typeface="Inter"/>
              <a:buNone/>
            </a:pPr>
            <a:r>
              <a:rPr lang="en-GB"/>
              <a:t>19th Nov, 2025</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4" name="Shape 1624"/>
        <p:cNvGrpSpPr/>
        <p:nvPr/>
      </p:nvGrpSpPr>
      <p:grpSpPr>
        <a:xfrm>
          <a:off x="0" y="0"/>
          <a:ext cx="0" cy="0"/>
          <a:chOff x="0" y="0"/>
          <a:chExt cx="0" cy="0"/>
        </a:xfrm>
      </p:grpSpPr>
      <p:sp>
        <p:nvSpPr>
          <p:cNvPr id="1625" name="Google Shape;1625;g390f4d5127f_0_524"/>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Community Workshop</a:t>
            </a:r>
            <a:endParaRPr/>
          </a:p>
        </p:txBody>
      </p:sp>
      <p:sp>
        <p:nvSpPr>
          <p:cNvPr id="1626" name="Google Shape;1626;g390f4d5127f_0_524"/>
          <p:cNvSpPr txBox="1"/>
          <p:nvPr>
            <p:ph idx="12" type="sldNum"/>
          </p:nvPr>
        </p:nvSpPr>
        <p:spPr>
          <a:xfrm>
            <a:off x="11667744" y="6470157"/>
            <a:ext cx="524400" cy="3651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Clr>
                <a:srgbClr val="000000"/>
              </a:buClr>
              <a:buFont typeface="Arial"/>
              <a:buNone/>
            </a:pPr>
            <a:fld id="{00000000-1234-1234-1234-123412341234}" type="slidenum">
              <a:rPr lang="en-GB"/>
              <a:t>‹#›</a:t>
            </a:fld>
            <a:endParaRPr/>
          </a:p>
        </p:txBody>
      </p:sp>
      <p:sp>
        <p:nvSpPr>
          <p:cNvPr id="1627" name="Google Shape;1627;g390f4d5127f_0_524"/>
          <p:cNvSpPr txBox="1"/>
          <p:nvPr/>
        </p:nvSpPr>
        <p:spPr>
          <a:xfrm>
            <a:off x="239550" y="1316975"/>
            <a:ext cx="11712900" cy="3749400"/>
          </a:xfrm>
          <a:prstGeom prst="rect">
            <a:avLst/>
          </a:prstGeom>
          <a:noFill/>
          <a:ln>
            <a:noFill/>
          </a:ln>
        </p:spPr>
        <p:txBody>
          <a:bodyPr anchorCtr="0" anchor="t" bIns="91425" lIns="91425" spcFirstLastPara="1" rIns="91425" wrap="square" tIns="91425">
            <a:noAutofit/>
          </a:bodyPr>
          <a:lstStyle/>
          <a:p>
            <a:pPr indent="0" lvl="0" marL="12700" rtl="0" algn="l">
              <a:lnSpc>
                <a:spcPct val="115000"/>
              </a:lnSpc>
              <a:spcBef>
                <a:spcPts val="0"/>
              </a:spcBef>
              <a:spcAft>
                <a:spcPts val="0"/>
              </a:spcAft>
              <a:buNone/>
            </a:pPr>
            <a:r>
              <a:rPr lang="en-GB" sz="2300"/>
              <a:t>Workshop Jan 2022: </a:t>
            </a:r>
            <a:endParaRPr sz="2300"/>
          </a:p>
          <a:p>
            <a:pPr indent="0" lvl="0" marL="12700" rtl="0" algn="l">
              <a:lnSpc>
                <a:spcPct val="115000"/>
              </a:lnSpc>
              <a:spcBef>
                <a:spcPts val="0"/>
              </a:spcBef>
              <a:spcAft>
                <a:spcPts val="0"/>
              </a:spcAft>
              <a:buNone/>
            </a:pPr>
            <a:r>
              <a:rPr lang="en-GB" sz="2300"/>
              <a:t>FAIRsFAIR, EOSC Nordic, SSHOC to sustain project efforts for repository support</a:t>
            </a:r>
            <a:endParaRPr sz="2300"/>
          </a:p>
          <a:p>
            <a:pPr indent="0" lvl="0" marL="12700" rtl="0" algn="l">
              <a:lnSpc>
                <a:spcPct val="115000"/>
              </a:lnSpc>
              <a:spcBef>
                <a:spcPts val="0"/>
              </a:spcBef>
              <a:spcAft>
                <a:spcPts val="0"/>
              </a:spcAft>
              <a:buNone/>
            </a:pPr>
            <a:r>
              <a:rPr lang="en-GB" sz="2300"/>
              <a:t>Broad group of stakeholders attended (90)</a:t>
            </a:r>
            <a:endParaRPr sz="2300"/>
          </a:p>
          <a:p>
            <a:pPr indent="0" lvl="0" marL="0" rtl="0" algn="l">
              <a:spcBef>
                <a:spcPts val="0"/>
              </a:spcBef>
              <a:spcAft>
                <a:spcPts val="0"/>
              </a:spcAft>
              <a:buNone/>
            </a:pPr>
            <a:r>
              <a:t/>
            </a:r>
            <a:endParaRPr sz="2300"/>
          </a:p>
        </p:txBody>
      </p:sp>
      <p:pic>
        <p:nvPicPr>
          <p:cNvPr id="1628" name="Google Shape;1628;g390f4d5127f_0_524"/>
          <p:cNvPicPr preferRelativeResize="0"/>
          <p:nvPr/>
        </p:nvPicPr>
        <p:blipFill>
          <a:blip r:embed="rId3">
            <a:alphaModFix/>
          </a:blip>
          <a:stretch>
            <a:fillRect/>
          </a:stretch>
        </p:blipFill>
        <p:spPr>
          <a:xfrm>
            <a:off x="5254575" y="2814175"/>
            <a:ext cx="5354425" cy="386427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3" name="Shape 1633"/>
        <p:cNvGrpSpPr/>
        <p:nvPr/>
      </p:nvGrpSpPr>
      <p:grpSpPr>
        <a:xfrm>
          <a:off x="0" y="0"/>
          <a:ext cx="0" cy="0"/>
          <a:chOff x="0" y="0"/>
          <a:chExt cx="0" cy="0"/>
        </a:xfrm>
      </p:grpSpPr>
      <p:sp>
        <p:nvSpPr>
          <p:cNvPr id="1634" name="Google Shape;1634;g390f4d5127f_0_532"/>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Workshop outcomes</a:t>
            </a:r>
            <a:endParaRPr/>
          </a:p>
        </p:txBody>
      </p:sp>
      <p:sp>
        <p:nvSpPr>
          <p:cNvPr id="1635" name="Google Shape;1635;g390f4d5127f_0_532"/>
          <p:cNvSpPr txBox="1"/>
          <p:nvPr>
            <p:ph idx="12" type="sldNum"/>
          </p:nvPr>
        </p:nvSpPr>
        <p:spPr>
          <a:xfrm>
            <a:off x="11667744" y="6470157"/>
            <a:ext cx="524400" cy="3651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Clr>
                <a:srgbClr val="000000"/>
              </a:buClr>
              <a:buFont typeface="Arial"/>
              <a:buNone/>
            </a:pPr>
            <a:fld id="{00000000-1234-1234-1234-123412341234}" type="slidenum">
              <a:rPr lang="en-GB"/>
              <a:t>‹#›</a:t>
            </a:fld>
            <a:endParaRPr/>
          </a:p>
        </p:txBody>
      </p:sp>
      <p:sp>
        <p:nvSpPr>
          <p:cNvPr id="1636" name="Google Shape;1636;g390f4d5127f_0_532"/>
          <p:cNvSpPr txBox="1"/>
          <p:nvPr/>
        </p:nvSpPr>
        <p:spPr>
          <a:xfrm>
            <a:off x="402125" y="1381075"/>
            <a:ext cx="7066200" cy="1602300"/>
          </a:xfrm>
          <a:prstGeom prst="rect">
            <a:avLst/>
          </a:prstGeom>
          <a:noFill/>
          <a:ln>
            <a:noFill/>
          </a:ln>
        </p:spPr>
        <p:txBody>
          <a:bodyPr anchorCtr="0" anchor="t" bIns="91425" lIns="91425" spcFirstLastPara="1" rIns="91425" wrap="square" tIns="91425">
            <a:noAutofit/>
          </a:bodyPr>
          <a:lstStyle/>
          <a:p>
            <a:pPr indent="0" lvl="0" marL="12700" rtl="0" algn="l">
              <a:lnSpc>
                <a:spcPct val="115000"/>
              </a:lnSpc>
              <a:spcBef>
                <a:spcPts val="0"/>
              </a:spcBef>
              <a:spcAft>
                <a:spcPts val="0"/>
              </a:spcAft>
              <a:buNone/>
            </a:pPr>
            <a:r>
              <a:rPr lang="en-GB" sz="1800"/>
              <a:t>Menti at workshop: 70% positive about a Network, rest ‘unsure’</a:t>
            </a:r>
            <a:endParaRPr sz="1800"/>
          </a:p>
          <a:p>
            <a:pPr indent="0" lvl="0" marL="0" rtl="0" algn="l">
              <a:spcBef>
                <a:spcPts val="0"/>
              </a:spcBef>
              <a:spcAft>
                <a:spcPts val="0"/>
              </a:spcAft>
              <a:buNone/>
            </a:pPr>
            <a:r>
              <a:t/>
            </a:r>
            <a:endParaRPr/>
          </a:p>
        </p:txBody>
      </p:sp>
      <p:pic>
        <p:nvPicPr>
          <p:cNvPr id="1637" name="Google Shape;1637;g390f4d5127f_0_532" title="Screenshot 2025-04-30 at 15.38.55.png"/>
          <p:cNvPicPr preferRelativeResize="0"/>
          <p:nvPr/>
        </p:nvPicPr>
        <p:blipFill>
          <a:blip r:embed="rId3">
            <a:alphaModFix/>
          </a:blip>
          <a:stretch>
            <a:fillRect/>
          </a:stretch>
        </p:blipFill>
        <p:spPr>
          <a:xfrm>
            <a:off x="137975" y="1978275"/>
            <a:ext cx="11916049" cy="469050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2" name="Shape 1642"/>
        <p:cNvGrpSpPr/>
        <p:nvPr/>
      </p:nvGrpSpPr>
      <p:grpSpPr>
        <a:xfrm>
          <a:off x="0" y="0"/>
          <a:ext cx="0" cy="0"/>
          <a:chOff x="0" y="0"/>
          <a:chExt cx="0" cy="0"/>
        </a:xfrm>
      </p:grpSpPr>
      <p:sp>
        <p:nvSpPr>
          <p:cNvPr id="1643" name="Google Shape;1643;g390f4d5127f_0_540"/>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Working paper</a:t>
            </a:r>
            <a:endParaRPr/>
          </a:p>
        </p:txBody>
      </p:sp>
      <p:sp>
        <p:nvSpPr>
          <p:cNvPr id="1644" name="Google Shape;1644;g390f4d5127f_0_540"/>
          <p:cNvSpPr txBox="1"/>
          <p:nvPr>
            <p:ph idx="12" type="sldNum"/>
          </p:nvPr>
        </p:nvSpPr>
        <p:spPr>
          <a:xfrm>
            <a:off x="11667744" y="6470157"/>
            <a:ext cx="524400" cy="3651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Clr>
                <a:srgbClr val="000000"/>
              </a:buClr>
              <a:buFont typeface="Arial"/>
              <a:buNone/>
            </a:pPr>
            <a:fld id="{00000000-1234-1234-1234-123412341234}" type="slidenum">
              <a:rPr lang="en-GB"/>
              <a:t>‹#›</a:t>
            </a:fld>
            <a:endParaRPr/>
          </a:p>
        </p:txBody>
      </p:sp>
      <p:sp>
        <p:nvSpPr>
          <p:cNvPr id="1645" name="Google Shape;1645;g390f4d5127f_0_540"/>
          <p:cNvSpPr txBox="1"/>
          <p:nvPr/>
        </p:nvSpPr>
        <p:spPr>
          <a:xfrm>
            <a:off x="482225" y="1284925"/>
            <a:ext cx="9309600" cy="4005900"/>
          </a:xfrm>
          <a:prstGeom prst="rect">
            <a:avLst/>
          </a:prstGeom>
          <a:noFill/>
          <a:ln>
            <a:noFill/>
          </a:ln>
        </p:spPr>
        <p:txBody>
          <a:bodyPr anchorCtr="0" anchor="t" bIns="91425" lIns="91425" spcFirstLastPara="1" rIns="91425" wrap="square" tIns="91425">
            <a:noAutofit/>
          </a:bodyPr>
          <a:lstStyle/>
          <a:p>
            <a:pPr indent="-355600" lvl="0" marL="457200" rtl="0" algn="l">
              <a:lnSpc>
                <a:spcPct val="90000"/>
              </a:lnSpc>
              <a:spcBef>
                <a:spcPts val="1000"/>
              </a:spcBef>
              <a:spcAft>
                <a:spcPts val="0"/>
              </a:spcAft>
              <a:buSzPts val="2000"/>
              <a:buChar char="●"/>
            </a:pPr>
            <a:r>
              <a:rPr lang="en-GB" sz="2000"/>
              <a:t>created with input from the European repository community;</a:t>
            </a:r>
            <a:endParaRPr sz="2000"/>
          </a:p>
          <a:p>
            <a:pPr indent="-355600" lvl="0" marL="457200" rtl="0" algn="l">
              <a:lnSpc>
                <a:spcPct val="90000"/>
              </a:lnSpc>
              <a:spcBef>
                <a:spcPts val="0"/>
              </a:spcBef>
              <a:spcAft>
                <a:spcPts val="0"/>
              </a:spcAft>
              <a:buSzPts val="2000"/>
              <a:buChar char="●"/>
            </a:pPr>
            <a:r>
              <a:rPr lang="en-GB" sz="2000"/>
              <a:t>a vision of how a European network of FAIR-enabling TDRs could be based on the community’s needs and its most important functions;</a:t>
            </a:r>
            <a:endParaRPr sz="2000"/>
          </a:p>
          <a:p>
            <a:pPr indent="-355600" lvl="0" marL="457200" rtl="0" algn="l">
              <a:lnSpc>
                <a:spcPct val="115000"/>
              </a:lnSpc>
              <a:spcBef>
                <a:spcPts val="0"/>
              </a:spcBef>
              <a:spcAft>
                <a:spcPts val="0"/>
              </a:spcAft>
              <a:buSzPts val="2000"/>
              <a:buChar char="●"/>
            </a:pPr>
            <a:r>
              <a:rPr lang="en-GB" sz="2000"/>
              <a:t>outlining the community challenges, network functions and next steps;</a:t>
            </a:r>
            <a:endParaRPr sz="2000"/>
          </a:p>
          <a:p>
            <a:pPr indent="0" lvl="0" marL="457200" rtl="0" algn="l">
              <a:lnSpc>
                <a:spcPct val="115000"/>
              </a:lnSpc>
              <a:spcBef>
                <a:spcPts val="1000"/>
              </a:spcBef>
              <a:spcAft>
                <a:spcPts val="0"/>
              </a:spcAft>
              <a:buNone/>
            </a:pPr>
            <a:r>
              <a:t/>
            </a:r>
            <a:endParaRPr sz="1800"/>
          </a:p>
          <a:p>
            <a:pPr indent="0" lvl="0" marL="0" rtl="0" algn="l">
              <a:spcBef>
                <a:spcPts val="1000"/>
              </a:spcBef>
              <a:spcAft>
                <a:spcPts val="0"/>
              </a:spcAft>
              <a:buNone/>
            </a:pPr>
            <a:r>
              <a:t/>
            </a:r>
            <a:endParaRPr sz="1200"/>
          </a:p>
        </p:txBody>
      </p:sp>
      <p:pic>
        <p:nvPicPr>
          <p:cNvPr id="1646" name="Google Shape;1646;g390f4d5127f_0_540"/>
          <p:cNvPicPr preferRelativeResize="0"/>
          <p:nvPr/>
        </p:nvPicPr>
        <p:blipFill>
          <a:blip r:embed="rId3">
            <a:alphaModFix/>
          </a:blip>
          <a:stretch>
            <a:fillRect/>
          </a:stretch>
        </p:blipFill>
        <p:spPr>
          <a:xfrm>
            <a:off x="3879200" y="2800475"/>
            <a:ext cx="7011801" cy="381045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1" name="Shape 1651"/>
        <p:cNvGrpSpPr/>
        <p:nvPr/>
      </p:nvGrpSpPr>
      <p:grpSpPr>
        <a:xfrm>
          <a:off x="0" y="0"/>
          <a:ext cx="0" cy="0"/>
          <a:chOff x="0" y="0"/>
          <a:chExt cx="0" cy="0"/>
        </a:xfrm>
      </p:grpSpPr>
      <p:sp>
        <p:nvSpPr>
          <p:cNvPr id="1652" name="Google Shape;1652;g390f4d5127f_0_548"/>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Working  paper</a:t>
            </a:r>
            <a:endParaRPr/>
          </a:p>
        </p:txBody>
      </p:sp>
      <p:sp>
        <p:nvSpPr>
          <p:cNvPr id="1653" name="Google Shape;1653;g390f4d5127f_0_548"/>
          <p:cNvSpPr txBox="1"/>
          <p:nvPr>
            <p:ph idx="12" type="sldNum"/>
          </p:nvPr>
        </p:nvSpPr>
        <p:spPr>
          <a:xfrm>
            <a:off x="11667744" y="6470157"/>
            <a:ext cx="524400" cy="3651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Clr>
                <a:srgbClr val="000000"/>
              </a:buClr>
              <a:buFont typeface="Arial"/>
              <a:buNone/>
            </a:pPr>
            <a:fld id="{00000000-1234-1234-1234-123412341234}" type="slidenum">
              <a:rPr lang="en-GB"/>
              <a:t>‹#›</a:t>
            </a:fld>
            <a:endParaRPr/>
          </a:p>
        </p:txBody>
      </p:sp>
      <p:pic>
        <p:nvPicPr>
          <p:cNvPr id="1654" name="Google Shape;1654;g390f4d5127f_0_548" title="Screenshot 2025-04-30 at 15.47.58.png"/>
          <p:cNvPicPr preferRelativeResize="0"/>
          <p:nvPr/>
        </p:nvPicPr>
        <p:blipFill>
          <a:blip r:embed="rId3">
            <a:alphaModFix/>
          </a:blip>
          <a:stretch>
            <a:fillRect/>
          </a:stretch>
        </p:blipFill>
        <p:spPr>
          <a:xfrm>
            <a:off x="152400" y="837658"/>
            <a:ext cx="11887201" cy="5218063"/>
          </a:xfrm>
          <a:prstGeom prst="rect">
            <a:avLst/>
          </a:prstGeom>
          <a:noFill/>
          <a:ln>
            <a:noFill/>
          </a:ln>
          <a:effectLst>
            <a:outerShdw blurRad="57150" rotWithShape="0" algn="bl" dir="5400000" dist="19050">
              <a:srgbClr val="000000">
                <a:alpha val="50000"/>
              </a:srgbClr>
            </a:outerShdw>
          </a:effectLst>
        </p:spPr>
      </p:pic>
      <p:sp>
        <p:nvSpPr>
          <p:cNvPr id="1655" name="Google Shape;1655;g390f4d5127f_0_548"/>
          <p:cNvSpPr txBox="1"/>
          <p:nvPr/>
        </p:nvSpPr>
        <p:spPr>
          <a:xfrm>
            <a:off x="3622825" y="6284225"/>
            <a:ext cx="4566600" cy="43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u="sng">
                <a:solidFill>
                  <a:schemeClr val="hlink"/>
                </a:solidFill>
                <a:hlinkClick r:id="rId4"/>
              </a:rPr>
              <a:t>https://zenodo.org/records/7034315</a:t>
            </a:r>
            <a:r>
              <a:rPr lang="en-GB"/>
              <a:t> </a:t>
            </a:r>
            <a:endParaRPr/>
          </a:p>
        </p:txBody>
      </p:sp>
      <p:sp>
        <p:nvSpPr>
          <p:cNvPr id="1656" name="Google Shape;1656;g390f4d5127f_0_548"/>
          <p:cNvSpPr/>
          <p:nvPr/>
        </p:nvSpPr>
        <p:spPr>
          <a:xfrm>
            <a:off x="2227525" y="5331975"/>
            <a:ext cx="5430000" cy="236100"/>
          </a:xfrm>
          <a:prstGeom prst="roundRect">
            <a:avLst>
              <a:gd fmla="val 16667" name="adj"/>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1" name="Shape 1661"/>
        <p:cNvGrpSpPr/>
        <p:nvPr/>
      </p:nvGrpSpPr>
      <p:grpSpPr>
        <a:xfrm>
          <a:off x="0" y="0"/>
          <a:ext cx="0" cy="0"/>
          <a:chOff x="0" y="0"/>
          <a:chExt cx="0" cy="0"/>
        </a:xfrm>
      </p:grpSpPr>
      <p:sp>
        <p:nvSpPr>
          <p:cNvPr id="1662" name="Google Shape;1662;g390f4d5127f_0_557"/>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From paper to project</a:t>
            </a:r>
            <a:endParaRPr/>
          </a:p>
        </p:txBody>
      </p:sp>
      <p:sp>
        <p:nvSpPr>
          <p:cNvPr id="1663" name="Google Shape;1663;g390f4d5127f_0_557"/>
          <p:cNvSpPr txBox="1"/>
          <p:nvPr>
            <p:ph idx="12" type="sldNum"/>
          </p:nvPr>
        </p:nvSpPr>
        <p:spPr>
          <a:xfrm>
            <a:off x="11667744" y="6470157"/>
            <a:ext cx="524400" cy="3651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Clr>
                <a:srgbClr val="000000"/>
              </a:buClr>
              <a:buFont typeface="Arial"/>
              <a:buNone/>
            </a:pPr>
            <a:fld id="{00000000-1234-1234-1234-123412341234}" type="slidenum">
              <a:rPr lang="en-GB"/>
              <a:t>‹#›</a:t>
            </a:fld>
            <a:endParaRPr/>
          </a:p>
        </p:txBody>
      </p:sp>
      <p:sp>
        <p:nvSpPr>
          <p:cNvPr id="1664" name="Google Shape;1664;g390f4d5127f_0_557"/>
          <p:cNvSpPr txBox="1"/>
          <p:nvPr/>
        </p:nvSpPr>
        <p:spPr>
          <a:xfrm>
            <a:off x="350850" y="1717575"/>
            <a:ext cx="11490300" cy="39417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1000"/>
              </a:spcBef>
              <a:spcAft>
                <a:spcPts val="0"/>
              </a:spcAft>
              <a:buNone/>
            </a:pPr>
            <a:r>
              <a:rPr b="1" lang="en-GB" sz="2200">
                <a:solidFill>
                  <a:srgbClr val="4A86E8"/>
                </a:solidFill>
              </a:rPr>
              <a:t>working paper endorsed by the EOSC Task Force on Long Term Digital Preservation</a:t>
            </a:r>
            <a:endParaRPr b="1" sz="2200">
              <a:solidFill>
                <a:srgbClr val="4A86E8"/>
              </a:solidFill>
            </a:endParaRPr>
          </a:p>
          <a:p>
            <a:pPr indent="0" lvl="0" marL="0" rtl="0" algn="ctr">
              <a:lnSpc>
                <a:spcPct val="115000"/>
              </a:lnSpc>
              <a:spcBef>
                <a:spcPts val="1000"/>
              </a:spcBef>
              <a:spcAft>
                <a:spcPts val="0"/>
              </a:spcAft>
              <a:buNone/>
            </a:pPr>
            <a:r>
              <a:t/>
            </a:r>
            <a:endParaRPr b="1" sz="2200">
              <a:solidFill>
                <a:srgbClr val="4A86E8"/>
              </a:solidFill>
            </a:endParaRPr>
          </a:p>
          <a:p>
            <a:pPr indent="0" lvl="0" marL="0" rtl="0" algn="ctr">
              <a:lnSpc>
                <a:spcPct val="115000"/>
              </a:lnSpc>
              <a:spcBef>
                <a:spcPts val="1000"/>
              </a:spcBef>
              <a:spcAft>
                <a:spcPts val="0"/>
              </a:spcAft>
              <a:buNone/>
            </a:pPr>
            <a:r>
              <a:t/>
            </a:r>
            <a:endParaRPr b="1" sz="2200">
              <a:solidFill>
                <a:srgbClr val="4A86E8"/>
              </a:solidFill>
            </a:endParaRPr>
          </a:p>
          <a:p>
            <a:pPr indent="0" lvl="0" marL="0" rtl="0" algn="ctr">
              <a:lnSpc>
                <a:spcPct val="115000"/>
              </a:lnSpc>
              <a:spcBef>
                <a:spcPts val="1000"/>
              </a:spcBef>
              <a:spcAft>
                <a:spcPts val="0"/>
              </a:spcAft>
              <a:buNone/>
            </a:pPr>
            <a:r>
              <a:rPr b="1" lang="en-GB" sz="2200">
                <a:solidFill>
                  <a:srgbClr val="4A86E8"/>
                </a:solidFill>
              </a:rPr>
              <a:t>idea of a European TDR network becomes part of an INFRAEOSC call</a:t>
            </a:r>
            <a:endParaRPr b="1" sz="2200">
              <a:solidFill>
                <a:srgbClr val="4A86E8"/>
              </a:solidFill>
            </a:endParaRPr>
          </a:p>
          <a:p>
            <a:pPr indent="0" lvl="0" marL="0" rtl="0" algn="ctr">
              <a:lnSpc>
                <a:spcPct val="115000"/>
              </a:lnSpc>
              <a:spcBef>
                <a:spcPts val="1000"/>
              </a:spcBef>
              <a:spcAft>
                <a:spcPts val="0"/>
              </a:spcAft>
              <a:buNone/>
            </a:pPr>
            <a:r>
              <a:t/>
            </a:r>
            <a:endParaRPr b="1" sz="2200">
              <a:solidFill>
                <a:srgbClr val="4A86E8"/>
              </a:solidFill>
            </a:endParaRPr>
          </a:p>
          <a:p>
            <a:pPr indent="0" lvl="0" marL="0" rtl="0" algn="ctr">
              <a:lnSpc>
                <a:spcPct val="115000"/>
              </a:lnSpc>
              <a:spcBef>
                <a:spcPts val="1000"/>
              </a:spcBef>
              <a:spcAft>
                <a:spcPts val="0"/>
              </a:spcAft>
              <a:buNone/>
            </a:pPr>
            <a:r>
              <a:t/>
            </a:r>
            <a:endParaRPr b="1" sz="2200">
              <a:solidFill>
                <a:srgbClr val="4A86E8"/>
              </a:solidFill>
            </a:endParaRPr>
          </a:p>
          <a:p>
            <a:pPr indent="0" lvl="0" marL="0" rtl="0" algn="ctr">
              <a:lnSpc>
                <a:spcPct val="115000"/>
              </a:lnSpc>
              <a:spcBef>
                <a:spcPts val="1000"/>
              </a:spcBef>
              <a:spcAft>
                <a:spcPts val="0"/>
              </a:spcAft>
              <a:buNone/>
            </a:pPr>
            <a:r>
              <a:rPr b="1" lang="en-GB" sz="2200">
                <a:solidFill>
                  <a:srgbClr val="4A86E8"/>
                </a:solidFill>
              </a:rPr>
              <a:t>funding of the FIDELIS-project as a response to that call</a:t>
            </a:r>
            <a:endParaRPr b="1" sz="2200">
              <a:solidFill>
                <a:srgbClr val="4A86E8"/>
              </a:solidFill>
            </a:endParaRPr>
          </a:p>
          <a:p>
            <a:pPr indent="0" lvl="0" marL="0" rtl="0" algn="ctr">
              <a:spcBef>
                <a:spcPts val="1000"/>
              </a:spcBef>
              <a:spcAft>
                <a:spcPts val="0"/>
              </a:spcAft>
              <a:buNone/>
            </a:pPr>
            <a:r>
              <a:t/>
            </a:r>
            <a:endParaRPr sz="2200">
              <a:solidFill>
                <a:srgbClr val="FF9900"/>
              </a:solidFill>
            </a:endParaRPr>
          </a:p>
        </p:txBody>
      </p:sp>
      <p:sp>
        <p:nvSpPr>
          <p:cNvPr id="1665" name="Google Shape;1665;g390f4d5127f_0_557"/>
          <p:cNvSpPr/>
          <p:nvPr/>
        </p:nvSpPr>
        <p:spPr>
          <a:xfrm>
            <a:off x="5673825" y="2262375"/>
            <a:ext cx="384600" cy="849300"/>
          </a:xfrm>
          <a:prstGeom prst="downArrow">
            <a:avLst>
              <a:gd fmla="val 50000" name="adj1"/>
              <a:gd fmla="val 50000" name="adj2"/>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66" name="Google Shape;1666;g390f4d5127f_0_557"/>
          <p:cNvSpPr/>
          <p:nvPr/>
        </p:nvSpPr>
        <p:spPr>
          <a:xfrm>
            <a:off x="5673825" y="3824800"/>
            <a:ext cx="384600" cy="849300"/>
          </a:xfrm>
          <a:prstGeom prst="downArrow">
            <a:avLst>
              <a:gd fmla="val 50000" name="adj1"/>
              <a:gd fmla="val 50000" name="adj2"/>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1" name="Shape 1671"/>
        <p:cNvGrpSpPr/>
        <p:nvPr/>
      </p:nvGrpSpPr>
      <p:grpSpPr>
        <a:xfrm>
          <a:off x="0" y="0"/>
          <a:ext cx="0" cy="0"/>
          <a:chOff x="0" y="0"/>
          <a:chExt cx="0" cy="0"/>
        </a:xfrm>
      </p:grpSpPr>
      <p:sp>
        <p:nvSpPr>
          <p:cNvPr id="1672" name="Google Shape;1672;g390f4d5127f_0_566"/>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457200" lvl="0" marL="6400800" rtl="0" algn="l">
              <a:spcBef>
                <a:spcPts val="0"/>
              </a:spcBef>
              <a:spcAft>
                <a:spcPts val="0"/>
              </a:spcAft>
              <a:buNone/>
            </a:pPr>
            <a:r>
              <a:rPr lang="en-GB"/>
              <a:t>Project goal</a:t>
            </a:r>
            <a:endParaRPr/>
          </a:p>
        </p:txBody>
      </p:sp>
      <p:sp>
        <p:nvSpPr>
          <p:cNvPr id="1673" name="Google Shape;1673;g390f4d5127f_0_566"/>
          <p:cNvSpPr txBox="1"/>
          <p:nvPr>
            <p:ph idx="12" type="sldNum"/>
          </p:nvPr>
        </p:nvSpPr>
        <p:spPr>
          <a:xfrm>
            <a:off x="11667744" y="6470157"/>
            <a:ext cx="524400" cy="3651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Clr>
                <a:srgbClr val="000000"/>
              </a:buClr>
              <a:buFont typeface="Arial"/>
              <a:buNone/>
            </a:pPr>
            <a:fld id="{00000000-1234-1234-1234-123412341234}" type="slidenum">
              <a:rPr lang="en-GB"/>
              <a:t>‹#›</a:t>
            </a:fld>
            <a:endParaRPr/>
          </a:p>
        </p:txBody>
      </p:sp>
      <p:sp>
        <p:nvSpPr>
          <p:cNvPr id="1674" name="Google Shape;1674;g390f4d5127f_0_566"/>
          <p:cNvSpPr txBox="1"/>
          <p:nvPr/>
        </p:nvSpPr>
        <p:spPr>
          <a:xfrm>
            <a:off x="3767050" y="1397100"/>
            <a:ext cx="7771200" cy="4470600"/>
          </a:xfrm>
          <a:prstGeom prst="rect">
            <a:avLst/>
          </a:prstGeom>
          <a:noFill/>
          <a:ln>
            <a:noFill/>
          </a:ln>
        </p:spPr>
        <p:txBody>
          <a:bodyPr anchorCtr="0" anchor="t" bIns="91425" lIns="91425" spcFirstLastPara="1" rIns="91425" wrap="square" tIns="91425">
            <a:noAutofit/>
          </a:bodyPr>
          <a:lstStyle/>
          <a:p>
            <a:pPr indent="0" lvl="0" marL="457200" rtl="0" algn="l">
              <a:lnSpc>
                <a:spcPct val="90000"/>
              </a:lnSpc>
              <a:spcBef>
                <a:spcPts val="800"/>
              </a:spcBef>
              <a:spcAft>
                <a:spcPts val="0"/>
              </a:spcAft>
              <a:buNone/>
            </a:pPr>
            <a:r>
              <a:t/>
            </a:r>
            <a:endParaRPr sz="2200">
              <a:latin typeface="Calibri"/>
              <a:ea typeface="Calibri"/>
              <a:cs typeface="Calibri"/>
              <a:sym typeface="Calibri"/>
            </a:endParaRPr>
          </a:p>
          <a:p>
            <a:pPr indent="0" lvl="0" marL="457200" rtl="0" algn="l">
              <a:lnSpc>
                <a:spcPct val="90000"/>
              </a:lnSpc>
              <a:spcBef>
                <a:spcPts val="800"/>
              </a:spcBef>
              <a:spcAft>
                <a:spcPts val="0"/>
              </a:spcAft>
              <a:buNone/>
            </a:pPr>
            <a:r>
              <a:t/>
            </a:r>
            <a:endParaRPr sz="2200">
              <a:latin typeface="Calibri"/>
              <a:ea typeface="Calibri"/>
              <a:cs typeface="Calibri"/>
              <a:sym typeface="Calibri"/>
            </a:endParaRPr>
          </a:p>
          <a:p>
            <a:pPr indent="0" lvl="0" marL="457200" rtl="0" algn="l">
              <a:lnSpc>
                <a:spcPct val="90000"/>
              </a:lnSpc>
              <a:spcBef>
                <a:spcPts val="800"/>
              </a:spcBef>
              <a:spcAft>
                <a:spcPts val="0"/>
              </a:spcAft>
              <a:buNone/>
            </a:pPr>
            <a:r>
              <a:rPr lang="en-GB" sz="2400">
                <a:latin typeface="Calibri"/>
                <a:ea typeface="Calibri"/>
                <a:cs typeface="Calibri"/>
                <a:sym typeface="Calibri"/>
              </a:rPr>
              <a:t>The FIDELIS project aims to further develop and implement the vision set by the community in this paper and establish, by the end of a three-year project, </a:t>
            </a:r>
            <a:endParaRPr sz="2400">
              <a:latin typeface="Calibri"/>
              <a:ea typeface="Calibri"/>
              <a:cs typeface="Calibri"/>
              <a:sym typeface="Calibri"/>
            </a:endParaRPr>
          </a:p>
          <a:p>
            <a:pPr indent="0" lvl="0" marL="457200" rtl="0" algn="l">
              <a:lnSpc>
                <a:spcPct val="90000"/>
              </a:lnSpc>
              <a:spcBef>
                <a:spcPts val="800"/>
              </a:spcBef>
              <a:spcAft>
                <a:spcPts val="0"/>
              </a:spcAft>
              <a:buNone/>
            </a:pPr>
            <a:r>
              <a:rPr b="1" lang="en-GB" sz="2400">
                <a:solidFill>
                  <a:srgbClr val="1C4587"/>
                </a:solidFill>
                <a:latin typeface="Calibri"/>
                <a:ea typeface="Calibri"/>
                <a:cs typeface="Calibri"/>
                <a:sym typeface="Calibri"/>
              </a:rPr>
              <a:t>a healthy, vibrant and self-sustaining network of TDRs that will foster a supportive open science environment and guarantee FAIR data sharing also in the future</a:t>
            </a:r>
            <a:endParaRPr sz="2400">
              <a:latin typeface="Calibri"/>
              <a:ea typeface="Calibri"/>
              <a:cs typeface="Calibri"/>
              <a:sym typeface="Calibri"/>
            </a:endParaRPr>
          </a:p>
          <a:p>
            <a:pPr indent="0" lvl="0" marL="12700" rtl="0" algn="l">
              <a:lnSpc>
                <a:spcPct val="90000"/>
              </a:lnSpc>
              <a:spcBef>
                <a:spcPts val="800"/>
              </a:spcBef>
              <a:spcAft>
                <a:spcPts val="0"/>
              </a:spcAft>
              <a:buNone/>
            </a:pPr>
            <a:r>
              <a:t/>
            </a:r>
            <a:endParaRPr sz="1800"/>
          </a:p>
        </p:txBody>
      </p:sp>
      <p:pic>
        <p:nvPicPr>
          <p:cNvPr id="1675" name="Google Shape;1675;g390f4d5127f_0_566"/>
          <p:cNvPicPr preferRelativeResize="0"/>
          <p:nvPr/>
        </p:nvPicPr>
        <p:blipFill>
          <a:blip r:embed="rId3">
            <a:alphaModFix/>
          </a:blip>
          <a:stretch>
            <a:fillRect/>
          </a:stretch>
        </p:blipFill>
        <p:spPr>
          <a:xfrm>
            <a:off x="272750" y="1606800"/>
            <a:ext cx="3644425" cy="3644375"/>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0" name="Shape 1680"/>
        <p:cNvGrpSpPr/>
        <p:nvPr/>
      </p:nvGrpSpPr>
      <p:grpSpPr>
        <a:xfrm>
          <a:off x="0" y="0"/>
          <a:ext cx="0" cy="0"/>
          <a:chOff x="0" y="0"/>
          <a:chExt cx="0" cy="0"/>
        </a:xfrm>
      </p:grpSpPr>
      <p:sp>
        <p:nvSpPr>
          <p:cNvPr id="1681" name="Google Shape;1681;g390f4d5127f_0_574"/>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Project goals</a:t>
            </a:r>
            <a:endParaRPr/>
          </a:p>
        </p:txBody>
      </p:sp>
      <p:sp>
        <p:nvSpPr>
          <p:cNvPr id="1682" name="Google Shape;1682;g390f4d5127f_0_574"/>
          <p:cNvSpPr txBox="1"/>
          <p:nvPr>
            <p:ph idx="12" type="sldNum"/>
          </p:nvPr>
        </p:nvSpPr>
        <p:spPr>
          <a:xfrm>
            <a:off x="11667744" y="6470157"/>
            <a:ext cx="524400" cy="3651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Clr>
                <a:srgbClr val="000000"/>
              </a:buClr>
              <a:buFont typeface="Arial"/>
              <a:buNone/>
            </a:pPr>
            <a:fld id="{00000000-1234-1234-1234-123412341234}" type="slidenum">
              <a:rPr lang="en-GB"/>
              <a:t>‹#›</a:t>
            </a:fld>
            <a:endParaRPr/>
          </a:p>
        </p:txBody>
      </p:sp>
      <p:pic>
        <p:nvPicPr>
          <p:cNvPr id="1683" name="Google Shape;1683;g390f4d5127f_0_574"/>
          <p:cNvPicPr preferRelativeResize="0"/>
          <p:nvPr/>
        </p:nvPicPr>
        <p:blipFill>
          <a:blip r:embed="rId3">
            <a:alphaModFix/>
          </a:blip>
          <a:stretch>
            <a:fillRect/>
          </a:stretch>
        </p:blipFill>
        <p:spPr>
          <a:xfrm>
            <a:off x="1326713" y="342050"/>
            <a:ext cx="7349436" cy="554460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g3a5681add1c_5_67"/>
          <p:cNvSpPr txBox="1"/>
          <p:nvPr>
            <p:ph type="title"/>
          </p:nvPr>
        </p:nvSpPr>
        <p:spPr>
          <a:xfrm>
            <a:off x="664897" y="1101678"/>
            <a:ext cx="10515600" cy="71539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Roboto Light"/>
              <a:buNone/>
            </a:pPr>
            <a:r>
              <a:rPr lang="en-GB"/>
              <a:t>EOSC EDEN Objectives</a:t>
            </a:r>
            <a:endParaRPr/>
          </a:p>
        </p:txBody>
      </p:sp>
      <p:sp>
        <p:nvSpPr>
          <p:cNvPr id="409" name="Google Shape;409;g3a5681add1c_5_67"/>
          <p:cNvSpPr txBox="1"/>
          <p:nvPr>
            <p:ph idx="1" type="body"/>
          </p:nvPr>
        </p:nvSpPr>
        <p:spPr>
          <a:xfrm>
            <a:off x="664900" y="1996125"/>
            <a:ext cx="10965900" cy="4664400"/>
          </a:xfrm>
          <a:prstGeom prst="rect">
            <a:avLst/>
          </a:prstGeom>
          <a:noFill/>
          <a:ln>
            <a:noFill/>
          </a:ln>
        </p:spPr>
        <p:txBody>
          <a:bodyPr anchorCtr="0" anchor="t" bIns="45700" lIns="91425" spcFirstLastPara="1" rIns="91425" wrap="square" tIns="45700">
            <a:noAutofit/>
          </a:bodyPr>
          <a:lstStyle/>
          <a:p>
            <a:pPr indent="-355600" lvl="0" marL="457200" rtl="0" algn="l">
              <a:lnSpc>
                <a:spcPct val="120000"/>
              </a:lnSpc>
              <a:spcBef>
                <a:spcPts val="0"/>
              </a:spcBef>
              <a:spcAft>
                <a:spcPts val="0"/>
              </a:spcAft>
              <a:buSzPts val="2000"/>
              <a:buChar char="•"/>
            </a:pPr>
            <a:r>
              <a:rPr b="1" lang="en-GB" sz="2000">
                <a:solidFill>
                  <a:schemeClr val="accent2"/>
                </a:solidFill>
              </a:rPr>
              <a:t>Objective 1: </a:t>
            </a:r>
            <a:r>
              <a:rPr lang="en-GB" sz="2000"/>
              <a:t>To establish a general </a:t>
            </a:r>
            <a:r>
              <a:rPr b="1" lang="en-GB" sz="2000">
                <a:latin typeface="Roboto"/>
                <a:ea typeface="Roboto"/>
                <a:cs typeface="Roboto"/>
                <a:sym typeface="Roboto"/>
              </a:rPr>
              <a:t>framework and practices </a:t>
            </a:r>
            <a:r>
              <a:rPr lang="en-GB" sz="2000"/>
              <a:t>to support the creation of curation, digital preservation, and access strategies in Europe</a:t>
            </a:r>
            <a:endParaRPr sz="2000"/>
          </a:p>
          <a:p>
            <a:pPr indent="-355600" lvl="0" marL="457200" rtl="0" algn="l">
              <a:lnSpc>
                <a:spcPct val="120000"/>
              </a:lnSpc>
              <a:spcBef>
                <a:spcPts val="0"/>
              </a:spcBef>
              <a:spcAft>
                <a:spcPts val="0"/>
              </a:spcAft>
              <a:buSzPts val="2000"/>
              <a:buChar char="•"/>
            </a:pPr>
            <a:r>
              <a:rPr b="1" lang="en-GB" sz="2000">
                <a:solidFill>
                  <a:schemeClr val="accent2"/>
                </a:solidFill>
              </a:rPr>
              <a:t>Objective 2: </a:t>
            </a:r>
            <a:r>
              <a:rPr lang="en-GB" sz="2000"/>
              <a:t>To </a:t>
            </a:r>
            <a:r>
              <a:rPr b="1" lang="en-GB" sz="2000">
                <a:latin typeface="Roboto"/>
                <a:ea typeface="Roboto"/>
                <a:cs typeface="Roboto"/>
                <a:sym typeface="Roboto"/>
              </a:rPr>
              <a:t>enrich EOSC with tools</a:t>
            </a:r>
            <a:r>
              <a:rPr lang="en-GB" sz="2000"/>
              <a:t> to store and access digital data for long periods, automate and federate certain specialised curation and preservation tasks</a:t>
            </a:r>
            <a:endParaRPr sz="2000"/>
          </a:p>
          <a:p>
            <a:pPr indent="-355600" lvl="0" marL="457200" rtl="0" algn="l">
              <a:lnSpc>
                <a:spcPct val="120000"/>
              </a:lnSpc>
              <a:spcBef>
                <a:spcPts val="0"/>
              </a:spcBef>
              <a:spcAft>
                <a:spcPts val="0"/>
              </a:spcAft>
              <a:buSzPts val="2000"/>
              <a:buChar char="•"/>
            </a:pPr>
            <a:r>
              <a:rPr b="1" lang="en-GB" sz="2000">
                <a:solidFill>
                  <a:schemeClr val="accent2"/>
                </a:solidFill>
              </a:rPr>
              <a:t>Objective 3: </a:t>
            </a:r>
            <a:r>
              <a:rPr lang="en-GB" sz="2000"/>
              <a:t>To increase </a:t>
            </a:r>
            <a:r>
              <a:rPr b="1" lang="en-GB" sz="2000">
                <a:latin typeface="Roboto"/>
                <a:ea typeface="Roboto"/>
                <a:cs typeface="Roboto"/>
                <a:sym typeface="Roboto"/>
              </a:rPr>
              <a:t>adoption </a:t>
            </a:r>
            <a:r>
              <a:rPr lang="en-GB" sz="2000"/>
              <a:t>of curation, digital preservation and access practices within different </a:t>
            </a:r>
            <a:r>
              <a:rPr b="1" lang="en-GB" sz="2000">
                <a:latin typeface="Roboto"/>
                <a:ea typeface="Roboto"/>
                <a:cs typeface="Roboto"/>
                <a:sym typeface="Roboto"/>
              </a:rPr>
              <a:t>scientific disciplines</a:t>
            </a:r>
            <a:endParaRPr b="1" sz="2000">
              <a:latin typeface="Roboto"/>
              <a:ea typeface="Roboto"/>
              <a:cs typeface="Roboto"/>
              <a:sym typeface="Roboto"/>
            </a:endParaRPr>
          </a:p>
          <a:p>
            <a:pPr indent="-355600" lvl="0" marL="457200" rtl="0" algn="l">
              <a:lnSpc>
                <a:spcPct val="120000"/>
              </a:lnSpc>
              <a:spcBef>
                <a:spcPts val="0"/>
              </a:spcBef>
              <a:spcAft>
                <a:spcPts val="0"/>
              </a:spcAft>
              <a:buSzPts val="2000"/>
              <a:buChar char="•"/>
            </a:pPr>
            <a:r>
              <a:rPr b="1" lang="en-GB" sz="2000">
                <a:solidFill>
                  <a:schemeClr val="accent2"/>
                </a:solidFill>
              </a:rPr>
              <a:t>Objective 4: </a:t>
            </a:r>
            <a:r>
              <a:rPr lang="en-GB" sz="2000"/>
              <a:t>To boost the </a:t>
            </a:r>
            <a:r>
              <a:rPr b="1" lang="en-GB" sz="2000">
                <a:latin typeface="Roboto"/>
                <a:ea typeface="Roboto"/>
                <a:cs typeface="Roboto"/>
                <a:sym typeface="Roboto"/>
              </a:rPr>
              <a:t>data curation and quality in Europe</a:t>
            </a:r>
            <a:endParaRPr b="1" sz="2000">
              <a:latin typeface="Roboto"/>
              <a:ea typeface="Roboto"/>
              <a:cs typeface="Roboto"/>
              <a:sym typeface="Roboto"/>
            </a:endParaRPr>
          </a:p>
          <a:p>
            <a:pPr indent="-355600" lvl="0" marL="457200" rtl="0" algn="l">
              <a:lnSpc>
                <a:spcPct val="120000"/>
              </a:lnSpc>
              <a:spcBef>
                <a:spcPts val="0"/>
              </a:spcBef>
              <a:spcAft>
                <a:spcPts val="0"/>
              </a:spcAft>
              <a:buSzPts val="2000"/>
              <a:buChar char="•"/>
            </a:pPr>
            <a:r>
              <a:rPr b="1" lang="en-GB" sz="2000">
                <a:solidFill>
                  <a:schemeClr val="accent2"/>
                </a:solidFill>
              </a:rPr>
              <a:t>Objective 5: </a:t>
            </a:r>
            <a:r>
              <a:rPr lang="en-GB" sz="2000"/>
              <a:t>To identify and consolidate a </a:t>
            </a:r>
            <a:r>
              <a:rPr b="1" lang="en-GB" sz="2000">
                <a:latin typeface="Roboto"/>
                <a:ea typeface="Roboto"/>
                <a:cs typeface="Roboto"/>
                <a:sym typeface="Roboto"/>
              </a:rPr>
              <a:t>network of repositories and archives for digital preservation</a:t>
            </a:r>
            <a:r>
              <a:rPr lang="en-GB" sz="2000"/>
              <a:t> within EOSC in collaboration with the FIDELIS project (HORIZON-INFRA-2024-EOSC-01-03)</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9">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8" name="Shape 1688"/>
        <p:cNvGrpSpPr/>
        <p:nvPr/>
      </p:nvGrpSpPr>
      <p:grpSpPr>
        <a:xfrm>
          <a:off x="0" y="0"/>
          <a:ext cx="0" cy="0"/>
          <a:chOff x="0" y="0"/>
          <a:chExt cx="0" cy="0"/>
        </a:xfrm>
      </p:grpSpPr>
      <p:sp>
        <p:nvSpPr>
          <p:cNvPr id="1689" name="Google Shape;1689;g390f4d5127f_0_581"/>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Benefits of the Network membership 1/3</a:t>
            </a:r>
            <a:endParaRPr/>
          </a:p>
        </p:txBody>
      </p:sp>
      <p:sp>
        <p:nvSpPr>
          <p:cNvPr id="1690" name="Google Shape;1690;g390f4d5127f_0_581"/>
          <p:cNvSpPr txBox="1"/>
          <p:nvPr>
            <p:ph idx="1" type="body"/>
          </p:nvPr>
        </p:nvSpPr>
        <p:spPr>
          <a:xfrm>
            <a:off x="536450" y="1247775"/>
            <a:ext cx="8383800" cy="4881600"/>
          </a:xfrm>
          <a:prstGeom prst="rect">
            <a:avLst/>
          </a:prstGeom>
        </p:spPr>
        <p:txBody>
          <a:bodyPr anchorCtr="0" anchor="t" bIns="45700" lIns="91425" spcFirstLastPara="1" rIns="91425" wrap="square" tIns="45700">
            <a:noAutofit/>
          </a:bodyPr>
          <a:lstStyle/>
          <a:p>
            <a:pPr indent="-330200" lvl="0" marL="457200" rtl="0" algn="l">
              <a:spcBef>
                <a:spcPts val="1000"/>
              </a:spcBef>
              <a:spcAft>
                <a:spcPts val="0"/>
              </a:spcAft>
              <a:buSzPts val="1600"/>
              <a:buFont typeface="Arial"/>
              <a:buAutoNum type="arabicPeriod"/>
            </a:pPr>
            <a:r>
              <a:rPr lang="en-GB" sz="1600">
                <a:latin typeface="Arial"/>
                <a:ea typeface="Arial"/>
                <a:cs typeface="Arial"/>
                <a:sym typeface="Arial"/>
              </a:rPr>
              <a:t>The Network strengthens your message, position, expertise and collaboration options:</a:t>
            </a:r>
            <a:endParaRPr sz="1600">
              <a:latin typeface="Arial"/>
              <a:ea typeface="Arial"/>
              <a:cs typeface="Arial"/>
              <a:sym typeface="Arial"/>
            </a:endParaRPr>
          </a:p>
          <a:p>
            <a:pPr indent="-330200" lvl="1" marL="914400" rtl="0" algn="l">
              <a:spcBef>
                <a:spcPts val="0"/>
              </a:spcBef>
              <a:spcAft>
                <a:spcPts val="0"/>
              </a:spcAft>
              <a:buSzPts val="1600"/>
              <a:buFont typeface="Arial"/>
              <a:buChar char="•"/>
            </a:pPr>
            <a:r>
              <a:rPr lang="en-GB" sz="1600">
                <a:latin typeface="Arial"/>
                <a:ea typeface="Arial"/>
                <a:cs typeface="Arial"/>
                <a:sym typeface="Arial"/>
              </a:rPr>
              <a:t>“Common voice”: stakeholder advocacy and engagement</a:t>
            </a:r>
            <a:endParaRPr sz="1600">
              <a:latin typeface="Arial"/>
              <a:ea typeface="Arial"/>
              <a:cs typeface="Arial"/>
              <a:sym typeface="Arial"/>
            </a:endParaRPr>
          </a:p>
          <a:p>
            <a:pPr indent="-330200" lvl="1" marL="914400" rtl="0" algn="l">
              <a:spcBef>
                <a:spcPts val="0"/>
              </a:spcBef>
              <a:spcAft>
                <a:spcPts val="0"/>
              </a:spcAft>
              <a:buSzPts val="1600"/>
              <a:buFont typeface="Arial"/>
              <a:buChar char="•"/>
            </a:pPr>
            <a:r>
              <a:rPr lang="en-GB" sz="1600">
                <a:latin typeface="Arial"/>
                <a:ea typeface="Arial"/>
                <a:cs typeface="Arial"/>
                <a:sym typeface="Arial"/>
              </a:rPr>
              <a:t>Networking and facilitation of knowledge exchange </a:t>
            </a:r>
            <a:endParaRPr sz="1600">
              <a:latin typeface="Arial"/>
              <a:ea typeface="Arial"/>
              <a:cs typeface="Arial"/>
              <a:sym typeface="Arial"/>
            </a:endParaRPr>
          </a:p>
          <a:p>
            <a:pPr indent="-330200" lvl="1" marL="914400" rtl="0" algn="l">
              <a:spcBef>
                <a:spcPts val="0"/>
              </a:spcBef>
              <a:spcAft>
                <a:spcPts val="0"/>
              </a:spcAft>
              <a:buSzPts val="1600"/>
              <a:buFont typeface="Arial"/>
              <a:buChar char="•"/>
            </a:pPr>
            <a:r>
              <a:rPr lang="en-GB" sz="1600">
                <a:latin typeface="Arial"/>
                <a:ea typeface="Arial"/>
                <a:cs typeface="Arial"/>
                <a:sym typeface="Arial"/>
              </a:rPr>
              <a:t>Coordination and development of repositories</a:t>
            </a:r>
            <a:endParaRPr sz="1600">
              <a:latin typeface="Arial"/>
              <a:ea typeface="Arial"/>
              <a:cs typeface="Arial"/>
              <a:sym typeface="Arial"/>
            </a:endParaRPr>
          </a:p>
          <a:p>
            <a:pPr indent="0" lvl="0" marL="0" rtl="0" algn="l">
              <a:spcBef>
                <a:spcPts val="1000"/>
              </a:spcBef>
              <a:spcAft>
                <a:spcPts val="0"/>
              </a:spcAft>
              <a:buNone/>
            </a:pPr>
            <a:r>
              <a:t/>
            </a:r>
            <a:endParaRPr sz="1600">
              <a:latin typeface="Arial"/>
              <a:ea typeface="Arial"/>
              <a:cs typeface="Arial"/>
              <a:sym typeface="Arial"/>
            </a:endParaRPr>
          </a:p>
          <a:p>
            <a:pPr indent="0" lvl="0" marL="0" rtl="0" algn="l">
              <a:spcBef>
                <a:spcPts val="1000"/>
              </a:spcBef>
              <a:spcAft>
                <a:spcPts val="0"/>
              </a:spcAft>
              <a:buNone/>
            </a:pPr>
            <a:r>
              <a:t/>
            </a:r>
            <a:endParaRPr sz="1600">
              <a:latin typeface="Arial"/>
              <a:ea typeface="Arial"/>
              <a:cs typeface="Arial"/>
              <a:sym typeface="Arial"/>
            </a:endParaRPr>
          </a:p>
          <a:p>
            <a:pPr indent="-330200" lvl="0" marL="457200" marR="0" rtl="0" algn="l">
              <a:lnSpc>
                <a:spcPct val="90000"/>
              </a:lnSpc>
              <a:spcBef>
                <a:spcPts val="1000"/>
              </a:spcBef>
              <a:spcAft>
                <a:spcPts val="0"/>
              </a:spcAft>
              <a:buSzPts val="1600"/>
              <a:buFont typeface="Arial"/>
              <a:buAutoNum type="arabicPeriod"/>
            </a:pPr>
            <a:r>
              <a:rPr lang="en-GB" sz="1600">
                <a:latin typeface="Arial"/>
                <a:ea typeface="Arial"/>
                <a:cs typeface="Arial"/>
                <a:sym typeface="Arial"/>
              </a:rPr>
              <a:t>You are invited to co-create the Network during the stage of </a:t>
            </a:r>
            <a:r>
              <a:rPr i="1" lang="en-GB" sz="1600">
                <a:latin typeface="Arial"/>
                <a:ea typeface="Arial"/>
                <a:cs typeface="Arial"/>
                <a:sym typeface="Arial"/>
              </a:rPr>
              <a:t>provisional</a:t>
            </a:r>
            <a:r>
              <a:rPr lang="en-GB" sz="1600">
                <a:latin typeface="Arial"/>
                <a:ea typeface="Arial"/>
                <a:cs typeface="Arial"/>
                <a:sym typeface="Arial"/>
              </a:rPr>
              <a:t> membership (i.e. until 2027):</a:t>
            </a:r>
            <a:endParaRPr sz="1600">
              <a:latin typeface="Arial"/>
              <a:ea typeface="Arial"/>
              <a:cs typeface="Arial"/>
              <a:sym typeface="Arial"/>
            </a:endParaRPr>
          </a:p>
          <a:p>
            <a:pPr indent="-330200" lvl="1" marL="914400" marR="0" rtl="0" algn="l">
              <a:lnSpc>
                <a:spcPct val="90000"/>
              </a:lnSpc>
              <a:spcBef>
                <a:spcPts val="0"/>
              </a:spcBef>
              <a:spcAft>
                <a:spcPts val="0"/>
              </a:spcAft>
              <a:buSzPts val="1600"/>
              <a:buFont typeface="Arial"/>
              <a:buChar char="•"/>
            </a:pPr>
            <a:r>
              <a:rPr lang="en-GB" sz="1600">
                <a:latin typeface="Arial"/>
                <a:ea typeface="Arial"/>
                <a:cs typeface="Arial"/>
                <a:sym typeface="Arial"/>
              </a:rPr>
              <a:t>The Network governance, including possibly different tiers of membership</a:t>
            </a:r>
            <a:endParaRPr sz="1600">
              <a:latin typeface="Arial"/>
              <a:ea typeface="Arial"/>
              <a:cs typeface="Arial"/>
              <a:sym typeface="Arial"/>
            </a:endParaRPr>
          </a:p>
          <a:p>
            <a:pPr indent="-330200" lvl="1" marL="914400" marR="0" rtl="0" algn="l">
              <a:lnSpc>
                <a:spcPct val="90000"/>
              </a:lnSpc>
              <a:spcBef>
                <a:spcPts val="0"/>
              </a:spcBef>
              <a:spcAft>
                <a:spcPts val="0"/>
              </a:spcAft>
              <a:buSzPts val="1600"/>
              <a:buFont typeface="Arial"/>
              <a:buChar char="•"/>
            </a:pPr>
            <a:r>
              <a:rPr lang="en-GB" sz="1600">
                <a:latin typeface="Arial"/>
                <a:ea typeface="Arial"/>
                <a:cs typeface="Arial"/>
                <a:sym typeface="Arial"/>
              </a:rPr>
              <a:t>A sustainable business model, looking at value-add and resourcing to sustain the Network after the project</a:t>
            </a:r>
            <a:endParaRPr sz="1600">
              <a:latin typeface="Arial"/>
              <a:ea typeface="Arial"/>
              <a:cs typeface="Arial"/>
              <a:sym typeface="Arial"/>
            </a:endParaRPr>
          </a:p>
          <a:p>
            <a:pPr indent="-330200" lvl="1" marL="914400" marR="0" rtl="0" algn="l">
              <a:lnSpc>
                <a:spcPct val="90000"/>
              </a:lnSpc>
              <a:spcBef>
                <a:spcPts val="0"/>
              </a:spcBef>
              <a:spcAft>
                <a:spcPts val="0"/>
              </a:spcAft>
              <a:buSzPts val="1600"/>
              <a:buFont typeface="Arial"/>
              <a:buChar char="•"/>
            </a:pPr>
            <a:r>
              <a:rPr lang="en-GB" sz="1600">
                <a:latin typeface="Arial"/>
                <a:ea typeface="Arial"/>
                <a:cs typeface="Arial"/>
                <a:sym typeface="Arial"/>
              </a:rPr>
              <a:t>Discuss how the Network aligns and collaborates with other organisations</a:t>
            </a:r>
            <a:endParaRPr sz="1600">
              <a:latin typeface="Arial"/>
              <a:ea typeface="Arial"/>
              <a:cs typeface="Arial"/>
              <a:sym typeface="Arial"/>
            </a:endParaRPr>
          </a:p>
          <a:p>
            <a:pPr indent="0" lvl="0" marL="0" rtl="0" algn="l">
              <a:spcBef>
                <a:spcPts val="1000"/>
              </a:spcBef>
              <a:spcAft>
                <a:spcPts val="0"/>
              </a:spcAft>
              <a:buNone/>
            </a:pPr>
            <a:r>
              <a:t/>
            </a:r>
            <a:endParaRPr sz="1600">
              <a:latin typeface="Arial"/>
              <a:ea typeface="Arial"/>
              <a:cs typeface="Arial"/>
              <a:sym typeface="Arial"/>
            </a:endParaRPr>
          </a:p>
          <a:p>
            <a:pPr indent="-330200" lvl="0" marL="457200" rtl="0" algn="l">
              <a:spcBef>
                <a:spcPts val="1000"/>
              </a:spcBef>
              <a:spcAft>
                <a:spcPts val="0"/>
              </a:spcAft>
              <a:buSzPts val="1600"/>
              <a:buFont typeface="Arial"/>
              <a:buAutoNum type="arabicPeriod"/>
            </a:pPr>
            <a:r>
              <a:rPr lang="en-GB" sz="1600">
                <a:latin typeface="Arial"/>
                <a:ea typeface="Arial"/>
                <a:cs typeface="Arial"/>
                <a:sym typeface="Arial"/>
              </a:rPr>
              <a:t>It is easy: </a:t>
            </a:r>
            <a:endParaRPr sz="1600">
              <a:latin typeface="Arial"/>
              <a:ea typeface="Arial"/>
              <a:cs typeface="Arial"/>
              <a:sym typeface="Arial"/>
            </a:endParaRPr>
          </a:p>
          <a:p>
            <a:pPr indent="-330200" lvl="1" marL="914400" rtl="0" algn="l">
              <a:spcBef>
                <a:spcPts val="0"/>
              </a:spcBef>
              <a:spcAft>
                <a:spcPts val="0"/>
              </a:spcAft>
              <a:buSzPts val="1600"/>
              <a:buFont typeface="Arial"/>
              <a:buChar char="•"/>
            </a:pPr>
            <a:r>
              <a:rPr lang="en-GB" sz="1600">
                <a:latin typeface="Arial"/>
                <a:ea typeface="Arial"/>
                <a:cs typeface="Arial"/>
                <a:sym typeface="Arial"/>
              </a:rPr>
              <a:t>A modest shared foundation for </a:t>
            </a:r>
            <a:r>
              <a:rPr i="1" lang="en-GB" sz="1600">
                <a:latin typeface="Arial"/>
                <a:ea typeface="Arial"/>
                <a:cs typeface="Arial"/>
                <a:sym typeface="Arial"/>
              </a:rPr>
              <a:t>provisional</a:t>
            </a:r>
            <a:r>
              <a:rPr lang="en-GB" sz="1600">
                <a:latin typeface="Arial"/>
                <a:ea typeface="Arial"/>
                <a:cs typeface="Arial"/>
                <a:sym typeface="Arial"/>
              </a:rPr>
              <a:t> members. </a:t>
            </a:r>
            <a:endParaRPr sz="1600">
              <a:latin typeface="Arial"/>
              <a:ea typeface="Arial"/>
              <a:cs typeface="Arial"/>
              <a:sym typeface="Arial"/>
            </a:endParaRPr>
          </a:p>
          <a:p>
            <a:pPr indent="-330200" lvl="1" marL="914400" rtl="0" algn="l">
              <a:spcBef>
                <a:spcPts val="0"/>
              </a:spcBef>
              <a:spcAft>
                <a:spcPts val="0"/>
              </a:spcAft>
              <a:buSzPts val="1600"/>
              <a:buFont typeface="Arial"/>
              <a:buChar char="•"/>
            </a:pPr>
            <a:r>
              <a:rPr lang="en-GB" sz="1600">
                <a:latin typeface="Arial"/>
                <a:ea typeface="Arial"/>
                <a:cs typeface="Arial"/>
                <a:sym typeface="Arial"/>
              </a:rPr>
              <a:t>FIDELIS will provide the secretariat.</a:t>
            </a:r>
            <a:endParaRPr sz="1600">
              <a:latin typeface="Arial"/>
              <a:ea typeface="Arial"/>
              <a:cs typeface="Arial"/>
              <a:sym typeface="Arial"/>
            </a:endParaRPr>
          </a:p>
          <a:p>
            <a:pPr indent="-330200" lvl="1" marL="914400" rtl="0" algn="l">
              <a:spcBef>
                <a:spcPts val="0"/>
              </a:spcBef>
              <a:spcAft>
                <a:spcPts val="0"/>
              </a:spcAft>
              <a:buSzPts val="1600"/>
              <a:buFont typeface="Arial"/>
              <a:buChar char="•"/>
            </a:pPr>
            <a:r>
              <a:rPr lang="en-GB" sz="1600">
                <a:latin typeface="Arial"/>
                <a:ea typeface="Arial"/>
                <a:cs typeface="Arial"/>
                <a:sym typeface="Arial"/>
              </a:rPr>
              <a:t>Near the end of 2026 you have the option to evolve your membership. </a:t>
            </a:r>
            <a:endParaRPr sz="1600">
              <a:latin typeface="Arial"/>
              <a:ea typeface="Arial"/>
              <a:cs typeface="Arial"/>
              <a:sym typeface="Arial"/>
            </a:endParaRPr>
          </a:p>
          <a:p>
            <a:pPr indent="0" lvl="0" marL="0" marR="0" rtl="0" algn="l">
              <a:lnSpc>
                <a:spcPct val="90000"/>
              </a:lnSpc>
              <a:spcBef>
                <a:spcPts val="1000"/>
              </a:spcBef>
              <a:spcAft>
                <a:spcPts val="0"/>
              </a:spcAft>
              <a:buNone/>
            </a:pPr>
            <a:r>
              <a:t/>
            </a:r>
            <a:endParaRPr sz="1600">
              <a:latin typeface="Arial"/>
              <a:ea typeface="Arial"/>
              <a:cs typeface="Arial"/>
              <a:sym typeface="Arial"/>
            </a:endParaRPr>
          </a:p>
          <a:p>
            <a:pPr indent="0" lvl="0" marL="0" marR="0" rtl="0" algn="l">
              <a:lnSpc>
                <a:spcPct val="90000"/>
              </a:lnSpc>
              <a:spcBef>
                <a:spcPts val="1000"/>
              </a:spcBef>
              <a:spcAft>
                <a:spcPts val="0"/>
              </a:spcAft>
              <a:buNone/>
            </a:pPr>
            <a:r>
              <a:t/>
            </a:r>
            <a:endParaRPr sz="1600">
              <a:latin typeface="Arial"/>
              <a:ea typeface="Arial"/>
              <a:cs typeface="Arial"/>
              <a:sym typeface="Arial"/>
            </a:endParaRPr>
          </a:p>
        </p:txBody>
      </p:sp>
      <p:pic>
        <p:nvPicPr>
          <p:cNvPr id="1691" name="Google Shape;1691;g390f4d5127f_0_581" title="pexels-polina-kovaleva-6185245.jpg"/>
          <p:cNvPicPr preferRelativeResize="0"/>
          <p:nvPr/>
        </p:nvPicPr>
        <p:blipFill rotWithShape="1">
          <a:blip r:embed="rId3">
            <a:alphaModFix/>
          </a:blip>
          <a:srcRect b="23740" l="23514" r="24276" t="43938"/>
          <a:stretch/>
        </p:blipFill>
        <p:spPr>
          <a:xfrm>
            <a:off x="9696750" y="883201"/>
            <a:ext cx="1620350" cy="1502950"/>
          </a:xfrm>
          <a:prstGeom prst="rect">
            <a:avLst/>
          </a:prstGeom>
          <a:noFill/>
          <a:ln>
            <a:noFill/>
          </a:ln>
          <a:effectLst>
            <a:outerShdw blurRad="57150" rotWithShape="0" algn="bl" dir="5400000" dist="19050">
              <a:srgbClr val="000000">
                <a:alpha val="50000"/>
              </a:srgbClr>
            </a:outerShdw>
          </a:effectLst>
        </p:spPr>
      </p:pic>
      <p:pic>
        <p:nvPicPr>
          <p:cNvPr id="1692" name="Google Shape;1692;g390f4d5127f_0_581"/>
          <p:cNvPicPr preferRelativeResize="0"/>
          <p:nvPr/>
        </p:nvPicPr>
        <p:blipFill>
          <a:blip r:embed="rId4">
            <a:alphaModFix/>
          </a:blip>
          <a:stretch>
            <a:fillRect/>
          </a:stretch>
        </p:blipFill>
        <p:spPr>
          <a:xfrm>
            <a:off x="7957049" y="5032025"/>
            <a:ext cx="1531001" cy="730700"/>
          </a:xfrm>
          <a:prstGeom prst="rect">
            <a:avLst/>
          </a:prstGeom>
          <a:noFill/>
          <a:ln>
            <a:noFill/>
          </a:ln>
        </p:spPr>
      </p:pic>
      <p:pic>
        <p:nvPicPr>
          <p:cNvPr id="1693" name="Google Shape;1693;g390f4d5127f_0_581"/>
          <p:cNvPicPr preferRelativeResize="0"/>
          <p:nvPr/>
        </p:nvPicPr>
        <p:blipFill>
          <a:blip r:embed="rId5">
            <a:alphaModFix/>
          </a:blip>
          <a:stretch>
            <a:fillRect/>
          </a:stretch>
        </p:blipFill>
        <p:spPr>
          <a:xfrm>
            <a:off x="9605413" y="5065107"/>
            <a:ext cx="1955425" cy="664543"/>
          </a:xfrm>
          <a:prstGeom prst="rect">
            <a:avLst/>
          </a:prstGeom>
          <a:noFill/>
          <a:ln>
            <a:noFill/>
          </a:ln>
        </p:spPr>
      </p:pic>
      <p:pic>
        <p:nvPicPr>
          <p:cNvPr id="1694" name="Google Shape;1694;g390f4d5127f_0_581" title="pexels-pixabay-276298.jpg"/>
          <p:cNvPicPr preferRelativeResize="0"/>
          <p:nvPr/>
        </p:nvPicPr>
        <p:blipFill rotWithShape="1">
          <a:blip r:embed="rId6">
            <a:alphaModFix/>
          </a:blip>
          <a:srcRect b="30492" l="0" r="42591" t="0"/>
          <a:stretch/>
        </p:blipFill>
        <p:spPr>
          <a:xfrm>
            <a:off x="9029013" y="2736489"/>
            <a:ext cx="2507438" cy="2032312"/>
          </a:xfrm>
          <a:prstGeom prst="rect">
            <a:avLst/>
          </a:prstGeom>
          <a:noFill/>
          <a:ln>
            <a:noFill/>
          </a:ln>
          <a:effectLst>
            <a:outerShdw blurRad="57150" rotWithShape="0" algn="bl" dir="5400000" dist="19050">
              <a:srgbClr val="000000">
                <a:alpha val="50000"/>
              </a:srgbClr>
            </a:outerShdw>
          </a:effectLst>
        </p:spPr>
      </p:pic>
      <p:sp>
        <p:nvSpPr>
          <p:cNvPr id="1695" name="Google Shape;1695;g390f4d5127f_0_581"/>
          <p:cNvSpPr txBox="1"/>
          <p:nvPr/>
        </p:nvSpPr>
        <p:spPr>
          <a:xfrm>
            <a:off x="3140375" y="6130625"/>
            <a:ext cx="8081700" cy="66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u="sng">
                <a:solidFill>
                  <a:schemeClr val="hlink"/>
                </a:solidFill>
                <a:hlinkClick r:id="rId7"/>
              </a:rPr>
              <a:t>https://www.pexels.com/photo/use-your-voice-inscription-on-gray-background-6185245/</a:t>
            </a:r>
            <a:r>
              <a:rPr lang="en-GB" sz="1200"/>
              <a:t>   </a:t>
            </a:r>
            <a:endParaRPr sz="1200"/>
          </a:p>
          <a:p>
            <a:pPr indent="0" lvl="0" marL="0" rtl="0" algn="l">
              <a:spcBef>
                <a:spcPts val="0"/>
              </a:spcBef>
              <a:spcAft>
                <a:spcPts val="0"/>
              </a:spcAft>
              <a:buNone/>
            </a:pPr>
            <a:r>
              <a:rPr lang="en-GB" sz="1200" u="sng">
                <a:solidFill>
                  <a:schemeClr val="hlink"/>
                </a:solidFill>
                <a:hlinkClick r:id="rId8"/>
              </a:rPr>
              <a:t>https://www.pexels.com/photo/macro-photography-of-argiope-spider-276298/</a:t>
            </a:r>
            <a:r>
              <a:rPr lang="en-GB" sz="1200"/>
              <a:t> </a:t>
            </a:r>
            <a:endParaRPr sz="1200"/>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0" name="Shape 1700"/>
        <p:cNvGrpSpPr/>
        <p:nvPr/>
      </p:nvGrpSpPr>
      <p:grpSpPr>
        <a:xfrm>
          <a:off x="0" y="0"/>
          <a:ext cx="0" cy="0"/>
          <a:chOff x="0" y="0"/>
          <a:chExt cx="0" cy="0"/>
        </a:xfrm>
      </p:grpSpPr>
      <p:sp>
        <p:nvSpPr>
          <p:cNvPr id="1701" name="Google Shape;1701;g390f4d5127f_0_592"/>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FAIR data live in trustworthy repositories</a:t>
            </a:r>
            <a:endParaRPr/>
          </a:p>
        </p:txBody>
      </p:sp>
      <p:pic>
        <p:nvPicPr>
          <p:cNvPr id="1702" name="Google Shape;1702;g390f4d5127f_0_592"/>
          <p:cNvPicPr preferRelativeResize="0"/>
          <p:nvPr/>
        </p:nvPicPr>
        <p:blipFill>
          <a:blip r:embed="rId3">
            <a:alphaModFix/>
          </a:blip>
          <a:stretch>
            <a:fillRect/>
          </a:stretch>
        </p:blipFill>
        <p:spPr>
          <a:xfrm>
            <a:off x="6650163" y="1266792"/>
            <a:ext cx="4078674" cy="1386125"/>
          </a:xfrm>
          <a:prstGeom prst="rect">
            <a:avLst/>
          </a:prstGeom>
          <a:noFill/>
          <a:ln>
            <a:noFill/>
          </a:ln>
        </p:spPr>
      </p:pic>
      <p:sp>
        <p:nvSpPr>
          <p:cNvPr id="1703" name="Google Shape;1703;g390f4d5127f_0_592"/>
          <p:cNvSpPr txBox="1"/>
          <p:nvPr/>
        </p:nvSpPr>
        <p:spPr>
          <a:xfrm>
            <a:off x="3140375" y="6130625"/>
            <a:ext cx="8081700" cy="66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u="sng">
                <a:solidFill>
                  <a:schemeClr val="hlink"/>
                </a:solidFill>
                <a:hlinkClick r:id="rId4"/>
              </a:rPr>
              <a:t>https://www.rd-alliance.org/value_rda/rda-and-trust-principles/</a:t>
            </a:r>
            <a:r>
              <a:rPr lang="en-GB" sz="1200"/>
              <a:t> </a:t>
            </a:r>
            <a:endParaRPr sz="1200"/>
          </a:p>
        </p:txBody>
      </p:sp>
      <p:pic>
        <p:nvPicPr>
          <p:cNvPr id="1704" name="Google Shape;1704;g390f4d5127f_0_592"/>
          <p:cNvPicPr preferRelativeResize="0"/>
          <p:nvPr/>
        </p:nvPicPr>
        <p:blipFill>
          <a:blip r:embed="rId5">
            <a:alphaModFix/>
          </a:blip>
          <a:stretch>
            <a:fillRect/>
          </a:stretch>
        </p:blipFill>
        <p:spPr>
          <a:xfrm>
            <a:off x="1778301" y="1190600"/>
            <a:ext cx="2904280" cy="1386125"/>
          </a:xfrm>
          <a:prstGeom prst="rect">
            <a:avLst/>
          </a:prstGeom>
          <a:noFill/>
          <a:ln>
            <a:noFill/>
          </a:ln>
        </p:spPr>
      </p:pic>
      <p:pic>
        <p:nvPicPr>
          <p:cNvPr id="1705" name="Google Shape;1705;g390f4d5127f_0_592" title="Screenshot 2025-05-12 at 15.33.12.png"/>
          <p:cNvPicPr preferRelativeResize="0"/>
          <p:nvPr/>
        </p:nvPicPr>
        <p:blipFill>
          <a:blip r:embed="rId6">
            <a:alphaModFix/>
          </a:blip>
          <a:stretch>
            <a:fillRect/>
          </a:stretch>
        </p:blipFill>
        <p:spPr>
          <a:xfrm>
            <a:off x="567075" y="2680094"/>
            <a:ext cx="5278625" cy="3212150"/>
          </a:xfrm>
          <a:prstGeom prst="rect">
            <a:avLst/>
          </a:prstGeom>
          <a:noFill/>
          <a:ln>
            <a:noFill/>
          </a:ln>
        </p:spPr>
      </p:pic>
      <p:sp>
        <p:nvSpPr>
          <p:cNvPr id="1706" name="Google Shape;1706;g390f4d5127f_0_592"/>
          <p:cNvSpPr txBox="1"/>
          <p:nvPr/>
        </p:nvSpPr>
        <p:spPr>
          <a:xfrm>
            <a:off x="6650175" y="4387275"/>
            <a:ext cx="5022300" cy="91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You have 4 months after registration as a member to arrange for the TRUST principles endorsement.</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1" name="Shape 1711"/>
        <p:cNvGrpSpPr/>
        <p:nvPr/>
      </p:nvGrpSpPr>
      <p:grpSpPr>
        <a:xfrm>
          <a:off x="0" y="0"/>
          <a:ext cx="0" cy="0"/>
          <a:chOff x="0" y="0"/>
          <a:chExt cx="0" cy="0"/>
        </a:xfrm>
      </p:grpSpPr>
      <p:pic>
        <p:nvPicPr>
          <p:cNvPr id="1712" name="Google Shape;1712;g390f4d5127f_0_602"/>
          <p:cNvPicPr preferRelativeResize="0"/>
          <p:nvPr/>
        </p:nvPicPr>
        <p:blipFill>
          <a:blip r:embed="rId3">
            <a:alphaModFix/>
          </a:blip>
          <a:stretch>
            <a:fillRect/>
          </a:stretch>
        </p:blipFill>
        <p:spPr>
          <a:xfrm>
            <a:off x="9195074" y="1238425"/>
            <a:ext cx="2881875" cy="2819225"/>
          </a:xfrm>
          <a:prstGeom prst="rect">
            <a:avLst/>
          </a:prstGeom>
          <a:noFill/>
          <a:ln>
            <a:noFill/>
          </a:ln>
        </p:spPr>
      </p:pic>
      <p:sp>
        <p:nvSpPr>
          <p:cNvPr id="1713" name="Google Shape;1713;g390f4d5127f_0_602"/>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Benefits of Network membership, 2/3</a:t>
            </a:r>
            <a:endParaRPr/>
          </a:p>
        </p:txBody>
      </p:sp>
      <p:sp>
        <p:nvSpPr>
          <p:cNvPr id="1714" name="Google Shape;1714;g390f4d5127f_0_602"/>
          <p:cNvSpPr txBox="1"/>
          <p:nvPr>
            <p:ph idx="1" type="body"/>
          </p:nvPr>
        </p:nvSpPr>
        <p:spPr>
          <a:xfrm>
            <a:off x="536450" y="1247775"/>
            <a:ext cx="8579700" cy="3383700"/>
          </a:xfrm>
          <a:prstGeom prst="rect">
            <a:avLst/>
          </a:prstGeom>
        </p:spPr>
        <p:txBody>
          <a:bodyPr anchorCtr="0" anchor="t" bIns="45700" lIns="91425" spcFirstLastPara="1" rIns="91425" wrap="square" tIns="45700">
            <a:noAutofit/>
          </a:bodyPr>
          <a:lstStyle/>
          <a:p>
            <a:pPr indent="-348742" lvl="0" marL="457200" rtl="0" algn="l">
              <a:spcBef>
                <a:spcPts val="1000"/>
              </a:spcBef>
              <a:spcAft>
                <a:spcPts val="0"/>
              </a:spcAft>
              <a:buSzPts val="1892"/>
              <a:buFont typeface="Calibri"/>
              <a:buChar char="●"/>
            </a:pPr>
            <a:r>
              <a:rPr lang="en-GB" sz="2200">
                <a:latin typeface="Calibri"/>
                <a:ea typeface="Calibri"/>
                <a:cs typeface="Calibri"/>
                <a:sym typeface="Calibri"/>
              </a:rPr>
              <a:t>The Network brings together views on what makes a repository trustworthy across disciplines like life sciences, environmental sciences, agrifood, social sciences, the humanities,...</a:t>
            </a:r>
            <a:endParaRPr sz="2200">
              <a:latin typeface="Calibri"/>
              <a:ea typeface="Calibri"/>
              <a:cs typeface="Calibri"/>
              <a:sym typeface="Calibri"/>
            </a:endParaRPr>
          </a:p>
          <a:p>
            <a:pPr indent="-348742" lvl="0" marL="457200" rtl="0" algn="l">
              <a:spcBef>
                <a:spcPts val="1000"/>
              </a:spcBef>
              <a:spcAft>
                <a:spcPts val="0"/>
              </a:spcAft>
              <a:buSzPts val="1892"/>
              <a:buFont typeface="Calibri"/>
              <a:buChar char="●"/>
            </a:pPr>
            <a:r>
              <a:rPr lang="en-GB" sz="2200">
                <a:latin typeface="Calibri"/>
                <a:ea typeface="Calibri"/>
                <a:cs typeface="Calibri"/>
                <a:sym typeface="Calibri"/>
              </a:rPr>
              <a:t>The project is developing the FIDELIS Transparent Trustworthy Repository Attributes Matrix (TTRAM)</a:t>
            </a:r>
            <a:endParaRPr sz="2200">
              <a:latin typeface="Calibri"/>
              <a:ea typeface="Calibri"/>
              <a:cs typeface="Calibri"/>
              <a:sym typeface="Calibri"/>
            </a:endParaRPr>
          </a:p>
          <a:p>
            <a:pPr indent="-326136" lvl="1" marL="914400" rtl="0" algn="l">
              <a:spcBef>
                <a:spcPts val="0"/>
              </a:spcBef>
              <a:spcAft>
                <a:spcPts val="0"/>
              </a:spcAft>
              <a:buSzPts val="1536"/>
              <a:buFont typeface="Calibri"/>
              <a:buChar char="○"/>
            </a:pPr>
            <a:r>
              <a:rPr lang="en-GB" sz="1800">
                <a:latin typeface="Calibri"/>
                <a:ea typeface="Calibri"/>
                <a:cs typeface="Calibri"/>
                <a:sym typeface="Calibri"/>
              </a:rPr>
              <a:t>Based on existing standards, criteria and frameworks</a:t>
            </a:r>
            <a:endParaRPr sz="1800">
              <a:latin typeface="Calibri"/>
              <a:ea typeface="Calibri"/>
              <a:cs typeface="Calibri"/>
              <a:sym typeface="Calibri"/>
            </a:endParaRPr>
          </a:p>
          <a:p>
            <a:pPr indent="-326136" lvl="1" marL="914400" rtl="0" algn="l">
              <a:spcBef>
                <a:spcPts val="0"/>
              </a:spcBef>
              <a:spcAft>
                <a:spcPts val="0"/>
              </a:spcAft>
              <a:buSzPts val="1536"/>
              <a:buFont typeface="Calibri"/>
              <a:buChar char="○"/>
            </a:pPr>
            <a:r>
              <a:rPr lang="en-GB" sz="1800">
                <a:latin typeface="Calibri"/>
                <a:ea typeface="Calibri"/>
                <a:cs typeface="Calibri"/>
                <a:sym typeface="Calibri"/>
              </a:rPr>
              <a:t>Uses 29 activities &amp; functions that are relatively constant across all repositories</a:t>
            </a:r>
            <a:endParaRPr sz="1800">
              <a:latin typeface="Calibri"/>
              <a:ea typeface="Calibri"/>
              <a:cs typeface="Calibri"/>
              <a:sym typeface="Calibri"/>
            </a:endParaRPr>
          </a:p>
          <a:p>
            <a:pPr indent="-326136" lvl="1" marL="914400" rtl="0" algn="l">
              <a:spcBef>
                <a:spcPts val="0"/>
              </a:spcBef>
              <a:spcAft>
                <a:spcPts val="0"/>
              </a:spcAft>
              <a:buSzPts val="1536"/>
              <a:buFont typeface="Calibri"/>
              <a:buChar char="○"/>
            </a:pPr>
            <a:r>
              <a:rPr lang="en-GB" sz="1800">
                <a:latin typeface="Calibri"/>
                <a:ea typeface="Calibri"/>
                <a:cs typeface="Calibri"/>
                <a:sym typeface="Calibri"/>
              </a:rPr>
              <a:t>Identifies what information a repository should make transparent</a:t>
            </a:r>
            <a:endParaRPr sz="1800">
              <a:latin typeface="Calibri"/>
              <a:ea typeface="Calibri"/>
              <a:cs typeface="Calibri"/>
              <a:sym typeface="Calibri"/>
            </a:endParaRPr>
          </a:p>
          <a:p>
            <a:pPr indent="-326136" lvl="1" marL="914400" rtl="0" algn="l">
              <a:spcBef>
                <a:spcPts val="0"/>
              </a:spcBef>
              <a:spcAft>
                <a:spcPts val="0"/>
              </a:spcAft>
              <a:buSzPts val="1536"/>
              <a:buFont typeface="Calibri"/>
              <a:buChar char="○"/>
            </a:pPr>
            <a:r>
              <a:rPr lang="en-GB" sz="1800">
                <a:latin typeface="Calibri"/>
                <a:ea typeface="Calibri"/>
                <a:cs typeface="Calibri"/>
                <a:sym typeface="Calibri"/>
              </a:rPr>
              <a:t>Can be use to improve and align repository practices</a:t>
            </a:r>
            <a:endParaRPr sz="1800">
              <a:latin typeface="Calibri"/>
              <a:ea typeface="Calibri"/>
              <a:cs typeface="Calibri"/>
              <a:sym typeface="Calibri"/>
            </a:endParaRPr>
          </a:p>
          <a:p>
            <a:pPr indent="-348742" lvl="0" marL="457200" rtl="0" algn="l">
              <a:spcBef>
                <a:spcPts val="1000"/>
              </a:spcBef>
              <a:spcAft>
                <a:spcPts val="0"/>
              </a:spcAft>
              <a:buSzPts val="1892"/>
              <a:buFont typeface="Calibri"/>
              <a:buChar char="●"/>
            </a:pPr>
            <a:r>
              <a:rPr lang="en-GB" sz="2200">
                <a:latin typeface="Calibri"/>
                <a:ea typeface="Calibri"/>
                <a:cs typeface="Calibri"/>
                <a:sym typeface="Calibri"/>
              </a:rPr>
              <a:t>Trust is context dependent rather than binary and will take time to explore, including with future network members</a:t>
            </a:r>
            <a:endParaRPr sz="2200">
              <a:latin typeface="Calibri"/>
              <a:ea typeface="Calibri"/>
              <a:cs typeface="Calibri"/>
              <a:sym typeface="Calibri"/>
            </a:endParaRPr>
          </a:p>
        </p:txBody>
      </p:sp>
      <p:sp>
        <p:nvSpPr>
          <p:cNvPr id="1715" name="Google Shape;1715;g390f4d5127f_0_602"/>
          <p:cNvSpPr txBox="1"/>
          <p:nvPr>
            <p:ph idx="1" type="body"/>
          </p:nvPr>
        </p:nvSpPr>
        <p:spPr>
          <a:xfrm>
            <a:off x="685600" y="4904050"/>
            <a:ext cx="9857100" cy="1203300"/>
          </a:xfrm>
          <a:prstGeom prst="rect">
            <a:avLst/>
          </a:prstGeom>
        </p:spPr>
        <p:txBody>
          <a:bodyPr anchorCtr="0" anchor="t" bIns="45700" lIns="91425" spcFirstLastPara="1" rIns="91425" wrap="square" tIns="45700">
            <a:noAutofit/>
          </a:bodyPr>
          <a:lstStyle/>
          <a:p>
            <a:pPr indent="-374650" lvl="0" marL="457200" rtl="0" algn="l">
              <a:spcBef>
                <a:spcPts val="1000"/>
              </a:spcBef>
              <a:spcAft>
                <a:spcPts val="0"/>
              </a:spcAft>
              <a:buSzPts val="2300"/>
              <a:buFont typeface="Calibri"/>
              <a:buChar char="➢"/>
            </a:pPr>
            <a:r>
              <a:rPr lang="en-GB" sz="2300">
                <a:latin typeface="Calibri"/>
                <a:ea typeface="Calibri"/>
                <a:cs typeface="Calibri"/>
                <a:sym typeface="Calibri"/>
              </a:rPr>
              <a:t>Common understanding of key concepts like trust, repository and preservation in the EOSC context</a:t>
            </a:r>
            <a:endParaRPr sz="2300">
              <a:latin typeface="Calibri"/>
              <a:ea typeface="Calibri"/>
              <a:cs typeface="Calibri"/>
              <a:sym typeface="Calibri"/>
            </a:endParaRPr>
          </a:p>
          <a:p>
            <a:pPr indent="-374650" lvl="0" marL="457200" rtl="0" algn="l">
              <a:spcBef>
                <a:spcPts val="0"/>
              </a:spcBef>
              <a:spcAft>
                <a:spcPts val="0"/>
              </a:spcAft>
              <a:buSzPts val="2300"/>
              <a:buFont typeface="Calibri"/>
              <a:buChar char="➢"/>
            </a:pPr>
            <a:r>
              <a:rPr lang="en-GB" sz="2300">
                <a:latin typeface="Calibri"/>
                <a:ea typeface="Calibri"/>
                <a:cs typeface="Calibri"/>
                <a:sym typeface="Calibri"/>
              </a:rPr>
              <a:t>Alignment and cooperation across EOSC (and beyond)</a:t>
            </a:r>
            <a:endParaRPr sz="2300">
              <a:latin typeface="Calibri"/>
              <a:ea typeface="Calibri"/>
              <a:cs typeface="Calibri"/>
              <a:sym typeface="Calibri"/>
            </a:endParaRPr>
          </a:p>
        </p:txBody>
      </p:sp>
      <p:sp>
        <p:nvSpPr>
          <p:cNvPr id="1716" name="Google Shape;1716;g390f4d5127f_0_602"/>
          <p:cNvSpPr/>
          <p:nvPr/>
        </p:nvSpPr>
        <p:spPr>
          <a:xfrm>
            <a:off x="9842125" y="4449975"/>
            <a:ext cx="1770900" cy="1203300"/>
          </a:xfrm>
          <a:prstGeom prst="roundRect">
            <a:avLst>
              <a:gd fmla="val 16667" name="adj"/>
            </a:avLst>
          </a:prstGeom>
          <a:solidFill>
            <a:schemeClr val="accent4"/>
          </a:solidFill>
          <a:ln cap="flat" cmpd="sng" w="9525">
            <a:solidFill>
              <a:schemeClr val="dk2"/>
            </a:solidFill>
            <a:prstDash val="solid"/>
            <a:round/>
            <a:headEnd len="sm" w="sm" type="none"/>
            <a:tailEnd len="sm" w="sm" type="none"/>
          </a:ln>
          <a:effectLst>
            <a:outerShdw blurRad="71438" rotWithShape="0" algn="bl" dir="5400000" dist="28575">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500">
                <a:latin typeface="Calibri"/>
                <a:ea typeface="Calibri"/>
                <a:cs typeface="Calibri"/>
                <a:sym typeface="Calibri"/>
              </a:rPr>
              <a:t>Forthcoming: </a:t>
            </a:r>
            <a:r>
              <a:rPr b="1" lang="en-GB" sz="1500">
                <a:latin typeface="Calibri"/>
                <a:ea typeface="Calibri"/>
                <a:cs typeface="Calibri"/>
                <a:sym typeface="Calibri"/>
                <a:extLst>
                  <a:ext uri="http://customooxmlschemas.google.com/">
                    <go:slidesCustomData xmlns:go="http://customooxmlschemas.google.com/" textRoundtripDataId="6"/>
                  </a:ext>
                </a:extLst>
              </a:rPr>
              <a:t>FIDELIS Matrix virtual workshop June 17th at 12 CEST</a:t>
            </a:r>
            <a:endParaRPr b="1" sz="1500">
              <a:latin typeface="Calibri"/>
              <a:ea typeface="Calibri"/>
              <a:cs typeface="Calibri"/>
              <a:sym typeface="Calibri"/>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1" name="Shape 1721"/>
        <p:cNvGrpSpPr/>
        <p:nvPr/>
      </p:nvGrpSpPr>
      <p:grpSpPr>
        <a:xfrm>
          <a:off x="0" y="0"/>
          <a:ext cx="0" cy="0"/>
          <a:chOff x="0" y="0"/>
          <a:chExt cx="0" cy="0"/>
        </a:xfrm>
      </p:grpSpPr>
      <p:sp>
        <p:nvSpPr>
          <p:cNvPr id="1722" name="Google Shape;1722;g390f4d5127f_0_611"/>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Benefits of Network membership, 3/3</a:t>
            </a:r>
            <a:endParaRPr/>
          </a:p>
        </p:txBody>
      </p:sp>
      <p:sp>
        <p:nvSpPr>
          <p:cNvPr id="1723" name="Google Shape;1723;g390f4d5127f_0_611"/>
          <p:cNvSpPr txBox="1"/>
          <p:nvPr>
            <p:ph idx="1" type="body"/>
          </p:nvPr>
        </p:nvSpPr>
        <p:spPr>
          <a:xfrm>
            <a:off x="536448" y="1247778"/>
            <a:ext cx="11046000" cy="48816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en-GB">
                <a:solidFill>
                  <a:srgbClr val="B6C2CF"/>
                </a:solidFill>
              </a:rPr>
              <a:t>TR</a:t>
            </a:r>
            <a:r>
              <a:rPr b="1" lang="en-GB"/>
              <a:t>U</a:t>
            </a:r>
            <a:r>
              <a:rPr b="1" lang="en-GB">
                <a:solidFill>
                  <a:srgbClr val="B6C2CF"/>
                </a:solidFill>
              </a:rPr>
              <a:t>ST</a:t>
            </a:r>
            <a:r>
              <a:rPr b="1" lang="en-GB"/>
              <a:t>: User focus so that the data management norms and expectations of user community are served.</a:t>
            </a:r>
            <a:endParaRPr b="1"/>
          </a:p>
          <a:p>
            <a:pPr indent="0" lvl="0" marL="0" rtl="0" algn="l">
              <a:spcBef>
                <a:spcPts val="1000"/>
              </a:spcBef>
              <a:spcAft>
                <a:spcPts val="0"/>
              </a:spcAft>
              <a:buNone/>
            </a:pPr>
            <a:r>
              <a:t/>
            </a:r>
            <a:endParaRPr b="1"/>
          </a:p>
          <a:p>
            <a:pPr indent="0" lvl="0" marL="0" rtl="0" algn="l">
              <a:spcBef>
                <a:spcPts val="1000"/>
              </a:spcBef>
              <a:spcAft>
                <a:spcPts val="0"/>
              </a:spcAft>
              <a:buNone/>
            </a:pPr>
            <a:r>
              <a:rPr b="1" lang="en-GB"/>
              <a:t>Repository training and support</a:t>
            </a:r>
            <a:endParaRPr/>
          </a:p>
          <a:p>
            <a:pPr indent="-386842" lvl="0" marL="457200" rtl="0" algn="l">
              <a:spcBef>
                <a:spcPts val="1000"/>
              </a:spcBef>
              <a:spcAft>
                <a:spcPts val="0"/>
              </a:spcAft>
              <a:buSzPts val="2492"/>
              <a:buChar char="•"/>
            </a:pPr>
            <a:r>
              <a:rPr lang="en-GB"/>
              <a:t>To promote mutual learning and peer-to-peer support</a:t>
            </a:r>
            <a:endParaRPr/>
          </a:p>
          <a:p>
            <a:pPr indent="-386842" lvl="0" marL="457200" rtl="0" algn="l">
              <a:spcBef>
                <a:spcPts val="0"/>
              </a:spcBef>
              <a:spcAft>
                <a:spcPts val="0"/>
              </a:spcAft>
              <a:buSzPts val="2492"/>
              <a:buChar char="•"/>
            </a:pPr>
            <a:r>
              <a:rPr lang="en-GB"/>
              <a:t>Establish common programmes for training</a:t>
            </a:r>
            <a:endParaRPr/>
          </a:p>
          <a:p>
            <a:pPr indent="-386842" lvl="0" marL="457200" rtl="0" algn="l">
              <a:spcBef>
                <a:spcPts val="0"/>
              </a:spcBef>
              <a:spcAft>
                <a:spcPts val="0"/>
              </a:spcAft>
              <a:buSzPts val="2492"/>
              <a:buChar char="•"/>
            </a:pPr>
            <a:r>
              <a:rPr lang="en-GB"/>
              <a:t>Improve trust in research by helping increase FAIRness and transparency</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8" name="Shape 1728"/>
        <p:cNvGrpSpPr/>
        <p:nvPr/>
      </p:nvGrpSpPr>
      <p:grpSpPr>
        <a:xfrm>
          <a:off x="0" y="0"/>
          <a:ext cx="0" cy="0"/>
          <a:chOff x="0" y="0"/>
          <a:chExt cx="0" cy="0"/>
        </a:xfrm>
      </p:grpSpPr>
      <p:sp>
        <p:nvSpPr>
          <p:cNvPr id="1729" name="Google Shape;1729;g390f4d5127f_0_617"/>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Benefits of Network membership, 3/3</a:t>
            </a:r>
            <a:endParaRPr/>
          </a:p>
        </p:txBody>
      </p:sp>
      <p:sp>
        <p:nvSpPr>
          <p:cNvPr id="1730" name="Google Shape;1730;g390f4d5127f_0_617"/>
          <p:cNvSpPr txBox="1"/>
          <p:nvPr>
            <p:ph idx="1" type="body"/>
          </p:nvPr>
        </p:nvSpPr>
        <p:spPr>
          <a:xfrm>
            <a:off x="536450" y="1247775"/>
            <a:ext cx="4095000" cy="48816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GB"/>
              <a:t>Data from the repository landscape survey indicates people value connection and support.</a:t>
            </a:r>
            <a:endParaRPr/>
          </a:p>
          <a:p>
            <a:pPr indent="0" lvl="0" marL="0" rtl="0" algn="l">
              <a:spcBef>
                <a:spcPts val="1000"/>
              </a:spcBef>
              <a:spcAft>
                <a:spcPts val="0"/>
              </a:spcAft>
              <a:buNone/>
            </a:pPr>
            <a:r>
              <a:rPr lang="en-GB" sz="2091"/>
              <a:t>Q: The ability to connect with, learn from, and network with fellow participants, organisers, (guest) speakers, and other experts.</a:t>
            </a:r>
            <a:endParaRPr sz="2091"/>
          </a:p>
          <a:p>
            <a:pPr indent="-361435" lvl="0" marL="457200" rtl="0" algn="l">
              <a:spcBef>
                <a:spcPts val="1000"/>
              </a:spcBef>
              <a:spcAft>
                <a:spcPts val="0"/>
              </a:spcAft>
              <a:buSzPts val="2092"/>
              <a:buChar char="•"/>
            </a:pPr>
            <a:r>
              <a:rPr lang="en-GB" sz="2091"/>
              <a:t>Very important, 39%</a:t>
            </a:r>
            <a:endParaRPr sz="2091"/>
          </a:p>
          <a:p>
            <a:pPr indent="-361435" lvl="0" marL="457200" rtl="0" algn="l">
              <a:spcBef>
                <a:spcPts val="0"/>
              </a:spcBef>
              <a:spcAft>
                <a:spcPts val="0"/>
              </a:spcAft>
              <a:buSzPts val="2092"/>
              <a:buChar char="•"/>
            </a:pPr>
            <a:r>
              <a:rPr lang="en-GB" sz="2091"/>
              <a:t>Slightly important, 44%</a:t>
            </a:r>
            <a:endParaRPr sz="2091"/>
          </a:p>
        </p:txBody>
      </p:sp>
      <p:pic>
        <p:nvPicPr>
          <p:cNvPr id="1731" name="Google Shape;1731;g390f4d5127f_0_617"/>
          <p:cNvPicPr preferRelativeResize="0"/>
          <p:nvPr/>
        </p:nvPicPr>
        <p:blipFill>
          <a:blip r:embed="rId3">
            <a:alphaModFix/>
          </a:blip>
          <a:stretch>
            <a:fillRect/>
          </a:stretch>
        </p:blipFill>
        <p:spPr>
          <a:xfrm>
            <a:off x="4631474" y="1004533"/>
            <a:ext cx="7007650" cy="5005464"/>
          </a:xfrm>
          <a:prstGeom prst="rect">
            <a:avLst/>
          </a:prstGeom>
          <a:noFill/>
          <a:ln>
            <a:noFill/>
          </a:ln>
        </p:spPr>
      </p:pic>
      <p:sp>
        <p:nvSpPr>
          <p:cNvPr id="1732" name="Google Shape;1732;g390f4d5127f_0_617"/>
          <p:cNvSpPr/>
          <p:nvPr/>
        </p:nvSpPr>
        <p:spPr>
          <a:xfrm rot="-3274503">
            <a:off x="3383554" y="2504962"/>
            <a:ext cx="1772664" cy="676772"/>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7" name="Shape 1737"/>
        <p:cNvGrpSpPr/>
        <p:nvPr/>
      </p:nvGrpSpPr>
      <p:grpSpPr>
        <a:xfrm>
          <a:off x="0" y="0"/>
          <a:ext cx="0" cy="0"/>
          <a:chOff x="0" y="0"/>
          <a:chExt cx="0" cy="0"/>
        </a:xfrm>
      </p:grpSpPr>
      <p:sp>
        <p:nvSpPr>
          <p:cNvPr id="1738" name="Google Shape;1738;g390f4d5127f_0_635"/>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Benefits of Network membership, 3/3</a:t>
            </a:r>
            <a:endParaRPr/>
          </a:p>
        </p:txBody>
      </p:sp>
      <p:sp>
        <p:nvSpPr>
          <p:cNvPr id="1739" name="Google Shape;1739;g390f4d5127f_0_635"/>
          <p:cNvSpPr txBox="1"/>
          <p:nvPr>
            <p:ph idx="1" type="body"/>
          </p:nvPr>
        </p:nvSpPr>
        <p:spPr>
          <a:xfrm>
            <a:off x="536448" y="1247778"/>
            <a:ext cx="11046000" cy="4881600"/>
          </a:xfrm>
          <a:prstGeom prst="rect">
            <a:avLst/>
          </a:prstGeom>
        </p:spPr>
        <p:txBody>
          <a:bodyPr anchorCtr="0" anchor="t" bIns="45700" lIns="91425" spcFirstLastPara="1" rIns="91425" wrap="square" tIns="45700">
            <a:noAutofit/>
          </a:bodyPr>
          <a:lstStyle/>
          <a:p>
            <a:pPr indent="0" lvl="0" marL="228600" rtl="0" algn="l">
              <a:lnSpc>
                <a:spcPct val="98181"/>
              </a:lnSpc>
              <a:spcBef>
                <a:spcPts val="1000"/>
              </a:spcBef>
              <a:spcAft>
                <a:spcPts val="0"/>
              </a:spcAft>
              <a:buNone/>
            </a:pPr>
            <a:r>
              <a:rPr b="1" lang="en-GB" sz="2600">
                <a:solidFill>
                  <a:srgbClr val="001A6D"/>
                </a:solidFill>
              </a:rPr>
              <a:t>Repository Training and Support (</a:t>
            </a:r>
            <a:r>
              <a:rPr b="1" lang="en-GB" sz="2600"/>
              <a:t>Pillar 4</a:t>
            </a:r>
            <a:r>
              <a:rPr b="1" lang="en-GB" sz="2600">
                <a:solidFill>
                  <a:srgbClr val="001A6D"/>
                </a:solidFill>
              </a:rPr>
              <a:t>)</a:t>
            </a:r>
            <a:br>
              <a:rPr b="1" lang="en-GB" sz="2600">
                <a:solidFill>
                  <a:srgbClr val="001A6D"/>
                </a:solidFill>
              </a:rPr>
            </a:br>
            <a:r>
              <a:rPr lang="en-GB" sz="2300">
                <a:solidFill>
                  <a:srgbClr val="001A6D"/>
                </a:solidFill>
              </a:rPr>
              <a:t>Support routes:</a:t>
            </a:r>
            <a:endParaRPr sz="2300">
              <a:solidFill>
                <a:srgbClr val="001A6D"/>
              </a:solidFill>
            </a:endParaRPr>
          </a:p>
          <a:p>
            <a:pPr indent="-361950" lvl="0" marL="457200" rtl="0" algn="l">
              <a:lnSpc>
                <a:spcPct val="98181"/>
              </a:lnSpc>
              <a:spcBef>
                <a:spcPts val="1000"/>
              </a:spcBef>
              <a:spcAft>
                <a:spcPts val="0"/>
              </a:spcAft>
              <a:buClr>
                <a:srgbClr val="001A6D"/>
              </a:buClr>
              <a:buSzPts val="2100"/>
              <a:buAutoNum type="arabicPeriod"/>
            </a:pPr>
            <a:r>
              <a:rPr b="1" lang="en-GB" sz="2100">
                <a:solidFill>
                  <a:srgbClr val="001A6D"/>
                </a:solidFill>
              </a:rPr>
              <a:t>Cascading grants</a:t>
            </a:r>
            <a:r>
              <a:rPr lang="en-GB" sz="2100">
                <a:solidFill>
                  <a:srgbClr val="001A6D"/>
                </a:solidFill>
              </a:rPr>
              <a:t> - Open calls for financial support and guidance to implement and adopt good practices, tools, and services for increasing trustworthiness </a:t>
            </a:r>
            <a:endParaRPr sz="2100">
              <a:solidFill>
                <a:srgbClr val="001A6D"/>
              </a:solidFill>
            </a:endParaRPr>
          </a:p>
          <a:p>
            <a:pPr indent="-361950" lvl="0" marL="457200" rtl="0" algn="l">
              <a:lnSpc>
                <a:spcPct val="98181"/>
              </a:lnSpc>
              <a:spcBef>
                <a:spcPts val="0"/>
              </a:spcBef>
              <a:spcAft>
                <a:spcPts val="0"/>
              </a:spcAft>
              <a:buClr>
                <a:srgbClr val="001A6D"/>
              </a:buClr>
              <a:buSzPts val="2100"/>
              <a:buAutoNum type="arabicPeriod"/>
            </a:pPr>
            <a:r>
              <a:rPr b="1" lang="en-GB" sz="2100">
                <a:solidFill>
                  <a:srgbClr val="001A6D"/>
                </a:solidFill>
              </a:rPr>
              <a:t>Training opportunities </a:t>
            </a:r>
            <a:r>
              <a:rPr lang="en-GB" sz="2100">
                <a:solidFill>
                  <a:srgbClr val="001A6D"/>
                </a:solidFill>
              </a:rPr>
              <a:t>- Continuous programme with two strands</a:t>
            </a:r>
            <a:endParaRPr sz="2100">
              <a:solidFill>
                <a:srgbClr val="001A6D"/>
              </a:solidFill>
            </a:endParaRPr>
          </a:p>
          <a:p>
            <a:pPr indent="0" lvl="0" marL="914400" rtl="0" algn="l">
              <a:lnSpc>
                <a:spcPct val="98181"/>
              </a:lnSpc>
              <a:spcBef>
                <a:spcPts val="1000"/>
              </a:spcBef>
              <a:spcAft>
                <a:spcPts val="0"/>
              </a:spcAft>
              <a:buNone/>
            </a:pPr>
            <a:r>
              <a:rPr lang="en-GB" sz="2100">
                <a:solidFill>
                  <a:srgbClr val="000000"/>
                </a:solidFill>
                <a:latin typeface="Arial"/>
                <a:ea typeface="Arial"/>
                <a:cs typeface="Arial"/>
                <a:sym typeface="Arial"/>
              </a:rPr>
              <a:t>2.1.</a:t>
            </a:r>
            <a:r>
              <a:rPr lang="en-GB" sz="2100">
                <a:solidFill>
                  <a:srgbClr val="001A6D"/>
                </a:solidFill>
              </a:rPr>
              <a:t>Technical topics for repository developers</a:t>
            </a:r>
            <a:endParaRPr sz="2100">
              <a:solidFill>
                <a:srgbClr val="001A6D"/>
              </a:solidFill>
            </a:endParaRPr>
          </a:p>
          <a:p>
            <a:pPr indent="0" lvl="0" marL="914400" rtl="0" algn="l">
              <a:lnSpc>
                <a:spcPct val="98181"/>
              </a:lnSpc>
              <a:spcBef>
                <a:spcPts val="1000"/>
              </a:spcBef>
              <a:spcAft>
                <a:spcPts val="0"/>
              </a:spcAft>
              <a:buNone/>
            </a:pPr>
            <a:r>
              <a:rPr lang="en-GB" sz="2100">
                <a:solidFill>
                  <a:srgbClr val="000000"/>
                </a:solidFill>
                <a:latin typeface="Arial"/>
                <a:ea typeface="Arial"/>
                <a:cs typeface="Arial"/>
                <a:sym typeface="Arial"/>
              </a:rPr>
              <a:t>2.2 </a:t>
            </a:r>
            <a:r>
              <a:rPr lang="en-GB" sz="2100">
                <a:solidFill>
                  <a:srgbClr val="001A6D"/>
                </a:solidFill>
              </a:rPr>
              <a:t>Topics related to repository governance and management</a:t>
            </a:r>
            <a:endParaRPr sz="2100">
              <a:solidFill>
                <a:srgbClr val="001A6D"/>
              </a:solidFill>
            </a:endParaRPr>
          </a:p>
          <a:p>
            <a:pPr indent="-361950" lvl="0" marL="457200" rtl="0" algn="l">
              <a:lnSpc>
                <a:spcPct val="98181"/>
              </a:lnSpc>
              <a:spcBef>
                <a:spcPts val="1000"/>
              </a:spcBef>
              <a:spcAft>
                <a:spcPts val="0"/>
              </a:spcAft>
              <a:buClr>
                <a:srgbClr val="001A6D"/>
              </a:buClr>
              <a:buSzPts val="2100"/>
              <a:buAutoNum type="arabicPeriod"/>
            </a:pPr>
            <a:r>
              <a:rPr b="1" lang="en-GB" sz="2100">
                <a:solidFill>
                  <a:srgbClr val="001A6D"/>
                </a:solidFill>
              </a:rPr>
              <a:t>Mentoring programme</a:t>
            </a:r>
            <a:r>
              <a:rPr lang="en-GB" sz="2100">
                <a:solidFill>
                  <a:srgbClr val="001A6D"/>
                </a:solidFill>
              </a:rPr>
              <a:t> - Bridging gaps between more and less advanced repositories. Peer-to-peer hands-on support to help align with TTRAM standards and requirements</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4" name="Shape 1744"/>
        <p:cNvGrpSpPr/>
        <p:nvPr/>
      </p:nvGrpSpPr>
      <p:grpSpPr>
        <a:xfrm>
          <a:off x="0" y="0"/>
          <a:ext cx="0" cy="0"/>
          <a:chOff x="0" y="0"/>
          <a:chExt cx="0" cy="0"/>
        </a:xfrm>
      </p:grpSpPr>
      <p:sp>
        <p:nvSpPr>
          <p:cNvPr id="1745" name="Google Shape;1745;g3a5b8955c43_0_128"/>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0"/>
              </a:spcBef>
              <a:spcAft>
                <a:spcPts val="0"/>
              </a:spcAft>
              <a:buNone/>
            </a:pPr>
            <a:r>
              <a:rPr lang="en-GB"/>
              <a:t>Are we there yet?</a:t>
            </a:r>
            <a:endParaRPr/>
          </a:p>
        </p:txBody>
      </p:sp>
      <p:pic>
        <p:nvPicPr>
          <p:cNvPr id="1746" name="Google Shape;1746;g3a5b8955c43_0_128" title="Chart"/>
          <p:cNvPicPr preferRelativeResize="0"/>
          <p:nvPr/>
        </p:nvPicPr>
        <p:blipFill>
          <a:blip r:embed="rId3">
            <a:alphaModFix/>
          </a:blip>
          <a:stretch>
            <a:fillRect/>
          </a:stretch>
        </p:blipFill>
        <p:spPr>
          <a:xfrm>
            <a:off x="666725" y="1829600"/>
            <a:ext cx="5064600" cy="3122550"/>
          </a:xfrm>
          <a:prstGeom prst="rect">
            <a:avLst/>
          </a:prstGeom>
          <a:noFill/>
          <a:ln>
            <a:noFill/>
          </a:ln>
        </p:spPr>
      </p:pic>
      <p:pic>
        <p:nvPicPr>
          <p:cNvPr id="1747" name="Google Shape;1747;g3a5b8955c43_0_128" title="Chart"/>
          <p:cNvPicPr preferRelativeResize="0"/>
          <p:nvPr/>
        </p:nvPicPr>
        <p:blipFill>
          <a:blip r:embed="rId4">
            <a:alphaModFix/>
          </a:blip>
          <a:stretch>
            <a:fillRect/>
          </a:stretch>
        </p:blipFill>
        <p:spPr>
          <a:xfrm>
            <a:off x="6992700" y="1829600"/>
            <a:ext cx="5064601" cy="3131367"/>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1" name="Shape 1751"/>
        <p:cNvGrpSpPr/>
        <p:nvPr/>
      </p:nvGrpSpPr>
      <p:grpSpPr>
        <a:xfrm>
          <a:off x="0" y="0"/>
          <a:ext cx="0" cy="0"/>
          <a:chOff x="0" y="0"/>
          <a:chExt cx="0" cy="0"/>
        </a:xfrm>
      </p:grpSpPr>
      <p:sp>
        <p:nvSpPr>
          <p:cNvPr id="1752" name="Google Shape;1752;g3a5b8955c43_0_10"/>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1000"/>
              </a:spcBef>
              <a:spcAft>
                <a:spcPts val="0"/>
              </a:spcAft>
              <a:buNone/>
            </a:pPr>
            <a:r>
              <a:rPr lang="en-GB"/>
              <a:t>Business Model Propositions</a:t>
            </a:r>
            <a:endParaRPr/>
          </a:p>
        </p:txBody>
      </p:sp>
      <p:sp>
        <p:nvSpPr>
          <p:cNvPr id="1753" name="Google Shape;1753;g3a5b8955c43_0_10"/>
          <p:cNvSpPr txBox="1"/>
          <p:nvPr>
            <p:ph idx="1" type="body"/>
          </p:nvPr>
        </p:nvSpPr>
        <p:spPr>
          <a:xfrm>
            <a:off x="536448" y="1247778"/>
            <a:ext cx="11046000" cy="48816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en-GB" sz="1300"/>
              <a:t>Proposition 1: Specialist training, shared knowledge, and resources</a:t>
            </a:r>
            <a:endParaRPr b="1" sz="1300"/>
          </a:p>
          <a:p>
            <a:pPr indent="-291592" lvl="0" marL="457200" rtl="0" algn="l">
              <a:spcBef>
                <a:spcPts val="1000"/>
              </a:spcBef>
              <a:spcAft>
                <a:spcPts val="0"/>
              </a:spcAft>
              <a:buSzPts val="992"/>
              <a:buChar char="•"/>
            </a:pPr>
            <a:r>
              <a:rPr lang="en-GB" sz="1300"/>
              <a:t>This business proposition highlights the network’s role as a source of expertise and a collaborative hub for advancing trustworthy repositories.</a:t>
            </a:r>
            <a:endParaRPr sz="1300"/>
          </a:p>
          <a:p>
            <a:pPr indent="-291592" lvl="0" marL="457200" rtl="0" algn="l">
              <a:spcBef>
                <a:spcPts val="0"/>
              </a:spcBef>
              <a:spcAft>
                <a:spcPts val="0"/>
              </a:spcAft>
              <a:buSzPts val="992"/>
              <a:buChar char="•"/>
            </a:pPr>
            <a:r>
              <a:rPr lang="en-GB" sz="1300"/>
              <a:t>Offers training opportunities and facilitates structured knowledge exchange to build a shared foundation of expertise.</a:t>
            </a:r>
            <a:endParaRPr sz="1300"/>
          </a:p>
          <a:p>
            <a:pPr indent="-291592" lvl="0" marL="457200" rtl="0" algn="l">
              <a:spcBef>
                <a:spcPts val="0"/>
              </a:spcBef>
              <a:spcAft>
                <a:spcPts val="0"/>
              </a:spcAft>
              <a:buSzPts val="992"/>
              <a:buChar char="•"/>
            </a:pPr>
            <a:r>
              <a:rPr lang="en-GB" sz="1300"/>
              <a:t>Provides access to a centralised collection of high-quality resources, including best practices, guides, and FAQs.</a:t>
            </a:r>
            <a:endParaRPr sz="1300"/>
          </a:p>
          <a:p>
            <a:pPr indent="-291592" lvl="0" marL="457200" rtl="0" algn="l">
              <a:spcBef>
                <a:spcPts val="0"/>
              </a:spcBef>
              <a:spcAft>
                <a:spcPts val="0"/>
              </a:spcAft>
              <a:buSzPts val="992"/>
              <a:buChar char="•"/>
            </a:pPr>
            <a:r>
              <a:rPr lang="en-GB" sz="1300"/>
              <a:t>Supports members in addressing challenges, harmonising practices, and staying aligned with evolving standards.</a:t>
            </a:r>
            <a:endParaRPr sz="1300"/>
          </a:p>
          <a:p>
            <a:pPr indent="-291592" lvl="0" marL="457200" rtl="0" algn="l">
              <a:spcBef>
                <a:spcPts val="0"/>
              </a:spcBef>
              <a:spcAft>
                <a:spcPts val="0"/>
              </a:spcAft>
              <a:buSzPts val="992"/>
              <a:buChar char="•"/>
            </a:pPr>
            <a:r>
              <a:rPr lang="en-GB" sz="1300"/>
              <a:t>Promotes continuous learning and shared understanding to strengthen members’ ability to implement and sustain TRUST principles.</a:t>
            </a:r>
            <a:endParaRPr sz="1300"/>
          </a:p>
          <a:p>
            <a:pPr indent="0" lvl="0" marL="0" rtl="0" algn="l">
              <a:spcBef>
                <a:spcPts val="1000"/>
              </a:spcBef>
              <a:spcAft>
                <a:spcPts val="0"/>
              </a:spcAft>
              <a:buNone/>
            </a:pPr>
            <a:r>
              <a:rPr b="1" lang="en-GB" sz="1300"/>
              <a:t>Proposition 2: Collaborative network for peer learning and shared solutions</a:t>
            </a:r>
            <a:endParaRPr b="1" sz="1300"/>
          </a:p>
          <a:p>
            <a:pPr indent="-291592" lvl="0" marL="457200" rtl="0" algn="l">
              <a:spcBef>
                <a:spcPts val="1000"/>
              </a:spcBef>
              <a:spcAft>
                <a:spcPts val="0"/>
              </a:spcAft>
              <a:buSzPts val="992"/>
              <a:buChar char="•"/>
            </a:pPr>
            <a:r>
              <a:rPr lang="en-GB" sz="1300"/>
              <a:t>The proposition promotes informal learning, collaboration, and mutual support among members of the network. It emphasises the value of connecting individuals and organisations to share knowledge, tackle common challenges, and collaboration.</a:t>
            </a:r>
            <a:endParaRPr sz="1300"/>
          </a:p>
          <a:p>
            <a:pPr indent="-291592" lvl="0" marL="457200" rtl="0" algn="l">
              <a:spcBef>
                <a:spcPts val="0"/>
              </a:spcBef>
              <a:spcAft>
                <a:spcPts val="0"/>
              </a:spcAft>
              <a:buSzPts val="992"/>
              <a:buChar char="•"/>
            </a:pPr>
            <a:r>
              <a:rPr lang="en-GB" sz="1300"/>
              <a:t>Encourages informal peer learning by sharing experiences, practices, and insights among members.</a:t>
            </a:r>
            <a:endParaRPr sz="1300"/>
          </a:p>
          <a:p>
            <a:pPr indent="-291592" lvl="0" marL="457200" rtl="0" algn="l">
              <a:spcBef>
                <a:spcPts val="0"/>
              </a:spcBef>
              <a:spcAft>
                <a:spcPts val="0"/>
              </a:spcAft>
              <a:buSzPts val="992"/>
              <a:buChar char="•"/>
            </a:pPr>
            <a:r>
              <a:rPr lang="en-GB" sz="1300"/>
              <a:t>Provides an opportunity for smaller repositories to directly connect, communicate, and collaborate with more established ones.</a:t>
            </a:r>
            <a:endParaRPr sz="1300"/>
          </a:p>
          <a:p>
            <a:pPr indent="-291592" lvl="0" marL="457200" rtl="0" algn="l">
              <a:spcBef>
                <a:spcPts val="0"/>
              </a:spcBef>
              <a:spcAft>
                <a:spcPts val="0"/>
              </a:spcAft>
              <a:buSzPts val="992"/>
              <a:buChar char="•"/>
            </a:pPr>
            <a:r>
              <a:rPr lang="en-GB" sz="1300"/>
              <a:t>Makes connections across disciplines, enabling members to address challenges from different perspectives.</a:t>
            </a:r>
            <a:endParaRPr sz="1300"/>
          </a:p>
          <a:p>
            <a:pPr indent="-291592" lvl="0" marL="457200" rtl="0" algn="l">
              <a:spcBef>
                <a:spcPts val="0"/>
              </a:spcBef>
              <a:spcAft>
                <a:spcPts val="0"/>
              </a:spcAft>
              <a:buSzPts val="992"/>
              <a:buChar char="•"/>
            </a:pPr>
            <a:r>
              <a:rPr lang="en-GB" sz="1300"/>
              <a:t>Reduces duplicate efforts by enabling members to discuss shared challenges, co-develop solutions, practices, infrastructure, and procurement.</a:t>
            </a:r>
            <a:endParaRPr sz="1300"/>
          </a:p>
          <a:p>
            <a:pPr indent="-291592" lvl="0" marL="457200" rtl="0" algn="l">
              <a:spcBef>
                <a:spcPts val="0"/>
              </a:spcBef>
              <a:spcAft>
                <a:spcPts val="0"/>
              </a:spcAft>
              <a:buSzPts val="992"/>
              <a:buChar char="•"/>
            </a:pPr>
            <a:r>
              <a:rPr lang="en-GB" sz="1300"/>
              <a:t>Enhances the visibility of members, their services, expertise, and data.</a:t>
            </a:r>
            <a:endParaRPr sz="1300"/>
          </a:p>
          <a:p>
            <a:pPr indent="0" lvl="0" marL="0" rtl="0" algn="l">
              <a:spcBef>
                <a:spcPts val="1000"/>
              </a:spcBef>
              <a:spcAft>
                <a:spcPts val="0"/>
              </a:spcAft>
              <a:buNone/>
            </a:pPr>
            <a:r>
              <a:rPr b="1" lang="en-GB" sz="1300"/>
              <a:t>Proposition 3: Amplified impact through collective position</a:t>
            </a:r>
            <a:endParaRPr b="1" sz="1300"/>
          </a:p>
          <a:p>
            <a:pPr indent="-291592" lvl="0" marL="457200" rtl="0" algn="l">
              <a:spcBef>
                <a:spcPts val="1000"/>
              </a:spcBef>
              <a:spcAft>
                <a:spcPts val="0"/>
              </a:spcAft>
              <a:buSzPts val="992"/>
              <a:buChar char="•"/>
            </a:pPr>
            <a:r>
              <a:rPr lang="en-GB" sz="1300"/>
              <a:t>The network has the ability to act as a unified voice, collectively representing its members to influence policies and decisions at both European and global levels.</a:t>
            </a:r>
            <a:endParaRPr sz="1300"/>
          </a:p>
          <a:p>
            <a:pPr indent="-291592" lvl="0" marL="457200" rtl="0" algn="l">
              <a:spcBef>
                <a:spcPts val="0"/>
              </a:spcBef>
              <a:spcAft>
                <a:spcPts val="0"/>
              </a:spcAft>
              <a:buSzPts val="992"/>
              <a:buChar char="•"/>
            </a:pPr>
            <a:r>
              <a:rPr lang="en-GB" sz="1300"/>
              <a:t>As a collective voice, the network holds greater influence than any individual organisation could achieve on its own.</a:t>
            </a:r>
            <a:endParaRPr sz="1300"/>
          </a:p>
          <a:p>
            <a:pPr indent="-291592" lvl="0" marL="457200" rtl="0" algn="l">
              <a:spcBef>
                <a:spcPts val="0"/>
              </a:spcBef>
              <a:spcAft>
                <a:spcPts val="0"/>
              </a:spcAft>
              <a:buSzPts val="992"/>
              <a:buChar char="•"/>
            </a:pPr>
            <a:r>
              <a:rPr lang="en-GB" sz="1300"/>
              <a:t>Promotes trustworthy repositories in political and scientific discussions.</a:t>
            </a:r>
            <a:endParaRPr sz="1300"/>
          </a:p>
          <a:p>
            <a:pPr indent="-291592" lvl="0" marL="457200" rtl="0" algn="l">
              <a:spcBef>
                <a:spcPts val="0"/>
              </a:spcBef>
              <a:spcAft>
                <a:spcPts val="0"/>
              </a:spcAft>
              <a:buSzPts val="992"/>
              <a:buChar char="•"/>
            </a:pPr>
            <a:r>
              <a:rPr lang="en-GB" sz="1300"/>
              <a:t>Enhances visibility and credibility for the network and its members.</a:t>
            </a:r>
            <a:endParaRPr sz="1300"/>
          </a:p>
          <a:p>
            <a:pPr indent="-291592" lvl="0" marL="457200" rtl="0" algn="l">
              <a:spcBef>
                <a:spcPts val="0"/>
              </a:spcBef>
              <a:spcAft>
                <a:spcPts val="0"/>
              </a:spcAft>
              <a:buSzPts val="992"/>
              <a:buChar char="•"/>
            </a:pPr>
            <a:r>
              <a:rPr lang="en-GB" sz="1300"/>
              <a:t>Leverages the network's size to amplify impact and negotiating power.</a:t>
            </a:r>
            <a:endParaRPr sz="1300"/>
          </a:p>
          <a:p>
            <a:pPr indent="-291592" lvl="0" marL="457200" rtl="0" algn="l">
              <a:spcBef>
                <a:spcPts val="0"/>
              </a:spcBef>
              <a:spcAft>
                <a:spcPts val="0"/>
              </a:spcAft>
              <a:buSzPts val="992"/>
              <a:buChar char="•"/>
            </a:pPr>
            <a:r>
              <a:t/>
            </a:r>
            <a:endParaRPr sz="1300"/>
          </a:p>
          <a:p>
            <a:pPr indent="-291592" lvl="0" marL="457200" rtl="0" algn="l">
              <a:spcBef>
                <a:spcPts val="0"/>
              </a:spcBef>
              <a:spcAft>
                <a:spcPts val="0"/>
              </a:spcAft>
              <a:buSzPts val="992"/>
              <a:buChar char="•"/>
            </a:pPr>
            <a:r>
              <a:t/>
            </a:r>
            <a:endParaRPr sz="1300"/>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7" name="Shape 1757"/>
        <p:cNvGrpSpPr/>
        <p:nvPr/>
      </p:nvGrpSpPr>
      <p:grpSpPr>
        <a:xfrm>
          <a:off x="0" y="0"/>
          <a:ext cx="0" cy="0"/>
          <a:chOff x="0" y="0"/>
          <a:chExt cx="0" cy="0"/>
        </a:xfrm>
      </p:grpSpPr>
      <p:sp>
        <p:nvSpPr>
          <p:cNvPr id="1758" name="Google Shape;1758;g390f4d5127f_0_630"/>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1000"/>
              </a:spcBef>
              <a:spcAft>
                <a:spcPts val="0"/>
              </a:spcAft>
              <a:buNone/>
            </a:pPr>
            <a:r>
              <a:rPr lang="en-GB"/>
              <a:t>Open questions still pending…</a:t>
            </a:r>
            <a:endParaRPr/>
          </a:p>
        </p:txBody>
      </p:sp>
      <p:sp>
        <p:nvSpPr>
          <p:cNvPr id="1759" name="Google Shape;1759;g390f4d5127f_0_630"/>
          <p:cNvSpPr txBox="1"/>
          <p:nvPr>
            <p:ph idx="1" type="body"/>
          </p:nvPr>
        </p:nvSpPr>
        <p:spPr>
          <a:xfrm>
            <a:off x="536448" y="1247778"/>
            <a:ext cx="11046000" cy="4881600"/>
          </a:xfrm>
          <a:prstGeom prst="rect">
            <a:avLst/>
          </a:prstGeom>
        </p:spPr>
        <p:txBody>
          <a:bodyPr anchorCtr="0" anchor="t" bIns="45700" lIns="91425" spcFirstLastPara="1" rIns="91425" wrap="square" tIns="45700">
            <a:noAutofit/>
          </a:bodyPr>
          <a:lstStyle/>
          <a:p>
            <a:pPr indent="-386842" lvl="0" marL="457200" rtl="0" algn="l">
              <a:spcBef>
                <a:spcPts val="1000"/>
              </a:spcBef>
              <a:spcAft>
                <a:spcPts val="0"/>
              </a:spcAft>
              <a:buSzPts val="2492"/>
              <a:buChar char="•"/>
            </a:pPr>
            <a:r>
              <a:rPr lang="en-GB"/>
              <a:t>We have some open questions:</a:t>
            </a:r>
            <a:endParaRPr/>
          </a:p>
          <a:p>
            <a:pPr indent="-364236" lvl="1" marL="914400" rtl="0" algn="l">
              <a:spcBef>
                <a:spcPts val="0"/>
              </a:spcBef>
              <a:spcAft>
                <a:spcPts val="0"/>
              </a:spcAft>
              <a:buSzPts val="2136"/>
              <a:buChar char="•"/>
            </a:pPr>
            <a:r>
              <a:rPr lang="en-GB"/>
              <a:t>How should we deal with membership fees (if any)?</a:t>
            </a:r>
            <a:endParaRPr/>
          </a:p>
          <a:p>
            <a:pPr indent="-364236" lvl="1" marL="914400" rtl="0" algn="l">
              <a:spcBef>
                <a:spcPts val="0"/>
              </a:spcBef>
              <a:spcAft>
                <a:spcPts val="0"/>
              </a:spcAft>
              <a:buSzPts val="2136"/>
              <a:buChar char="•"/>
            </a:pPr>
            <a:r>
              <a:rPr lang="en-GB"/>
              <a:t>Should the Network remain exclusively European?</a:t>
            </a:r>
            <a:endParaRPr/>
          </a:p>
          <a:p>
            <a:pPr indent="-364236" lvl="1" marL="914400" rtl="0" algn="l">
              <a:spcBef>
                <a:spcPts val="0"/>
              </a:spcBef>
              <a:spcAft>
                <a:spcPts val="0"/>
              </a:spcAft>
              <a:buSzPts val="2136"/>
              <a:buChar char="•"/>
            </a:pPr>
            <a:r>
              <a:rPr lang="en-GB"/>
              <a:t>Should the Network remain exclusively for repositories?</a:t>
            </a:r>
            <a:endParaRPr/>
          </a:p>
          <a:p>
            <a:pPr indent="-364236" lvl="1" marL="914400" rtl="0" algn="l">
              <a:spcBef>
                <a:spcPts val="0"/>
              </a:spcBef>
              <a:spcAft>
                <a:spcPts val="0"/>
              </a:spcAft>
              <a:buSzPts val="2136"/>
              <a:buChar char="•"/>
            </a:pPr>
            <a:r>
              <a:rPr lang="en-GB"/>
              <a:t>What are your thoughts about seeking a host institution?</a:t>
            </a:r>
            <a:endParaRPr/>
          </a:p>
          <a:p>
            <a:pPr indent="-364236" lvl="1" marL="914400" rtl="0" algn="l">
              <a:spcBef>
                <a:spcPts val="0"/>
              </a:spcBef>
              <a:spcAft>
                <a:spcPts val="0"/>
              </a:spcAft>
              <a:buSzPts val="2136"/>
              <a:buChar char="•"/>
            </a:pPr>
            <a:r>
              <a:rPr b="1" lang="en-GB"/>
              <a:t>How could FIDELIS TDR Network sustain the work that you have seen presented by EDEN?</a:t>
            </a:r>
            <a:endParaRPr b="1"/>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3" name="Shape 1763"/>
        <p:cNvGrpSpPr/>
        <p:nvPr/>
      </p:nvGrpSpPr>
      <p:grpSpPr>
        <a:xfrm>
          <a:off x="0" y="0"/>
          <a:ext cx="0" cy="0"/>
          <a:chOff x="0" y="0"/>
          <a:chExt cx="0" cy="0"/>
        </a:xfrm>
      </p:grpSpPr>
      <p:sp>
        <p:nvSpPr>
          <p:cNvPr id="1764" name="Google Shape;1764;g3a5b8955c43_0_121"/>
          <p:cNvSpPr txBox="1"/>
          <p:nvPr>
            <p:ph type="title"/>
          </p:nvPr>
        </p:nvSpPr>
        <p:spPr>
          <a:xfrm>
            <a:off x="2385390" y="342058"/>
            <a:ext cx="9432300" cy="343200"/>
          </a:xfrm>
          <a:prstGeom prst="rect">
            <a:avLst/>
          </a:prstGeom>
        </p:spPr>
        <p:txBody>
          <a:bodyPr anchorCtr="0" anchor="ctr" bIns="45700" lIns="91425" spcFirstLastPara="1" rIns="91425" wrap="square" tIns="45700">
            <a:normAutofit fontScale="90000"/>
          </a:bodyPr>
          <a:lstStyle/>
          <a:p>
            <a:pPr indent="0" lvl="0" marL="0" rtl="0" algn="r">
              <a:spcBef>
                <a:spcPts val="1000"/>
              </a:spcBef>
              <a:spcAft>
                <a:spcPts val="0"/>
              </a:spcAft>
              <a:buNone/>
            </a:pPr>
            <a:r>
              <a:rPr lang="en-GB"/>
              <a:t>Breakouts/Group work</a:t>
            </a:r>
            <a:endParaRPr/>
          </a:p>
        </p:txBody>
      </p:sp>
      <p:sp>
        <p:nvSpPr>
          <p:cNvPr id="1765" name="Google Shape;1765;g3a5b8955c43_0_121"/>
          <p:cNvSpPr txBox="1"/>
          <p:nvPr>
            <p:ph idx="1" type="body"/>
          </p:nvPr>
        </p:nvSpPr>
        <p:spPr>
          <a:xfrm>
            <a:off x="536450" y="1247775"/>
            <a:ext cx="11046000" cy="4642800"/>
          </a:xfrm>
          <a:prstGeom prst="rect">
            <a:avLst/>
          </a:prstGeom>
        </p:spPr>
        <p:txBody>
          <a:bodyPr anchorCtr="0" anchor="t" bIns="45700" lIns="91425" spcFirstLastPara="1" rIns="91425" wrap="square" tIns="45700">
            <a:noAutofit/>
          </a:bodyPr>
          <a:lstStyle/>
          <a:p>
            <a:pPr indent="-348742" lvl="0" marL="457200" rtl="0" algn="l">
              <a:spcBef>
                <a:spcPts val="1000"/>
              </a:spcBef>
              <a:spcAft>
                <a:spcPts val="0"/>
              </a:spcAft>
              <a:buSzPts val="1892"/>
              <a:buChar char="•"/>
            </a:pPr>
            <a:r>
              <a:rPr b="1" lang="en-GB" sz="2200"/>
              <a:t>Please form groups of 7-8</a:t>
            </a:r>
            <a:endParaRPr b="1" sz="2200"/>
          </a:p>
          <a:p>
            <a:pPr indent="-368300" lvl="0" marL="457200" rtl="0" algn="l">
              <a:spcBef>
                <a:spcPts val="0"/>
              </a:spcBef>
              <a:spcAft>
                <a:spcPts val="0"/>
              </a:spcAft>
              <a:buSzPts val="2200"/>
              <a:buChar char="•"/>
            </a:pPr>
            <a:r>
              <a:rPr b="1" lang="en-GB" sz="2200"/>
              <a:t>In each, take the next 30 min to discuss the following:</a:t>
            </a:r>
            <a:endParaRPr b="1" sz="2200" u="sng"/>
          </a:p>
          <a:p>
            <a:pPr indent="-368300" lvl="0" marL="914400" rtl="0" algn="l">
              <a:spcBef>
                <a:spcPts val="0"/>
              </a:spcBef>
              <a:spcAft>
                <a:spcPts val="0"/>
              </a:spcAft>
              <a:buSzPts val="2200"/>
              <a:buChar char="•"/>
            </a:pPr>
            <a:r>
              <a:rPr b="1" lang="en-GB" sz="2200"/>
              <a:t>How could FIDELIS sustain the work that you have seen presented by EDEN?</a:t>
            </a:r>
            <a:endParaRPr b="1" sz="2200"/>
          </a:p>
          <a:p>
            <a:pPr indent="-319700" lvl="0" marL="450000" rtl="0" algn="l">
              <a:spcBef>
                <a:spcPts val="0"/>
              </a:spcBef>
              <a:spcAft>
                <a:spcPts val="0"/>
              </a:spcAft>
              <a:buSzPts val="2200"/>
              <a:buChar char="•"/>
            </a:pPr>
            <a:r>
              <a:rPr b="1" lang="en-GB" sz="2200"/>
              <a:t>You can use the </a:t>
            </a:r>
            <a:r>
              <a:rPr b="1" lang="en-GB" sz="2200"/>
              <a:t>flip charts</a:t>
            </a:r>
            <a:r>
              <a:rPr b="1" lang="en-GB" sz="2200"/>
              <a:t> or Google Doc to share your thoughts, but please only use one or the other! We will take a look at your answers afterwards and will be included in a short report on this Bootcamp as well as ongoing considerations for the business and governance proposals.</a:t>
            </a:r>
            <a:endParaRPr b="1" sz="2200"/>
          </a:p>
        </p:txBody>
      </p:sp>
    </p:spTree>
  </p:cSld>
  <p:clrMapOvr>
    <a:masterClrMapping/>
  </p:clrMapOvr>
</p:sld>
</file>

<file path=ppt/theme/theme1.xml><?xml version="1.0" encoding="utf-8"?>
<a:theme xmlns:a="http://schemas.openxmlformats.org/drawingml/2006/main" xmlns:r="http://schemas.openxmlformats.org/officeDocument/2006/relationships" name="Tema di Office">
  <a:themeElements>
    <a:clrScheme name="Blue-Cloud">
      <a:dk1>
        <a:srgbClr val="0032B1"/>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EOSC EDEN">
      <a:dk1>
        <a:srgbClr val="000000"/>
      </a:dk1>
      <a:lt1>
        <a:srgbClr val="FFFFFF"/>
      </a:lt1>
      <a:dk2>
        <a:srgbClr val="1F497D"/>
      </a:dk2>
      <a:lt2>
        <a:srgbClr val="EEECE1"/>
      </a:lt2>
      <a:accent1>
        <a:srgbClr val="008E99"/>
      </a:accent1>
      <a:accent2>
        <a:srgbClr val="EB5F84"/>
      </a:accent2>
      <a:accent3>
        <a:srgbClr val="F79646"/>
      </a:accent3>
      <a:accent4>
        <a:srgbClr val="8064A2"/>
      </a:accent4>
      <a:accent5>
        <a:srgbClr val="4F81BD"/>
      </a:accent5>
      <a:accent6>
        <a:srgbClr val="92CDDC"/>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EOSC EDEN">
      <a:dk1>
        <a:srgbClr val="000000"/>
      </a:dk1>
      <a:lt1>
        <a:srgbClr val="FFFFFF"/>
      </a:lt1>
      <a:dk2>
        <a:srgbClr val="1F497D"/>
      </a:dk2>
      <a:lt2>
        <a:srgbClr val="EEECE1"/>
      </a:lt2>
      <a:accent1>
        <a:srgbClr val="008E99"/>
      </a:accent1>
      <a:accent2>
        <a:srgbClr val="EB5F84"/>
      </a:accent2>
      <a:accent3>
        <a:srgbClr val="F79646"/>
      </a:accent3>
      <a:accent4>
        <a:srgbClr val="8064A2"/>
      </a:accent4>
      <a:accent5>
        <a:srgbClr val="4F81BD"/>
      </a:accent5>
      <a:accent6>
        <a:srgbClr val="92CDDC"/>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Tema di Office">
  <a:themeElements>
    <a:clrScheme name="Blue-Cloud">
      <a:dk1>
        <a:srgbClr val="0032B1"/>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Office Theme">
  <a:themeElements>
    <a:clrScheme name="EOSC EDEN">
      <a:dk1>
        <a:srgbClr val="000000"/>
      </a:dk1>
      <a:lt1>
        <a:srgbClr val="FFFFFF"/>
      </a:lt1>
      <a:dk2>
        <a:srgbClr val="1F497D"/>
      </a:dk2>
      <a:lt2>
        <a:srgbClr val="EEECE1"/>
      </a:lt2>
      <a:accent1>
        <a:srgbClr val="008E99"/>
      </a:accent1>
      <a:accent2>
        <a:srgbClr val="EB5F84"/>
      </a:accent2>
      <a:accent3>
        <a:srgbClr val="F79646"/>
      </a:accent3>
      <a:accent4>
        <a:srgbClr val="8064A2"/>
      </a:accent4>
      <a:accent5>
        <a:srgbClr val="4F81BD"/>
      </a:accent5>
      <a:accent6>
        <a:srgbClr val="92CDDC"/>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2025-03-13T11:55:39Z</dcterms:created>
  <dc:creator>J Allen</dc:creator>
</cp:coreProperties>
</file>