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59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0DB1"/>
    <a:srgbClr val="006600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466" y="4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8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6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5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21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0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0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75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154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5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4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DE375-6E36-4DE1-A085-84A4D7C71622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00AAD-CBAE-43BA-B890-5EE14A24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5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Łącznik prosty 57"/>
          <p:cNvCxnSpPr/>
          <p:nvPr/>
        </p:nvCxnSpPr>
        <p:spPr>
          <a:xfrm>
            <a:off x="5306874" y="760202"/>
            <a:ext cx="29566" cy="574929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Nawias klamrowy otwierający 66"/>
          <p:cNvSpPr/>
          <p:nvPr/>
        </p:nvSpPr>
        <p:spPr>
          <a:xfrm rot="5400000">
            <a:off x="2002970" y="-767936"/>
            <a:ext cx="180109" cy="2879764"/>
          </a:xfrm>
          <a:prstGeom prst="leftBrace">
            <a:avLst>
              <a:gd name="adj1" fmla="val 21898"/>
              <a:gd name="adj2" fmla="val 508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Nawias klamrowy otwierający 67"/>
          <p:cNvSpPr/>
          <p:nvPr/>
        </p:nvSpPr>
        <p:spPr>
          <a:xfrm rot="5400000">
            <a:off x="4331386" y="-203206"/>
            <a:ext cx="214746" cy="1729522"/>
          </a:xfrm>
          <a:prstGeom prst="leftBrace">
            <a:avLst>
              <a:gd name="adj1" fmla="val 21898"/>
              <a:gd name="adj2" fmla="val 508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Nawias klamrowy otwierający 69"/>
          <p:cNvSpPr/>
          <p:nvPr/>
        </p:nvSpPr>
        <p:spPr>
          <a:xfrm rot="5400000">
            <a:off x="6210733" y="-342578"/>
            <a:ext cx="228603" cy="2022130"/>
          </a:xfrm>
          <a:prstGeom prst="leftBrace">
            <a:avLst>
              <a:gd name="adj1" fmla="val 21898"/>
              <a:gd name="adj2" fmla="val 508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Nawias klamrowy otwierający 70"/>
          <p:cNvSpPr/>
          <p:nvPr/>
        </p:nvSpPr>
        <p:spPr>
          <a:xfrm rot="5400000">
            <a:off x="8288479" y="-301333"/>
            <a:ext cx="228603" cy="1898073"/>
          </a:xfrm>
          <a:prstGeom prst="leftBrace">
            <a:avLst>
              <a:gd name="adj1" fmla="val 21898"/>
              <a:gd name="adj2" fmla="val 508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Nawias klamrowy otwierający 71"/>
          <p:cNvSpPr/>
          <p:nvPr/>
        </p:nvSpPr>
        <p:spPr>
          <a:xfrm rot="5400000">
            <a:off x="9947561" y="96984"/>
            <a:ext cx="228603" cy="1115291"/>
          </a:xfrm>
          <a:prstGeom prst="leftBrace">
            <a:avLst>
              <a:gd name="adj1" fmla="val 21898"/>
              <a:gd name="adj2" fmla="val 508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upa 79"/>
          <p:cNvGrpSpPr/>
          <p:nvPr/>
        </p:nvGrpSpPr>
        <p:grpSpPr>
          <a:xfrm>
            <a:off x="689034" y="116280"/>
            <a:ext cx="10884738" cy="6603679"/>
            <a:chOff x="654529" y="150786"/>
            <a:chExt cx="10884738" cy="6603679"/>
          </a:xfrm>
        </p:grpSpPr>
        <p:grpSp>
          <p:nvGrpSpPr>
            <p:cNvPr id="78" name="Grupa 77"/>
            <p:cNvGrpSpPr/>
            <p:nvPr/>
          </p:nvGrpSpPr>
          <p:grpSpPr>
            <a:xfrm>
              <a:off x="654529" y="150786"/>
              <a:ext cx="10884738" cy="6603679"/>
              <a:chOff x="654529" y="150786"/>
              <a:chExt cx="10884738" cy="6603679"/>
            </a:xfrm>
          </p:grpSpPr>
          <p:grpSp>
            <p:nvGrpSpPr>
              <p:cNvPr id="56" name="Grupa 55"/>
              <p:cNvGrpSpPr/>
              <p:nvPr/>
            </p:nvGrpSpPr>
            <p:grpSpPr>
              <a:xfrm>
                <a:off x="657317" y="759685"/>
                <a:ext cx="9962349" cy="5994780"/>
                <a:chOff x="933542" y="435835"/>
                <a:chExt cx="9962349" cy="5994780"/>
              </a:xfrm>
            </p:grpSpPr>
            <p:grpSp>
              <p:nvGrpSpPr>
                <p:cNvPr id="43" name="Grupa 42"/>
                <p:cNvGrpSpPr/>
                <p:nvPr/>
              </p:nvGrpSpPr>
              <p:grpSpPr>
                <a:xfrm>
                  <a:off x="933542" y="435835"/>
                  <a:ext cx="9962349" cy="5994780"/>
                  <a:chOff x="933542" y="435835"/>
                  <a:chExt cx="9962349" cy="5994780"/>
                </a:xfrm>
              </p:grpSpPr>
              <p:grpSp>
                <p:nvGrpSpPr>
                  <p:cNvPr id="36" name="Grupa 35"/>
                  <p:cNvGrpSpPr/>
                  <p:nvPr/>
                </p:nvGrpSpPr>
                <p:grpSpPr>
                  <a:xfrm>
                    <a:off x="933542" y="435835"/>
                    <a:ext cx="9962349" cy="5994780"/>
                    <a:chOff x="933542" y="435835"/>
                    <a:chExt cx="9962349" cy="5994780"/>
                  </a:xfrm>
                </p:grpSpPr>
                <p:pic>
                  <p:nvPicPr>
                    <p:cNvPr id="2" name="Obraz 1"/>
                    <p:cNvPicPr>
                      <a:picLocks noChangeAspect="1"/>
                    </p:cNvPicPr>
                    <p:nvPr/>
                  </p:nvPicPr>
                  <p:blipFill rotWithShape="1">
                    <a:blip r:embed="rId2"/>
                    <a:srcRect r="10359"/>
                    <a:stretch/>
                  </p:blipFill>
                  <p:spPr>
                    <a:xfrm>
                      <a:off x="3857927" y="440775"/>
                      <a:ext cx="3747833" cy="5977115"/>
                    </a:xfrm>
                    <a:prstGeom prst="rect">
                      <a:avLst/>
                    </a:prstGeom>
                    <a:ln>
                      <a:solidFill>
                        <a:schemeClr val="accent1"/>
                      </a:solidFill>
                    </a:ln>
                  </p:spPr>
                </p:pic>
                <p:pic>
                  <p:nvPicPr>
                    <p:cNvPr id="28" name="Obraz 27"/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t="4809" b="168"/>
                    <a:stretch/>
                  </p:blipFill>
                  <p:spPr>
                    <a:xfrm>
                      <a:off x="9778409" y="435835"/>
                      <a:ext cx="1117482" cy="5988523"/>
                    </a:xfrm>
                    <a:prstGeom prst="rect">
                      <a:avLst/>
                    </a:prstGeom>
                    <a:ln>
                      <a:solidFill>
                        <a:schemeClr val="accent1"/>
                      </a:solidFill>
                    </a:ln>
                  </p:spPr>
                </p:pic>
                <p:pic>
                  <p:nvPicPr>
                    <p:cNvPr id="29" name="Obraz 28"/>
                    <p:cNvPicPr>
                      <a:picLocks noChangeAspect="1"/>
                    </p:cNvPicPr>
                    <p:nvPr/>
                  </p:nvPicPr>
                  <p:blipFill rotWithShape="1">
                    <a:blip r:embed="rId4"/>
                    <a:srcRect t="2045"/>
                    <a:stretch/>
                  </p:blipFill>
                  <p:spPr>
                    <a:xfrm>
                      <a:off x="7735682" y="444381"/>
                      <a:ext cx="1895431" cy="5983459"/>
                    </a:xfrm>
                    <a:prstGeom prst="rect">
                      <a:avLst/>
                    </a:prstGeom>
                    <a:ln>
                      <a:solidFill>
                        <a:schemeClr val="accent1"/>
                      </a:solidFill>
                    </a:ln>
                  </p:spPr>
                </p:pic>
                <p:grpSp>
                  <p:nvGrpSpPr>
                    <p:cNvPr id="35" name="Grupa 34"/>
                    <p:cNvGrpSpPr/>
                    <p:nvPr/>
                  </p:nvGrpSpPr>
                  <p:grpSpPr>
                    <a:xfrm>
                      <a:off x="933542" y="444381"/>
                      <a:ext cx="2872989" cy="5986234"/>
                      <a:chOff x="933542" y="444381"/>
                      <a:chExt cx="2872989" cy="5986234"/>
                    </a:xfrm>
                  </p:grpSpPr>
                  <p:pic>
                    <p:nvPicPr>
                      <p:cNvPr id="19" name="Obraz 18"/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/>
                      <a:srcRect t="566"/>
                      <a:stretch/>
                    </p:blipFill>
                    <p:spPr>
                      <a:xfrm>
                        <a:off x="933542" y="444381"/>
                        <a:ext cx="2872989" cy="5986234"/>
                      </a:xfrm>
                      <a:prstGeom prst="rect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</p:pic>
                  <p:sp>
                    <p:nvSpPr>
                      <p:cNvPr id="30" name="Prostokąt 29"/>
                      <p:cNvSpPr/>
                      <p:nvPr/>
                    </p:nvSpPr>
                    <p:spPr>
                      <a:xfrm>
                        <a:off x="940037" y="478564"/>
                        <a:ext cx="1401511" cy="2734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31" name="Prostokąt 30"/>
                      <p:cNvSpPr/>
                      <p:nvPr/>
                    </p:nvSpPr>
                    <p:spPr>
                      <a:xfrm>
                        <a:off x="946396" y="1588093"/>
                        <a:ext cx="1949866" cy="2734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32" name="Prostokąt 31"/>
                      <p:cNvSpPr/>
                      <p:nvPr/>
                    </p:nvSpPr>
                    <p:spPr>
                      <a:xfrm>
                        <a:off x="946396" y="2562314"/>
                        <a:ext cx="1401511" cy="2734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33" name="Prostokąt 32"/>
                      <p:cNvSpPr/>
                      <p:nvPr/>
                    </p:nvSpPr>
                    <p:spPr>
                      <a:xfrm>
                        <a:off x="947158" y="3707450"/>
                        <a:ext cx="1401511" cy="2734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34" name="Prostokąt 33"/>
                      <p:cNvSpPr/>
                      <p:nvPr/>
                    </p:nvSpPr>
                    <p:spPr>
                      <a:xfrm>
                        <a:off x="940953" y="4741491"/>
                        <a:ext cx="1401511" cy="2734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pic>
                <p:nvPicPr>
                  <p:cNvPr id="37" name="Obraz 36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968930" y="464490"/>
                    <a:ext cx="1167519" cy="827343"/>
                  </a:xfrm>
                  <a:prstGeom prst="rect">
                    <a:avLst/>
                  </a:prstGeom>
                </p:spPr>
              </p:pic>
              <p:pic>
                <p:nvPicPr>
                  <p:cNvPr id="38" name="Obraz 37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963103" y="4724371"/>
                    <a:ext cx="1184391" cy="546642"/>
                  </a:xfrm>
                  <a:prstGeom prst="rect">
                    <a:avLst/>
                  </a:prstGeom>
                </p:spPr>
              </p:pic>
              <p:pic>
                <p:nvPicPr>
                  <p:cNvPr id="39" name="Obraz 38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972364" y="3609143"/>
                    <a:ext cx="958986" cy="979833"/>
                  </a:xfrm>
                  <a:prstGeom prst="rect">
                    <a:avLst/>
                  </a:prstGeom>
                </p:spPr>
              </p:pic>
              <p:pic>
                <p:nvPicPr>
                  <p:cNvPr id="40" name="Obraz 39"/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954787" y="2575926"/>
                    <a:ext cx="976563" cy="956218"/>
                  </a:xfrm>
                  <a:prstGeom prst="rect">
                    <a:avLst/>
                  </a:prstGeom>
                </p:spPr>
              </p:pic>
              <p:pic>
                <p:nvPicPr>
                  <p:cNvPr id="42" name="Obraz 41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967739" y="1449182"/>
                    <a:ext cx="937974" cy="1010454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5" name="pole tekstowe 54"/>
                <p:cNvSpPr txBox="1"/>
                <p:nvPr/>
              </p:nvSpPr>
              <p:spPr>
                <a:xfrm>
                  <a:off x="8982075" y="5724524"/>
                  <a:ext cx="91439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l-PL" sz="1000" b="1" dirty="0" smtClean="0"/>
                    <a:t>H</a:t>
                  </a:r>
                  <a:r>
                    <a:rPr lang="pl-PL" sz="1000" b="1" baseline="-25000" dirty="0" smtClean="0"/>
                    <a:t>2</a:t>
                  </a:r>
                  <a:r>
                    <a:rPr lang="pl-PL" sz="1000" b="1" dirty="0" smtClean="0"/>
                    <a:t>O from</a:t>
                  </a:r>
                </a:p>
                <a:p>
                  <a:r>
                    <a:rPr lang="pl-PL" sz="1000" b="1" dirty="0" smtClean="0"/>
                    <a:t>d6-DMSO</a:t>
                  </a:r>
                  <a:endParaRPr lang="en-US" sz="1000" b="1" dirty="0"/>
                </a:p>
              </p:txBody>
            </p:sp>
          </p:grpSp>
          <p:sp>
            <p:nvSpPr>
              <p:cNvPr id="73" name="pole tekstowe 72"/>
              <p:cNvSpPr txBox="1"/>
              <p:nvPr/>
            </p:nvSpPr>
            <p:spPr>
              <a:xfrm>
                <a:off x="654529" y="274426"/>
                <a:ext cx="285642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b="1" dirty="0" err="1" smtClean="0"/>
                  <a:t>Labile</a:t>
                </a:r>
                <a:r>
                  <a:rPr lang="pl-PL" sz="1000" b="1" dirty="0" smtClean="0"/>
                  <a:t> proton region (OH, NH)</a:t>
                </a:r>
                <a:endParaRPr lang="en-US" sz="1000" b="1" dirty="0"/>
              </a:p>
            </p:txBody>
          </p:sp>
          <p:sp>
            <p:nvSpPr>
              <p:cNvPr id="74" name="pole tekstowe 73"/>
              <p:cNvSpPr txBox="1"/>
              <p:nvPr/>
            </p:nvSpPr>
            <p:spPr>
              <a:xfrm>
                <a:off x="2972159" y="150786"/>
                <a:ext cx="28564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b="1" dirty="0" err="1" smtClean="0"/>
                  <a:t>Imine</a:t>
                </a:r>
                <a:r>
                  <a:rPr lang="pl-PL" sz="1000" b="1" dirty="0" smtClean="0"/>
                  <a:t> and </a:t>
                </a:r>
                <a:r>
                  <a:rPr lang="pl-PL" sz="1000" b="1" dirty="0" err="1" smtClean="0"/>
                  <a:t>aromatic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signals</a:t>
                </a:r>
                <a:endParaRPr lang="pl-PL" sz="1000" b="1" dirty="0" smtClean="0"/>
              </a:p>
              <a:p>
                <a:pPr algn="ctr"/>
                <a:r>
                  <a:rPr lang="pl-PL" sz="1000" b="1" dirty="0" smtClean="0"/>
                  <a:t>from </a:t>
                </a:r>
                <a:r>
                  <a:rPr lang="pl-PL" sz="1000" b="1" dirty="0" err="1" smtClean="0"/>
                  <a:t>phenoxo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moiety</a:t>
                </a:r>
                <a:endParaRPr lang="en-US" sz="1000" b="1" dirty="0"/>
              </a:p>
            </p:txBody>
          </p:sp>
          <p:sp>
            <p:nvSpPr>
              <p:cNvPr id="75" name="pole tekstowe 74"/>
              <p:cNvSpPr txBox="1"/>
              <p:nvPr/>
            </p:nvSpPr>
            <p:spPr>
              <a:xfrm>
                <a:off x="4849842" y="173788"/>
                <a:ext cx="28564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b="1" dirty="0" err="1" smtClean="0"/>
                  <a:t>Aromatic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signals</a:t>
                </a:r>
                <a:r>
                  <a:rPr lang="pl-PL" sz="1000" b="1" dirty="0" smtClean="0"/>
                  <a:t> from </a:t>
                </a:r>
              </a:p>
              <a:p>
                <a:pPr algn="ctr"/>
                <a:r>
                  <a:rPr lang="pl-PL" sz="1000" b="1" dirty="0" err="1" smtClean="0"/>
                  <a:t>benzimidazole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moiety</a:t>
                </a:r>
                <a:endParaRPr lang="en-US" sz="1000" b="1" dirty="0"/>
              </a:p>
            </p:txBody>
          </p:sp>
          <p:sp>
            <p:nvSpPr>
              <p:cNvPr id="76" name="pole tekstowe 75"/>
              <p:cNvSpPr txBox="1"/>
              <p:nvPr/>
            </p:nvSpPr>
            <p:spPr>
              <a:xfrm>
                <a:off x="6986318" y="257176"/>
                <a:ext cx="285642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b="1" dirty="0" err="1" smtClean="0"/>
                  <a:t>Methyl</a:t>
                </a:r>
                <a:r>
                  <a:rPr lang="pl-PL" sz="1000" b="1" dirty="0" smtClean="0"/>
                  <a:t> from </a:t>
                </a:r>
                <a:r>
                  <a:rPr lang="pl-PL" sz="1000" b="1" dirty="0" err="1" smtClean="0"/>
                  <a:t>hydrazone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moiety</a:t>
                </a:r>
                <a:endParaRPr lang="en-US" sz="1000" b="1" dirty="0"/>
              </a:p>
            </p:txBody>
          </p:sp>
          <p:sp>
            <p:nvSpPr>
              <p:cNvPr id="77" name="pole tekstowe 76"/>
              <p:cNvSpPr txBox="1"/>
              <p:nvPr/>
            </p:nvSpPr>
            <p:spPr>
              <a:xfrm>
                <a:off x="8682845" y="228422"/>
                <a:ext cx="28564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000" b="1" i="1" dirty="0" err="1" smtClean="0"/>
                  <a:t>Tert</a:t>
                </a:r>
                <a:r>
                  <a:rPr lang="pl-PL" sz="1000" b="1" dirty="0" smtClean="0"/>
                  <a:t>-butyl from </a:t>
                </a:r>
              </a:p>
              <a:p>
                <a:pPr algn="ctr"/>
                <a:r>
                  <a:rPr lang="pl-PL" sz="1000" b="1" dirty="0" err="1" smtClean="0"/>
                  <a:t>phenoxo</a:t>
                </a:r>
                <a:r>
                  <a:rPr lang="pl-PL" sz="1000" b="1" dirty="0" smtClean="0"/>
                  <a:t> </a:t>
                </a:r>
                <a:r>
                  <a:rPr lang="pl-PL" sz="1000" b="1" dirty="0" err="1" smtClean="0"/>
                  <a:t>moiety</a:t>
                </a:r>
                <a:endParaRPr lang="en-US" sz="1000" b="1" dirty="0"/>
              </a:p>
            </p:txBody>
          </p:sp>
        </p:grpSp>
        <p:pic>
          <p:nvPicPr>
            <p:cNvPr id="79" name="Obraz 7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38120" y="5054039"/>
              <a:ext cx="1474773" cy="579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436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/>
          <a:stretch/>
        </p:blipFill>
        <p:spPr>
          <a:xfrm>
            <a:off x="1187382" y="114300"/>
            <a:ext cx="9830703" cy="6743700"/>
          </a:xfrm>
          <a:prstGeom prst="rect">
            <a:avLst/>
          </a:prstGeom>
        </p:spPr>
      </p:pic>
      <p:pic>
        <p:nvPicPr>
          <p:cNvPr id="4" name="Obraz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6" t="56882"/>
          <a:stretch/>
        </p:blipFill>
        <p:spPr bwMode="auto">
          <a:xfrm>
            <a:off x="4508671" y="877105"/>
            <a:ext cx="1587328" cy="2012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Elipsa 6"/>
          <p:cNvSpPr/>
          <p:nvPr/>
        </p:nvSpPr>
        <p:spPr>
          <a:xfrm>
            <a:off x="4508671" y="1854687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a 8"/>
          <p:cNvSpPr/>
          <p:nvPr/>
        </p:nvSpPr>
        <p:spPr>
          <a:xfrm>
            <a:off x="5265458" y="775425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ipsa 13"/>
          <p:cNvSpPr/>
          <p:nvPr/>
        </p:nvSpPr>
        <p:spPr>
          <a:xfrm>
            <a:off x="5682323" y="1653502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lipsa 18"/>
          <p:cNvSpPr/>
          <p:nvPr/>
        </p:nvSpPr>
        <p:spPr>
          <a:xfrm>
            <a:off x="6817069" y="4077861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lipsa 21"/>
          <p:cNvSpPr/>
          <p:nvPr/>
        </p:nvSpPr>
        <p:spPr>
          <a:xfrm>
            <a:off x="5972782" y="1854687"/>
            <a:ext cx="107092" cy="107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ipsa 22"/>
          <p:cNvSpPr/>
          <p:nvPr/>
        </p:nvSpPr>
        <p:spPr>
          <a:xfrm>
            <a:off x="4892843" y="954372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ipsa 23"/>
          <p:cNvSpPr/>
          <p:nvPr/>
        </p:nvSpPr>
        <p:spPr>
          <a:xfrm>
            <a:off x="5571352" y="954372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ipsa 24"/>
          <p:cNvSpPr/>
          <p:nvPr/>
        </p:nvSpPr>
        <p:spPr>
          <a:xfrm>
            <a:off x="4831746" y="1653502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lipsa 25"/>
          <p:cNvSpPr/>
          <p:nvPr/>
        </p:nvSpPr>
        <p:spPr>
          <a:xfrm>
            <a:off x="2665602" y="5208649"/>
            <a:ext cx="107092" cy="1070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ipsa 26"/>
          <p:cNvSpPr/>
          <p:nvPr/>
        </p:nvSpPr>
        <p:spPr>
          <a:xfrm>
            <a:off x="4999935" y="1377756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lipsa 27"/>
          <p:cNvSpPr/>
          <p:nvPr/>
        </p:nvSpPr>
        <p:spPr>
          <a:xfrm>
            <a:off x="5481328" y="1377756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lipsa 28"/>
          <p:cNvSpPr/>
          <p:nvPr/>
        </p:nvSpPr>
        <p:spPr>
          <a:xfrm>
            <a:off x="3124237" y="4853587"/>
            <a:ext cx="107092" cy="10709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lipsa 29"/>
          <p:cNvSpPr/>
          <p:nvPr/>
        </p:nvSpPr>
        <p:spPr>
          <a:xfrm>
            <a:off x="3365877" y="4960679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Elipsa 30"/>
          <p:cNvSpPr/>
          <p:nvPr/>
        </p:nvSpPr>
        <p:spPr>
          <a:xfrm>
            <a:off x="3472969" y="460111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Elipsa 31"/>
          <p:cNvSpPr/>
          <p:nvPr/>
        </p:nvSpPr>
        <p:spPr>
          <a:xfrm>
            <a:off x="4615763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Elipsa 32"/>
          <p:cNvSpPr/>
          <p:nvPr/>
        </p:nvSpPr>
        <p:spPr>
          <a:xfrm>
            <a:off x="4846630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Elipsa 33"/>
          <p:cNvSpPr/>
          <p:nvPr/>
        </p:nvSpPr>
        <p:spPr>
          <a:xfrm>
            <a:off x="5628777" y="2889420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Elipsa 34"/>
          <p:cNvSpPr/>
          <p:nvPr/>
        </p:nvSpPr>
        <p:spPr>
          <a:xfrm>
            <a:off x="5865690" y="2885815"/>
            <a:ext cx="107092" cy="1070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Elipsa 35"/>
          <p:cNvSpPr/>
          <p:nvPr/>
        </p:nvSpPr>
        <p:spPr>
          <a:xfrm>
            <a:off x="4467996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Elipsa 36"/>
          <p:cNvSpPr/>
          <p:nvPr/>
        </p:nvSpPr>
        <p:spPr>
          <a:xfrm>
            <a:off x="4999935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Elipsa 37"/>
          <p:cNvSpPr/>
          <p:nvPr/>
        </p:nvSpPr>
        <p:spPr>
          <a:xfrm>
            <a:off x="5478328" y="2649451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Elipsa 38"/>
          <p:cNvSpPr/>
          <p:nvPr/>
        </p:nvSpPr>
        <p:spPr>
          <a:xfrm>
            <a:off x="6008513" y="2649729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Elipsa 39"/>
          <p:cNvSpPr/>
          <p:nvPr/>
        </p:nvSpPr>
        <p:spPr>
          <a:xfrm>
            <a:off x="3664848" y="5495902"/>
            <a:ext cx="107092" cy="107092"/>
          </a:xfrm>
          <a:prstGeom prst="ellipse">
            <a:avLst/>
          </a:prstGeom>
          <a:solidFill>
            <a:srgbClr val="F30DB1"/>
          </a:solidFill>
          <a:ln>
            <a:solidFill>
              <a:srgbClr val="F30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830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a 25"/>
          <p:cNvGrpSpPr/>
          <p:nvPr/>
        </p:nvGrpSpPr>
        <p:grpSpPr>
          <a:xfrm>
            <a:off x="1180648" y="4079"/>
            <a:ext cx="9830703" cy="6726195"/>
            <a:chOff x="1266373" y="65902"/>
            <a:chExt cx="9830703" cy="672619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2"/>
            <a:stretch/>
          </p:blipFill>
          <p:spPr>
            <a:xfrm>
              <a:off x="1266373" y="65902"/>
              <a:ext cx="9830703" cy="6726195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6655" y="558165"/>
              <a:ext cx="2297566" cy="2619375"/>
            </a:xfrm>
            <a:prstGeom prst="rect">
              <a:avLst/>
            </a:prstGeom>
          </p:spPr>
        </p:pic>
        <p:sp>
          <p:nvSpPr>
            <p:cNvPr id="6" name="Elipsa 5"/>
            <p:cNvSpPr/>
            <p:nvPr/>
          </p:nvSpPr>
          <p:spPr>
            <a:xfrm>
              <a:off x="4345819" y="48202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5707510" y="1574652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4865438" y="1848531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4691736" y="1290728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6660010" y="181430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4672686" y="691373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4022134" y="696342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2190818" y="4530771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2377546" y="4637863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3992401" y="1290728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3437029" y="4477225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3992401" y="1639748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ipsa 18"/>
            <p:cNvSpPr/>
            <p:nvPr/>
          </p:nvSpPr>
          <p:spPr>
            <a:xfrm>
              <a:off x="3039013" y="4979283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5001169" y="2776425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5761056" y="2776425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5176429" y="309657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5600418" y="309657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2931921" y="4370133"/>
              <a:ext cx="107092" cy="10709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3268089" y="5351208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46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a 28"/>
          <p:cNvGrpSpPr/>
          <p:nvPr/>
        </p:nvGrpSpPr>
        <p:grpSpPr>
          <a:xfrm>
            <a:off x="1180648" y="165100"/>
            <a:ext cx="9830704" cy="6692900"/>
            <a:chOff x="1180648" y="165100"/>
            <a:chExt cx="9830704" cy="6692900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7"/>
            <a:stretch/>
          </p:blipFill>
          <p:spPr>
            <a:xfrm>
              <a:off x="1180648" y="165100"/>
              <a:ext cx="9830704" cy="6692900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639"/>
            <a:stretch/>
          </p:blipFill>
          <p:spPr>
            <a:xfrm>
              <a:off x="3576637" y="781050"/>
              <a:ext cx="2943225" cy="2533650"/>
            </a:xfrm>
            <a:prstGeom prst="rect">
              <a:avLst/>
            </a:prstGeom>
          </p:spPr>
        </p:pic>
        <p:sp>
          <p:nvSpPr>
            <p:cNvPr id="6" name="Elipsa 5"/>
            <p:cNvSpPr/>
            <p:nvPr/>
          </p:nvSpPr>
          <p:spPr>
            <a:xfrm>
              <a:off x="3638550" y="1793727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6274593" y="1771931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6548437" y="442305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4953128" y="734647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4643501" y="90847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5267389" y="908479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8813521" y="2680130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4477294" y="2053219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5465513" y="2047875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ipsa 14"/>
            <p:cNvSpPr/>
            <p:nvPr/>
          </p:nvSpPr>
          <p:spPr>
            <a:xfrm>
              <a:off x="2092235" y="5341620"/>
              <a:ext cx="107092" cy="107092"/>
            </a:xfrm>
            <a:prstGeom prst="ellipse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4641120" y="1499146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5267389" y="1488372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2397082" y="5004732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ipsa 18"/>
            <p:cNvSpPr/>
            <p:nvPr/>
          </p:nvSpPr>
          <p:spPr>
            <a:xfrm>
              <a:off x="5572605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6308411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6132199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5752837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4321065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4151996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3778875" y="3228911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Elipsa 25"/>
            <p:cNvSpPr/>
            <p:nvPr/>
          </p:nvSpPr>
          <p:spPr>
            <a:xfrm>
              <a:off x="3609806" y="293601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Elipsa 26"/>
            <p:cNvSpPr/>
            <p:nvPr/>
          </p:nvSpPr>
          <p:spPr>
            <a:xfrm>
              <a:off x="2926387" y="5517157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Elipsa 27"/>
            <p:cNvSpPr/>
            <p:nvPr/>
          </p:nvSpPr>
          <p:spPr>
            <a:xfrm>
              <a:off x="3257381" y="5595738"/>
              <a:ext cx="107092" cy="107092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847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/>
        </p:nvGrpSpPr>
        <p:grpSpPr>
          <a:xfrm>
            <a:off x="545917" y="-59406"/>
            <a:ext cx="10235591" cy="6849985"/>
            <a:chOff x="545917" y="-59406"/>
            <a:chExt cx="10235591" cy="6849985"/>
          </a:xfrm>
        </p:grpSpPr>
        <p:grpSp>
          <p:nvGrpSpPr>
            <p:cNvPr id="80" name="Grupa 79"/>
            <p:cNvGrpSpPr/>
            <p:nvPr/>
          </p:nvGrpSpPr>
          <p:grpSpPr>
            <a:xfrm>
              <a:off x="545917" y="-59406"/>
              <a:ext cx="8956437" cy="5646070"/>
              <a:chOff x="663812" y="802414"/>
              <a:chExt cx="8956437" cy="5646070"/>
            </a:xfrm>
          </p:grpSpPr>
          <p:grpSp>
            <p:nvGrpSpPr>
              <p:cNvPr id="56" name="Grupa 55"/>
              <p:cNvGrpSpPr/>
              <p:nvPr/>
            </p:nvGrpSpPr>
            <p:grpSpPr>
              <a:xfrm>
                <a:off x="663812" y="802414"/>
                <a:ext cx="8956437" cy="5646070"/>
                <a:chOff x="940037" y="478564"/>
                <a:chExt cx="8956437" cy="5646070"/>
              </a:xfrm>
            </p:grpSpPr>
            <p:grpSp>
              <p:nvGrpSpPr>
                <p:cNvPr id="35" name="Grupa 34"/>
                <p:cNvGrpSpPr/>
                <p:nvPr/>
              </p:nvGrpSpPr>
              <p:grpSpPr>
                <a:xfrm>
                  <a:off x="940037" y="478564"/>
                  <a:ext cx="1956225" cy="4536393"/>
                  <a:chOff x="940037" y="478564"/>
                  <a:chExt cx="1956225" cy="4536393"/>
                </a:xfrm>
              </p:grpSpPr>
              <p:sp>
                <p:nvSpPr>
                  <p:cNvPr id="30" name="Prostokąt 29"/>
                  <p:cNvSpPr/>
                  <p:nvPr/>
                </p:nvSpPr>
                <p:spPr>
                  <a:xfrm>
                    <a:off x="940037" y="478564"/>
                    <a:ext cx="1401511" cy="2734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Prostokąt 30"/>
                  <p:cNvSpPr/>
                  <p:nvPr/>
                </p:nvSpPr>
                <p:spPr>
                  <a:xfrm>
                    <a:off x="946396" y="1588093"/>
                    <a:ext cx="1949866" cy="2734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2" name="Prostokąt 31"/>
                  <p:cNvSpPr/>
                  <p:nvPr/>
                </p:nvSpPr>
                <p:spPr>
                  <a:xfrm>
                    <a:off x="946396" y="2562314"/>
                    <a:ext cx="1401511" cy="2734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Prostokąt 32"/>
                  <p:cNvSpPr/>
                  <p:nvPr/>
                </p:nvSpPr>
                <p:spPr>
                  <a:xfrm>
                    <a:off x="947158" y="3707450"/>
                    <a:ext cx="1401511" cy="2734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" name="Prostokąt 33"/>
                  <p:cNvSpPr/>
                  <p:nvPr/>
                </p:nvSpPr>
                <p:spPr>
                  <a:xfrm>
                    <a:off x="940953" y="4741491"/>
                    <a:ext cx="1401511" cy="2734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55" name="pole tekstowe 54"/>
                <p:cNvSpPr txBox="1"/>
                <p:nvPr/>
              </p:nvSpPr>
              <p:spPr>
                <a:xfrm>
                  <a:off x="8982075" y="5724524"/>
                  <a:ext cx="91439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l-PL" sz="1000" b="1" dirty="0" smtClean="0"/>
                    <a:t>H</a:t>
                  </a:r>
                  <a:r>
                    <a:rPr lang="pl-PL" sz="1000" b="1" baseline="-25000" dirty="0" smtClean="0"/>
                    <a:t>2</a:t>
                  </a:r>
                  <a:r>
                    <a:rPr lang="pl-PL" sz="1000" b="1" dirty="0" smtClean="0"/>
                    <a:t>O from</a:t>
                  </a:r>
                </a:p>
                <a:p>
                  <a:r>
                    <a:rPr lang="pl-PL" sz="1000" b="1" dirty="0" smtClean="0"/>
                    <a:t>d6-DMSO</a:t>
                  </a:r>
                  <a:endParaRPr lang="en-US" sz="1000" b="1" dirty="0"/>
                </a:p>
              </p:txBody>
            </p:sp>
          </p:grpSp>
          <p:pic>
            <p:nvPicPr>
              <p:cNvPr id="79" name="Obraz 7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38120" y="5054039"/>
                <a:ext cx="1474773" cy="579010"/>
              </a:xfrm>
              <a:prstGeom prst="rect">
                <a:avLst/>
              </a:prstGeom>
            </p:spPr>
          </p:pic>
        </p:grpSp>
        <p:pic>
          <p:nvPicPr>
            <p:cNvPr id="3" name="Obraz 2"/>
            <p:cNvPicPr>
              <a:picLocks noChangeAspect="1"/>
            </p:cNvPicPr>
            <p:nvPr/>
          </p:nvPicPr>
          <p:blipFill rotWithShape="1">
            <a:blip r:embed="rId3"/>
            <a:srcRect b="2616"/>
            <a:stretch/>
          </p:blipFill>
          <p:spPr>
            <a:xfrm>
              <a:off x="818845" y="0"/>
              <a:ext cx="9962663" cy="6790579"/>
            </a:xfrm>
            <a:prstGeom prst="rect">
              <a:avLst/>
            </a:prstGeom>
          </p:spPr>
        </p:pic>
        <p:sp>
          <p:nvSpPr>
            <p:cNvPr id="4" name="Prostokąt 3"/>
            <p:cNvSpPr/>
            <p:nvPr/>
          </p:nvSpPr>
          <p:spPr>
            <a:xfrm>
              <a:off x="836838" y="126545"/>
              <a:ext cx="3144612" cy="235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5302" y="4139527"/>
              <a:ext cx="937323" cy="569265"/>
            </a:xfrm>
            <a:prstGeom prst="rect">
              <a:avLst/>
            </a:prstGeom>
          </p:spPr>
        </p:pic>
        <p:sp>
          <p:nvSpPr>
            <p:cNvPr id="44" name="Prostokąt 43"/>
            <p:cNvSpPr/>
            <p:nvPr/>
          </p:nvSpPr>
          <p:spPr>
            <a:xfrm>
              <a:off x="893988" y="1326695"/>
              <a:ext cx="3144612" cy="235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Prostokąt 44"/>
            <p:cNvSpPr/>
            <p:nvPr/>
          </p:nvSpPr>
          <p:spPr>
            <a:xfrm>
              <a:off x="817788" y="2526845"/>
              <a:ext cx="3144612" cy="235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Prostokąt 45"/>
            <p:cNvSpPr/>
            <p:nvPr/>
          </p:nvSpPr>
          <p:spPr>
            <a:xfrm>
              <a:off x="665388" y="3688895"/>
              <a:ext cx="3144612" cy="235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Prostokąt 46"/>
            <p:cNvSpPr/>
            <p:nvPr/>
          </p:nvSpPr>
          <p:spPr>
            <a:xfrm>
              <a:off x="646338" y="4898570"/>
              <a:ext cx="3144612" cy="2354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Obraz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36930" y="4912218"/>
              <a:ext cx="958986" cy="979833"/>
            </a:xfrm>
            <a:prstGeom prst="rect">
              <a:avLst/>
            </a:prstGeom>
          </p:spPr>
        </p:pic>
        <p:pic>
          <p:nvPicPr>
            <p:cNvPr id="48" name="Obraz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46455" y="3740643"/>
              <a:ext cx="958986" cy="979833"/>
            </a:xfrm>
            <a:prstGeom prst="rect">
              <a:avLst/>
            </a:prstGeom>
          </p:spPr>
        </p:pic>
        <p:pic>
          <p:nvPicPr>
            <p:cNvPr id="49" name="Obraz 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5980" y="2511918"/>
              <a:ext cx="958986" cy="979833"/>
            </a:xfrm>
            <a:prstGeom prst="rect">
              <a:avLst/>
            </a:prstGeom>
          </p:spPr>
        </p:pic>
        <p:pic>
          <p:nvPicPr>
            <p:cNvPr id="50" name="Obraz 4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5980" y="1321293"/>
              <a:ext cx="958986" cy="979833"/>
            </a:xfrm>
            <a:prstGeom prst="rect">
              <a:avLst/>
            </a:prstGeom>
          </p:spPr>
        </p:pic>
        <p:pic>
          <p:nvPicPr>
            <p:cNvPr id="51" name="Obraz 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65505" y="149718"/>
              <a:ext cx="958986" cy="979833"/>
            </a:xfrm>
            <a:prstGeom prst="rect">
              <a:avLst/>
            </a:prstGeom>
          </p:spPr>
        </p:pic>
        <p:pic>
          <p:nvPicPr>
            <p:cNvPr id="52" name="Obraz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4352" y="2977477"/>
              <a:ext cx="937323" cy="569265"/>
            </a:xfrm>
            <a:prstGeom prst="rect">
              <a:avLst/>
            </a:prstGeom>
          </p:spPr>
        </p:pic>
        <p:pic>
          <p:nvPicPr>
            <p:cNvPr id="53" name="Obraz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5777" y="1748752"/>
              <a:ext cx="937323" cy="569265"/>
            </a:xfrm>
            <a:prstGeom prst="rect">
              <a:avLst/>
            </a:prstGeom>
          </p:spPr>
        </p:pic>
        <p:pic>
          <p:nvPicPr>
            <p:cNvPr id="54" name="Obraz 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252" y="596227"/>
              <a:ext cx="937323" cy="569265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838200" y="3848100"/>
              <a:ext cx="11873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+ 0.5 </a:t>
              </a:r>
              <a:r>
                <a:rPr lang="pl-PL" b="1" dirty="0" err="1" smtClean="0"/>
                <a:t>eq</a:t>
              </a:r>
              <a:r>
                <a:rPr lang="pl-PL" b="1" dirty="0" smtClean="0"/>
                <a:t>.</a:t>
              </a:r>
              <a:endParaRPr lang="en-US" b="1" dirty="0"/>
            </a:p>
          </p:txBody>
        </p:sp>
        <p:sp>
          <p:nvSpPr>
            <p:cNvPr id="60" name="pole tekstowe 59"/>
            <p:cNvSpPr txBox="1"/>
            <p:nvPr/>
          </p:nvSpPr>
          <p:spPr>
            <a:xfrm>
              <a:off x="838200" y="2600325"/>
              <a:ext cx="11873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+ 1.0 </a:t>
              </a:r>
              <a:r>
                <a:rPr lang="pl-PL" b="1" dirty="0" err="1" smtClean="0"/>
                <a:t>eq</a:t>
              </a:r>
              <a:r>
                <a:rPr lang="pl-PL" b="1" dirty="0" smtClean="0"/>
                <a:t>.</a:t>
              </a:r>
              <a:endParaRPr lang="en-US" b="1" dirty="0"/>
            </a:p>
          </p:txBody>
        </p:sp>
        <p:sp>
          <p:nvSpPr>
            <p:cNvPr id="61" name="pole tekstowe 60"/>
            <p:cNvSpPr txBox="1"/>
            <p:nvPr/>
          </p:nvSpPr>
          <p:spPr>
            <a:xfrm>
              <a:off x="828675" y="1362075"/>
              <a:ext cx="11873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+ 3.0 </a:t>
              </a:r>
              <a:r>
                <a:rPr lang="pl-PL" b="1" dirty="0" err="1" smtClean="0"/>
                <a:t>eq</a:t>
              </a:r>
              <a:r>
                <a:rPr lang="pl-PL" b="1" dirty="0" smtClean="0"/>
                <a:t>.</a:t>
              </a:r>
              <a:endParaRPr lang="en-US" b="1" dirty="0"/>
            </a:p>
          </p:txBody>
        </p:sp>
        <p:sp>
          <p:nvSpPr>
            <p:cNvPr id="62" name="pole tekstowe 61"/>
            <p:cNvSpPr txBox="1"/>
            <p:nvPr/>
          </p:nvSpPr>
          <p:spPr>
            <a:xfrm>
              <a:off x="847725" y="76200"/>
              <a:ext cx="11873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+ 3.0 </a:t>
              </a:r>
              <a:r>
                <a:rPr lang="pl-PL" b="1" dirty="0" err="1" smtClean="0"/>
                <a:t>eq</a:t>
              </a:r>
              <a:r>
                <a:rPr lang="pl-PL" b="1" dirty="0" smtClean="0"/>
                <a:t>.</a:t>
              </a:r>
              <a:endParaRPr lang="pl-PL" b="1" dirty="0"/>
            </a:p>
            <a:p>
              <a:r>
                <a:rPr lang="pl-PL" b="1" dirty="0" smtClean="0"/>
                <a:t>+ 3 </a:t>
              </a:r>
              <a:r>
                <a:rPr lang="pl-PL" b="1" dirty="0" err="1" smtClean="0"/>
                <a:t>days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7573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a 9"/>
          <p:cNvGrpSpPr/>
          <p:nvPr/>
        </p:nvGrpSpPr>
        <p:grpSpPr>
          <a:xfrm>
            <a:off x="2709726" y="0"/>
            <a:ext cx="10003524" cy="7323374"/>
            <a:chOff x="1153069" y="-465374"/>
            <a:chExt cx="10003524" cy="7323374"/>
          </a:xfrm>
        </p:grpSpPr>
        <p:pic>
          <p:nvPicPr>
            <p:cNvPr id="2" name="Obraz 1"/>
            <p:cNvPicPr>
              <a:picLocks noChangeAspect="1"/>
            </p:cNvPicPr>
            <p:nvPr/>
          </p:nvPicPr>
          <p:blipFill rotWithShape="1">
            <a:blip r:embed="rId2"/>
            <a:srcRect b="430"/>
            <a:stretch/>
          </p:blipFill>
          <p:spPr>
            <a:xfrm>
              <a:off x="1153069" y="-465374"/>
              <a:ext cx="10003524" cy="7323374"/>
            </a:xfrm>
            <a:prstGeom prst="rect">
              <a:avLst/>
            </a:prstGeom>
          </p:spPr>
        </p:pic>
        <p:pic>
          <p:nvPicPr>
            <p:cNvPr id="36" name="Obraz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2611" y="3331030"/>
              <a:ext cx="1580241" cy="729342"/>
            </a:xfrm>
            <a:prstGeom prst="rect">
              <a:avLst/>
            </a:prstGeom>
          </p:spPr>
        </p:pic>
        <p:pic>
          <p:nvPicPr>
            <p:cNvPr id="38" name="Obraz 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78167" y="1404257"/>
              <a:ext cx="2032411" cy="797944"/>
            </a:xfrm>
            <a:prstGeom prst="rect">
              <a:avLst/>
            </a:prstGeom>
          </p:spPr>
        </p:pic>
        <p:pic>
          <p:nvPicPr>
            <p:cNvPr id="8" name="Obraz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7112" y="3575825"/>
              <a:ext cx="1456030" cy="1491544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67374" y="4865867"/>
              <a:ext cx="3152620" cy="1219245"/>
            </a:xfrm>
            <a:prstGeom prst="rect">
              <a:avLst/>
            </a:prstGeom>
          </p:spPr>
        </p:pic>
        <p:sp>
          <p:nvSpPr>
            <p:cNvPr id="39" name="Prostokąt 38"/>
            <p:cNvSpPr/>
            <p:nvPr/>
          </p:nvSpPr>
          <p:spPr>
            <a:xfrm>
              <a:off x="1514745" y="-136733"/>
              <a:ext cx="1401511" cy="273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Obraz 3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52613" y="876311"/>
              <a:ext cx="1381185" cy="1411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620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1025872" y="130629"/>
            <a:ext cx="11187899" cy="6650176"/>
            <a:chOff x="1025872" y="130629"/>
            <a:chExt cx="11187899" cy="6650176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 rotWithShape="1">
            <a:blip r:embed="rId2"/>
            <a:srcRect r="51999"/>
            <a:stretch/>
          </p:blipFill>
          <p:spPr>
            <a:xfrm>
              <a:off x="1066801" y="251744"/>
              <a:ext cx="4408714" cy="6475094"/>
            </a:xfrm>
            <a:prstGeom prst="rect">
              <a:avLst/>
            </a:prstGeom>
          </p:spPr>
        </p:pic>
        <p:grpSp>
          <p:nvGrpSpPr>
            <p:cNvPr id="10" name="Grupa 9"/>
            <p:cNvGrpSpPr/>
            <p:nvPr/>
          </p:nvGrpSpPr>
          <p:grpSpPr>
            <a:xfrm>
              <a:off x="1058838" y="2149940"/>
              <a:ext cx="3277510" cy="2741033"/>
              <a:chOff x="1026181" y="-1605632"/>
              <a:chExt cx="3277510" cy="2741033"/>
            </a:xfrm>
          </p:grpSpPr>
          <p:pic>
            <p:nvPicPr>
              <p:cNvPr id="36" name="Obraz 3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6181" y="391887"/>
                <a:ext cx="1580241" cy="729342"/>
              </a:xfrm>
              <a:prstGeom prst="rect">
                <a:avLst/>
              </a:prstGeom>
            </p:spPr>
          </p:pic>
          <p:pic>
            <p:nvPicPr>
              <p:cNvPr id="38" name="Obraz 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03997" y="468085"/>
                <a:ext cx="1699694" cy="667316"/>
              </a:xfrm>
              <a:prstGeom prst="rect">
                <a:avLst/>
              </a:prstGeom>
            </p:spPr>
          </p:pic>
          <p:sp>
            <p:nvSpPr>
              <p:cNvPr id="39" name="Prostokąt 38"/>
              <p:cNvSpPr/>
              <p:nvPr/>
            </p:nvSpPr>
            <p:spPr>
              <a:xfrm>
                <a:off x="1514745" y="-136733"/>
                <a:ext cx="1401511" cy="2734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Obraz 3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7214" y="-1605632"/>
                <a:ext cx="1511815" cy="1544679"/>
              </a:xfrm>
              <a:prstGeom prst="rect">
                <a:avLst/>
              </a:prstGeom>
            </p:spPr>
          </p:pic>
        </p:grpSp>
        <p:pic>
          <p:nvPicPr>
            <p:cNvPr id="3" name="Obraz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5872" y="201298"/>
              <a:ext cx="1488728" cy="1236789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 rotWithShape="1">
            <a:blip r:embed="rId7"/>
            <a:srcRect l="16873" t="64745" r="6022"/>
            <a:stretch/>
          </p:blipFill>
          <p:spPr>
            <a:xfrm>
              <a:off x="5584370" y="4463143"/>
              <a:ext cx="6629401" cy="2317662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 rotWithShape="1">
            <a:blip r:embed="rId7"/>
            <a:srcRect l="16873" t="33283" r="7667" b="39395"/>
            <a:stretch/>
          </p:blipFill>
          <p:spPr>
            <a:xfrm>
              <a:off x="5584370" y="2373086"/>
              <a:ext cx="6487887" cy="1796142"/>
            </a:xfrm>
            <a:prstGeom prst="rect">
              <a:avLst/>
            </a:prstGeom>
          </p:spPr>
        </p:pic>
        <p:pic>
          <p:nvPicPr>
            <p:cNvPr id="14" name="Obraz 13"/>
            <p:cNvPicPr>
              <a:picLocks noChangeAspect="1"/>
            </p:cNvPicPr>
            <p:nvPr/>
          </p:nvPicPr>
          <p:blipFill rotWithShape="1">
            <a:blip r:embed="rId7"/>
            <a:srcRect l="16873" r="7921" b="68704"/>
            <a:stretch/>
          </p:blipFill>
          <p:spPr>
            <a:xfrm>
              <a:off x="5584371" y="130629"/>
              <a:ext cx="6466116" cy="2057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650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a 10"/>
          <p:cNvGrpSpPr/>
          <p:nvPr/>
        </p:nvGrpSpPr>
        <p:grpSpPr>
          <a:xfrm>
            <a:off x="698315" y="-372101"/>
            <a:ext cx="9980571" cy="7121244"/>
            <a:chOff x="698315" y="-372101"/>
            <a:chExt cx="9980571" cy="7121244"/>
          </a:xfrm>
        </p:grpSpPr>
        <p:pic>
          <p:nvPicPr>
            <p:cNvPr id="2" name="Obraz 1"/>
            <p:cNvPicPr>
              <a:picLocks noChangeAspect="1"/>
            </p:cNvPicPr>
            <p:nvPr/>
          </p:nvPicPr>
          <p:blipFill rotWithShape="1">
            <a:blip r:embed="rId2"/>
            <a:srcRect b="474"/>
            <a:stretch/>
          </p:blipFill>
          <p:spPr>
            <a:xfrm>
              <a:off x="921106" y="-372101"/>
              <a:ext cx="9757780" cy="7121244"/>
            </a:xfrm>
            <a:prstGeom prst="rect">
              <a:avLst/>
            </a:prstGeom>
          </p:spPr>
        </p:pic>
        <p:grpSp>
          <p:nvGrpSpPr>
            <p:cNvPr id="10" name="Grupa 9"/>
            <p:cNvGrpSpPr/>
            <p:nvPr/>
          </p:nvGrpSpPr>
          <p:grpSpPr>
            <a:xfrm>
              <a:off x="872487" y="1942439"/>
              <a:ext cx="4439490" cy="3037080"/>
              <a:chOff x="861602" y="-1824019"/>
              <a:chExt cx="4439490" cy="3037080"/>
            </a:xfrm>
          </p:grpSpPr>
          <p:pic>
            <p:nvPicPr>
              <p:cNvPr id="36" name="Obraz 3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4667" y="261259"/>
                <a:ext cx="2062238" cy="951802"/>
              </a:xfrm>
              <a:prstGeom prst="rect">
                <a:avLst/>
              </a:prstGeom>
            </p:spPr>
          </p:pic>
          <p:pic>
            <p:nvPicPr>
              <p:cNvPr id="38" name="Obraz 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2967" y="326570"/>
                <a:ext cx="2218125" cy="870857"/>
              </a:xfrm>
              <a:prstGeom prst="rect">
                <a:avLst/>
              </a:prstGeom>
            </p:spPr>
          </p:pic>
          <p:sp>
            <p:nvSpPr>
              <p:cNvPr id="39" name="Prostokąt 38"/>
              <p:cNvSpPr/>
              <p:nvPr/>
            </p:nvSpPr>
            <p:spPr>
              <a:xfrm>
                <a:off x="861602" y="-1824019"/>
                <a:ext cx="1401511" cy="2734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Prostokąt 14"/>
            <p:cNvSpPr/>
            <p:nvPr/>
          </p:nvSpPr>
          <p:spPr>
            <a:xfrm>
              <a:off x="698315" y="0"/>
              <a:ext cx="1401511" cy="273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rostokąt 6"/>
            <p:cNvSpPr/>
            <p:nvPr/>
          </p:nvSpPr>
          <p:spPr>
            <a:xfrm>
              <a:off x="1016058" y="2242849"/>
              <a:ext cx="49648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[Zn(H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1-O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1-taut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)Zn(H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O)](</a:t>
              </a:r>
              <a:r>
                <a:rPr lang="pl-PL" b="1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OTf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(5</a:t>
              </a:r>
              <a:r>
                <a:rPr lang="pl-PL" b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 in d6-DMSO</a:t>
              </a:r>
              <a:endParaRPr lang="en-US" b="1" dirty="0"/>
            </a:p>
          </p:txBody>
        </p:sp>
        <p:sp>
          <p:nvSpPr>
            <p:cNvPr id="16" name="Prostokąt 15"/>
            <p:cNvSpPr/>
            <p:nvPr/>
          </p:nvSpPr>
          <p:spPr>
            <a:xfrm>
              <a:off x="950744" y="250763"/>
              <a:ext cx="46619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[Zn(H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1-O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1-taut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)Zn(H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O)](</a:t>
              </a:r>
              <a:r>
                <a:rPr lang="pl-PL" b="1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OTf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pl-PL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pl-PL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(5</a:t>
              </a:r>
              <a:r>
                <a:rPr lang="pl-PL" b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 in CD</a:t>
              </a:r>
              <a:r>
                <a:rPr lang="pl-PL" b="1" baseline="-25000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pl-PL" b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CN</a:t>
              </a:r>
              <a:endParaRPr lang="en-US" b="1" dirty="0"/>
            </a:p>
          </p:txBody>
        </p:sp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8143" y="760224"/>
              <a:ext cx="3037544" cy="497690"/>
            </a:xfrm>
            <a:prstGeom prst="rect">
              <a:avLst/>
            </a:prstGeom>
          </p:spPr>
        </p:pic>
        <p:pic>
          <p:nvPicPr>
            <p:cNvPr id="19" name="Obraz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4714" y="2676110"/>
              <a:ext cx="3037544" cy="497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598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813104" y="-623092"/>
            <a:ext cx="9899887" cy="7353454"/>
            <a:chOff x="813104" y="-623092"/>
            <a:chExt cx="9899887" cy="7353454"/>
          </a:xfrm>
        </p:grpSpPr>
        <p:pic>
          <p:nvPicPr>
            <p:cNvPr id="3" name="Obraz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1" y="-623092"/>
              <a:ext cx="9798590" cy="7353454"/>
            </a:xfrm>
            <a:prstGeom prst="rect">
              <a:avLst/>
            </a:prstGeom>
          </p:spPr>
        </p:pic>
        <p:grpSp>
          <p:nvGrpSpPr>
            <p:cNvPr id="5" name="Grupa 4"/>
            <p:cNvGrpSpPr/>
            <p:nvPr/>
          </p:nvGrpSpPr>
          <p:grpSpPr>
            <a:xfrm>
              <a:off x="813104" y="-373304"/>
              <a:ext cx="3780666" cy="5554059"/>
              <a:chOff x="813104" y="-373304"/>
              <a:chExt cx="3780666" cy="5554059"/>
            </a:xfrm>
          </p:grpSpPr>
          <p:sp>
            <p:nvSpPr>
              <p:cNvPr id="21" name="Prostokąt 20"/>
              <p:cNvSpPr/>
              <p:nvPr/>
            </p:nvSpPr>
            <p:spPr>
              <a:xfrm>
                <a:off x="1623602" y="-273466"/>
                <a:ext cx="1401511" cy="2734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Obraz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3104" y="-373304"/>
                <a:ext cx="1255181" cy="1352173"/>
              </a:xfrm>
              <a:prstGeom prst="rect">
                <a:avLst/>
              </a:prstGeom>
            </p:spPr>
          </p:pic>
          <p:sp>
            <p:nvSpPr>
              <p:cNvPr id="22" name="Prostokąt 21"/>
              <p:cNvSpPr/>
              <p:nvPr/>
            </p:nvSpPr>
            <p:spPr>
              <a:xfrm>
                <a:off x="1220830" y="1809098"/>
                <a:ext cx="1401511" cy="2734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Obraz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4875" y="1727640"/>
                <a:ext cx="1255181" cy="1352173"/>
              </a:xfrm>
              <a:prstGeom prst="rect">
                <a:avLst/>
              </a:prstGeom>
            </p:spPr>
          </p:pic>
          <p:pic>
            <p:nvPicPr>
              <p:cNvPr id="17" name="Obraz 1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6647" y="3828582"/>
                <a:ext cx="1255181" cy="1352173"/>
              </a:xfrm>
              <a:prstGeom prst="rect">
                <a:avLst/>
              </a:prstGeom>
            </p:spPr>
          </p:pic>
          <p:sp>
            <p:nvSpPr>
              <p:cNvPr id="23" name="pole tekstowe 22"/>
              <p:cNvSpPr txBox="1"/>
              <p:nvPr/>
            </p:nvSpPr>
            <p:spPr>
              <a:xfrm>
                <a:off x="2611211" y="4093028"/>
                <a:ext cx="11873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b="1" dirty="0" smtClean="0"/>
                  <a:t>27</a:t>
                </a:r>
                <a:r>
                  <a:rPr lang="pl-PL" b="1" baseline="30000" dirty="0" smtClean="0"/>
                  <a:t>o</a:t>
                </a:r>
                <a:r>
                  <a:rPr lang="pl-PL" b="1" dirty="0" smtClean="0"/>
                  <a:t>C, t</a:t>
                </a:r>
                <a:r>
                  <a:rPr lang="pl-PL" b="1" baseline="30000" dirty="0" smtClean="0"/>
                  <a:t>0</a:t>
                </a:r>
                <a:endParaRPr lang="en-US" b="1" baseline="30000" dirty="0"/>
              </a:p>
            </p:txBody>
          </p:sp>
          <p:sp>
            <p:nvSpPr>
              <p:cNvPr id="24" name="pole tekstowe 23"/>
              <p:cNvSpPr txBox="1"/>
              <p:nvPr/>
            </p:nvSpPr>
            <p:spPr>
              <a:xfrm>
                <a:off x="2121353" y="2144486"/>
                <a:ext cx="24724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b="1" dirty="0" smtClean="0"/>
                  <a:t>27</a:t>
                </a:r>
                <a:r>
                  <a:rPr lang="pl-PL" b="1" baseline="30000" dirty="0" smtClean="0"/>
                  <a:t>o</a:t>
                </a:r>
                <a:r>
                  <a:rPr lang="pl-PL" b="1" dirty="0" smtClean="0"/>
                  <a:t>C, t</a:t>
                </a:r>
                <a:r>
                  <a:rPr lang="pl-PL" b="1" baseline="30000" dirty="0" smtClean="0"/>
                  <a:t>0</a:t>
                </a:r>
                <a:r>
                  <a:rPr lang="pl-PL" b="1" dirty="0" smtClean="0"/>
                  <a:t> + 2 </a:t>
                </a:r>
                <a:r>
                  <a:rPr lang="pl-PL" b="1" dirty="0" err="1" smtClean="0"/>
                  <a:t>weeks</a:t>
                </a:r>
                <a:endParaRPr lang="en-US" b="1" dirty="0"/>
              </a:p>
            </p:txBody>
          </p:sp>
          <p:sp>
            <p:nvSpPr>
              <p:cNvPr id="25" name="pole tekstowe 24"/>
              <p:cNvSpPr txBox="1"/>
              <p:nvPr/>
            </p:nvSpPr>
            <p:spPr>
              <a:xfrm>
                <a:off x="2110468" y="163286"/>
                <a:ext cx="24724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b="1" dirty="0" smtClean="0"/>
                  <a:t>60</a:t>
                </a:r>
                <a:r>
                  <a:rPr lang="pl-PL" b="1" baseline="30000" dirty="0" smtClean="0"/>
                  <a:t>o</a:t>
                </a:r>
                <a:r>
                  <a:rPr lang="pl-PL" b="1" dirty="0" smtClean="0"/>
                  <a:t>C, t</a:t>
                </a:r>
                <a:r>
                  <a:rPr lang="pl-PL" b="1" baseline="30000" dirty="0" smtClean="0"/>
                  <a:t>0</a:t>
                </a:r>
                <a:r>
                  <a:rPr lang="pl-PL" b="1" dirty="0" smtClean="0"/>
                  <a:t> + 2 </a:t>
                </a:r>
                <a:r>
                  <a:rPr lang="pl-PL" b="1" dirty="0" err="1" smtClean="0"/>
                  <a:t>weeks</a:t>
                </a:r>
                <a:endParaRPr 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537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-565316"/>
            <a:ext cx="9660886" cy="7296768"/>
          </a:xfrm>
          <a:prstGeom prst="rect">
            <a:avLst/>
          </a:prstGeom>
        </p:spPr>
      </p:pic>
      <p:grpSp>
        <p:nvGrpSpPr>
          <p:cNvPr id="5" name="Grupa 4"/>
          <p:cNvGrpSpPr/>
          <p:nvPr/>
        </p:nvGrpSpPr>
        <p:grpSpPr>
          <a:xfrm>
            <a:off x="595389" y="0"/>
            <a:ext cx="8896954" cy="5852891"/>
            <a:chOff x="813104" y="-373304"/>
            <a:chExt cx="8896954" cy="5852891"/>
          </a:xfrm>
        </p:grpSpPr>
        <p:sp>
          <p:nvSpPr>
            <p:cNvPr id="21" name="Prostokąt 20"/>
            <p:cNvSpPr/>
            <p:nvPr/>
          </p:nvSpPr>
          <p:spPr>
            <a:xfrm>
              <a:off x="1623602" y="-273466"/>
              <a:ext cx="1401511" cy="273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Obraz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3104" y="-373304"/>
              <a:ext cx="1255181" cy="1352173"/>
            </a:xfrm>
            <a:prstGeom prst="rect">
              <a:avLst/>
            </a:prstGeom>
          </p:spPr>
        </p:pic>
        <p:sp>
          <p:nvSpPr>
            <p:cNvPr id="22" name="Prostokąt 21"/>
            <p:cNvSpPr/>
            <p:nvPr/>
          </p:nvSpPr>
          <p:spPr>
            <a:xfrm>
              <a:off x="1220830" y="1809098"/>
              <a:ext cx="1401511" cy="273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Obraz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875" y="1727640"/>
              <a:ext cx="1255181" cy="1352173"/>
            </a:xfrm>
            <a:prstGeom prst="rect">
              <a:avLst/>
            </a:prstGeom>
          </p:spPr>
        </p:pic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0477" y="3839469"/>
              <a:ext cx="697235" cy="751113"/>
            </a:xfrm>
            <a:prstGeom prst="rect">
              <a:avLst/>
            </a:prstGeom>
          </p:spPr>
        </p:pic>
        <p:sp>
          <p:nvSpPr>
            <p:cNvPr id="23" name="pole tekstowe 22"/>
            <p:cNvSpPr txBox="1"/>
            <p:nvPr/>
          </p:nvSpPr>
          <p:spPr>
            <a:xfrm>
              <a:off x="6236154" y="4833256"/>
              <a:ext cx="34739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 smtClean="0"/>
                <a:t>2:2 F-C; t</a:t>
              </a:r>
              <a:r>
                <a:rPr lang="pl-PL" b="1" baseline="30000" dirty="0" smtClean="0"/>
                <a:t>0</a:t>
              </a:r>
              <a:r>
                <a:rPr lang="pl-PL" b="1" dirty="0" smtClean="0"/>
                <a:t>, </a:t>
              </a:r>
              <a:r>
                <a:rPr lang="pl-PL" b="1" dirty="0" err="1" smtClean="0"/>
                <a:t>transforms</a:t>
              </a:r>
              <a:r>
                <a:rPr lang="pl-PL" b="1" dirty="0" smtClean="0"/>
                <a:t> </a:t>
              </a:r>
              <a:r>
                <a:rPr lang="pl-PL" b="1" dirty="0" err="1" smtClean="0"/>
                <a:t>very</a:t>
              </a:r>
              <a:r>
                <a:rPr lang="pl-PL" b="1" dirty="0" smtClean="0"/>
                <a:t> fast</a:t>
              </a:r>
            </a:p>
            <a:p>
              <a:pPr algn="ctr"/>
              <a:r>
                <a:rPr lang="pl-PL" b="1" dirty="0" smtClean="0"/>
                <a:t>to the 2:2 S-O form</a:t>
              </a:r>
              <a:endParaRPr lang="en-US" b="1" dirty="0"/>
            </a:p>
          </p:txBody>
        </p:sp>
        <p:sp>
          <p:nvSpPr>
            <p:cNvPr id="24" name="pole tekstowe 23"/>
            <p:cNvSpPr txBox="1"/>
            <p:nvPr/>
          </p:nvSpPr>
          <p:spPr>
            <a:xfrm>
              <a:off x="7041695" y="4027715"/>
              <a:ext cx="2472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27</a:t>
              </a:r>
              <a:r>
                <a:rPr lang="pl-PL" b="1" baseline="30000" dirty="0" smtClean="0"/>
                <a:t>o</a:t>
              </a:r>
              <a:r>
                <a:rPr lang="pl-PL" b="1" dirty="0" smtClean="0"/>
                <a:t>C, t</a:t>
              </a:r>
              <a:r>
                <a:rPr lang="pl-PL" b="1" baseline="30000" dirty="0" smtClean="0"/>
                <a:t>0</a:t>
              </a:r>
              <a:r>
                <a:rPr lang="pl-PL" b="1" dirty="0" smtClean="0"/>
                <a:t> + 1 </a:t>
              </a:r>
              <a:r>
                <a:rPr lang="pl-PL" b="1" dirty="0" err="1" smtClean="0"/>
                <a:t>day</a:t>
              </a:r>
              <a:endParaRPr lang="en-US" b="1" dirty="0"/>
            </a:p>
          </p:txBody>
        </p:sp>
        <p:sp>
          <p:nvSpPr>
            <p:cNvPr id="25" name="pole tekstowe 24"/>
            <p:cNvSpPr txBox="1"/>
            <p:nvPr/>
          </p:nvSpPr>
          <p:spPr>
            <a:xfrm>
              <a:off x="2110468" y="163286"/>
              <a:ext cx="24724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/>
                <a:t>60</a:t>
              </a:r>
              <a:r>
                <a:rPr lang="pl-PL" b="1" baseline="30000" dirty="0" smtClean="0"/>
                <a:t>o</a:t>
              </a:r>
              <a:r>
                <a:rPr lang="pl-PL" b="1" dirty="0" smtClean="0"/>
                <a:t>C, t</a:t>
              </a:r>
              <a:r>
                <a:rPr lang="pl-PL" b="1" baseline="30000" dirty="0" smtClean="0"/>
                <a:t>0</a:t>
              </a:r>
              <a:r>
                <a:rPr lang="pl-PL" b="1" dirty="0" smtClean="0"/>
                <a:t> + 2 </a:t>
              </a:r>
              <a:r>
                <a:rPr lang="pl-PL" b="1" dirty="0" err="1" smtClean="0"/>
                <a:t>weeks</a:t>
              </a:r>
              <a:endParaRPr lang="en-US" b="1" dirty="0"/>
            </a:p>
          </p:txBody>
        </p:sp>
      </p:grpSp>
      <p:pic>
        <p:nvPicPr>
          <p:cNvPr id="14" name="Obraz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8038" y="5129499"/>
            <a:ext cx="767391" cy="751404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6638923" y="3530161"/>
            <a:ext cx="2472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27</a:t>
            </a:r>
            <a:r>
              <a:rPr lang="pl-PL" b="1" baseline="30000" dirty="0" smtClean="0"/>
              <a:t>o</a:t>
            </a:r>
            <a:r>
              <a:rPr lang="pl-PL" b="1" dirty="0" smtClean="0"/>
              <a:t>C, t</a:t>
            </a:r>
            <a:r>
              <a:rPr lang="pl-PL" b="1" baseline="30000" dirty="0" smtClean="0"/>
              <a:t>0</a:t>
            </a:r>
            <a:r>
              <a:rPr lang="pl-PL" b="1" dirty="0" smtClean="0"/>
              <a:t> + 2 </a:t>
            </a:r>
            <a:r>
              <a:rPr lang="pl-PL" b="1" dirty="0" err="1" smtClean="0"/>
              <a:t>weeks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2136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upa 86"/>
          <p:cNvGrpSpPr/>
          <p:nvPr/>
        </p:nvGrpSpPr>
        <p:grpSpPr>
          <a:xfrm>
            <a:off x="-816429" y="-537162"/>
            <a:ext cx="12845144" cy="7184254"/>
            <a:chOff x="-816429" y="-537162"/>
            <a:chExt cx="12845144" cy="7184254"/>
          </a:xfrm>
        </p:grpSpPr>
        <p:grpSp>
          <p:nvGrpSpPr>
            <p:cNvPr id="53" name="Grupa 52"/>
            <p:cNvGrpSpPr/>
            <p:nvPr/>
          </p:nvGrpSpPr>
          <p:grpSpPr>
            <a:xfrm>
              <a:off x="391885" y="-537162"/>
              <a:ext cx="11636830" cy="7184254"/>
              <a:chOff x="391885" y="-493619"/>
              <a:chExt cx="11636830" cy="7184254"/>
            </a:xfrm>
          </p:grpSpPr>
          <p:grpSp>
            <p:nvGrpSpPr>
              <p:cNvPr id="54" name="Grupa 53"/>
              <p:cNvGrpSpPr/>
              <p:nvPr/>
            </p:nvGrpSpPr>
            <p:grpSpPr>
              <a:xfrm>
                <a:off x="7007406" y="-478973"/>
                <a:ext cx="2071279" cy="7167973"/>
                <a:chOff x="7007406" y="-478973"/>
                <a:chExt cx="2071279" cy="7167973"/>
              </a:xfrm>
            </p:grpSpPr>
            <p:pic>
              <p:nvPicPr>
                <p:cNvPr id="67" name="Obraz 66"/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14421" t="1096" r="55243"/>
                <a:stretch/>
              </p:blipFill>
              <p:spPr>
                <a:xfrm>
                  <a:off x="7010400" y="-478973"/>
                  <a:ext cx="2068285" cy="7167973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</p:spPr>
            </p:pic>
            <p:sp>
              <p:nvSpPr>
                <p:cNvPr id="68" name="Prostokąt 67"/>
                <p:cNvSpPr/>
                <p:nvPr/>
              </p:nvSpPr>
              <p:spPr>
                <a:xfrm>
                  <a:off x="7007406" y="-150060"/>
                  <a:ext cx="6792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Prostokąt 68"/>
                <p:cNvSpPr/>
                <p:nvPr/>
              </p:nvSpPr>
              <p:spPr>
                <a:xfrm>
                  <a:off x="7740830" y="-150060"/>
                  <a:ext cx="13269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Prostokąt 69"/>
                <p:cNvSpPr/>
                <p:nvPr/>
              </p:nvSpPr>
              <p:spPr>
                <a:xfrm>
                  <a:off x="7007406" y="848160"/>
                  <a:ext cx="6792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Prostokąt 70"/>
                <p:cNvSpPr/>
                <p:nvPr/>
              </p:nvSpPr>
              <p:spPr>
                <a:xfrm>
                  <a:off x="7740830" y="848160"/>
                  <a:ext cx="13269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Prostokąt 71"/>
                <p:cNvSpPr/>
                <p:nvPr/>
              </p:nvSpPr>
              <p:spPr>
                <a:xfrm>
                  <a:off x="7007406" y="1838760"/>
                  <a:ext cx="6792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Prostokąt 72"/>
                <p:cNvSpPr/>
                <p:nvPr/>
              </p:nvSpPr>
              <p:spPr>
                <a:xfrm>
                  <a:off x="7740830" y="1838760"/>
                  <a:ext cx="13269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Prostokąt 73"/>
                <p:cNvSpPr/>
                <p:nvPr/>
              </p:nvSpPr>
              <p:spPr>
                <a:xfrm>
                  <a:off x="7007406" y="2905560"/>
                  <a:ext cx="6792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Prostokąt 74"/>
                <p:cNvSpPr/>
                <p:nvPr/>
              </p:nvSpPr>
              <p:spPr>
                <a:xfrm>
                  <a:off x="7740830" y="2905560"/>
                  <a:ext cx="13269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Prostokąt 75"/>
                <p:cNvSpPr/>
                <p:nvPr/>
              </p:nvSpPr>
              <p:spPr>
                <a:xfrm>
                  <a:off x="7007406" y="3911400"/>
                  <a:ext cx="32874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Prostokąt 76"/>
                <p:cNvSpPr/>
                <p:nvPr/>
              </p:nvSpPr>
              <p:spPr>
                <a:xfrm>
                  <a:off x="7007406" y="4909620"/>
                  <a:ext cx="32874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" name="Grupa 54"/>
              <p:cNvGrpSpPr/>
              <p:nvPr/>
            </p:nvGrpSpPr>
            <p:grpSpPr>
              <a:xfrm>
                <a:off x="391885" y="-493619"/>
                <a:ext cx="11636830" cy="7184254"/>
                <a:chOff x="391885" y="-493619"/>
                <a:chExt cx="11636830" cy="7184254"/>
              </a:xfrm>
            </p:grpSpPr>
            <p:pic>
              <p:nvPicPr>
                <p:cNvPr id="56" name="Obraz 55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46551" b="428"/>
                <a:stretch/>
              </p:blipFill>
              <p:spPr>
                <a:xfrm>
                  <a:off x="2296887" y="-493619"/>
                  <a:ext cx="4599540" cy="7166562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</p:spPr>
            </p:pic>
            <p:pic>
              <p:nvPicPr>
                <p:cNvPr id="57" name="Obraz 56"/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139" b="-1"/>
                <a:stretch/>
              </p:blipFill>
              <p:spPr>
                <a:xfrm>
                  <a:off x="9183154" y="-478971"/>
                  <a:ext cx="2845561" cy="7169606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</p:spPr>
            </p:pic>
            <p:grpSp>
              <p:nvGrpSpPr>
                <p:cNvPr id="58" name="Grupa 57"/>
                <p:cNvGrpSpPr/>
                <p:nvPr/>
              </p:nvGrpSpPr>
              <p:grpSpPr>
                <a:xfrm>
                  <a:off x="391885" y="-493619"/>
                  <a:ext cx="1785258" cy="7166562"/>
                  <a:chOff x="391885" y="-493619"/>
                  <a:chExt cx="1785258" cy="7166562"/>
                </a:xfrm>
              </p:grpSpPr>
              <p:pic>
                <p:nvPicPr>
                  <p:cNvPr id="60" name="Obraz 59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9254" b="428"/>
                  <a:stretch/>
                </p:blipFill>
                <p:spPr>
                  <a:xfrm>
                    <a:off x="391885" y="-493619"/>
                    <a:ext cx="1785258" cy="7166562"/>
                  </a:xfrm>
                  <a:prstGeom prst="rect">
                    <a:avLst/>
                  </a:prstGeom>
                  <a:ln>
                    <a:solidFill>
                      <a:schemeClr val="accent1"/>
                    </a:solidFill>
                  </a:ln>
                </p:spPr>
              </p:pic>
              <p:sp>
                <p:nvSpPr>
                  <p:cNvPr id="61" name="Prostokąt 60"/>
                  <p:cNvSpPr/>
                  <p:nvPr/>
                </p:nvSpPr>
                <p:spPr>
                  <a:xfrm>
                    <a:off x="402770" y="-136834"/>
                    <a:ext cx="1752601" cy="3001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Prostokąt 61"/>
                  <p:cNvSpPr/>
                  <p:nvPr/>
                </p:nvSpPr>
                <p:spPr>
                  <a:xfrm>
                    <a:off x="413657" y="1936131"/>
                    <a:ext cx="1758043" cy="2482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Prostokąt 62"/>
                  <p:cNvSpPr/>
                  <p:nvPr/>
                </p:nvSpPr>
                <p:spPr>
                  <a:xfrm>
                    <a:off x="421277" y="876951"/>
                    <a:ext cx="1735183" cy="2482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Prostokąt 63"/>
                  <p:cNvSpPr/>
                  <p:nvPr/>
                </p:nvSpPr>
                <p:spPr>
                  <a:xfrm>
                    <a:off x="410390" y="2895926"/>
                    <a:ext cx="1752601" cy="3001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Prostokąt 64"/>
                  <p:cNvSpPr/>
                  <p:nvPr/>
                </p:nvSpPr>
                <p:spPr>
                  <a:xfrm>
                    <a:off x="410390" y="3924626"/>
                    <a:ext cx="1752601" cy="3001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Prostokąt 65"/>
                  <p:cNvSpPr/>
                  <p:nvPr/>
                </p:nvSpPr>
                <p:spPr>
                  <a:xfrm>
                    <a:off x="418011" y="4953326"/>
                    <a:ext cx="1677490" cy="3001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59" name="Prostokąt 58"/>
                <p:cNvSpPr/>
                <p:nvPr/>
              </p:nvSpPr>
              <p:spPr>
                <a:xfrm>
                  <a:off x="9189992" y="-150060"/>
                  <a:ext cx="679269" cy="300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8" name="Obraz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85497" y="3853544"/>
              <a:ext cx="939752" cy="1012370"/>
            </a:xfrm>
            <a:prstGeom prst="rect">
              <a:avLst/>
            </a:prstGeom>
          </p:spPr>
        </p:pic>
        <p:pic>
          <p:nvPicPr>
            <p:cNvPr id="14" name="Obraz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816429" y="5130668"/>
              <a:ext cx="1152525" cy="1128515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444954" y="2810266"/>
              <a:ext cx="1743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27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</a:t>
              </a:r>
              <a:r>
                <a:rPr lang="pl-PL" sz="1600" b="1" dirty="0"/>
                <a:t>2:2 </a:t>
              </a:r>
              <a:r>
                <a:rPr lang="pl-PL" sz="1600" b="1" dirty="0" smtClean="0"/>
                <a:t>S:O</a:t>
              </a:r>
            </a:p>
            <a:p>
              <a:pPr algn="ctr"/>
              <a:r>
                <a:rPr lang="pl-PL" sz="1600" b="1" dirty="0" smtClean="0"/>
                <a:t> t</a:t>
              </a:r>
              <a:r>
                <a:rPr lang="pl-PL" sz="1600" b="1" baseline="30000" dirty="0" smtClean="0"/>
                <a:t>0</a:t>
              </a:r>
              <a:r>
                <a:rPr lang="pl-PL" sz="1600" b="1" dirty="0" smtClean="0"/>
                <a:t> + 2 </a:t>
              </a:r>
              <a:r>
                <a:rPr lang="pl-PL" sz="1600" b="1" dirty="0" err="1" smtClean="0"/>
                <a:t>weeks</a:t>
              </a:r>
              <a:endParaRPr lang="en-US" sz="1600" b="1" dirty="0"/>
            </a:p>
          </p:txBody>
        </p:sp>
        <p:sp>
          <p:nvSpPr>
            <p:cNvPr id="78" name="pole tekstowe 77"/>
            <p:cNvSpPr txBox="1"/>
            <p:nvPr/>
          </p:nvSpPr>
          <p:spPr>
            <a:xfrm>
              <a:off x="402772" y="1863208"/>
              <a:ext cx="17743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80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2:2 S:O</a:t>
              </a:r>
            </a:p>
            <a:p>
              <a:pPr algn="ctr"/>
              <a:r>
                <a:rPr lang="pl-PL" sz="1600" b="1" dirty="0" smtClean="0"/>
                <a:t>t</a:t>
              </a:r>
              <a:r>
                <a:rPr lang="pl-PL" sz="1600" b="1" baseline="30000" dirty="0" smtClean="0"/>
                <a:t>1</a:t>
              </a:r>
              <a:endParaRPr lang="en-US" sz="1600" b="1" baseline="30000" dirty="0"/>
            </a:p>
          </p:txBody>
        </p:sp>
        <p:sp>
          <p:nvSpPr>
            <p:cNvPr id="79" name="pole tekstowe 78"/>
            <p:cNvSpPr txBox="1"/>
            <p:nvPr/>
          </p:nvSpPr>
          <p:spPr>
            <a:xfrm>
              <a:off x="391886" y="785524"/>
              <a:ext cx="17743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27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</a:t>
              </a:r>
              <a:r>
                <a:rPr lang="pl-PL" sz="1600" b="1" dirty="0"/>
                <a:t>2:2 S:O</a:t>
              </a:r>
            </a:p>
            <a:p>
              <a:pPr algn="ctr"/>
              <a:r>
                <a:rPr lang="pl-PL" sz="1600" b="1" dirty="0" smtClean="0"/>
                <a:t> t</a:t>
              </a:r>
              <a:r>
                <a:rPr lang="pl-PL" sz="1600" b="1" baseline="30000" dirty="0" smtClean="0"/>
                <a:t>1</a:t>
              </a:r>
              <a:endParaRPr lang="en-US" sz="1600" b="1" baseline="30000" dirty="0"/>
            </a:p>
          </p:txBody>
        </p:sp>
        <p:sp>
          <p:nvSpPr>
            <p:cNvPr id="80" name="pole tekstowe 79"/>
            <p:cNvSpPr txBox="1"/>
            <p:nvPr/>
          </p:nvSpPr>
          <p:spPr>
            <a:xfrm>
              <a:off x="381001" y="-430534"/>
              <a:ext cx="17743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27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</a:t>
              </a:r>
              <a:r>
                <a:rPr lang="pl-PL" sz="1600" b="1" dirty="0"/>
                <a:t>2:2 S:O</a:t>
              </a:r>
            </a:p>
            <a:p>
              <a:pPr algn="ctr"/>
              <a:r>
                <a:rPr lang="pl-PL" sz="1600" b="1" dirty="0" smtClean="0"/>
                <a:t> t</a:t>
              </a:r>
              <a:r>
                <a:rPr lang="pl-PL" sz="1600" b="1" baseline="30000" dirty="0" smtClean="0"/>
                <a:t>1 </a:t>
              </a:r>
              <a:r>
                <a:rPr lang="pl-PL" sz="1600" b="1" dirty="0" smtClean="0"/>
                <a:t>+ 2 </a:t>
              </a:r>
              <a:r>
                <a:rPr lang="pl-PL" sz="1600" b="1" dirty="0" err="1" smtClean="0"/>
                <a:t>days</a:t>
              </a:r>
              <a:endParaRPr lang="en-US" sz="1600" b="1" dirty="0"/>
            </a:p>
          </p:txBody>
        </p:sp>
        <p:sp>
          <p:nvSpPr>
            <p:cNvPr id="81" name="pole tekstowe 80"/>
            <p:cNvSpPr txBox="1"/>
            <p:nvPr/>
          </p:nvSpPr>
          <p:spPr>
            <a:xfrm>
              <a:off x="455840" y="3833524"/>
              <a:ext cx="1743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27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2:2 S:O </a:t>
              </a:r>
            </a:p>
            <a:p>
              <a:pPr algn="ctr"/>
              <a:r>
                <a:rPr lang="pl-PL" sz="1600" b="1" dirty="0" smtClean="0"/>
                <a:t>t</a:t>
              </a:r>
              <a:r>
                <a:rPr lang="pl-PL" sz="1600" b="1" baseline="30000" dirty="0" smtClean="0"/>
                <a:t>0</a:t>
              </a:r>
              <a:endParaRPr lang="en-US" sz="1600" b="1" dirty="0"/>
            </a:p>
          </p:txBody>
        </p:sp>
        <p:sp>
          <p:nvSpPr>
            <p:cNvPr id="82" name="pole tekstowe 81"/>
            <p:cNvSpPr txBox="1"/>
            <p:nvPr/>
          </p:nvSpPr>
          <p:spPr>
            <a:xfrm>
              <a:off x="424542" y="4878554"/>
              <a:ext cx="17417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600" b="1" dirty="0" smtClean="0"/>
                <a:t>27</a:t>
              </a:r>
              <a:r>
                <a:rPr lang="pl-PL" sz="1600" b="1" baseline="30000" dirty="0" smtClean="0"/>
                <a:t>o</a:t>
              </a:r>
              <a:r>
                <a:rPr lang="pl-PL" sz="1600" b="1" dirty="0" smtClean="0"/>
                <a:t>C; 2:2 F:C</a:t>
              </a:r>
              <a:endParaRPr lang="en-US" sz="1600" b="1" dirty="0"/>
            </a:p>
          </p:txBody>
        </p:sp>
        <p:pic>
          <p:nvPicPr>
            <p:cNvPr id="83" name="Obraz 8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96381" y="2808516"/>
              <a:ext cx="949856" cy="1023255"/>
            </a:xfrm>
            <a:prstGeom prst="rect">
              <a:avLst/>
            </a:prstGeom>
          </p:spPr>
        </p:pic>
        <p:pic>
          <p:nvPicPr>
            <p:cNvPr id="84" name="Obraz 8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96382" y="1763487"/>
              <a:ext cx="939752" cy="1012370"/>
            </a:xfrm>
            <a:prstGeom prst="rect">
              <a:avLst/>
            </a:prstGeom>
          </p:spPr>
        </p:pic>
        <p:pic>
          <p:nvPicPr>
            <p:cNvPr id="85" name="Obraz 8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718152" y="729345"/>
              <a:ext cx="949856" cy="1023255"/>
            </a:xfrm>
            <a:prstGeom prst="rect">
              <a:avLst/>
            </a:prstGeom>
          </p:spPr>
        </p:pic>
        <p:pic>
          <p:nvPicPr>
            <p:cNvPr id="86" name="Obraz 8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718152" y="-315683"/>
              <a:ext cx="949856" cy="1023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129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/>
          <p:cNvGrpSpPr/>
          <p:nvPr/>
        </p:nvGrpSpPr>
        <p:grpSpPr>
          <a:xfrm>
            <a:off x="1466335" y="0"/>
            <a:ext cx="10058400" cy="6829319"/>
            <a:chOff x="1466335" y="0"/>
            <a:chExt cx="10058400" cy="6829319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335" y="0"/>
              <a:ext cx="10058400" cy="6829319"/>
            </a:xfrm>
            <a:prstGeom prst="rect">
              <a:avLst/>
            </a:prstGeom>
          </p:spPr>
        </p:pic>
        <p:pic>
          <p:nvPicPr>
            <p:cNvPr id="4" name="Obraz 3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46" r="10576" b="56670"/>
            <a:stretch/>
          </p:blipFill>
          <p:spPr bwMode="auto">
            <a:xfrm>
              <a:off x="5249920" y="1180880"/>
              <a:ext cx="1116227" cy="200342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Elipsa 5"/>
            <p:cNvSpPr/>
            <p:nvPr/>
          </p:nvSpPr>
          <p:spPr>
            <a:xfrm>
              <a:off x="6222637" y="212904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a 6"/>
            <p:cNvSpPr/>
            <p:nvPr/>
          </p:nvSpPr>
          <p:spPr>
            <a:xfrm>
              <a:off x="5808033" y="1250365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a 7"/>
            <p:cNvSpPr/>
            <p:nvPr/>
          </p:nvSpPr>
          <p:spPr>
            <a:xfrm>
              <a:off x="5501109" y="107378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a 8"/>
            <p:cNvSpPr/>
            <p:nvPr/>
          </p:nvSpPr>
          <p:spPr>
            <a:xfrm>
              <a:off x="5142828" y="1250365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a 9"/>
            <p:cNvSpPr/>
            <p:nvPr/>
          </p:nvSpPr>
          <p:spPr>
            <a:xfrm>
              <a:off x="5249920" y="1636127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a 10"/>
            <p:cNvSpPr/>
            <p:nvPr/>
          </p:nvSpPr>
          <p:spPr>
            <a:xfrm>
              <a:off x="5249920" y="1898065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a 11"/>
            <p:cNvSpPr/>
            <p:nvPr/>
          </p:nvSpPr>
          <p:spPr>
            <a:xfrm>
              <a:off x="5726234" y="1636127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a 12"/>
            <p:cNvSpPr/>
            <p:nvPr/>
          </p:nvSpPr>
          <p:spPr>
            <a:xfrm>
              <a:off x="5915125" y="1914734"/>
              <a:ext cx="107092" cy="10709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Elipsa 13"/>
            <p:cNvSpPr/>
            <p:nvPr/>
          </p:nvSpPr>
          <p:spPr>
            <a:xfrm>
              <a:off x="5720671" y="2917099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ipsa 14"/>
            <p:cNvSpPr/>
            <p:nvPr/>
          </p:nvSpPr>
          <p:spPr>
            <a:xfrm>
              <a:off x="6248022" y="2905336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a 15"/>
            <p:cNvSpPr/>
            <p:nvPr/>
          </p:nvSpPr>
          <p:spPr>
            <a:xfrm>
              <a:off x="5861579" y="314669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a 16"/>
            <p:cNvSpPr/>
            <p:nvPr/>
          </p:nvSpPr>
          <p:spPr>
            <a:xfrm>
              <a:off x="6129824" y="3146698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ipsa 17"/>
            <p:cNvSpPr/>
            <p:nvPr/>
          </p:nvSpPr>
          <p:spPr>
            <a:xfrm>
              <a:off x="7197036" y="4163586"/>
              <a:ext cx="107092" cy="107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ipsa 19"/>
            <p:cNvSpPr/>
            <p:nvPr/>
          </p:nvSpPr>
          <p:spPr>
            <a:xfrm>
              <a:off x="2958565" y="5244674"/>
              <a:ext cx="107092" cy="10709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a 20"/>
            <p:cNvSpPr/>
            <p:nvPr/>
          </p:nvSpPr>
          <p:spPr>
            <a:xfrm>
              <a:off x="3333554" y="5351766"/>
              <a:ext cx="107092" cy="10709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a 21"/>
            <p:cNvSpPr/>
            <p:nvPr/>
          </p:nvSpPr>
          <p:spPr>
            <a:xfrm>
              <a:off x="3602311" y="4217132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a 22"/>
            <p:cNvSpPr/>
            <p:nvPr/>
          </p:nvSpPr>
          <p:spPr>
            <a:xfrm>
              <a:off x="3732263" y="4064114"/>
              <a:ext cx="107092" cy="107092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a 23"/>
            <p:cNvSpPr/>
            <p:nvPr/>
          </p:nvSpPr>
          <p:spPr>
            <a:xfrm>
              <a:off x="3893560" y="5244674"/>
              <a:ext cx="107092" cy="107092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Elipsa 24"/>
            <p:cNvSpPr/>
            <p:nvPr/>
          </p:nvSpPr>
          <p:spPr>
            <a:xfrm>
              <a:off x="4029031" y="5119279"/>
              <a:ext cx="107092" cy="107092"/>
            </a:xfrm>
            <a:prstGeom prst="ellipse">
              <a:avLst/>
            </a:prstGeom>
            <a:solidFill>
              <a:srgbClr val="F30DB1"/>
            </a:solidFill>
            <a:ln>
              <a:solidFill>
                <a:srgbClr val="F30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83656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5476</TotalTime>
  <Words>159</Words>
  <Application>Microsoft Office PowerPoint</Application>
  <PresentationFormat>Panoramiczny</PresentationFormat>
  <Paragraphs>38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Dawid Marcinkowski</dc:creator>
  <cp:lastModifiedBy>AG</cp:lastModifiedBy>
  <cp:revision>60</cp:revision>
  <dcterms:created xsi:type="dcterms:W3CDTF">2022-06-24T08:52:06Z</dcterms:created>
  <dcterms:modified xsi:type="dcterms:W3CDTF">2022-10-31T08:55:16Z</dcterms:modified>
</cp:coreProperties>
</file>