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88185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165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e 56">
            <a:extLst>
              <a:ext uri="{FF2B5EF4-FFF2-40B4-BE49-F238E27FC236}">
                <a16:creationId xmlns:a16="http://schemas.microsoft.com/office/drawing/2014/main" id="{4FE67980-6189-441D-BA40-528C5C3D0409}"/>
              </a:ext>
            </a:extLst>
          </p:cNvPr>
          <p:cNvGrpSpPr/>
          <p:nvPr/>
        </p:nvGrpSpPr>
        <p:grpSpPr>
          <a:xfrm>
            <a:off x="4481003" y="446196"/>
            <a:ext cx="3299316" cy="2629597"/>
            <a:chOff x="6734258" y="144601"/>
            <a:chExt cx="4299018" cy="3426372"/>
          </a:xfrm>
        </p:grpSpPr>
        <p:sp>
          <p:nvSpPr>
            <p:cNvPr id="8" name="Rectangle 7"/>
            <p:cNvSpPr/>
            <p:nvPr/>
          </p:nvSpPr>
          <p:spPr>
            <a:xfrm>
              <a:off x="6734258" y="144601"/>
              <a:ext cx="4299018" cy="3426372"/>
            </a:xfrm>
            <a:prstGeom prst="rect">
              <a:avLst/>
            </a:prstGeom>
            <a:solidFill>
              <a:srgbClr val="FCFCFC"/>
            </a:solidFill>
            <a:ln w="12700">
              <a:solidFill>
                <a:srgbClr val="70707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>
                <a:solidFill>
                  <a:schemeClr val="tx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900220" y="195401"/>
              <a:ext cx="959139" cy="300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sz="900" b="1" dirty="0">
                  <a:latin typeface="IBM Plex Mono"/>
                </a:rPr>
                <a:t>DIC</a:t>
              </a:r>
              <a:r>
                <a:rPr lang="fr-FR" sz="900" b="1" dirty="0">
                  <a:latin typeface="IBM Plex Mono"/>
                </a:rPr>
                <a:t> </a:t>
              </a:r>
              <a:r>
                <a:rPr lang="fr-FR" sz="900" b="1" dirty="0" err="1">
                  <a:latin typeface="IBM Plex Mono"/>
                </a:rPr>
                <a:t>Core</a:t>
              </a:r>
              <a:endParaRPr sz="900" b="1" dirty="0">
                <a:latin typeface="IBM Plex Mono"/>
              </a:endParaRPr>
            </a:p>
          </p:txBody>
        </p:sp>
        <p:cxnSp>
          <p:nvCxnSpPr>
            <p:cNvPr id="10" name="Connector 9"/>
            <p:cNvCxnSpPr/>
            <p:nvPr/>
          </p:nvCxnSpPr>
          <p:spPr>
            <a:xfrm flipH="1">
              <a:off x="7980459" y="860951"/>
              <a:ext cx="965148" cy="1993672"/>
            </a:xfrm>
            <a:prstGeom prst="line">
              <a:avLst/>
            </a:prstGeom>
            <a:ln w="15875">
              <a:solidFill>
                <a:srgbClr val="6666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8100431" y="1737476"/>
              <a:ext cx="725203" cy="240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DDDDD"/>
              </a:solidFill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sz="600">
                  <a:latin typeface="IBM Plex Mono"/>
                </a:rPr>
                <a:t>inherits</a:t>
              </a:r>
            </a:p>
          </p:txBody>
        </p:sp>
        <p:cxnSp>
          <p:nvCxnSpPr>
            <p:cNvPr id="12" name="Connector 11"/>
            <p:cNvCxnSpPr/>
            <p:nvPr/>
          </p:nvCxnSpPr>
          <p:spPr>
            <a:xfrm>
              <a:off x="8945607" y="860951"/>
              <a:ext cx="965150" cy="1993671"/>
            </a:xfrm>
            <a:prstGeom prst="line">
              <a:avLst/>
            </a:prstGeom>
            <a:ln w="15875">
              <a:solidFill>
                <a:srgbClr val="6666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9065580" y="1737475"/>
              <a:ext cx="725203" cy="240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DDDDD"/>
              </a:solidFill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sz="600">
                  <a:latin typeface="IBM Plex Mono"/>
                </a:rPr>
                <a:t>inherits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8387536" y="346390"/>
              <a:ext cx="1116143" cy="1029122"/>
            </a:xfrm>
            <a:prstGeom prst="rect">
              <a:avLst/>
            </a:prstGeom>
            <a:solidFill>
              <a:srgbClr val="FFF3CD"/>
            </a:solidFill>
            <a:ln w="12700">
              <a:solidFill>
                <a:srgbClr val="85640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«abstract»</a:t>
              </a:r>
            </a:p>
            <a:p>
              <a:pPr algn="ctr"/>
              <a:r>
                <a:rPr sz="700" b="1">
                  <a:solidFill>
                    <a:schemeClr val="tx1"/>
                  </a:solidFill>
                  <a:latin typeface="IBM Plex Mono"/>
                </a:rPr>
                <a:t>DICBase</a:t>
              </a:r>
            </a:p>
            <a:p>
              <a:pPr algn="ctr"/>
              <a:endParaRPr sz="700" b="1">
                <a:solidFill>
                  <a:schemeClr val="tx1"/>
                </a:solidFill>
                <a:latin typeface="IBM Plex Mono"/>
              </a:endParaRP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+prepare()</a:t>
              </a: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+run()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257971" y="2418759"/>
              <a:ext cx="1305572" cy="871727"/>
            </a:xfrm>
            <a:prstGeom prst="rect">
              <a:avLst/>
            </a:prstGeom>
            <a:solidFill>
              <a:srgbClr val="D4EDDA"/>
            </a:solidFill>
            <a:ln w="12700">
              <a:solidFill>
                <a:srgbClr val="15572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1">
                  <a:solidFill>
                    <a:schemeClr val="tx1"/>
                  </a:solidFill>
                  <a:latin typeface="IBM Plex Mono"/>
                </a:rPr>
                <a:t>DICInitMotion</a:t>
              </a:r>
            </a:p>
            <a:p>
              <a:pPr algn="ctr"/>
              <a:endParaRPr sz="700" b="1">
                <a:solidFill>
                  <a:schemeClr val="tx1"/>
                </a:solidFill>
                <a:latin typeface="IBM Plex Mono"/>
              </a:endParaRP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+prepare()</a:t>
              </a: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+run()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106525" y="2340062"/>
              <a:ext cx="1747868" cy="1029122"/>
            </a:xfrm>
            <a:prstGeom prst="rect">
              <a:avLst/>
            </a:prstGeom>
            <a:solidFill>
              <a:srgbClr val="D4EDDA"/>
            </a:solidFill>
            <a:ln w="12700">
              <a:solidFill>
                <a:srgbClr val="15572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1">
                  <a:solidFill>
                    <a:schemeClr val="tx1"/>
                  </a:solidFill>
                  <a:latin typeface="IBM Plex Mono"/>
                </a:rPr>
                <a:t>DICMeshBased</a:t>
              </a:r>
            </a:p>
            <a:p>
              <a:pPr algn="ctr"/>
              <a:endParaRPr sz="700" b="1">
                <a:solidFill>
                  <a:schemeClr val="tx1"/>
                </a:solidFill>
                <a:latin typeface="IBM Plex Mono"/>
              </a:endParaRP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+prepare()</a:t>
              </a: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+set_initial_guess()</a:t>
              </a: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+run()</a:t>
              </a:r>
            </a:p>
          </p:txBody>
        </p:sp>
      </p:grp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616898D8-CC7B-4865-BF6B-1957FD389AE0}"/>
              </a:ext>
            </a:extLst>
          </p:cNvPr>
          <p:cNvGrpSpPr/>
          <p:nvPr/>
        </p:nvGrpSpPr>
        <p:grpSpPr>
          <a:xfrm>
            <a:off x="2036995" y="419894"/>
            <a:ext cx="1499050" cy="2655899"/>
            <a:chOff x="2147332" y="30301"/>
            <a:chExt cx="1953266" cy="3460644"/>
          </a:xfrm>
        </p:grpSpPr>
        <p:sp>
          <p:nvSpPr>
            <p:cNvPr id="6" name="Rectangle 5"/>
            <p:cNvSpPr/>
            <p:nvPr/>
          </p:nvSpPr>
          <p:spPr>
            <a:xfrm>
              <a:off x="2166831" y="64573"/>
              <a:ext cx="1933767" cy="3426372"/>
            </a:xfrm>
            <a:prstGeom prst="rect">
              <a:avLst/>
            </a:prstGeom>
            <a:solidFill>
              <a:srgbClr val="FCFCFC"/>
            </a:solidFill>
            <a:ln w="12700">
              <a:solidFill>
                <a:srgbClr val="70707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47332" y="30301"/>
              <a:ext cx="1677658" cy="300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sz="900" b="1" dirty="0">
                  <a:latin typeface="IBM Plex Mono"/>
                </a:rPr>
                <a:t>Batch</a:t>
              </a:r>
              <a:r>
                <a:rPr lang="fr-FR" sz="900" b="1" dirty="0">
                  <a:latin typeface="IBM Plex Mono"/>
                </a:rPr>
                <a:t> </a:t>
              </a:r>
              <a:r>
                <a:rPr lang="fr-FR" sz="900" b="1" dirty="0" err="1">
                  <a:latin typeface="IBM Plex Mono"/>
                </a:rPr>
                <a:t>processing</a:t>
              </a:r>
              <a:endParaRPr sz="900" b="1" dirty="0">
                <a:latin typeface="IBM Plex Mono"/>
              </a:endParaRPr>
            </a:p>
          </p:txBody>
        </p:sp>
        <p:cxnSp>
          <p:nvCxnSpPr>
            <p:cNvPr id="14" name="Connector 13"/>
            <p:cNvCxnSpPr/>
            <p:nvPr/>
          </p:nvCxnSpPr>
          <p:spPr>
            <a:xfrm flipH="1">
              <a:off x="3133714" y="938317"/>
              <a:ext cx="1" cy="1949279"/>
            </a:xfrm>
            <a:prstGeom prst="line">
              <a:avLst/>
            </a:prstGeom>
            <a:ln w="15875">
              <a:solidFill>
                <a:srgbClr val="6666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771112" y="1792645"/>
              <a:ext cx="725203" cy="240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DDDDD"/>
              </a:solidFill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sz="600">
                  <a:latin typeface="IBM Plex Mono"/>
                </a:rPr>
                <a:t>inherits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544115" y="311320"/>
              <a:ext cx="1179202" cy="1343912"/>
            </a:xfrm>
            <a:prstGeom prst="rect">
              <a:avLst/>
            </a:prstGeom>
            <a:solidFill>
              <a:srgbClr val="FFF3CD"/>
            </a:solidFill>
            <a:ln w="12700">
              <a:solidFill>
                <a:srgbClr val="85640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«abstract»</a:t>
              </a:r>
            </a:p>
            <a:p>
              <a:pPr algn="ctr"/>
              <a:r>
                <a:rPr sz="700" b="1" dirty="0" err="1">
                  <a:solidFill>
                    <a:schemeClr val="tx1"/>
                  </a:solidFill>
                  <a:latin typeface="IBM Plex Mono"/>
                </a:rPr>
                <a:t>BatchBase</a:t>
              </a:r>
              <a:endParaRPr sz="700" b="1" dirty="0">
                <a:solidFill>
                  <a:schemeClr val="tx1"/>
                </a:solidFill>
                <a:latin typeface="IBM Plex Mono"/>
              </a:endParaRPr>
            </a:p>
            <a:p>
              <a:pPr algn="ctr"/>
              <a:endParaRPr sz="700" b="1" dirty="0">
                <a:solidFill>
                  <a:schemeClr val="tx1"/>
                </a:solidFill>
                <a:latin typeface="IBM Plex Mono"/>
              </a:endParaRPr>
            </a:p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+run()</a:t>
              </a:r>
            </a:p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+before()</a:t>
              </a:r>
            </a:p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+sequence()</a:t>
              </a:r>
            </a:p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+end()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449335" y="2260638"/>
              <a:ext cx="1368757" cy="1029122"/>
            </a:xfrm>
            <a:prstGeom prst="rect">
              <a:avLst/>
            </a:prstGeom>
            <a:solidFill>
              <a:srgbClr val="D4EDDA"/>
            </a:solidFill>
            <a:ln w="12700">
              <a:solidFill>
                <a:srgbClr val="15572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1">
                  <a:solidFill>
                    <a:schemeClr val="tx1"/>
                  </a:solidFill>
                  <a:latin typeface="IBM Plex Mono"/>
                </a:rPr>
                <a:t>BatchMeshBased</a:t>
              </a:r>
            </a:p>
            <a:p>
              <a:pPr algn="ctr"/>
              <a:endParaRPr sz="700" b="1">
                <a:solidFill>
                  <a:schemeClr val="tx1"/>
                </a:solidFill>
                <a:latin typeface="IBM Plex Mono"/>
              </a:endParaRP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+before()</a:t>
              </a: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+sequence()</a:t>
              </a:r>
            </a:p>
            <a:p>
              <a:pPr algn="ctr"/>
              <a:r>
                <a:rPr sz="700" b="0">
                  <a:solidFill>
                    <a:schemeClr val="tx1"/>
                  </a:solidFill>
                  <a:latin typeface="IBM Plex Mono"/>
                </a:rPr>
                <a:t>+end()</a:t>
              </a:r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A7FFE607-F4E9-4263-8DA5-8C9F434CAD59}"/>
              </a:ext>
            </a:extLst>
          </p:cNvPr>
          <p:cNvGrpSpPr/>
          <p:nvPr/>
        </p:nvGrpSpPr>
        <p:grpSpPr>
          <a:xfrm>
            <a:off x="4481003" y="3616858"/>
            <a:ext cx="3299316" cy="3152599"/>
            <a:chOff x="5652541" y="6158590"/>
            <a:chExt cx="4299018" cy="3036028"/>
          </a:xfrm>
        </p:grpSpPr>
        <p:sp>
          <p:nvSpPr>
            <p:cNvPr id="4" name="Rectangle 3"/>
            <p:cNvSpPr/>
            <p:nvPr/>
          </p:nvSpPr>
          <p:spPr>
            <a:xfrm>
              <a:off x="5652541" y="6158590"/>
              <a:ext cx="4299018" cy="3036028"/>
            </a:xfrm>
            <a:prstGeom prst="rect">
              <a:avLst/>
            </a:prstGeom>
            <a:solidFill>
              <a:srgbClr val="FCFCFC"/>
            </a:solidFill>
            <a:ln w="12700">
              <a:solidFill>
                <a:srgbClr val="70707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>
                <a:solidFill>
                  <a:schemeClr val="tx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777235" y="6209390"/>
              <a:ext cx="779510" cy="300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sz="900" b="1" dirty="0">
                  <a:latin typeface="IBM Plex Mono"/>
                </a:rPr>
                <a:t>Solver</a:t>
              </a:r>
            </a:p>
          </p:txBody>
        </p:sp>
        <p:cxnSp>
          <p:nvCxnSpPr>
            <p:cNvPr id="16" name="Connector 15"/>
            <p:cNvCxnSpPr>
              <a:cxnSpLocks/>
            </p:cNvCxnSpPr>
            <p:nvPr/>
          </p:nvCxnSpPr>
          <p:spPr>
            <a:xfrm flipH="1">
              <a:off x="6816021" y="6874940"/>
              <a:ext cx="1016278" cy="1106712"/>
            </a:xfrm>
            <a:prstGeom prst="line">
              <a:avLst/>
            </a:prstGeom>
            <a:ln w="15875">
              <a:solidFill>
                <a:srgbClr val="6666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356392" y="7435983"/>
              <a:ext cx="725203" cy="240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DDDDD"/>
              </a:solidFill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sz="600">
                  <a:latin typeface="IBM Plex Mono"/>
                </a:rPr>
                <a:t>inherits</a:t>
              </a:r>
            </a:p>
          </p:txBody>
        </p:sp>
        <p:cxnSp>
          <p:nvCxnSpPr>
            <p:cNvPr id="18" name="Connector 17"/>
            <p:cNvCxnSpPr>
              <a:cxnSpLocks/>
            </p:cNvCxnSpPr>
            <p:nvPr/>
          </p:nvCxnSpPr>
          <p:spPr>
            <a:xfrm>
              <a:off x="7832299" y="6874940"/>
              <a:ext cx="0" cy="1704925"/>
            </a:xfrm>
            <a:prstGeom prst="line">
              <a:avLst/>
            </a:prstGeom>
            <a:ln w="15875">
              <a:solidFill>
                <a:srgbClr val="6666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7493357" y="7507731"/>
              <a:ext cx="725203" cy="240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DDDDD"/>
              </a:solidFill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sz="600">
                  <a:latin typeface="IBM Plex Mono"/>
                </a:rPr>
                <a:t>inherits</a:t>
              </a:r>
            </a:p>
          </p:txBody>
        </p:sp>
        <p:cxnSp>
          <p:nvCxnSpPr>
            <p:cNvPr id="20" name="Connector 19"/>
            <p:cNvCxnSpPr>
              <a:cxnSpLocks/>
            </p:cNvCxnSpPr>
            <p:nvPr/>
          </p:nvCxnSpPr>
          <p:spPr>
            <a:xfrm>
              <a:off x="7832298" y="6874940"/>
              <a:ext cx="981652" cy="1113447"/>
            </a:xfrm>
            <a:prstGeom prst="line">
              <a:avLst/>
            </a:prstGeom>
            <a:ln w="15875">
              <a:solidFill>
                <a:srgbClr val="6666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8533294" y="7460593"/>
              <a:ext cx="725203" cy="240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DDDDD"/>
              </a:solidFill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sz="600">
                  <a:latin typeface="IBM Plex Mono"/>
                </a:rPr>
                <a:t>inherits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236908" y="6431471"/>
              <a:ext cx="1116143" cy="1029122"/>
            </a:xfrm>
            <a:prstGeom prst="rect">
              <a:avLst/>
            </a:prstGeom>
            <a:solidFill>
              <a:srgbClr val="FFF3CD"/>
            </a:solidFill>
            <a:ln w="12700">
              <a:solidFill>
                <a:srgbClr val="85640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«abstract»</a:t>
              </a:r>
            </a:p>
            <a:p>
              <a:pPr algn="ctr"/>
              <a:r>
                <a:rPr sz="700" b="1" dirty="0" err="1">
                  <a:solidFill>
                    <a:schemeClr val="tx1"/>
                  </a:solidFill>
                  <a:latin typeface="IBM Plex Mono"/>
                </a:rPr>
                <a:t>SolverBase</a:t>
              </a:r>
              <a:endParaRPr sz="700" b="1" dirty="0">
                <a:solidFill>
                  <a:schemeClr val="tx1"/>
                </a:solidFill>
                <a:latin typeface="IBM Plex Mono"/>
              </a:endParaRPr>
            </a:p>
            <a:p>
              <a:pPr algn="ctr"/>
              <a:endParaRPr sz="700" b="1" dirty="0">
                <a:solidFill>
                  <a:schemeClr val="tx1"/>
                </a:solidFill>
                <a:latin typeface="IBM Plex Mono"/>
              </a:endParaRPr>
            </a:p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+compile()</a:t>
              </a:r>
            </a:p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+solve()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818505" y="7788617"/>
              <a:ext cx="1874112" cy="399541"/>
            </a:xfrm>
            <a:prstGeom prst="rect">
              <a:avLst/>
            </a:prstGeom>
            <a:solidFill>
              <a:srgbClr val="D4EDDA"/>
            </a:solidFill>
            <a:ln w="28575">
              <a:solidFill>
                <a:srgbClr val="155724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1">
                  <a:solidFill>
                    <a:schemeClr val="tx1"/>
                  </a:solidFill>
                  <a:latin typeface="IBM Plex Mono"/>
                </a:rPr>
                <a:t>LocalGaussNewtonSolver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141983" y="8413726"/>
              <a:ext cx="1368758" cy="399541"/>
            </a:xfrm>
            <a:prstGeom prst="rect">
              <a:avLst/>
            </a:prstGeom>
            <a:solidFill>
              <a:srgbClr val="D4EDDA"/>
            </a:solidFill>
            <a:ln w="28575">
              <a:solidFill>
                <a:srgbClr val="155724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1">
                  <a:solidFill>
                    <a:schemeClr val="tx1"/>
                  </a:solidFill>
                  <a:latin typeface="IBM Plex Mono"/>
                </a:rPr>
                <a:t>GlobalCGSolver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993851" y="7795489"/>
              <a:ext cx="1811053" cy="399541"/>
            </a:xfrm>
            <a:prstGeom prst="rect">
              <a:avLst/>
            </a:prstGeom>
            <a:solidFill>
              <a:srgbClr val="D4EDDA"/>
            </a:solidFill>
            <a:ln w="28575">
              <a:solidFill>
                <a:srgbClr val="155724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1">
                  <a:solidFill>
                    <a:schemeClr val="tx1"/>
                  </a:solidFill>
                  <a:latin typeface="IBM Plex Mono"/>
                </a:rPr>
                <a:t>TranslationZNCCSolver</a:t>
              </a:r>
            </a:p>
          </p:txBody>
        </p:sp>
      </p:grpSp>
      <p:cxnSp>
        <p:nvCxnSpPr>
          <p:cNvPr id="26" name="Connector 25"/>
          <p:cNvCxnSpPr>
            <a:cxnSpLocks/>
            <a:stCxn id="33" idx="2"/>
            <a:endCxn id="37" idx="0"/>
          </p:cNvCxnSpPr>
          <p:nvPr/>
        </p:nvCxnSpPr>
        <p:spPr>
          <a:xfrm>
            <a:off x="5437411" y="2920928"/>
            <a:ext cx="687824" cy="979289"/>
          </a:xfrm>
          <a:prstGeom prst="line">
            <a:avLst/>
          </a:prstGeom>
          <a:ln w="15875">
            <a:solidFill>
              <a:srgbClr val="666666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>
            <a:cxnSpLocks/>
            <a:stCxn id="34" idx="2"/>
            <a:endCxn id="37" idx="0"/>
          </p:cNvCxnSpPr>
          <p:nvPr/>
        </p:nvCxnSpPr>
        <p:spPr>
          <a:xfrm flipH="1">
            <a:off x="6125235" y="2860531"/>
            <a:ext cx="793599" cy="1039686"/>
          </a:xfrm>
          <a:prstGeom prst="line">
            <a:avLst/>
          </a:prstGeom>
          <a:ln w="15875">
            <a:solidFill>
              <a:srgbClr val="666666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>
            <a:cxnSpLocks/>
            <a:stCxn id="36" idx="3"/>
            <a:endCxn id="33" idx="1"/>
          </p:cNvCxnSpPr>
          <p:nvPr/>
        </p:nvCxnSpPr>
        <p:spPr>
          <a:xfrm flipV="1">
            <a:off x="3319234" y="2526024"/>
            <a:ext cx="1447468" cy="464"/>
          </a:xfrm>
          <a:prstGeom prst="line">
            <a:avLst/>
          </a:prstGeom>
          <a:ln w="15875">
            <a:solidFill>
              <a:srgbClr val="666666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814562" y="2321088"/>
            <a:ext cx="490356" cy="184666"/>
          </a:xfrm>
          <a:prstGeom prst="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sz="600" dirty="0">
                <a:latin typeface="IBM Plex Mono"/>
              </a:rPr>
              <a:t>uses</a:t>
            </a:r>
          </a:p>
        </p:txBody>
      </p: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009A3D73-41FA-4D03-A3D8-50973C4E0DAB}"/>
              </a:ext>
            </a:extLst>
          </p:cNvPr>
          <p:cNvGrpSpPr/>
          <p:nvPr/>
        </p:nvGrpSpPr>
        <p:grpSpPr>
          <a:xfrm>
            <a:off x="1439902" y="3616858"/>
            <a:ext cx="2812873" cy="3151671"/>
            <a:chOff x="1885861" y="4080170"/>
            <a:chExt cx="3665181" cy="4106636"/>
          </a:xfrm>
        </p:grpSpPr>
        <p:sp>
          <p:nvSpPr>
            <p:cNvPr id="2" name="Rectangle 1"/>
            <p:cNvSpPr/>
            <p:nvPr/>
          </p:nvSpPr>
          <p:spPr>
            <a:xfrm>
              <a:off x="1885861" y="4080170"/>
              <a:ext cx="3665181" cy="4106636"/>
            </a:xfrm>
            <a:prstGeom prst="rect">
              <a:avLst/>
            </a:prstGeom>
            <a:solidFill>
              <a:srgbClr val="FCFCFC"/>
            </a:solidFill>
            <a:ln w="12700">
              <a:solidFill>
                <a:srgbClr val="70707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>
                <a:solidFill>
                  <a:schemeClr val="tx1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885861" y="4124708"/>
              <a:ext cx="1318398" cy="4812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sz="900" b="1" dirty="0">
                  <a:latin typeface="IBM Plex Mono"/>
                </a:rPr>
                <a:t>Displacement</a:t>
              </a:r>
              <a:br>
                <a:rPr lang="fr-FR" sz="900" b="1" dirty="0">
                  <a:latin typeface="IBM Plex Mono"/>
                </a:rPr>
              </a:br>
              <a:r>
                <a:rPr sz="900" b="1" dirty="0">
                  <a:latin typeface="IBM Plex Mono"/>
                </a:rPr>
                <a:t>Propagator</a:t>
              </a:r>
            </a:p>
          </p:txBody>
        </p:sp>
        <p:cxnSp>
          <p:nvCxnSpPr>
            <p:cNvPr id="22" name="Connector 21"/>
            <p:cNvCxnSpPr>
              <a:cxnSpLocks/>
            </p:cNvCxnSpPr>
            <p:nvPr/>
          </p:nvCxnSpPr>
          <p:spPr>
            <a:xfrm flipH="1">
              <a:off x="2698892" y="4881267"/>
              <a:ext cx="941947" cy="1413680"/>
            </a:xfrm>
            <a:prstGeom prst="line">
              <a:avLst/>
            </a:prstGeom>
            <a:ln w="15875">
              <a:solidFill>
                <a:srgbClr val="6666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2614034" y="5757793"/>
              <a:ext cx="725203" cy="240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DDDDD"/>
              </a:solidFill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sz="600">
                  <a:latin typeface="IBM Plex Mono"/>
                </a:rPr>
                <a:t>inherits</a:t>
              </a:r>
            </a:p>
          </p:txBody>
        </p:sp>
        <p:cxnSp>
          <p:nvCxnSpPr>
            <p:cNvPr id="24" name="Connector 23"/>
            <p:cNvCxnSpPr>
              <a:cxnSpLocks/>
            </p:cNvCxnSpPr>
            <p:nvPr/>
          </p:nvCxnSpPr>
          <p:spPr>
            <a:xfrm>
              <a:off x="4118688" y="4902932"/>
              <a:ext cx="756700" cy="2422659"/>
            </a:xfrm>
            <a:prstGeom prst="line">
              <a:avLst/>
            </a:prstGeom>
            <a:ln w="15875">
              <a:solidFill>
                <a:srgbClr val="6666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942436" y="5757793"/>
              <a:ext cx="725203" cy="240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DDDDDD"/>
              </a:solidFill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sz="600">
                  <a:latin typeface="IBM Plex Mono"/>
                </a:rPr>
                <a:t>inherits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568293" y="4567728"/>
              <a:ext cx="2126852" cy="871727"/>
            </a:xfrm>
            <a:prstGeom prst="rect">
              <a:avLst/>
            </a:prstGeom>
            <a:solidFill>
              <a:srgbClr val="FFF3CD"/>
            </a:solidFill>
            <a:ln w="12700">
              <a:solidFill>
                <a:srgbClr val="85640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«abstract»</a:t>
              </a:r>
            </a:p>
            <a:p>
              <a:pPr algn="ctr"/>
              <a:r>
                <a:rPr sz="700" b="1" dirty="0" err="1">
                  <a:solidFill>
                    <a:schemeClr val="tx1"/>
                  </a:solidFill>
                  <a:latin typeface="IBM Plex Mono"/>
                </a:rPr>
                <a:t>DisplacementPropagatorBase</a:t>
              </a:r>
              <a:endParaRPr sz="700" b="1" dirty="0">
                <a:solidFill>
                  <a:schemeClr val="tx1"/>
                </a:solidFill>
                <a:latin typeface="IBM Plex Mono"/>
              </a:endParaRPr>
            </a:p>
            <a:p>
              <a:pPr algn="ctr"/>
              <a:endParaRPr sz="700" b="1" dirty="0">
                <a:solidFill>
                  <a:schemeClr val="tx1"/>
                </a:solidFill>
                <a:latin typeface="IBM Plex Mono"/>
              </a:endParaRPr>
            </a:p>
            <a:p>
              <a:pPr algn="ctr"/>
              <a:r>
                <a:rPr sz="700" b="0" dirty="0">
                  <a:solidFill>
                    <a:schemeClr val="tx1"/>
                  </a:solidFill>
                  <a:latin typeface="IBM Plex Mono"/>
                </a:rPr>
                <a:t>+propagate()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082551" y="6215668"/>
              <a:ext cx="2379593" cy="399541"/>
            </a:xfrm>
            <a:prstGeom prst="rect">
              <a:avLst/>
            </a:prstGeom>
            <a:solidFill>
              <a:srgbClr val="D4EDDA"/>
            </a:solidFill>
            <a:ln w="12700">
              <a:solidFill>
                <a:srgbClr val="15572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1">
                  <a:solidFill>
                    <a:schemeClr val="tx1"/>
                  </a:solidFill>
                  <a:latin typeface="IBM Plex Mono"/>
                </a:rPr>
                <a:t>PreviousDisplacementPropagator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245544" y="7070993"/>
              <a:ext cx="2126852" cy="399541"/>
            </a:xfrm>
            <a:prstGeom prst="rect">
              <a:avLst/>
            </a:prstGeom>
            <a:solidFill>
              <a:srgbClr val="D4EDDA"/>
            </a:solidFill>
            <a:ln w="12700">
              <a:solidFill>
                <a:srgbClr val="15572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sz="700" b="1">
                  <a:solidFill>
                    <a:schemeClr val="tx1"/>
                  </a:solidFill>
                  <a:latin typeface="IBM Plex Mono"/>
                </a:rPr>
                <a:t>ConstantVelocityPropagator</a:t>
              </a:r>
            </a:p>
          </p:txBody>
        </p:sp>
      </p:grpSp>
      <p:cxnSp>
        <p:nvCxnSpPr>
          <p:cNvPr id="30" name="Connector 29"/>
          <p:cNvCxnSpPr>
            <a:cxnSpLocks/>
            <a:stCxn id="36" idx="2"/>
            <a:endCxn id="41" idx="0"/>
          </p:cNvCxnSpPr>
          <p:nvPr/>
        </p:nvCxnSpPr>
        <p:spPr>
          <a:xfrm flipH="1">
            <a:off x="2779775" y="2921392"/>
            <a:ext cx="14227" cy="1069646"/>
          </a:xfrm>
          <a:prstGeom prst="line">
            <a:avLst/>
          </a:prstGeom>
          <a:ln w="15875">
            <a:solidFill>
              <a:srgbClr val="666666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TextBox 28">
            <a:extLst>
              <a:ext uri="{FF2B5EF4-FFF2-40B4-BE49-F238E27FC236}">
                <a16:creationId xmlns:a16="http://schemas.microsoft.com/office/drawing/2014/main" id="{70745926-74BB-43D7-85A1-8FB87253577E}"/>
              </a:ext>
            </a:extLst>
          </p:cNvPr>
          <p:cNvSpPr txBox="1"/>
          <p:nvPr/>
        </p:nvSpPr>
        <p:spPr>
          <a:xfrm>
            <a:off x="2806162" y="3310037"/>
            <a:ext cx="490356" cy="184666"/>
          </a:xfrm>
          <a:prstGeom prst="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sz="600" dirty="0">
                <a:latin typeface="IBM Plex Mono"/>
              </a:rPr>
              <a:t>uses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EAFCD3C-9BF2-47F7-959C-52E39C6A7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611" y="5912952"/>
            <a:ext cx="672860" cy="38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TextBox 28">
            <a:extLst>
              <a:ext uri="{FF2B5EF4-FFF2-40B4-BE49-F238E27FC236}">
                <a16:creationId xmlns:a16="http://schemas.microsoft.com/office/drawing/2014/main" id="{B7250A89-3205-45AA-BBD6-8C804692DF91}"/>
              </a:ext>
            </a:extLst>
          </p:cNvPr>
          <p:cNvSpPr txBox="1"/>
          <p:nvPr/>
        </p:nvSpPr>
        <p:spPr>
          <a:xfrm>
            <a:off x="5897349" y="3326173"/>
            <a:ext cx="490356" cy="184666"/>
          </a:xfrm>
          <a:prstGeom prst="rect">
            <a:avLst/>
          </a:prstGeom>
          <a:solidFill>
            <a:srgbClr val="FFFFFF"/>
          </a:solidFill>
          <a:ln w="9525">
            <a:solidFill>
              <a:srgbClr val="DDDDDD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sz="600" dirty="0">
                <a:latin typeface="IBM Plex Mono"/>
              </a:rPr>
              <a:t>uses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98</Words>
  <Application>Microsoft Office PowerPoint</Application>
  <PresentationFormat>Personnalisé</PresentationFormat>
  <Paragraphs>55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IBM Plex Mono</vt:lpstr>
      <vt:lpstr>Office Theme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/>
  <cp:keywords/>
  <dc:description>generated using python-pptx</dc:description>
  <cp:lastModifiedBy>Emile Roux</cp:lastModifiedBy>
  <cp:revision>5</cp:revision>
  <dcterms:created xsi:type="dcterms:W3CDTF">2013-01-27T09:14:16Z</dcterms:created>
  <dcterms:modified xsi:type="dcterms:W3CDTF">2026-01-06T13:43:10Z</dcterms:modified>
  <cp:category/>
</cp:coreProperties>
</file>