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57" r:id="rId3"/>
    <p:sldId id="269" r:id="rId4"/>
    <p:sldId id="258" r:id="rId5"/>
    <p:sldId id="268" r:id="rId6"/>
    <p:sldId id="270" r:id="rId7"/>
    <p:sldId id="259" r:id="rId8"/>
    <p:sldId id="271" r:id="rId9"/>
    <p:sldId id="272" r:id="rId10"/>
    <p:sldId id="260" r:id="rId11"/>
    <p:sldId id="264" r:id="rId12"/>
    <p:sldId id="261" r:id="rId13"/>
    <p:sldId id="265" r:id="rId14"/>
    <p:sldId id="263" r:id="rId15"/>
    <p:sldId id="266" r:id="rId16"/>
    <p:sldId id="273" r:id="rId17"/>
    <p:sldId id="262" r:id="rId18"/>
    <p:sldId id="267" r:id="rId1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4E8125-BA05-CF00-7F1A-3DBAA9DA95B0}" v="3" dt="2026-01-30T21:19:50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ogal, Saranjeet Kaur S S" userId="S::ssbhogal@ic.ac.uk::2fe8569c-4c6c-4052-8fd2-44af4b611544" providerId="AD" clId="Web-{044E8125-BA05-CF00-7F1A-3DBAA9DA95B0}"/>
    <pc:docChg chg="modSld">
      <pc:chgData name="Bhogal, Saranjeet Kaur S S" userId="S::ssbhogal@ic.ac.uk::2fe8569c-4c6c-4052-8fd2-44af4b611544" providerId="AD" clId="Web-{044E8125-BA05-CF00-7F1A-3DBAA9DA95B0}" dt="2026-01-30T21:19:48.228" v="1" actId="20577"/>
      <pc:docMkLst>
        <pc:docMk/>
      </pc:docMkLst>
      <pc:sldChg chg="modSp">
        <pc:chgData name="Bhogal, Saranjeet Kaur S S" userId="S::ssbhogal@ic.ac.uk::2fe8569c-4c6c-4052-8fd2-44af4b611544" providerId="AD" clId="Web-{044E8125-BA05-CF00-7F1A-3DBAA9DA95B0}" dt="2026-01-30T21:19:48.228" v="1" actId="20577"/>
        <pc:sldMkLst>
          <pc:docMk/>
          <pc:sldMk cId="109857222" sldId="256"/>
        </pc:sldMkLst>
        <pc:spChg chg="mod">
          <ac:chgData name="Bhogal, Saranjeet Kaur S S" userId="S::ssbhogal@ic.ac.uk::2fe8569c-4c6c-4052-8fd2-44af4b611544" providerId="AD" clId="Web-{044E8125-BA05-CF00-7F1A-3DBAA9DA95B0}" dt="2026-01-30T21:19:48.228" v="1" actId="20577"/>
          <ac:spMkLst>
            <pc:docMk/>
            <pc:sldMk cId="109857222" sldId="256"/>
            <ac:spMk id="2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D99404-734A-4B1B-B8D4-2805770954F5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16200DE3-9E4C-4353-9ED2-513A4B1C7308}">
      <dgm:prSet/>
      <dgm:spPr/>
      <dgm:t>
        <a:bodyPr/>
        <a:lstStyle/>
        <a:p>
          <a:r>
            <a:rPr lang="en-GB"/>
            <a:t>Statistician turned Research Software Engineer</a:t>
          </a:r>
          <a:endParaRPr lang="en-US"/>
        </a:p>
      </dgm:t>
    </dgm:pt>
    <dgm:pt modelId="{4A0E02B7-263B-426A-A05D-6F031F2DB336}" type="parTrans" cxnId="{10C0F3C4-BC86-4D33-ACEA-5BFFFB66AF4F}">
      <dgm:prSet/>
      <dgm:spPr/>
      <dgm:t>
        <a:bodyPr/>
        <a:lstStyle/>
        <a:p>
          <a:endParaRPr lang="en-US"/>
        </a:p>
      </dgm:t>
    </dgm:pt>
    <dgm:pt modelId="{DC47F1D5-5262-4338-BA53-AC5621015247}" type="sibTrans" cxnId="{10C0F3C4-BC86-4D33-ACEA-5BFFFB66AF4F}">
      <dgm:prSet/>
      <dgm:spPr/>
      <dgm:t>
        <a:bodyPr/>
        <a:lstStyle/>
        <a:p>
          <a:endParaRPr lang="en-US"/>
        </a:p>
      </dgm:t>
    </dgm:pt>
    <dgm:pt modelId="{E601B8FB-819E-48AE-9482-BC85B28F954C}">
      <dgm:prSet/>
      <dgm:spPr/>
      <dgm:t>
        <a:bodyPr/>
        <a:lstStyle/>
        <a:p>
          <a:r>
            <a:rPr lang="en-GB"/>
            <a:t>Open Source and Open Science enthusiast</a:t>
          </a:r>
          <a:endParaRPr lang="en-US"/>
        </a:p>
      </dgm:t>
    </dgm:pt>
    <dgm:pt modelId="{6E8A62D3-0988-421C-A3B9-966E9FF27EAD}" type="parTrans" cxnId="{4CE48AA3-C711-4F25-B2FC-C60300747077}">
      <dgm:prSet/>
      <dgm:spPr/>
      <dgm:t>
        <a:bodyPr/>
        <a:lstStyle/>
        <a:p>
          <a:endParaRPr lang="en-US"/>
        </a:p>
      </dgm:t>
    </dgm:pt>
    <dgm:pt modelId="{5011486E-7FD1-437F-AC50-678C71507BE7}" type="sibTrans" cxnId="{4CE48AA3-C711-4F25-B2FC-C60300747077}">
      <dgm:prSet/>
      <dgm:spPr/>
      <dgm:t>
        <a:bodyPr/>
        <a:lstStyle/>
        <a:p>
          <a:endParaRPr lang="en-US"/>
        </a:p>
      </dgm:t>
    </dgm:pt>
    <dgm:pt modelId="{0A7A3C68-5CB8-4A15-988D-7F09E978816C}" type="pres">
      <dgm:prSet presAssocID="{38D99404-734A-4B1B-B8D4-2805770954F5}" presName="root" presStyleCnt="0">
        <dgm:presLayoutVars>
          <dgm:dir/>
          <dgm:resizeHandles val="exact"/>
        </dgm:presLayoutVars>
      </dgm:prSet>
      <dgm:spPr/>
    </dgm:pt>
    <dgm:pt modelId="{B6863B2E-1489-435C-9E98-3F6D5C934817}" type="pres">
      <dgm:prSet presAssocID="{16200DE3-9E4C-4353-9ED2-513A4B1C7308}" presName="compNode" presStyleCnt="0"/>
      <dgm:spPr/>
    </dgm:pt>
    <dgm:pt modelId="{92D1B6E3-6F78-4BCA-A52C-09A2F555C487}" type="pres">
      <dgm:prSet presAssocID="{16200DE3-9E4C-4353-9ED2-513A4B1C730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AF1D82E0-4056-439F-91D5-854BDDDF5327}" type="pres">
      <dgm:prSet presAssocID="{16200DE3-9E4C-4353-9ED2-513A4B1C7308}" presName="spaceRect" presStyleCnt="0"/>
      <dgm:spPr/>
    </dgm:pt>
    <dgm:pt modelId="{8DFEA17C-9145-4A08-9CE5-2BB27CCF841A}" type="pres">
      <dgm:prSet presAssocID="{16200DE3-9E4C-4353-9ED2-513A4B1C7308}" presName="textRect" presStyleLbl="revTx" presStyleIdx="0" presStyleCnt="2">
        <dgm:presLayoutVars>
          <dgm:chMax val="1"/>
          <dgm:chPref val="1"/>
        </dgm:presLayoutVars>
      </dgm:prSet>
      <dgm:spPr/>
    </dgm:pt>
    <dgm:pt modelId="{1ABE3AA9-F24B-4EA3-8F1C-7FB052CC39FF}" type="pres">
      <dgm:prSet presAssocID="{DC47F1D5-5262-4338-BA53-AC5621015247}" presName="sibTrans" presStyleCnt="0"/>
      <dgm:spPr/>
    </dgm:pt>
    <dgm:pt modelId="{1AF29F5C-9DCC-40B2-A9AE-DF91A741EF65}" type="pres">
      <dgm:prSet presAssocID="{E601B8FB-819E-48AE-9482-BC85B28F954C}" presName="compNode" presStyleCnt="0"/>
      <dgm:spPr/>
    </dgm:pt>
    <dgm:pt modelId="{C97F0973-5A63-4E9E-94D9-7789E2B5EA26}" type="pres">
      <dgm:prSet presAssocID="{E601B8FB-819E-48AE-9482-BC85B28F954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38B99370-D116-41C7-A261-35360E488F04}" type="pres">
      <dgm:prSet presAssocID="{E601B8FB-819E-48AE-9482-BC85B28F954C}" presName="spaceRect" presStyleCnt="0"/>
      <dgm:spPr/>
    </dgm:pt>
    <dgm:pt modelId="{A6F2580F-6156-444F-9E44-CB01A640B705}" type="pres">
      <dgm:prSet presAssocID="{E601B8FB-819E-48AE-9482-BC85B28F954C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691880C-9772-49E7-AEEE-CF5119D60D5D}" type="presOf" srcId="{E601B8FB-819E-48AE-9482-BC85B28F954C}" destId="{A6F2580F-6156-444F-9E44-CB01A640B705}" srcOrd="0" destOrd="0" presId="urn:microsoft.com/office/officeart/2018/2/layout/IconLabelList"/>
    <dgm:cxn modelId="{38E0C825-9269-488B-B784-D5AC7A38E71D}" type="presOf" srcId="{16200DE3-9E4C-4353-9ED2-513A4B1C7308}" destId="{8DFEA17C-9145-4A08-9CE5-2BB27CCF841A}" srcOrd="0" destOrd="0" presId="urn:microsoft.com/office/officeart/2018/2/layout/IconLabelList"/>
    <dgm:cxn modelId="{4CE48AA3-C711-4F25-B2FC-C60300747077}" srcId="{38D99404-734A-4B1B-B8D4-2805770954F5}" destId="{E601B8FB-819E-48AE-9482-BC85B28F954C}" srcOrd="1" destOrd="0" parTransId="{6E8A62D3-0988-421C-A3B9-966E9FF27EAD}" sibTransId="{5011486E-7FD1-437F-AC50-678C71507BE7}"/>
    <dgm:cxn modelId="{10C0F3C4-BC86-4D33-ACEA-5BFFFB66AF4F}" srcId="{38D99404-734A-4B1B-B8D4-2805770954F5}" destId="{16200DE3-9E4C-4353-9ED2-513A4B1C7308}" srcOrd="0" destOrd="0" parTransId="{4A0E02B7-263B-426A-A05D-6F031F2DB336}" sibTransId="{DC47F1D5-5262-4338-BA53-AC5621015247}"/>
    <dgm:cxn modelId="{27E015D8-BC8A-491B-80D7-38F49BA78279}" type="presOf" srcId="{38D99404-734A-4B1B-B8D4-2805770954F5}" destId="{0A7A3C68-5CB8-4A15-988D-7F09E978816C}" srcOrd="0" destOrd="0" presId="urn:microsoft.com/office/officeart/2018/2/layout/IconLabelList"/>
    <dgm:cxn modelId="{1ADCB235-3BE3-44FC-9FBA-2DC136912E3E}" type="presParOf" srcId="{0A7A3C68-5CB8-4A15-988D-7F09E978816C}" destId="{B6863B2E-1489-435C-9E98-3F6D5C934817}" srcOrd="0" destOrd="0" presId="urn:microsoft.com/office/officeart/2018/2/layout/IconLabelList"/>
    <dgm:cxn modelId="{CE86B296-5F48-4995-8928-101EC31E14B0}" type="presParOf" srcId="{B6863B2E-1489-435C-9E98-3F6D5C934817}" destId="{92D1B6E3-6F78-4BCA-A52C-09A2F555C487}" srcOrd="0" destOrd="0" presId="urn:microsoft.com/office/officeart/2018/2/layout/IconLabelList"/>
    <dgm:cxn modelId="{EF4FACC7-AA77-485F-8613-2E990741BCF5}" type="presParOf" srcId="{B6863B2E-1489-435C-9E98-3F6D5C934817}" destId="{AF1D82E0-4056-439F-91D5-854BDDDF5327}" srcOrd="1" destOrd="0" presId="urn:microsoft.com/office/officeart/2018/2/layout/IconLabelList"/>
    <dgm:cxn modelId="{50C31C9D-BF67-4C42-849B-EA37A1B2DC37}" type="presParOf" srcId="{B6863B2E-1489-435C-9E98-3F6D5C934817}" destId="{8DFEA17C-9145-4A08-9CE5-2BB27CCF841A}" srcOrd="2" destOrd="0" presId="urn:microsoft.com/office/officeart/2018/2/layout/IconLabelList"/>
    <dgm:cxn modelId="{C884B083-F728-4822-AD4C-EF0E5ABB4550}" type="presParOf" srcId="{0A7A3C68-5CB8-4A15-988D-7F09E978816C}" destId="{1ABE3AA9-F24B-4EA3-8F1C-7FB052CC39FF}" srcOrd="1" destOrd="0" presId="urn:microsoft.com/office/officeart/2018/2/layout/IconLabelList"/>
    <dgm:cxn modelId="{3F6D45BC-C9AC-423E-8C03-9EA8C3407697}" type="presParOf" srcId="{0A7A3C68-5CB8-4A15-988D-7F09E978816C}" destId="{1AF29F5C-9DCC-40B2-A9AE-DF91A741EF65}" srcOrd="2" destOrd="0" presId="urn:microsoft.com/office/officeart/2018/2/layout/IconLabelList"/>
    <dgm:cxn modelId="{31CB662F-A4F8-4B0F-B0F1-477106B6BF88}" type="presParOf" srcId="{1AF29F5C-9DCC-40B2-A9AE-DF91A741EF65}" destId="{C97F0973-5A63-4E9E-94D9-7789E2B5EA26}" srcOrd="0" destOrd="0" presId="urn:microsoft.com/office/officeart/2018/2/layout/IconLabelList"/>
    <dgm:cxn modelId="{2C6C7531-B653-47A0-A5B1-79A0FC3F4611}" type="presParOf" srcId="{1AF29F5C-9DCC-40B2-A9AE-DF91A741EF65}" destId="{38B99370-D116-41C7-A261-35360E488F04}" srcOrd="1" destOrd="0" presId="urn:microsoft.com/office/officeart/2018/2/layout/IconLabelList"/>
    <dgm:cxn modelId="{9BF0E283-8728-4317-BBE9-174B9C26F65F}" type="presParOf" srcId="{1AF29F5C-9DCC-40B2-A9AE-DF91A741EF65}" destId="{A6F2580F-6156-444F-9E44-CB01A640B70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D1B6E3-6F78-4BCA-A52C-09A2F555C487}">
      <dsp:nvSpPr>
        <dsp:cNvPr id="0" name=""/>
        <dsp:cNvSpPr/>
      </dsp:nvSpPr>
      <dsp:spPr>
        <a:xfrm>
          <a:off x="1854162" y="226639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EA17C-9145-4A08-9CE5-2BB27CCF841A}">
      <dsp:nvSpPr>
        <dsp:cNvPr id="0" name=""/>
        <dsp:cNvSpPr/>
      </dsp:nvSpPr>
      <dsp:spPr>
        <a:xfrm>
          <a:off x="666162" y="2641110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Statistician turned Research Software Engineer</a:t>
          </a:r>
          <a:endParaRPr lang="en-US" sz="2500" kern="1200"/>
        </a:p>
      </dsp:txBody>
      <dsp:txXfrm>
        <a:off x="666162" y="2641110"/>
        <a:ext cx="4320000" cy="720000"/>
      </dsp:txXfrm>
    </dsp:sp>
    <dsp:sp modelId="{C97F0973-5A63-4E9E-94D9-7789E2B5EA26}">
      <dsp:nvSpPr>
        <dsp:cNvPr id="0" name=""/>
        <dsp:cNvSpPr/>
      </dsp:nvSpPr>
      <dsp:spPr>
        <a:xfrm>
          <a:off x="6930162" y="226639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F2580F-6156-444F-9E44-CB01A640B705}">
      <dsp:nvSpPr>
        <dsp:cNvPr id="0" name=""/>
        <dsp:cNvSpPr/>
      </dsp:nvSpPr>
      <dsp:spPr>
        <a:xfrm>
          <a:off x="5742162" y="2641110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Open Source and Open Science enthusiast</a:t>
          </a:r>
          <a:endParaRPr lang="en-US" sz="2500" kern="1200"/>
        </a:p>
      </dsp:txBody>
      <dsp:txXfrm>
        <a:off x="5742162" y="2641110"/>
        <a:ext cx="432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40013" y="484479"/>
            <a:ext cx="6911974" cy="2954655"/>
          </a:xfrm>
        </p:spPr>
        <p:txBody>
          <a:bodyPr anchor="b">
            <a:normAutofit/>
          </a:bodyPr>
          <a:lstStyle>
            <a:lvl1pPr algn="ctr">
              <a:defRPr sz="5600" spc="-1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0013" y="3799133"/>
            <a:ext cx="6911974" cy="1969841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395C5C9-164C-46B3-A87E-7660D39D3106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9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000" y="2636838"/>
            <a:ext cx="10728325" cy="31321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5B75179A-1E2B-41AB-B400-4F1B4022FAEE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04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40486" y="720000"/>
            <a:ext cx="1477328" cy="5048975"/>
          </a:xfrm>
        </p:spPr>
        <p:txBody>
          <a:bodyPr vert="eaVert">
            <a:norm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838" y="720000"/>
            <a:ext cx="8929614" cy="5048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5681D0F-6595-4F14-8EF3-954CD87C797B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3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000" y="2541600"/>
            <a:ext cx="10728325" cy="3227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4DDCFF8A-AAF8-4A12-8A91-9CA0EAF6CBB9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6" cy="2879724"/>
          </a:xfrm>
        </p:spPr>
        <p:txBody>
          <a:bodyPr anchor="b">
            <a:normAutofit/>
          </a:bodyPr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910" y="3858924"/>
            <a:ext cx="10728326" cy="1919076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ABCC25C3-021A-4B0B-8F70-0C181FE1CF45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43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8400" y="2541600"/>
            <a:ext cx="5003801" cy="3234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0C23D88D-8CEC-4ED9-A53B-5596187D9A16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58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5" cy="673005"/>
          </a:xfrm>
        </p:spPr>
        <p:txBody>
          <a:bodyPr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1840698"/>
            <a:ext cx="5015638" cy="565796"/>
          </a:xfrm>
        </p:spPr>
        <p:txBody>
          <a:bodyPr wrap="square"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00" y="2541600"/>
            <a:ext cx="5003801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400" y="1840698"/>
            <a:ext cx="5015638" cy="565796"/>
          </a:xfrm>
        </p:spPr>
        <p:txBody>
          <a:bodyPr anchor="b">
            <a:normAutofit/>
          </a:bodyPr>
          <a:lstStyle>
            <a:lvl1pPr marL="0" indent="0">
              <a:lnSpc>
                <a:spcPct val="120000"/>
              </a:lnSpc>
              <a:buNone/>
              <a:defRPr sz="16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400" y="2541600"/>
            <a:ext cx="5003800" cy="3234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D2CCD382-DFDA-4722-A27A-59C21AD112F2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356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22F2A30D-1C09-413F-AAB1-38F366000715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531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6DB82B9C-D65E-4F64-95C3-B10F3B00F0D9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871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107463" cy="1477328"/>
          </a:xfrm>
        </p:spPr>
        <p:txBody>
          <a:bodyPr anchor="t" anchorCtr="0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188" y="584662"/>
            <a:ext cx="6911974" cy="518431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4800"/>
            </a:lvl1pPr>
            <a:lvl2pPr marL="914400" indent="-457200">
              <a:buFont typeface="Arial" panose="020B0604020202020204" pitchFamily="34" charset="0"/>
              <a:buChar char="•"/>
              <a:defRPr sz="2000"/>
            </a:lvl2pPr>
            <a:lvl3pPr marL="1257300" indent="-342900">
              <a:buFont typeface="Arial" panose="020B0604020202020204" pitchFamily="34" charset="0"/>
              <a:buChar char="•"/>
              <a:defRPr sz="2000"/>
            </a:lvl3pPr>
            <a:lvl4pPr marL="1714500" indent="-342900">
              <a:buFont typeface="Arial" panose="020B0604020202020204" pitchFamily="34" charset="0"/>
              <a:buChar char="•"/>
              <a:defRPr sz="2000"/>
            </a:lvl4pPr>
            <a:lvl5pPr marL="2171700" indent="-3429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107463" cy="32318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B7F5FDCC-6AAC-4A08-B9E0-3793AB5E64C3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6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3095626" cy="1476000"/>
          </a:xfrm>
        </p:spPr>
        <p:txBody>
          <a:bodyPr anchor="t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8188" y="728664"/>
            <a:ext cx="6923812" cy="504031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00" y="2541600"/>
            <a:ext cx="3095625" cy="3232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/>
          <a:lstStyle/>
          <a:p>
            <a:fld id="{349FE94D-439C-40F1-900E-BC07940E3988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/>
          <a:lstStyle/>
          <a:p>
            <a:fld id="{1621B6DD-29C1-4FEA-923F-71EA13476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4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646535-AEF6-4883-A4F9-EEC1F8B431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147732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0" y="2541600"/>
            <a:ext cx="10728325" cy="32273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837" y="6138000"/>
            <a:ext cx="3095626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l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DEA2CF1-0EB2-4673-802D-3371233E4A77}" type="datetime2">
              <a:rPr lang="en-US" smtClean="0"/>
              <a:t>Friday, January 30, 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8188" y="6138000"/>
            <a:ext cx="5003800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ct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2713" y="6138000"/>
            <a:ext cx="1187449" cy="720000"/>
          </a:xfrm>
          <a:prstGeom prst="rect">
            <a:avLst/>
          </a:prstGeom>
        </p:spPr>
        <p:txBody>
          <a:bodyPr vert="horz" lIns="0" tIns="180000" rIns="0" bIns="180000" rtlCol="0" anchor="ctr"/>
          <a:lstStyle>
            <a:lvl1pPr algn="r">
              <a:lnSpc>
                <a:spcPct val="120000"/>
              </a:lnSpc>
              <a:defRPr sz="12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621B6DD-29C1-4FEA-923F-71EA134769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31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49" r:id="rId5"/>
    <p:sldLayoutId id="2147483754" r:id="rId6"/>
    <p:sldLayoutId id="2147483750" r:id="rId7"/>
    <p:sldLayoutId id="2147483751" r:id="rId8"/>
    <p:sldLayoutId id="2147483752" r:id="rId9"/>
    <p:sldLayoutId id="2147483753" r:id="rId10"/>
    <p:sldLayoutId id="214748375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Font typeface="The Hand Extrablack" panose="03070A02030502020204" pitchFamily="66" charset="0"/>
        <a:buChar char="•"/>
        <a:defRPr sz="2000" kern="1200" spc="20" baseline="0">
          <a:solidFill>
            <a:schemeClr val="tx1">
              <a:alpha val="58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SaranjeetKaur/cm_github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s://docs.github.com/en/get-started/start-your-journey/about-github-and-gi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1F4D251-B7D8-402D-950A-F9D15396E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0000" y="728663"/>
            <a:ext cx="5015638" cy="2795737"/>
          </a:xfrm>
        </p:spPr>
        <p:txBody>
          <a:bodyPr>
            <a:normAutofit/>
          </a:bodyPr>
          <a:lstStyle/>
          <a:p>
            <a:r>
              <a:rPr lang="en-GB" sz="5200" dirty="0"/>
              <a:t>Community Management – the GitHub way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80000" y="3830399"/>
            <a:ext cx="5015638" cy="22989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GB" err="1"/>
              <a:t>Saranjeet</a:t>
            </a:r>
            <a:r>
              <a:rPr lang="en-GB"/>
              <a:t> Kaur Bhogal</a:t>
            </a:r>
          </a:p>
          <a:p>
            <a:r>
              <a:rPr lang="en-GB"/>
              <a:t>Research Software Engineer</a:t>
            </a:r>
          </a:p>
          <a:p>
            <a:r>
              <a:rPr lang="en-GB"/>
              <a:t>Imperial College London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E45D9F1-0FCC-C09B-A1E6-81BD9D134A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250" r="8185" b="11"/>
          <a:stretch>
            <a:fillRect/>
          </a:stretch>
        </p:blipFill>
        <p:spPr>
          <a:xfrm>
            <a:off x="1" y="10"/>
            <a:ext cx="5662934" cy="6857990"/>
          </a:xfrm>
          <a:custGeom>
            <a:avLst/>
            <a:gdLst/>
            <a:ahLst/>
            <a:cxnLst/>
            <a:rect l="l" t="t" r="r" b="b"/>
            <a:pathLst>
              <a:path w="5662934" h="6858000">
                <a:moveTo>
                  <a:pt x="0" y="0"/>
                </a:moveTo>
                <a:lnTo>
                  <a:pt x="5064602" y="0"/>
                </a:lnTo>
                <a:lnTo>
                  <a:pt x="4889880" y="279455"/>
                </a:lnTo>
                <a:cubicBezTo>
                  <a:pt x="4472355" y="1021447"/>
                  <a:pt x="4263593" y="1948936"/>
                  <a:pt x="4263593" y="3061922"/>
                </a:cubicBezTo>
                <a:cubicBezTo>
                  <a:pt x="4263593" y="3516203"/>
                  <a:pt x="4324186" y="3970483"/>
                  <a:pt x="4445372" y="4515619"/>
                </a:cubicBezTo>
                <a:cubicBezTo>
                  <a:pt x="4596855" y="5030470"/>
                  <a:pt x="4748338" y="5515036"/>
                  <a:pt x="4990710" y="5969316"/>
                </a:cubicBezTo>
                <a:cubicBezTo>
                  <a:pt x="5172489" y="6275955"/>
                  <a:pt x="5371310" y="6544265"/>
                  <a:pt x="5583977" y="6777438"/>
                </a:cubicBezTo>
                <a:lnTo>
                  <a:pt x="566293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Freeform 10">
            <a:extLst>
              <a:ext uri="{FF2B5EF4-FFF2-40B4-BE49-F238E27FC236}">
                <a16:creationId xmlns:a16="http://schemas.microsoft.com/office/drawing/2014/main" id="{E67870A8-BE17-461C-AD58-035AD7FA02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7291575">
            <a:off x="3479502" y="491434"/>
            <a:ext cx="2397877" cy="2244442"/>
          </a:xfrm>
          <a:custGeom>
            <a:avLst/>
            <a:gdLst>
              <a:gd name="T0" fmla="*/ 43 w 250"/>
              <a:gd name="T1" fmla="*/ 167 h 234"/>
              <a:gd name="T2" fmla="*/ 70 w 250"/>
              <a:gd name="T3" fmla="*/ 133 h 234"/>
              <a:gd name="T4" fmla="*/ 48 w 250"/>
              <a:gd name="T5" fmla="*/ 134 h 234"/>
              <a:gd name="T6" fmla="*/ 19 w 250"/>
              <a:gd name="T7" fmla="*/ 130 h 234"/>
              <a:gd name="T8" fmla="*/ 6 w 250"/>
              <a:gd name="T9" fmla="*/ 123 h 234"/>
              <a:gd name="T10" fmla="*/ 1 w 250"/>
              <a:gd name="T11" fmla="*/ 103 h 234"/>
              <a:gd name="T12" fmla="*/ 11 w 250"/>
              <a:gd name="T13" fmla="*/ 81 h 234"/>
              <a:gd name="T14" fmla="*/ 23 w 250"/>
              <a:gd name="T15" fmla="*/ 76 h 234"/>
              <a:gd name="T16" fmla="*/ 81 w 250"/>
              <a:gd name="T17" fmla="*/ 78 h 234"/>
              <a:gd name="T18" fmla="*/ 65 w 250"/>
              <a:gd name="T19" fmla="*/ 49 h 234"/>
              <a:gd name="T20" fmla="*/ 57 w 250"/>
              <a:gd name="T21" fmla="*/ 27 h 234"/>
              <a:gd name="T22" fmla="*/ 67 w 250"/>
              <a:gd name="T23" fmla="*/ 12 h 234"/>
              <a:gd name="T24" fmla="*/ 85 w 250"/>
              <a:gd name="T25" fmla="*/ 1 h 234"/>
              <a:gd name="T26" fmla="*/ 101 w 250"/>
              <a:gd name="T27" fmla="*/ 8 h 234"/>
              <a:gd name="T28" fmla="*/ 107 w 250"/>
              <a:gd name="T29" fmla="*/ 15 h 234"/>
              <a:gd name="T30" fmla="*/ 120 w 250"/>
              <a:gd name="T31" fmla="*/ 37 h 234"/>
              <a:gd name="T32" fmla="*/ 131 w 250"/>
              <a:gd name="T33" fmla="*/ 60 h 234"/>
              <a:gd name="T34" fmla="*/ 164 w 250"/>
              <a:gd name="T35" fmla="*/ 25 h 234"/>
              <a:gd name="T36" fmla="*/ 187 w 250"/>
              <a:gd name="T37" fmla="*/ 11 h 234"/>
              <a:gd name="T38" fmla="*/ 205 w 250"/>
              <a:gd name="T39" fmla="*/ 19 h 234"/>
              <a:gd name="T40" fmla="*/ 214 w 250"/>
              <a:gd name="T41" fmla="*/ 34 h 234"/>
              <a:gd name="T42" fmla="*/ 203 w 250"/>
              <a:gd name="T43" fmla="*/ 57 h 234"/>
              <a:gd name="T44" fmla="*/ 166 w 250"/>
              <a:gd name="T45" fmla="*/ 100 h 234"/>
              <a:gd name="T46" fmla="*/ 217 w 250"/>
              <a:gd name="T47" fmla="*/ 98 h 234"/>
              <a:gd name="T48" fmla="*/ 244 w 250"/>
              <a:gd name="T49" fmla="*/ 104 h 234"/>
              <a:gd name="T50" fmla="*/ 249 w 250"/>
              <a:gd name="T51" fmla="*/ 115 h 234"/>
              <a:gd name="T52" fmla="*/ 247 w 250"/>
              <a:gd name="T53" fmla="*/ 129 h 234"/>
              <a:gd name="T54" fmla="*/ 245 w 250"/>
              <a:gd name="T55" fmla="*/ 134 h 234"/>
              <a:gd name="T56" fmla="*/ 241 w 250"/>
              <a:gd name="T57" fmla="*/ 141 h 234"/>
              <a:gd name="T58" fmla="*/ 227 w 250"/>
              <a:gd name="T59" fmla="*/ 147 h 234"/>
              <a:gd name="T60" fmla="*/ 187 w 250"/>
              <a:gd name="T61" fmla="*/ 151 h 234"/>
              <a:gd name="T62" fmla="*/ 160 w 250"/>
              <a:gd name="T63" fmla="*/ 148 h 234"/>
              <a:gd name="T64" fmla="*/ 168 w 250"/>
              <a:gd name="T65" fmla="*/ 168 h 234"/>
              <a:gd name="T66" fmla="*/ 176 w 250"/>
              <a:gd name="T67" fmla="*/ 194 h 234"/>
              <a:gd name="T68" fmla="*/ 176 w 250"/>
              <a:gd name="T69" fmla="*/ 211 h 234"/>
              <a:gd name="T70" fmla="*/ 170 w 250"/>
              <a:gd name="T71" fmla="*/ 221 h 234"/>
              <a:gd name="T72" fmla="*/ 156 w 250"/>
              <a:gd name="T73" fmla="*/ 230 h 234"/>
              <a:gd name="T74" fmla="*/ 130 w 250"/>
              <a:gd name="T75" fmla="*/ 226 h 234"/>
              <a:gd name="T76" fmla="*/ 122 w 250"/>
              <a:gd name="T77" fmla="*/ 213 h 234"/>
              <a:gd name="T78" fmla="*/ 110 w 250"/>
              <a:gd name="T79" fmla="*/ 169 h 234"/>
              <a:gd name="T80" fmla="*/ 92 w 250"/>
              <a:gd name="T81" fmla="*/ 192 h 234"/>
              <a:gd name="T82" fmla="*/ 87 w 250"/>
              <a:gd name="T83" fmla="*/ 197 h 234"/>
              <a:gd name="T84" fmla="*/ 84 w 250"/>
              <a:gd name="T85" fmla="*/ 201 h 234"/>
              <a:gd name="T86" fmla="*/ 65 w 250"/>
              <a:gd name="T87" fmla="*/ 212 h 234"/>
              <a:gd name="T88" fmla="*/ 50 w 250"/>
              <a:gd name="T89" fmla="*/ 204 h 234"/>
              <a:gd name="T90" fmla="*/ 44 w 250"/>
              <a:gd name="T91" fmla="*/ 198 h 234"/>
              <a:gd name="T92" fmla="*/ 38 w 250"/>
              <a:gd name="T93" fmla="*/ 185 h 234"/>
              <a:gd name="T94" fmla="*/ 43 w 250"/>
              <a:gd name="T95" fmla="*/ 16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" h="234">
                <a:moveTo>
                  <a:pt x="43" y="167"/>
                </a:moveTo>
                <a:cubicBezTo>
                  <a:pt x="70" y="133"/>
                  <a:pt x="70" y="133"/>
                  <a:pt x="70" y="133"/>
                </a:cubicBezTo>
                <a:cubicBezTo>
                  <a:pt x="60" y="134"/>
                  <a:pt x="61" y="134"/>
                  <a:pt x="48" y="134"/>
                </a:cubicBezTo>
                <a:cubicBezTo>
                  <a:pt x="34" y="133"/>
                  <a:pt x="24" y="132"/>
                  <a:pt x="19" y="130"/>
                </a:cubicBezTo>
                <a:cubicBezTo>
                  <a:pt x="13" y="128"/>
                  <a:pt x="9" y="126"/>
                  <a:pt x="6" y="123"/>
                </a:cubicBezTo>
                <a:cubicBezTo>
                  <a:pt x="1" y="119"/>
                  <a:pt x="0" y="112"/>
                  <a:pt x="1" y="103"/>
                </a:cubicBezTo>
                <a:cubicBezTo>
                  <a:pt x="2" y="93"/>
                  <a:pt x="6" y="86"/>
                  <a:pt x="11" y="81"/>
                </a:cubicBezTo>
                <a:cubicBezTo>
                  <a:pt x="15" y="77"/>
                  <a:pt x="18" y="76"/>
                  <a:pt x="23" y="76"/>
                </a:cubicBezTo>
                <a:cubicBezTo>
                  <a:pt x="81" y="78"/>
                  <a:pt x="81" y="78"/>
                  <a:pt x="81" y="78"/>
                </a:cubicBezTo>
                <a:cubicBezTo>
                  <a:pt x="65" y="49"/>
                  <a:pt x="65" y="49"/>
                  <a:pt x="65" y="49"/>
                </a:cubicBezTo>
                <a:cubicBezTo>
                  <a:pt x="58" y="40"/>
                  <a:pt x="56" y="33"/>
                  <a:pt x="57" y="27"/>
                </a:cubicBezTo>
                <a:cubicBezTo>
                  <a:pt x="58" y="21"/>
                  <a:pt x="62" y="16"/>
                  <a:pt x="67" y="12"/>
                </a:cubicBezTo>
                <a:cubicBezTo>
                  <a:pt x="74" y="6"/>
                  <a:pt x="80" y="2"/>
                  <a:pt x="85" y="1"/>
                </a:cubicBezTo>
                <a:cubicBezTo>
                  <a:pt x="90" y="0"/>
                  <a:pt x="95" y="2"/>
                  <a:pt x="101" y="8"/>
                </a:cubicBezTo>
                <a:cubicBezTo>
                  <a:pt x="104" y="11"/>
                  <a:pt x="106" y="13"/>
                  <a:pt x="107" y="15"/>
                </a:cubicBezTo>
                <a:cubicBezTo>
                  <a:pt x="110" y="19"/>
                  <a:pt x="112" y="20"/>
                  <a:pt x="120" y="37"/>
                </a:cubicBezTo>
                <a:cubicBezTo>
                  <a:pt x="129" y="55"/>
                  <a:pt x="128" y="51"/>
                  <a:pt x="131" y="60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73" y="16"/>
                  <a:pt x="180" y="11"/>
                  <a:pt x="187" y="11"/>
                </a:cubicBezTo>
                <a:cubicBezTo>
                  <a:pt x="193" y="10"/>
                  <a:pt x="200" y="13"/>
                  <a:pt x="205" y="19"/>
                </a:cubicBezTo>
                <a:cubicBezTo>
                  <a:pt x="210" y="24"/>
                  <a:pt x="213" y="29"/>
                  <a:pt x="214" y="34"/>
                </a:cubicBezTo>
                <a:cubicBezTo>
                  <a:pt x="214" y="39"/>
                  <a:pt x="211" y="47"/>
                  <a:pt x="203" y="57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29" y="96"/>
                  <a:pt x="238" y="98"/>
                  <a:pt x="244" y="104"/>
                </a:cubicBezTo>
                <a:cubicBezTo>
                  <a:pt x="247" y="107"/>
                  <a:pt x="249" y="111"/>
                  <a:pt x="249" y="115"/>
                </a:cubicBezTo>
                <a:cubicBezTo>
                  <a:pt x="250" y="120"/>
                  <a:pt x="249" y="124"/>
                  <a:pt x="247" y="129"/>
                </a:cubicBezTo>
                <a:cubicBezTo>
                  <a:pt x="247" y="130"/>
                  <a:pt x="246" y="132"/>
                  <a:pt x="245" y="134"/>
                </a:cubicBezTo>
                <a:cubicBezTo>
                  <a:pt x="244" y="137"/>
                  <a:pt x="243" y="140"/>
                  <a:pt x="241" y="141"/>
                </a:cubicBezTo>
                <a:cubicBezTo>
                  <a:pt x="239" y="144"/>
                  <a:pt x="234" y="146"/>
                  <a:pt x="227" y="147"/>
                </a:cubicBezTo>
                <a:cubicBezTo>
                  <a:pt x="221" y="149"/>
                  <a:pt x="207" y="150"/>
                  <a:pt x="187" y="151"/>
                </a:cubicBezTo>
                <a:cubicBezTo>
                  <a:pt x="175" y="152"/>
                  <a:pt x="161" y="148"/>
                  <a:pt x="160" y="148"/>
                </a:cubicBezTo>
                <a:cubicBezTo>
                  <a:pt x="161" y="151"/>
                  <a:pt x="165" y="161"/>
                  <a:pt x="168" y="168"/>
                </a:cubicBezTo>
                <a:cubicBezTo>
                  <a:pt x="168" y="171"/>
                  <a:pt x="173" y="181"/>
                  <a:pt x="176" y="194"/>
                </a:cubicBezTo>
                <a:cubicBezTo>
                  <a:pt x="179" y="206"/>
                  <a:pt x="176" y="203"/>
                  <a:pt x="176" y="211"/>
                </a:cubicBezTo>
                <a:cubicBezTo>
                  <a:pt x="176" y="214"/>
                  <a:pt x="174" y="217"/>
                  <a:pt x="170" y="221"/>
                </a:cubicBezTo>
                <a:cubicBezTo>
                  <a:pt x="166" y="226"/>
                  <a:pt x="161" y="228"/>
                  <a:pt x="156" y="230"/>
                </a:cubicBezTo>
                <a:cubicBezTo>
                  <a:pt x="147" y="234"/>
                  <a:pt x="137" y="233"/>
                  <a:pt x="130" y="226"/>
                </a:cubicBezTo>
                <a:cubicBezTo>
                  <a:pt x="127" y="223"/>
                  <a:pt x="125" y="219"/>
                  <a:pt x="122" y="213"/>
                </a:cubicBezTo>
                <a:cubicBezTo>
                  <a:pt x="118" y="188"/>
                  <a:pt x="117" y="189"/>
                  <a:pt x="110" y="169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0" y="193"/>
                  <a:pt x="88" y="195"/>
                  <a:pt x="87" y="197"/>
                </a:cubicBezTo>
                <a:cubicBezTo>
                  <a:pt x="86" y="198"/>
                  <a:pt x="85" y="200"/>
                  <a:pt x="84" y="201"/>
                </a:cubicBezTo>
                <a:cubicBezTo>
                  <a:pt x="76" y="209"/>
                  <a:pt x="70" y="212"/>
                  <a:pt x="65" y="212"/>
                </a:cubicBezTo>
                <a:cubicBezTo>
                  <a:pt x="60" y="211"/>
                  <a:pt x="55" y="209"/>
                  <a:pt x="50" y="204"/>
                </a:cubicBezTo>
                <a:cubicBezTo>
                  <a:pt x="50" y="203"/>
                  <a:pt x="48" y="202"/>
                  <a:pt x="44" y="198"/>
                </a:cubicBezTo>
                <a:cubicBezTo>
                  <a:pt x="41" y="195"/>
                  <a:pt x="39" y="191"/>
                  <a:pt x="38" y="185"/>
                </a:cubicBezTo>
                <a:cubicBezTo>
                  <a:pt x="37" y="179"/>
                  <a:pt x="39" y="173"/>
                  <a:pt x="43" y="16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8EA67E-CE1A-4CE9-65C8-4E0A3F7CA7F1}"/>
              </a:ext>
            </a:extLst>
          </p:cNvPr>
          <p:cNvSpPr txBox="1"/>
          <p:nvPr/>
        </p:nvSpPr>
        <p:spPr>
          <a:xfrm>
            <a:off x="6480291" y="6124209"/>
            <a:ext cx="502427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dirty="0"/>
              <a:t>CSCCE – Quarterly Skills Share (Dec 2025)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A3E2477-CB24-4FE6-B9C0-F9800FF83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65638C-2268-4A1B-96C3-95E79EF44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D843CD-9DD6-08AB-A35D-C11B20BE0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305435"/>
            <a:ext cx="5339343" cy="1410093"/>
          </a:xfrm>
        </p:spPr>
        <p:txBody>
          <a:bodyPr wrap="square" anchor="ctr">
            <a:normAutofit/>
          </a:bodyPr>
          <a:lstStyle/>
          <a:p>
            <a:r>
              <a:rPr lang="en-GB"/>
              <a:t>Repetitive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A4500-7659-E4A7-F37A-C932DD23E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00" y="1712366"/>
            <a:ext cx="5709138" cy="1391802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 b="1">
                <a:solidFill>
                  <a:schemeClr val="bg1"/>
                </a:solidFill>
                <a:highlight>
                  <a:srgbClr val="C0C0C0"/>
                </a:highlight>
              </a:rPr>
              <a:t>GitHub Issues</a:t>
            </a:r>
            <a:r>
              <a:rPr lang="en-GB" sz="2400"/>
              <a:t> templates can be used like a to-do checklist for repetitive tasks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97D0825D-5142-4F4A-A141-3CCD5E99C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5867335" y="533334"/>
            <a:ext cx="6858000" cy="5791331"/>
          </a:xfrm>
          <a:custGeom>
            <a:avLst/>
            <a:gdLst>
              <a:gd name="connsiteX0" fmla="*/ 6858000 w 6858000"/>
              <a:gd name="connsiteY0" fmla="*/ 14535 h 5791331"/>
              <a:gd name="connsiteX1" fmla="*/ 6858000 w 6858000"/>
              <a:gd name="connsiteY1" fmla="*/ 5791331 h 5791331"/>
              <a:gd name="connsiteX2" fmla="*/ 0 w 6858000"/>
              <a:gd name="connsiteY2" fmla="*/ 5791330 h 5791331"/>
              <a:gd name="connsiteX3" fmla="*/ 0 w 6858000"/>
              <a:gd name="connsiteY3" fmla="*/ 0 h 5791331"/>
              <a:gd name="connsiteX4" fmla="*/ 145832 w 6858000"/>
              <a:gd name="connsiteY4" fmla="*/ 1175 h 5791331"/>
              <a:gd name="connsiteX5" fmla="*/ 2611132 w 6858000"/>
              <a:gd name="connsiteY5" fmla="*/ 48625 h 5791331"/>
              <a:gd name="connsiteX6" fmla="*/ 6643031 w 6858000"/>
              <a:gd name="connsiteY6" fmla="*/ 15010 h 57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5791331">
                <a:moveTo>
                  <a:pt x="6858000" y="14535"/>
                </a:moveTo>
                <a:lnTo>
                  <a:pt x="6858000" y="5791331"/>
                </a:lnTo>
                <a:lnTo>
                  <a:pt x="0" y="5791330"/>
                </a:lnTo>
                <a:lnTo>
                  <a:pt x="0" y="0"/>
                </a:lnTo>
                <a:lnTo>
                  <a:pt x="145832" y="1175"/>
                </a:lnTo>
                <a:cubicBezTo>
                  <a:pt x="886907" y="14750"/>
                  <a:pt x="2228596" y="125101"/>
                  <a:pt x="2611132" y="48625"/>
                </a:cubicBezTo>
                <a:cubicBezTo>
                  <a:pt x="2933352" y="-3056"/>
                  <a:pt x="5032814" y="16325"/>
                  <a:pt x="6643031" y="15010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pic>
        <p:nvPicPr>
          <p:cNvPr id="4" name="Picture 3" descr="A screenshot of a recipe&#10;&#10;AI-generated content may be incorrect.">
            <a:extLst>
              <a:ext uri="{FF2B5EF4-FFF2-40B4-BE49-F238E27FC236}">
                <a16:creationId xmlns:a16="http://schemas.microsoft.com/office/drawing/2014/main" id="{D0311C56-3C29-F488-0B51-CC4232739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62" y="721829"/>
            <a:ext cx="4284000" cy="5405680"/>
          </a:xfrm>
          <a:custGeom>
            <a:avLst/>
            <a:gdLst/>
            <a:ahLst/>
            <a:cxnLst/>
            <a:rect l="l" t="t" r="r" b="b"/>
            <a:pathLst>
              <a:path w="4284000" h="5409338">
                <a:moveTo>
                  <a:pt x="0" y="0"/>
                </a:moveTo>
                <a:lnTo>
                  <a:pt x="4284000" y="0"/>
                </a:lnTo>
                <a:lnTo>
                  <a:pt x="4284000" y="5409338"/>
                </a:lnTo>
                <a:lnTo>
                  <a:pt x="0" y="5409338"/>
                </a:lnTo>
                <a:close/>
              </a:path>
            </a:pathLst>
          </a:cu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B018E73-7F82-F643-B6FC-95B43B7697E6}"/>
              </a:ext>
            </a:extLst>
          </p:cNvPr>
          <p:cNvSpPr txBox="1">
            <a:spLocks/>
          </p:cNvSpPr>
          <p:nvPr/>
        </p:nvSpPr>
        <p:spPr>
          <a:xfrm>
            <a:off x="526917" y="3091715"/>
            <a:ext cx="5709138" cy="62980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/>
              <a:t>Share them with your collaborators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D519B47-DA52-2EF6-F0D9-07ED3E816BF6}"/>
              </a:ext>
            </a:extLst>
          </p:cNvPr>
          <p:cNvSpPr txBox="1">
            <a:spLocks/>
          </p:cNvSpPr>
          <p:nvPr/>
        </p:nvSpPr>
        <p:spPr>
          <a:xfrm>
            <a:off x="526916" y="3724563"/>
            <a:ext cx="5709138" cy="9397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Either self-assign or assign them to your collaborators</a:t>
            </a: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47A2CAB-0C46-8780-1FDB-3F2C0E324240}"/>
              </a:ext>
            </a:extLst>
          </p:cNvPr>
          <p:cNvSpPr txBox="1">
            <a:spLocks/>
          </p:cNvSpPr>
          <p:nvPr/>
        </p:nvSpPr>
        <p:spPr>
          <a:xfrm>
            <a:off x="526915" y="4706122"/>
            <a:ext cx="5709138" cy="103017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E.g.: contents of newsletter, style and branding checks, etc.</a:t>
            </a:r>
            <a:endParaRPr lang="en-US"/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1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701A9-1837-703C-ED4B-3F5488594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206" y="417494"/>
            <a:ext cx="10728322" cy="569652"/>
          </a:xfrm>
        </p:spPr>
        <p:txBody>
          <a:bodyPr/>
          <a:lstStyle/>
          <a:p>
            <a:pPr algn="ctr"/>
            <a:r>
              <a:rPr lang="en-GB"/>
              <a:t>Other uses of GitHub issues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6ADEA-1885-CCB5-B456-D6EBFCCEC1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853" y="1555482"/>
            <a:ext cx="5652062" cy="1022096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ea typeface="+mn-lt"/>
                <a:cs typeface="+mn-lt"/>
              </a:rPr>
              <a:t>One place for - bug reports, feature requests, feedback, questions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pic>
        <p:nvPicPr>
          <p:cNvPr id="4" name="Picture 3" descr="Cartoon characters in a cartoon&#10;&#10;AI-generated content may be incorrect.">
            <a:extLst>
              <a:ext uri="{FF2B5EF4-FFF2-40B4-BE49-F238E27FC236}">
                <a16:creationId xmlns:a16="http://schemas.microsoft.com/office/drawing/2014/main" id="{269B30C6-803C-F32D-1835-A1592612C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1717301"/>
            <a:ext cx="5883087" cy="381560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8CAE3B-2C55-CA09-CBE8-4CF390C1AB39}"/>
              </a:ext>
            </a:extLst>
          </p:cNvPr>
          <p:cNvSpPr txBox="1">
            <a:spLocks/>
          </p:cNvSpPr>
          <p:nvPr/>
        </p:nvSpPr>
        <p:spPr>
          <a:xfrm>
            <a:off x="437269" y="2586119"/>
            <a:ext cx="5664977" cy="47965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ea typeface="+mn-lt"/>
                <a:cs typeface="+mn-lt"/>
              </a:rPr>
              <a:t>Tag issues “bug”, “docs”, “feature”</a:t>
            </a:r>
            <a:endParaRPr lang="en-GB" sz="2400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BACF171-08FF-6C4F-856C-5BAA12CCF510}"/>
              </a:ext>
            </a:extLst>
          </p:cNvPr>
          <p:cNvSpPr txBox="1">
            <a:spLocks/>
          </p:cNvSpPr>
          <p:nvPr/>
        </p:nvSpPr>
        <p:spPr>
          <a:xfrm>
            <a:off x="437268" y="3063982"/>
            <a:ext cx="5664977" cy="9575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ea typeface="+mn-lt"/>
                <a:cs typeface="+mn-lt"/>
              </a:rPr>
              <a:t>Respond to community members or ask for clarifications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2925697-2276-53D8-A7B8-2A0ED869B7C1}"/>
              </a:ext>
            </a:extLst>
          </p:cNvPr>
          <p:cNvSpPr txBox="1">
            <a:spLocks/>
          </p:cNvSpPr>
          <p:nvPr/>
        </p:nvSpPr>
        <p:spPr>
          <a:xfrm>
            <a:off x="437267" y="4019710"/>
            <a:ext cx="5664977" cy="58297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ea typeface="+mn-lt"/>
                <a:cs typeface="+mn-lt"/>
              </a:rPr>
              <a:t>Close Issues once resolved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63C7261-3FFB-CA2E-2FC9-F21C3B908FFD}"/>
              </a:ext>
            </a:extLst>
          </p:cNvPr>
          <p:cNvSpPr txBox="1">
            <a:spLocks/>
          </p:cNvSpPr>
          <p:nvPr/>
        </p:nvSpPr>
        <p:spPr>
          <a:xfrm>
            <a:off x="437266" y="4600895"/>
            <a:ext cx="5664977" cy="140955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ea typeface="+mn-lt"/>
                <a:cs typeface="+mn-lt"/>
              </a:rPr>
              <a:t>Create Issues based on conversations happening outside GitHub (Slack, forums)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76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27DE2D3-8A21-4D52-9C8C-8E7A2BE99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8ABB83-B231-4F0C-BF9E-E405FCF70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E09F68-CC1A-A4A0-3797-BC78F2F96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3447" y="619201"/>
            <a:ext cx="3095626" cy="1477328"/>
          </a:xfrm>
        </p:spPr>
        <p:txBody>
          <a:bodyPr>
            <a:normAutofit/>
          </a:bodyPr>
          <a:lstStyle/>
          <a:p>
            <a:r>
              <a:rPr lang="en-GB"/>
              <a:t>Ongoing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8C6B0-6C9E-8C08-4DB2-46CD32520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0897" y="1559723"/>
            <a:ext cx="9760565" cy="1071498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GB" sz="2400"/>
              <a:t>Use </a:t>
            </a:r>
            <a:r>
              <a:rPr lang="en-GB" sz="2400" b="1">
                <a:solidFill>
                  <a:schemeClr val="bg1"/>
                </a:solidFill>
                <a:highlight>
                  <a:srgbClr val="C0C0C0"/>
                </a:highlight>
              </a:rPr>
              <a:t>GitHub project board</a:t>
            </a:r>
            <a:r>
              <a:rPr lang="en-GB" sz="2400"/>
              <a:t> to track different types of ongoing tasks</a:t>
            </a:r>
            <a:endParaRPr lang="en-GB" sz="2400">
              <a:solidFill>
                <a:srgbClr val="FFFFFF">
                  <a:alpha val="58000"/>
                </a:srgbClr>
              </a:solidFill>
            </a:endParaRP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230238B-F678-A9F0-C94B-58128F1DD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218" y="2238254"/>
            <a:ext cx="9793458" cy="3501162"/>
          </a:xfrm>
          <a:custGeom>
            <a:avLst/>
            <a:gdLst/>
            <a:ahLst/>
            <a:cxnLst/>
            <a:rect l="l" t="t" r="r" b="b"/>
            <a:pathLst>
              <a:path w="10728325" h="3501162">
                <a:moveTo>
                  <a:pt x="0" y="0"/>
                </a:moveTo>
                <a:lnTo>
                  <a:pt x="10728325" y="0"/>
                </a:lnTo>
                <a:lnTo>
                  <a:pt x="10728325" y="3501162"/>
                </a:lnTo>
                <a:lnTo>
                  <a:pt x="0" y="3501162"/>
                </a:lnTo>
                <a:close/>
              </a:path>
            </a:pathLst>
          </a:cu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9A5081-0E57-DFB9-84D1-76DE8B44ECB5}"/>
              </a:ext>
            </a:extLst>
          </p:cNvPr>
          <p:cNvSpPr txBox="1">
            <a:spLocks/>
          </p:cNvSpPr>
          <p:nvPr/>
        </p:nvSpPr>
        <p:spPr>
          <a:xfrm>
            <a:off x="5160464" y="5992425"/>
            <a:ext cx="1861901" cy="30753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>
                <a:solidFill>
                  <a:srgbClr val="FFFFFF">
                    <a:alpha val="58000"/>
                  </a:srgbClr>
                </a:solidFill>
              </a:rPr>
              <a:t>Source: GitHub Docs</a:t>
            </a:r>
          </a:p>
        </p:txBody>
      </p:sp>
    </p:spTree>
    <p:extLst>
      <p:ext uri="{BB962C8B-B14F-4D97-AF65-F5344CB8AC3E}">
        <p14:creationId xmlns:p14="http://schemas.microsoft.com/office/powerpoint/2010/main" val="1522138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62AF7-4431-A3B2-7EBD-2E91441E1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7734" y="574376"/>
            <a:ext cx="10224059" cy="737740"/>
          </a:xfrm>
        </p:spPr>
        <p:txBody>
          <a:bodyPr/>
          <a:lstStyle/>
          <a:p>
            <a:pPr algn="ctr"/>
            <a:r>
              <a:rPr lang="en-GB"/>
              <a:t>Community documentation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ECB46-A4F8-0A6F-9249-3641ED9DE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83" y="2901896"/>
            <a:ext cx="3836707" cy="474340"/>
          </a:xfrm>
        </p:spPr>
        <p:txBody>
          <a:bodyPr vert="horz" lIns="0" tIns="0" rIns="0" bIns="0" rtlCol="0" anchor="t">
            <a:norm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Contributing guidelines</a:t>
            </a:r>
            <a:endParaRPr lang="en-GB">
              <a:solidFill>
                <a:srgbClr val="FFFFFF">
                  <a:alpha val="58000"/>
                </a:srgbClr>
              </a:solidFill>
            </a:endParaRPr>
          </a:p>
        </p:txBody>
      </p:sp>
      <p:pic>
        <p:nvPicPr>
          <p:cNvPr id="4" name="Picture 3" descr="Cartoon of a dog reading a book&#10;&#10;AI-generated content may be incorrect.">
            <a:extLst>
              <a:ext uri="{FF2B5EF4-FFF2-40B4-BE49-F238E27FC236}">
                <a16:creationId xmlns:a16="http://schemas.microsoft.com/office/drawing/2014/main" id="{91D74477-7793-8175-F907-7EC8B9FB5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265" y="1994648"/>
            <a:ext cx="6869205" cy="45607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A4D35-3BF0-35C7-89AE-6CE719B97E17}"/>
              </a:ext>
            </a:extLst>
          </p:cNvPr>
          <p:cNvSpPr txBox="1"/>
          <p:nvPr/>
        </p:nvSpPr>
        <p:spPr>
          <a:xfrm>
            <a:off x="1926377" y="1316173"/>
            <a:ext cx="831159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spc="20">
                <a:solidFill>
                  <a:srgbClr val="FFFFFF">
                    <a:alpha val="58000"/>
                  </a:srgbClr>
                </a:solidFill>
              </a:rPr>
              <a:t>Use </a:t>
            </a:r>
            <a:r>
              <a:rPr lang="en-GB" sz="2400" b="1" spc="20">
                <a:solidFill>
                  <a:schemeClr val="bg1"/>
                </a:solidFill>
                <a:highlight>
                  <a:srgbClr val="C0C0C0"/>
                </a:highlight>
              </a:rPr>
              <a:t>GitHub web editor</a:t>
            </a:r>
            <a:r>
              <a:rPr lang="en-GB" sz="2400" spc="20">
                <a:solidFill>
                  <a:srgbClr val="FFFFFF">
                    <a:alpha val="58000"/>
                  </a:srgbClr>
                </a:solidFill>
              </a:rPr>
              <a:t> or markdown like templates</a:t>
            </a:r>
            <a:endParaRPr lang="en-US" sz="2400" spc="20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6C1C5BB-36E1-E19F-67DB-2580AF151B95}"/>
              </a:ext>
            </a:extLst>
          </p:cNvPr>
          <p:cNvSpPr txBox="1">
            <a:spLocks/>
          </p:cNvSpPr>
          <p:nvPr/>
        </p:nvSpPr>
        <p:spPr>
          <a:xfrm>
            <a:off x="846000" y="3364262"/>
            <a:ext cx="3836707" cy="47434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FAQs</a:t>
            </a:r>
            <a:endParaRPr lang="en-GB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FC50487-07BE-660E-8660-36C64DA4FE8F}"/>
              </a:ext>
            </a:extLst>
          </p:cNvPr>
          <p:cNvSpPr txBox="1">
            <a:spLocks/>
          </p:cNvSpPr>
          <p:nvPr/>
        </p:nvSpPr>
        <p:spPr>
          <a:xfrm>
            <a:off x="846000" y="3842126"/>
            <a:ext cx="3836707" cy="47434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Onboarding guides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1148CD-97F1-40AF-6424-FF7B56C49D62}"/>
              </a:ext>
            </a:extLst>
          </p:cNvPr>
          <p:cNvSpPr txBox="1">
            <a:spLocks/>
          </p:cNvSpPr>
          <p:nvPr/>
        </p:nvSpPr>
        <p:spPr>
          <a:xfrm>
            <a:off x="845998" y="4371651"/>
            <a:ext cx="3836707" cy="47434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Code of conduct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38E27F7-3F29-47F0-B30F-585059182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16CD8D-2899-43D9-995B-DD1278D6B5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7F38A32B-CAD5-4D19-8E90-F63EB6902E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-342615" y="342615"/>
            <a:ext cx="6858000" cy="6172768"/>
          </a:xfrm>
          <a:custGeom>
            <a:avLst/>
            <a:gdLst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4440498 w 6858000"/>
              <a:gd name="connsiteY4" fmla="*/ 5734742 h 5780582"/>
              <a:gd name="connsiteX5" fmla="*/ 582209 w 6858000"/>
              <a:gd name="connsiteY5" fmla="*/ 4121983 h 5780582"/>
              <a:gd name="connsiteX6" fmla="*/ 73548 w 6858000"/>
              <a:gd name="connsiteY6" fmla="*/ 3184291 h 5780582"/>
              <a:gd name="connsiteX7" fmla="*/ 0 w 6858000"/>
              <a:gd name="connsiteY7" fmla="*/ 2994994 h 5780582"/>
              <a:gd name="connsiteX8" fmla="*/ 0 w 6858000"/>
              <a:gd name="connsiteY8" fmla="*/ 0 h 5780582"/>
              <a:gd name="connsiteX0" fmla="*/ 6858000 w 6858000"/>
              <a:gd name="connsiteY0" fmla="*/ 0 h 5878098"/>
              <a:gd name="connsiteX1" fmla="*/ 6858000 w 6858000"/>
              <a:gd name="connsiteY1" fmla="*/ 5780582 h 5878098"/>
              <a:gd name="connsiteX2" fmla="*/ 6766523 w 6858000"/>
              <a:gd name="connsiteY2" fmla="*/ 5777266 h 5878098"/>
              <a:gd name="connsiteX3" fmla="*/ 5437222 w 6858000"/>
              <a:gd name="connsiteY3" fmla="*/ 5734742 h 5878098"/>
              <a:gd name="connsiteX4" fmla="*/ 4440498 w 6858000"/>
              <a:gd name="connsiteY4" fmla="*/ 5734742 h 5878098"/>
              <a:gd name="connsiteX5" fmla="*/ 582209 w 6858000"/>
              <a:gd name="connsiteY5" fmla="*/ 4121983 h 5878098"/>
              <a:gd name="connsiteX6" fmla="*/ 73548 w 6858000"/>
              <a:gd name="connsiteY6" fmla="*/ 3184291 h 5878098"/>
              <a:gd name="connsiteX7" fmla="*/ 0 w 6858000"/>
              <a:gd name="connsiteY7" fmla="*/ 2994994 h 5878098"/>
              <a:gd name="connsiteX8" fmla="*/ 0 w 6858000"/>
              <a:gd name="connsiteY8" fmla="*/ 0 h 5878098"/>
              <a:gd name="connsiteX9" fmla="*/ 6858000 w 6858000"/>
              <a:gd name="connsiteY9" fmla="*/ 0 h 5878098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3010841 w 6858000"/>
              <a:gd name="connsiteY4" fmla="*/ 5469518 h 5780582"/>
              <a:gd name="connsiteX5" fmla="*/ 582209 w 6858000"/>
              <a:gd name="connsiteY5" fmla="*/ 4121983 h 5780582"/>
              <a:gd name="connsiteX6" fmla="*/ 73548 w 6858000"/>
              <a:gd name="connsiteY6" fmla="*/ 3184291 h 5780582"/>
              <a:gd name="connsiteX7" fmla="*/ 0 w 6858000"/>
              <a:gd name="connsiteY7" fmla="*/ 2994994 h 5780582"/>
              <a:gd name="connsiteX8" fmla="*/ 0 w 6858000"/>
              <a:gd name="connsiteY8" fmla="*/ 0 h 5780582"/>
              <a:gd name="connsiteX9" fmla="*/ 6858000 w 6858000"/>
              <a:gd name="connsiteY9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3010841 w 6858000"/>
              <a:gd name="connsiteY4" fmla="*/ 5469518 h 5780582"/>
              <a:gd name="connsiteX5" fmla="*/ 582209 w 6858000"/>
              <a:gd name="connsiteY5" fmla="*/ 4121983 h 5780582"/>
              <a:gd name="connsiteX6" fmla="*/ 73548 w 6858000"/>
              <a:gd name="connsiteY6" fmla="*/ 3184291 h 5780582"/>
              <a:gd name="connsiteX7" fmla="*/ 0 w 6858000"/>
              <a:gd name="connsiteY7" fmla="*/ 2994994 h 5780582"/>
              <a:gd name="connsiteX8" fmla="*/ 0 w 6858000"/>
              <a:gd name="connsiteY8" fmla="*/ 0 h 5780582"/>
              <a:gd name="connsiteX9" fmla="*/ 6858000 w 6858000"/>
              <a:gd name="connsiteY9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3010841 w 6858000"/>
              <a:gd name="connsiteY4" fmla="*/ 5469518 h 5780582"/>
              <a:gd name="connsiteX5" fmla="*/ 582209 w 6858000"/>
              <a:gd name="connsiteY5" fmla="*/ 4121983 h 5780582"/>
              <a:gd name="connsiteX6" fmla="*/ 73548 w 6858000"/>
              <a:gd name="connsiteY6" fmla="*/ 3184291 h 5780582"/>
              <a:gd name="connsiteX7" fmla="*/ 0 w 6858000"/>
              <a:gd name="connsiteY7" fmla="*/ 2994994 h 5780582"/>
              <a:gd name="connsiteX8" fmla="*/ 0 w 6858000"/>
              <a:gd name="connsiteY8" fmla="*/ 0 h 5780582"/>
              <a:gd name="connsiteX9" fmla="*/ 6858000 w 6858000"/>
              <a:gd name="connsiteY9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3010841 w 6858000"/>
              <a:gd name="connsiteY4" fmla="*/ 5469518 h 5780582"/>
              <a:gd name="connsiteX5" fmla="*/ 582209 w 6858000"/>
              <a:gd name="connsiteY5" fmla="*/ 4121983 h 5780582"/>
              <a:gd name="connsiteX6" fmla="*/ 0 w 6858000"/>
              <a:gd name="connsiteY6" fmla="*/ 2994994 h 5780582"/>
              <a:gd name="connsiteX7" fmla="*/ 0 w 6858000"/>
              <a:gd name="connsiteY7" fmla="*/ 0 h 5780582"/>
              <a:gd name="connsiteX8" fmla="*/ 6858000 w 6858000"/>
              <a:gd name="connsiteY8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3010841 w 6858000"/>
              <a:gd name="connsiteY4" fmla="*/ 5469518 h 5780582"/>
              <a:gd name="connsiteX5" fmla="*/ 582209 w 6858000"/>
              <a:gd name="connsiteY5" fmla="*/ 4121983 h 5780582"/>
              <a:gd name="connsiteX6" fmla="*/ 0 w 6858000"/>
              <a:gd name="connsiteY6" fmla="*/ 2994994 h 5780582"/>
              <a:gd name="connsiteX7" fmla="*/ 0 w 6858000"/>
              <a:gd name="connsiteY7" fmla="*/ 0 h 5780582"/>
              <a:gd name="connsiteX8" fmla="*/ 6858000 w 6858000"/>
              <a:gd name="connsiteY8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5437222 w 6858000"/>
              <a:gd name="connsiteY3" fmla="*/ 5734742 h 5780582"/>
              <a:gd name="connsiteX4" fmla="*/ 3010841 w 6858000"/>
              <a:gd name="connsiteY4" fmla="*/ 5469518 h 5780582"/>
              <a:gd name="connsiteX5" fmla="*/ 959581 w 6858000"/>
              <a:gd name="connsiteY5" fmla="*/ 4373609 h 5780582"/>
              <a:gd name="connsiteX6" fmla="*/ 0 w 6858000"/>
              <a:gd name="connsiteY6" fmla="*/ 2994994 h 5780582"/>
              <a:gd name="connsiteX7" fmla="*/ 0 w 6858000"/>
              <a:gd name="connsiteY7" fmla="*/ 0 h 5780582"/>
              <a:gd name="connsiteX8" fmla="*/ 6858000 w 6858000"/>
              <a:gd name="connsiteY8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6766523 w 6858000"/>
              <a:gd name="connsiteY2" fmla="*/ 5777266 h 5780582"/>
              <a:gd name="connsiteX3" fmla="*/ 3010841 w 6858000"/>
              <a:gd name="connsiteY3" fmla="*/ 5469518 h 5780582"/>
              <a:gd name="connsiteX4" fmla="*/ 959581 w 6858000"/>
              <a:gd name="connsiteY4" fmla="*/ 4373609 h 5780582"/>
              <a:gd name="connsiteX5" fmla="*/ 0 w 6858000"/>
              <a:gd name="connsiteY5" fmla="*/ 2994994 h 5780582"/>
              <a:gd name="connsiteX6" fmla="*/ 0 w 6858000"/>
              <a:gd name="connsiteY6" fmla="*/ 0 h 5780582"/>
              <a:gd name="connsiteX7" fmla="*/ 6858000 w 6858000"/>
              <a:gd name="connsiteY7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3010841 w 6858000"/>
              <a:gd name="connsiteY2" fmla="*/ 5469518 h 5780582"/>
              <a:gd name="connsiteX3" fmla="*/ 959581 w 6858000"/>
              <a:gd name="connsiteY3" fmla="*/ 4373609 h 5780582"/>
              <a:gd name="connsiteX4" fmla="*/ 0 w 6858000"/>
              <a:gd name="connsiteY4" fmla="*/ 2994994 h 5780582"/>
              <a:gd name="connsiteX5" fmla="*/ 0 w 6858000"/>
              <a:gd name="connsiteY5" fmla="*/ 0 h 5780582"/>
              <a:gd name="connsiteX6" fmla="*/ 6858000 w 6858000"/>
              <a:gd name="connsiteY6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3010841 w 6858000"/>
              <a:gd name="connsiteY2" fmla="*/ 5469518 h 5780582"/>
              <a:gd name="connsiteX3" fmla="*/ 959581 w 6858000"/>
              <a:gd name="connsiteY3" fmla="*/ 4373609 h 5780582"/>
              <a:gd name="connsiteX4" fmla="*/ 0 w 6858000"/>
              <a:gd name="connsiteY4" fmla="*/ 2994994 h 5780582"/>
              <a:gd name="connsiteX5" fmla="*/ 0 w 6858000"/>
              <a:gd name="connsiteY5" fmla="*/ 0 h 5780582"/>
              <a:gd name="connsiteX6" fmla="*/ 6858000 w 6858000"/>
              <a:gd name="connsiteY6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3010841 w 6858000"/>
              <a:gd name="connsiteY2" fmla="*/ 5469518 h 5780582"/>
              <a:gd name="connsiteX3" fmla="*/ 959581 w 6858000"/>
              <a:gd name="connsiteY3" fmla="*/ 4373609 h 5780582"/>
              <a:gd name="connsiteX4" fmla="*/ 0 w 6858000"/>
              <a:gd name="connsiteY4" fmla="*/ 2994994 h 5780582"/>
              <a:gd name="connsiteX5" fmla="*/ 0 w 6858000"/>
              <a:gd name="connsiteY5" fmla="*/ 0 h 5780582"/>
              <a:gd name="connsiteX6" fmla="*/ 6858000 w 6858000"/>
              <a:gd name="connsiteY6" fmla="*/ 0 h 5780582"/>
              <a:gd name="connsiteX0" fmla="*/ 6858000 w 6858000"/>
              <a:gd name="connsiteY0" fmla="*/ 0 h 5780582"/>
              <a:gd name="connsiteX1" fmla="*/ 6858000 w 6858000"/>
              <a:gd name="connsiteY1" fmla="*/ 5780582 h 5780582"/>
              <a:gd name="connsiteX2" fmla="*/ 3264841 w 6858000"/>
              <a:gd name="connsiteY2" fmla="*/ 5442316 h 5780582"/>
              <a:gd name="connsiteX3" fmla="*/ 959581 w 6858000"/>
              <a:gd name="connsiteY3" fmla="*/ 4373609 h 5780582"/>
              <a:gd name="connsiteX4" fmla="*/ 0 w 6858000"/>
              <a:gd name="connsiteY4" fmla="*/ 2994994 h 5780582"/>
              <a:gd name="connsiteX5" fmla="*/ 0 w 6858000"/>
              <a:gd name="connsiteY5" fmla="*/ 0 h 5780582"/>
              <a:gd name="connsiteX6" fmla="*/ 6858000 w 6858000"/>
              <a:gd name="connsiteY6" fmla="*/ 0 h 5780582"/>
              <a:gd name="connsiteX0" fmla="*/ 6858000 w 6858000"/>
              <a:gd name="connsiteY0" fmla="*/ 0 h 5784516"/>
              <a:gd name="connsiteX1" fmla="*/ 6858000 w 6858000"/>
              <a:gd name="connsiteY1" fmla="*/ 5780582 h 5784516"/>
              <a:gd name="connsiteX2" fmla="*/ 3264841 w 6858000"/>
              <a:gd name="connsiteY2" fmla="*/ 5442316 h 5784516"/>
              <a:gd name="connsiteX3" fmla="*/ 959581 w 6858000"/>
              <a:gd name="connsiteY3" fmla="*/ 4373609 h 5784516"/>
              <a:gd name="connsiteX4" fmla="*/ 0 w 6858000"/>
              <a:gd name="connsiteY4" fmla="*/ 2994994 h 5784516"/>
              <a:gd name="connsiteX5" fmla="*/ 0 w 6858000"/>
              <a:gd name="connsiteY5" fmla="*/ 0 h 5784516"/>
              <a:gd name="connsiteX6" fmla="*/ 6858000 w 6858000"/>
              <a:gd name="connsiteY6" fmla="*/ 0 h 578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5784516">
                <a:moveTo>
                  <a:pt x="6858000" y="0"/>
                </a:moveTo>
                <a:lnTo>
                  <a:pt x="6858000" y="5780582"/>
                </a:lnTo>
                <a:cubicBezTo>
                  <a:pt x="4704756" y="5812908"/>
                  <a:pt x="4198884" y="5641214"/>
                  <a:pt x="3264841" y="5442316"/>
                </a:cubicBezTo>
                <a:cubicBezTo>
                  <a:pt x="2330798" y="5243418"/>
                  <a:pt x="1503721" y="4781496"/>
                  <a:pt x="959581" y="4373609"/>
                </a:cubicBezTo>
                <a:cubicBezTo>
                  <a:pt x="415441" y="3965722"/>
                  <a:pt x="198635" y="3573180"/>
                  <a:pt x="0" y="2994994"/>
                </a:cubicBezTo>
                <a:lnTo>
                  <a:pt x="0" y="0"/>
                </a:lnTo>
                <a:lnTo>
                  <a:pt x="6858000" y="0"/>
                </a:ln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301EC6-303E-9B71-6119-7CD5583C4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53672"/>
            <a:ext cx="5003800" cy="771358"/>
          </a:xfrm>
        </p:spPr>
        <p:txBody>
          <a:bodyPr>
            <a:normAutofit/>
          </a:bodyPr>
          <a:lstStyle/>
          <a:p>
            <a:pPr algn="ctr"/>
            <a:r>
              <a:rPr lang="en-GB"/>
              <a:t>GitHub Discussions</a:t>
            </a:r>
            <a:endParaRPr lang="en-US"/>
          </a:p>
        </p:txBody>
      </p:sp>
      <p:pic>
        <p:nvPicPr>
          <p:cNvPr id="4" name="Picture 3" descr="A screenshot of a chat&#10;&#10;AI-generated content may be incorrect.">
            <a:extLst>
              <a:ext uri="{FF2B5EF4-FFF2-40B4-BE49-F238E27FC236}">
                <a16:creationId xmlns:a16="http://schemas.microsoft.com/office/drawing/2014/main" id="{92B42798-8357-E398-DA9B-696A01123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82" y="1889006"/>
            <a:ext cx="6048857" cy="3653639"/>
          </a:xfrm>
          <a:custGeom>
            <a:avLst/>
            <a:gdLst/>
            <a:ahLst/>
            <a:cxnLst/>
            <a:rect l="l" t="t" r="r" b="b"/>
            <a:pathLst>
              <a:path w="5015639" h="3501162">
                <a:moveTo>
                  <a:pt x="0" y="0"/>
                </a:moveTo>
                <a:lnTo>
                  <a:pt x="5015639" y="0"/>
                </a:lnTo>
                <a:lnTo>
                  <a:pt x="5015639" y="3501162"/>
                </a:lnTo>
                <a:lnTo>
                  <a:pt x="0" y="3501162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D86E4-204D-FD3E-8FEE-490AE452A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8941" y="891335"/>
            <a:ext cx="4991962" cy="1519103"/>
          </a:xfrm>
        </p:spPr>
        <p:txBody>
          <a:bodyPr vert="horz" lIns="0" tIns="0" rIns="0" bIns="0" rtlCol="0" anchor="t">
            <a:norm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b="1">
                <a:solidFill>
                  <a:schemeClr val="bg1"/>
                </a:solidFill>
                <a:highlight>
                  <a:srgbClr val="C0C0C0"/>
                </a:highlight>
                <a:ea typeface="+mn-lt"/>
                <a:cs typeface="+mn-lt"/>
              </a:rPr>
              <a:t>GitHub Discussions</a:t>
            </a:r>
            <a:r>
              <a:rPr lang="en-GB">
                <a:ea typeface="+mn-lt"/>
                <a:cs typeface="+mn-lt"/>
              </a:rPr>
              <a:t> can be used as a collaborative communication forum for the community around your project (as well as internally). </a:t>
            </a:r>
            <a:endParaRPr lang="en-US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0DFC9E-5F76-D3A1-6A8E-C03A89EF6FA9}"/>
              </a:ext>
            </a:extLst>
          </p:cNvPr>
          <p:cNvSpPr txBox="1">
            <a:spLocks/>
          </p:cNvSpPr>
          <p:nvPr/>
        </p:nvSpPr>
        <p:spPr>
          <a:xfrm>
            <a:off x="2161253" y="5537294"/>
            <a:ext cx="2123257" cy="484934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>
                <a:solidFill>
                  <a:srgbClr val="FFFFFF">
                    <a:alpha val="58000"/>
                  </a:srgbClr>
                </a:solidFill>
              </a:rPr>
              <a:t>Source: GitHub Docs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C177450-7064-D4A8-9785-AE67495275CF}"/>
              </a:ext>
            </a:extLst>
          </p:cNvPr>
          <p:cNvSpPr txBox="1">
            <a:spLocks/>
          </p:cNvSpPr>
          <p:nvPr/>
        </p:nvSpPr>
        <p:spPr>
          <a:xfrm>
            <a:off x="6746358" y="2619396"/>
            <a:ext cx="4979047" cy="220361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>
                <a:ea typeface="+mn-lt"/>
                <a:cs typeface="+mn-lt"/>
              </a:rPr>
              <a:t>Community manager and members can ask/answer questions, share updates, have open-ended conversations, and follow along on decisions affecting the community's way of working.</a:t>
            </a:r>
            <a:endParaRPr lang="en-GB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2080C4-5FF4-A6F6-9319-FA81112E149E}"/>
              </a:ext>
            </a:extLst>
          </p:cNvPr>
          <p:cNvSpPr txBox="1">
            <a:spLocks/>
          </p:cNvSpPr>
          <p:nvPr/>
        </p:nvSpPr>
        <p:spPr>
          <a:xfrm>
            <a:off x="6746357" y="4944140"/>
            <a:ext cx="4979047" cy="119622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/>
              <a:t>Can be used async and/or during events, conferences, community meetings.</a:t>
            </a:r>
            <a:endParaRPr lang="en-GB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92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EB799-90B4-2A0F-3E57-B3C8CF1A4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748946"/>
          </a:xfrm>
        </p:spPr>
        <p:txBody>
          <a:bodyPr/>
          <a:lstStyle/>
          <a:p>
            <a:pPr algn="ctr"/>
            <a:r>
              <a:rPr lang="en-GB"/>
              <a:t>GitHub Insights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70CD9-7038-1444-6BFE-6176F05B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1001" y="2720895"/>
            <a:ext cx="4979709" cy="1938699"/>
          </a:xfrm>
        </p:spPr>
        <p:txBody>
          <a:bodyPr vert="horz" lIns="0" tIns="0" rIns="0" bIns="0" rtlCol="0" anchor="t">
            <a:norm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b="1">
                <a:solidFill>
                  <a:schemeClr val="bg1"/>
                </a:solidFill>
                <a:highlight>
                  <a:srgbClr val="C0C0C0"/>
                </a:highlight>
              </a:rPr>
              <a:t>GitHub Insights</a:t>
            </a:r>
            <a:r>
              <a:rPr lang="en-GB">
                <a:solidFill>
                  <a:srgbClr val="FFFFFF">
                    <a:alpha val="58000"/>
                  </a:srgbClr>
                </a:solidFill>
              </a:rPr>
              <a:t> provide analytics on contributors' activities</a:t>
            </a:r>
            <a:endParaRPr lang="en-US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r>
              <a:rPr lang="en-GB">
                <a:solidFill>
                  <a:srgbClr val="FFFFFF">
                    <a:alpha val="58000"/>
                  </a:srgbClr>
                </a:solidFill>
              </a:rPr>
              <a:t> Useful for internal as well as community reporting and to quantify engagement</a:t>
            </a:r>
          </a:p>
          <a:p>
            <a:pPr>
              <a:buFont typeface="Wingdings" panose="03070A02030502020204" pitchFamily="66" charset="0"/>
              <a:buChar char="ü"/>
            </a:pPr>
            <a:endParaRPr lang="en-GB">
              <a:solidFill>
                <a:srgbClr val="FFFFFF">
                  <a:alpha val="58000"/>
                </a:srgbClr>
              </a:solidFill>
            </a:endParaRPr>
          </a:p>
        </p:txBody>
      </p:sp>
      <p:pic>
        <p:nvPicPr>
          <p:cNvPr id="4" name="Picture 3" descr="Cartoon penguin holding a tablet&#10;&#10;AI-generated content may be incorrect.">
            <a:extLst>
              <a:ext uri="{FF2B5EF4-FFF2-40B4-BE49-F238E27FC236}">
                <a16:creationId xmlns:a16="http://schemas.microsoft.com/office/drawing/2014/main" id="{40ED279C-DEF0-DF22-2F34-62B0DE3D7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412" y="1367118"/>
            <a:ext cx="5266764" cy="522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345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404A5-C2F6-B451-7CBC-9A4CAD65A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446" y="619200"/>
            <a:ext cx="10728322" cy="1477328"/>
          </a:xfrm>
        </p:spPr>
        <p:txBody>
          <a:bodyPr/>
          <a:lstStyle/>
          <a:p>
            <a:pPr algn="ctr"/>
            <a:r>
              <a:rPr lang="en-GB"/>
              <a:t>Takeaways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DB5FE-F615-0D01-F165-EA9C2E1D7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723" y="2096123"/>
            <a:ext cx="4831617" cy="437283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GitHub issues – to do checklist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282FD0-7D15-1379-9674-85AA3BC2538C}"/>
              </a:ext>
            </a:extLst>
          </p:cNvPr>
          <p:cNvSpPr txBox="1">
            <a:spLocks/>
          </p:cNvSpPr>
          <p:nvPr/>
        </p:nvSpPr>
        <p:spPr>
          <a:xfrm>
            <a:off x="731723" y="2740892"/>
            <a:ext cx="5323986" cy="4372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GitHub project board – track tasks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3FED6A-0726-571E-C26A-91455999691B}"/>
              </a:ext>
            </a:extLst>
          </p:cNvPr>
          <p:cNvSpPr txBox="1">
            <a:spLocks/>
          </p:cNvSpPr>
          <p:nvPr/>
        </p:nvSpPr>
        <p:spPr>
          <a:xfrm>
            <a:off x="755168" y="3409107"/>
            <a:ext cx="5523278" cy="53106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GitHub web editor - documentation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421388-F6FF-E6F3-4EA5-DC05D5D833B6}"/>
              </a:ext>
            </a:extLst>
          </p:cNvPr>
          <p:cNvSpPr txBox="1">
            <a:spLocks/>
          </p:cNvSpPr>
          <p:nvPr/>
        </p:nvSpPr>
        <p:spPr>
          <a:xfrm>
            <a:off x="766890" y="3936644"/>
            <a:ext cx="6472845" cy="57796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GitHub discussions – communication forum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7B75BE7-9C9B-CE10-72A9-D85403246702}"/>
              </a:ext>
            </a:extLst>
          </p:cNvPr>
          <p:cNvSpPr txBox="1">
            <a:spLocks/>
          </p:cNvSpPr>
          <p:nvPr/>
        </p:nvSpPr>
        <p:spPr>
          <a:xfrm>
            <a:off x="766889" y="4511074"/>
            <a:ext cx="4034447" cy="4724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GitHub insights - analytics</a:t>
            </a:r>
          </a:p>
        </p:txBody>
      </p:sp>
      <p:pic>
        <p:nvPicPr>
          <p:cNvPr id="9" name="Picture 8" descr="A cartoon of a dog playing a piano&#10;&#10;AI-generated content may be incorrect.">
            <a:extLst>
              <a:ext uri="{FF2B5EF4-FFF2-40B4-BE49-F238E27FC236}">
                <a16:creationId xmlns:a16="http://schemas.microsoft.com/office/drawing/2014/main" id="{279B39F5-3AA8-4FCF-22EF-07B574701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411" y="1251439"/>
            <a:ext cx="4492870" cy="538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7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646535-AEF6-4883-A4F9-EEC1F8B43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7EFF05-A8DA-4B3E-9C21-7A04283D4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E4F2F61-806F-4463-988F-60EF20430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790D43-7330-4B5F-8350-59EF34A3D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7A42493C-A197-4A30-8287-4DD519FE2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181226" y="0"/>
            <a:ext cx="10010775" cy="6858000"/>
          </a:xfrm>
          <a:custGeom>
            <a:avLst/>
            <a:gdLst>
              <a:gd name="connsiteX0" fmla="*/ 1086484 w 10010775"/>
              <a:gd name="connsiteY0" fmla="*/ 0 h 6858000"/>
              <a:gd name="connsiteX1" fmla="*/ 9427284 w 10010775"/>
              <a:gd name="connsiteY1" fmla="*/ 0 h 6858000"/>
              <a:gd name="connsiteX2" fmla="*/ 9524742 w 10010775"/>
              <a:gd name="connsiteY2" fmla="*/ 155031 h 6858000"/>
              <a:gd name="connsiteX3" fmla="*/ 9692951 w 10010775"/>
              <a:gd name="connsiteY3" fmla="*/ 439607 h 6858000"/>
              <a:gd name="connsiteX4" fmla="*/ 9969516 w 10010775"/>
              <a:gd name="connsiteY4" fmla="*/ 1012639 h 6858000"/>
              <a:gd name="connsiteX5" fmla="*/ 10010775 w 10010775"/>
              <a:gd name="connsiteY5" fmla="*/ 1116553 h 6858000"/>
              <a:gd name="connsiteX6" fmla="*/ 10010775 w 10010775"/>
              <a:gd name="connsiteY6" fmla="*/ 4875757 h 6858000"/>
              <a:gd name="connsiteX7" fmla="*/ 9915896 w 10010775"/>
              <a:gd name="connsiteY7" fmla="*/ 5058176 h 6858000"/>
              <a:gd name="connsiteX8" fmla="*/ 8789881 w 10010775"/>
              <a:gd name="connsiteY8" fmla="*/ 6577015 h 6858000"/>
              <a:gd name="connsiteX9" fmla="*/ 8613089 w 10010775"/>
              <a:gd name="connsiteY9" fmla="*/ 6766106 h 6858000"/>
              <a:gd name="connsiteX10" fmla="*/ 8516595 w 10010775"/>
              <a:gd name="connsiteY10" fmla="*/ 6858000 h 6858000"/>
              <a:gd name="connsiteX11" fmla="*/ 1531475 w 10010775"/>
              <a:gd name="connsiteY11" fmla="*/ 6858000 h 6858000"/>
              <a:gd name="connsiteX12" fmla="*/ 1418242 w 10010775"/>
              <a:gd name="connsiteY12" fmla="*/ 6756998 h 6858000"/>
              <a:gd name="connsiteX13" fmla="*/ 571944 w 10010775"/>
              <a:gd name="connsiteY13" fmla="*/ 5403687 h 6858000"/>
              <a:gd name="connsiteX14" fmla="*/ 0 w 10010775"/>
              <a:gd name="connsiteY14" fmla="*/ 3448140 h 6858000"/>
              <a:gd name="connsiteX15" fmla="*/ 957418 w 10010775"/>
              <a:gd name="connsiteY15" fmla="*/ 197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10775" h="6858000">
                <a:moveTo>
                  <a:pt x="1086484" y="0"/>
                </a:moveTo>
                <a:lnTo>
                  <a:pt x="9427284" y="0"/>
                </a:lnTo>
                <a:lnTo>
                  <a:pt x="9524742" y="155031"/>
                </a:lnTo>
                <a:cubicBezTo>
                  <a:pt x="9580538" y="246873"/>
                  <a:pt x="9636509" y="341830"/>
                  <a:pt x="9692951" y="439607"/>
                </a:cubicBezTo>
                <a:cubicBezTo>
                  <a:pt x="9798309" y="635162"/>
                  <a:pt x="9890498" y="826956"/>
                  <a:pt x="9969516" y="1012639"/>
                </a:cubicBezTo>
                <a:lnTo>
                  <a:pt x="10010775" y="1116553"/>
                </a:lnTo>
                <a:lnTo>
                  <a:pt x="10010775" y="4875757"/>
                </a:lnTo>
                <a:lnTo>
                  <a:pt x="9915896" y="5058176"/>
                </a:lnTo>
                <a:cubicBezTo>
                  <a:pt x="9557491" y="5691378"/>
                  <a:pt x="9105956" y="6193427"/>
                  <a:pt x="8789881" y="6577015"/>
                </a:cubicBezTo>
                <a:cubicBezTo>
                  <a:pt x="8733439" y="6640947"/>
                  <a:pt x="8674645" y="6703938"/>
                  <a:pt x="8613089" y="6766106"/>
                </a:cubicBezTo>
                <a:lnTo>
                  <a:pt x="8516595" y="6858000"/>
                </a:lnTo>
                <a:lnTo>
                  <a:pt x="1531475" y="6858000"/>
                </a:lnTo>
                <a:lnTo>
                  <a:pt x="1418242" y="6756998"/>
                </a:lnTo>
                <a:cubicBezTo>
                  <a:pt x="1020657" y="6382048"/>
                  <a:pt x="758203" y="5945223"/>
                  <a:pt x="571944" y="5403687"/>
                </a:cubicBezTo>
                <a:cubicBezTo>
                  <a:pt x="391331" y="4801980"/>
                  <a:pt x="0" y="3899420"/>
                  <a:pt x="0" y="3448140"/>
                </a:cubicBezTo>
                <a:cubicBezTo>
                  <a:pt x="0" y="2319941"/>
                  <a:pt x="211657" y="1376836"/>
                  <a:pt x="957418" y="197404"/>
                </a:cubicBezTo>
                <a:close/>
              </a:path>
            </a:pathLst>
          </a:custGeom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93DAAB-618A-9BDC-49A1-59C098A48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7351" y="2308692"/>
            <a:ext cx="6237077" cy="1122189"/>
          </a:xfrm>
        </p:spPr>
        <p:txBody>
          <a:bodyPr vert="horz" wrap="square" lIns="0" tIns="0" rIns="0" bIns="0" rtlCol="0" anchor="b" anchorCtr="0">
            <a:normAutofit fontScale="90000"/>
          </a:bodyPr>
          <a:lstStyle/>
          <a:p>
            <a:pPr algn="ctr"/>
            <a:r>
              <a:rPr lang="en-US" sz="5600" spc="-100"/>
              <a:t>Let's explore GitHub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18771-67AA-3F82-0D17-488CEEB0B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80" y="3671793"/>
            <a:ext cx="7660225" cy="1704975"/>
          </a:xfrm>
        </p:spPr>
        <p:txBody>
          <a:bodyPr vert="horz" lIns="0" tIns="0" rIns="0" bIns="0" rtlCol="0">
            <a:normAutofit/>
          </a:bodyPr>
          <a:lstStyle/>
          <a:p>
            <a:pPr marL="0" indent="0" algn="ctr">
              <a:buNone/>
            </a:pPr>
            <a:r>
              <a:rPr lang="en-US" sz="2800">
                <a:solidFill>
                  <a:schemeClr val="tx2">
                    <a:lumMod val="90000"/>
                    <a:alpha val="58000"/>
                  </a:schemeClr>
                </a:solidFill>
                <a:hlinkClick r:id="rId2"/>
              </a:rPr>
              <a:t>https://github.com/SaranjeetKaur/cm_github</a:t>
            </a:r>
            <a:r>
              <a:rPr lang="en-US" sz="2800">
                <a:solidFill>
                  <a:schemeClr val="tx2">
                    <a:lumMod val="90000"/>
                    <a:alpha val="58000"/>
                  </a:schemeClr>
                </a:solidFill>
              </a:rPr>
              <a:t> </a:t>
            </a: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792E6477-8E59-40F2-8D78-7DE9A9FC1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6300000">
            <a:off x="543278" y="430633"/>
            <a:ext cx="3631501" cy="3399129"/>
          </a:xfrm>
          <a:custGeom>
            <a:avLst/>
            <a:gdLst>
              <a:gd name="T0" fmla="*/ 43 w 250"/>
              <a:gd name="T1" fmla="*/ 167 h 234"/>
              <a:gd name="T2" fmla="*/ 70 w 250"/>
              <a:gd name="T3" fmla="*/ 133 h 234"/>
              <a:gd name="T4" fmla="*/ 48 w 250"/>
              <a:gd name="T5" fmla="*/ 134 h 234"/>
              <a:gd name="T6" fmla="*/ 19 w 250"/>
              <a:gd name="T7" fmla="*/ 130 h 234"/>
              <a:gd name="T8" fmla="*/ 6 w 250"/>
              <a:gd name="T9" fmla="*/ 123 h 234"/>
              <a:gd name="T10" fmla="*/ 1 w 250"/>
              <a:gd name="T11" fmla="*/ 103 h 234"/>
              <a:gd name="T12" fmla="*/ 11 w 250"/>
              <a:gd name="T13" fmla="*/ 81 h 234"/>
              <a:gd name="T14" fmla="*/ 23 w 250"/>
              <a:gd name="T15" fmla="*/ 76 h 234"/>
              <a:gd name="T16" fmla="*/ 81 w 250"/>
              <a:gd name="T17" fmla="*/ 78 h 234"/>
              <a:gd name="T18" fmla="*/ 65 w 250"/>
              <a:gd name="T19" fmla="*/ 49 h 234"/>
              <a:gd name="T20" fmla="*/ 57 w 250"/>
              <a:gd name="T21" fmla="*/ 27 h 234"/>
              <a:gd name="T22" fmla="*/ 67 w 250"/>
              <a:gd name="T23" fmla="*/ 12 h 234"/>
              <a:gd name="T24" fmla="*/ 85 w 250"/>
              <a:gd name="T25" fmla="*/ 1 h 234"/>
              <a:gd name="T26" fmla="*/ 101 w 250"/>
              <a:gd name="T27" fmla="*/ 8 h 234"/>
              <a:gd name="T28" fmla="*/ 107 w 250"/>
              <a:gd name="T29" fmla="*/ 15 h 234"/>
              <a:gd name="T30" fmla="*/ 120 w 250"/>
              <a:gd name="T31" fmla="*/ 37 h 234"/>
              <a:gd name="T32" fmla="*/ 131 w 250"/>
              <a:gd name="T33" fmla="*/ 60 h 234"/>
              <a:gd name="T34" fmla="*/ 164 w 250"/>
              <a:gd name="T35" fmla="*/ 25 h 234"/>
              <a:gd name="T36" fmla="*/ 187 w 250"/>
              <a:gd name="T37" fmla="*/ 11 h 234"/>
              <a:gd name="T38" fmla="*/ 205 w 250"/>
              <a:gd name="T39" fmla="*/ 19 h 234"/>
              <a:gd name="T40" fmla="*/ 214 w 250"/>
              <a:gd name="T41" fmla="*/ 34 h 234"/>
              <a:gd name="T42" fmla="*/ 203 w 250"/>
              <a:gd name="T43" fmla="*/ 57 h 234"/>
              <a:gd name="T44" fmla="*/ 166 w 250"/>
              <a:gd name="T45" fmla="*/ 100 h 234"/>
              <a:gd name="T46" fmla="*/ 217 w 250"/>
              <a:gd name="T47" fmla="*/ 98 h 234"/>
              <a:gd name="T48" fmla="*/ 244 w 250"/>
              <a:gd name="T49" fmla="*/ 104 h 234"/>
              <a:gd name="T50" fmla="*/ 249 w 250"/>
              <a:gd name="T51" fmla="*/ 115 h 234"/>
              <a:gd name="T52" fmla="*/ 247 w 250"/>
              <a:gd name="T53" fmla="*/ 129 h 234"/>
              <a:gd name="T54" fmla="*/ 245 w 250"/>
              <a:gd name="T55" fmla="*/ 134 h 234"/>
              <a:gd name="T56" fmla="*/ 241 w 250"/>
              <a:gd name="T57" fmla="*/ 141 h 234"/>
              <a:gd name="T58" fmla="*/ 227 w 250"/>
              <a:gd name="T59" fmla="*/ 147 h 234"/>
              <a:gd name="T60" fmla="*/ 187 w 250"/>
              <a:gd name="T61" fmla="*/ 151 h 234"/>
              <a:gd name="T62" fmla="*/ 160 w 250"/>
              <a:gd name="T63" fmla="*/ 148 h 234"/>
              <a:gd name="T64" fmla="*/ 168 w 250"/>
              <a:gd name="T65" fmla="*/ 168 h 234"/>
              <a:gd name="T66" fmla="*/ 176 w 250"/>
              <a:gd name="T67" fmla="*/ 194 h 234"/>
              <a:gd name="T68" fmla="*/ 176 w 250"/>
              <a:gd name="T69" fmla="*/ 211 h 234"/>
              <a:gd name="T70" fmla="*/ 170 w 250"/>
              <a:gd name="T71" fmla="*/ 221 h 234"/>
              <a:gd name="T72" fmla="*/ 156 w 250"/>
              <a:gd name="T73" fmla="*/ 230 h 234"/>
              <a:gd name="T74" fmla="*/ 130 w 250"/>
              <a:gd name="T75" fmla="*/ 226 h 234"/>
              <a:gd name="T76" fmla="*/ 122 w 250"/>
              <a:gd name="T77" fmla="*/ 213 h 234"/>
              <a:gd name="T78" fmla="*/ 110 w 250"/>
              <a:gd name="T79" fmla="*/ 169 h 234"/>
              <a:gd name="T80" fmla="*/ 92 w 250"/>
              <a:gd name="T81" fmla="*/ 192 h 234"/>
              <a:gd name="T82" fmla="*/ 87 w 250"/>
              <a:gd name="T83" fmla="*/ 197 h 234"/>
              <a:gd name="T84" fmla="*/ 84 w 250"/>
              <a:gd name="T85" fmla="*/ 201 h 234"/>
              <a:gd name="T86" fmla="*/ 65 w 250"/>
              <a:gd name="T87" fmla="*/ 212 h 234"/>
              <a:gd name="T88" fmla="*/ 50 w 250"/>
              <a:gd name="T89" fmla="*/ 204 h 234"/>
              <a:gd name="T90" fmla="*/ 44 w 250"/>
              <a:gd name="T91" fmla="*/ 198 h 234"/>
              <a:gd name="T92" fmla="*/ 38 w 250"/>
              <a:gd name="T93" fmla="*/ 185 h 234"/>
              <a:gd name="T94" fmla="*/ 43 w 250"/>
              <a:gd name="T95" fmla="*/ 16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" h="234">
                <a:moveTo>
                  <a:pt x="43" y="167"/>
                </a:moveTo>
                <a:cubicBezTo>
                  <a:pt x="70" y="133"/>
                  <a:pt x="70" y="133"/>
                  <a:pt x="70" y="133"/>
                </a:cubicBezTo>
                <a:cubicBezTo>
                  <a:pt x="60" y="134"/>
                  <a:pt x="61" y="134"/>
                  <a:pt x="48" y="134"/>
                </a:cubicBezTo>
                <a:cubicBezTo>
                  <a:pt x="34" y="133"/>
                  <a:pt x="24" y="132"/>
                  <a:pt x="19" y="130"/>
                </a:cubicBezTo>
                <a:cubicBezTo>
                  <a:pt x="13" y="128"/>
                  <a:pt x="9" y="126"/>
                  <a:pt x="6" y="123"/>
                </a:cubicBezTo>
                <a:cubicBezTo>
                  <a:pt x="1" y="119"/>
                  <a:pt x="0" y="112"/>
                  <a:pt x="1" y="103"/>
                </a:cubicBezTo>
                <a:cubicBezTo>
                  <a:pt x="2" y="93"/>
                  <a:pt x="6" y="86"/>
                  <a:pt x="11" y="81"/>
                </a:cubicBezTo>
                <a:cubicBezTo>
                  <a:pt x="15" y="77"/>
                  <a:pt x="18" y="76"/>
                  <a:pt x="23" y="76"/>
                </a:cubicBezTo>
                <a:cubicBezTo>
                  <a:pt x="81" y="78"/>
                  <a:pt x="81" y="78"/>
                  <a:pt x="81" y="78"/>
                </a:cubicBezTo>
                <a:cubicBezTo>
                  <a:pt x="65" y="49"/>
                  <a:pt x="65" y="49"/>
                  <a:pt x="65" y="49"/>
                </a:cubicBezTo>
                <a:cubicBezTo>
                  <a:pt x="58" y="40"/>
                  <a:pt x="56" y="33"/>
                  <a:pt x="57" y="27"/>
                </a:cubicBezTo>
                <a:cubicBezTo>
                  <a:pt x="58" y="21"/>
                  <a:pt x="62" y="16"/>
                  <a:pt x="67" y="12"/>
                </a:cubicBezTo>
                <a:cubicBezTo>
                  <a:pt x="74" y="6"/>
                  <a:pt x="80" y="2"/>
                  <a:pt x="85" y="1"/>
                </a:cubicBezTo>
                <a:cubicBezTo>
                  <a:pt x="90" y="0"/>
                  <a:pt x="95" y="2"/>
                  <a:pt x="101" y="8"/>
                </a:cubicBezTo>
                <a:cubicBezTo>
                  <a:pt x="104" y="11"/>
                  <a:pt x="106" y="13"/>
                  <a:pt x="107" y="15"/>
                </a:cubicBezTo>
                <a:cubicBezTo>
                  <a:pt x="110" y="19"/>
                  <a:pt x="112" y="20"/>
                  <a:pt x="120" y="37"/>
                </a:cubicBezTo>
                <a:cubicBezTo>
                  <a:pt x="129" y="55"/>
                  <a:pt x="128" y="51"/>
                  <a:pt x="131" y="60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73" y="16"/>
                  <a:pt x="180" y="11"/>
                  <a:pt x="187" y="11"/>
                </a:cubicBezTo>
                <a:cubicBezTo>
                  <a:pt x="193" y="10"/>
                  <a:pt x="200" y="13"/>
                  <a:pt x="205" y="19"/>
                </a:cubicBezTo>
                <a:cubicBezTo>
                  <a:pt x="210" y="24"/>
                  <a:pt x="213" y="29"/>
                  <a:pt x="214" y="34"/>
                </a:cubicBezTo>
                <a:cubicBezTo>
                  <a:pt x="214" y="39"/>
                  <a:pt x="211" y="47"/>
                  <a:pt x="203" y="57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217" y="98"/>
                  <a:pt x="217" y="98"/>
                  <a:pt x="217" y="98"/>
                </a:cubicBezTo>
                <a:cubicBezTo>
                  <a:pt x="229" y="96"/>
                  <a:pt x="238" y="98"/>
                  <a:pt x="244" y="104"/>
                </a:cubicBezTo>
                <a:cubicBezTo>
                  <a:pt x="247" y="107"/>
                  <a:pt x="249" y="111"/>
                  <a:pt x="249" y="115"/>
                </a:cubicBezTo>
                <a:cubicBezTo>
                  <a:pt x="250" y="120"/>
                  <a:pt x="249" y="124"/>
                  <a:pt x="247" y="129"/>
                </a:cubicBezTo>
                <a:cubicBezTo>
                  <a:pt x="247" y="130"/>
                  <a:pt x="246" y="132"/>
                  <a:pt x="245" y="134"/>
                </a:cubicBezTo>
                <a:cubicBezTo>
                  <a:pt x="244" y="137"/>
                  <a:pt x="243" y="140"/>
                  <a:pt x="241" y="141"/>
                </a:cubicBezTo>
                <a:cubicBezTo>
                  <a:pt x="239" y="144"/>
                  <a:pt x="234" y="146"/>
                  <a:pt x="227" y="147"/>
                </a:cubicBezTo>
                <a:cubicBezTo>
                  <a:pt x="221" y="149"/>
                  <a:pt x="207" y="150"/>
                  <a:pt x="187" y="151"/>
                </a:cubicBezTo>
                <a:cubicBezTo>
                  <a:pt x="175" y="152"/>
                  <a:pt x="161" y="148"/>
                  <a:pt x="160" y="148"/>
                </a:cubicBezTo>
                <a:cubicBezTo>
                  <a:pt x="161" y="151"/>
                  <a:pt x="165" y="161"/>
                  <a:pt x="168" y="168"/>
                </a:cubicBezTo>
                <a:cubicBezTo>
                  <a:pt x="168" y="171"/>
                  <a:pt x="173" y="181"/>
                  <a:pt x="176" y="194"/>
                </a:cubicBezTo>
                <a:cubicBezTo>
                  <a:pt x="179" y="206"/>
                  <a:pt x="176" y="203"/>
                  <a:pt x="176" y="211"/>
                </a:cubicBezTo>
                <a:cubicBezTo>
                  <a:pt x="176" y="214"/>
                  <a:pt x="174" y="217"/>
                  <a:pt x="170" y="221"/>
                </a:cubicBezTo>
                <a:cubicBezTo>
                  <a:pt x="166" y="226"/>
                  <a:pt x="161" y="228"/>
                  <a:pt x="156" y="230"/>
                </a:cubicBezTo>
                <a:cubicBezTo>
                  <a:pt x="147" y="234"/>
                  <a:pt x="137" y="233"/>
                  <a:pt x="130" y="226"/>
                </a:cubicBezTo>
                <a:cubicBezTo>
                  <a:pt x="127" y="223"/>
                  <a:pt x="125" y="219"/>
                  <a:pt x="122" y="213"/>
                </a:cubicBezTo>
                <a:cubicBezTo>
                  <a:pt x="118" y="188"/>
                  <a:pt x="117" y="189"/>
                  <a:pt x="110" y="169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0" y="193"/>
                  <a:pt x="88" y="195"/>
                  <a:pt x="87" y="197"/>
                </a:cubicBezTo>
                <a:cubicBezTo>
                  <a:pt x="86" y="198"/>
                  <a:pt x="85" y="200"/>
                  <a:pt x="84" y="201"/>
                </a:cubicBezTo>
                <a:cubicBezTo>
                  <a:pt x="76" y="209"/>
                  <a:pt x="70" y="212"/>
                  <a:pt x="65" y="212"/>
                </a:cubicBezTo>
                <a:cubicBezTo>
                  <a:pt x="60" y="211"/>
                  <a:pt x="55" y="209"/>
                  <a:pt x="50" y="204"/>
                </a:cubicBezTo>
                <a:cubicBezTo>
                  <a:pt x="50" y="203"/>
                  <a:pt x="48" y="202"/>
                  <a:pt x="44" y="198"/>
                </a:cubicBezTo>
                <a:cubicBezTo>
                  <a:pt x="41" y="195"/>
                  <a:pt x="39" y="191"/>
                  <a:pt x="38" y="185"/>
                </a:cubicBezTo>
                <a:cubicBezTo>
                  <a:pt x="37" y="179"/>
                  <a:pt x="39" y="173"/>
                  <a:pt x="43" y="16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238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5F381-2FD7-2D2A-1026-7922B0143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Thank you!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96F2C-0FBC-E190-5278-0AEA7E70C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3559" y="5724071"/>
            <a:ext cx="1752414" cy="470728"/>
          </a:xfrm>
        </p:spPr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Questions?</a:t>
            </a:r>
          </a:p>
        </p:txBody>
      </p:sp>
      <p:pic>
        <p:nvPicPr>
          <p:cNvPr id="4" name="Picture 3" descr="Cartoon of a dog in a pilot hat flying on a pink airplane&#10;&#10;AI-generated content may be incorrect.">
            <a:extLst>
              <a:ext uri="{FF2B5EF4-FFF2-40B4-BE49-F238E27FC236}">
                <a16:creationId xmlns:a16="http://schemas.microsoft.com/office/drawing/2014/main" id="{B9FE20ED-01E7-298A-F68B-A4E342197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706" y="1355911"/>
            <a:ext cx="4157382" cy="415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52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BFB0E95-9CAE-4968-A118-2B9F7C8BBB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0BBC371-361C-45F7-9235-C3252E336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3870F-CB2B-42BF-ECE5-B0807C444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19200"/>
            <a:ext cx="10728322" cy="681586"/>
          </a:xfrm>
        </p:spPr>
        <p:txBody>
          <a:bodyPr wrap="square">
            <a:normAutofit/>
          </a:bodyPr>
          <a:lstStyle/>
          <a:p>
            <a:r>
              <a:rPr lang="en-GB"/>
              <a:t>About Me</a:t>
            </a:r>
          </a:p>
        </p:txBody>
      </p:sp>
      <p:sp useBgFill="1">
        <p:nvSpPr>
          <p:cNvPr id="24" name="Freeform: Shape 23">
            <a:extLst>
              <a:ext uri="{FF2B5EF4-FFF2-40B4-BE49-F238E27FC236}">
                <a16:creationId xmlns:a16="http://schemas.microsoft.com/office/drawing/2014/main" id="{4172FA92-6FD3-495F-95A0-4FD85861D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" y="1734458"/>
            <a:ext cx="12191501" cy="5123544"/>
          </a:xfrm>
          <a:custGeom>
            <a:avLst/>
            <a:gdLst>
              <a:gd name="connsiteX0" fmla="*/ 9255953 w 12191501"/>
              <a:gd name="connsiteY0" fmla="*/ 0 h 4430825"/>
              <a:gd name="connsiteX1" fmla="*/ 10762189 w 12191501"/>
              <a:gd name="connsiteY1" fmla="*/ 67992 h 4430825"/>
              <a:gd name="connsiteX2" fmla="*/ 11364025 w 12191501"/>
              <a:gd name="connsiteY2" fmla="*/ 57486 h 4430825"/>
              <a:gd name="connsiteX3" fmla="*/ 12096632 w 12191501"/>
              <a:gd name="connsiteY3" fmla="*/ 44699 h 4430825"/>
              <a:gd name="connsiteX4" fmla="*/ 12191501 w 12191501"/>
              <a:gd name="connsiteY4" fmla="*/ 43042 h 4430825"/>
              <a:gd name="connsiteX5" fmla="*/ 12191501 w 12191501"/>
              <a:gd name="connsiteY5" fmla="*/ 4430825 h 4430825"/>
              <a:gd name="connsiteX6" fmla="*/ 0 w 12191501"/>
              <a:gd name="connsiteY6" fmla="*/ 4430825 h 4430825"/>
              <a:gd name="connsiteX7" fmla="*/ 10182 w 12191501"/>
              <a:gd name="connsiteY7" fmla="*/ 95053 h 4430825"/>
              <a:gd name="connsiteX8" fmla="*/ 70972 w 12191501"/>
              <a:gd name="connsiteY8" fmla="*/ 97164 h 4430825"/>
              <a:gd name="connsiteX9" fmla="*/ 1281624 w 12191501"/>
              <a:gd name="connsiteY9" fmla="*/ 139193 h 4430825"/>
              <a:gd name="connsiteX10" fmla="*/ 2485297 w 12191501"/>
              <a:gd name="connsiteY10" fmla="*/ 118183 h 4430825"/>
              <a:gd name="connsiteX11" fmla="*/ 3237591 w 12191501"/>
              <a:gd name="connsiteY11" fmla="*/ 105051 h 4430825"/>
              <a:gd name="connsiteX12" fmla="*/ 3989887 w 12191501"/>
              <a:gd name="connsiteY12" fmla="*/ 91920 h 4430825"/>
              <a:gd name="connsiteX13" fmla="*/ 9255953 w 12191501"/>
              <a:gd name="connsiteY13" fmla="*/ 0 h 443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1501" h="4430825">
                <a:moveTo>
                  <a:pt x="9255953" y="0"/>
                </a:moveTo>
                <a:cubicBezTo>
                  <a:pt x="10762189" y="67992"/>
                  <a:pt x="10762189" y="67992"/>
                  <a:pt x="10762189" y="67992"/>
                </a:cubicBezTo>
                <a:cubicBezTo>
                  <a:pt x="11364025" y="57486"/>
                  <a:pt x="11364025" y="57486"/>
                  <a:pt x="11364025" y="57486"/>
                </a:cubicBezTo>
                <a:cubicBezTo>
                  <a:pt x="11589714" y="53547"/>
                  <a:pt x="11836561" y="49238"/>
                  <a:pt x="12096632" y="44699"/>
                </a:cubicBezTo>
                <a:lnTo>
                  <a:pt x="12191501" y="43042"/>
                </a:lnTo>
                <a:lnTo>
                  <a:pt x="12191501" y="4430825"/>
                </a:lnTo>
                <a:lnTo>
                  <a:pt x="0" y="4430825"/>
                </a:lnTo>
                <a:lnTo>
                  <a:pt x="10182" y="95053"/>
                </a:lnTo>
                <a:lnTo>
                  <a:pt x="70972" y="97164"/>
                </a:lnTo>
                <a:cubicBezTo>
                  <a:pt x="1281624" y="139193"/>
                  <a:pt x="1281624" y="139193"/>
                  <a:pt x="1281624" y="139193"/>
                </a:cubicBezTo>
                <a:cubicBezTo>
                  <a:pt x="2485297" y="118183"/>
                  <a:pt x="2485297" y="118183"/>
                  <a:pt x="2485297" y="118183"/>
                </a:cubicBezTo>
                <a:cubicBezTo>
                  <a:pt x="2786215" y="112930"/>
                  <a:pt x="2936672" y="110304"/>
                  <a:pt x="3237591" y="105051"/>
                </a:cubicBezTo>
                <a:cubicBezTo>
                  <a:pt x="3538508" y="99800"/>
                  <a:pt x="3839426" y="94546"/>
                  <a:pt x="3989887" y="91920"/>
                </a:cubicBezTo>
                <a:cubicBezTo>
                  <a:pt x="9255953" y="0"/>
                  <a:pt x="9255953" y="0"/>
                  <a:pt x="9255953" y="0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8C2CC1A3-5C7F-E111-6658-CE6AEB133E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7493646"/>
              </p:ext>
            </p:extLst>
          </p:nvPr>
        </p:nvGraphicFramePr>
        <p:xfrm>
          <a:off x="720725" y="2541588"/>
          <a:ext cx="10728325" cy="3587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3883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09646535-AEF6-4883-A4F9-EEC1F8B43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E6B6978-5103-448F-B101-093A527D3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2EB5692-CE38-42AB-ABE5-E5A1A74F2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8DB08E-209A-060F-69D2-E42908D83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118" y="2692234"/>
            <a:ext cx="5015638" cy="731313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algn="ctr"/>
            <a:r>
              <a:rPr lang="en-US" sz="2800" spc="-100"/>
              <a:t>Any GitHub users in the room?</a:t>
            </a:r>
          </a:p>
        </p:txBody>
      </p:sp>
      <p:sp useBgFill="1">
        <p:nvSpPr>
          <p:cNvPr id="34" name="Freeform: Shape 33">
            <a:extLst>
              <a:ext uri="{FF2B5EF4-FFF2-40B4-BE49-F238E27FC236}">
                <a16:creationId xmlns:a16="http://schemas.microsoft.com/office/drawing/2014/main" id="{6BE942D0-8C50-4D78-A3D0-4D82F396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5867335" y="533334"/>
            <a:ext cx="6858000" cy="5791331"/>
          </a:xfrm>
          <a:custGeom>
            <a:avLst/>
            <a:gdLst>
              <a:gd name="connsiteX0" fmla="*/ 6858000 w 6858000"/>
              <a:gd name="connsiteY0" fmla="*/ 14535 h 5791331"/>
              <a:gd name="connsiteX1" fmla="*/ 6858000 w 6858000"/>
              <a:gd name="connsiteY1" fmla="*/ 5791331 h 5791331"/>
              <a:gd name="connsiteX2" fmla="*/ 0 w 6858000"/>
              <a:gd name="connsiteY2" fmla="*/ 5791330 h 5791331"/>
              <a:gd name="connsiteX3" fmla="*/ 0 w 6858000"/>
              <a:gd name="connsiteY3" fmla="*/ 0 h 5791331"/>
              <a:gd name="connsiteX4" fmla="*/ 145832 w 6858000"/>
              <a:gd name="connsiteY4" fmla="*/ 1175 h 5791331"/>
              <a:gd name="connsiteX5" fmla="*/ 2611132 w 6858000"/>
              <a:gd name="connsiteY5" fmla="*/ 48625 h 5791331"/>
              <a:gd name="connsiteX6" fmla="*/ 6643031 w 6858000"/>
              <a:gd name="connsiteY6" fmla="*/ 15010 h 57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5791331">
                <a:moveTo>
                  <a:pt x="6858000" y="14535"/>
                </a:moveTo>
                <a:lnTo>
                  <a:pt x="6858000" y="5791331"/>
                </a:lnTo>
                <a:lnTo>
                  <a:pt x="0" y="5791330"/>
                </a:lnTo>
                <a:lnTo>
                  <a:pt x="0" y="0"/>
                </a:lnTo>
                <a:lnTo>
                  <a:pt x="145832" y="1175"/>
                </a:lnTo>
                <a:cubicBezTo>
                  <a:pt x="886907" y="14750"/>
                  <a:pt x="2228596" y="125101"/>
                  <a:pt x="2611132" y="48625"/>
                </a:cubicBezTo>
                <a:cubicBezTo>
                  <a:pt x="2933352" y="-3056"/>
                  <a:pt x="5032814" y="16325"/>
                  <a:pt x="6643031" y="15010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pic>
        <p:nvPicPr>
          <p:cNvPr id="4" name="Picture 3" descr="Cartoon penguin sitting at a desk&#10;&#10;AI-generated content may be incorrect.">
            <a:extLst>
              <a:ext uri="{FF2B5EF4-FFF2-40B4-BE49-F238E27FC236}">
                <a16:creationId xmlns:a16="http://schemas.microsoft.com/office/drawing/2014/main" id="{312CDFE4-CBEE-4FA5-C1D8-910B1139F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976" y="714398"/>
            <a:ext cx="5459287" cy="5433457"/>
          </a:xfrm>
          <a:custGeom>
            <a:avLst/>
            <a:gdLst/>
            <a:ahLst/>
            <a:cxnLst/>
            <a:rect l="l" t="t" r="r" b="b"/>
            <a:pathLst>
              <a:path w="4284000" h="5409338">
                <a:moveTo>
                  <a:pt x="0" y="0"/>
                </a:moveTo>
                <a:lnTo>
                  <a:pt x="4284000" y="0"/>
                </a:lnTo>
                <a:lnTo>
                  <a:pt x="4284000" y="5409338"/>
                </a:lnTo>
                <a:lnTo>
                  <a:pt x="0" y="540933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8389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A3E2477-CB24-4FE6-B9C0-F9800FF83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965638C-2268-4A1B-96C3-95E79EF44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DA3EE2-BC3B-4479-7DA8-83D3EB120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13599"/>
            <a:ext cx="4991961" cy="1206108"/>
          </a:xfrm>
        </p:spPr>
        <p:txBody>
          <a:bodyPr wrap="square" anchor="ctr">
            <a:normAutofit/>
          </a:bodyPr>
          <a:lstStyle/>
          <a:p>
            <a:pPr algn="ctr"/>
            <a:r>
              <a:rPr lang="en-GB"/>
              <a:t>GitHub? What is that?</a:t>
            </a:r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A98E053-5DF4-8BF1-F69B-1BCA2B5FB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00" y="2241700"/>
            <a:ext cx="4991962" cy="3216273"/>
          </a:xfrm>
        </p:spPr>
        <p:txBody>
          <a:bodyPr vert="horz" lIns="0" tIns="0" rIns="0" bIns="0" rtlCol="0" anchor="t"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800"/>
              <a:t>A Cloud-based platform to:</a:t>
            </a:r>
            <a:br>
              <a:rPr lang="en-GB" sz="2800"/>
            </a:br>
            <a:endParaRPr lang="en-GB" sz="2800">
              <a:solidFill>
                <a:srgbClr val="FFFFFF">
                  <a:alpha val="58000"/>
                </a:srgbClr>
              </a:solidFill>
            </a:endParaRPr>
          </a:p>
          <a:p>
            <a:pPr lvl="1">
              <a:lnSpc>
                <a:spcPct val="110000"/>
              </a:lnSpc>
              <a:buFont typeface="Wingdings" panose="03070A02030502020204" pitchFamily="66" charset="0"/>
              <a:buChar char="Ø"/>
            </a:pPr>
            <a:r>
              <a:rPr lang="en-GB" sz="2800"/>
              <a:t> Store</a:t>
            </a:r>
            <a:endParaRPr lang="en-GB" sz="2800">
              <a:solidFill>
                <a:srgbClr val="FFFFFF">
                  <a:alpha val="58000"/>
                </a:srgbClr>
              </a:solidFill>
            </a:endParaRPr>
          </a:p>
          <a:p>
            <a:pPr lvl="1">
              <a:lnSpc>
                <a:spcPct val="110000"/>
              </a:lnSpc>
              <a:buFont typeface="Wingdings" panose="03070A02030502020204" pitchFamily="66" charset="0"/>
              <a:buChar char="Ø"/>
            </a:pPr>
            <a:r>
              <a:rPr lang="en-GB" sz="2800"/>
              <a:t> Share and showcase</a:t>
            </a:r>
            <a:endParaRPr lang="en-GB" sz="2800">
              <a:solidFill>
                <a:srgbClr val="FFFFFF">
                  <a:alpha val="58000"/>
                </a:srgbClr>
              </a:solidFill>
            </a:endParaRPr>
          </a:p>
          <a:p>
            <a:pPr lvl="1">
              <a:lnSpc>
                <a:spcPct val="110000"/>
              </a:lnSpc>
              <a:buFont typeface="Wingdings" panose="03070A02030502020204" pitchFamily="66" charset="0"/>
              <a:buChar char="Ø"/>
            </a:pPr>
            <a:r>
              <a:rPr lang="en-GB" sz="2800"/>
              <a:t> Track and manage</a:t>
            </a:r>
            <a:endParaRPr lang="en-GB" sz="2800">
              <a:solidFill>
                <a:srgbClr val="FFFFFF">
                  <a:alpha val="58000"/>
                </a:srgbClr>
              </a:solidFill>
            </a:endParaRPr>
          </a:p>
          <a:p>
            <a:pPr lvl="1">
              <a:lnSpc>
                <a:spcPct val="110000"/>
              </a:lnSpc>
              <a:buFont typeface="Wingdings" panose="03070A02030502020204" pitchFamily="66" charset="0"/>
              <a:buChar char="Ø"/>
            </a:pPr>
            <a:r>
              <a:rPr lang="en-GB" sz="2800"/>
              <a:t> Review</a:t>
            </a:r>
            <a:endParaRPr lang="en-GB" sz="2800">
              <a:solidFill>
                <a:srgbClr val="FFFFFF">
                  <a:alpha val="58000"/>
                </a:srgbClr>
              </a:solidFill>
            </a:endParaRPr>
          </a:p>
          <a:p>
            <a:pPr lvl="1">
              <a:lnSpc>
                <a:spcPct val="110000"/>
              </a:lnSpc>
              <a:buFont typeface="Wingdings" panose="03070A02030502020204" pitchFamily="66" charset="0"/>
              <a:buChar char="Ø"/>
            </a:pPr>
            <a:r>
              <a:rPr lang="en-GB" sz="2800"/>
              <a:t> Collaborate</a:t>
            </a:r>
            <a:r>
              <a:rPr lang="en-GB" sz="2800" b="1"/>
              <a:t> </a:t>
            </a:r>
            <a:endParaRPr lang="en-GB" sz="2800">
              <a:solidFill>
                <a:srgbClr val="FFFFFF">
                  <a:alpha val="58000"/>
                </a:srgbClr>
              </a:solidFill>
            </a:endParaRPr>
          </a:p>
          <a:p>
            <a:pPr lvl="1">
              <a:lnSpc>
                <a:spcPct val="110000"/>
              </a:lnSpc>
              <a:buFont typeface="Wingdings" panose="03070A02030502020204" pitchFamily="66" charset="0"/>
              <a:buChar char="Ø"/>
            </a:pPr>
            <a:endParaRPr lang="en-GB" sz="1600" b="1">
              <a:solidFill>
                <a:srgbClr val="FFFFFF">
                  <a:alpha val="58000"/>
                </a:srgbClr>
              </a:solidFill>
            </a:endParaRPr>
          </a:p>
          <a:p>
            <a:pPr marL="457200" lvl="1" indent="0">
              <a:lnSpc>
                <a:spcPct val="110000"/>
              </a:lnSpc>
              <a:buNone/>
            </a:pPr>
            <a:r>
              <a:rPr lang="en-GB" sz="1200"/>
              <a:t>Source: </a:t>
            </a:r>
            <a:r>
              <a:rPr lang="en-GB" sz="1200">
                <a:ea typeface="+mn-lt"/>
                <a:cs typeface="+mn-lt"/>
                <a:hlinkClick r:id="rId2"/>
              </a:rPr>
              <a:t>https://docs.github.com/en/get-started/start-your-journey/about-github-and-git</a:t>
            </a:r>
            <a:r>
              <a:rPr lang="en-GB" sz="1200">
                <a:ea typeface="+mn-lt"/>
                <a:cs typeface="+mn-lt"/>
              </a:rPr>
              <a:t> </a:t>
            </a:r>
            <a:endParaRPr lang="en-GB" sz="1200" b="1"/>
          </a:p>
        </p:txBody>
      </p:sp>
      <p:sp useBgFill="1">
        <p:nvSpPr>
          <p:cNvPr id="24" name="Freeform: Shape 23">
            <a:extLst>
              <a:ext uri="{FF2B5EF4-FFF2-40B4-BE49-F238E27FC236}">
                <a16:creationId xmlns:a16="http://schemas.microsoft.com/office/drawing/2014/main" id="{97D0825D-5142-4F4A-A141-3CCD5E99C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16200000">
            <a:off x="5867335" y="533334"/>
            <a:ext cx="6858000" cy="5791331"/>
          </a:xfrm>
          <a:custGeom>
            <a:avLst/>
            <a:gdLst>
              <a:gd name="connsiteX0" fmla="*/ 6858000 w 6858000"/>
              <a:gd name="connsiteY0" fmla="*/ 14535 h 5791331"/>
              <a:gd name="connsiteX1" fmla="*/ 6858000 w 6858000"/>
              <a:gd name="connsiteY1" fmla="*/ 5791331 h 5791331"/>
              <a:gd name="connsiteX2" fmla="*/ 0 w 6858000"/>
              <a:gd name="connsiteY2" fmla="*/ 5791330 h 5791331"/>
              <a:gd name="connsiteX3" fmla="*/ 0 w 6858000"/>
              <a:gd name="connsiteY3" fmla="*/ 0 h 5791331"/>
              <a:gd name="connsiteX4" fmla="*/ 145832 w 6858000"/>
              <a:gd name="connsiteY4" fmla="*/ 1175 h 5791331"/>
              <a:gd name="connsiteX5" fmla="*/ 2611132 w 6858000"/>
              <a:gd name="connsiteY5" fmla="*/ 48625 h 5791331"/>
              <a:gd name="connsiteX6" fmla="*/ 6643031 w 6858000"/>
              <a:gd name="connsiteY6" fmla="*/ 15010 h 579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5791331">
                <a:moveTo>
                  <a:pt x="6858000" y="14535"/>
                </a:moveTo>
                <a:lnTo>
                  <a:pt x="6858000" y="5791331"/>
                </a:lnTo>
                <a:lnTo>
                  <a:pt x="0" y="5791330"/>
                </a:lnTo>
                <a:lnTo>
                  <a:pt x="0" y="0"/>
                </a:lnTo>
                <a:lnTo>
                  <a:pt x="145832" y="1175"/>
                </a:lnTo>
                <a:cubicBezTo>
                  <a:pt x="886907" y="14750"/>
                  <a:pt x="2228596" y="125101"/>
                  <a:pt x="2611132" y="48625"/>
                </a:cubicBezTo>
                <a:cubicBezTo>
                  <a:pt x="2933352" y="-3056"/>
                  <a:pt x="5032814" y="16325"/>
                  <a:pt x="6643031" y="15010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360F03-B430-2789-CFC2-6F80B29D5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891" y="1443627"/>
            <a:ext cx="5394711" cy="4013745"/>
          </a:xfrm>
          <a:custGeom>
            <a:avLst/>
            <a:gdLst/>
            <a:ahLst/>
            <a:cxnLst/>
            <a:rect l="l" t="t" r="r" b="b"/>
            <a:pathLst>
              <a:path w="4284000" h="5409338">
                <a:moveTo>
                  <a:pt x="0" y="0"/>
                </a:moveTo>
                <a:lnTo>
                  <a:pt x="4284000" y="0"/>
                </a:lnTo>
                <a:lnTo>
                  <a:pt x="4284000" y="5409338"/>
                </a:lnTo>
                <a:lnTo>
                  <a:pt x="0" y="540933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26712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746B6-4953-F676-BE93-3E613A91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9676" y="406289"/>
            <a:ext cx="7646706" cy="771358"/>
          </a:xfrm>
        </p:spPr>
        <p:txBody>
          <a:bodyPr/>
          <a:lstStyle/>
          <a:p>
            <a:pPr algn="ctr"/>
            <a:r>
              <a:rPr lang="en-GB"/>
              <a:t>Day to day as a Community Manager</a:t>
            </a:r>
            <a:endParaRPr lang="en-US"/>
          </a:p>
        </p:txBody>
      </p:sp>
      <p:pic>
        <p:nvPicPr>
          <p:cNvPr id="11" name="Picture 10" descr="A clipboard with a checklist&#10;&#10;AI-generated content may be incorrect.">
            <a:extLst>
              <a:ext uri="{FF2B5EF4-FFF2-40B4-BE49-F238E27FC236}">
                <a16:creationId xmlns:a16="http://schemas.microsoft.com/office/drawing/2014/main" id="{41442DFF-1D27-52FC-0110-0FE7977DF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1490383"/>
            <a:ext cx="4829735" cy="48409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1E4B33-2CEC-C990-2AF7-B2DEFF00101F}"/>
              </a:ext>
            </a:extLst>
          </p:cNvPr>
          <p:cNvSpPr txBox="1"/>
          <p:nvPr/>
        </p:nvSpPr>
        <p:spPr>
          <a:xfrm>
            <a:off x="868519" y="2637137"/>
            <a:ext cx="499831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Wingdings"/>
              <a:buChar char="ü"/>
            </a:pPr>
            <a:r>
              <a:rPr lang="en-US" sz="2800"/>
              <a:t>Collaboration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33433C-0C67-A0A8-5EDC-BF1AD68D9D70}"/>
              </a:ext>
            </a:extLst>
          </p:cNvPr>
          <p:cNvSpPr txBox="1"/>
          <p:nvPr/>
        </p:nvSpPr>
        <p:spPr>
          <a:xfrm>
            <a:off x="868518" y="3218322"/>
            <a:ext cx="499831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Wingdings"/>
              <a:buChar char="ü"/>
            </a:pPr>
            <a:r>
              <a:rPr lang="en-US" sz="2800"/>
              <a:t>More collaboration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55B215-8603-CCD7-5312-420BDF0D098E}"/>
              </a:ext>
            </a:extLst>
          </p:cNvPr>
          <p:cNvSpPr txBox="1"/>
          <p:nvPr/>
        </p:nvSpPr>
        <p:spPr>
          <a:xfrm>
            <a:off x="868517" y="3747847"/>
            <a:ext cx="499831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Wingdings"/>
              <a:buChar char="ü"/>
            </a:pPr>
            <a:r>
              <a:rPr lang="en-US" sz="2800"/>
              <a:t>Even more collaboration!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92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A7492-1B09-9B32-BEE4-D4C38D00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/>
              <a:t>Is that relatable?</a:t>
            </a:r>
            <a:endParaRPr lang="en-US"/>
          </a:p>
        </p:txBody>
      </p:sp>
      <p:pic>
        <p:nvPicPr>
          <p:cNvPr id="4" name="Picture 3" descr="Cartoon characters on a stage&#10;&#10;AI-generated content may be incorrect.">
            <a:extLst>
              <a:ext uri="{FF2B5EF4-FFF2-40B4-BE49-F238E27FC236}">
                <a16:creationId xmlns:a16="http://schemas.microsoft.com/office/drawing/2014/main" id="{D1A1D248-6582-AEFF-9851-3D2668904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042" y="1358713"/>
            <a:ext cx="8227917" cy="509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120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DC21F-F821-D2C9-9A04-26CDDE0C0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72" y="2352336"/>
            <a:ext cx="4931268" cy="2418623"/>
          </a:xfrm>
        </p:spPr>
        <p:txBody>
          <a:bodyPr>
            <a:normAutofit/>
          </a:bodyPr>
          <a:lstStyle/>
          <a:p>
            <a:pPr algn="ctr"/>
            <a:r>
              <a:rPr lang="en-GB"/>
              <a:t>Collaboration</a:t>
            </a:r>
            <a:br>
              <a:rPr lang="en-GB"/>
            </a:br>
            <a:r>
              <a:rPr lang="en-GB"/>
              <a:t>is at the </a:t>
            </a:r>
            <a:br>
              <a:rPr lang="en-GB"/>
            </a:br>
            <a:r>
              <a:rPr lang="en-GB"/>
              <a:t>heart of GitHub!</a:t>
            </a:r>
            <a:endParaRPr lang="en-US"/>
          </a:p>
        </p:txBody>
      </p:sp>
      <p:pic>
        <p:nvPicPr>
          <p:cNvPr id="5" name="Picture 4" descr="A cartoon of a dog holding a present in the air&#10;&#10;AI-generated content may be incorrect.">
            <a:extLst>
              <a:ext uri="{FF2B5EF4-FFF2-40B4-BE49-F238E27FC236}">
                <a16:creationId xmlns:a16="http://schemas.microsoft.com/office/drawing/2014/main" id="{979F0271-17D3-A28C-02A4-7828AA100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288" y="347382"/>
            <a:ext cx="4935070" cy="617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A6B70-0108-7D47-330A-E97BB96F9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295" y="2860376"/>
            <a:ext cx="2256674" cy="1477328"/>
          </a:xfrm>
        </p:spPr>
        <p:txBody>
          <a:bodyPr/>
          <a:lstStyle/>
          <a:p>
            <a:r>
              <a:rPr lang="en-GB"/>
              <a:t>Oh really?</a:t>
            </a:r>
            <a:br>
              <a:rPr lang="en-GB"/>
            </a:br>
            <a:endParaRPr lang="en-GB"/>
          </a:p>
        </p:txBody>
      </p:sp>
      <p:pic>
        <p:nvPicPr>
          <p:cNvPr id="4" name="Picture 3" descr="Cartoon character with a square head&#10;&#10;AI-generated content may be incorrect.">
            <a:extLst>
              <a:ext uri="{FF2B5EF4-FFF2-40B4-BE49-F238E27FC236}">
                <a16:creationId xmlns:a16="http://schemas.microsoft.com/office/drawing/2014/main" id="{5CCCB505-CF07-63A6-D139-9E794CB6C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6913" y="302560"/>
            <a:ext cx="6286499" cy="628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85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5639F-3C6E-BBEC-1FA5-3FAB5170A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42465"/>
            <a:ext cx="10728322" cy="973064"/>
          </a:xfrm>
        </p:spPr>
        <p:txBody>
          <a:bodyPr/>
          <a:lstStyle/>
          <a:p>
            <a:r>
              <a:rPr lang="en-GB"/>
              <a:t>How can GitHub help with Community Management?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5162F-288A-8ADF-321D-9FFD25192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060" y="2407130"/>
            <a:ext cx="5864972" cy="502257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Automate repetitive tasks</a:t>
            </a:r>
            <a:endParaRPr lang="en-US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</p:txBody>
      </p:sp>
      <p:pic>
        <p:nvPicPr>
          <p:cNvPr id="4" name="Picture 3" descr="Cartoon character in a room&#10;&#10;AI-generated content may be incorrect.">
            <a:extLst>
              <a:ext uri="{FF2B5EF4-FFF2-40B4-BE49-F238E27FC236}">
                <a16:creationId xmlns:a16="http://schemas.microsoft.com/office/drawing/2014/main" id="{922C47EE-BC77-04D6-E44B-38B678540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015" y="2100263"/>
            <a:ext cx="5479676" cy="382288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7409FEF-2EFF-704A-854E-9A082EDC29E7}"/>
              </a:ext>
            </a:extLst>
          </p:cNvPr>
          <p:cNvSpPr txBox="1">
            <a:spLocks/>
          </p:cNvSpPr>
          <p:nvPr/>
        </p:nvSpPr>
        <p:spPr>
          <a:xfrm>
            <a:off x="448477" y="2908242"/>
            <a:ext cx="5864972" cy="51517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Track ongoing tasks</a:t>
            </a:r>
            <a:endParaRPr lang="en-US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A6ABF2C-2B59-AF5D-6C99-ECD24281D063}"/>
              </a:ext>
            </a:extLst>
          </p:cNvPr>
          <p:cNvSpPr txBox="1">
            <a:spLocks/>
          </p:cNvSpPr>
          <p:nvPr/>
        </p:nvSpPr>
        <p:spPr>
          <a:xfrm>
            <a:off x="448476" y="3424852"/>
            <a:ext cx="5864972" cy="5410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Create community documentation</a:t>
            </a:r>
            <a:endParaRPr lang="en-US">
              <a:solidFill>
                <a:srgbClr val="FFFFFF">
                  <a:alpha val="58000"/>
                </a:srgbClr>
              </a:solidFill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507E03-B4EA-84EE-22FF-010283AC971B}"/>
              </a:ext>
            </a:extLst>
          </p:cNvPr>
          <p:cNvSpPr txBox="1">
            <a:spLocks/>
          </p:cNvSpPr>
          <p:nvPr/>
        </p:nvSpPr>
        <p:spPr>
          <a:xfrm>
            <a:off x="448476" y="4006038"/>
            <a:ext cx="5864972" cy="99303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</a:rPr>
              <a:t>Use as a </a:t>
            </a:r>
            <a:r>
              <a:rPr lang="en-GB" sz="2400">
                <a:solidFill>
                  <a:srgbClr val="FFFFFF">
                    <a:alpha val="58000"/>
                  </a:srgbClr>
                </a:solidFill>
                <a:ea typeface="+mn-lt"/>
                <a:cs typeface="+mn-lt"/>
              </a:rPr>
              <a:t>collaborative communication forum</a:t>
            </a:r>
            <a:endParaRPr lang="en-US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9A0FEA7-6441-1ED1-04B1-DAAF8EA1E249}"/>
              </a:ext>
            </a:extLst>
          </p:cNvPr>
          <p:cNvSpPr txBox="1">
            <a:spLocks/>
          </p:cNvSpPr>
          <p:nvPr/>
        </p:nvSpPr>
        <p:spPr>
          <a:xfrm>
            <a:off x="448475" y="5026343"/>
            <a:ext cx="5864972" cy="6055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4"/>
              </a:buClr>
              <a:buFont typeface="The Hand Extrablack" panose="03070A02030502020204" pitchFamily="66" charset="0"/>
              <a:buChar char="•"/>
              <a:defRPr sz="2000" kern="1200" spc="20" baseline="0">
                <a:solidFill>
                  <a:schemeClr val="tx1">
                    <a:alpha val="58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3070A02030502020204" pitchFamily="66" charset="0"/>
              <a:buChar char="ü"/>
            </a:pPr>
            <a:r>
              <a:rPr lang="en-GB" sz="2400">
                <a:solidFill>
                  <a:srgbClr val="FFFFFF">
                    <a:alpha val="58000"/>
                  </a:srgbClr>
                </a:solidFill>
                <a:ea typeface="+mn-lt"/>
                <a:cs typeface="+mn-lt"/>
              </a:rPr>
              <a:t>View community insights/analytics</a:t>
            </a:r>
            <a:endParaRPr lang="en-US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  <a:p>
            <a:pPr>
              <a:buFont typeface="Wingdings" panose="03070A02030502020204" pitchFamily="66" charset="0"/>
              <a:buChar char="ü"/>
            </a:pPr>
            <a:endParaRPr lang="en-GB" sz="2400">
              <a:solidFill>
                <a:srgbClr val="FFFFFF">
                  <a:alpha val="58000"/>
                </a:srgbClr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711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BlobVTI">
  <a:themeElements>
    <a:clrScheme name="Blob V2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B495C2"/>
      </a:accent1>
      <a:accent2>
        <a:srgbClr val="767E37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Blob">
      <a:majorFont>
        <a:latin typeface="Rockwell Nova Light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bVTI" id="{06D3AACF-B619-4265-899F-5E2FB3A445D5}" vid="{F5918863-BA1A-4735-81A8-3E7BFBDA84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BlobVTI</vt:lpstr>
      <vt:lpstr>Community Management – the GitHub way</vt:lpstr>
      <vt:lpstr>About Me</vt:lpstr>
      <vt:lpstr>Any GitHub users in the room?</vt:lpstr>
      <vt:lpstr>GitHub? What is that?</vt:lpstr>
      <vt:lpstr>Day to day as a Community Manager</vt:lpstr>
      <vt:lpstr>Is that relatable?</vt:lpstr>
      <vt:lpstr>Collaboration is at the  heart of GitHub!</vt:lpstr>
      <vt:lpstr>Oh really? </vt:lpstr>
      <vt:lpstr>How can GitHub help with Community Management?</vt:lpstr>
      <vt:lpstr>Repetitive tasks</vt:lpstr>
      <vt:lpstr>Other uses of GitHub issues</vt:lpstr>
      <vt:lpstr>Ongoing tasks</vt:lpstr>
      <vt:lpstr>Community documentation</vt:lpstr>
      <vt:lpstr>GitHub Discussions</vt:lpstr>
      <vt:lpstr>GitHub Insights</vt:lpstr>
      <vt:lpstr>Takeaways</vt:lpstr>
      <vt:lpstr>Let's explore GitHub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13</cp:revision>
  <dcterms:created xsi:type="dcterms:W3CDTF">2025-11-24T14:46:44Z</dcterms:created>
  <dcterms:modified xsi:type="dcterms:W3CDTF">2026-01-30T21:19:58Z</dcterms:modified>
</cp:coreProperties>
</file>