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5143500" cx="9144000"/>
  <p:notesSz cx="6858000" cy="9144000"/>
  <p:embeddedFontLst>
    <p:embeddedFont>
      <p:font typeface="Raleway"/>
      <p:regular r:id="rId39"/>
      <p:bold r:id="rId40"/>
      <p:italic r:id="rId41"/>
      <p:boldItalic r:id="rId42"/>
    </p:embeddedFont>
    <p:embeddedFont>
      <p:font typeface="Roboto"/>
      <p:regular r:id="rId43"/>
      <p:bold r:id="rId44"/>
      <p:italic r:id="rId45"/>
      <p:boldItalic r:id="rId46"/>
    </p:embeddedFont>
    <p:embeddedFont>
      <p:font typeface="Gill Sans"/>
      <p:regular r:id="rId47"/>
      <p:bold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bold.fntdata"/><Relationship Id="rId20" Type="http://schemas.openxmlformats.org/officeDocument/2006/relationships/slide" Target="slides/slide15.xml"/><Relationship Id="rId42" Type="http://schemas.openxmlformats.org/officeDocument/2006/relationships/font" Target="fonts/Raleway-boldItalic.fntdata"/><Relationship Id="rId41" Type="http://schemas.openxmlformats.org/officeDocument/2006/relationships/font" Target="fonts/Raleway-italic.fntdata"/><Relationship Id="rId22" Type="http://schemas.openxmlformats.org/officeDocument/2006/relationships/slide" Target="slides/slide17.xml"/><Relationship Id="rId44" Type="http://schemas.openxmlformats.org/officeDocument/2006/relationships/font" Target="fonts/Roboto-bold.fntdata"/><Relationship Id="rId21" Type="http://schemas.openxmlformats.org/officeDocument/2006/relationships/slide" Target="slides/slide16.xml"/><Relationship Id="rId43" Type="http://schemas.openxmlformats.org/officeDocument/2006/relationships/font" Target="fonts/Roboto-regular.fntdata"/><Relationship Id="rId24" Type="http://schemas.openxmlformats.org/officeDocument/2006/relationships/slide" Target="slides/slide19.xml"/><Relationship Id="rId46" Type="http://schemas.openxmlformats.org/officeDocument/2006/relationships/font" Target="fonts/Roboto-boldItalic.fntdata"/><Relationship Id="rId23" Type="http://schemas.openxmlformats.org/officeDocument/2006/relationships/slide" Target="slides/slide18.xml"/><Relationship Id="rId45"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GillSans-bold.fntdata"/><Relationship Id="rId25" Type="http://schemas.openxmlformats.org/officeDocument/2006/relationships/slide" Target="slides/slide20.xml"/><Relationship Id="rId47" Type="http://schemas.openxmlformats.org/officeDocument/2006/relationships/font" Target="fonts/GillSans-regular.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Raleway-regular.fntdata"/><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394d2216f65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394d2216f65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200"/>
              </a:spcAft>
              <a:buClr>
                <a:schemeClr val="dk1"/>
              </a:buClr>
              <a:buSzPts val="1100"/>
              <a:buFont typeface="Arial"/>
              <a:buNone/>
            </a:pPr>
            <a:r>
              <a:rPr lang="en">
                <a:solidFill>
                  <a:schemeClr val="dk1"/>
                </a:solidFill>
              </a:rPr>
              <a:t>Most of the ontologies used in the biosciences are large, lightly axiomatized hierarchical terminologies, often consisting of tens of thousands of terms. The developers of these ontologies have learned the hard way that ensuring consistency of classification and connectedness is a huge challenge, unless consistent design patterns are applied. This is as true of ChEBI as it is with many other similar ontologies, and with the rollout of the ChEBI 2.0 infrastructure, now is the time to be thinking about applying higher level metaclass organization and design patterns. The CHEMROF data model was designed as both a semantic schema for chemical entities and as a metaclass-level schema for ontologies such as CHEBI, providing organization units for entities such as atoms, polyatomic entities, macromolecules, salts, racemic mixtures, both at the structural level and at the grouping class level. CHEMROF also includes classes for modeling reactions, including biochemical reactions of the kind found in RHEA. In this presentation I will describe the overarching structure of CHEMROF, how it can be used as an exchange format for chemical knowledge, and how it can help with the future evolution of ChEBI. I will also describe how we are applying the ai4curation agents to assist with the development of CHEMROF and related LinkML schemas.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a1ce4e4b6f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a1ce4e4b6f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a1ce4e4b6f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a1ce4e4b6f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a1ce4e4b6f_0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a1ce4e4b6f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a1ce4e4b6f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a1ce4e4b6f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a1ce4e4b6f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a1ce4e4b6f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a1ce4e4b6f_0_5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a1ce4e4b6f_0_5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49275fc33e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49275fc33e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consider intermediate slides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a1ce4e4b6f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a1ce4e4b6f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a1ce4e4b6f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a1ce4e4b6f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a1ce4e4b6f_0_4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a1ce4e4b6f_0_4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9920387c4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9920387c4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a1ce4e4b6f_0_4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a1ce4e4b6f_0_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149275fc33e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149275fc33e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maybe fix  classes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a1ce4e4b6f_0_4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3a1ce4e4b6f_0_4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a1ce4e4b6f_0_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3a1ce4e4b6f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49275fc33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149275fc33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Dual semantic layer</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49275fc33e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149275fc33e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5067918620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5067918620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3a1ce4e4b6f_0_4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3a1ce4e4b6f_0_4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149275fc33e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149275fc33e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a1ce4e4b6f_0_5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3a1ce4e4b6f_0_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a1ce4e4b6f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g3a1ce4e4b6f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a1ce4e4b6f_0_4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a1ce4e4b6f_0_4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3a1ce4e4b6f_0_5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3a1ce4e4b6f_0_5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a1ce4e4b6f_0_5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a1ce4e4b6f_0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3a1ce4e4b6f_0_4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3a1ce4e4b6f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49275fc33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149275fc33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Should note here ontology used in the OBO sense of of a terminological ontology</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a1ce4e4b6f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g3a1ce4e4b6f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a1ce4e4b6f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g3a1ce4e4b6f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a1ce4e4b6f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3a1ce4e4b6f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9920387c4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9920387c4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a1ce4e4b6f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a1ce4e4b6f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485875" y="264475"/>
            <a:ext cx="8183700" cy="1473600"/>
          </a:xfrm>
          <a:prstGeom prst="rect">
            <a:avLst/>
          </a:prstGeom>
        </p:spPr>
        <p:txBody>
          <a:bodyPr anchorCtr="0" anchor="b"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2" name="Google Shape;12;p2"/>
          <p:cNvSpPr txBox="1"/>
          <p:nvPr>
            <p:ph idx="1" type="subTitle"/>
          </p:nvPr>
        </p:nvSpPr>
        <p:spPr>
          <a:xfrm>
            <a:off x="485875" y="1738075"/>
            <a:ext cx="8183700" cy="861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2400"/>
              <a:buNone/>
              <a:defRPr sz="2400"/>
            </a:lvl1pPr>
            <a:lvl2pPr lvl="1">
              <a:lnSpc>
                <a:spcPct val="100000"/>
              </a:lnSpc>
              <a:spcBef>
                <a:spcPts val="0"/>
              </a:spcBef>
              <a:spcAft>
                <a:spcPts val="0"/>
              </a:spcAft>
              <a:buSzPts val="2400"/>
              <a:buNone/>
              <a:defRPr sz="2400"/>
            </a:lvl2pPr>
            <a:lvl3pPr lvl="2">
              <a:lnSpc>
                <a:spcPct val="100000"/>
              </a:lnSpc>
              <a:spcBef>
                <a:spcPts val="0"/>
              </a:spcBef>
              <a:spcAft>
                <a:spcPts val="0"/>
              </a:spcAft>
              <a:buSzPts val="2400"/>
              <a:buNone/>
              <a:defRPr sz="2400"/>
            </a:lvl3pPr>
            <a:lvl4pPr lvl="3">
              <a:lnSpc>
                <a:spcPct val="100000"/>
              </a:lnSpc>
              <a:spcBef>
                <a:spcPts val="0"/>
              </a:spcBef>
              <a:spcAft>
                <a:spcPts val="0"/>
              </a:spcAft>
              <a:buSzPts val="2400"/>
              <a:buNone/>
              <a:defRPr sz="2400"/>
            </a:lvl4pPr>
            <a:lvl5pPr lvl="4">
              <a:lnSpc>
                <a:spcPct val="100000"/>
              </a:lnSpc>
              <a:spcBef>
                <a:spcPts val="0"/>
              </a:spcBef>
              <a:spcAft>
                <a:spcPts val="0"/>
              </a:spcAft>
              <a:buSzPts val="2400"/>
              <a:buNone/>
              <a:defRPr sz="2400"/>
            </a:lvl5pPr>
            <a:lvl6pPr lvl="5">
              <a:lnSpc>
                <a:spcPct val="100000"/>
              </a:lnSpc>
              <a:spcBef>
                <a:spcPts val="0"/>
              </a:spcBef>
              <a:spcAft>
                <a:spcPts val="0"/>
              </a:spcAft>
              <a:buSzPts val="2400"/>
              <a:buNone/>
              <a:defRPr sz="2400"/>
            </a:lvl6pPr>
            <a:lvl7pPr lvl="6">
              <a:lnSpc>
                <a:spcPct val="100000"/>
              </a:lnSpc>
              <a:spcBef>
                <a:spcPts val="0"/>
              </a:spcBef>
              <a:spcAft>
                <a:spcPts val="0"/>
              </a:spcAft>
              <a:buSzPts val="2400"/>
              <a:buNone/>
              <a:defRPr sz="2400"/>
            </a:lvl7pPr>
            <a:lvl8pPr lvl="7">
              <a:lnSpc>
                <a:spcPct val="100000"/>
              </a:lnSpc>
              <a:spcBef>
                <a:spcPts val="0"/>
              </a:spcBef>
              <a:spcAft>
                <a:spcPts val="0"/>
              </a:spcAft>
              <a:buSzPts val="2400"/>
              <a:buNone/>
              <a:defRPr sz="2400"/>
            </a:lvl8pPr>
            <a:lvl9pPr lvl="8">
              <a:lnSpc>
                <a:spcPct val="100000"/>
              </a:lnSpc>
              <a:spcBef>
                <a:spcPts val="0"/>
              </a:spcBef>
              <a:spcAft>
                <a:spcPts val="0"/>
              </a:spcAft>
              <a:buSzPts val="2400"/>
              <a:buNone/>
              <a:defRPr sz="2400"/>
            </a:lvl9pPr>
          </a:lstStyle>
          <a:p/>
        </p:txBody>
      </p:sp>
      <p:sp>
        <p:nvSpPr>
          <p:cNvPr id="13" name="Google Shape;13;p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11"/>
          <p:cNvSpPr txBox="1"/>
          <p:nvPr>
            <p:ph hasCustomPrompt="1" type="title"/>
          </p:nvPr>
        </p:nvSpPr>
        <p:spPr>
          <a:xfrm>
            <a:off x="311700" y="743001"/>
            <a:ext cx="8520600" cy="20064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algn="ctr">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algn="ctr">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algn="ctr">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algn="ctr">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algn="ctr">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algn="ctr">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algn="ctr">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algn="ctr">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50" name="Google Shape;50;p11"/>
          <p:cNvSpPr txBox="1"/>
          <p:nvPr>
            <p:ph idx="1" type="body"/>
          </p:nvPr>
        </p:nvSpPr>
        <p:spPr>
          <a:xfrm>
            <a:off x="311700" y="2845182"/>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0"/>
              </a:spcBef>
              <a:spcAft>
                <a:spcPts val="0"/>
              </a:spcAft>
              <a:buClr>
                <a:schemeClr val="lt1"/>
              </a:buClr>
              <a:buSzPts val="1400"/>
              <a:buChar char="○"/>
              <a:defRPr>
                <a:solidFill>
                  <a:schemeClr val="lt1"/>
                </a:solidFill>
              </a:defRPr>
            </a:lvl2pPr>
            <a:lvl3pPr indent="-317500" lvl="2" marL="1371600" algn="ctr">
              <a:spcBef>
                <a:spcPts val="0"/>
              </a:spcBef>
              <a:spcAft>
                <a:spcPts val="0"/>
              </a:spcAft>
              <a:buClr>
                <a:schemeClr val="lt1"/>
              </a:buClr>
              <a:buSzPts val="1400"/>
              <a:buChar char="■"/>
              <a:defRPr>
                <a:solidFill>
                  <a:schemeClr val="lt1"/>
                </a:solidFill>
              </a:defRPr>
            </a:lvl3pPr>
            <a:lvl4pPr indent="-317500" lvl="3" marL="1828800" algn="ctr">
              <a:spcBef>
                <a:spcPts val="0"/>
              </a:spcBef>
              <a:spcAft>
                <a:spcPts val="0"/>
              </a:spcAft>
              <a:buClr>
                <a:schemeClr val="lt1"/>
              </a:buClr>
              <a:buSzPts val="1400"/>
              <a:buChar char="●"/>
              <a:defRPr>
                <a:solidFill>
                  <a:schemeClr val="lt1"/>
                </a:solidFill>
              </a:defRPr>
            </a:lvl4pPr>
            <a:lvl5pPr indent="-317500" lvl="4" marL="2286000" algn="ctr">
              <a:spcBef>
                <a:spcPts val="0"/>
              </a:spcBef>
              <a:spcAft>
                <a:spcPts val="0"/>
              </a:spcAft>
              <a:buClr>
                <a:schemeClr val="lt1"/>
              </a:buClr>
              <a:buSzPts val="1400"/>
              <a:buChar char="○"/>
              <a:defRPr>
                <a:solidFill>
                  <a:schemeClr val="lt1"/>
                </a:solidFill>
              </a:defRPr>
            </a:lvl5pPr>
            <a:lvl6pPr indent="-317500" lvl="5" marL="2743200" algn="ctr">
              <a:spcBef>
                <a:spcPts val="0"/>
              </a:spcBef>
              <a:spcAft>
                <a:spcPts val="0"/>
              </a:spcAft>
              <a:buClr>
                <a:schemeClr val="lt1"/>
              </a:buClr>
              <a:buSzPts val="1400"/>
              <a:buChar char="■"/>
              <a:defRPr>
                <a:solidFill>
                  <a:schemeClr val="lt1"/>
                </a:solidFill>
              </a:defRPr>
            </a:lvl6pPr>
            <a:lvl7pPr indent="-317500" lvl="6" marL="3200400" algn="ctr">
              <a:spcBef>
                <a:spcPts val="0"/>
              </a:spcBef>
              <a:spcAft>
                <a:spcPts val="0"/>
              </a:spcAft>
              <a:buClr>
                <a:schemeClr val="lt1"/>
              </a:buClr>
              <a:buSzPts val="1400"/>
              <a:buChar char="●"/>
              <a:defRPr>
                <a:solidFill>
                  <a:schemeClr val="lt1"/>
                </a:solidFill>
              </a:defRPr>
            </a:lvl7pPr>
            <a:lvl8pPr indent="-317500" lvl="7" marL="3657600" algn="ctr">
              <a:spcBef>
                <a:spcPts val="0"/>
              </a:spcBef>
              <a:spcAft>
                <a:spcPts val="0"/>
              </a:spcAft>
              <a:buClr>
                <a:schemeClr val="lt1"/>
              </a:buClr>
              <a:buSzPts val="1400"/>
              <a:buChar char="○"/>
              <a:defRPr>
                <a:solidFill>
                  <a:schemeClr val="lt1"/>
                </a:solidFill>
              </a:defRPr>
            </a:lvl8pPr>
            <a:lvl9pPr indent="-317500" lvl="8" marL="4114800" algn="ctr">
              <a:spcBef>
                <a:spcPts val="0"/>
              </a:spcBef>
              <a:spcAft>
                <a:spcPts val="0"/>
              </a:spcAft>
              <a:buClr>
                <a:schemeClr val="lt1"/>
              </a:buClr>
              <a:buSzPts val="1400"/>
              <a:buChar char="■"/>
              <a:defRPr>
                <a:solidFill>
                  <a:schemeClr val="lt1"/>
                </a:solidFill>
              </a:defRPr>
            </a:lvl9pPr>
          </a:lstStyle>
          <a:p/>
        </p:txBody>
      </p:sp>
      <p:sp>
        <p:nvSpPr>
          <p:cNvPr id="51" name="Google Shape;51;p1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sp>
        <p:nvSpPr>
          <p:cNvPr id="15" name="Google Shape;15;p3"/>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3"/>
          <p:cNvSpPr txBox="1"/>
          <p:nvPr>
            <p:ph type="title"/>
          </p:nvPr>
        </p:nvSpPr>
        <p:spPr>
          <a:xfrm>
            <a:off x="485875" y="1714500"/>
            <a:ext cx="8183700" cy="785700"/>
          </a:xfrm>
          <a:prstGeom prst="rect">
            <a:avLst/>
          </a:prstGeom>
        </p:spPr>
        <p:txBody>
          <a:bodyPr anchorCtr="0" anchor="b"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7" name="Google Shape;17;p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0" name="Google Shape;20;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 name="Google Shape;21;p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4" name="Google Shape;24;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p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6"/>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9" name="Google Shape;29;p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2" name="Google Shape;32;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2"/>
        </a:solidFill>
      </p:bgPr>
    </p:bg>
    <p:spTree>
      <p:nvGrpSpPr>
        <p:cNvPr id="34" name="Shape 34"/>
        <p:cNvGrpSpPr/>
        <p:nvPr/>
      </p:nvGrpSpPr>
      <p:grpSpPr>
        <a:xfrm>
          <a:off x="0" y="0"/>
          <a:ext cx="0" cy="0"/>
          <a:chOff x="0" y="0"/>
          <a:chExt cx="0" cy="0"/>
        </a:xfrm>
      </p:grpSpPr>
      <p:sp>
        <p:nvSpPr>
          <p:cNvPr id="35" name="Google Shape;35;p8"/>
          <p:cNvSpPr txBox="1"/>
          <p:nvPr>
            <p:ph type="title"/>
          </p:nvPr>
        </p:nvSpPr>
        <p:spPr>
          <a:xfrm>
            <a:off x="490250" y="526350"/>
            <a:ext cx="56040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6" name="Google Shape;36;p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9"/>
          <p:cNvSpPr/>
          <p:nvPr/>
        </p:nvSpPr>
        <p:spPr>
          <a:xfrm>
            <a:off x="4636800" y="80700"/>
            <a:ext cx="4426500" cy="49821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 name="Google Shape;39;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0" name="Google Shape;40;p9"/>
          <p:cNvSpPr txBox="1"/>
          <p:nvPr>
            <p:ph type="title"/>
          </p:nvPr>
        </p:nvSpPr>
        <p:spPr>
          <a:xfrm>
            <a:off x="265500" y="1181700"/>
            <a:ext cx="4045200" cy="15336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1" name="Google Shape;41;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3" name="Google Shape;43;p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None/>
              <a:defRPr sz="2100"/>
            </a:lvl1pPr>
          </a:lstStyle>
          <a:p/>
        </p:txBody>
      </p:sp>
      <p:sp>
        <p:nvSpPr>
          <p:cNvPr id="46" name="Google Shape;46;p1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l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Source Sans Pro"/>
              <a:buChar char="●"/>
              <a:defRPr sz="1800">
                <a:solidFill>
                  <a:schemeClr val="lt2"/>
                </a:solidFill>
                <a:latin typeface="Source Sans Pro"/>
                <a:ea typeface="Source Sans Pro"/>
                <a:cs typeface="Source Sans Pro"/>
                <a:sym typeface="Source Sans Pro"/>
              </a:defRPr>
            </a:lvl1pPr>
            <a:lvl2pPr indent="-317500" lvl="1" marL="9144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2pPr>
            <a:lvl3pPr indent="-317500" lvl="2" marL="13716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3pPr>
            <a:lvl4pPr indent="-317500" lvl="3" marL="18288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4pPr>
            <a:lvl5pPr indent="-317500" lvl="4" marL="22860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5pPr>
            <a:lvl6pPr indent="-317500" lvl="5" marL="27432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6pPr>
            <a:lvl7pPr indent="-317500" lvl="6" marL="32004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7pPr>
            <a:lvl8pPr indent="-317500" lvl="7" marL="36576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8pPr>
            <a:lvl9pPr indent="-317500" lvl="8" marL="411480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Source Sans Pro"/>
                <a:ea typeface="Source Sans Pro"/>
                <a:cs typeface="Source Sans Pro"/>
                <a:sym typeface="Source Sans Pro"/>
              </a:defRPr>
            </a:lvl1pPr>
            <a:lvl2pPr lvl="1" algn="r">
              <a:buNone/>
              <a:defRPr sz="1000">
                <a:solidFill>
                  <a:schemeClr val="lt2"/>
                </a:solidFill>
                <a:latin typeface="Source Sans Pro"/>
                <a:ea typeface="Source Sans Pro"/>
                <a:cs typeface="Source Sans Pro"/>
                <a:sym typeface="Source Sans Pro"/>
              </a:defRPr>
            </a:lvl2pPr>
            <a:lvl3pPr lvl="2" algn="r">
              <a:buNone/>
              <a:defRPr sz="1000">
                <a:solidFill>
                  <a:schemeClr val="lt2"/>
                </a:solidFill>
                <a:latin typeface="Source Sans Pro"/>
                <a:ea typeface="Source Sans Pro"/>
                <a:cs typeface="Source Sans Pro"/>
                <a:sym typeface="Source Sans Pro"/>
              </a:defRPr>
            </a:lvl3pPr>
            <a:lvl4pPr lvl="3" algn="r">
              <a:buNone/>
              <a:defRPr sz="1000">
                <a:solidFill>
                  <a:schemeClr val="lt2"/>
                </a:solidFill>
                <a:latin typeface="Source Sans Pro"/>
                <a:ea typeface="Source Sans Pro"/>
                <a:cs typeface="Source Sans Pro"/>
                <a:sym typeface="Source Sans Pro"/>
              </a:defRPr>
            </a:lvl4pPr>
            <a:lvl5pPr lvl="4" algn="r">
              <a:buNone/>
              <a:defRPr sz="1000">
                <a:solidFill>
                  <a:schemeClr val="lt2"/>
                </a:solidFill>
                <a:latin typeface="Source Sans Pro"/>
                <a:ea typeface="Source Sans Pro"/>
                <a:cs typeface="Source Sans Pro"/>
                <a:sym typeface="Source Sans Pro"/>
              </a:defRPr>
            </a:lvl5pPr>
            <a:lvl6pPr lvl="5" algn="r">
              <a:buNone/>
              <a:defRPr sz="1000">
                <a:solidFill>
                  <a:schemeClr val="lt2"/>
                </a:solidFill>
                <a:latin typeface="Source Sans Pro"/>
                <a:ea typeface="Source Sans Pro"/>
                <a:cs typeface="Source Sans Pro"/>
                <a:sym typeface="Source Sans Pro"/>
              </a:defRPr>
            </a:lvl6pPr>
            <a:lvl7pPr lvl="6" algn="r">
              <a:buNone/>
              <a:defRPr sz="1000">
                <a:solidFill>
                  <a:schemeClr val="lt2"/>
                </a:solidFill>
                <a:latin typeface="Source Sans Pro"/>
                <a:ea typeface="Source Sans Pro"/>
                <a:cs typeface="Source Sans Pro"/>
                <a:sym typeface="Source Sans Pro"/>
              </a:defRPr>
            </a:lvl7pPr>
            <a:lvl8pPr lvl="7" algn="r">
              <a:buNone/>
              <a:defRPr sz="1000">
                <a:solidFill>
                  <a:schemeClr val="lt2"/>
                </a:solidFill>
                <a:latin typeface="Source Sans Pro"/>
                <a:ea typeface="Source Sans Pro"/>
                <a:cs typeface="Source Sans Pro"/>
                <a:sym typeface="Source Sans Pro"/>
              </a:defRPr>
            </a:lvl8pPr>
            <a:lvl9pPr lvl="8" algn="r">
              <a:buNone/>
              <a:defRPr sz="1000">
                <a:solidFill>
                  <a:schemeClr val="lt2"/>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3id.org/chemrof"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7.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github.com/ebi-chebi/ChEBI/issues/4207" TargetMode="External"/><Relationship Id="rId4" Type="http://schemas.openxmlformats.org/officeDocument/2006/relationships/image" Target="../media/image23.png"/><Relationship Id="rId5"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2.png"/><Relationship Id="rId4" Type="http://schemas.openxmlformats.org/officeDocument/2006/relationships/hyperlink" Target="https://doi.org/10.5281/zenodo.1429822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0.png"/><Relationship Id="rId4" Type="http://schemas.openxmlformats.org/officeDocument/2006/relationships/hyperlink" Target="https://w3id.org/chemrof"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5.png"/><Relationship Id="rId4" Type="http://schemas.openxmlformats.org/officeDocument/2006/relationships/hyperlink" Target="https://github.com/ebi-chebi/ChEBI/issues/4080" TargetMode="External"/><Relationship Id="rId5" Type="http://schemas.openxmlformats.org/officeDocument/2006/relationships/hyperlink" Target="https://github.com/ebi-chebi/ChEBI/issues/3245"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9.png"/><Relationship Id="rId4" Type="http://schemas.openxmlformats.org/officeDocument/2006/relationships/hyperlink" Target="https://w3id.org/chemrof/RacemicMixture"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9.png"/><Relationship Id="rId4" Type="http://schemas.openxmlformats.org/officeDocument/2006/relationships/hyperlink" Target="https://w3id.org/chemrof/RacemicMixture" TargetMode="External"/><Relationship Id="rId5"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5.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5.png"/><Relationship Id="rId4" Type="http://schemas.openxmlformats.org/officeDocument/2006/relationships/image" Target="../media/image41.png"/><Relationship Id="rId5"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doi.org/10.5281/zenodo.1429822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8.png"/><Relationship Id="rId6" Type="http://schemas.openxmlformats.org/officeDocument/2006/relationships/image" Target="../media/image7.png"/><Relationship Id="rId7" Type="http://schemas.openxmlformats.org/officeDocument/2006/relationships/image" Target="../media/image5.png"/><Relationship Id="rId8" Type="http://schemas.openxmlformats.org/officeDocument/2006/relationships/image" Target="../media/image1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9.png"/><Relationship Id="rId4" Type="http://schemas.openxmlformats.org/officeDocument/2006/relationships/hyperlink" Target="http://w3id.org/chemrof/Reactio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44.png"/><Relationship Id="rId4" Type="http://schemas.openxmlformats.org/officeDocument/2006/relationships/image" Target="../media/image50.png"/><Relationship Id="rId5" Type="http://schemas.openxmlformats.org/officeDocument/2006/relationships/hyperlink" Target="https://ai4curation.github.io/aidocs/" TargetMode="External"/><Relationship Id="rId6" Type="http://schemas.openxmlformats.org/officeDocument/2006/relationships/hyperlink" Target="https://doi.org/10.5281/zenodo.16461373"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chemkg.github.io/chemrof/ontology/"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image" Target="../media/image18.png"/><Relationship Id="rId13" Type="http://schemas.openxmlformats.org/officeDocument/2006/relationships/image" Target="../media/image16.png"/><Relationship Id="rId12" Type="http://schemas.openxmlformats.org/officeDocument/2006/relationships/image" Target="../media/image1.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0.png"/><Relationship Id="rId9" Type="http://schemas.openxmlformats.org/officeDocument/2006/relationships/image" Target="../media/image4.png"/><Relationship Id="rId15" Type="http://schemas.openxmlformats.org/officeDocument/2006/relationships/image" Target="../media/image26.png"/><Relationship Id="rId14" Type="http://schemas.openxmlformats.org/officeDocument/2006/relationships/image" Target="../media/image17.png"/><Relationship Id="rId17" Type="http://schemas.openxmlformats.org/officeDocument/2006/relationships/image" Target="../media/image15.png"/><Relationship Id="rId16" Type="http://schemas.openxmlformats.org/officeDocument/2006/relationships/image" Target="../media/image27.png"/><Relationship Id="rId5" Type="http://schemas.openxmlformats.org/officeDocument/2006/relationships/image" Target="../media/image12.png"/><Relationship Id="rId6" Type="http://schemas.openxmlformats.org/officeDocument/2006/relationships/image" Target="../media/image9.png"/><Relationship Id="rId18" Type="http://schemas.openxmlformats.org/officeDocument/2006/relationships/image" Target="../media/image24.png"/><Relationship Id="rId7" Type="http://schemas.openxmlformats.org/officeDocument/2006/relationships/image" Target="../media/image13.png"/><Relationship Id="rId8"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7.png"/><Relationship Id="rId4" Type="http://schemas.openxmlformats.org/officeDocument/2006/relationships/image" Target="../media/image22.png"/><Relationship Id="rId5" Type="http://schemas.openxmlformats.org/officeDocument/2006/relationships/image" Target="../media/image30.png"/><Relationship Id="rId6" Type="http://schemas.openxmlformats.org/officeDocument/2006/relationships/image" Target="../media/image29.png"/><Relationship Id="rId7" Type="http://schemas.openxmlformats.org/officeDocument/2006/relationships/image" Target="../media/image14.png"/><Relationship Id="rId8"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3"/>
          <p:cNvSpPr txBox="1"/>
          <p:nvPr>
            <p:ph type="ctrTitle"/>
          </p:nvPr>
        </p:nvSpPr>
        <p:spPr>
          <a:xfrm>
            <a:off x="485875" y="264475"/>
            <a:ext cx="8183700" cy="1473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CHEMROF</a:t>
            </a:r>
            <a:endParaRPr/>
          </a:p>
        </p:txBody>
      </p:sp>
      <p:sp>
        <p:nvSpPr>
          <p:cNvPr id="59" name="Google Shape;59;p13"/>
          <p:cNvSpPr txBox="1"/>
          <p:nvPr>
            <p:ph idx="1" type="subTitle"/>
          </p:nvPr>
        </p:nvSpPr>
        <p:spPr>
          <a:xfrm>
            <a:off x="301225" y="1738075"/>
            <a:ext cx="8450400" cy="861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 semantic schema for chemical entities, mixtures, and reactions</a:t>
            </a:r>
            <a:endParaRPr/>
          </a:p>
        </p:txBody>
      </p:sp>
      <p:sp>
        <p:nvSpPr>
          <p:cNvPr id="60" name="Google Shape;60;p13"/>
          <p:cNvSpPr txBox="1"/>
          <p:nvPr/>
        </p:nvSpPr>
        <p:spPr>
          <a:xfrm>
            <a:off x="953100" y="2951700"/>
            <a:ext cx="74730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lt1"/>
                </a:solidFill>
                <a:latin typeface="Source Sans Pro"/>
                <a:ea typeface="Source Sans Pro"/>
                <a:cs typeface="Source Sans Pro"/>
                <a:sym typeface="Source Sans Pro"/>
              </a:rPr>
              <a:t>Chris Mungall</a:t>
            </a:r>
            <a:endParaRPr sz="24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 sz="2400">
                <a:solidFill>
                  <a:schemeClr val="lt1"/>
                </a:solidFill>
                <a:latin typeface="Source Sans Pro"/>
                <a:ea typeface="Source Sans Pro"/>
                <a:cs typeface="Source Sans Pro"/>
                <a:sym typeface="Source Sans Pro"/>
              </a:rPr>
              <a:t>Lawrence Berkeley National Laboratory</a:t>
            </a:r>
            <a:endParaRPr sz="24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sz="24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 sz="2400">
                <a:solidFill>
                  <a:schemeClr val="lt1"/>
                </a:solidFill>
                <a:latin typeface="Source Sans Pro"/>
                <a:ea typeface="Source Sans Pro"/>
                <a:cs typeface="Source Sans Pro"/>
                <a:sym typeface="Source Sans Pro"/>
              </a:rPr>
              <a:t>Ontologies4Chemistry 2025</a:t>
            </a:r>
            <a:endParaRPr>
              <a:solidFill>
                <a:schemeClr val="lt1"/>
              </a:solidFill>
            </a:endParaRPr>
          </a:p>
        </p:txBody>
      </p:sp>
      <p:sp>
        <p:nvSpPr>
          <p:cNvPr id="61" name="Google Shape;61;p13"/>
          <p:cNvSpPr txBox="1"/>
          <p:nvPr/>
        </p:nvSpPr>
        <p:spPr>
          <a:xfrm>
            <a:off x="244250" y="45671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http://w3id.org/chemrof</a:t>
            </a:r>
            <a:r>
              <a:rPr lang="en">
                <a:solidFill>
                  <a:srgbClr val="00FFFF"/>
                </a:solidFill>
              </a:rPr>
              <a:t> </a:t>
            </a:r>
            <a:endParaRPr>
              <a:solidFill>
                <a:srgbClr val="00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Historic example of error of omission (GO)</a:t>
            </a:r>
            <a:endParaRPr/>
          </a:p>
        </p:txBody>
      </p:sp>
      <p:sp>
        <p:nvSpPr>
          <p:cNvPr id="185" name="Google Shape;185;p22"/>
          <p:cNvSpPr/>
          <p:nvPr/>
        </p:nvSpPr>
        <p:spPr>
          <a:xfrm>
            <a:off x="457200" y="3820508"/>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 biosynthesis</a:t>
            </a:r>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(GO:0009250)</a:t>
            </a:r>
            <a:endParaRPr/>
          </a:p>
        </p:txBody>
      </p:sp>
      <p:sp>
        <p:nvSpPr>
          <p:cNvPr id="186" name="Google Shape;186;p22"/>
          <p:cNvSpPr/>
          <p:nvPr/>
        </p:nvSpPr>
        <p:spPr>
          <a:xfrm>
            <a:off x="457200" y="1257094"/>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polysaccharide 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(GO:0000271)</a:t>
            </a:r>
            <a:endParaRPr/>
          </a:p>
        </p:txBody>
      </p:sp>
      <p:sp>
        <p:nvSpPr>
          <p:cNvPr id="187" name="Google Shape;187;p22"/>
          <p:cNvSpPr/>
          <p:nvPr/>
        </p:nvSpPr>
        <p:spPr>
          <a:xfrm>
            <a:off x="3948375" y="1257094"/>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 metabolism</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(GO:0000271)</a:t>
            </a:r>
            <a:endParaRPr/>
          </a:p>
        </p:txBody>
      </p:sp>
      <p:sp>
        <p:nvSpPr>
          <p:cNvPr id="188" name="Google Shape;188;p22"/>
          <p:cNvSpPr/>
          <p:nvPr/>
        </p:nvSpPr>
        <p:spPr>
          <a:xfrm rot="2700000">
            <a:off x="3094739" y="2351136"/>
            <a:ext cx="341957" cy="1373767"/>
          </a:xfrm>
          <a:prstGeom prst="upArrow">
            <a:avLst>
              <a:gd fmla="val 50000" name="adj1"/>
              <a:gd fmla="val 50000" name="adj2"/>
            </a:avLst>
          </a:prstGeom>
          <a:gradFill>
            <a:gsLst>
              <a:gs pos="0">
                <a:srgbClr val="42ACCC"/>
              </a:gs>
              <a:gs pos="15000">
                <a:srgbClr val="41ABCB"/>
              </a:gs>
              <a:gs pos="62000">
                <a:srgbClr val="2898B8"/>
              </a:gs>
              <a:gs pos="97000">
                <a:srgbClr val="1A87A4"/>
              </a:gs>
              <a:gs pos="100000">
                <a:srgbClr val="0D86A5"/>
              </a:gs>
            </a:gsLst>
            <a:path path="circle">
              <a:fillToRect b="50%" l="50%" r="50%" t="50%"/>
            </a:path>
            <a:tileRect/>
          </a:gradFill>
          <a:ln cap="flat" cmpd="sng" w="9525">
            <a:solidFill>
              <a:schemeClr val="accent1"/>
            </a:solidFill>
            <a:prstDash val="dash"/>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Gill Sans"/>
              <a:ea typeface="Gill Sans"/>
              <a:cs typeface="Gill Sans"/>
              <a:sym typeface="Gill Sans"/>
            </a:endParaRPr>
          </a:p>
        </p:txBody>
      </p:sp>
      <p:sp>
        <p:nvSpPr>
          <p:cNvPr id="189" name="Google Shape;189;p22"/>
          <p:cNvSpPr/>
          <p:nvPr/>
        </p:nvSpPr>
        <p:spPr>
          <a:xfrm>
            <a:off x="1516162" y="2351157"/>
            <a:ext cx="342000" cy="1373700"/>
          </a:xfrm>
          <a:prstGeom prst="upArrow">
            <a:avLst>
              <a:gd fmla="val 50000" name="adj1"/>
              <a:gd fmla="val 50000" name="adj2"/>
            </a:avLst>
          </a:prstGeom>
          <a:solidFill>
            <a:srgbClr val="FF0000"/>
          </a:solidFill>
          <a:ln cap="flat" cmpd="sng" w="9525">
            <a:solidFill>
              <a:schemeClr val="accent1"/>
            </a:solidFill>
            <a:prstDash val="dash"/>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Gill Sans"/>
              <a:ea typeface="Gill Sans"/>
              <a:cs typeface="Gill Sans"/>
              <a:sym typeface="Gill Sans"/>
            </a:endParaRPr>
          </a:p>
        </p:txBody>
      </p:sp>
      <p:sp>
        <p:nvSpPr>
          <p:cNvPr id="190" name="Google Shape;190;p22"/>
          <p:cNvSpPr txBox="1"/>
          <p:nvPr/>
        </p:nvSpPr>
        <p:spPr>
          <a:xfrm>
            <a:off x="73875" y="2666300"/>
            <a:ext cx="1599900" cy="938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100">
                <a:solidFill>
                  <a:schemeClr val="lt2"/>
                </a:solidFill>
                <a:latin typeface="Source Sans Pro"/>
                <a:ea typeface="Source Sans Pro"/>
                <a:cs typeface="Source Sans Pro"/>
                <a:sym typeface="Source Sans Pro"/>
              </a:rPr>
              <a:t>True relationship, but accidentally omitted in earlier versions (pre 2008)</a:t>
            </a:r>
            <a:endParaRPr sz="700"/>
          </a:p>
        </p:txBody>
      </p:sp>
      <p:sp>
        <p:nvSpPr>
          <p:cNvPr id="191" name="Google Shape;191;p22"/>
          <p:cNvSpPr txBox="1"/>
          <p:nvPr/>
        </p:nvSpPr>
        <p:spPr>
          <a:xfrm>
            <a:off x="3540425" y="2981450"/>
            <a:ext cx="1599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100">
                <a:solidFill>
                  <a:schemeClr val="lt2"/>
                </a:solidFill>
                <a:latin typeface="Source Sans Pro"/>
                <a:ea typeface="Source Sans Pro"/>
                <a:cs typeface="Source Sans Pro"/>
                <a:sym typeface="Source Sans Pro"/>
              </a:rPr>
              <a:t>True relationship, included</a:t>
            </a:r>
            <a:endParaRPr sz="700"/>
          </a:p>
        </p:txBody>
      </p:sp>
      <p:sp>
        <p:nvSpPr>
          <p:cNvPr id="192" name="Google Shape;192;p22"/>
          <p:cNvSpPr txBox="1"/>
          <p:nvPr/>
        </p:nvSpPr>
        <p:spPr>
          <a:xfrm>
            <a:off x="6124650" y="2634350"/>
            <a:ext cx="2530200" cy="219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Source Sans Pro"/>
                <a:ea typeface="Source Sans Pro"/>
                <a:cs typeface="Source Sans Pro"/>
                <a:sym typeface="Source Sans Pro"/>
              </a:rPr>
              <a:t>Early versions of GO were 100% manually crafted, with no engineering or modularization</a:t>
            </a:r>
            <a:endParaRPr>
              <a:solidFill>
                <a:schemeClr val="dk2"/>
              </a:solidFill>
              <a:latin typeface="Source Sans Pro"/>
              <a:ea typeface="Source Sans Pro"/>
              <a:cs typeface="Source Sans Pro"/>
              <a:sym typeface="Source Sans Pro"/>
            </a:endParaRPr>
          </a:p>
          <a:p>
            <a:pPr indent="0" lvl="0" marL="0" rtl="0" algn="l">
              <a:lnSpc>
                <a:spcPct val="115000"/>
              </a:lnSpc>
              <a:spcBef>
                <a:spcPts val="1200"/>
              </a:spcBef>
              <a:spcAft>
                <a:spcPts val="0"/>
              </a:spcAft>
              <a:buNone/>
            </a:pPr>
            <a:r>
              <a:t/>
            </a:r>
            <a:endParaRPr>
              <a:solidFill>
                <a:schemeClr val="dk2"/>
              </a:solidFill>
              <a:latin typeface="Source Sans Pro"/>
              <a:ea typeface="Source Sans Pro"/>
              <a:cs typeface="Source Sans Pro"/>
              <a:sym typeface="Source Sans Pro"/>
            </a:endParaRPr>
          </a:p>
          <a:p>
            <a:pPr indent="0" lvl="0" marL="0" rtl="0" algn="l">
              <a:lnSpc>
                <a:spcPct val="115000"/>
              </a:lnSpc>
              <a:spcBef>
                <a:spcPts val="1200"/>
              </a:spcBef>
              <a:spcAft>
                <a:spcPts val="1200"/>
              </a:spcAft>
              <a:buNone/>
            </a:pPr>
            <a:r>
              <a:rPr lang="en">
                <a:solidFill>
                  <a:schemeClr val="dk2"/>
                </a:solidFill>
                <a:latin typeface="Source Sans Pro"/>
                <a:ea typeface="Source Sans Pro"/>
                <a:cs typeface="Source Sans Pro"/>
                <a:sym typeface="Source Sans Pro"/>
              </a:rPr>
              <a:t>This meant the polyhierarchy was hard to maintain and naturally had many mistakes</a:t>
            </a:r>
            <a:endParaRPr>
              <a:solidFill>
                <a:schemeClr val="dk2"/>
              </a:solidFill>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2555"/>
              <a:t>Example of engineering</a:t>
            </a:r>
            <a:r>
              <a:rPr lang="en"/>
              <a:t>: </a:t>
            </a:r>
            <a:r>
              <a:rPr lang="en" sz="2555"/>
              <a:t>axiomatization and modularization</a:t>
            </a:r>
            <a:endParaRPr sz="2555"/>
          </a:p>
        </p:txBody>
      </p:sp>
      <p:sp>
        <p:nvSpPr>
          <p:cNvPr id="198" name="Google Shape;198;p23"/>
          <p:cNvSpPr/>
          <p:nvPr/>
        </p:nvSpPr>
        <p:spPr>
          <a:xfrm>
            <a:off x="457200" y="3820508"/>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 biosynthesis</a:t>
            </a:r>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(GO:0009250)</a:t>
            </a:r>
            <a:endParaRPr/>
          </a:p>
        </p:txBody>
      </p:sp>
      <p:sp>
        <p:nvSpPr>
          <p:cNvPr id="199" name="Google Shape;199;p23"/>
          <p:cNvSpPr/>
          <p:nvPr/>
        </p:nvSpPr>
        <p:spPr>
          <a:xfrm>
            <a:off x="457200" y="1257094"/>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polysaccharide 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(GO:0000271)</a:t>
            </a:r>
            <a:endParaRPr/>
          </a:p>
        </p:txBody>
      </p:sp>
      <p:sp>
        <p:nvSpPr>
          <p:cNvPr id="200" name="Google Shape;200;p23"/>
          <p:cNvSpPr/>
          <p:nvPr/>
        </p:nvSpPr>
        <p:spPr>
          <a:xfrm>
            <a:off x="3368072" y="3955727"/>
            <a:ext cx="693000" cy="57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chemeClr val="dk1"/>
                </a:solidFill>
                <a:latin typeface="Gill Sans"/>
                <a:ea typeface="Gill Sans"/>
                <a:cs typeface="Gill Sans"/>
                <a:sym typeface="Gill Sans"/>
              </a:rPr>
              <a:t>≡</a:t>
            </a:r>
            <a:endParaRPr/>
          </a:p>
        </p:txBody>
      </p:sp>
      <p:sp>
        <p:nvSpPr>
          <p:cNvPr id="201" name="Google Shape;201;p23"/>
          <p:cNvSpPr/>
          <p:nvPr/>
        </p:nvSpPr>
        <p:spPr>
          <a:xfrm>
            <a:off x="5512700" y="3344786"/>
            <a:ext cx="2513700" cy="5007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(GO:0009058)</a:t>
            </a:r>
            <a:endParaRPr/>
          </a:p>
        </p:txBody>
      </p:sp>
      <p:sp>
        <p:nvSpPr>
          <p:cNvPr id="202" name="Google Shape;202;p23"/>
          <p:cNvSpPr/>
          <p:nvPr/>
        </p:nvSpPr>
        <p:spPr>
          <a:xfrm>
            <a:off x="5950043" y="4114482"/>
            <a:ext cx="2076300" cy="500700"/>
          </a:xfrm>
          <a:prstGeom prst="rect">
            <a:avLst/>
          </a:prstGeom>
          <a:gradFill>
            <a:gsLst>
              <a:gs pos="0">
                <a:srgbClr val="DDF4C4"/>
              </a:gs>
              <a:gs pos="50000">
                <a:srgbClr val="D8F1B7"/>
              </a:gs>
              <a:gs pos="97000">
                <a:srgbClr val="CBEF9F"/>
              </a:gs>
              <a:gs pos="100000">
                <a:srgbClr val="CBF194"/>
              </a:gs>
            </a:gsLst>
            <a:path path="circle">
              <a:fillToRect b="50%" l="50%" r="50%" t="50%"/>
            </a:path>
            <a:tileRect/>
          </a:gradFill>
          <a:ln cap="flat" cmpd="sng" w="9525">
            <a:solidFill>
              <a:schemeClr val="accent4"/>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(CHEBI:37163)</a:t>
            </a:r>
            <a:endParaRPr b="1" sz="2000">
              <a:solidFill>
                <a:schemeClr val="dk1"/>
              </a:solidFill>
              <a:latin typeface="Gill Sans"/>
              <a:ea typeface="Gill Sans"/>
              <a:cs typeface="Gill Sans"/>
              <a:sym typeface="Gill Sans"/>
            </a:endParaRPr>
          </a:p>
        </p:txBody>
      </p:sp>
      <p:sp>
        <p:nvSpPr>
          <p:cNvPr id="203" name="Google Shape;203;p23"/>
          <p:cNvSpPr/>
          <p:nvPr/>
        </p:nvSpPr>
        <p:spPr>
          <a:xfrm>
            <a:off x="6361157" y="3752389"/>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Gill Sans"/>
                <a:ea typeface="Gill Sans"/>
                <a:cs typeface="Gill Sans"/>
                <a:sym typeface="Gill Sans"/>
              </a:rPr>
              <a:t>⊓</a:t>
            </a:r>
            <a:endParaRPr/>
          </a:p>
        </p:txBody>
      </p:sp>
      <p:sp>
        <p:nvSpPr>
          <p:cNvPr id="204" name="Google Shape;204;p23"/>
          <p:cNvSpPr/>
          <p:nvPr/>
        </p:nvSpPr>
        <p:spPr>
          <a:xfrm>
            <a:off x="4212087" y="3220738"/>
            <a:ext cx="4036200" cy="1612200"/>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05" name="Google Shape;205;p23"/>
          <p:cNvSpPr/>
          <p:nvPr/>
        </p:nvSpPr>
        <p:spPr>
          <a:xfrm>
            <a:off x="5512700" y="1340563"/>
            <a:ext cx="2555700" cy="5007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(GO:0009058)</a:t>
            </a:r>
            <a:endParaRPr/>
          </a:p>
        </p:txBody>
      </p:sp>
      <p:sp>
        <p:nvSpPr>
          <p:cNvPr id="206" name="Google Shape;206;p23"/>
          <p:cNvSpPr/>
          <p:nvPr/>
        </p:nvSpPr>
        <p:spPr>
          <a:xfrm>
            <a:off x="5950042" y="2110259"/>
            <a:ext cx="2076300" cy="500700"/>
          </a:xfrm>
          <a:prstGeom prst="rect">
            <a:avLst/>
          </a:prstGeom>
          <a:gradFill>
            <a:gsLst>
              <a:gs pos="0">
                <a:srgbClr val="DDF4C4"/>
              </a:gs>
              <a:gs pos="50000">
                <a:srgbClr val="D8F1B7"/>
              </a:gs>
              <a:gs pos="97000">
                <a:srgbClr val="CBEF9F"/>
              </a:gs>
              <a:gs pos="100000">
                <a:srgbClr val="CBF194"/>
              </a:gs>
            </a:gsLst>
            <a:path path="circle">
              <a:fillToRect b="50%" l="50%" r="50%" t="50%"/>
            </a:path>
            <a:tileRect/>
          </a:gradFill>
          <a:ln cap="flat" cmpd="sng" w="9525">
            <a:solidFill>
              <a:schemeClr val="accent4"/>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polysaccharide</a:t>
            </a:r>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(CHEBI:18154)</a:t>
            </a:r>
            <a:endParaRPr/>
          </a:p>
        </p:txBody>
      </p:sp>
      <p:sp>
        <p:nvSpPr>
          <p:cNvPr id="207" name="Google Shape;207;p23"/>
          <p:cNvSpPr/>
          <p:nvPr/>
        </p:nvSpPr>
        <p:spPr>
          <a:xfrm>
            <a:off x="6361157" y="1748166"/>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Gill Sans"/>
                <a:ea typeface="Gill Sans"/>
                <a:cs typeface="Gill Sans"/>
                <a:sym typeface="Gill Sans"/>
              </a:rPr>
              <a:t>⊓</a:t>
            </a:r>
            <a:endParaRPr/>
          </a:p>
        </p:txBody>
      </p:sp>
      <p:sp>
        <p:nvSpPr>
          <p:cNvPr id="208" name="Google Shape;208;p23"/>
          <p:cNvSpPr/>
          <p:nvPr/>
        </p:nvSpPr>
        <p:spPr>
          <a:xfrm>
            <a:off x="4392479" y="2249689"/>
            <a:ext cx="15777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Gill Sans"/>
                <a:ea typeface="Gill Sans"/>
                <a:cs typeface="Gill Sans"/>
                <a:sym typeface="Gill Sans"/>
              </a:rPr>
              <a:t>∃.has_output</a:t>
            </a:r>
            <a:endParaRPr sz="1800">
              <a:solidFill>
                <a:schemeClr val="dk1"/>
              </a:solidFill>
              <a:latin typeface="Gill Sans"/>
              <a:ea typeface="Gill Sans"/>
              <a:cs typeface="Gill Sans"/>
              <a:sym typeface="Gill Sans"/>
            </a:endParaRPr>
          </a:p>
        </p:txBody>
      </p:sp>
      <p:sp>
        <p:nvSpPr>
          <p:cNvPr id="209" name="Google Shape;209;p23"/>
          <p:cNvSpPr/>
          <p:nvPr/>
        </p:nvSpPr>
        <p:spPr>
          <a:xfrm>
            <a:off x="4372287" y="1313065"/>
            <a:ext cx="4036200" cy="1612200"/>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10" name="Google Shape;210;p23"/>
          <p:cNvSpPr/>
          <p:nvPr/>
        </p:nvSpPr>
        <p:spPr>
          <a:xfrm>
            <a:off x="3368072" y="1563500"/>
            <a:ext cx="693000" cy="57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chemeClr val="dk1"/>
                </a:solidFill>
                <a:latin typeface="Gill Sans"/>
                <a:ea typeface="Gill Sans"/>
                <a:cs typeface="Gill Sans"/>
                <a:sym typeface="Gill Sans"/>
              </a:rPr>
              <a:t>≡</a:t>
            </a:r>
            <a:endParaRPr/>
          </a:p>
        </p:txBody>
      </p:sp>
      <p:sp>
        <p:nvSpPr>
          <p:cNvPr id="211" name="Google Shape;211;p23"/>
          <p:cNvSpPr/>
          <p:nvPr/>
        </p:nvSpPr>
        <p:spPr>
          <a:xfrm>
            <a:off x="4372267" y="4320038"/>
            <a:ext cx="15777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Gill Sans"/>
                <a:ea typeface="Gill Sans"/>
                <a:cs typeface="Gill Sans"/>
                <a:sym typeface="Gill Sans"/>
              </a:rPr>
              <a:t>∃.has_output</a:t>
            </a:r>
            <a:endParaRPr sz="1800">
              <a:solidFill>
                <a:schemeClr val="dk1"/>
              </a:solidFill>
              <a:latin typeface="Gill Sans"/>
              <a:ea typeface="Gill Sans"/>
              <a:cs typeface="Gill Sans"/>
              <a:sym typeface="Gill Sans"/>
            </a:endParaRPr>
          </a:p>
        </p:txBody>
      </p:sp>
      <p:sp>
        <p:nvSpPr>
          <p:cNvPr id="212" name="Google Shape;212;p23"/>
          <p:cNvSpPr txBox="1"/>
          <p:nvPr/>
        </p:nvSpPr>
        <p:spPr>
          <a:xfrm>
            <a:off x="0" y="4818825"/>
            <a:ext cx="9230700" cy="50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rPr>
              <a:t>Hill et al, </a:t>
            </a:r>
            <a:r>
              <a:rPr b="1" lang="en" sz="1100">
                <a:solidFill>
                  <a:schemeClr val="dk1"/>
                </a:solidFill>
              </a:rPr>
              <a:t>Dovetailing biology and chemistry: integrating the Gene Ontology with the ChEBI chemical ontology</a:t>
            </a:r>
            <a:r>
              <a:rPr lang="en" sz="1100">
                <a:solidFill>
                  <a:schemeClr val="dk1"/>
                </a:solidFill>
              </a:rPr>
              <a:t>. </a:t>
            </a:r>
            <a:r>
              <a:rPr i="1" lang="en" sz="1100">
                <a:solidFill>
                  <a:schemeClr val="dk1"/>
                </a:solidFill>
              </a:rPr>
              <a:t>BMC genomics,</a:t>
            </a:r>
            <a:r>
              <a:rPr lang="en" sz="1100">
                <a:solidFill>
                  <a:schemeClr val="dk1"/>
                </a:solidFill>
              </a:rPr>
              <a:t> 14(1):513</a:t>
            </a:r>
            <a:endParaRPr sz="11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OWL reasoning correctly infers relationship</a:t>
            </a:r>
            <a:endParaRPr/>
          </a:p>
        </p:txBody>
      </p:sp>
      <p:sp>
        <p:nvSpPr>
          <p:cNvPr id="218" name="Google Shape;218;p24"/>
          <p:cNvSpPr/>
          <p:nvPr/>
        </p:nvSpPr>
        <p:spPr>
          <a:xfrm>
            <a:off x="457200" y="3820508"/>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 biosynthesis</a:t>
            </a:r>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(GO:0009250)</a:t>
            </a:r>
            <a:endParaRPr/>
          </a:p>
        </p:txBody>
      </p:sp>
      <p:sp>
        <p:nvSpPr>
          <p:cNvPr id="219" name="Google Shape;219;p24"/>
          <p:cNvSpPr/>
          <p:nvPr/>
        </p:nvSpPr>
        <p:spPr>
          <a:xfrm>
            <a:off x="457200" y="1257094"/>
            <a:ext cx="2760000" cy="9984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polysaccharide 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(GO:0000271)</a:t>
            </a:r>
            <a:endParaRPr/>
          </a:p>
        </p:txBody>
      </p:sp>
      <p:sp>
        <p:nvSpPr>
          <p:cNvPr id="220" name="Google Shape;220;p24"/>
          <p:cNvSpPr/>
          <p:nvPr/>
        </p:nvSpPr>
        <p:spPr>
          <a:xfrm>
            <a:off x="988498" y="2856375"/>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Comic Sans MS"/>
                <a:ea typeface="Comic Sans MS"/>
                <a:cs typeface="Comic Sans MS"/>
                <a:sym typeface="Comic Sans MS"/>
              </a:rPr>
              <a:t>⊑</a:t>
            </a:r>
            <a:endParaRPr/>
          </a:p>
        </p:txBody>
      </p:sp>
      <p:sp>
        <p:nvSpPr>
          <p:cNvPr id="221" name="Google Shape;221;p24"/>
          <p:cNvSpPr/>
          <p:nvPr/>
        </p:nvSpPr>
        <p:spPr>
          <a:xfrm>
            <a:off x="3368072" y="3955727"/>
            <a:ext cx="693000" cy="57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chemeClr val="dk1"/>
                </a:solidFill>
                <a:latin typeface="Gill Sans"/>
                <a:ea typeface="Gill Sans"/>
                <a:cs typeface="Gill Sans"/>
                <a:sym typeface="Gill Sans"/>
              </a:rPr>
              <a:t>≡</a:t>
            </a:r>
            <a:endParaRPr/>
          </a:p>
        </p:txBody>
      </p:sp>
      <p:sp>
        <p:nvSpPr>
          <p:cNvPr id="222" name="Google Shape;222;p24"/>
          <p:cNvSpPr/>
          <p:nvPr/>
        </p:nvSpPr>
        <p:spPr>
          <a:xfrm>
            <a:off x="6361157" y="3752389"/>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Gill Sans"/>
                <a:ea typeface="Gill Sans"/>
                <a:cs typeface="Gill Sans"/>
                <a:sym typeface="Gill Sans"/>
              </a:rPr>
              <a:t>⊓</a:t>
            </a:r>
            <a:endParaRPr/>
          </a:p>
        </p:txBody>
      </p:sp>
      <p:sp>
        <p:nvSpPr>
          <p:cNvPr id="223" name="Google Shape;223;p24"/>
          <p:cNvSpPr/>
          <p:nvPr/>
        </p:nvSpPr>
        <p:spPr>
          <a:xfrm>
            <a:off x="4212087" y="3220738"/>
            <a:ext cx="4036200" cy="1612200"/>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24" name="Google Shape;224;p24"/>
          <p:cNvSpPr/>
          <p:nvPr/>
        </p:nvSpPr>
        <p:spPr>
          <a:xfrm>
            <a:off x="6361157" y="1748166"/>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Gill Sans"/>
                <a:ea typeface="Gill Sans"/>
                <a:cs typeface="Gill Sans"/>
                <a:sym typeface="Gill Sans"/>
              </a:rPr>
              <a:t>⊓</a:t>
            </a:r>
            <a:endParaRPr/>
          </a:p>
        </p:txBody>
      </p:sp>
      <p:sp>
        <p:nvSpPr>
          <p:cNvPr id="225" name="Google Shape;225;p24"/>
          <p:cNvSpPr/>
          <p:nvPr/>
        </p:nvSpPr>
        <p:spPr>
          <a:xfrm>
            <a:off x="4392479" y="2249689"/>
            <a:ext cx="15777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Gill Sans"/>
                <a:ea typeface="Gill Sans"/>
                <a:cs typeface="Gill Sans"/>
                <a:sym typeface="Gill Sans"/>
              </a:rPr>
              <a:t>∃.has_output</a:t>
            </a:r>
            <a:endParaRPr sz="1800">
              <a:solidFill>
                <a:schemeClr val="dk1"/>
              </a:solidFill>
              <a:latin typeface="Gill Sans"/>
              <a:ea typeface="Gill Sans"/>
              <a:cs typeface="Gill Sans"/>
              <a:sym typeface="Gill Sans"/>
            </a:endParaRPr>
          </a:p>
        </p:txBody>
      </p:sp>
      <p:sp>
        <p:nvSpPr>
          <p:cNvPr id="226" name="Google Shape;226;p24"/>
          <p:cNvSpPr/>
          <p:nvPr/>
        </p:nvSpPr>
        <p:spPr>
          <a:xfrm>
            <a:off x="4212087" y="1216515"/>
            <a:ext cx="4036200" cy="1612200"/>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27" name="Google Shape;227;p24"/>
          <p:cNvSpPr/>
          <p:nvPr/>
        </p:nvSpPr>
        <p:spPr>
          <a:xfrm>
            <a:off x="3368072" y="1563500"/>
            <a:ext cx="693000" cy="57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chemeClr val="dk1"/>
                </a:solidFill>
                <a:latin typeface="Gill Sans"/>
                <a:ea typeface="Gill Sans"/>
                <a:cs typeface="Gill Sans"/>
                <a:sym typeface="Gill Sans"/>
              </a:rPr>
              <a:t>≡</a:t>
            </a:r>
            <a:endParaRPr/>
          </a:p>
        </p:txBody>
      </p:sp>
      <p:sp>
        <p:nvSpPr>
          <p:cNvPr id="228" name="Google Shape;228;p24"/>
          <p:cNvSpPr/>
          <p:nvPr/>
        </p:nvSpPr>
        <p:spPr>
          <a:xfrm>
            <a:off x="4372267" y="4320038"/>
            <a:ext cx="15777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chemeClr val="dk1"/>
                </a:solidFill>
                <a:latin typeface="Gill Sans"/>
                <a:ea typeface="Gill Sans"/>
                <a:cs typeface="Gill Sans"/>
                <a:sym typeface="Gill Sans"/>
              </a:rPr>
              <a:t>∃.has_output</a:t>
            </a:r>
            <a:endParaRPr sz="1800">
              <a:solidFill>
                <a:schemeClr val="dk1"/>
              </a:solidFill>
              <a:latin typeface="Gill Sans"/>
              <a:ea typeface="Gill Sans"/>
              <a:cs typeface="Gill Sans"/>
              <a:sym typeface="Gill Sans"/>
            </a:endParaRPr>
          </a:p>
        </p:txBody>
      </p:sp>
      <p:sp>
        <p:nvSpPr>
          <p:cNvPr id="229" name="Google Shape;229;p24"/>
          <p:cNvSpPr/>
          <p:nvPr/>
        </p:nvSpPr>
        <p:spPr>
          <a:xfrm flipH="1" rot="10800000">
            <a:off x="8064500" y="2357807"/>
            <a:ext cx="711300" cy="2175000"/>
          </a:xfrm>
          <a:prstGeom prst="curvedLeftArrow">
            <a:avLst>
              <a:gd fmla="val 25000" name="adj1"/>
              <a:gd fmla="val 50000" name="adj2"/>
              <a:gd fmla="val 25000" name="adj3"/>
            </a:avLst>
          </a:prstGeom>
          <a:gradFill>
            <a:gsLst>
              <a:gs pos="0">
                <a:srgbClr val="42ACCC"/>
              </a:gs>
              <a:gs pos="15000">
                <a:srgbClr val="41ABCB"/>
              </a:gs>
              <a:gs pos="62000">
                <a:srgbClr val="2898B8"/>
              </a:gs>
              <a:gs pos="97000">
                <a:srgbClr val="1A87A4"/>
              </a:gs>
              <a:gs pos="100000">
                <a:srgbClr val="0D86A5"/>
              </a:gs>
            </a:gsLst>
            <a:path path="circle">
              <a:fillToRect b="50%" l="50%" r="50%" t="50%"/>
            </a:path>
            <a:tileRect/>
          </a:gradFill>
          <a:ln cap="flat" cmpd="sng" w="9525">
            <a:solidFill>
              <a:schemeClr val="accent1"/>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30" name="Google Shape;230;p24"/>
          <p:cNvSpPr/>
          <p:nvPr/>
        </p:nvSpPr>
        <p:spPr>
          <a:xfrm>
            <a:off x="8686800" y="3955727"/>
            <a:ext cx="377100" cy="3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chemeClr val="dk1"/>
                </a:solidFill>
                <a:latin typeface="Comic Sans MS"/>
                <a:ea typeface="Comic Sans MS"/>
                <a:cs typeface="Comic Sans MS"/>
                <a:sym typeface="Comic Sans MS"/>
              </a:rPr>
              <a:t>⊑</a:t>
            </a:r>
            <a:endParaRPr/>
          </a:p>
        </p:txBody>
      </p:sp>
      <p:sp>
        <p:nvSpPr>
          <p:cNvPr id="231" name="Google Shape;231;p24"/>
          <p:cNvSpPr txBox="1"/>
          <p:nvPr/>
        </p:nvSpPr>
        <p:spPr>
          <a:xfrm>
            <a:off x="2238169" y="2721538"/>
            <a:ext cx="1974000" cy="623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2400">
                <a:solidFill>
                  <a:schemeClr val="dk1"/>
                </a:solidFill>
                <a:latin typeface="Gill Sans"/>
                <a:ea typeface="Gill Sans"/>
                <a:cs typeface="Gill Sans"/>
                <a:sym typeface="Gill Sans"/>
              </a:rPr>
              <a:t>Inferred by</a:t>
            </a:r>
            <a:endParaRPr/>
          </a:p>
          <a:p>
            <a:pPr indent="0" lvl="0" marL="0" marR="0" rtl="0" algn="l">
              <a:spcBef>
                <a:spcPts val="0"/>
              </a:spcBef>
              <a:spcAft>
                <a:spcPts val="0"/>
              </a:spcAft>
              <a:buNone/>
            </a:pPr>
            <a:r>
              <a:rPr lang="en" sz="2400">
                <a:solidFill>
                  <a:schemeClr val="dk1"/>
                </a:solidFill>
                <a:latin typeface="Gill Sans"/>
                <a:ea typeface="Gill Sans"/>
                <a:cs typeface="Gill Sans"/>
                <a:sym typeface="Gill Sans"/>
              </a:rPr>
              <a:t>OWL reasoner</a:t>
            </a:r>
            <a:endParaRPr sz="2400">
              <a:solidFill>
                <a:schemeClr val="dk1"/>
              </a:solidFill>
              <a:latin typeface="Gill Sans"/>
              <a:ea typeface="Gill Sans"/>
              <a:cs typeface="Gill Sans"/>
              <a:sym typeface="Gill Sans"/>
            </a:endParaRPr>
          </a:p>
        </p:txBody>
      </p:sp>
      <p:cxnSp>
        <p:nvCxnSpPr>
          <p:cNvPr id="232" name="Google Shape;232;p24"/>
          <p:cNvCxnSpPr>
            <a:stCxn id="231" idx="1"/>
          </p:cNvCxnSpPr>
          <p:nvPr/>
        </p:nvCxnSpPr>
        <p:spPr>
          <a:xfrm flipH="1">
            <a:off x="1897969" y="3033238"/>
            <a:ext cx="340200" cy="5400"/>
          </a:xfrm>
          <a:prstGeom prst="straightConnector1">
            <a:avLst/>
          </a:prstGeom>
          <a:noFill/>
          <a:ln cap="flat" cmpd="sng" w="25400">
            <a:solidFill>
              <a:schemeClr val="accent1"/>
            </a:solidFill>
            <a:prstDash val="solid"/>
            <a:round/>
            <a:headEnd len="sm" w="sm" type="none"/>
            <a:tailEnd len="med" w="med" type="stealth"/>
          </a:ln>
          <a:effectLst>
            <a:outerShdw blurRad="63500" rotWithShape="0" dir="5400000" dist="25400">
              <a:srgbClr val="000000">
                <a:alpha val="42750"/>
              </a:srgbClr>
            </a:outerShdw>
          </a:effectLst>
        </p:spPr>
      </p:cxnSp>
      <p:sp>
        <p:nvSpPr>
          <p:cNvPr id="233" name="Google Shape;233;p24"/>
          <p:cNvSpPr/>
          <p:nvPr/>
        </p:nvSpPr>
        <p:spPr>
          <a:xfrm>
            <a:off x="5512700" y="3344786"/>
            <a:ext cx="2513700" cy="5007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(GO:0009058)</a:t>
            </a:r>
            <a:endParaRPr/>
          </a:p>
        </p:txBody>
      </p:sp>
      <p:sp>
        <p:nvSpPr>
          <p:cNvPr id="234" name="Google Shape;234;p24"/>
          <p:cNvSpPr/>
          <p:nvPr/>
        </p:nvSpPr>
        <p:spPr>
          <a:xfrm>
            <a:off x="5950043" y="4114482"/>
            <a:ext cx="2076300" cy="500700"/>
          </a:xfrm>
          <a:prstGeom prst="rect">
            <a:avLst/>
          </a:prstGeom>
          <a:gradFill>
            <a:gsLst>
              <a:gs pos="0">
                <a:srgbClr val="DDF4C4"/>
              </a:gs>
              <a:gs pos="50000">
                <a:srgbClr val="D8F1B7"/>
              </a:gs>
              <a:gs pos="97000">
                <a:srgbClr val="CBEF9F"/>
              </a:gs>
              <a:gs pos="100000">
                <a:srgbClr val="CBF194"/>
              </a:gs>
            </a:gsLst>
            <a:path path="circle">
              <a:fillToRect b="50%" l="50%" r="50%" t="50%"/>
            </a:path>
            <a:tileRect/>
          </a:gradFill>
          <a:ln cap="flat" cmpd="sng" w="9525">
            <a:solidFill>
              <a:schemeClr val="accent4"/>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glucan</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(CHEBI:37163)</a:t>
            </a:r>
            <a:endParaRPr b="1" sz="2000">
              <a:solidFill>
                <a:schemeClr val="dk1"/>
              </a:solidFill>
              <a:latin typeface="Gill Sans"/>
              <a:ea typeface="Gill Sans"/>
              <a:cs typeface="Gill Sans"/>
              <a:sym typeface="Gill Sans"/>
            </a:endParaRPr>
          </a:p>
        </p:txBody>
      </p:sp>
      <p:sp>
        <p:nvSpPr>
          <p:cNvPr id="235" name="Google Shape;235;p24"/>
          <p:cNvSpPr/>
          <p:nvPr/>
        </p:nvSpPr>
        <p:spPr>
          <a:xfrm>
            <a:off x="5512700" y="1340563"/>
            <a:ext cx="2555700" cy="500700"/>
          </a:xfrm>
          <a:prstGeom prst="rect">
            <a:avLst/>
          </a:prstGeom>
          <a:gradFill>
            <a:gsLst>
              <a:gs pos="0">
                <a:srgbClr val="FFBFBF"/>
              </a:gs>
              <a:gs pos="50000">
                <a:srgbClr val="FFB0B0"/>
              </a:gs>
              <a:gs pos="97000">
                <a:srgbClr val="FF9494"/>
              </a:gs>
              <a:gs pos="100000">
                <a:srgbClr val="FF8989"/>
              </a:gs>
            </a:gsLst>
            <a:path path="circle">
              <a:fillToRect b="50%" l="50%" r="50%" t="50%"/>
            </a:path>
            <a:tileRect/>
          </a:gradFill>
          <a:ln cap="flat" cmpd="sng" w="9525">
            <a:solidFill>
              <a:schemeClr val="accent3"/>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biosynthesis</a:t>
            </a:r>
            <a:endParaRPr b="1" sz="2000">
              <a:solidFill>
                <a:schemeClr val="dk1"/>
              </a:solidFill>
              <a:latin typeface="Gill Sans"/>
              <a:ea typeface="Gill Sans"/>
              <a:cs typeface="Gill Sans"/>
              <a:sym typeface="Gill Sans"/>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(GO:0009058)</a:t>
            </a:r>
            <a:endParaRPr/>
          </a:p>
        </p:txBody>
      </p:sp>
      <p:sp>
        <p:nvSpPr>
          <p:cNvPr id="236" name="Google Shape;236;p24"/>
          <p:cNvSpPr/>
          <p:nvPr/>
        </p:nvSpPr>
        <p:spPr>
          <a:xfrm>
            <a:off x="5950042" y="2110259"/>
            <a:ext cx="2076300" cy="500700"/>
          </a:xfrm>
          <a:prstGeom prst="rect">
            <a:avLst/>
          </a:prstGeom>
          <a:gradFill>
            <a:gsLst>
              <a:gs pos="0">
                <a:srgbClr val="DDF4C4"/>
              </a:gs>
              <a:gs pos="50000">
                <a:srgbClr val="D8F1B7"/>
              </a:gs>
              <a:gs pos="97000">
                <a:srgbClr val="CBEF9F"/>
              </a:gs>
              <a:gs pos="100000">
                <a:srgbClr val="CBF194"/>
              </a:gs>
            </a:gsLst>
            <a:path path="circle">
              <a:fillToRect b="50%" l="50%" r="50%" t="50%"/>
            </a:path>
            <a:tileRect/>
          </a:gradFill>
          <a:ln cap="flat" cmpd="sng" w="9525">
            <a:solidFill>
              <a:schemeClr val="accent4"/>
            </a:solidFill>
            <a:prstDash val="solid"/>
            <a:round/>
            <a:headEnd len="sm" w="sm" type="none"/>
            <a:tailEnd len="sm" w="sm" type="none"/>
          </a:ln>
          <a:effectLst>
            <a:outerShdw blurRad="63500" rotWithShape="0" dir="5400000" dist="25400">
              <a:srgbClr val="000000">
                <a:alpha val="427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polysaccharide</a:t>
            </a:r>
            <a:endParaRPr/>
          </a:p>
          <a:p>
            <a:pPr indent="0" lvl="0" marL="0" marR="0" rtl="0" algn="ctr">
              <a:spcBef>
                <a:spcPts val="0"/>
              </a:spcBef>
              <a:spcAft>
                <a:spcPts val="0"/>
              </a:spcAft>
              <a:buNone/>
            </a:pPr>
            <a:r>
              <a:rPr b="1" lang="en" sz="2000">
                <a:solidFill>
                  <a:schemeClr val="dk1"/>
                </a:solidFill>
                <a:latin typeface="Gill Sans"/>
                <a:ea typeface="Gill Sans"/>
                <a:cs typeface="Gill Sans"/>
                <a:sym typeface="Gill Sans"/>
              </a:rPr>
              <a:t>(CHEBI:18154)</a:t>
            </a:r>
            <a:endParaRPr/>
          </a:p>
        </p:txBody>
      </p:sp>
      <p:cxnSp>
        <p:nvCxnSpPr>
          <p:cNvPr id="237" name="Google Shape;237;p24"/>
          <p:cNvCxnSpPr>
            <a:stCxn id="218" idx="0"/>
            <a:endCxn id="219" idx="2"/>
          </p:cNvCxnSpPr>
          <p:nvPr/>
        </p:nvCxnSpPr>
        <p:spPr>
          <a:xfrm rot="10800000">
            <a:off x="1837200" y="2255408"/>
            <a:ext cx="0" cy="1565100"/>
          </a:xfrm>
          <a:prstGeom prst="straightConnector1">
            <a:avLst/>
          </a:prstGeom>
          <a:noFill/>
          <a:ln cap="flat" cmpd="sng" w="57150">
            <a:solidFill>
              <a:schemeClr val="accent1"/>
            </a:solidFill>
            <a:prstDash val="dash"/>
            <a:round/>
            <a:headEnd len="sm" w="sm" type="none"/>
            <a:tailEnd len="med" w="med" type="stealth"/>
          </a:ln>
          <a:effectLst>
            <a:outerShdw blurRad="63500" rotWithShape="0" dir="5400000" dist="25400">
              <a:srgbClr val="000000">
                <a:alpha val="42750"/>
              </a:srgbClr>
            </a:outerShdw>
          </a:effectLst>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5"/>
          <p:cNvSpPr txBox="1"/>
          <p:nvPr>
            <p:ph type="title"/>
          </p:nvPr>
        </p:nvSpPr>
        <p:spPr>
          <a:xfrm>
            <a:off x="311700" y="445025"/>
            <a:ext cx="5053200" cy="633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of engineering: “Design Patterns”</a:t>
            </a:r>
            <a:endParaRPr/>
          </a:p>
        </p:txBody>
      </p:sp>
      <p:pic>
        <p:nvPicPr>
          <p:cNvPr id="243" name="Google Shape;243;p25"/>
          <p:cNvPicPr preferRelativeResize="0"/>
          <p:nvPr/>
        </p:nvPicPr>
        <p:blipFill>
          <a:blip r:embed="rId3">
            <a:alphaModFix/>
          </a:blip>
          <a:stretch>
            <a:fillRect/>
          </a:stretch>
        </p:blipFill>
        <p:spPr>
          <a:xfrm>
            <a:off x="5418950" y="408675"/>
            <a:ext cx="3283788" cy="3770275"/>
          </a:xfrm>
          <a:prstGeom prst="rect">
            <a:avLst/>
          </a:prstGeom>
          <a:noFill/>
          <a:ln>
            <a:noFill/>
          </a:ln>
        </p:spPr>
      </p:pic>
      <p:sp>
        <p:nvSpPr>
          <p:cNvPr id="244" name="Google Shape;244;p25"/>
          <p:cNvSpPr txBox="1"/>
          <p:nvPr>
            <p:ph idx="1" type="body"/>
          </p:nvPr>
        </p:nvSpPr>
        <p:spPr>
          <a:xfrm>
            <a:off x="385525" y="1703350"/>
            <a:ext cx="5160000" cy="3440100"/>
          </a:xfrm>
          <a:prstGeom prst="rect">
            <a:avLst/>
          </a:prstGeom>
        </p:spPr>
        <p:txBody>
          <a:bodyPr anchorCtr="0" anchor="t" bIns="91425" lIns="91425" spcFirstLastPara="1" rIns="91425" wrap="square" tIns="91425">
            <a:normAutofit fontScale="92500"/>
          </a:bodyPr>
          <a:lstStyle/>
          <a:p>
            <a:pPr indent="-334327" lvl="0" marL="457200" rtl="0" algn="l">
              <a:spcBef>
                <a:spcPts val="0"/>
              </a:spcBef>
              <a:spcAft>
                <a:spcPts val="0"/>
              </a:spcAft>
              <a:buSzPct val="100000"/>
              <a:buChar char="●"/>
            </a:pPr>
            <a:r>
              <a:rPr lang="en"/>
              <a:t>Systematize repeated patterns and structures in the ontology</a:t>
            </a:r>
            <a:endParaRPr/>
          </a:p>
          <a:p>
            <a:pPr indent="-310832" lvl="1" marL="914400" rtl="0" algn="l">
              <a:spcBef>
                <a:spcPts val="0"/>
              </a:spcBef>
              <a:spcAft>
                <a:spcPts val="0"/>
              </a:spcAft>
              <a:buSzPct val="100000"/>
              <a:buChar char="○"/>
            </a:pPr>
            <a:r>
              <a:rPr lang="en"/>
              <a:t>Usually take the form of </a:t>
            </a:r>
            <a:r>
              <a:rPr b="1" lang="en"/>
              <a:t>simple templates</a:t>
            </a:r>
            <a:endParaRPr b="1"/>
          </a:p>
          <a:p>
            <a:pPr indent="-310832" lvl="1" marL="914400" rtl="0" algn="l">
              <a:spcBef>
                <a:spcPts val="0"/>
              </a:spcBef>
              <a:spcAft>
                <a:spcPts val="0"/>
              </a:spcAft>
              <a:buSzPct val="100000"/>
              <a:buChar char="○"/>
            </a:pPr>
            <a:r>
              <a:rPr lang="en"/>
              <a:t>Can be used to </a:t>
            </a:r>
            <a:r>
              <a:rPr b="1" lang="en"/>
              <a:t>enforce consistency</a:t>
            </a:r>
            <a:r>
              <a:rPr lang="en"/>
              <a:t> and guide construction of new terms</a:t>
            </a:r>
            <a:endParaRPr/>
          </a:p>
          <a:p>
            <a:pPr indent="-310832" lvl="1" marL="914400" rtl="0" algn="l">
              <a:spcBef>
                <a:spcPts val="0"/>
              </a:spcBef>
              <a:spcAft>
                <a:spcPts val="0"/>
              </a:spcAft>
              <a:buSzPct val="100000"/>
              <a:buChar char="○"/>
            </a:pPr>
            <a:r>
              <a:rPr lang="en"/>
              <a:t>Can specify what SHOULDN’T be in the ontology</a:t>
            </a:r>
            <a:endParaRPr/>
          </a:p>
          <a:p>
            <a:pPr indent="-334327" lvl="0" marL="457200" rtl="0" algn="l">
              <a:spcBef>
                <a:spcPts val="0"/>
              </a:spcBef>
              <a:spcAft>
                <a:spcPts val="0"/>
              </a:spcAft>
              <a:buSzPct val="100000"/>
              <a:buChar char="●"/>
            </a:pPr>
            <a:r>
              <a:rPr lang="en"/>
              <a:t>All large ontologies have design patterns, </a:t>
            </a:r>
            <a:r>
              <a:rPr b="1" lang="en"/>
              <a:t>but most don’t systematize them or make them explicit</a:t>
            </a:r>
            <a:endParaRPr b="1"/>
          </a:p>
          <a:p>
            <a:pPr indent="-310832" lvl="1" marL="914400" rtl="0" algn="l">
              <a:spcBef>
                <a:spcPts val="0"/>
              </a:spcBef>
              <a:spcAft>
                <a:spcPts val="0"/>
              </a:spcAft>
              <a:buSzPct val="100000"/>
              <a:buChar char="○"/>
            </a:pPr>
            <a:r>
              <a:rPr lang="en"/>
              <a:t>⇒ huge maintenance tax</a:t>
            </a:r>
            <a:endParaRPr/>
          </a:p>
          <a:p>
            <a:pPr indent="-310832" lvl="1" marL="914400" rtl="0" algn="l">
              <a:spcBef>
                <a:spcPts val="0"/>
              </a:spcBef>
              <a:spcAft>
                <a:spcPts val="0"/>
              </a:spcAft>
              <a:buSzPct val="100000"/>
              <a:buChar char="○"/>
            </a:pPr>
            <a:r>
              <a:rPr lang="en"/>
              <a:t>⇒ poor institutional knowledge and difficulty onboarding</a:t>
            </a:r>
            <a:endParaRPr/>
          </a:p>
          <a:p>
            <a:pPr indent="-310832" lvl="1" marL="914400" rtl="0" algn="l">
              <a:spcBef>
                <a:spcPts val="0"/>
              </a:spcBef>
              <a:spcAft>
                <a:spcPts val="0"/>
              </a:spcAft>
              <a:buSzPct val="100000"/>
              <a:buChar char="○"/>
            </a:pPr>
            <a:r>
              <a:rPr lang="en"/>
              <a:t>⇒ confusing inconsistencies</a:t>
            </a:r>
            <a:endParaRPr/>
          </a:p>
          <a:p>
            <a:pPr indent="0" lvl="0" marL="0" rtl="0" algn="l">
              <a:spcBef>
                <a:spcPts val="1200"/>
              </a:spcBef>
              <a:spcAft>
                <a:spcPts val="1200"/>
              </a:spcAft>
              <a:buNone/>
            </a:pPr>
            <a:r>
              <a:t/>
            </a:r>
            <a:endParaRPr/>
          </a:p>
        </p:txBody>
      </p:sp>
      <p:sp>
        <p:nvSpPr>
          <p:cNvPr id="245" name="Google Shape;245;p25"/>
          <p:cNvSpPr txBox="1"/>
          <p:nvPr/>
        </p:nvSpPr>
        <p:spPr>
          <a:xfrm>
            <a:off x="5779900" y="4303275"/>
            <a:ext cx="3000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b="1" lang="en">
                <a:solidFill>
                  <a:schemeClr val="dk2"/>
                </a:solidFill>
                <a:latin typeface="Source Sans Pro"/>
                <a:ea typeface="Source Sans Pro"/>
                <a:cs typeface="Source Sans Pro"/>
                <a:sym typeface="Source Sans Pro"/>
              </a:rPr>
              <a:t>Example: biosynthesis DP from GO</a:t>
            </a:r>
            <a:endParaRPr b="1">
              <a:solidFill>
                <a:schemeClr val="dk2"/>
              </a:solidFill>
            </a:endParaRPr>
          </a:p>
        </p:txBody>
      </p:sp>
      <p:pic>
        <p:nvPicPr>
          <p:cNvPr id="246" name="Google Shape;246;p25"/>
          <p:cNvPicPr preferRelativeResize="0"/>
          <p:nvPr/>
        </p:nvPicPr>
        <p:blipFill>
          <a:blip r:embed="rId4">
            <a:alphaModFix/>
          </a:blip>
          <a:stretch>
            <a:fillRect/>
          </a:stretch>
        </p:blipFill>
        <p:spPr>
          <a:xfrm>
            <a:off x="6177150" y="1758275"/>
            <a:ext cx="713700" cy="203025"/>
          </a:xfrm>
          <a:prstGeom prst="rect">
            <a:avLst/>
          </a:prstGeom>
          <a:noFill/>
          <a:ln>
            <a:noFill/>
          </a:ln>
        </p:spPr>
      </p:pic>
      <p:sp>
        <p:nvSpPr>
          <p:cNvPr id="247" name="Google Shape;247;p25"/>
          <p:cNvSpPr txBox="1"/>
          <p:nvPr/>
        </p:nvSpPr>
        <p:spPr>
          <a:xfrm>
            <a:off x="44525" y="47741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222222"/>
                </a:solidFill>
                <a:highlight>
                  <a:srgbClr val="FFFFFF"/>
                </a:highlight>
              </a:rPr>
              <a:t>Osumi-Sutherland, D. et al. (2017). Dead simple OWL design patterns. </a:t>
            </a:r>
            <a:r>
              <a:rPr i="1" lang="en" sz="800">
                <a:solidFill>
                  <a:srgbClr val="222222"/>
                </a:solidFill>
                <a:highlight>
                  <a:srgbClr val="FFFFFF"/>
                </a:highlight>
              </a:rPr>
              <a:t>Journal of biomedical semantics</a:t>
            </a:r>
            <a:r>
              <a:rPr lang="en" sz="800">
                <a:solidFill>
                  <a:srgbClr val="222222"/>
                </a:solidFill>
                <a:highlight>
                  <a:srgbClr val="FFFFFF"/>
                </a:highlight>
              </a:rPr>
              <a:t>, </a:t>
            </a:r>
            <a:r>
              <a:rPr i="1" lang="en" sz="800">
                <a:solidFill>
                  <a:srgbClr val="222222"/>
                </a:solidFill>
                <a:highlight>
                  <a:srgbClr val="FFFFFF"/>
                </a:highlight>
              </a:rPr>
              <a:t>8</a:t>
            </a:r>
            <a:r>
              <a:rPr lang="en" sz="800">
                <a:solidFill>
                  <a:srgbClr val="222222"/>
                </a:solidFill>
                <a:highlight>
                  <a:srgbClr val="FFFFFF"/>
                </a:highlight>
              </a:rPr>
              <a:t>(1), 18.</a:t>
            </a:r>
            <a:endParaRPr sz="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6"/>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00"/>
              <a:t>Lessons learned: biomedical ontology maintenance</a:t>
            </a:r>
            <a:endParaRPr sz="2500"/>
          </a:p>
        </p:txBody>
      </p:sp>
      <p:sp>
        <p:nvSpPr>
          <p:cNvPr id="253" name="Google Shape;253;p26"/>
          <p:cNvSpPr txBox="1"/>
          <p:nvPr>
            <p:ph idx="1" type="body"/>
          </p:nvPr>
        </p:nvSpPr>
        <p:spPr>
          <a:xfrm>
            <a:off x="311700" y="1152475"/>
            <a:ext cx="86517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Using reasoning + DPs leads to massive </a:t>
            </a:r>
            <a:r>
              <a:rPr b="1" lang="en"/>
              <a:t>automation savings</a:t>
            </a:r>
            <a:endParaRPr b="1"/>
          </a:p>
          <a:p>
            <a:pPr indent="-317500" lvl="1" marL="914400" rtl="0" algn="l">
              <a:spcBef>
                <a:spcPts val="0"/>
              </a:spcBef>
              <a:spcAft>
                <a:spcPts val="0"/>
              </a:spcAft>
              <a:buSzPts val="1400"/>
              <a:buChar char="○"/>
            </a:pPr>
            <a:r>
              <a:rPr lang="en"/>
              <a:t>50% of GO edges are autocomputed, similar for other ontologies</a:t>
            </a:r>
            <a:endParaRPr/>
          </a:p>
          <a:p>
            <a:pPr indent="-317500" lvl="1" marL="914400" rtl="0" algn="l">
              <a:spcBef>
                <a:spcPts val="0"/>
              </a:spcBef>
              <a:spcAft>
                <a:spcPts val="0"/>
              </a:spcAft>
              <a:buSzPts val="1400"/>
              <a:buChar char="○"/>
            </a:pPr>
            <a:r>
              <a:rPr lang="en"/>
              <a:t>Automated error checking has prevented thousands of errors leaking into production</a:t>
            </a:r>
            <a:endParaRPr/>
          </a:p>
          <a:p>
            <a:pPr indent="-317500" lvl="1" marL="914400" rtl="0" algn="l">
              <a:spcBef>
                <a:spcPts val="0"/>
              </a:spcBef>
              <a:spcAft>
                <a:spcPts val="0"/>
              </a:spcAft>
              <a:buSzPts val="1400"/>
              <a:buChar char="○"/>
            </a:pPr>
            <a:r>
              <a:rPr lang="en"/>
              <a:t>DPs lead to more consistent structures</a:t>
            </a:r>
            <a:endParaRPr/>
          </a:p>
          <a:p>
            <a:pPr indent="-317500" lvl="1" marL="914400" rtl="0" algn="l">
              <a:spcBef>
                <a:spcPts val="0"/>
              </a:spcBef>
              <a:spcAft>
                <a:spcPts val="0"/>
              </a:spcAft>
              <a:buSzPts val="1400"/>
              <a:buChar char="○"/>
            </a:pPr>
            <a:r>
              <a:rPr lang="en"/>
              <a:t>…But we are still cleaning up from pre-engineering days</a:t>
            </a:r>
            <a:endParaRPr/>
          </a:p>
          <a:p>
            <a:pPr indent="-342900" lvl="0" marL="457200" rtl="0" algn="l">
              <a:spcBef>
                <a:spcPts val="0"/>
              </a:spcBef>
              <a:spcAft>
                <a:spcPts val="0"/>
              </a:spcAft>
              <a:buSzPts val="1800"/>
              <a:buChar char="●"/>
            </a:pPr>
            <a:r>
              <a:rPr lang="en"/>
              <a:t>Engineering is especially important as guardrails as we move towards </a:t>
            </a:r>
            <a:r>
              <a:rPr b="1" lang="en"/>
              <a:t>using agents to help us build ontologies</a:t>
            </a:r>
            <a:endParaRPr b="1"/>
          </a:p>
          <a:p>
            <a:pPr indent="-342900" lvl="0" marL="457200" rtl="0" algn="l">
              <a:spcBef>
                <a:spcPts val="0"/>
              </a:spcBef>
              <a:spcAft>
                <a:spcPts val="0"/>
              </a:spcAft>
              <a:buSzPts val="1800"/>
              <a:buChar char="●"/>
            </a:pPr>
            <a:r>
              <a:rPr lang="en"/>
              <a:t>All large widely used biomedical ontologies have </a:t>
            </a:r>
            <a:r>
              <a:rPr b="1" lang="en"/>
              <a:t>learned this lesson the hard way</a:t>
            </a:r>
            <a:endParaRPr b="1"/>
          </a:p>
          <a:p>
            <a:pPr indent="-317500" lvl="1" marL="914400" rtl="0" algn="l">
              <a:spcBef>
                <a:spcPts val="0"/>
              </a:spcBef>
              <a:spcAft>
                <a:spcPts val="0"/>
              </a:spcAft>
              <a:buSzPts val="1400"/>
              <a:buChar char="○"/>
            </a:pPr>
            <a:r>
              <a:rPr lang="en"/>
              <a:t>(GO, phenotype ontologies, Uberon, cell ontology, ENVO, disease ontologies, snomed, NCIT, …)</a:t>
            </a:r>
            <a:endParaRPr/>
          </a:p>
          <a:p>
            <a:pPr indent="-317500" lvl="1" marL="914400" rtl="0" algn="l">
              <a:spcBef>
                <a:spcPts val="0"/>
              </a:spcBef>
              <a:spcAft>
                <a:spcPts val="0"/>
              </a:spcAft>
              <a:buSzPts val="1400"/>
              <a:buChar char="○"/>
            </a:pPr>
            <a:r>
              <a:rPr b="1" lang="en"/>
              <a:t>Except one…</a:t>
            </a:r>
            <a:endParaRPr b="1"/>
          </a:p>
        </p:txBody>
      </p:sp>
      <p:sp>
        <p:nvSpPr>
          <p:cNvPr id="254" name="Google Shape;254;p26"/>
          <p:cNvSpPr txBox="1"/>
          <p:nvPr/>
        </p:nvSpPr>
        <p:spPr>
          <a:xfrm>
            <a:off x="0" y="471240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222222"/>
                </a:solidFill>
                <a:highlight>
                  <a:srgbClr val="FFFFFF"/>
                </a:highlight>
              </a:rPr>
              <a:t>Mungall, C. J., Dietze, H., &amp; Osumi-Sutherland, D. (2014). Use of OWL within the Gene Ontology. </a:t>
            </a:r>
            <a:r>
              <a:rPr i="1" lang="en" sz="800">
                <a:solidFill>
                  <a:srgbClr val="222222"/>
                </a:solidFill>
                <a:highlight>
                  <a:srgbClr val="FFFFFF"/>
                </a:highlight>
              </a:rPr>
              <a:t>BioRxiv</a:t>
            </a:r>
            <a:r>
              <a:rPr lang="en" sz="800">
                <a:solidFill>
                  <a:srgbClr val="222222"/>
                </a:solidFill>
                <a:highlight>
                  <a:srgbClr val="FFFFFF"/>
                </a:highlight>
              </a:rPr>
              <a:t>, 010090</a:t>
            </a:r>
            <a:endParaRPr sz="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CHEBI: the odd one out</a:t>
            </a:r>
            <a:endParaRPr/>
          </a:p>
        </p:txBody>
      </p:sp>
      <p:sp>
        <p:nvSpPr>
          <p:cNvPr id="260" name="Google Shape;260;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CHEBI has historically viewed itself as a database not an ontology</a:t>
            </a:r>
            <a:endParaRPr/>
          </a:p>
          <a:p>
            <a:pPr indent="-342900" lvl="0" marL="457200" rtl="0" algn="l">
              <a:spcBef>
                <a:spcPts val="0"/>
              </a:spcBef>
              <a:spcAft>
                <a:spcPts val="0"/>
              </a:spcAft>
              <a:buSzPts val="1800"/>
              <a:buChar char="●"/>
            </a:pPr>
            <a:r>
              <a:rPr lang="en"/>
              <a:t>CHEBI is managed and maintained using database systems, not ontology tools</a:t>
            </a:r>
            <a:endParaRPr/>
          </a:p>
          <a:p>
            <a:pPr indent="0" lvl="0" marL="0" rtl="0" algn="l">
              <a:spcBef>
                <a:spcPts val="1200"/>
              </a:spcBef>
              <a:spcAft>
                <a:spcPts val="0"/>
              </a:spcAft>
              <a:buNone/>
            </a:pPr>
            <a:r>
              <a:rPr lang="en"/>
              <a:t>⇒</a:t>
            </a:r>
            <a:endParaRPr/>
          </a:p>
          <a:p>
            <a:pPr indent="-342900" lvl="0" marL="457200" rtl="0" algn="l">
              <a:spcBef>
                <a:spcPts val="1200"/>
              </a:spcBef>
              <a:spcAft>
                <a:spcPts val="0"/>
              </a:spcAft>
              <a:buSzPts val="1800"/>
              <a:buChar char="●"/>
            </a:pPr>
            <a:r>
              <a:rPr lang="en"/>
              <a:t>Therefore, CHEBI hasn’t been able to avail itself of the modern ontology stack</a:t>
            </a:r>
            <a:endParaRPr/>
          </a:p>
          <a:p>
            <a:pPr indent="-342900" lvl="0" marL="457200" rtl="0" algn="l">
              <a:spcBef>
                <a:spcPts val="0"/>
              </a:spcBef>
              <a:spcAft>
                <a:spcPts val="0"/>
              </a:spcAft>
              <a:buSzPts val="1800"/>
              <a:buChar char="●"/>
            </a:pPr>
            <a:r>
              <a:rPr lang="en"/>
              <a:t>This has led to </a:t>
            </a:r>
            <a:r>
              <a:rPr b="1" lang="en"/>
              <a:t>accruing issues over the years</a:t>
            </a:r>
            <a:endParaRPr b="1"/>
          </a:p>
        </p:txBody>
      </p:sp>
      <p:sp>
        <p:nvSpPr>
          <p:cNvPr id="261" name="Google Shape;261;p27"/>
          <p:cNvSpPr/>
          <p:nvPr/>
        </p:nvSpPr>
        <p:spPr>
          <a:xfrm>
            <a:off x="537300" y="3422975"/>
            <a:ext cx="8344200" cy="1660800"/>
          </a:xfrm>
          <a:prstGeom prst="rect">
            <a:avLst/>
          </a:prstGeom>
          <a:solidFill>
            <a:srgbClr val="00FFFF"/>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Source Sans Pro"/>
                <a:ea typeface="Source Sans Pro"/>
                <a:cs typeface="Source Sans Pro"/>
                <a:sym typeface="Source Sans Pro"/>
              </a:rPr>
              <a:t>Note:</a:t>
            </a:r>
            <a:endParaRPr>
              <a:latin typeface="Source Sans Pro"/>
              <a:ea typeface="Source Sans Pro"/>
              <a:cs typeface="Source Sans Pro"/>
              <a:sym typeface="Source Sans Pro"/>
            </a:endParaRPr>
          </a:p>
          <a:p>
            <a:pPr indent="0" lvl="0" marL="0" rtl="0" algn="l">
              <a:spcBef>
                <a:spcPts val="0"/>
              </a:spcBef>
              <a:spcAft>
                <a:spcPts val="0"/>
              </a:spcAft>
              <a:buNone/>
            </a:pPr>
            <a:r>
              <a:t/>
            </a:r>
            <a:endParaRPr>
              <a:latin typeface="Source Sans Pro"/>
              <a:ea typeface="Source Sans Pro"/>
              <a:cs typeface="Source Sans Pro"/>
              <a:sym typeface="Source Sans Pro"/>
            </a:endParaRPr>
          </a:p>
          <a:p>
            <a:pPr indent="0" lvl="0" marL="0" rtl="0" algn="l">
              <a:spcBef>
                <a:spcPts val="0"/>
              </a:spcBef>
              <a:spcAft>
                <a:spcPts val="0"/>
              </a:spcAft>
              <a:buNone/>
            </a:pPr>
            <a:r>
              <a:rPr lang="en">
                <a:latin typeface="Source Sans Pro"/>
                <a:ea typeface="Source Sans Pro"/>
                <a:cs typeface="Source Sans Pro"/>
                <a:sym typeface="Source Sans Pro"/>
              </a:rPr>
              <a:t>💙The CHEBI team did an </a:t>
            </a:r>
            <a:r>
              <a:rPr b="1" lang="en">
                <a:latin typeface="Source Sans Pro"/>
                <a:ea typeface="Source Sans Pro"/>
                <a:cs typeface="Source Sans Pro"/>
                <a:sym typeface="Source Sans Pro"/>
              </a:rPr>
              <a:t>outstanding job</a:t>
            </a:r>
            <a:r>
              <a:rPr lang="en">
                <a:latin typeface="Source Sans Pro"/>
                <a:ea typeface="Source Sans Pro"/>
                <a:cs typeface="Source Sans Pro"/>
                <a:sym typeface="Source Sans Pro"/>
              </a:rPr>
              <a:t> of migrating from Oracle to PostgreSQL and using modern software/database engineering tools, and building structure curation tools… </a:t>
            </a:r>
            <a:r>
              <a:rPr i="1" lang="en">
                <a:solidFill>
                  <a:srgbClr val="0000FF"/>
                </a:solidFill>
                <a:latin typeface="Source Sans Pro"/>
                <a:ea typeface="Source Sans Pro"/>
                <a:cs typeface="Source Sans Pro"/>
                <a:sym typeface="Source Sans Pro"/>
              </a:rPr>
              <a:t>but the emphasis is on leaf nodes</a:t>
            </a:r>
            <a:endParaRPr i="1">
              <a:solidFill>
                <a:srgbClr val="0000FF"/>
              </a:solidFill>
              <a:latin typeface="Source Sans Pro"/>
              <a:ea typeface="Source Sans Pro"/>
              <a:cs typeface="Source Sans Pro"/>
              <a:sym typeface="Source Sans Pro"/>
            </a:endParaRPr>
          </a:p>
          <a:p>
            <a:pPr indent="0" lvl="0" marL="0" rtl="0" algn="l">
              <a:spcBef>
                <a:spcPts val="0"/>
              </a:spcBef>
              <a:spcAft>
                <a:spcPts val="0"/>
              </a:spcAft>
              <a:buNone/>
            </a:pPr>
            <a:r>
              <a:t/>
            </a:r>
            <a:endParaRPr>
              <a:latin typeface="Source Sans Pro"/>
              <a:ea typeface="Source Sans Pro"/>
              <a:cs typeface="Source Sans Pro"/>
              <a:sym typeface="Source Sans Pro"/>
            </a:endParaRPr>
          </a:p>
          <a:p>
            <a:pPr indent="0" lvl="0" marL="0" rtl="0" algn="l">
              <a:spcBef>
                <a:spcPts val="0"/>
              </a:spcBef>
              <a:spcAft>
                <a:spcPts val="0"/>
              </a:spcAft>
              <a:buNone/>
            </a:pPr>
            <a:r>
              <a:rPr lang="en">
                <a:solidFill>
                  <a:schemeClr val="dk2"/>
                </a:solidFill>
                <a:latin typeface="Source Sans Pro"/>
                <a:ea typeface="Source Sans Pro"/>
                <a:cs typeface="Source Sans Pro"/>
                <a:sym typeface="Source Sans Pro"/>
              </a:rPr>
              <a:t>💙</a:t>
            </a:r>
            <a:r>
              <a:rPr lang="en">
                <a:latin typeface="Source Sans Pro"/>
                <a:ea typeface="Source Sans Pro"/>
                <a:cs typeface="Source Sans Pro"/>
                <a:sym typeface="Source Sans Pro"/>
              </a:rPr>
              <a:t>The CHEBI team were </a:t>
            </a:r>
            <a:r>
              <a:rPr b="1" lang="en">
                <a:latin typeface="Source Sans Pro"/>
                <a:ea typeface="Source Sans Pro"/>
                <a:cs typeface="Source Sans Pro"/>
                <a:sym typeface="Source Sans Pro"/>
              </a:rPr>
              <a:t>exemplary</a:t>
            </a:r>
            <a:r>
              <a:rPr lang="en">
                <a:latin typeface="Source Sans Pro"/>
                <a:ea typeface="Source Sans Pro"/>
                <a:cs typeface="Source Sans Pro"/>
                <a:sym typeface="Source Sans Pro"/>
              </a:rPr>
              <a:t> in engaging with the OBO community to incorporate ontology tools like ROBOT into the release process…  </a:t>
            </a:r>
            <a:r>
              <a:rPr i="1" lang="en">
                <a:solidFill>
                  <a:srgbClr val="0000FF"/>
                </a:solidFill>
                <a:latin typeface="Source Sans Pro"/>
                <a:ea typeface="Source Sans Pro"/>
                <a:cs typeface="Source Sans Pro"/>
                <a:sym typeface="Source Sans Pro"/>
              </a:rPr>
              <a:t>but OWL tooling is not incorporated upstream in the curation process</a:t>
            </a:r>
            <a:endParaRPr>
              <a:latin typeface="Source Sans Pro"/>
              <a:ea typeface="Source Sans Pro"/>
              <a:cs typeface="Source Sans Pro"/>
              <a:sym typeface="Source Sans Pro"/>
            </a:endParaRPr>
          </a:p>
          <a:p>
            <a:pPr indent="0" lvl="0" marL="0" rtl="0" algn="l">
              <a:spcBef>
                <a:spcPts val="0"/>
              </a:spcBef>
              <a:spcAft>
                <a:spcPts val="0"/>
              </a:spcAft>
              <a:buNone/>
            </a:pPr>
            <a:r>
              <a:t/>
            </a:r>
            <a:endParaRPr>
              <a:latin typeface="Source Sans Pro"/>
              <a:ea typeface="Source Sans Pro"/>
              <a:cs typeface="Source Sans Pro"/>
              <a:sym typeface="Source Sans Pr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2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Examples of CHEBI issues</a:t>
            </a:r>
            <a:endParaRPr/>
          </a:p>
        </p:txBody>
      </p:sp>
      <p:sp>
        <p:nvSpPr>
          <p:cNvPr id="267" name="Google Shape;267;p28"/>
          <p:cNvSpPr txBox="1"/>
          <p:nvPr>
            <p:ph idx="1" type="body"/>
          </p:nvPr>
        </p:nvSpPr>
        <p:spPr>
          <a:xfrm>
            <a:off x="311700" y="1152475"/>
            <a:ext cx="44382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Like many big ontologies, CHEBI has parallel “classification ladders”</a:t>
            </a:r>
            <a:endParaRPr/>
          </a:p>
          <a:p>
            <a:pPr indent="-342900" lvl="0" marL="457200" rtl="0" algn="l">
              <a:spcBef>
                <a:spcPts val="0"/>
              </a:spcBef>
              <a:spcAft>
                <a:spcPts val="0"/>
              </a:spcAft>
              <a:buSzPts val="1800"/>
              <a:buChar char="●"/>
            </a:pPr>
            <a:r>
              <a:rPr lang="en"/>
              <a:t>Manually maintaining these leads to inconsistencies</a:t>
            </a:r>
            <a:endParaRPr/>
          </a:p>
          <a:p>
            <a:pPr indent="-317500" lvl="1" marL="914400" rtl="0" algn="l">
              <a:spcBef>
                <a:spcPts val="0"/>
              </a:spcBef>
              <a:spcAft>
                <a:spcPts val="0"/>
              </a:spcAft>
              <a:buSzPts val="1400"/>
              <a:buChar char="○"/>
            </a:pPr>
            <a:r>
              <a:rPr lang="en"/>
              <a:t>Protonated branches are </a:t>
            </a:r>
            <a:r>
              <a:rPr b="1" lang="en"/>
              <a:t>manually synchronized</a:t>
            </a:r>
            <a:r>
              <a:rPr lang="en"/>
              <a:t> &amp; hence </a:t>
            </a:r>
            <a:r>
              <a:rPr b="1" lang="en"/>
              <a:t>inconsistent</a:t>
            </a:r>
            <a:endParaRPr b="1"/>
          </a:p>
          <a:p>
            <a:pPr indent="-317500" lvl="1" marL="914400" rtl="0" algn="l">
              <a:spcBef>
                <a:spcPts val="0"/>
              </a:spcBef>
              <a:spcAft>
                <a:spcPts val="0"/>
              </a:spcAft>
              <a:buSzPts val="1400"/>
              <a:buChar char="○"/>
            </a:pPr>
            <a:r>
              <a:rPr lang="en"/>
              <a:t>Same for other branches, e.g enantiomers</a:t>
            </a:r>
            <a:endParaRPr/>
          </a:p>
        </p:txBody>
      </p:sp>
      <p:sp>
        <p:nvSpPr>
          <p:cNvPr id="268" name="Google Shape;268;p28"/>
          <p:cNvSpPr/>
          <p:nvPr/>
        </p:nvSpPr>
        <p:spPr>
          <a:xfrm>
            <a:off x="4901450" y="2090050"/>
            <a:ext cx="1265100" cy="572700"/>
          </a:xfrm>
          <a:prstGeom prst="roundRect">
            <a:avLst>
              <a:gd fmla="val 16667" name="adj"/>
            </a:avLst>
          </a:prstGeom>
          <a:solidFill>
            <a:schemeClr val="lt1"/>
          </a:solidFill>
          <a:ln cap="flat" cmpd="sng" w="28575">
            <a:solidFill>
              <a:srgbClr val="B7B7B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B7B7B7"/>
                </a:solidFill>
              </a:rPr>
              <a:t>XXX</a:t>
            </a:r>
            <a:r>
              <a:rPr b="1" lang="en">
                <a:solidFill>
                  <a:srgbClr val="B7B7B7"/>
                </a:solidFill>
              </a:rPr>
              <a:t> acid / acid anion</a:t>
            </a:r>
            <a:endParaRPr b="1">
              <a:solidFill>
                <a:srgbClr val="B7B7B7"/>
              </a:solidFill>
            </a:endParaRPr>
          </a:p>
        </p:txBody>
      </p:sp>
      <p:sp>
        <p:nvSpPr>
          <p:cNvPr id="269" name="Google Shape;269;p28"/>
          <p:cNvSpPr/>
          <p:nvPr/>
        </p:nvSpPr>
        <p:spPr>
          <a:xfrm>
            <a:off x="6410400" y="3559625"/>
            <a:ext cx="1071000" cy="496800"/>
          </a:xfrm>
          <a:prstGeom prst="roundRect">
            <a:avLst>
              <a:gd fmla="val 16667" name="adj"/>
            </a:avLst>
          </a:prstGeom>
          <a:solidFill>
            <a:srgbClr val="CFE2F3"/>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XXX</a:t>
            </a:r>
            <a:r>
              <a:rPr b="1" lang="en"/>
              <a:t> acid</a:t>
            </a:r>
            <a:endParaRPr b="1"/>
          </a:p>
        </p:txBody>
      </p:sp>
      <p:sp>
        <p:nvSpPr>
          <p:cNvPr id="270" name="Google Shape;270;p28"/>
          <p:cNvSpPr/>
          <p:nvPr/>
        </p:nvSpPr>
        <p:spPr>
          <a:xfrm>
            <a:off x="7955875" y="3559638"/>
            <a:ext cx="1071000" cy="496800"/>
          </a:xfrm>
          <a:prstGeom prst="roundRect">
            <a:avLst>
              <a:gd fmla="val 16667" name="adj"/>
            </a:avLst>
          </a:prstGeom>
          <a:solidFill>
            <a:srgbClr val="CFE2F3"/>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XXX acid anion (-N)</a:t>
            </a:r>
            <a:endParaRPr b="1"/>
          </a:p>
        </p:txBody>
      </p:sp>
      <p:cxnSp>
        <p:nvCxnSpPr>
          <p:cNvPr id="271" name="Google Shape;271;p28"/>
          <p:cNvCxnSpPr>
            <a:stCxn id="269" idx="0"/>
            <a:endCxn id="268" idx="2"/>
          </p:cNvCxnSpPr>
          <p:nvPr/>
        </p:nvCxnSpPr>
        <p:spPr>
          <a:xfrm flipH="1" rot="5400000">
            <a:off x="5791500" y="2405225"/>
            <a:ext cx="897000" cy="1411800"/>
          </a:xfrm>
          <a:prstGeom prst="curvedConnector3">
            <a:avLst>
              <a:gd fmla="val 49993" name="adj1"/>
            </a:avLst>
          </a:prstGeom>
          <a:noFill/>
          <a:ln cap="flat" cmpd="sng" w="19050">
            <a:solidFill>
              <a:srgbClr val="999999"/>
            </a:solidFill>
            <a:prstDash val="solid"/>
            <a:round/>
            <a:headEnd len="med" w="med" type="none"/>
            <a:tailEnd len="med" w="med" type="triangle"/>
          </a:ln>
        </p:spPr>
      </p:cxnSp>
      <p:cxnSp>
        <p:nvCxnSpPr>
          <p:cNvPr id="272" name="Google Shape;272;p28"/>
          <p:cNvCxnSpPr>
            <a:stCxn id="270" idx="0"/>
            <a:endCxn id="268" idx="2"/>
          </p:cNvCxnSpPr>
          <p:nvPr/>
        </p:nvCxnSpPr>
        <p:spPr>
          <a:xfrm flipH="1" rot="5400000">
            <a:off x="6564175" y="1632438"/>
            <a:ext cx="897000" cy="2957400"/>
          </a:xfrm>
          <a:prstGeom prst="curvedConnector3">
            <a:avLst>
              <a:gd fmla="val 49994" name="adj1"/>
            </a:avLst>
          </a:prstGeom>
          <a:noFill/>
          <a:ln cap="flat" cmpd="sng" w="19050">
            <a:solidFill>
              <a:srgbClr val="999999"/>
            </a:solidFill>
            <a:prstDash val="solid"/>
            <a:round/>
            <a:headEnd len="med" w="med" type="none"/>
            <a:tailEnd len="med" w="med" type="triangle"/>
          </a:ln>
        </p:spPr>
      </p:cxnSp>
      <p:sp>
        <p:nvSpPr>
          <p:cNvPr id="273" name="Google Shape;273;p28"/>
          <p:cNvSpPr/>
          <p:nvPr/>
        </p:nvSpPr>
        <p:spPr>
          <a:xfrm>
            <a:off x="7936800" y="1471700"/>
            <a:ext cx="1155600" cy="572700"/>
          </a:xfrm>
          <a:prstGeom prst="roundRect">
            <a:avLst>
              <a:gd fmla="val 16667" name="adj"/>
            </a:avLst>
          </a:prstGeom>
          <a:solidFill>
            <a:srgbClr val="F6B26B"/>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YYY </a:t>
            </a:r>
            <a:r>
              <a:rPr b="1" lang="en"/>
              <a:t>acid anion (-N)</a:t>
            </a:r>
            <a:endParaRPr b="1"/>
          </a:p>
        </p:txBody>
      </p:sp>
      <p:cxnSp>
        <p:nvCxnSpPr>
          <p:cNvPr id="274" name="Google Shape;274;p28"/>
          <p:cNvCxnSpPr>
            <a:stCxn id="270" idx="0"/>
            <a:endCxn id="273" idx="2"/>
          </p:cNvCxnSpPr>
          <p:nvPr/>
        </p:nvCxnSpPr>
        <p:spPr>
          <a:xfrm rot="-5400000">
            <a:off x="7745275" y="2790438"/>
            <a:ext cx="1515300" cy="23100"/>
          </a:xfrm>
          <a:prstGeom prst="curvedConnector3">
            <a:avLst>
              <a:gd fmla="val 49998" name="adj1"/>
            </a:avLst>
          </a:prstGeom>
          <a:noFill/>
          <a:ln cap="flat" cmpd="sng" w="19050">
            <a:solidFill>
              <a:schemeClr val="dk2"/>
            </a:solidFill>
            <a:prstDash val="dot"/>
            <a:round/>
            <a:headEnd len="med" w="med" type="none"/>
            <a:tailEnd len="med" w="med" type="triangle"/>
          </a:ln>
        </p:spPr>
      </p:cxnSp>
      <p:cxnSp>
        <p:nvCxnSpPr>
          <p:cNvPr id="275" name="Google Shape;275;p28"/>
          <p:cNvCxnSpPr>
            <a:stCxn id="270" idx="1"/>
            <a:endCxn id="269" idx="3"/>
          </p:cNvCxnSpPr>
          <p:nvPr/>
        </p:nvCxnSpPr>
        <p:spPr>
          <a:xfrm flipH="1">
            <a:off x="7481275" y="3808038"/>
            <a:ext cx="474600" cy="600"/>
          </a:xfrm>
          <a:prstGeom prst="curvedConnector3">
            <a:avLst>
              <a:gd fmla="val 49987" name="adj1"/>
            </a:avLst>
          </a:prstGeom>
          <a:noFill/>
          <a:ln cap="flat" cmpd="sng" w="9525">
            <a:solidFill>
              <a:srgbClr val="FF00FF"/>
            </a:solidFill>
            <a:prstDash val="solid"/>
            <a:round/>
            <a:headEnd len="med" w="med" type="stealth"/>
            <a:tailEnd len="med" w="med" type="stealth"/>
          </a:ln>
        </p:spPr>
      </p:cxnSp>
      <p:sp>
        <p:nvSpPr>
          <p:cNvPr id="276" name="Google Shape;276;p28"/>
          <p:cNvSpPr/>
          <p:nvPr/>
        </p:nvSpPr>
        <p:spPr>
          <a:xfrm>
            <a:off x="6257000" y="1471675"/>
            <a:ext cx="1362600" cy="572700"/>
          </a:xfrm>
          <a:prstGeom prst="roundRect">
            <a:avLst>
              <a:gd fmla="val 16667" name="adj"/>
            </a:avLst>
          </a:prstGeom>
          <a:solidFill>
            <a:srgbClr val="F6B26B"/>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YYY </a:t>
            </a:r>
            <a:r>
              <a:rPr b="1" lang="en">
                <a:solidFill>
                  <a:schemeClr val="dk1"/>
                </a:solidFill>
              </a:rPr>
              <a:t>acid</a:t>
            </a:r>
            <a:endParaRPr b="1"/>
          </a:p>
        </p:txBody>
      </p:sp>
      <p:cxnSp>
        <p:nvCxnSpPr>
          <p:cNvPr id="277" name="Google Shape;277;p28"/>
          <p:cNvCxnSpPr>
            <a:stCxn id="273" idx="1"/>
            <a:endCxn id="276" idx="3"/>
          </p:cNvCxnSpPr>
          <p:nvPr/>
        </p:nvCxnSpPr>
        <p:spPr>
          <a:xfrm flipH="1">
            <a:off x="7619700" y="1758050"/>
            <a:ext cx="317100" cy="600"/>
          </a:xfrm>
          <a:prstGeom prst="curvedConnector3">
            <a:avLst>
              <a:gd fmla="val 50016" name="adj1"/>
            </a:avLst>
          </a:prstGeom>
          <a:noFill/>
          <a:ln cap="flat" cmpd="sng" w="9525">
            <a:solidFill>
              <a:srgbClr val="FF00FF"/>
            </a:solidFill>
            <a:prstDash val="solid"/>
            <a:round/>
            <a:headEnd len="med" w="med" type="stealth"/>
            <a:tailEnd len="med" w="med" type="stealth"/>
          </a:ln>
        </p:spPr>
      </p:cxnSp>
      <p:cxnSp>
        <p:nvCxnSpPr>
          <p:cNvPr id="278" name="Google Shape;278;p28"/>
          <p:cNvCxnSpPr>
            <a:stCxn id="269" idx="0"/>
            <a:endCxn id="276" idx="2"/>
          </p:cNvCxnSpPr>
          <p:nvPr/>
        </p:nvCxnSpPr>
        <p:spPr>
          <a:xfrm flipH="1" rot="5400000">
            <a:off x="6184500" y="2798225"/>
            <a:ext cx="1515300" cy="7500"/>
          </a:xfrm>
          <a:prstGeom prst="curvedConnector3">
            <a:avLst>
              <a:gd fmla="val 49998" name="adj1"/>
            </a:avLst>
          </a:prstGeom>
          <a:noFill/>
          <a:ln cap="flat" cmpd="sng" w="19050">
            <a:solidFill>
              <a:schemeClr val="dk2"/>
            </a:solidFill>
            <a:prstDash val="solid"/>
            <a:round/>
            <a:headEnd len="med" w="med" type="none"/>
            <a:tailEnd len="med" w="med" type="triangle"/>
          </a:ln>
        </p:spPr>
      </p:cxnSp>
      <p:sp>
        <p:nvSpPr>
          <p:cNvPr id="279" name="Google Shape;279;p28"/>
          <p:cNvSpPr/>
          <p:nvPr/>
        </p:nvSpPr>
        <p:spPr>
          <a:xfrm>
            <a:off x="4901450" y="579775"/>
            <a:ext cx="1265100" cy="572700"/>
          </a:xfrm>
          <a:prstGeom prst="roundRect">
            <a:avLst>
              <a:gd fmla="val 16667" name="adj"/>
            </a:avLst>
          </a:prstGeom>
          <a:solidFill>
            <a:schemeClr val="lt1"/>
          </a:solidFill>
          <a:ln cap="flat" cmpd="sng" w="28575">
            <a:solidFill>
              <a:srgbClr val="B7B7B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B7B7B7"/>
                </a:solidFill>
              </a:rPr>
              <a:t>YYY</a:t>
            </a:r>
            <a:r>
              <a:rPr b="1" lang="en">
                <a:solidFill>
                  <a:srgbClr val="B7B7B7"/>
                </a:solidFill>
              </a:rPr>
              <a:t> acid / acid anion</a:t>
            </a:r>
            <a:endParaRPr b="1">
              <a:solidFill>
                <a:srgbClr val="B7B7B7"/>
              </a:solidFill>
            </a:endParaRPr>
          </a:p>
        </p:txBody>
      </p:sp>
      <p:cxnSp>
        <p:nvCxnSpPr>
          <p:cNvPr id="280" name="Google Shape;280;p28"/>
          <p:cNvCxnSpPr/>
          <p:nvPr/>
        </p:nvCxnSpPr>
        <p:spPr>
          <a:xfrm flipH="1" rot="5400000">
            <a:off x="6010688" y="620863"/>
            <a:ext cx="341100" cy="1404300"/>
          </a:xfrm>
          <a:prstGeom prst="curvedConnector3">
            <a:avLst>
              <a:gd fmla="val 49995" name="adj1"/>
            </a:avLst>
          </a:prstGeom>
          <a:noFill/>
          <a:ln cap="flat" cmpd="sng" w="19050">
            <a:solidFill>
              <a:srgbClr val="999999"/>
            </a:solidFill>
            <a:prstDash val="solid"/>
            <a:round/>
            <a:headEnd len="med" w="med" type="none"/>
            <a:tailEnd len="med" w="med" type="triangle"/>
          </a:ln>
        </p:spPr>
      </p:cxnSp>
      <p:cxnSp>
        <p:nvCxnSpPr>
          <p:cNvPr id="281" name="Google Shape;281;p28"/>
          <p:cNvCxnSpPr/>
          <p:nvPr/>
        </p:nvCxnSpPr>
        <p:spPr>
          <a:xfrm flipH="1" rot="5400000">
            <a:off x="6768063" y="-136475"/>
            <a:ext cx="341100" cy="2919000"/>
          </a:xfrm>
          <a:prstGeom prst="curvedConnector3">
            <a:avLst>
              <a:gd fmla="val 49996" name="adj1"/>
            </a:avLst>
          </a:prstGeom>
          <a:noFill/>
          <a:ln cap="flat" cmpd="sng" w="19050">
            <a:solidFill>
              <a:srgbClr val="999999"/>
            </a:solidFill>
            <a:prstDash val="solid"/>
            <a:round/>
            <a:headEnd len="med" w="med" type="none"/>
            <a:tailEnd len="med" w="med" type="triangle"/>
          </a:ln>
        </p:spPr>
      </p:cxnSp>
      <p:sp>
        <p:nvSpPr>
          <p:cNvPr id="282" name="Google Shape;282;p28"/>
          <p:cNvSpPr txBox="1"/>
          <p:nvPr/>
        </p:nvSpPr>
        <p:spPr>
          <a:xfrm>
            <a:off x="5188325" y="4612250"/>
            <a:ext cx="3295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hlink"/>
                </a:solidFill>
                <a:hlinkClick r:id="rId3"/>
              </a:rPr>
              <a:t>https://github.com/ebi-chebi/ChEBI/issues/4207</a:t>
            </a:r>
            <a:r>
              <a:rPr lang="en" sz="1100"/>
              <a:t> </a:t>
            </a:r>
            <a:endParaRPr sz="1100"/>
          </a:p>
        </p:txBody>
      </p:sp>
      <p:cxnSp>
        <p:nvCxnSpPr>
          <p:cNvPr id="283" name="Google Shape;283;p28"/>
          <p:cNvCxnSpPr>
            <a:stCxn id="276" idx="0"/>
          </p:cNvCxnSpPr>
          <p:nvPr/>
        </p:nvCxnSpPr>
        <p:spPr>
          <a:xfrm rot="-5400000">
            <a:off x="6587300" y="860875"/>
            <a:ext cx="961800" cy="259800"/>
          </a:xfrm>
          <a:prstGeom prst="curvedConnector3">
            <a:avLst>
              <a:gd fmla="val 50000" name="adj1"/>
            </a:avLst>
          </a:prstGeom>
          <a:noFill/>
          <a:ln cap="flat" cmpd="sng" w="19050">
            <a:solidFill>
              <a:schemeClr val="dk2"/>
            </a:solidFill>
            <a:prstDash val="solid"/>
            <a:round/>
            <a:headEnd len="med" w="med" type="none"/>
            <a:tailEnd len="med" w="med" type="triangle"/>
          </a:ln>
        </p:spPr>
      </p:cxnSp>
      <p:cxnSp>
        <p:nvCxnSpPr>
          <p:cNvPr id="284" name="Google Shape;284;p28"/>
          <p:cNvCxnSpPr/>
          <p:nvPr/>
        </p:nvCxnSpPr>
        <p:spPr>
          <a:xfrm rot="-5400000">
            <a:off x="8140375" y="860875"/>
            <a:ext cx="961800" cy="259800"/>
          </a:xfrm>
          <a:prstGeom prst="curvedConnector3">
            <a:avLst>
              <a:gd fmla="val 50000" name="adj1"/>
            </a:avLst>
          </a:prstGeom>
          <a:noFill/>
          <a:ln cap="flat" cmpd="sng" w="19050">
            <a:solidFill>
              <a:schemeClr val="dk2"/>
            </a:solidFill>
            <a:prstDash val="solid"/>
            <a:round/>
            <a:headEnd len="med" w="med" type="none"/>
            <a:tailEnd len="med" w="med" type="triangle"/>
          </a:ln>
        </p:spPr>
      </p:cxnSp>
      <p:cxnSp>
        <p:nvCxnSpPr>
          <p:cNvPr id="285" name="Google Shape;285;p28"/>
          <p:cNvCxnSpPr>
            <a:stCxn id="268" idx="0"/>
            <a:endCxn id="279" idx="2"/>
          </p:cNvCxnSpPr>
          <p:nvPr/>
        </p:nvCxnSpPr>
        <p:spPr>
          <a:xfrm rot="-5400000">
            <a:off x="5065550" y="1621000"/>
            <a:ext cx="937500" cy="600"/>
          </a:xfrm>
          <a:prstGeom prst="curvedConnector3">
            <a:avLst>
              <a:gd fmla="val 50004" name="adj1"/>
            </a:avLst>
          </a:prstGeom>
          <a:noFill/>
          <a:ln cap="flat" cmpd="sng" w="19050">
            <a:solidFill>
              <a:srgbClr val="999999"/>
            </a:solidFill>
            <a:prstDash val="solid"/>
            <a:round/>
            <a:headEnd len="med" w="med" type="none"/>
            <a:tailEnd len="med" w="med" type="triangle"/>
          </a:ln>
        </p:spPr>
      </p:cxnSp>
      <p:sp>
        <p:nvSpPr>
          <p:cNvPr id="286" name="Google Shape;286;p28"/>
          <p:cNvSpPr/>
          <p:nvPr/>
        </p:nvSpPr>
        <p:spPr>
          <a:xfrm>
            <a:off x="6596775" y="2571750"/>
            <a:ext cx="844500" cy="341100"/>
          </a:xfrm>
          <a:prstGeom prst="ellipse">
            <a:avLst/>
          </a:prstGeom>
          <a:solidFill>
            <a:schemeClr val="lt1"/>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7" name="Google Shape;287;p28"/>
          <p:cNvPicPr preferRelativeResize="0"/>
          <p:nvPr/>
        </p:nvPicPr>
        <p:blipFill>
          <a:blip r:embed="rId4">
            <a:alphaModFix/>
          </a:blip>
          <a:stretch>
            <a:fillRect/>
          </a:stretch>
        </p:blipFill>
        <p:spPr>
          <a:xfrm>
            <a:off x="6798582" y="2525986"/>
            <a:ext cx="440890" cy="432626"/>
          </a:xfrm>
          <a:prstGeom prst="rect">
            <a:avLst/>
          </a:prstGeom>
          <a:noFill/>
          <a:ln>
            <a:noFill/>
          </a:ln>
        </p:spPr>
      </p:pic>
      <p:sp>
        <p:nvSpPr>
          <p:cNvPr id="288" name="Google Shape;288;p28"/>
          <p:cNvSpPr/>
          <p:nvPr/>
        </p:nvSpPr>
        <p:spPr>
          <a:xfrm>
            <a:off x="8069125" y="2571750"/>
            <a:ext cx="844500" cy="341100"/>
          </a:xfrm>
          <a:prstGeom prst="ellipse">
            <a:avLst/>
          </a:prstGeom>
          <a:solidFill>
            <a:schemeClr val="lt1"/>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9" name="Google Shape;289;p28"/>
          <p:cNvPicPr preferRelativeResize="0"/>
          <p:nvPr/>
        </p:nvPicPr>
        <p:blipFill>
          <a:blip r:embed="rId5">
            <a:alphaModFix/>
          </a:blip>
          <a:stretch>
            <a:fillRect/>
          </a:stretch>
        </p:blipFill>
        <p:spPr>
          <a:xfrm>
            <a:off x="8256724" y="2561100"/>
            <a:ext cx="317099" cy="362409"/>
          </a:xfrm>
          <a:prstGeom prst="rect">
            <a:avLst/>
          </a:prstGeom>
          <a:noFill/>
          <a:ln>
            <a:noFill/>
          </a:ln>
        </p:spPr>
      </p:pic>
      <p:sp>
        <p:nvSpPr>
          <p:cNvPr id="290" name="Google Shape;290;p28"/>
          <p:cNvSpPr txBox="1"/>
          <p:nvPr/>
        </p:nvSpPr>
        <p:spPr>
          <a:xfrm>
            <a:off x="6938400" y="2792625"/>
            <a:ext cx="791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200">
                <a:solidFill>
                  <a:schemeClr val="dk1"/>
                </a:solidFill>
              </a:rPr>
              <a:t>present</a:t>
            </a:r>
            <a:endParaRPr i="1" sz="1200"/>
          </a:p>
        </p:txBody>
      </p:sp>
      <p:sp>
        <p:nvSpPr>
          <p:cNvPr id="291" name="Google Shape;291;p28"/>
          <p:cNvSpPr txBox="1"/>
          <p:nvPr/>
        </p:nvSpPr>
        <p:spPr>
          <a:xfrm>
            <a:off x="8445150" y="2857313"/>
            <a:ext cx="791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200">
                <a:solidFill>
                  <a:schemeClr val="dk1"/>
                </a:solidFill>
              </a:rPr>
              <a:t>missing</a:t>
            </a:r>
            <a:endParaRPr i="1" sz="1200"/>
          </a:p>
        </p:txBody>
      </p:sp>
      <p:sp>
        <p:nvSpPr>
          <p:cNvPr id="292" name="Google Shape;292;p28"/>
          <p:cNvSpPr txBox="1"/>
          <p:nvPr/>
        </p:nvSpPr>
        <p:spPr>
          <a:xfrm>
            <a:off x="7739825" y="0"/>
            <a:ext cx="1362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200">
                <a:solidFill>
                  <a:schemeClr val="dk1"/>
                </a:solidFill>
              </a:rPr>
              <a:t>“pH 7.3 forms”</a:t>
            </a:r>
            <a:endParaRPr i="1"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9"/>
          <p:cNvSpPr txBox="1"/>
          <p:nvPr>
            <p:ph type="title"/>
          </p:nvPr>
        </p:nvSpPr>
        <p:spPr>
          <a:xfrm>
            <a:off x="311700" y="445025"/>
            <a:ext cx="28221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Atoms</a:t>
            </a:r>
            <a:endParaRPr/>
          </a:p>
        </p:txBody>
      </p:sp>
      <p:pic>
        <p:nvPicPr>
          <p:cNvPr id="298" name="Google Shape;298;p29"/>
          <p:cNvPicPr preferRelativeResize="0"/>
          <p:nvPr/>
        </p:nvPicPr>
        <p:blipFill>
          <a:blip r:embed="rId3">
            <a:alphaModFix/>
          </a:blip>
          <a:stretch>
            <a:fillRect/>
          </a:stretch>
        </p:blipFill>
        <p:spPr>
          <a:xfrm>
            <a:off x="3360729" y="61075"/>
            <a:ext cx="3188901" cy="5029673"/>
          </a:xfrm>
          <a:prstGeom prst="rect">
            <a:avLst/>
          </a:prstGeom>
          <a:noFill/>
          <a:ln>
            <a:noFill/>
          </a:ln>
        </p:spPr>
      </p:pic>
      <p:sp>
        <p:nvSpPr>
          <p:cNvPr id="299" name="Google Shape;299;p29"/>
          <p:cNvSpPr/>
          <p:nvPr/>
        </p:nvSpPr>
        <p:spPr>
          <a:xfrm>
            <a:off x="6209050" y="3100650"/>
            <a:ext cx="393000" cy="244500"/>
          </a:xfrm>
          <a:prstGeom prst="lef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29"/>
          <p:cNvSpPr txBox="1"/>
          <p:nvPr/>
        </p:nvSpPr>
        <p:spPr>
          <a:xfrm>
            <a:off x="1273325" y="3823250"/>
            <a:ext cx="2087400" cy="126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800">
                <a:solidFill>
                  <a:srgbClr val="000000"/>
                </a:solidFill>
              </a:rPr>
              <a:t>Should be classified as nickel atom</a:t>
            </a:r>
            <a:endParaRPr i="1" sz="1800">
              <a:solidFill>
                <a:srgbClr val="000000"/>
              </a:solidFill>
            </a:endParaRPr>
          </a:p>
        </p:txBody>
      </p:sp>
      <p:sp>
        <p:nvSpPr>
          <p:cNvPr id="301" name="Google Shape;301;p29"/>
          <p:cNvSpPr/>
          <p:nvPr/>
        </p:nvSpPr>
        <p:spPr>
          <a:xfrm flipH="1">
            <a:off x="3104250" y="4846250"/>
            <a:ext cx="747000" cy="244500"/>
          </a:xfrm>
          <a:prstGeom prst="lef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9"/>
          <p:cNvSpPr txBox="1"/>
          <p:nvPr>
            <p:ph idx="1" type="body"/>
          </p:nvPr>
        </p:nvSpPr>
        <p:spPr>
          <a:xfrm>
            <a:off x="311700" y="1152475"/>
            <a:ext cx="26580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Representation of atoms in CHEBI is confusing</a:t>
            </a:r>
            <a:endParaRPr/>
          </a:p>
          <a:p>
            <a:pPr indent="-342900" lvl="0" marL="457200" rtl="0" algn="l">
              <a:spcBef>
                <a:spcPts val="0"/>
              </a:spcBef>
              <a:spcAft>
                <a:spcPts val="0"/>
              </a:spcAft>
              <a:buSzPts val="1800"/>
              <a:buChar char="●"/>
            </a:pPr>
            <a:r>
              <a:rPr lang="en"/>
              <a:t>Impossible to find the “generic concept”</a:t>
            </a:r>
            <a:endParaRPr/>
          </a:p>
        </p:txBody>
      </p:sp>
      <p:sp>
        <p:nvSpPr>
          <p:cNvPr id="303" name="Google Shape;303;p29"/>
          <p:cNvSpPr txBox="1"/>
          <p:nvPr/>
        </p:nvSpPr>
        <p:spPr>
          <a:xfrm>
            <a:off x="6512750" y="46324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t>Issue from &gt;20 years ago: </a:t>
            </a:r>
            <a:r>
              <a:rPr lang="en" sz="800"/>
              <a:t>https://github.com/ebi-chebi/ChEBI/issues/688</a:t>
            </a:r>
            <a:endParaRPr sz="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30"/>
          <p:cNvSpPr txBox="1"/>
          <p:nvPr>
            <p:ph type="title"/>
          </p:nvPr>
        </p:nvSpPr>
        <p:spPr>
          <a:xfrm>
            <a:off x="311700" y="445025"/>
            <a:ext cx="28221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Atoms</a:t>
            </a:r>
            <a:endParaRPr/>
          </a:p>
        </p:txBody>
      </p:sp>
      <p:pic>
        <p:nvPicPr>
          <p:cNvPr id="309" name="Google Shape;309;p30"/>
          <p:cNvPicPr preferRelativeResize="0"/>
          <p:nvPr/>
        </p:nvPicPr>
        <p:blipFill>
          <a:blip r:embed="rId3">
            <a:alphaModFix/>
          </a:blip>
          <a:stretch>
            <a:fillRect/>
          </a:stretch>
        </p:blipFill>
        <p:spPr>
          <a:xfrm>
            <a:off x="3567000" y="152400"/>
            <a:ext cx="3773975" cy="4838700"/>
          </a:xfrm>
          <a:prstGeom prst="rect">
            <a:avLst/>
          </a:prstGeom>
          <a:noFill/>
          <a:ln>
            <a:noFill/>
          </a:ln>
        </p:spPr>
      </p:pic>
      <p:sp>
        <p:nvSpPr>
          <p:cNvPr id="310" name="Google Shape;310;p30"/>
          <p:cNvSpPr txBox="1"/>
          <p:nvPr/>
        </p:nvSpPr>
        <p:spPr>
          <a:xfrm>
            <a:off x="222750" y="1542225"/>
            <a:ext cx="3000000" cy="23736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Representation of atoms in CHEBI is confusing</a:t>
            </a:r>
            <a:endParaRPr sz="1800">
              <a:solidFill>
                <a:schemeClr val="lt2"/>
              </a:solidFill>
              <a:latin typeface="Source Sans Pro"/>
              <a:ea typeface="Source Sans Pro"/>
              <a:cs typeface="Source Sans Pro"/>
              <a:sym typeface="Source Sans Pro"/>
            </a:endParaRPr>
          </a:p>
          <a:p>
            <a:pPr indent="-342900" lvl="0" marL="4572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Impossible to find the “generic concept”</a:t>
            </a:r>
            <a:endParaRPr sz="1800">
              <a:solidFill>
                <a:schemeClr val="lt2"/>
              </a:solidFill>
              <a:latin typeface="Source Sans Pro"/>
              <a:ea typeface="Source Sans Pro"/>
              <a:cs typeface="Source Sans Pro"/>
              <a:sym typeface="Source Sans Pro"/>
            </a:endParaRPr>
          </a:p>
          <a:p>
            <a:pPr indent="-342900" lvl="0" marL="4572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No principles for different “levels” (ion forms, isotopes)</a:t>
            </a:r>
            <a:endParaRPr sz="1800">
              <a:solidFill>
                <a:schemeClr val="lt2"/>
              </a:solidFill>
              <a:latin typeface="Source Sans Pro"/>
              <a:ea typeface="Source Sans Pro"/>
              <a:cs typeface="Source Sans Pro"/>
              <a:sym typeface="Source Sans Pro"/>
            </a:endParaRPr>
          </a:p>
        </p:txBody>
      </p:sp>
      <p:sp>
        <p:nvSpPr>
          <p:cNvPr id="311" name="Google Shape;311;p30"/>
          <p:cNvSpPr txBox="1"/>
          <p:nvPr/>
        </p:nvSpPr>
        <p:spPr>
          <a:xfrm>
            <a:off x="6947625" y="4151100"/>
            <a:ext cx="2105400" cy="8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800"/>
              <a:t>Why isn’t 12(4+) under 12?</a:t>
            </a:r>
            <a:endParaRPr i="1" sz="180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Towards a more maintainable CHEBI ontology</a:t>
            </a:r>
            <a:endParaRPr/>
          </a:p>
        </p:txBody>
      </p:sp>
      <p:sp>
        <p:nvSpPr>
          <p:cNvPr id="317" name="Google Shape;317;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Systematize the underlying </a:t>
            </a:r>
            <a:r>
              <a:rPr b="1" lang="en"/>
              <a:t>design patterns</a:t>
            </a:r>
            <a:r>
              <a:rPr lang="en"/>
              <a:t> (DPs)</a:t>
            </a:r>
            <a:endParaRPr/>
          </a:p>
          <a:p>
            <a:pPr indent="-342900" lvl="0" marL="457200" rtl="0" algn="l">
              <a:spcBef>
                <a:spcPts val="0"/>
              </a:spcBef>
              <a:spcAft>
                <a:spcPts val="0"/>
              </a:spcAft>
              <a:buSzPts val="1800"/>
              <a:buAutoNum type="arabicPeriod"/>
            </a:pPr>
            <a:r>
              <a:rPr lang="en"/>
              <a:t>Map existing terms to DP classes</a:t>
            </a:r>
            <a:endParaRPr/>
          </a:p>
          <a:p>
            <a:pPr indent="-342900" lvl="0" marL="457200" rtl="0" algn="l">
              <a:spcBef>
                <a:spcPts val="0"/>
              </a:spcBef>
              <a:spcAft>
                <a:spcPts val="0"/>
              </a:spcAft>
              <a:buSzPts val="1800"/>
              <a:buAutoNum type="arabicPeriod"/>
            </a:pPr>
            <a:r>
              <a:rPr lang="en"/>
              <a:t>Use standard ontology tooling to auto-classify and find errors</a:t>
            </a:r>
            <a:endParaRPr i="1"/>
          </a:p>
        </p:txBody>
      </p:sp>
      <p:pic>
        <p:nvPicPr>
          <p:cNvPr id="318" name="Google Shape;318;p31"/>
          <p:cNvPicPr preferRelativeResize="0"/>
          <p:nvPr/>
        </p:nvPicPr>
        <p:blipFill>
          <a:blip r:embed="rId3">
            <a:alphaModFix/>
          </a:blip>
          <a:stretch>
            <a:fillRect/>
          </a:stretch>
        </p:blipFill>
        <p:spPr>
          <a:xfrm>
            <a:off x="7112325" y="2242525"/>
            <a:ext cx="1966551" cy="2949827"/>
          </a:xfrm>
          <a:prstGeom prst="rect">
            <a:avLst/>
          </a:prstGeom>
          <a:noFill/>
          <a:ln>
            <a:noFill/>
          </a:ln>
        </p:spPr>
      </p:pic>
      <p:sp>
        <p:nvSpPr>
          <p:cNvPr id="319" name="Google Shape;319;p31"/>
          <p:cNvSpPr txBox="1"/>
          <p:nvPr/>
        </p:nvSpPr>
        <p:spPr>
          <a:xfrm>
            <a:off x="0" y="456887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1F2328"/>
                </a:solidFill>
                <a:highlight>
                  <a:srgbClr val="FFFFFF"/>
                </a:highlight>
              </a:rPr>
              <a:t>The need for a simpler collaboratively maintained CHEBI hierarchy. (CHEBI 2024 Workshop). </a:t>
            </a:r>
            <a:r>
              <a:rPr lang="en" sz="800" u="sng">
                <a:solidFill>
                  <a:srgbClr val="0969DA"/>
                </a:solidFill>
                <a:highlight>
                  <a:srgbClr val="FFFFFF"/>
                </a:highlight>
                <a:hlinkClick r:id="rId4">
                  <a:extLst>
                    <a:ext uri="{A12FA001-AC4F-418D-AE19-62706E023703}">
                      <ahyp:hlinkClr val="tx"/>
                    </a:ext>
                  </a:extLst>
                </a:hlinkClick>
              </a:rPr>
              <a:t>https://doi.org/10.5281/zenodo.14298221</a:t>
            </a:r>
            <a:endParaRPr sz="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Outline</a:t>
            </a:r>
            <a:endParaRPr/>
          </a:p>
        </p:txBody>
      </p:sp>
      <p:sp>
        <p:nvSpPr>
          <p:cNvPr id="67" name="Google Shape;67;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Why we need CHEBI</a:t>
            </a:r>
            <a:endParaRPr/>
          </a:p>
          <a:p>
            <a:pPr indent="0" lvl="0" marL="0" rtl="0" algn="l">
              <a:spcBef>
                <a:spcPts val="1200"/>
              </a:spcBef>
              <a:spcAft>
                <a:spcPts val="0"/>
              </a:spcAft>
              <a:buNone/>
            </a:pPr>
            <a:r>
              <a:rPr lang="en"/>
              <a:t>Why building large ontologies is really hard without the right tools</a:t>
            </a:r>
            <a:endParaRPr/>
          </a:p>
          <a:p>
            <a:pPr indent="0" lvl="0" marL="0" rtl="0" algn="l">
              <a:spcBef>
                <a:spcPts val="1200"/>
              </a:spcBef>
              <a:spcAft>
                <a:spcPts val="0"/>
              </a:spcAft>
              <a:buNone/>
            </a:pPr>
            <a:r>
              <a:rPr lang="en"/>
              <a:t>CHEMROF as a schema for guiding chemical ontology construction</a:t>
            </a:r>
            <a:endParaRPr/>
          </a:p>
          <a:p>
            <a:pPr indent="0" lvl="0" marL="0" rtl="0" algn="l">
              <a:spcBef>
                <a:spcPts val="1200"/>
              </a:spcBef>
              <a:spcAft>
                <a:spcPts val="0"/>
              </a:spcAft>
              <a:buNone/>
            </a:pPr>
            <a:r>
              <a:rPr lang="en"/>
              <a:t>Walk-through examples: racemic mixtures and atoms</a:t>
            </a:r>
            <a:endParaRPr/>
          </a:p>
          <a:p>
            <a:pPr indent="0" lvl="0" marL="0" rtl="0" algn="l">
              <a:spcBef>
                <a:spcPts val="1200"/>
              </a:spcBef>
              <a:spcAft>
                <a:spcPts val="0"/>
              </a:spcAft>
              <a:buNone/>
            </a:pPr>
            <a:r>
              <a:rPr lang="en"/>
              <a:t>Reaction modeling</a:t>
            </a:r>
            <a:endParaRPr/>
          </a:p>
          <a:p>
            <a:pPr indent="0" lvl="0" marL="0" rtl="0" algn="l">
              <a:spcBef>
                <a:spcPts val="1200"/>
              </a:spcBef>
              <a:spcAft>
                <a:spcPts val="0"/>
              </a:spcAft>
              <a:buNone/>
            </a:pPr>
            <a:r>
              <a:rPr lang="en"/>
              <a:t>Use of agentic AI</a:t>
            </a:r>
            <a:endParaRPr/>
          </a:p>
          <a:p>
            <a:pPr indent="0" lvl="0" marL="0" rtl="0" algn="l">
              <a:spcBef>
                <a:spcPts val="1200"/>
              </a:spcBef>
              <a:spcAft>
                <a:spcPts val="12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32"/>
          <p:cNvPicPr preferRelativeResize="0"/>
          <p:nvPr/>
        </p:nvPicPr>
        <p:blipFill>
          <a:blip r:embed="rId3">
            <a:alphaModFix/>
          </a:blip>
          <a:stretch>
            <a:fillRect/>
          </a:stretch>
        </p:blipFill>
        <p:spPr>
          <a:xfrm>
            <a:off x="5899525" y="135100"/>
            <a:ext cx="3185849" cy="4816375"/>
          </a:xfrm>
          <a:prstGeom prst="rect">
            <a:avLst/>
          </a:prstGeom>
          <a:noFill/>
          <a:ln>
            <a:noFill/>
          </a:ln>
        </p:spPr>
      </p:pic>
      <p:sp>
        <p:nvSpPr>
          <p:cNvPr id="325" name="Google Shape;325;p32"/>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100"/>
              <a:t>CHEMROF as a source of design patterns</a:t>
            </a:r>
            <a:endParaRPr sz="2100"/>
          </a:p>
        </p:txBody>
      </p:sp>
      <p:sp>
        <p:nvSpPr>
          <p:cNvPr id="326" name="Google Shape;326;p32"/>
          <p:cNvSpPr txBox="1"/>
          <p:nvPr>
            <p:ph idx="1" type="body"/>
          </p:nvPr>
        </p:nvSpPr>
        <p:spPr>
          <a:xfrm>
            <a:off x="311700" y="1152475"/>
            <a:ext cx="59568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CHEMROF is a LinkML schema for chemical entities, mixtures, and reactions</a:t>
            </a:r>
            <a:endParaRPr/>
          </a:p>
          <a:p>
            <a:pPr indent="0" lvl="0" marL="0" rtl="0" algn="l">
              <a:spcBef>
                <a:spcPts val="1200"/>
              </a:spcBef>
              <a:spcAft>
                <a:spcPts val="0"/>
              </a:spcAft>
              <a:buNone/>
            </a:pPr>
            <a:r>
              <a:rPr lang="en"/>
              <a:t>It can serve many purposes</a:t>
            </a:r>
            <a:endParaRPr/>
          </a:p>
          <a:p>
            <a:pPr indent="-342900" lvl="0" marL="457200" rtl="0" algn="l">
              <a:spcBef>
                <a:spcPts val="1200"/>
              </a:spcBef>
              <a:spcAft>
                <a:spcPts val="0"/>
              </a:spcAft>
              <a:buSzPts val="1800"/>
              <a:buChar char="●"/>
            </a:pPr>
            <a:r>
              <a:rPr lang="en"/>
              <a:t>A vocabulary for chemical </a:t>
            </a:r>
            <a:r>
              <a:rPr b="1" lang="en"/>
              <a:t>properties</a:t>
            </a:r>
            <a:r>
              <a:rPr lang="en"/>
              <a:t> (partly done in CHEBI 2.0!)</a:t>
            </a:r>
            <a:endParaRPr/>
          </a:p>
          <a:p>
            <a:pPr indent="-342900" lvl="0" marL="457200" rtl="0" algn="l">
              <a:spcBef>
                <a:spcPts val="0"/>
              </a:spcBef>
              <a:spcAft>
                <a:spcPts val="0"/>
              </a:spcAft>
              <a:buSzPts val="1800"/>
              <a:buChar char="●"/>
            </a:pPr>
            <a:r>
              <a:rPr lang="en"/>
              <a:t>A </a:t>
            </a:r>
            <a:r>
              <a:rPr b="1" lang="en"/>
              <a:t>UML-like schema</a:t>
            </a:r>
            <a:r>
              <a:rPr lang="en"/>
              <a:t> for representing chemical entities as ‘data’</a:t>
            </a:r>
            <a:endParaRPr/>
          </a:p>
          <a:p>
            <a:pPr indent="-317500" lvl="1" marL="914400" rtl="0" algn="l">
              <a:spcBef>
                <a:spcPts val="0"/>
              </a:spcBef>
              <a:spcAft>
                <a:spcPts val="0"/>
              </a:spcAft>
              <a:buSzPts val="1400"/>
              <a:buChar char="○"/>
            </a:pPr>
            <a:r>
              <a:rPr lang="en"/>
              <a:t>Also: pydantic; json-schema; shacl; …</a:t>
            </a:r>
            <a:endParaRPr/>
          </a:p>
          <a:p>
            <a:pPr indent="-342900" lvl="0" marL="457200" rtl="0" algn="l">
              <a:spcBef>
                <a:spcPts val="0"/>
              </a:spcBef>
              <a:spcAft>
                <a:spcPts val="0"/>
              </a:spcAft>
              <a:buSzPts val="1800"/>
              <a:buChar char="●"/>
            </a:pPr>
            <a:r>
              <a:rPr lang="en"/>
              <a:t>A metaclass schema (</a:t>
            </a:r>
            <a:r>
              <a:rPr b="1" lang="en"/>
              <a:t>design patterns</a:t>
            </a:r>
            <a:r>
              <a:rPr lang="en"/>
              <a:t>) for a chemical terminological ontology</a:t>
            </a:r>
            <a:endParaRPr/>
          </a:p>
          <a:p>
            <a:pPr indent="-317500" lvl="1" marL="914400" rtl="0" algn="l">
              <a:spcBef>
                <a:spcPts val="0"/>
              </a:spcBef>
              <a:spcAft>
                <a:spcPts val="0"/>
              </a:spcAft>
              <a:buSzPts val="1400"/>
              <a:buChar char="○"/>
            </a:pPr>
            <a:r>
              <a:rPr lang="en"/>
              <a:t>NOT an OBO-style upper ontology</a:t>
            </a:r>
            <a:endParaRPr/>
          </a:p>
        </p:txBody>
      </p:sp>
      <p:sp>
        <p:nvSpPr>
          <p:cNvPr id="327" name="Google Shape;327;p32"/>
          <p:cNvSpPr txBox="1"/>
          <p:nvPr/>
        </p:nvSpPr>
        <p:spPr>
          <a:xfrm>
            <a:off x="0" y="4679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https://w3id.org/chemrof</a:t>
            </a:r>
            <a:r>
              <a:rPr lang="en"/>
              <a: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Use Case: Racemic Mixtures</a:t>
            </a:r>
            <a:endParaRPr/>
          </a:p>
        </p:txBody>
      </p:sp>
      <p:pic>
        <p:nvPicPr>
          <p:cNvPr id="333" name="Google Shape;333;p33"/>
          <p:cNvPicPr preferRelativeResize="0"/>
          <p:nvPr/>
        </p:nvPicPr>
        <p:blipFill>
          <a:blip r:embed="rId3">
            <a:alphaModFix/>
          </a:blip>
          <a:stretch>
            <a:fillRect/>
          </a:stretch>
        </p:blipFill>
        <p:spPr>
          <a:xfrm>
            <a:off x="578975" y="1294650"/>
            <a:ext cx="5741102" cy="3297796"/>
          </a:xfrm>
          <a:prstGeom prst="rect">
            <a:avLst/>
          </a:prstGeom>
          <a:noFill/>
          <a:ln>
            <a:noFill/>
          </a:ln>
        </p:spPr>
      </p:pic>
      <p:sp>
        <p:nvSpPr>
          <p:cNvPr id="334" name="Google Shape;334;p33"/>
          <p:cNvSpPr txBox="1"/>
          <p:nvPr/>
        </p:nvSpPr>
        <p:spPr>
          <a:xfrm>
            <a:off x="6522925" y="976200"/>
            <a:ext cx="3000000" cy="2835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800">
                <a:solidFill>
                  <a:schemeClr val="lt2"/>
                </a:solidFill>
                <a:latin typeface="Source Sans Pro"/>
                <a:ea typeface="Source Sans Pro"/>
                <a:cs typeface="Source Sans Pro"/>
                <a:sym typeface="Source Sans Pro"/>
              </a:rPr>
              <a:t>Implicit CHEBI DP</a:t>
            </a:r>
            <a:endParaRPr sz="1800">
              <a:solidFill>
                <a:schemeClr val="lt2"/>
              </a:solidFill>
              <a:latin typeface="Source Sans Pro"/>
              <a:ea typeface="Source Sans Pro"/>
              <a:cs typeface="Source Sans Pro"/>
              <a:sym typeface="Source Sans Pro"/>
            </a:endParaRPr>
          </a:p>
          <a:p>
            <a:pPr indent="-342900" lvl="0" marL="457200" rtl="0" algn="l">
              <a:lnSpc>
                <a:spcPct val="115000"/>
              </a:lnSpc>
              <a:spcBef>
                <a:spcPts val="120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Racemate “quads”</a:t>
            </a:r>
            <a:endParaRPr sz="1800">
              <a:solidFill>
                <a:schemeClr val="lt2"/>
              </a:solidFill>
              <a:latin typeface="Source Sans Pro"/>
              <a:ea typeface="Source Sans Pro"/>
              <a:cs typeface="Source Sans Pro"/>
              <a:sym typeface="Source Sans Pro"/>
            </a:endParaRPr>
          </a:p>
          <a:p>
            <a:pPr indent="-342900" lvl="1" marL="9144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Mixture</a:t>
            </a:r>
            <a:endParaRPr sz="1800">
              <a:solidFill>
                <a:schemeClr val="lt2"/>
              </a:solidFill>
              <a:latin typeface="Source Sans Pro"/>
              <a:ea typeface="Source Sans Pro"/>
              <a:cs typeface="Source Sans Pro"/>
              <a:sym typeface="Source Sans Pro"/>
            </a:endParaRPr>
          </a:p>
          <a:p>
            <a:pPr indent="-342900" lvl="1" marL="9144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R + S forms</a:t>
            </a:r>
            <a:endParaRPr sz="1800">
              <a:solidFill>
                <a:schemeClr val="lt2"/>
              </a:solidFill>
              <a:latin typeface="Source Sans Pro"/>
              <a:ea typeface="Source Sans Pro"/>
              <a:cs typeface="Source Sans Pro"/>
              <a:sym typeface="Source Sans Pro"/>
            </a:endParaRPr>
          </a:p>
          <a:p>
            <a:pPr indent="-342900" lvl="1" marL="9144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R + S agnostic</a:t>
            </a:r>
            <a:endParaRPr sz="1800">
              <a:solidFill>
                <a:schemeClr val="lt2"/>
              </a:solidFill>
              <a:latin typeface="Source Sans Pro"/>
              <a:ea typeface="Source Sans Pro"/>
              <a:cs typeface="Source Sans Pro"/>
              <a:sym typeface="Source Sans Pro"/>
            </a:endParaRPr>
          </a:p>
          <a:p>
            <a:pPr indent="0" lvl="0" marL="0" rtl="0" algn="l">
              <a:lnSpc>
                <a:spcPct val="115000"/>
              </a:lnSpc>
              <a:spcBef>
                <a:spcPts val="1200"/>
              </a:spcBef>
              <a:spcAft>
                <a:spcPts val="0"/>
              </a:spcAft>
              <a:buNone/>
            </a:pPr>
            <a:r>
              <a:rPr lang="en" sz="1800">
                <a:solidFill>
                  <a:schemeClr val="lt2"/>
                </a:solidFill>
                <a:latin typeface="Source Sans Pro"/>
                <a:ea typeface="Source Sans Pro"/>
                <a:cs typeface="Source Sans Pro"/>
                <a:sym typeface="Source Sans Pro"/>
              </a:rPr>
              <a:t>Manually maintained</a:t>
            </a:r>
            <a:endParaRPr sz="1800">
              <a:solidFill>
                <a:schemeClr val="lt2"/>
              </a:solidFill>
              <a:latin typeface="Source Sans Pro"/>
              <a:ea typeface="Source Sans Pro"/>
              <a:cs typeface="Source Sans Pro"/>
              <a:sym typeface="Source Sans Pro"/>
            </a:endParaRPr>
          </a:p>
          <a:p>
            <a:pPr indent="0" lvl="0" marL="0" rtl="0" algn="l">
              <a:lnSpc>
                <a:spcPct val="115000"/>
              </a:lnSpc>
              <a:spcBef>
                <a:spcPts val="1200"/>
              </a:spcBef>
              <a:spcAft>
                <a:spcPts val="1200"/>
              </a:spcAft>
              <a:buNone/>
            </a:pPr>
            <a:r>
              <a:t/>
            </a:r>
            <a:endParaRPr sz="1800">
              <a:solidFill>
                <a:schemeClr val="lt2"/>
              </a:solidFill>
              <a:latin typeface="Source Sans Pro"/>
              <a:ea typeface="Source Sans Pro"/>
              <a:cs typeface="Source Sans Pro"/>
              <a:sym typeface="Source Sans Pro"/>
            </a:endParaRPr>
          </a:p>
        </p:txBody>
      </p:sp>
      <p:sp>
        <p:nvSpPr>
          <p:cNvPr id="335" name="Google Shape;335;p33"/>
          <p:cNvSpPr txBox="1"/>
          <p:nvPr/>
        </p:nvSpPr>
        <p:spPr>
          <a:xfrm>
            <a:off x="5808000" y="4635400"/>
            <a:ext cx="328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hlink"/>
                </a:solidFill>
                <a:hlinkClick r:id="rId4"/>
              </a:rPr>
              <a:t>https://github.com/ebi-chebi/ChEBI/issues/4080</a:t>
            </a:r>
            <a:endParaRPr sz="1100"/>
          </a:p>
          <a:p>
            <a:pPr indent="0" lvl="0" marL="0" rtl="0" algn="l">
              <a:spcBef>
                <a:spcPts val="0"/>
              </a:spcBef>
              <a:spcAft>
                <a:spcPts val="0"/>
              </a:spcAft>
              <a:buNone/>
            </a:pPr>
            <a:r>
              <a:rPr lang="en" sz="1100" u="sng">
                <a:solidFill>
                  <a:schemeClr val="hlink"/>
                </a:solidFill>
                <a:hlinkClick r:id="rId5"/>
              </a:rPr>
              <a:t>https://github.com/ebi-chebi/ChEBI/issues/3245</a:t>
            </a:r>
            <a:r>
              <a:rPr lang="en" sz="1100"/>
              <a:t> </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Racemic Mixture in CHEMROF</a:t>
            </a:r>
            <a:endParaRPr/>
          </a:p>
        </p:txBody>
      </p:sp>
      <p:pic>
        <p:nvPicPr>
          <p:cNvPr id="341" name="Google Shape;341;p34"/>
          <p:cNvPicPr preferRelativeResize="0"/>
          <p:nvPr/>
        </p:nvPicPr>
        <p:blipFill>
          <a:blip r:embed="rId3">
            <a:alphaModFix/>
          </a:blip>
          <a:stretch>
            <a:fillRect/>
          </a:stretch>
        </p:blipFill>
        <p:spPr>
          <a:xfrm>
            <a:off x="152400" y="968275"/>
            <a:ext cx="3826976" cy="4022824"/>
          </a:xfrm>
          <a:prstGeom prst="rect">
            <a:avLst/>
          </a:prstGeom>
          <a:noFill/>
          <a:ln>
            <a:noFill/>
          </a:ln>
        </p:spPr>
      </p:pic>
      <p:grpSp>
        <p:nvGrpSpPr>
          <p:cNvPr id="342" name="Google Shape;342;p34"/>
          <p:cNvGrpSpPr/>
          <p:nvPr/>
        </p:nvGrpSpPr>
        <p:grpSpPr>
          <a:xfrm>
            <a:off x="4862225" y="3667425"/>
            <a:ext cx="1978200" cy="1164000"/>
            <a:chOff x="4831550" y="2518500"/>
            <a:chExt cx="1978200" cy="1164000"/>
          </a:xfrm>
        </p:grpSpPr>
        <p:sp>
          <p:nvSpPr>
            <p:cNvPr id="343" name="Google Shape;343;p34"/>
            <p:cNvSpPr/>
            <p:nvPr/>
          </p:nvSpPr>
          <p:spPr>
            <a:xfrm>
              <a:off x="4831550" y="2518500"/>
              <a:ext cx="1978200" cy="357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Racemic Mixture</a:t>
              </a:r>
              <a:endParaRPr>
                <a:latin typeface="Roboto"/>
                <a:ea typeface="Roboto"/>
                <a:cs typeface="Roboto"/>
                <a:sym typeface="Roboto"/>
              </a:endParaRPr>
            </a:p>
          </p:txBody>
        </p:sp>
        <p:sp>
          <p:nvSpPr>
            <p:cNvPr id="344" name="Google Shape;344;p34"/>
            <p:cNvSpPr/>
            <p:nvPr/>
          </p:nvSpPr>
          <p:spPr>
            <a:xfrm>
              <a:off x="4831550" y="2876100"/>
              <a:ext cx="1978200" cy="806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chirality agnostic form</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left enantiomer</a:t>
              </a:r>
              <a:endParaRPr>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right enantiomer</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latin typeface="Roboto"/>
                <a:ea typeface="Roboto"/>
                <a:cs typeface="Roboto"/>
                <a:sym typeface="Roboto"/>
              </a:endParaRPr>
            </a:p>
          </p:txBody>
        </p:sp>
      </p:grpSp>
      <p:grpSp>
        <p:nvGrpSpPr>
          <p:cNvPr id="345" name="Google Shape;345;p34"/>
          <p:cNvGrpSpPr/>
          <p:nvPr/>
        </p:nvGrpSpPr>
        <p:grpSpPr>
          <a:xfrm>
            <a:off x="4862225" y="2317838"/>
            <a:ext cx="1978200" cy="704780"/>
            <a:chOff x="4831550" y="2487825"/>
            <a:chExt cx="1978200" cy="704780"/>
          </a:xfrm>
        </p:grpSpPr>
        <p:sp>
          <p:nvSpPr>
            <p:cNvPr id="346" name="Google Shape;346;p34"/>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Precise Chemical Mixture</a:t>
              </a:r>
              <a:endParaRPr>
                <a:latin typeface="Roboto"/>
                <a:ea typeface="Roboto"/>
                <a:cs typeface="Roboto"/>
                <a:sym typeface="Roboto"/>
              </a:endParaRPr>
            </a:p>
          </p:txBody>
        </p:sp>
        <p:sp>
          <p:nvSpPr>
            <p:cNvPr id="347" name="Google Shape;347;p34"/>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48" name="Google Shape;348;p34"/>
          <p:cNvCxnSpPr>
            <a:stCxn id="343" idx="0"/>
            <a:endCxn id="347" idx="2"/>
          </p:cNvCxnSpPr>
          <p:nvPr/>
        </p:nvCxnSpPr>
        <p:spPr>
          <a:xfrm rot="10800000">
            <a:off x="5851325" y="3022725"/>
            <a:ext cx="0" cy="644700"/>
          </a:xfrm>
          <a:prstGeom prst="straightConnector1">
            <a:avLst/>
          </a:prstGeom>
          <a:noFill/>
          <a:ln cap="flat" cmpd="sng" w="19050">
            <a:solidFill>
              <a:schemeClr val="dk2"/>
            </a:solidFill>
            <a:prstDash val="solid"/>
            <a:round/>
            <a:headEnd len="med" w="med" type="none"/>
            <a:tailEnd len="med" w="med" type="triangle"/>
          </a:ln>
        </p:spPr>
      </p:cxnSp>
      <p:grpSp>
        <p:nvGrpSpPr>
          <p:cNvPr id="349" name="Google Shape;349;p34"/>
          <p:cNvGrpSpPr/>
          <p:nvPr/>
        </p:nvGrpSpPr>
        <p:grpSpPr>
          <a:xfrm>
            <a:off x="6118525" y="143788"/>
            <a:ext cx="1978200" cy="704780"/>
            <a:chOff x="4831550" y="2487825"/>
            <a:chExt cx="1978200" cy="704780"/>
          </a:xfrm>
        </p:grpSpPr>
        <p:sp>
          <p:nvSpPr>
            <p:cNvPr id="350" name="Google Shape;350;p34"/>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Polyatomic Entity</a:t>
              </a:r>
              <a:endParaRPr>
                <a:latin typeface="Roboto"/>
                <a:ea typeface="Roboto"/>
                <a:cs typeface="Roboto"/>
                <a:sym typeface="Roboto"/>
              </a:endParaRPr>
            </a:p>
          </p:txBody>
        </p:sp>
        <p:sp>
          <p:nvSpPr>
            <p:cNvPr id="351" name="Google Shape;351;p34"/>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52" name="Google Shape;352;p34"/>
          <p:cNvCxnSpPr>
            <a:stCxn id="346" idx="0"/>
            <a:endCxn id="351" idx="2"/>
          </p:cNvCxnSpPr>
          <p:nvPr/>
        </p:nvCxnSpPr>
        <p:spPr>
          <a:xfrm flipH="1" rot="10800000">
            <a:off x="5851325" y="848438"/>
            <a:ext cx="1256400" cy="1469400"/>
          </a:xfrm>
          <a:prstGeom prst="straightConnector1">
            <a:avLst/>
          </a:prstGeom>
          <a:noFill/>
          <a:ln cap="flat" cmpd="sng" w="19050">
            <a:solidFill>
              <a:schemeClr val="dk2"/>
            </a:solidFill>
            <a:prstDash val="solid"/>
            <a:round/>
            <a:headEnd len="med" w="med" type="none"/>
            <a:tailEnd len="med" w="med" type="triangle"/>
          </a:ln>
        </p:spPr>
      </p:cxnSp>
      <p:grpSp>
        <p:nvGrpSpPr>
          <p:cNvPr id="353" name="Google Shape;353;p34"/>
          <p:cNvGrpSpPr/>
          <p:nvPr/>
        </p:nvGrpSpPr>
        <p:grpSpPr>
          <a:xfrm>
            <a:off x="7165800" y="2388563"/>
            <a:ext cx="1978200" cy="704780"/>
            <a:chOff x="4831550" y="2487825"/>
            <a:chExt cx="1978200" cy="704780"/>
          </a:xfrm>
        </p:grpSpPr>
        <p:sp>
          <p:nvSpPr>
            <p:cNvPr id="354" name="Google Shape;354;p34"/>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Stereoisomer</a:t>
              </a:r>
              <a:endParaRPr>
                <a:latin typeface="Roboto"/>
                <a:ea typeface="Roboto"/>
                <a:cs typeface="Roboto"/>
                <a:sym typeface="Roboto"/>
              </a:endParaRPr>
            </a:p>
          </p:txBody>
        </p:sp>
        <p:sp>
          <p:nvSpPr>
            <p:cNvPr id="355" name="Google Shape;355;p34"/>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grpSp>
        <p:nvGrpSpPr>
          <p:cNvPr id="356" name="Google Shape;356;p34"/>
          <p:cNvGrpSpPr/>
          <p:nvPr/>
        </p:nvGrpSpPr>
        <p:grpSpPr>
          <a:xfrm>
            <a:off x="7165800" y="3437775"/>
            <a:ext cx="1978200" cy="704780"/>
            <a:chOff x="4831550" y="2487825"/>
            <a:chExt cx="1978200" cy="704780"/>
          </a:xfrm>
        </p:grpSpPr>
        <p:sp>
          <p:nvSpPr>
            <p:cNvPr id="357" name="Google Shape;357;p34"/>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Enantiomer</a:t>
              </a:r>
              <a:endParaRPr>
                <a:latin typeface="Roboto"/>
                <a:ea typeface="Roboto"/>
                <a:cs typeface="Roboto"/>
                <a:sym typeface="Roboto"/>
              </a:endParaRPr>
            </a:p>
          </p:txBody>
        </p:sp>
        <p:sp>
          <p:nvSpPr>
            <p:cNvPr id="358" name="Google Shape;358;p34"/>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59" name="Google Shape;359;p34"/>
          <p:cNvCxnSpPr>
            <a:endCxn id="358" idx="1"/>
          </p:cNvCxnSpPr>
          <p:nvPr/>
        </p:nvCxnSpPr>
        <p:spPr>
          <a:xfrm flipH="1" rot="10800000">
            <a:off x="6397500" y="3984305"/>
            <a:ext cx="768300" cy="460800"/>
          </a:xfrm>
          <a:prstGeom prst="straightConnector1">
            <a:avLst/>
          </a:prstGeom>
          <a:noFill/>
          <a:ln cap="flat" cmpd="sng" w="9525">
            <a:solidFill>
              <a:schemeClr val="dk2"/>
            </a:solidFill>
            <a:prstDash val="solid"/>
            <a:round/>
            <a:headEnd len="med" w="med" type="oval"/>
            <a:tailEnd len="med" w="med" type="triangle"/>
          </a:ln>
        </p:spPr>
      </p:cxnSp>
      <p:cxnSp>
        <p:nvCxnSpPr>
          <p:cNvPr id="360" name="Google Shape;360;p34"/>
          <p:cNvCxnSpPr>
            <a:endCxn id="358" idx="1"/>
          </p:cNvCxnSpPr>
          <p:nvPr/>
        </p:nvCxnSpPr>
        <p:spPr>
          <a:xfrm flipH="1" rot="10800000">
            <a:off x="6425400" y="3984305"/>
            <a:ext cx="740400" cy="669600"/>
          </a:xfrm>
          <a:prstGeom prst="straightConnector1">
            <a:avLst/>
          </a:prstGeom>
          <a:noFill/>
          <a:ln cap="flat" cmpd="sng" w="9525">
            <a:solidFill>
              <a:schemeClr val="dk2"/>
            </a:solidFill>
            <a:prstDash val="solid"/>
            <a:round/>
            <a:headEnd len="med" w="med" type="oval"/>
            <a:tailEnd len="med" w="med" type="triangle"/>
          </a:ln>
        </p:spPr>
      </p:cxnSp>
      <p:cxnSp>
        <p:nvCxnSpPr>
          <p:cNvPr id="361" name="Google Shape;361;p34"/>
          <p:cNvCxnSpPr>
            <a:stCxn id="357" idx="0"/>
            <a:endCxn id="355" idx="2"/>
          </p:cNvCxnSpPr>
          <p:nvPr/>
        </p:nvCxnSpPr>
        <p:spPr>
          <a:xfrm rot="10800000">
            <a:off x="8154900" y="3093375"/>
            <a:ext cx="0" cy="344400"/>
          </a:xfrm>
          <a:prstGeom prst="straightConnector1">
            <a:avLst/>
          </a:prstGeom>
          <a:noFill/>
          <a:ln cap="flat" cmpd="sng" w="19050">
            <a:solidFill>
              <a:schemeClr val="dk2"/>
            </a:solidFill>
            <a:prstDash val="solid"/>
            <a:round/>
            <a:headEnd len="med" w="med" type="none"/>
            <a:tailEnd len="med" w="med" type="triangle"/>
          </a:ln>
        </p:spPr>
      </p:cxnSp>
      <p:cxnSp>
        <p:nvCxnSpPr>
          <p:cNvPr id="362" name="Google Shape;362;p34"/>
          <p:cNvCxnSpPr>
            <a:stCxn id="354" idx="0"/>
            <a:endCxn id="363" idx="2"/>
          </p:cNvCxnSpPr>
          <p:nvPr/>
        </p:nvCxnSpPr>
        <p:spPr>
          <a:xfrm rot="10800000">
            <a:off x="8096700" y="1970963"/>
            <a:ext cx="58200" cy="417600"/>
          </a:xfrm>
          <a:prstGeom prst="straightConnector1">
            <a:avLst/>
          </a:prstGeom>
          <a:noFill/>
          <a:ln cap="flat" cmpd="sng" w="19050">
            <a:solidFill>
              <a:schemeClr val="dk2"/>
            </a:solidFill>
            <a:prstDash val="solid"/>
            <a:round/>
            <a:headEnd len="med" w="med" type="none"/>
            <a:tailEnd len="med" w="med" type="triangle"/>
          </a:ln>
        </p:spPr>
      </p:cxnSp>
      <p:sp>
        <p:nvSpPr>
          <p:cNvPr id="364" name="Google Shape;364;p34"/>
          <p:cNvSpPr txBox="1"/>
          <p:nvPr/>
        </p:nvSpPr>
        <p:spPr>
          <a:xfrm>
            <a:off x="5607625" y="48314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u="sng">
                <a:solidFill>
                  <a:schemeClr val="hlink"/>
                </a:solidFill>
                <a:hlinkClick r:id="rId4"/>
              </a:rPr>
              <a:t>https://w3id.org/chemrof/RacemicMixture</a:t>
            </a:r>
            <a:r>
              <a:rPr lang="en" sz="1200"/>
              <a:t> </a:t>
            </a:r>
            <a:endParaRPr sz="1200"/>
          </a:p>
        </p:txBody>
      </p:sp>
      <p:cxnSp>
        <p:nvCxnSpPr>
          <p:cNvPr id="365" name="Google Shape;365;p34"/>
          <p:cNvCxnSpPr/>
          <p:nvPr/>
        </p:nvCxnSpPr>
        <p:spPr>
          <a:xfrm flipH="1" rot="10800000">
            <a:off x="6684425" y="1533350"/>
            <a:ext cx="423300" cy="2613300"/>
          </a:xfrm>
          <a:prstGeom prst="straightConnector1">
            <a:avLst/>
          </a:prstGeom>
          <a:noFill/>
          <a:ln cap="flat" cmpd="sng" w="9525">
            <a:solidFill>
              <a:schemeClr val="dk2"/>
            </a:solidFill>
            <a:prstDash val="solid"/>
            <a:round/>
            <a:headEnd len="med" w="med" type="oval"/>
            <a:tailEnd len="med" w="med" type="triangle"/>
          </a:ln>
        </p:spPr>
      </p:cxnSp>
      <p:grpSp>
        <p:nvGrpSpPr>
          <p:cNvPr id="366" name="Google Shape;366;p34"/>
          <p:cNvGrpSpPr/>
          <p:nvPr/>
        </p:nvGrpSpPr>
        <p:grpSpPr>
          <a:xfrm>
            <a:off x="7107725" y="1266188"/>
            <a:ext cx="1978200" cy="704780"/>
            <a:chOff x="4831550" y="2487825"/>
            <a:chExt cx="1978200" cy="704780"/>
          </a:xfrm>
        </p:grpSpPr>
        <p:sp>
          <p:nvSpPr>
            <p:cNvPr id="367" name="Google Shape;367;p34"/>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Molecule</a:t>
              </a:r>
              <a:endParaRPr>
                <a:latin typeface="Roboto"/>
                <a:ea typeface="Roboto"/>
                <a:cs typeface="Roboto"/>
                <a:sym typeface="Roboto"/>
              </a:endParaRPr>
            </a:p>
          </p:txBody>
        </p:sp>
        <p:sp>
          <p:nvSpPr>
            <p:cNvPr id="363" name="Google Shape;363;p34"/>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68" name="Google Shape;368;p34"/>
          <p:cNvCxnSpPr>
            <a:stCxn id="367" idx="0"/>
            <a:endCxn id="351" idx="2"/>
          </p:cNvCxnSpPr>
          <p:nvPr/>
        </p:nvCxnSpPr>
        <p:spPr>
          <a:xfrm rot="10800000">
            <a:off x="7107725" y="848588"/>
            <a:ext cx="989100" cy="417600"/>
          </a:xfrm>
          <a:prstGeom prst="straightConnector1">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3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Rules</a:t>
            </a:r>
            <a:endParaRPr/>
          </a:p>
        </p:txBody>
      </p:sp>
      <p:pic>
        <p:nvPicPr>
          <p:cNvPr id="374" name="Google Shape;374;p35"/>
          <p:cNvPicPr preferRelativeResize="0"/>
          <p:nvPr/>
        </p:nvPicPr>
        <p:blipFill>
          <a:blip r:embed="rId3">
            <a:alphaModFix/>
          </a:blip>
          <a:stretch>
            <a:fillRect/>
          </a:stretch>
        </p:blipFill>
        <p:spPr>
          <a:xfrm>
            <a:off x="152400" y="968275"/>
            <a:ext cx="3826976" cy="4022824"/>
          </a:xfrm>
          <a:prstGeom prst="rect">
            <a:avLst/>
          </a:prstGeom>
          <a:noFill/>
          <a:ln>
            <a:noFill/>
          </a:ln>
        </p:spPr>
      </p:pic>
      <p:grpSp>
        <p:nvGrpSpPr>
          <p:cNvPr id="375" name="Google Shape;375;p35"/>
          <p:cNvGrpSpPr/>
          <p:nvPr/>
        </p:nvGrpSpPr>
        <p:grpSpPr>
          <a:xfrm>
            <a:off x="4862225" y="3667425"/>
            <a:ext cx="1978200" cy="1164000"/>
            <a:chOff x="4831550" y="2518500"/>
            <a:chExt cx="1978200" cy="1164000"/>
          </a:xfrm>
        </p:grpSpPr>
        <p:sp>
          <p:nvSpPr>
            <p:cNvPr id="376" name="Google Shape;376;p35"/>
            <p:cNvSpPr/>
            <p:nvPr/>
          </p:nvSpPr>
          <p:spPr>
            <a:xfrm>
              <a:off x="4831550" y="2518500"/>
              <a:ext cx="1978200" cy="357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Racemic Mixture</a:t>
              </a:r>
              <a:endParaRPr>
                <a:latin typeface="Roboto"/>
                <a:ea typeface="Roboto"/>
                <a:cs typeface="Roboto"/>
                <a:sym typeface="Roboto"/>
              </a:endParaRPr>
            </a:p>
          </p:txBody>
        </p:sp>
        <p:sp>
          <p:nvSpPr>
            <p:cNvPr id="377" name="Google Shape;377;p35"/>
            <p:cNvSpPr/>
            <p:nvPr/>
          </p:nvSpPr>
          <p:spPr>
            <a:xfrm>
              <a:off x="4831550" y="2876100"/>
              <a:ext cx="1978200" cy="806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chirality agnostic form</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left enantiomer</a:t>
              </a:r>
              <a:endParaRPr>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right enantiomer</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latin typeface="Roboto"/>
                <a:ea typeface="Roboto"/>
                <a:cs typeface="Roboto"/>
                <a:sym typeface="Roboto"/>
              </a:endParaRPr>
            </a:p>
          </p:txBody>
        </p:sp>
      </p:grpSp>
      <p:grpSp>
        <p:nvGrpSpPr>
          <p:cNvPr id="378" name="Google Shape;378;p35"/>
          <p:cNvGrpSpPr/>
          <p:nvPr/>
        </p:nvGrpSpPr>
        <p:grpSpPr>
          <a:xfrm>
            <a:off x="4862225" y="2317838"/>
            <a:ext cx="1978200" cy="704780"/>
            <a:chOff x="4831550" y="2487825"/>
            <a:chExt cx="1978200" cy="704780"/>
          </a:xfrm>
        </p:grpSpPr>
        <p:sp>
          <p:nvSpPr>
            <p:cNvPr id="379" name="Google Shape;379;p35"/>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Precise Chemical Mixture</a:t>
              </a:r>
              <a:endParaRPr>
                <a:latin typeface="Roboto"/>
                <a:ea typeface="Roboto"/>
                <a:cs typeface="Roboto"/>
                <a:sym typeface="Roboto"/>
              </a:endParaRPr>
            </a:p>
          </p:txBody>
        </p:sp>
        <p:sp>
          <p:nvSpPr>
            <p:cNvPr id="380" name="Google Shape;380;p35"/>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81" name="Google Shape;381;p35"/>
          <p:cNvCxnSpPr>
            <a:stCxn id="376" idx="0"/>
            <a:endCxn id="380" idx="2"/>
          </p:cNvCxnSpPr>
          <p:nvPr/>
        </p:nvCxnSpPr>
        <p:spPr>
          <a:xfrm rot="10800000">
            <a:off x="5851325" y="3022725"/>
            <a:ext cx="0" cy="644700"/>
          </a:xfrm>
          <a:prstGeom prst="straightConnector1">
            <a:avLst/>
          </a:prstGeom>
          <a:noFill/>
          <a:ln cap="flat" cmpd="sng" w="19050">
            <a:solidFill>
              <a:schemeClr val="dk2"/>
            </a:solidFill>
            <a:prstDash val="solid"/>
            <a:round/>
            <a:headEnd len="med" w="med" type="none"/>
            <a:tailEnd len="med" w="med" type="triangle"/>
          </a:ln>
        </p:spPr>
      </p:cxnSp>
      <p:grpSp>
        <p:nvGrpSpPr>
          <p:cNvPr id="382" name="Google Shape;382;p35"/>
          <p:cNvGrpSpPr/>
          <p:nvPr/>
        </p:nvGrpSpPr>
        <p:grpSpPr>
          <a:xfrm>
            <a:off x="6118525" y="143788"/>
            <a:ext cx="1978200" cy="704780"/>
            <a:chOff x="4831550" y="2487825"/>
            <a:chExt cx="1978200" cy="704780"/>
          </a:xfrm>
        </p:grpSpPr>
        <p:sp>
          <p:nvSpPr>
            <p:cNvPr id="383" name="Google Shape;383;p35"/>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Polyatomic Entity</a:t>
              </a:r>
              <a:endParaRPr>
                <a:latin typeface="Roboto"/>
                <a:ea typeface="Roboto"/>
                <a:cs typeface="Roboto"/>
                <a:sym typeface="Roboto"/>
              </a:endParaRPr>
            </a:p>
          </p:txBody>
        </p:sp>
        <p:sp>
          <p:nvSpPr>
            <p:cNvPr id="384" name="Google Shape;384;p35"/>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85" name="Google Shape;385;p35"/>
          <p:cNvCxnSpPr>
            <a:stCxn id="379" idx="0"/>
            <a:endCxn id="384" idx="2"/>
          </p:cNvCxnSpPr>
          <p:nvPr/>
        </p:nvCxnSpPr>
        <p:spPr>
          <a:xfrm flipH="1" rot="10800000">
            <a:off x="5851325" y="848438"/>
            <a:ext cx="1256400" cy="1469400"/>
          </a:xfrm>
          <a:prstGeom prst="straightConnector1">
            <a:avLst/>
          </a:prstGeom>
          <a:noFill/>
          <a:ln cap="flat" cmpd="sng" w="19050">
            <a:solidFill>
              <a:schemeClr val="dk2"/>
            </a:solidFill>
            <a:prstDash val="solid"/>
            <a:round/>
            <a:headEnd len="med" w="med" type="none"/>
            <a:tailEnd len="med" w="med" type="triangle"/>
          </a:ln>
        </p:spPr>
      </p:cxnSp>
      <p:grpSp>
        <p:nvGrpSpPr>
          <p:cNvPr id="386" name="Google Shape;386;p35"/>
          <p:cNvGrpSpPr/>
          <p:nvPr/>
        </p:nvGrpSpPr>
        <p:grpSpPr>
          <a:xfrm>
            <a:off x="7165800" y="2388563"/>
            <a:ext cx="1978200" cy="704780"/>
            <a:chOff x="4831550" y="2487825"/>
            <a:chExt cx="1978200" cy="704780"/>
          </a:xfrm>
        </p:grpSpPr>
        <p:sp>
          <p:nvSpPr>
            <p:cNvPr id="387" name="Google Shape;387;p35"/>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Stereoisomer</a:t>
              </a:r>
              <a:endParaRPr>
                <a:latin typeface="Roboto"/>
                <a:ea typeface="Roboto"/>
                <a:cs typeface="Roboto"/>
                <a:sym typeface="Roboto"/>
              </a:endParaRPr>
            </a:p>
          </p:txBody>
        </p:sp>
        <p:sp>
          <p:nvSpPr>
            <p:cNvPr id="388" name="Google Shape;388;p35"/>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grpSp>
        <p:nvGrpSpPr>
          <p:cNvPr id="389" name="Google Shape;389;p35"/>
          <p:cNvGrpSpPr/>
          <p:nvPr/>
        </p:nvGrpSpPr>
        <p:grpSpPr>
          <a:xfrm>
            <a:off x="7165800" y="3437775"/>
            <a:ext cx="1978200" cy="704780"/>
            <a:chOff x="4831550" y="2487825"/>
            <a:chExt cx="1978200" cy="704780"/>
          </a:xfrm>
        </p:grpSpPr>
        <p:sp>
          <p:nvSpPr>
            <p:cNvPr id="390" name="Google Shape;390;p35"/>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Enantiomer</a:t>
              </a:r>
              <a:endParaRPr>
                <a:latin typeface="Roboto"/>
                <a:ea typeface="Roboto"/>
                <a:cs typeface="Roboto"/>
                <a:sym typeface="Roboto"/>
              </a:endParaRPr>
            </a:p>
          </p:txBody>
        </p:sp>
        <p:sp>
          <p:nvSpPr>
            <p:cNvPr id="391" name="Google Shape;391;p35"/>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392" name="Google Shape;392;p35"/>
          <p:cNvCxnSpPr>
            <a:endCxn id="391" idx="1"/>
          </p:cNvCxnSpPr>
          <p:nvPr/>
        </p:nvCxnSpPr>
        <p:spPr>
          <a:xfrm flipH="1" rot="10800000">
            <a:off x="6397500" y="3984305"/>
            <a:ext cx="768300" cy="460800"/>
          </a:xfrm>
          <a:prstGeom prst="straightConnector1">
            <a:avLst/>
          </a:prstGeom>
          <a:noFill/>
          <a:ln cap="flat" cmpd="sng" w="9525">
            <a:solidFill>
              <a:schemeClr val="dk2"/>
            </a:solidFill>
            <a:prstDash val="solid"/>
            <a:round/>
            <a:headEnd len="med" w="med" type="oval"/>
            <a:tailEnd len="med" w="med" type="triangle"/>
          </a:ln>
        </p:spPr>
      </p:cxnSp>
      <p:cxnSp>
        <p:nvCxnSpPr>
          <p:cNvPr id="393" name="Google Shape;393;p35"/>
          <p:cNvCxnSpPr>
            <a:endCxn id="391" idx="1"/>
          </p:cNvCxnSpPr>
          <p:nvPr/>
        </p:nvCxnSpPr>
        <p:spPr>
          <a:xfrm flipH="1" rot="10800000">
            <a:off x="6425400" y="3984305"/>
            <a:ext cx="740400" cy="669600"/>
          </a:xfrm>
          <a:prstGeom prst="straightConnector1">
            <a:avLst/>
          </a:prstGeom>
          <a:noFill/>
          <a:ln cap="flat" cmpd="sng" w="9525">
            <a:solidFill>
              <a:schemeClr val="dk2"/>
            </a:solidFill>
            <a:prstDash val="solid"/>
            <a:round/>
            <a:headEnd len="med" w="med" type="oval"/>
            <a:tailEnd len="med" w="med" type="triangle"/>
          </a:ln>
        </p:spPr>
      </p:cxnSp>
      <p:cxnSp>
        <p:nvCxnSpPr>
          <p:cNvPr id="394" name="Google Shape;394;p35"/>
          <p:cNvCxnSpPr>
            <a:stCxn id="390" idx="0"/>
            <a:endCxn id="388" idx="2"/>
          </p:cNvCxnSpPr>
          <p:nvPr/>
        </p:nvCxnSpPr>
        <p:spPr>
          <a:xfrm rot="10800000">
            <a:off x="8154900" y="3093375"/>
            <a:ext cx="0" cy="344400"/>
          </a:xfrm>
          <a:prstGeom prst="straightConnector1">
            <a:avLst/>
          </a:prstGeom>
          <a:noFill/>
          <a:ln cap="flat" cmpd="sng" w="19050">
            <a:solidFill>
              <a:schemeClr val="dk2"/>
            </a:solidFill>
            <a:prstDash val="solid"/>
            <a:round/>
            <a:headEnd len="med" w="med" type="none"/>
            <a:tailEnd len="med" w="med" type="triangle"/>
          </a:ln>
        </p:spPr>
      </p:cxnSp>
      <p:cxnSp>
        <p:nvCxnSpPr>
          <p:cNvPr id="395" name="Google Shape;395;p35"/>
          <p:cNvCxnSpPr>
            <a:stCxn id="387" idx="0"/>
            <a:endCxn id="396" idx="2"/>
          </p:cNvCxnSpPr>
          <p:nvPr/>
        </p:nvCxnSpPr>
        <p:spPr>
          <a:xfrm rot="10800000">
            <a:off x="8096700" y="1970963"/>
            <a:ext cx="58200" cy="417600"/>
          </a:xfrm>
          <a:prstGeom prst="straightConnector1">
            <a:avLst/>
          </a:prstGeom>
          <a:noFill/>
          <a:ln cap="flat" cmpd="sng" w="19050">
            <a:solidFill>
              <a:schemeClr val="dk2"/>
            </a:solidFill>
            <a:prstDash val="solid"/>
            <a:round/>
            <a:headEnd len="med" w="med" type="none"/>
            <a:tailEnd len="med" w="med" type="triangle"/>
          </a:ln>
        </p:spPr>
      </p:cxnSp>
      <p:sp>
        <p:nvSpPr>
          <p:cNvPr id="397" name="Google Shape;397;p35"/>
          <p:cNvSpPr txBox="1"/>
          <p:nvPr/>
        </p:nvSpPr>
        <p:spPr>
          <a:xfrm>
            <a:off x="5607625" y="48314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u="sng">
                <a:solidFill>
                  <a:schemeClr val="hlink"/>
                </a:solidFill>
                <a:hlinkClick r:id="rId4"/>
              </a:rPr>
              <a:t>https://w3id.org/chemrof/RacemicMixture</a:t>
            </a:r>
            <a:r>
              <a:rPr lang="en" sz="1200"/>
              <a:t> </a:t>
            </a:r>
            <a:endParaRPr sz="1200"/>
          </a:p>
        </p:txBody>
      </p:sp>
      <p:cxnSp>
        <p:nvCxnSpPr>
          <p:cNvPr id="398" name="Google Shape;398;p35"/>
          <p:cNvCxnSpPr/>
          <p:nvPr/>
        </p:nvCxnSpPr>
        <p:spPr>
          <a:xfrm flipH="1" rot="10800000">
            <a:off x="6684425" y="1533350"/>
            <a:ext cx="423300" cy="2613300"/>
          </a:xfrm>
          <a:prstGeom prst="straightConnector1">
            <a:avLst/>
          </a:prstGeom>
          <a:noFill/>
          <a:ln cap="flat" cmpd="sng" w="9525">
            <a:solidFill>
              <a:schemeClr val="dk2"/>
            </a:solidFill>
            <a:prstDash val="solid"/>
            <a:round/>
            <a:headEnd len="med" w="med" type="oval"/>
            <a:tailEnd len="med" w="med" type="triangle"/>
          </a:ln>
        </p:spPr>
      </p:cxnSp>
      <p:grpSp>
        <p:nvGrpSpPr>
          <p:cNvPr id="399" name="Google Shape;399;p35"/>
          <p:cNvGrpSpPr/>
          <p:nvPr/>
        </p:nvGrpSpPr>
        <p:grpSpPr>
          <a:xfrm>
            <a:off x="7107725" y="1266188"/>
            <a:ext cx="1978200" cy="704780"/>
            <a:chOff x="4831550" y="2487825"/>
            <a:chExt cx="1978200" cy="704780"/>
          </a:xfrm>
        </p:grpSpPr>
        <p:sp>
          <p:nvSpPr>
            <p:cNvPr id="400" name="Google Shape;400;p35"/>
            <p:cNvSpPr/>
            <p:nvPr/>
          </p:nvSpPr>
          <p:spPr>
            <a:xfrm>
              <a:off x="4831550" y="2487825"/>
              <a:ext cx="1978200" cy="388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Molecule</a:t>
              </a:r>
              <a:endParaRPr>
                <a:latin typeface="Roboto"/>
                <a:ea typeface="Roboto"/>
                <a:cs typeface="Roboto"/>
                <a:sym typeface="Roboto"/>
              </a:endParaRPr>
            </a:p>
          </p:txBody>
        </p:sp>
        <p:sp>
          <p:nvSpPr>
            <p:cNvPr id="396" name="Google Shape;396;p35"/>
            <p:cNvSpPr/>
            <p:nvPr/>
          </p:nvSpPr>
          <p:spPr>
            <a:xfrm>
              <a:off x="4831550" y="2876105"/>
              <a:ext cx="1978200" cy="316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t>
              </a:r>
              <a:endParaRPr>
                <a:solidFill>
                  <a:schemeClr val="dk1"/>
                </a:solidFill>
                <a:latin typeface="Roboto"/>
                <a:ea typeface="Roboto"/>
                <a:cs typeface="Roboto"/>
                <a:sym typeface="Roboto"/>
              </a:endParaRPr>
            </a:p>
          </p:txBody>
        </p:sp>
      </p:grpSp>
      <p:cxnSp>
        <p:nvCxnSpPr>
          <p:cNvPr id="401" name="Google Shape;401;p35"/>
          <p:cNvCxnSpPr>
            <a:stCxn id="400" idx="0"/>
            <a:endCxn id="384" idx="2"/>
          </p:cNvCxnSpPr>
          <p:nvPr/>
        </p:nvCxnSpPr>
        <p:spPr>
          <a:xfrm rot="10800000">
            <a:off x="7107725" y="848588"/>
            <a:ext cx="989100" cy="417600"/>
          </a:xfrm>
          <a:prstGeom prst="straightConnector1">
            <a:avLst/>
          </a:prstGeom>
          <a:noFill/>
          <a:ln cap="flat" cmpd="sng" w="19050">
            <a:solidFill>
              <a:schemeClr val="dk2"/>
            </a:solidFill>
            <a:prstDash val="solid"/>
            <a:round/>
            <a:headEnd len="med" w="med" type="none"/>
            <a:tailEnd len="med" w="med" type="triangle"/>
          </a:ln>
        </p:spPr>
      </p:cxnSp>
      <p:pic>
        <p:nvPicPr>
          <p:cNvPr id="402" name="Google Shape;402;p35"/>
          <p:cNvPicPr preferRelativeResize="0"/>
          <p:nvPr/>
        </p:nvPicPr>
        <p:blipFill>
          <a:blip r:embed="rId5">
            <a:alphaModFix/>
          </a:blip>
          <a:stretch>
            <a:fillRect/>
          </a:stretch>
        </p:blipFill>
        <p:spPr>
          <a:xfrm>
            <a:off x="211649" y="968275"/>
            <a:ext cx="4244326" cy="41414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3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Racemic Mixture – RDF data</a:t>
            </a:r>
            <a:endParaRPr/>
          </a:p>
        </p:txBody>
      </p:sp>
      <p:pic>
        <p:nvPicPr>
          <p:cNvPr id="408" name="Google Shape;408;p36"/>
          <p:cNvPicPr preferRelativeResize="0"/>
          <p:nvPr/>
        </p:nvPicPr>
        <p:blipFill>
          <a:blip r:embed="rId3">
            <a:alphaModFix/>
          </a:blip>
          <a:stretch>
            <a:fillRect/>
          </a:stretch>
        </p:blipFill>
        <p:spPr>
          <a:xfrm>
            <a:off x="152400" y="1170125"/>
            <a:ext cx="8839199" cy="1925165"/>
          </a:xfrm>
          <a:prstGeom prst="rect">
            <a:avLst/>
          </a:prstGeom>
          <a:noFill/>
          <a:ln>
            <a:noFill/>
          </a:ln>
        </p:spPr>
      </p:pic>
      <p:pic>
        <p:nvPicPr>
          <p:cNvPr id="409" name="Google Shape;409;p36"/>
          <p:cNvPicPr preferRelativeResize="0"/>
          <p:nvPr/>
        </p:nvPicPr>
        <p:blipFill>
          <a:blip r:embed="rId4">
            <a:alphaModFix/>
          </a:blip>
          <a:stretch>
            <a:fillRect/>
          </a:stretch>
        </p:blipFill>
        <p:spPr>
          <a:xfrm>
            <a:off x="152399" y="3353150"/>
            <a:ext cx="1478001" cy="1704624"/>
          </a:xfrm>
          <a:prstGeom prst="rect">
            <a:avLst/>
          </a:prstGeom>
          <a:noFill/>
          <a:ln>
            <a:noFill/>
          </a:ln>
        </p:spPr>
      </p:pic>
      <p:sp>
        <p:nvSpPr>
          <p:cNvPr id="410" name="Google Shape;410;p36"/>
          <p:cNvSpPr txBox="1"/>
          <p:nvPr>
            <p:ph idx="1" type="body"/>
          </p:nvPr>
        </p:nvSpPr>
        <p:spPr>
          <a:xfrm>
            <a:off x="3907150" y="3865700"/>
            <a:ext cx="4332300" cy="1061400"/>
          </a:xfrm>
          <a:prstGeom prst="rect">
            <a:avLst/>
          </a:prstGeom>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lang="en">
                <a:solidFill>
                  <a:srgbClr val="9900FF"/>
                </a:solidFill>
              </a:rPr>
              <a:t>Data layer can be any of:</a:t>
            </a:r>
            <a:endParaRPr>
              <a:solidFill>
                <a:srgbClr val="9900FF"/>
              </a:solidFill>
            </a:endParaRPr>
          </a:p>
          <a:p>
            <a:pPr indent="0" lvl="0" marL="0" rtl="0" algn="l">
              <a:spcBef>
                <a:spcPts val="1200"/>
              </a:spcBef>
              <a:spcAft>
                <a:spcPts val="0"/>
              </a:spcAft>
              <a:buNone/>
            </a:pPr>
            <a:r>
              <a:rPr lang="en">
                <a:solidFill>
                  <a:srgbClr val="9900FF"/>
                </a:solidFill>
              </a:rPr>
              <a:t>   </a:t>
            </a:r>
            <a:r>
              <a:rPr b="1" lang="en">
                <a:solidFill>
                  <a:srgbClr val="76A5AF"/>
                </a:solidFill>
              </a:rPr>
              <a:t>YAML, JSON, JSON-LD/RDF, SQL DB, CSV</a:t>
            </a:r>
            <a:endParaRPr b="1">
              <a:solidFill>
                <a:srgbClr val="76A5AF"/>
              </a:solidFill>
            </a:endParaRPr>
          </a:p>
          <a:p>
            <a:pPr indent="0" lvl="0" marL="0" rtl="0" algn="l">
              <a:spcBef>
                <a:spcPts val="1200"/>
              </a:spcBef>
              <a:spcAft>
                <a:spcPts val="1200"/>
              </a:spcAft>
              <a:buNone/>
            </a:pPr>
            <a:r>
              <a:rPr lang="en">
                <a:solidFill>
                  <a:schemeClr val="dk1"/>
                </a:solidFill>
              </a:rPr>
              <a:t>Formally</a:t>
            </a:r>
            <a:r>
              <a:rPr lang="en">
                <a:solidFill>
                  <a:srgbClr val="9900FF"/>
                </a:solidFill>
              </a:rPr>
              <a:t>: OWL-DL ABox</a:t>
            </a:r>
            <a:endParaRPr>
              <a:solidFill>
                <a:srgbClr val="9900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3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Same </a:t>
            </a:r>
            <a:r>
              <a:rPr lang="en"/>
              <a:t>Example: Racemic Mixture – OWL TBox</a:t>
            </a:r>
            <a:endParaRPr/>
          </a:p>
        </p:txBody>
      </p:sp>
      <p:pic>
        <p:nvPicPr>
          <p:cNvPr id="416" name="Google Shape;416;p37"/>
          <p:cNvPicPr preferRelativeResize="0"/>
          <p:nvPr/>
        </p:nvPicPr>
        <p:blipFill>
          <a:blip r:embed="rId3">
            <a:alphaModFix/>
          </a:blip>
          <a:stretch>
            <a:fillRect/>
          </a:stretch>
        </p:blipFill>
        <p:spPr>
          <a:xfrm>
            <a:off x="152399" y="3353150"/>
            <a:ext cx="1478001" cy="1704624"/>
          </a:xfrm>
          <a:prstGeom prst="rect">
            <a:avLst/>
          </a:prstGeom>
          <a:noFill/>
          <a:ln>
            <a:noFill/>
          </a:ln>
        </p:spPr>
      </p:pic>
      <p:pic>
        <p:nvPicPr>
          <p:cNvPr id="417" name="Google Shape;417;p37"/>
          <p:cNvPicPr preferRelativeResize="0"/>
          <p:nvPr/>
        </p:nvPicPr>
        <p:blipFill>
          <a:blip r:embed="rId4">
            <a:alphaModFix/>
          </a:blip>
          <a:stretch>
            <a:fillRect/>
          </a:stretch>
        </p:blipFill>
        <p:spPr>
          <a:xfrm>
            <a:off x="152400" y="1170125"/>
            <a:ext cx="8839201" cy="1692417"/>
          </a:xfrm>
          <a:prstGeom prst="rect">
            <a:avLst/>
          </a:prstGeom>
          <a:noFill/>
          <a:ln>
            <a:noFill/>
          </a:ln>
        </p:spPr>
      </p:pic>
      <p:sp>
        <p:nvSpPr>
          <p:cNvPr id="418" name="Google Shape;418;p37"/>
          <p:cNvSpPr txBox="1"/>
          <p:nvPr>
            <p:ph idx="1" type="body"/>
          </p:nvPr>
        </p:nvSpPr>
        <p:spPr>
          <a:xfrm>
            <a:off x="3459400" y="3409800"/>
            <a:ext cx="4332300" cy="1061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a:solidFill>
                  <a:srgbClr val="9900FF"/>
                </a:solidFill>
              </a:rPr>
              <a:t>When using CHEMROF to translate compliant data to OWL, consistent axiomatization is ensured</a:t>
            </a:r>
            <a:endParaRPr>
              <a:solidFill>
                <a:srgbClr val="9900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3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Racemic Mixture – TBox</a:t>
            </a:r>
            <a:endParaRPr/>
          </a:p>
        </p:txBody>
      </p:sp>
      <p:pic>
        <p:nvPicPr>
          <p:cNvPr id="424" name="Google Shape;424;p38"/>
          <p:cNvPicPr preferRelativeResize="0"/>
          <p:nvPr/>
        </p:nvPicPr>
        <p:blipFill>
          <a:blip r:embed="rId3">
            <a:alphaModFix/>
          </a:blip>
          <a:stretch>
            <a:fillRect/>
          </a:stretch>
        </p:blipFill>
        <p:spPr>
          <a:xfrm>
            <a:off x="152399" y="3353150"/>
            <a:ext cx="1478001" cy="1704624"/>
          </a:xfrm>
          <a:prstGeom prst="rect">
            <a:avLst/>
          </a:prstGeom>
          <a:noFill/>
          <a:ln>
            <a:noFill/>
          </a:ln>
        </p:spPr>
      </p:pic>
      <p:pic>
        <p:nvPicPr>
          <p:cNvPr id="425" name="Google Shape;425;p38"/>
          <p:cNvPicPr preferRelativeResize="0"/>
          <p:nvPr/>
        </p:nvPicPr>
        <p:blipFill>
          <a:blip r:embed="rId4">
            <a:alphaModFix/>
          </a:blip>
          <a:stretch>
            <a:fillRect/>
          </a:stretch>
        </p:blipFill>
        <p:spPr>
          <a:xfrm>
            <a:off x="152400" y="1170125"/>
            <a:ext cx="8839201" cy="1692417"/>
          </a:xfrm>
          <a:prstGeom prst="rect">
            <a:avLst/>
          </a:prstGeom>
          <a:noFill/>
          <a:ln>
            <a:noFill/>
          </a:ln>
        </p:spPr>
      </p:pic>
      <p:pic>
        <p:nvPicPr>
          <p:cNvPr id="426" name="Google Shape;426;p38"/>
          <p:cNvPicPr preferRelativeResize="0"/>
          <p:nvPr/>
        </p:nvPicPr>
        <p:blipFill>
          <a:blip r:embed="rId5">
            <a:alphaModFix/>
          </a:blip>
          <a:stretch>
            <a:fillRect/>
          </a:stretch>
        </p:blipFill>
        <p:spPr>
          <a:xfrm>
            <a:off x="4626100" y="372075"/>
            <a:ext cx="4206202" cy="47214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39"/>
          <p:cNvPicPr preferRelativeResize="0"/>
          <p:nvPr/>
        </p:nvPicPr>
        <p:blipFill>
          <a:blip r:embed="rId3">
            <a:alphaModFix/>
          </a:blip>
          <a:stretch>
            <a:fillRect/>
          </a:stretch>
        </p:blipFill>
        <p:spPr>
          <a:xfrm>
            <a:off x="152400" y="936150"/>
            <a:ext cx="2876124" cy="4022900"/>
          </a:xfrm>
          <a:prstGeom prst="rect">
            <a:avLst/>
          </a:prstGeom>
          <a:noFill/>
          <a:ln>
            <a:noFill/>
          </a:ln>
        </p:spPr>
      </p:pic>
      <p:sp>
        <p:nvSpPr>
          <p:cNvPr id="432" name="Google Shape;432;p3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Use case: atoms</a:t>
            </a:r>
            <a:endParaRPr/>
          </a:p>
        </p:txBody>
      </p:sp>
      <p:sp>
        <p:nvSpPr>
          <p:cNvPr id="433" name="Google Shape;433;p39"/>
          <p:cNvSpPr txBox="1"/>
          <p:nvPr/>
        </p:nvSpPr>
        <p:spPr>
          <a:xfrm>
            <a:off x="1774750" y="4877200"/>
            <a:ext cx="30000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lt2"/>
                </a:solidFill>
                <a:latin typeface="Source Sans Pro"/>
                <a:ea typeface="Source Sans Pro"/>
                <a:cs typeface="Source Sans Pro"/>
                <a:sym typeface="Source Sans Pro"/>
              </a:rPr>
              <a:t>CHEBI (current)</a:t>
            </a:r>
            <a:endParaRPr/>
          </a:p>
        </p:txBody>
      </p:sp>
      <p:sp>
        <p:nvSpPr>
          <p:cNvPr id="434" name="Google Shape;434;p39"/>
          <p:cNvSpPr txBox="1"/>
          <p:nvPr/>
        </p:nvSpPr>
        <p:spPr>
          <a:xfrm>
            <a:off x="5121300" y="4597950"/>
            <a:ext cx="37110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lt2"/>
                </a:solidFill>
                <a:latin typeface="Source Sans Pro"/>
                <a:ea typeface="Source Sans Pro"/>
                <a:cs typeface="Source Sans Pro"/>
                <a:sym typeface="Source Sans Pro"/>
              </a:rPr>
              <a:t>CHEBI (refactored with CHEMROF)</a:t>
            </a:r>
            <a:endParaRPr/>
          </a:p>
        </p:txBody>
      </p:sp>
      <p:sp>
        <p:nvSpPr>
          <p:cNvPr id="435" name="Google Shape;435;p39"/>
          <p:cNvSpPr/>
          <p:nvPr/>
        </p:nvSpPr>
        <p:spPr>
          <a:xfrm>
            <a:off x="4689275" y="1068425"/>
            <a:ext cx="1156200" cy="461700"/>
          </a:xfrm>
          <a:prstGeom prst="roundRect">
            <a:avLst>
              <a:gd fmla="val 16667" name="adj"/>
            </a:avLst>
          </a:prstGeom>
          <a:solidFill>
            <a:srgbClr val="00FFFF"/>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carbon atom</a:t>
            </a:r>
            <a:endParaRPr>
              <a:latin typeface="Source Sans Pro"/>
              <a:ea typeface="Source Sans Pro"/>
              <a:cs typeface="Source Sans Pro"/>
              <a:sym typeface="Source Sans Pro"/>
            </a:endParaRPr>
          </a:p>
        </p:txBody>
      </p:sp>
      <p:sp>
        <p:nvSpPr>
          <p:cNvPr id="436" name="Google Shape;436;p39"/>
          <p:cNvSpPr/>
          <p:nvPr/>
        </p:nvSpPr>
        <p:spPr>
          <a:xfrm>
            <a:off x="3895500" y="2783000"/>
            <a:ext cx="1156200" cy="461700"/>
          </a:xfrm>
          <a:prstGeom prst="roundRect">
            <a:avLst>
              <a:gd fmla="val 16667" name="adj"/>
            </a:avLst>
          </a:prstGeom>
          <a:solidFill>
            <a:srgbClr val="FFF2C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carbon-12</a:t>
            </a:r>
            <a:endParaRPr>
              <a:latin typeface="Source Sans Pro"/>
              <a:ea typeface="Source Sans Pro"/>
              <a:cs typeface="Source Sans Pro"/>
              <a:sym typeface="Source Sans Pro"/>
            </a:endParaRPr>
          </a:p>
        </p:txBody>
      </p:sp>
      <p:sp>
        <p:nvSpPr>
          <p:cNvPr id="437" name="Google Shape;437;p39"/>
          <p:cNvSpPr/>
          <p:nvPr/>
        </p:nvSpPr>
        <p:spPr>
          <a:xfrm>
            <a:off x="5309775" y="2783000"/>
            <a:ext cx="1156200" cy="461700"/>
          </a:xfrm>
          <a:prstGeom prst="roundRect">
            <a:avLst>
              <a:gd fmla="val 16667" name="adj"/>
            </a:avLst>
          </a:prstGeom>
          <a:solidFill>
            <a:srgbClr val="FFF2C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carbon-13</a:t>
            </a:r>
            <a:endParaRPr>
              <a:latin typeface="Source Sans Pro"/>
              <a:ea typeface="Source Sans Pro"/>
              <a:cs typeface="Source Sans Pro"/>
              <a:sym typeface="Source Sans Pro"/>
            </a:endParaRPr>
          </a:p>
        </p:txBody>
      </p:sp>
      <p:sp>
        <p:nvSpPr>
          <p:cNvPr id="438" name="Google Shape;438;p39"/>
          <p:cNvSpPr/>
          <p:nvPr/>
        </p:nvSpPr>
        <p:spPr>
          <a:xfrm>
            <a:off x="3794100" y="3739325"/>
            <a:ext cx="1359000" cy="461700"/>
          </a:xfrm>
          <a:prstGeom prst="roundRect">
            <a:avLst>
              <a:gd fmla="val 16667" name="adj"/>
            </a:avLst>
          </a:prstGeom>
          <a:solidFill>
            <a:srgbClr val="F9CB9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carbon-12(4+)</a:t>
            </a:r>
            <a:endParaRPr>
              <a:latin typeface="Source Sans Pro"/>
              <a:ea typeface="Source Sans Pro"/>
              <a:cs typeface="Source Sans Pro"/>
              <a:sym typeface="Source Sans Pro"/>
            </a:endParaRPr>
          </a:p>
        </p:txBody>
      </p:sp>
      <p:sp>
        <p:nvSpPr>
          <p:cNvPr id="439" name="Google Shape;439;p39"/>
          <p:cNvSpPr/>
          <p:nvPr/>
        </p:nvSpPr>
        <p:spPr>
          <a:xfrm>
            <a:off x="5845475" y="1857088"/>
            <a:ext cx="1156200" cy="461700"/>
          </a:xfrm>
          <a:prstGeom prst="roundRect">
            <a:avLst>
              <a:gd fmla="val 16667" name="adj"/>
            </a:avLst>
          </a:prstGeom>
          <a:solidFill>
            <a:srgbClr val="CCCCC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carbon(1+)</a:t>
            </a:r>
            <a:endParaRPr>
              <a:latin typeface="Source Sans Pro"/>
              <a:ea typeface="Source Sans Pro"/>
              <a:cs typeface="Source Sans Pro"/>
              <a:sym typeface="Source Sans Pro"/>
            </a:endParaRPr>
          </a:p>
        </p:txBody>
      </p:sp>
      <p:cxnSp>
        <p:nvCxnSpPr>
          <p:cNvPr id="440" name="Google Shape;440;p39"/>
          <p:cNvCxnSpPr>
            <a:stCxn id="438" idx="0"/>
            <a:endCxn id="436" idx="2"/>
          </p:cNvCxnSpPr>
          <p:nvPr/>
        </p:nvCxnSpPr>
        <p:spPr>
          <a:xfrm rot="10800000">
            <a:off x="4473600" y="3244625"/>
            <a:ext cx="0" cy="494700"/>
          </a:xfrm>
          <a:prstGeom prst="straightConnector1">
            <a:avLst/>
          </a:prstGeom>
          <a:noFill/>
          <a:ln cap="flat" cmpd="sng" w="9525">
            <a:solidFill>
              <a:schemeClr val="dk2"/>
            </a:solidFill>
            <a:prstDash val="solid"/>
            <a:round/>
            <a:headEnd len="med" w="med" type="none"/>
            <a:tailEnd len="med" w="med" type="triangle"/>
          </a:ln>
        </p:spPr>
      </p:cxnSp>
      <p:cxnSp>
        <p:nvCxnSpPr>
          <p:cNvPr id="441" name="Google Shape;441;p39"/>
          <p:cNvCxnSpPr>
            <a:stCxn id="436" idx="0"/>
            <a:endCxn id="435" idx="2"/>
          </p:cNvCxnSpPr>
          <p:nvPr/>
        </p:nvCxnSpPr>
        <p:spPr>
          <a:xfrm flipH="1" rot="10800000">
            <a:off x="4473600" y="1530200"/>
            <a:ext cx="793800" cy="1252800"/>
          </a:xfrm>
          <a:prstGeom prst="straightConnector1">
            <a:avLst/>
          </a:prstGeom>
          <a:noFill/>
          <a:ln cap="flat" cmpd="sng" w="9525">
            <a:solidFill>
              <a:schemeClr val="dk2"/>
            </a:solidFill>
            <a:prstDash val="solid"/>
            <a:round/>
            <a:headEnd len="med" w="med" type="none"/>
            <a:tailEnd len="med" w="med" type="triangle"/>
          </a:ln>
        </p:spPr>
      </p:cxnSp>
      <p:cxnSp>
        <p:nvCxnSpPr>
          <p:cNvPr id="442" name="Google Shape;442;p39"/>
          <p:cNvCxnSpPr>
            <a:stCxn id="437" idx="0"/>
            <a:endCxn id="435" idx="2"/>
          </p:cNvCxnSpPr>
          <p:nvPr/>
        </p:nvCxnSpPr>
        <p:spPr>
          <a:xfrm rot="10800000">
            <a:off x="5267475" y="1530200"/>
            <a:ext cx="620400" cy="1252800"/>
          </a:xfrm>
          <a:prstGeom prst="straightConnector1">
            <a:avLst/>
          </a:prstGeom>
          <a:noFill/>
          <a:ln cap="flat" cmpd="sng" w="9525">
            <a:solidFill>
              <a:schemeClr val="dk2"/>
            </a:solidFill>
            <a:prstDash val="solid"/>
            <a:round/>
            <a:headEnd len="med" w="med" type="none"/>
            <a:tailEnd len="med" w="med" type="triangle"/>
          </a:ln>
        </p:spPr>
      </p:cxnSp>
      <p:cxnSp>
        <p:nvCxnSpPr>
          <p:cNvPr id="443" name="Google Shape;443;p39"/>
          <p:cNvCxnSpPr>
            <a:stCxn id="439" idx="0"/>
            <a:endCxn id="435" idx="2"/>
          </p:cNvCxnSpPr>
          <p:nvPr/>
        </p:nvCxnSpPr>
        <p:spPr>
          <a:xfrm rot="10800000">
            <a:off x="5267375" y="1530088"/>
            <a:ext cx="1156200" cy="327000"/>
          </a:xfrm>
          <a:prstGeom prst="straightConnector1">
            <a:avLst/>
          </a:prstGeom>
          <a:noFill/>
          <a:ln cap="flat" cmpd="sng" w="9525">
            <a:solidFill>
              <a:schemeClr val="dk2"/>
            </a:solidFill>
            <a:prstDash val="solid"/>
            <a:round/>
            <a:headEnd len="med" w="med" type="none"/>
            <a:tailEnd len="med" w="med" type="triangle"/>
          </a:ln>
        </p:spPr>
      </p:cxnSp>
      <p:sp>
        <p:nvSpPr>
          <p:cNvPr id="444" name="Google Shape;444;p39"/>
          <p:cNvSpPr txBox="1"/>
          <p:nvPr/>
        </p:nvSpPr>
        <p:spPr>
          <a:xfrm>
            <a:off x="4277775" y="233800"/>
            <a:ext cx="2503800" cy="78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lt2"/>
                </a:solidFill>
                <a:latin typeface="Source Sans Pro"/>
                <a:ea typeface="Source Sans Pro"/>
                <a:cs typeface="Source Sans Pro"/>
                <a:sym typeface="Source Sans Pro"/>
              </a:rPr>
              <a:t>CHEMROF instances (OBO-OWL TBox)</a:t>
            </a:r>
            <a:endParaRPr/>
          </a:p>
        </p:txBody>
      </p:sp>
      <p:sp>
        <p:nvSpPr>
          <p:cNvPr id="445" name="Google Shape;445;p39"/>
          <p:cNvSpPr txBox="1"/>
          <p:nvPr/>
        </p:nvSpPr>
        <p:spPr>
          <a:xfrm>
            <a:off x="6949550" y="233800"/>
            <a:ext cx="20709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lt2"/>
                </a:solidFill>
                <a:latin typeface="Source Sans Pro"/>
                <a:ea typeface="Source Sans Pro"/>
                <a:cs typeface="Source Sans Pro"/>
                <a:sym typeface="Source Sans Pro"/>
              </a:rPr>
              <a:t>CHEMROF classes</a:t>
            </a:r>
            <a:endParaRPr/>
          </a:p>
        </p:txBody>
      </p:sp>
      <p:sp>
        <p:nvSpPr>
          <p:cNvPr id="446" name="Google Shape;446;p39"/>
          <p:cNvSpPr/>
          <p:nvPr/>
        </p:nvSpPr>
        <p:spPr>
          <a:xfrm>
            <a:off x="7804075" y="1036225"/>
            <a:ext cx="1156200" cy="461700"/>
          </a:xfrm>
          <a:prstGeom prst="roundRect">
            <a:avLst>
              <a:gd fmla="val 16667" name="adj"/>
            </a:avLst>
          </a:prstGeom>
          <a:solidFill>
            <a:srgbClr val="00FFFF"/>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Chemical Element</a:t>
            </a:r>
            <a:endParaRPr>
              <a:latin typeface="Source Sans Pro"/>
              <a:ea typeface="Source Sans Pro"/>
              <a:cs typeface="Source Sans Pro"/>
              <a:sym typeface="Source Sans Pro"/>
            </a:endParaRPr>
          </a:p>
        </p:txBody>
      </p:sp>
      <p:sp>
        <p:nvSpPr>
          <p:cNvPr id="447" name="Google Shape;447;p39"/>
          <p:cNvSpPr/>
          <p:nvPr/>
        </p:nvSpPr>
        <p:spPr>
          <a:xfrm>
            <a:off x="7804075" y="1838650"/>
            <a:ext cx="1156200" cy="461700"/>
          </a:xfrm>
          <a:prstGeom prst="roundRect">
            <a:avLst>
              <a:gd fmla="val 16667" name="adj"/>
            </a:avLst>
          </a:prstGeom>
          <a:solidFill>
            <a:srgbClr val="D0E0E3"/>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Atom Ionic Form</a:t>
            </a:r>
            <a:endParaRPr>
              <a:latin typeface="Source Sans Pro"/>
              <a:ea typeface="Source Sans Pro"/>
              <a:cs typeface="Source Sans Pro"/>
              <a:sym typeface="Source Sans Pro"/>
            </a:endParaRPr>
          </a:p>
        </p:txBody>
      </p:sp>
      <p:sp>
        <p:nvSpPr>
          <p:cNvPr id="448" name="Google Shape;448;p39"/>
          <p:cNvSpPr/>
          <p:nvPr/>
        </p:nvSpPr>
        <p:spPr>
          <a:xfrm>
            <a:off x="7804075" y="2783000"/>
            <a:ext cx="1156200" cy="461700"/>
          </a:xfrm>
          <a:prstGeom prst="roundRect">
            <a:avLst>
              <a:gd fmla="val 16667" name="adj"/>
            </a:avLst>
          </a:prstGeom>
          <a:solidFill>
            <a:srgbClr val="FFF2C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Isotope</a:t>
            </a:r>
            <a:endParaRPr>
              <a:latin typeface="Source Sans Pro"/>
              <a:ea typeface="Source Sans Pro"/>
              <a:cs typeface="Source Sans Pro"/>
              <a:sym typeface="Source Sans Pro"/>
            </a:endParaRPr>
          </a:p>
        </p:txBody>
      </p:sp>
      <p:sp>
        <p:nvSpPr>
          <p:cNvPr id="449" name="Google Shape;449;p39"/>
          <p:cNvSpPr/>
          <p:nvPr/>
        </p:nvSpPr>
        <p:spPr>
          <a:xfrm>
            <a:off x="7115325" y="1211675"/>
            <a:ext cx="407100" cy="175200"/>
          </a:xfrm>
          <a:prstGeom prst="rightArrow">
            <a:avLst>
              <a:gd fmla="val 50000" name="adj1"/>
              <a:gd fmla="val 50000" name="adj2"/>
            </a:avLst>
          </a:prstGeom>
          <a:solidFill>
            <a:schemeClr val="lt1"/>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urce Sans Pro"/>
              <a:ea typeface="Source Sans Pro"/>
              <a:cs typeface="Source Sans Pro"/>
              <a:sym typeface="Source Sans Pro"/>
            </a:endParaRPr>
          </a:p>
        </p:txBody>
      </p:sp>
      <p:sp>
        <p:nvSpPr>
          <p:cNvPr id="450" name="Google Shape;450;p39"/>
          <p:cNvSpPr/>
          <p:nvPr/>
        </p:nvSpPr>
        <p:spPr>
          <a:xfrm>
            <a:off x="7115325" y="1981900"/>
            <a:ext cx="407100" cy="175200"/>
          </a:xfrm>
          <a:prstGeom prst="rightArrow">
            <a:avLst>
              <a:gd fmla="val 50000" name="adj1"/>
              <a:gd fmla="val 50000" name="adj2"/>
            </a:avLst>
          </a:prstGeom>
          <a:solidFill>
            <a:schemeClr val="lt1"/>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urce Sans Pro"/>
              <a:ea typeface="Source Sans Pro"/>
              <a:cs typeface="Source Sans Pro"/>
              <a:sym typeface="Source Sans Pro"/>
            </a:endParaRPr>
          </a:p>
        </p:txBody>
      </p:sp>
      <p:sp>
        <p:nvSpPr>
          <p:cNvPr id="451" name="Google Shape;451;p39"/>
          <p:cNvSpPr/>
          <p:nvPr/>
        </p:nvSpPr>
        <p:spPr>
          <a:xfrm>
            <a:off x="7115325" y="2904813"/>
            <a:ext cx="407100" cy="175200"/>
          </a:xfrm>
          <a:prstGeom prst="rightArrow">
            <a:avLst>
              <a:gd fmla="val 50000" name="adj1"/>
              <a:gd fmla="val 50000" name="adj2"/>
            </a:avLst>
          </a:prstGeom>
          <a:solidFill>
            <a:schemeClr val="lt1"/>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urce Sans Pro"/>
              <a:ea typeface="Source Sans Pro"/>
              <a:cs typeface="Source Sans Pro"/>
              <a:sym typeface="Source Sans Pro"/>
            </a:endParaRPr>
          </a:p>
        </p:txBody>
      </p:sp>
      <p:sp>
        <p:nvSpPr>
          <p:cNvPr id="452" name="Google Shape;452;p39"/>
          <p:cNvSpPr/>
          <p:nvPr/>
        </p:nvSpPr>
        <p:spPr>
          <a:xfrm>
            <a:off x="7804075" y="3651800"/>
            <a:ext cx="1156200" cy="675600"/>
          </a:xfrm>
          <a:prstGeom prst="roundRect">
            <a:avLst>
              <a:gd fmla="val 16667" name="adj"/>
            </a:avLst>
          </a:prstGeom>
          <a:solidFill>
            <a:srgbClr val="F9CB9C"/>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Source Sans Pro"/>
                <a:ea typeface="Source Sans Pro"/>
                <a:cs typeface="Source Sans Pro"/>
                <a:sym typeface="Source Sans Pro"/>
              </a:rPr>
              <a:t>Fully Specified Atom</a:t>
            </a:r>
            <a:endParaRPr>
              <a:latin typeface="Source Sans Pro"/>
              <a:ea typeface="Source Sans Pro"/>
              <a:cs typeface="Source Sans Pro"/>
              <a:sym typeface="Source Sans Pro"/>
            </a:endParaRPr>
          </a:p>
        </p:txBody>
      </p:sp>
      <p:sp>
        <p:nvSpPr>
          <p:cNvPr id="453" name="Google Shape;453;p39"/>
          <p:cNvSpPr/>
          <p:nvPr/>
        </p:nvSpPr>
        <p:spPr>
          <a:xfrm>
            <a:off x="7161900" y="3827738"/>
            <a:ext cx="407100" cy="175200"/>
          </a:xfrm>
          <a:prstGeom prst="rightArrow">
            <a:avLst>
              <a:gd fmla="val 50000" name="adj1"/>
              <a:gd fmla="val 50000" name="adj2"/>
            </a:avLst>
          </a:prstGeom>
          <a:solidFill>
            <a:schemeClr val="lt1"/>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ource Sans Pro"/>
              <a:ea typeface="Source Sans Pro"/>
              <a:cs typeface="Source Sans Pro"/>
              <a:sym typeface="Source Sans Pr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40"/>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00"/>
              <a:t>Automated classification using standard OWL tools</a:t>
            </a:r>
            <a:endParaRPr sz="2500"/>
          </a:p>
        </p:txBody>
      </p:sp>
      <p:pic>
        <p:nvPicPr>
          <p:cNvPr id="459" name="Google Shape;459;p40"/>
          <p:cNvPicPr preferRelativeResize="0"/>
          <p:nvPr/>
        </p:nvPicPr>
        <p:blipFill>
          <a:blip r:embed="rId3">
            <a:alphaModFix/>
          </a:blip>
          <a:stretch>
            <a:fillRect/>
          </a:stretch>
        </p:blipFill>
        <p:spPr>
          <a:xfrm>
            <a:off x="152400" y="1220825"/>
            <a:ext cx="7229891" cy="37702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Proposal: bicameral CHEBI</a:t>
            </a:r>
            <a:endParaRPr/>
          </a:p>
        </p:txBody>
      </p:sp>
      <p:sp>
        <p:nvSpPr>
          <p:cNvPr id="465" name="Google Shape;465;p41"/>
          <p:cNvSpPr txBox="1"/>
          <p:nvPr/>
        </p:nvSpPr>
        <p:spPr>
          <a:xfrm>
            <a:off x="311700" y="1134424"/>
            <a:ext cx="8399100" cy="3108600"/>
          </a:xfrm>
          <a:prstGeom prst="rect">
            <a:avLst/>
          </a:prstGeom>
          <a:noFill/>
          <a:ln>
            <a:noFill/>
          </a:ln>
        </p:spPr>
        <p:txBody>
          <a:bodyPr anchorCtr="0" anchor="t" bIns="91425" lIns="91425" spcFirstLastPara="1" rIns="91425" wrap="square" tIns="91425">
            <a:normAutofit lnSpcReduction="10000"/>
          </a:bodyPr>
          <a:lstStyle/>
          <a:p>
            <a:pPr indent="-285750" lvl="0" marL="285750" rtl="0" algn="l">
              <a:lnSpc>
                <a:spcPct val="115000"/>
              </a:lnSpc>
              <a:spcBef>
                <a:spcPts val="1200"/>
              </a:spcBef>
              <a:spcAft>
                <a:spcPts val="0"/>
              </a:spcAft>
              <a:buClr>
                <a:srgbClr val="595959"/>
              </a:buClr>
              <a:buSzPts val="1800"/>
              <a:buChar char="●"/>
            </a:pPr>
            <a:r>
              <a:rPr lang="en" sz="1800">
                <a:solidFill>
                  <a:srgbClr val="595959"/>
                </a:solidFill>
              </a:rPr>
              <a:t>The </a:t>
            </a:r>
            <a:r>
              <a:rPr b="1" lang="en" sz="1800">
                <a:solidFill>
                  <a:srgbClr val="595959"/>
                </a:solidFill>
              </a:rPr>
              <a:t>database</a:t>
            </a:r>
            <a:r>
              <a:rPr lang="en" sz="1800">
                <a:solidFill>
                  <a:srgbClr val="595959"/>
                </a:solidFill>
              </a:rPr>
              <a:t> and </a:t>
            </a:r>
            <a:r>
              <a:rPr b="1" lang="en" sz="1800">
                <a:solidFill>
                  <a:srgbClr val="595959"/>
                </a:solidFill>
              </a:rPr>
              <a:t>structures</a:t>
            </a:r>
            <a:r>
              <a:rPr lang="en" sz="1800">
                <a:solidFill>
                  <a:srgbClr val="595959"/>
                </a:solidFill>
              </a:rPr>
              <a:t> remains the core responsibility of the CHEBI team</a:t>
            </a:r>
            <a:endParaRPr sz="1800">
              <a:solidFill>
                <a:srgbClr val="595959"/>
              </a:solidFill>
            </a:endParaRPr>
          </a:p>
          <a:p>
            <a:pPr indent="-285750" lvl="0" marL="285750" rtl="0" algn="l">
              <a:lnSpc>
                <a:spcPct val="115000"/>
              </a:lnSpc>
              <a:spcBef>
                <a:spcPts val="1200"/>
              </a:spcBef>
              <a:spcAft>
                <a:spcPts val="0"/>
              </a:spcAft>
              <a:buClr>
                <a:srgbClr val="595959"/>
              </a:buClr>
              <a:buSzPts val="1800"/>
              <a:buChar char="●"/>
            </a:pPr>
            <a:r>
              <a:rPr lang="en" sz="1800">
                <a:solidFill>
                  <a:srgbClr val="595959"/>
                </a:solidFill>
              </a:rPr>
              <a:t>The </a:t>
            </a:r>
            <a:r>
              <a:rPr b="1" lang="en" sz="1800">
                <a:solidFill>
                  <a:srgbClr val="595959"/>
                </a:solidFill>
              </a:rPr>
              <a:t>grouping classes </a:t>
            </a:r>
            <a:r>
              <a:rPr lang="en" sz="1800">
                <a:solidFill>
                  <a:srgbClr val="595959"/>
                </a:solidFill>
              </a:rPr>
              <a:t>become more like another OBO ontology</a:t>
            </a:r>
            <a:endParaRPr sz="1800">
              <a:solidFill>
                <a:srgbClr val="595959"/>
              </a:solidFill>
            </a:endParaRPr>
          </a:p>
          <a:p>
            <a:pPr indent="-285750" lvl="1" marL="742950" rtl="0" algn="l">
              <a:spcBef>
                <a:spcPts val="1200"/>
              </a:spcBef>
              <a:spcAft>
                <a:spcPts val="0"/>
              </a:spcAft>
              <a:buClr>
                <a:srgbClr val="595959"/>
              </a:buClr>
              <a:buSzPts val="1400"/>
              <a:buChar char="○"/>
            </a:pPr>
            <a:r>
              <a:rPr lang="en">
                <a:solidFill>
                  <a:srgbClr val="595959"/>
                </a:solidFill>
              </a:rPr>
              <a:t>Managed openly in GitHub</a:t>
            </a:r>
            <a:endParaRPr>
              <a:solidFill>
                <a:srgbClr val="595959"/>
              </a:solidFill>
            </a:endParaRPr>
          </a:p>
          <a:p>
            <a:pPr indent="-285750" lvl="1" marL="742950" rtl="0" algn="l">
              <a:spcBef>
                <a:spcPts val="1200"/>
              </a:spcBef>
              <a:spcAft>
                <a:spcPts val="0"/>
              </a:spcAft>
              <a:buClr>
                <a:srgbClr val="595959"/>
              </a:buClr>
              <a:buSzPts val="1400"/>
              <a:buChar char="○"/>
            </a:pPr>
            <a:r>
              <a:rPr lang="en">
                <a:solidFill>
                  <a:srgbClr val="595959"/>
                </a:solidFill>
              </a:rPr>
              <a:t>Obsolete protonation-state distinctions</a:t>
            </a:r>
            <a:endParaRPr>
              <a:solidFill>
                <a:srgbClr val="595959"/>
              </a:solidFill>
            </a:endParaRPr>
          </a:p>
          <a:p>
            <a:pPr indent="-285750" lvl="1" marL="742950" rtl="0" algn="l">
              <a:spcBef>
                <a:spcPts val="1200"/>
              </a:spcBef>
              <a:spcAft>
                <a:spcPts val="0"/>
              </a:spcAft>
              <a:buClr>
                <a:srgbClr val="595959"/>
              </a:buClr>
              <a:buSzPts val="1400"/>
              <a:buChar char="○"/>
            </a:pPr>
            <a:r>
              <a:rPr lang="en">
                <a:solidFill>
                  <a:srgbClr val="595959"/>
                </a:solidFill>
              </a:rPr>
              <a:t>Strategy for automated classification</a:t>
            </a:r>
            <a:endParaRPr>
              <a:solidFill>
                <a:srgbClr val="595959"/>
              </a:solidFill>
            </a:endParaRPr>
          </a:p>
          <a:p>
            <a:pPr indent="-285750" lvl="2" marL="1200150" rtl="0" algn="l">
              <a:spcBef>
                <a:spcPts val="1200"/>
              </a:spcBef>
              <a:spcAft>
                <a:spcPts val="0"/>
              </a:spcAft>
              <a:buClr>
                <a:srgbClr val="595959"/>
              </a:buClr>
              <a:buSzPts val="1400"/>
              <a:buChar char="■"/>
            </a:pPr>
            <a:r>
              <a:rPr lang="en">
                <a:solidFill>
                  <a:srgbClr val="595959"/>
                </a:solidFill>
              </a:rPr>
              <a:t>Chebifier2 + OWL</a:t>
            </a:r>
            <a:endParaRPr>
              <a:solidFill>
                <a:srgbClr val="595959"/>
              </a:solidFill>
            </a:endParaRPr>
          </a:p>
          <a:p>
            <a:pPr indent="-342900" lvl="0" marL="457200" rtl="0" algn="l">
              <a:spcBef>
                <a:spcPts val="1200"/>
              </a:spcBef>
              <a:spcAft>
                <a:spcPts val="0"/>
              </a:spcAft>
              <a:buClr>
                <a:srgbClr val="595959"/>
              </a:buClr>
              <a:buSzPts val="1800"/>
              <a:buChar char="●"/>
            </a:pPr>
            <a:r>
              <a:rPr lang="en">
                <a:solidFill>
                  <a:srgbClr val="595959"/>
                </a:solidFill>
              </a:rPr>
              <a:t>Align to CHEMROF</a:t>
            </a:r>
            <a:endParaRPr>
              <a:solidFill>
                <a:srgbClr val="595959"/>
              </a:solidFill>
            </a:endParaRPr>
          </a:p>
        </p:txBody>
      </p:sp>
      <p:sp>
        <p:nvSpPr>
          <p:cNvPr id="466" name="Google Shape;466;p41"/>
          <p:cNvSpPr/>
          <p:nvPr/>
        </p:nvSpPr>
        <p:spPr>
          <a:xfrm>
            <a:off x="4911852" y="4379976"/>
            <a:ext cx="1088100" cy="320100"/>
          </a:xfrm>
          <a:prstGeom prst="rect">
            <a:avLst/>
          </a:prstGeom>
          <a:solidFill>
            <a:srgbClr val="4285F4"/>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FFFFFF"/>
                </a:solidFill>
                <a:latin typeface="Arial"/>
                <a:ea typeface="Arial"/>
                <a:cs typeface="Arial"/>
                <a:sym typeface="Arial"/>
              </a:rPr>
              <a:t>L-lysine</a:t>
            </a:r>
            <a:endParaRPr/>
          </a:p>
        </p:txBody>
      </p:sp>
      <p:sp>
        <p:nvSpPr>
          <p:cNvPr id="467" name="Google Shape;467;p41"/>
          <p:cNvSpPr/>
          <p:nvPr/>
        </p:nvSpPr>
        <p:spPr>
          <a:xfrm>
            <a:off x="6179820" y="4379976"/>
            <a:ext cx="1210200" cy="320100"/>
          </a:xfrm>
          <a:prstGeom prst="rect">
            <a:avLst/>
          </a:prstGeom>
          <a:solidFill>
            <a:srgbClr val="4285F4"/>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FFFFFF"/>
                </a:solidFill>
                <a:latin typeface="Arial"/>
                <a:ea typeface="Arial"/>
                <a:cs typeface="Arial"/>
                <a:sym typeface="Arial"/>
              </a:rPr>
              <a:t>L-glutamate</a:t>
            </a:r>
            <a:endParaRPr/>
          </a:p>
        </p:txBody>
      </p:sp>
      <p:sp>
        <p:nvSpPr>
          <p:cNvPr id="468" name="Google Shape;468;p41"/>
          <p:cNvSpPr/>
          <p:nvPr/>
        </p:nvSpPr>
        <p:spPr>
          <a:xfrm>
            <a:off x="7569708" y="4379976"/>
            <a:ext cx="670500" cy="320100"/>
          </a:xfrm>
          <a:prstGeom prst="rect">
            <a:avLst/>
          </a:prstGeom>
          <a:solidFill>
            <a:srgbClr val="4285F4"/>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FFFFFF"/>
                </a:solidFill>
                <a:latin typeface="Arial"/>
                <a:ea typeface="Arial"/>
                <a:cs typeface="Arial"/>
                <a:sym typeface="Arial"/>
              </a:rPr>
              <a:t>…</a:t>
            </a:r>
            <a:endParaRPr/>
          </a:p>
        </p:txBody>
      </p:sp>
      <p:sp>
        <p:nvSpPr>
          <p:cNvPr id="469" name="Google Shape;469;p41"/>
          <p:cNvSpPr/>
          <p:nvPr/>
        </p:nvSpPr>
        <p:spPr>
          <a:xfrm>
            <a:off x="5916168" y="3743806"/>
            <a:ext cx="2258700" cy="320100"/>
          </a:xfrm>
          <a:prstGeom prst="rect">
            <a:avLst/>
          </a:prstGeom>
          <a:solidFill>
            <a:srgbClr val="FFAB40"/>
          </a:solidFill>
          <a:ln cap="flat" cmpd="sng" w="25400">
            <a:solidFill>
              <a:srgbClr val="6B48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Proteinogenic amino acid</a:t>
            </a:r>
            <a:endParaRPr/>
          </a:p>
        </p:txBody>
      </p:sp>
      <p:sp>
        <p:nvSpPr>
          <p:cNvPr id="470" name="Google Shape;470;p41"/>
          <p:cNvSpPr/>
          <p:nvPr/>
        </p:nvSpPr>
        <p:spPr>
          <a:xfrm>
            <a:off x="6784848" y="3207134"/>
            <a:ext cx="1691700" cy="320100"/>
          </a:xfrm>
          <a:prstGeom prst="rect">
            <a:avLst/>
          </a:prstGeom>
          <a:solidFill>
            <a:srgbClr val="FFAB40"/>
          </a:solidFill>
          <a:ln cap="flat" cmpd="sng" w="25400">
            <a:solidFill>
              <a:srgbClr val="6B48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amino acid</a:t>
            </a:r>
            <a:endParaRPr/>
          </a:p>
        </p:txBody>
      </p:sp>
      <p:sp>
        <p:nvSpPr>
          <p:cNvPr id="471" name="Google Shape;471;p41"/>
          <p:cNvSpPr/>
          <p:nvPr/>
        </p:nvSpPr>
        <p:spPr>
          <a:xfrm>
            <a:off x="8517636" y="4387579"/>
            <a:ext cx="670500" cy="320100"/>
          </a:xfrm>
          <a:prstGeom prst="rect">
            <a:avLst/>
          </a:prstGeom>
          <a:solidFill>
            <a:srgbClr val="4285F4"/>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FFFFFF"/>
                </a:solidFill>
                <a:latin typeface="Arial"/>
                <a:ea typeface="Arial"/>
                <a:cs typeface="Arial"/>
                <a:sym typeface="Arial"/>
              </a:rPr>
              <a:t>…</a:t>
            </a:r>
            <a:endParaRPr/>
          </a:p>
        </p:txBody>
      </p:sp>
      <p:cxnSp>
        <p:nvCxnSpPr>
          <p:cNvPr id="472" name="Google Shape;472;p41"/>
          <p:cNvCxnSpPr>
            <a:stCxn id="466" idx="0"/>
            <a:endCxn id="469" idx="2"/>
          </p:cNvCxnSpPr>
          <p:nvPr/>
        </p:nvCxnSpPr>
        <p:spPr>
          <a:xfrm flipH="1" rot="10800000">
            <a:off x="5455902" y="4063776"/>
            <a:ext cx="1589700" cy="316200"/>
          </a:xfrm>
          <a:prstGeom prst="straightConnector1">
            <a:avLst/>
          </a:prstGeom>
          <a:noFill/>
          <a:ln cap="flat" cmpd="sng" w="9525">
            <a:solidFill>
              <a:srgbClr val="3B7FF2"/>
            </a:solidFill>
            <a:prstDash val="solid"/>
            <a:round/>
            <a:headEnd len="sm" w="sm" type="none"/>
            <a:tailEnd len="med" w="med" type="triangle"/>
          </a:ln>
        </p:spPr>
      </p:cxnSp>
      <p:cxnSp>
        <p:nvCxnSpPr>
          <p:cNvPr id="473" name="Google Shape;473;p41"/>
          <p:cNvCxnSpPr>
            <a:stCxn id="469" idx="0"/>
            <a:endCxn id="470" idx="2"/>
          </p:cNvCxnSpPr>
          <p:nvPr/>
        </p:nvCxnSpPr>
        <p:spPr>
          <a:xfrm flipH="1" rot="10800000">
            <a:off x="7045518" y="3527206"/>
            <a:ext cx="585300" cy="216600"/>
          </a:xfrm>
          <a:prstGeom prst="straightConnector1">
            <a:avLst/>
          </a:prstGeom>
          <a:noFill/>
          <a:ln cap="flat" cmpd="sng" w="9525">
            <a:solidFill>
              <a:srgbClr val="3B7FF2"/>
            </a:solidFill>
            <a:prstDash val="solid"/>
            <a:round/>
            <a:headEnd len="sm" w="sm" type="none"/>
            <a:tailEnd len="med" w="med" type="triangle"/>
          </a:ln>
        </p:spPr>
      </p:cxnSp>
      <p:cxnSp>
        <p:nvCxnSpPr>
          <p:cNvPr id="474" name="Google Shape;474;p41"/>
          <p:cNvCxnSpPr>
            <a:stCxn id="467" idx="0"/>
            <a:endCxn id="469" idx="2"/>
          </p:cNvCxnSpPr>
          <p:nvPr/>
        </p:nvCxnSpPr>
        <p:spPr>
          <a:xfrm flipH="1" rot="10800000">
            <a:off x="6784920" y="4063776"/>
            <a:ext cx="260700" cy="316200"/>
          </a:xfrm>
          <a:prstGeom prst="straightConnector1">
            <a:avLst/>
          </a:prstGeom>
          <a:noFill/>
          <a:ln cap="flat" cmpd="sng" w="9525">
            <a:solidFill>
              <a:srgbClr val="3B7FF2"/>
            </a:solidFill>
            <a:prstDash val="solid"/>
            <a:round/>
            <a:headEnd len="sm" w="sm" type="none"/>
            <a:tailEnd len="med" w="med" type="triangle"/>
          </a:ln>
        </p:spPr>
      </p:cxnSp>
      <p:cxnSp>
        <p:nvCxnSpPr>
          <p:cNvPr id="475" name="Google Shape;475;p41"/>
          <p:cNvCxnSpPr>
            <a:stCxn id="468" idx="0"/>
            <a:endCxn id="469" idx="2"/>
          </p:cNvCxnSpPr>
          <p:nvPr/>
        </p:nvCxnSpPr>
        <p:spPr>
          <a:xfrm rot="10800000">
            <a:off x="7045458" y="4063776"/>
            <a:ext cx="859500" cy="316200"/>
          </a:xfrm>
          <a:prstGeom prst="straightConnector1">
            <a:avLst/>
          </a:prstGeom>
          <a:noFill/>
          <a:ln cap="flat" cmpd="sng" w="9525">
            <a:solidFill>
              <a:srgbClr val="3B7FF2"/>
            </a:solidFill>
            <a:prstDash val="solid"/>
            <a:round/>
            <a:headEnd len="sm" w="sm" type="none"/>
            <a:tailEnd len="med" w="med" type="triangle"/>
          </a:ln>
        </p:spPr>
      </p:cxnSp>
      <p:cxnSp>
        <p:nvCxnSpPr>
          <p:cNvPr id="476" name="Google Shape;476;p41"/>
          <p:cNvCxnSpPr>
            <a:stCxn id="471" idx="0"/>
          </p:cNvCxnSpPr>
          <p:nvPr/>
        </p:nvCxnSpPr>
        <p:spPr>
          <a:xfrm rot="10800000">
            <a:off x="8182386" y="3527179"/>
            <a:ext cx="670500" cy="860400"/>
          </a:xfrm>
          <a:prstGeom prst="straightConnector1">
            <a:avLst/>
          </a:prstGeom>
          <a:noFill/>
          <a:ln cap="flat" cmpd="sng" w="9525">
            <a:solidFill>
              <a:srgbClr val="3B7FF2"/>
            </a:solidFill>
            <a:prstDash val="solid"/>
            <a:round/>
            <a:headEnd len="sm" w="sm" type="none"/>
            <a:tailEnd len="med" w="med" type="triangle"/>
          </a:ln>
        </p:spPr>
      </p:cxnSp>
      <p:sp>
        <p:nvSpPr>
          <p:cNvPr id="477" name="Google Shape;477;p41"/>
          <p:cNvSpPr txBox="1"/>
          <p:nvPr/>
        </p:nvSpPr>
        <p:spPr>
          <a:xfrm>
            <a:off x="2798064" y="4338287"/>
            <a:ext cx="19836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 sz="1400" u="none" cap="none" strike="noStrike">
                <a:solidFill>
                  <a:srgbClr val="000000"/>
                </a:solidFill>
                <a:latin typeface="Arial"/>
                <a:ea typeface="Arial"/>
                <a:cs typeface="Arial"/>
                <a:sym typeface="Arial"/>
              </a:rPr>
              <a:t>Maintained in CHEBI SQL database</a:t>
            </a:r>
            <a:endParaRPr/>
          </a:p>
        </p:txBody>
      </p:sp>
      <p:sp>
        <p:nvSpPr>
          <p:cNvPr id="478" name="Google Shape;478;p41"/>
          <p:cNvSpPr txBox="1"/>
          <p:nvPr/>
        </p:nvSpPr>
        <p:spPr>
          <a:xfrm>
            <a:off x="4638675" y="3165162"/>
            <a:ext cx="19836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 sz="1400" u="none" cap="none" strike="noStrike">
                <a:solidFill>
                  <a:srgbClr val="000000"/>
                </a:solidFill>
                <a:latin typeface="Arial"/>
                <a:ea typeface="Arial"/>
                <a:cs typeface="Arial"/>
                <a:sym typeface="Arial"/>
              </a:rPr>
              <a:t>Jointly maintained in GitHub</a:t>
            </a:r>
            <a:endParaRPr/>
          </a:p>
        </p:txBody>
      </p:sp>
      <p:sp>
        <p:nvSpPr>
          <p:cNvPr id="479" name="Google Shape;479;p41"/>
          <p:cNvSpPr txBox="1"/>
          <p:nvPr/>
        </p:nvSpPr>
        <p:spPr>
          <a:xfrm>
            <a:off x="0" y="4759600"/>
            <a:ext cx="2549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u="sng">
                <a:solidFill>
                  <a:srgbClr val="0969DA"/>
                </a:solidFill>
                <a:highlight>
                  <a:srgbClr val="FFFFFF"/>
                </a:highlight>
                <a:hlinkClick r:id="rId3">
                  <a:extLst>
                    <a:ext uri="{A12FA001-AC4F-418D-AE19-62706E023703}">
                      <ahyp:hlinkClr val="tx"/>
                    </a:ext>
                  </a:extLst>
                </a:hlinkClick>
              </a:rPr>
              <a:t>https://doi.org/10.5281/zenodo.14298221</a:t>
            </a:r>
            <a:endParaRPr sz="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5"/>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2200"/>
              <a:t>My uses for a chemical ontology across many projects…</a:t>
            </a:r>
            <a:endParaRPr sz="2200"/>
          </a:p>
        </p:txBody>
      </p:sp>
      <p:pic>
        <p:nvPicPr>
          <p:cNvPr id="73" name="Google Shape;73;p15"/>
          <p:cNvPicPr preferRelativeResize="0"/>
          <p:nvPr/>
        </p:nvPicPr>
        <p:blipFill rotWithShape="1">
          <a:blip r:embed="rId3">
            <a:alphaModFix/>
          </a:blip>
          <a:srcRect b="0" l="0" r="0" t="0"/>
          <a:stretch/>
        </p:blipFill>
        <p:spPr>
          <a:xfrm>
            <a:off x="671925" y="3289600"/>
            <a:ext cx="2267250" cy="769450"/>
          </a:xfrm>
          <a:prstGeom prst="rect">
            <a:avLst/>
          </a:prstGeom>
          <a:noFill/>
          <a:ln>
            <a:noFill/>
          </a:ln>
        </p:spPr>
      </p:pic>
      <p:pic>
        <p:nvPicPr>
          <p:cNvPr id="74" name="Google Shape;74;p15"/>
          <p:cNvPicPr preferRelativeResize="0"/>
          <p:nvPr/>
        </p:nvPicPr>
        <p:blipFill rotWithShape="1">
          <a:blip r:embed="rId4">
            <a:alphaModFix/>
          </a:blip>
          <a:srcRect b="0" l="0" r="0" t="0"/>
          <a:stretch/>
        </p:blipFill>
        <p:spPr>
          <a:xfrm>
            <a:off x="504925" y="1271774"/>
            <a:ext cx="2743424" cy="707300"/>
          </a:xfrm>
          <a:prstGeom prst="rect">
            <a:avLst/>
          </a:prstGeom>
          <a:noFill/>
          <a:ln>
            <a:noFill/>
          </a:ln>
        </p:spPr>
      </p:pic>
      <p:pic>
        <p:nvPicPr>
          <p:cNvPr id="75" name="Google Shape;75;p15"/>
          <p:cNvPicPr preferRelativeResize="0"/>
          <p:nvPr/>
        </p:nvPicPr>
        <p:blipFill rotWithShape="1">
          <a:blip r:embed="rId5">
            <a:alphaModFix/>
          </a:blip>
          <a:srcRect b="0" l="0" r="0" t="0"/>
          <a:stretch/>
        </p:blipFill>
        <p:spPr>
          <a:xfrm>
            <a:off x="3740801" y="3118375"/>
            <a:ext cx="1791726" cy="940675"/>
          </a:xfrm>
          <a:prstGeom prst="rect">
            <a:avLst/>
          </a:prstGeom>
          <a:noFill/>
          <a:ln>
            <a:noFill/>
          </a:ln>
        </p:spPr>
      </p:pic>
      <p:pic>
        <p:nvPicPr>
          <p:cNvPr id="76" name="Google Shape;76;p15"/>
          <p:cNvPicPr preferRelativeResize="0"/>
          <p:nvPr/>
        </p:nvPicPr>
        <p:blipFill rotWithShape="1">
          <a:blip r:embed="rId6">
            <a:alphaModFix/>
          </a:blip>
          <a:srcRect b="0" l="0" r="0" t="0"/>
          <a:stretch/>
        </p:blipFill>
        <p:spPr>
          <a:xfrm>
            <a:off x="3901100" y="1206950"/>
            <a:ext cx="2010675" cy="1005350"/>
          </a:xfrm>
          <a:prstGeom prst="rect">
            <a:avLst/>
          </a:prstGeom>
          <a:noFill/>
          <a:ln>
            <a:noFill/>
          </a:ln>
        </p:spPr>
      </p:pic>
      <p:pic>
        <p:nvPicPr>
          <p:cNvPr id="77" name="Google Shape;77;p15"/>
          <p:cNvPicPr preferRelativeResize="0"/>
          <p:nvPr/>
        </p:nvPicPr>
        <p:blipFill rotWithShape="1">
          <a:blip r:embed="rId7">
            <a:alphaModFix/>
          </a:blip>
          <a:srcRect b="0" l="0" r="0" t="0"/>
          <a:stretch/>
        </p:blipFill>
        <p:spPr>
          <a:xfrm>
            <a:off x="6468602" y="1127262"/>
            <a:ext cx="1481696" cy="1005350"/>
          </a:xfrm>
          <a:prstGeom prst="rect">
            <a:avLst/>
          </a:prstGeom>
          <a:noFill/>
          <a:ln>
            <a:noFill/>
          </a:ln>
        </p:spPr>
      </p:pic>
      <p:sp>
        <p:nvSpPr>
          <p:cNvPr id="78" name="Google Shape;78;p15"/>
          <p:cNvSpPr txBox="1"/>
          <p:nvPr>
            <p:ph idx="1" type="body"/>
          </p:nvPr>
        </p:nvSpPr>
        <p:spPr>
          <a:xfrm>
            <a:off x="721394" y="2023329"/>
            <a:ext cx="3124200" cy="872700"/>
          </a:xfrm>
          <a:prstGeom prst="rect">
            <a:avLst/>
          </a:prstGeom>
          <a:noFill/>
          <a:ln>
            <a:noFill/>
          </a:ln>
        </p:spPr>
        <p:txBody>
          <a:bodyPr anchorCtr="0" anchor="t" bIns="91425" lIns="91425" spcFirstLastPara="1" rIns="91425" wrap="square" tIns="91425">
            <a:normAutofit fontScale="85000" lnSpcReduction="20000"/>
          </a:bodyPr>
          <a:lstStyle/>
          <a:p>
            <a:pPr indent="-325755" lvl="0" marL="457200" rtl="0" algn="l">
              <a:lnSpc>
                <a:spcPct val="115000"/>
              </a:lnSpc>
              <a:spcBef>
                <a:spcPts val="0"/>
              </a:spcBef>
              <a:spcAft>
                <a:spcPts val="0"/>
              </a:spcAft>
              <a:buSzPct val="180000"/>
              <a:buChar char="●"/>
            </a:pPr>
            <a:r>
              <a:rPr lang="en" sz="1000"/>
              <a:t>Ontology linkage and automation</a:t>
            </a:r>
            <a:endParaRPr/>
          </a:p>
          <a:p>
            <a:pPr indent="-325755" lvl="0" marL="457200" rtl="0" algn="l">
              <a:lnSpc>
                <a:spcPct val="115000"/>
              </a:lnSpc>
              <a:spcBef>
                <a:spcPts val="0"/>
              </a:spcBef>
              <a:spcAft>
                <a:spcPts val="0"/>
              </a:spcAft>
              <a:buSzPct val="180000"/>
              <a:buChar char="●"/>
            </a:pPr>
            <a:r>
              <a:rPr lang="en" sz="1000"/>
              <a:t>Curating reactions (with RHEA)</a:t>
            </a:r>
            <a:endParaRPr sz="1000"/>
          </a:p>
          <a:p>
            <a:pPr indent="-325755" lvl="0" marL="457200" rtl="0" algn="l">
              <a:lnSpc>
                <a:spcPct val="115000"/>
              </a:lnSpc>
              <a:spcBef>
                <a:spcPts val="0"/>
              </a:spcBef>
              <a:spcAft>
                <a:spcPts val="0"/>
              </a:spcAft>
              <a:buSzPct val="180000"/>
              <a:buChar char="●"/>
            </a:pPr>
            <a:r>
              <a:rPr lang="en" sz="1000"/>
              <a:t>Metabolic pathway annotation and enrichment</a:t>
            </a:r>
            <a:endParaRPr/>
          </a:p>
        </p:txBody>
      </p:sp>
      <p:sp>
        <p:nvSpPr>
          <p:cNvPr id="79" name="Google Shape;79;p15"/>
          <p:cNvSpPr txBox="1"/>
          <p:nvPr/>
        </p:nvSpPr>
        <p:spPr>
          <a:xfrm>
            <a:off x="3725175" y="2033128"/>
            <a:ext cx="2935800" cy="809100"/>
          </a:xfrm>
          <a:prstGeom prst="rect">
            <a:avLst/>
          </a:prstGeom>
          <a:noFill/>
          <a:ln>
            <a:noFill/>
          </a:ln>
        </p:spPr>
        <p:txBody>
          <a:bodyPr anchorCtr="0" anchor="t" bIns="91425" lIns="91425" spcFirstLastPara="1" rIns="91425" wrap="square" tIns="91425">
            <a:normAutofit/>
          </a:bodyPr>
          <a:lstStyle/>
          <a:p>
            <a:pPr indent="-342900" lvl="0" marL="457200" marR="0" rtl="0" algn="l">
              <a:lnSpc>
                <a:spcPct val="115000"/>
              </a:lnSpc>
              <a:spcBef>
                <a:spcPts val="0"/>
              </a:spcBef>
              <a:spcAft>
                <a:spcPts val="0"/>
              </a:spcAft>
              <a:buClr>
                <a:schemeClr val="dk2"/>
              </a:buClr>
              <a:buSzPts val="1800"/>
              <a:buFont typeface="Arial"/>
              <a:buChar char="●"/>
            </a:pPr>
            <a:r>
              <a:rPr b="0" i="0" lang="en" sz="1000" u="none" cap="none" strike="noStrike">
                <a:solidFill>
                  <a:schemeClr val="dk2"/>
                </a:solidFill>
                <a:latin typeface="Arial"/>
                <a:ea typeface="Arial"/>
                <a:cs typeface="Arial"/>
                <a:sym typeface="Arial"/>
              </a:rPr>
              <a:t>Ontology automation</a:t>
            </a:r>
            <a:endParaRPr/>
          </a:p>
          <a:p>
            <a:pPr indent="-342900" lvl="0" marL="457200" marR="0" rtl="0" algn="l">
              <a:lnSpc>
                <a:spcPct val="115000"/>
              </a:lnSpc>
              <a:spcBef>
                <a:spcPts val="0"/>
              </a:spcBef>
              <a:spcAft>
                <a:spcPts val="0"/>
              </a:spcAft>
              <a:buClr>
                <a:schemeClr val="dk2"/>
              </a:buClr>
              <a:buSzPts val="1800"/>
              <a:buFont typeface="Arial"/>
              <a:buChar char="●"/>
            </a:pPr>
            <a:r>
              <a:rPr b="0" i="0" lang="en" sz="1000" u="none" cap="none" strike="noStrike">
                <a:solidFill>
                  <a:schemeClr val="dk2"/>
                </a:solidFill>
                <a:latin typeface="Arial"/>
                <a:ea typeface="Arial"/>
                <a:cs typeface="Arial"/>
                <a:sym typeface="Arial"/>
              </a:rPr>
              <a:t>Phenopackets</a:t>
            </a:r>
            <a:endParaRPr b="0" i="0" sz="1000" u="none" cap="none" strike="noStrike">
              <a:solidFill>
                <a:schemeClr val="dk2"/>
              </a:solidFill>
              <a:latin typeface="Arial"/>
              <a:ea typeface="Arial"/>
              <a:cs typeface="Arial"/>
              <a:sym typeface="Arial"/>
            </a:endParaRPr>
          </a:p>
        </p:txBody>
      </p:sp>
      <p:sp>
        <p:nvSpPr>
          <p:cNvPr id="80" name="Google Shape;80;p15"/>
          <p:cNvSpPr txBox="1"/>
          <p:nvPr/>
        </p:nvSpPr>
        <p:spPr>
          <a:xfrm>
            <a:off x="721400" y="4138151"/>
            <a:ext cx="2813400" cy="940800"/>
          </a:xfrm>
          <a:prstGeom prst="rect">
            <a:avLst/>
          </a:prstGeom>
          <a:noFill/>
          <a:ln>
            <a:noFill/>
          </a:ln>
        </p:spPr>
        <p:txBody>
          <a:bodyPr anchorCtr="0" anchor="t" bIns="91425" lIns="91425" spcFirstLastPara="1" rIns="91425" wrap="square" tIns="91425">
            <a:normAutofit fontScale="92500" lnSpcReduction="20000"/>
          </a:bodyPr>
          <a:lstStyle/>
          <a:p>
            <a:pPr indent="-334327"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Environmental metabolomics</a:t>
            </a:r>
            <a:endParaRPr/>
          </a:p>
          <a:p>
            <a:pPr indent="-334327"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Environment characterization</a:t>
            </a:r>
            <a:endParaRPr b="0" i="0" sz="1000" u="none" cap="none" strike="noStrike">
              <a:solidFill>
                <a:schemeClr val="dk2"/>
              </a:solidFill>
              <a:latin typeface="Arial"/>
              <a:ea typeface="Arial"/>
              <a:cs typeface="Arial"/>
              <a:sym typeface="Arial"/>
            </a:endParaRPr>
          </a:p>
          <a:p>
            <a:pPr indent="-334327" lvl="0" marL="457200" rtl="0" algn="l">
              <a:lnSpc>
                <a:spcPct val="115000"/>
              </a:lnSpc>
              <a:spcBef>
                <a:spcPts val="0"/>
              </a:spcBef>
              <a:spcAft>
                <a:spcPts val="0"/>
              </a:spcAft>
              <a:buClr>
                <a:schemeClr val="dk2"/>
              </a:buClr>
              <a:buSzPct val="180000"/>
              <a:buChar char="●"/>
            </a:pPr>
            <a:r>
              <a:rPr lang="en" sz="1000">
                <a:solidFill>
                  <a:schemeClr val="dk2"/>
                </a:solidFill>
              </a:rPr>
              <a:t>Biomanufacturing</a:t>
            </a:r>
            <a:endParaRPr sz="1000">
              <a:solidFill>
                <a:schemeClr val="dk2"/>
              </a:solidFill>
            </a:endParaRPr>
          </a:p>
        </p:txBody>
      </p:sp>
      <p:sp>
        <p:nvSpPr>
          <p:cNvPr id="81" name="Google Shape;81;p15"/>
          <p:cNvSpPr txBox="1"/>
          <p:nvPr/>
        </p:nvSpPr>
        <p:spPr>
          <a:xfrm>
            <a:off x="3404425" y="4035451"/>
            <a:ext cx="2873700" cy="707400"/>
          </a:xfrm>
          <a:prstGeom prst="rect">
            <a:avLst/>
          </a:prstGeom>
          <a:noFill/>
          <a:ln>
            <a:noFill/>
          </a:ln>
        </p:spPr>
        <p:txBody>
          <a:bodyPr anchorCtr="0" anchor="t" bIns="91425" lIns="91425" spcFirstLastPara="1" rIns="91425" wrap="square" tIns="91425">
            <a:normAutofit lnSpcReduction="20000"/>
          </a:bodyPr>
          <a:lstStyle/>
          <a:p>
            <a:pPr indent="-342900" lvl="0" marL="457200" marR="0" rtl="0" algn="l">
              <a:lnSpc>
                <a:spcPct val="115000"/>
              </a:lnSpc>
              <a:spcBef>
                <a:spcPts val="0"/>
              </a:spcBef>
              <a:spcAft>
                <a:spcPts val="0"/>
              </a:spcAft>
              <a:buClr>
                <a:schemeClr val="dk2"/>
              </a:buClr>
              <a:buSzPts val="1800"/>
              <a:buFont typeface="Arial"/>
              <a:buChar char="●"/>
            </a:pPr>
            <a:r>
              <a:rPr b="0" i="0" lang="en" sz="1000" u="none" cap="none" strike="noStrike">
                <a:solidFill>
                  <a:schemeClr val="dk2"/>
                </a:solidFill>
                <a:latin typeface="Arial"/>
                <a:ea typeface="Arial"/>
                <a:cs typeface="Arial"/>
                <a:sym typeface="Arial"/>
              </a:rPr>
              <a:t>Metabolic models</a:t>
            </a:r>
            <a:endParaRPr/>
          </a:p>
          <a:p>
            <a:pPr indent="-342900" lvl="0" marL="457200" marR="0" rtl="0" algn="l">
              <a:lnSpc>
                <a:spcPct val="115000"/>
              </a:lnSpc>
              <a:spcBef>
                <a:spcPts val="0"/>
              </a:spcBef>
              <a:spcAft>
                <a:spcPts val="0"/>
              </a:spcAft>
              <a:buClr>
                <a:schemeClr val="dk2"/>
              </a:buClr>
              <a:buSzPts val="1800"/>
              <a:buFont typeface="Arial"/>
              <a:buChar char="●"/>
            </a:pPr>
            <a:r>
              <a:rPr b="0" i="0" lang="en" sz="1000" u="none" cap="none" strike="noStrike">
                <a:solidFill>
                  <a:schemeClr val="dk2"/>
                </a:solidFill>
                <a:latin typeface="Arial"/>
                <a:ea typeface="Arial"/>
                <a:cs typeface="Arial"/>
                <a:sym typeface="Arial"/>
              </a:rPr>
              <a:t>Fitness experiments</a:t>
            </a:r>
            <a:endParaRPr/>
          </a:p>
        </p:txBody>
      </p:sp>
      <p:sp>
        <p:nvSpPr>
          <p:cNvPr id="82" name="Google Shape;82;p15"/>
          <p:cNvSpPr txBox="1"/>
          <p:nvPr/>
        </p:nvSpPr>
        <p:spPr>
          <a:xfrm>
            <a:off x="6348050" y="2128702"/>
            <a:ext cx="2873700" cy="623400"/>
          </a:xfrm>
          <a:prstGeom prst="rect">
            <a:avLst/>
          </a:prstGeom>
          <a:noFill/>
          <a:ln>
            <a:noFill/>
          </a:ln>
        </p:spPr>
        <p:txBody>
          <a:bodyPr anchorCtr="0" anchor="t" bIns="91425" lIns="91425" spcFirstLastPara="1" rIns="91425" wrap="square" tIns="91425">
            <a:normAutofit fontScale="77500" lnSpcReduction="10000"/>
          </a:bodyPr>
          <a:lstStyle/>
          <a:p>
            <a:pPr indent="-317182"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chemical mutagenesis</a:t>
            </a:r>
            <a:endParaRPr/>
          </a:p>
          <a:p>
            <a:pPr indent="-317182"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metabolic phenotypes</a:t>
            </a:r>
            <a:endParaRPr/>
          </a:p>
        </p:txBody>
      </p:sp>
      <p:sp>
        <p:nvSpPr>
          <p:cNvPr id="83" name="Google Shape;83;p15"/>
          <p:cNvSpPr txBox="1"/>
          <p:nvPr/>
        </p:nvSpPr>
        <p:spPr>
          <a:xfrm>
            <a:off x="6027089" y="4016237"/>
            <a:ext cx="2935800" cy="940800"/>
          </a:xfrm>
          <a:prstGeom prst="rect">
            <a:avLst/>
          </a:prstGeom>
          <a:noFill/>
          <a:ln>
            <a:noFill/>
          </a:ln>
        </p:spPr>
        <p:txBody>
          <a:bodyPr anchorCtr="0" anchor="t" bIns="91425" lIns="91425" spcFirstLastPara="1" rIns="91425" wrap="square" tIns="91425">
            <a:normAutofit fontScale="70000" lnSpcReduction="20000"/>
          </a:bodyPr>
          <a:lstStyle/>
          <a:p>
            <a:pPr indent="-308610"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LOINC to OBO integration</a:t>
            </a:r>
            <a:endParaRPr/>
          </a:p>
          <a:p>
            <a:pPr indent="-308610"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uPheno ontology</a:t>
            </a:r>
            <a:endParaRPr/>
          </a:p>
          <a:p>
            <a:pPr indent="-308610"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OBO ontology</a:t>
            </a:r>
            <a:endParaRPr/>
          </a:p>
          <a:p>
            <a:pPr indent="-308610" lvl="0" marL="457200" marR="0" rtl="0" algn="l">
              <a:lnSpc>
                <a:spcPct val="115000"/>
              </a:lnSpc>
              <a:spcBef>
                <a:spcPts val="0"/>
              </a:spcBef>
              <a:spcAft>
                <a:spcPts val="0"/>
              </a:spcAft>
              <a:buClr>
                <a:schemeClr val="dk2"/>
              </a:buClr>
              <a:buSzPct val="180000"/>
              <a:buFont typeface="Arial"/>
              <a:buChar char="●"/>
            </a:pPr>
            <a:r>
              <a:rPr b="0" i="0" lang="en" sz="1000" u="none" cap="none" strike="noStrike">
                <a:solidFill>
                  <a:schemeClr val="dk2"/>
                </a:solidFill>
                <a:latin typeface="Arial"/>
                <a:ea typeface="Arial"/>
                <a:cs typeface="Arial"/>
                <a:sym typeface="Arial"/>
              </a:rPr>
              <a:t>metabolic phenotypes</a:t>
            </a:r>
            <a:endParaRPr/>
          </a:p>
        </p:txBody>
      </p:sp>
      <p:pic>
        <p:nvPicPr>
          <p:cNvPr descr="Monarch Initiative (@MonarchInit) / X" id="84" name="Google Shape;84;p15"/>
          <p:cNvPicPr preferRelativeResize="0"/>
          <p:nvPr/>
        </p:nvPicPr>
        <p:blipFill rotWithShape="1">
          <a:blip r:embed="rId8">
            <a:alphaModFix/>
          </a:blip>
          <a:srcRect b="0" l="0" r="0" t="0"/>
          <a:stretch/>
        </p:blipFill>
        <p:spPr>
          <a:xfrm>
            <a:off x="6348056" y="3126423"/>
            <a:ext cx="881776" cy="8817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4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Reactions in CHEMROF</a:t>
            </a:r>
            <a:endParaRPr/>
          </a:p>
        </p:txBody>
      </p:sp>
      <p:pic>
        <p:nvPicPr>
          <p:cNvPr id="485" name="Google Shape;485;p42"/>
          <p:cNvPicPr preferRelativeResize="0"/>
          <p:nvPr/>
        </p:nvPicPr>
        <p:blipFill>
          <a:blip r:embed="rId3">
            <a:alphaModFix/>
          </a:blip>
          <a:stretch>
            <a:fillRect/>
          </a:stretch>
        </p:blipFill>
        <p:spPr>
          <a:xfrm>
            <a:off x="483951" y="1193225"/>
            <a:ext cx="3465301" cy="3333826"/>
          </a:xfrm>
          <a:prstGeom prst="rect">
            <a:avLst/>
          </a:prstGeom>
          <a:noFill/>
          <a:ln>
            <a:noFill/>
          </a:ln>
        </p:spPr>
      </p:pic>
      <p:sp>
        <p:nvSpPr>
          <p:cNvPr id="486" name="Google Shape;486;p42"/>
          <p:cNvSpPr txBox="1"/>
          <p:nvPr/>
        </p:nvSpPr>
        <p:spPr>
          <a:xfrm>
            <a:off x="219800" y="46518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http://w3id.org/chemrof/Reaction</a:t>
            </a:r>
            <a:r>
              <a:rPr lang="en"/>
              <a:t> </a:t>
            </a:r>
            <a:endParaRPr/>
          </a:p>
        </p:txBody>
      </p:sp>
      <p:sp>
        <p:nvSpPr>
          <p:cNvPr id="487" name="Google Shape;487;p42"/>
          <p:cNvSpPr txBox="1"/>
          <p:nvPr/>
        </p:nvSpPr>
        <p:spPr>
          <a:xfrm>
            <a:off x="5253900" y="1193225"/>
            <a:ext cx="3000000" cy="7803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chemeClr val="lt2"/>
              </a:buClr>
              <a:buSzPts val="1800"/>
              <a:buFont typeface="Source Sans Pro"/>
              <a:buChar char="●"/>
            </a:pPr>
            <a:r>
              <a:rPr lang="en" sz="1800">
                <a:solidFill>
                  <a:schemeClr val="lt2"/>
                </a:solidFill>
                <a:latin typeface="Source Sans Pro"/>
                <a:ea typeface="Source Sans Pro"/>
                <a:cs typeface="Source Sans Pro"/>
                <a:sym typeface="Source Sans Pro"/>
              </a:rPr>
              <a:t>TODO: Mapping to RHEA data model</a:t>
            </a:r>
            <a:endParaRPr sz="1800">
              <a:solidFill>
                <a:schemeClr val="lt2"/>
              </a:solidFill>
              <a:latin typeface="Source Sans Pro"/>
              <a:ea typeface="Source Sans Pro"/>
              <a:cs typeface="Source Sans Pro"/>
              <a:sym typeface="Source Sans Pro"/>
            </a:endParaRPr>
          </a:p>
        </p:txBody>
      </p:sp>
      <p:sp>
        <p:nvSpPr>
          <p:cNvPr id="488" name="Google Shape;488;p42"/>
          <p:cNvSpPr txBox="1"/>
          <p:nvPr/>
        </p:nvSpPr>
        <p:spPr>
          <a:xfrm>
            <a:off x="5390025" y="2859850"/>
            <a:ext cx="3000000" cy="141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800">
                <a:solidFill>
                  <a:schemeClr val="lt2"/>
                </a:solidFill>
                <a:latin typeface="Source Sans Pro"/>
                <a:ea typeface="Source Sans Pro"/>
                <a:cs typeface="Source Sans Pro"/>
                <a:sym typeface="Source Sans Pro"/>
              </a:rPr>
              <a:t>Currently being used for agentic derivation of reaction classification rules (analogous to C3PO)</a:t>
            </a:r>
            <a:endParaRPr sz="1800">
              <a:solidFill>
                <a:schemeClr val="lt2"/>
              </a:solidFill>
              <a:latin typeface="Source Sans Pro"/>
              <a:ea typeface="Source Sans Pro"/>
              <a:cs typeface="Source Sans Pro"/>
              <a:sym typeface="Source Sans Pro"/>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CHEMROF is adopting ai4c agentic workflows</a:t>
            </a:r>
            <a:endParaRPr/>
          </a:p>
        </p:txBody>
      </p:sp>
      <p:pic>
        <p:nvPicPr>
          <p:cNvPr id="494" name="Google Shape;494;p43"/>
          <p:cNvPicPr preferRelativeResize="0"/>
          <p:nvPr/>
        </p:nvPicPr>
        <p:blipFill>
          <a:blip r:embed="rId3">
            <a:alphaModFix/>
          </a:blip>
          <a:stretch>
            <a:fillRect/>
          </a:stretch>
        </p:blipFill>
        <p:spPr>
          <a:xfrm>
            <a:off x="152400" y="1220825"/>
            <a:ext cx="6393052" cy="1533425"/>
          </a:xfrm>
          <a:prstGeom prst="rect">
            <a:avLst/>
          </a:prstGeom>
          <a:noFill/>
          <a:ln>
            <a:noFill/>
          </a:ln>
        </p:spPr>
      </p:pic>
      <p:pic>
        <p:nvPicPr>
          <p:cNvPr id="495" name="Google Shape;495;p43"/>
          <p:cNvPicPr preferRelativeResize="0"/>
          <p:nvPr/>
        </p:nvPicPr>
        <p:blipFill>
          <a:blip r:embed="rId4">
            <a:alphaModFix/>
          </a:blip>
          <a:stretch>
            <a:fillRect/>
          </a:stretch>
        </p:blipFill>
        <p:spPr>
          <a:xfrm>
            <a:off x="4572000" y="1604100"/>
            <a:ext cx="4260300" cy="3349890"/>
          </a:xfrm>
          <a:prstGeom prst="rect">
            <a:avLst/>
          </a:prstGeom>
          <a:noFill/>
          <a:ln>
            <a:noFill/>
          </a:ln>
        </p:spPr>
      </p:pic>
      <p:sp>
        <p:nvSpPr>
          <p:cNvPr id="496" name="Google Shape;496;p43"/>
          <p:cNvSpPr txBox="1"/>
          <p:nvPr/>
        </p:nvSpPr>
        <p:spPr>
          <a:xfrm>
            <a:off x="382625" y="3598325"/>
            <a:ext cx="37776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For more on agentic ontology curation, see:</a:t>
            </a:r>
            <a:endParaRPr/>
          </a:p>
          <a:p>
            <a:pPr indent="-317500" lvl="0" marL="457200" rtl="0" algn="l">
              <a:spcBef>
                <a:spcPts val="0"/>
              </a:spcBef>
              <a:spcAft>
                <a:spcPts val="0"/>
              </a:spcAft>
              <a:buSzPts val="1400"/>
              <a:buChar char="●"/>
            </a:pPr>
            <a:r>
              <a:rPr lang="en" u="sng">
                <a:solidFill>
                  <a:schemeClr val="hlink"/>
                </a:solidFill>
                <a:hlinkClick r:id="rId5"/>
              </a:rPr>
              <a:t>https://ai4curation.github.io/aidocs/</a:t>
            </a:r>
            <a:endParaRPr/>
          </a:p>
          <a:p>
            <a:pPr indent="-317500" lvl="0" marL="457200" rtl="0" algn="l">
              <a:spcBef>
                <a:spcPts val="0"/>
              </a:spcBef>
              <a:spcAft>
                <a:spcPts val="0"/>
              </a:spcAft>
              <a:buSzPts val="1400"/>
              <a:buChar char="●"/>
            </a:pPr>
            <a:r>
              <a:rPr lang="en" sz="1200">
                <a:solidFill>
                  <a:srgbClr val="1F2328"/>
                </a:solidFill>
                <a:highlight>
                  <a:srgbClr val="FFFFFF"/>
                </a:highlight>
              </a:rPr>
              <a:t>Open Knowledge Bases in the Age of Generative AI BOSC/BOKR/ISMB 2025. </a:t>
            </a:r>
            <a:r>
              <a:rPr lang="en" sz="1200" u="sng">
                <a:solidFill>
                  <a:srgbClr val="0969DA"/>
                </a:solidFill>
                <a:highlight>
                  <a:srgbClr val="FFFFFF"/>
                </a:highlight>
                <a:hlinkClick r:id="rId6">
                  <a:extLst>
                    <a:ext uri="{A12FA001-AC4F-418D-AE19-62706E023703}">
                      <ahyp:hlinkClr val="tx"/>
                    </a:ext>
                  </a:extLst>
                </a:hlinkClick>
              </a:rPr>
              <a:t>https://doi.org/10.5281/zenodo.16461373</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4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FAQ</a:t>
            </a:r>
            <a:endParaRPr/>
          </a:p>
        </p:txBody>
      </p:sp>
      <p:sp>
        <p:nvSpPr>
          <p:cNvPr id="502" name="Google Shape;502;p44"/>
          <p:cNvSpPr txBox="1"/>
          <p:nvPr>
            <p:ph idx="1" type="body"/>
          </p:nvPr>
        </p:nvSpPr>
        <p:spPr>
          <a:xfrm>
            <a:off x="311700" y="1152475"/>
            <a:ext cx="8583000" cy="37779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a:t>Is CHEMROF an ontology?</a:t>
            </a:r>
            <a:endParaRPr/>
          </a:p>
          <a:p>
            <a:pPr indent="-325755" lvl="0" marL="457200" rtl="0" algn="l">
              <a:spcBef>
                <a:spcPts val="1200"/>
              </a:spcBef>
              <a:spcAft>
                <a:spcPts val="0"/>
              </a:spcAft>
              <a:buSzPct val="100000"/>
              <a:buChar char="●"/>
            </a:pPr>
            <a:r>
              <a:rPr lang="en"/>
              <a:t>Not like an OBO terminology, but the schema can be rendered as an OWL TBox, where CHEBI ‘classes’ would be in the ABox</a:t>
            </a:r>
            <a:endParaRPr/>
          </a:p>
          <a:p>
            <a:pPr indent="-304165" lvl="1" marL="914400" rtl="0" algn="l">
              <a:spcBef>
                <a:spcPts val="0"/>
              </a:spcBef>
              <a:spcAft>
                <a:spcPts val="0"/>
              </a:spcAft>
              <a:buSzPct val="100000"/>
              <a:buChar char="○"/>
            </a:pPr>
            <a:r>
              <a:rPr lang="en"/>
              <a:t>CHEBI: 200k classes</a:t>
            </a:r>
            <a:endParaRPr/>
          </a:p>
          <a:p>
            <a:pPr indent="-304165" lvl="1" marL="914400" rtl="0" algn="l">
              <a:spcBef>
                <a:spcPts val="0"/>
              </a:spcBef>
              <a:spcAft>
                <a:spcPts val="0"/>
              </a:spcAft>
              <a:buSzPct val="100000"/>
              <a:buChar char="○"/>
            </a:pPr>
            <a:r>
              <a:rPr lang="en"/>
              <a:t>CHEMROF: &lt;200 classes </a:t>
            </a:r>
            <a:endParaRPr/>
          </a:p>
          <a:p>
            <a:pPr indent="-325755" lvl="0" marL="457200" rtl="0" algn="l">
              <a:spcBef>
                <a:spcPts val="0"/>
              </a:spcBef>
              <a:spcAft>
                <a:spcPts val="0"/>
              </a:spcAft>
              <a:buSzPct val="100000"/>
              <a:buChar char="●"/>
            </a:pPr>
            <a:r>
              <a:rPr lang="en"/>
              <a:t>See: </a:t>
            </a:r>
            <a:r>
              <a:rPr lang="en" u="sng">
                <a:solidFill>
                  <a:schemeClr val="hlink"/>
                </a:solidFill>
                <a:hlinkClick r:id="rId3"/>
              </a:rPr>
              <a:t>https://chemkg.github.io/chemrof/ontology/</a:t>
            </a:r>
            <a:r>
              <a:rPr lang="en"/>
              <a:t> </a:t>
            </a:r>
            <a:endParaRPr/>
          </a:p>
          <a:p>
            <a:pPr indent="0" lvl="0" marL="0" rtl="0" algn="l">
              <a:spcBef>
                <a:spcPts val="1200"/>
              </a:spcBef>
              <a:spcAft>
                <a:spcPts val="0"/>
              </a:spcAft>
              <a:buNone/>
            </a:pPr>
            <a:r>
              <a:rPr lang="en"/>
              <a:t>What should the relationship between CHEBI classes and CHEMROF classes be?</a:t>
            </a:r>
            <a:endParaRPr/>
          </a:p>
          <a:p>
            <a:pPr indent="-325755" lvl="0" marL="457200" rtl="0" algn="l">
              <a:spcBef>
                <a:spcPts val="1200"/>
              </a:spcBef>
              <a:spcAft>
                <a:spcPts val="0"/>
              </a:spcAft>
              <a:buSzPct val="100000"/>
              <a:buChar char="●"/>
            </a:pPr>
            <a:r>
              <a:rPr lang="en"/>
              <a:t>Formally this is one of instantiation or conformance – CHEMROF can be seen as design patterns or metaclasses</a:t>
            </a:r>
            <a:endParaRPr/>
          </a:p>
          <a:p>
            <a:pPr indent="0" lvl="0" marL="0" rtl="0" algn="l">
              <a:spcBef>
                <a:spcPts val="1200"/>
              </a:spcBef>
              <a:spcAft>
                <a:spcPts val="0"/>
              </a:spcAft>
              <a:buNone/>
            </a:pPr>
            <a:r>
              <a:rPr lang="en"/>
              <a:t>Do I need to use OWL to use it?</a:t>
            </a:r>
            <a:endParaRPr/>
          </a:p>
          <a:p>
            <a:pPr indent="-325755" lvl="0" marL="457200" rtl="0" algn="l">
              <a:spcBef>
                <a:spcPts val="1200"/>
              </a:spcBef>
              <a:spcAft>
                <a:spcPts val="0"/>
              </a:spcAft>
              <a:buSzPct val="100000"/>
              <a:buChar char="●"/>
            </a:pPr>
            <a:r>
              <a:rPr lang="en"/>
              <a:t>No</a:t>
            </a:r>
            <a:endParaRPr/>
          </a:p>
          <a:p>
            <a:pPr indent="-304165" lvl="1" marL="914400" rtl="0" algn="l">
              <a:spcBef>
                <a:spcPts val="0"/>
              </a:spcBef>
              <a:spcAft>
                <a:spcPts val="0"/>
              </a:spcAft>
              <a:buSzPct val="100000"/>
              <a:buChar char="○"/>
            </a:pPr>
            <a:r>
              <a:rPr lang="en"/>
              <a:t>Schema is in LinkML</a:t>
            </a:r>
            <a:endParaRPr/>
          </a:p>
          <a:p>
            <a:pPr indent="-304165" lvl="1" marL="914400" rtl="0" algn="l">
              <a:spcBef>
                <a:spcPts val="0"/>
              </a:spcBef>
              <a:spcAft>
                <a:spcPts val="0"/>
              </a:spcAft>
              <a:buSzPct val="100000"/>
              <a:buChar char="○"/>
            </a:pPr>
            <a:r>
              <a:rPr lang="en"/>
              <a:t>Chemical entities can be represented as python objects, YAML, RDF, JSON, tables,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4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Thank You</a:t>
            </a:r>
            <a:endParaRPr/>
          </a:p>
        </p:txBody>
      </p:sp>
      <p:sp>
        <p:nvSpPr>
          <p:cNvPr id="508" name="Google Shape;508;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CHEBI team</a:t>
            </a:r>
            <a:endParaRPr/>
          </a:p>
          <a:p>
            <a:pPr indent="-317500" lvl="1" marL="914400" rtl="0" algn="l">
              <a:spcBef>
                <a:spcPts val="0"/>
              </a:spcBef>
              <a:spcAft>
                <a:spcPts val="0"/>
              </a:spcAft>
              <a:buSzPts val="1400"/>
              <a:buChar char="○"/>
            </a:pPr>
            <a:r>
              <a:rPr lang="en"/>
              <a:t>Adnan Malik</a:t>
            </a:r>
            <a:endParaRPr/>
          </a:p>
          <a:p>
            <a:pPr indent="-317500" lvl="1" marL="914400" rtl="0" algn="l">
              <a:spcBef>
                <a:spcPts val="0"/>
              </a:spcBef>
              <a:spcAft>
                <a:spcPts val="0"/>
              </a:spcAft>
              <a:buSzPts val="1400"/>
              <a:buChar char="○"/>
            </a:pPr>
            <a:r>
              <a:rPr lang="en"/>
              <a:t>Carlos Moreno</a:t>
            </a:r>
            <a:endParaRPr/>
          </a:p>
          <a:p>
            <a:pPr indent="-317500" lvl="1" marL="914400" rtl="0" algn="l">
              <a:spcBef>
                <a:spcPts val="0"/>
              </a:spcBef>
              <a:spcAft>
                <a:spcPts val="0"/>
              </a:spcAft>
              <a:buSzPts val="1400"/>
              <a:buChar char="○"/>
            </a:pPr>
            <a:r>
              <a:rPr lang="en"/>
              <a:t>Noel O’Boyle</a:t>
            </a:r>
            <a:endParaRPr/>
          </a:p>
          <a:p>
            <a:pPr indent="-342900" lvl="0" marL="457200" rtl="0" algn="l">
              <a:spcBef>
                <a:spcPts val="0"/>
              </a:spcBef>
              <a:spcAft>
                <a:spcPts val="0"/>
              </a:spcAft>
              <a:buSzPts val="1800"/>
              <a:buChar char="●"/>
            </a:pPr>
            <a:r>
              <a:rPr lang="en"/>
              <a:t>CHEMROF contributions</a:t>
            </a:r>
            <a:endParaRPr/>
          </a:p>
          <a:p>
            <a:pPr indent="-317500" lvl="1" marL="914400" rtl="0" algn="l">
              <a:spcBef>
                <a:spcPts val="0"/>
              </a:spcBef>
              <a:spcAft>
                <a:spcPts val="0"/>
              </a:spcAft>
              <a:buSzPts val="1400"/>
              <a:buChar char="○"/>
            </a:pPr>
            <a:r>
              <a:rPr lang="en"/>
              <a:t>Marcin Joachimiak</a:t>
            </a:r>
            <a:endParaRPr/>
          </a:p>
          <a:p>
            <a:pPr indent="-317500" lvl="1" marL="914400" rtl="0" algn="l">
              <a:spcBef>
                <a:spcPts val="0"/>
              </a:spcBef>
              <a:spcAft>
                <a:spcPts val="0"/>
              </a:spcAft>
              <a:buSzPts val="1400"/>
              <a:buChar char="○"/>
            </a:pPr>
            <a:r>
              <a:rPr lang="en"/>
              <a:t>Jerven Bolleman</a:t>
            </a:r>
            <a:endParaRPr/>
          </a:p>
          <a:p>
            <a:pPr indent="-317500" lvl="1" marL="914400" rtl="0" algn="l">
              <a:spcBef>
                <a:spcPts val="0"/>
              </a:spcBef>
              <a:spcAft>
                <a:spcPts val="0"/>
              </a:spcAft>
              <a:buSzPts val="1400"/>
              <a:buChar char="○"/>
            </a:pPr>
            <a:r>
              <a:rPr lang="en"/>
              <a:t>Charlie Hoyt</a:t>
            </a:r>
            <a:endParaRPr/>
          </a:p>
          <a:p>
            <a:pPr indent="-317500" lvl="1" marL="914400" rtl="0" algn="l">
              <a:spcBef>
                <a:spcPts val="0"/>
              </a:spcBef>
              <a:spcAft>
                <a:spcPts val="0"/>
              </a:spcAft>
              <a:buSzPts val="1400"/>
              <a:buChar char="○"/>
            </a:pPr>
            <a:r>
              <a:rPr lang="en"/>
              <a:t>Claude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cxnSp>
        <p:nvCxnSpPr>
          <p:cNvPr id="89" name="Google Shape;89;p16"/>
          <p:cNvCxnSpPr/>
          <p:nvPr/>
        </p:nvCxnSpPr>
        <p:spPr>
          <a:xfrm>
            <a:off x="6444825" y="1225325"/>
            <a:ext cx="22800" cy="3827100"/>
          </a:xfrm>
          <a:prstGeom prst="straightConnector1">
            <a:avLst/>
          </a:prstGeom>
          <a:noFill/>
          <a:ln cap="flat" cmpd="sng" w="28575">
            <a:solidFill>
              <a:srgbClr val="D9D9D9"/>
            </a:solidFill>
            <a:prstDash val="dash"/>
            <a:round/>
            <a:headEnd len="med" w="med" type="none"/>
            <a:tailEnd len="med" w="med" type="none"/>
          </a:ln>
        </p:spPr>
      </p:cxnSp>
      <p:cxnSp>
        <p:nvCxnSpPr>
          <p:cNvPr id="90" name="Google Shape;90;p16"/>
          <p:cNvCxnSpPr/>
          <p:nvPr/>
        </p:nvCxnSpPr>
        <p:spPr>
          <a:xfrm>
            <a:off x="3652200" y="1133700"/>
            <a:ext cx="22800" cy="3827100"/>
          </a:xfrm>
          <a:prstGeom prst="straightConnector1">
            <a:avLst/>
          </a:prstGeom>
          <a:noFill/>
          <a:ln cap="flat" cmpd="sng" w="28575">
            <a:solidFill>
              <a:srgbClr val="D9D9D9"/>
            </a:solidFill>
            <a:prstDash val="dash"/>
            <a:round/>
            <a:headEnd len="med" w="med" type="none"/>
            <a:tailEnd len="med" w="med" type="none"/>
          </a:ln>
        </p:spPr>
      </p:cxnSp>
      <p:pic>
        <p:nvPicPr>
          <p:cNvPr id="91" name="Google Shape;91;p16"/>
          <p:cNvPicPr preferRelativeResize="0"/>
          <p:nvPr/>
        </p:nvPicPr>
        <p:blipFill>
          <a:blip r:embed="rId3">
            <a:alphaModFix/>
          </a:blip>
          <a:stretch>
            <a:fillRect/>
          </a:stretch>
        </p:blipFill>
        <p:spPr>
          <a:xfrm>
            <a:off x="4335100" y="2920725"/>
            <a:ext cx="865650" cy="865650"/>
          </a:xfrm>
          <a:prstGeom prst="rect">
            <a:avLst/>
          </a:prstGeom>
          <a:noFill/>
          <a:ln>
            <a:noFill/>
          </a:ln>
        </p:spPr>
      </p:pic>
      <p:sp>
        <p:nvSpPr>
          <p:cNvPr id="92" name="Google Shape;92;p1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Which resource? And why use an ontology at all?</a:t>
            </a:r>
            <a:endParaRPr/>
          </a:p>
        </p:txBody>
      </p:sp>
      <p:sp>
        <p:nvSpPr>
          <p:cNvPr id="93" name="Google Shape;93;p16"/>
          <p:cNvSpPr txBox="1"/>
          <p:nvPr/>
        </p:nvSpPr>
        <p:spPr>
          <a:xfrm>
            <a:off x="492875" y="1078475"/>
            <a:ext cx="3000000" cy="10467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chemeClr val="dk1"/>
                </a:solidFill>
              </a:rPr>
              <a:t>Ontologies and terminologies</a:t>
            </a:r>
            <a:endParaRPr b="1"/>
          </a:p>
        </p:txBody>
      </p:sp>
      <p:sp>
        <p:nvSpPr>
          <p:cNvPr id="94" name="Google Shape;94;p16"/>
          <p:cNvSpPr txBox="1"/>
          <p:nvPr/>
        </p:nvSpPr>
        <p:spPr>
          <a:xfrm>
            <a:off x="3819525" y="1194675"/>
            <a:ext cx="2405100" cy="6156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chemeClr val="dk1"/>
                </a:solidFill>
              </a:rPr>
              <a:t>Databases</a:t>
            </a:r>
            <a:endParaRPr b="1"/>
          </a:p>
        </p:txBody>
      </p:sp>
      <p:pic>
        <p:nvPicPr>
          <p:cNvPr id="95" name="Google Shape;95;p16"/>
          <p:cNvPicPr preferRelativeResize="0"/>
          <p:nvPr/>
        </p:nvPicPr>
        <p:blipFill>
          <a:blip r:embed="rId4">
            <a:alphaModFix/>
          </a:blip>
          <a:stretch>
            <a:fillRect/>
          </a:stretch>
        </p:blipFill>
        <p:spPr>
          <a:xfrm>
            <a:off x="2157047" y="2869291"/>
            <a:ext cx="2051449" cy="679900"/>
          </a:xfrm>
          <a:prstGeom prst="rect">
            <a:avLst/>
          </a:prstGeom>
          <a:noFill/>
          <a:ln>
            <a:noFill/>
          </a:ln>
        </p:spPr>
      </p:pic>
      <p:pic>
        <p:nvPicPr>
          <p:cNvPr id="96" name="Google Shape;96;p16"/>
          <p:cNvPicPr preferRelativeResize="0"/>
          <p:nvPr/>
        </p:nvPicPr>
        <p:blipFill>
          <a:blip r:embed="rId5">
            <a:alphaModFix/>
          </a:blip>
          <a:stretch>
            <a:fillRect/>
          </a:stretch>
        </p:blipFill>
        <p:spPr>
          <a:xfrm>
            <a:off x="3869425" y="4344225"/>
            <a:ext cx="805325" cy="805350"/>
          </a:xfrm>
          <a:prstGeom prst="rect">
            <a:avLst/>
          </a:prstGeom>
          <a:noFill/>
          <a:ln>
            <a:noFill/>
          </a:ln>
        </p:spPr>
      </p:pic>
      <p:pic>
        <p:nvPicPr>
          <p:cNvPr id="97" name="Google Shape;97;p16"/>
          <p:cNvPicPr preferRelativeResize="0"/>
          <p:nvPr/>
        </p:nvPicPr>
        <p:blipFill>
          <a:blip r:embed="rId6">
            <a:alphaModFix/>
          </a:blip>
          <a:stretch>
            <a:fillRect/>
          </a:stretch>
        </p:blipFill>
        <p:spPr>
          <a:xfrm>
            <a:off x="413763" y="4000388"/>
            <a:ext cx="990925" cy="990925"/>
          </a:xfrm>
          <a:prstGeom prst="rect">
            <a:avLst/>
          </a:prstGeom>
          <a:noFill/>
          <a:ln>
            <a:noFill/>
          </a:ln>
        </p:spPr>
      </p:pic>
      <p:pic>
        <p:nvPicPr>
          <p:cNvPr id="98" name="Google Shape;98;p16"/>
          <p:cNvPicPr preferRelativeResize="0"/>
          <p:nvPr/>
        </p:nvPicPr>
        <p:blipFill>
          <a:blip r:embed="rId6">
            <a:alphaModFix/>
          </a:blip>
          <a:stretch>
            <a:fillRect/>
          </a:stretch>
        </p:blipFill>
        <p:spPr>
          <a:xfrm>
            <a:off x="1383775" y="4213438"/>
            <a:ext cx="990925" cy="990925"/>
          </a:xfrm>
          <a:prstGeom prst="rect">
            <a:avLst/>
          </a:prstGeom>
          <a:noFill/>
          <a:ln>
            <a:noFill/>
          </a:ln>
        </p:spPr>
      </p:pic>
      <p:pic>
        <p:nvPicPr>
          <p:cNvPr id="99" name="Google Shape;99;p16"/>
          <p:cNvPicPr preferRelativeResize="0"/>
          <p:nvPr/>
        </p:nvPicPr>
        <p:blipFill>
          <a:blip r:embed="rId6">
            <a:alphaModFix/>
          </a:blip>
          <a:stretch>
            <a:fillRect/>
          </a:stretch>
        </p:blipFill>
        <p:spPr>
          <a:xfrm>
            <a:off x="2157050" y="3912888"/>
            <a:ext cx="990925" cy="990925"/>
          </a:xfrm>
          <a:prstGeom prst="rect">
            <a:avLst/>
          </a:prstGeom>
          <a:noFill/>
          <a:ln>
            <a:noFill/>
          </a:ln>
        </p:spPr>
      </p:pic>
      <p:pic>
        <p:nvPicPr>
          <p:cNvPr id="100" name="Google Shape;100;p16"/>
          <p:cNvPicPr preferRelativeResize="0"/>
          <p:nvPr/>
        </p:nvPicPr>
        <p:blipFill>
          <a:blip r:embed="rId7">
            <a:alphaModFix/>
          </a:blip>
          <a:stretch>
            <a:fillRect/>
          </a:stretch>
        </p:blipFill>
        <p:spPr>
          <a:xfrm>
            <a:off x="1383784" y="2308814"/>
            <a:ext cx="462629" cy="552650"/>
          </a:xfrm>
          <a:prstGeom prst="rect">
            <a:avLst/>
          </a:prstGeom>
          <a:noFill/>
          <a:ln>
            <a:noFill/>
          </a:ln>
        </p:spPr>
      </p:pic>
      <p:pic>
        <p:nvPicPr>
          <p:cNvPr id="101" name="Google Shape;101;p16"/>
          <p:cNvPicPr preferRelativeResize="0"/>
          <p:nvPr/>
        </p:nvPicPr>
        <p:blipFill>
          <a:blip r:embed="rId8">
            <a:alphaModFix/>
          </a:blip>
          <a:stretch>
            <a:fillRect/>
          </a:stretch>
        </p:blipFill>
        <p:spPr>
          <a:xfrm>
            <a:off x="242578" y="2920727"/>
            <a:ext cx="1079950" cy="436300"/>
          </a:xfrm>
          <a:prstGeom prst="rect">
            <a:avLst/>
          </a:prstGeom>
          <a:noFill/>
          <a:ln>
            <a:noFill/>
          </a:ln>
        </p:spPr>
      </p:pic>
      <p:pic>
        <p:nvPicPr>
          <p:cNvPr id="102" name="Google Shape;102;p16"/>
          <p:cNvPicPr preferRelativeResize="0"/>
          <p:nvPr/>
        </p:nvPicPr>
        <p:blipFill>
          <a:blip r:embed="rId9">
            <a:alphaModFix/>
          </a:blip>
          <a:stretch>
            <a:fillRect/>
          </a:stretch>
        </p:blipFill>
        <p:spPr>
          <a:xfrm>
            <a:off x="99642" y="2467363"/>
            <a:ext cx="1163608" cy="355462"/>
          </a:xfrm>
          <a:prstGeom prst="rect">
            <a:avLst/>
          </a:prstGeom>
          <a:noFill/>
          <a:ln>
            <a:noFill/>
          </a:ln>
        </p:spPr>
      </p:pic>
      <p:pic>
        <p:nvPicPr>
          <p:cNvPr id="103" name="Google Shape;103;p16"/>
          <p:cNvPicPr preferRelativeResize="0"/>
          <p:nvPr/>
        </p:nvPicPr>
        <p:blipFill>
          <a:blip r:embed="rId10">
            <a:alphaModFix/>
          </a:blip>
          <a:stretch>
            <a:fillRect/>
          </a:stretch>
        </p:blipFill>
        <p:spPr>
          <a:xfrm>
            <a:off x="1383764" y="3009572"/>
            <a:ext cx="990925" cy="439017"/>
          </a:xfrm>
          <a:prstGeom prst="rect">
            <a:avLst/>
          </a:prstGeom>
          <a:noFill/>
          <a:ln>
            <a:noFill/>
          </a:ln>
        </p:spPr>
      </p:pic>
      <p:sp>
        <p:nvSpPr>
          <p:cNvPr id="104" name="Google Shape;104;p16"/>
          <p:cNvSpPr txBox="1"/>
          <p:nvPr/>
        </p:nvSpPr>
        <p:spPr>
          <a:xfrm>
            <a:off x="6600248" y="1017725"/>
            <a:ext cx="2405100" cy="10467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chemeClr val="dk1"/>
                </a:solidFill>
              </a:rPr>
              <a:t>Diagrams / Formulae</a:t>
            </a:r>
            <a:endParaRPr b="1"/>
          </a:p>
        </p:txBody>
      </p:sp>
      <p:pic>
        <p:nvPicPr>
          <p:cNvPr id="105" name="Google Shape;105;p16"/>
          <p:cNvPicPr preferRelativeResize="0"/>
          <p:nvPr/>
        </p:nvPicPr>
        <p:blipFill>
          <a:blip r:embed="rId5">
            <a:alphaModFix/>
          </a:blip>
          <a:stretch>
            <a:fillRect/>
          </a:stretch>
        </p:blipFill>
        <p:spPr>
          <a:xfrm>
            <a:off x="4901750" y="4376637"/>
            <a:ext cx="805325" cy="805350"/>
          </a:xfrm>
          <a:prstGeom prst="rect">
            <a:avLst/>
          </a:prstGeom>
          <a:noFill/>
          <a:ln>
            <a:noFill/>
          </a:ln>
        </p:spPr>
      </p:pic>
      <p:pic>
        <p:nvPicPr>
          <p:cNvPr id="106" name="Google Shape;106;p16"/>
          <p:cNvPicPr preferRelativeResize="0"/>
          <p:nvPr/>
        </p:nvPicPr>
        <p:blipFill>
          <a:blip r:embed="rId11">
            <a:alphaModFix/>
          </a:blip>
          <a:stretch>
            <a:fillRect/>
          </a:stretch>
        </p:blipFill>
        <p:spPr>
          <a:xfrm>
            <a:off x="3119227" y="2063964"/>
            <a:ext cx="700298" cy="734838"/>
          </a:xfrm>
          <a:prstGeom prst="rect">
            <a:avLst/>
          </a:prstGeom>
          <a:noFill/>
          <a:ln>
            <a:noFill/>
          </a:ln>
        </p:spPr>
      </p:pic>
      <p:pic>
        <p:nvPicPr>
          <p:cNvPr id="107" name="Google Shape;107;p16"/>
          <p:cNvPicPr preferRelativeResize="0"/>
          <p:nvPr/>
        </p:nvPicPr>
        <p:blipFill>
          <a:blip r:embed="rId12">
            <a:alphaModFix/>
          </a:blip>
          <a:stretch>
            <a:fillRect/>
          </a:stretch>
        </p:blipFill>
        <p:spPr>
          <a:xfrm>
            <a:off x="2058725" y="3619712"/>
            <a:ext cx="1619150" cy="316175"/>
          </a:xfrm>
          <a:prstGeom prst="rect">
            <a:avLst/>
          </a:prstGeom>
          <a:noFill/>
          <a:ln>
            <a:noFill/>
          </a:ln>
        </p:spPr>
      </p:pic>
      <p:pic>
        <p:nvPicPr>
          <p:cNvPr id="108" name="Google Shape;108;p16"/>
          <p:cNvPicPr preferRelativeResize="0"/>
          <p:nvPr/>
        </p:nvPicPr>
        <p:blipFill>
          <a:blip r:embed="rId13">
            <a:alphaModFix/>
          </a:blip>
          <a:stretch>
            <a:fillRect/>
          </a:stretch>
        </p:blipFill>
        <p:spPr>
          <a:xfrm>
            <a:off x="4267306" y="1987200"/>
            <a:ext cx="1299174" cy="679899"/>
          </a:xfrm>
          <a:prstGeom prst="rect">
            <a:avLst/>
          </a:prstGeom>
          <a:noFill/>
          <a:ln>
            <a:noFill/>
          </a:ln>
        </p:spPr>
      </p:pic>
      <p:pic>
        <p:nvPicPr>
          <p:cNvPr id="109" name="Google Shape;109;p16"/>
          <p:cNvPicPr preferRelativeResize="0"/>
          <p:nvPr/>
        </p:nvPicPr>
        <p:blipFill>
          <a:blip r:embed="rId14">
            <a:alphaModFix/>
          </a:blip>
          <a:stretch>
            <a:fillRect/>
          </a:stretch>
        </p:blipFill>
        <p:spPr>
          <a:xfrm>
            <a:off x="4335088" y="2540642"/>
            <a:ext cx="1163600" cy="313059"/>
          </a:xfrm>
          <a:prstGeom prst="rect">
            <a:avLst/>
          </a:prstGeom>
          <a:noFill/>
          <a:ln>
            <a:noFill/>
          </a:ln>
        </p:spPr>
      </p:pic>
      <p:pic>
        <p:nvPicPr>
          <p:cNvPr id="110" name="Google Shape;110;p16"/>
          <p:cNvPicPr preferRelativeResize="0"/>
          <p:nvPr/>
        </p:nvPicPr>
        <p:blipFill>
          <a:blip r:embed="rId15">
            <a:alphaModFix/>
          </a:blip>
          <a:stretch>
            <a:fillRect/>
          </a:stretch>
        </p:blipFill>
        <p:spPr>
          <a:xfrm>
            <a:off x="4267301" y="2920725"/>
            <a:ext cx="1495696" cy="313050"/>
          </a:xfrm>
          <a:prstGeom prst="rect">
            <a:avLst/>
          </a:prstGeom>
          <a:noFill/>
          <a:ln>
            <a:noFill/>
          </a:ln>
        </p:spPr>
      </p:pic>
      <p:pic>
        <p:nvPicPr>
          <p:cNvPr id="111" name="Google Shape;111;p16"/>
          <p:cNvPicPr preferRelativeResize="0"/>
          <p:nvPr/>
        </p:nvPicPr>
        <p:blipFill>
          <a:blip r:embed="rId16">
            <a:alphaModFix/>
          </a:blip>
          <a:stretch>
            <a:fillRect/>
          </a:stretch>
        </p:blipFill>
        <p:spPr>
          <a:xfrm>
            <a:off x="6819525" y="2181575"/>
            <a:ext cx="1040650" cy="1495075"/>
          </a:xfrm>
          <a:prstGeom prst="rect">
            <a:avLst/>
          </a:prstGeom>
          <a:noFill/>
          <a:ln>
            <a:noFill/>
          </a:ln>
        </p:spPr>
      </p:pic>
      <p:pic>
        <p:nvPicPr>
          <p:cNvPr id="112" name="Google Shape;112;p16"/>
          <p:cNvPicPr preferRelativeResize="0"/>
          <p:nvPr/>
        </p:nvPicPr>
        <p:blipFill>
          <a:blip r:embed="rId17">
            <a:alphaModFix/>
          </a:blip>
          <a:stretch>
            <a:fillRect/>
          </a:stretch>
        </p:blipFill>
        <p:spPr>
          <a:xfrm>
            <a:off x="5857975" y="3596700"/>
            <a:ext cx="3212833" cy="1438700"/>
          </a:xfrm>
          <a:prstGeom prst="rect">
            <a:avLst/>
          </a:prstGeom>
          <a:noFill/>
          <a:ln>
            <a:noFill/>
          </a:ln>
        </p:spPr>
      </p:pic>
      <p:pic>
        <p:nvPicPr>
          <p:cNvPr id="113" name="Google Shape;113;p16"/>
          <p:cNvPicPr preferRelativeResize="0"/>
          <p:nvPr/>
        </p:nvPicPr>
        <p:blipFill>
          <a:blip r:embed="rId5">
            <a:alphaModFix/>
          </a:blip>
          <a:stretch>
            <a:fillRect/>
          </a:stretch>
        </p:blipFill>
        <p:spPr>
          <a:xfrm>
            <a:off x="4434700" y="3636575"/>
            <a:ext cx="805325" cy="805350"/>
          </a:xfrm>
          <a:prstGeom prst="rect">
            <a:avLst/>
          </a:prstGeom>
          <a:noFill/>
          <a:ln>
            <a:noFill/>
          </a:ln>
        </p:spPr>
      </p:pic>
      <p:pic>
        <p:nvPicPr>
          <p:cNvPr id="114" name="Google Shape;114;p16"/>
          <p:cNvPicPr preferRelativeResize="0"/>
          <p:nvPr/>
        </p:nvPicPr>
        <p:blipFill>
          <a:blip r:embed="rId18">
            <a:alphaModFix/>
          </a:blip>
          <a:stretch>
            <a:fillRect/>
          </a:stretch>
        </p:blipFill>
        <p:spPr>
          <a:xfrm>
            <a:off x="5200747" y="3171372"/>
            <a:ext cx="817827" cy="552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7"/>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03703"/>
              <a:buNone/>
            </a:pPr>
            <a:r>
              <a:rPr lang="en"/>
              <a:t>Why ontologies? Is-a hierarchies</a:t>
            </a:r>
            <a:endParaRPr/>
          </a:p>
        </p:txBody>
      </p:sp>
      <p:sp>
        <p:nvSpPr>
          <p:cNvPr id="120" name="Google Shape;120;p17"/>
          <p:cNvSpPr txBox="1"/>
          <p:nvPr>
            <p:ph idx="1" type="body"/>
          </p:nvPr>
        </p:nvSpPr>
        <p:spPr>
          <a:xfrm>
            <a:off x="311700" y="1152475"/>
            <a:ext cx="8283600" cy="2230800"/>
          </a:xfrm>
          <a:prstGeom prst="rect">
            <a:avLst/>
          </a:prstGeom>
          <a:noFill/>
          <a:ln>
            <a:noFill/>
          </a:ln>
        </p:spPr>
        <p:txBody>
          <a:bodyPr anchorCtr="0" anchor="t" bIns="91425" lIns="91425" spcFirstLastPara="1" rIns="91425" wrap="square" tIns="91425">
            <a:normAutofit lnSpcReduction="10000"/>
          </a:bodyPr>
          <a:lstStyle/>
          <a:p>
            <a:pPr indent="-352167" lvl="0" marL="457200" rtl="0" algn="l">
              <a:lnSpc>
                <a:spcPct val="115000"/>
              </a:lnSpc>
              <a:spcBef>
                <a:spcPts val="0"/>
              </a:spcBef>
              <a:spcAft>
                <a:spcPts val="0"/>
              </a:spcAft>
              <a:buSzPts val="1946"/>
              <a:buChar char="●"/>
            </a:pPr>
            <a:r>
              <a:rPr lang="en"/>
              <a:t>Ontologies provide </a:t>
            </a:r>
            <a:r>
              <a:rPr b="1" lang="en"/>
              <a:t>classification hierarchies</a:t>
            </a:r>
            <a:endParaRPr/>
          </a:p>
          <a:p>
            <a:pPr indent="-324707" lvl="1" marL="914400" rtl="0" algn="l">
              <a:lnSpc>
                <a:spcPct val="115000"/>
              </a:lnSpc>
              <a:spcBef>
                <a:spcPts val="0"/>
              </a:spcBef>
              <a:spcAft>
                <a:spcPts val="0"/>
              </a:spcAft>
              <a:buSzPts val="1514"/>
              <a:buChar char="○"/>
            </a:pPr>
            <a:r>
              <a:rPr lang="en"/>
              <a:t>Use cases</a:t>
            </a:r>
            <a:endParaRPr/>
          </a:p>
          <a:p>
            <a:pPr indent="-324707" lvl="2" marL="1371600" rtl="0" algn="l">
              <a:lnSpc>
                <a:spcPct val="115000"/>
              </a:lnSpc>
              <a:spcBef>
                <a:spcPts val="0"/>
              </a:spcBef>
              <a:spcAft>
                <a:spcPts val="0"/>
              </a:spcAft>
              <a:buSzPts val="1514"/>
              <a:buChar char="■"/>
            </a:pPr>
            <a:r>
              <a:rPr lang="en"/>
              <a:t>“find all genes that produce </a:t>
            </a:r>
            <a:r>
              <a:rPr b="1" lang="en">
                <a:solidFill>
                  <a:srgbClr val="0C5ADB"/>
                </a:solidFill>
              </a:rPr>
              <a:t>terpenoids</a:t>
            </a:r>
            <a:r>
              <a:rPr lang="en"/>
              <a:t>”</a:t>
            </a:r>
            <a:endParaRPr/>
          </a:p>
          <a:p>
            <a:pPr indent="-324707" lvl="2" marL="1371600" rtl="0" algn="l">
              <a:lnSpc>
                <a:spcPct val="115000"/>
              </a:lnSpc>
              <a:spcBef>
                <a:spcPts val="0"/>
              </a:spcBef>
              <a:spcAft>
                <a:spcPts val="0"/>
              </a:spcAft>
              <a:buSzPts val="1514"/>
              <a:buChar char="■"/>
            </a:pPr>
            <a:r>
              <a:rPr lang="en"/>
              <a:t>“find all datasets involving </a:t>
            </a:r>
            <a:r>
              <a:rPr b="1" lang="en">
                <a:solidFill>
                  <a:srgbClr val="0C5ADB"/>
                </a:solidFill>
              </a:rPr>
              <a:t>phenol</a:t>
            </a:r>
            <a:r>
              <a:rPr lang="en"/>
              <a:t> exposure”</a:t>
            </a:r>
            <a:endParaRPr/>
          </a:p>
          <a:p>
            <a:pPr indent="-324707" lvl="2" marL="1371600" rtl="0" algn="l">
              <a:lnSpc>
                <a:spcPct val="115000"/>
              </a:lnSpc>
              <a:spcBef>
                <a:spcPts val="0"/>
              </a:spcBef>
              <a:spcAft>
                <a:spcPts val="0"/>
              </a:spcAft>
              <a:buSzPts val="1514"/>
              <a:buChar char="■"/>
            </a:pPr>
            <a:r>
              <a:rPr lang="en"/>
              <a:t>“find all pathways for </a:t>
            </a:r>
            <a:r>
              <a:rPr b="1" lang="en">
                <a:solidFill>
                  <a:srgbClr val="0C5ADB"/>
                </a:solidFill>
              </a:rPr>
              <a:t>amino acid</a:t>
            </a:r>
            <a:r>
              <a:rPr lang="en">
                <a:solidFill>
                  <a:srgbClr val="0C5ADB"/>
                </a:solidFill>
              </a:rPr>
              <a:t> </a:t>
            </a:r>
            <a:r>
              <a:rPr lang="en"/>
              <a:t>biosynthesis”</a:t>
            </a:r>
            <a:endParaRPr/>
          </a:p>
          <a:p>
            <a:pPr indent="-324707" lvl="2" marL="1371600" rtl="0" algn="l">
              <a:lnSpc>
                <a:spcPct val="115000"/>
              </a:lnSpc>
              <a:spcBef>
                <a:spcPts val="0"/>
              </a:spcBef>
              <a:spcAft>
                <a:spcPts val="0"/>
              </a:spcAft>
              <a:buSzPts val="1514"/>
              <a:buChar char="■"/>
            </a:pPr>
            <a:r>
              <a:rPr lang="en"/>
              <a:t>“what microbes can catabolize </a:t>
            </a:r>
            <a:r>
              <a:rPr b="1" lang="en">
                <a:solidFill>
                  <a:srgbClr val="0C5ADB"/>
                </a:solidFill>
              </a:rPr>
              <a:t>PFAS</a:t>
            </a:r>
            <a:r>
              <a:rPr lang="en"/>
              <a:t>”</a:t>
            </a:r>
            <a:endParaRPr/>
          </a:p>
          <a:p>
            <a:pPr indent="-324707" lvl="2" marL="1371600" rtl="0" algn="l">
              <a:lnSpc>
                <a:spcPct val="115000"/>
              </a:lnSpc>
              <a:spcBef>
                <a:spcPts val="0"/>
              </a:spcBef>
              <a:spcAft>
                <a:spcPts val="0"/>
              </a:spcAft>
              <a:buSzPts val="1514"/>
              <a:buChar char="■"/>
            </a:pPr>
            <a:r>
              <a:rPr lang="en"/>
              <a:t>“what </a:t>
            </a:r>
            <a:r>
              <a:rPr b="1" lang="en">
                <a:solidFill>
                  <a:srgbClr val="0C5ADB"/>
                </a:solidFill>
              </a:rPr>
              <a:t>kinds of chemicals </a:t>
            </a:r>
            <a:r>
              <a:rPr lang="en"/>
              <a:t>are enriched in this metabolomics sample”</a:t>
            </a:r>
            <a:endParaRPr/>
          </a:p>
          <a:p>
            <a:pPr indent="0" lvl="0" marL="0" rtl="0" algn="l">
              <a:lnSpc>
                <a:spcPct val="115000"/>
              </a:lnSpc>
              <a:spcBef>
                <a:spcPts val="0"/>
              </a:spcBef>
              <a:spcAft>
                <a:spcPts val="0"/>
              </a:spcAft>
              <a:buNone/>
            </a:pPr>
            <a:r>
              <a:t/>
            </a:r>
            <a:endParaRPr/>
          </a:p>
        </p:txBody>
      </p:sp>
      <p:sp>
        <p:nvSpPr>
          <p:cNvPr id="121" name="Google Shape;121;p17"/>
          <p:cNvSpPr/>
          <p:nvPr/>
        </p:nvSpPr>
        <p:spPr>
          <a:xfrm>
            <a:off x="4654296" y="4370832"/>
            <a:ext cx="1088100" cy="320100"/>
          </a:xfrm>
          <a:prstGeom prst="rect">
            <a:avLst/>
          </a:prstGeom>
          <a:solidFill>
            <a:schemeClr val="accent1"/>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L-lysine</a:t>
            </a:r>
            <a:endParaRPr/>
          </a:p>
        </p:txBody>
      </p:sp>
      <p:sp>
        <p:nvSpPr>
          <p:cNvPr id="122" name="Google Shape;122;p17"/>
          <p:cNvSpPr/>
          <p:nvPr/>
        </p:nvSpPr>
        <p:spPr>
          <a:xfrm>
            <a:off x="5922264" y="4370832"/>
            <a:ext cx="1210200" cy="320100"/>
          </a:xfrm>
          <a:prstGeom prst="rect">
            <a:avLst/>
          </a:prstGeom>
          <a:solidFill>
            <a:schemeClr val="accent1"/>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L-glutamate</a:t>
            </a:r>
            <a:endParaRPr/>
          </a:p>
        </p:txBody>
      </p:sp>
      <p:sp>
        <p:nvSpPr>
          <p:cNvPr id="123" name="Google Shape;123;p17"/>
          <p:cNvSpPr/>
          <p:nvPr/>
        </p:nvSpPr>
        <p:spPr>
          <a:xfrm>
            <a:off x="7312152" y="4370832"/>
            <a:ext cx="670500" cy="320100"/>
          </a:xfrm>
          <a:prstGeom prst="rect">
            <a:avLst/>
          </a:prstGeom>
          <a:solidFill>
            <a:schemeClr val="accent1"/>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a:t>
            </a:r>
            <a:endParaRPr/>
          </a:p>
        </p:txBody>
      </p:sp>
      <p:sp>
        <p:nvSpPr>
          <p:cNvPr id="124" name="Google Shape;124;p17"/>
          <p:cNvSpPr/>
          <p:nvPr/>
        </p:nvSpPr>
        <p:spPr>
          <a:xfrm>
            <a:off x="5658612" y="3734662"/>
            <a:ext cx="2258700" cy="320100"/>
          </a:xfrm>
          <a:prstGeom prst="rect">
            <a:avLst/>
          </a:prstGeom>
          <a:solidFill>
            <a:schemeClr val="accent4"/>
          </a:solidFill>
          <a:ln cap="flat" cmpd="sng" w="25400">
            <a:solidFill>
              <a:srgbClr val="6B48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Proteinogenic amino acid</a:t>
            </a:r>
            <a:endParaRPr/>
          </a:p>
        </p:txBody>
      </p:sp>
      <p:sp>
        <p:nvSpPr>
          <p:cNvPr id="125" name="Google Shape;125;p17"/>
          <p:cNvSpPr/>
          <p:nvPr/>
        </p:nvSpPr>
        <p:spPr>
          <a:xfrm>
            <a:off x="6527292" y="3197990"/>
            <a:ext cx="1691700" cy="320100"/>
          </a:xfrm>
          <a:prstGeom prst="rect">
            <a:avLst/>
          </a:prstGeom>
          <a:solidFill>
            <a:schemeClr val="accent4"/>
          </a:solidFill>
          <a:ln cap="flat" cmpd="sng" w="25400">
            <a:solidFill>
              <a:srgbClr val="6B48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amino acid</a:t>
            </a:r>
            <a:endParaRPr/>
          </a:p>
        </p:txBody>
      </p:sp>
      <p:sp>
        <p:nvSpPr>
          <p:cNvPr id="126" name="Google Shape;126;p17"/>
          <p:cNvSpPr/>
          <p:nvPr/>
        </p:nvSpPr>
        <p:spPr>
          <a:xfrm>
            <a:off x="8260080" y="4378435"/>
            <a:ext cx="670500" cy="320100"/>
          </a:xfrm>
          <a:prstGeom prst="rect">
            <a:avLst/>
          </a:prstGeom>
          <a:solidFill>
            <a:schemeClr val="accent1"/>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a:t>
            </a:r>
            <a:endParaRPr/>
          </a:p>
        </p:txBody>
      </p:sp>
      <p:cxnSp>
        <p:nvCxnSpPr>
          <p:cNvPr id="127" name="Google Shape;127;p17"/>
          <p:cNvCxnSpPr>
            <a:stCxn id="121" idx="0"/>
            <a:endCxn id="124" idx="2"/>
          </p:cNvCxnSpPr>
          <p:nvPr/>
        </p:nvCxnSpPr>
        <p:spPr>
          <a:xfrm flipH="1" rot="10800000">
            <a:off x="5198346" y="4054632"/>
            <a:ext cx="1589700" cy="316200"/>
          </a:xfrm>
          <a:prstGeom prst="straightConnector1">
            <a:avLst/>
          </a:prstGeom>
          <a:noFill/>
          <a:ln cap="flat" cmpd="sng" w="9525">
            <a:solidFill>
              <a:srgbClr val="3B7FF2"/>
            </a:solidFill>
            <a:prstDash val="solid"/>
            <a:round/>
            <a:headEnd len="sm" w="sm" type="none"/>
            <a:tailEnd len="med" w="med" type="triangle"/>
          </a:ln>
        </p:spPr>
      </p:cxnSp>
      <p:cxnSp>
        <p:nvCxnSpPr>
          <p:cNvPr id="128" name="Google Shape;128;p17"/>
          <p:cNvCxnSpPr>
            <a:stCxn id="124" idx="0"/>
            <a:endCxn id="125" idx="2"/>
          </p:cNvCxnSpPr>
          <p:nvPr/>
        </p:nvCxnSpPr>
        <p:spPr>
          <a:xfrm flipH="1" rot="10800000">
            <a:off x="6787962" y="3518062"/>
            <a:ext cx="585300" cy="216600"/>
          </a:xfrm>
          <a:prstGeom prst="straightConnector1">
            <a:avLst/>
          </a:prstGeom>
          <a:noFill/>
          <a:ln cap="flat" cmpd="sng" w="9525">
            <a:solidFill>
              <a:srgbClr val="3B7FF2"/>
            </a:solidFill>
            <a:prstDash val="solid"/>
            <a:round/>
            <a:headEnd len="sm" w="sm" type="none"/>
            <a:tailEnd len="med" w="med" type="triangle"/>
          </a:ln>
        </p:spPr>
      </p:cxnSp>
      <p:cxnSp>
        <p:nvCxnSpPr>
          <p:cNvPr id="129" name="Google Shape;129;p17"/>
          <p:cNvCxnSpPr>
            <a:stCxn id="122" idx="0"/>
            <a:endCxn id="124" idx="2"/>
          </p:cNvCxnSpPr>
          <p:nvPr/>
        </p:nvCxnSpPr>
        <p:spPr>
          <a:xfrm flipH="1" rot="10800000">
            <a:off x="6527364" y="4054632"/>
            <a:ext cx="260700" cy="316200"/>
          </a:xfrm>
          <a:prstGeom prst="straightConnector1">
            <a:avLst/>
          </a:prstGeom>
          <a:noFill/>
          <a:ln cap="flat" cmpd="sng" w="9525">
            <a:solidFill>
              <a:srgbClr val="3B7FF2"/>
            </a:solidFill>
            <a:prstDash val="solid"/>
            <a:round/>
            <a:headEnd len="sm" w="sm" type="none"/>
            <a:tailEnd len="med" w="med" type="triangle"/>
          </a:ln>
        </p:spPr>
      </p:cxnSp>
      <p:cxnSp>
        <p:nvCxnSpPr>
          <p:cNvPr id="130" name="Google Shape;130;p17"/>
          <p:cNvCxnSpPr>
            <a:stCxn id="123" idx="0"/>
            <a:endCxn id="124" idx="2"/>
          </p:cNvCxnSpPr>
          <p:nvPr/>
        </p:nvCxnSpPr>
        <p:spPr>
          <a:xfrm rot="10800000">
            <a:off x="6787902" y="4054632"/>
            <a:ext cx="859500" cy="316200"/>
          </a:xfrm>
          <a:prstGeom prst="straightConnector1">
            <a:avLst/>
          </a:prstGeom>
          <a:noFill/>
          <a:ln cap="flat" cmpd="sng" w="9525">
            <a:solidFill>
              <a:srgbClr val="3B7FF2"/>
            </a:solidFill>
            <a:prstDash val="solid"/>
            <a:round/>
            <a:headEnd len="sm" w="sm" type="none"/>
            <a:tailEnd len="med" w="med" type="triangle"/>
          </a:ln>
        </p:spPr>
      </p:cxnSp>
      <p:cxnSp>
        <p:nvCxnSpPr>
          <p:cNvPr id="131" name="Google Shape;131;p17"/>
          <p:cNvCxnSpPr>
            <a:stCxn id="126" idx="0"/>
          </p:cNvCxnSpPr>
          <p:nvPr/>
        </p:nvCxnSpPr>
        <p:spPr>
          <a:xfrm rot="10800000">
            <a:off x="7924830" y="3518035"/>
            <a:ext cx="670500" cy="860400"/>
          </a:xfrm>
          <a:prstGeom prst="straightConnector1">
            <a:avLst/>
          </a:prstGeom>
          <a:noFill/>
          <a:ln cap="flat" cmpd="sng" w="9525">
            <a:solidFill>
              <a:srgbClr val="3B7FF2"/>
            </a:solidFill>
            <a:prstDash val="solid"/>
            <a:round/>
            <a:headEnd len="sm" w="sm" type="none"/>
            <a:tailEnd len="med" w="med" type="triangle"/>
          </a:ln>
        </p:spPr>
      </p:cxnSp>
      <p:sp>
        <p:nvSpPr>
          <p:cNvPr id="132" name="Google Shape;132;p17"/>
          <p:cNvSpPr/>
          <p:nvPr/>
        </p:nvSpPr>
        <p:spPr>
          <a:xfrm>
            <a:off x="3493008" y="4462272"/>
            <a:ext cx="493800" cy="228600"/>
          </a:xfrm>
          <a:prstGeom prst="rightArrow">
            <a:avLst>
              <a:gd fmla="val 50000" name="adj1"/>
              <a:gd fmla="val 50000" name="adj2"/>
            </a:avLst>
          </a:prstGeom>
          <a:solidFill>
            <a:schemeClr val="accent1"/>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33" name="Google Shape;133;p17"/>
          <p:cNvSpPr/>
          <p:nvPr/>
        </p:nvSpPr>
        <p:spPr>
          <a:xfrm>
            <a:off x="3493008" y="3833932"/>
            <a:ext cx="493800" cy="228600"/>
          </a:xfrm>
          <a:prstGeom prst="rightArrow">
            <a:avLst>
              <a:gd fmla="val 50000" name="adj1"/>
              <a:gd fmla="val 50000" name="adj2"/>
            </a:avLst>
          </a:prstGeom>
          <a:solidFill>
            <a:schemeClr val="accent4"/>
          </a:solidFill>
          <a:ln cap="flat" cmpd="sng" w="25400">
            <a:solidFill>
              <a:srgbClr val="6B48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34" name="Google Shape;134;p17"/>
          <p:cNvSpPr txBox="1"/>
          <p:nvPr/>
        </p:nvSpPr>
        <p:spPr>
          <a:xfrm>
            <a:off x="869528" y="4212775"/>
            <a:ext cx="28713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1" lang="en"/>
              <a:t>May be present in both ontologies and databases</a:t>
            </a:r>
            <a:endParaRPr/>
          </a:p>
        </p:txBody>
      </p:sp>
      <p:sp>
        <p:nvSpPr>
          <p:cNvPr id="135" name="Google Shape;135;p17"/>
          <p:cNvSpPr txBox="1"/>
          <p:nvPr/>
        </p:nvSpPr>
        <p:spPr>
          <a:xfrm>
            <a:off x="869523" y="3740800"/>
            <a:ext cx="34161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 sz="1400" u="none" cap="none" strike="noStrike">
                <a:solidFill>
                  <a:srgbClr val="000000"/>
                </a:solidFill>
                <a:latin typeface="Arial"/>
                <a:ea typeface="Arial"/>
                <a:cs typeface="Arial"/>
                <a:sym typeface="Arial"/>
              </a:rPr>
              <a:t>databases don’t </a:t>
            </a:r>
            <a:r>
              <a:rPr i="1" lang="en"/>
              <a:t>typically do this</a:t>
            </a:r>
            <a:endParaRPr/>
          </a:p>
        </p:txBody>
      </p:sp>
      <p:sp>
        <p:nvSpPr>
          <p:cNvPr id="136" name="Google Shape;136;p17"/>
          <p:cNvSpPr txBox="1"/>
          <p:nvPr/>
        </p:nvSpPr>
        <p:spPr>
          <a:xfrm>
            <a:off x="0" y="4835700"/>
            <a:ext cx="4132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222222"/>
                </a:solidFill>
                <a:highlight>
                  <a:srgbClr val="FFFFFF"/>
                </a:highlight>
              </a:rPr>
              <a:t>Hastings, J. (2017). Primer on ontologies. </a:t>
            </a:r>
            <a:r>
              <a:rPr i="1" lang="en" sz="800">
                <a:solidFill>
                  <a:srgbClr val="222222"/>
                </a:solidFill>
                <a:highlight>
                  <a:srgbClr val="FFFFFF"/>
                </a:highlight>
              </a:rPr>
              <a:t>The gene ontology handbook</a:t>
            </a:r>
            <a:r>
              <a:rPr lang="en" sz="800">
                <a:solidFill>
                  <a:srgbClr val="222222"/>
                </a:solidFill>
                <a:highlight>
                  <a:srgbClr val="FFFFFF"/>
                </a:highlight>
              </a:rPr>
              <a:t>, </a:t>
            </a:r>
            <a:r>
              <a:rPr i="1" lang="en" sz="800">
                <a:solidFill>
                  <a:srgbClr val="222222"/>
                </a:solidFill>
                <a:highlight>
                  <a:srgbClr val="FFFFFF"/>
                </a:highlight>
              </a:rPr>
              <a:t>1446</a:t>
            </a:r>
            <a:r>
              <a:rPr lang="en" sz="800">
                <a:solidFill>
                  <a:srgbClr val="222222"/>
                </a:solidFill>
                <a:highlight>
                  <a:srgbClr val="FFFFFF"/>
                </a:highlight>
              </a:rPr>
              <a:t>, 3-13.</a:t>
            </a: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8"/>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03703"/>
              <a:buNone/>
            </a:pPr>
            <a:r>
              <a:rPr lang="en"/>
              <a:t>Why ontologies? Knowledge graph edges</a:t>
            </a:r>
            <a:endParaRPr/>
          </a:p>
        </p:txBody>
      </p:sp>
      <p:sp>
        <p:nvSpPr>
          <p:cNvPr id="142" name="Google Shape;142;p18"/>
          <p:cNvSpPr txBox="1"/>
          <p:nvPr>
            <p:ph idx="1" type="body"/>
          </p:nvPr>
        </p:nvSpPr>
        <p:spPr>
          <a:xfrm>
            <a:off x="311700" y="1152475"/>
            <a:ext cx="8654700" cy="2165400"/>
          </a:xfrm>
          <a:prstGeom prst="rect">
            <a:avLst/>
          </a:prstGeom>
          <a:noFill/>
          <a:ln>
            <a:noFill/>
          </a:ln>
        </p:spPr>
        <p:txBody>
          <a:bodyPr anchorCtr="0" anchor="t" bIns="91425" lIns="91425" spcFirstLastPara="1" rIns="91425" wrap="square" tIns="91425">
            <a:normAutofit lnSpcReduction="20000"/>
          </a:bodyPr>
          <a:lstStyle/>
          <a:p>
            <a:pPr indent="-352167" lvl="0" marL="457200" rtl="0" algn="l">
              <a:lnSpc>
                <a:spcPct val="115000"/>
              </a:lnSpc>
              <a:spcBef>
                <a:spcPts val="0"/>
              </a:spcBef>
              <a:spcAft>
                <a:spcPts val="0"/>
              </a:spcAft>
              <a:buSzPts val="1946"/>
              <a:buChar char="●"/>
            </a:pPr>
            <a:r>
              <a:rPr lang="en"/>
              <a:t>OBO-style ontologies are semantic </a:t>
            </a:r>
            <a:r>
              <a:rPr b="1" lang="en"/>
              <a:t>knowledge graphs</a:t>
            </a:r>
            <a:endParaRPr b="1"/>
          </a:p>
          <a:p>
            <a:pPr indent="-369157" lvl="1" marL="914400" rtl="0" algn="l">
              <a:lnSpc>
                <a:spcPct val="115000"/>
              </a:lnSpc>
              <a:spcBef>
                <a:spcPts val="0"/>
              </a:spcBef>
              <a:spcAft>
                <a:spcPts val="0"/>
              </a:spcAft>
              <a:buSzPts val="2214"/>
              <a:buChar char="○"/>
            </a:pPr>
            <a:r>
              <a:rPr i="1" lang="en" sz="1800">
                <a:solidFill>
                  <a:schemeClr val="dk2"/>
                </a:solidFill>
                <a:latin typeface="Arial"/>
                <a:ea typeface="Arial"/>
                <a:cs typeface="Arial"/>
                <a:sym typeface="Arial"/>
              </a:rPr>
              <a:t>metformin hydrochloride</a:t>
            </a:r>
            <a:r>
              <a:rPr lang="en" sz="1800">
                <a:solidFill>
                  <a:schemeClr val="dk2"/>
                </a:solidFill>
                <a:latin typeface="Arial"/>
                <a:ea typeface="Arial"/>
                <a:cs typeface="Arial"/>
                <a:sym typeface="Arial"/>
              </a:rPr>
              <a:t> —[salt_form_of]→ </a:t>
            </a:r>
            <a:r>
              <a:rPr i="1" lang="en" sz="1800">
                <a:solidFill>
                  <a:schemeClr val="dk2"/>
                </a:solidFill>
                <a:latin typeface="Arial"/>
                <a:ea typeface="Arial"/>
                <a:cs typeface="Arial"/>
                <a:sym typeface="Arial"/>
              </a:rPr>
              <a:t>metformin (neutral)</a:t>
            </a:r>
            <a:endParaRPr i="1" sz="1800">
              <a:solidFill>
                <a:schemeClr val="dk2"/>
              </a:solidFill>
              <a:latin typeface="Arial"/>
              <a:ea typeface="Arial"/>
              <a:cs typeface="Arial"/>
              <a:sym typeface="Arial"/>
            </a:endParaRPr>
          </a:p>
          <a:p>
            <a:pPr indent="-342900" lvl="1" marL="914400" rtl="0" algn="l">
              <a:lnSpc>
                <a:spcPct val="115000"/>
              </a:lnSpc>
              <a:spcBef>
                <a:spcPts val="0"/>
              </a:spcBef>
              <a:spcAft>
                <a:spcPts val="0"/>
              </a:spcAft>
              <a:buClr>
                <a:schemeClr val="dk2"/>
              </a:buClr>
              <a:buSzPts val="1800"/>
              <a:buFont typeface="Arial"/>
              <a:buChar char="○"/>
            </a:pPr>
            <a:r>
              <a:rPr i="1" lang="en" sz="1800">
                <a:solidFill>
                  <a:schemeClr val="dk2"/>
                </a:solidFill>
                <a:latin typeface="Arial"/>
                <a:ea typeface="Arial"/>
                <a:cs typeface="Arial"/>
                <a:sym typeface="Arial"/>
              </a:rPr>
              <a:t>acetate</a:t>
            </a:r>
            <a:r>
              <a:rPr lang="en" sz="1800">
                <a:solidFill>
                  <a:schemeClr val="dk2"/>
                </a:solidFill>
                <a:latin typeface="Arial"/>
                <a:ea typeface="Arial"/>
                <a:cs typeface="Arial"/>
                <a:sym typeface="Arial"/>
              </a:rPr>
              <a:t> —[conjugate_base_of]→ </a:t>
            </a:r>
            <a:r>
              <a:rPr i="1" lang="en" sz="1800">
                <a:solidFill>
                  <a:schemeClr val="dk2"/>
                </a:solidFill>
                <a:latin typeface="Arial"/>
                <a:ea typeface="Arial"/>
                <a:cs typeface="Arial"/>
                <a:sym typeface="Arial"/>
              </a:rPr>
              <a:t>acetic acid</a:t>
            </a:r>
            <a:endParaRPr i="1" sz="1800">
              <a:solidFill>
                <a:schemeClr val="dk2"/>
              </a:solidFill>
              <a:latin typeface="Arial"/>
              <a:ea typeface="Arial"/>
              <a:cs typeface="Arial"/>
              <a:sym typeface="Arial"/>
            </a:endParaRPr>
          </a:p>
          <a:p>
            <a:pPr indent="-342900" lvl="1" marL="914400" rtl="0" algn="l">
              <a:lnSpc>
                <a:spcPct val="115000"/>
              </a:lnSpc>
              <a:spcBef>
                <a:spcPts val="0"/>
              </a:spcBef>
              <a:spcAft>
                <a:spcPts val="0"/>
              </a:spcAft>
              <a:buClr>
                <a:schemeClr val="dk2"/>
              </a:buClr>
              <a:buSzPts val="1800"/>
              <a:buFont typeface="Arial"/>
              <a:buChar char="○"/>
            </a:pPr>
            <a:r>
              <a:rPr i="1" lang="en" sz="1800">
                <a:solidFill>
                  <a:schemeClr val="dk2"/>
                </a:solidFill>
                <a:latin typeface="Arial"/>
                <a:ea typeface="Arial"/>
                <a:cs typeface="Arial"/>
                <a:sym typeface="Arial"/>
              </a:rPr>
              <a:t>L-alanine</a:t>
            </a:r>
            <a:r>
              <a:rPr lang="en" sz="1800">
                <a:solidFill>
                  <a:schemeClr val="dk2"/>
                </a:solidFill>
                <a:latin typeface="Arial"/>
                <a:ea typeface="Arial"/>
                <a:cs typeface="Arial"/>
                <a:sym typeface="Arial"/>
              </a:rPr>
              <a:t> —[enantiomer_of]→ </a:t>
            </a:r>
            <a:r>
              <a:rPr i="1" lang="en" sz="1800">
                <a:solidFill>
                  <a:schemeClr val="dk2"/>
                </a:solidFill>
                <a:latin typeface="Arial"/>
                <a:ea typeface="Arial"/>
                <a:cs typeface="Arial"/>
                <a:sym typeface="Arial"/>
              </a:rPr>
              <a:t>D-alanine</a:t>
            </a:r>
            <a:endParaRPr i="1" sz="1800">
              <a:solidFill>
                <a:schemeClr val="dk2"/>
              </a:solidFill>
              <a:latin typeface="Arial"/>
              <a:ea typeface="Arial"/>
              <a:cs typeface="Arial"/>
              <a:sym typeface="Arial"/>
            </a:endParaRPr>
          </a:p>
          <a:p>
            <a:pPr indent="-342900" lvl="1" marL="914400" rtl="0" algn="l">
              <a:lnSpc>
                <a:spcPct val="115000"/>
              </a:lnSpc>
              <a:spcBef>
                <a:spcPts val="0"/>
              </a:spcBef>
              <a:spcAft>
                <a:spcPts val="0"/>
              </a:spcAft>
              <a:buClr>
                <a:schemeClr val="dk2"/>
              </a:buClr>
              <a:buSzPts val="1800"/>
              <a:buFont typeface="Arial"/>
              <a:buChar char="○"/>
            </a:pPr>
            <a:r>
              <a:rPr i="1" lang="en" sz="1800">
                <a:solidFill>
                  <a:schemeClr val="dk2"/>
                </a:solidFill>
                <a:latin typeface="Arial"/>
                <a:ea typeface="Arial"/>
                <a:cs typeface="Arial"/>
                <a:sym typeface="Arial"/>
              </a:rPr>
              <a:t>thalidomide (racemic mixture) </a:t>
            </a:r>
            <a:r>
              <a:rPr lang="en" sz="1800">
                <a:solidFill>
                  <a:schemeClr val="dk2"/>
                </a:solidFill>
                <a:latin typeface="Arial"/>
                <a:ea typeface="Arial"/>
                <a:cs typeface="Arial"/>
                <a:sym typeface="Arial"/>
              </a:rPr>
              <a:t>—[has_part]→ (R)-thalidomide</a:t>
            </a:r>
            <a:endParaRPr sz="1800">
              <a:solidFill>
                <a:schemeClr val="dk2"/>
              </a:solidFill>
              <a:latin typeface="Arial"/>
              <a:ea typeface="Arial"/>
              <a:cs typeface="Arial"/>
              <a:sym typeface="Arial"/>
            </a:endParaRPr>
          </a:p>
          <a:p>
            <a:pPr indent="0" lvl="0" marL="457200" rtl="0" algn="l">
              <a:lnSpc>
                <a:spcPct val="115000"/>
              </a:lnSpc>
              <a:spcBef>
                <a:spcPts val="0"/>
              </a:spcBef>
              <a:spcAft>
                <a:spcPts val="0"/>
              </a:spcAft>
              <a:buNone/>
            </a:pPr>
            <a:r>
              <a:t/>
            </a:r>
            <a:endParaRPr>
              <a:solidFill>
                <a:schemeClr val="dk2"/>
              </a:solidFill>
              <a:latin typeface="Arial"/>
              <a:ea typeface="Arial"/>
              <a:cs typeface="Arial"/>
              <a:sym typeface="Arial"/>
            </a:endParaRPr>
          </a:p>
          <a:p>
            <a:pPr indent="-342900" lvl="0" marL="457200" rtl="0" algn="l">
              <a:lnSpc>
                <a:spcPct val="115000"/>
              </a:lnSpc>
              <a:spcBef>
                <a:spcPts val="0"/>
              </a:spcBef>
              <a:spcAft>
                <a:spcPts val="0"/>
              </a:spcAft>
              <a:buClr>
                <a:schemeClr val="dk2"/>
              </a:buClr>
              <a:buSzPts val="1800"/>
              <a:buFont typeface="Arial"/>
              <a:buChar char="●"/>
            </a:pPr>
            <a:r>
              <a:rPr lang="en">
                <a:solidFill>
                  <a:schemeClr val="dk2"/>
                </a:solidFill>
                <a:latin typeface="Arial"/>
                <a:ea typeface="Arial"/>
                <a:cs typeface="Arial"/>
                <a:sym typeface="Arial"/>
              </a:rPr>
              <a:t>Definitions in Relation Ontology define semantics, compositions, and rules</a:t>
            </a:r>
            <a:endParaRPr sz="1800">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9"/>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03703"/>
              <a:buNone/>
            </a:pPr>
            <a:r>
              <a:rPr lang="en"/>
              <a:t>Why ontologies? Connected knowledge network</a:t>
            </a:r>
            <a:endParaRPr/>
          </a:p>
        </p:txBody>
      </p:sp>
      <p:sp>
        <p:nvSpPr>
          <p:cNvPr id="148" name="Google Shape;148;p19"/>
          <p:cNvSpPr txBox="1"/>
          <p:nvPr>
            <p:ph idx="1" type="body"/>
          </p:nvPr>
        </p:nvSpPr>
        <p:spPr>
          <a:xfrm>
            <a:off x="311700" y="1152475"/>
            <a:ext cx="8551200" cy="1209300"/>
          </a:xfrm>
          <a:prstGeom prst="rect">
            <a:avLst/>
          </a:prstGeom>
          <a:noFill/>
          <a:ln>
            <a:noFill/>
          </a:ln>
        </p:spPr>
        <p:txBody>
          <a:bodyPr anchorCtr="0" anchor="t" bIns="91425" lIns="91425" spcFirstLastPara="1" rIns="91425" wrap="square" tIns="91425">
            <a:normAutofit/>
          </a:bodyPr>
          <a:lstStyle/>
          <a:p>
            <a:pPr indent="-352167" lvl="0" marL="457200" rtl="0" algn="l">
              <a:lnSpc>
                <a:spcPct val="115000"/>
              </a:lnSpc>
              <a:spcBef>
                <a:spcPts val="0"/>
              </a:spcBef>
              <a:spcAft>
                <a:spcPts val="0"/>
              </a:spcAft>
              <a:buSzPts val="1946"/>
              <a:buChar char="●"/>
            </a:pPr>
            <a:r>
              <a:rPr lang="en"/>
              <a:t>OBO-style ontologies connect into larger </a:t>
            </a:r>
            <a:r>
              <a:rPr b="1" lang="en"/>
              <a:t>knowledge graph networks</a:t>
            </a:r>
            <a:endParaRPr b="1"/>
          </a:p>
          <a:p>
            <a:pPr indent="-317500" lvl="1" marL="914400" rtl="0" algn="l">
              <a:lnSpc>
                <a:spcPct val="115000"/>
              </a:lnSpc>
              <a:spcBef>
                <a:spcPts val="0"/>
              </a:spcBef>
              <a:spcAft>
                <a:spcPts val="0"/>
              </a:spcAft>
              <a:buSzPts val="1400"/>
              <a:buChar char="○"/>
            </a:pPr>
            <a:r>
              <a:rPr b="1" lang="en"/>
              <a:t>chromosome</a:t>
            </a:r>
            <a:r>
              <a:rPr b="1" lang="en"/>
              <a:t> —[has-part]→ DNA </a:t>
            </a:r>
            <a:r>
              <a:rPr b="1" lang="en"/>
              <a:t>—[has-part]→ deoxyribonucleotide residue –[has-part]--&gt; …</a:t>
            </a:r>
            <a:endParaRPr b="1"/>
          </a:p>
          <a:p>
            <a:pPr indent="0" lvl="0" marL="0" rtl="0" algn="l">
              <a:lnSpc>
                <a:spcPct val="115000"/>
              </a:lnSpc>
              <a:spcBef>
                <a:spcPts val="0"/>
              </a:spcBef>
              <a:spcAft>
                <a:spcPts val="0"/>
              </a:spcAft>
              <a:buNone/>
            </a:pPr>
            <a:r>
              <a:t/>
            </a:r>
            <a:endParaRPr b="1"/>
          </a:p>
        </p:txBody>
      </p:sp>
      <p:sp>
        <p:nvSpPr>
          <p:cNvPr id="149" name="Google Shape;149;p19"/>
          <p:cNvSpPr/>
          <p:nvPr/>
        </p:nvSpPr>
        <p:spPr>
          <a:xfrm>
            <a:off x="1170395" y="2617742"/>
            <a:ext cx="5199600" cy="1947300"/>
          </a:xfrm>
          <a:prstGeom prst="rect">
            <a:avLst/>
          </a:prstGeom>
          <a:solidFill>
            <a:srgbClr val="FFF2CC"/>
          </a:solidFill>
          <a:ln cap="flat" cmpd="sng" w="7350">
            <a:solidFill>
              <a:schemeClr val="lt1"/>
            </a:solidFill>
            <a:prstDash val="solid"/>
            <a:round/>
            <a:headEnd len="sm" w="sm" type="none"/>
            <a:tailEnd len="sm" w="sm" type="none"/>
          </a:ln>
        </p:spPr>
        <p:txBody>
          <a:bodyPr anchorCtr="0" anchor="ctr" bIns="70500" lIns="70500" spcFirstLastPara="1" rIns="70500" wrap="square" tIns="70500">
            <a:noAutofit/>
          </a:bodyPr>
          <a:lstStyle/>
          <a:p>
            <a:pPr indent="0" lvl="0" marL="0" rtl="0" algn="l">
              <a:spcBef>
                <a:spcPts val="0"/>
              </a:spcBef>
              <a:spcAft>
                <a:spcPts val="0"/>
              </a:spcAft>
              <a:buNone/>
            </a:pPr>
            <a:r>
              <a:t/>
            </a:r>
            <a:endParaRPr/>
          </a:p>
        </p:txBody>
      </p:sp>
      <p:pic>
        <p:nvPicPr>
          <p:cNvPr id="150" name="Google Shape;150;p19"/>
          <p:cNvPicPr preferRelativeResize="0"/>
          <p:nvPr/>
        </p:nvPicPr>
        <p:blipFill>
          <a:blip r:embed="rId3">
            <a:alphaModFix/>
          </a:blip>
          <a:stretch>
            <a:fillRect/>
          </a:stretch>
        </p:blipFill>
        <p:spPr>
          <a:xfrm>
            <a:off x="4822237" y="3242802"/>
            <a:ext cx="1465025" cy="1242032"/>
          </a:xfrm>
          <a:prstGeom prst="rect">
            <a:avLst/>
          </a:prstGeom>
          <a:noFill/>
          <a:ln>
            <a:noFill/>
          </a:ln>
        </p:spPr>
      </p:pic>
      <p:sp>
        <p:nvSpPr>
          <p:cNvPr id="151" name="Google Shape;151;p19"/>
          <p:cNvSpPr txBox="1"/>
          <p:nvPr/>
        </p:nvSpPr>
        <p:spPr>
          <a:xfrm>
            <a:off x="447503" y="2620981"/>
            <a:ext cx="999000" cy="3798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771">
                <a:solidFill>
                  <a:schemeClr val="dk1"/>
                </a:solidFill>
              </a:rPr>
              <a:t>subatomic</a:t>
            </a:r>
            <a:endParaRPr b="1" sz="771">
              <a:solidFill>
                <a:schemeClr val="dk1"/>
              </a:solidFill>
            </a:endParaRPr>
          </a:p>
          <a:p>
            <a:pPr indent="0" lvl="0" marL="0" rtl="0" algn="l">
              <a:spcBef>
                <a:spcPts val="0"/>
              </a:spcBef>
              <a:spcAft>
                <a:spcPts val="0"/>
              </a:spcAft>
              <a:buNone/>
            </a:pPr>
            <a:r>
              <a:rPr b="1" lang="en" sz="771">
                <a:solidFill>
                  <a:schemeClr val="dk1"/>
                </a:solidFill>
              </a:rPr>
              <a:t>particles</a:t>
            </a:r>
            <a:endParaRPr b="1" sz="771">
              <a:solidFill>
                <a:schemeClr val="dk1"/>
              </a:solidFill>
            </a:endParaRPr>
          </a:p>
        </p:txBody>
      </p:sp>
      <p:sp>
        <p:nvSpPr>
          <p:cNvPr id="152" name="Google Shape;152;p19"/>
          <p:cNvSpPr txBox="1"/>
          <p:nvPr/>
        </p:nvSpPr>
        <p:spPr>
          <a:xfrm>
            <a:off x="1392268" y="2691809"/>
            <a:ext cx="999000" cy="3087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1079">
                <a:solidFill>
                  <a:schemeClr val="dk1"/>
                </a:solidFill>
              </a:rPr>
              <a:t>atoms</a:t>
            </a:r>
            <a:endParaRPr b="1" sz="1079">
              <a:solidFill>
                <a:schemeClr val="dk1"/>
              </a:solidFill>
            </a:endParaRPr>
          </a:p>
        </p:txBody>
      </p:sp>
      <p:sp>
        <p:nvSpPr>
          <p:cNvPr id="153" name="Google Shape;153;p19"/>
          <p:cNvSpPr txBox="1"/>
          <p:nvPr/>
        </p:nvSpPr>
        <p:spPr>
          <a:xfrm>
            <a:off x="2168406" y="2691800"/>
            <a:ext cx="999000" cy="4749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1079">
                <a:solidFill>
                  <a:schemeClr val="dk1"/>
                </a:solidFill>
              </a:rPr>
              <a:t>small molecules</a:t>
            </a:r>
            <a:endParaRPr b="1" sz="1079">
              <a:solidFill>
                <a:schemeClr val="dk1"/>
              </a:solidFill>
            </a:endParaRPr>
          </a:p>
        </p:txBody>
      </p:sp>
      <p:sp>
        <p:nvSpPr>
          <p:cNvPr id="154" name="Google Shape;154;p19"/>
          <p:cNvSpPr txBox="1"/>
          <p:nvPr/>
        </p:nvSpPr>
        <p:spPr>
          <a:xfrm>
            <a:off x="3577852" y="2691809"/>
            <a:ext cx="1381200" cy="3087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1079">
                <a:solidFill>
                  <a:schemeClr val="dk1"/>
                </a:solidFill>
              </a:rPr>
              <a:t>macromolecules</a:t>
            </a:r>
            <a:endParaRPr b="1" sz="1079">
              <a:solidFill>
                <a:schemeClr val="dk1"/>
              </a:solidFill>
            </a:endParaRPr>
          </a:p>
        </p:txBody>
      </p:sp>
      <p:sp>
        <p:nvSpPr>
          <p:cNvPr id="155" name="Google Shape;155;p19"/>
          <p:cNvSpPr txBox="1"/>
          <p:nvPr/>
        </p:nvSpPr>
        <p:spPr>
          <a:xfrm>
            <a:off x="5315990" y="2739446"/>
            <a:ext cx="999000" cy="3087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1079">
                <a:solidFill>
                  <a:schemeClr val="dk1"/>
                </a:solidFill>
              </a:rPr>
              <a:t>mixtures</a:t>
            </a:r>
            <a:endParaRPr b="1" sz="1079">
              <a:solidFill>
                <a:schemeClr val="dk1"/>
              </a:solidFill>
            </a:endParaRPr>
          </a:p>
        </p:txBody>
      </p:sp>
      <p:sp>
        <p:nvSpPr>
          <p:cNvPr id="156" name="Google Shape;156;p19"/>
          <p:cNvSpPr txBox="1"/>
          <p:nvPr/>
        </p:nvSpPr>
        <p:spPr>
          <a:xfrm>
            <a:off x="6416098" y="2762946"/>
            <a:ext cx="999000" cy="261000"/>
          </a:xfrm>
          <a:prstGeom prst="rect">
            <a:avLst/>
          </a:prstGeom>
          <a:noFill/>
          <a:ln>
            <a:noFill/>
          </a:ln>
        </p:spPr>
        <p:txBody>
          <a:bodyPr anchorCtr="0" anchor="t" bIns="70500" lIns="70500" spcFirstLastPara="1" rIns="70500" wrap="square" tIns="70500">
            <a:spAutoFit/>
          </a:bodyPr>
          <a:lstStyle/>
          <a:p>
            <a:pPr indent="0" lvl="0" marL="0" rtl="0" algn="l">
              <a:spcBef>
                <a:spcPts val="0"/>
              </a:spcBef>
              <a:spcAft>
                <a:spcPts val="0"/>
              </a:spcAft>
              <a:buNone/>
            </a:pPr>
            <a:r>
              <a:rPr b="1" lang="en" sz="771">
                <a:solidFill>
                  <a:schemeClr val="dk1"/>
                </a:solidFill>
              </a:rPr>
              <a:t>biological entities</a:t>
            </a:r>
            <a:endParaRPr b="1" sz="771">
              <a:solidFill>
                <a:schemeClr val="dk1"/>
              </a:solidFill>
            </a:endParaRPr>
          </a:p>
        </p:txBody>
      </p:sp>
      <p:pic>
        <p:nvPicPr>
          <p:cNvPr id="157" name="Google Shape;157;p19"/>
          <p:cNvPicPr preferRelativeResize="0"/>
          <p:nvPr/>
        </p:nvPicPr>
        <p:blipFill>
          <a:blip r:embed="rId4">
            <a:alphaModFix/>
          </a:blip>
          <a:stretch>
            <a:fillRect/>
          </a:stretch>
        </p:blipFill>
        <p:spPr>
          <a:xfrm>
            <a:off x="1302923" y="3183743"/>
            <a:ext cx="818588" cy="818588"/>
          </a:xfrm>
          <a:prstGeom prst="rect">
            <a:avLst/>
          </a:prstGeom>
          <a:noFill/>
          <a:ln>
            <a:noFill/>
          </a:ln>
        </p:spPr>
      </p:pic>
      <p:pic>
        <p:nvPicPr>
          <p:cNvPr id="158" name="Google Shape;158;p19"/>
          <p:cNvPicPr preferRelativeResize="0"/>
          <p:nvPr/>
        </p:nvPicPr>
        <p:blipFill>
          <a:blip r:embed="rId5">
            <a:alphaModFix/>
          </a:blip>
          <a:stretch>
            <a:fillRect/>
          </a:stretch>
        </p:blipFill>
        <p:spPr>
          <a:xfrm>
            <a:off x="447498" y="3130891"/>
            <a:ext cx="722892" cy="778298"/>
          </a:xfrm>
          <a:prstGeom prst="rect">
            <a:avLst/>
          </a:prstGeom>
          <a:noFill/>
          <a:ln>
            <a:noFill/>
          </a:ln>
        </p:spPr>
      </p:pic>
      <p:pic>
        <p:nvPicPr>
          <p:cNvPr id="159" name="Google Shape;159;p19"/>
          <p:cNvPicPr preferRelativeResize="0"/>
          <p:nvPr/>
        </p:nvPicPr>
        <p:blipFill>
          <a:blip r:embed="rId6">
            <a:alphaModFix/>
          </a:blip>
          <a:stretch>
            <a:fillRect/>
          </a:stretch>
        </p:blipFill>
        <p:spPr>
          <a:xfrm>
            <a:off x="2172300" y="3292848"/>
            <a:ext cx="1088744" cy="692738"/>
          </a:xfrm>
          <a:prstGeom prst="rect">
            <a:avLst/>
          </a:prstGeom>
          <a:noFill/>
          <a:ln>
            <a:noFill/>
          </a:ln>
        </p:spPr>
      </p:pic>
      <p:pic>
        <p:nvPicPr>
          <p:cNvPr id="160" name="Google Shape;160;p19"/>
          <p:cNvPicPr preferRelativeResize="0"/>
          <p:nvPr/>
        </p:nvPicPr>
        <p:blipFill>
          <a:blip r:embed="rId7">
            <a:alphaModFix/>
          </a:blip>
          <a:stretch>
            <a:fillRect/>
          </a:stretch>
        </p:blipFill>
        <p:spPr>
          <a:xfrm>
            <a:off x="3311852" y="3135778"/>
            <a:ext cx="1940250" cy="749627"/>
          </a:xfrm>
          <a:prstGeom prst="rect">
            <a:avLst/>
          </a:prstGeom>
          <a:noFill/>
          <a:ln>
            <a:noFill/>
          </a:ln>
        </p:spPr>
      </p:pic>
      <p:sp>
        <p:nvSpPr>
          <p:cNvPr id="161" name="Google Shape;161;p19"/>
          <p:cNvSpPr/>
          <p:nvPr/>
        </p:nvSpPr>
        <p:spPr>
          <a:xfrm>
            <a:off x="894775" y="2241122"/>
            <a:ext cx="5667900" cy="379800"/>
          </a:xfrm>
          <a:prstGeom prst="rightArrow">
            <a:avLst>
              <a:gd fmla="val 50000" name="adj1"/>
              <a:gd fmla="val 50000" name="adj2"/>
            </a:avLst>
          </a:prstGeom>
          <a:gradFill>
            <a:gsLst>
              <a:gs pos="0">
                <a:srgbClr val="DFE9FB"/>
              </a:gs>
              <a:gs pos="100000">
                <a:srgbClr val="6E9BE7"/>
              </a:gs>
            </a:gsLst>
            <a:path path="circle">
              <a:fillToRect b="50%" l="50%" r="50%" t="50%"/>
            </a:path>
            <a:tileRect/>
          </a:gradFill>
          <a:ln cap="flat" cmpd="sng" w="7350">
            <a:solidFill>
              <a:schemeClr val="dk2"/>
            </a:solidFill>
            <a:prstDash val="solid"/>
            <a:round/>
            <a:headEnd len="sm" w="sm" type="none"/>
            <a:tailEnd len="sm" w="sm" type="none"/>
          </a:ln>
        </p:spPr>
        <p:txBody>
          <a:bodyPr anchorCtr="0" anchor="ctr" bIns="70500" lIns="70500" spcFirstLastPara="1" rIns="70500" wrap="square" tIns="70500">
            <a:noAutofit/>
          </a:bodyPr>
          <a:lstStyle/>
          <a:p>
            <a:pPr indent="0" lvl="0" marL="0" rtl="0" algn="l">
              <a:spcBef>
                <a:spcPts val="0"/>
              </a:spcBef>
              <a:spcAft>
                <a:spcPts val="0"/>
              </a:spcAft>
              <a:buNone/>
            </a:pPr>
            <a:r>
              <a:rPr b="1" lang="en" sz="616"/>
              <a:t>Partonomy</a:t>
            </a:r>
            <a:endParaRPr b="1" sz="616"/>
          </a:p>
        </p:txBody>
      </p:sp>
      <p:pic>
        <p:nvPicPr>
          <p:cNvPr id="162" name="Google Shape;162;p19"/>
          <p:cNvPicPr preferRelativeResize="0"/>
          <p:nvPr/>
        </p:nvPicPr>
        <p:blipFill>
          <a:blip r:embed="rId8">
            <a:alphaModFix/>
          </a:blip>
          <a:stretch>
            <a:fillRect/>
          </a:stretch>
        </p:blipFill>
        <p:spPr>
          <a:xfrm>
            <a:off x="6290021" y="3042581"/>
            <a:ext cx="1170677" cy="6521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CHEBI is the ontology we all use</a:t>
            </a:r>
            <a:endParaRPr/>
          </a:p>
        </p:txBody>
      </p:sp>
      <p:pic>
        <p:nvPicPr>
          <p:cNvPr id="168" name="Google Shape;168;p20"/>
          <p:cNvPicPr preferRelativeResize="0"/>
          <p:nvPr/>
        </p:nvPicPr>
        <p:blipFill>
          <a:blip r:embed="rId3">
            <a:alphaModFix/>
          </a:blip>
          <a:stretch>
            <a:fillRect/>
          </a:stretch>
        </p:blipFill>
        <p:spPr>
          <a:xfrm>
            <a:off x="152400" y="1220825"/>
            <a:ext cx="6274852" cy="2634950"/>
          </a:xfrm>
          <a:prstGeom prst="rect">
            <a:avLst/>
          </a:prstGeom>
          <a:noFill/>
          <a:ln>
            <a:noFill/>
          </a:ln>
        </p:spPr>
      </p:pic>
      <p:sp>
        <p:nvSpPr>
          <p:cNvPr id="169" name="Google Shape;169;p20"/>
          <p:cNvSpPr txBox="1"/>
          <p:nvPr/>
        </p:nvSpPr>
        <p:spPr>
          <a:xfrm>
            <a:off x="6512475" y="1127550"/>
            <a:ext cx="2530200" cy="1605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Source Sans Pro"/>
                <a:ea typeface="Source Sans Pro"/>
                <a:cs typeface="Source Sans Pro"/>
                <a:sym typeface="Source Sans Pro"/>
              </a:rPr>
              <a:t>&gt;200k terms</a:t>
            </a:r>
            <a:endParaRPr>
              <a:solidFill>
                <a:schemeClr val="dk2"/>
              </a:solidFill>
              <a:latin typeface="Source Sans Pro"/>
              <a:ea typeface="Source Sans Pro"/>
              <a:cs typeface="Source Sans Pro"/>
              <a:sym typeface="Source Sans Pro"/>
            </a:endParaRPr>
          </a:p>
          <a:p>
            <a:pPr indent="0" lvl="0" marL="0" rtl="0" algn="l">
              <a:lnSpc>
                <a:spcPct val="115000"/>
              </a:lnSpc>
              <a:spcBef>
                <a:spcPts val="1200"/>
              </a:spcBef>
              <a:spcAft>
                <a:spcPts val="0"/>
              </a:spcAft>
              <a:buNone/>
            </a:pPr>
            <a:r>
              <a:rPr lang="en">
                <a:solidFill>
                  <a:schemeClr val="dk2"/>
                </a:solidFill>
                <a:latin typeface="Source Sans Pro"/>
                <a:ea typeface="Source Sans Pro"/>
                <a:cs typeface="Source Sans Pro"/>
                <a:sym typeface="Source Sans Pro"/>
              </a:rPr>
              <a:t>10 edge types</a:t>
            </a:r>
            <a:endParaRPr>
              <a:solidFill>
                <a:schemeClr val="dk2"/>
              </a:solidFill>
              <a:latin typeface="Source Sans Pro"/>
              <a:ea typeface="Source Sans Pro"/>
              <a:cs typeface="Source Sans Pro"/>
              <a:sym typeface="Source Sans Pro"/>
            </a:endParaRPr>
          </a:p>
          <a:p>
            <a:pPr indent="0" lvl="0" marL="0" rtl="0" algn="l">
              <a:lnSpc>
                <a:spcPct val="115000"/>
              </a:lnSpc>
              <a:spcBef>
                <a:spcPts val="1200"/>
              </a:spcBef>
              <a:spcAft>
                <a:spcPts val="0"/>
              </a:spcAft>
              <a:buNone/>
            </a:pPr>
            <a:r>
              <a:rPr lang="en">
                <a:solidFill>
                  <a:schemeClr val="dk2"/>
                </a:solidFill>
                <a:latin typeface="Source Sans Pro"/>
                <a:ea typeface="Source Sans Pro"/>
                <a:cs typeface="Source Sans Pro"/>
                <a:sym typeface="Source Sans Pro"/>
              </a:rPr>
              <a:t>379k is-a edges</a:t>
            </a:r>
            <a:endParaRPr>
              <a:solidFill>
                <a:schemeClr val="dk2"/>
              </a:solidFill>
              <a:latin typeface="Source Sans Pro"/>
              <a:ea typeface="Source Sans Pro"/>
              <a:cs typeface="Source Sans Pro"/>
              <a:sym typeface="Source Sans Pro"/>
            </a:endParaRPr>
          </a:p>
          <a:p>
            <a:pPr indent="0" lvl="0" marL="0" rtl="0" algn="l">
              <a:lnSpc>
                <a:spcPct val="115000"/>
              </a:lnSpc>
              <a:spcBef>
                <a:spcPts val="1200"/>
              </a:spcBef>
              <a:spcAft>
                <a:spcPts val="1200"/>
              </a:spcAft>
              <a:buNone/>
            </a:pPr>
            <a:r>
              <a:t/>
            </a:r>
            <a:endParaRPr>
              <a:solidFill>
                <a:schemeClr val="dk2"/>
              </a:solidFill>
              <a:latin typeface="Source Sans Pro"/>
              <a:ea typeface="Source Sans Pro"/>
              <a:cs typeface="Source Sans Pro"/>
              <a:sym typeface="Source Sans Pro"/>
            </a:endParaRPr>
          </a:p>
        </p:txBody>
      </p:sp>
      <p:sp>
        <p:nvSpPr>
          <p:cNvPr id="170" name="Google Shape;170;p20"/>
          <p:cNvSpPr txBox="1"/>
          <p:nvPr/>
        </p:nvSpPr>
        <p:spPr>
          <a:xfrm>
            <a:off x="95375" y="442507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222222"/>
                </a:solidFill>
                <a:highlight>
                  <a:srgbClr val="FFFFFF"/>
                </a:highlight>
              </a:rPr>
              <a:t>Strömert, Philip, et al. "Ontologies4Chem: the landscape of ontologies in chemistry." </a:t>
            </a:r>
            <a:r>
              <a:rPr i="1" lang="en" sz="800">
                <a:solidFill>
                  <a:srgbClr val="222222"/>
                </a:solidFill>
                <a:highlight>
                  <a:srgbClr val="FFFFFF"/>
                </a:highlight>
              </a:rPr>
              <a:t>Pure and Applied Chemistry</a:t>
            </a:r>
            <a:r>
              <a:rPr lang="en" sz="800">
                <a:solidFill>
                  <a:srgbClr val="222222"/>
                </a:solidFill>
                <a:highlight>
                  <a:srgbClr val="FFFFFF"/>
                </a:highlight>
              </a:rPr>
              <a:t> 94.6 (2022): 605-622.</a:t>
            </a:r>
            <a:endParaRPr sz="800"/>
          </a:p>
        </p:txBody>
      </p:sp>
      <p:sp>
        <p:nvSpPr>
          <p:cNvPr id="171" name="Google Shape;171;p20"/>
          <p:cNvSpPr txBox="1"/>
          <p:nvPr/>
        </p:nvSpPr>
        <p:spPr>
          <a:xfrm>
            <a:off x="4100800" y="46412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https://www.ebi.ac.uk/chebi/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Building large ontologies is hard</a:t>
            </a:r>
            <a:endParaRPr/>
          </a:p>
        </p:txBody>
      </p:sp>
      <p:sp>
        <p:nvSpPr>
          <p:cNvPr id="177" name="Google Shape;177;p21"/>
          <p:cNvSpPr txBox="1"/>
          <p:nvPr>
            <p:ph idx="1" type="body"/>
          </p:nvPr>
        </p:nvSpPr>
        <p:spPr>
          <a:xfrm>
            <a:off x="311700" y="1152475"/>
            <a:ext cx="8703900" cy="3740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Building large ontologies should be seen as an </a:t>
            </a:r>
            <a:r>
              <a:rPr b="1" lang="en"/>
              <a:t>engineering task</a:t>
            </a:r>
            <a:endParaRPr b="1"/>
          </a:p>
          <a:p>
            <a:pPr indent="-342900" lvl="0" marL="457200" rtl="0" algn="l">
              <a:spcBef>
                <a:spcPts val="1200"/>
              </a:spcBef>
              <a:spcAft>
                <a:spcPts val="0"/>
              </a:spcAft>
              <a:buSzPts val="1800"/>
              <a:buChar char="●"/>
            </a:pPr>
            <a:r>
              <a:rPr lang="en"/>
              <a:t>Terms are highly </a:t>
            </a:r>
            <a:r>
              <a:rPr b="1" lang="en"/>
              <a:t>interdependent</a:t>
            </a:r>
            <a:endParaRPr b="1"/>
          </a:p>
          <a:p>
            <a:pPr indent="-342900" lvl="0" marL="457200" rtl="0" algn="l">
              <a:spcBef>
                <a:spcPts val="0"/>
              </a:spcBef>
              <a:spcAft>
                <a:spcPts val="0"/>
              </a:spcAft>
              <a:buSzPts val="1800"/>
              <a:buChar char="●"/>
            </a:pPr>
            <a:r>
              <a:rPr lang="en"/>
              <a:t>Use the appropriate </a:t>
            </a:r>
            <a:r>
              <a:rPr b="1" lang="en"/>
              <a:t>engineering tools</a:t>
            </a:r>
            <a:r>
              <a:rPr lang="en"/>
              <a:t> and guardrails</a:t>
            </a:r>
            <a:endParaRPr/>
          </a:p>
          <a:p>
            <a:pPr indent="-317500" lvl="1" marL="914400" rtl="0" algn="l">
              <a:spcBef>
                <a:spcPts val="0"/>
              </a:spcBef>
              <a:spcAft>
                <a:spcPts val="0"/>
              </a:spcAft>
              <a:buSzPts val="1400"/>
              <a:buChar char="○"/>
            </a:pPr>
            <a:r>
              <a:rPr lang="en"/>
              <a:t>(Reasoning, Design Patterns)</a:t>
            </a:r>
            <a:endParaRPr/>
          </a:p>
          <a:p>
            <a:pPr indent="0" lvl="0" marL="0" rtl="0" algn="l">
              <a:spcBef>
                <a:spcPts val="1200"/>
              </a:spcBef>
              <a:spcAft>
                <a:spcPts val="0"/>
              </a:spcAft>
              <a:buNone/>
            </a:pPr>
            <a:r>
              <a:rPr lang="en"/>
              <a:t>Most groups starting out building big ontologies</a:t>
            </a:r>
            <a:r>
              <a:rPr b="1" lang="en"/>
              <a:t> ignore engineering principles</a:t>
            </a:r>
            <a:endParaRPr b="1"/>
          </a:p>
          <a:p>
            <a:pPr indent="-342900" lvl="0" marL="457200" rtl="0" algn="l">
              <a:spcBef>
                <a:spcPts val="1200"/>
              </a:spcBef>
              <a:spcAft>
                <a:spcPts val="0"/>
              </a:spcAft>
              <a:buSzPts val="1800"/>
              <a:buChar char="●"/>
            </a:pPr>
            <a:r>
              <a:rPr lang="en"/>
              <a:t>Consequences</a:t>
            </a:r>
            <a:endParaRPr/>
          </a:p>
          <a:p>
            <a:pPr indent="-317500" lvl="1" marL="914400" rtl="0" algn="l">
              <a:spcBef>
                <a:spcPts val="0"/>
              </a:spcBef>
              <a:spcAft>
                <a:spcPts val="0"/>
              </a:spcAft>
              <a:buSzPts val="1400"/>
              <a:buChar char="○"/>
            </a:pPr>
            <a:r>
              <a:rPr lang="en"/>
              <a:t>Huge</a:t>
            </a:r>
            <a:r>
              <a:rPr lang="en"/>
              <a:t>  maintenance burdens</a:t>
            </a:r>
            <a:endParaRPr/>
          </a:p>
          <a:p>
            <a:pPr indent="-317500" lvl="1" marL="914400" rtl="0" algn="l">
              <a:spcBef>
                <a:spcPts val="0"/>
              </a:spcBef>
              <a:spcAft>
                <a:spcPts val="0"/>
              </a:spcAft>
              <a:buSzPts val="1400"/>
              <a:buChar char="○"/>
            </a:pPr>
            <a:r>
              <a:rPr lang="en"/>
              <a:t>Errors of omission</a:t>
            </a:r>
            <a:endParaRPr/>
          </a:p>
          <a:p>
            <a:pPr indent="-317500" lvl="1" marL="914400" rtl="0" algn="l">
              <a:spcBef>
                <a:spcPts val="0"/>
              </a:spcBef>
              <a:spcAft>
                <a:spcPts val="0"/>
              </a:spcAft>
              <a:buSzPts val="1400"/>
              <a:buChar char="○"/>
            </a:pPr>
            <a:r>
              <a:rPr lang="en"/>
              <a:t>Errors of commission</a:t>
            </a:r>
            <a:endParaRPr/>
          </a:p>
          <a:p>
            <a:pPr indent="-317500" lvl="1" marL="914400" rtl="0" algn="l">
              <a:spcBef>
                <a:spcPts val="0"/>
              </a:spcBef>
              <a:spcAft>
                <a:spcPts val="0"/>
              </a:spcAft>
              <a:buClr>
                <a:srgbClr val="FF0000"/>
              </a:buClr>
              <a:buSzPts val="1400"/>
              <a:buChar char="○"/>
            </a:pPr>
            <a:r>
              <a:rPr b="1" lang="en">
                <a:solidFill>
                  <a:srgbClr val="FF0000"/>
                </a:solidFill>
              </a:rPr>
              <a:t>This takes years to recover from!!</a:t>
            </a:r>
            <a:endParaRPr b="1">
              <a:solidFill>
                <a:srgbClr val="FF0000"/>
              </a:solidFill>
            </a:endParaRPr>
          </a:p>
          <a:p>
            <a:pPr indent="0" lvl="0" marL="0" rtl="0" algn="l">
              <a:spcBef>
                <a:spcPts val="1200"/>
              </a:spcBef>
              <a:spcAft>
                <a:spcPts val="1200"/>
              </a:spcAft>
              <a:buNone/>
            </a:pPr>
            <a:r>
              <a:t/>
            </a:r>
            <a:endParaRPr/>
          </a:p>
        </p:txBody>
      </p:sp>
      <p:pic>
        <p:nvPicPr>
          <p:cNvPr id="178" name="Google Shape;178;p21"/>
          <p:cNvPicPr preferRelativeResize="0"/>
          <p:nvPr/>
        </p:nvPicPr>
        <p:blipFill>
          <a:blip r:embed="rId3">
            <a:alphaModFix/>
          </a:blip>
          <a:stretch>
            <a:fillRect/>
          </a:stretch>
        </p:blipFill>
        <p:spPr>
          <a:xfrm>
            <a:off x="6574000" y="3126375"/>
            <a:ext cx="2441600" cy="1984251"/>
          </a:xfrm>
          <a:prstGeom prst="rect">
            <a:avLst/>
          </a:prstGeom>
          <a:noFill/>
          <a:ln>
            <a:noFill/>
          </a:ln>
        </p:spPr>
      </p:pic>
      <p:sp>
        <p:nvSpPr>
          <p:cNvPr id="179" name="Google Shape;179;p21"/>
          <p:cNvSpPr txBox="1"/>
          <p:nvPr/>
        </p:nvSpPr>
        <p:spPr>
          <a:xfrm>
            <a:off x="0" y="4556525"/>
            <a:ext cx="4933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222222"/>
                </a:solidFill>
                <a:highlight>
                  <a:srgbClr val="FFFFFF"/>
                </a:highlight>
              </a:rPr>
              <a:t>Rector, A., &amp; Horrocks, I. (1997). Experience building a large, re-usable medical ontology using a description logic with transitivity and concept inclusions. In </a:t>
            </a:r>
            <a:r>
              <a:rPr i="1" lang="en" sz="800">
                <a:solidFill>
                  <a:srgbClr val="222222"/>
                </a:solidFill>
                <a:highlight>
                  <a:srgbClr val="FFFFFF"/>
                </a:highlight>
              </a:rPr>
              <a:t>Proceedings of the Workshop on Ontological Engineering, AAAI Spring Symposium (AAAI’97), Stanford, CA</a:t>
            </a:r>
            <a:r>
              <a:rPr lang="en" sz="800">
                <a:solidFill>
                  <a:srgbClr val="222222"/>
                </a:solidFill>
                <a:highlight>
                  <a:srgbClr val="FFFFFF"/>
                </a:highlight>
              </a:rPr>
              <a:t> (pp. 321-325)</a:t>
            </a:r>
            <a:endParaRPr sz="8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