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95"/>
  </p:notesMasterIdLst>
  <p:sldIdLst>
    <p:sldId id="1421" r:id="rId2"/>
    <p:sldId id="1553" r:id="rId3"/>
    <p:sldId id="1531" r:id="rId4"/>
    <p:sldId id="1532" r:id="rId5"/>
    <p:sldId id="1430" r:id="rId6"/>
    <p:sldId id="1431" r:id="rId7"/>
    <p:sldId id="1433" r:id="rId8"/>
    <p:sldId id="1432" r:id="rId9"/>
    <p:sldId id="1434" r:id="rId10"/>
    <p:sldId id="1562" r:id="rId11"/>
    <p:sldId id="1593" r:id="rId12"/>
    <p:sldId id="1429" r:id="rId13"/>
    <p:sldId id="1436" r:id="rId14"/>
    <p:sldId id="1614" r:id="rId15"/>
    <p:sldId id="1616" r:id="rId16"/>
    <p:sldId id="1498" r:id="rId17"/>
    <p:sldId id="1497" r:id="rId18"/>
    <p:sldId id="1828" r:id="rId19"/>
    <p:sldId id="1829" r:id="rId20"/>
    <p:sldId id="1499" r:id="rId21"/>
    <p:sldId id="1830" r:id="rId22"/>
    <p:sldId id="1509" r:id="rId23"/>
    <p:sldId id="1818" r:id="rId24"/>
    <p:sldId id="1834" r:id="rId25"/>
    <p:sldId id="1803" r:id="rId26"/>
    <p:sldId id="1804" r:id="rId27"/>
    <p:sldId id="1673" r:id="rId28"/>
    <p:sldId id="1796" r:id="rId29"/>
    <p:sldId id="1795" r:id="rId30"/>
    <p:sldId id="2053" r:id="rId31"/>
    <p:sldId id="1831" r:id="rId32"/>
    <p:sldId id="1512" r:id="rId33"/>
    <p:sldId id="1564" r:id="rId34"/>
    <p:sldId id="1563" r:id="rId35"/>
    <p:sldId id="1832" r:id="rId36"/>
    <p:sldId id="1529" r:id="rId37"/>
    <p:sldId id="1743" r:id="rId38"/>
    <p:sldId id="2020" r:id="rId39"/>
    <p:sldId id="1798" r:id="rId40"/>
    <p:sldId id="1775" r:id="rId41"/>
    <p:sldId id="1528" r:id="rId42"/>
    <p:sldId id="1482" r:id="rId43"/>
    <p:sldId id="1522" r:id="rId44"/>
    <p:sldId id="1524" r:id="rId45"/>
    <p:sldId id="2018" r:id="rId46"/>
    <p:sldId id="1544" r:id="rId47"/>
    <p:sldId id="1542" r:id="rId48"/>
    <p:sldId id="1543" r:id="rId49"/>
    <p:sldId id="1535" r:id="rId50"/>
    <p:sldId id="1536" r:id="rId51"/>
    <p:sldId id="1537" r:id="rId52"/>
    <p:sldId id="1476" r:id="rId53"/>
    <p:sldId id="2055" r:id="rId54"/>
    <p:sldId id="1571" r:id="rId55"/>
    <p:sldId id="1473" r:id="rId56"/>
    <p:sldId id="1474" r:id="rId57"/>
    <p:sldId id="1477" r:id="rId58"/>
    <p:sldId id="1572" r:id="rId59"/>
    <p:sldId id="1582" r:id="rId60"/>
    <p:sldId id="1583" r:id="rId61"/>
    <p:sldId id="1468" r:id="rId62"/>
    <p:sldId id="1469" r:id="rId63"/>
    <p:sldId id="1513" r:id="rId64"/>
    <p:sldId id="1573" r:id="rId65"/>
    <p:sldId id="1538" r:id="rId66"/>
    <p:sldId id="1546" r:id="rId67"/>
    <p:sldId id="1548" r:id="rId68"/>
    <p:sldId id="1549" r:id="rId69"/>
    <p:sldId id="1579" r:id="rId70"/>
    <p:sldId id="1631" r:id="rId71"/>
    <p:sldId id="1731" r:id="rId72"/>
    <p:sldId id="1833" r:id="rId73"/>
    <p:sldId id="1554" r:id="rId74"/>
    <p:sldId id="1580" r:id="rId75"/>
    <p:sldId id="1585" r:id="rId76"/>
    <p:sldId id="1589" r:id="rId77"/>
    <p:sldId id="1584" r:id="rId78"/>
    <p:sldId id="1590" r:id="rId79"/>
    <p:sldId id="1587" r:id="rId80"/>
    <p:sldId id="1574" r:id="rId81"/>
    <p:sldId id="1581" r:id="rId82"/>
    <p:sldId id="1575" r:id="rId83"/>
    <p:sldId id="1591" r:id="rId84"/>
    <p:sldId id="1594" r:id="rId85"/>
    <p:sldId id="2056" r:id="rId86"/>
    <p:sldId id="1595" r:id="rId87"/>
    <p:sldId id="2054" r:id="rId88"/>
    <p:sldId id="2058" r:id="rId89"/>
    <p:sldId id="2059" r:id="rId90"/>
    <p:sldId id="1596" r:id="rId91"/>
    <p:sldId id="2057" r:id="rId92"/>
    <p:sldId id="1556" r:id="rId93"/>
    <p:sldId id="1551" r:id="rId9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29"/>
    <a:srgbClr val="232323"/>
    <a:srgbClr val="E1D5E7"/>
    <a:srgbClr val="FFE494"/>
    <a:srgbClr val="CCE5FF"/>
    <a:srgbClr val="F8CECC"/>
    <a:srgbClr val="ED7D31"/>
    <a:srgbClr val="F7F7F7"/>
    <a:srgbClr val="FF7F27"/>
    <a:srgbClr val="F3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22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6" y="73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82AD3-BC3D-4F70-960E-460BD1443922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61E45-18C9-450B-BF5F-1F3C96E28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81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D6A82-2BE8-40C9-9925-1915079936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272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BAA3C-31A5-B80E-7584-6D9B7AF92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651E08-53F8-6518-1952-E7C5D98C5F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311552-A570-9059-CEBD-81666AEF3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A128B6-FB7A-DB53-5BD5-1F4DBC9C6D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6414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337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14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287"/>
            <a:ext cx="11455400" cy="669470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4929416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377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/>
        </p:nvSpPr>
        <p:spPr>
          <a:xfrm>
            <a:off x="92482" y="99962"/>
            <a:ext cx="12007036" cy="929276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4C82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grpSp>
        <p:nvGrpSpPr>
          <p:cNvPr id="24" name="Group"/>
          <p:cNvGrpSpPr/>
          <p:nvPr/>
        </p:nvGrpSpPr>
        <p:grpSpPr>
          <a:xfrm>
            <a:off x="9241288" y="6245450"/>
            <a:ext cx="2815325" cy="532579"/>
            <a:chOff x="18211800" y="0"/>
            <a:chExt cx="5630647" cy="1065157"/>
          </a:xfrm>
        </p:grpSpPr>
        <p:pic>
          <p:nvPicPr>
            <p:cNvPr id="22" name="Grafik 8" descr="Grafik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02099" y="0"/>
              <a:ext cx="2340348" cy="10651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" name="Grafik 9" descr="Grafik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8211800" y="95817"/>
              <a:ext cx="3004167" cy="8736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Rectangle"/>
          <p:cNvSpPr/>
          <p:nvPr/>
        </p:nvSpPr>
        <p:spPr>
          <a:xfrm>
            <a:off x="-49651" y="6021857"/>
            <a:ext cx="12291301" cy="129294"/>
          </a:xfrm>
          <a:prstGeom prst="rect">
            <a:avLst/>
          </a:prstGeom>
          <a:gradFill>
            <a:gsLst>
              <a:gs pos="0">
                <a:srgbClr val="2E358C"/>
              </a:gs>
              <a:gs pos="50000">
                <a:srgbClr val="3D8AAC"/>
              </a:gs>
              <a:gs pos="100000">
                <a:srgbClr val="98C356"/>
              </a:gs>
            </a:gsLst>
          </a:gra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 wrap="square"/>
          <a:lstStyle>
            <a:lvl1pPr algn="ctr">
              <a:defRPr sz="1600"/>
            </a:lvl1pPr>
          </a:lstStyle>
          <a:p>
            <a:pPr algn="ctr"/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7" name="unknown.pdf" descr="unknown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3282" y="254362"/>
            <a:ext cx="1644397" cy="62047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6348139-121F-4756-83C5-F3F13C83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4" y="225577"/>
            <a:ext cx="10201531" cy="673325"/>
          </a:xfrm>
        </p:spPr>
        <p:txBody>
          <a:bodyPr>
            <a:normAutofit/>
          </a:bodyPr>
          <a:lstStyle>
            <a:lvl1pPr>
              <a:defRPr kumimoji="0" lang="en-US" sz="4300" b="0" i="0" u="none" strike="noStrike" cap="none" spc="0" normalizeH="0" baseline="0" dirty="0">
                <a:ln>
                  <a:noFill/>
                </a:ln>
                <a:solidFill>
                  <a:srgbClr val="0F305A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Helvetica Neue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BD2E0-2CCD-4C29-8B63-0ABD48CA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313" y="1171445"/>
            <a:ext cx="11885205" cy="4756114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250686-1DA4-4721-B64D-08B5EE757AF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9322" y="6320755"/>
            <a:ext cx="2065229" cy="381965"/>
            <a:chOff x="8870141" y="6255003"/>
            <a:chExt cx="2706721" cy="50060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C6909FD-FFD4-44EF-A057-7749A6D0D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backgroundMark x1="75591" y1="30769" x2="75591" y2="307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97E7D3-C6FE-4949-BDCD-B3ECCFC83E82}"/>
                </a:ext>
              </a:extLst>
            </p:cNvPr>
            <p:cNvSpPr txBox="1"/>
            <p:nvPr/>
          </p:nvSpPr>
          <p:spPr>
            <a:xfrm>
              <a:off x="9326183" y="6287957"/>
              <a:ext cx="2250679" cy="403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4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@haesleinhuepf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317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0940233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509685" cy="7576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4499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0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fik 17">
            <a:extLst>
              <a:ext uri="{FF2B5EF4-FFF2-40B4-BE49-F238E27FC236}">
                <a16:creationId xmlns:a16="http://schemas.microsoft.com/office/drawing/2014/main" id="{33886E7A-D0CA-9B98-EF32-E21297EBBDC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11" name="Textfeld 3">
            <a:extLst>
              <a:ext uri="{FF2B5EF4-FFF2-40B4-BE49-F238E27FC236}">
                <a16:creationId xmlns:a16="http://schemas.microsoft.com/office/drawing/2014/main" id="{7B68CF11-B71C-A4B1-9FE7-60441E34623E}"/>
              </a:ext>
            </a:extLst>
          </p:cNvPr>
          <p:cNvSpPr/>
          <p:nvPr userDrawn="1"/>
        </p:nvSpPr>
        <p:spPr>
          <a:xfrm>
            <a:off x="1821390" y="6164150"/>
            <a:ext cx="2102910" cy="6155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Secrets of LLMs Lecture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Jan 19th 2026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Gerade Verbindung 14">
            <a:extLst>
              <a:ext uri="{FF2B5EF4-FFF2-40B4-BE49-F238E27FC236}">
                <a16:creationId xmlns:a16="http://schemas.microsoft.com/office/drawing/2014/main" id="{44781EB8-A6A5-E1C6-78BB-4697618F31CC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" name="Textfeld 8">
            <a:extLst>
              <a:ext uri="{FF2B5EF4-FFF2-40B4-BE49-F238E27FC236}">
                <a16:creationId xmlns:a16="http://schemas.microsoft.com/office/drawing/2014/main" id="{3F52940B-0B13-454D-36A7-79EC4B51682D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Grafik 19">
            <a:extLst>
              <a:ext uri="{FF2B5EF4-FFF2-40B4-BE49-F238E27FC236}">
                <a16:creationId xmlns:a16="http://schemas.microsoft.com/office/drawing/2014/main" id="{C055A98F-6690-DAED-F82D-3D83C282972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5" name="Grafik 21">
            <a:extLst>
              <a:ext uri="{FF2B5EF4-FFF2-40B4-BE49-F238E27FC236}">
                <a16:creationId xmlns:a16="http://schemas.microsoft.com/office/drawing/2014/main" id="{ADDBE1EA-70DC-06F2-6556-A2BCCCC5C62C}"/>
              </a:ext>
            </a:extLst>
          </p:cNvPr>
          <p:cNvPicPr/>
          <p:nvPr userDrawn="1"/>
        </p:nvPicPr>
        <p:blipFill>
          <a:blip r:embed="rId9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7" name="Grafik 4">
            <a:extLst>
              <a:ext uri="{FF2B5EF4-FFF2-40B4-BE49-F238E27FC236}">
                <a16:creationId xmlns:a16="http://schemas.microsoft.com/office/drawing/2014/main" id="{B5F8879B-84AC-E972-8892-5D3D338B4333}"/>
              </a:ext>
            </a:extLst>
          </p:cNvPr>
          <p:cNvPicPr/>
          <p:nvPr userDrawn="1"/>
        </p:nvPicPr>
        <p:blipFill>
          <a:blip r:embed="rId10"/>
          <a:stretch/>
        </p:blipFill>
        <p:spPr>
          <a:xfrm>
            <a:off x="-159840" y="-198000"/>
            <a:ext cx="1204920" cy="1625760"/>
          </a:xfrm>
          <a:prstGeom prst="rect">
            <a:avLst/>
          </a:prstGeom>
          <a:ln w="0">
            <a:noFill/>
          </a:ln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39C7E364-E83F-0993-339F-64D3537053A5}"/>
              </a:ext>
            </a:extLst>
          </p:cNvPr>
          <p:cNvPicPr/>
          <p:nvPr userDrawn="1"/>
        </p:nvPicPr>
        <p:blipFill>
          <a:blip r:embed="rId11">
            <a:alphaModFix amt="80000"/>
          </a:blip>
          <a:stretch/>
        </p:blipFill>
        <p:spPr>
          <a:xfrm rot="11023800">
            <a:off x="10451000" y="-12133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E1157613-2A40-F827-1985-103C9AEDF877}"/>
              </a:ext>
            </a:extLst>
          </p:cNvPr>
          <p:cNvPicPr/>
          <p:nvPr userDrawn="1"/>
        </p:nvPicPr>
        <p:blipFill>
          <a:blip r:embed="rId12"/>
          <a:stretch/>
        </p:blipFill>
        <p:spPr>
          <a:xfrm>
            <a:off x="10734320" y="-82260"/>
            <a:ext cx="2710800" cy="26802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4290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9" r:id="rId2"/>
    <p:sldLayoutId id="2147483662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hyperlink" Target="https://doi.org/10.5281/zenodo.18219166" TargetMode="External"/><Relationship Id="rId4" Type="http://schemas.openxmlformats.org/officeDocument/2006/relationships/hyperlink" Target="https://creativecommons.org/licenses/by/4.0/deed.e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1.11903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github.com/gkamradt/LLMTest_NeedleInAHaystack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github.com/gkamradt/LLMTest_NeedleInAHaystack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hyperlink" Target="https://github.com/haesleinhuepf/human-eval-bia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biorxiv.org/content/10.1101/2024.04.19.590278v1" TargetMode="External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hyperlink" Target="https://github.com/haesleinhuepf/human-eval-bi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s://github.com/haesleinhuepf/human-eval-bi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11" Type="http://schemas.openxmlformats.org/officeDocument/2006/relationships/image" Target="../media/image34.png"/><Relationship Id="rId5" Type="http://schemas.openxmlformats.org/officeDocument/2006/relationships/image" Target="../media/image44.png"/><Relationship Id="rId10" Type="http://schemas.openxmlformats.org/officeDocument/2006/relationships/hyperlink" Target="https://www.ebi.ac.uk/bioimage-archive/galleries/S-BIAD634-ai.html" TargetMode="External"/><Relationship Id="rId4" Type="http://schemas.openxmlformats.org/officeDocument/2006/relationships/image" Target="../media/image43.png"/><Relationship Id="rId9" Type="http://schemas.openxmlformats.org/officeDocument/2006/relationships/hyperlink" Target="https://github.com/haesleinhuepf/human-eval-bi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48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34.png"/><Relationship Id="rId4" Type="http://schemas.openxmlformats.org/officeDocument/2006/relationships/hyperlink" Target="https://www.ebi.ac.uk/bioimage-archive/galleries/S-BIAD634-ai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github.com/haesleinhuepf/human-eval-bia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github.com/haesleinhuepf/human-eval-bia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github.com/haesleinhuepf/human-eval-bia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arxiv.org/abs/2506.08945" TargetMode="External"/><Relationship Id="rId4" Type="http://schemas.openxmlformats.org/officeDocument/2006/relationships/hyperlink" Target="http://creativecommons.org/licenses/by/4.0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ithub.com/haesleinhuepf/bia-bob/blob/main/src/bia_bob/suggestions/_scikit_image.py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haesleinhuepf/human-eval-bia/blob/biabob/demo/summarize_by_case.ipynb" TargetMode="Externa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s://github.com/haesleinhuepf/bia-bob/blob/main/demo/generate_notebooks.ipynb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/blob/main/demo/generate_notebooks.ipynb" TargetMode="External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/4.0/deed.en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7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swebench.com/" TargetMode="External"/><Relationship Id="rId5" Type="http://schemas.openxmlformats.org/officeDocument/2006/relationships/image" Target="../media/image68.png"/><Relationship Id="rId4" Type="http://schemas.openxmlformats.org/officeDocument/2006/relationships/hyperlink" Target="https://arxiv.org/abs/2310.06770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2" Type="http://schemas.openxmlformats.org/officeDocument/2006/relationships/hyperlink" Target="https://github.com/haesleinhuepf/git-bob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11" Type="http://schemas.openxmlformats.org/officeDocument/2006/relationships/hyperlink" Target="https://github.com/haesleinhuepf/git-bob-playground/issues/241" TargetMode="External"/><Relationship Id="rId5" Type="http://schemas.openxmlformats.org/officeDocument/2006/relationships/image" Target="../media/image75.png"/><Relationship Id="rId10" Type="http://schemas.openxmlformats.org/officeDocument/2006/relationships/image" Target="../media/image3.png"/><Relationship Id="rId4" Type="http://schemas.openxmlformats.org/officeDocument/2006/relationships/image" Target="../media/image74.png"/><Relationship Id="rId9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03.11366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ScaDS/BIDS-lecture-2024/blob/main/11a_prompt_engineering/10_reflection.ipynb" TargetMode="External"/><Relationship Id="rId4" Type="http://schemas.openxmlformats.org/officeDocument/2006/relationships/image" Target="../media/image8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ScaDS/BIDS-lecture-2024/blob/main/11a_prompt_engineering/10_reflection.ipynb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scads.github.io/prompt-engineering-tutorial-2023/01_prompts/03_prompt_engineerin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llama.com/library/mistral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hyperlink" Target="https://gorilla.cs.berkeley.edu/leaderboard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hyperlink" Target="https://ollama.com/" TargetMode="External"/><Relationship Id="rId4" Type="http://schemas.openxmlformats.org/officeDocument/2006/relationships/image" Target="../media/image9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llama.com/library/mistral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30_function_calling/10_function_calling.html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cads.github.io/generative-ai-notebooks/30_function_calling/10_function_calling.html" TargetMode="External"/><Relationship Id="rId4" Type="http://schemas.openxmlformats.org/officeDocument/2006/relationships/hyperlink" Target="https://github.com/ScaDS/generative-ai-notebooks/blob/main/docs/30_function_calling/function_calling.py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ollama.com/blog/functions-as-tools" TargetMode="External"/><Relationship Id="rId2" Type="http://schemas.openxmlformats.org/officeDocument/2006/relationships/hyperlink" Target="https://python.langchain.com/docs/how_to/tool_calling/#pydantic-clas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huggingface/smolagents/blob/main/examples/tool_calling_agent_ollama.py" TargetMode="External"/><Relationship Id="rId4" Type="http://schemas.openxmlformats.org/officeDocument/2006/relationships/hyperlink" Target="https://docs.llamaindex.ai/en/stable/examples/output_parsing/function_program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uggingface/smolagents/blob/5991206ae52b1d6d485ffeb918d765c11071cdd1/src/smolagents/prompts.py#L114" TargetMode="External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hyperlink" Target="https://github.com/huggingface/smolagents/blob/5991206ae52b1d6d485ffeb918d765c11071cdd1/src/smolagents/prompts.py#L140" TargetMode="Externa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7_langchain.html" TargetMode="External"/><Relationship Id="rId7" Type="http://schemas.openxmlformats.org/officeDocument/2006/relationships/image" Target="../media/image104.png"/><Relationship Id="rId2" Type="http://schemas.openxmlformats.org/officeDocument/2006/relationships/hyperlink" Target="https://github.com/langchain-ai/langchain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hyperlink" Target="https://scads.github.io/prompt-engineering-tutorial-2023/01_prompts/07_langchain.html" TargetMode="External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langchain-ai/langchain" TargetMode="Externa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hyperlink" Target="https://github.com/haesleinhuepf/blablado/blob/4bc55c70f5219a9bcab571e96f09b1cd664baead/src/blablado/_assistant.py#L42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s://scads.github.io/generative-ai-notebooks/35_agents/react_agent_llama_index.html" TargetMode="Externa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scads.github.io/generative-ai-notebooks/35_agents/react_agent_llama_index.html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hyperlink" Target="https://scads.github.io/generative-ai-notebooks/35_agents/react_agent_llama_index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hyperlink" Target="https://arxiv.org/abs/2408.06292" TargetMode="Externa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408.06292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506.02153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3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hyperlink" Target="https://scads.github.io/generative-ai-notebooks/66_arxiv_agent/multiagent_write_review.html" TargetMode="Externa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66_arxiv_agent/multiagent_write_review.html" TargetMode="External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odelcontextprotocol/modelcontextprotocol/blob/main/docs/images/mcp-simple-diagram.png" TargetMode="External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modelcontextprotocol.io/docs/develop/build-server" TargetMode="External"/><Relationship Id="rId2" Type="http://schemas.openxmlformats.org/officeDocument/2006/relationships/hyperlink" Target="https://github.com/ScaDS/mensa-tud-mcp/blob/main/server.py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aDS/mensa-tud-mcp/blob/main/server.py" TargetMode="External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modelcontextprotocol.io/docs/develop/build-server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figma.com/hc/en-us/articles/32132100833559-Guide-to-the-Figma-MCP-server" TargetMode="External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5.png"/><Relationship Id="rId4" Type="http://schemas.openxmlformats.org/officeDocument/2006/relationships/hyperlink" Target="https://learn.microsoft.com/en-us/microsoft-agent-365/mcp-server-reference/calendar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odelcontextprotocol/servers?tab=readme-ov-file#%EF%B8%8F-official-integrations" TargetMode="External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janhq/jan" TargetMode="External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claude.com/docs/en/desktop" TargetMode="External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Textfeld 1"/>
          <p:cNvSpPr/>
          <p:nvPr/>
        </p:nvSpPr>
        <p:spPr>
          <a:xfrm>
            <a:off x="3211820" y="12258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838" name="Grafik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53140" y="361455"/>
            <a:ext cx="2125742" cy="864346"/>
          </a:xfrm>
          <a:prstGeom prst="rect">
            <a:avLst/>
          </a:prstGeom>
          <a:ln w="0">
            <a:noFill/>
          </a:ln>
        </p:spPr>
      </p:pic>
      <p:sp>
        <p:nvSpPr>
          <p:cNvPr id="1840" name="Textplatzhalter 2"/>
          <p:cNvSpPr/>
          <p:nvPr/>
        </p:nvSpPr>
        <p:spPr>
          <a:xfrm>
            <a:off x="453139" y="1326600"/>
            <a:ext cx="10807528" cy="31496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</a:t>
            </a:r>
            <a:b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</a:b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de-DE" sz="4000" dirty="0" err="1">
                <a:solidFill>
                  <a:srgbClr val="000000"/>
                </a:solidFill>
                <a:latin typeface="Open Sans"/>
              </a:rPr>
              <a:t>Agentic</a:t>
            </a:r>
            <a:r>
              <a:rPr lang="de-DE" sz="4000" dirty="0">
                <a:solidFill>
                  <a:srgbClr val="000000"/>
                </a:solidFill>
                <a:latin typeface="Open Sans"/>
              </a:rPr>
              <a:t> AI Systems</a:t>
            </a:r>
            <a:endParaRPr lang="de-DE" sz="2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3200" b="0" strike="noStrike" spc="-1" dirty="0">
                <a:solidFill>
                  <a:srgbClr val="51B02F"/>
                </a:solidFill>
                <a:uFillTx/>
                <a:latin typeface="Barlow"/>
                <a:ea typeface="DejaVu Sans"/>
              </a:rPr>
              <a:t>Robert Haase</a:t>
            </a:r>
            <a:endParaRPr lang="en-US" sz="3200" b="0" strike="noStrike" spc="-1" dirty="0">
              <a:solidFill>
                <a:srgbClr val="51B02F"/>
              </a:solidFill>
              <a:latin typeface="Calibri"/>
            </a:endParaRPr>
          </a:p>
        </p:txBody>
      </p:sp>
      <p:sp>
        <p:nvSpPr>
          <p:cNvPr id="1843" name="Rectangle 148"/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85FFD9FA-2C0E-2961-17AA-9506E72F8F51}"/>
              </a:ext>
            </a:extLst>
          </p:cNvPr>
          <p:cNvSpPr/>
          <p:nvPr/>
        </p:nvSpPr>
        <p:spPr>
          <a:xfrm>
            <a:off x="28283" y="5517369"/>
            <a:ext cx="8262577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400" spc="-1" dirty="0">
                <a:solidFill>
                  <a:schemeClr val="dk1"/>
                </a:solidFill>
                <a:latin typeface="Calibri"/>
                <a:hlinkClick r:id="rId4"/>
              </a:rPr>
              <a:t>CC-BY 4.0</a:t>
            </a: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 license </a:t>
            </a:r>
            <a:br>
              <a:rPr lang="en-US" sz="1400" b="0" strike="noStrike" spc="-1" dirty="0">
                <a:solidFill>
                  <a:schemeClr val="dk1"/>
                </a:solidFill>
                <a:latin typeface="Calibri"/>
              </a:rPr>
            </a:b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unless mentioned otherwise.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4FB00E-A685-0DF2-B2FB-7058661F8E23}"/>
              </a:ext>
            </a:extLst>
          </p:cNvPr>
          <p:cNvSpPr txBox="1"/>
          <p:nvPr/>
        </p:nvSpPr>
        <p:spPr>
          <a:xfrm>
            <a:off x="6307433" y="5659725"/>
            <a:ext cx="7798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https://doi.org/10.5281/zenodo.18219166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6" name="Picture 5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CE33DA11-1B59-B279-33D0-1076694DD2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1941" y="1294404"/>
            <a:ext cx="4489878" cy="44197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AE0B4-4DE0-C974-E099-9EBE9CBB3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BDDA0-5EC2-64BF-8A8D-3C2F0BEC3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107042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Also known as </a:t>
            </a:r>
            <a:r>
              <a:rPr lang="en-GB" i="1" dirty="0"/>
              <a:t>in-context learning</a:t>
            </a:r>
          </a:p>
          <a:p>
            <a:r>
              <a:rPr lang="en-GB" dirty="0"/>
              <a:t>Context with plenty of knowledge provided in system message</a:t>
            </a:r>
          </a:p>
          <a:p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29EA15-FA66-B330-90CD-73DA657ADC4C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1A90D22-4024-99C9-C271-4DFDCC088EDE}"/>
              </a:ext>
            </a:extLst>
          </p:cNvPr>
          <p:cNvSpPr/>
          <p:nvPr/>
        </p:nvSpPr>
        <p:spPr>
          <a:xfrm>
            <a:off x="2931086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CC7BE7-3589-D1D3-EF48-733863EC0991}"/>
              </a:ext>
            </a:extLst>
          </p:cNvPr>
          <p:cNvSpPr/>
          <p:nvPr/>
        </p:nvSpPr>
        <p:spPr>
          <a:xfrm>
            <a:off x="3416388" y="2406650"/>
            <a:ext cx="2917843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22CAAA-CF0D-9057-585E-A85BCA8E3E90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9B17A0D-0C28-AD12-98B7-B359A6E13D76}"/>
              </a:ext>
            </a:extLst>
          </p:cNvPr>
          <p:cNvSpPr/>
          <p:nvPr/>
        </p:nvSpPr>
        <p:spPr>
          <a:xfrm>
            <a:off x="6848538" y="2413904"/>
            <a:ext cx="2993961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75CB76-E96E-27CF-375D-EEFBD6FD4640}"/>
              </a:ext>
            </a:extLst>
          </p:cNvPr>
          <p:cNvSpPr/>
          <p:nvPr/>
        </p:nvSpPr>
        <p:spPr>
          <a:xfrm>
            <a:off x="6299262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B3D3E80-CDFE-3EDB-DE7D-3112FF341BF2}"/>
              </a:ext>
            </a:extLst>
          </p:cNvPr>
          <p:cNvSpPr/>
          <p:nvPr/>
        </p:nvSpPr>
        <p:spPr>
          <a:xfrm rot="16200000">
            <a:off x="3226588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D6E622A-D7C4-32A3-4524-9BEB3E546F43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195CC53-4B68-0800-27CB-F13F8F6EA51F}"/>
              </a:ext>
            </a:extLst>
          </p:cNvPr>
          <p:cNvSpPr/>
          <p:nvPr/>
        </p:nvSpPr>
        <p:spPr>
          <a:xfrm>
            <a:off x="422146" y="2413904"/>
            <a:ext cx="2444836" cy="1186546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System message (1000s of tokens)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5F979F-52F5-FB5D-CF19-1096CC9B1AA6}"/>
              </a:ext>
            </a:extLst>
          </p:cNvPr>
          <p:cNvSpPr/>
          <p:nvPr/>
        </p:nvSpPr>
        <p:spPr>
          <a:xfrm>
            <a:off x="2870288" y="2637055"/>
            <a:ext cx="634998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976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B2365-7C13-A6C0-556A-020F84A21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33BC6-ED62-9129-9CE4-C72FE3118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5322366" cy="614129"/>
          </a:xfrm>
        </p:spPr>
        <p:txBody>
          <a:bodyPr/>
          <a:lstStyle/>
          <a:p>
            <a:r>
              <a:rPr lang="en-GB" dirty="0"/>
              <a:t>Single-shot prompting:</a:t>
            </a:r>
            <a:endParaRPr lang="LID4096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1DF4C6-B893-7EDC-00B0-6DA2F8F55268}"/>
              </a:ext>
            </a:extLst>
          </p:cNvPr>
          <p:cNvSpPr txBox="1">
            <a:spLocks/>
          </p:cNvSpPr>
          <p:nvPr/>
        </p:nvSpPr>
        <p:spPr>
          <a:xfrm>
            <a:off x="6026198" y="963385"/>
            <a:ext cx="5322366" cy="61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Few-shot prompting: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E084F-53BA-0BFA-3A41-B28CE6F930ED}"/>
              </a:ext>
            </a:extLst>
          </p:cNvPr>
          <p:cNvSpPr txBox="1"/>
          <p:nvPr/>
        </p:nvSpPr>
        <p:spPr>
          <a:xfrm>
            <a:off x="3216717" y="6154338"/>
            <a:ext cx="4679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Cropped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Wei et al 2022,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https://arxiv.org/abs/2201.11903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BB6A52-4C0D-9671-2DF8-96E5D7D34C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666" t="5041" r="1919" b="15526"/>
          <a:stretch>
            <a:fillRect/>
          </a:stretch>
        </p:blipFill>
        <p:spPr>
          <a:xfrm>
            <a:off x="6096000" y="1819858"/>
            <a:ext cx="4259215" cy="3818942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D785D0-6219-4AA3-D72A-9580362CD088}"/>
              </a:ext>
            </a:extLst>
          </p:cNvPr>
          <p:cNvSpPr/>
          <p:nvPr/>
        </p:nvSpPr>
        <p:spPr>
          <a:xfrm>
            <a:off x="556060" y="2031375"/>
            <a:ext cx="4362595" cy="3064287"/>
          </a:xfrm>
          <a:prstGeom prst="roundRect">
            <a:avLst>
              <a:gd name="adj" fmla="val 7328"/>
            </a:avLst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I’m interested in how to repair a motorcycle tire.</a:t>
            </a:r>
          </a:p>
          <a:p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800" i="1" dirty="0">
                <a:latin typeface="Courier New" panose="02070309020205020404" pitchFamily="49" charset="0"/>
                <a:cs typeface="Courier New" panose="02070309020205020404" pitchFamily="49" charset="0"/>
              </a:rPr>
              <a:t>&lt;book about motorcycle repair&gt;</a:t>
            </a:r>
          </a:p>
          <a:p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Tell me how to repair a motorcycle tire.</a:t>
            </a:r>
            <a:endParaRPr lang="LID4096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4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36DF8-E073-4014-6A9C-D20C09669C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DD76A-85E4-ECCB-0A61-E0EDB763927F}"/>
              </a:ext>
            </a:extLst>
          </p:cNvPr>
          <p:cNvSpPr txBox="1"/>
          <p:nvPr/>
        </p:nvSpPr>
        <p:spPr>
          <a:xfrm>
            <a:off x="3664875" y="6255432"/>
            <a:ext cx="4938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Visualization by Greg </a:t>
            </a:r>
            <a:r>
              <a:rPr lang="en-US" sz="1200" dirty="0" err="1"/>
              <a:t>Kamradt</a:t>
            </a:r>
            <a:r>
              <a:rPr lang="en-US" sz="1200" dirty="0"/>
              <a:t>, Licensed MIT (modified), Source: </a:t>
            </a:r>
            <a:r>
              <a:rPr lang="en-US" sz="1200" dirty="0">
                <a:hlinkClick r:id="rId2"/>
              </a:rPr>
              <a:t>https://github.com/gkamradt/LLMTest_NeedleInAHaystack</a:t>
            </a:r>
            <a:r>
              <a:rPr lang="en-US" sz="12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8C30BC8-B16E-87C3-DB56-73374C1E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777874"/>
            <a:ext cx="9423642" cy="523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PT-4-128 Context Testing">
            <a:extLst>
              <a:ext uri="{FF2B5EF4-FFF2-40B4-BE49-F238E27FC236}">
                <a16:creationId xmlns:a16="http://schemas.microsoft.com/office/drawing/2014/main" id="{02723D24-89E2-CD29-7E48-9A3BB24E7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666120"/>
            <a:ext cx="9508124" cy="532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BDFDAC-647B-4C3C-F82D-324722B4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 length</a:t>
            </a:r>
          </a:p>
        </p:txBody>
      </p:sp>
    </p:spTree>
    <p:extLst>
      <p:ext uri="{BB962C8B-B14F-4D97-AF65-F5344CB8AC3E}">
        <p14:creationId xmlns:p14="http://schemas.microsoft.com/office/powerpoint/2010/main" val="106787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DFDAC-647B-4C3C-F82D-324722B4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Context length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A1D0F4-741A-00CD-EE3F-E35E012DA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DD76A-85E4-ECCB-0A61-E0EDB763927F}"/>
              </a:ext>
            </a:extLst>
          </p:cNvPr>
          <p:cNvSpPr txBox="1"/>
          <p:nvPr/>
        </p:nvSpPr>
        <p:spPr>
          <a:xfrm>
            <a:off x="3664875" y="6255432"/>
            <a:ext cx="4938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Visualization by Greg </a:t>
            </a:r>
            <a:r>
              <a:rPr lang="en-US" sz="1200" dirty="0" err="1"/>
              <a:t>Kamradt</a:t>
            </a:r>
            <a:r>
              <a:rPr lang="en-US" sz="1200" dirty="0"/>
              <a:t>, Licensed MIT (modified), Source: </a:t>
            </a:r>
            <a:r>
              <a:rPr lang="en-US" sz="1200" dirty="0">
                <a:hlinkClick r:id="rId2"/>
              </a:rPr>
              <a:t>https://github.com/gkamradt/LLMTest_NeedleInAHaystack</a:t>
            </a:r>
            <a:r>
              <a:rPr lang="en-US" sz="12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8C30BC8-B16E-87C3-DB56-73374C1E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777874"/>
            <a:ext cx="9423642" cy="523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34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205082"/>
            <a:ext cx="10644901" cy="4911985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51B02F"/>
                </a:solidFill>
              </a:rPr>
              <a:t>code generation</a:t>
            </a:r>
            <a:endParaRPr lang="en-US" sz="3200" u="sng" dirty="0">
              <a:solidFill>
                <a:srgbClr val="51B02F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hela-cells.tif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184571" y="2922412"/>
            <a:ext cx="47752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skimage.io import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endParaRPr lang="en-US" sz="2800" dirty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=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hela-cells.tif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299631" y="3353837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2D2E42C-66B2-7B0A-F737-48B6D0846053}"/>
              </a:ext>
            </a:extLst>
          </p:cNvPr>
          <p:cNvSpPr txBox="1"/>
          <p:nvPr/>
        </p:nvSpPr>
        <p:spPr>
          <a:xfrm>
            <a:off x="71969" y="3693611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English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07A3D00-F81A-A821-0749-FF314F622F8A}"/>
              </a:ext>
            </a:extLst>
          </p:cNvPr>
          <p:cNvSpPr txBox="1"/>
          <p:nvPr/>
        </p:nvSpPr>
        <p:spPr>
          <a:xfrm>
            <a:off x="7068630" y="388952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Python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474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0132-6195-14E1-980D-A549E7068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code </a:t>
            </a:r>
            <a:r>
              <a:rPr lang="de-DE" dirty="0" err="1"/>
              <a:t>generation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LLMs?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06636-4B43-2078-7F43-5F320233AB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4"/>
            <a:ext cx="5351062" cy="4679757"/>
          </a:xfrm>
        </p:spPr>
        <p:txBody>
          <a:bodyPr/>
          <a:lstStyle/>
          <a:p>
            <a:r>
              <a:rPr lang="de-DE" dirty="0"/>
              <a:t>Output of LLMs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criticized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Limited </a:t>
            </a:r>
            <a:r>
              <a:rPr lang="de-DE" dirty="0" err="1"/>
              <a:t>reproducibility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Hard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evaluate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CA2BDE-C005-C61C-DDF9-5F887F3F1681}"/>
              </a:ext>
            </a:extLst>
          </p:cNvPr>
          <p:cNvSpPr txBox="1">
            <a:spLocks/>
          </p:cNvSpPr>
          <p:nvPr/>
        </p:nvSpPr>
        <p:spPr>
          <a:xfrm>
            <a:off x="6759359" y="1198529"/>
            <a:ext cx="4785004" cy="467975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Output of LLM-</a:t>
            </a:r>
            <a:r>
              <a:rPr lang="de-DE" dirty="0" err="1"/>
              <a:t>generated</a:t>
            </a:r>
            <a:r>
              <a:rPr lang="de-DE" dirty="0"/>
              <a:t> code </a:t>
            </a:r>
            <a:r>
              <a:rPr lang="de-DE" dirty="0" err="1"/>
              <a:t>is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Reproducible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Can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executed</a:t>
            </a:r>
            <a:r>
              <a:rPr lang="de-DE" dirty="0"/>
              <a:t> and </a:t>
            </a:r>
            <a:r>
              <a:rPr lang="de-DE" dirty="0" err="1"/>
              <a:t>evaluted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4CBC71-650F-DCE5-8359-9ECFBB889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426" b="51982"/>
          <a:stretch/>
        </p:blipFill>
        <p:spPr>
          <a:xfrm>
            <a:off x="653071" y="2953110"/>
            <a:ext cx="1755070" cy="11755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462E40-CCBB-B111-4834-045E0693C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632" b="47345"/>
          <a:stretch/>
        </p:blipFill>
        <p:spPr>
          <a:xfrm>
            <a:off x="3368972" y="2953110"/>
            <a:ext cx="1844522" cy="1661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B351D9-A896-DD70-7F3F-190CDB634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494" y="3132835"/>
            <a:ext cx="6863599" cy="2541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C8E493-06DF-1EBF-B24F-C9DA1678B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815" r="84745"/>
          <a:stretch/>
        </p:blipFill>
        <p:spPr>
          <a:xfrm>
            <a:off x="114907" y="4128612"/>
            <a:ext cx="1719137" cy="1057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0749EA-3BEB-637C-2008-AB70B332A0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234" r="84566"/>
          <a:stretch/>
        </p:blipFill>
        <p:spPr>
          <a:xfrm>
            <a:off x="2871040" y="4614996"/>
            <a:ext cx="1739213" cy="103413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842C2051-BC14-C151-1228-04492CBD2618}"/>
              </a:ext>
            </a:extLst>
          </p:cNvPr>
          <p:cNvSpPr/>
          <p:nvPr/>
        </p:nvSpPr>
        <p:spPr>
          <a:xfrm>
            <a:off x="8380718" y="4862836"/>
            <a:ext cx="3706649" cy="1117600"/>
          </a:xfrm>
          <a:prstGeom prst="wedgeRectCallout">
            <a:avLst>
              <a:gd name="adj1" fmla="val -57641"/>
              <a:gd name="adj2" fmla="val -23214"/>
            </a:avLst>
          </a:prstGeom>
          <a:solidFill>
            <a:schemeClr val="bg1"/>
          </a:solidFill>
          <a:ln w="38100">
            <a:solidFill>
              <a:srgbClr val="22B1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rgbClr val="22B14C"/>
                </a:solidFill>
              </a:rPr>
              <a:t>No</a:t>
            </a:r>
            <a:r>
              <a:rPr lang="de-DE" dirty="0">
                <a:solidFill>
                  <a:srgbClr val="22B14C"/>
                </a:solidFill>
              </a:rPr>
              <a:t> matter </a:t>
            </a:r>
            <a:r>
              <a:rPr lang="de-DE" dirty="0" err="1">
                <a:solidFill>
                  <a:srgbClr val="22B14C"/>
                </a:solidFill>
              </a:rPr>
              <a:t>how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often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you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execute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this</a:t>
            </a:r>
            <a:r>
              <a:rPr lang="de-DE" dirty="0">
                <a:solidFill>
                  <a:srgbClr val="22B14C"/>
                </a:solidFill>
              </a:rPr>
              <a:t> code, </a:t>
            </a:r>
            <a:r>
              <a:rPr lang="de-DE" dirty="0" err="1">
                <a:solidFill>
                  <a:srgbClr val="22B14C"/>
                </a:solidFill>
              </a:rPr>
              <a:t>the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output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is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always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garanteed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to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be</a:t>
            </a:r>
            <a:r>
              <a:rPr lang="de-DE" dirty="0">
                <a:solidFill>
                  <a:srgbClr val="22B14C"/>
                </a:solidFill>
              </a:rPr>
              <a:t> „a“.</a:t>
            </a:r>
            <a:endParaRPr lang="en-US" dirty="0">
              <a:solidFill>
                <a:srgbClr val="22B14C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256D24-533E-12D3-36A7-C6A155FD2C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4184" y="7088228"/>
            <a:ext cx="6724650" cy="14382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817695-0DB4-E9C2-BDA8-EDFD745354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1233" y="8360969"/>
            <a:ext cx="6686550" cy="1438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D74EFEA-38D4-F0DA-0C38-BFC4267D1C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03303" y="8703869"/>
            <a:ext cx="6772275" cy="219075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10D81F-6054-FA25-F4C1-B91AF1987BCB}"/>
              </a:ext>
            </a:extLst>
          </p:cNvPr>
          <p:cNvCxnSpPr>
            <a:cxnSpLocks/>
          </p:cNvCxnSpPr>
          <p:nvPr/>
        </p:nvCxnSpPr>
        <p:spPr>
          <a:xfrm>
            <a:off x="1231900" y="2108200"/>
            <a:ext cx="318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1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11445"/>
            <a:ext cx="11164034" cy="1058495"/>
          </a:xfrm>
        </p:spPr>
        <p:txBody>
          <a:bodyPr>
            <a:normAutofit/>
          </a:bodyPr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  <a:br>
              <a:rPr lang="en-US" dirty="0"/>
            </a:br>
            <a:r>
              <a:rPr lang="en-US" dirty="0"/>
              <a:t>but bio-image analysis specific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3124200" y="1967238"/>
            <a:ext cx="4505160" cy="3996240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7778743" y="2019461"/>
            <a:ext cx="358880" cy="1166650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7778743" y="3241975"/>
            <a:ext cx="358880" cy="1046980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8137622" y="241812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8137622" y="3482203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8137622" y="4851594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7778743" y="4386043"/>
            <a:ext cx="358880" cy="157743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3402827" y="6100370"/>
            <a:ext cx="76928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Chen at al 2021: </a:t>
            </a:r>
            <a:r>
              <a:rPr lang="en-US" sz="1400" dirty="0">
                <a:hlinkClick r:id="rId3"/>
              </a:rPr>
              <a:t>https://arxiv.org/abs/2107.03374</a:t>
            </a:r>
            <a:r>
              <a:rPr lang="en-US" sz="1400" dirty="0"/>
              <a:t> </a:t>
            </a:r>
            <a:endParaRPr lang="en-US" sz="1400" dirty="0">
              <a:hlinkClick r:id="rId4"/>
            </a:endParaRPr>
          </a:p>
          <a:p>
            <a:r>
              <a:rPr lang="en-US" sz="1400" dirty="0">
                <a:hlinkClick r:id="rId4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5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51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 fontScale="92500"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FE9CEB-DA3A-A50E-159A-0F111A550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1F4A70-FB67-F6AB-BC25-DE1CE4F923E6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195BE2-607A-F874-2205-F742378AC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83641" r="9667" b="14837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AECEA0-7A55-D147-F67D-09C75A16D1B6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CFD133-E1EA-B4E4-7848-B872B763996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CBF38E-064F-DFCE-7F79-B8237F4C76FD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C14902-8310-2508-2119-AF01BCDBD401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D03A05-9D79-0144-8443-47AE2D7F902F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3987C8C-06DE-2694-BE02-1B5E7BBDCF60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27ADE-EF55-D1C3-BBB0-81199E36373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F39D5B-7BF2-ED3C-55F2-511A53CDD6D2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902E5F-B49E-84F4-3CAA-3F0062BE5BD9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8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9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60A9A-21FC-3AF3-365D-B91F1E3E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3F1F-FA79-4328-45BD-C174F8C22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5EE45-27C3-0613-1F98-F0AE9E4A04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/>
          </a:bodyPr>
          <a:lstStyle/>
          <a:p>
            <a:r>
              <a:rPr lang="en-US" dirty="0"/>
              <a:t>Use-case: segment an image, extract features and create a UMAP.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14204FD-822B-806E-5A5C-F24B90057F9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EFB468C-5499-3A08-DC75-46D8D00E1B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43" t="80603" r="9810" b="17875"/>
            <a:stretch>
              <a:fillRect/>
            </a:stretch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8A10FE-C1A0-6629-C80C-D8368B7FCE32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C8493D4-9BA8-09B1-AAE7-991CD35F2CB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10F30-7785-0351-BB5D-907C1A0D1DD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BC6BB6-60B5-B8E5-4524-E9BB96EBF0B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BF339A-24EE-65E1-DAA7-C9F1275170B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DA030A-2CA3-41D2-DB5C-5D4DD56B7A6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4EAFB-7521-E35F-249A-ABA6CD9041D8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FF357F-8B0C-DD73-C5D8-34C13A752CB4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4CF16D6-5628-25B7-7416-08C39117ACB7}"/>
              </a:ext>
            </a:extLst>
          </p:cNvPr>
          <p:cNvSpPr/>
          <p:nvPr/>
        </p:nvSpPr>
        <p:spPr>
          <a:xfrm>
            <a:off x="813715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F00F0ABE-995D-350C-1D75-0A5AA3EC3425}"/>
              </a:ext>
            </a:extLst>
          </p:cNvPr>
          <p:cNvSpPr/>
          <p:nvPr/>
        </p:nvSpPr>
        <p:spPr>
          <a:xfrm>
            <a:off x="4240824" y="2705541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43D4CC89-6B05-CB20-1AB4-448D9526DF86}"/>
              </a:ext>
            </a:extLst>
          </p:cNvPr>
          <p:cNvSpPr/>
          <p:nvPr/>
        </p:nvSpPr>
        <p:spPr>
          <a:xfrm>
            <a:off x="2159980" y="2705542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DC3446-7EBD-C0E6-92CD-7E1831FF9E00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4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918E538-2CBB-FF43-6FEA-251012D5D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6593" y="1707674"/>
            <a:ext cx="3133412" cy="239592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F399FE5-5652-D762-E7B4-E1C9EBE67F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8415" y="1685029"/>
            <a:ext cx="2983988" cy="24202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794C9F3-EFB5-F6E2-DCC0-BFD01F8183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169" y="1707674"/>
            <a:ext cx="1304299" cy="240166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9E15218-B2DD-7B26-C0C8-5CBE0CC952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384" y="1707675"/>
            <a:ext cx="1299326" cy="241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7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4E3D5-335F-44A0-B04B-B1FB63B9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F0815-B058-648A-B1AB-CA1D5405D2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4314"/>
          </a:xfrm>
        </p:spPr>
        <p:txBody>
          <a:bodyPr/>
          <a:lstStyle/>
          <a:p>
            <a:r>
              <a:rPr lang="en-US" dirty="0"/>
              <a:t>Use-case: compute the correlation matrix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22CAEB-C78C-A9A6-BE6D-532A2DCCFA2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3267B9-A4BB-1033-E07E-5D090155E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3609" r="9668" b="4486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BCAC0F-A3CE-1C18-1FDC-45489D4A9CB8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361C50-7C77-4436-AA76-EB67F8692AF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B9D0CA-59F2-596C-50AE-333D64353FE0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67B717-7DB5-2069-7932-779D9E0B7BD9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884121-46B7-8340-9A28-B65EF9AE177D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91371-6196-984C-1510-6A6323C5293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4429E3-6FFA-CE22-E27B-8C2C811EC1E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6D8F7D-3EEB-FCB5-372C-01B40737471B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731E469-114E-1C64-7BA9-138171A2F373}"/>
              </a:ext>
            </a:extLst>
          </p:cNvPr>
          <p:cNvSpPr/>
          <p:nvPr/>
        </p:nvSpPr>
        <p:spPr>
          <a:xfrm>
            <a:off x="5076839" y="2776337"/>
            <a:ext cx="993255" cy="653143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A170E0-C720-66DA-C2E7-7FBF6DFC9F79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4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64615-6624-8420-01FF-7DF362FDC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016" y="2099370"/>
            <a:ext cx="5205903" cy="19974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3FAA62-8296-7B26-01C2-0115C949AF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177" y="1871398"/>
            <a:ext cx="4045573" cy="252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7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6FA37-4ECB-B9EE-BC17-456E5E2C7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Agenda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5B67D-42AE-E3C4-1F05-6E30F47424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Long-context prompting</a:t>
            </a:r>
          </a:p>
          <a:p>
            <a:r>
              <a:rPr lang="en-GB" dirty="0"/>
              <a:t>Code-Generation</a:t>
            </a:r>
          </a:p>
          <a:p>
            <a:r>
              <a:rPr lang="en-GB" dirty="0"/>
              <a:t>Function-calling</a:t>
            </a:r>
          </a:p>
          <a:p>
            <a:r>
              <a:rPr lang="en-GB" dirty="0"/>
              <a:t>Agents</a:t>
            </a:r>
          </a:p>
          <a:p>
            <a:r>
              <a:rPr lang="en-GB" dirty="0"/>
              <a:t>Model context protocol</a:t>
            </a:r>
          </a:p>
          <a:p>
            <a:r>
              <a:rPr lang="en-GB" dirty="0"/>
              <a:t>Multi-agent systems</a:t>
            </a:r>
          </a:p>
          <a:p>
            <a:pPr lvl="1"/>
            <a:endParaRPr lang="LID4096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675168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43283-F6E9-9954-A08D-9A4C73D0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825DF-4A2B-8444-B845-25C09DEEB4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case: Count segmented objects in a folder of segmentation results.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A079C-EBA6-62FF-3257-C3151B2B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533" y="1930777"/>
            <a:ext cx="1561392" cy="1171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939DF-C26B-A4E8-D145-F100F62AF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728" y="2202006"/>
            <a:ext cx="1561392" cy="1171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99B388-764C-357A-8421-756D8117D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923" y="2473235"/>
            <a:ext cx="1555146" cy="11647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4D5A18-1856-8BD3-C3F3-B6403BC38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085" y="2198044"/>
            <a:ext cx="2758754" cy="17223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0D917D-9FDE-5C2D-1DD2-A554A02B4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872" y="2738218"/>
            <a:ext cx="1570760" cy="11772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A2D4DA-79EA-5162-DDC7-EE29DC09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434" y="3015692"/>
            <a:ext cx="1564514" cy="117104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42A004-B9E3-2627-1F14-CD889040774D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9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10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4918FA-97C2-509C-A001-2B59EB7FFCD3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6CE12D1-5A0D-8DB4-32CF-4C8C394EB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77639" r="9667" b="2083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12D41F-B679-EDF5-AFE3-DFFC9890966A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FE06E0B-4A5B-E13A-3284-E5657871C33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50C177-CC37-574F-E50E-1A82092242BB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534FF0-93A2-358A-F3CE-A76617527A3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E6838-1FE4-AE75-2B88-8A89DAD1AB99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A7429A-F786-AAB6-3FA2-B1EAAB9A23D6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5866EB-C9C1-5890-577F-A3707C0F7D76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E599AE-AE24-97EE-864E-309C330D393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A01BBC50-BC4F-35B8-88EC-2C9E4F3B245F}"/>
              </a:ext>
            </a:extLst>
          </p:cNvPr>
          <p:cNvSpPr/>
          <p:nvPr/>
        </p:nvSpPr>
        <p:spPr>
          <a:xfrm>
            <a:off x="9390744" y="2272621"/>
            <a:ext cx="1099688" cy="1586662"/>
          </a:xfrm>
          <a:prstGeom prst="wedgeEllipse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300</a:t>
            </a:r>
          </a:p>
          <a:p>
            <a:pPr algn="ctr"/>
            <a:r>
              <a:rPr lang="en-US"/>
              <a:t>398</a:t>
            </a:r>
          </a:p>
          <a:p>
            <a:pPr algn="ctr"/>
            <a:r>
              <a:rPr lang="en-US"/>
              <a:t>368</a:t>
            </a:r>
          </a:p>
          <a:p>
            <a:pPr algn="ctr"/>
            <a:r>
              <a:rPr lang="en-US"/>
              <a:t>378</a:t>
            </a:r>
          </a:p>
          <a:p>
            <a:pPr algn="ctr"/>
            <a:r>
              <a:rPr lang="en-US"/>
              <a:t>363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C4265C79-5DE5-1CE2-4E70-D75267FF187D}"/>
              </a:ext>
            </a:extLst>
          </p:cNvPr>
          <p:cNvSpPr/>
          <p:nvPr/>
        </p:nvSpPr>
        <p:spPr>
          <a:xfrm>
            <a:off x="8607323" y="2835814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722FFEC-B4DD-6B89-BD84-9D700B36E307}"/>
              </a:ext>
            </a:extLst>
          </p:cNvPr>
          <p:cNvSpPr/>
          <p:nvPr/>
        </p:nvSpPr>
        <p:spPr>
          <a:xfrm>
            <a:off x="4406005" y="2825496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45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D8D9E-886E-A975-08C7-FCF39A372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FCA8-E952-5ABD-7C70-C275DC9EB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C2155-AC07-5AD5-4264-28F5C616B5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59836"/>
          </a:xfrm>
        </p:spPr>
        <p:txBody>
          <a:bodyPr/>
          <a:lstStyle/>
          <a:p>
            <a:r>
              <a:rPr lang="en-US" dirty="0"/>
              <a:t>Use case: Open a </a:t>
            </a:r>
            <a:r>
              <a:rPr lang="en-US" dirty="0" err="1"/>
              <a:t>zarr</a:t>
            </a:r>
            <a:r>
              <a:rPr lang="en-US" dirty="0"/>
              <a:t> file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405067-38FF-2AB1-7BA0-74C74A692210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4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EAF34E-E9ED-B710-60BA-C2372B437790}"/>
              </a:ext>
            </a:extLst>
          </p:cNvPr>
          <p:cNvGrpSpPr/>
          <p:nvPr/>
        </p:nvGrpSpPr>
        <p:grpSpPr>
          <a:xfrm>
            <a:off x="-1016000" y="4644710"/>
            <a:ext cx="13041472" cy="1330821"/>
            <a:chOff x="-1016000" y="4644710"/>
            <a:chExt cx="13041472" cy="133082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3335F8-BC8F-F39C-E704-3AD10B8E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1" t="52165" r="9457" b="46442"/>
            <a:stretch>
              <a:fillRect/>
            </a:stretch>
          </p:blipFill>
          <p:spPr>
            <a:xfrm>
              <a:off x="-1016000" y="5696989"/>
              <a:ext cx="12403692" cy="2785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336C402-E4E7-BAD6-7C7B-9A7BCB1905E3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82482CC-3F2C-389D-9194-AD449CF99C7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DC3F1A-4B9D-9F8B-3EAE-1F29E51CE081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C2AB44-FBEB-B7BF-A462-2C2324AEB12D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1F8C441-D85A-9757-FF28-EA8275C4A9D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D2E872-CEE7-B14A-A7FF-821D1A690DBD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D4BB33-7729-B906-FE6C-AC106D0BAFD5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DCDA00-18A7-EE98-579B-3C5FF2D0F68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0F5FF387-53DF-76A8-2356-9C418F8E4708}"/>
              </a:ext>
            </a:extLst>
          </p:cNvPr>
          <p:cNvSpPr/>
          <p:nvPr/>
        </p:nvSpPr>
        <p:spPr>
          <a:xfrm>
            <a:off x="5394880" y="2795425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7627656-6689-8ACD-3257-F3AB2317B8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3359" y="2486020"/>
            <a:ext cx="2298674" cy="9932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F1B433-8793-1B7C-5CD9-777683193E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5524" y="1983345"/>
            <a:ext cx="2095792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790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8D33-255C-BDA0-0D60-36D8991A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3625AD-1FC7-CDD2-7137-89A787A76B8A}"/>
              </a:ext>
            </a:extLst>
          </p:cNvPr>
          <p:cNvGrpSpPr/>
          <p:nvPr/>
        </p:nvGrpSpPr>
        <p:grpSpPr>
          <a:xfrm>
            <a:off x="138458" y="1230437"/>
            <a:ext cx="12025472" cy="920014"/>
            <a:chOff x="0" y="4768682"/>
            <a:chExt cx="12025472" cy="9200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4257A73-D62D-B831-B33B-96F7A8726961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1CBA07-ECE9-C3E7-B71F-28E595A092C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B393A4-AD3A-CA9C-740A-92ABD41F7E7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09900D2-6789-8A87-7531-7E5A010347EF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640C9A9-2FB1-5276-4C75-6ED1C00058C8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AA60D32-0B0F-DB83-8DF1-DE96D0B613E3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E535D0A-0C6D-A087-BC62-C26ABBE802DE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A84BBA-1769-711A-5098-7EA18C9E158E}"/>
                </a:ext>
              </a:extLst>
            </p:cNvPr>
            <p:cNvSpPr txBox="1"/>
            <p:nvPr/>
          </p:nvSpPr>
          <p:spPr>
            <a:xfrm>
              <a:off x="0" y="5196253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F0BD692-DB2A-DC3F-5218-EFFDED5817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2" t="16067" r="9711" b="82411"/>
          <a:stretch/>
        </p:blipFill>
        <p:spPr>
          <a:xfrm>
            <a:off x="-868711" y="2801798"/>
            <a:ext cx="12403692" cy="3042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8843B1-FC12-D4DC-4581-A518FFA50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" t="40077" r="9622" b="58401"/>
          <a:stretch/>
        </p:blipFill>
        <p:spPr>
          <a:xfrm>
            <a:off x="-877542" y="4128887"/>
            <a:ext cx="12403692" cy="3042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6FFB73-3077-FCA4-B6A8-A9DDED18FB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565" r="9669" b="56913"/>
          <a:stretch/>
        </p:blipFill>
        <p:spPr>
          <a:xfrm>
            <a:off x="-883225" y="3811925"/>
            <a:ext cx="12403692" cy="3042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C918AA-D5FA-B693-D90F-92FFAF00D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46076" r="9458" b="52402"/>
          <a:stretch/>
        </p:blipFill>
        <p:spPr>
          <a:xfrm>
            <a:off x="-848514" y="4430099"/>
            <a:ext cx="12403692" cy="3042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DF9474-043F-9DF0-DB9B-AB75EFAF0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73137" r="9458" b="25341"/>
          <a:stretch/>
        </p:blipFill>
        <p:spPr>
          <a:xfrm>
            <a:off x="-834000" y="3126294"/>
            <a:ext cx="12403692" cy="3042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5927D3-24D8-9D91-3FC1-26B4E0AC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80" r="9669" b="86998"/>
          <a:stretch/>
        </p:blipFill>
        <p:spPr>
          <a:xfrm>
            <a:off x="-884034" y="4731312"/>
            <a:ext cx="12403692" cy="3042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3F15422-9888-D31F-FCBC-FB9EAE3F1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8" t="74617" r="8501" b="23861"/>
          <a:stretch/>
        </p:blipFill>
        <p:spPr>
          <a:xfrm>
            <a:off x="-746147" y="5432769"/>
            <a:ext cx="12403692" cy="3042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771D4F7-F549-2D2C-C0D6-53DE1DB31D02}"/>
              </a:ext>
            </a:extLst>
          </p:cNvPr>
          <p:cNvSpPr txBox="1"/>
          <p:nvPr/>
        </p:nvSpPr>
        <p:spPr>
          <a:xfrm>
            <a:off x="4608856" y="2063366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Statistics / tabular data wrangling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B34D9D-010C-D06E-3355-84EFF1D9691C}"/>
              </a:ext>
            </a:extLst>
          </p:cNvPr>
          <p:cNvSpPr txBox="1"/>
          <p:nvPr/>
        </p:nvSpPr>
        <p:spPr>
          <a:xfrm>
            <a:off x="4594343" y="337836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Measurements / feature extraction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8871E5-F635-4ACF-9CA2-8957663CDE9C}"/>
              </a:ext>
            </a:extLst>
          </p:cNvPr>
          <p:cNvSpPr txBox="1"/>
          <p:nvPr/>
        </p:nvSpPr>
        <p:spPr>
          <a:xfrm>
            <a:off x="4553373" y="501121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Advanced workflows / big data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8103CBB-564C-109A-FD62-50738AC00B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8" t="79107" r="8451" b="19371"/>
          <a:stretch/>
        </p:blipFill>
        <p:spPr>
          <a:xfrm>
            <a:off x="-739305" y="5746229"/>
            <a:ext cx="12403692" cy="304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2011CC1-B4A3-2930-355A-6B120D3E79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47" r="9669" b="91431"/>
          <a:stretch/>
        </p:blipFill>
        <p:spPr>
          <a:xfrm>
            <a:off x="-863028" y="2490491"/>
            <a:ext cx="12403692" cy="3042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DA0FDF-5A74-DD5B-BA62-49431C33E3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" t="47526" r="8412" b="50952"/>
          <a:stretch>
            <a:fillRect/>
          </a:stretch>
        </p:blipFill>
        <p:spPr>
          <a:xfrm>
            <a:off x="-597065" y="7341349"/>
            <a:ext cx="12403692" cy="3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1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935F9E3-7D2C-F9F2-854A-25D205973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67CE3-AB1D-7ABA-C19C-93D94701B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8E0C19-DA08-C06C-B7B2-7FA78CAE75B7}"/>
              </a:ext>
            </a:extLst>
          </p:cNvPr>
          <p:cNvGrpSpPr/>
          <p:nvPr/>
        </p:nvGrpSpPr>
        <p:grpSpPr>
          <a:xfrm>
            <a:off x="138458" y="1230437"/>
            <a:ext cx="12025472" cy="920014"/>
            <a:chOff x="0" y="4768682"/>
            <a:chExt cx="12025472" cy="9200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13B165F-98BB-8CB6-852B-1021F128FBAF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0D43465-C167-1A1A-FE3F-E88060BB3A61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A44D9C-5153-9F25-1D5B-53B50EEF02C3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8359639-A3F3-C673-87E9-FCAB07B74C46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1BA220-2CF3-A0B3-69E5-61DA42BFCB0E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5921AA-881E-D5D9-CD5C-75278CC9BA5B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9D5B801-71C0-3075-3367-44D45D362517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4C6D6C8-0C93-F0B5-C510-3DE6E6C52B78}"/>
                </a:ext>
              </a:extLst>
            </p:cNvPr>
            <p:cNvSpPr txBox="1"/>
            <p:nvPr/>
          </p:nvSpPr>
          <p:spPr>
            <a:xfrm>
              <a:off x="0" y="5196253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C1022F0-F3C6-F341-1A8D-013790A778A5}"/>
              </a:ext>
            </a:extLst>
          </p:cNvPr>
          <p:cNvSpPr txBox="1"/>
          <p:nvPr/>
        </p:nvSpPr>
        <p:spPr>
          <a:xfrm>
            <a:off x="4608856" y="2063366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Basic</a:t>
            </a:r>
            <a:r>
              <a:rPr lang="en-US" sz="2800" dirty="0"/>
              <a:t> tasks which failed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DECB7F-8DD9-5B77-28DC-A36C616985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" t="47526" r="8412" b="50952"/>
          <a:stretch>
            <a:fillRect/>
          </a:stretch>
        </p:blipFill>
        <p:spPr>
          <a:xfrm>
            <a:off x="-607225" y="2532871"/>
            <a:ext cx="12403692" cy="3042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879FE0-B004-E395-7A60-A781C0AE30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2" t="20590" r="6577" b="77888"/>
          <a:stretch>
            <a:fillRect/>
          </a:stretch>
        </p:blipFill>
        <p:spPr>
          <a:xfrm>
            <a:off x="-345155" y="3227951"/>
            <a:ext cx="12403692" cy="3042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D900D1F-F28F-0920-AE12-464F165707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3" t="22013" r="7746" b="76465"/>
          <a:stretch>
            <a:fillRect/>
          </a:stretch>
        </p:blipFill>
        <p:spPr>
          <a:xfrm>
            <a:off x="-495068" y="2863987"/>
            <a:ext cx="12403692" cy="30426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9631A37-BF8C-876F-B062-3864160FEDE6}"/>
              </a:ext>
            </a:extLst>
          </p:cNvPr>
          <p:cNvSpPr txBox="1"/>
          <p:nvPr/>
        </p:nvSpPr>
        <p:spPr>
          <a:xfrm>
            <a:off x="4682180" y="3987195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Complicated</a:t>
            </a:r>
            <a:r>
              <a:rPr lang="en-US" sz="2800" dirty="0"/>
              <a:t> tasks which passed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D504C4B-C4E6-D8BF-B79E-6ABC5ED87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4" t="14502" r="6955" b="83976"/>
          <a:stretch>
            <a:fillRect/>
          </a:stretch>
        </p:blipFill>
        <p:spPr>
          <a:xfrm>
            <a:off x="-397044" y="4515686"/>
            <a:ext cx="12403692" cy="30426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B08019-2FCB-3338-20B6-43D9DCE85D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6" t="52133" r="6973" b="46345"/>
          <a:stretch>
            <a:fillRect/>
          </a:stretch>
        </p:blipFill>
        <p:spPr>
          <a:xfrm>
            <a:off x="-397044" y="3583291"/>
            <a:ext cx="12403692" cy="30426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69B71BA-C142-3EBF-01F4-A8069DB6CD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0" t="80590" r="7610" b="17888"/>
          <a:stretch>
            <a:fillRect/>
          </a:stretch>
        </p:blipFill>
        <p:spPr>
          <a:xfrm>
            <a:off x="-491596" y="4858274"/>
            <a:ext cx="12403692" cy="30426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C5B1717-91AA-EDB7-5733-3A75B5F974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7" t="83592" r="7233" b="14886"/>
          <a:stretch>
            <a:fillRect/>
          </a:stretch>
        </p:blipFill>
        <p:spPr>
          <a:xfrm>
            <a:off x="-437872" y="5196308"/>
            <a:ext cx="12403692" cy="304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F5A8B0D-81C2-3D0C-4FCE-13223CBCFC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9" t="5602" r="6870" b="92876"/>
          <a:stretch>
            <a:fillRect/>
          </a:stretch>
        </p:blipFill>
        <p:spPr>
          <a:xfrm>
            <a:off x="-403628" y="5553988"/>
            <a:ext cx="12403692" cy="3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A9E3357-5189-5041-C338-061D33982C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4"/>
          <a:stretch>
            <a:fillRect/>
          </a:stretch>
        </p:blipFill>
        <p:spPr bwMode="auto">
          <a:xfrm>
            <a:off x="2984938" y="1582491"/>
            <a:ext cx="5496465" cy="443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88" y="371735"/>
            <a:ext cx="11386813" cy="812280"/>
          </a:xfrm>
        </p:spPr>
        <p:txBody>
          <a:bodyPr>
            <a:normAutofit/>
          </a:bodyPr>
          <a:lstStyle/>
          <a:p>
            <a:r>
              <a:rPr lang="en-US" dirty="0"/>
              <a:t>Benchmarking LLMs for Bio-image Analysis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26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2BCF-C80E-8551-493C-3837C91AB1DF}"/>
              </a:ext>
            </a:extLst>
          </p:cNvPr>
          <p:cNvSpPr txBox="1"/>
          <p:nvPr/>
        </p:nvSpPr>
        <p:spPr>
          <a:xfrm>
            <a:off x="3698037" y="6240918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928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FCB34-A796-2CD9-C804-F7E48804B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>
            <a:extLst>
              <a:ext uri="{FF2B5EF4-FFF2-40B4-BE49-F238E27FC236}">
                <a16:creationId xmlns:a16="http://schemas.microsoft.com/office/drawing/2014/main" id="{2791037D-6027-59D3-DF53-E3850E8431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8767"/>
          <a:stretch/>
        </p:blipFill>
        <p:spPr bwMode="auto">
          <a:xfrm>
            <a:off x="1511652" y="1810350"/>
            <a:ext cx="11449075" cy="168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5B893E08-E373-024A-FC60-A20B4EDA54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81" b="-2"/>
          <a:stretch/>
        </p:blipFill>
        <p:spPr bwMode="auto">
          <a:xfrm>
            <a:off x="1511652" y="3588723"/>
            <a:ext cx="11449074" cy="217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32482F-7A66-6390-95D3-91C4D653E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88" y="371735"/>
            <a:ext cx="11386813" cy="812280"/>
          </a:xfrm>
        </p:spPr>
        <p:txBody>
          <a:bodyPr>
            <a:normAutofit/>
          </a:bodyPr>
          <a:lstStyle/>
          <a:p>
            <a:r>
              <a:rPr lang="en-US" sz="4000" dirty="0"/>
              <a:t>Results in more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AA330-3C21-3462-9C0B-F8DBC78EA6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26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69F38-CAFA-B215-0E83-4A5052C52DD6}"/>
              </a:ext>
            </a:extLst>
          </p:cNvPr>
          <p:cNvSpPr txBox="1"/>
          <p:nvPr/>
        </p:nvSpPr>
        <p:spPr>
          <a:xfrm>
            <a:off x="3698037" y="6240918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869B7DDD-D349-1ABD-F776-C0730EE58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7" y="1575438"/>
            <a:ext cx="3417506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1637FE-3F5B-8892-FB56-81A66AA87B80}"/>
              </a:ext>
            </a:extLst>
          </p:cNvPr>
          <p:cNvCxnSpPr>
            <a:cxnSpLocks/>
          </p:cNvCxnSpPr>
          <p:nvPr/>
        </p:nvCxnSpPr>
        <p:spPr>
          <a:xfrm>
            <a:off x="3312160" y="1617830"/>
            <a:ext cx="2235200" cy="332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ECAF72-8CAE-098F-3C30-5F556338CFF4}"/>
              </a:ext>
            </a:extLst>
          </p:cNvPr>
          <p:cNvCxnSpPr>
            <a:cxnSpLocks/>
          </p:cNvCxnSpPr>
          <p:nvPr/>
        </p:nvCxnSpPr>
        <p:spPr>
          <a:xfrm>
            <a:off x="3281680" y="2075180"/>
            <a:ext cx="2265680" cy="1417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522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E984C-184D-B07F-D167-8B29024B7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>
            <a:extLst>
              <a:ext uri="{FF2B5EF4-FFF2-40B4-BE49-F238E27FC236}">
                <a16:creationId xmlns:a16="http://schemas.microsoft.com/office/drawing/2014/main" id="{05D506FA-89A1-2ABF-4C82-A226EB1A0A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29" b="14921"/>
          <a:stretch/>
        </p:blipFill>
        <p:spPr bwMode="auto">
          <a:xfrm>
            <a:off x="1511651" y="1617830"/>
            <a:ext cx="11449075" cy="199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18AB3A5C-F5AA-1A64-3218-6CE95158ED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81" b="-2"/>
          <a:stretch/>
        </p:blipFill>
        <p:spPr bwMode="auto">
          <a:xfrm>
            <a:off x="1511651" y="3713033"/>
            <a:ext cx="11449074" cy="217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4DA352-F0B5-3B47-4A76-89313A066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88" y="371735"/>
            <a:ext cx="11386813" cy="812280"/>
          </a:xfrm>
        </p:spPr>
        <p:txBody>
          <a:bodyPr>
            <a:normAutofit/>
          </a:bodyPr>
          <a:lstStyle/>
          <a:p>
            <a:r>
              <a:rPr lang="en-US" sz="4000" dirty="0"/>
              <a:t>Results in more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BD893-DFB2-9830-BC5F-590EC1FED1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26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389770-A8E5-A283-01FB-0C1D767D00D3}"/>
              </a:ext>
            </a:extLst>
          </p:cNvPr>
          <p:cNvSpPr txBox="1"/>
          <p:nvPr/>
        </p:nvSpPr>
        <p:spPr>
          <a:xfrm>
            <a:off x="3698037" y="6240918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C6B903CD-C781-15BA-B450-572153808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7" y="1575438"/>
            <a:ext cx="3417506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29EF83F-B157-24E3-EB69-BD26514FB4E4}"/>
              </a:ext>
            </a:extLst>
          </p:cNvPr>
          <p:cNvCxnSpPr>
            <a:cxnSpLocks/>
          </p:cNvCxnSpPr>
          <p:nvPr/>
        </p:nvCxnSpPr>
        <p:spPr>
          <a:xfrm flipV="1">
            <a:off x="3281680" y="1617830"/>
            <a:ext cx="2265680" cy="3098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854D5B-E808-BEFE-1236-2D5C2E5F0620}"/>
              </a:ext>
            </a:extLst>
          </p:cNvPr>
          <p:cNvCxnSpPr>
            <a:cxnSpLocks/>
          </p:cNvCxnSpPr>
          <p:nvPr/>
        </p:nvCxnSpPr>
        <p:spPr>
          <a:xfrm flipV="1">
            <a:off x="3281680" y="3616890"/>
            <a:ext cx="2265680" cy="17363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76153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1DFF-DA06-8658-3DE8-45512B210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80" y="371735"/>
            <a:ext cx="10874773" cy="812280"/>
          </a:xfrm>
        </p:spPr>
        <p:txBody>
          <a:bodyPr>
            <a:noAutofit/>
          </a:bodyPr>
          <a:lstStyle/>
          <a:p>
            <a:r>
              <a:rPr lang="en-US" sz="4000" dirty="0"/>
              <a:t>Benchmarking LLMs for Bio-image Analysis</a:t>
            </a:r>
          </a:p>
        </p:txBody>
      </p:sp>
      <p:pic>
        <p:nvPicPr>
          <p:cNvPr id="5" name="Content Placeholder 4" descr="A blue and white chart&#10;&#10;Description automatically generated">
            <a:extLst>
              <a:ext uri="{FF2B5EF4-FFF2-40B4-BE49-F238E27FC236}">
                <a16:creationId xmlns:a16="http://schemas.microsoft.com/office/drawing/2014/main" id="{2280A229-D88A-0767-9E97-E4F0FE9C4AF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0" r="8793"/>
          <a:stretch/>
        </p:blipFill>
        <p:spPr>
          <a:xfrm rot="5400000">
            <a:off x="2118155" y="-144347"/>
            <a:ext cx="3828754" cy="777263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644628-C7B4-DD3C-5F95-6F945631C480}"/>
              </a:ext>
            </a:extLst>
          </p:cNvPr>
          <p:cNvSpPr txBox="1"/>
          <p:nvPr/>
        </p:nvSpPr>
        <p:spPr>
          <a:xfrm>
            <a:off x="8003818" y="1944846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4o</a:t>
            </a:r>
          </a:p>
          <a:p>
            <a:pPr algn="ctr"/>
            <a:r>
              <a:rPr lang="de-DE" dirty="0"/>
              <a:t>(August 2024)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F2AB5-3BCC-2976-EAD4-FAD124F5DD58}"/>
              </a:ext>
            </a:extLst>
          </p:cNvPr>
          <p:cNvSpPr txBox="1"/>
          <p:nvPr/>
        </p:nvSpPr>
        <p:spPr>
          <a:xfrm>
            <a:off x="8003818" y="2888521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4o</a:t>
            </a:r>
          </a:p>
          <a:p>
            <a:pPr algn="ctr"/>
            <a:r>
              <a:rPr lang="de-DE" dirty="0"/>
              <a:t>(May 2024)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B41350-BF61-C335-62A5-1A097B48BA87}"/>
              </a:ext>
            </a:extLst>
          </p:cNvPr>
          <p:cNvSpPr txBox="1"/>
          <p:nvPr/>
        </p:nvSpPr>
        <p:spPr>
          <a:xfrm>
            <a:off x="8003818" y="3853254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4turbo</a:t>
            </a:r>
          </a:p>
          <a:p>
            <a:pPr algn="ctr"/>
            <a:r>
              <a:rPr lang="de-DE" dirty="0"/>
              <a:t>(April 2024)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B62099-C0E5-6B2C-290A-014EFE9F4C0C}"/>
              </a:ext>
            </a:extLst>
          </p:cNvPr>
          <p:cNvSpPr txBox="1"/>
          <p:nvPr/>
        </p:nvSpPr>
        <p:spPr>
          <a:xfrm>
            <a:off x="7890529" y="4808458"/>
            <a:ext cx="21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4preview</a:t>
            </a:r>
          </a:p>
          <a:p>
            <a:pPr algn="ctr"/>
            <a:r>
              <a:rPr lang="de-DE" dirty="0"/>
              <a:t>(November 2023)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9DB72C-CD41-9C84-7F0A-45BE54D4CEDE}"/>
              </a:ext>
            </a:extLst>
          </p:cNvPr>
          <p:cNvSpPr txBox="1"/>
          <p:nvPr/>
        </p:nvSpPr>
        <p:spPr>
          <a:xfrm>
            <a:off x="9982319" y="1952311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53%</a:t>
            </a:r>
            <a:endParaRPr lang="en-US" sz="4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389B86-D61C-F5CF-36CD-608DC6544873}"/>
              </a:ext>
            </a:extLst>
          </p:cNvPr>
          <p:cNvSpPr txBox="1"/>
          <p:nvPr/>
        </p:nvSpPr>
        <p:spPr>
          <a:xfrm>
            <a:off x="9982319" y="2926764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51%</a:t>
            </a:r>
            <a:endParaRPr lang="en-US" sz="4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FBAEE7-A942-F162-BE64-0930AC3405FF}"/>
              </a:ext>
            </a:extLst>
          </p:cNvPr>
          <p:cNvSpPr txBox="1"/>
          <p:nvPr/>
        </p:nvSpPr>
        <p:spPr>
          <a:xfrm>
            <a:off x="9982319" y="3836545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47%</a:t>
            </a:r>
            <a:endParaRPr lang="en-US" sz="4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7C0CAB-C777-410B-0D37-02A543A76E83}"/>
              </a:ext>
            </a:extLst>
          </p:cNvPr>
          <p:cNvSpPr txBox="1"/>
          <p:nvPr/>
        </p:nvSpPr>
        <p:spPr>
          <a:xfrm>
            <a:off x="9982319" y="4791772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46%</a:t>
            </a:r>
            <a:endParaRPr lang="en-US" sz="400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6C0B15C-DA5F-22C3-C8A9-3CDC9093C778}"/>
              </a:ext>
            </a:extLst>
          </p:cNvPr>
          <p:cNvSpPr txBox="1">
            <a:spLocks/>
          </p:cNvSpPr>
          <p:nvPr/>
        </p:nvSpPr>
        <p:spPr>
          <a:xfrm>
            <a:off x="875566" y="1184015"/>
            <a:ext cx="10644901" cy="47780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Gpt4 improvement over 10 months: 7%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194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3EA30-DA8F-31BE-F611-E056DE9B0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DADEB69-BA39-A4AC-3387-0E85DD6DF57F}"/>
              </a:ext>
            </a:extLst>
          </p:cNvPr>
          <p:cNvGrpSpPr>
            <a:grpSpLocks noChangeAspect="1"/>
          </p:cNvGrpSpPr>
          <p:nvPr/>
        </p:nvGrpSpPr>
        <p:grpSpPr>
          <a:xfrm>
            <a:off x="4723580" y="1069517"/>
            <a:ext cx="6830435" cy="4989312"/>
            <a:chOff x="4723581" y="1069517"/>
            <a:chExt cx="5987236" cy="43733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01AE5FB-3194-BC67-B640-92E26B189C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28" b="62394"/>
            <a:stretch/>
          </p:blipFill>
          <p:spPr bwMode="auto">
            <a:xfrm>
              <a:off x="4723581" y="1069517"/>
              <a:ext cx="5987236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36A587E-F379-6335-C0A0-750106CA9F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663" r="9728"/>
            <a:stretch/>
          </p:blipFill>
          <p:spPr bwMode="auto">
            <a:xfrm>
              <a:off x="4723581" y="3126729"/>
              <a:ext cx="5987236" cy="2316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21E4F3-87FA-EC6B-FCA3-249CE72A5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Studying strength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B27D2-255F-87D4-2FD5-0FAA1BB995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675599" cy="4550036"/>
          </a:xfrm>
        </p:spPr>
        <p:txBody>
          <a:bodyPr/>
          <a:lstStyle/>
          <a:p>
            <a:r>
              <a:rPr lang="en-GB" dirty="0"/>
              <a:t>LLMs use different Python libraries than we Bio-image Analysts do.</a:t>
            </a:r>
          </a:p>
          <a:p>
            <a:r>
              <a:rPr lang="en-GB" dirty="0">
                <a:solidFill>
                  <a:srgbClr val="FFC000"/>
                </a:solidFill>
              </a:rPr>
              <a:t>What can we teach LLMs?</a:t>
            </a:r>
          </a:p>
          <a:p>
            <a:r>
              <a:rPr lang="en-GB" dirty="0">
                <a:solidFill>
                  <a:srgbClr val="4FAE2E"/>
                </a:solidFill>
              </a:rPr>
              <a:t>What can we learn from this?</a:t>
            </a:r>
          </a:p>
          <a:p>
            <a:endParaRPr lang="LID4096" dirty="0">
              <a:solidFill>
                <a:srgbClr val="FFC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EFBFEA-1090-9254-B701-02D19692EB78}"/>
              </a:ext>
            </a:extLst>
          </p:cNvPr>
          <p:cNvSpPr/>
          <p:nvPr/>
        </p:nvSpPr>
        <p:spPr>
          <a:xfrm>
            <a:off x="5389756" y="1881797"/>
            <a:ext cx="6088565" cy="275064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D0C5-3ADA-9A08-B23B-0DA9DF61CFD6}"/>
              </a:ext>
            </a:extLst>
          </p:cNvPr>
          <p:cNvSpPr/>
          <p:nvPr/>
        </p:nvSpPr>
        <p:spPr>
          <a:xfrm>
            <a:off x="5389756" y="1129991"/>
            <a:ext cx="6088566" cy="275064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4305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BCBD-45DC-C882-2F34-964841ED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Studying strength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2BDE5-BE0D-22BF-265A-E5C73E1EC7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675599" cy="4550036"/>
          </a:xfrm>
        </p:spPr>
        <p:txBody>
          <a:bodyPr/>
          <a:lstStyle/>
          <a:p>
            <a:r>
              <a:rPr lang="en-GB" dirty="0"/>
              <a:t>Common error messages, e.g. for different versions of the </a:t>
            </a:r>
            <a:r>
              <a:rPr lang="en-GB" dirty="0" err="1">
                <a:solidFill>
                  <a:srgbClr val="4FAE2E"/>
                </a:solidFill>
              </a:rPr>
              <a:t>gemini</a:t>
            </a:r>
            <a:r>
              <a:rPr lang="en-GB" dirty="0"/>
              <a:t> model (Google)</a:t>
            </a:r>
            <a:endParaRPr lang="LID4096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A8764D55-C8E3-C915-8C06-535B32BFC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65" y="1184015"/>
            <a:ext cx="6985038" cy="479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3A35A1-764E-F52C-BA0B-7B3CC0671494}"/>
              </a:ext>
            </a:extLst>
          </p:cNvPr>
          <p:cNvSpPr/>
          <p:nvPr/>
        </p:nvSpPr>
        <p:spPr>
          <a:xfrm>
            <a:off x="10006149" y="1234440"/>
            <a:ext cx="189411" cy="462425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6F07B-9231-ADF1-CFBD-30B086B14264}"/>
              </a:ext>
            </a:extLst>
          </p:cNvPr>
          <p:cNvSpPr/>
          <p:nvPr/>
        </p:nvSpPr>
        <p:spPr>
          <a:xfrm>
            <a:off x="7781337" y="1234440"/>
            <a:ext cx="189411" cy="4624251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FADB03-57E5-49F9-8924-0B8CE25BE04B}"/>
              </a:ext>
            </a:extLst>
          </p:cNvPr>
          <p:cNvSpPr/>
          <p:nvPr/>
        </p:nvSpPr>
        <p:spPr>
          <a:xfrm>
            <a:off x="7741920" y="2041301"/>
            <a:ext cx="270510" cy="43788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7D1D97-ADAE-8EE6-24B3-4A0B965A8698}"/>
              </a:ext>
            </a:extLst>
          </p:cNvPr>
          <p:cNvSpPr/>
          <p:nvPr/>
        </p:nvSpPr>
        <p:spPr>
          <a:xfrm>
            <a:off x="9980295" y="2041301"/>
            <a:ext cx="249556" cy="43788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94949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7231-8A22-3AE5-DF83-9651D1A2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LLM inference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FF272-B6D4-72C6-0C75-61ACA46F79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a nutshell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D60D47-D9CC-A93A-97BB-2CB53C09D09C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4DB424-53DC-E6C3-BF72-FBE82E36679F}"/>
              </a:ext>
            </a:extLst>
          </p:cNvPr>
          <p:cNvSpPr/>
          <p:nvPr/>
        </p:nvSpPr>
        <p:spPr>
          <a:xfrm>
            <a:off x="1955968" y="2413904"/>
            <a:ext cx="7886532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68BA6C-C97D-9EBC-0BD4-44F898DC3A87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BBDF5AD-4C3D-ADC3-08FB-4EA9189DC21C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57A97ABE-B0D0-4468-3F50-D5330F36C1CD}"/>
              </a:ext>
            </a:extLst>
          </p:cNvPr>
          <p:cNvSpPr/>
          <p:nvPr/>
        </p:nvSpPr>
        <p:spPr>
          <a:xfrm>
            <a:off x="9067800" y="1049867"/>
            <a:ext cx="1718733" cy="635000"/>
          </a:xfrm>
          <a:prstGeom prst="wedgeRectCallout">
            <a:avLst>
              <a:gd name="adj1" fmla="val -21425"/>
              <a:gd name="adj2" fmla="val 92659"/>
            </a:avLst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Black box</a:t>
            </a:r>
            <a:endParaRPr lang="LID4096" sz="2800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E537E09-8CCA-51A4-E0BE-DAC816E3BAAC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355BF0-350E-48D6-AB75-943976C70E02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2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94773-D2A5-0A44-913B-E545FFE45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AI-generated Code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E6F71-86BB-ED3C-7ED3-984382DE58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845590" cy="4550036"/>
          </a:xfrm>
        </p:spPr>
        <p:txBody>
          <a:bodyPr/>
          <a:lstStyle/>
          <a:p>
            <a:r>
              <a:rPr lang="en-GB" sz="2300" dirty="0"/>
              <a:t>… appears online </a:t>
            </a:r>
            <a:br>
              <a:rPr lang="en-GB" sz="2300" dirty="0"/>
            </a:br>
            <a:r>
              <a:rPr lang="en-GB" sz="2300" dirty="0"/>
              <a:t>more and more</a:t>
            </a:r>
          </a:p>
          <a:p>
            <a:endParaRPr lang="en-GB" sz="2300" dirty="0"/>
          </a:p>
          <a:p>
            <a:r>
              <a:rPr lang="en-GB" sz="2300" dirty="0"/>
              <a:t>Indicator: Share of AI-generated code to Python-Contributions on Github.com</a:t>
            </a:r>
          </a:p>
          <a:p>
            <a:endParaRPr lang="en-GB" sz="2300" dirty="0"/>
          </a:p>
          <a:p>
            <a:r>
              <a:rPr lang="en-GB" sz="2300" dirty="0">
                <a:solidFill>
                  <a:schemeClr val="bg1">
                    <a:lumMod val="65000"/>
                  </a:schemeClr>
                </a:solidFill>
              </a:rPr>
              <a:t>(Hint: Presumable not submitted by AI-agents, but by humans using ChatGPT)</a:t>
            </a:r>
            <a:endParaRPr lang="LID4096" sz="23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FB540-D6FC-D5F4-9591-C4833D4DC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5806" y="3256079"/>
            <a:ext cx="7525800" cy="2200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7CCD0D-7E76-4FA4-8B07-32BB92E02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549" y="1312944"/>
            <a:ext cx="7054587" cy="46695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797E08-4722-6E50-5257-D9FCAFAE8AF4}"/>
              </a:ext>
            </a:extLst>
          </p:cNvPr>
          <p:cNvSpPr txBox="1"/>
          <p:nvPr/>
        </p:nvSpPr>
        <p:spPr>
          <a:xfrm>
            <a:off x="3613825" y="6163099"/>
            <a:ext cx="100810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Daniotti et al (2025), licensed </a:t>
            </a:r>
            <a:r>
              <a:rPr lang="en-GB" dirty="0">
                <a:hlinkClick r:id="rId4"/>
              </a:rPr>
              <a:t>CC-BY 4.0</a:t>
            </a:r>
            <a:endParaRPr lang="en-GB" dirty="0"/>
          </a:p>
          <a:p>
            <a:r>
              <a:rPr lang="LID4096" dirty="0">
                <a:hlinkClick r:id="rId5"/>
              </a:rPr>
              <a:t>https://arxiv.org/abs/2506.08945</a:t>
            </a:r>
            <a:r>
              <a:rPr lang="en-GB" dirty="0"/>
              <a:t> 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46031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BABE-80DC-B31A-EDE6-3AF4BC17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1F524-2DD0-34D3-CF3E-8B19FB4D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AI-assisted bio-image analysis in </a:t>
            </a:r>
            <a:r>
              <a:rPr lang="en-GB" dirty="0" err="1"/>
              <a:t>Jupyter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35CA7-FF25-A6B3-282E-2391FE3EE0F7}"/>
              </a:ext>
            </a:extLst>
          </p:cNvPr>
          <p:cNvSpPr txBox="1"/>
          <p:nvPr/>
        </p:nvSpPr>
        <p:spPr>
          <a:xfrm>
            <a:off x="3688171" y="6262891"/>
            <a:ext cx="5757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C14548D-4001-8647-F3EE-099BCE992B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0" b="57009"/>
          <a:stretch/>
        </p:blipFill>
        <p:spPr bwMode="auto">
          <a:xfrm>
            <a:off x="3474098" y="1184013"/>
            <a:ext cx="4631678" cy="205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D7E0970-CD44-54B6-AA60-AD49BBBF9CCF}"/>
              </a:ext>
            </a:extLst>
          </p:cNvPr>
          <p:cNvSpPr txBox="1">
            <a:spLocks/>
          </p:cNvSpPr>
          <p:nvPr/>
        </p:nvSpPr>
        <p:spPr>
          <a:xfrm>
            <a:off x="135992" y="1184014"/>
            <a:ext cx="3194604" cy="477880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70AD47"/>
                </a:solidFill>
              </a:rPr>
              <a:t>bia</a:t>
            </a:r>
            <a:r>
              <a:rPr lang="en-US" dirty="0">
                <a:solidFill>
                  <a:srgbClr val="70AD47"/>
                </a:solidFill>
              </a:rPr>
              <a:t>-bob</a:t>
            </a:r>
            <a:r>
              <a:rPr lang="en-US" dirty="0"/>
              <a:t>: long-context prompting for image-analysis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62E3B61-F3CB-0B45-DE20-D7A472832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53" y="5102167"/>
            <a:ext cx="778098" cy="92689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D91CE513-DA98-3CAE-ACF9-CB22C8B8A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7"/>
          <a:stretch/>
        </p:blipFill>
        <p:spPr bwMode="auto">
          <a:xfrm>
            <a:off x="8743950" y="1184012"/>
            <a:ext cx="3312057" cy="477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B8C4C0E6-A4BB-5585-111D-4E2E9E02A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9" r="46030" b="2"/>
          <a:stretch/>
        </p:blipFill>
        <p:spPr bwMode="auto">
          <a:xfrm>
            <a:off x="3474098" y="3533774"/>
            <a:ext cx="4631678" cy="242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D6CBA6B9-8394-A87A-4899-6A52BD38382C}"/>
              </a:ext>
            </a:extLst>
          </p:cNvPr>
          <p:cNvSpPr/>
          <p:nvPr/>
        </p:nvSpPr>
        <p:spPr>
          <a:xfrm>
            <a:off x="8105776" y="1819275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3724A4B-4F7D-93F0-1CF6-C8900CAC0DE9}"/>
              </a:ext>
            </a:extLst>
          </p:cNvPr>
          <p:cNvSpPr/>
          <p:nvPr/>
        </p:nvSpPr>
        <p:spPr>
          <a:xfrm rot="10800000">
            <a:off x="8105776" y="3986469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2E1BC81D-BE55-8430-6597-FB9E62B47A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5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B8B0-6952-EC8E-0245-8A2A11A1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925560" cy="812280"/>
          </a:xfrm>
        </p:spPr>
        <p:txBody>
          <a:bodyPr/>
          <a:lstStyle/>
          <a:p>
            <a:r>
              <a:rPr lang="en-GB" dirty="0"/>
              <a:t>Under the hood: long-context prompting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E1BA-6325-D0DF-441C-99CF63AF55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766773" cy="4550036"/>
          </a:xfrm>
        </p:spPr>
        <p:txBody>
          <a:bodyPr/>
          <a:lstStyle/>
          <a:p>
            <a:r>
              <a:rPr lang="en-US" dirty="0">
                <a:solidFill>
                  <a:srgbClr val="51B02F"/>
                </a:solidFill>
              </a:rPr>
              <a:t>Context-dependent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system prompt </a:t>
            </a:r>
            <a:r>
              <a:rPr lang="en-US" dirty="0"/>
              <a:t>considering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local variables and functions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installed python libraries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chat history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A352D3F-DB89-7857-9081-467AB0EAF014}"/>
              </a:ext>
            </a:extLst>
          </p:cNvPr>
          <p:cNvSpPr/>
          <p:nvPr/>
        </p:nvSpPr>
        <p:spPr>
          <a:xfrm>
            <a:off x="4248812" y="1174513"/>
            <a:ext cx="6245018" cy="57240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You are a extremely talented bioimage analyst and you use Python to solve your tasks ...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F06601A8-AC72-F2D8-4708-FED056F273E6}"/>
              </a:ext>
            </a:extLst>
          </p:cNvPr>
          <p:cNvSpPr/>
          <p:nvPr/>
        </p:nvSpPr>
        <p:spPr>
          <a:xfrm>
            <a:off x="4248812" y="2138615"/>
            <a:ext cx="6245018" cy="201748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Python specific code snippets</a:t>
            </a:r>
          </a:p>
          <a:p>
            <a:r>
              <a:rPr lang="en-US" sz="1600" dirty="0"/>
              <a:t>If the user asks for those simple tasks, use these code snippets.</a:t>
            </a:r>
          </a:p>
          <a:p>
            <a:endParaRPr lang="en-US" sz="1600" dirty="0"/>
          </a:p>
          <a:p>
            <a:r>
              <a:rPr lang="en-US" sz="1600" dirty="0"/>
              <a:t>    * Load an image file from disc and store it in a variable:</a:t>
            </a:r>
          </a:p>
          <a:p>
            <a:r>
              <a:rPr lang="en-US" sz="1600" dirty="0"/>
              <a:t>    ```</a:t>
            </a:r>
          </a:p>
          <a:p>
            <a:r>
              <a:rPr lang="en-US" sz="1600" dirty="0"/>
              <a:t>    from skimage.io import </a:t>
            </a:r>
            <a:r>
              <a:rPr lang="en-US" sz="1600" dirty="0" err="1"/>
              <a:t>imread</a:t>
            </a:r>
            <a:endParaRPr lang="en-US" sz="1600" dirty="0"/>
          </a:p>
          <a:p>
            <a:r>
              <a:rPr lang="en-US" sz="1600" dirty="0"/>
              <a:t>    image = </a:t>
            </a:r>
            <a:r>
              <a:rPr lang="en-US" sz="1600" dirty="0" err="1"/>
              <a:t>imread</a:t>
            </a:r>
            <a:r>
              <a:rPr lang="en-US" sz="1600" dirty="0"/>
              <a:t>(filename)</a:t>
            </a:r>
          </a:p>
          <a:p>
            <a:r>
              <a:rPr lang="en-US" sz="1600" dirty="0"/>
              <a:t>    ```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293A5BA2-7E49-BBA4-EA61-C07128A9BC2D}"/>
              </a:ext>
            </a:extLst>
          </p:cNvPr>
          <p:cNvSpPr/>
          <p:nvPr/>
        </p:nvSpPr>
        <p:spPr>
          <a:xfrm>
            <a:off x="4248812" y="4508912"/>
            <a:ext cx="6245018" cy="1309807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</a:t>
            </a:r>
            <a:r>
              <a:rPr lang="en-US" sz="1600" dirty="0" err="1"/>
              <a:t>Todos</a:t>
            </a:r>
            <a:endParaRPr lang="en-US" sz="1600" dirty="0"/>
          </a:p>
          <a:p>
            <a:r>
              <a:rPr lang="en-US" sz="1600" dirty="0"/>
              <a:t>Answer your response in three sections:</a:t>
            </a:r>
          </a:p>
          <a:p>
            <a:r>
              <a:rPr lang="en-US" sz="1600" dirty="0"/>
              <a:t>    1. Summary: First provide a short summary of the task.</a:t>
            </a:r>
          </a:p>
          <a:p>
            <a:r>
              <a:rPr lang="en-US" sz="1600" dirty="0"/>
              <a:t>    2. Plan: Provide a concise step-by-step plan without any code.</a:t>
            </a:r>
          </a:p>
          <a:p>
            <a:r>
              <a:rPr lang="en-US" sz="1600" dirty="0"/>
              <a:t>    3. Code: Provide the code.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FE9975E-7C79-3B90-7ED4-7C26F09018AC}"/>
              </a:ext>
            </a:extLst>
          </p:cNvPr>
          <p:cNvSpPr/>
          <p:nvPr/>
        </p:nvSpPr>
        <p:spPr>
          <a:xfrm>
            <a:off x="410309" y="5050971"/>
            <a:ext cx="3058606" cy="767748"/>
          </a:xfrm>
          <a:prstGeom prst="wedgeRectCallout">
            <a:avLst>
              <a:gd name="adj1" fmla="val 69167"/>
              <a:gd name="adj2" fmla="val 66282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 your prompt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826B35E-DEAE-0001-8FCA-12A9267ADA66}"/>
              </a:ext>
            </a:extLst>
          </p:cNvPr>
          <p:cNvSpPr/>
          <p:nvPr/>
        </p:nvSpPr>
        <p:spPr>
          <a:xfrm>
            <a:off x="10578959" y="1184015"/>
            <a:ext cx="358880" cy="4634704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0D036-FDD4-E636-B167-27F47D73C2EC}"/>
              </a:ext>
            </a:extLst>
          </p:cNvPr>
          <p:cNvSpPr txBox="1"/>
          <p:nvPr/>
        </p:nvSpPr>
        <p:spPr>
          <a:xfrm>
            <a:off x="10937839" y="2901202"/>
            <a:ext cx="14561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About 6500 tokens </a:t>
            </a:r>
            <a:br>
              <a:rPr lang="en-US" sz="2000" dirty="0"/>
            </a:br>
            <a:r>
              <a:rPr lang="en-US" sz="2000" dirty="0"/>
              <a:t>(</a:t>
            </a:r>
            <a:r>
              <a:rPr lang="en-US" sz="2000" dirty="0">
                <a:sym typeface="Symbol" panose="05050102010706020507" pitchFamily="18" charset="2"/>
              </a:rPr>
              <a:t>words</a:t>
            </a:r>
            <a:r>
              <a:rPr lang="en-US" sz="2000" dirty="0"/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0AAA93-6FC3-9D92-C2B4-8450E5B6BF06}"/>
              </a:ext>
            </a:extLst>
          </p:cNvPr>
          <p:cNvSpPr txBox="1"/>
          <p:nvPr/>
        </p:nvSpPr>
        <p:spPr>
          <a:xfrm>
            <a:off x="7220977" y="1460716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602607-D74C-5EBE-2166-E0BDB51E177E}"/>
              </a:ext>
            </a:extLst>
          </p:cNvPr>
          <p:cNvSpPr txBox="1"/>
          <p:nvPr/>
        </p:nvSpPr>
        <p:spPr>
          <a:xfrm>
            <a:off x="7220977" y="3859082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43864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A3445-B092-1EEF-9AD1-2F8BA0434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Under the hood: 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20D66-473D-42D1-FF15-7E2F42A802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242262" cy="1583408"/>
          </a:xfrm>
        </p:spPr>
        <p:txBody>
          <a:bodyPr/>
          <a:lstStyle/>
          <a:p>
            <a:r>
              <a:rPr lang="en-GB" dirty="0"/>
              <a:t>E.g. giving advice for how to use scikit-image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992D37-0AAD-8FA3-9B5C-F9D9D854055C}"/>
              </a:ext>
            </a:extLst>
          </p:cNvPr>
          <p:cNvSpPr txBox="1"/>
          <p:nvPr/>
        </p:nvSpPr>
        <p:spPr>
          <a:xfrm>
            <a:off x="3316971" y="6104885"/>
            <a:ext cx="779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https://github.com/haesleinhuepf/bia-bob/blob/main/src/bia_bob/suggestions/_scikit_image.py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70E60F-0B90-1BD1-10D4-81284F6BBD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02" t="32578" b="3142"/>
          <a:stretch>
            <a:fillRect/>
          </a:stretch>
        </p:blipFill>
        <p:spPr>
          <a:xfrm>
            <a:off x="3792828" y="1273862"/>
            <a:ext cx="8334777" cy="474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9075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568AED83-EC43-C0D5-8E11-010D6A97AF08}"/>
              </a:ext>
            </a:extLst>
          </p:cNvPr>
          <p:cNvSpPr txBox="1"/>
          <p:nvPr/>
        </p:nvSpPr>
        <p:spPr>
          <a:xfrm>
            <a:off x="7089290" y="4426035"/>
            <a:ext cx="2549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39 ± 38%</a:t>
            </a:r>
          </a:p>
          <a:p>
            <a:endParaRPr lang="en-GB" dirty="0"/>
          </a:p>
          <a:p>
            <a:r>
              <a:rPr lang="en-GB" dirty="0"/>
              <a:t>33 ± 38%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0972C21-C2F5-1A16-E8A1-20293E817524}"/>
              </a:ext>
            </a:extLst>
          </p:cNvPr>
          <p:cNvSpPr txBox="1"/>
          <p:nvPr/>
        </p:nvSpPr>
        <p:spPr>
          <a:xfrm>
            <a:off x="7089290" y="3426883"/>
            <a:ext cx="2549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53 ± 39%</a:t>
            </a:r>
          </a:p>
          <a:p>
            <a:endParaRPr lang="en-GB" dirty="0"/>
          </a:p>
          <a:p>
            <a:r>
              <a:rPr lang="en-GB" dirty="0"/>
              <a:t>51 ± 41%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4F8FEAC-885F-74B2-9BD4-1B82777F738F}"/>
              </a:ext>
            </a:extLst>
          </p:cNvPr>
          <p:cNvSpPr txBox="1"/>
          <p:nvPr/>
        </p:nvSpPr>
        <p:spPr>
          <a:xfrm>
            <a:off x="7078532" y="1184015"/>
            <a:ext cx="25495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57 ± 45%</a:t>
            </a:r>
          </a:p>
          <a:p>
            <a:endParaRPr lang="en-GB" dirty="0"/>
          </a:p>
          <a:p>
            <a:r>
              <a:rPr lang="en-GB" dirty="0"/>
              <a:t>58 ± 40%</a:t>
            </a:r>
          </a:p>
          <a:p>
            <a:endParaRPr lang="en-GB" dirty="0"/>
          </a:p>
          <a:p>
            <a:r>
              <a:rPr lang="en-GB" dirty="0"/>
              <a:t>35 ± 32%</a:t>
            </a:r>
          </a:p>
          <a:p>
            <a:endParaRPr lang="en-GB" dirty="0"/>
          </a:p>
          <a:p>
            <a:r>
              <a:rPr lang="en-GB" dirty="0"/>
              <a:t>37 ± 34%</a:t>
            </a:r>
          </a:p>
        </p:txBody>
      </p:sp>
      <p:pic>
        <p:nvPicPr>
          <p:cNvPr id="17" name="Picture 16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4B2F5088-2B3D-EFF1-4720-F49D97FE6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7" b="54088"/>
          <a:stretch/>
        </p:blipFill>
        <p:spPr>
          <a:xfrm>
            <a:off x="745660" y="1073511"/>
            <a:ext cx="6367727" cy="2233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3F3874-D1B7-34F3-125C-E81B90B55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600" dirty="0"/>
              <a:t>Benchmarking plain LLMs vs. long-context prompting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123D5A-AAA2-36DE-0882-E70D41F14C07}"/>
              </a:ext>
            </a:extLst>
          </p:cNvPr>
          <p:cNvSpPr txBox="1"/>
          <p:nvPr/>
        </p:nvSpPr>
        <p:spPr>
          <a:xfrm>
            <a:off x="9016915" y="4484212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+ 6 %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4AE44B-64AB-7435-8B30-44A73F6EF1D0}"/>
              </a:ext>
            </a:extLst>
          </p:cNvPr>
          <p:cNvSpPr txBox="1"/>
          <p:nvPr/>
        </p:nvSpPr>
        <p:spPr>
          <a:xfrm>
            <a:off x="8966905" y="1254273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- 1 %</a:t>
            </a:r>
            <a:endParaRPr lang="en-US" sz="4400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840D39E5-4F0B-7595-ED4B-336DB846E2AD}"/>
              </a:ext>
            </a:extLst>
          </p:cNvPr>
          <p:cNvSpPr/>
          <p:nvPr/>
        </p:nvSpPr>
        <p:spPr>
          <a:xfrm rot="18921278">
            <a:off x="8255705" y="1254273"/>
            <a:ext cx="711200" cy="76944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E3081-B819-B254-0D80-B9D1A93A0432}"/>
              </a:ext>
            </a:extLst>
          </p:cNvPr>
          <p:cNvSpPr txBox="1"/>
          <p:nvPr/>
        </p:nvSpPr>
        <p:spPr>
          <a:xfrm>
            <a:off x="9016915" y="2385322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- 2 %</a:t>
            </a:r>
            <a:endParaRPr lang="en-US" sz="4400" dirty="0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B0611705-0F0A-EBF4-A492-3191B47C799C}"/>
              </a:ext>
            </a:extLst>
          </p:cNvPr>
          <p:cNvSpPr/>
          <p:nvPr/>
        </p:nvSpPr>
        <p:spPr>
          <a:xfrm rot="18921278">
            <a:off x="8305715" y="2385322"/>
            <a:ext cx="711200" cy="76944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43968D2C-67EC-8C49-68AF-2DCFE5C78B43}"/>
              </a:ext>
            </a:extLst>
          </p:cNvPr>
          <p:cNvSpPr/>
          <p:nvPr/>
        </p:nvSpPr>
        <p:spPr>
          <a:xfrm rot="13495295">
            <a:off x="8305715" y="4484212"/>
            <a:ext cx="711200" cy="76944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4B094-7C8F-65C7-D5B8-B9ABE2CA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00067"/>
            <a:ext cx="12192000" cy="2548538"/>
          </a:xfrm>
          <a:prstGeom prst="rect">
            <a:avLst/>
          </a:prstGeom>
        </p:spPr>
      </p:pic>
      <p:pic>
        <p:nvPicPr>
          <p:cNvPr id="51" name="Picture 50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0386DC98-468C-9E39-2856-38EB0A0446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5" b="32751"/>
          <a:stretch/>
        </p:blipFill>
        <p:spPr>
          <a:xfrm>
            <a:off x="776957" y="4388316"/>
            <a:ext cx="6367727" cy="1090670"/>
          </a:xfrm>
          <a:prstGeom prst="rect">
            <a:avLst/>
          </a:prstGeom>
        </p:spPr>
      </p:pic>
      <p:pic>
        <p:nvPicPr>
          <p:cNvPr id="52" name="Picture 51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81227C83-C5EF-A6E6-319F-ABAE756FE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4" b="13450"/>
          <a:stretch/>
        </p:blipFill>
        <p:spPr>
          <a:xfrm>
            <a:off x="742892" y="3336304"/>
            <a:ext cx="6367727" cy="982568"/>
          </a:xfrm>
          <a:prstGeom prst="rect">
            <a:avLst/>
          </a:prstGeom>
        </p:spPr>
      </p:pic>
      <p:pic>
        <p:nvPicPr>
          <p:cNvPr id="53" name="Picture 52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7BAB8CF2-E601-A563-2E92-32660804E2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41" b="2471"/>
          <a:stretch/>
        </p:blipFill>
        <p:spPr>
          <a:xfrm>
            <a:off x="745660" y="5495031"/>
            <a:ext cx="6367727" cy="551241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5B8D120-11EC-3908-A690-D4DA3554FF83}"/>
              </a:ext>
            </a:extLst>
          </p:cNvPr>
          <p:cNvCxnSpPr>
            <a:cxnSpLocks/>
          </p:cNvCxnSpPr>
          <p:nvPr/>
        </p:nvCxnSpPr>
        <p:spPr>
          <a:xfrm>
            <a:off x="2877651" y="1452758"/>
            <a:ext cx="448053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37DEBA-FA0E-400D-2F23-45D6F3F64C35}"/>
              </a:ext>
            </a:extLst>
          </p:cNvPr>
          <p:cNvCxnSpPr>
            <a:cxnSpLocks/>
          </p:cNvCxnSpPr>
          <p:nvPr/>
        </p:nvCxnSpPr>
        <p:spPr>
          <a:xfrm>
            <a:off x="2877651" y="2571553"/>
            <a:ext cx="460599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0764F3B-7FD4-A981-854C-FEC897B4BFD7}"/>
              </a:ext>
            </a:extLst>
          </p:cNvPr>
          <p:cNvCxnSpPr>
            <a:cxnSpLocks/>
          </p:cNvCxnSpPr>
          <p:nvPr/>
        </p:nvCxnSpPr>
        <p:spPr>
          <a:xfrm>
            <a:off x="2877651" y="3701106"/>
            <a:ext cx="448053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40CBC75-5CA5-7786-E45A-25393D063412}"/>
              </a:ext>
            </a:extLst>
          </p:cNvPr>
          <p:cNvCxnSpPr>
            <a:cxnSpLocks/>
          </p:cNvCxnSpPr>
          <p:nvPr/>
        </p:nvCxnSpPr>
        <p:spPr>
          <a:xfrm>
            <a:off x="2877651" y="4755355"/>
            <a:ext cx="460599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3DFC2611-E763-3B3E-D33F-5B1F8E4FBBC0}"/>
              </a:ext>
            </a:extLst>
          </p:cNvPr>
          <p:cNvSpPr txBox="1"/>
          <p:nvPr/>
        </p:nvSpPr>
        <p:spPr>
          <a:xfrm>
            <a:off x="9016915" y="346441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+ 2 %</a:t>
            </a:r>
            <a:endParaRPr lang="en-US" sz="4400" dirty="0"/>
          </a:p>
        </p:txBody>
      </p:sp>
      <p:sp>
        <p:nvSpPr>
          <p:cNvPr id="55" name="Arrow: Down 54">
            <a:extLst>
              <a:ext uri="{FF2B5EF4-FFF2-40B4-BE49-F238E27FC236}">
                <a16:creationId xmlns:a16="http://schemas.microsoft.com/office/drawing/2014/main" id="{90656D6D-114D-6DFA-E6DF-7D422EE92661}"/>
              </a:ext>
            </a:extLst>
          </p:cNvPr>
          <p:cNvSpPr/>
          <p:nvPr/>
        </p:nvSpPr>
        <p:spPr>
          <a:xfrm rot="13495295">
            <a:off x="8305715" y="3464417"/>
            <a:ext cx="711200" cy="76944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03EA4E-4FBE-2EA4-9382-FA7C3372B875}"/>
              </a:ext>
            </a:extLst>
          </p:cNvPr>
          <p:cNvSpPr txBox="1"/>
          <p:nvPr/>
        </p:nvSpPr>
        <p:spPr>
          <a:xfrm>
            <a:off x="3615016" y="6116933"/>
            <a:ext cx="44729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hlinkClick r:id="rId5"/>
              </a:rPr>
              <a:t>https://github.com/haesleinhuepf/human-eval-bia</a:t>
            </a:r>
            <a:r>
              <a:rPr lang="en-GB" sz="1400" dirty="0"/>
              <a:t> </a:t>
            </a:r>
          </a:p>
          <a:p>
            <a:r>
              <a:rPr lang="LID4096" sz="1400" dirty="0">
                <a:hlinkClick r:id="rId6"/>
              </a:rPr>
              <a:t>https://github.com/haesleinhuepf/human-eval-bia/blob/biabob/demo/summarize_by_case.ipynb</a:t>
            </a:r>
            <a:r>
              <a:rPr lang="en-GB" sz="1400" dirty="0"/>
              <a:t>  </a:t>
            </a:r>
            <a:endParaRPr lang="LID4096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577797-CDA9-569D-9B96-DF1015A4BAE4}"/>
              </a:ext>
            </a:extLst>
          </p:cNvPr>
          <p:cNvSpPr/>
          <p:nvPr/>
        </p:nvSpPr>
        <p:spPr>
          <a:xfrm>
            <a:off x="7592096" y="1115390"/>
            <a:ext cx="493092" cy="4233975"/>
          </a:xfrm>
          <a:prstGeom prst="rect">
            <a:avLst/>
          </a:prstGeom>
          <a:solidFill>
            <a:schemeClr val="accent2">
              <a:alpha val="51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A99F5B37-9538-A13D-4B12-1C38507AAC7D}"/>
              </a:ext>
            </a:extLst>
          </p:cNvPr>
          <p:cNvSpPr/>
          <p:nvPr/>
        </p:nvSpPr>
        <p:spPr>
          <a:xfrm>
            <a:off x="7413086" y="5477690"/>
            <a:ext cx="4430015" cy="510918"/>
          </a:xfrm>
          <a:prstGeom prst="wedgeRectCallout">
            <a:avLst>
              <a:gd name="adj1" fmla="val -34366"/>
              <a:gd name="adj2" fmla="val -69528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Maybe, this is all not significant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180552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47" grpId="0"/>
      <p:bldP spid="8" grpId="0"/>
      <p:bldP spid="10" grpId="0"/>
      <p:bldP spid="11" grpId="0" animBg="1"/>
      <p:bldP spid="12" grpId="0"/>
      <p:bldP spid="13" grpId="0" animBg="1"/>
      <p:bldP spid="9" grpId="0" animBg="1"/>
      <p:bldP spid="54" grpId="0"/>
      <p:bldP spid="55" grpId="0" animBg="1"/>
      <p:bldP spid="3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>
                <a:solidFill>
                  <a:schemeClr val="accent2">
                    <a:lumMod val="50000"/>
                  </a:schemeClr>
                </a:solidFill>
              </a:rPr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6CAB-7329-2149-E3F0-A75FD70FB9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4852"/>
          </a:xfrm>
        </p:spPr>
        <p:txBody>
          <a:bodyPr>
            <a:normAutofit lnSpcReduction="10000"/>
          </a:bodyPr>
          <a:lstStyle/>
          <a:p>
            <a:r>
              <a:rPr lang="de-DE" dirty="0"/>
              <a:t>Ask %%</a:t>
            </a:r>
            <a:r>
              <a:rPr lang="de-DE" dirty="0" err="1"/>
              <a:t>bob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generate</a:t>
            </a:r>
            <a:r>
              <a:rPr lang="de-DE" dirty="0">
                <a:solidFill>
                  <a:srgbClr val="51B02F"/>
                </a:solidFill>
              </a:rPr>
              <a:t> a </a:t>
            </a:r>
            <a:r>
              <a:rPr lang="de-DE" dirty="0" err="1">
                <a:solidFill>
                  <a:srgbClr val="51B02F"/>
                </a:solidFill>
              </a:rPr>
              <a:t>Jupyter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notebook</a:t>
            </a:r>
            <a:endParaRPr lang="en-US" dirty="0">
              <a:solidFill>
                <a:srgbClr val="51B02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43526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3F70-78F4-54F6-3C3F-F485C4284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27" y="1580177"/>
            <a:ext cx="5139584" cy="2991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3C6F4-5264-C362-BCA6-594020EF5B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609"/>
          <a:stretch/>
        </p:blipFill>
        <p:spPr>
          <a:xfrm>
            <a:off x="5708076" y="2963167"/>
            <a:ext cx="5898465" cy="2235965"/>
          </a:xfrm>
          <a:prstGeom prst="rect">
            <a:avLst/>
          </a:prstGeom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2C7D6F01-2AFD-BCF1-0F16-9664FC749F73}"/>
              </a:ext>
            </a:extLst>
          </p:cNvPr>
          <p:cNvSpPr/>
          <p:nvPr/>
        </p:nvSpPr>
        <p:spPr>
          <a:xfrm rot="5400000">
            <a:off x="5672368" y="1684069"/>
            <a:ext cx="1414536" cy="1364134"/>
          </a:xfrm>
          <a:prstGeom prst="bentArrow">
            <a:avLst>
              <a:gd name="adj1" fmla="val 11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B54E-0450-7019-D53A-E905E8D0A5A7}"/>
              </a:ext>
            </a:extLst>
          </p:cNvPr>
          <p:cNvSpPr txBox="1"/>
          <p:nvPr/>
        </p:nvSpPr>
        <p:spPr>
          <a:xfrm>
            <a:off x="6808206" y="2018923"/>
            <a:ext cx="3413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Present</a:t>
            </a:r>
            <a:r>
              <a:rPr lang="de-DE" dirty="0"/>
              <a:t> Bob an </a:t>
            </a:r>
            <a:r>
              <a:rPr lang="de-DE" dirty="0" err="1"/>
              <a:t>image</a:t>
            </a:r>
            <a:r>
              <a:rPr lang="de-DE" dirty="0"/>
              <a:t> like </a:t>
            </a:r>
            <a:r>
              <a:rPr lang="de-DE" dirty="0" err="1"/>
              <a:t>this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07C087-B057-447A-DFEB-B1717B5CED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444" r="8174" b="-56"/>
          <a:stretch/>
        </p:blipFill>
        <p:spPr>
          <a:xfrm>
            <a:off x="4716854" y="5277822"/>
            <a:ext cx="7310045" cy="459524"/>
          </a:xfrm>
          <a:prstGeom prst="rect">
            <a:avLst/>
          </a:prstGeom>
          <a:ln w="38100">
            <a:solidFill>
              <a:srgbClr val="51B02F"/>
            </a:solidFill>
          </a:ln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F3C84D-C87F-A58C-E123-AAEF60DF3E2B}"/>
              </a:ext>
            </a:extLst>
          </p:cNvPr>
          <p:cNvCxnSpPr>
            <a:cxnSpLocks/>
          </p:cNvCxnSpPr>
          <p:nvPr/>
        </p:nvCxnSpPr>
        <p:spPr>
          <a:xfrm>
            <a:off x="5834743" y="3846286"/>
            <a:ext cx="55556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FA458C-E780-B5A7-2393-A462605D9C8E}"/>
              </a:ext>
            </a:extLst>
          </p:cNvPr>
          <p:cNvCxnSpPr>
            <a:cxnSpLocks/>
          </p:cNvCxnSpPr>
          <p:nvPr/>
        </p:nvCxnSpPr>
        <p:spPr>
          <a:xfrm>
            <a:off x="5825690" y="3456159"/>
            <a:ext cx="513805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571DB5-082C-3CCF-83F0-5A2A065B8A5E}"/>
              </a:ext>
            </a:extLst>
          </p:cNvPr>
          <p:cNvCxnSpPr>
            <a:cxnSpLocks/>
          </p:cNvCxnSpPr>
          <p:nvPr/>
        </p:nvCxnSpPr>
        <p:spPr>
          <a:xfrm>
            <a:off x="5825690" y="4677696"/>
            <a:ext cx="123601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7DF6C3-2371-E35A-2D76-EA981942A421}"/>
              </a:ext>
            </a:extLst>
          </p:cNvPr>
          <p:cNvCxnSpPr>
            <a:cxnSpLocks/>
          </p:cNvCxnSpPr>
          <p:nvPr/>
        </p:nvCxnSpPr>
        <p:spPr>
          <a:xfrm>
            <a:off x="7306147" y="4458904"/>
            <a:ext cx="39642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99A97F9B-78AD-DB35-EF5A-0A4DAF5070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1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/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93431445-2997-7446-7489-C3262247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84" y="1041298"/>
            <a:ext cx="8605631" cy="49023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43226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3" name="Picture 2" descr="A logo of a company&#10;&#10;Description automatically generated">
            <a:extLst>
              <a:ext uri="{FF2B5EF4-FFF2-40B4-BE49-F238E27FC236}">
                <a16:creationId xmlns:a16="http://schemas.microsoft.com/office/drawing/2014/main" id="{5BB854E5-9240-FBAF-D47A-8C2082DA5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556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C957E02B-5638-E5E2-04CE-DC02E0B9F6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320" r="35523"/>
          <a:stretch/>
        </p:blipFill>
        <p:spPr>
          <a:xfrm>
            <a:off x="3709219" y="1824059"/>
            <a:ext cx="4048432" cy="275316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457CBDC-4AC9-BD3A-5164-B415D2D0DB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074" r="-359"/>
          <a:stretch/>
        </p:blipFill>
        <p:spPr>
          <a:xfrm>
            <a:off x="7772399" y="1808372"/>
            <a:ext cx="4063181" cy="275316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1D45CBC-22F0-2904-3985-04B0016253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0881"/>
          <a:stretch/>
        </p:blipFill>
        <p:spPr>
          <a:xfrm>
            <a:off x="267542" y="1824059"/>
            <a:ext cx="3353188" cy="27531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51B02F"/>
                </a:solidFill>
              </a:rPr>
              <a:t>code generation</a:t>
            </a:r>
            <a:endParaRPr lang="en-US" sz="3200" u="sng" dirty="0">
              <a:solidFill>
                <a:srgbClr val="51B02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BCBB93-F101-1A43-194E-C36E6BC80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571" y="4288146"/>
            <a:ext cx="4466530" cy="1778564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4FFDDE81-A6B2-7534-E0E1-B0ECE58E7C18}"/>
              </a:ext>
            </a:extLst>
          </p:cNvPr>
          <p:cNvSpPr/>
          <p:nvPr/>
        </p:nvSpPr>
        <p:spPr>
          <a:xfrm>
            <a:off x="7184571" y="4288145"/>
            <a:ext cx="4466530" cy="1837144"/>
          </a:xfrm>
          <a:prstGeom prst="wedgeRectCallout">
            <a:avLst>
              <a:gd name="adj1" fmla="val -34490"/>
              <a:gd name="adj2" fmla="val 62466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CCCB4A9-4807-B906-9449-C865E88AD55F}"/>
              </a:ext>
            </a:extLst>
          </p:cNvPr>
          <p:cNvSpPr txBox="1"/>
          <p:nvPr/>
        </p:nvSpPr>
        <p:spPr>
          <a:xfrm>
            <a:off x="3207377" y="6163099"/>
            <a:ext cx="49853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Jimenez et al. (2024) licensed </a:t>
            </a:r>
            <a:r>
              <a:rPr lang="en-US" sz="1600" dirty="0">
                <a:hlinkClick r:id="rId4"/>
              </a:rPr>
              <a:t>CC-BY 4.0</a:t>
            </a:r>
            <a:endParaRPr lang="en-US" sz="1600" dirty="0">
              <a:hlinkClick r:id="" action="ppaction://noaction"/>
            </a:endParaRPr>
          </a:p>
          <a:p>
            <a:r>
              <a:rPr lang="en-US" sz="1600" dirty="0">
                <a:hlinkClick r:id="" action="ppaction://noaction"/>
              </a:rPr>
              <a:t>https://arxiv.org/abs/2310.06770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95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EC1D-4A3D-9A89-F5F0-09CEDE9F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Can LLMs solve real-world GitHub issues?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620D3-FCDD-7B4A-B9F3-CB10C4BC98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0F3B3-5A83-10BF-2910-0B8E54C61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0" y="1213862"/>
            <a:ext cx="4785351" cy="1905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5A45A8-11D6-92EA-7851-98D094B52E8C}"/>
              </a:ext>
            </a:extLst>
          </p:cNvPr>
          <p:cNvSpPr txBox="1"/>
          <p:nvPr/>
        </p:nvSpPr>
        <p:spPr>
          <a:xfrm>
            <a:off x="3105151" y="6084666"/>
            <a:ext cx="29908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Jimenez et al (2024), licensed </a:t>
            </a:r>
            <a:r>
              <a:rPr lang="en-US" sz="1400" dirty="0">
                <a:hlinkClick r:id="rId3"/>
              </a:rPr>
              <a:t>CC-BY 4.0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https://arxiv.org/abs/2310.06770</a:t>
            </a:r>
            <a:r>
              <a:rPr lang="en-US" sz="14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B10C1B-3E69-4E4D-F8C1-FEA03AFB7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13" y="3268987"/>
            <a:ext cx="4135948" cy="2494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670301-8E03-7189-143B-A5E7E3148344}"/>
              </a:ext>
            </a:extLst>
          </p:cNvPr>
          <p:cNvSpPr txBox="1"/>
          <p:nvPr/>
        </p:nvSpPr>
        <p:spPr>
          <a:xfrm>
            <a:off x="6025277" y="608466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Plot data source: </a:t>
            </a:r>
            <a:r>
              <a:rPr lang="en-US" sz="1400" dirty="0">
                <a:hlinkClick r:id="rId6"/>
              </a:rPr>
              <a:t>https://www.swebench.com/</a:t>
            </a:r>
            <a:r>
              <a:rPr lang="en-US" sz="1400" dirty="0"/>
              <a:t> (2025-06-21)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F7CA36-244B-B862-9844-5BAED74B23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0132" y="1359323"/>
            <a:ext cx="6941251" cy="4550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CB32F0-4886-0321-71CF-1D90C5D40DD8}"/>
              </a:ext>
            </a:extLst>
          </p:cNvPr>
          <p:cNvCxnSpPr/>
          <p:nvPr/>
        </p:nvCxnSpPr>
        <p:spPr>
          <a:xfrm>
            <a:off x="614873" y="4441849"/>
            <a:ext cx="25348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33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E8EE-BDC0-7C8D-5836-9F57965A5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90748"/>
            <a:ext cx="10509685" cy="902314"/>
          </a:xfrm>
        </p:spPr>
        <p:txBody>
          <a:bodyPr>
            <a:normAutofit/>
          </a:bodyPr>
          <a:lstStyle/>
          <a:p>
            <a:r>
              <a:rPr lang="en-GB" sz="4400" dirty="0"/>
              <a:t>Collaborative </a:t>
            </a:r>
            <a:r>
              <a:rPr lang="en-GB" dirty="0"/>
              <a:t>coding with AI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A4D6-9406-E675-2C48-3BF5D6D80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122745"/>
            <a:ext cx="4123796" cy="3028072"/>
          </a:xfrm>
        </p:spPr>
        <p:txBody>
          <a:bodyPr>
            <a:normAutofit/>
          </a:bodyPr>
          <a:lstStyle/>
          <a:p>
            <a:r>
              <a:rPr lang="en-GB" sz="2400" dirty="0"/>
              <a:t>If technical solutions do not exist, socio-cultural solutions may help.</a:t>
            </a:r>
          </a:p>
          <a:p>
            <a:r>
              <a:rPr lang="en-GB" sz="2400" dirty="0"/>
              <a:t>Human-human-AI interaction</a:t>
            </a:r>
          </a:p>
          <a:p>
            <a:r>
              <a:rPr lang="en-GB" sz="2400" dirty="0"/>
              <a:t>Transparency</a:t>
            </a:r>
          </a:p>
          <a:p>
            <a:r>
              <a:rPr lang="en-GB" sz="2400" dirty="0"/>
              <a:t>Knowledge exchange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3379BF-C949-4EEE-996B-13D2D6268FCF}"/>
              </a:ext>
            </a:extLst>
          </p:cNvPr>
          <p:cNvSpPr txBox="1"/>
          <p:nvPr/>
        </p:nvSpPr>
        <p:spPr>
          <a:xfrm>
            <a:off x="3373507" y="6182478"/>
            <a:ext cx="7872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https://github.com/haesleinhuepf/git-bob/</a:t>
            </a:r>
            <a:r>
              <a:rPr lang="en-US" sz="1600" dirty="0"/>
              <a:t>  </a:t>
            </a:r>
          </a:p>
          <a:p>
            <a:r>
              <a:rPr lang="LID4096" sz="1600" dirty="0">
                <a:hlinkClick r:id="rId3"/>
              </a:rPr>
              <a:t>https://www.nature.com/articles/s43588-025-00781-1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50FA8-F55B-C9C9-2FD4-B244BF5FA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30" y="3981384"/>
            <a:ext cx="3560638" cy="201883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1D04B51-B2A6-589A-F001-03187780DDD3}"/>
              </a:ext>
            </a:extLst>
          </p:cNvPr>
          <p:cNvGrpSpPr/>
          <p:nvPr/>
        </p:nvGrpSpPr>
        <p:grpSpPr>
          <a:xfrm>
            <a:off x="10501888" y="1801295"/>
            <a:ext cx="818421" cy="1058722"/>
            <a:chOff x="6096000" y="1013702"/>
            <a:chExt cx="1076078" cy="137964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B39DF-4796-E8BE-7367-5973EB369112}"/>
                </a:ext>
              </a:extLst>
            </p:cNvPr>
            <p:cNvSpPr/>
            <p:nvPr/>
          </p:nvSpPr>
          <p:spPr>
            <a:xfrm>
              <a:off x="6242826" y="1013702"/>
              <a:ext cx="782426" cy="735292"/>
            </a:xfrm>
            <a:prstGeom prst="ellipse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C33C4C-65A8-5E9B-1471-659C1396329C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/>
                <a:t>Domain expert</a:t>
              </a:r>
              <a:endParaRPr lang="LID4096" sz="1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EF9CE-3C4F-1E4A-4B72-EBE8AD2E9F21}"/>
              </a:ext>
            </a:extLst>
          </p:cNvPr>
          <p:cNvGrpSpPr/>
          <p:nvPr/>
        </p:nvGrpSpPr>
        <p:grpSpPr>
          <a:xfrm>
            <a:off x="10492289" y="3141900"/>
            <a:ext cx="818421" cy="979420"/>
            <a:chOff x="6096000" y="1031620"/>
            <a:chExt cx="1076078" cy="142286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104F68C-CA98-E70E-CD95-FF5A1142480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88152A8-3A9C-131A-C743-ECE3A3DF790A}"/>
                </a:ext>
              </a:extLst>
            </p:cNvPr>
            <p:cNvSpPr/>
            <p:nvPr/>
          </p:nvSpPr>
          <p:spPr>
            <a:xfrm>
              <a:off x="6096000" y="1836749"/>
              <a:ext cx="1076078" cy="617735"/>
            </a:xfrm>
            <a:prstGeom prst="roundRect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Data analyst</a:t>
              </a:r>
              <a:endParaRPr lang="LID4096" sz="1400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C9E0E-0FE4-36B1-D5E5-8F70B087719D}"/>
              </a:ext>
            </a:extLst>
          </p:cNvPr>
          <p:cNvSpPr/>
          <p:nvPr/>
        </p:nvSpPr>
        <p:spPr>
          <a:xfrm>
            <a:off x="6367570" y="1029642"/>
            <a:ext cx="2404034" cy="49974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Github</a:t>
            </a:r>
            <a:r>
              <a:rPr lang="en-US" sz="1400" dirty="0">
                <a:solidFill>
                  <a:schemeClr val="tx1"/>
                </a:solidFill>
              </a:rPr>
              <a:t> / Gitlab CI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F0B5D7FF-10D2-7845-B695-711888585206}"/>
              </a:ext>
            </a:extLst>
          </p:cNvPr>
          <p:cNvSpPr/>
          <p:nvPr/>
        </p:nvSpPr>
        <p:spPr>
          <a:xfrm>
            <a:off x="7507629" y="1278127"/>
            <a:ext cx="2663022" cy="435859"/>
          </a:xfrm>
          <a:prstGeom prst="wedgeRectCallout">
            <a:avLst>
              <a:gd name="adj1" fmla="val 58138"/>
              <a:gd name="adj2" fmla="val 37471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Hi! I have </a:t>
            </a:r>
            <a:r>
              <a:rPr lang="en-US" sz="1400" i="1" dirty="0">
                <a:solidFill>
                  <a:schemeClr val="tx1"/>
                </a:solidFill>
              </a:rPr>
              <a:t>data</a:t>
            </a:r>
            <a:r>
              <a:rPr lang="en-US" sz="1400" dirty="0">
                <a:solidFill>
                  <a:schemeClr val="tx1"/>
                </a:solidFill>
              </a:rPr>
              <a:t> and would like to measure </a:t>
            </a:r>
            <a:r>
              <a:rPr lang="en-US" sz="1400" i="1" dirty="0">
                <a:solidFill>
                  <a:schemeClr val="tx1"/>
                </a:solidFill>
              </a:rPr>
              <a:t>x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CF48E3F0-09BC-CE9C-901E-E6605D8DBE40}"/>
              </a:ext>
            </a:extLst>
          </p:cNvPr>
          <p:cNvSpPr/>
          <p:nvPr/>
        </p:nvSpPr>
        <p:spPr>
          <a:xfrm>
            <a:off x="7507629" y="1759745"/>
            <a:ext cx="2663022" cy="673583"/>
          </a:xfrm>
          <a:prstGeom prst="wedgeRectCallout">
            <a:avLst>
              <a:gd name="adj1" fmla="val 53564"/>
              <a:gd name="adj2" fmla="val 53070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propose to try algorithm </a:t>
            </a:r>
            <a:r>
              <a:rPr lang="en-US" sz="1400" i="1" dirty="0">
                <a:solidFill>
                  <a:schemeClr val="tx1"/>
                </a:solidFill>
              </a:rPr>
              <a:t>alg.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comment </a:t>
            </a:r>
            <a:r>
              <a:rPr lang="en-US" sz="1400" dirty="0">
                <a:solidFill>
                  <a:schemeClr val="tx1"/>
                </a:solidFill>
              </a:rPr>
              <a:t>on how to do this with Python</a:t>
            </a:r>
            <a:endParaRPr lang="LID4096" sz="1400" dirty="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491F-9E94-57A2-8C55-0D8E00B7C32A}"/>
              </a:ext>
            </a:extLst>
          </p:cNvPr>
          <p:cNvGrpSpPr/>
          <p:nvPr/>
        </p:nvGrpSpPr>
        <p:grpSpPr>
          <a:xfrm>
            <a:off x="6416911" y="3215579"/>
            <a:ext cx="818421" cy="937334"/>
            <a:chOff x="6096000" y="1031620"/>
            <a:chExt cx="1076078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09C65A-37B3-0F91-5409-222B5DACED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AI</a:t>
              </a:r>
              <a:endParaRPr lang="LID4096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01EF2A6-DDA0-FAFB-68EA-A6C6DA83B662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git-bob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27BB91A-0B34-6527-E27B-A774915A3576}"/>
              </a:ext>
            </a:extLst>
          </p:cNvPr>
          <p:cNvSpPr/>
          <p:nvPr/>
        </p:nvSpPr>
        <p:spPr>
          <a:xfrm>
            <a:off x="4596694" y="1029642"/>
            <a:ext cx="1663966" cy="1554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1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A4C074-8C2D-82D1-E95C-D3351548E6E2}"/>
              </a:ext>
            </a:extLst>
          </p:cNvPr>
          <p:cNvSpPr/>
          <p:nvPr/>
        </p:nvSpPr>
        <p:spPr>
          <a:xfrm>
            <a:off x="4596694" y="268430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2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5B1CA947-52C4-86B4-38FB-44951FFE6E59}"/>
              </a:ext>
            </a:extLst>
          </p:cNvPr>
          <p:cNvSpPr/>
          <p:nvPr/>
        </p:nvSpPr>
        <p:spPr>
          <a:xfrm>
            <a:off x="7507629" y="2485232"/>
            <a:ext cx="2663022" cy="822647"/>
          </a:xfrm>
          <a:prstGeom prst="wedgeRectCallout">
            <a:avLst>
              <a:gd name="adj1" fmla="val -61652"/>
              <a:gd name="adj2" fmla="val 44061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Certainly! Try this: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algorithms import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endParaRPr lang="en-US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(data)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boxplot(x)</a:t>
            </a:r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B6722E3-A88B-913C-F352-3EEBD922D6B4}"/>
              </a:ext>
            </a:extLst>
          </p:cNvPr>
          <p:cNvSpPr/>
          <p:nvPr/>
        </p:nvSpPr>
        <p:spPr>
          <a:xfrm>
            <a:off x="7507629" y="3356486"/>
            <a:ext cx="2663022" cy="656663"/>
          </a:xfrm>
          <a:prstGeom prst="wedgeRectCallout">
            <a:avLst>
              <a:gd name="adj1" fmla="val 56602"/>
              <a:gd name="adj2" fmla="val -4033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For result visualization let’s better use a </a:t>
            </a:r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ask </a:t>
            </a:r>
            <a:r>
              <a:rPr lang="en-US" sz="1400" dirty="0" err="1">
                <a:solidFill>
                  <a:srgbClr val="FF00FF"/>
                </a:solidFill>
              </a:rPr>
              <a:t>claude</a:t>
            </a:r>
            <a:r>
              <a:rPr lang="en-US" sz="1400" dirty="0">
                <a:solidFill>
                  <a:srgbClr val="FF00FF"/>
                </a:solidFill>
              </a:rPr>
              <a:t> to try</a:t>
            </a:r>
            <a:r>
              <a:rPr lang="en-US" sz="1400" dirty="0">
                <a:solidFill>
                  <a:schemeClr val="tx1"/>
                </a:solidFill>
              </a:rPr>
              <a:t> this!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84F9BC00-C531-4256-C2A8-37E38BA45A66}"/>
              </a:ext>
            </a:extLst>
          </p:cNvPr>
          <p:cNvSpPr/>
          <p:nvPr/>
        </p:nvSpPr>
        <p:spPr>
          <a:xfrm>
            <a:off x="7507629" y="4063658"/>
            <a:ext cx="2663022" cy="1055563"/>
          </a:xfrm>
          <a:prstGeom prst="wedgeRectCallout">
            <a:avLst>
              <a:gd name="adj1" fmla="val -55948"/>
              <a:gd name="adj2" fmla="val -47967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 created a </a:t>
            </a:r>
          </a:p>
          <a:p>
            <a:r>
              <a:rPr lang="en-US" sz="1400" dirty="0">
                <a:solidFill>
                  <a:schemeClr val="tx1"/>
                </a:solidFill>
              </a:rPr>
              <a:t>notebook for </a:t>
            </a:r>
          </a:p>
          <a:p>
            <a:r>
              <a:rPr lang="en-US" sz="1400" dirty="0">
                <a:solidFill>
                  <a:schemeClr val="tx1"/>
                </a:solidFill>
              </a:rPr>
              <a:t>using </a:t>
            </a:r>
            <a:r>
              <a:rPr lang="en-US" sz="1400" i="1" dirty="0" err="1">
                <a:solidFill>
                  <a:schemeClr val="tx1"/>
                </a:solidFill>
              </a:rPr>
              <a:t>alg</a:t>
            </a:r>
            <a:r>
              <a:rPr lang="en-US" sz="1400" dirty="0">
                <a:solidFill>
                  <a:schemeClr val="tx1"/>
                </a:solidFill>
              </a:rPr>
              <a:t> and </a:t>
            </a:r>
          </a:p>
          <a:p>
            <a:r>
              <a:rPr lang="en-US" sz="1400" dirty="0">
                <a:solidFill>
                  <a:schemeClr val="tx1"/>
                </a:solidFill>
              </a:rPr>
              <a:t>drawing a </a:t>
            </a:r>
          </a:p>
          <a:p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: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891989-8808-EAD2-5AE7-7626530467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1603" y="4120390"/>
            <a:ext cx="1357810" cy="72376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6B98FAE-6B64-8B08-C714-19431C11B07B}"/>
              </a:ext>
            </a:extLst>
          </p:cNvPr>
          <p:cNvSpPr/>
          <p:nvPr/>
        </p:nvSpPr>
        <p:spPr>
          <a:xfrm>
            <a:off x="4596695" y="440601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BC25A8-D2DD-6CE3-8261-FBE21688F983}"/>
              </a:ext>
            </a:extLst>
          </p:cNvPr>
          <p:cNvGrpSpPr/>
          <p:nvPr/>
        </p:nvGrpSpPr>
        <p:grpSpPr>
          <a:xfrm>
            <a:off x="4973973" y="1650473"/>
            <a:ext cx="843026" cy="713251"/>
            <a:chOff x="6096000" y="1031620"/>
            <a:chExt cx="1076078" cy="13617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B2A522-A09E-0793-1034-F6BD379632A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669FABA-202D-3E71-1AF6-27154A14A2DF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gpt-4o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6117C1-3486-AB15-584C-04D968410845}"/>
              </a:ext>
            </a:extLst>
          </p:cNvPr>
          <p:cNvGrpSpPr/>
          <p:nvPr/>
        </p:nvGrpSpPr>
        <p:grpSpPr>
          <a:xfrm>
            <a:off x="4973973" y="3342662"/>
            <a:ext cx="843026" cy="713251"/>
            <a:chOff x="6096000" y="1031620"/>
            <a:chExt cx="1076078" cy="136172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656CFB5-2821-B5B7-1858-5DC53A3AF3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F96ED99-C06C-0143-6B6C-87879A92D5A8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claude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212698-B18E-DEB4-81B0-274310C806D7}"/>
              </a:ext>
            </a:extLst>
          </p:cNvPr>
          <p:cNvGrpSpPr/>
          <p:nvPr/>
        </p:nvGrpSpPr>
        <p:grpSpPr>
          <a:xfrm>
            <a:off x="4973973" y="5018245"/>
            <a:ext cx="843026" cy="713251"/>
            <a:chOff x="6096000" y="1031620"/>
            <a:chExt cx="1076078" cy="1361723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E3BF6B7-1CDB-EA98-7945-3C2C5E30C2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26CA9AE-E08C-E8FD-846D-2AEECE4FE8AB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gemini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4DE87A0-FCA9-DE54-8B5B-5AABDCC9ACFD}"/>
              </a:ext>
            </a:extLst>
          </p:cNvPr>
          <p:cNvSpPr/>
          <p:nvPr/>
        </p:nvSpPr>
        <p:spPr>
          <a:xfrm rot="14168721">
            <a:off x="5770997" y="2578481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0C1DD30-9F1D-C3C6-967E-2805A6F257B5}"/>
              </a:ext>
            </a:extLst>
          </p:cNvPr>
          <p:cNvSpPr/>
          <p:nvPr/>
        </p:nvSpPr>
        <p:spPr>
          <a:xfrm rot="3362537">
            <a:off x="5677386" y="274319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94FF2E0-1832-400B-4576-D9AB22E6E459}"/>
              </a:ext>
            </a:extLst>
          </p:cNvPr>
          <p:cNvSpPr/>
          <p:nvPr/>
        </p:nvSpPr>
        <p:spPr>
          <a:xfrm rot="10800000">
            <a:off x="5802977" y="3387855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E538DDD9-9B65-21F3-F303-A17E88D61BA3}"/>
              </a:ext>
            </a:extLst>
          </p:cNvPr>
          <p:cNvSpPr/>
          <p:nvPr/>
        </p:nvSpPr>
        <p:spPr>
          <a:xfrm>
            <a:off x="5884951" y="3536930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9" name="Speech Bubble: Rectangle 38">
            <a:extLst>
              <a:ext uri="{FF2B5EF4-FFF2-40B4-BE49-F238E27FC236}">
                <a16:creationId xmlns:a16="http://schemas.microsoft.com/office/drawing/2014/main" id="{71546856-4902-F9F1-574C-F33ED3B70242}"/>
              </a:ext>
            </a:extLst>
          </p:cNvPr>
          <p:cNvSpPr/>
          <p:nvPr/>
        </p:nvSpPr>
        <p:spPr>
          <a:xfrm>
            <a:off x="7507629" y="5165193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That looks ok/correct!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90996237-F7B2-F160-97A5-A0020BF41D67}"/>
              </a:ext>
            </a:extLst>
          </p:cNvPr>
          <p:cNvSpPr/>
          <p:nvPr/>
        </p:nvSpPr>
        <p:spPr>
          <a:xfrm>
            <a:off x="7507629" y="5588798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Nice! Thanks!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4481AC9A-1292-8B97-5E35-EC6459FB17C4}"/>
              </a:ext>
            </a:extLst>
          </p:cNvPr>
          <p:cNvSpPr/>
          <p:nvPr/>
        </p:nvSpPr>
        <p:spPr>
          <a:xfrm rot="7344790">
            <a:off x="5696813" y="4708748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CBCFE9C9-15BB-DD83-C993-056D91720490}"/>
              </a:ext>
            </a:extLst>
          </p:cNvPr>
          <p:cNvSpPr/>
          <p:nvPr/>
        </p:nvSpPr>
        <p:spPr>
          <a:xfrm rot="18138606">
            <a:off x="5593825" y="456094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22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E9120-F2A1-C21A-F803-728AC2F54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7087191-67E3-9CBC-6E2C-59FBF7374A26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11731E-EB47-004E-B8E9-15A6A3C5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E5A6A-2467-6972-2C0D-CB2AA9EAB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en-GB" dirty="0"/>
              <a:t>In a nutshell</a:t>
            </a:r>
            <a:endParaRPr lang="LID4096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03B937-512F-BBA5-7C58-248A662CD971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9F68DE0-8DF1-484E-AE36-DEB944917F53}"/>
              </a:ext>
            </a:extLst>
          </p:cNvPr>
          <p:cNvSpPr/>
          <p:nvPr/>
        </p:nvSpPr>
        <p:spPr>
          <a:xfrm>
            <a:off x="1936750" y="2413905"/>
            <a:ext cx="3810042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ED465BC-1EBC-D4F8-5BFD-82B24A6B5598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704E39A-1C8D-7235-EFB8-11D14A4D97E0}"/>
              </a:ext>
            </a:extLst>
          </p:cNvPr>
          <p:cNvSpPr/>
          <p:nvPr/>
        </p:nvSpPr>
        <p:spPr>
          <a:xfrm>
            <a:off x="6096000" y="2413904"/>
            <a:ext cx="37465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E2D9B8-EC95-8DBD-03B3-B9CBF76BE7C4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11A6A6F-ABD0-33A3-72C7-741BF50131AE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B0452A3-0580-D76C-29BA-ADBE0BA89038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98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2E5089-29FE-E8DF-4179-C1A9DBFE92ED}"/>
              </a:ext>
            </a:extLst>
          </p:cNvPr>
          <p:cNvSpPr/>
          <p:nvPr/>
        </p:nvSpPr>
        <p:spPr>
          <a:xfrm>
            <a:off x="114678" y="1621265"/>
            <a:ext cx="328956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007D54-A20D-3A5F-7BFA-62CB7EE2D664}"/>
              </a:ext>
            </a:extLst>
          </p:cNvPr>
          <p:cNvSpPr/>
          <p:nvPr/>
        </p:nvSpPr>
        <p:spPr>
          <a:xfrm>
            <a:off x="9529387" y="1621766"/>
            <a:ext cx="2552025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20F9C8-7E78-54C6-FA9F-DF75E12F5C6F}"/>
              </a:ext>
            </a:extLst>
          </p:cNvPr>
          <p:cNvSpPr/>
          <p:nvPr/>
        </p:nvSpPr>
        <p:spPr>
          <a:xfrm>
            <a:off x="3866209" y="1621766"/>
            <a:ext cx="439848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1CD2CF-7810-2E8B-E239-A2EDD895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Chatting with AI agents on GitHub/Lab</a:t>
            </a:r>
            <a:br>
              <a:rPr lang="LID4096" dirty="0">
                <a:solidFill>
                  <a:srgbClr val="51B02F"/>
                </a:solidFill>
              </a:rPr>
            </a:b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3537E-2463-4D24-0926-90F7D78EF3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37751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Goal: Transparency + knowledge exchange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8B89FD-28D3-4C26-C558-126A03649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474" y="1685714"/>
            <a:ext cx="4225998" cy="226144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7E380E-795E-93F3-2D62-7BD6EC708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34" y="4363120"/>
            <a:ext cx="4225998" cy="152361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C70B02-AFB0-46A4-517E-58023EFCCB60}"/>
              </a:ext>
            </a:extLst>
          </p:cNvPr>
          <p:cNvSpPr txBox="1"/>
          <p:nvPr/>
        </p:nvSpPr>
        <p:spPr>
          <a:xfrm>
            <a:off x="5781605" y="375085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F1D56AB-9BC9-D162-9892-415A91B1667C}"/>
              </a:ext>
            </a:extLst>
          </p:cNvPr>
          <p:cNvSpPr/>
          <p:nvPr/>
        </p:nvSpPr>
        <p:spPr>
          <a:xfrm>
            <a:off x="3463310" y="3450725"/>
            <a:ext cx="372419" cy="35368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AC6449D-1CDC-FAC4-40F8-9F78DCEEE126}"/>
              </a:ext>
            </a:extLst>
          </p:cNvPr>
          <p:cNvSpPr/>
          <p:nvPr/>
        </p:nvSpPr>
        <p:spPr>
          <a:xfrm>
            <a:off x="7975168" y="4770120"/>
            <a:ext cx="1481211" cy="19120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0560D16-691D-14B1-E180-948AC0DDB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1494" y="3395449"/>
            <a:ext cx="1638529" cy="1295581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F174428-D785-4EED-0466-5BB4EE7676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4140"/>
          <a:stretch/>
        </p:blipFill>
        <p:spPr>
          <a:xfrm>
            <a:off x="144859" y="1667486"/>
            <a:ext cx="3169841" cy="1620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ED445A9-E050-60C2-F7EE-57CCEEC26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3767" b="1741"/>
          <a:stretch/>
        </p:blipFill>
        <p:spPr>
          <a:xfrm>
            <a:off x="144859" y="4406809"/>
            <a:ext cx="3169841" cy="153452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23C555-6C1F-FE69-CAC7-066715D0AA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1135795" y="3209126"/>
            <a:ext cx="1187968" cy="11905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2EC458-DC59-12E3-6386-1677457C0A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8384" y="1650616"/>
            <a:ext cx="2367067" cy="7493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56109C-1C4D-F25E-983F-C4DBC7E387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8385" y="2541441"/>
            <a:ext cx="2315309" cy="34021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FD35125-4815-4905-88ED-3A8B49FB9927}"/>
              </a:ext>
            </a:extLst>
          </p:cNvPr>
          <p:cNvSpPr txBox="1"/>
          <p:nvPr/>
        </p:nvSpPr>
        <p:spPr>
          <a:xfrm>
            <a:off x="10499983" y="2107544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B3BF0588-71AC-B823-8D78-4C605C19FD94}"/>
              </a:ext>
            </a:extLst>
          </p:cNvPr>
          <p:cNvSpPr/>
          <p:nvPr/>
        </p:nvSpPr>
        <p:spPr>
          <a:xfrm rot="21052557">
            <a:off x="6612753" y="4134636"/>
            <a:ext cx="1170256" cy="2195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33" name="Grafik 17">
            <a:extLst>
              <a:ext uri="{FF2B5EF4-FFF2-40B4-BE49-F238E27FC236}">
                <a16:creationId xmlns:a16="http://schemas.microsoft.com/office/drawing/2014/main" id="{EB81753C-BAC8-C290-4680-69C239B0EA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993" y="6075473"/>
            <a:ext cx="1816520" cy="760027"/>
          </a:xfrm>
          <a:prstGeom prst="rect">
            <a:avLst/>
          </a:prstGeom>
        </p:spPr>
      </p:pic>
      <p:pic>
        <p:nvPicPr>
          <p:cNvPr id="34" name="Grafik 21">
            <a:extLst>
              <a:ext uri="{FF2B5EF4-FFF2-40B4-BE49-F238E27FC236}">
                <a16:creationId xmlns:a16="http://schemas.microsoft.com/office/drawing/2014/main" id="{8A91BFB5-5797-6C71-09BE-0E83A229A3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110" y="6162346"/>
            <a:ext cx="1481211" cy="6031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1F151A-D19B-7624-F704-67A20F2FD8F4}"/>
              </a:ext>
            </a:extLst>
          </p:cNvPr>
          <p:cNvSpPr txBox="1"/>
          <p:nvPr/>
        </p:nvSpPr>
        <p:spPr>
          <a:xfrm>
            <a:off x="3244368" y="6102903"/>
            <a:ext cx="56959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11"/>
              </a:rPr>
              <a:t>https://github.com/haesleinhuepf/git-bob-playground/issues/241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C0BDC4-FA8A-DAC9-3E74-7519DEF8E4D9}"/>
              </a:ext>
            </a:extLst>
          </p:cNvPr>
          <p:cNvSpPr txBox="1"/>
          <p:nvPr/>
        </p:nvSpPr>
        <p:spPr>
          <a:xfrm>
            <a:off x="453998" y="3362385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F823AB-852B-C453-2BF5-35E26F722DE0}"/>
              </a:ext>
            </a:extLst>
          </p:cNvPr>
          <p:cNvCxnSpPr>
            <a:cxnSpLocks/>
          </p:cNvCxnSpPr>
          <p:nvPr/>
        </p:nvCxnSpPr>
        <p:spPr>
          <a:xfrm>
            <a:off x="376518" y="5338480"/>
            <a:ext cx="759277" cy="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311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14" grpId="0"/>
      <p:bldP spid="15" grpId="0" animBg="1"/>
      <p:bldP spid="16" grpId="0" animBg="1"/>
      <p:bldP spid="27" grpId="0"/>
      <p:bldP spid="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C6949CE-1676-23C5-C524-61A89E599FD0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 err="1"/>
              <a:t>Combining</a:t>
            </a:r>
            <a:r>
              <a:rPr lang="de-DE" dirty="0"/>
              <a:t> LLMs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3BF1A4-0700-C627-5191-48EE7C3BAD7F}"/>
              </a:ext>
            </a:extLst>
          </p:cNvPr>
          <p:cNvSpPr/>
          <p:nvPr/>
        </p:nvSpPr>
        <p:spPr>
          <a:xfrm>
            <a:off x="193675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D81A92F-DC7A-4A06-49FB-5C9DAC434B6B}"/>
              </a:ext>
            </a:extLst>
          </p:cNvPr>
          <p:cNvSpPr/>
          <p:nvPr/>
        </p:nvSpPr>
        <p:spPr>
          <a:xfrm>
            <a:off x="4191000" y="2413905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F6B0917-0B41-6D86-4FA9-F99478FDA793}"/>
              </a:ext>
            </a:extLst>
          </p:cNvPr>
          <p:cNvSpPr/>
          <p:nvPr/>
        </p:nvSpPr>
        <p:spPr>
          <a:xfrm>
            <a:off x="599440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620B24F-6C1B-FB27-05EA-05BF26DC6899}"/>
              </a:ext>
            </a:extLst>
          </p:cNvPr>
          <p:cNvSpPr/>
          <p:nvPr/>
        </p:nvSpPr>
        <p:spPr>
          <a:xfrm>
            <a:off x="8229600" y="2413904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26043BA-5EF3-F5DA-CE58-E5DAF62B0446}"/>
              </a:ext>
            </a:extLst>
          </p:cNvPr>
          <p:cNvSpPr/>
          <p:nvPr/>
        </p:nvSpPr>
        <p:spPr>
          <a:xfrm>
            <a:off x="38195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16876E6-CB22-9956-22BC-C3A9759E79F6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66CBE35-EA96-1D1C-093F-F9DD9D663B8E}"/>
              </a:ext>
            </a:extLst>
          </p:cNvPr>
          <p:cNvSpPr/>
          <p:nvPr/>
        </p:nvSpPr>
        <p:spPr>
          <a:xfrm>
            <a:off x="78708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4BC53FF-8371-57E6-80F7-75FDE49B2771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48B12E0-0B80-995E-9B63-EB2AA8B5A620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17CE1-343B-CEC4-DD8C-1D69934CC024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ED86D2F-9467-CD2F-2124-94272544C6A7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888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16BA-AA77-425E-AF99-C91CB8FC4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Reflexion / Reflection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AED53-C9BF-0C68-78B0-FD84C8337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Iterating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</a:t>
            </a:r>
            <a:r>
              <a:rPr lang="de-DE" dirty="0" err="1"/>
              <a:t>tasks</a:t>
            </a:r>
            <a:r>
              <a:rPr lang="de-DE" dirty="0"/>
              <a:t>/</a:t>
            </a:r>
            <a:r>
              <a:rPr lang="de-DE" dirty="0" err="1"/>
              <a:t>solutions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94BCD0-0972-FD8E-0FC1-7F0563BE6136}"/>
              </a:ext>
            </a:extLst>
          </p:cNvPr>
          <p:cNvSpPr txBox="1">
            <a:spLocks/>
          </p:cNvSpPr>
          <p:nvPr/>
        </p:nvSpPr>
        <p:spPr>
          <a:xfrm>
            <a:off x="3650570" y="6127474"/>
            <a:ext cx="44275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 err="1"/>
              <a:t>Cropped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Shinn</a:t>
            </a:r>
            <a:r>
              <a:rPr lang="de-DE" dirty="0"/>
              <a:t> et al 2023,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r>
              <a:rPr lang="de-DE" dirty="0"/>
              <a:t> </a:t>
            </a:r>
            <a:r>
              <a:rPr lang="en-US" dirty="0">
                <a:hlinkClick r:id="rId3"/>
              </a:rPr>
              <a:t>https://arxiv.org/abs/2303.11366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A4535D-EC58-424D-E824-58FA88EE0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7273925"/>
            <a:ext cx="4267200" cy="2924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B0485B-DA2D-8B64-F7E0-F7C8A8A6FA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85" r="30506" b="55107"/>
          <a:stretch/>
        </p:blipFill>
        <p:spPr>
          <a:xfrm>
            <a:off x="7138142" y="1366374"/>
            <a:ext cx="3683000" cy="20626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931916-C40A-45E1-B79C-C6506BC6B6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794648"/>
            <a:ext cx="4852884" cy="4215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A2D1B43-616F-11E0-B767-480DDB5110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0692"/>
          <a:stretch/>
        </p:blipFill>
        <p:spPr>
          <a:xfrm>
            <a:off x="5850907" y="1416209"/>
            <a:ext cx="1134835" cy="459452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044C7F-F036-D5C9-EC1F-C326BFFEF4EF}"/>
              </a:ext>
            </a:extLst>
          </p:cNvPr>
          <p:cNvSpPr/>
          <p:nvPr/>
        </p:nvSpPr>
        <p:spPr>
          <a:xfrm>
            <a:off x="2057400" y="2476500"/>
            <a:ext cx="2857500" cy="838200"/>
          </a:xfrm>
          <a:prstGeom prst="rect">
            <a:avLst/>
          </a:prstGeom>
          <a:solidFill>
            <a:srgbClr val="F7F7F7">
              <a:alpha val="84000"/>
            </a:srgbClr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C53EF8-ACA4-3DA5-A3C5-B9DDD5A6046B}"/>
              </a:ext>
            </a:extLst>
          </p:cNvPr>
          <p:cNvSpPr/>
          <p:nvPr/>
        </p:nvSpPr>
        <p:spPr>
          <a:xfrm>
            <a:off x="3006839" y="3270251"/>
            <a:ext cx="1806461" cy="726301"/>
          </a:xfrm>
          <a:prstGeom prst="rect">
            <a:avLst/>
          </a:prstGeom>
          <a:solidFill>
            <a:srgbClr val="F7F7F7">
              <a:alpha val="84000"/>
            </a:srgbClr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189522-B4B7-594C-9B06-D509E95B4496}"/>
              </a:ext>
            </a:extLst>
          </p:cNvPr>
          <p:cNvSpPr/>
          <p:nvPr/>
        </p:nvSpPr>
        <p:spPr>
          <a:xfrm>
            <a:off x="869617" y="2359164"/>
            <a:ext cx="1365583" cy="415172"/>
          </a:xfrm>
          <a:prstGeom prst="rect">
            <a:avLst/>
          </a:prstGeom>
          <a:solidFill>
            <a:srgbClr val="F7F7F7">
              <a:alpha val="84000"/>
            </a:srgbClr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9B2AFF-F153-9C77-FB1E-0228969C9A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85" t="44816" r="30506" b="43575"/>
          <a:stretch/>
        </p:blipFill>
        <p:spPr>
          <a:xfrm>
            <a:off x="7138142" y="3503137"/>
            <a:ext cx="3683000" cy="5333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3C166AE-91B6-C5FD-4FF1-1D6C6B65BED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85" t="56484" r="30506" b="950"/>
          <a:stretch/>
        </p:blipFill>
        <p:spPr>
          <a:xfrm>
            <a:off x="7138142" y="4110673"/>
            <a:ext cx="36830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78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C7E8E-B4A3-C76C-8F77-B2DD8BFA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Reflection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323E6-B33C-0106-F722-2B4BE8732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954314"/>
          </a:xfrm>
        </p:spPr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task</a:t>
            </a:r>
            <a:r>
              <a:rPr lang="de-DE" dirty="0"/>
              <a:t>: Generate a </a:t>
            </a:r>
            <a:r>
              <a:rPr lang="de-DE" dirty="0" err="1"/>
              <a:t>Jupyter</a:t>
            </a:r>
            <a:r>
              <a:rPr lang="de-DE" dirty="0"/>
              <a:t> </a:t>
            </a:r>
            <a:r>
              <a:rPr lang="de-DE" dirty="0" err="1"/>
              <a:t>notebook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DACF930-EF00-CC84-1C39-1D37E094D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12" y="1639886"/>
            <a:ext cx="6746875" cy="25104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48735C-17A9-9EB1-2994-965FD130E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4151204"/>
            <a:ext cx="4705350" cy="17907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D4AA38-AA77-789C-FFC6-427EA313D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301" y="2696059"/>
            <a:ext cx="5422106" cy="32239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C3D023-D467-D3F1-B25C-9ED8FC528A99}"/>
              </a:ext>
            </a:extLst>
          </p:cNvPr>
          <p:cNvSpPr txBox="1"/>
          <p:nvPr/>
        </p:nvSpPr>
        <p:spPr>
          <a:xfrm>
            <a:off x="3721100" y="6052404"/>
            <a:ext cx="4279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5"/>
              </a:rPr>
              <a:t>https://github.com/ScaDS/BIDS-lecture-2024/blob/main/11a_prompt_engineering/10_reflection.ipynb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30763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C7E8E-B4A3-C76C-8F77-B2DD8BFA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Reflection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323E6-B33C-0106-F722-2B4BE8732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954314"/>
          </a:xfrm>
        </p:spPr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task</a:t>
            </a:r>
            <a:r>
              <a:rPr lang="de-DE" dirty="0"/>
              <a:t>: Generate a </a:t>
            </a:r>
            <a:r>
              <a:rPr lang="de-DE" dirty="0" err="1"/>
              <a:t>Jupyter</a:t>
            </a:r>
            <a:r>
              <a:rPr lang="de-DE" dirty="0"/>
              <a:t> </a:t>
            </a:r>
            <a:r>
              <a:rPr lang="de-DE" dirty="0" err="1"/>
              <a:t>notebook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100DC8-94F3-029A-6549-B04DC9A86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98612"/>
            <a:ext cx="5527248" cy="33416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9CFD4E-8752-DEB6-8EBD-C3429A0DA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008" y="3860800"/>
            <a:ext cx="6790692" cy="204538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57A91A-1F71-BB17-2835-12C2C91587E9}"/>
              </a:ext>
            </a:extLst>
          </p:cNvPr>
          <p:cNvSpPr txBox="1"/>
          <p:nvPr/>
        </p:nvSpPr>
        <p:spPr>
          <a:xfrm>
            <a:off x="3721100" y="6052404"/>
            <a:ext cx="4279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4"/>
              </a:rPr>
              <a:t>https://github.com/ScaDS/BIDS-lecture-2024/blob/main/11a_prompt_engineering/10_reflection.ipynb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23255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C8D15-4E52-D786-383E-0EC0EA418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6746-FDF5-1FD8-54FD-6EDC8D066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systems / AI agents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1D01E-0942-4D4E-B5FC-06F75B9351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977294"/>
          </a:xfrm>
        </p:spPr>
        <p:txBody>
          <a:bodyPr/>
          <a:lstStyle/>
          <a:p>
            <a:r>
              <a:rPr lang="en-GB" dirty="0"/>
              <a:t>An AI agent is an AI system </a:t>
            </a:r>
            <a:r>
              <a:rPr lang="en-GB" i="1" dirty="0"/>
              <a:t>acting</a:t>
            </a:r>
            <a:r>
              <a:rPr lang="en-GB" dirty="0"/>
              <a:t> on behalf of a human 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B2DE11-1A25-AB41-DA6F-01BC568717B1}"/>
              </a:ext>
            </a:extLst>
          </p:cNvPr>
          <p:cNvSpPr/>
          <p:nvPr/>
        </p:nvSpPr>
        <p:spPr>
          <a:xfrm>
            <a:off x="4014395" y="1633407"/>
            <a:ext cx="3001547" cy="3223260"/>
          </a:xfrm>
          <a:prstGeom prst="rect">
            <a:avLst/>
          </a:prstGeom>
          <a:solidFill>
            <a:srgbClr val="81DB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/>
              <a:t>AI system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LID4096" sz="2800" dirty="0"/>
          </a:p>
        </p:txBody>
      </p:sp>
      <p:sp>
        <p:nvSpPr>
          <p:cNvPr id="5" name="Flowchart: Magnetic Disk 4">
            <a:extLst>
              <a:ext uri="{FF2B5EF4-FFF2-40B4-BE49-F238E27FC236}">
                <a16:creationId xmlns:a16="http://schemas.microsoft.com/office/drawing/2014/main" id="{52151846-35F5-873A-A003-499AFF557E75}"/>
              </a:ext>
            </a:extLst>
          </p:cNvPr>
          <p:cNvSpPr/>
          <p:nvPr/>
        </p:nvSpPr>
        <p:spPr>
          <a:xfrm>
            <a:off x="4371641" y="2405307"/>
            <a:ext cx="2287054" cy="2205240"/>
          </a:xfrm>
          <a:prstGeom prst="flowChartMagneticDis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AI model</a:t>
            </a:r>
            <a:endParaRPr lang="LID4096" sz="2800" dirty="0"/>
          </a:p>
        </p:txBody>
      </p:sp>
      <p:sp>
        <p:nvSpPr>
          <p:cNvPr id="6" name="Flowchart: Magnetic Disk 5">
            <a:extLst>
              <a:ext uri="{FF2B5EF4-FFF2-40B4-BE49-F238E27FC236}">
                <a16:creationId xmlns:a16="http://schemas.microsoft.com/office/drawing/2014/main" id="{54D1A469-3CA8-17C1-530F-C9ABEC3F0174}"/>
              </a:ext>
            </a:extLst>
          </p:cNvPr>
          <p:cNvSpPr/>
          <p:nvPr/>
        </p:nvSpPr>
        <p:spPr>
          <a:xfrm>
            <a:off x="7399622" y="2070562"/>
            <a:ext cx="1617226" cy="1200295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/>
              <a:t>Data</a:t>
            </a:r>
            <a:endParaRPr lang="LID4096" sz="2800" dirty="0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541E8DB2-81F4-B359-2C45-0735AEC4D710}"/>
              </a:ext>
            </a:extLst>
          </p:cNvPr>
          <p:cNvSpPr/>
          <p:nvPr/>
        </p:nvSpPr>
        <p:spPr>
          <a:xfrm>
            <a:off x="6715188" y="2670709"/>
            <a:ext cx="658000" cy="43434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2800"/>
          </a:p>
        </p:txBody>
      </p:sp>
      <p:sp>
        <p:nvSpPr>
          <p:cNvPr id="8" name="Flowchart: Magnetic Disk 7">
            <a:extLst>
              <a:ext uri="{FF2B5EF4-FFF2-40B4-BE49-F238E27FC236}">
                <a16:creationId xmlns:a16="http://schemas.microsoft.com/office/drawing/2014/main" id="{E9C452C1-07A8-57DB-67FA-8A6899344BB8}"/>
              </a:ext>
            </a:extLst>
          </p:cNvPr>
          <p:cNvSpPr/>
          <p:nvPr/>
        </p:nvSpPr>
        <p:spPr>
          <a:xfrm>
            <a:off x="7399622" y="3423257"/>
            <a:ext cx="1617226" cy="1200295"/>
          </a:xfrm>
          <a:prstGeom prst="flowChartMagneticDis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Internet</a:t>
            </a:r>
            <a:endParaRPr lang="LID4096" sz="2800" dirty="0"/>
          </a:p>
        </p:txBody>
      </p:sp>
      <p:sp>
        <p:nvSpPr>
          <p:cNvPr id="9" name="Arrow: Left-Right 8">
            <a:extLst>
              <a:ext uri="{FF2B5EF4-FFF2-40B4-BE49-F238E27FC236}">
                <a16:creationId xmlns:a16="http://schemas.microsoft.com/office/drawing/2014/main" id="{F9D4D794-B9E5-9C91-3081-03AF7A954F1C}"/>
              </a:ext>
            </a:extLst>
          </p:cNvPr>
          <p:cNvSpPr/>
          <p:nvPr/>
        </p:nvSpPr>
        <p:spPr>
          <a:xfrm>
            <a:off x="6713375" y="3806234"/>
            <a:ext cx="658000" cy="434340"/>
          </a:xfrm>
          <a:prstGeom prst="left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3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652B7-CC5D-FB8A-81EC-32061C197129}"/>
              </a:ext>
            </a:extLst>
          </p:cNvPr>
          <p:cNvSpPr txBox="1"/>
          <p:nvPr/>
        </p:nvSpPr>
        <p:spPr>
          <a:xfrm>
            <a:off x="9123218" y="2292927"/>
            <a:ext cx="2570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E.g. company-internal </a:t>
            </a:r>
            <a:r>
              <a:rPr lang="en-GB" dirty="0" err="1"/>
              <a:t>documents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275E0-94F8-DD84-DF54-174A2498D1CE}"/>
              </a:ext>
            </a:extLst>
          </p:cNvPr>
          <p:cNvSpPr txBox="1"/>
          <p:nvPr/>
        </p:nvSpPr>
        <p:spPr>
          <a:xfrm>
            <a:off x="9123218" y="3630974"/>
            <a:ext cx="2570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For </a:t>
            </a:r>
            <a:r>
              <a:rPr lang="en-GB" dirty="0" err="1"/>
              <a:t>searching</a:t>
            </a:r>
            <a:r>
              <a:rPr lang="en-GB" dirty="0"/>
              <a:t> </a:t>
            </a:r>
            <a:r>
              <a:rPr lang="en-GB" dirty="0" err="1"/>
              <a:t>for</a:t>
            </a:r>
            <a:r>
              <a:rPr lang="en-GB" dirty="0"/>
              <a:t> </a:t>
            </a:r>
            <a:r>
              <a:rPr lang="en-GB" dirty="0" err="1"/>
              <a:t>current</a:t>
            </a:r>
            <a:r>
              <a:rPr lang="en-GB" dirty="0"/>
              <a:t> </a:t>
            </a:r>
            <a:r>
              <a:rPr lang="en-GB" dirty="0" err="1"/>
              <a:t>results</a:t>
            </a:r>
            <a:endParaRPr lang="LID4096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3671E15-9B30-3142-E1D5-82957D312C59}"/>
              </a:ext>
            </a:extLst>
          </p:cNvPr>
          <p:cNvGrpSpPr>
            <a:grpSpLocks noChangeAspect="1"/>
          </p:cNvGrpSpPr>
          <p:nvPr/>
        </p:nvGrpSpPr>
        <p:grpSpPr>
          <a:xfrm>
            <a:off x="1626042" y="3105049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16" name="Smiley Face 15">
              <a:extLst>
                <a:ext uri="{FF2B5EF4-FFF2-40B4-BE49-F238E27FC236}">
                  <a16:creationId xmlns:a16="http://schemas.microsoft.com/office/drawing/2014/main" id="{69F0A785-39F0-2128-FB5A-BE7FE76EA9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8F87B84-B523-E11B-451A-C3DB540D5890}"/>
                </a:ext>
              </a:extLst>
            </p:cNvPr>
            <p:cNvCxnSpPr>
              <a:stCxn id="1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5165479-C85D-4DF2-3E45-DA94E24D53E3}"/>
                </a:ext>
              </a:extLst>
            </p:cNvPr>
            <p:cNvCxnSpPr>
              <a:stCxn id="1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99242B-B283-AE98-32D3-089B4771BC45}"/>
                </a:ext>
              </a:extLst>
            </p:cNvPr>
            <p:cNvCxnSpPr>
              <a:stCxn id="16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CC4E15-249C-AAC2-7B0F-B3A103BDAF3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6C50585-61E5-192D-FEB3-64F524EB4365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5E5F04B-BDE9-C9D6-FB11-C7D2E966D7C2}"/>
              </a:ext>
            </a:extLst>
          </p:cNvPr>
          <p:cNvSpPr txBox="1"/>
          <p:nvPr/>
        </p:nvSpPr>
        <p:spPr>
          <a:xfrm>
            <a:off x="1356190" y="5145670"/>
            <a:ext cx="1401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/>
              <a:t>User</a:t>
            </a:r>
            <a:endParaRPr lang="LID4096" dirty="0"/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118E346A-48E3-9B7C-7642-2942A3367DD5}"/>
              </a:ext>
            </a:extLst>
          </p:cNvPr>
          <p:cNvSpPr/>
          <p:nvPr/>
        </p:nvSpPr>
        <p:spPr>
          <a:xfrm>
            <a:off x="1029703" y="1660566"/>
            <a:ext cx="2715491" cy="1185993"/>
          </a:xfrm>
          <a:prstGeom prst="wedgeRectCallout">
            <a:avLst>
              <a:gd name="adj1" fmla="val 1106"/>
              <a:gd name="adj2" fmla="val 75350"/>
            </a:avLst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I need a …</a:t>
            </a:r>
            <a:endParaRPr lang="LID4096" sz="3200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EB42457B-6ADC-3C9F-BB56-5FDA84978782}"/>
              </a:ext>
            </a:extLst>
          </p:cNvPr>
          <p:cNvSpPr/>
          <p:nvPr/>
        </p:nvSpPr>
        <p:spPr>
          <a:xfrm>
            <a:off x="3837709" y="2431171"/>
            <a:ext cx="429491" cy="382977"/>
          </a:xfrm>
          <a:prstGeom prst="rightArrow">
            <a:avLst/>
          </a:prstGeom>
          <a:solidFill>
            <a:srgbClr val="6CAF6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360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D698D58F-9DAF-8A4D-AECA-476F758F06EC}"/>
              </a:ext>
            </a:extLst>
          </p:cNvPr>
          <p:cNvSpPr/>
          <p:nvPr/>
        </p:nvSpPr>
        <p:spPr>
          <a:xfrm rot="10800000">
            <a:off x="3785526" y="4087402"/>
            <a:ext cx="429491" cy="382977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280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7363B694-FB0F-0FF4-1A66-95DA989325A3}"/>
              </a:ext>
            </a:extLst>
          </p:cNvPr>
          <p:cNvSpPr/>
          <p:nvPr/>
        </p:nvSpPr>
        <p:spPr>
          <a:xfrm>
            <a:off x="3380509" y="4987406"/>
            <a:ext cx="3182851" cy="896396"/>
          </a:xfrm>
          <a:prstGeom prst="wedgeRectCallout">
            <a:avLst>
              <a:gd name="adj1" fmla="val -18685"/>
              <a:gd name="adj2" fmla="val -88997"/>
            </a:avLst>
          </a:prstGeom>
          <a:ln w="57150">
            <a:solidFill>
              <a:srgbClr val="009EE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Here you go …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407522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D486D-202E-97AA-91CC-3CF72D837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 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F06FB-FEB1-D5FB-C97B-72F22222C48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Agent:</a:t>
            </a:r>
          </a:p>
          <a:p>
            <a:r>
              <a:rPr lang="en-GB" dirty="0"/>
              <a:t>[computer program] that represents a legal entity (e.g. a person)</a:t>
            </a:r>
          </a:p>
          <a:p>
            <a:r>
              <a:rPr lang="en-GB" dirty="0"/>
              <a:t>can </a:t>
            </a:r>
            <a:r>
              <a:rPr lang="en-GB" u="sng" dirty="0"/>
              <a:t>interact with the world </a:t>
            </a:r>
            <a:r>
              <a:rPr lang="en-GB" i="1" u="sng" dirty="0"/>
              <a:t>on behalf</a:t>
            </a:r>
            <a:r>
              <a:rPr lang="en-GB" u="sng" dirty="0"/>
              <a:t> </a:t>
            </a:r>
            <a:r>
              <a:rPr lang="en-GB" dirty="0"/>
              <a:t>of them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LLM-based agent:</a:t>
            </a:r>
          </a:p>
          <a:p>
            <a:r>
              <a:rPr lang="en-GB" dirty="0"/>
              <a:t>Control flow of a program based on an LLM</a:t>
            </a:r>
          </a:p>
          <a:p>
            <a:r>
              <a:rPr lang="en-GB" dirty="0"/>
              <a:t>The LLM </a:t>
            </a:r>
            <a:r>
              <a:rPr lang="en-GB" i="1" dirty="0"/>
              <a:t>decides</a:t>
            </a:r>
            <a:r>
              <a:rPr lang="en-GB" dirty="0"/>
              <a:t> what action to execution, </a:t>
            </a:r>
            <a:r>
              <a:rPr lang="en-GB" i="1" dirty="0"/>
              <a:t>what function to call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64FCA-8F44-EDBB-F9C2-0BC911E22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E1D3D2-80CE-4B0B-AED8-6B9CF15C1602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927785-E172-D882-9DF5-A57C02AFE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en-GB" dirty="0"/>
              <a:t>Function calling / “tool calling”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1457E-5D37-8B61-2DB1-1FB490E82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Enabling LLMs to interact with the world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4A16EA5-6D83-F56D-199C-2A918E95EBCB}"/>
              </a:ext>
            </a:extLst>
          </p:cNvPr>
          <p:cNvSpPr/>
          <p:nvPr/>
        </p:nvSpPr>
        <p:spPr>
          <a:xfrm>
            <a:off x="193675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19354FB-274F-29F3-476A-E8EBAB68ACC4}"/>
              </a:ext>
            </a:extLst>
          </p:cNvPr>
          <p:cNvSpPr/>
          <p:nvPr/>
        </p:nvSpPr>
        <p:spPr>
          <a:xfrm>
            <a:off x="4191000" y="2413905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2223C6B-2067-CD71-AD9D-514A03C4EDB6}"/>
              </a:ext>
            </a:extLst>
          </p:cNvPr>
          <p:cNvSpPr/>
          <p:nvPr/>
        </p:nvSpPr>
        <p:spPr>
          <a:xfrm>
            <a:off x="599440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D8E46BE-9ED4-43DA-B896-B3D317D29778}"/>
              </a:ext>
            </a:extLst>
          </p:cNvPr>
          <p:cNvSpPr/>
          <p:nvPr/>
        </p:nvSpPr>
        <p:spPr>
          <a:xfrm>
            <a:off x="8229600" y="2413904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6C75C07-75F3-0255-EE10-F637637D661A}"/>
              </a:ext>
            </a:extLst>
          </p:cNvPr>
          <p:cNvSpPr/>
          <p:nvPr/>
        </p:nvSpPr>
        <p:spPr>
          <a:xfrm>
            <a:off x="38195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6C43005-2A26-C7DF-F535-EC048ABB9444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4A4905A-A4EB-56BF-6E5B-48138ADCFEFA}"/>
              </a:ext>
            </a:extLst>
          </p:cNvPr>
          <p:cNvSpPr/>
          <p:nvPr/>
        </p:nvSpPr>
        <p:spPr>
          <a:xfrm>
            <a:off x="78708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D037A55-E7B0-10A0-3C47-88D1B1D5BCF1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65005F0-E07F-53A7-B113-28FAAFDAA8DD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66AA18-F0D5-9837-9A57-130B280F1DBA}"/>
              </a:ext>
            </a:extLst>
          </p:cNvPr>
          <p:cNvSpPr/>
          <p:nvPr/>
        </p:nvSpPr>
        <p:spPr>
          <a:xfrm>
            <a:off x="3614477" y="4838699"/>
            <a:ext cx="1881187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Function call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1262773-79D6-631D-A0CE-0E5B6534F1BD}"/>
              </a:ext>
            </a:extLst>
          </p:cNvPr>
          <p:cNvSpPr/>
          <p:nvPr/>
        </p:nvSpPr>
        <p:spPr>
          <a:xfrm rot="5400000">
            <a:off x="4355230" y="3983567"/>
            <a:ext cx="1324126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1A48F29-0CA0-0CA0-E01C-D601428217BC}"/>
              </a:ext>
            </a:extLst>
          </p:cNvPr>
          <p:cNvSpPr/>
          <p:nvPr/>
        </p:nvSpPr>
        <p:spPr>
          <a:xfrm>
            <a:off x="5762323" y="4836128"/>
            <a:ext cx="22352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Execution result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456CB764-3C28-4266-47EF-875B4F9C2E8C}"/>
              </a:ext>
            </a:extLst>
          </p:cNvPr>
          <p:cNvSpPr/>
          <p:nvPr/>
        </p:nvSpPr>
        <p:spPr>
          <a:xfrm rot="16200000">
            <a:off x="6341194" y="3983565"/>
            <a:ext cx="1324126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49A72177-0D26-3FAB-3F9F-06EAEDDF184B}"/>
              </a:ext>
            </a:extLst>
          </p:cNvPr>
          <p:cNvSpPr/>
          <p:nvPr/>
        </p:nvSpPr>
        <p:spPr>
          <a:xfrm>
            <a:off x="5495664" y="4916814"/>
            <a:ext cx="342859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F97C650-3731-5452-4F17-3F2D6071A798}"/>
              </a:ext>
            </a:extLst>
          </p:cNvPr>
          <p:cNvSpPr/>
          <p:nvPr/>
        </p:nvSpPr>
        <p:spPr>
          <a:xfrm>
            <a:off x="4549246" y="5508724"/>
            <a:ext cx="1422400" cy="838200"/>
          </a:xfrm>
          <a:prstGeom prst="wedgeRectCallout">
            <a:avLst>
              <a:gd name="adj1" fmla="val 22619"/>
              <a:gd name="adj2" fmla="val -6477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User is responsible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2F90E78-546A-A76A-E2E6-B7F918FFE1E8}"/>
              </a:ext>
            </a:extLst>
          </p:cNvPr>
          <p:cNvSpPr/>
          <p:nvPr/>
        </p:nvSpPr>
        <p:spPr>
          <a:xfrm>
            <a:off x="1496483" y="4830233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3E38F0D-4AD4-16AC-8284-0E735B3F5796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5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E30B-66DD-93DC-7B21-86D58925E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6D2C992-A126-F3DB-FBE9-4EC7C6E8ABEE}"/>
              </a:ext>
            </a:extLst>
          </p:cNvPr>
          <p:cNvSpPr/>
          <p:nvPr/>
        </p:nvSpPr>
        <p:spPr>
          <a:xfrm>
            <a:off x="1727200" y="1460501"/>
            <a:ext cx="8343900" cy="252729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7A586B-4DF5-9816-5AAD-5D6B8AB40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en-GB" dirty="0"/>
              <a:t>Function calling / “tool calling”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5ADA0-34B1-2B45-6599-F699EAF3A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Enabling LLMs to interact with the world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463ACF9-E1E3-E864-03FC-4401B3FCE7B3}"/>
              </a:ext>
            </a:extLst>
          </p:cNvPr>
          <p:cNvSpPr/>
          <p:nvPr/>
        </p:nvSpPr>
        <p:spPr>
          <a:xfrm>
            <a:off x="193675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808AED-5BEE-8796-45CD-007C4D03D5EE}"/>
              </a:ext>
            </a:extLst>
          </p:cNvPr>
          <p:cNvSpPr/>
          <p:nvPr/>
        </p:nvSpPr>
        <p:spPr>
          <a:xfrm>
            <a:off x="4191000" y="2413905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5C7E8D5-C6FF-57F1-2983-023955E18ECE}"/>
              </a:ext>
            </a:extLst>
          </p:cNvPr>
          <p:cNvSpPr/>
          <p:nvPr/>
        </p:nvSpPr>
        <p:spPr>
          <a:xfrm>
            <a:off x="599440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ACA55DD-BBCC-28FA-09FA-8FD5EBE6B03B}"/>
              </a:ext>
            </a:extLst>
          </p:cNvPr>
          <p:cNvSpPr/>
          <p:nvPr/>
        </p:nvSpPr>
        <p:spPr>
          <a:xfrm>
            <a:off x="8229600" y="2413904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1B3430E-8296-2CAB-5100-26E01522D3FE}"/>
              </a:ext>
            </a:extLst>
          </p:cNvPr>
          <p:cNvSpPr/>
          <p:nvPr/>
        </p:nvSpPr>
        <p:spPr>
          <a:xfrm>
            <a:off x="38195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C66A7E0-58CA-8C81-AE53-A25494426450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E06E1A1-E6E5-5ABC-BADD-ECBD34C4FB0E}"/>
              </a:ext>
            </a:extLst>
          </p:cNvPr>
          <p:cNvSpPr/>
          <p:nvPr/>
        </p:nvSpPr>
        <p:spPr>
          <a:xfrm>
            <a:off x="78708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462052D-AAC6-7E89-7E8A-5FB46F7952BD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1680E56-FEDC-82CF-0ED2-8B6ED8C318BD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DD6A8B-EB62-3A0B-C540-6772A1CA0C4B}"/>
              </a:ext>
            </a:extLst>
          </p:cNvPr>
          <p:cNvSpPr/>
          <p:nvPr/>
        </p:nvSpPr>
        <p:spPr>
          <a:xfrm>
            <a:off x="3486191" y="1669065"/>
            <a:ext cx="1881187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Function call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C8EE64A-2F7E-9675-5D94-19CA8A42BDD9}"/>
              </a:ext>
            </a:extLst>
          </p:cNvPr>
          <p:cNvSpPr/>
          <p:nvPr/>
        </p:nvSpPr>
        <p:spPr>
          <a:xfrm rot="16200000">
            <a:off x="4754526" y="2096481"/>
            <a:ext cx="387504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E06C534-FA75-7CE8-9184-F2D3002BDBF1}"/>
              </a:ext>
            </a:extLst>
          </p:cNvPr>
          <p:cNvSpPr/>
          <p:nvPr/>
        </p:nvSpPr>
        <p:spPr>
          <a:xfrm>
            <a:off x="5634037" y="1666494"/>
            <a:ext cx="22352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Execution result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60DEB3ED-6632-835C-5907-E1589F5B66E9}"/>
              </a:ext>
            </a:extLst>
          </p:cNvPr>
          <p:cNvSpPr/>
          <p:nvPr/>
        </p:nvSpPr>
        <p:spPr>
          <a:xfrm>
            <a:off x="5367378" y="1747180"/>
            <a:ext cx="342859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FF636F04-2E3F-75A1-36A9-86B6E8E7E4F4}"/>
              </a:ext>
            </a:extLst>
          </p:cNvPr>
          <p:cNvSpPr/>
          <p:nvPr/>
        </p:nvSpPr>
        <p:spPr>
          <a:xfrm>
            <a:off x="5367378" y="3835286"/>
            <a:ext cx="1422400" cy="838200"/>
          </a:xfrm>
          <a:prstGeom prst="wedgeRectCallout">
            <a:avLst>
              <a:gd name="adj1" fmla="val -45238"/>
              <a:gd name="adj2" fmla="val -245581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Developer is responsible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E11A961-EE6A-426C-5E9B-BE3AAE5E1904}"/>
              </a:ext>
            </a:extLst>
          </p:cNvPr>
          <p:cNvSpPr/>
          <p:nvPr/>
        </p:nvSpPr>
        <p:spPr>
          <a:xfrm rot="5400000">
            <a:off x="6818276" y="2129513"/>
            <a:ext cx="387504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D0F9365-F233-2085-E0C0-9874B55F4FF9}"/>
              </a:ext>
            </a:extLst>
          </p:cNvPr>
          <p:cNvSpPr/>
          <p:nvPr/>
        </p:nvSpPr>
        <p:spPr>
          <a:xfrm>
            <a:off x="1496483" y="4830233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E4B281D-9BEC-02F3-8777-662E1DD06F53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754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75E33-CE0B-2F8B-970D-595B9EF45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A49E2-DBB9-2A59-BDE5-79BF2C470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>
            <a:normAutofit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r>
              <a:rPr lang="de-DE" dirty="0"/>
              <a:t> (</a:t>
            </a:r>
            <a:r>
              <a:rPr lang="de-DE" dirty="0" err="1"/>
              <a:t>choosing</a:t>
            </a:r>
            <a:r>
              <a:rPr lang="de-DE" dirty="0"/>
              <a:t> a </a:t>
            </a:r>
            <a:r>
              <a:rPr lang="de-DE" dirty="0" err="1"/>
              <a:t>tool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C89ACF-976A-B6C0-DB27-078603B5F74C}"/>
              </a:ext>
            </a:extLst>
          </p:cNvPr>
          <p:cNvSpPr txBox="1"/>
          <p:nvPr/>
        </p:nvSpPr>
        <p:spPr>
          <a:xfrm>
            <a:off x="1019175" y="1623746"/>
            <a:ext cx="516572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list of </a:t>
            </a:r>
            <a:r>
              <a:rPr lang="de-DE" sz="3200" dirty="0" err="1"/>
              <a:t>tools</a:t>
            </a:r>
            <a:r>
              <a:rPr lang="de-DE" sz="3200" dirty="0"/>
              <a:t>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get_current_time</a:t>
            </a:r>
            <a:endParaRPr lang="de-DE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order_food</a:t>
            </a:r>
            <a:endParaRPr lang="de-DE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book_room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Please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meeting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3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Robert at 3pm.</a:t>
            </a:r>
          </a:p>
          <a:p>
            <a:r>
              <a:rPr lang="de-DE" sz="3200" i="1" dirty="0" err="1"/>
              <a:t>Which</a:t>
            </a:r>
            <a:r>
              <a:rPr lang="de-DE" sz="3200" i="1" dirty="0"/>
              <a:t> </a:t>
            </a:r>
            <a:r>
              <a:rPr lang="de-DE" sz="3200" i="1" dirty="0" err="1"/>
              <a:t>is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right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 </a:t>
            </a:r>
            <a:r>
              <a:rPr lang="de-DE" sz="3200" i="1" dirty="0" err="1"/>
              <a:t>to</a:t>
            </a:r>
            <a:r>
              <a:rPr lang="de-DE" sz="3200" i="1" dirty="0"/>
              <a:t> </a:t>
            </a:r>
            <a:r>
              <a:rPr lang="de-DE" sz="3200" i="1" dirty="0" err="1"/>
              <a:t>use</a:t>
            </a:r>
            <a:r>
              <a:rPr lang="de-DE" sz="3200" i="1" dirty="0"/>
              <a:t>?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394E0D8-AD74-AC15-57F8-0331A811DF8B}"/>
              </a:ext>
            </a:extLst>
          </p:cNvPr>
          <p:cNvSpPr/>
          <p:nvPr/>
        </p:nvSpPr>
        <p:spPr>
          <a:xfrm>
            <a:off x="6734173" y="2287911"/>
            <a:ext cx="1504950" cy="6694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5F81C1-1C5D-30B4-DD9E-37E920B9F296}"/>
              </a:ext>
            </a:extLst>
          </p:cNvPr>
          <p:cNvSpPr txBox="1"/>
          <p:nvPr/>
        </p:nvSpPr>
        <p:spPr>
          <a:xfrm>
            <a:off x="8886825" y="2294231"/>
            <a:ext cx="3305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book_room</a:t>
            </a:r>
            <a:endParaRPr lang="en-US" sz="32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A63A001F-95AE-77ED-8D76-182983D94D91}"/>
              </a:ext>
            </a:extLst>
          </p:cNvPr>
          <p:cNvSpPr/>
          <p:nvPr/>
        </p:nvSpPr>
        <p:spPr>
          <a:xfrm>
            <a:off x="9061450" y="607558"/>
            <a:ext cx="2673350" cy="138112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kind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next-word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prediction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task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4F6E32-6551-E053-C832-504823A6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173" y="3488083"/>
            <a:ext cx="5346378" cy="24718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68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51F2CE-858C-239C-6504-B573CE0DE9C7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CE4238-6AC2-36BA-966F-781830E1D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617" y="908041"/>
            <a:ext cx="7287152" cy="18080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494D3-2252-D972-A8B2-720EA9EDB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17" y="2880632"/>
            <a:ext cx="7287152" cy="869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L 0.00221 -0.827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7C01-DBE7-19A7-A625-F2BD2BFE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C5EA2-4FCC-0A69-0B5E-B606A433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1389289"/>
          </a:xfrm>
        </p:spPr>
        <p:txBody>
          <a:bodyPr/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r>
              <a:rPr lang="de-DE" dirty="0"/>
              <a:t> (p</a:t>
            </a:r>
            <a:r>
              <a:rPr lang="en-US" dirty="0" err="1"/>
              <a:t>arameterizing</a:t>
            </a:r>
            <a:r>
              <a:rPr lang="en-US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3ACD5-E04D-F371-2D95-11802D89C078}"/>
              </a:ext>
            </a:extLst>
          </p:cNvPr>
          <p:cNvSpPr txBox="1"/>
          <p:nvPr/>
        </p:nvSpPr>
        <p:spPr>
          <a:xfrm>
            <a:off x="152400" y="2457244"/>
            <a:ext cx="5600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</a:t>
            </a:r>
            <a:r>
              <a:rPr lang="de-DE" sz="3200" dirty="0" err="1"/>
              <a:t>function</a:t>
            </a:r>
            <a:r>
              <a:rPr lang="de-DE" sz="3200" dirty="0"/>
              <a:t> </a:t>
            </a:r>
            <a:r>
              <a:rPr lang="de-DE" sz="3200" dirty="0" err="1"/>
              <a:t>signature</a:t>
            </a:r>
            <a:r>
              <a:rPr lang="de-DE" sz="3200" dirty="0"/>
              <a:t>…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book_room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, time,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person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Please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meeting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3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Robert at 3pm.</a:t>
            </a:r>
          </a:p>
          <a:p>
            <a:r>
              <a:rPr lang="de-DE" sz="3200" i="1" dirty="0" err="1"/>
              <a:t>How</a:t>
            </a:r>
            <a:r>
              <a:rPr lang="de-DE" sz="3200" i="1" dirty="0"/>
              <a:t> </a:t>
            </a:r>
            <a:r>
              <a:rPr lang="de-DE" sz="3200" i="1" dirty="0" err="1"/>
              <a:t>could</a:t>
            </a:r>
            <a:r>
              <a:rPr lang="de-DE" sz="3200" i="1" dirty="0"/>
              <a:t> I </a:t>
            </a:r>
            <a:r>
              <a:rPr lang="de-DE" sz="3200" i="1" dirty="0" err="1"/>
              <a:t>use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?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EDE7F22-CF3C-6082-BA76-F08A81499D04}"/>
              </a:ext>
            </a:extLst>
          </p:cNvPr>
          <p:cNvSpPr/>
          <p:nvPr/>
        </p:nvSpPr>
        <p:spPr>
          <a:xfrm>
            <a:off x="5819777" y="4144091"/>
            <a:ext cx="962023" cy="6694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E8F49-25DF-BE92-9409-D3A6CE026D49}"/>
              </a:ext>
            </a:extLst>
          </p:cNvPr>
          <p:cNvSpPr txBox="1"/>
          <p:nvPr/>
        </p:nvSpPr>
        <p:spPr>
          <a:xfrm>
            <a:off x="6848477" y="3940217"/>
            <a:ext cx="5505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book_room</a:t>
            </a:r>
            <a:r>
              <a:rPr lang="de-DE" sz="3200" dirty="0"/>
              <a:t>(“Meeting Room 3“,</a:t>
            </a:r>
            <a:br>
              <a:rPr lang="de-DE" sz="3200" dirty="0"/>
            </a:br>
            <a:r>
              <a:rPr lang="de-DE" sz="3200" dirty="0"/>
              <a:t>                      “3pm“, “Robert“)</a:t>
            </a:r>
            <a:endParaRPr lang="en-US" sz="32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923E1EDA-3ED2-C241-2027-BD158AFB9523}"/>
              </a:ext>
            </a:extLst>
          </p:cNvPr>
          <p:cNvSpPr/>
          <p:nvPr/>
        </p:nvSpPr>
        <p:spPr>
          <a:xfrm>
            <a:off x="9401175" y="1623746"/>
            <a:ext cx="2673350" cy="138112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kind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translation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task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4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7C01-DBE7-19A7-A625-F2BD2BFE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C5EA2-4FCC-0A69-0B5E-B606A433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1389289"/>
          </a:xfrm>
        </p:spPr>
        <p:txBody>
          <a:bodyPr/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r>
              <a:rPr lang="de-DE" dirty="0"/>
              <a:t> (p</a:t>
            </a:r>
            <a:r>
              <a:rPr lang="en-US" dirty="0" err="1"/>
              <a:t>arameterizing</a:t>
            </a:r>
            <a:r>
              <a:rPr lang="en-US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3ACD5-E04D-F371-2D95-11802D89C078}"/>
              </a:ext>
            </a:extLst>
          </p:cNvPr>
          <p:cNvSpPr txBox="1"/>
          <p:nvPr/>
        </p:nvSpPr>
        <p:spPr>
          <a:xfrm>
            <a:off x="152400" y="2457244"/>
            <a:ext cx="5600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</a:t>
            </a:r>
            <a:r>
              <a:rPr lang="de-DE" sz="3200" dirty="0" err="1"/>
              <a:t>function</a:t>
            </a:r>
            <a:r>
              <a:rPr lang="de-DE" sz="3200" dirty="0"/>
              <a:t> </a:t>
            </a:r>
            <a:r>
              <a:rPr lang="de-DE" sz="3200" dirty="0" err="1"/>
              <a:t>signature</a:t>
            </a:r>
            <a:r>
              <a:rPr lang="de-DE" sz="3200" dirty="0"/>
              <a:t>…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book_room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, time,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person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Please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meeting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3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Robert at 3pm.</a:t>
            </a:r>
          </a:p>
          <a:p>
            <a:r>
              <a:rPr lang="de-DE" sz="3200" i="1" dirty="0" err="1"/>
              <a:t>How</a:t>
            </a:r>
            <a:r>
              <a:rPr lang="de-DE" sz="3200" i="1" dirty="0"/>
              <a:t> </a:t>
            </a:r>
            <a:r>
              <a:rPr lang="de-DE" sz="3200" i="1" dirty="0" err="1"/>
              <a:t>could</a:t>
            </a:r>
            <a:r>
              <a:rPr lang="de-DE" sz="3200" i="1" dirty="0"/>
              <a:t> I </a:t>
            </a:r>
            <a:r>
              <a:rPr lang="de-DE" sz="3200" i="1" dirty="0" err="1"/>
              <a:t>use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33C58C-9E15-2123-55D8-90A007BF8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172" y="1511559"/>
            <a:ext cx="5889083" cy="443904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9996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58FA0-CD93-55E9-9212-BD89F55A5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17438-4FE8-E4F2-086D-31F1E943D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Compatible models are rare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293C35-E3F7-EC39-3E6F-A507FDED5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83" y="1578783"/>
            <a:ext cx="4913544" cy="30958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DBE2F4-D89B-9BE8-7B86-0757E2428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144" y="2239734"/>
            <a:ext cx="6828162" cy="37277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D3AC19-DD83-FF71-AFAD-57BFB59B1612}"/>
              </a:ext>
            </a:extLst>
          </p:cNvPr>
          <p:cNvSpPr txBox="1"/>
          <p:nvPr/>
        </p:nvSpPr>
        <p:spPr>
          <a:xfrm>
            <a:off x="4245430" y="6236259"/>
            <a:ext cx="3704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https://ollama.com/library/mistral</a:t>
            </a:r>
            <a:r>
              <a:rPr lang="en-US" dirty="0"/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2E84CE-10A1-4382-9572-1D15ED1492C6}"/>
              </a:ext>
            </a:extLst>
          </p:cNvPr>
          <p:cNvCxnSpPr/>
          <p:nvPr/>
        </p:nvCxnSpPr>
        <p:spPr>
          <a:xfrm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77B3001-3446-B1E8-76C2-5778CDE26EA2}"/>
              </a:ext>
            </a:extLst>
          </p:cNvPr>
          <p:cNvCxnSpPr>
            <a:cxnSpLocks/>
          </p:cNvCxnSpPr>
          <p:nvPr/>
        </p:nvCxnSpPr>
        <p:spPr>
          <a:xfrm flipV="1"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5C80FFD5-C480-A183-1938-01289A23E58F}"/>
              </a:ext>
            </a:extLst>
          </p:cNvPr>
          <p:cNvSpPr/>
          <p:nvPr/>
        </p:nvSpPr>
        <p:spPr>
          <a:xfrm>
            <a:off x="6184900" y="232834"/>
            <a:ext cx="2868385" cy="1199846"/>
          </a:xfrm>
          <a:prstGeom prst="wedgeRectCallout">
            <a:avLst>
              <a:gd name="adj1" fmla="val -55594"/>
              <a:gd name="adj2" fmla="val 26765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That slide is 2 years old</a:t>
            </a:r>
            <a:endParaRPr lang="LID4096" sz="3600" dirty="0"/>
          </a:p>
        </p:txBody>
      </p:sp>
    </p:spTree>
    <p:extLst>
      <p:ext uri="{BB962C8B-B14F-4D97-AF65-F5344CB8AC3E}">
        <p14:creationId xmlns:p14="http://schemas.microsoft.com/office/powerpoint/2010/main" val="357690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E62FE-53A4-0F6B-9665-E845E6953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Function calling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4E841-864C-A541-5DE9-938C936F7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leaderboard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D5CE00-D70E-9E4A-1148-5720347E039E}"/>
              </a:ext>
            </a:extLst>
          </p:cNvPr>
          <p:cNvSpPr txBox="1"/>
          <p:nvPr/>
        </p:nvSpPr>
        <p:spPr>
          <a:xfrm>
            <a:off x="3314911" y="6180946"/>
            <a:ext cx="304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https://gorilla.cs.berkeley.edu/leaderboard.html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948365C-788C-B3FB-9DD6-686F41B17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32757"/>
            <a:ext cx="9248400" cy="5217560"/>
          </a:xfrm>
          <a:prstGeom prst="rect">
            <a:avLst/>
          </a:prstGeom>
        </p:spPr>
      </p:pic>
      <p:pic>
        <p:nvPicPr>
          <p:cNvPr id="9" name="Picture 8" descr="A group of squares with different colors&#10;&#10;AI-generated content may be incorrect.">
            <a:extLst>
              <a:ext uri="{FF2B5EF4-FFF2-40B4-BE49-F238E27FC236}">
                <a16:creationId xmlns:a16="http://schemas.microsoft.com/office/drawing/2014/main" id="{5172A470-828C-0988-4CAD-C5536B7FEA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748"/>
          <a:stretch>
            <a:fillRect/>
          </a:stretch>
        </p:blipFill>
        <p:spPr>
          <a:xfrm>
            <a:off x="457200" y="3429000"/>
            <a:ext cx="9147600" cy="262131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08DF4C-D731-B8B4-95B7-D21133F6E242}"/>
              </a:ext>
            </a:extLst>
          </p:cNvPr>
          <p:cNvSpPr txBox="1"/>
          <p:nvPr/>
        </p:nvSpPr>
        <p:spPr>
          <a:xfrm>
            <a:off x="6356911" y="6262339"/>
            <a:ext cx="22728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https://ollama.com/</a:t>
            </a:r>
            <a:r>
              <a:rPr lang="en-GB" dirty="0"/>
              <a:t>  </a:t>
            </a:r>
            <a:endParaRPr lang="LID4096" dirty="0"/>
          </a:p>
        </p:txBody>
      </p:sp>
      <p:pic>
        <p:nvPicPr>
          <p:cNvPr id="13" name="Picture 1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4A21CD9-EA89-C72D-1BF8-FB7F3A0655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9610" y="1329613"/>
            <a:ext cx="4076570" cy="4669200"/>
          </a:xfrm>
          <a:prstGeom prst="rect">
            <a:avLst/>
          </a:prstGeom>
        </p:spPr>
      </p:pic>
      <p:sp>
        <p:nvSpPr>
          <p:cNvPr id="14" name="Arrow: Down 13">
            <a:extLst>
              <a:ext uri="{FF2B5EF4-FFF2-40B4-BE49-F238E27FC236}">
                <a16:creationId xmlns:a16="http://schemas.microsoft.com/office/drawing/2014/main" id="{27426B6D-60D8-200D-0D87-6B4165508BAE}"/>
              </a:ext>
            </a:extLst>
          </p:cNvPr>
          <p:cNvSpPr/>
          <p:nvPr/>
        </p:nvSpPr>
        <p:spPr>
          <a:xfrm>
            <a:off x="9676800" y="2037600"/>
            <a:ext cx="489600" cy="489600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673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E5BC9E0-0A70-9BBD-D736-B568251CA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9D9C-E85A-634C-AF39-6F326D70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28840-75CE-9F2A-4656-57F3EE476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Compatible models are rare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F247D9-CDEB-DFD5-FE36-68250D06B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83" y="1578783"/>
            <a:ext cx="4913544" cy="30958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EF3F49-A539-AB11-D21B-BF821E991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144" y="2239734"/>
            <a:ext cx="6828162" cy="37277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052489-704C-0953-FC81-FEA4F919EE96}"/>
              </a:ext>
            </a:extLst>
          </p:cNvPr>
          <p:cNvSpPr txBox="1"/>
          <p:nvPr/>
        </p:nvSpPr>
        <p:spPr>
          <a:xfrm>
            <a:off x="4245430" y="6236259"/>
            <a:ext cx="3704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https://ollama.com/library/mistral</a:t>
            </a:r>
            <a:r>
              <a:rPr lang="en-US" dirty="0"/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B29E46F-7AB4-1FE4-970F-D908054396BD}"/>
              </a:ext>
            </a:extLst>
          </p:cNvPr>
          <p:cNvCxnSpPr/>
          <p:nvPr/>
        </p:nvCxnSpPr>
        <p:spPr>
          <a:xfrm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6B87F2-47BB-B530-F0A2-AA817063AD84}"/>
              </a:ext>
            </a:extLst>
          </p:cNvPr>
          <p:cNvCxnSpPr>
            <a:cxnSpLocks/>
          </p:cNvCxnSpPr>
          <p:nvPr/>
        </p:nvCxnSpPr>
        <p:spPr>
          <a:xfrm flipV="1"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897E085-0311-73EC-9253-DFCE90836476}"/>
              </a:ext>
            </a:extLst>
          </p:cNvPr>
          <p:cNvSpPr txBox="1">
            <a:spLocks/>
          </p:cNvSpPr>
          <p:nvPr/>
        </p:nvSpPr>
        <p:spPr>
          <a:xfrm>
            <a:off x="6029477" y="964644"/>
            <a:ext cx="1836056" cy="614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common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5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8F2107A-911D-8678-8EDF-B934D211D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6F867DD-6283-C9ED-3BF9-EEE7CD632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Under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hood</a:t>
            </a:r>
            <a:r>
              <a:rPr lang="de-DE" dirty="0"/>
              <a:t>: JSON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F4F52E-C6D7-9731-EB04-767B739A5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3485"/>
            <a:ext cx="5715000" cy="3790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4DF3E1-5009-BD46-DF44-6D3BF7A61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432" y="0"/>
            <a:ext cx="5546766" cy="6044062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FFA01E-1CF0-4C21-B92E-8D6B0FAB593B}"/>
              </a:ext>
            </a:extLst>
          </p:cNvPr>
          <p:cNvCxnSpPr/>
          <p:nvPr/>
        </p:nvCxnSpPr>
        <p:spPr>
          <a:xfrm>
            <a:off x="760396" y="2579571"/>
            <a:ext cx="80852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02F5A44-0129-2AA8-29B7-2A62BDBC1D57}"/>
              </a:ext>
            </a:extLst>
          </p:cNvPr>
          <p:cNvCxnSpPr/>
          <p:nvPr/>
        </p:nvCxnSpPr>
        <p:spPr>
          <a:xfrm>
            <a:off x="7819782" y="715393"/>
            <a:ext cx="80852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7FE38-C5BC-4D23-3303-72944AEABF62}"/>
              </a:ext>
            </a:extLst>
          </p:cNvPr>
          <p:cNvCxnSpPr>
            <a:cxnSpLocks/>
          </p:cNvCxnSpPr>
          <p:nvPr/>
        </p:nvCxnSpPr>
        <p:spPr>
          <a:xfrm>
            <a:off x="760396" y="2941522"/>
            <a:ext cx="46117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9AA973F-7C0D-FF7B-31E8-C3AB68A68D0D}"/>
              </a:ext>
            </a:extLst>
          </p:cNvPr>
          <p:cNvCxnSpPr>
            <a:cxnSpLocks/>
          </p:cNvCxnSpPr>
          <p:nvPr/>
        </p:nvCxnSpPr>
        <p:spPr>
          <a:xfrm>
            <a:off x="8224043" y="881741"/>
            <a:ext cx="392333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5BE9B9-83A4-CBF3-F1D2-099CF830AD96}"/>
              </a:ext>
            </a:extLst>
          </p:cNvPr>
          <p:cNvCxnSpPr>
            <a:cxnSpLocks/>
          </p:cNvCxnSpPr>
          <p:nvPr/>
        </p:nvCxnSpPr>
        <p:spPr>
          <a:xfrm>
            <a:off x="1568918" y="2579571"/>
            <a:ext cx="184375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91DD967F-9DB5-2530-E486-D027133469B7}"/>
              </a:ext>
            </a:extLst>
          </p:cNvPr>
          <p:cNvSpPr/>
          <p:nvPr/>
        </p:nvSpPr>
        <p:spPr>
          <a:xfrm>
            <a:off x="7609114" y="1159328"/>
            <a:ext cx="1987789" cy="173082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8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E11E2-922C-0645-4787-EACF20A51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E4D33-2CF3-C23F-35D2-A43372CE2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986712"/>
          </a:xfrm>
        </p:spPr>
        <p:txBody>
          <a:bodyPr>
            <a:normAutofit/>
          </a:bodyPr>
          <a:lstStyle/>
          <a:p>
            <a:r>
              <a:rPr lang="de-DE" dirty="0"/>
              <a:t>In Python / </a:t>
            </a:r>
            <a:r>
              <a:rPr lang="de-DE" dirty="0" err="1"/>
              <a:t>ollama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1AAEBE-1571-4FA7-BBCA-998AA97C6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3660"/>
            <a:ext cx="5715000" cy="37909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9AC284-918C-73E8-C2D8-DAEB0030C2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0941"/>
          <a:stretch/>
        </p:blipFill>
        <p:spPr>
          <a:xfrm>
            <a:off x="5715000" y="1843660"/>
            <a:ext cx="6477000" cy="40773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87D8AD-6D3C-09CA-CA45-4391C748C21D}"/>
              </a:ext>
            </a:extLst>
          </p:cNvPr>
          <p:cNvSpPr txBox="1"/>
          <p:nvPr/>
        </p:nvSpPr>
        <p:spPr>
          <a:xfrm>
            <a:off x="3280833" y="615497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https://scads.github.io/generative-ai-notebooks/30_function_calling/10_function_calling.html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10679543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FD700-7DC5-180C-C576-568F0ABD8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F676D-CA10-4083-9296-EC8ADE3E2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API-compatibility yet challenging (in python)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C52DAE-D4DE-B72B-8A43-1A55BA3E0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1654769"/>
            <a:ext cx="7483734" cy="41024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70A815-CA79-6E62-8FF5-810623750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963" y="2095148"/>
            <a:ext cx="6265409" cy="3938257"/>
          </a:xfrm>
          <a:prstGeom prst="rect">
            <a:avLst/>
          </a:prstGeom>
        </p:spPr>
      </p:pic>
      <p:sp>
        <p:nvSpPr>
          <p:cNvPr id="8" name="Right Brace 7">
            <a:extLst>
              <a:ext uri="{FF2B5EF4-FFF2-40B4-BE49-F238E27FC236}">
                <a16:creationId xmlns:a16="http://schemas.microsoft.com/office/drawing/2014/main" id="{6240CA4E-6872-4E5E-E9F1-76C9435AE12A}"/>
              </a:ext>
            </a:extLst>
          </p:cNvPr>
          <p:cNvSpPr/>
          <p:nvPr/>
        </p:nvSpPr>
        <p:spPr>
          <a:xfrm>
            <a:off x="3256384" y="3107094"/>
            <a:ext cx="177281" cy="188478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D30681-D402-D384-EE02-931EE1D97062}"/>
              </a:ext>
            </a:extLst>
          </p:cNvPr>
          <p:cNvSpPr txBox="1"/>
          <p:nvPr/>
        </p:nvSpPr>
        <p:spPr>
          <a:xfrm>
            <a:off x="3433665" y="3429000"/>
            <a:ext cx="2118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chemeClr val="accent1">
                    <a:lumMod val="50000"/>
                  </a:schemeClr>
                </a:solidFill>
              </a:rPr>
              <a:t>Directly</a:t>
            </a:r>
            <a:r>
              <a:rPr lang="de-DE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accent1">
                    <a:lumMod val="50000"/>
                  </a:schemeClr>
                </a:solidFill>
              </a:rPr>
              <a:t>accessing</a:t>
            </a:r>
            <a:r>
              <a:rPr lang="de-DE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accent1">
                    <a:lumMod val="50000"/>
                  </a:schemeClr>
                </a:solidFill>
              </a:rPr>
              <a:t>the</a:t>
            </a:r>
            <a:r>
              <a:rPr lang="de-DE" sz="2400" dirty="0">
                <a:solidFill>
                  <a:schemeClr val="accent1">
                    <a:lumMod val="50000"/>
                  </a:schemeClr>
                </a:solidFill>
              </a:rPr>
              <a:t> REST API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F27860-DE66-815A-671F-7E61AA8BE189}"/>
              </a:ext>
            </a:extLst>
          </p:cNvPr>
          <p:cNvSpPr txBox="1"/>
          <p:nvPr/>
        </p:nvSpPr>
        <p:spPr>
          <a:xfrm>
            <a:off x="3302864" y="6033405"/>
            <a:ext cx="47869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hlinkClick r:id="rId4"/>
              </a:rPr>
              <a:t>https://github.com/ScaDS/generative-ai-notebooks/blob/main/docs/30_function_calling/function_calling.py</a:t>
            </a:r>
            <a:r>
              <a:rPr lang="de-DE" sz="1200" dirty="0"/>
              <a:t> </a:t>
            </a:r>
          </a:p>
          <a:p>
            <a:r>
              <a:rPr lang="LID4096" sz="1200" dirty="0">
                <a:hlinkClick r:id="rId5"/>
              </a:rPr>
              <a:t>https://scads.github.io/generative-ai-notebooks/30_function_calling/10_function_calling.html</a:t>
            </a:r>
            <a:r>
              <a:rPr lang="en-GB" sz="1200" dirty="0"/>
              <a:t> </a:t>
            </a:r>
            <a:endParaRPr lang="LID4096" sz="1200" dirty="0"/>
          </a:p>
          <a:p>
            <a:endParaRPr lang="en-US" sz="1200" dirty="0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3545A9C5-782A-2B2E-B409-52EAC674D746}"/>
              </a:ext>
            </a:extLst>
          </p:cNvPr>
          <p:cNvSpPr/>
          <p:nvPr/>
        </p:nvSpPr>
        <p:spPr>
          <a:xfrm>
            <a:off x="6815667" y="215155"/>
            <a:ext cx="4617933" cy="621836"/>
          </a:xfrm>
          <a:prstGeom prst="wedgeRectCallout">
            <a:avLst>
              <a:gd name="adj1" fmla="val -36423"/>
              <a:gd name="adj2" fmla="val 7330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That slide is 2 years old</a:t>
            </a:r>
            <a:endParaRPr lang="LID4096" sz="36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97B297-D52C-0F79-A3D4-478F8D3A0258}"/>
              </a:ext>
            </a:extLst>
          </p:cNvPr>
          <p:cNvCxnSpPr>
            <a:cxnSpLocks/>
          </p:cNvCxnSpPr>
          <p:nvPr/>
        </p:nvCxnSpPr>
        <p:spPr>
          <a:xfrm>
            <a:off x="4013200" y="963386"/>
            <a:ext cx="2870200" cy="5436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E66310F-161B-46FF-C9A7-461A22B6D50F}"/>
              </a:ext>
            </a:extLst>
          </p:cNvPr>
          <p:cNvCxnSpPr>
            <a:cxnSpLocks/>
          </p:cNvCxnSpPr>
          <p:nvPr/>
        </p:nvCxnSpPr>
        <p:spPr>
          <a:xfrm flipV="1">
            <a:off x="4013200" y="963386"/>
            <a:ext cx="2802467" cy="5436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00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421C2-FBD1-F0BB-F401-1FC2A0CA5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Use Frameworks!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9658D-A5AE-5DF6-B6CB-F8C1F41F3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5047947"/>
          </a:xfrm>
        </p:spPr>
        <p:txBody>
          <a:bodyPr>
            <a:normAutofit fontScale="92500" lnSpcReduction="20000"/>
          </a:bodyPr>
          <a:lstStyle/>
          <a:p>
            <a:r>
              <a:rPr lang="en-GB" sz="4300" dirty="0"/>
              <a:t>Implementing</a:t>
            </a:r>
            <a:r>
              <a:rPr lang="en-GB" sz="4300" i="1" dirty="0"/>
              <a:t> Function Calling</a:t>
            </a:r>
            <a:r>
              <a:rPr lang="en-GB" sz="4300" dirty="0"/>
              <a:t> from scratch only makes sense for academic purposes. </a:t>
            </a:r>
          </a:p>
          <a:p>
            <a:r>
              <a:rPr lang="en-GB" sz="4300" dirty="0"/>
              <a:t>In projects, use frameworks!</a:t>
            </a:r>
          </a:p>
          <a:p>
            <a:pPr lvl="1"/>
            <a:r>
              <a:rPr lang="en-US" dirty="0" err="1"/>
              <a:t>LangChain</a:t>
            </a:r>
            <a:r>
              <a:rPr lang="en-US" dirty="0"/>
              <a:t> / </a:t>
            </a:r>
            <a:r>
              <a:rPr lang="en-US" dirty="0" err="1"/>
              <a:t>LangGraph</a:t>
            </a:r>
            <a:r>
              <a:rPr lang="en-US" dirty="0"/>
              <a:t> </a:t>
            </a:r>
            <a:br>
              <a:rPr lang="en-US" dirty="0"/>
            </a:br>
            <a:r>
              <a:rPr lang="en-US" sz="2600" dirty="0">
                <a:hlinkClick r:id="rId2"/>
              </a:rPr>
              <a:t>https://python.langchain.com/docs/how_to/tool_calling/#pydantic-class</a:t>
            </a:r>
            <a:r>
              <a:rPr lang="en-US" sz="2600" dirty="0"/>
              <a:t> </a:t>
            </a:r>
          </a:p>
          <a:p>
            <a:pPr lvl="1"/>
            <a:r>
              <a:rPr lang="en-US" dirty="0" err="1"/>
              <a:t>Ollama</a:t>
            </a:r>
            <a:br>
              <a:rPr lang="en-US" dirty="0"/>
            </a:br>
            <a:r>
              <a:rPr lang="en-US" sz="2600" dirty="0">
                <a:hlinkClick r:id="rId3"/>
              </a:rPr>
              <a:t>https://ollama.com/blog/functions-as-tools</a:t>
            </a:r>
            <a:r>
              <a:rPr lang="en-US" sz="2600" dirty="0"/>
              <a:t> </a:t>
            </a:r>
          </a:p>
          <a:p>
            <a:pPr lvl="1"/>
            <a:r>
              <a:rPr lang="en-US" dirty="0"/>
              <a:t>Llama-index </a:t>
            </a:r>
            <a:br>
              <a:rPr lang="en-US" dirty="0"/>
            </a:br>
            <a:r>
              <a:rPr lang="en-US" sz="2400" dirty="0">
                <a:hlinkClick r:id="rId4"/>
              </a:rPr>
              <a:t>https://docs.llamaindex.ai/en/stable/examples/output_parsing/function_program/</a:t>
            </a:r>
            <a:r>
              <a:rPr lang="en-US" sz="2400" dirty="0"/>
              <a:t> </a:t>
            </a:r>
          </a:p>
          <a:p>
            <a:pPr lvl="1"/>
            <a:r>
              <a:rPr lang="en-US" dirty="0" err="1"/>
              <a:t>Smolagents</a:t>
            </a:r>
            <a:r>
              <a:rPr lang="en-US" dirty="0"/>
              <a:t> </a:t>
            </a:r>
            <a:br>
              <a:rPr lang="en-US" dirty="0"/>
            </a:br>
            <a:r>
              <a:rPr lang="en-US" sz="2400" dirty="0">
                <a:hlinkClick r:id="rId5"/>
              </a:rPr>
              <a:t>https://github.com/huggingface/smolagents/blob/main/examples/tool_calling_agent_ollama.py</a:t>
            </a:r>
            <a:r>
              <a:rPr lang="en-US" sz="2400" dirty="0"/>
              <a:t> </a:t>
            </a:r>
          </a:p>
          <a:p>
            <a:pPr lvl="1"/>
            <a:r>
              <a:rPr lang="en-US" dirty="0"/>
              <a:t>…</a:t>
            </a:r>
            <a:endParaRPr lang="LID4096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7872406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69AB5-061A-662A-6687-F68AEF4CF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E491A-0966-09E4-D418-82C3B4B42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Under the hood  of  the </a:t>
            </a:r>
            <a:r>
              <a:rPr lang="en-GB" dirty="0" err="1"/>
              <a:t>smolagents</a:t>
            </a:r>
            <a:r>
              <a:rPr lang="en-GB" dirty="0"/>
              <a:t> Framework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21D51-87B6-0B82-DABC-2F0171615E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26899"/>
          </a:xfrm>
        </p:spPr>
        <p:txBody>
          <a:bodyPr/>
          <a:lstStyle/>
          <a:p>
            <a:r>
              <a:rPr lang="en-GB" dirty="0"/>
              <a:t>Tool calling system prompts are some kind of long-context prompts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401182-23A1-17BB-9609-2A3A485D52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7885"/>
          <a:stretch/>
        </p:blipFill>
        <p:spPr>
          <a:xfrm>
            <a:off x="965199" y="1668583"/>
            <a:ext cx="10862459" cy="41649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B18EA2-3A44-3889-0CD1-27903C8A4E00}"/>
              </a:ext>
            </a:extLst>
          </p:cNvPr>
          <p:cNvSpPr txBox="1"/>
          <p:nvPr/>
        </p:nvSpPr>
        <p:spPr>
          <a:xfrm>
            <a:off x="3433233" y="6233048"/>
            <a:ext cx="4914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https://github.com/huggingface/smolagents/blob/5991206ae52b1d6d485ffeb918d765c11071cdd1/src/smolagents/prompts.py#L114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07275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64FBF2-B9A2-96B7-BD9E-8F14C6F751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160"/>
          <a:stretch/>
        </p:blipFill>
        <p:spPr>
          <a:xfrm>
            <a:off x="4787617" y="908042"/>
            <a:ext cx="7287152" cy="18224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0DFF3E4-034F-B5ED-D218-EF3CA80D0833}"/>
              </a:ext>
            </a:extLst>
          </p:cNvPr>
          <p:cNvCxnSpPr>
            <a:cxnSpLocks/>
          </p:cNvCxnSpPr>
          <p:nvPr/>
        </p:nvCxnSpPr>
        <p:spPr>
          <a:xfrm>
            <a:off x="4887343" y="1553533"/>
            <a:ext cx="102047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C5FF185-3A64-F7C4-0AAB-83B61695C22E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E1935-1DD1-B620-67B2-1E9313D036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840"/>
          <a:stretch/>
        </p:blipFill>
        <p:spPr>
          <a:xfrm>
            <a:off x="4787617" y="2730501"/>
            <a:ext cx="7287152" cy="26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8CBBE-46F3-623F-5869-37B7C5298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19E81-BD8A-9D4F-ACBF-12D3CC909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Smolagents</a:t>
            </a:r>
            <a:r>
              <a:rPr lang="en-GB" dirty="0"/>
              <a:t> Framework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1CBCA-2F18-47FB-84D8-BD0290DB26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26899"/>
          </a:xfrm>
        </p:spPr>
        <p:txBody>
          <a:bodyPr/>
          <a:lstStyle/>
          <a:p>
            <a:r>
              <a:rPr lang="en-GB" dirty="0"/>
              <a:t>Use lists of actions + observations to drive conversations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CA1DF5-EE21-BAD7-E234-FB9D6EA2109E}"/>
              </a:ext>
            </a:extLst>
          </p:cNvPr>
          <p:cNvSpPr txBox="1"/>
          <p:nvPr/>
        </p:nvSpPr>
        <p:spPr>
          <a:xfrm>
            <a:off x="3433233" y="6233048"/>
            <a:ext cx="4914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2"/>
              </a:rPr>
              <a:t>https://github.com/huggingface/smolagents/blob/5991206ae52b1d6d485ffeb918d765c11071cdd1/src/smolagents/prompts.py#L1</a:t>
            </a:r>
            <a:r>
              <a:rPr lang="en-GB" sz="1200" dirty="0">
                <a:hlinkClick r:id="rId2"/>
              </a:rPr>
              <a:t>40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5E1E5E-CC66-A558-BACE-5A1466937B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5960"/>
          <a:stretch>
            <a:fillRect/>
          </a:stretch>
        </p:blipFill>
        <p:spPr>
          <a:xfrm>
            <a:off x="405634" y="1618085"/>
            <a:ext cx="10298203" cy="440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447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70E21-EA0F-0939-8A49-996C820B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Function Calling using </a:t>
            </a:r>
            <a:r>
              <a:rPr lang="en-US" sz="4000" dirty="0" err="1"/>
              <a:t>LangChain</a:t>
            </a:r>
            <a:endParaRPr lang="en-US" sz="4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0D783-CE41-D8E3-DB8E-3C7727DF2B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5982488" cy="951922"/>
          </a:xfrm>
        </p:spPr>
        <p:txBody>
          <a:bodyPr>
            <a:normAutofit/>
          </a:bodyPr>
          <a:lstStyle/>
          <a:p>
            <a:r>
              <a:rPr lang="en-US" sz="2400" dirty="0" err="1"/>
              <a:t>Lang</a:t>
            </a:r>
            <a:r>
              <a:rPr lang="en-US" sz="2400" i="1" dirty="0" err="1"/>
              <a:t>Chain</a:t>
            </a:r>
            <a:r>
              <a:rPr lang="en-US" sz="2400" dirty="0"/>
              <a:t> can be used to combine tools.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18B8AB-A87F-3509-B1F2-5F880A8FFDF0}"/>
              </a:ext>
            </a:extLst>
          </p:cNvPr>
          <p:cNvSpPr txBox="1"/>
          <p:nvPr/>
        </p:nvSpPr>
        <p:spPr>
          <a:xfrm>
            <a:off x="3836201" y="6090086"/>
            <a:ext cx="61436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https://github.com/langchain-ai/langchain</a:t>
            </a:r>
            <a:r>
              <a:rPr lang="en-US" sz="1400" dirty="0"/>
              <a:t>  </a:t>
            </a:r>
          </a:p>
          <a:p>
            <a:r>
              <a:rPr lang="en-US" sz="1400" dirty="0">
                <a:hlinkClick r:id="rId3"/>
              </a:rPr>
              <a:t>https://scads.github.io/prompt-engineering-tutorial-2023/01_prompts/07_langchain.html</a:t>
            </a:r>
            <a:r>
              <a:rPr lang="en-US" sz="1400" dirty="0"/>
              <a:t>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58C94B8-1082-902D-8613-4A87168012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302" b="24999"/>
          <a:stretch/>
        </p:blipFill>
        <p:spPr>
          <a:xfrm>
            <a:off x="7172971" y="1130860"/>
            <a:ext cx="4962070" cy="11800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7B28CD-BF8C-2960-7A72-D0BA5824B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7340" y="3928139"/>
            <a:ext cx="5988254" cy="15825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E32AFC-EE82-0E5B-EF59-7EFBC693A6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54" y="3109622"/>
            <a:ext cx="8968092" cy="7574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E6E3586-9F15-8F3C-BA48-4B7569C96DF3}"/>
              </a:ext>
            </a:extLst>
          </p:cNvPr>
          <p:cNvGrpSpPr>
            <a:grpSpLocks noChangeAspect="1"/>
          </p:cNvGrpSpPr>
          <p:nvPr/>
        </p:nvGrpSpPr>
        <p:grpSpPr>
          <a:xfrm>
            <a:off x="138896" y="2135937"/>
            <a:ext cx="6510559" cy="3374706"/>
            <a:chOff x="789888" y="1879549"/>
            <a:chExt cx="4544059" cy="235538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A1A3486-3512-FBA6-4EE5-812D7764CA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61125"/>
            <a:stretch/>
          </p:blipFill>
          <p:spPr>
            <a:xfrm>
              <a:off x="789888" y="1879549"/>
              <a:ext cx="4544059" cy="128507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02105A1-4C30-D7FE-6753-479D22869B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67404"/>
            <a:stretch/>
          </p:blipFill>
          <p:spPr>
            <a:xfrm>
              <a:off x="789888" y="3157428"/>
              <a:ext cx="4544059" cy="10775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455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C4E8A-6A4D-060A-B7B1-1A24A52F2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Function Calling using </a:t>
            </a:r>
            <a:r>
              <a:rPr lang="en-US" sz="4000" dirty="0" err="1"/>
              <a:t>LangChain</a:t>
            </a:r>
            <a:endParaRPr lang="en-US" sz="37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573965-A7DB-36E6-7D1C-C3A1D8CC45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After combining tools, large langue model and memory in an </a:t>
            </a:r>
            <a:r>
              <a:rPr lang="en-US" sz="1800" i="1" dirty="0"/>
              <a:t>agent</a:t>
            </a:r>
            <a:r>
              <a:rPr lang="en-US" sz="1800" dirty="0"/>
              <a:t>, you can interact with it.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5F825F-17D6-70A6-959B-F8188C234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792" y="1599980"/>
            <a:ext cx="6315034" cy="983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748997-CA82-9988-92A3-FF2FF1A2D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91" y="2690920"/>
            <a:ext cx="3472501" cy="10601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920F79-E8A3-4311-0C20-264C291F0E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92" y="3829492"/>
            <a:ext cx="4271486" cy="10140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D4EF186-2FAB-5E92-C94F-F5CDA248DD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792" y="4939485"/>
            <a:ext cx="6499416" cy="10909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49535E-8494-0EDB-E954-9C992B617D2A}"/>
              </a:ext>
            </a:extLst>
          </p:cNvPr>
          <p:cNvSpPr txBox="1"/>
          <p:nvPr/>
        </p:nvSpPr>
        <p:spPr>
          <a:xfrm>
            <a:off x="3836201" y="6090086"/>
            <a:ext cx="61436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6"/>
              </a:rPr>
              <a:t>https://github.com/langchain-ai/langchain</a:t>
            </a:r>
            <a:r>
              <a:rPr lang="en-US" sz="1400" dirty="0"/>
              <a:t>  </a:t>
            </a:r>
          </a:p>
          <a:p>
            <a:r>
              <a:rPr lang="en-US" sz="1400" dirty="0">
                <a:hlinkClick r:id="rId7"/>
              </a:rPr>
              <a:t>https://scads.github.io/prompt-engineering-tutorial-2023/01_prompts/07_langchain.html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535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A27D-5D27-5C39-6277-DA862F3D3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2623423" cy="812280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B3BF9-0C62-A9DB-8C62-34F7BB5896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84799" y="1469780"/>
            <a:ext cx="10644901" cy="501910"/>
          </a:xfrm>
        </p:spPr>
        <p:txBody>
          <a:bodyPr/>
          <a:lstStyle/>
          <a:p>
            <a:r>
              <a:rPr lang="de-DE" dirty="0" err="1"/>
              <a:t>Hallucinations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C77524-430D-E35B-C848-59319D716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117" y="121374"/>
            <a:ext cx="7055671" cy="1168396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212B75D-3850-BF3B-EB65-A68EE2AE0064}"/>
              </a:ext>
            </a:extLst>
          </p:cNvPr>
          <p:cNvSpPr/>
          <p:nvPr/>
        </p:nvSpPr>
        <p:spPr>
          <a:xfrm>
            <a:off x="10550228" y="615136"/>
            <a:ext cx="1500939" cy="1276529"/>
          </a:xfrm>
          <a:prstGeom prst="wedgeRectCallout">
            <a:avLst>
              <a:gd name="adj1" fmla="val -70793"/>
              <a:gd name="adj2" fmla="val -2411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Obviously, that’s not true.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3B302C-4FCA-F13F-4AE6-63B2C464B36F}"/>
              </a:ext>
            </a:extLst>
          </p:cNvPr>
          <p:cNvCxnSpPr/>
          <p:nvPr/>
        </p:nvCxnSpPr>
        <p:spPr>
          <a:xfrm>
            <a:off x="3843867" y="1226350"/>
            <a:ext cx="24638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08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F89A4-2792-E30D-C1A5-4148C6831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57B96-5AC5-B27E-7B97-313F61D72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2623423" cy="812280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D04F5-CBA2-EEED-A5F2-B9A2F7C1EF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84799" y="1469780"/>
            <a:ext cx="10644901" cy="501910"/>
          </a:xfrm>
        </p:spPr>
        <p:txBody>
          <a:bodyPr/>
          <a:lstStyle/>
          <a:p>
            <a:r>
              <a:rPr lang="de-DE" dirty="0" err="1"/>
              <a:t>Hallucinations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B7B106-430A-8C67-56AA-BDEF74EF1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117" y="121374"/>
            <a:ext cx="7055671" cy="11683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90DECA-1297-11A9-C2F9-0E31970A9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488" y="1253401"/>
            <a:ext cx="7010386" cy="4709819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8CAAD8F-CF68-F219-DA68-BD4E9F38171B}"/>
              </a:ext>
            </a:extLst>
          </p:cNvPr>
          <p:cNvSpPr/>
          <p:nvPr/>
        </p:nvSpPr>
        <p:spPr>
          <a:xfrm>
            <a:off x="10550228" y="615136"/>
            <a:ext cx="1500939" cy="1276529"/>
          </a:xfrm>
          <a:prstGeom prst="wedgeRectCallout">
            <a:avLst>
              <a:gd name="adj1" fmla="val -70793"/>
              <a:gd name="adj2" fmla="val -2411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Obviously, that’s not true.</a:t>
            </a:r>
          </a:p>
        </p:txBody>
      </p:sp>
    </p:spTree>
    <p:extLst>
      <p:ext uri="{BB962C8B-B14F-4D97-AF65-F5344CB8AC3E}">
        <p14:creationId xmlns:p14="http://schemas.microsoft.com/office/powerpoint/2010/main" val="23868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012BE-6B2F-82C5-39D8-18CD1D249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371735"/>
            <a:ext cx="2598026" cy="1493708"/>
          </a:xfrm>
        </p:spPr>
        <p:txBody>
          <a:bodyPr>
            <a:normAutofit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36E17-4E38-BC0B-D60C-B97E5CAD51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0501" y="2298439"/>
            <a:ext cx="2969500" cy="3692787"/>
          </a:xfrm>
        </p:spPr>
        <p:txBody>
          <a:bodyPr>
            <a:normAutofit lnSpcReduction="10000"/>
          </a:bodyPr>
          <a:lstStyle/>
          <a:p>
            <a:r>
              <a:rPr lang="de-DE" dirty="0"/>
              <a:t>Mapping multi-parameter / type </a:t>
            </a:r>
            <a:r>
              <a:rPr lang="de-DE" dirty="0" err="1"/>
              <a:t>functions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challenging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LangChain</a:t>
            </a:r>
            <a:endParaRPr lang="de-DE" dirty="0"/>
          </a:p>
          <a:p>
            <a:r>
              <a:rPr lang="de-DE" dirty="0" err="1"/>
              <a:t>Necessary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of </a:t>
            </a:r>
            <a:r>
              <a:rPr lang="de-DE" dirty="0" err="1"/>
              <a:t>lazy</a:t>
            </a:r>
            <a:r>
              <a:rPr lang="de-DE" dirty="0"/>
              <a:t> (</a:t>
            </a:r>
            <a:r>
              <a:rPr lang="de-DE" dirty="0" err="1"/>
              <a:t>delayed</a:t>
            </a:r>
            <a:r>
              <a:rPr lang="de-DE" dirty="0"/>
              <a:t>) </a:t>
            </a:r>
            <a:r>
              <a:rPr lang="de-DE" dirty="0" err="1"/>
              <a:t>evaluation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DC0DD6-F5E0-E94F-05D1-1C73AA1A9247}"/>
              </a:ext>
            </a:extLst>
          </p:cNvPr>
          <p:cNvSpPr txBox="1"/>
          <p:nvPr/>
        </p:nvSpPr>
        <p:spPr>
          <a:xfrm>
            <a:off x="4009647" y="6070766"/>
            <a:ext cx="43767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https://github.com/haesleinhuepf/blablado/blob/4bc55c70f5219a9bcab571e96f09b1cd664baead/src/blablado/_assistant.py#L42</a:t>
            </a:r>
            <a:r>
              <a:rPr lang="en-US" sz="16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F3401-57E7-37B3-8C70-8B6C14FE8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278" y="240268"/>
            <a:ext cx="6795527" cy="3335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820A3E-A16B-FABA-243B-BC4064DF2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433" y="612149"/>
            <a:ext cx="3529787" cy="12090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625BB7-56E9-6835-8F1E-03D8C8BF2D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434" y="1903709"/>
            <a:ext cx="7476477" cy="12785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D66EA94-AA5C-620E-AD48-F3D9043DB7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9433" y="3100294"/>
            <a:ext cx="7877965" cy="2696484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A1D61CF-DFC1-D556-A0F7-30337586433F}"/>
              </a:ext>
            </a:extLst>
          </p:cNvPr>
          <p:cNvCxnSpPr>
            <a:cxnSpLocks/>
          </p:cNvCxnSpPr>
          <p:nvPr/>
        </p:nvCxnSpPr>
        <p:spPr>
          <a:xfrm flipV="1">
            <a:off x="3285275" y="540193"/>
            <a:ext cx="418648" cy="16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50DECB1-4985-2C9F-B851-D2D4C41F3F48}"/>
              </a:ext>
            </a:extLst>
          </p:cNvPr>
          <p:cNvCxnSpPr>
            <a:cxnSpLocks/>
          </p:cNvCxnSpPr>
          <p:nvPr/>
        </p:nvCxnSpPr>
        <p:spPr>
          <a:xfrm flipV="1">
            <a:off x="4103927" y="1180619"/>
            <a:ext cx="418648" cy="16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003E8D-8498-CFD1-84A5-F439CD400994}"/>
              </a:ext>
            </a:extLst>
          </p:cNvPr>
          <p:cNvCxnSpPr>
            <a:cxnSpLocks/>
          </p:cNvCxnSpPr>
          <p:nvPr/>
        </p:nvCxnSpPr>
        <p:spPr>
          <a:xfrm>
            <a:off x="4865002" y="1506114"/>
            <a:ext cx="8375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CE6F50-4512-4A3C-F13B-50B7DD69288E}"/>
              </a:ext>
            </a:extLst>
          </p:cNvPr>
          <p:cNvCxnSpPr>
            <a:cxnSpLocks/>
          </p:cNvCxnSpPr>
          <p:nvPr/>
        </p:nvCxnSpPr>
        <p:spPr>
          <a:xfrm>
            <a:off x="9526335" y="2805789"/>
            <a:ext cx="8375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74B05D-3D4E-8700-FB02-595BEB0E6C3D}"/>
              </a:ext>
            </a:extLst>
          </p:cNvPr>
          <p:cNvCxnSpPr>
            <a:cxnSpLocks/>
          </p:cNvCxnSpPr>
          <p:nvPr/>
        </p:nvCxnSpPr>
        <p:spPr>
          <a:xfrm flipV="1">
            <a:off x="7374069" y="3360017"/>
            <a:ext cx="418648" cy="16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34B134-47FB-E5C3-AEB0-D3F9B87F7662}"/>
              </a:ext>
            </a:extLst>
          </p:cNvPr>
          <p:cNvCxnSpPr>
            <a:cxnSpLocks/>
          </p:cNvCxnSpPr>
          <p:nvPr/>
        </p:nvCxnSpPr>
        <p:spPr>
          <a:xfrm>
            <a:off x="10226904" y="3355497"/>
            <a:ext cx="837584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EF2E89-F59A-972C-8B83-6A5118C92FC1}"/>
              </a:ext>
            </a:extLst>
          </p:cNvPr>
          <p:cNvCxnSpPr>
            <a:cxnSpLocks/>
          </p:cNvCxnSpPr>
          <p:nvPr/>
        </p:nvCxnSpPr>
        <p:spPr>
          <a:xfrm>
            <a:off x="3277899" y="2207346"/>
            <a:ext cx="837584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58D51C9-7681-F3F3-555C-EC0963FA17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9432" y="5710395"/>
            <a:ext cx="4865526" cy="38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4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E8BDF-67D0-E52E-8AD7-AD05D1F15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Shopping assistant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16086-7A25-0BFB-C1D8-54A55C9CA0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054712"/>
          </a:xfrm>
        </p:spPr>
        <p:txBody>
          <a:bodyPr>
            <a:normAutofit/>
          </a:bodyPr>
          <a:lstStyle/>
          <a:p>
            <a:r>
              <a:rPr lang="en-GB" dirty="0"/>
              <a:t>Agent </a:t>
            </a:r>
            <a:r>
              <a:rPr lang="en-GB" i="1" dirty="0"/>
              <a:t>representing a customer </a:t>
            </a:r>
            <a:r>
              <a:rPr lang="en-GB" dirty="0"/>
              <a:t>buys a product, e.g. in an online store, calling a store application programming interface (API).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D632ECE-AE8C-69AE-45A4-4EB5CBB21861}"/>
              </a:ext>
            </a:extLst>
          </p:cNvPr>
          <p:cNvSpPr/>
          <p:nvPr/>
        </p:nvSpPr>
        <p:spPr>
          <a:xfrm>
            <a:off x="875566" y="3149600"/>
            <a:ext cx="1461234" cy="13885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User</a:t>
            </a:r>
            <a:endParaRPr lang="LID4096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33EAD7-CD96-E386-5473-9FC1EC65151C}"/>
              </a:ext>
            </a:extLst>
          </p:cNvPr>
          <p:cNvSpPr/>
          <p:nvPr/>
        </p:nvSpPr>
        <p:spPr>
          <a:xfrm>
            <a:off x="4817533" y="2794000"/>
            <a:ext cx="1278467" cy="21420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Agent</a:t>
            </a:r>
            <a:endParaRPr lang="LID4096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86D000-3BFE-65F8-5432-3CB26582A894}"/>
              </a:ext>
            </a:extLst>
          </p:cNvPr>
          <p:cNvSpPr/>
          <p:nvPr/>
        </p:nvSpPr>
        <p:spPr>
          <a:xfrm>
            <a:off x="8726488" y="2793998"/>
            <a:ext cx="2497667" cy="21420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Online store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33D1E5AF-100D-E87F-2854-A75A82217D55}"/>
              </a:ext>
            </a:extLst>
          </p:cNvPr>
          <p:cNvSpPr/>
          <p:nvPr/>
        </p:nvSpPr>
        <p:spPr>
          <a:xfrm>
            <a:off x="2319866" y="2243665"/>
            <a:ext cx="2201333" cy="1100667"/>
          </a:xfrm>
          <a:prstGeom prst="wedgeRectCallout">
            <a:avLst>
              <a:gd name="adj1" fmla="val -24679"/>
              <a:gd name="adj2" fmla="val 5942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“Order Salami Pizza!”</a:t>
            </a:r>
            <a:endParaRPr lang="LID4096" sz="28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8E9F0F5-AC57-71DA-4230-DEC5990056F6}"/>
              </a:ext>
            </a:extLst>
          </p:cNvPr>
          <p:cNvSpPr/>
          <p:nvPr/>
        </p:nvSpPr>
        <p:spPr>
          <a:xfrm>
            <a:off x="2277533" y="3429000"/>
            <a:ext cx="2540000" cy="2963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6AFC73A-6129-0045-C2DB-50809558D63D}"/>
              </a:ext>
            </a:extLst>
          </p:cNvPr>
          <p:cNvSpPr/>
          <p:nvPr/>
        </p:nvSpPr>
        <p:spPr>
          <a:xfrm>
            <a:off x="6096000" y="3001433"/>
            <a:ext cx="2630488" cy="27516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3D69D48E-ACAF-85E8-39B9-90F2EBC347A0}"/>
              </a:ext>
            </a:extLst>
          </p:cNvPr>
          <p:cNvSpPr/>
          <p:nvPr/>
        </p:nvSpPr>
        <p:spPr>
          <a:xfrm>
            <a:off x="6198015" y="2479414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/>
              <a:t>list_products</a:t>
            </a:r>
            <a:r>
              <a:rPr lang="en-GB" dirty="0"/>
              <a:t>(“pizza”)</a:t>
            </a:r>
            <a:endParaRPr lang="LID4096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2D49236-19CF-DFFE-4D58-374C18762C7D}"/>
              </a:ext>
            </a:extLst>
          </p:cNvPr>
          <p:cNvSpPr/>
          <p:nvPr/>
        </p:nvSpPr>
        <p:spPr>
          <a:xfrm rot="10800000">
            <a:off x="6096000" y="3759198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1BA9E633-0862-B6C8-AB6F-1E6C85E6FBB2}"/>
              </a:ext>
            </a:extLst>
          </p:cNvPr>
          <p:cNvSpPr/>
          <p:nvPr/>
        </p:nvSpPr>
        <p:spPr>
          <a:xfrm>
            <a:off x="6198016" y="3237840"/>
            <a:ext cx="2349400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[‘fungi’, ‘salami’, …]</a:t>
            </a:r>
            <a:endParaRPr lang="LID4096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9192850-9590-2033-5F7A-B9DB9BA6815D}"/>
              </a:ext>
            </a:extLst>
          </p:cNvPr>
          <p:cNvSpPr/>
          <p:nvPr/>
        </p:nvSpPr>
        <p:spPr>
          <a:xfrm>
            <a:off x="6096000" y="4589636"/>
            <a:ext cx="2630488" cy="27516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C4E3DF8C-4A2B-D5F2-6ED4-CE65CEA97B24}"/>
              </a:ext>
            </a:extLst>
          </p:cNvPr>
          <p:cNvSpPr/>
          <p:nvPr/>
        </p:nvSpPr>
        <p:spPr>
          <a:xfrm>
            <a:off x="6198016" y="4057457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/>
              <a:t>order_product</a:t>
            </a:r>
            <a:r>
              <a:rPr lang="en-GB" dirty="0"/>
              <a:t> (…)</a:t>
            </a:r>
            <a:endParaRPr lang="LID4096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ACE1C753-A988-1DB1-DE41-0AEEEEDDC72A}"/>
              </a:ext>
            </a:extLst>
          </p:cNvPr>
          <p:cNvSpPr/>
          <p:nvPr/>
        </p:nvSpPr>
        <p:spPr>
          <a:xfrm>
            <a:off x="4673600" y="5198534"/>
            <a:ext cx="1422400" cy="838200"/>
          </a:xfrm>
          <a:prstGeom prst="wedgeRectCallout">
            <a:avLst>
              <a:gd name="adj1" fmla="val -9524"/>
              <a:gd name="adj2" fmla="val -78914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Customer is responsible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3145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E2B92C3-F27E-5B58-FFE0-E8B6767BD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7AED0-1E70-CEA5-CC22-7FBE008F7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A2A35-4FDE-AC01-C912-95209981F3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008852"/>
          </a:xfrm>
        </p:spPr>
        <p:txBody>
          <a:bodyPr>
            <a:normAutofit/>
          </a:bodyPr>
          <a:lstStyle/>
          <a:p>
            <a:r>
              <a:rPr lang="en-GB" dirty="0"/>
              <a:t>Agent </a:t>
            </a:r>
            <a:r>
              <a:rPr lang="en-GB" i="1" dirty="0"/>
              <a:t>representing a seller</a:t>
            </a:r>
            <a:r>
              <a:rPr lang="en-GB" dirty="0"/>
              <a:t> communicates with customer on their behalf.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CE8FBAC-D502-00EA-CE95-EF0699488284}"/>
              </a:ext>
            </a:extLst>
          </p:cNvPr>
          <p:cNvSpPr/>
          <p:nvPr/>
        </p:nvSpPr>
        <p:spPr>
          <a:xfrm>
            <a:off x="875566" y="3149600"/>
            <a:ext cx="1461234" cy="13885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User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39D6BB-4471-F15B-66D2-2F1FBE58F00A}"/>
              </a:ext>
            </a:extLst>
          </p:cNvPr>
          <p:cNvSpPr/>
          <p:nvPr/>
        </p:nvSpPr>
        <p:spPr>
          <a:xfrm>
            <a:off x="4817533" y="2794000"/>
            <a:ext cx="1278467" cy="296333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Agent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BB09BB-3A77-D19E-9BFC-BEF662EEB2A4}"/>
              </a:ext>
            </a:extLst>
          </p:cNvPr>
          <p:cNvSpPr/>
          <p:nvPr/>
        </p:nvSpPr>
        <p:spPr>
          <a:xfrm>
            <a:off x="8726488" y="2793997"/>
            <a:ext cx="2497667" cy="296333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Online store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011497BA-0B9D-66A1-CA7C-AEBEDD4B0B66}"/>
              </a:ext>
            </a:extLst>
          </p:cNvPr>
          <p:cNvSpPr/>
          <p:nvPr/>
        </p:nvSpPr>
        <p:spPr>
          <a:xfrm>
            <a:off x="2319866" y="2243665"/>
            <a:ext cx="2201333" cy="1100667"/>
          </a:xfrm>
          <a:prstGeom prst="wedgeRectCallout">
            <a:avLst>
              <a:gd name="adj1" fmla="val -24679"/>
              <a:gd name="adj2" fmla="val 5942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When will my order arrive?</a:t>
            </a:r>
            <a:endParaRPr lang="LID4096" sz="28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CAF70CD-A2D5-6F58-8F46-E6AD227A1D8B}"/>
              </a:ext>
            </a:extLst>
          </p:cNvPr>
          <p:cNvSpPr/>
          <p:nvPr/>
        </p:nvSpPr>
        <p:spPr>
          <a:xfrm>
            <a:off x="2277533" y="3429000"/>
            <a:ext cx="2540000" cy="2963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6044145-804A-41C9-A3D6-0A1A27B97040}"/>
              </a:ext>
            </a:extLst>
          </p:cNvPr>
          <p:cNvSpPr/>
          <p:nvPr/>
        </p:nvSpPr>
        <p:spPr>
          <a:xfrm>
            <a:off x="6096000" y="3001433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FA85E96-F555-441B-B3A4-26B99422359E}"/>
              </a:ext>
            </a:extLst>
          </p:cNvPr>
          <p:cNvSpPr/>
          <p:nvPr/>
        </p:nvSpPr>
        <p:spPr>
          <a:xfrm>
            <a:off x="6198015" y="2479414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/>
              <a:t>get_order_id</a:t>
            </a:r>
            <a:r>
              <a:rPr lang="en-GB" dirty="0"/>
              <a:t>(“user”)</a:t>
            </a:r>
            <a:endParaRPr lang="LID4096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CCAE235-7C68-CFF5-256A-169D0D1C6DDF}"/>
              </a:ext>
            </a:extLst>
          </p:cNvPr>
          <p:cNvSpPr/>
          <p:nvPr/>
        </p:nvSpPr>
        <p:spPr>
          <a:xfrm rot="10800000">
            <a:off x="6096000" y="3759198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E5BA31D3-7ECD-777B-B6EB-C6CE500A61B5}"/>
              </a:ext>
            </a:extLst>
          </p:cNvPr>
          <p:cNvSpPr/>
          <p:nvPr/>
        </p:nvSpPr>
        <p:spPr>
          <a:xfrm>
            <a:off x="6198016" y="3237840"/>
            <a:ext cx="2349400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‘292123’</a:t>
            </a:r>
            <a:endParaRPr lang="LID4096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91862CA-1F37-490C-D55A-C8EBED0BF4FB}"/>
              </a:ext>
            </a:extLst>
          </p:cNvPr>
          <p:cNvSpPr/>
          <p:nvPr/>
        </p:nvSpPr>
        <p:spPr>
          <a:xfrm>
            <a:off x="6096000" y="4589636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A8F507E2-B975-00D1-7E79-B47988511CF7}"/>
              </a:ext>
            </a:extLst>
          </p:cNvPr>
          <p:cNvSpPr/>
          <p:nvPr/>
        </p:nvSpPr>
        <p:spPr>
          <a:xfrm>
            <a:off x="6198016" y="4057457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err="1"/>
              <a:t>get_delivery_date</a:t>
            </a:r>
            <a:r>
              <a:rPr lang="en-GB" sz="1400" dirty="0"/>
              <a:t>(‘292123’)</a:t>
            </a:r>
            <a:endParaRPr lang="LID4096" sz="1400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2908255-F291-3E93-6BB8-53284745314E}"/>
              </a:ext>
            </a:extLst>
          </p:cNvPr>
          <p:cNvSpPr/>
          <p:nvPr/>
        </p:nvSpPr>
        <p:spPr>
          <a:xfrm rot="10800000">
            <a:off x="6096000" y="5482163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3E96BA4A-F302-670C-34F2-16D1ECADCBC7}"/>
              </a:ext>
            </a:extLst>
          </p:cNvPr>
          <p:cNvSpPr/>
          <p:nvPr/>
        </p:nvSpPr>
        <p:spPr>
          <a:xfrm>
            <a:off x="6198016" y="4960805"/>
            <a:ext cx="2349400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‘Friday’</a:t>
            </a:r>
            <a:endParaRPr lang="LID4096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8A5A4E-E9D2-291D-5061-691A29D394D9}"/>
              </a:ext>
            </a:extLst>
          </p:cNvPr>
          <p:cNvSpPr txBox="1"/>
          <p:nvPr/>
        </p:nvSpPr>
        <p:spPr>
          <a:xfrm>
            <a:off x="3361453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https://scads.github.io/generative-ai-notebooks/35_agents/react_agent_llama_index.html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26ECF32A-447E-1DA8-8DC0-6BF6B99B089C}"/>
              </a:ext>
            </a:extLst>
          </p:cNvPr>
          <p:cNvSpPr/>
          <p:nvPr/>
        </p:nvSpPr>
        <p:spPr>
          <a:xfrm>
            <a:off x="3183467" y="5122015"/>
            <a:ext cx="1485899" cy="838200"/>
          </a:xfrm>
          <a:prstGeom prst="wedgeRectCallout">
            <a:avLst>
              <a:gd name="adj1" fmla="val 58928"/>
              <a:gd name="adj2" fmla="val -19318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Store owner is responsible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9722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2F5D0-D10E-A221-8937-E73C97CFE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7A841-0024-CA74-8FB2-6A79F8D8BD2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2FA438-BB3E-CB77-D5D1-301BD0DB0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900" y="3323985"/>
            <a:ext cx="6458362" cy="1143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933D7D-9375-0390-3EEE-CB6456073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00" y="1682420"/>
            <a:ext cx="5439534" cy="1143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87D29C-3CC8-DE1B-D8CB-47660D978E85}"/>
              </a:ext>
            </a:extLst>
          </p:cNvPr>
          <p:cNvSpPr txBox="1"/>
          <p:nvPr/>
        </p:nvSpPr>
        <p:spPr>
          <a:xfrm>
            <a:off x="3289299" y="6137698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https://scads.github.io/generative-ai-notebooks/35_agents/react_agent_llama_index.html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8577879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7FAC0-7B6A-98AC-DEC3-8AC7DA2FB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A42C9-2244-EE49-50B2-7BF57CD71987}"/>
              </a:ext>
            </a:extLst>
          </p:cNvPr>
          <p:cNvSpPr txBox="1"/>
          <p:nvPr/>
        </p:nvSpPr>
        <p:spPr>
          <a:xfrm>
            <a:off x="3289299" y="6137698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https://scads.github.io/generative-ai-notebooks/35_agents/react_agent_llama_index.html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70939CC-A482-FDF8-8661-3CA29D6234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8073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9E5767-5C01-BF32-D714-FA18BBF65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65" y="1018986"/>
            <a:ext cx="5927228" cy="4884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2D5B5A-3E71-E1B0-1CFF-CC2D8433A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735" y="2373641"/>
            <a:ext cx="7899401" cy="3520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2F673C-6F1D-AAD4-8E11-C05A858A8B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867" y="2783825"/>
            <a:ext cx="7979110" cy="3119701"/>
          </a:xfrm>
          <a:prstGeom prst="rect">
            <a:avLst/>
          </a:prstGeom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980FB537-F087-A7EF-46ED-95BB30CEE7BE}"/>
              </a:ext>
            </a:extLst>
          </p:cNvPr>
          <p:cNvSpPr/>
          <p:nvPr/>
        </p:nvSpPr>
        <p:spPr>
          <a:xfrm>
            <a:off x="7289800" y="371736"/>
            <a:ext cx="3885189" cy="1888866"/>
          </a:xfrm>
          <a:prstGeom prst="wedgeRectCallout">
            <a:avLst/>
          </a:prstGeom>
          <a:ln w="38100">
            <a:solidFill>
              <a:srgbClr val="232323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To some degree, the underlying LLM can reason in which order to call the functions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1491982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D71125-56D6-5593-7C60-C712EAF9E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908041"/>
            <a:ext cx="7287152" cy="32856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5AE728-1E4C-DF1E-BA58-6F99713B524D}"/>
              </a:ext>
            </a:extLst>
          </p:cNvPr>
          <p:cNvCxnSpPr>
            <a:cxnSpLocks/>
          </p:cNvCxnSpPr>
          <p:nvPr/>
        </p:nvCxnSpPr>
        <p:spPr>
          <a:xfrm>
            <a:off x="4887343" y="1744364"/>
            <a:ext cx="158501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FE34D6-37E1-470C-BC1C-3073A2A02248}"/>
              </a:ext>
            </a:extLst>
          </p:cNvPr>
          <p:cNvCxnSpPr>
            <a:cxnSpLocks/>
          </p:cNvCxnSpPr>
          <p:nvPr/>
        </p:nvCxnSpPr>
        <p:spPr>
          <a:xfrm>
            <a:off x="5095402" y="3566538"/>
            <a:ext cx="310239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9931BBC-D41F-D7CB-5133-C500AA1018E3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360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85093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FFC000"/>
                </a:solidFill>
              </a:rPr>
              <a:t>reasoning</a:t>
            </a:r>
            <a:endParaRPr lang="en-US" sz="3200" u="sng" dirty="0">
              <a:solidFill>
                <a:srgbClr val="FFC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231853" y="3137855"/>
            <a:ext cx="4775200" cy="5232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Proof + Explanation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323272" y="3399466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rgbClr val="FFC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A38A3FE-4850-45E8-F4D2-FA6B70053F1C}"/>
              </a:ext>
            </a:extLst>
          </p:cNvPr>
          <p:cNvSpPr txBox="1"/>
          <p:nvPr/>
        </p:nvSpPr>
        <p:spPr>
          <a:xfrm>
            <a:off x="4057707" y="6253597"/>
            <a:ext cx="3879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https://arxiv.org/abs/2408.06292</a:t>
            </a:r>
            <a:r>
              <a:rPr lang="en-US" dirty="0"/>
              <a:t> 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D0F69D9-D474-C09F-A030-F9BE4CB4F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272" y="3967528"/>
            <a:ext cx="5789922" cy="1842248"/>
          </a:xfrm>
          <a:prstGeom prst="rect">
            <a:avLst/>
          </a:prstGeom>
        </p:spPr>
      </p:pic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528ACAB8-AE65-E496-6728-9132FE7C6CC1}"/>
              </a:ext>
            </a:extLst>
          </p:cNvPr>
          <p:cNvSpPr/>
          <p:nvPr/>
        </p:nvSpPr>
        <p:spPr>
          <a:xfrm>
            <a:off x="6323272" y="3983684"/>
            <a:ext cx="5789922" cy="1846078"/>
          </a:xfrm>
          <a:prstGeom prst="wedgeRectCallout">
            <a:avLst>
              <a:gd name="adj1" fmla="val -34490"/>
              <a:gd name="adj2" fmla="val 62466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4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E6D5F-3343-768C-AF19-8417F2663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9241-9459-9782-1831-9ECAA53AB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6298D-7DC7-3DC2-5DBB-7DC013E6FF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85093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FFC000"/>
                </a:solidFill>
              </a:rPr>
              <a:t>reasoning</a:t>
            </a:r>
            <a:endParaRPr lang="en-US" sz="3200" u="sng" dirty="0">
              <a:solidFill>
                <a:srgbClr val="FFC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F6F911-B26A-C0F4-365A-3507CB9A9362}"/>
              </a:ext>
            </a:extLst>
          </p:cNvPr>
          <p:cNvSpPr txBox="1"/>
          <p:nvPr/>
        </p:nvSpPr>
        <p:spPr>
          <a:xfrm>
            <a:off x="4133405" y="6163099"/>
            <a:ext cx="41292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Figure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by Lu et al. </a:t>
            </a:r>
          </a:p>
          <a:p>
            <a:r>
              <a:rPr lang="en-US" dirty="0">
                <a:hlinkClick r:id="rId3"/>
              </a:rPr>
              <a:t>https://arxiv.org/abs/2408.06292</a:t>
            </a:r>
            <a:r>
              <a:rPr lang="en-US" dirty="0"/>
              <a:t>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E6B5AC-F83A-3DBD-652A-0580F4821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292" y="1869107"/>
            <a:ext cx="8643970" cy="4049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C1019E-E507-E720-77D2-AFF412C124EC}"/>
              </a:ext>
            </a:extLst>
          </p:cNvPr>
          <p:cNvSpPr/>
          <p:nvPr/>
        </p:nvSpPr>
        <p:spPr>
          <a:xfrm>
            <a:off x="3832860" y="2542874"/>
            <a:ext cx="4526280" cy="337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742287A-1944-5B77-EDD4-19E8F0E8E6D4}"/>
              </a:ext>
            </a:extLst>
          </p:cNvPr>
          <p:cNvSpPr/>
          <p:nvPr/>
        </p:nvSpPr>
        <p:spPr>
          <a:xfrm>
            <a:off x="5820982" y="2539244"/>
            <a:ext cx="4526280" cy="337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82012C2-E834-FA10-0096-DA588F03599A}"/>
              </a:ext>
            </a:extLst>
          </p:cNvPr>
          <p:cNvSpPr/>
          <p:nvPr/>
        </p:nvSpPr>
        <p:spPr>
          <a:xfrm>
            <a:off x="8084122" y="2539244"/>
            <a:ext cx="4526280" cy="337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1211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2" grpId="0" animBg="1"/>
      <p:bldP spid="5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8E94-4281-F092-2E5B-19F40411C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“Small Language Models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3BB9F-A164-A177-91A1-7156B32B5D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… are the future of Agentic AI”, </a:t>
            </a:r>
            <a:r>
              <a:rPr lang="en-GB" dirty="0" err="1"/>
              <a:t>Belcak</a:t>
            </a:r>
            <a:r>
              <a:rPr lang="en-GB" dirty="0"/>
              <a:t> et al (2025)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80708-D88E-F344-3850-B496AEB4DC44}"/>
              </a:ext>
            </a:extLst>
          </p:cNvPr>
          <p:cNvSpPr txBox="1"/>
          <p:nvPr/>
        </p:nvSpPr>
        <p:spPr>
          <a:xfrm>
            <a:off x="3428999" y="6163099"/>
            <a:ext cx="78765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en-GB" dirty="0" err="1"/>
              <a:t>Belcak</a:t>
            </a:r>
            <a:r>
              <a:rPr lang="en-GB" dirty="0"/>
              <a:t> et al (2025), licensed </a:t>
            </a:r>
            <a:r>
              <a:rPr lang="en-GB" dirty="0">
                <a:hlinkClick r:id="rId2"/>
              </a:rPr>
              <a:t>CC-BY 4.0</a:t>
            </a:r>
            <a:endParaRPr lang="en-GB" dirty="0"/>
          </a:p>
          <a:p>
            <a:r>
              <a:rPr lang="LID4096" dirty="0">
                <a:hlinkClick r:id="rId3"/>
              </a:rPr>
              <a:t>https://arxiv.org/abs/2506.02153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7CBFB3-6FF2-FC58-030F-6F586BDF1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350" y="1613063"/>
            <a:ext cx="6675299" cy="43718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D690179-41E3-2059-548E-E2EE9920AC48}"/>
              </a:ext>
            </a:extLst>
          </p:cNvPr>
          <p:cNvSpPr/>
          <p:nvPr/>
        </p:nvSpPr>
        <p:spPr>
          <a:xfrm>
            <a:off x="5741043" y="2615878"/>
            <a:ext cx="1689903" cy="92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9F8C7C-9915-CCD6-82DB-E8AD57AA7581}"/>
              </a:ext>
            </a:extLst>
          </p:cNvPr>
          <p:cNvSpPr/>
          <p:nvPr/>
        </p:nvSpPr>
        <p:spPr>
          <a:xfrm>
            <a:off x="3902598" y="5521927"/>
            <a:ext cx="1850020" cy="46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07DBAC-82E8-333D-D3F5-6D53D3080BC6}"/>
              </a:ext>
            </a:extLst>
          </p:cNvPr>
          <p:cNvSpPr/>
          <p:nvPr/>
        </p:nvSpPr>
        <p:spPr>
          <a:xfrm>
            <a:off x="5239818" y="3553907"/>
            <a:ext cx="2191128" cy="1212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23A8F7-0353-E988-2703-BFF7E1078483}"/>
              </a:ext>
            </a:extLst>
          </p:cNvPr>
          <p:cNvSpPr/>
          <p:nvPr/>
        </p:nvSpPr>
        <p:spPr>
          <a:xfrm>
            <a:off x="5752618" y="5521927"/>
            <a:ext cx="555585" cy="48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2A2DA02-8B66-19E7-181E-E84B7CCCA356}"/>
              </a:ext>
            </a:extLst>
          </p:cNvPr>
          <p:cNvSpPr/>
          <p:nvPr/>
        </p:nvSpPr>
        <p:spPr>
          <a:xfrm>
            <a:off x="7430947" y="3002593"/>
            <a:ext cx="1882784" cy="1117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AC5C41-4075-3425-CE52-8BF678ED61B2}"/>
              </a:ext>
            </a:extLst>
          </p:cNvPr>
          <p:cNvSpPr/>
          <p:nvPr/>
        </p:nvSpPr>
        <p:spPr>
          <a:xfrm>
            <a:off x="6308203" y="5504935"/>
            <a:ext cx="1294435" cy="4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905675-0E49-17B9-A384-D5F5FDEBA921}"/>
              </a:ext>
            </a:extLst>
          </p:cNvPr>
          <p:cNvSpPr/>
          <p:nvPr/>
        </p:nvSpPr>
        <p:spPr>
          <a:xfrm>
            <a:off x="7430947" y="4108594"/>
            <a:ext cx="1882784" cy="1145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F006F2-3798-AE5D-12D5-DB4179CDB154}"/>
              </a:ext>
            </a:extLst>
          </p:cNvPr>
          <p:cNvSpPr/>
          <p:nvPr/>
        </p:nvSpPr>
        <p:spPr>
          <a:xfrm>
            <a:off x="6852527" y="4766758"/>
            <a:ext cx="578420" cy="487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4DA655-4B95-11E7-ED80-707FE5A44F9F}"/>
              </a:ext>
            </a:extLst>
          </p:cNvPr>
          <p:cNvSpPr/>
          <p:nvPr/>
        </p:nvSpPr>
        <p:spPr>
          <a:xfrm>
            <a:off x="7567912" y="5530575"/>
            <a:ext cx="1294435" cy="4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611D6EC-B6CF-C8DF-0887-F2544FAB0723}"/>
              </a:ext>
            </a:extLst>
          </p:cNvPr>
          <p:cNvSpPr/>
          <p:nvPr/>
        </p:nvSpPr>
        <p:spPr>
          <a:xfrm>
            <a:off x="8870346" y="5533450"/>
            <a:ext cx="1294435" cy="4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86347CC-FB1F-41CF-9EA2-F81EE3A9BBF1}"/>
              </a:ext>
            </a:extLst>
          </p:cNvPr>
          <p:cNvSpPr/>
          <p:nvPr/>
        </p:nvSpPr>
        <p:spPr>
          <a:xfrm>
            <a:off x="4490978" y="4441342"/>
            <a:ext cx="2142932" cy="4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98B6-595C-5D83-D39B-4E6DADBBBF05}"/>
              </a:ext>
            </a:extLst>
          </p:cNvPr>
          <p:cNvSpPr/>
          <p:nvPr/>
        </p:nvSpPr>
        <p:spPr>
          <a:xfrm>
            <a:off x="4085863" y="3710499"/>
            <a:ext cx="935338" cy="730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33484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6F540-F210-E237-5F45-D9B979261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Limits of single agents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00D19-78D1-4972-201A-0EE2B6D59C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6027851" cy="4768668"/>
          </a:xfrm>
        </p:spPr>
        <p:txBody>
          <a:bodyPr>
            <a:normAutofit/>
          </a:bodyPr>
          <a:lstStyle/>
          <a:p>
            <a:r>
              <a:rPr lang="en-GB" dirty="0"/>
              <a:t>An LLM control the program flow -&gt; LLM outputs are </a:t>
            </a:r>
            <a:r>
              <a:rPr lang="en-GB" i="1" dirty="0"/>
              <a:t>non-deterministic</a:t>
            </a:r>
            <a:r>
              <a:rPr lang="en-GB" dirty="0"/>
              <a:t>!</a:t>
            </a:r>
          </a:p>
          <a:p>
            <a:endParaRPr lang="en-GB" dirty="0"/>
          </a:p>
          <a:p>
            <a:r>
              <a:rPr lang="en-GB" dirty="0"/>
              <a:t>Long [internal] chat history confuses tool-selection.</a:t>
            </a:r>
          </a:p>
          <a:p>
            <a:r>
              <a:rPr lang="en-GB" dirty="0"/>
              <a:t>Agents with too many diverse tools tend to act confused.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5B1791-47FA-8B9E-0854-2EA5DDB531FB}"/>
              </a:ext>
            </a:extLst>
          </p:cNvPr>
          <p:cNvSpPr/>
          <p:nvPr/>
        </p:nvSpPr>
        <p:spPr>
          <a:xfrm>
            <a:off x="7112562" y="1184015"/>
            <a:ext cx="3769404" cy="677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Multi-talent agent</a:t>
            </a:r>
            <a:endParaRPr lang="LID4096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1F2BB5-4C83-E04A-3C6F-A9DD0FFAF93E}"/>
              </a:ext>
            </a:extLst>
          </p:cNvPr>
          <p:cNvSpPr/>
          <p:nvPr/>
        </p:nvSpPr>
        <p:spPr>
          <a:xfrm>
            <a:off x="7112562" y="1861347"/>
            <a:ext cx="3769404" cy="26767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abstracts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Summarize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Provide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Write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Incorporate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Print the final paper</a:t>
            </a:r>
          </a:p>
        </p:txBody>
      </p:sp>
    </p:spTree>
    <p:extLst>
      <p:ext uri="{BB962C8B-B14F-4D97-AF65-F5344CB8AC3E}">
        <p14:creationId xmlns:p14="http://schemas.microsoft.com/office/powerpoint/2010/main" val="36645421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96E72-7D80-50D9-8797-90D7F1387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5670365" cy="812280"/>
          </a:xfrm>
        </p:spPr>
        <p:txBody>
          <a:bodyPr>
            <a:normAutofit/>
          </a:bodyPr>
          <a:lstStyle/>
          <a:p>
            <a:r>
              <a:rPr lang="en-GB" dirty="0"/>
              <a:t>Multi-agent systems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E11BB-008C-4D79-AF5E-4C662EA6815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039283"/>
            <a:ext cx="5881618" cy="1430865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Multiple agents with </a:t>
            </a:r>
          </a:p>
          <a:p>
            <a:pPr lvl="1"/>
            <a:r>
              <a:rPr lang="en-GB" dirty="0"/>
              <a:t>different specialities</a:t>
            </a:r>
          </a:p>
          <a:p>
            <a:pPr lvl="1"/>
            <a:r>
              <a:rPr lang="en-GB" dirty="0"/>
              <a:t>Independent memory (inner chat history)</a:t>
            </a:r>
          </a:p>
          <a:p>
            <a:r>
              <a:rPr lang="en-GB" dirty="0"/>
              <a:t>Scheduler agent distributes tasks</a:t>
            </a:r>
            <a:endParaRPr lang="LID4096" dirty="0"/>
          </a:p>
          <a:p>
            <a:endParaRPr lang="LID4096" dirty="0"/>
          </a:p>
        </p:txBody>
      </p:sp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78A931FD-4E68-1473-914E-AFFEB08A41A3}"/>
              </a:ext>
            </a:extLst>
          </p:cNvPr>
          <p:cNvSpPr/>
          <p:nvPr/>
        </p:nvSpPr>
        <p:spPr>
          <a:xfrm>
            <a:off x="304800" y="4961466"/>
            <a:ext cx="3149600" cy="1083733"/>
          </a:xfrm>
          <a:prstGeom prst="flowChartMagneticDisk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 err="1"/>
              <a:t>arxiv</a:t>
            </a:r>
            <a:endParaRPr lang="LID4096" sz="4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572955-525E-9400-C6DA-16B49607555C}"/>
              </a:ext>
            </a:extLst>
          </p:cNvPr>
          <p:cNvSpPr/>
          <p:nvPr/>
        </p:nvSpPr>
        <p:spPr>
          <a:xfrm>
            <a:off x="304801" y="2870201"/>
            <a:ext cx="3149598" cy="67733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Research assistant</a:t>
            </a:r>
            <a:endParaRPr lang="LID4096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46C5F8-A18F-5BE9-7432-6669AF9EB82A}"/>
              </a:ext>
            </a:extLst>
          </p:cNvPr>
          <p:cNvSpPr/>
          <p:nvPr/>
        </p:nvSpPr>
        <p:spPr>
          <a:xfrm>
            <a:off x="304800" y="3547535"/>
            <a:ext cx="3149599" cy="8043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</a:t>
            </a:r>
            <a:r>
              <a:rPr lang="en-GB" sz="2400" dirty="0" err="1"/>
              <a:t>arxiv</a:t>
            </a:r>
            <a:r>
              <a:rPr lang="en-GB" sz="2400" dirty="0"/>
              <a:t> abstracts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CF9B22-DC1D-066E-2D47-96425672FFEC}"/>
              </a:ext>
            </a:extLst>
          </p:cNvPr>
          <p:cNvSpPr/>
          <p:nvPr/>
        </p:nvSpPr>
        <p:spPr>
          <a:xfrm>
            <a:off x="3927413" y="2870199"/>
            <a:ext cx="3328938" cy="67733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Science writer</a:t>
            </a:r>
            <a:endParaRPr lang="LID4096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A9B919-B921-AE9F-107F-462BCE85F538}"/>
              </a:ext>
            </a:extLst>
          </p:cNvPr>
          <p:cNvSpPr/>
          <p:nvPr/>
        </p:nvSpPr>
        <p:spPr>
          <a:xfrm>
            <a:off x="3927413" y="3547531"/>
            <a:ext cx="3328938" cy="11260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Write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Incorporate feedback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1303DB-CB69-B0DD-6CC6-000A35D3F71D}"/>
              </a:ext>
            </a:extLst>
          </p:cNvPr>
          <p:cNvSpPr/>
          <p:nvPr/>
        </p:nvSpPr>
        <p:spPr>
          <a:xfrm>
            <a:off x="7729364" y="2870198"/>
            <a:ext cx="2676587" cy="67733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Reviewer</a:t>
            </a:r>
            <a:endParaRPr lang="LID4096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CAB75F-9B9F-9EF6-00DE-E34663557878}"/>
              </a:ext>
            </a:extLst>
          </p:cNvPr>
          <p:cNvSpPr/>
          <p:nvPr/>
        </p:nvSpPr>
        <p:spPr>
          <a:xfrm>
            <a:off x="7729364" y="3547531"/>
            <a:ext cx="2676587" cy="112606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Provide feedback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706032-31F6-A996-180C-B007A437CBC2}"/>
              </a:ext>
            </a:extLst>
          </p:cNvPr>
          <p:cNvSpPr/>
          <p:nvPr/>
        </p:nvSpPr>
        <p:spPr>
          <a:xfrm>
            <a:off x="6628111" y="233281"/>
            <a:ext cx="4412421" cy="677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Scheduler agent</a:t>
            </a:r>
            <a:endParaRPr lang="LID4096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A777E4-9D1D-AB08-F0AB-A711A88D41EA}"/>
              </a:ext>
            </a:extLst>
          </p:cNvPr>
          <p:cNvSpPr/>
          <p:nvPr/>
        </p:nvSpPr>
        <p:spPr>
          <a:xfrm>
            <a:off x="6628111" y="910613"/>
            <a:ext cx="4412421" cy="12060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Split complex tasks in sub-tasks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Distribute tasks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ADAB35-BBF4-5B32-DA9E-F27F1818FC32}"/>
              </a:ext>
            </a:extLst>
          </p:cNvPr>
          <p:cNvSpPr/>
          <p:nvPr/>
        </p:nvSpPr>
        <p:spPr>
          <a:xfrm>
            <a:off x="10761134" y="2870198"/>
            <a:ext cx="1308649" cy="67733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Printer</a:t>
            </a:r>
            <a:endParaRPr lang="LID4096" sz="2400" dirty="0"/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208E8E52-0317-A81B-6F5B-2B2C742D04CE}"/>
              </a:ext>
            </a:extLst>
          </p:cNvPr>
          <p:cNvCxnSpPr>
            <a:cxnSpLocks/>
            <a:endCxn id="5" idx="0"/>
          </p:cNvCxnSpPr>
          <p:nvPr/>
        </p:nvCxnSpPr>
        <p:spPr>
          <a:xfrm rot="10800000" flipV="1">
            <a:off x="1879600" y="2116667"/>
            <a:ext cx="6954722" cy="753534"/>
          </a:xfrm>
          <a:prstGeom prst="curvedConnector2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7F6794F9-D861-4C86-4EEB-528E48BE1D9A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8834321" y="2116667"/>
            <a:ext cx="2581138" cy="753531"/>
          </a:xfrm>
          <a:prstGeom prst="curvedConnector2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Curved 15">
            <a:extLst>
              <a:ext uri="{FF2B5EF4-FFF2-40B4-BE49-F238E27FC236}">
                <a16:creationId xmlns:a16="http://schemas.microsoft.com/office/drawing/2014/main" id="{A6FBE0EC-741F-EF5A-5ED9-095DCAE6ADA2}"/>
              </a:ext>
            </a:extLst>
          </p:cNvPr>
          <p:cNvCxnSpPr>
            <a:cxnSpLocks/>
            <a:stCxn id="12" idx="2"/>
            <a:endCxn id="9" idx="0"/>
          </p:cNvCxnSpPr>
          <p:nvPr/>
        </p:nvCxnSpPr>
        <p:spPr>
          <a:xfrm rot="16200000" flipH="1">
            <a:off x="8574225" y="2376764"/>
            <a:ext cx="753531" cy="233336"/>
          </a:xfrm>
          <a:prstGeom prst="curved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9645C5D2-D83A-C206-3E3A-6A5BEDEF45FA}"/>
              </a:ext>
            </a:extLst>
          </p:cNvPr>
          <p:cNvCxnSpPr>
            <a:cxnSpLocks/>
            <a:endCxn id="7" idx="0"/>
          </p:cNvCxnSpPr>
          <p:nvPr/>
        </p:nvCxnSpPr>
        <p:spPr>
          <a:xfrm rot="10800000" flipV="1">
            <a:off x="5591882" y="2116667"/>
            <a:ext cx="3242440" cy="753532"/>
          </a:xfrm>
          <a:prstGeom prst="curvedConnector2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1AEFEA06-8F0A-80C9-E406-AA86760089C2}"/>
              </a:ext>
            </a:extLst>
          </p:cNvPr>
          <p:cNvCxnSpPr>
            <a:cxnSpLocks/>
            <a:stCxn id="6" idx="2"/>
            <a:endCxn id="4" idx="1"/>
          </p:cNvCxnSpPr>
          <p:nvPr/>
        </p:nvCxnSpPr>
        <p:spPr>
          <a:xfrm rot="5400000">
            <a:off x="1574801" y="4656667"/>
            <a:ext cx="609598" cy="12700"/>
          </a:xfrm>
          <a:prstGeom prst="curved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5AC9A18F-90F1-405E-3A13-5AD40D36BFE6}"/>
              </a:ext>
            </a:extLst>
          </p:cNvPr>
          <p:cNvSpPr/>
          <p:nvPr/>
        </p:nvSpPr>
        <p:spPr>
          <a:xfrm>
            <a:off x="10761134" y="4961467"/>
            <a:ext cx="1308650" cy="838200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Manuscript</a:t>
            </a:r>
            <a:endParaRPr lang="LID4096" dirty="0"/>
          </a:p>
        </p:txBody>
      </p:sp>
      <p:cxnSp>
        <p:nvCxnSpPr>
          <p:cNvPr id="30" name="Connector: Curved 29">
            <a:extLst>
              <a:ext uri="{FF2B5EF4-FFF2-40B4-BE49-F238E27FC236}">
                <a16:creationId xmlns:a16="http://schemas.microsoft.com/office/drawing/2014/main" id="{D6A9E104-C80F-3314-0A51-93F4CF8B3BC8}"/>
              </a:ext>
            </a:extLst>
          </p:cNvPr>
          <p:cNvCxnSpPr>
            <a:cxnSpLocks/>
            <a:stCxn id="13" idx="2"/>
            <a:endCxn id="26" idx="0"/>
          </p:cNvCxnSpPr>
          <p:nvPr/>
        </p:nvCxnSpPr>
        <p:spPr>
          <a:xfrm rot="5400000">
            <a:off x="10708491" y="4254499"/>
            <a:ext cx="1413936" cy="12700"/>
          </a:xfrm>
          <a:prstGeom prst="curved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47474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2BD9B-7AB1-1202-C509-11F1D4E0F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982C9-73BA-4CDB-AA56-21AEFBF93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73C9F-4CD5-5B54-CB2E-A4DAF85D3D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1FD0C0-306D-C38F-20E3-53268B6069DC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05F42F6-792D-ABF6-A5E9-F5047D23B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922" y="1647620"/>
            <a:ext cx="3337883" cy="1798334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B40243-44E6-F243-66B9-E752A6CD5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038" y="1167709"/>
            <a:ext cx="3693350" cy="1798334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F559B3-EFDE-2C6B-1B6E-7377FF0BF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00" y="3246531"/>
            <a:ext cx="3745456" cy="1993310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1E944E-BC8B-E4D0-65B7-6F9AAC2B87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7685" y="3164236"/>
            <a:ext cx="3359814" cy="2758907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3335E2-CA1B-F7E2-10C4-704AB14FD0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4568" y="3689878"/>
            <a:ext cx="3773405" cy="1993310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63973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9A2DD-70F1-FE82-C30F-B947EE4D0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2C244-45E4-C5D3-AE50-DDF943E7A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EF6B3-9BDE-EBE9-B225-AB169457C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A818AD-9809-92E2-3205-F5BF4C050473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3F1FDA-4275-43A5-56A4-90DA60B7A2A9}"/>
              </a:ext>
            </a:extLst>
          </p:cNvPr>
          <p:cNvSpPr/>
          <p:nvPr/>
        </p:nvSpPr>
        <p:spPr>
          <a:xfrm>
            <a:off x="304801" y="2870201"/>
            <a:ext cx="3149598" cy="67733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Research assistant</a:t>
            </a:r>
            <a:endParaRPr lang="LID4096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DA957E-74E6-5EFE-89AA-90B899855DEB}"/>
              </a:ext>
            </a:extLst>
          </p:cNvPr>
          <p:cNvSpPr/>
          <p:nvPr/>
        </p:nvSpPr>
        <p:spPr>
          <a:xfrm>
            <a:off x="304800" y="3547535"/>
            <a:ext cx="3149599" cy="8043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</a:t>
            </a:r>
            <a:r>
              <a:rPr lang="en-GB" sz="2400" dirty="0" err="1"/>
              <a:t>arxiv</a:t>
            </a:r>
            <a:r>
              <a:rPr lang="en-GB" sz="2400" dirty="0"/>
              <a:t> abstracts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85DFAC-7A41-507D-0A6D-78AF30ED9A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6790"/>
          <a:stretch/>
        </p:blipFill>
        <p:spPr>
          <a:xfrm>
            <a:off x="3635698" y="4224433"/>
            <a:ext cx="8412367" cy="12893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99E327-BA31-20EA-ED39-9808B8361C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6393" b="372"/>
          <a:stretch/>
        </p:blipFill>
        <p:spPr>
          <a:xfrm>
            <a:off x="3644166" y="2103398"/>
            <a:ext cx="8412367" cy="1846303"/>
          </a:xfrm>
          <a:prstGeom prst="rect">
            <a:avLst/>
          </a:prstGeom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AF307D1F-E05C-7834-83F6-B208BF7F8AD5}"/>
              </a:ext>
            </a:extLst>
          </p:cNvPr>
          <p:cNvSpPr/>
          <p:nvPr/>
        </p:nvSpPr>
        <p:spPr>
          <a:xfrm>
            <a:off x="5350933" y="3234267"/>
            <a:ext cx="287867" cy="122766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81B927E-B873-4137-DFD4-B536EF22DC63}"/>
              </a:ext>
            </a:extLst>
          </p:cNvPr>
          <p:cNvSpPr/>
          <p:nvPr/>
        </p:nvSpPr>
        <p:spPr>
          <a:xfrm>
            <a:off x="9567333" y="789165"/>
            <a:ext cx="2302934" cy="1176867"/>
          </a:xfrm>
          <a:prstGeom prst="wedgeRectCallout">
            <a:avLst>
              <a:gd name="adj1" fmla="val -58167"/>
              <a:gd name="adj2" fmla="val 91009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Scheduler needs this information to decide about which agent can do which tasks</a:t>
            </a:r>
            <a:endParaRPr lang="LID4096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669EC3C8-EE4D-32E7-F38D-65A7C01179CD}"/>
              </a:ext>
            </a:extLst>
          </p:cNvPr>
          <p:cNvSpPr/>
          <p:nvPr/>
        </p:nvSpPr>
        <p:spPr>
          <a:xfrm>
            <a:off x="6849439" y="4979482"/>
            <a:ext cx="2717894" cy="923618"/>
          </a:xfrm>
          <a:prstGeom prst="wedgeRectCallout">
            <a:avLst>
              <a:gd name="adj1" fmla="val -55675"/>
              <a:gd name="adj2" fmla="val -17879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The framework needs this information to set parameters accordingly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9391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F0A30-E9C9-D990-5814-A2CF3EC17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5C784-F564-41F9-E2F9-48F7954715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9984CB-B2B3-E991-FFB7-2C477E104C76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E6F277-B57E-2CA0-B096-8B6B60BF8429}"/>
              </a:ext>
            </a:extLst>
          </p:cNvPr>
          <p:cNvSpPr/>
          <p:nvPr/>
        </p:nvSpPr>
        <p:spPr>
          <a:xfrm>
            <a:off x="379463" y="2954865"/>
            <a:ext cx="3328938" cy="67733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Science writer</a:t>
            </a:r>
            <a:endParaRPr lang="LID4096"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2D54E2-5910-CCAB-23FA-C9D5F025A5F2}"/>
              </a:ext>
            </a:extLst>
          </p:cNvPr>
          <p:cNvSpPr/>
          <p:nvPr/>
        </p:nvSpPr>
        <p:spPr>
          <a:xfrm>
            <a:off x="379463" y="3632197"/>
            <a:ext cx="3328938" cy="11260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Write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Incorporate feedback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4D11428-0EED-E36E-2E5F-8ADA4608C6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6790"/>
          <a:stretch/>
        </p:blipFill>
        <p:spPr>
          <a:xfrm>
            <a:off x="3896511" y="1109606"/>
            <a:ext cx="6009490" cy="14115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F0865A-DA8B-6210-871F-4CA8FFB4AD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3847" b="36"/>
          <a:stretch/>
        </p:blipFill>
        <p:spPr>
          <a:xfrm>
            <a:off x="3896511" y="2634888"/>
            <a:ext cx="6009490" cy="341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9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205DB-ADD4-2ED9-120E-24E1C6A0E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D0DCF-3E7C-89D5-F707-6C9840130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A69EE-4C94-BEA2-FF71-31305BB83A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E6F3D1-DE8B-432C-0476-2DFAE317BF11}"/>
              </a:ext>
            </a:extLst>
          </p:cNvPr>
          <p:cNvSpPr/>
          <p:nvPr/>
        </p:nvSpPr>
        <p:spPr>
          <a:xfrm>
            <a:off x="363364" y="3198282"/>
            <a:ext cx="2676587" cy="67733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Reviewer</a:t>
            </a:r>
            <a:endParaRPr lang="LID4096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63F3B1-5DCA-D40E-411A-F24FA9CB4D92}"/>
              </a:ext>
            </a:extLst>
          </p:cNvPr>
          <p:cNvSpPr/>
          <p:nvPr/>
        </p:nvSpPr>
        <p:spPr>
          <a:xfrm>
            <a:off x="363364" y="3875615"/>
            <a:ext cx="2676587" cy="112606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Provide feedback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94F9E2-B091-B8B9-15B0-8F228F674F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9102"/>
          <a:stretch/>
        </p:blipFill>
        <p:spPr>
          <a:xfrm>
            <a:off x="3941620" y="1284625"/>
            <a:ext cx="8163919" cy="1155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EC4AAA-FB38-1FFF-7CA2-4F35FA52EE70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7B843-9133-0358-3B81-EAFD691695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6376" b="-347"/>
          <a:stretch/>
        </p:blipFill>
        <p:spPr>
          <a:xfrm>
            <a:off x="3941620" y="2494916"/>
            <a:ext cx="8163919" cy="35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5597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EB945F9-1F59-10F2-509D-F1A0CE2EB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66D28-BC62-69ED-AEC7-C0B1A3C70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B77AF-1947-1AF0-9A1E-E32B21F1B5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C272F0-7F19-B18E-F17E-7CC50B0DAF81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0BD299-E6CD-3FB6-3CE6-E971AE8AB0A2}"/>
              </a:ext>
            </a:extLst>
          </p:cNvPr>
          <p:cNvSpPr/>
          <p:nvPr/>
        </p:nvSpPr>
        <p:spPr>
          <a:xfrm>
            <a:off x="159578" y="3018815"/>
            <a:ext cx="3216700" cy="677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Scheduler agent</a:t>
            </a:r>
            <a:endParaRPr lang="LID4096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21CF35-49A3-9C2E-48B9-8D4483C2BD72}"/>
              </a:ext>
            </a:extLst>
          </p:cNvPr>
          <p:cNvSpPr/>
          <p:nvPr/>
        </p:nvSpPr>
        <p:spPr>
          <a:xfrm>
            <a:off x="159578" y="3696147"/>
            <a:ext cx="3216700" cy="16293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Split complex tasks in sub-tasks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Distribute tasks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3CB664-9A5D-BECC-6816-1171D592F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0" y="1113767"/>
            <a:ext cx="6615051" cy="492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9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D12326-12DB-1037-2FF1-4D801DF85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908041"/>
            <a:ext cx="7287152" cy="3616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196AA5-B725-8610-2F97-BE22F227F73F}"/>
              </a:ext>
            </a:extLst>
          </p:cNvPr>
          <p:cNvCxnSpPr>
            <a:cxnSpLocks/>
          </p:cNvCxnSpPr>
          <p:nvPr/>
        </p:nvCxnSpPr>
        <p:spPr>
          <a:xfrm>
            <a:off x="4887343" y="1744364"/>
            <a:ext cx="172814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A038C35-28AE-20BB-2CE8-CD4B7A483954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094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9249B-7BD1-7B30-1BF6-2506DC2FB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B75B60-1E5B-6DEA-735E-9E8F06C40E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1200" y="1184015"/>
            <a:ext cx="10809267" cy="517785"/>
          </a:xfrm>
        </p:spPr>
        <p:txBody>
          <a:bodyPr/>
          <a:lstStyle/>
          <a:p>
            <a:r>
              <a:rPr lang="en-GB" dirty="0"/>
              <a:t>Log</a:t>
            </a:r>
            <a:endParaRPr lang="LID4096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F9785B-EDA9-FB09-F647-DB81A584EC0E}"/>
              </a:ext>
            </a:extLst>
          </p:cNvPr>
          <p:cNvSpPr txBox="1"/>
          <p:nvPr/>
        </p:nvSpPr>
        <p:spPr>
          <a:xfrm>
            <a:off x="3255433" y="6134686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https://scads.github.io/generative-ai-notebooks/66_arxiv_agent/multiagent_write_review.html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9859BE2-689F-3D9F-A9A8-915BF1708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161" y="1119921"/>
            <a:ext cx="9316072" cy="494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7275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8AF13-3A5E-F4C0-A3BE-B1E30C3D8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C3D48-CEBF-88DC-E225-8055BF8EA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D9BB82-1DA9-74C9-C3DA-9FCF8FB1FF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7785"/>
          </a:xfrm>
        </p:spPr>
        <p:txBody>
          <a:bodyPr/>
          <a:lstStyle/>
          <a:p>
            <a:r>
              <a:rPr lang="en-GB" dirty="0"/>
              <a:t>Output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3F0CDD-686B-6D0C-E6F6-320B9CC12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076" y="1184015"/>
            <a:ext cx="8497157" cy="4802320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9F7B05F-5D52-5094-A48C-9756CCB22792}"/>
              </a:ext>
            </a:extLst>
          </p:cNvPr>
          <p:cNvSpPr txBox="1"/>
          <p:nvPr/>
        </p:nvSpPr>
        <p:spPr>
          <a:xfrm>
            <a:off x="3255433" y="6134686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https://scads.github.io/generative-ai-notebooks/66_arxiv_agent/multiagent_write_review.html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2362178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680C3-8B62-2C9D-53FC-90BC60EFF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Solving the same task with long-context prompting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B51F0-33E5-C0C5-E652-2BCEBAD305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3185"/>
          </a:xfrm>
        </p:spPr>
        <p:txBody>
          <a:bodyPr>
            <a:normAutofit/>
          </a:bodyPr>
          <a:lstStyle/>
          <a:p>
            <a:r>
              <a:rPr lang="en-GB" dirty="0"/>
              <a:t>Also possible; less flexible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38E47E-1C91-0460-0614-43F917C53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00" y="1625600"/>
            <a:ext cx="11895799" cy="41161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F9279B-2B0B-7D52-EDF7-268B26D336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63" t="3762" r="1571" b="3001"/>
          <a:stretch/>
        </p:blipFill>
        <p:spPr>
          <a:xfrm>
            <a:off x="5545666" y="1996295"/>
            <a:ext cx="4076766" cy="18383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129FB880-6E34-36B2-E775-72D7EF4D0C09}"/>
              </a:ext>
            </a:extLst>
          </p:cNvPr>
          <p:cNvSpPr/>
          <p:nvPr/>
        </p:nvSpPr>
        <p:spPr>
          <a:xfrm rot="10800000">
            <a:off x="1634067" y="2878667"/>
            <a:ext cx="3733800" cy="21166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5200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39B39-86FB-5772-0767-64C65A6D4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Solving the same task with long-context prompting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A7BBC-6111-EB53-9BB1-8725A09E30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2385"/>
          </a:xfrm>
        </p:spPr>
        <p:txBody>
          <a:bodyPr/>
          <a:lstStyle/>
          <a:p>
            <a:r>
              <a:rPr lang="en-GB" dirty="0"/>
              <a:t>Output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4F349D-207B-06BE-C53A-6C86893B9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586" y="1184015"/>
            <a:ext cx="8261081" cy="471773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773305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95A4E-A52B-D3C2-B4EB-CB3FB331D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 Context Protocol (MCP)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47852-28E1-4F4B-04C6-019026A93B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Quite successful approach to standardize communication between agents and backends</a:t>
            </a:r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06E335F-D2A6-992C-8F07-EBF7DB08CD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4" t="18320" r="8471" b="11822"/>
          <a:stretch>
            <a:fillRect/>
          </a:stretch>
        </p:blipFill>
        <p:spPr bwMode="auto">
          <a:xfrm>
            <a:off x="1188719" y="2708031"/>
            <a:ext cx="10195617" cy="332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3FCCF7-BDFC-D1F2-4181-5C7717982C3B}"/>
              </a:ext>
            </a:extLst>
          </p:cNvPr>
          <p:cNvSpPr/>
          <p:nvPr/>
        </p:nvSpPr>
        <p:spPr>
          <a:xfrm>
            <a:off x="1188719" y="3657600"/>
            <a:ext cx="2621281" cy="2087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D1AE78-63FE-AAFD-E066-A43B06D55E3D}"/>
              </a:ext>
            </a:extLst>
          </p:cNvPr>
          <p:cNvSpPr/>
          <p:nvPr/>
        </p:nvSpPr>
        <p:spPr>
          <a:xfrm>
            <a:off x="3810000" y="4069080"/>
            <a:ext cx="1104900" cy="126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899AB8-8156-E1EE-94BE-FA6223CB71A8}"/>
              </a:ext>
            </a:extLst>
          </p:cNvPr>
          <p:cNvSpPr txBox="1"/>
          <p:nvPr/>
        </p:nvSpPr>
        <p:spPr>
          <a:xfrm>
            <a:off x="3411855" y="6143283"/>
            <a:ext cx="48939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Modified from (licensed MIT)</a:t>
            </a:r>
          </a:p>
          <a:p>
            <a:r>
              <a:rPr lang="LID4096" sz="1200" dirty="0">
                <a:hlinkClick r:id="rId3"/>
              </a:rPr>
              <a:t>https://github.com/modelcontextprotocol/modelcontextprotocol/blob/main/docs/images/mcp-simple-diagram.png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828856-57A0-DF6C-ADC1-C741DBEC7603}"/>
              </a:ext>
            </a:extLst>
          </p:cNvPr>
          <p:cNvSpPr txBox="1"/>
          <p:nvPr/>
        </p:nvSpPr>
        <p:spPr>
          <a:xfrm>
            <a:off x="1188719" y="2006991"/>
            <a:ext cx="2621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Client</a:t>
            </a:r>
            <a:endParaRPr lang="LID4096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3D785F-289B-C0FF-7DE2-3CC5AADE1C7B}"/>
              </a:ext>
            </a:extLst>
          </p:cNvPr>
          <p:cNvSpPr txBox="1"/>
          <p:nvPr/>
        </p:nvSpPr>
        <p:spPr>
          <a:xfrm>
            <a:off x="8831580" y="2016688"/>
            <a:ext cx="2543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4BAC29"/>
                </a:solidFill>
              </a:rPr>
              <a:t>Server</a:t>
            </a:r>
            <a:endParaRPr lang="LID4096" dirty="0">
              <a:solidFill>
                <a:srgbClr val="4BAC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7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8FAE9-5E04-9CE2-6A15-E1D4A6CF2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 Context Protocol (MCP)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E786C-7579-6C42-FEA5-B1513F8407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5" name="Picture 4" descr="A diagram of a computer server&#10;&#10;AI-generated content may be incorrect.">
            <a:extLst>
              <a:ext uri="{FF2B5EF4-FFF2-40B4-BE49-F238E27FC236}">
                <a16:creationId xmlns:a16="http://schemas.microsoft.com/office/drawing/2014/main" id="{3DCE08BF-2292-7A96-DB99-E4FC6B639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32" y="1946803"/>
            <a:ext cx="10953275" cy="334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2289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816B-D9C2-97D7-8FF6-20BBDF983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MCP Server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0D880-0AC6-5210-0F2D-420951B31E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06685"/>
          </a:xfrm>
        </p:spPr>
        <p:txBody>
          <a:bodyPr>
            <a:normAutofit/>
          </a:bodyPr>
          <a:lstStyle/>
          <a:p>
            <a:r>
              <a:rPr lang="en-GB" dirty="0"/>
              <a:t>Expose your data / tools to the world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5A92FE-2A72-E680-75B6-B58A047B4A49}"/>
              </a:ext>
            </a:extLst>
          </p:cNvPr>
          <p:cNvSpPr txBox="1"/>
          <p:nvPr/>
        </p:nvSpPr>
        <p:spPr>
          <a:xfrm>
            <a:off x="3221355" y="6170869"/>
            <a:ext cx="7799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hlinkClick r:id="rId2"/>
              </a:rPr>
              <a:t>https://github.com/ScaDS/mensa-tud-mcp/blob/main/server.py</a:t>
            </a:r>
            <a:r>
              <a:rPr lang="en-GB" sz="1600" dirty="0"/>
              <a:t> </a:t>
            </a:r>
          </a:p>
          <a:p>
            <a:r>
              <a:rPr lang="LID4096" sz="1600" dirty="0">
                <a:hlinkClick r:id="rId3"/>
              </a:rPr>
              <a:t>https://modelcontextprotocol.io/docs/develop/build-server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8FF84B-CCFC-87B6-D409-95A8BF57F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3253" y="1872452"/>
            <a:ext cx="5808088" cy="424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5DC065-3C0F-DE62-E331-2C4818D8D9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3253" y="2258761"/>
            <a:ext cx="4600790" cy="407871"/>
          </a:xfrm>
          <a:prstGeom prst="rect">
            <a:avLst/>
          </a:prstGeom>
        </p:spPr>
      </p:pic>
      <p:pic>
        <p:nvPicPr>
          <p:cNvPr id="11" name="Picture 10" descr="A close-up of text&#10;&#10;AI-generated content may be incorrect.">
            <a:extLst>
              <a:ext uri="{FF2B5EF4-FFF2-40B4-BE49-F238E27FC236}">
                <a16:creationId xmlns:a16="http://schemas.microsoft.com/office/drawing/2014/main" id="{C1B7405B-83F4-1275-B9BB-F669F19AC9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3253" y="3141128"/>
            <a:ext cx="10591096" cy="218525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50DDAF5-10C7-6631-04F8-1FB0E0CDAA4E}"/>
              </a:ext>
            </a:extLst>
          </p:cNvPr>
          <p:cNvSpPr/>
          <p:nvPr/>
        </p:nvSpPr>
        <p:spPr>
          <a:xfrm>
            <a:off x="1188719" y="1790700"/>
            <a:ext cx="6377941" cy="9906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2131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24C9C-BB27-F154-8694-34000C73A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MCP Server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C752F-97F6-3C98-976D-7409572332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Expose your data / tools to the world</a:t>
            </a:r>
            <a:endParaRPr lang="LID4096" dirty="0"/>
          </a:p>
          <a:p>
            <a:endParaRPr lang="LID4096" dirty="0"/>
          </a:p>
        </p:txBody>
      </p:sp>
      <p:pic>
        <p:nvPicPr>
          <p:cNvPr id="5" name="Picture 4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D1ADDBFA-2D7B-D533-42DD-08661AA64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875220"/>
            <a:ext cx="9800054" cy="3985215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B9BBC031-CAF1-978D-E586-C7AFE1CEE23E}"/>
              </a:ext>
            </a:extLst>
          </p:cNvPr>
          <p:cNvSpPr/>
          <p:nvPr/>
        </p:nvSpPr>
        <p:spPr>
          <a:xfrm>
            <a:off x="9159240" y="1722120"/>
            <a:ext cx="2682240" cy="1584960"/>
          </a:xfrm>
          <a:prstGeom prst="wedgeRectCallout">
            <a:avLst>
              <a:gd name="adj1" fmla="val -47023"/>
              <a:gd name="adj2" fmla="val 57290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Guide the LLM in which order to call functions</a:t>
            </a:r>
            <a:endParaRPr lang="LID4096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070DD3-1543-C2EF-73D2-1C0A5312DD4C}"/>
              </a:ext>
            </a:extLst>
          </p:cNvPr>
          <p:cNvSpPr txBox="1"/>
          <p:nvPr/>
        </p:nvSpPr>
        <p:spPr>
          <a:xfrm>
            <a:off x="3221355" y="6170869"/>
            <a:ext cx="7799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hlinkClick r:id="rId3"/>
              </a:rPr>
              <a:t>https://github.com/ScaDS/mensa-tud-mcp/blob/main/server.py</a:t>
            </a:r>
            <a:r>
              <a:rPr lang="en-GB" sz="1600" dirty="0"/>
              <a:t> </a:t>
            </a:r>
          </a:p>
          <a:p>
            <a:r>
              <a:rPr lang="LID4096" sz="1600" dirty="0">
                <a:hlinkClick r:id="rId4"/>
              </a:rPr>
              <a:t>https://modelcontextprotocol.io/docs/develop/build-server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228611096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7B40C-3CD6-EA79-7D55-663EBE9BA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MCP Server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FFD09-29F4-8DE1-2746-078CF3F4223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1418"/>
          </a:xfrm>
        </p:spPr>
        <p:txBody>
          <a:bodyPr/>
          <a:lstStyle/>
          <a:p>
            <a:r>
              <a:rPr lang="en-GB" dirty="0"/>
              <a:t>Endless MCP Servers published recently</a:t>
            </a:r>
            <a:endParaRPr lang="LID4096" dirty="0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8C8116D-71DA-6C0F-6C3A-FDEA3FDBC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72" y="1725434"/>
            <a:ext cx="6615528" cy="36732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B866AF-960F-F406-1F9A-E27CC77DCED3}"/>
              </a:ext>
            </a:extLst>
          </p:cNvPr>
          <p:cNvSpPr txBox="1"/>
          <p:nvPr/>
        </p:nvSpPr>
        <p:spPr>
          <a:xfrm>
            <a:off x="3351600" y="6086263"/>
            <a:ext cx="4230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https://help.figma.com/hc/en-us/articles/32132100833559-Guide-to-the-Figma-MCP-server</a:t>
            </a:r>
            <a:r>
              <a:rPr lang="en-GB" sz="1200" dirty="0"/>
              <a:t>  </a:t>
            </a:r>
            <a:r>
              <a:rPr lang="en-GB" sz="1200" dirty="0">
                <a:hlinkClick r:id="rId4"/>
              </a:rPr>
              <a:t>https://learn.microsoft.com/en-us/microsoft-agent-365/mcp-server-reference/calendar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AECEF96-C75D-AFB9-48A9-AF2AB9DEA4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47612"/>
          <a:stretch>
            <a:fillRect/>
          </a:stretch>
        </p:blipFill>
        <p:spPr>
          <a:xfrm>
            <a:off x="6379200" y="2864802"/>
            <a:ext cx="5609796" cy="315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043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448F3-465A-6B24-5DD8-21A17982A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91DCF-696A-8092-AFB2-7FE000989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MCP Server – Client  connection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3A9F5-5EEF-164A-C06C-355ADD4AB6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1418"/>
          </a:xfrm>
        </p:spPr>
        <p:txBody>
          <a:bodyPr/>
          <a:lstStyle/>
          <a:p>
            <a:r>
              <a:rPr lang="en-GB" dirty="0"/>
              <a:t>Configure your server within a client:</a:t>
            </a:r>
            <a:endParaRPr lang="LID4096" dirty="0"/>
          </a:p>
        </p:txBody>
      </p:sp>
      <p:pic>
        <p:nvPicPr>
          <p:cNvPr id="5" name="Picture 4" descr="A computer code with black text&#10;&#10;AI-generated content may be incorrect.">
            <a:extLst>
              <a:ext uri="{FF2B5EF4-FFF2-40B4-BE49-F238E27FC236}">
                <a16:creationId xmlns:a16="http://schemas.microsoft.com/office/drawing/2014/main" id="{7882278B-198A-AC5B-CF4E-221DE9A3C2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55"/>
          <a:stretch>
            <a:fillRect/>
          </a:stretch>
        </p:blipFill>
        <p:spPr>
          <a:xfrm>
            <a:off x="1225936" y="2050244"/>
            <a:ext cx="6496127" cy="30823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061987-086A-3E8F-68F9-CC2AB904B17C}"/>
              </a:ext>
            </a:extLst>
          </p:cNvPr>
          <p:cNvSpPr txBox="1"/>
          <p:nvPr/>
        </p:nvSpPr>
        <p:spPr>
          <a:xfrm>
            <a:off x="3566301" y="6027003"/>
            <a:ext cx="42312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3"/>
              </a:rPr>
              <a:t>https://github.com/modelcontextprotocol/servers?tab=readme-ov-file#%EF%B8%8F-official-integrations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4030226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ADDB3A-F417-232B-9971-3A05EA975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917" y="908041"/>
            <a:ext cx="7287152" cy="46931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B3E57C-CEB6-6827-2BA1-A613B54E833B}"/>
              </a:ext>
            </a:extLst>
          </p:cNvPr>
          <p:cNvCxnSpPr>
            <a:cxnSpLocks/>
          </p:cNvCxnSpPr>
          <p:nvPr/>
        </p:nvCxnSpPr>
        <p:spPr>
          <a:xfrm>
            <a:off x="5095402" y="4170837"/>
            <a:ext cx="349995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B6EF4C-81C8-66C6-5F06-7C5771AD2189}"/>
              </a:ext>
            </a:extLst>
          </p:cNvPr>
          <p:cNvCxnSpPr>
            <a:cxnSpLocks/>
          </p:cNvCxnSpPr>
          <p:nvPr/>
        </p:nvCxnSpPr>
        <p:spPr>
          <a:xfrm>
            <a:off x="7863840" y="4410702"/>
            <a:ext cx="280018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09FA0A1-DAB0-D21A-39BB-E32EF8001394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D025C8-7D48-29CE-37B1-377EB1E2D799}"/>
              </a:ext>
            </a:extLst>
          </p:cNvPr>
          <p:cNvCxnSpPr>
            <a:cxnSpLocks/>
          </p:cNvCxnSpPr>
          <p:nvPr/>
        </p:nvCxnSpPr>
        <p:spPr>
          <a:xfrm>
            <a:off x="4896603" y="1922937"/>
            <a:ext cx="2164597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1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9478B-B8BE-C1A0-F6C1-E0D9EFA93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MCP Clients: Jan AI (open source)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23376-581D-383C-3231-7C769F0F87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A44271-7716-B7B0-CD5C-9CCD0779A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67" y="1184015"/>
            <a:ext cx="9729552" cy="473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EE8F4B-6233-BAEC-096A-1E841943F2DA}"/>
              </a:ext>
            </a:extLst>
          </p:cNvPr>
          <p:cNvSpPr txBox="1"/>
          <p:nvPr/>
        </p:nvSpPr>
        <p:spPr>
          <a:xfrm>
            <a:off x="4034301" y="6301599"/>
            <a:ext cx="7796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https://github.com/janhq/jan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6218017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158AC-2228-8953-B0F4-74B1493D1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567" y="350134"/>
            <a:ext cx="3502033" cy="1392265"/>
          </a:xfrm>
        </p:spPr>
        <p:txBody>
          <a:bodyPr>
            <a:normAutofit fontScale="90000"/>
          </a:bodyPr>
          <a:lstStyle/>
          <a:p>
            <a:r>
              <a:rPr lang="en-GB" dirty="0"/>
              <a:t>MCP Clients: </a:t>
            </a:r>
            <a:br>
              <a:rPr lang="en-GB" dirty="0"/>
            </a:br>
            <a:r>
              <a:rPr lang="en-GB" dirty="0"/>
              <a:t>Claude </a:t>
            </a:r>
            <a:br>
              <a:rPr lang="en-GB" dirty="0"/>
            </a:br>
            <a:r>
              <a:rPr lang="en-GB" dirty="0"/>
              <a:t>(commercial)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5EF21-C875-96F2-73DE-AD2F8091E5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2123999"/>
            <a:ext cx="4690034" cy="3610051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5" name="Picture 4" descr="A screenshot of a menu&#10;&#10;AI-generated content may be incorrect.">
            <a:extLst>
              <a:ext uri="{FF2B5EF4-FFF2-40B4-BE49-F238E27FC236}">
                <a16:creationId xmlns:a16="http://schemas.microsoft.com/office/drawing/2014/main" id="{0AF864B4-C80C-5E1D-F3C5-2520C4C065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7339"/>
          <a:stretch>
            <a:fillRect/>
          </a:stretch>
        </p:blipFill>
        <p:spPr>
          <a:xfrm>
            <a:off x="5781390" y="151200"/>
            <a:ext cx="6301041" cy="577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1BDCBD-4244-F006-679F-4E62B06D0799}"/>
              </a:ext>
            </a:extLst>
          </p:cNvPr>
          <p:cNvSpPr txBox="1"/>
          <p:nvPr/>
        </p:nvSpPr>
        <p:spPr>
          <a:xfrm>
            <a:off x="3587190" y="6307200"/>
            <a:ext cx="438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https://code.claude.com/docs/en/desktop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9104543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ED38-351E-A9E0-07AA-936D7CA7C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Limitations of agentic workflows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E28BD-D78E-4EE2-0DD8-F474245DCC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9871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If agents had a success-rate of 99%, and we chain 5 agents in a workflow, our workflow’s success rate: 0.99</a:t>
            </a:r>
            <a:r>
              <a:rPr lang="en-GB" baseline="30000" dirty="0"/>
              <a:t>5</a:t>
            </a:r>
            <a:r>
              <a:rPr lang="en-GB" dirty="0"/>
              <a:t> = </a:t>
            </a:r>
            <a:r>
              <a:rPr lang="en-GB" dirty="0">
                <a:solidFill>
                  <a:srgbClr val="00B050"/>
                </a:solidFill>
              </a:rPr>
              <a:t>95%</a:t>
            </a:r>
          </a:p>
          <a:p>
            <a:pPr lvl="1"/>
            <a:r>
              <a:rPr lang="en-GB" dirty="0">
                <a:solidFill>
                  <a:srgbClr val="4BAC29"/>
                </a:solidFill>
              </a:rPr>
              <a:t>Commercial models </a:t>
            </a:r>
            <a:r>
              <a:rPr lang="en-GB" dirty="0">
                <a:solidFill>
                  <a:schemeClr val="tx1"/>
                </a:solidFill>
              </a:rPr>
              <a:t>may actually have a success-rate of 99% when calling a function.</a:t>
            </a:r>
          </a:p>
          <a:p>
            <a:pPr lvl="1"/>
            <a:r>
              <a:rPr lang="en-GB" dirty="0">
                <a:solidFill>
                  <a:schemeClr val="accent4">
                    <a:lumMod val="75000"/>
                  </a:schemeClr>
                </a:solidFill>
              </a:rPr>
              <a:t>Open weight models may not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r>
              <a:rPr lang="en-GB" dirty="0"/>
              <a:t>If agents had a success-rate of 90%, and we chain 5 agents in a workflow, our workflow’s success rate: 0.9</a:t>
            </a:r>
            <a:r>
              <a:rPr lang="en-GB" baseline="30000" dirty="0"/>
              <a:t>5</a:t>
            </a:r>
            <a:r>
              <a:rPr lang="en-GB" dirty="0"/>
              <a:t> = </a:t>
            </a:r>
            <a:r>
              <a:rPr lang="en-GB" dirty="0">
                <a:solidFill>
                  <a:srgbClr val="FF0000"/>
                </a:solidFill>
              </a:rPr>
              <a:t>59%</a:t>
            </a:r>
          </a:p>
          <a:p>
            <a:r>
              <a:rPr lang="en-GB" dirty="0"/>
              <a:t>If agents had a success-rate of 50%, and we chain 5 agents in a workflow, our workflow’s success rate: 0.5</a:t>
            </a:r>
            <a:r>
              <a:rPr lang="en-GB" baseline="30000" dirty="0"/>
              <a:t>5</a:t>
            </a:r>
            <a:r>
              <a:rPr lang="en-GB" dirty="0"/>
              <a:t> = </a:t>
            </a:r>
            <a:r>
              <a:rPr lang="en-GB" dirty="0">
                <a:solidFill>
                  <a:srgbClr val="FF0000"/>
                </a:solidFill>
              </a:rPr>
              <a:t>3%</a:t>
            </a:r>
          </a:p>
          <a:p>
            <a:r>
              <a:rPr lang="en-GB" dirty="0"/>
              <a:t>Many frameworks solve this problem by calling functions in loops and checking results, e.g. for consistency -&gt; </a:t>
            </a:r>
            <a:r>
              <a:rPr lang="en-GB" dirty="0">
                <a:solidFill>
                  <a:srgbClr val="FF0000"/>
                </a:solidFill>
              </a:rPr>
              <a:t>high costs!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C8C0840E-DBF9-D8E9-24E9-65854D369533}"/>
              </a:ext>
            </a:extLst>
          </p:cNvPr>
          <p:cNvSpPr/>
          <p:nvPr/>
        </p:nvSpPr>
        <p:spPr>
          <a:xfrm>
            <a:off x="5715000" y="2362200"/>
            <a:ext cx="4297680" cy="419100"/>
          </a:xfrm>
          <a:prstGeom prst="wedgeRectCallout">
            <a:avLst>
              <a:gd name="adj1" fmla="val -53989"/>
              <a:gd name="adj2" fmla="val 42500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Current reasonable options: Jan-VL, </a:t>
            </a:r>
            <a:r>
              <a:rPr lang="en-GB" dirty="0" err="1"/>
              <a:t>gptoss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3404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85256-0A15-7E28-2EC3-9BA9BF7C1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  <a:endParaRPr lang="LID4096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235952C-53DA-84A3-A2ED-46AF425533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10120094" cy="455003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LLMs can generate code and decide for functions to call depending on a task -&gt; </a:t>
            </a:r>
            <a:r>
              <a:rPr lang="en-GB" dirty="0">
                <a:solidFill>
                  <a:schemeClr val="tx1"/>
                </a:solidFill>
              </a:rPr>
              <a:t>non-deterministic program flow </a:t>
            </a:r>
          </a:p>
          <a:p>
            <a:pPr lvl="1"/>
            <a:r>
              <a:rPr lang="en-GB" dirty="0">
                <a:solidFill>
                  <a:srgbClr val="4BAC29"/>
                </a:solidFill>
              </a:rPr>
              <a:t>flexibility</a:t>
            </a:r>
          </a:p>
          <a:p>
            <a:pPr lvl="1"/>
            <a:r>
              <a:rPr lang="en-GB" dirty="0">
                <a:solidFill>
                  <a:srgbClr val="C00000"/>
                </a:solidFill>
              </a:rPr>
              <a:t>reproducibility</a:t>
            </a:r>
          </a:p>
          <a:p>
            <a:r>
              <a:rPr lang="en-GB" dirty="0"/>
              <a:t>Agentic systems </a:t>
            </a:r>
          </a:p>
          <a:p>
            <a:pPr lvl="1"/>
            <a:r>
              <a:rPr lang="en-GB" dirty="0"/>
              <a:t>Use function / tool calling to </a:t>
            </a:r>
            <a:r>
              <a:rPr lang="en-GB" dirty="0">
                <a:solidFill>
                  <a:srgbClr val="4BAC29"/>
                </a:solidFill>
              </a:rPr>
              <a:t>enrich the context </a:t>
            </a:r>
            <a:r>
              <a:rPr lang="en-GB" dirty="0"/>
              <a:t>with information</a:t>
            </a:r>
          </a:p>
          <a:p>
            <a:pPr lvl="1"/>
            <a:r>
              <a:rPr lang="en-GB" dirty="0"/>
              <a:t>Could </a:t>
            </a:r>
            <a:r>
              <a:rPr lang="en-GB" dirty="0">
                <a:solidFill>
                  <a:srgbClr val="FFC000"/>
                </a:solidFill>
              </a:rPr>
              <a:t>execute actions </a:t>
            </a:r>
            <a:r>
              <a:rPr lang="en-GB" dirty="0"/>
              <a:t>(potentially causing costs, cause trouble)</a:t>
            </a:r>
          </a:p>
          <a:p>
            <a:r>
              <a:rPr lang="en-GB" dirty="0"/>
              <a:t>Limits of agents</a:t>
            </a:r>
          </a:p>
          <a:p>
            <a:pPr lvl="1"/>
            <a:r>
              <a:rPr lang="en-GB" dirty="0"/>
              <a:t>Ethical use</a:t>
            </a:r>
          </a:p>
          <a:p>
            <a:pPr lvl="1"/>
            <a:r>
              <a:rPr lang="en-GB" dirty="0"/>
              <a:t>Work best with commercial LLMs (-&gt; </a:t>
            </a:r>
            <a:r>
              <a:rPr lang="en-GB" dirty="0">
                <a:solidFill>
                  <a:srgbClr val="C00000"/>
                </a:solidFill>
              </a:rPr>
              <a:t>privacy</a:t>
            </a:r>
            <a:r>
              <a:rPr lang="en-GB" dirty="0"/>
              <a:t>?)</a:t>
            </a:r>
          </a:p>
          <a:p>
            <a:pPr lvl="1"/>
            <a:r>
              <a:rPr lang="en-GB" dirty="0"/>
              <a:t>Success probability</a:t>
            </a:r>
          </a:p>
        </p:txBody>
      </p:sp>
    </p:spTree>
    <p:extLst>
      <p:ext uri="{BB962C8B-B14F-4D97-AF65-F5344CB8AC3E}">
        <p14:creationId xmlns:p14="http://schemas.microsoft.com/office/powerpoint/2010/main" val="298641055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14231</TotalTime>
  <Words>3910</Words>
  <Application>Microsoft Office PowerPoint</Application>
  <PresentationFormat>Widescreen</PresentationFormat>
  <Paragraphs>692</Paragraphs>
  <Slides>93</Slides>
  <Notes>4</Notes>
  <HiddenSlides>22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102" baseType="lpstr">
      <vt:lpstr>Arial</vt:lpstr>
      <vt:lpstr>Barlow</vt:lpstr>
      <vt:lpstr>Calibri</vt:lpstr>
      <vt:lpstr>Calibri Light</vt:lpstr>
      <vt:lpstr>Courier New</vt:lpstr>
      <vt:lpstr>Open Sans</vt:lpstr>
      <vt:lpstr>Symbol</vt:lpstr>
      <vt:lpstr>Times New Roman</vt:lpstr>
      <vt:lpstr>1_Office Theme</vt:lpstr>
      <vt:lpstr>PowerPoint Presentation</vt:lpstr>
      <vt:lpstr>Agenda</vt:lpstr>
      <vt:lpstr>LLM inference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Long-context prompting</vt:lpstr>
      <vt:lpstr>Long-context prompting</vt:lpstr>
      <vt:lpstr>Context length</vt:lpstr>
      <vt:lpstr>Context length</vt:lpstr>
      <vt:lpstr>Large Language Models (LLMs)</vt:lpstr>
      <vt:lpstr>Why code generation using LLMs?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Results in more detail</vt:lpstr>
      <vt:lpstr>Results in more detail</vt:lpstr>
      <vt:lpstr>Benchmarking LLMs for Bio-image Analysis</vt:lpstr>
      <vt:lpstr>Studying strength and weaknesses</vt:lpstr>
      <vt:lpstr>Studying strength and weaknesses</vt:lpstr>
      <vt:lpstr>AI-generated Code</vt:lpstr>
      <vt:lpstr>AI-assisted bio-image analysis in Jupyter</vt:lpstr>
      <vt:lpstr>Under the hood: long-context prompting</vt:lpstr>
      <vt:lpstr>Under the hood: long-context prompting</vt:lpstr>
      <vt:lpstr>Benchmarking plain LLMs vs. long-context prompting</vt:lpstr>
      <vt:lpstr>Generating notebooks using vision models </vt:lpstr>
      <vt:lpstr>Generating notebooks using vision models </vt:lpstr>
      <vt:lpstr>Large Language Models (LLMs)</vt:lpstr>
      <vt:lpstr>Can LLMs solve real-world GitHub issues?</vt:lpstr>
      <vt:lpstr>Collaborative coding with AI</vt:lpstr>
      <vt:lpstr>Chatting with AI agents on GitHub/Lab </vt:lpstr>
      <vt:lpstr>Prompt Engineering</vt:lpstr>
      <vt:lpstr>Reflexion / Reflection</vt:lpstr>
      <vt:lpstr>Reflection</vt:lpstr>
      <vt:lpstr>Reflection</vt:lpstr>
      <vt:lpstr>AI systems / AI agents</vt:lpstr>
      <vt:lpstr>Agents </vt:lpstr>
      <vt:lpstr>Function calling / “tool calling”</vt:lpstr>
      <vt:lpstr>Function calling / “tool calling”</vt:lpstr>
      <vt:lpstr>Example applications</vt:lpstr>
      <vt:lpstr>Example applications</vt:lpstr>
      <vt:lpstr>Example applications</vt:lpstr>
      <vt:lpstr>Function calling</vt:lpstr>
      <vt:lpstr>Function calling</vt:lpstr>
      <vt:lpstr>Function calling</vt:lpstr>
      <vt:lpstr>Function calling</vt:lpstr>
      <vt:lpstr>Function calling</vt:lpstr>
      <vt:lpstr>Function calling</vt:lpstr>
      <vt:lpstr>Use Frameworks!</vt:lpstr>
      <vt:lpstr>Under the hood  of  the smolagents Framework</vt:lpstr>
      <vt:lpstr>Smolagents Framework</vt:lpstr>
      <vt:lpstr>Function Calling using LangChain</vt:lpstr>
      <vt:lpstr>Function Calling using LangChain</vt:lpstr>
      <vt:lpstr>Function calling</vt:lpstr>
      <vt:lpstr>Function calling</vt:lpstr>
      <vt:lpstr>Function calling</vt:lpstr>
      <vt:lpstr>Agents: Shopping assistant</vt:lpstr>
      <vt:lpstr>Agents: Customer support</vt:lpstr>
      <vt:lpstr>Agents: Customer support</vt:lpstr>
      <vt:lpstr>Agents: Customer support</vt:lpstr>
      <vt:lpstr>Large Language Models (LLMs)</vt:lpstr>
      <vt:lpstr>Large Language Models (LLMs)</vt:lpstr>
      <vt:lpstr>“Small Language Models</vt:lpstr>
      <vt:lpstr>Limits of single agents</vt:lpstr>
      <vt:lpstr>Multi-agent systems</vt:lpstr>
      <vt:lpstr>Example: Summarizing Arxiv-Papers</vt:lpstr>
      <vt:lpstr>Example: Summarizing Arxiv-Papers</vt:lpstr>
      <vt:lpstr>Example: Summarizing Arxiv-Papers</vt:lpstr>
      <vt:lpstr>Example: Summarizing Arxiv-Papers</vt:lpstr>
      <vt:lpstr>Example: Summarizing Arxiv-Papers</vt:lpstr>
      <vt:lpstr>Example: Summarizing Arxiv-Papers</vt:lpstr>
      <vt:lpstr>Example: Summarizing Arxiv-Papers</vt:lpstr>
      <vt:lpstr>Solving the same task with long-context prompting</vt:lpstr>
      <vt:lpstr>Solving the same task with long-context prompting</vt:lpstr>
      <vt:lpstr>Model Context Protocol (MCP)</vt:lpstr>
      <vt:lpstr>Model Context Protocol (MCP)</vt:lpstr>
      <vt:lpstr>MCP Server</vt:lpstr>
      <vt:lpstr>MCP Server</vt:lpstr>
      <vt:lpstr>MCP Server</vt:lpstr>
      <vt:lpstr>MCP Server – Client  connection</vt:lpstr>
      <vt:lpstr>MCP Clients: Jan AI (open source)</vt:lpstr>
      <vt:lpstr>MCP Clients:  Claude  (commercial)</vt:lpstr>
      <vt:lpstr>Limitations of agentic workflows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Haase</dc:creator>
  <cp:lastModifiedBy>Robert Haase</cp:lastModifiedBy>
  <cp:revision>663</cp:revision>
  <dcterms:created xsi:type="dcterms:W3CDTF">2017-11-02T09:03:29Z</dcterms:created>
  <dcterms:modified xsi:type="dcterms:W3CDTF">2026-01-19T07:42:42Z</dcterms:modified>
</cp:coreProperties>
</file>