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488" r:id="rId2"/>
    <p:sldId id="451" r:id="rId3"/>
    <p:sldId id="491" r:id="rId4"/>
    <p:sldId id="452" r:id="rId5"/>
    <p:sldId id="474" r:id="rId6"/>
    <p:sldId id="478" r:id="rId7"/>
    <p:sldId id="477" r:id="rId8"/>
    <p:sldId id="492" r:id="rId9"/>
    <p:sldId id="443" r:id="rId10"/>
    <p:sldId id="493" r:id="rId11"/>
    <p:sldId id="262" r:id="rId12"/>
    <p:sldId id="494" r:id="rId13"/>
    <p:sldId id="266" r:id="rId14"/>
    <p:sldId id="470" r:id="rId15"/>
    <p:sldId id="264" r:id="rId16"/>
    <p:sldId id="265" r:id="rId17"/>
    <p:sldId id="472" r:id="rId18"/>
    <p:sldId id="270" r:id="rId19"/>
    <p:sldId id="475" r:id="rId20"/>
    <p:sldId id="277" r:id="rId21"/>
    <p:sldId id="471" r:id="rId22"/>
    <p:sldId id="456" r:id="rId23"/>
    <p:sldId id="479" r:id="rId24"/>
    <p:sldId id="482" r:id="rId25"/>
    <p:sldId id="483" r:id="rId26"/>
    <p:sldId id="484" r:id="rId27"/>
    <p:sldId id="485" r:id="rId28"/>
    <p:sldId id="448" r:id="rId29"/>
    <p:sldId id="481" r:id="rId30"/>
    <p:sldId id="439" r:id="rId31"/>
    <p:sldId id="447" r:id="rId32"/>
    <p:sldId id="489" r:id="rId33"/>
    <p:sldId id="495" r:id="rId34"/>
    <p:sldId id="496" r:id="rId35"/>
  </p:sldIdLst>
  <p:sldSz cx="12192000" cy="6858000"/>
  <p:notesSz cx="6858000" cy="9144000"/>
  <p:custDataLst>
    <p:tags r:id="rId37"/>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D7F99BD-84C2-6C3C-D7FD-8AEE5177CA66}" name="rhea Be" initials="rB" userId="50b00336cff4b11f"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6EA2"/>
    <a:srgbClr val="A1B5D4"/>
    <a:srgbClr val="000000"/>
    <a:srgbClr val="5579B2"/>
    <a:srgbClr val="AFABAB"/>
    <a:srgbClr val="D4DDEC"/>
    <a:srgbClr val="D6E7F1"/>
    <a:srgbClr val="212942"/>
    <a:srgbClr val="FFFFFF"/>
    <a:srgbClr val="8FAA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670" autoAdjust="0"/>
    <p:restoredTop sz="95915" autoAdjust="0"/>
  </p:normalViewPr>
  <p:slideViewPr>
    <p:cSldViewPr snapToGrid="0">
      <p:cViewPr varScale="1">
        <p:scale>
          <a:sx n="63" d="100"/>
          <a:sy n="63" d="100"/>
        </p:scale>
        <p:origin x="432"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CB5D55-07C9-4A67-B8A5-B46600E89FAD}" type="datetimeFigureOut">
              <a:rPr lang="de-DE" smtClean="0"/>
              <a:t>18.12.2025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5ED637-105D-47ED-97DB-2F24B2DB34D3}" type="slidenum">
              <a:rPr lang="de-DE" smtClean="0"/>
              <a:t>‹#›</a:t>
            </a:fld>
            <a:endParaRPr lang="de-DE"/>
          </a:p>
        </p:txBody>
      </p:sp>
    </p:spTree>
    <p:extLst>
      <p:ext uri="{BB962C8B-B14F-4D97-AF65-F5344CB8AC3E}">
        <p14:creationId xmlns:p14="http://schemas.microsoft.com/office/powerpoint/2010/main" val="15904363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3CBB1-D9AD-83F0-9E64-65EC16E63E6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E26D68E-FFF0-1194-F549-07D2C98BE78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4DCC8D1-CA35-B7B4-9674-58114D0E1CFF}"/>
              </a:ext>
            </a:extLst>
          </p:cNvPr>
          <p:cNvSpPr>
            <a:spLocks noGrp="1"/>
          </p:cNvSpPr>
          <p:nvPr>
            <p:ph type="body" idx="1"/>
          </p:nvPr>
        </p:nvSpPr>
        <p:spPr/>
        <p:txBody>
          <a:bodyPr/>
          <a:lstStyle/>
          <a:p>
            <a:endParaRPr lang="en-US" dirty="0"/>
          </a:p>
        </p:txBody>
      </p:sp>
      <p:sp>
        <p:nvSpPr>
          <p:cNvPr id="4" name="Foliennummernplatzhalter 3">
            <a:extLst>
              <a:ext uri="{FF2B5EF4-FFF2-40B4-BE49-F238E27FC236}">
                <a16:creationId xmlns:a16="http://schemas.microsoft.com/office/drawing/2014/main" id="{DB39D2DD-EF03-A3B9-C94B-0CF23C99BC3A}"/>
              </a:ext>
            </a:extLst>
          </p:cNvPr>
          <p:cNvSpPr>
            <a:spLocks noGrp="1"/>
          </p:cNvSpPr>
          <p:nvPr>
            <p:ph type="sldNum" sz="quarter" idx="5"/>
          </p:nvPr>
        </p:nvSpPr>
        <p:spPr/>
        <p:txBody>
          <a:bodyPr/>
          <a:lstStyle/>
          <a:p>
            <a:fld id="{B97ED116-B254-4E22-8C1D-86E3382B2B63}" type="slidenum">
              <a:rPr lang="en-US" smtClean="0"/>
              <a:t>1</a:t>
            </a:fld>
            <a:endParaRPr lang="en-US"/>
          </a:p>
        </p:txBody>
      </p:sp>
    </p:spTree>
    <p:extLst>
      <p:ext uri="{BB962C8B-B14F-4D97-AF65-F5344CB8AC3E}">
        <p14:creationId xmlns:p14="http://schemas.microsoft.com/office/powerpoint/2010/main" val="1243469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51450" indent="-171450">
              <a:lnSpc>
                <a:spcPct val="150000"/>
              </a:lnSpc>
              <a:buFont typeface="Arial" panose="020B0604020202020204" pitchFamily="34" charset="0"/>
              <a:buChar char="•"/>
            </a:pPr>
            <a:r>
              <a:rPr lang="de-DE" b="0" i="0" dirty="0">
                <a:solidFill>
                  <a:srgbClr val="131313"/>
                </a:solidFill>
                <a:effectLst/>
                <a:latin typeface="Roboto" panose="02000000000000000000" pitchFamily="2" charset="0"/>
              </a:rPr>
              <a:t>Not </a:t>
            </a:r>
            <a:r>
              <a:rPr lang="de-DE" b="0" i="0" dirty="0" err="1">
                <a:solidFill>
                  <a:srgbClr val="131313"/>
                </a:solidFill>
                <a:effectLst/>
                <a:latin typeface="Roboto" panose="02000000000000000000" pitchFamily="2" charset="0"/>
              </a:rPr>
              <a:t>sponsored</a:t>
            </a:r>
            <a:r>
              <a:rPr lang="de-DE" b="0" i="0" dirty="0">
                <a:solidFill>
                  <a:srgbClr val="131313"/>
                </a:solidFill>
                <a:effectLst/>
                <a:latin typeface="Roboto" panose="02000000000000000000" pitchFamily="2" charset="0"/>
              </a:rPr>
              <a:t> </a:t>
            </a:r>
            <a:r>
              <a:rPr lang="de-DE" b="0" i="0" dirty="0" err="1">
                <a:solidFill>
                  <a:srgbClr val="131313"/>
                </a:solidFill>
                <a:effectLst/>
                <a:latin typeface="Roboto" panose="02000000000000000000" pitchFamily="2" charset="0"/>
              </a:rPr>
              <a:t>video</a:t>
            </a:r>
            <a:r>
              <a:rPr lang="de-DE" b="0" i="0" dirty="0">
                <a:solidFill>
                  <a:srgbClr val="131313"/>
                </a:solidFill>
                <a:effectLst/>
                <a:latin typeface="Roboto" panose="02000000000000000000" pitchFamily="2" charset="0"/>
              </a:rPr>
              <a:t> on YouTube </a:t>
            </a:r>
            <a:r>
              <a:rPr lang="de-DE" b="0" i="0" dirty="0" err="1">
                <a:solidFill>
                  <a:srgbClr val="131313"/>
                </a:solidFill>
                <a:effectLst/>
                <a:latin typeface="Roboto" panose="02000000000000000000" pitchFamily="2" charset="0"/>
              </a:rPr>
              <a:t>by</a:t>
            </a:r>
            <a:r>
              <a:rPr lang="de-DE" b="0" i="0" dirty="0">
                <a:solidFill>
                  <a:srgbClr val="131313"/>
                </a:solidFill>
                <a:effectLst/>
                <a:latin typeface="Roboto" panose="02000000000000000000" pitchFamily="2" charset="0"/>
              </a:rPr>
              <a:t> „A </a:t>
            </a:r>
            <a:r>
              <a:rPr lang="de-DE" b="0" i="0" dirty="0" err="1">
                <a:solidFill>
                  <a:srgbClr val="131313"/>
                </a:solidFill>
                <a:effectLst/>
                <a:latin typeface="Roboto" panose="02000000000000000000" pitchFamily="2" charset="0"/>
              </a:rPr>
              <a:t>Better</a:t>
            </a:r>
            <a:r>
              <a:rPr lang="de-DE" b="0" i="0" dirty="0">
                <a:solidFill>
                  <a:srgbClr val="131313"/>
                </a:solidFill>
                <a:effectLst/>
                <a:latin typeface="Roboto" panose="02000000000000000000" pitchFamily="2" charset="0"/>
              </a:rPr>
              <a:t> Computer“</a:t>
            </a:r>
            <a:endParaRPr lang="en-US" b="1" dirty="0">
              <a:latin typeface="Helvetica" pitchFamily="2"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8747DC62-25C5-43E6-9867-C8C4DA19DB3B}" type="slidenum">
              <a:rPr lang="de-DE" smtClean="0"/>
              <a:t>10</a:t>
            </a:fld>
            <a:endParaRPr lang="de-DE"/>
          </a:p>
        </p:txBody>
      </p:sp>
    </p:spTree>
    <p:extLst>
      <p:ext uri="{BB962C8B-B14F-4D97-AF65-F5344CB8AC3E}">
        <p14:creationId xmlns:p14="http://schemas.microsoft.com/office/powerpoint/2010/main" val="41802616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noRot="1" noChangeAspect="1"/>
          </p:cNvSpPr>
          <p:nvPr>
            <p:ph type="sldImg"/>
          </p:nvPr>
        </p:nvSpPr>
        <p:spPr>
          <a:xfrm>
            <a:off x="381000" y="685800"/>
            <a:ext cx="6096000" cy="3429000"/>
          </a:xfrm>
          <a:prstGeom prst="rect">
            <a:avLst/>
          </a:prstGeom>
        </p:spPr>
        <p:txBody>
          <a:bodyPr/>
          <a:lstStyle/>
          <a:p>
            <a:endParaRPr/>
          </a:p>
        </p:txBody>
      </p:sp>
      <p:sp>
        <p:nvSpPr>
          <p:cNvPr id="159" name="Shape 159"/>
          <p:cNvSpPr>
            <a:spLocks noGrp="1"/>
          </p:cNvSpPr>
          <p:nvPr>
            <p:ph type="body" sz="quarter" idx="1"/>
          </p:nvPr>
        </p:nvSpPr>
        <p:spPr>
          <a:prstGeom prst="rect">
            <a:avLst/>
          </a:prstGeom>
        </p:spPr>
        <p:txBody>
          <a:bodyPr/>
          <a:lstStyle>
            <a:lvl1pPr marL="351450" indent="-171450">
              <a:lnSpc>
                <a:spcPct val="150000"/>
              </a:lnSpc>
              <a:buSzPct val="100000"/>
              <a:buFont typeface="Arial"/>
              <a:buChar char="•"/>
              <a:defRPr>
                <a:solidFill>
                  <a:srgbClr val="131313"/>
                </a:solidFill>
                <a:latin typeface="Roboto"/>
                <a:ea typeface="Roboto"/>
                <a:cs typeface="Roboto"/>
                <a:sym typeface="Roboto"/>
              </a:defRPr>
            </a:lvl1pPr>
          </a:lstStyle>
          <a:p>
            <a:r>
              <a:t>Not sponsored video on YouTube by „A Better Computer“</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50417D-85E6-7CC5-AF1E-ACE3BAB61898}"/>
            </a:ext>
          </a:extLst>
        </p:cNvPr>
        <p:cNvGrpSpPr/>
        <p:nvPr/>
      </p:nvGrpSpPr>
      <p:grpSpPr>
        <a:xfrm>
          <a:off x="0" y="0"/>
          <a:ext cx="0" cy="0"/>
          <a:chOff x="0" y="0"/>
          <a:chExt cx="0" cy="0"/>
        </a:xfrm>
      </p:grpSpPr>
      <p:sp>
        <p:nvSpPr>
          <p:cNvPr id="158" name="Shape 158">
            <a:extLst>
              <a:ext uri="{FF2B5EF4-FFF2-40B4-BE49-F238E27FC236}">
                <a16:creationId xmlns:a16="http://schemas.microsoft.com/office/drawing/2014/main" id="{687638A2-1E21-7CF8-4E1B-F771D2F49E5A}"/>
              </a:ext>
            </a:extLst>
          </p:cNvPr>
          <p:cNvSpPr>
            <a:spLocks noGrp="1" noRot="1" noChangeAspect="1"/>
          </p:cNvSpPr>
          <p:nvPr>
            <p:ph type="sldImg"/>
          </p:nvPr>
        </p:nvSpPr>
        <p:spPr>
          <a:xfrm>
            <a:off x="381000" y="685800"/>
            <a:ext cx="6096000" cy="3429000"/>
          </a:xfrm>
          <a:prstGeom prst="rect">
            <a:avLst/>
          </a:prstGeom>
        </p:spPr>
        <p:txBody>
          <a:bodyPr/>
          <a:lstStyle/>
          <a:p>
            <a:endParaRPr/>
          </a:p>
        </p:txBody>
      </p:sp>
      <p:sp>
        <p:nvSpPr>
          <p:cNvPr id="159" name="Shape 159">
            <a:extLst>
              <a:ext uri="{FF2B5EF4-FFF2-40B4-BE49-F238E27FC236}">
                <a16:creationId xmlns:a16="http://schemas.microsoft.com/office/drawing/2014/main" id="{C127ECCB-19A5-1D50-9976-B10173A0681D}"/>
              </a:ext>
            </a:extLst>
          </p:cNvPr>
          <p:cNvSpPr>
            <a:spLocks noGrp="1"/>
          </p:cNvSpPr>
          <p:nvPr>
            <p:ph type="body" sz="quarter" idx="1"/>
          </p:nvPr>
        </p:nvSpPr>
        <p:spPr>
          <a:prstGeom prst="rect">
            <a:avLst/>
          </a:prstGeom>
        </p:spPr>
        <p:txBody>
          <a:bodyPr/>
          <a:lstStyle>
            <a:lvl1pPr marL="351450" indent="-171450">
              <a:lnSpc>
                <a:spcPct val="150000"/>
              </a:lnSpc>
              <a:buSzPct val="100000"/>
              <a:buFont typeface="Arial"/>
              <a:buChar char="•"/>
              <a:defRPr>
                <a:solidFill>
                  <a:srgbClr val="131313"/>
                </a:solidFill>
                <a:latin typeface="Roboto"/>
                <a:ea typeface="Roboto"/>
                <a:cs typeface="Roboto"/>
                <a:sym typeface="Roboto"/>
              </a:defRPr>
            </a:lvl1pPr>
          </a:lstStyle>
          <a:p>
            <a:r>
              <a:t>Not sponsored video on YouTube by „A Better Computer“</a:t>
            </a:r>
          </a:p>
        </p:txBody>
      </p:sp>
    </p:spTree>
    <p:extLst>
      <p:ext uri="{BB962C8B-B14F-4D97-AF65-F5344CB8AC3E}">
        <p14:creationId xmlns:p14="http://schemas.microsoft.com/office/powerpoint/2010/main" val="2654347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Shape 219"/>
          <p:cNvSpPr>
            <a:spLocks noGrp="1" noRot="1" noChangeAspect="1"/>
          </p:cNvSpPr>
          <p:nvPr>
            <p:ph type="sldImg"/>
          </p:nvPr>
        </p:nvSpPr>
        <p:spPr>
          <a:xfrm>
            <a:off x="381000" y="685800"/>
            <a:ext cx="6096000" cy="3429000"/>
          </a:xfrm>
          <a:prstGeom prst="rect">
            <a:avLst/>
          </a:prstGeom>
        </p:spPr>
        <p:txBody>
          <a:bodyPr/>
          <a:lstStyle/>
          <a:p>
            <a:endParaRPr/>
          </a:p>
        </p:txBody>
      </p:sp>
      <p:sp>
        <p:nvSpPr>
          <p:cNvPr id="220" name="Shape 220"/>
          <p:cNvSpPr>
            <a:spLocks noGrp="1"/>
          </p:cNvSpPr>
          <p:nvPr>
            <p:ph type="body" sz="quarter" idx="1"/>
          </p:nvPr>
        </p:nvSpPr>
        <p:spPr>
          <a:prstGeom prst="rect">
            <a:avLst/>
          </a:prstGeom>
        </p:spPr>
        <p:txBody>
          <a:bodyPr/>
          <a:lstStyle>
            <a:lvl1pPr indent="179999">
              <a:lnSpc>
                <a:spcPct val="150000"/>
              </a:lnSpc>
              <a:defRPr b="1">
                <a:solidFill>
                  <a:srgbClr val="202122"/>
                </a:solidFill>
                <a:latin typeface="Arial"/>
                <a:ea typeface="Arial"/>
                <a:cs typeface="Arial"/>
                <a:sym typeface="Arial"/>
              </a:defRPr>
            </a:lvl1pPr>
          </a:lstStyle>
          <a:p>
            <a:r>
              <a:t>X</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2D5C3-E797-6753-5EA3-BFBD6A02EBD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6D6215D-9AD9-9269-B6D3-3C19ABB82A7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84ED3A9-EFA6-6379-2901-AE20AF9FC63F}"/>
              </a:ext>
            </a:extLst>
          </p:cNvPr>
          <p:cNvSpPr>
            <a:spLocks noGrp="1"/>
          </p:cNvSpPr>
          <p:nvPr>
            <p:ph type="body" idx="1"/>
          </p:nvPr>
        </p:nvSpPr>
        <p:spPr/>
        <p:txBody>
          <a:bodyPr/>
          <a:lstStyle/>
          <a:p>
            <a:pPr marL="180000">
              <a:lnSpc>
                <a:spcPct val="150000"/>
              </a:lnSpc>
            </a:pP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AF3AD570-0782-61FB-482C-C029C7CC3204}"/>
              </a:ext>
            </a:extLst>
          </p:cNvPr>
          <p:cNvSpPr>
            <a:spLocks noGrp="1"/>
          </p:cNvSpPr>
          <p:nvPr>
            <p:ph type="sldNum" sz="quarter" idx="5"/>
          </p:nvPr>
        </p:nvSpPr>
        <p:spPr/>
        <p:txBody>
          <a:bodyPr/>
          <a:lstStyle/>
          <a:p>
            <a:fld id="{8747DC62-25C5-43E6-9867-C8C4DA19DB3B}" type="slidenum">
              <a:rPr lang="de-DE" smtClean="0"/>
              <a:t>14</a:t>
            </a:fld>
            <a:endParaRPr lang="de-DE"/>
          </a:p>
        </p:txBody>
      </p:sp>
    </p:spTree>
    <p:extLst>
      <p:ext uri="{BB962C8B-B14F-4D97-AF65-F5344CB8AC3E}">
        <p14:creationId xmlns:p14="http://schemas.microsoft.com/office/powerpoint/2010/main" val="799520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hape 203"/>
          <p:cNvSpPr>
            <a:spLocks noGrp="1" noRot="1" noChangeAspect="1"/>
          </p:cNvSpPr>
          <p:nvPr>
            <p:ph type="sldImg"/>
          </p:nvPr>
        </p:nvSpPr>
        <p:spPr>
          <a:xfrm>
            <a:off x="381000" y="685800"/>
            <a:ext cx="6096000" cy="3429000"/>
          </a:xfrm>
          <a:prstGeom prst="rect">
            <a:avLst/>
          </a:prstGeom>
        </p:spPr>
        <p:txBody>
          <a:bodyPr/>
          <a:lstStyle/>
          <a:p>
            <a:endParaRPr/>
          </a:p>
        </p:txBody>
      </p:sp>
      <p:sp>
        <p:nvSpPr>
          <p:cNvPr id="204" name="Shape 204"/>
          <p:cNvSpPr>
            <a:spLocks noGrp="1"/>
          </p:cNvSpPr>
          <p:nvPr>
            <p:ph type="body" sz="quarter" idx="1"/>
          </p:nvPr>
        </p:nvSpPr>
        <p:spPr>
          <a:prstGeom prst="rect">
            <a:avLst/>
          </a:prstGeom>
        </p:spPr>
        <p:txBody>
          <a:bodyPr/>
          <a:lstStyle/>
          <a:p>
            <a:pPr indent="179999">
              <a:lnSpc>
                <a:spcPct val="150000"/>
              </a:lnSpc>
              <a:defRPr>
                <a:latin typeface="__fkGroteskNeue_598ab8"/>
                <a:ea typeface="__fkGroteskNeue_598ab8"/>
                <a:cs typeface="__fkGroteskNeue_598ab8"/>
                <a:sym typeface="__fkGroteskNeue_598ab8"/>
              </a:defRPr>
            </a:pPr>
            <a:endParaRPr/>
          </a:p>
          <a:p>
            <a:pPr marL="351450" indent="-171450">
              <a:lnSpc>
                <a:spcPct val="150000"/>
              </a:lnSpc>
              <a:buSzPct val="100000"/>
              <a:buChar char="-"/>
              <a:defRPr>
                <a:latin typeface="__fkGroteskNeue_598ab8"/>
                <a:ea typeface="__fkGroteskNeue_598ab8"/>
                <a:cs typeface="__fkGroteskNeue_598ab8"/>
                <a:sym typeface="__fkGroteskNeue_598ab8"/>
              </a:defRPr>
            </a:pPr>
            <a:r>
              <a:t>Obsidian like a second brain. Help us to think and organize our ideas better.</a:t>
            </a:r>
          </a:p>
          <a:p>
            <a:pPr marL="351450" indent="-171450">
              <a:lnSpc>
                <a:spcPct val="150000"/>
              </a:lnSpc>
              <a:buSzPct val="100000"/>
              <a:buChar char="-"/>
              <a:defRPr>
                <a:latin typeface="__fkGroteskNeue_598ab8"/>
                <a:ea typeface="__fkGroteskNeue_598ab8"/>
                <a:cs typeface="__fkGroteskNeue_598ab8"/>
                <a:sym typeface="__fkGroteskNeue_598ab8"/>
              </a:defRPr>
            </a:pPr>
            <a:r>
              <a:t>First brain can feel a bit caotic because of the large amout of knowledge.</a:t>
            </a:r>
          </a:p>
          <a:p>
            <a:pPr indent="179999">
              <a:lnSpc>
                <a:spcPct val="150000"/>
              </a:lnSpc>
              <a:defRPr>
                <a:latin typeface="__fkGroteskNeue_598ab8"/>
                <a:ea typeface="__fkGroteskNeue_598ab8"/>
                <a:cs typeface="__fkGroteskNeue_598ab8"/>
                <a:sym typeface="__fkGroteskNeue_598ab8"/>
              </a:defRPr>
            </a:pPr>
            <a:endParaRPr/>
          </a:p>
          <a:p>
            <a:pPr>
              <a:defRPr b="1">
                <a:solidFill>
                  <a:srgbClr val="13343B"/>
                </a:solidFill>
                <a:latin typeface="__fkGroteskNeue_598ab8"/>
                <a:ea typeface="__fkGroteskNeue_598ab8"/>
                <a:cs typeface="__fkGroteskNeue_598ab8"/>
                <a:sym typeface="__fkGroteskNeue_598ab8"/>
              </a:defRPr>
            </a:pPr>
            <a:r>
              <a:t>Addressing Research Challenges</a:t>
            </a:r>
          </a:p>
          <a:p>
            <a:pPr>
              <a:defRPr>
                <a:solidFill>
                  <a:srgbClr val="13343B"/>
                </a:solidFill>
                <a:latin typeface="__fkGroteskNeue_598ab8"/>
                <a:ea typeface="__fkGroteskNeue_598ab8"/>
                <a:cs typeface="__fkGroteskNeue_598ab8"/>
                <a:sym typeface="__fkGroteskNeue_598ab8"/>
              </a:defRPr>
            </a:pPr>
            <a:br/>
            <a:r>
              <a:t>• Managing large volumes of information and knowledge</a:t>
            </a:r>
            <a:br/>
            <a:r>
              <a:t>• Connecting ideas across different sources</a:t>
            </a:r>
            <a:br/>
            <a:r>
              <a:t>• Flexible organization for evolving projects</a:t>
            </a:r>
            <a:br/>
            <a:r>
              <a:t>• Supporting non-linear thinking</a:t>
            </a:r>
          </a:p>
          <a:p>
            <a:pPr>
              <a:defRPr>
                <a:solidFill>
                  <a:srgbClr val="13343B"/>
                </a:solidFill>
                <a:latin typeface="__fkGroteskNeue_598ab8"/>
                <a:ea typeface="__fkGroteskNeue_598ab8"/>
                <a:cs typeface="__fkGroteskNeue_598ab8"/>
                <a:sym typeface="__fkGroteskNeue_598ab8"/>
              </a:defRPr>
            </a:pPr>
            <a:r>
              <a:t>• Enhanced literature review process</a:t>
            </a:r>
            <a:br/>
            <a:r>
              <a:t>• Improved idea generation and connection</a:t>
            </a:r>
            <a:br/>
            <a:r>
              <a:t>• Flexible project management</a:t>
            </a:r>
            <a:br/>
            <a:r>
              <a:t>• Support for writing and structuring papers</a:t>
            </a:r>
          </a:p>
          <a:p>
            <a:pPr>
              <a:defRPr>
                <a:solidFill>
                  <a:srgbClr val="13343B"/>
                </a:solidFill>
                <a:latin typeface="__fkGroteskNeue_598ab8"/>
                <a:ea typeface="__fkGroteskNeue_598ab8"/>
                <a:cs typeface="__fkGroteskNeue_598ab8"/>
                <a:sym typeface="__fkGroteskNeue_598ab8"/>
              </a:defRPr>
            </a:pPr>
            <a:endParaRPr/>
          </a:p>
          <a:p>
            <a:pPr indent="179999">
              <a:lnSpc>
                <a:spcPct val="150000"/>
              </a:lnSpc>
              <a:defRPr b="1">
                <a:latin typeface="+mn-lt"/>
                <a:ea typeface="+mn-ea"/>
                <a:cs typeface="+mn-cs"/>
                <a:sym typeface="Helvetica"/>
              </a:defRPr>
            </a:pPr>
            <a:endParaRPr/>
          </a:p>
          <a:p>
            <a:pPr indent="179999">
              <a:lnSpc>
                <a:spcPct val="150000"/>
              </a:lnSpc>
              <a:defRPr>
                <a:latin typeface="__fkGroteskNeue_598ab8"/>
                <a:ea typeface="__fkGroteskNeue_598ab8"/>
                <a:cs typeface="__fkGroteskNeue_598ab8"/>
                <a:sym typeface="__fkGroteskNeue_598ab8"/>
              </a:defRPr>
            </a:pPr>
            <a:endParaRPr/>
          </a:p>
          <a:p>
            <a:pPr indent="179999">
              <a:lnSpc>
                <a:spcPct val="150000"/>
              </a:lnSpc>
              <a:defRPr b="1">
                <a:latin typeface="+mn-lt"/>
                <a:ea typeface="+mn-ea"/>
                <a:cs typeface="+mn-cs"/>
                <a:sym typeface="Helvetica"/>
              </a:defRPr>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DD5C4-9FA5-588C-AAF8-CBD51FEA3F4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BA8EEC0-7A02-68ED-9304-450FBC15764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17E4A7A-9D9D-4146-57CE-075760AF2512}"/>
              </a:ext>
            </a:extLst>
          </p:cNvPr>
          <p:cNvSpPr>
            <a:spLocks noGrp="1"/>
          </p:cNvSpPr>
          <p:nvPr>
            <p:ph type="body" idx="1"/>
          </p:nvPr>
        </p:nvSpPr>
        <p:spPr/>
        <p:txBody>
          <a:bodyPr/>
          <a:lstStyle/>
          <a:p>
            <a:pPr marL="180000">
              <a:lnSpc>
                <a:spcPct val="150000"/>
              </a:lnSpc>
            </a:pP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9569551C-65BB-AE05-1AE3-CB06810FAE76}"/>
              </a:ext>
            </a:extLst>
          </p:cNvPr>
          <p:cNvSpPr>
            <a:spLocks noGrp="1"/>
          </p:cNvSpPr>
          <p:nvPr>
            <p:ph type="sldNum" sz="quarter" idx="5"/>
          </p:nvPr>
        </p:nvSpPr>
        <p:spPr/>
        <p:txBody>
          <a:bodyPr/>
          <a:lstStyle/>
          <a:p>
            <a:fld id="{8747DC62-25C5-43E6-9867-C8C4DA19DB3B}" type="slidenum">
              <a:rPr lang="de-DE" smtClean="0"/>
              <a:t>21</a:t>
            </a:fld>
            <a:endParaRPr lang="de-DE"/>
          </a:p>
        </p:txBody>
      </p:sp>
    </p:spTree>
    <p:extLst>
      <p:ext uri="{BB962C8B-B14F-4D97-AF65-F5344CB8AC3E}">
        <p14:creationId xmlns:p14="http://schemas.microsoft.com/office/powerpoint/2010/main" val="9622318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buFont typeface="+mj-lt"/>
              <a:buNone/>
            </a:pPr>
            <a:r>
              <a:rPr lang="en-US" b="0" i="0" dirty="0">
                <a:effectLst/>
                <a:latin typeface="__fkGroteskNeue_598ab8"/>
              </a:rPr>
              <a:t>Now, let’s move into our 'Personal Reflection Space.' This is a great opportunity for you to take a moment to think about your own workflow. As part of this training, we will engage in a reflective exercise aimed at identifying both effective and ineffective aspects of your current self-organization practices. Here’s what you need to do:</a:t>
            </a:r>
          </a:p>
          <a:p>
            <a:pPr algn="l">
              <a:buFont typeface="+mj-lt"/>
              <a:buNone/>
            </a:pPr>
            <a:endParaRPr lang="en-US" b="0" i="0" dirty="0">
              <a:effectLst/>
              <a:latin typeface="__fkGroteskNeue_598ab8"/>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i="0" dirty="0">
                <a:effectLst/>
                <a:latin typeface="__fkGroteskNeue_598ab8"/>
              </a:rPr>
              <a:t>Take a moment to think about your daily tasks and responsibilities as a researcher. Consider how you currently organize your work, manage your time, and keep track of your projects and which tools you are using. Answer the question: What brought you to Obsidian?</a:t>
            </a:r>
          </a:p>
          <a:p>
            <a:pPr algn="l">
              <a:buFont typeface="+mj-lt"/>
              <a:buNone/>
            </a:pPr>
            <a:endParaRPr lang="en-US" b="0" i="0" dirty="0">
              <a:effectLst/>
              <a:latin typeface="__fkGroteskNeue_598ab8"/>
            </a:endParaRPr>
          </a:p>
          <a:p>
            <a:pPr algn="l">
              <a:buFont typeface="+mj-lt"/>
              <a:buNone/>
            </a:pPr>
            <a:endParaRPr lang="en-US" b="0" i="0" dirty="0">
              <a:effectLst/>
              <a:latin typeface="__fkGroteskNeue_598ab8"/>
            </a:endParaRPr>
          </a:p>
          <a:p>
            <a:r>
              <a:rPr lang="en-US" b="0" i="0" dirty="0">
                <a:effectLst/>
                <a:latin typeface="__fkGroteskNeue_598ab8"/>
              </a:rPr>
              <a:t>Take about two minutes for this exercise. Don’t worry about making it perfect; just write down your thoughts as they come to you. This reflection will help you identify your strengths and areas where tools like Obsidian can support you. After this you have some minutes to tell your </a:t>
            </a:r>
            <a:r>
              <a:rPr lang="en-US" b="0" i="0" dirty="0" err="1">
                <a:effectLst/>
                <a:latin typeface="__fkGroteskNeue_598ab8"/>
              </a:rPr>
              <a:t>neigbour</a:t>
            </a:r>
            <a:r>
              <a:rPr lang="en-US" b="0" i="0" dirty="0">
                <a:effectLst/>
                <a:latin typeface="__fkGroteskNeue_598ab8"/>
              </a:rPr>
              <a:t> what you wrote down. Ready? Any questions? Let’s get started!</a:t>
            </a:r>
            <a:endParaRPr lang="en-US" b="1" dirty="0">
              <a:latin typeface="Helvetica" pitchFamily="2"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8747DC62-25C5-43E6-9867-C8C4DA19DB3B}" type="slidenum">
              <a:rPr lang="de-DE" smtClean="0"/>
              <a:t>22</a:t>
            </a:fld>
            <a:endParaRPr lang="de-DE"/>
          </a:p>
        </p:txBody>
      </p:sp>
    </p:spTree>
    <p:extLst>
      <p:ext uri="{BB962C8B-B14F-4D97-AF65-F5344CB8AC3E}">
        <p14:creationId xmlns:p14="http://schemas.microsoft.com/office/powerpoint/2010/main" val="686186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E65D28-94BD-88DB-CF14-14ADD160422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897B1A8-95C8-6137-020D-1BA42ED2090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C72627C-4157-249D-ED7E-B7636DEFD150}"/>
              </a:ext>
            </a:extLst>
          </p:cNvPr>
          <p:cNvSpPr>
            <a:spLocks noGrp="1"/>
          </p:cNvSpPr>
          <p:nvPr>
            <p:ph type="body" idx="1"/>
          </p:nvPr>
        </p:nvSpPr>
        <p:spPr/>
        <p:txBody>
          <a:bodyPr/>
          <a:lstStyle/>
          <a:p>
            <a:pPr algn="l">
              <a:buFont typeface="+mj-lt"/>
              <a:buNone/>
            </a:pPr>
            <a:r>
              <a:rPr lang="en-US" b="0" i="0" dirty="0">
                <a:effectLst/>
                <a:latin typeface="__fkGroteskNeue_598ab8"/>
              </a:rPr>
              <a:t>Now, let’s move into our 'Personal Reflection Space.' This is a great opportunity for you to take a moment to think about your own workflow. As part of this training, we will engage in a reflective exercise aimed at identifying both effective and ineffective aspects of your current self-organization practices. Here’s what you need to do:</a:t>
            </a:r>
          </a:p>
          <a:p>
            <a:pPr algn="l">
              <a:buFont typeface="+mj-lt"/>
              <a:buNone/>
            </a:pPr>
            <a:endParaRPr lang="en-US" b="0" i="0" dirty="0">
              <a:effectLst/>
              <a:latin typeface="__fkGroteskNeue_598ab8"/>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i="0" dirty="0">
                <a:effectLst/>
                <a:latin typeface="__fkGroteskNeue_598ab8"/>
              </a:rPr>
              <a:t>Take a moment to think about your daily tasks and responsibilities as a researcher. Consider how you currently organize your work, manage your time, and keep track of your projects and which tools you are using. Answer the question: What brought you to Obsidian?</a:t>
            </a:r>
          </a:p>
          <a:p>
            <a:pPr algn="l">
              <a:buFont typeface="+mj-lt"/>
              <a:buNone/>
            </a:pPr>
            <a:endParaRPr lang="en-US" b="0" i="0" dirty="0">
              <a:effectLst/>
              <a:latin typeface="__fkGroteskNeue_598ab8"/>
            </a:endParaRPr>
          </a:p>
          <a:p>
            <a:pPr algn="l">
              <a:buFont typeface="+mj-lt"/>
              <a:buNone/>
            </a:pPr>
            <a:endParaRPr lang="en-US" b="0" i="0" dirty="0">
              <a:effectLst/>
              <a:latin typeface="__fkGroteskNeue_598ab8"/>
            </a:endParaRPr>
          </a:p>
          <a:p>
            <a:r>
              <a:rPr lang="en-US" b="0" i="0" dirty="0">
                <a:effectLst/>
                <a:latin typeface="__fkGroteskNeue_598ab8"/>
              </a:rPr>
              <a:t>Take about two minutes for this exercise. Don’t worry about making it perfect; just write down your thoughts as they come to you. This reflection will help you identify your strengths and areas where tools like Obsidian can support you. After this you have some minutes to tell your </a:t>
            </a:r>
            <a:r>
              <a:rPr lang="en-US" b="0" i="0" dirty="0" err="1">
                <a:effectLst/>
                <a:latin typeface="__fkGroteskNeue_598ab8"/>
              </a:rPr>
              <a:t>neigbour</a:t>
            </a:r>
            <a:r>
              <a:rPr lang="en-US" b="0" i="0" dirty="0">
                <a:effectLst/>
                <a:latin typeface="__fkGroteskNeue_598ab8"/>
              </a:rPr>
              <a:t> what you wrote down. Ready? Any questions? Let’s get started!</a:t>
            </a: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0DFA8F14-0993-9294-F5BD-B9ED298AE31A}"/>
              </a:ext>
            </a:extLst>
          </p:cNvPr>
          <p:cNvSpPr>
            <a:spLocks noGrp="1"/>
          </p:cNvSpPr>
          <p:nvPr>
            <p:ph type="sldNum" sz="quarter" idx="5"/>
          </p:nvPr>
        </p:nvSpPr>
        <p:spPr/>
        <p:txBody>
          <a:bodyPr/>
          <a:lstStyle/>
          <a:p>
            <a:fld id="{8747DC62-25C5-43E6-9867-C8C4DA19DB3B}" type="slidenum">
              <a:rPr lang="de-DE" smtClean="0"/>
              <a:t>23</a:t>
            </a:fld>
            <a:endParaRPr lang="de-DE"/>
          </a:p>
        </p:txBody>
      </p:sp>
    </p:spTree>
    <p:extLst>
      <p:ext uri="{BB962C8B-B14F-4D97-AF65-F5344CB8AC3E}">
        <p14:creationId xmlns:p14="http://schemas.microsoft.com/office/powerpoint/2010/main" val="27583895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1CE94-8EE1-D3C9-AA78-F35F7ED5DB3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1A0E072-C140-9EEB-E3E0-0722E364C0B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0D3CB0E-8239-7863-7FFA-041EDE0CC284}"/>
              </a:ext>
            </a:extLst>
          </p:cNvPr>
          <p:cNvSpPr>
            <a:spLocks noGrp="1"/>
          </p:cNvSpPr>
          <p:nvPr>
            <p:ph type="body" idx="1"/>
          </p:nvPr>
        </p:nvSpPr>
        <p:spPr/>
        <p:txBody>
          <a:bodyPr/>
          <a:lstStyle/>
          <a:p>
            <a:pPr algn="l">
              <a:buFont typeface="+mj-lt"/>
              <a:buNone/>
            </a:pPr>
            <a:r>
              <a:rPr lang="en-US" b="0" i="0" dirty="0">
                <a:effectLst/>
                <a:latin typeface="__fkGroteskNeue_598ab8"/>
              </a:rPr>
              <a:t>Now, let’s move into our 'Personal Reflection Space.' This is a great opportunity for you to take a moment to think about your own workflow. As part of this training, we will engage in a reflective exercise aimed at identifying both effective and ineffective aspects of your current self-organization practices. Here’s what you need to do:</a:t>
            </a:r>
          </a:p>
          <a:p>
            <a:pPr algn="l">
              <a:buFont typeface="+mj-lt"/>
              <a:buNone/>
            </a:pPr>
            <a:endParaRPr lang="en-US" b="0" i="0" dirty="0">
              <a:effectLst/>
              <a:latin typeface="__fkGroteskNeue_598ab8"/>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i="0" dirty="0">
                <a:effectLst/>
                <a:latin typeface="__fkGroteskNeue_598ab8"/>
              </a:rPr>
              <a:t>Take a moment to think about your daily tasks and responsibilities as a researcher. Consider how you currently organize your work, manage your time, and keep track of your projects and which tools you are using. Answer the question: What brought you to Obsidian?</a:t>
            </a:r>
          </a:p>
          <a:p>
            <a:pPr algn="l">
              <a:buFont typeface="+mj-lt"/>
              <a:buNone/>
            </a:pPr>
            <a:endParaRPr lang="en-US" b="0" i="0" dirty="0">
              <a:effectLst/>
              <a:latin typeface="__fkGroteskNeue_598ab8"/>
            </a:endParaRPr>
          </a:p>
          <a:p>
            <a:pPr algn="l">
              <a:buFont typeface="+mj-lt"/>
              <a:buNone/>
            </a:pPr>
            <a:endParaRPr lang="en-US" b="0" i="0" dirty="0">
              <a:effectLst/>
              <a:latin typeface="__fkGroteskNeue_598ab8"/>
            </a:endParaRPr>
          </a:p>
          <a:p>
            <a:r>
              <a:rPr lang="en-US" b="0" i="0" dirty="0">
                <a:effectLst/>
                <a:latin typeface="__fkGroteskNeue_598ab8"/>
              </a:rPr>
              <a:t>Take about two minutes for this exercise. Don’t worry about making it perfect; just write down your thoughts as they come to you. This reflection will help you identify your strengths and areas where tools like Obsidian can support you. After this you have some minutes to tell your </a:t>
            </a:r>
            <a:r>
              <a:rPr lang="en-US" b="0" i="0" dirty="0" err="1">
                <a:effectLst/>
                <a:latin typeface="__fkGroteskNeue_598ab8"/>
              </a:rPr>
              <a:t>neigbour</a:t>
            </a:r>
            <a:r>
              <a:rPr lang="en-US" b="0" i="0" dirty="0">
                <a:effectLst/>
                <a:latin typeface="__fkGroteskNeue_598ab8"/>
              </a:rPr>
              <a:t> what you wrote down. Ready? Any questions? Let’s get started!</a:t>
            </a: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98B9EAF4-E54F-D1C0-7C44-F5ABF89D9C0E}"/>
              </a:ext>
            </a:extLst>
          </p:cNvPr>
          <p:cNvSpPr>
            <a:spLocks noGrp="1"/>
          </p:cNvSpPr>
          <p:nvPr>
            <p:ph type="sldNum" sz="quarter" idx="5"/>
          </p:nvPr>
        </p:nvSpPr>
        <p:spPr/>
        <p:txBody>
          <a:bodyPr/>
          <a:lstStyle/>
          <a:p>
            <a:fld id="{8747DC62-25C5-43E6-9867-C8C4DA19DB3B}" type="slidenum">
              <a:rPr lang="de-DE" smtClean="0"/>
              <a:t>24</a:t>
            </a:fld>
            <a:endParaRPr lang="de-DE"/>
          </a:p>
        </p:txBody>
      </p:sp>
    </p:spTree>
    <p:extLst>
      <p:ext uri="{BB962C8B-B14F-4D97-AF65-F5344CB8AC3E}">
        <p14:creationId xmlns:p14="http://schemas.microsoft.com/office/powerpoint/2010/main" val="2217214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Arial" panose="020B0604020202020204" pitchFamily="34" charset="0"/>
              <a:buChar char="•"/>
            </a:pPr>
            <a:endParaRPr lang="de-DE" dirty="0"/>
          </a:p>
          <a:p>
            <a:pPr marL="285750" indent="-285750">
              <a:buFont typeface="Arial" panose="020B0604020202020204" pitchFamily="34" charset="0"/>
              <a:buChar char="•"/>
            </a:pPr>
            <a:endParaRPr lang="de-DE" dirty="0"/>
          </a:p>
          <a:p>
            <a:pPr marL="180000">
              <a:lnSpc>
                <a:spcPct val="150000"/>
              </a:lnSpc>
            </a:pPr>
            <a:endParaRPr lang="en-US" b="1" dirty="0">
              <a:latin typeface="Helvetica" pitchFamily="2"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8747DC62-25C5-43E6-9867-C8C4DA19DB3B}" type="slidenum">
              <a:rPr lang="de-DE" smtClean="0"/>
              <a:t>2</a:t>
            </a:fld>
            <a:endParaRPr lang="de-DE"/>
          </a:p>
        </p:txBody>
      </p:sp>
    </p:spTree>
    <p:extLst>
      <p:ext uri="{BB962C8B-B14F-4D97-AF65-F5344CB8AC3E}">
        <p14:creationId xmlns:p14="http://schemas.microsoft.com/office/powerpoint/2010/main" val="30567494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C4530-F512-7176-8364-B78ABFECFD3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8C134EF-776D-C70F-700D-C314638EF8B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F12DA28-B49C-8B98-EB4A-C8FCD54AB00A}"/>
              </a:ext>
            </a:extLst>
          </p:cNvPr>
          <p:cNvSpPr>
            <a:spLocks noGrp="1"/>
          </p:cNvSpPr>
          <p:nvPr>
            <p:ph type="body" idx="1"/>
          </p:nvPr>
        </p:nvSpPr>
        <p:spPr/>
        <p:txBody>
          <a:bodyPr/>
          <a:lstStyle/>
          <a:p>
            <a:pPr algn="l">
              <a:buFont typeface="+mj-lt"/>
              <a:buNone/>
            </a:pPr>
            <a:r>
              <a:rPr lang="en-US" b="0" i="0" dirty="0">
                <a:effectLst/>
                <a:latin typeface="__fkGroteskNeue_598ab8"/>
              </a:rPr>
              <a:t>Now, let’s move into our 'Personal Reflection Space.' This is a great opportunity for you to take a moment to think about your own workflow. As part of this training, we will engage in a reflective exercise aimed at identifying both effective and ineffective aspects of your current self-organization practices. Here’s what you need to do:</a:t>
            </a:r>
          </a:p>
          <a:p>
            <a:pPr algn="l">
              <a:buFont typeface="+mj-lt"/>
              <a:buNone/>
            </a:pPr>
            <a:endParaRPr lang="en-US" b="0" i="0" dirty="0">
              <a:effectLst/>
              <a:latin typeface="__fkGroteskNeue_598ab8"/>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i="0" dirty="0">
                <a:effectLst/>
                <a:latin typeface="__fkGroteskNeue_598ab8"/>
              </a:rPr>
              <a:t>Take a moment to think about your daily tasks and responsibilities as a researcher. Consider how you currently organize your work, manage your time, and keep track of your projects and which tools you are using. Answer the question: What brought you to Obsidian?</a:t>
            </a:r>
          </a:p>
          <a:p>
            <a:pPr algn="l">
              <a:buFont typeface="+mj-lt"/>
              <a:buNone/>
            </a:pPr>
            <a:endParaRPr lang="en-US" b="0" i="0" dirty="0">
              <a:effectLst/>
              <a:latin typeface="__fkGroteskNeue_598ab8"/>
            </a:endParaRPr>
          </a:p>
          <a:p>
            <a:pPr algn="l">
              <a:buFont typeface="+mj-lt"/>
              <a:buNone/>
            </a:pPr>
            <a:endParaRPr lang="en-US" b="0" i="0" dirty="0">
              <a:effectLst/>
              <a:latin typeface="__fkGroteskNeue_598ab8"/>
            </a:endParaRPr>
          </a:p>
          <a:p>
            <a:r>
              <a:rPr lang="en-US" b="0" i="0" dirty="0">
                <a:effectLst/>
                <a:latin typeface="__fkGroteskNeue_598ab8"/>
              </a:rPr>
              <a:t>Take about two minutes for this exercise. Don’t worry about making it perfect; just write down your thoughts as they come to you. This reflection will help you identify your strengths and areas where tools like Obsidian can support you. After this you have some minutes to tell your </a:t>
            </a:r>
            <a:r>
              <a:rPr lang="en-US" b="0" i="0" dirty="0" err="1">
                <a:effectLst/>
                <a:latin typeface="__fkGroteskNeue_598ab8"/>
              </a:rPr>
              <a:t>neigbour</a:t>
            </a:r>
            <a:r>
              <a:rPr lang="en-US" b="0" i="0" dirty="0">
                <a:effectLst/>
                <a:latin typeface="__fkGroteskNeue_598ab8"/>
              </a:rPr>
              <a:t> what you wrote down. Ready? Any questions? Let’s get started!</a:t>
            </a: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E723CCB7-B6A2-309B-7517-AD8E0640B75B}"/>
              </a:ext>
            </a:extLst>
          </p:cNvPr>
          <p:cNvSpPr>
            <a:spLocks noGrp="1"/>
          </p:cNvSpPr>
          <p:nvPr>
            <p:ph type="sldNum" sz="quarter" idx="5"/>
          </p:nvPr>
        </p:nvSpPr>
        <p:spPr/>
        <p:txBody>
          <a:bodyPr/>
          <a:lstStyle/>
          <a:p>
            <a:fld id="{8747DC62-25C5-43E6-9867-C8C4DA19DB3B}" type="slidenum">
              <a:rPr lang="de-DE" smtClean="0"/>
              <a:t>25</a:t>
            </a:fld>
            <a:endParaRPr lang="de-DE"/>
          </a:p>
        </p:txBody>
      </p:sp>
    </p:spTree>
    <p:extLst>
      <p:ext uri="{BB962C8B-B14F-4D97-AF65-F5344CB8AC3E}">
        <p14:creationId xmlns:p14="http://schemas.microsoft.com/office/powerpoint/2010/main" val="15999496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0AC0B-463D-75D6-565F-7E9E3E517D1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294F0C9-300F-166C-81F8-92927EDA4A9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1F96155-BA1A-A1DE-EA9C-B7DBF07DD29E}"/>
              </a:ext>
            </a:extLst>
          </p:cNvPr>
          <p:cNvSpPr>
            <a:spLocks noGrp="1"/>
          </p:cNvSpPr>
          <p:nvPr>
            <p:ph type="body" idx="1"/>
          </p:nvPr>
        </p:nvSpPr>
        <p:spPr/>
        <p:txBody>
          <a:bodyPr/>
          <a:lstStyle/>
          <a:p>
            <a:pPr algn="l">
              <a:buFont typeface="+mj-lt"/>
              <a:buNone/>
            </a:pPr>
            <a:r>
              <a:rPr lang="en-US" b="0" i="0" dirty="0">
                <a:effectLst/>
                <a:latin typeface="__fkGroteskNeue_598ab8"/>
              </a:rPr>
              <a:t>Now, let’s move into our 'Personal Reflection Space.' This is a great opportunity for you to take a moment to think about your own workflow. As part of this training, we will engage in a reflective exercise aimed at identifying both effective and ineffective aspects of your current self-organization practices. Here’s what you need to do:</a:t>
            </a:r>
          </a:p>
          <a:p>
            <a:pPr algn="l">
              <a:buFont typeface="+mj-lt"/>
              <a:buNone/>
            </a:pPr>
            <a:endParaRPr lang="en-US" b="0" i="0" dirty="0">
              <a:effectLst/>
              <a:latin typeface="__fkGroteskNeue_598ab8"/>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i="0" dirty="0">
                <a:effectLst/>
                <a:latin typeface="__fkGroteskNeue_598ab8"/>
              </a:rPr>
              <a:t>Take a moment to think about your daily tasks and responsibilities as a researcher. Consider how you currently organize your work, manage your time, and keep track of your projects and which tools you are using. Answer the question: What brought you to Obsidian?</a:t>
            </a:r>
          </a:p>
          <a:p>
            <a:pPr algn="l">
              <a:buFont typeface="+mj-lt"/>
              <a:buNone/>
            </a:pPr>
            <a:endParaRPr lang="en-US" b="0" i="0" dirty="0">
              <a:effectLst/>
              <a:latin typeface="__fkGroteskNeue_598ab8"/>
            </a:endParaRPr>
          </a:p>
          <a:p>
            <a:pPr algn="l">
              <a:buFont typeface="+mj-lt"/>
              <a:buNone/>
            </a:pPr>
            <a:endParaRPr lang="en-US" b="0" i="0" dirty="0">
              <a:effectLst/>
              <a:latin typeface="__fkGroteskNeue_598ab8"/>
            </a:endParaRPr>
          </a:p>
          <a:p>
            <a:r>
              <a:rPr lang="en-US" b="0" i="0" dirty="0">
                <a:effectLst/>
                <a:latin typeface="__fkGroteskNeue_598ab8"/>
              </a:rPr>
              <a:t>Take about two minutes for this exercise. Don’t worry about making it perfect; just write down your thoughts as they come to you. This reflection will help you identify your strengths and areas where tools like Obsidian can support you. After this you have some minutes to tell your </a:t>
            </a:r>
            <a:r>
              <a:rPr lang="en-US" b="0" i="0" dirty="0" err="1">
                <a:effectLst/>
                <a:latin typeface="__fkGroteskNeue_598ab8"/>
              </a:rPr>
              <a:t>neigbour</a:t>
            </a:r>
            <a:r>
              <a:rPr lang="en-US" b="0" i="0" dirty="0">
                <a:effectLst/>
                <a:latin typeface="__fkGroteskNeue_598ab8"/>
              </a:rPr>
              <a:t> what you wrote down. Ready? Any questions? Let’s get started!</a:t>
            </a: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247706D1-54AB-4C37-493F-2C51F21C7DEB}"/>
              </a:ext>
            </a:extLst>
          </p:cNvPr>
          <p:cNvSpPr>
            <a:spLocks noGrp="1"/>
          </p:cNvSpPr>
          <p:nvPr>
            <p:ph type="sldNum" sz="quarter" idx="5"/>
          </p:nvPr>
        </p:nvSpPr>
        <p:spPr/>
        <p:txBody>
          <a:bodyPr/>
          <a:lstStyle/>
          <a:p>
            <a:fld id="{8747DC62-25C5-43E6-9867-C8C4DA19DB3B}" type="slidenum">
              <a:rPr lang="de-DE" smtClean="0"/>
              <a:t>26</a:t>
            </a:fld>
            <a:endParaRPr lang="de-DE"/>
          </a:p>
        </p:txBody>
      </p:sp>
    </p:spTree>
    <p:extLst>
      <p:ext uri="{BB962C8B-B14F-4D97-AF65-F5344CB8AC3E}">
        <p14:creationId xmlns:p14="http://schemas.microsoft.com/office/powerpoint/2010/main" val="31644662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115D1-D188-DEF3-66E3-083306DCE7C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E818C8A-5DA8-B0C5-C9A2-228D7AB3A7E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7191E67-13BA-ADBA-7F78-EAA89E6196AA}"/>
              </a:ext>
            </a:extLst>
          </p:cNvPr>
          <p:cNvSpPr>
            <a:spLocks noGrp="1"/>
          </p:cNvSpPr>
          <p:nvPr>
            <p:ph type="body" idx="1"/>
          </p:nvPr>
        </p:nvSpPr>
        <p:spPr/>
        <p:txBody>
          <a:bodyPr/>
          <a:lstStyle/>
          <a:p>
            <a:pPr algn="l">
              <a:buFont typeface="+mj-lt"/>
              <a:buNone/>
            </a:pPr>
            <a:r>
              <a:rPr lang="en-US" b="0" i="0" dirty="0">
                <a:effectLst/>
                <a:latin typeface="__fkGroteskNeue_598ab8"/>
              </a:rPr>
              <a:t>Now, let’s move into our 'Personal Reflection Space.' This is a great opportunity for you to take a moment to think about your own workflow. As part of this training, we will engage in a reflective exercise aimed at identifying both effective and ineffective aspects of your current self-organization practices. Here’s what you need to do:</a:t>
            </a:r>
          </a:p>
          <a:p>
            <a:pPr algn="l">
              <a:buFont typeface="+mj-lt"/>
              <a:buNone/>
            </a:pPr>
            <a:endParaRPr lang="en-US" b="0" i="0" dirty="0">
              <a:effectLst/>
              <a:latin typeface="__fkGroteskNeue_598ab8"/>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i="0" dirty="0">
                <a:effectLst/>
                <a:latin typeface="__fkGroteskNeue_598ab8"/>
              </a:rPr>
              <a:t>Take a moment to think about your daily tasks and responsibilities as a researcher. Consider how you currently organize your work, manage your time, and keep track of your projects and which tools you are using. Answer the question: What brought you to Obsidian?</a:t>
            </a:r>
          </a:p>
          <a:p>
            <a:pPr algn="l">
              <a:buFont typeface="+mj-lt"/>
              <a:buNone/>
            </a:pPr>
            <a:endParaRPr lang="en-US" b="0" i="0" dirty="0">
              <a:effectLst/>
              <a:latin typeface="__fkGroteskNeue_598ab8"/>
            </a:endParaRPr>
          </a:p>
          <a:p>
            <a:pPr algn="l">
              <a:buFont typeface="+mj-lt"/>
              <a:buNone/>
            </a:pPr>
            <a:endParaRPr lang="en-US" b="0" i="0" dirty="0">
              <a:effectLst/>
              <a:latin typeface="__fkGroteskNeue_598ab8"/>
            </a:endParaRPr>
          </a:p>
          <a:p>
            <a:r>
              <a:rPr lang="en-US" b="0" i="0" dirty="0">
                <a:effectLst/>
                <a:latin typeface="__fkGroteskNeue_598ab8"/>
              </a:rPr>
              <a:t>Take about two minutes for this exercise. Don’t worry about making it perfect; just write down your thoughts as they come to you. This reflection will help you identify your strengths and areas where tools like Obsidian can support you. After this you have some minutes to tell your </a:t>
            </a:r>
            <a:r>
              <a:rPr lang="en-US" b="0" i="0" dirty="0" err="1">
                <a:effectLst/>
                <a:latin typeface="__fkGroteskNeue_598ab8"/>
              </a:rPr>
              <a:t>neigbour</a:t>
            </a:r>
            <a:r>
              <a:rPr lang="en-US" b="0" i="0" dirty="0">
                <a:effectLst/>
                <a:latin typeface="__fkGroteskNeue_598ab8"/>
              </a:rPr>
              <a:t> what you wrote down. Ready? Any questions? Let’s get started!</a:t>
            </a: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FB0EE05F-E872-BBD2-73CB-4A9229376131}"/>
              </a:ext>
            </a:extLst>
          </p:cNvPr>
          <p:cNvSpPr>
            <a:spLocks noGrp="1"/>
          </p:cNvSpPr>
          <p:nvPr>
            <p:ph type="sldNum" sz="quarter" idx="5"/>
          </p:nvPr>
        </p:nvSpPr>
        <p:spPr/>
        <p:txBody>
          <a:bodyPr/>
          <a:lstStyle/>
          <a:p>
            <a:fld id="{8747DC62-25C5-43E6-9867-C8C4DA19DB3B}" type="slidenum">
              <a:rPr lang="de-DE" smtClean="0"/>
              <a:t>27</a:t>
            </a:fld>
            <a:endParaRPr lang="de-DE"/>
          </a:p>
        </p:txBody>
      </p:sp>
    </p:spTree>
    <p:extLst>
      <p:ext uri="{BB962C8B-B14F-4D97-AF65-F5344CB8AC3E}">
        <p14:creationId xmlns:p14="http://schemas.microsoft.com/office/powerpoint/2010/main" val="20978708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000">
              <a:lnSpc>
                <a:spcPct val="150000"/>
              </a:lnSpc>
            </a:pPr>
            <a:endParaRPr lang="en-US" b="1" dirty="0">
              <a:latin typeface="Helvetica" pitchFamily="2"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8747DC62-25C5-43E6-9867-C8C4DA19DB3B}" type="slidenum">
              <a:rPr lang="de-DE" smtClean="0"/>
              <a:t>28</a:t>
            </a:fld>
            <a:endParaRPr lang="de-DE"/>
          </a:p>
        </p:txBody>
      </p:sp>
    </p:spTree>
    <p:extLst>
      <p:ext uri="{BB962C8B-B14F-4D97-AF65-F5344CB8AC3E}">
        <p14:creationId xmlns:p14="http://schemas.microsoft.com/office/powerpoint/2010/main" val="15242402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05F6B5-586D-C860-33AB-D90A9956922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02744F1-70FB-78B1-97CC-7A193E0ADB1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0D776A6-BED7-9AE2-5D18-744FC4901EBC}"/>
              </a:ext>
            </a:extLst>
          </p:cNvPr>
          <p:cNvSpPr>
            <a:spLocks noGrp="1"/>
          </p:cNvSpPr>
          <p:nvPr>
            <p:ph type="body" idx="1"/>
          </p:nvPr>
        </p:nvSpPr>
        <p:spPr/>
        <p:txBody>
          <a:bodyPr/>
          <a:lstStyle/>
          <a:p>
            <a:pPr algn="l">
              <a:buFont typeface="+mj-lt"/>
              <a:buNone/>
            </a:pPr>
            <a:r>
              <a:rPr lang="en-US" b="0" i="0" dirty="0">
                <a:effectLst/>
                <a:latin typeface="__fkGroteskNeue_598ab8"/>
              </a:rPr>
              <a:t>Now, let’s move into our 'Personal Reflection Space.' This is a great opportunity for you to take a moment to think about your own workflow. As part of this training, we will engage in a reflective exercise aimed at identifying both effective and ineffective aspects of your current self-organization practices. Here’s what you need to do:</a:t>
            </a:r>
          </a:p>
          <a:p>
            <a:pPr algn="l">
              <a:buFont typeface="+mj-lt"/>
              <a:buNone/>
            </a:pPr>
            <a:endParaRPr lang="en-US" b="0" i="0" dirty="0">
              <a:effectLst/>
              <a:latin typeface="__fkGroteskNeue_598ab8"/>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i="0" dirty="0">
                <a:effectLst/>
                <a:latin typeface="__fkGroteskNeue_598ab8"/>
              </a:rPr>
              <a:t>Take a moment to think about your daily tasks and responsibilities as a researcher. Consider how you currently organize your work, manage your time, and keep track of your projects and which tools you are using. Answer the question: What brought you to Obsidian?</a:t>
            </a:r>
          </a:p>
          <a:p>
            <a:pPr algn="l">
              <a:buFont typeface="+mj-lt"/>
              <a:buNone/>
            </a:pPr>
            <a:endParaRPr lang="en-US" b="0" i="0" dirty="0">
              <a:effectLst/>
              <a:latin typeface="__fkGroteskNeue_598ab8"/>
            </a:endParaRPr>
          </a:p>
          <a:p>
            <a:pPr algn="l">
              <a:buFont typeface="+mj-lt"/>
              <a:buNone/>
            </a:pPr>
            <a:endParaRPr lang="en-US" b="0" i="0" dirty="0">
              <a:effectLst/>
              <a:latin typeface="__fkGroteskNeue_598ab8"/>
            </a:endParaRPr>
          </a:p>
          <a:p>
            <a:r>
              <a:rPr lang="en-US" b="0" i="0" dirty="0">
                <a:effectLst/>
                <a:latin typeface="__fkGroteskNeue_598ab8"/>
              </a:rPr>
              <a:t>Take about two minutes for this exercise. Don’t worry about making it perfect; just write down your thoughts as they come to you. This reflection will help you identify your strengths and areas where tools like Obsidian can support you. After this you have some minutes to tell your </a:t>
            </a:r>
            <a:r>
              <a:rPr lang="en-US" b="0" i="0" dirty="0" err="1">
                <a:effectLst/>
                <a:latin typeface="__fkGroteskNeue_598ab8"/>
              </a:rPr>
              <a:t>neigbour</a:t>
            </a:r>
            <a:r>
              <a:rPr lang="en-US" b="0" i="0" dirty="0">
                <a:effectLst/>
                <a:latin typeface="__fkGroteskNeue_598ab8"/>
              </a:rPr>
              <a:t> what you wrote down. Ready? Any questions? Let’s get started!</a:t>
            </a: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EC08979D-8597-E7BF-818F-1025EF1A65D8}"/>
              </a:ext>
            </a:extLst>
          </p:cNvPr>
          <p:cNvSpPr>
            <a:spLocks noGrp="1"/>
          </p:cNvSpPr>
          <p:nvPr>
            <p:ph type="sldNum" sz="quarter" idx="5"/>
          </p:nvPr>
        </p:nvSpPr>
        <p:spPr/>
        <p:txBody>
          <a:bodyPr/>
          <a:lstStyle/>
          <a:p>
            <a:fld id="{8747DC62-25C5-43E6-9867-C8C4DA19DB3B}" type="slidenum">
              <a:rPr lang="de-DE" smtClean="0"/>
              <a:t>29</a:t>
            </a:fld>
            <a:endParaRPr lang="de-DE"/>
          </a:p>
        </p:txBody>
      </p:sp>
    </p:spTree>
    <p:extLst>
      <p:ext uri="{BB962C8B-B14F-4D97-AF65-F5344CB8AC3E}">
        <p14:creationId xmlns:p14="http://schemas.microsoft.com/office/powerpoint/2010/main" val="19915449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000">
              <a:lnSpc>
                <a:spcPct val="150000"/>
              </a:lnSpc>
            </a:pPr>
            <a:r>
              <a:rPr lang="en-US" b="0" i="0" dirty="0">
                <a:effectLst/>
                <a:latin typeface="__fkGroteskNeue_598ab8"/>
              </a:rPr>
              <a:t>Alright, let's do a deep dive into Obsidian. You know, the cool thing about Obsidian is that there are literally thousands of ways to set up and organize your vault. It's like a digital playground for your thoughts!</a:t>
            </a:r>
          </a:p>
          <a:p>
            <a:pPr marL="180000">
              <a:lnSpc>
                <a:spcPct val="150000"/>
              </a:lnSpc>
            </a:pPr>
            <a:endParaRPr lang="en-US" b="0" i="0" dirty="0">
              <a:effectLst/>
              <a:latin typeface="__fkGroteskNeue_598ab8"/>
            </a:endParaRPr>
          </a:p>
          <a:p>
            <a:pPr marL="180000">
              <a:lnSpc>
                <a:spcPct val="150000"/>
              </a:lnSpc>
            </a:pPr>
            <a:r>
              <a:rPr lang="en-US" b="0" i="0" dirty="0">
                <a:effectLst/>
                <a:latin typeface="__fkGroteskNeue_598ab8"/>
              </a:rPr>
              <a:t>Now, in today's session, we're going to do some hands-on exercises. These aren't just for fun – though I hope you'll enjoy them! We've got two main goals here:</a:t>
            </a:r>
          </a:p>
          <a:p>
            <a:pPr marL="180000">
              <a:lnSpc>
                <a:spcPct val="150000"/>
              </a:lnSpc>
            </a:pPr>
            <a:endParaRPr lang="en-US" b="0" i="0" dirty="0">
              <a:effectLst/>
              <a:latin typeface="__fkGroteskNeue_598ab8"/>
            </a:endParaRPr>
          </a:p>
          <a:p>
            <a:pPr marL="180000">
              <a:lnSpc>
                <a:spcPct val="150000"/>
              </a:lnSpc>
            </a:pPr>
            <a:r>
              <a:rPr lang="en-US" b="0" i="0" dirty="0">
                <a:effectLst/>
                <a:latin typeface="__fkGroteskNeue_598ab8"/>
              </a:rPr>
              <a:t>First, we want to dive into some of the more advanced features of Obsidian. There's a lot of power under the hood, and we're going to unpack some of that together.</a:t>
            </a:r>
          </a:p>
          <a:p>
            <a:pPr marL="180000">
              <a:lnSpc>
                <a:spcPct val="150000"/>
              </a:lnSpc>
            </a:pPr>
            <a:endParaRPr lang="en-US" b="0" i="0" dirty="0">
              <a:effectLst/>
              <a:latin typeface="__fkGroteskNeue_598ab8"/>
            </a:endParaRPr>
          </a:p>
          <a:p>
            <a:pPr marL="180000">
              <a:lnSpc>
                <a:spcPct val="150000"/>
              </a:lnSpc>
            </a:pPr>
            <a:r>
              <a:rPr lang="en-US" b="0" i="0" dirty="0">
                <a:effectLst/>
                <a:latin typeface="__fkGroteskNeue_598ab8"/>
              </a:rPr>
              <a:t>Second, and this is important, I'm going to show you a workflow that I've found really useful. Now, it might not be perfect for everyone – we all think and work differently, right? But my hope is that you'll see some techniques that you can adapt to fit your own style.</a:t>
            </a:r>
          </a:p>
          <a:p>
            <a:pPr marL="180000">
              <a:lnSpc>
                <a:spcPct val="150000"/>
              </a:lnSpc>
            </a:pPr>
            <a:endParaRPr lang="en-US" b="0" i="0" dirty="0">
              <a:effectLst/>
              <a:latin typeface="__fkGroteskNeue_598ab8"/>
            </a:endParaRPr>
          </a:p>
          <a:p>
            <a:pPr marL="180000">
              <a:lnSpc>
                <a:spcPct val="150000"/>
              </a:lnSpc>
            </a:pPr>
            <a:r>
              <a:rPr lang="en-US" b="0" i="0" dirty="0">
                <a:effectLst/>
                <a:latin typeface="__fkGroteskNeue_598ab8"/>
              </a:rPr>
              <a:t>So, are you ready to get your hands dirty with some Obsidian magic? Let's jump in!</a:t>
            </a:r>
            <a:endParaRPr lang="en-US" b="1" dirty="0">
              <a:latin typeface="Helvetica" pitchFamily="2"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8747DC62-25C5-43E6-9867-C8C4DA19DB3B}" type="slidenum">
              <a:rPr lang="de-DE" smtClean="0"/>
              <a:t>30</a:t>
            </a:fld>
            <a:endParaRPr lang="de-DE"/>
          </a:p>
        </p:txBody>
      </p:sp>
    </p:spTree>
    <p:extLst>
      <p:ext uri="{BB962C8B-B14F-4D97-AF65-F5344CB8AC3E}">
        <p14:creationId xmlns:p14="http://schemas.microsoft.com/office/powerpoint/2010/main" val="30051432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000">
              <a:lnSpc>
                <a:spcPct val="150000"/>
              </a:lnSpc>
            </a:pPr>
            <a:endParaRPr lang="en-US" b="1" dirty="0">
              <a:latin typeface="Helvetica" pitchFamily="2"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8747DC62-25C5-43E6-9867-C8C4DA19DB3B}" type="slidenum">
              <a:rPr lang="de-DE" smtClean="0"/>
              <a:t>31</a:t>
            </a:fld>
            <a:endParaRPr lang="de-DE"/>
          </a:p>
        </p:txBody>
      </p:sp>
    </p:spTree>
    <p:extLst>
      <p:ext uri="{BB962C8B-B14F-4D97-AF65-F5344CB8AC3E}">
        <p14:creationId xmlns:p14="http://schemas.microsoft.com/office/powerpoint/2010/main" val="26401318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EE2398-867F-7021-9AEF-E2302EB3569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1FEDBA8-3B41-E6F7-258C-68DA668B5D3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68A9B5B-49C9-7EAE-1290-7218D7F7E521}"/>
              </a:ext>
            </a:extLst>
          </p:cNvPr>
          <p:cNvSpPr>
            <a:spLocks noGrp="1"/>
          </p:cNvSpPr>
          <p:nvPr>
            <p:ph type="body" idx="1"/>
          </p:nvPr>
        </p:nvSpPr>
        <p:spPr/>
        <p:txBody>
          <a:bodyPr/>
          <a:lstStyle/>
          <a:p>
            <a:pPr algn="l">
              <a:buFont typeface="+mj-lt"/>
              <a:buNone/>
            </a:pPr>
            <a:r>
              <a:rPr lang="en-US" b="0" i="0" dirty="0">
                <a:effectLst/>
                <a:latin typeface="__fkGroteskNeue_598ab8"/>
              </a:rPr>
              <a:t>Now, let’s move into our 'Personal Reflection Space.' This is a great opportunity for you to take a moment to think about your own workflow. As part of this training, we will engage in a reflective exercise aimed at identifying both effective and ineffective aspects of your current self-organization practices. Here’s what you need to do:</a:t>
            </a:r>
          </a:p>
          <a:p>
            <a:pPr algn="l">
              <a:buFont typeface="+mj-lt"/>
              <a:buNone/>
            </a:pPr>
            <a:endParaRPr lang="en-US" b="0" i="0" dirty="0">
              <a:effectLst/>
              <a:latin typeface="__fkGroteskNeue_598ab8"/>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i="0" dirty="0">
                <a:effectLst/>
                <a:latin typeface="__fkGroteskNeue_598ab8"/>
              </a:rPr>
              <a:t>Take a moment to think about your daily tasks and responsibilities as a researcher. Consider how you currently organize your work, manage your time, and keep track of your projects and which tools you are using. Answer the question: What brought you to Obsidian?</a:t>
            </a:r>
          </a:p>
          <a:p>
            <a:pPr algn="l">
              <a:buFont typeface="+mj-lt"/>
              <a:buNone/>
            </a:pPr>
            <a:endParaRPr lang="en-US" b="0" i="0" dirty="0">
              <a:effectLst/>
              <a:latin typeface="__fkGroteskNeue_598ab8"/>
            </a:endParaRPr>
          </a:p>
          <a:p>
            <a:pPr algn="l">
              <a:buFont typeface="+mj-lt"/>
              <a:buNone/>
            </a:pPr>
            <a:endParaRPr lang="en-US" b="0" i="0" dirty="0">
              <a:effectLst/>
              <a:latin typeface="__fkGroteskNeue_598ab8"/>
            </a:endParaRPr>
          </a:p>
          <a:p>
            <a:r>
              <a:rPr lang="en-US" b="0" i="0" dirty="0">
                <a:effectLst/>
                <a:latin typeface="__fkGroteskNeue_598ab8"/>
              </a:rPr>
              <a:t>Take about two minutes for this exercise. Don’t worry about making it perfect; just write down your thoughts as they come to you. This reflection will help you identify your strengths and areas where tools like Obsidian can support you. After this you have some minutes to tell your </a:t>
            </a:r>
            <a:r>
              <a:rPr lang="en-US" b="0" i="0" dirty="0" err="1">
                <a:effectLst/>
                <a:latin typeface="__fkGroteskNeue_598ab8"/>
              </a:rPr>
              <a:t>neigbour</a:t>
            </a:r>
            <a:r>
              <a:rPr lang="en-US" b="0" i="0" dirty="0">
                <a:effectLst/>
                <a:latin typeface="__fkGroteskNeue_598ab8"/>
              </a:rPr>
              <a:t> what you wrote down. Ready? Any questions? Let’s get started!</a:t>
            </a: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B91C1E81-55E5-B742-4515-35B8B9D6DFBC}"/>
              </a:ext>
            </a:extLst>
          </p:cNvPr>
          <p:cNvSpPr>
            <a:spLocks noGrp="1"/>
          </p:cNvSpPr>
          <p:nvPr>
            <p:ph type="sldNum" sz="quarter" idx="5"/>
          </p:nvPr>
        </p:nvSpPr>
        <p:spPr/>
        <p:txBody>
          <a:bodyPr/>
          <a:lstStyle/>
          <a:p>
            <a:fld id="{8747DC62-25C5-43E6-9867-C8C4DA19DB3B}" type="slidenum">
              <a:rPr lang="de-DE" smtClean="0"/>
              <a:t>32</a:t>
            </a:fld>
            <a:endParaRPr lang="de-DE"/>
          </a:p>
        </p:txBody>
      </p:sp>
    </p:spTree>
    <p:extLst>
      <p:ext uri="{BB962C8B-B14F-4D97-AF65-F5344CB8AC3E}">
        <p14:creationId xmlns:p14="http://schemas.microsoft.com/office/powerpoint/2010/main" val="7126190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FABE2-59CF-8F3F-D9C8-64A539D043B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218A681-2A22-DC52-8BCD-FAD131147FD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0357B40-CD78-694E-A451-5592F82BB69A}"/>
              </a:ext>
            </a:extLst>
          </p:cNvPr>
          <p:cNvSpPr>
            <a:spLocks noGrp="1"/>
          </p:cNvSpPr>
          <p:nvPr>
            <p:ph type="body" idx="1"/>
          </p:nvPr>
        </p:nvSpPr>
        <p:spPr/>
        <p:txBody>
          <a:bodyPr/>
          <a:lstStyle/>
          <a:p>
            <a:pPr marL="180000">
              <a:lnSpc>
                <a:spcPct val="150000"/>
              </a:lnSpc>
            </a:pP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EE11D276-41E8-78DB-7ED3-476A4118E464}"/>
              </a:ext>
            </a:extLst>
          </p:cNvPr>
          <p:cNvSpPr>
            <a:spLocks noGrp="1"/>
          </p:cNvSpPr>
          <p:nvPr>
            <p:ph type="sldNum" sz="quarter" idx="5"/>
          </p:nvPr>
        </p:nvSpPr>
        <p:spPr/>
        <p:txBody>
          <a:bodyPr/>
          <a:lstStyle/>
          <a:p>
            <a:fld id="{8747DC62-25C5-43E6-9867-C8C4DA19DB3B}" type="slidenum">
              <a:rPr lang="de-DE" smtClean="0"/>
              <a:t>33</a:t>
            </a:fld>
            <a:endParaRPr lang="de-DE"/>
          </a:p>
        </p:txBody>
      </p:sp>
    </p:spTree>
    <p:extLst>
      <p:ext uri="{BB962C8B-B14F-4D97-AF65-F5344CB8AC3E}">
        <p14:creationId xmlns:p14="http://schemas.microsoft.com/office/powerpoint/2010/main" val="11184117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BB8B5-9C65-63E4-FB0D-6A98D7AEB72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0E6E075-66D4-6311-0C3C-E74F69A4BD5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495C2EC-C68B-EFDE-408F-47E3B9DCFF1A}"/>
              </a:ext>
            </a:extLst>
          </p:cNvPr>
          <p:cNvSpPr>
            <a:spLocks noGrp="1"/>
          </p:cNvSpPr>
          <p:nvPr>
            <p:ph type="body" idx="1"/>
          </p:nvPr>
        </p:nvSpPr>
        <p:spPr/>
        <p:txBody>
          <a:bodyPr/>
          <a:lstStyle/>
          <a:p>
            <a:pPr marL="180000">
              <a:lnSpc>
                <a:spcPct val="150000"/>
              </a:lnSpc>
            </a:pP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03DC8D5E-D7FA-D388-B9D9-A7C77214802A}"/>
              </a:ext>
            </a:extLst>
          </p:cNvPr>
          <p:cNvSpPr>
            <a:spLocks noGrp="1"/>
          </p:cNvSpPr>
          <p:nvPr>
            <p:ph type="sldNum" sz="quarter" idx="5"/>
          </p:nvPr>
        </p:nvSpPr>
        <p:spPr/>
        <p:txBody>
          <a:bodyPr/>
          <a:lstStyle/>
          <a:p>
            <a:fld id="{8747DC62-25C5-43E6-9867-C8C4DA19DB3B}" type="slidenum">
              <a:rPr lang="de-DE" smtClean="0"/>
              <a:t>34</a:t>
            </a:fld>
            <a:endParaRPr lang="de-DE"/>
          </a:p>
        </p:txBody>
      </p:sp>
    </p:spTree>
    <p:extLst>
      <p:ext uri="{BB962C8B-B14F-4D97-AF65-F5344CB8AC3E}">
        <p14:creationId xmlns:p14="http://schemas.microsoft.com/office/powerpoint/2010/main" val="991050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212B64-6248-64B8-321C-CC1280A8802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FCEB50C-324F-1A1D-D102-85F21913205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BFBAAAF-5055-0368-7F78-307825076E14}"/>
              </a:ext>
            </a:extLst>
          </p:cNvPr>
          <p:cNvSpPr>
            <a:spLocks noGrp="1"/>
          </p:cNvSpPr>
          <p:nvPr>
            <p:ph type="body" idx="1"/>
          </p:nvPr>
        </p:nvSpPr>
        <p:spPr/>
        <p:txBody>
          <a:bodyPr/>
          <a:lstStyle/>
          <a:p>
            <a:pPr marL="285750" indent="-285750">
              <a:buFont typeface="Arial" panose="020B0604020202020204" pitchFamily="34" charset="0"/>
              <a:buChar char="•"/>
            </a:pPr>
            <a:endParaRPr lang="de-DE" dirty="0"/>
          </a:p>
          <a:p>
            <a:pPr marL="285750" indent="-285750">
              <a:buFont typeface="Arial" panose="020B0604020202020204" pitchFamily="34" charset="0"/>
              <a:buChar char="•"/>
            </a:pPr>
            <a:endParaRPr lang="de-DE" dirty="0"/>
          </a:p>
          <a:p>
            <a:pPr marL="180000">
              <a:lnSpc>
                <a:spcPct val="150000"/>
              </a:lnSpc>
            </a:pP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4AFB19F8-76E9-575B-F2AB-EF73E7840199}"/>
              </a:ext>
            </a:extLst>
          </p:cNvPr>
          <p:cNvSpPr>
            <a:spLocks noGrp="1"/>
          </p:cNvSpPr>
          <p:nvPr>
            <p:ph type="sldNum" sz="quarter" idx="5"/>
          </p:nvPr>
        </p:nvSpPr>
        <p:spPr/>
        <p:txBody>
          <a:bodyPr/>
          <a:lstStyle/>
          <a:p>
            <a:fld id="{8747DC62-25C5-43E6-9867-C8C4DA19DB3B}" type="slidenum">
              <a:rPr lang="de-DE" smtClean="0"/>
              <a:t>3</a:t>
            </a:fld>
            <a:endParaRPr lang="de-DE"/>
          </a:p>
        </p:txBody>
      </p:sp>
    </p:spTree>
    <p:extLst>
      <p:ext uri="{BB962C8B-B14F-4D97-AF65-F5344CB8AC3E}">
        <p14:creationId xmlns:p14="http://schemas.microsoft.com/office/powerpoint/2010/main" val="4193004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Arial" panose="020B0604020202020204" pitchFamily="34" charset="0"/>
              <a:buChar char="•"/>
            </a:pPr>
            <a:endParaRPr lang="de-DE" dirty="0"/>
          </a:p>
          <a:p>
            <a:pPr marL="285750" indent="-285750">
              <a:buFont typeface="Arial" panose="020B0604020202020204" pitchFamily="34" charset="0"/>
              <a:buChar char="•"/>
            </a:pPr>
            <a:endParaRPr lang="de-DE" dirty="0"/>
          </a:p>
          <a:p>
            <a:pPr marL="180000" marR="0" lvl="0" indent="0" algn="l" defTabSz="914400" rtl="0" eaLnBrk="1" fontAlgn="auto" latinLnBrk="0" hangingPunct="1">
              <a:lnSpc>
                <a:spcPct val="150000"/>
              </a:lnSpc>
              <a:spcBef>
                <a:spcPts val="0"/>
              </a:spcBef>
              <a:spcAft>
                <a:spcPts val="0"/>
              </a:spcAft>
              <a:buClrTx/>
              <a:buSzTx/>
              <a:buFontTx/>
              <a:buNone/>
              <a:tabLst/>
              <a:defRPr/>
            </a:pPr>
            <a:r>
              <a:rPr lang="en-US" b="1" dirty="0">
                <a:latin typeface="Helvetica" pitchFamily="2" charset="0"/>
                <a:cs typeface="Arial" panose="020B0604020202020204" pitchFamily="34" charset="0"/>
              </a:rPr>
              <a:t>[</a:t>
            </a:r>
            <a:r>
              <a:rPr lang="en-US" b="1" dirty="0" err="1">
                <a:latin typeface="Helvetica" pitchFamily="2" charset="0"/>
                <a:cs typeface="Arial" panose="020B0604020202020204" pitchFamily="34" charset="0"/>
              </a:rPr>
              <a:t>Sprechnotizen</a:t>
            </a:r>
            <a:r>
              <a:rPr lang="en-US" b="1" dirty="0">
                <a:latin typeface="Helvetica" pitchFamily="2" charset="0"/>
                <a:cs typeface="Arial" panose="020B0604020202020204" pitchFamily="34" charset="0"/>
              </a:rPr>
              <a:t> </a:t>
            </a:r>
            <a:r>
              <a:rPr lang="en-US" b="1" dirty="0" err="1">
                <a:latin typeface="Helvetica" pitchFamily="2" charset="0"/>
                <a:cs typeface="Arial" panose="020B0604020202020204" pitchFamily="34" charset="0"/>
              </a:rPr>
              <a:t>einfügen</a:t>
            </a:r>
            <a:r>
              <a:rPr lang="en-US" b="1" dirty="0">
                <a:latin typeface="Helvetica" pitchFamily="2" charset="0"/>
                <a:cs typeface="Arial" panose="020B0604020202020204" pitchFamily="34" charset="0"/>
              </a:rPr>
              <a:t>]</a:t>
            </a:r>
            <a:br>
              <a:rPr lang="en-US" b="1" dirty="0">
                <a:latin typeface="Helvetica" pitchFamily="2" charset="0"/>
                <a:cs typeface="Arial" panose="020B0604020202020204" pitchFamily="34" charset="0"/>
              </a:rPr>
            </a:br>
            <a:br>
              <a:rPr lang="en-US" b="1" dirty="0">
                <a:latin typeface="Helvetica" pitchFamily="2" charset="0"/>
                <a:cs typeface="Arial" panose="020B0604020202020204" pitchFamily="34" charset="0"/>
              </a:rPr>
            </a:br>
            <a:r>
              <a:rPr lang="en-US" b="1" dirty="0">
                <a:latin typeface="Helvetica" pitchFamily="2" charset="0"/>
                <a:cs typeface="Arial" panose="020B0604020202020204" pitchFamily="34" charset="0"/>
              </a:rPr>
              <a:t>Add: </a:t>
            </a:r>
            <a:r>
              <a:rPr lang="de-DE" sz="1200" dirty="0" err="1"/>
              <a:t>Dont</a:t>
            </a:r>
            <a:r>
              <a:rPr lang="de-DE" sz="1200" dirty="0"/>
              <a:t> </a:t>
            </a:r>
            <a:r>
              <a:rPr lang="de-DE" sz="1200" dirty="0" err="1"/>
              <a:t>want</a:t>
            </a:r>
            <a:r>
              <a:rPr lang="de-DE" sz="1200" dirty="0"/>
              <a:t> </a:t>
            </a:r>
            <a:r>
              <a:rPr lang="de-DE" sz="1200" dirty="0" err="1"/>
              <a:t>to</a:t>
            </a:r>
            <a:r>
              <a:rPr lang="de-DE" sz="1200" dirty="0"/>
              <a:t> </a:t>
            </a:r>
            <a:r>
              <a:rPr lang="de-DE" sz="1200" dirty="0" err="1"/>
              <a:t>convince</a:t>
            </a:r>
            <a:r>
              <a:rPr lang="de-DE" sz="1200" dirty="0"/>
              <a:t> </a:t>
            </a:r>
            <a:r>
              <a:rPr lang="de-DE" sz="1200" dirty="0" err="1"/>
              <a:t>you</a:t>
            </a:r>
            <a:r>
              <a:rPr lang="de-DE" sz="1200" dirty="0"/>
              <a:t> </a:t>
            </a:r>
            <a:r>
              <a:rPr lang="de-DE" sz="1200" dirty="0" err="1"/>
              <a:t>using</a:t>
            </a:r>
            <a:r>
              <a:rPr lang="de-DE" sz="1200" dirty="0"/>
              <a:t> </a:t>
            </a:r>
            <a:r>
              <a:rPr lang="de-DE" sz="1200" dirty="0" err="1"/>
              <a:t>obsidian</a:t>
            </a:r>
            <a:r>
              <a:rPr lang="de-DE" sz="1200" dirty="0"/>
              <a:t>! </a:t>
            </a:r>
            <a:r>
              <a:rPr lang="de-DE" sz="1200" dirty="0" err="1"/>
              <a:t>There</a:t>
            </a:r>
            <a:r>
              <a:rPr lang="de-DE" sz="1200" dirty="0"/>
              <a:t> </a:t>
            </a:r>
            <a:r>
              <a:rPr lang="de-DE" sz="1200" dirty="0" err="1"/>
              <a:t>might</a:t>
            </a:r>
            <a:r>
              <a:rPr lang="de-DE" sz="1200" dirty="0"/>
              <a:t> </a:t>
            </a:r>
            <a:r>
              <a:rPr lang="de-DE" sz="1200" dirty="0" err="1"/>
              <a:t>be</a:t>
            </a:r>
            <a:r>
              <a:rPr lang="de-DE" sz="1200" dirty="0"/>
              <a:t> </a:t>
            </a:r>
            <a:r>
              <a:rPr lang="de-DE" sz="1200" dirty="0" err="1"/>
              <a:t>tools</a:t>
            </a:r>
            <a:r>
              <a:rPr lang="de-DE" sz="1200" dirty="0"/>
              <a:t> </a:t>
            </a:r>
            <a:r>
              <a:rPr lang="de-DE" sz="1200" dirty="0" err="1"/>
              <a:t>which</a:t>
            </a:r>
            <a:r>
              <a:rPr lang="de-DE" sz="1200" dirty="0"/>
              <a:t> </a:t>
            </a:r>
            <a:r>
              <a:rPr lang="de-DE" sz="1200" dirty="0" err="1"/>
              <a:t>are</a:t>
            </a:r>
            <a:r>
              <a:rPr lang="de-DE" sz="1200" dirty="0"/>
              <a:t> </a:t>
            </a:r>
            <a:r>
              <a:rPr lang="de-DE" sz="1200" dirty="0" err="1"/>
              <a:t>more</a:t>
            </a:r>
            <a:r>
              <a:rPr lang="de-DE" sz="1200" dirty="0"/>
              <a:t> </a:t>
            </a:r>
            <a:r>
              <a:rPr lang="de-DE" sz="1200" dirty="0" err="1"/>
              <a:t>suitable</a:t>
            </a:r>
            <a:r>
              <a:rPr lang="de-DE" sz="1200" dirty="0"/>
              <a:t> </a:t>
            </a:r>
            <a:r>
              <a:rPr lang="de-DE" sz="1200" dirty="0" err="1"/>
              <a:t>for</a:t>
            </a:r>
            <a:r>
              <a:rPr lang="de-DE" sz="1200" dirty="0"/>
              <a:t> </a:t>
            </a:r>
            <a:r>
              <a:rPr lang="de-DE" sz="1200" dirty="0" err="1"/>
              <a:t>your</a:t>
            </a:r>
            <a:r>
              <a:rPr lang="de-DE" sz="1200" dirty="0"/>
              <a:t> </a:t>
            </a:r>
            <a:r>
              <a:rPr lang="de-DE" sz="1200" dirty="0" err="1"/>
              <a:t>workflow</a:t>
            </a:r>
            <a:r>
              <a:rPr lang="de-DE" sz="1200" dirty="0"/>
              <a:t>. In </a:t>
            </a:r>
            <a:r>
              <a:rPr lang="de-DE" sz="1200" dirty="0" err="1"/>
              <a:t>the</a:t>
            </a:r>
            <a:r>
              <a:rPr lang="de-DE" sz="1200" dirty="0"/>
              <a:t> end </a:t>
            </a:r>
            <a:r>
              <a:rPr lang="de-DE" sz="1200" dirty="0" err="1"/>
              <a:t>of</a:t>
            </a:r>
            <a:r>
              <a:rPr lang="de-DE" sz="1200" dirty="0"/>
              <a:t> </a:t>
            </a:r>
            <a:r>
              <a:rPr lang="de-DE" sz="1200" dirty="0" err="1"/>
              <a:t>this</a:t>
            </a:r>
            <a:r>
              <a:rPr lang="de-DE" sz="1200" dirty="0"/>
              <a:t> </a:t>
            </a:r>
            <a:r>
              <a:rPr lang="de-DE" sz="1200" dirty="0" err="1"/>
              <a:t>traning</a:t>
            </a:r>
            <a:r>
              <a:rPr lang="de-DE" sz="1200" dirty="0"/>
              <a:t> </a:t>
            </a:r>
            <a:r>
              <a:rPr lang="de-DE" sz="1200" dirty="0" err="1"/>
              <a:t>you</a:t>
            </a:r>
            <a:r>
              <a:rPr lang="de-DE" sz="1200" dirty="0"/>
              <a:t> will at least </a:t>
            </a:r>
            <a:r>
              <a:rPr lang="de-DE" sz="1200" dirty="0" err="1"/>
              <a:t>have</a:t>
            </a:r>
            <a:r>
              <a:rPr lang="de-DE" sz="1200" dirty="0"/>
              <a:t> an </a:t>
            </a:r>
            <a:r>
              <a:rPr lang="de-DE" sz="1200" dirty="0" err="1"/>
              <a:t>idea</a:t>
            </a:r>
            <a:r>
              <a:rPr lang="de-DE" sz="1200" dirty="0"/>
              <a:t> </a:t>
            </a:r>
            <a:r>
              <a:rPr lang="de-DE" sz="1200" dirty="0" err="1"/>
              <a:t>what</a:t>
            </a:r>
            <a:r>
              <a:rPr lang="de-DE" sz="1200" dirty="0"/>
              <a:t> </a:t>
            </a:r>
            <a:r>
              <a:rPr lang="de-DE" sz="1200" dirty="0" err="1"/>
              <a:t>this</a:t>
            </a:r>
            <a:r>
              <a:rPr lang="de-DE" sz="1200" dirty="0"/>
              <a:t> </a:t>
            </a:r>
            <a:r>
              <a:rPr lang="de-DE" sz="1200" dirty="0" err="1"/>
              <a:t>tool</a:t>
            </a:r>
            <a:r>
              <a:rPr lang="de-DE" sz="1200" dirty="0"/>
              <a:t> </a:t>
            </a:r>
            <a:r>
              <a:rPr lang="de-DE" sz="1200" dirty="0" err="1"/>
              <a:t>should</a:t>
            </a:r>
            <a:r>
              <a:rPr lang="de-DE" sz="1200" dirty="0"/>
              <a:t> </a:t>
            </a:r>
            <a:r>
              <a:rPr lang="de-DE" sz="1200" dirty="0" err="1"/>
              <a:t>offer</a:t>
            </a:r>
            <a:r>
              <a:rPr lang="de-DE" sz="1200" dirty="0"/>
              <a:t> (</a:t>
            </a:r>
            <a:r>
              <a:rPr lang="de-DE" sz="1200" dirty="0" err="1"/>
              <a:t>if</a:t>
            </a:r>
            <a:r>
              <a:rPr lang="de-DE" sz="1200" dirty="0"/>
              <a:t> </a:t>
            </a:r>
            <a:r>
              <a:rPr lang="de-DE" sz="1200" dirty="0" err="1"/>
              <a:t>it</a:t>
            </a:r>
            <a:r>
              <a:rPr lang="de-DE" sz="1200" dirty="0"/>
              <a:t> </a:t>
            </a:r>
            <a:r>
              <a:rPr lang="de-DE" sz="1200" dirty="0" err="1"/>
              <a:t>is</a:t>
            </a:r>
            <a:r>
              <a:rPr lang="de-DE" sz="1200" dirty="0"/>
              <a:t> not </a:t>
            </a:r>
            <a:r>
              <a:rPr lang="de-DE" sz="1200" dirty="0" err="1"/>
              <a:t>obsidian</a:t>
            </a:r>
            <a:r>
              <a:rPr lang="de-DE" sz="1200" dirty="0"/>
              <a:t>).</a:t>
            </a:r>
            <a:r>
              <a:rPr lang="en-US" sz="1200" b="1" dirty="0">
                <a:latin typeface="Helvetica" pitchFamily="2" charset="0"/>
                <a:cs typeface="Arial" panose="020B0604020202020204" pitchFamily="34" charset="0"/>
              </a:rPr>
              <a:t> AND </a:t>
            </a:r>
            <a:r>
              <a:rPr lang="en-US" sz="1200" b="0" dirty="0">
                <a:latin typeface="Helvetica" pitchFamily="2" charset="0"/>
                <a:cs typeface="Arial" panose="020B0604020202020204" pitchFamily="34" charset="0"/>
              </a:rPr>
              <a:t>We can not go deeper in self organization techniques, which can be </a:t>
            </a:r>
            <a:r>
              <a:rPr lang="en-US" sz="1200" b="0" dirty="0" err="1">
                <a:latin typeface="Helvetica" pitchFamily="2" charset="0"/>
                <a:cs typeface="Arial" panose="020B0604020202020204" pitchFamily="34" charset="0"/>
              </a:rPr>
              <a:t>mendatory</a:t>
            </a:r>
            <a:r>
              <a:rPr lang="en-US" sz="1200" b="0" dirty="0">
                <a:latin typeface="Helvetica" pitchFamily="2" charset="0"/>
                <a:cs typeface="Arial" panose="020B0604020202020204" pitchFamily="34" charset="0"/>
              </a:rPr>
              <a:t> for enhancing your workflow. But I can provide you a quick overview about sources. I just offer you a tool. And I have a contradiction for you: On the one hand a tool is useless without a </a:t>
            </a:r>
            <a:r>
              <a:rPr lang="en-US" sz="1200" b="0" dirty="0" err="1">
                <a:latin typeface="Helvetica" pitchFamily="2" charset="0"/>
                <a:cs typeface="Arial" panose="020B0604020202020204" pitchFamily="34" charset="0"/>
              </a:rPr>
              <a:t>propper</a:t>
            </a:r>
            <a:r>
              <a:rPr lang="en-US" sz="1200" b="0" dirty="0">
                <a:latin typeface="Helvetica" pitchFamily="2" charset="0"/>
                <a:cs typeface="Arial" panose="020B0604020202020204" pitchFamily="34" charset="0"/>
              </a:rPr>
              <a:t> method or self organization technique. BUT on the other hand I will encourage you to just begin with your knowledge collection, as if the structure will create itself. </a:t>
            </a:r>
          </a:p>
          <a:p>
            <a:pPr marL="180000" marR="0" lvl="0" indent="0" algn="l" defTabSz="914400" rtl="0" eaLnBrk="1" fontAlgn="auto" latinLnBrk="0" hangingPunct="1">
              <a:lnSpc>
                <a:spcPct val="150000"/>
              </a:lnSpc>
              <a:spcBef>
                <a:spcPts val="0"/>
              </a:spcBef>
              <a:spcAft>
                <a:spcPts val="0"/>
              </a:spcAft>
              <a:buClrTx/>
              <a:buSzTx/>
              <a:buFontTx/>
              <a:buNone/>
              <a:tabLst/>
              <a:defRPr/>
            </a:pPr>
            <a:r>
              <a:rPr lang="en-US" sz="1200" b="0" dirty="0">
                <a:latin typeface="Helvetica" pitchFamily="2" charset="0"/>
                <a:cs typeface="Arial" panose="020B0604020202020204" pitchFamily="34" charset="0"/>
              </a:rPr>
              <a:t>Difference between </a:t>
            </a:r>
            <a:r>
              <a:rPr lang="en-US" sz="1200" b="0" dirty="0" err="1">
                <a:latin typeface="Helvetica" pitchFamily="2" charset="0"/>
                <a:cs typeface="Arial" panose="020B0604020202020204" pitchFamily="34" charset="0"/>
              </a:rPr>
              <a:t>selforganization</a:t>
            </a:r>
            <a:r>
              <a:rPr lang="en-US" sz="1200" b="0" dirty="0">
                <a:latin typeface="Helvetica" pitchFamily="2" charset="0"/>
                <a:cs typeface="Arial" panose="020B0604020202020204" pitchFamily="34" charset="0"/>
              </a:rPr>
              <a:t> system and knowledge management system: </a:t>
            </a:r>
            <a:endParaRPr lang="de-DE" sz="1200" dirty="0"/>
          </a:p>
        </p:txBody>
      </p:sp>
      <p:sp>
        <p:nvSpPr>
          <p:cNvPr id="4" name="Foliennummernplatzhalter 3"/>
          <p:cNvSpPr>
            <a:spLocks noGrp="1"/>
          </p:cNvSpPr>
          <p:nvPr>
            <p:ph type="sldNum" sz="quarter" idx="5"/>
          </p:nvPr>
        </p:nvSpPr>
        <p:spPr/>
        <p:txBody>
          <a:bodyPr/>
          <a:lstStyle/>
          <a:p>
            <a:fld id="{8747DC62-25C5-43E6-9867-C8C4DA19DB3B}" type="slidenum">
              <a:rPr lang="de-DE" smtClean="0"/>
              <a:t>4</a:t>
            </a:fld>
            <a:endParaRPr lang="de-DE"/>
          </a:p>
        </p:txBody>
      </p:sp>
    </p:spTree>
    <p:extLst>
      <p:ext uri="{BB962C8B-B14F-4D97-AF65-F5344CB8AC3E}">
        <p14:creationId xmlns:p14="http://schemas.microsoft.com/office/powerpoint/2010/main" val="616160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0A516-7060-9B0F-FF98-CD52F74E436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E3FD1F9-8F7E-36DB-A6F5-D438B20F233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8015100-527F-D990-2417-B9826FB2D843}"/>
              </a:ext>
            </a:extLst>
          </p:cNvPr>
          <p:cNvSpPr>
            <a:spLocks noGrp="1"/>
          </p:cNvSpPr>
          <p:nvPr>
            <p:ph type="body" idx="1"/>
          </p:nvPr>
        </p:nvSpPr>
        <p:spPr/>
        <p:txBody>
          <a:bodyPr/>
          <a:lstStyle/>
          <a:p>
            <a:pPr marL="285750" indent="-285750">
              <a:buFont typeface="Arial" panose="020B0604020202020204" pitchFamily="34" charset="0"/>
              <a:buChar char="•"/>
            </a:pPr>
            <a:endParaRPr lang="de-DE" dirty="0"/>
          </a:p>
          <a:p>
            <a:pPr marL="285750" indent="-285750">
              <a:buFont typeface="Arial" panose="020B0604020202020204" pitchFamily="34" charset="0"/>
              <a:buChar char="•"/>
            </a:pPr>
            <a:endParaRPr lang="de-DE" dirty="0"/>
          </a:p>
          <a:p>
            <a:pPr marL="180000" marR="0" lvl="0" indent="0" algn="l" defTabSz="914400" rtl="0" eaLnBrk="1" fontAlgn="auto" latinLnBrk="0" hangingPunct="1">
              <a:lnSpc>
                <a:spcPct val="150000"/>
              </a:lnSpc>
              <a:spcBef>
                <a:spcPts val="0"/>
              </a:spcBef>
              <a:spcAft>
                <a:spcPts val="0"/>
              </a:spcAft>
              <a:buClrTx/>
              <a:buSzTx/>
              <a:buFontTx/>
              <a:buNone/>
              <a:tabLst/>
              <a:defRPr/>
            </a:pPr>
            <a:r>
              <a:rPr lang="en-US" b="1" dirty="0">
                <a:latin typeface="Helvetica" pitchFamily="2" charset="0"/>
                <a:cs typeface="Arial" panose="020B0604020202020204" pitchFamily="34" charset="0"/>
              </a:rPr>
              <a:t>[</a:t>
            </a:r>
            <a:r>
              <a:rPr lang="en-US" b="1" dirty="0" err="1">
                <a:latin typeface="Helvetica" pitchFamily="2" charset="0"/>
                <a:cs typeface="Arial" panose="020B0604020202020204" pitchFamily="34" charset="0"/>
              </a:rPr>
              <a:t>Sprechnotizen</a:t>
            </a:r>
            <a:r>
              <a:rPr lang="en-US" b="1" dirty="0">
                <a:latin typeface="Helvetica" pitchFamily="2" charset="0"/>
                <a:cs typeface="Arial" panose="020B0604020202020204" pitchFamily="34" charset="0"/>
              </a:rPr>
              <a:t> </a:t>
            </a:r>
            <a:r>
              <a:rPr lang="en-US" b="1" dirty="0" err="1">
                <a:latin typeface="Helvetica" pitchFamily="2" charset="0"/>
                <a:cs typeface="Arial" panose="020B0604020202020204" pitchFamily="34" charset="0"/>
              </a:rPr>
              <a:t>einfügen</a:t>
            </a:r>
            <a:r>
              <a:rPr lang="en-US" b="1" dirty="0">
                <a:latin typeface="Helvetica" pitchFamily="2" charset="0"/>
                <a:cs typeface="Arial" panose="020B0604020202020204" pitchFamily="34" charset="0"/>
              </a:rPr>
              <a:t>]</a:t>
            </a:r>
            <a:br>
              <a:rPr lang="en-US" b="1" dirty="0">
                <a:latin typeface="Helvetica" pitchFamily="2" charset="0"/>
                <a:cs typeface="Arial" panose="020B0604020202020204" pitchFamily="34" charset="0"/>
              </a:rPr>
            </a:br>
            <a:br>
              <a:rPr lang="en-US" b="1" dirty="0">
                <a:latin typeface="Helvetica" pitchFamily="2" charset="0"/>
                <a:cs typeface="Arial" panose="020B0604020202020204" pitchFamily="34" charset="0"/>
              </a:rPr>
            </a:br>
            <a:r>
              <a:rPr lang="en-US" b="1" dirty="0">
                <a:latin typeface="Helvetica" pitchFamily="2" charset="0"/>
                <a:cs typeface="Arial" panose="020B0604020202020204" pitchFamily="34" charset="0"/>
              </a:rPr>
              <a:t>Add: </a:t>
            </a:r>
            <a:r>
              <a:rPr lang="de-DE" sz="1200" dirty="0" err="1"/>
              <a:t>Dont</a:t>
            </a:r>
            <a:r>
              <a:rPr lang="de-DE" sz="1200" dirty="0"/>
              <a:t> </a:t>
            </a:r>
            <a:r>
              <a:rPr lang="de-DE" sz="1200" dirty="0" err="1"/>
              <a:t>want</a:t>
            </a:r>
            <a:r>
              <a:rPr lang="de-DE" sz="1200" dirty="0"/>
              <a:t> </a:t>
            </a:r>
            <a:r>
              <a:rPr lang="de-DE" sz="1200" dirty="0" err="1"/>
              <a:t>to</a:t>
            </a:r>
            <a:r>
              <a:rPr lang="de-DE" sz="1200" dirty="0"/>
              <a:t> </a:t>
            </a:r>
            <a:r>
              <a:rPr lang="de-DE" sz="1200" dirty="0" err="1"/>
              <a:t>convince</a:t>
            </a:r>
            <a:r>
              <a:rPr lang="de-DE" sz="1200" dirty="0"/>
              <a:t> </a:t>
            </a:r>
            <a:r>
              <a:rPr lang="de-DE" sz="1200" dirty="0" err="1"/>
              <a:t>you</a:t>
            </a:r>
            <a:r>
              <a:rPr lang="de-DE" sz="1200" dirty="0"/>
              <a:t> </a:t>
            </a:r>
            <a:r>
              <a:rPr lang="de-DE" sz="1200" dirty="0" err="1"/>
              <a:t>using</a:t>
            </a:r>
            <a:r>
              <a:rPr lang="de-DE" sz="1200" dirty="0"/>
              <a:t> </a:t>
            </a:r>
            <a:r>
              <a:rPr lang="de-DE" sz="1200" dirty="0" err="1"/>
              <a:t>obsidian</a:t>
            </a:r>
            <a:r>
              <a:rPr lang="de-DE" sz="1200" dirty="0"/>
              <a:t>! </a:t>
            </a:r>
            <a:r>
              <a:rPr lang="de-DE" sz="1200" dirty="0" err="1"/>
              <a:t>There</a:t>
            </a:r>
            <a:r>
              <a:rPr lang="de-DE" sz="1200" dirty="0"/>
              <a:t> </a:t>
            </a:r>
            <a:r>
              <a:rPr lang="de-DE" sz="1200" dirty="0" err="1"/>
              <a:t>might</a:t>
            </a:r>
            <a:r>
              <a:rPr lang="de-DE" sz="1200" dirty="0"/>
              <a:t> </a:t>
            </a:r>
            <a:r>
              <a:rPr lang="de-DE" sz="1200" dirty="0" err="1"/>
              <a:t>be</a:t>
            </a:r>
            <a:r>
              <a:rPr lang="de-DE" sz="1200" dirty="0"/>
              <a:t> </a:t>
            </a:r>
            <a:r>
              <a:rPr lang="de-DE" sz="1200" dirty="0" err="1"/>
              <a:t>tools</a:t>
            </a:r>
            <a:r>
              <a:rPr lang="de-DE" sz="1200" dirty="0"/>
              <a:t> </a:t>
            </a:r>
            <a:r>
              <a:rPr lang="de-DE" sz="1200" dirty="0" err="1"/>
              <a:t>which</a:t>
            </a:r>
            <a:r>
              <a:rPr lang="de-DE" sz="1200" dirty="0"/>
              <a:t> </a:t>
            </a:r>
            <a:r>
              <a:rPr lang="de-DE" sz="1200" dirty="0" err="1"/>
              <a:t>are</a:t>
            </a:r>
            <a:r>
              <a:rPr lang="de-DE" sz="1200" dirty="0"/>
              <a:t> </a:t>
            </a:r>
            <a:r>
              <a:rPr lang="de-DE" sz="1200" dirty="0" err="1"/>
              <a:t>more</a:t>
            </a:r>
            <a:r>
              <a:rPr lang="de-DE" sz="1200" dirty="0"/>
              <a:t> </a:t>
            </a:r>
            <a:r>
              <a:rPr lang="de-DE" sz="1200" dirty="0" err="1"/>
              <a:t>suitable</a:t>
            </a:r>
            <a:r>
              <a:rPr lang="de-DE" sz="1200" dirty="0"/>
              <a:t> </a:t>
            </a:r>
            <a:r>
              <a:rPr lang="de-DE" sz="1200" dirty="0" err="1"/>
              <a:t>for</a:t>
            </a:r>
            <a:r>
              <a:rPr lang="de-DE" sz="1200" dirty="0"/>
              <a:t> </a:t>
            </a:r>
            <a:r>
              <a:rPr lang="de-DE" sz="1200" dirty="0" err="1"/>
              <a:t>your</a:t>
            </a:r>
            <a:r>
              <a:rPr lang="de-DE" sz="1200" dirty="0"/>
              <a:t> </a:t>
            </a:r>
            <a:r>
              <a:rPr lang="de-DE" sz="1200" dirty="0" err="1"/>
              <a:t>workflow</a:t>
            </a:r>
            <a:r>
              <a:rPr lang="de-DE" sz="1200" dirty="0"/>
              <a:t>. In </a:t>
            </a:r>
            <a:r>
              <a:rPr lang="de-DE" sz="1200" dirty="0" err="1"/>
              <a:t>the</a:t>
            </a:r>
            <a:r>
              <a:rPr lang="de-DE" sz="1200" dirty="0"/>
              <a:t> end </a:t>
            </a:r>
            <a:r>
              <a:rPr lang="de-DE" sz="1200" dirty="0" err="1"/>
              <a:t>of</a:t>
            </a:r>
            <a:r>
              <a:rPr lang="de-DE" sz="1200" dirty="0"/>
              <a:t> </a:t>
            </a:r>
            <a:r>
              <a:rPr lang="de-DE" sz="1200" dirty="0" err="1"/>
              <a:t>this</a:t>
            </a:r>
            <a:r>
              <a:rPr lang="de-DE" sz="1200" dirty="0"/>
              <a:t> </a:t>
            </a:r>
            <a:r>
              <a:rPr lang="de-DE" sz="1200" dirty="0" err="1"/>
              <a:t>traning</a:t>
            </a:r>
            <a:r>
              <a:rPr lang="de-DE" sz="1200" dirty="0"/>
              <a:t> </a:t>
            </a:r>
            <a:r>
              <a:rPr lang="de-DE" sz="1200" dirty="0" err="1"/>
              <a:t>you</a:t>
            </a:r>
            <a:r>
              <a:rPr lang="de-DE" sz="1200" dirty="0"/>
              <a:t> will at least </a:t>
            </a:r>
            <a:r>
              <a:rPr lang="de-DE" sz="1200" dirty="0" err="1"/>
              <a:t>have</a:t>
            </a:r>
            <a:r>
              <a:rPr lang="de-DE" sz="1200" dirty="0"/>
              <a:t> an </a:t>
            </a:r>
            <a:r>
              <a:rPr lang="de-DE" sz="1200" dirty="0" err="1"/>
              <a:t>idea</a:t>
            </a:r>
            <a:r>
              <a:rPr lang="de-DE" sz="1200" dirty="0"/>
              <a:t> </a:t>
            </a:r>
            <a:r>
              <a:rPr lang="de-DE" sz="1200" dirty="0" err="1"/>
              <a:t>what</a:t>
            </a:r>
            <a:r>
              <a:rPr lang="de-DE" sz="1200" dirty="0"/>
              <a:t> </a:t>
            </a:r>
            <a:r>
              <a:rPr lang="de-DE" sz="1200" dirty="0" err="1"/>
              <a:t>this</a:t>
            </a:r>
            <a:r>
              <a:rPr lang="de-DE" sz="1200" dirty="0"/>
              <a:t> </a:t>
            </a:r>
            <a:r>
              <a:rPr lang="de-DE" sz="1200" dirty="0" err="1"/>
              <a:t>tool</a:t>
            </a:r>
            <a:r>
              <a:rPr lang="de-DE" sz="1200" dirty="0"/>
              <a:t> </a:t>
            </a:r>
            <a:r>
              <a:rPr lang="de-DE" sz="1200" dirty="0" err="1"/>
              <a:t>should</a:t>
            </a:r>
            <a:r>
              <a:rPr lang="de-DE" sz="1200" dirty="0"/>
              <a:t> </a:t>
            </a:r>
            <a:r>
              <a:rPr lang="de-DE" sz="1200" dirty="0" err="1"/>
              <a:t>offer</a:t>
            </a:r>
            <a:r>
              <a:rPr lang="de-DE" sz="1200" dirty="0"/>
              <a:t> (</a:t>
            </a:r>
            <a:r>
              <a:rPr lang="de-DE" sz="1200" dirty="0" err="1"/>
              <a:t>if</a:t>
            </a:r>
            <a:r>
              <a:rPr lang="de-DE" sz="1200" dirty="0"/>
              <a:t> </a:t>
            </a:r>
            <a:r>
              <a:rPr lang="de-DE" sz="1200" dirty="0" err="1"/>
              <a:t>it</a:t>
            </a:r>
            <a:r>
              <a:rPr lang="de-DE" sz="1200" dirty="0"/>
              <a:t> </a:t>
            </a:r>
            <a:r>
              <a:rPr lang="de-DE" sz="1200" dirty="0" err="1"/>
              <a:t>is</a:t>
            </a:r>
            <a:r>
              <a:rPr lang="de-DE" sz="1200" dirty="0"/>
              <a:t> not </a:t>
            </a:r>
            <a:r>
              <a:rPr lang="de-DE" sz="1200" dirty="0" err="1"/>
              <a:t>obsidian</a:t>
            </a:r>
            <a:r>
              <a:rPr lang="de-DE" sz="1200" dirty="0"/>
              <a:t>).</a:t>
            </a:r>
            <a:r>
              <a:rPr lang="en-US" sz="1200" b="1" dirty="0">
                <a:latin typeface="Helvetica" pitchFamily="2" charset="0"/>
                <a:cs typeface="Arial" panose="020B0604020202020204" pitchFamily="34" charset="0"/>
              </a:rPr>
              <a:t> AND </a:t>
            </a:r>
            <a:r>
              <a:rPr lang="en-US" sz="1200" b="0" dirty="0">
                <a:latin typeface="Helvetica" pitchFamily="2" charset="0"/>
                <a:cs typeface="Arial" panose="020B0604020202020204" pitchFamily="34" charset="0"/>
              </a:rPr>
              <a:t>We can not go deeper in self organization techniques, which can be </a:t>
            </a:r>
            <a:r>
              <a:rPr lang="en-US" sz="1200" b="0" dirty="0" err="1">
                <a:latin typeface="Helvetica" pitchFamily="2" charset="0"/>
                <a:cs typeface="Arial" panose="020B0604020202020204" pitchFamily="34" charset="0"/>
              </a:rPr>
              <a:t>mendatory</a:t>
            </a:r>
            <a:r>
              <a:rPr lang="en-US" sz="1200" b="0" dirty="0">
                <a:latin typeface="Helvetica" pitchFamily="2" charset="0"/>
                <a:cs typeface="Arial" panose="020B0604020202020204" pitchFamily="34" charset="0"/>
              </a:rPr>
              <a:t> for enhancing your workflow. But I can provide you a quick overview about sources. I just offer you a tool. And I have a contradiction for you: On the one hand a tool is useless without a </a:t>
            </a:r>
            <a:r>
              <a:rPr lang="en-US" sz="1200" b="0" dirty="0" err="1">
                <a:latin typeface="Helvetica" pitchFamily="2" charset="0"/>
                <a:cs typeface="Arial" panose="020B0604020202020204" pitchFamily="34" charset="0"/>
              </a:rPr>
              <a:t>propper</a:t>
            </a:r>
            <a:r>
              <a:rPr lang="en-US" sz="1200" b="0" dirty="0">
                <a:latin typeface="Helvetica" pitchFamily="2" charset="0"/>
                <a:cs typeface="Arial" panose="020B0604020202020204" pitchFamily="34" charset="0"/>
              </a:rPr>
              <a:t> method or self organization technique. BUT on the other hand I will encourage you to just begin with your knowledge collection, as if the structure will create itself. </a:t>
            </a:r>
          </a:p>
          <a:p>
            <a:pPr marL="180000" marR="0" lvl="0" indent="0" algn="l" defTabSz="914400" rtl="0" eaLnBrk="1" fontAlgn="auto" latinLnBrk="0" hangingPunct="1">
              <a:lnSpc>
                <a:spcPct val="150000"/>
              </a:lnSpc>
              <a:spcBef>
                <a:spcPts val="0"/>
              </a:spcBef>
              <a:spcAft>
                <a:spcPts val="0"/>
              </a:spcAft>
              <a:buClrTx/>
              <a:buSzTx/>
              <a:buFontTx/>
              <a:buNone/>
              <a:tabLst/>
              <a:defRPr/>
            </a:pPr>
            <a:r>
              <a:rPr lang="en-US" sz="1200" b="0" dirty="0">
                <a:latin typeface="Helvetica" pitchFamily="2" charset="0"/>
                <a:cs typeface="Arial" panose="020B0604020202020204" pitchFamily="34" charset="0"/>
              </a:rPr>
              <a:t>Difference between </a:t>
            </a:r>
            <a:r>
              <a:rPr lang="en-US" sz="1200" b="0" dirty="0" err="1">
                <a:latin typeface="Helvetica" pitchFamily="2" charset="0"/>
                <a:cs typeface="Arial" panose="020B0604020202020204" pitchFamily="34" charset="0"/>
              </a:rPr>
              <a:t>selforganization</a:t>
            </a:r>
            <a:r>
              <a:rPr lang="en-US" sz="1200" b="0" dirty="0">
                <a:latin typeface="Helvetica" pitchFamily="2" charset="0"/>
                <a:cs typeface="Arial" panose="020B0604020202020204" pitchFamily="34" charset="0"/>
              </a:rPr>
              <a:t> system and knowledge management system: </a:t>
            </a:r>
            <a:endParaRPr lang="de-DE" sz="1200" dirty="0"/>
          </a:p>
        </p:txBody>
      </p:sp>
      <p:sp>
        <p:nvSpPr>
          <p:cNvPr id="4" name="Foliennummernplatzhalter 3">
            <a:extLst>
              <a:ext uri="{FF2B5EF4-FFF2-40B4-BE49-F238E27FC236}">
                <a16:creationId xmlns:a16="http://schemas.microsoft.com/office/drawing/2014/main" id="{98E08C69-D106-8C7F-6716-37C09EF717BF}"/>
              </a:ext>
            </a:extLst>
          </p:cNvPr>
          <p:cNvSpPr>
            <a:spLocks noGrp="1"/>
          </p:cNvSpPr>
          <p:nvPr>
            <p:ph type="sldNum" sz="quarter" idx="5"/>
          </p:nvPr>
        </p:nvSpPr>
        <p:spPr/>
        <p:txBody>
          <a:bodyPr/>
          <a:lstStyle/>
          <a:p>
            <a:fld id="{8747DC62-25C5-43E6-9867-C8C4DA19DB3B}" type="slidenum">
              <a:rPr lang="de-DE" smtClean="0"/>
              <a:t>5</a:t>
            </a:fld>
            <a:endParaRPr lang="de-DE"/>
          </a:p>
        </p:txBody>
      </p:sp>
    </p:spTree>
    <p:extLst>
      <p:ext uri="{BB962C8B-B14F-4D97-AF65-F5344CB8AC3E}">
        <p14:creationId xmlns:p14="http://schemas.microsoft.com/office/powerpoint/2010/main" val="3353310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F878E6-7241-F545-B390-96710D0C733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B45DAEA-824D-AA8C-B298-22089553B3E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8A2E455-3FA1-F8B7-8B1A-C64913444399}"/>
              </a:ext>
            </a:extLst>
          </p:cNvPr>
          <p:cNvSpPr>
            <a:spLocks noGrp="1"/>
          </p:cNvSpPr>
          <p:nvPr>
            <p:ph type="body" idx="1"/>
          </p:nvPr>
        </p:nvSpPr>
        <p:spPr/>
        <p:txBody>
          <a:bodyPr/>
          <a:lstStyle/>
          <a:p>
            <a:pPr marL="285750" indent="-285750">
              <a:buFont typeface="Arial" panose="020B0604020202020204" pitchFamily="34" charset="0"/>
              <a:buChar char="•"/>
            </a:pPr>
            <a:endParaRPr lang="de-DE" dirty="0"/>
          </a:p>
          <a:p>
            <a:pPr marL="285750" indent="-285750">
              <a:buFont typeface="Arial" panose="020B0604020202020204" pitchFamily="34" charset="0"/>
              <a:buChar char="•"/>
            </a:pPr>
            <a:endParaRPr lang="de-DE" dirty="0"/>
          </a:p>
          <a:p>
            <a:pPr marL="180000" marR="0" lvl="0" indent="0" algn="l" defTabSz="914400" rtl="0" eaLnBrk="1" fontAlgn="auto" latinLnBrk="0" hangingPunct="1">
              <a:lnSpc>
                <a:spcPct val="150000"/>
              </a:lnSpc>
              <a:spcBef>
                <a:spcPts val="0"/>
              </a:spcBef>
              <a:spcAft>
                <a:spcPts val="0"/>
              </a:spcAft>
              <a:buClrTx/>
              <a:buSzTx/>
              <a:buFontTx/>
              <a:buNone/>
              <a:tabLst/>
              <a:defRPr/>
            </a:pPr>
            <a:r>
              <a:rPr lang="en-US" b="1" dirty="0">
                <a:latin typeface="Helvetica" pitchFamily="2" charset="0"/>
                <a:cs typeface="Arial" panose="020B0604020202020204" pitchFamily="34" charset="0"/>
              </a:rPr>
              <a:t>[</a:t>
            </a:r>
            <a:r>
              <a:rPr lang="en-US" b="1" dirty="0" err="1">
                <a:latin typeface="Helvetica" pitchFamily="2" charset="0"/>
                <a:cs typeface="Arial" panose="020B0604020202020204" pitchFamily="34" charset="0"/>
              </a:rPr>
              <a:t>Sprechnotizen</a:t>
            </a:r>
            <a:r>
              <a:rPr lang="en-US" b="1" dirty="0">
                <a:latin typeface="Helvetica" pitchFamily="2" charset="0"/>
                <a:cs typeface="Arial" panose="020B0604020202020204" pitchFamily="34" charset="0"/>
              </a:rPr>
              <a:t> </a:t>
            </a:r>
            <a:r>
              <a:rPr lang="en-US" b="1" dirty="0" err="1">
                <a:latin typeface="Helvetica" pitchFamily="2" charset="0"/>
                <a:cs typeface="Arial" panose="020B0604020202020204" pitchFamily="34" charset="0"/>
              </a:rPr>
              <a:t>einfügen</a:t>
            </a:r>
            <a:r>
              <a:rPr lang="en-US" b="1" dirty="0">
                <a:latin typeface="Helvetica" pitchFamily="2" charset="0"/>
                <a:cs typeface="Arial" panose="020B0604020202020204" pitchFamily="34" charset="0"/>
              </a:rPr>
              <a:t>]</a:t>
            </a:r>
            <a:br>
              <a:rPr lang="en-US" b="1" dirty="0">
                <a:latin typeface="Helvetica" pitchFamily="2" charset="0"/>
                <a:cs typeface="Arial" panose="020B0604020202020204" pitchFamily="34" charset="0"/>
              </a:rPr>
            </a:br>
            <a:br>
              <a:rPr lang="en-US" b="1" dirty="0">
                <a:latin typeface="Helvetica" pitchFamily="2" charset="0"/>
                <a:cs typeface="Arial" panose="020B0604020202020204" pitchFamily="34" charset="0"/>
              </a:rPr>
            </a:br>
            <a:r>
              <a:rPr lang="en-US" b="1" dirty="0">
                <a:latin typeface="Helvetica" pitchFamily="2" charset="0"/>
                <a:cs typeface="Arial" panose="020B0604020202020204" pitchFamily="34" charset="0"/>
              </a:rPr>
              <a:t>Add: </a:t>
            </a:r>
            <a:r>
              <a:rPr lang="de-DE" sz="1200" dirty="0" err="1"/>
              <a:t>Dont</a:t>
            </a:r>
            <a:r>
              <a:rPr lang="de-DE" sz="1200" dirty="0"/>
              <a:t> </a:t>
            </a:r>
            <a:r>
              <a:rPr lang="de-DE" sz="1200" dirty="0" err="1"/>
              <a:t>want</a:t>
            </a:r>
            <a:r>
              <a:rPr lang="de-DE" sz="1200" dirty="0"/>
              <a:t> </a:t>
            </a:r>
            <a:r>
              <a:rPr lang="de-DE" sz="1200" dirty="0" err="1"/>
              <a:t>to</a:t>
            </a:r>
            <a:r>
              <a:rPr lang="de-DE" sz="1200" dirty="0"/>
              <a:t> </a:t>
            </a:r>
            <a:r>
              <a:rPr lang="de-DE" sz="1200" dirty="0" err="1"/>
              <a:t>convince</a:t>
            </a:r>
            <a:r>
              <a:rPr lang="de-DE" sz="1200" dirty="0"/>
              <a:t> </a:t>
            </a:r>
            <a:r>
              <a:rPr lang="de-DE" sz="1200" dirty="0" err="1"/>
              <a:t>you</a:t>
            </a:r>
            <a:r>
              <a:rPr lang="de-DE" sz="1200" dirty="0"/>
              <a:t> </a:t>
            </a:r>
            <a:r>
              <a:rPr lang="de-DE" sz="1200" dirty="0" err="1"/>
              <a:t>using</a:t>
            </a:r>
            <a:r>
              <a:rPr lang="de-DE" sz="1200" dirty="0"/>
              <a:t> </a:t>
            </a:r>
            <a:r>
              <a:rPr lang="de-DE" sz="1200" dirty="0" err="1"/>
              <a:t>obsidian</a:t>
            </a:r>
            <a:r>
              <a:rPr lang="de-DE" sz="1200" dirty="0"/>
              <a:t>! </a:t>
            </a:r>
            <a:r>
              <a:rPr lang="de-DE" sz="1200" dirty="0" err="1"/>
              <a:t>There</a:t>
            </a:r>
            <a:r>
              <a:rPr lang="de-DE" sz="1200" dirty="0"/>
              <a:t> </a:t>
            </a:r>
            <a:r>
              <a:rPr lang="de-DE" sz="1200" dirty="0" err="1"/>
              <a:t>might</a:t>
            </a:r>
            <a:r>
              <a:rPr lang="de-DE" sz="1200" dirty="0"/>
              <a:t> </a:t>
            </a:r>
            <a:r>
              <a:rPr lang="de-DE" sz="1200" dirty="0" err="1"/>
              <a:t>be</a:t>
            </a:r>
            <a:r>
              <a:rPr lang="de-DE" sz="1200" dirty="0"/>
              <a:t> </a:t>
            </a:r>
            <a:r>
              <a:rPr lang="de-DE" sz="1200" dirty="0" err="1"/>
              <a:t>tools</a:t>
            </a:r>
            <a:r>
              <a:rPr lang="de-DE" sz="1200" dirty="0"/>
              <a:t> </a:t>
            </a:r>
            <a:r>
              <a:rPr lang="de-DE" sz="1200" dirty="0" err="1"/>
              <a:t>which</a:t>
            </a:r>
            <a:r>
              <a:rPr lang="de-DE" sz="1200" dirty="0"/>
              <a:t> </a:t>
            </a:r>
            <a:r>
              <a:rPr lang="de-DE" sz="1200" dirty="0" err="1"/>
              <a:t>are</a:t>
            </a:r>
            <a:r>
              <a:rPr lang="de-DE" sz="1200" dirty="0"/>
              <a:t> </a:t>
            </a:r>
            <a:r>
              <a:rPr lang="de-DE" sz="1200" dirty="0" err="1"/>
              <a:t>more</a:t>
            </a:r>
            <a:r>
              <a:rPr lang="de-DE" sz="1200" dirty="0"/>
              <a:t> </a:t>
            </a:r>
            <a:r>
              <a:rPr lang="de-DE" sz="1200" dirty="0" err="1"/>
              <a:t>suitable</a:t>
            </a:r>
            <a:r>
              <a:rPr lang="de-DE" sz="1200" dirty="0"/>
              <a:t> </a:t>
            </a:r>
            <a:r>
              <a:rPr lang="de-DE" sz="1200" dirty="0" err="1"/>
              <a:t>for</a:t>
            </a:r>
            <a:r>
              <a:rPr lang="de-DE" sz="1200" dirty="0"/>
              <a:t> </a:t>
            </a:r>
            <a:r>
              <a:rPr lang="de-DE" sz="1200" dirty="0" err="1"/>
              <a:t>your</a:t>
            </a:r>
            <a:r>
              <a:rPr lang="de-DE" sz="1200" dirty="0"/>
              <a:t> </a:t>
            </a:r>
            <a:r>
              <a:rPr lang="de-DE" sz="1200" dirty="0" err="1"/>
              <a:t>workflow</a:t>
            </a:r>
            <a:r>
              <a:rPr lang="de-DE" sz="1200" dirty="0"/>
              <a:t>. In </a:t>
            </a:r>
            <a:r>
              <a:rPr lang="de-DE" sz="1200" dirty="0" err="1"/>
              <a:t>the</a:t>
            </a:r>
            <a:r>
              <a:rPr lang="de-DE" sz="1200" dirty="0"/>
              <a:t> end </a:t>
            </a:r>
            <a:r>
              <a:rPr lang="de-DE" sz="1200" dirty="0" err="1"/>
              <a:t>of</a:t>
            </a:r>
            <a:r>
              <a:rPr lang="de-DE" sz="1200" dirty="0"/>
              <a:t> </a:t>
            </a:r>
            <a:r>
              <a:rPr lang="de-DE" sz="1200" dirty="0" err="1"/>
              <a:t>this</a:t>
            </a:r>
            <a:r>
              <a:rPr lang="de-DE" sz="1200" dirty="0"/>
              <a:t> </a:t>
            </a:r>
            <a:r>
              <a:rPr lang="de-DE" sz="1200" dirty="0" err="1"/>
              <a:t>traning</a:t>
            </a:r>
            <a:r>
              <a:rPr lang="de-DE" sz="1200" dirty="0"/>
              <a:t> </a:t>
            </a:r>
            <a:r>
              <a:rPr lang="de-DE" sz="1200" dirty="0" err="1"/>
              <a:t>you</a:t>
            </a:r>
            <a:r>
              <a:rPr lang="de-DE" sz="1200" dirty="0"/>
              <a:t> will at least </a:t>
            </a:r>
            <a:r>
              <a:rPr lang="de-DE" sz="1200" dirty="0" err="1"/>
              <a:t>have</a:t>
            </a:r>
            <a:r>
              <a:rPr lang="de-DE" sz="1200" dirty="0"/>
              <a:t> an </a:t>
            </a:r>
            <a:r>
              <a:rPr lang="de-DE" sz="1200" dirty="0" err="1"/>
              <a:t>idea</a:t>
            </a:r>
            <a:r>
              <a:rPr lang="de-DE" sz="1200" dirty="0"/>
              <a:t> </a:t>
            </a:r>
            <a:r>
              <a:rPr lang="de-DE" sz="1200" dirty="0" err="1"/>
              <a:t>what</a:t>
            </a:r>
            <a:r>
              <a:rPr lang="de-DE" sz="1200" dirty="0"/>
              <a:t> </a:t>
            </a:r>
            <a:r>
              <a:rPr lang="de-DE" sz="1200" dirty="0" err="1"/>
              <a:t>this</a:t>
            </a:r>
            <a:r>
              <a:rPr lang="de-DE" sz="1200" dirty="0"/>
              <a:t> </a:t>
            </a:r>
            <a:r>
              <a:rPr lang="de-DE" sz="1200" dirty="0" err="1"/>
              <a:t>tool</a:t>
            </a:r>
            <a:r>
              <a:rPr lang="de-DE" sz="1200" dirty="0"/>
              <a:t> </a:t>
            </a:r>
            <a:r>
              <a:rPr lang="de-DE" sz="1200" dirty="0" err="1"/>
              <a:t>should</a:t>
            </a:r>
            <a:r>
              <a:rPr lang="de-DE" sz="1200" dirty="0"/>
              <a:t> </a:t>
            </a:r>
            <a:r>
              <a:rPr lang="de-DE" sz="1200" dirty="0" err="1"/>
              <a:t>offer</a:t>
            </a:r>
            <a:r>
              <a:rPr lang="de-DE" sz="1200" dirty="0"/>
              <a:t> (</a:t>
            </a:r>
            <a:r>
              <a:rPr lang="de-DE" sz="1200" dirty="0" err="1"/>
              <a:t>if</a:t>
            </a:r>
            <a:r>
              <a:rPr lang="de-DE" sz="1200" dirty="0"/>
              <a:t> </a:t>
            </a:r>
            <a:r>
              <a:rPr lang="de-DE" sz="1200" dirty="0" err="1"/>
              <a:t>it</a:t>
            </a:r>
            <a:r>
              <a:rPr lang="de-DE" sz="1200" dirty="0"/>
              <a:t> </a:t>
            </a:r>
            <a:r>
              <a:rPr lang="de-DE" sz="1200" dirty="0" err="1"/>
              <a:t>is</a:t>
            </a:r>
            <a:r>
              <a:rPr lang="de-DE" sz="1200" dirty="0"/>
              <a:t> not </a:t>
            </a:r>
            <a:r>
              <a:rPr lang="de-DE" sz="1200" dirty="0" err="1"/>
              <a:t>obsidian</a:t>
            </a:r>
            <a:r>
              <a:rPr lang="de-DE" sz="1200" dirty="0"/>
              <a:t>).</a:t>
            </a:r>
            <a:r>
              <a:rPr lang="en-US" sz="1200" b="1" dirty="0">
                <a:latin typeface="Helvetica" pitchFamily="2" charset="0"/>
                <a:cs typeface="Arial" panose="020B0604020202020204" pitchFamily="34" charset="0"/>
              </a:rPr>
              <a:t> AND </a:t>
            </a:r>
            <a:r>
              <a:rPr lang="en-US" sz="1200" b="0" dirty="0">
                <a:latin typeface="Helvetica" pitchFamily="2" charset="0"/>
                <a:cs typeface="Arial" panose="020B0604020202020204" pitchFamily="34" charset="0"/>
              </a:rPr>
              <a:t>We can not go deeper in self organization techniques, which can be </a:t>
            </a:r>
            <a:r>
              <a:rPr lang="en-US" sz="1200" b="0" dirty="0" err="1">
                <a:latin typeface="Helvetica" pitchFamily="2" charset="0"/>
                <a:cs typeface="Arial" panose="020B0604020202020204" pitchFamily="34" charset="0"/>
              </a:rPr>
              <a:t>mendatory</a:t>
            </a:r>
            <a:r>
              <a:rPr lang="en-US" sz="1200" b="0" dirty="0">
                <a:latin typeface="Helvetica" pitchFamily="2" charset="0"/>
                <a:cs typeface="Arial" panose="020B0604020202020204" pitchFamily="34" charset="0"/>
              </a:rPr>
              <a:t> for enhancing your workflow. But I can provide you a quick overview about sources. I just offer you a tool. And I have a contradiction for you: On the one hand a tool is useless without a </a:t>
            </a:r>
            <a:r>
              <a:rPr lang="en-US" sz="1200" b="0" dirty="0" err="1">
                <a:latin typeface="Helvetica" pitchFamily="2" charset="0"/>
                <a:cs typeface="Arial" panose="020B0604020202020204" pitchFamily="34" charset="0"/>
              </a:rPr>
              <a:t>propper</a:t>
            </a:r>
            <a:r>
              <a:rPr lang="en-US" sz="1200" b="0" dirty="0">
                <a:latin typeface="Helvetica" pitchFamily="2" charset="0"/>
                <a:cs typeface="Arial" panose="020B0604020202020204" pitchFamily="34" charset="0"/>
              </a:rPr>
              <a:t> method or self organization technique. BUT on the other hand I will encourage you to just begin with your knowledge collection, as if the structure will create itself. </a:t>
            </a:r>
          </a:p>
          <a:p>
            <a:pPr marL="180000" marR="0" lvl="0" indent="0" algn="l" defTabSz="914400" rtl="0" eaLnBrk="1" fontAlgn="auto" latinLnBrk="0" hangingPunct="1">
              <a:lnSpc>
                <a:spcPct val="150000"/>
              </a:lnSpc>
              <a:spcBef>
                <a:spcPts val="0"/>
              </a:spcBef>
              <a:spcAft>
                <a:spcPts val="0"/>
              </a:spcAft>
              <a:buClrTx/>
              <a:buSzTx/>
              <a:buFontTx/>
              <a:buNone/>
              <a:tabLst/>
              <a:defRPr/>
            </a:pPr>
            <a:r>
              <a:rPr lang="en-US" sz="1200" b="0" dirty="0">
                <a:latin typeface="Helvetica" pitchFamily="2" charset="0"/>
                <a:cs typeface="Arial" panose="020B0604020202020204" pitchFamily="34" charset="0"/>
              </a:rPr>
              <a:t>Difference between </a:t>
            </a:r>
            <a:r>
              <a:rPr lang="en-US" sz="1200" b="0" dirty="0" err="1">
                <a:latin typeface="Helvetica" pitchFamily="2" charset="0"/>
                <a:cs typeface="Arial" panose="020B0604020202020204" pitchFamily="34" charset="0"/>
              </a:rPr>
              <a:t>selforganization</a:t>
            </a:r>
            <a:r>
              <a:rPr lang="en-US" sz="1200" b="0" dirty="0">
                <a:latin typeface="Helvetica" pitchFamily="2" charset="0"/>
                <a:cs typeface="Arial" panose="020B0604020202020204" pitchFamily="34" charset="0"/>
              </a:rPr>
              <a:t> system and knowledge management system: </a:t>
            </a:r>
            <a:endParaRPr lang="de-DE" sz="1200" dirty="0"/>
          </a:p>
        </p:txBody>
      </p:sp>
      <p:sp>
        <p:nvSpPr>
          <p:cNvPr id="4" name="Foliennummernplatzhalter 3">
            <a:extLst>
              <a:ext uri="{FF2B5EF4-FFF2-40B4-BE49-F238E27FC236}">
                <a16:creationId xmlns:a16="http://schemas.microsoft.com/office/drawing/2014/main" id="{00A361C8-4800-C416-4E7C-4773B08328DF}"/>
              </a:ext>
            </a:extLst>
          </p:cNvPr>
          <p:cNvSpPr>
            <a:spLocks noGrp="1"/>
          </p:cNvSpPr>
          <p:nvPr>
            <p:ph type="sldNum" sz="quarter" idx="5"/>
          </p:nvPr>
        </p:nvSpPr>
        <p:spPr/>
        <p:txBody>
          <a:bodyPr/>
          <a:lstStyle/>
          <a:p>
            <a:fld id="{8747DC62-25C5-43E6-9867-C8C4DA19DB3B}" type="slidenum">
              <a:rPr lang="de-DE" smtClean="0"/>
              <a:t>6</a:t>
            </a:fld>
            <a:endParaRPr lang="de-DE"/>
          </a:p>
        </p:txBody>
      </p:sp>
    </p:spTree>
    <p:extLst>
      <p:ext uri="{BB962C8B-B14F-4D97-AF65-F5344CB8AC3E}">
        <p14:creationId xmlns:p14="http://schemas.microsoft.com/office/powerpoint/2010/main" val="1689798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606877-3EC9-CFDC-B17D-D931A007F61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E6ABA5D-E655-355E-6100-5C42AA8A2CC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17E1D00-1B4C-8C77-0C2C-07710BBFE5DA}"/>
              </a:ext>
            </a:extLst>
          </p:cNvPr>
          <p:cNvSpPr>
            <a:spLocks noGrp="1"/>
          </p:cNvSpPr>
          <p:nvPr>
            <p:ph type="body" idx="1"/>
          </p:nvPr>
        </p:nvSpPr>
        <p:spPr/>
        <p:txBody>
          <a:bodyPr/>
          <a:lstStyle/>
          <a:p>
            <a:pPr marL="180000">
              <a:lnSpc>
                <a:spcPct val="150000"/>
              </a:lnSpc>
            </a:pP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E23A8552-F34F-8382-964D-E9483176B2F6}"/>
              </a:ext>
            </a:extLst>
          </p:cNvPr>
          <p:cNvSpPr>
            <a:spLocks noGrp="1"/>
          </p:cNvSpPr>
          <p:nvPr>
            <p:ph type="sldNum" sz="quarter" idx="5"/>
          </p:nvPr>
        </p:nvSpPr>
        <p:spPr/>
        <p:txBody>
          <a:bodyPr/>
          <a:lstStyle/>
          <a:p>
            <a:fld id="{8747DC62-25C5-43E6-9867-C8C4DA19DB3B}" type="slidenum">
              <a:rPr lang="de-DE" smtClean="0"/>
              <a:t>7</a:t>
            </a:fld>
            <a:endParaRPr lang="de-DE"/>
          </a:p>
        </p:txBody>
      </p:sp>
    </p:spTree>
    <p:extLst>
      <p:ext uri="{BB962C8B-B14F-4D97-AF65-F5344CB8AC3E}">
        <p14:creationId xmlns:p14="http://schemas.microsoft.com/office/powerpoint/2010/main" val="3702434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0CD37-E3B4-3867-D08B-30A16F78620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E76DBCE-3010-2400-51C6-C4C951EA049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CFC7BB5-07D9-1E3F-8635-F05DD671E268}"/>
              </a:ext>
            </a:extLst>
          </p:cNvPr>
          <p:cNvSpPr>
            <a:spLocks noGrp="1"/>
          </p:cNvSpPr>
          <p:nvPr>
            <p:ph type="body" idx="1"/>
          </p:nvPr>
        </p:nvSpPr>
        <p:spPr/>
        <p:txBody>
          <a:bodyPr/>
          <a:lstStyle/>
          <a:p>
            <a:pPr marL="285750" indent="-285750">
              <a:buFont typeface="Arial" panose="020B0604020202020204" pitchFamily="34" charset="0"/>
              <a:buChar char="•"/>
            </a:pPr>
            <a:endParaRPr lang="de-DE" dirty="0"/>
          </a:p>
          <a:p>
            <a:pPr marL="285750" indent="-285750">
              <a:buFont typeface="Arial" panose="020B0604020202020204" pitchFamily="34" charset="0"/>
              <a:buChar char="•"/>
            </a:pPr>
            <a:endParaRPr lang="de-DE" dirty="0"/>
          </a:p>
          <a:p>
            <a:pPr marL="180000">
              <a:lnSpc>
                <a:spcPct val="150000"/>
              </a:lnSpc>
            </a:pPr>
            <a:endParaRPr lang="en-US" b="1" dirty="0">
              <a:latin typeface="Helvetica" pitchFamily="2" charset="0"/>
              <a:cs typeface="Arial" panose="020B0604020202020204" pitchFamily="34" charset="0"/>
            </a:endParaRPr>
          </a:p>
        </p:txBody>
      </p:sp>
      <p:sp>
        <p:nvSpPr>
          <p:cNvPr id="4" name="Foliennummernplatzhalter 3">
            <a:extLst>
              <a:ext uri="{FF2B5EF4-FFF2-40B4-BE49-F238E27FC236}">
                <a16:creationId xmlns:a16="http://schemas.microsoft.com/office/drawing/2014/main" id="{1410A888-B7B5-A7F3-BE0A-BA242384F8C0}"/>
              </a:ext>
            </a:extLst>
          </p:cNvPr>
          <p:cNvSpPr>
            <a:spLocks noGrp="1"/>
          </p:cNvSpPr>
          <p:nvPr>
            <p:ph type="sldNum" sz="quarter" idx="5"/>
          </p:nvPr>
        </p:nvSpPr>
        <p:spPr/>
        <p:txBody>
          <a:bodyPr/>
          <a:lstStyle/>
          <a:p>
            <a:fld id="{8747DC62-25C5-43E6-9867-C8C4DA19DB3B}" type="slidenum">
              <a:rPr lang="de-DE" smtClean="0"/>
              <a:t>8</a:t>
            </a:fld>
            <a:endParaRPr lang="de-DE"/>
          </a:p>
        </p:txBody>
      </p:sp>
    </p:spTree>
    <p:extLst>
      <p:ext uri="{BB962C8B-B14F-4D97-AF65-F5344CB8AC3E}">
        <p14:creationId xmlns:p14="http://schemas.microsoft.com/office/powerpoint/2010/main" val="1573563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51450" indent="-171450">
              <a:lnSpc>
                <a:spcPct val="150000"/>
              </a:lnSpc>
              <a:buFont typeface="Arial" panose="020B0604020202020204" pitchFamily="34" charset="0"/>
              <a:buChar char="•"/>
            </a:pPr>
            <a:r>
              <a:rPr lang="en-US" b="0" i="0" dirty="0">
                <a:solidFill>
                  <a:srgbClr val="202122"/>
                </a:solidFill>
                <a:effectLst/>
                <a:highlight>
                  <a:srgbClr val="FFFFFF"/>
                </a:highlight>
                <a:latin typeface="Arial" panose="020B0604020202020204" pitchFamily="34" charset="0"/>
              </a:rPr>
              <a:t>Obsidian was developed in 2020 during COVID-19 pandemic.</a:t>
            </a:r>
          </a:p>
          <a:p>
            <a:pPr marL="35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t>Note-taking and knowledge management application</a:t>
            </a:r>
          </a:p>
          <a:p>
            <a:pPr marL="351450" indent="-171450">
              <a:lnSpc>
                <a:spcPct val="150000"/>
              </a:lnSpc>
              <a:buFont typeface="Arial" panose="020B0604020202020204" pitchFamily="34" charset="0"/>
              <a:buChar char="•"/>
            </a:pPr>
            <a:endParaRPr lang="en-US" b="0" i="0" dirty="0">
              <a:solidFill>
                <a:srgbClr val="202122"/>
              </a:solidFill>
              <a:effectLst/>
              <a:highlight>
                <a:srgbClr val="FFFFFF"/>
              </a:highlight>
              <a:latin typeface="Arial" panose="020B0604020202020204" pitchFamily="34" charset="0"/>
            </a:endParaRPr>
          </a:p>
        </p:txBody>
      </p:sp>
      <p:sp>
        <p:nvSpPr>
          <p:cNvPr id="4" name="Foliennummernplatzhalter 3"/>
          <p:cNvSpPr>
            <a:spLocks noGrp="1"/>
          </p:cNvSpPr>
          <p:nvPr>
            <p:ph type="sldNum" sz="quarter" idx="5"/>
          </p:nvPr>
        </p:nvSpPr>
        <p:spPr/>
        <p:txBody>
          <a:bodyPr/>
          <a:lstStyle/>
          <a:p>
            <a:fld id="{8747DC62-25C5-43E6-9867-C8C4DA19DB3B}" type="slidenum">
              <a:rPr lang="de-DE" smtClean="0"/>
              <a:t>9</a:t>
            </a:fld>
            <a:endParaRPr lang="de-DE"/>
          </a:p>
        </p:txBody>
      </p:sp>
    </p:spTree>
    <p:extLst>
      <p:ext uri="{BB962C8B-B14F-4D97-AF65-F5344CB8AC3E}">
        <p14:creationId xmlns:p14="http://schemas.microsoft.com/office/powerpoint/2010/main" val="1194959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1D2B25-DA48-4EBD-B438-2867CEE6DDF8}"/>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E5D34FE0-84CF-4208-86F7-377209F220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2DDA638B-CEAB-43EE-801A-2E199CBF37A1}"/>
              </a:ext>
            </a:extLst>
          </p:cNvPr>
          <p:cNvSpPr>
            <a:spLocks noGrp="1"/>
          </p:cNvSpPr>
          <p:nvPr>
            <p:ph type="dt" sz="half" idx="10"/>
          </p:nvPr>
        </p:nvSpPr>
        <p:spPr/>
        <p:txBody>
          <a:bodyPr/>
          <a:lstStyle/>
          <a:p>
            <a:fld id="{21838549-1369-4C4A-B55D-78335608394A}" type="datetimeFigureOut">
              <a:rPr lang="de-DE" smtClean="0"/>
              <a:t>18.12.2025</a:t>
            </a:fld>
            <a:endParaRPr lang="de-DE"/>
          </a:p>
        </p:txBody>
      </p:sp>
      <p:sp>
        <p:nvSpPr>
          <p:cNvPr id="5" name="Fußzeilenplatzhalter 4">
            <a:extLst>
              <a:ext uri="{FF2B5EF4-FFF2-40B4-BE49-F238E27FC236}">
                <a16:creationId xmlns:a16="http://schemas.microsoft.com/office/drawing/2014/main" id="{3724C74C-BD25-4088-9F86-0877BDBFA29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A77BBD-B2BA-4853-836A-C17D1750131B}"/>
              </a:ext>
            </a:extLst>
          </p:cNvPr>
          <p:cNvSpPr>
            <a:spLocks noGrp="1"/>
          </p:cNvSpPr>
          <p:nvPr>
            <p:ph type="sldNum" sz="quarter" idx="12"/>
          </p:nvPr>
        </p:nvSpPr>
        <p:spPr/>
        <p:txBody>
          <a:bodyPr/>
          <a:lstStyle/>
          <a:p>
            <a:fld id="{6F6E2747-A8A7-49F5-B2A3-12CFA4C3E2CF}" type="slidenum">
              <a:rPr lang="de-DE" smtClean="0"/>
              <a:t>‹#›</a:t>
            </a:fld>
            <a:endParaRPr lang="de-DE"/>
          </a:p>
        </p:txBody>
      </p:sp>
    </p:spTree>
    <p:extLst>
      <p:ext uri="{BB962C8B-B14F-4D97-AF65-F5344CB8AC3E}">
        <p14:creationId xmlns:p14="http://schemas.microsoft.com/office/powerpoint/2010/main" val="2023035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B52BB6-AFDA-4FE2-B51C-8D8611A1FEF8}"/>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83D1ED05-AF61-4469-85D3-4EA98A3EB333}"/>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D92F36A-E78F-4B39-8613-12299454872E}"/>
              </a:ext>
            </a:extLst>
          </p:cNvPr>
          <p:cNvSpPr>
            <a:spLocks noGrp="1"/>
          </p:cNvSpPr>
          <p:nvPr>
            <p:ph type="dt" sz="half" idx="10"/>
          </p:nvPr>
        </p:nvSpPr>
        <p:spPr/>
        <p:txBody>
          <a:bodyPr/>
          <a:lstStyle/>
          <a:p>
            <a:fld id="{21838549-1369-4C4A-B55D-78335608394A}" type="datetimeFigureOut">
              <a:rPr lang="de-DE" smtClean="0"/>
              <a:t>18.12.2025</a:t>
            </a:fld>
            <a:endParaRPr lang="de-DE"/>
          </a:p>
        </p:txBody>
      </p:sp>
      <p:sp>
        <p:nvSpPr>
          <p:cNvPr id="5" name="Fußzeilenplatzhalter 4">
            <a:extLst>
              <a:ext uri="{FF2B5EF4-FFF2-40B4-BE49-F238E27FC236}">
                <a16:creationId xmlns:a16="http://schemas.microsoft.com/office/drawing/2014/main" id="{FD422506-487A-489F-8621-4FF56228DD8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D920EC3-BF6A-4EF0-8273-5EA6392ED87B}"/>
              </a:ext>
            </a:extLst>
          </p:cNvPr>
          <p:cNvSpPr>
            <a:spLocks noGrp="1"/>
          </p:cNvSpPr>
          <p:nvPr>
            <p:ph type="sldNum" sz="quarter" idx="12"/>
          </p:nvPr>
        </p:nvSpPr>
        <p:spPr/>
        <p:txBody>
          <a:bodyPr/>
          <a:lstStyle/>
          <a:p>
            <a:fld id="{6F6E2747-A8A7-49F5-B2A3-12CFA4C3E2CF}" type="slidenum">
              <a:rPr lang="de-DE" smtClean="0"/>
              <a:t>‹#›</a:t>
            </a:fld>
            <a:endParaRPr lang="de-DE"/>
          </a:p>
        </p:txBody>
      </p:sp>
    </p:spTree>
    <p:extLst>
      <p:ext uri="{BB962C8B-B14F-4D97-AF65-F5344CB8AC3E}">
        <p14:creationId xmlns:p14="http://schemas.microsoft.com/office/powerpoint/2010/main" val="4144656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21A49A4D-A388-45F8-AB57-47D678E1678F}"/>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EAF213E2-5D24-44FF-98CA-95FD202DD854}"/>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B66DF5EA-04BB-4B86-B775-E7F72CA36F70}"/>
              </a:ext>
            </a:extLst>
          </p:cNvPr>
          <p:cNvSpPr>
            <a:spLocks noGrp="1"/>
          </p:cNvSpPr>
          <p:nvPr>
            <p:ph type="dt" sz="half" idx="10"/>
          </p:nvPr>
        </p:nvSpPr>
        <p:spPr/>
        <p:txBody>
          <a:bodyPr/>
          <a:lstStyle/>
          <a:p>
            <a:fld id="{21838549-1369-4C4A-B55D-78335608394A}" type="datetimeFigureOut">
              <a:rPr lang="de-DE" smtClean="0"/>
              <a:t>18.12.2025</a:t>
            </a:fld>
            <a:endParaRPr lang="de-DE"/>
          </a:p>
        </p:txBody>
      </p:sp>
      <p:sp>
        <p:nvSpPr>
          <p:cNvPr id="5" name="Fußzeilenplatzhalter 4">
            <a:extLst>
              <a:ext uri="{FF2B5EF4-FFF2-40B4-BE49-F238E27FC236}">
                <a16:creationId xmlns:a16="http://schemas.microsoft.com/office/drawing/2014/main" id="{1B83D72A-C132-482F-AC5F-58C962CED83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178DA9E-330E-4223-B8E9-B234E74CB581}"/>
              </a:ext>
            </a:extLst>
          </p:cNvPr>
          <p:cNvSpPr>
            <a:spLocks noGrp="1"/>
          </p:cNvSpPr>
          <p:nvPr>
            <p:ph type="sldNum" sz="quarter" idx="12"/>
          </p:nvPr>
        </p:nvSpPr>
        <p:spPr/>
        <p:txBody>
          <a:bodyPr/>
          <a:lstStyle/>
          <a:p>
            <a:fld id="{6F6E2747-A8A7-49F5-B2A3-12CFA4C3E2CF}" type="slidenum">
              <a:rPr lang="de-DE" smtClean="0"/>
              <a:t>‹#›</a:t>
            </a:fld>
            <a:endParaRPr lang="de-DE"/>
          </a:p>
        </p:txBody>
      </p:sp>
    </p:spTree>
    <p:extLst>
      <p:ext uri="{BB962C8B-B14F-4D97-AF65-F5344CB8AC3E}">
        <p14:creationId xmlns:p14="http://schemas.microsoft.com/office/powerpoint/2010/main" val="27448129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44DC90-AA52-4573-B830-EEFC441A2F6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7B081427-8409-455E-8EC8-E2BEC3FB8D53}"/>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0740063-E003-4C87-BBAE-48152300324D}"/>
              </a:ext>
            </a:extLst>
          </p:cNvPr>
          <p:cNvSpPr>
            <a:spLocks noGrp="1"/>
          </p:cNvSpPr>
          <p:nvPr>
            <p:ph type="dt" sz="half" idx="10"/>
          </p:nvPr>
        </p:nvSpPr>
        <p:spPr/>
        <p:txBody>
          <a:bodyPr/>
          <a:lstStyle/>
          <a:p>
            <a:fld id="{21838549-1369-4C4A-B55D-78335608394A}" type="datetimeFigureOut">
              <a:rPr lang="de-DE" smtClean="0"/>
              <a:t>18.12.2025</a:t>
            </a:fld>
            <a:endParaRPr lang="de-DE"/>
          </a:p>
        </p:txBody>
      </p:sp>
      <p:sp>
        <p:nvSpPr>
          <p:cNvPr id="5" name="Fußzeilenplatzhalter 4">
            <a:extLst>
              <a:ext uri="{FF2B5EF4-FFF2-40B4-BE49-F238E27FC236}">
                <a16:creationId xmlns:a16="http://schemas.microsoft.com/office/drawing/2014/main" id="{8B0F9CAB-D391-4E6A-AC9A-D6E207CE368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4AB0BA4-5D1D-4147-BF30-480B853B1E9B}"/>
              </a:ext>
            </a:extLst>
          </p:cNvPr>
          <p:cNvSpPr>
            <a:spLocks noGrp="1"/>
          </p:cNvSpPr>
          <p:nvPr>
            <p:ph type="sldNum" sz="quarter" idx="12"/>
          </p:nvPr>
        </p:nvSpPr>
        <p:spPr/>
        <p:txBody>
          <a:bodyPr/>
          <a:lstStyle/>
          <a:p>
            <a:fld id="{6F6E2747-A8A7-49F5-B2A3-12CFA4C3E2CF}" type="slidenum">
              <a:rPr lang="de-DE" smtClean="0"/>
              <a:t>‹#›</a:t>
            </a:fld>
            <a:endParaRPr lang="de-DE"/>
          </a:p>
        </p:txBody>
      </p:sp>
    </p:spTree>
    <p:extLst>
      <p:ext uri="{BB962C8B-B14F-4D97-AF65-F5344CB8AC3E}">
        <p14:creationId xmlns:p14="http://schemas.microsoft.com/office/powerpoint/2010/main" val="3118669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C9B009-017D-4753-81F6-8BE7F825E7BF}"/>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D1BD48C8-8FA6-4936-BCDA-0DCD1D50879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CB9F01AF-8A2E-49C4-BDD4-EB2497AB3098}"/>
              </a:ext>
            </a:extLst>
          </p:cNvPr>
          <p:cNvSpPr>
            <a:spLocks noGrp="1"/>
          </p:cNvSpPr>
          <p:nvPr>
            <p:ph type="dt" sz="half" idx="10"/>
          </p:nvPr>
        </p:nvSpPr>
        <p:spPr/>
        <p:txBody>
          <a:bodyPr/>
          <a:lstStyle/>
          <a:p>
            <a:fld id="{21838549-1369-4C4A-B55D-78335608394A}" type="datetimeFigureOut">
              <a:rPr lang="de-DE" smtClean="0"/>
              <a:t>18.12.2025</a:t>
            </a:fld>
            <a:endParaRPr lang="de-DE"/>
          </a:p>
        </p:txBody>
      </p:sp>
      <p:sp>
        <p:nvSpPr>
          <p:cNvPr id="5" name="Fußzeilenplatzhalter 4">
            <a:extLst>
              <a:ext uri="{FF2B5EF4-FFF2-40B4-BE49-F238E27FC236}">
                <a16:creationId xmlns:a16="http://schemas.microsoft.com/office/drawing/2014/main" id="{CD72A329-F3D7-4C7E-84CF-11A8786A541C}"/>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A555CEC5-5CDA-4707-BA44-A0919172CFEC}"/>
              </a:ext>
            </a:extLst>
          </p:cNvPr>
          <p:cNvSpPr>
            <a:spLocks noGrp="1"/>
          </p:cNvSpPr>
          <p:nvPr>
            <p:ph type="sldNum" sz="quarter" idx="12"/>
          </p:nvPr>
        </p:nvSpPr>
        <p:spPr/>
        <p:txBody>
          <a:bodyPr/>
          <a:lstStyle/>
          <a:p>
            <a:fld id="{6F6E2747-A8A7-49F5-B2A3-12CFA4C3E2CF}" type="slidenum">
              <a:rPr lang="de-DE" smtClean="0"/>
              <a:t>‹#›</a:t>
            </a:fld>
            <a:endParaRPr lang="de-DE"/>
          </a:p>
        </p:txBody>
      </p:sp>
    </p:spTree>
    <p:extLst>
      <p:ext uri="{BB962C8B-B14F-4D97-AF65-F5344CB8AC3E}">
        <p14:creationId xmlns:p14="http://schemas.microsoft.com/office/powerpoint/2010/main" val="1627257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891609-4BA8-4CA2-BF0E-92CBE8C6CC2B}"/>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7C1C74DB-CF43-4526-BC53-61F3525B8C3F}"/>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7B15B394-774D-4E70-8784-7845A11BC64D}"/>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26F7E59-D157-48B5-9F91-F00D60C551EE}"/>
              </a:ext>
            </a:extLst>
          </p:cNvPr>
          <p:cNvSpPr>
            <a:spLocks noGrp="1"/>
          </p:cNvSpPr>
          <p:nvPr>
            <p:ph type="dt" sz="half" idx="10"/>
          </p:nvPr>
        </p:nvSpPr>
        <p:spPr/>
        <p:txBody>
          <a:bodyPr/>
          <a:lstStyle/>
          <a:p>
            <a:fld id="{21838549-1369-4C4A-B55D-78335608394A}" type="datetimeFigureOut">
              <a:rPr lang="de-DE" smtClean="0"/>
              <a:t>18.12.2025</a:t>
            </a:fld>
            <a:endParaRPr lang="de-DE"/>
          </a:p>
        </p:txBody>
      </p:sp>
      <p:sp>
        <p:nvSpPr>
          <p:cNvPr id="6" name="Fußzeilenplatzhalter 5">
            <a:extLst>
              <a:ext uri="{FF2B5EF4-FFF2-40B4-BE49-F238E27FC236}">
                <a16:creationId xmlns:a16="http://schemas.microsoft.com/office/drawing/2014/main" id="{FCB31CF8-BE0F-4792-B61F-1C8EF096C4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D319663D-3826-4C87-A7AF-9B7A93BF192A}"/>
              </a:ext>
            </a:extLst>
          </p:cNvPr>
          <p:cNvSpPr>
            <a:spLocks noGrp="1"/>
          </p:cNvSpPr>
          <p:nvPr>
            <p:ph type="sldNum" sz="quarter" idx="12"/>
          </p:nvPr>
        </p:nvSpPr>
        <p:spPr/>
        <p:txBody>
          <a:bodyPr/>
          <a:lstStyle/>
          <a:p>
            <a:fld id="{6F6E2747-A8A7-49F5-B2A3-12CFA4C3E2CF}" type="slidenum">
              <a:rPr lang="de-DE" smtClean="0"/>
              <a:t>‹#›</a:t>
            </a:fld>
            <a:endParaRPr lang="de-DE"/>
          </a:p>
        </p:txBody>
      </p:sp>
    </p:spTree>
    <p:extLst>
      <p:ext uri="{BB962C8B-B14F-4D97-AF65-F5344CB8AC3E}">
        <p14:creationId xmlns:p14="http://schemas.microsoft.com/office/powerpoint/2010/main" val="2263126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3E1F8F-7DFE-44E9-9932-8EDCC6F7417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AA1E2701-468C-4D54-AAFA-7889446467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8610D1B1-3BFF-4BDD-B46D-DA14FDC7D4A9}"/>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A4919D3F-2930-4534-98A0-4E877E79EF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EE52AE36-849A-45FE-98CA-C7F18F1109C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8EDD478-4840-4199-86A9-8A7F9F79DD86}"/>
              </a:ext>
            </a:extLst>
          </p:cNvPr>
          <p:cNvSpPr>
            <a:spLocks noGrp="1"/>
          </p:cNvSpPr>
          <p:nvPr>
            <p:ph type="dt" sz="half" idx="10"/>
          </p:nvPr>
        </p:nvSpPr>
        <p:spPr/>
        <p:txBody>
          <a:bodyPr/>
          <a:lstStyle/>
          <a:p>
            <a:fld id="{21838549-1369-4C4A-B55D-78335608394A}" type="datetimeFigureOut">
              <a:rPr lang="de-DE" smtClean="0"/>
              <a:t>18.12.2025</a:t>
            </a:fld>
            <a:endParaRPr lang="de-DE"/>
          </a:p>
        </p:txBody>
      </p:sp>
      <p:sp>
        <p:nvSpPr>
          <p:cNvPr id="8" name="Fußzeilenplatzhalter 7">
            <a:extLst>
              <a:ext uri="{FF2B5EF4-FFF2-40B4-BE49-F238E27FC236}">
                <a16:creationId xmlns:a16="http://schemas.microsoft.com/office/drawing/2014/main" id="{FCF6065A-DC74-4122-AF0F-29543DD01A9D}"/>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E33B7AE4-DCFE-4F68-8A1E-4CF838E4E320}"/>
              </a:ext>
            </a:extLst>
          </p:cNvPr>
          <p:cNvSpPr>
            <a:spLocks noGrp="1"/>
          </p:cNvSpPr>
          <p:nvPr>
            <p:ph type="sldNum" sz="quarter" idx="12"/>
          </p:nvPr>
        </p:nvSpPr>
        <p:spPr/>
        <p:txBody>
          <a:bodyPr/>
          <a:lstStyle/>
          <a:p>
            <a:fld id="{6F6E2747-A8A7-49F5-B2A3-12CFA4C3E2CF}" type="slidenum">
              <a:rPr lang="de-DE" smtClean="0"/>
              <a:t>‹#›</a:t>
            </a:fld>
            <a:endParaRPr lang="de-DE"/>
          </a:p>
        </p:txBody>
      </p:sp>
    </p:spTree>
    <p:extLst>
      <p:ext uri="{BB962C8B-B14F-4D97-AF65-F5344CB8AC3E}">
        <p14:creationId xmlns:p14="http://schemas.microsoft.com/office/powerpoint/2010/main" val="1376686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7330D5-59F3-41B1-8DC7-5001CBFB5BA3}"/>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AF429919-676E-4A72-A94E-53EF11D7C71E}"/>
              </a:ext>
            </a:extLst>
          </p:cNvPr>
          <p:cNvSpPr>
            <a:spLocks noGrp="1"/>
          </p:cNvSpPr>
          <p:nvPr>
            <p:ph type="dt" sz="half" idx="10"/>
          </p:nvPr>
        </p:nvSpPr>
        <p:spPr/>
        <p:txBody>
          <a:bodyPr/>
          <a:lstStyle/>
          <a:p>
            <a:fld id="{21838549-1369-4C4A-B55D-78335608394A}" type="datetimeFigureOut">
              <a:rPr lang="de-DE" smtClean="0"/>
              <a:t>18.12.2025</a:t>
            </a:fld>
            <a:endParaRPr lang="de-DE"/>
          </a:p>
        </p:txBody>
      </p:sp>
      <p:sp>
        <p:nvSpPr>
          <p:cNvPr id="4" name="Fußzeilenplatzhalter 3">
            <a:extLst>
              <a:ext uri="{FF2B5EF4-FFF2-40B4-BE49-F238E27FC236}">
                <a16:creationId xmlns:a16="http://schemas.microsoft.com/office/drawing/2014/main" id="{7CD49B3C-0D85-4A51-ACAA-CB1B0796BDF9}"/>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26F07ED5-1A74-4792-8B36-4CC8368A30FF}"/>
              </a:ext>
            </a:extLst>
          </p:cNvPr>
          <p:cNvSpPr>
            <a:spLocks noGrp="1"/>
          </p:cNvSpPr>
          <p:nvPr>
            <p:ph type="sldNum" sz="quarter" idx="12"/>
          </p:nvPr>
        </p:nvSpPr>
        <p:spPr/>
        <p:txBody>
          <a:bodyPr/>
          <a:lstStyle/>
          <a:p>
            <a:fld id="{6F6E2747-A8A7-49F5-B2A3-12CFA4C3E2CF}" type="slidenum">
              <a:rPr lang="de-DE" smtClean="0"/>
              <a:t>‹#›</a:t>
            </a:fld>
            <a:endParaRPr lang="de-DE"/>
          </a:p>
        </p:txBody>
      </p:sp>
    </p:spTree>
    <p:extLst>
      <p:ext uri="{BB962C8B-B14F-4D97-AF65-F5344CB8AC3E}">
        <p14:creationId xmlns:p14="http://schemas.microsoft.com/office/powerpoint/2010/main" val="742939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7334442C-195F-4763-949F-387910A41EE3}"/>
              </a:ext>
            </a:extLst>
          </p:cNvPr>
          <p:cNvSpPr>
            <a:spLocks noGrp="1"/>
          </p:cNvSpPr>
          <p:nvPr>
            <p:ph type="dt" sz="half" idx="10"/>
          </p:nvPr>
        </p:nvSpPr>
        <p:spPr/>
        <p:txBody>
          <a:bodyPr/>
          <a:lstStyle/>
          <a:p>
            <a:fld id="{21838549-1369-4C4A-B55D-78335608394A}" type="datetimeFigureOut">
              <a:rPr lang="de-DE" smtClean="0"/>
              <a:t>18.12.2025</a:t>
            </a:fld>
            <a:endParaRPr lang="de-DE"/>
          </a:p>
        </p:txBody>
      </p:sp>
      <p:sp>
        <p:nvSpPr>
          <p:cNvPr id="3" name="Fußzeilenplatzhalter 2">
            <a:extLst>
              <a:ext uri="{FF2B5EF4-FFF2-40B4-BE49-F238E27FC236}">
                <a16:creationId xmlns:a16="http://schemas.microsoft.com/office/drawing/2014/main" id="{3EEEB7F9-5876-41DD-AD79-D3BB9E36D3BA}"/>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4447E619-A6E9-46B5-8160-2296FD03A22F}"/>
              </a:ext>
            </a:extLst>
          </p:cNvPr>
          <p:cNvSpPr>
            <a:spLocks noGrp="1"/>
          </p:cNvSpPr>
          <p:nvPr>
            <p:ph type="sldNum" sz="quarter" idx="12"/>
          </p:nvPr>
        </p:nvSpPr>
        <p:spPr/>
        <p:txBody>
          <a:bodyPr/>
          <a:lstStyle/>
          <a:p>
            <a:fld id="{6F6E2747-A8A7-49F5-B2A3-12CFA4C3E2CF}" type="slidenum">
              <a:rPr lang="de-DE" smtClean="0"/>
              <a:t>‹#›</a:t>
            </a:fld>
            <a:endParaRPr lang="de-DE"/>
          </a:p>
        </p:txBody>
      </p:sp>
    </p:spTree>
    <p:extLst>
      <p:ext uri="{BB962C8B-B14F-4D97-AF65-F5344CB8AC3E}">
        <p14:creationId xmlns:p14="http://schemas.microsoft.com/office/powerpoint/2010/main" val="1673549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FF700C-D125-45CC-A45F-112AA6D01DED}"/>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E378B8D0-DBC8-488F-BFB2-A60259C567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3A75A166-5C01-4E2A-AF1C-482D8AF6F3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D9F7EA6F-33DF-4F7E-9317-55FE7A46009C}"/>
              </a:ext>
            </a:extLst>
          </p:cNvPr>
          <p:cNvSpPr>
            <a:spLocks noGrp="1"/>
          </p:cNvSpPr>
          <p:nvPr>
            <p:ph type="dt" sz="half" idx="10"/>
          </p:nvPr>
        </p:nvSpPr>
        <p:spPr/>
        <p:txBody>
          <a:bodyPr/>
          <a:lstStyle/>
          <a:p>
            <a:fld id="{21838549-1369-4C4A-B55D-78335608394A}" type="datetimeFigureOut">
              <a:rPr lang="de-DE" smtClean="0"/>
              <a:t>18.12.2025</a:t>
            </a:fld>
            <a:endParaRPr lang="de-DE"/>
          </a:p>
        </p:txBody>
      </p:sp>
      <p:sp>
        <p:nvSpPr>
          <p:cNvPr id="6" name="Fußzeilenplatzhalter 5">
            <a:extLst>
              <a:ext uri="{FF2B5EF4-FFF2-40B4-BE49-F238E27FC236}">
                <a16:creationId xmlns:a16="http://schemas.microsoft.com/office/drawing/2014/main" id="{B1D354C5-2A7D-4967-BFCA-B6437AFE11CE}"/>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179CA7A-F3AF-47E0-B75D-BFEF414177B6}"/>
              </a:ext>
            </a:extLst>
          </p:cNvPr>
          <p:cNvSpPr>
            <a:spLocks noGrp="1"/>
          </p:cNvSpPr>
          <p:nvPr>
            <p:ph type="sldNum" sz="quarter" idx="12"/>
          </p:nvPr>
        </p:nvSpPr>
        <p:spPr/>
        <p:txBody>
          <a:bodyPr/>
          <a:lstStyle/>
          <a:p>
            <a:fld id="{6F6E2747-A8A7-49F5-B2A3-12CFA4C3E2CF}" type="slidenum">
              <a:rPr lang="de-DE" smtClean="0"/>
              <a:t>‹#›</a:t>
            </a:fld>
            <a:endParaRPr lang="de-DE"/>
          </a:p>
        </p:txBody>
      </p:sp>
    </p:spTree>
    <p:extLst>
      <p:ext uri="{BB962C8B-B14F-4D97-AF65-F5344CB8AC3E}">
        <p14:creationId xmlns:p14="http://schemas.microsoft.com/office/powerpoint/2010/main" val="280671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82E185-DE69-4B62-8BD9-02E33C7763F0}"/>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9433179C-292A-4DDC-9A62-50D072366D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1A33B94E-0CC1-4C6E-81A6-91FC45751C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F0ECC07D-1237-482F-9493-1C375FDB0EA3}"/>
              </a:ext>
            </a:extLst>
          </p:cNvPr>
          <p:cNvSpPr>
            <a:spLocks noGrp="1"/>
          </p:cNvSpPr>
          <p:nvPr>
            <p:ph type="dt" sz="half" idx="10"/>
          </p:nvPr>
        </p:nvSpPr>
        <p:spPr/>
        <p:txBody>
          <a:bodyPr/>
          <a:lstStyle/>
          <a:p>
            <a:fld id="{21838549-1369-4C4A-B55D-78335608394A}" type="datetimeFigureOut">
              <a:rPr lang="de-DE" smtClean="0"/>
              <a:t>18.12.2025</a:t>
            </a:fld>
            <a:endParaRPr lang="de-DE"/>
          </a:p>
        </p:txBody>
      </p:sp>
      <p:sp>
        <p:nvSpPr>
          <p:cNvPr id="6" name="Fußzeilenplatzhalter 5">
            <a:extLst>
              <a:ext uri="{FF2B5EF4-FFF2-40B4-BE49-F238E27FC236}">
                <a16:creationId xmlns:a16="http://schemas.microsoft.com/office/drawing/2014/main" id="{BED56155-7260-4B61-B510-A0FEA483A1F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8F6102D4-4592-4EFC-9076-15E582EF413B}"/>
              </a:ext>
            </a:extLst>
          </p:cNvPr>
          <p:cNvSpPr>
            <a:spLocks noGrp="1"/>
          </p:cNvSpPr>
          <p:nvPr>
            <p:ph type="sldNum" sz="quarter" idx="12"/>
          </p:nvPr>
        </p:nvSpPr>
        <p:spPr/>
        <p:txBody>
          <a:bodyPr/>
          <a:lstStyle/>
          <a:p>
            <a:fld id="{6F6E2747-A8A7-49F5-B2A3-12CFA4C3E2CF}" type="slidenum">
              <a:rPr lang="de-DE" smtClean="0"/>
              <a:t>‹#›</a:t>
            </a:fld>
            <a:endParaRPr lang="de-DE"/>
          </a:p>
        </p:txBody>
      </p:sp>
    </p:spTree>
    <p:extLst>
      <p:ext uri="{BB962C8B-B14F-4D97-AF65-F5344CB8AC3E}">
        <p14:creationId xmlns:p14="http://schemas.microsoft.com/office/powerpoint/2010/main" val="1229833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D1C359B8-ABE8-4883-A674-E6E2DA3D53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255C4AF2-E608-4CC3-B791-98762C0FC0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99EFCC01-1C5B-4AC8-A3A9-D83BCEC7C0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838549-1369-4C4A-B55D-78335608394A}" type="datetimeFigureOut">
              <a:rPr lang="de-DE" smtClean="0"/>
              <a:t>18.12.2025</a:t>
            </a:fld>
            <a:endParaRPr lang="de-DE"/>
          </a:p>
        </p:txBody>
      </p:sp>
      <p:sp>
        <p:nvSpPr>
          <p:cNvPr id="5" name="Fußzeilenplatzhalter 4">
            <a:extLst>
              <a:ext uri="{FF2B5EF4-FFF2-40B4-BE49-F238E27FC236}">
                <a16:creationId xmlns:a16="http://schemas.microsoft.com/office/drawing/2014/main" id="{8B6DC8AF-A07A-4910-840C-D9A291A905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E1A366C5-3BE6-4C6C-9F93-FE4A93CD6A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6E2747-A8A7-49F5-B2A3-12CFA4C3E2CF}" type="slidenum">
              <a:rPr lang="de-DE" smtClean="0"/>
              <a:t>‹#›</a:t>
            </a:fld>
            <a:endParaRPr lang="de-DE"/>
          </a:p>
        </p:txBody>
      </p:sp>
    </p:spTree>
    <p:extLst>
      <p:ext uri="{BB962C8B-B14F-4D97-AF65-F5344CB8AC3E}">
        <p14:creationId xmlns:p14="http://schemas.microsoft.com/office/powerpoint/2010/main" val="32787573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hyperlink" Target="https://www.youtube.com/watch?v=d2FNqEDGc8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s://pixabay.com/service/license-summary/" TargetMode="Externa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hyperlink" Target="https://pixabay.com/service/license-summary/" TargetMode="Externa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hyperlink" Target="https://github.com/vrtmrz/obsidian-livesync" TargetMode="External"/><Relationship Id="rId4" Type="http://schemas.openxmlformats.org/officeDocument/2006/relationships/hyperlink" Target="https://obsidian.md/sync"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github.com/DuskWasHere/dusk-obsidian-vault" TargetMode="Externa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37.sv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image" Target="../media/image37.sv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39.png"/><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1.svg"/></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3.svg"/></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5.svg"/></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34.xml.rels><?xml version="1.0" encoding="UTF-8" standalone="yes"?>
<Relationships xmlns="http://schemas.openxmlformats.org/package/2006/relationships"><Relationship Id="rId3" Type="http://schemas.openxmlformats.org/officeDocument/2006/relationships/hyperlink" Target="https://www.dsc-ub.de/index.php"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creativecommons.org/licenses/by/4.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9.sv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sv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hyperlink" Target="https://github.com/obsidianmd/obsidian-importe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8ED88-38B6-4324-0958-8D1FDCEE9476}"/>
            </a:ext>
          </a:extLst>
        </p:cNvPr>
        <p:cNvGrpSpPr/>
        <p:nvPr/>
      </p:nvGrpSpPr>
      <p:grpSpPr>
        <a:xfrm>
          <a:off x="0" y="0"/>
          <a:ext cx="0" cy="0"/>
          <a:chOff x="0" y="0"/>
          <a:chExt cx="0" cy="0"/>
        </a:xfrm>
      </p:grpSpPr>
      <p:sp>
        <p:nvSpPr>
          <p:cNvPr id="16" name="Titel 1">
            <a:extLst>
              <a:ext uri="{FF2B5EF4-FFF2-40B4-BE49-F238E27FC236}">
                <a16:creationId xmlns:a16="http://schemas.microsoft.com/office/drawing/2014/main" id="{FF84DDB5-66FC-1FED-E6BB-C0797C2F6137}"/>
              </a:ext>
            </a:extLst>
          </p:cNvPr>
          <p:cNvSpPr>
            <a:spLocks noGrp="1"/>
          </p:cNvSpPr>
          <p:nvPr>
            <p:ph type="ctrTitle"/>
          </p:nvPr>
        </p:nvSpPr>
        <p:spPr>
          <a:xfrm>
            <a:off x="728738" y="936605"/>
            <a:ext cx="10075210" cy="2483521"/>
          </a:xfrm>
        </p:spPr>
        <p:txBody>
          <a:bodyPr>
            <a:noAutofit/>
          </a:bodyPr>
          <a:lstStyle/>
          <a:p>
            <a:pPr algn="l">
              <a:lnSpc>
                <a:spcPct val="150000"/>
              </a:lnSpc>
            </a:pPr>
            <a:r>
              <a:rPr lang="en-US" sz="3600" dirty="0">
                <a:latin typeface="Montserrat Bold" panose="00000800000000000000" pitchFamily="2" charset="0"/>
                <a:cs typeface="Arial" panose="020B0604020202020204" pitchFamily="34" charset="0"/>
              </a:rPr>
              <a:t>Effective Note-taking and Citation Management with Obsidian</a:t>
            </a:r>
            <a:endParaRPr lang="de-DE" sz="3600" dirty="0">
              <a:latin typeface="Montserrat SemiBold" panose="00000700000000000000" pitchFamily="2" charset="0"/>
              <a:cs typeface="Arial" panose="020B0604020202020204" pitchFamily="34" charset="0"/>
            </a:endParaRPr>
          </a:p>
        </p:txBody>
      </p:sp>
      <p:sp>
        <p:nvSpPr>
          <p:cNvPr id="8" name="Untertitel 2">
            <a:extLst>
              <a:ext uri="{FF2B5EF4-FFF2-40B4-BE49-F238E27FC236}">
                <a16:creationId xmlns:a16="http://schemas.microsoft.com/office/drawing/2014/main" id="{0BD9C2C0-D8F8-EEBF-BEB4-A4FCBE84C484}"/>
              </a:ext>
            </a:extLst>
          </p:cNvPr>
          <p:cNvSpPr txBox="1">
            <a:spLocks/>
          </p:cNvSpPr>
          <p:nvPr/>
        </p:nvSpPr>
        <p:spPr>
          <a:xfrm>
            <a:off x="728737" y="4013506"/>
            <a:ext cx="6044595" cy="18658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1600" dirty="0" err="1">
                <a:latin typeface="Montserrat Bold" panose="00000800000000000000" pitchFamily="2" charset="0"/>
                <a:cs typeface="Arial" panose="020B0604020202020204" pitchFamily="34" charset="0"/>
              </a:rPr>
              <a:t>Kontakt</a:t>
            </a:r>
            <a:endParaRPr lang="en-GB" sz="1600" dirty="0">
              <a:latin typeface="Helvetica" pitchFamily="2" charset="0"/>
              <a:cs typeface="Arial" panose="020B0604020202020204" pitchFamily="34" charset="0"/>
            </a:endParaRPr>
          </a:p>
          <a:p>
            <a:pPr algn="l"/>
            <a:r>
              <a:rPr lang="de-DE" sz="1600" dirty="0">
                <a:latin typeface="Helvetica" pitchFamily="2" charset="0"/>
                <a:cs typeface="Arial" panose="020B0604020202020204" pitchFamily="34" charset="0"/>
              </a:rPr>
              <a:t>Name</a:t>
            </a:r>
          </a:p>
          <a:p>
            <a:pPr algn="l"/>
            <a:r>
              <a:rPr lang="de-DE" sz="1600" dirty="0" err="1">
                <a:latin typeface="Helvetica" pitchFamily="2" charset="0"/>
                <a:cs typeface="Arial" panose="020B0604020202020204" pitchFamily="34" charset="0"/>
              </a:rPr>
              <a:t>E-mail</a:t>
            </a:r>
            <a:r>
              <a:rPr lang="de-DE" sz="1600" dirty="0">
                <a:latin typeface="Helvetica" pitchFamily="2" charset="0"/>
                <a:cs typeface="Arial" panose="020B0604020202020204" pitchFamily="34" charset="0"/>
              </a:rPr>
              <a:t> </a:t>
            </a:r>
            <a:r>
              <a:rPr lang="de-DE" sz="1600" dirty="0" err="1">
                <a:latin typeface="Helvetica" pitchFamily="2" charset="0"/>
                <a:cs typeface="Arial" panose="020B0604020202020204" pitchFamily="34" charset="0"/>
              </a:rPr>
              <a:t>address</a:t>
            </a:r>
            <a:endParaRPr lang="de-DE" sz="1600" dirty="0">
              <a:latin typeface="Helvetica" pitchFamily="2" charset="0"/>
              <a:cs typeface="Arial" panose="020B0604020202020204" pitchFamily="34" charset="0"/>
            </a:endParaRPr>
          </a:p>
        </p:txBody>
      </p:sp>
      <p:sp>
        <p:nvSpPr>
          <p:cNvPr id="23" name="Titel 1">
            <a:extLst>
              <a:ext uri="{FF2B5EF4-FFF2-40B4-BE49-F238E27FC236}">
                <a16:creationId xmlns:a16="http://schemas.microsoft.com/office/drawing/2014/main" id="{CFCD9E5B-630E-70DF-FCF2-36E592C89255}"/>
              </a:ext>
            </a:extLst>
          </p:cNvPr>
          <p:cNvSpPr txBox="1">
            <a:spLocks/>
          </p:cNvSpPr>
          <p:nvPr/>
        </p:nvSpPr>
        <p:spPr>
          <a:xfrm>
            <a:off x="728738" y="1794053"/>
            <a:ext cx="10193958" cy="24835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endParaRPr lang="de-DE" sz="1800" dirty="0">
              <a:solidFill>
                <a:schemeClr val="bg1"/>
              </a:solidFill>
              <a:latin typeface="Helvetica" pitchFamily="2" charset="0"/>
              <a:cs typeface="Arial" panose="020B0604020202020204" pitchFamily="34" charset="0"/>
            </a:endParaRPr>
          </a:p>
        </p:txBody>
      </p:sp>
      <p:sp>
        <p:nvSpPr>
          <p:cNvPr id="2" name="Rechteck 1">
            <a:extLst>
              <a:ext uri="{FF2B5EF4-FFF2-40B4-BE49-F238E27FC236}">
                <a16:creationId xmlns:a16="http://schemas.microsoft.com/office/drawing/2014/main" id="{BBAB8223-8575-FC67-9A7E-7E0E610B46FF}"/>
              </a:ext>
            </a:extLst>
          </p:cNvPr>
          <p:cNvSpPr/>
          <p:nvPr/>
        </p:nvSpPr>
        <p:spPr>
          <a:xfrm>
            <a:off x="716615" y="6037824"/>
            <a:ext cx="5219489" cy="416461"/>
          </a:xfrm>
          <a:prstGeom prst="rect">
            <a:avLst/>
          </a:prstGeom>
        </p:spPr>
        <p:txBody>
          <a:bodyPr wrap="square">
            <a:spAutoFit/>
          </a:bodyPr>
          <a:lstStyle/>
          <a:p>
            <a:pPr>
              <a:lnSpc>
                <a:spcPct val="150000"/>
              </a:lnSpc>
            </a:pPr>
            <a:r>
              <a:rPr lang="de-DE" sz="1600" dirty="0">
                <a:latin typeface="Helvetica" pitchFamily="2" charset="0"/>
                <a:cs typeface="Arial" panose="020B0604020202020204" pitchFamily="34" charset="0"/>
              </a:rPr>
              <a:t>DD.MM.YYYY ▪ </a:t>
            </a:r>
            <a:r>
              <a:rPr lang="de-DE" sz="1600" dirty="0" err="1">
                <a:latin typeface="Helvetica" pitchFamily="2" charset="0"/>
                <a:cs typeface="Arial" panose="020B0604020202020204" pitchFamily="34" charset="0"/>
              </a:rPr>
              <a:t>Introduction</a:t>
            </a:r>
            <a:r>
              <a:rPr lang="de-DE" sz="1600" dirty="0">
                <a:latin typeface="Helvetica" pitchFamily="2" charset="0"/>
                <a:cs typeface="Arial" panose="020B0604020202020204" pitchFamily="34" charset="0"/>
              </a:rPr>
              <a:t> </a:t>
            </a:r>
            <a:r>
              <a:rPr lang="de-DE" sz="1600" dirty="0" err="1">
                <a:latin typeface="Helvetica" pitchFamily="2" charset="0"/>
                <a:cs typeface="Arial" panose="020B0604020202020204" pitchFamily="34" charset="0"/>
              </a:rPr>
              <a:t>to</a:t>
            </a:r>
            <a:r>
              <a:rPr lang="de-DE" sz="1600" dirty="0">
                <a:latin typeface="Helvetica" pitchFamily="2" charset="0"/>
                <a:cs typeface="Arial" panose="020B0604020202020204" pitchFamily="34" charset="0"/>
              </a:rPr>
              <a:t> Obsidian</a:t>
            </a:r>
          </a:p>
        </p:txBody>
      </p:sp>
      <p:sp>
        <p:nvSpPr>
          <p:cNvPr id="24" name="Rechteck 23">
            <a:extLst>
              <a:ext uri="{FF2B5EF4-FFF2-40B4-BE49-F238E27FC236}">
                <a16:creationId xmlns:a16="http://schemas.microsoft.com/office/drawing/2014/main" id="{C08D2C5F-CE77-4760-112C-B1FC24C9C5F6}"/>
              </a:ext>
            </a:extLst>
          </p:cNvPr>
          <p:cNvSpPr/>
          <p:nvPr/>
        </p:nvSpPr>
        <p:spPr>
          <a:xfrm>
            <a:off x="10595928" y="143973"/>
            <a:ext cx="1336431" cy="4708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4" name="Grafik 13">
            <a:extLst>
              <a:ext uri="{FF2B5EF4-FFF2-40B4-BE49-F238E27FC236}">
                <a16:creationId xmlns:a16="http://schemas.microsoft.com/office/drawing/2014/main" id="{E9006A6A-8513-C5CD-6C4F-3D3EC48529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115" y="72824"/>
            <a:ext cx="2514556" cy="687139"/>
          </a:xfrm>
          <a:prstGeom prst="rect">
            <a:avLst/>
          </a:prstGeom>
        </p:spPr>
      </p:pic>
      <p:pic>
        <p:nvPicPr>
          <p:cNvPr id="25" name="Grafik 24">
            <a:extLst>
              <a:ext uri="{FF2B5EF4-FFF2-40B4-BE49-F238E27FC236}">
                <a16:creationId xmlns:a16="http://schemas.microsoft.com/office/drawing/2014/main" id="{7F06E439-C263-5551-D09B-1A72548DD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Tree>
    <p:extLst>
      <p:ext uri="{BB962C8B-B14F-4D97-AF65-F5344CB8AC3E}">
        <p14:creationId xmlns:p14="http://schemas.microsoft.com/office/powerpoint/2010/main" val="39686428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2E9FB25A-3E3C-4C3B-A01E-CAE3B5643D6B}"/>
              </a:ext>
            </a:extLst>
          </p:cNvPr>
          <p:cNvSpPr/>
          <p:nvPr/>
        </p:nvSpPr>
        <p:spPr>
          <a:xfrm>
            <a:off x="375931" y="153545"/>
            <a:ext cx="2683748"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What is Obsidian?</a:t>
            </a:r>
          </a:p>
        </p:txBody>
      </p:sp>
      <p:sp>
        <p:nvSpPr>
          <p:cNvPr id="27" name="Foliennummernplatzhalter 3">
            <a:extLst>
              <a:ext uri="{FF2B5EF4-FFF2-40B4-BE49-F238E27FC236}">
                <a16:creationId xmlns:a16="http://schemas.microsoft.com/office/drawing/2014/main" id="{C12C0AEF-7C8A-43AC-A4FB-17FB961043EB}"/>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10</a:t>
            </a:fld>
            <a:endParaRPr lang="de-DE" dirty="0">
              <a:solidFill>
                <a:schemeClr val="bg1">
                  <a:lumMod val="50000"/>
                </a:schemeClr>
              </a:solidFill>
              <a:latin typeface="Helvetica" pitchFamily="2" charset="0"/>
            </a:endParaRPr>
          </a:p>
        </p:txBody>
      </p:sp>
      <p:pic>
        <p:nvPicPr>
          <p:cNvPr id="60" name="Grafik 59">
            <a:extLst>
              <a:ext uri="{FF2B5EF4-FFF2-40B4-BE49-F238E27FC236}">
                <a16:creationId xmlns:a16="http://schemas.microsoft.com/office/drawing/2014/main" id="{F4577FBE-F04F-42CE-AB5F-73968FF4F3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6" name="Textfeld 5">
            <a:extLst>
              <a:ext uri="{FF2B5EF4-FFF2-40B4-BE49-F238E27FC236}">
                <a16:creationId xmlns:a16="http://schemas.microsoft.com/office/drawing/2014/main" id="{9AC747D4-BDBA-58AD-15A7-772BF060D446}"/>
              </a:ext>
            </a:extLst>
          </p:cNvPr>
          <p:cNvSpPr txBox="1"/>
          <p:nvPr/>
        </p:nvSpPr>
        <p:spPr>
          <a:xfrm>
            <a:off x="2582308" y="2091608"/>
            <a:ext cx="7249609" cy="461665"/>
          </a:xfrm>
          <a:prstGeom prst="rect">
            <a:avLst/>
          </a:prstGeom>
          <a:noFill/>
        </p:spPr>
        <p:txBody>
          <a:bodyPr wrap="square" rtlCol="0">
            <a:spAutoFit/>
          </a:bodyPr>
          <a:lstStyle/>
          <a:p>
            <a:endParaRPr lang="de-DE" sz="2400" dirty="0"/>
          </a:p>
        </p:txBody>
      </p:sp>
      <p:sp>
        <p:nvSpPr>
          <p:cNvPr id="3" name="TextBox 2">
            <a:extLst>
              <a:ext uri="{FF2B5EF4-FFF2-40B4-BE49-F238E27FC236}">
                <a16:creationId xmlns:a16="http://schemas.microsoft.com/office/drawing/2014/main" id="{DB990DC7-EE8D-64B0-C37C-DBBE0A91DF81}"/>
              </a:ext>
            </a:extLst>
          </p:cNvPr>
          <p:cNvSpPr txBox="1"/>
          <p:nvPr/>
        </p:nvSpPr>
        <p:spPr>
          <a:xfrm>
            <a:off x="2582308" y="3266361"/>
            <a:ext cx="7730092" cy="646331"/>
          </a:xfrm>
          <a:prstGeom prst="rect">
            <a:avLst/>
          </a:prstGeom>
          <a:noFill/>
        </p:spPr>
        <p:txBody>
          <a:bodyPr wrap="square" rtlCol="0">
            <a:spAutoFit/>
          </a:bodyPr>
          <a:lstStyle/>
          <a:p>
            <a:r>
              <a:rPr lang="en-US" dirty="0"/>
              <a:t>[insert short YouTube Video about Obsidian here, e.g. A Better Computer (2021) This is Obsidian, </a:t>
            </a:r>
            <a:r>
              <a:rPr lang="en-US" dirty="0">
                <a:hlinkClick r:id="rId4"/>
              </a:rPr>
              <a:t>https://www.youtube.com/watch?v=d2FNqEDGc8g</a:t>
            </a:r>
            <a:r>
              <a:rPr lang="de-DE" dirty="0"/>
              <a:t> </a:t>
            </a:r>
            <a:r>
              <a:rPr lang="en-US" dirty="0"/>
              <a:t>]</a:t>
            </a:r>
            <a:endParaRPr lang="de-DE" dirty="0"/>
          </a:p>
        </p:txBody>
      </p:sp>
      <p:sp>
        <p:nvSpPr>
          <p:cNvPr id="2" name="Rectangle 6">
            <a:extLst>
              <a:ext uri="{FF2B5EF4-FFF2-40B4-BE49-F238E27FC236}">
                <a16:creationId xmlns:a16="http://schemas.microsoft.com/office/drawing/2014/main" id="{433E3C63-7ADB-E007-192A-0D58FEFAF687}"/>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4" name="TextBox 4">
            <a:extLst>
              <a:ext uri="{FF2B5EF4-FFF2-40B4-BE49-F238E27FC236}">
                <a16:creationId xmlns:a16="http://schemas.microsoft.com/office/drawing/2014/main" id="{2D127C11-AAD9-38E9-6BB3-DA1894D12483}"/>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5" name="Rechteck 10">
            <a:extLst>
              <a:ext uri="{FF2B5EF4-FFF2-40B4-BE49-F238E27FC236}">
                <a16:creationId xmlns:a16="http://schemas.microsoft.com/office/drawing/2014/main" id="{49FC270C-1FD6-C34F-82F4-72BEE19FC932}"/>
              </a:ext>
            </a:extLst>
          </p:cNvPr>
          <p:cNvSpPr/>
          <p:nvPr/>
        </p:nvSpPr>
        <p:spPr>
          <a:xfrm>
            <a:off x="375931" y="153545"/>
            <a:ext cx="2683748"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What is Obsidian?</a:t>
            </a:r>
          </a:p>
        </p:txBody>
      </p:sp>
    </p:spTree>
    <p:extLst>
      <p:ext uri="{BB962C8B-B14F-4D97-AF65-F5344CB8AC3E}">
        <p14:creationId xmlns:p14="http://schemas.microsoft.com/office/powerpoint/2010/main" val="16522174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Foliennummernplatzhalter 3"/>
          <p:cNvSpPr txBox="1">
            <a:spLocks noGrp="1"/>
          </p:cNvSpPr>
          <p:nvPr>
            <p:ph type="sldNum" sz="quarter" idx="4294967295"/>
          </p:nvPr>
        </p:nvSpPr>
        <p:spPr>
          <a:xfrm>
            <a:off x="11688792" y="6428171"/>
            <a:ext cx="340159" cy="269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808080"/>
                </a:solidFill>
                <a:latin typeface="+mn-lt"/>
                <a:ea typeface="+mn-ea"/>
                <a:cs typeface="+mn-cs"/>
                <a:sym typeface="Helvetica"/>
              </a:defRPr>
            </a:lvl1pPr>
          </a:lstStyle>
          <a:p>
            <a:fld id="{86CB4B4D-7CA3-9044-876B-883B54F8677D}" type="slidenum">
              <a:rPr/>
              <a:t>11</a:t>
            </a:fld>
            <a:endParaRPr dirty="0"/>
          </a:p>
        </p:txBody>
      </p:sp>
      <p:sp>
        <p:nvSpPr>
          <p:cNvPr id="153" name="Textfeld 3"/>
          <p:cNvSpPr txBox="1"/>
          <p:nvPr/>
        </p:nvSpPr>
        <p:spPr>
          <a:xfrm>
            <a:off x="4589171" y="2489350"/>
            <a:ext cx="5926430" cy="17113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nSpc>
                <a:spcPct val="150000"/>
              </a:lnSpc>
            </a:pPr>
            <a:r>
              <a:rPr lang="de-DE" dirty="0"/>
              <a:t>All Obsidian </a:t>
            </a:r>
            <a:r>
              <a:rPr lang="de-DE" dirty="0" err="1"/>
              <a:t>files</a:t>
            </a:r>
            <a:r>
              <a:rPr lang="de-DE" dirty="0"/>
              <a:t>...</a:t>
            </a:r>
            <a:r>
              <a:rPr dirty="0"/>
              <a:t>	</a:t>
            </a:r>
          </a:p>
          <a:p>
            <a:pPr>
              <a:lnSpc>
                <a:spcPct val="150000"/>
              </a:lnSpc>
            </a:pPr>
            <a:r>
              <a:rPr dirty="0"/>
              <a:t>	</a:t>
            </a:r>
            <a:r>
              <a:rPr lang="en-US" dirty="0"/>
              <a:t>... are stored locally in a folder.</a:t>
            </a:r>
            <a:endParaRPr dirty="0"/>
          </a:p>
          <a:p>
            <a:pPr>
              <a:lnSpc>
                <a:spcPct val="150000"/>
              </a:lnSpc>
            </a:pPr>
            <a:r>
              <a:rPr dirty="0"/>
              <a:t>	… </a:t>
            </a:r>
            <a:r>
              <a:rPr lang="en-US" dirty="0"/>
              <a:t>are</a:t>
            </a:r>
            <a:r>
              <a:rPr dirty="0"/>
              <a:t> .md </a:t>
            </a:r>
            <a:r>
              <a:rPr lang="en-US" dirty="0"/>
              <a:t>files</a:t>
            </a:r>
            <a:r>
              <a:rPr dirty="0"/>
              <a:t> (Markdown).</a:t>
            </a:r>
          </a:p>
          <a:p>
            <a:pPr>
              <a:lnSpc>
                <a:spcPct val="150000"/>
              </a:lnSpc>
            </a:pPr>
            <a:r>
              <a:rPr dirty="0"/>
              <a:t>	</a:t>
            </a:r>
            <a:r>
              <a:rPr lang="en-US" dirty="0"/>
              <a:t>... can be opened with other Markdown readers.</a:t>
            </a:r>
          </a:p>
        </p:txBody>
      </p:sp>
      <p:pic>
        <p:nvPicPr>
          <p:cNvPr id="154" name="Grafik 12" descr="Graphic of a folder where a paper with .md written on it is peaking out of."/>
          <p:cNvPicPr>
            <a:picLocks noChangeAspect="1"/>
          </p:cNvPicPr>
          <p:nvPr/>
        </p:nvPicPr>
        <p:blipFill>
          <a:blip r:embed="rId3"/>
          <a:stretch>
            <a:fillRect/>
          </a:stretch>
        </p:blipFill>
        <p:spPr>
          <a:xfrm>
            <a:off x="1243252" y="3091619"/>
            <a:ext cx="2961964" cy="2697205"/>
          </a:xfrm>
          <a:prstGeom prst="rect">
            <a:avLst/>
          </a:prstGeom>
          <a:ln w="12700">
            <a:miter lim="400000"/>
          </a:ln>
        </p:spPr>
      </p:pic>
      <p:sp>
        <p:nvSpPr>
          <p:cNvPr id="155" name="Textfeld 13"/>
          <p:cNvSpPr txBox="1"/>
          <p:nvPr/>
        </p:nvSpPr>
        <p:spPr>
          <a:xfrm rot="19905258">
            <a:off x="2093158" y="3674216"/>
            <a:ext cx="901177" cy="333088"/>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b="1"/>
            </a:lvl1pPr>
          </a:lstStyle>
          <a:p>
            <a:r>
              <a:t>   .md</a:t>
            </a:r>
          </a:p>
        </p:txBody>
      </p:sp>
      <p:pic>
        <p:nvPicPr>
          <p:cNvPr id="156" name="Grafik 14" descr="The Obsidian logo"/>
          <p:cNvPicPr>
            <a:picLocks noChangeAspect="1"/>
          </p:cNvPicPr>
          <p:nvPr/>
        </p:nvPicPr>
        <p:blipFill>
          <a:blip r:embed="rId4"/>
          <a:stretch>
            <a:fillRect/>
          </a:stretch>
        </p:blipFill>
        <p:spPr>
          <a:xfrm>
            <a:off x="1131576" y="1591820"/>
            <a:ext cx="1214669" cy="1214669"/>
          </a:xfrm>
          <a:prstGeom prst="rect">
            <a:avLst/>
          </a:prstGeom>
          <a:ln w="12700">
            <a:miter lim="400000"/>
          </a:ln>
        </p:spPr>
      </p:pic>
      <p:sp>
        <p:nvSpPr>
          <p:cNvPr id="157" name="Gerade Verbindung mit Pfeil 16" descr="Arrow pointing from the folder towards the Obsidian logo. "/>
          <p:cNvSpPr/>
          <p:nvPr/>
        </p:nvSpPr>
        <p:spPr>
          <a:xfrm flipH="1" flipV="1">
            <a:off x="2067993" y="2906159"/>
            <a:ext cx="255141" cy="487161"/>
          </a:xfrm>
          <a:prstGeom prst="line">
            <a:avLst/>
          </a:prstGeom>
          <a:ln w="76200">
            <a:solidFill>
              <a:srgbClr val="000000"/>
            </a:solidFill>
            <a:miter/>
            <a:tailEnd type="triangle"/>
          </a:ln>
        </p:spPr>
        <p:txBody>
          <a:bodyPr lIns="45719" rIns="45719"/>
          <a:lstStyle/>
          <a:p>
            <a:endParaRPr/>
          </a:p>
        </p:txBody>
      </p:sp>
      <p:sp>
        <p:nvSpPr>
          <p:cNvPr id="3" name="TextBox 2">
            <a:extLst>
              <a:ext uri="{FF2B5EF4-FFF2-40B4-BE49-F238E27FC236}">
                <a16:creationId xmlns:a16="http://schemas.microsoft.com/office/drawing/2014/main" id="{5CFD3C1D-B823-F5C3-D2D1-52F134E87F75}"/>
              </a:ext>
            </a:extLst>
          </p:cNvPr>
          <p:cNvSpPr txBox="1"/>
          <p:nvPr/>
        </p:nvSpPr>
        <p:spPr>
          <a:xfrm>
            <a:off x="1717356" y="5758840"/>
            <a:ext cx="2428240" cy="430887"/>
          </a:xfrm>
          <a:prstGeom prst="rect">
            <a:avLst/>
          </a:prstGeom>
          <a:noFill/>
        </p:spPr>
        <p:txBody>
          <a:bodyPr wrap="square" rtlCol="0">
            <a:spAutoFit/>
          </a:bodyPr>
          <a:lstStyle/>
          <a:p>
            <a:r>
              <a:rPr lang="en-US" sz="1100" dirty="0">
                <a:solidFill>
                  <a:schemeClr val="bg2">
                    <a:lumMod val="75000"/>
                  </a:schemeClr>
                </a:solidFill>
              </a:rPr>
              <a:t>Created by </a:t>
            </a:r>
            <a:r>
              <a:rPr lang="en-US" sz="1100" dirty="0" err="1">
                <a:solidFill>
                  <a:schemeClr val="bg2">
                    <a:lumMod val="75000"/>
                  </a:schemeClr>
                </a:solidFill>
              </a:rPr>
              <a:t>pixabay</a:t>
            </a:r>
            <a:r>
              <a:rPr lang="en-US" sz="1100" dirty="0">
                <a:solidFill>
                  <a:schemeClr val="bg2">
                    <a:lumMod val="75000"/>
                  </a:schemeClr>
                </a:solidFill>
              </a:rPr>
              <a:t>, modified by Nele Fuchs. </a:t>
            </a:r>
            <a:r>
              <a:rPr lang="de-DE" sz="1100" dirty="0">
                <a:solidFill>
                  <a:srgbClr val="0563C1"/>
                </a:solidFill>
                <a:hlinkClick r:id="rId5">
                  <a:extLst>
                    <a:ext uri="{A12FA001-AC4F-418D-AE19-62706E023703}">
                      <ahyp:hlinkClr xmlns:ahyp="http://schemas.microsoft.com/office/drawing/2018/hyperlinkcolor" val="tx"/>
                    </a:ext>
                  </a:extLst>
                </a:hlinkClick>
              </a:rPr>
              <a:t>Content License - </a:t>
            </a:r>
            <a:r>
              <a:rPr lang="de-DE" sz="1100" dirty="0" err="1">
                <a:solidFill>
                  <a:schemeClr val="bg2">
                    <a:lumMod val="75000"/>
                  </a:schemeClr>
                </a:solidFill>
                <a:hlinkClick r:id="rId5">
                  <a:extLst>
                    <a:ext uri="{A12FA001-AC4F-418D-AE19-62706E023703}">
                      <ahyp:hlinkClr xmlns:ahyp="http://schemas.microsoft.com/office/drawing/2018/hyperlinkcolor" val="tx"/>
                    </a:ext>
                  </a:extLst>
                </a:hlinkClick>
              </a:rPr>
              <a:t>Pixabay</a:t>
            </a:r>
            <a:endParaRPr lang="de-DE" sz="1100" dirty="0">
              <a:solidFill>
                <a:schemeClr val="bg2">
                  <a:lumMod val="75000"/>
                </a:schemeClr>
              </a:solidFill>
            </a:endParaRPr>
          </a:p>
        </p:txBody>
      </p:sp>
      <p:sp>
        <p:nvSpPr>
          <p:cNvPr id="4" name="TextBox 3">
            <a:extLst>
              <a:ext uri="{FF2B5EF4-FFF2-40B4-BE49-F238E27FC236}">
                <a16:creationId xmlns:a16="http://schemas.microsoft.com/office/drawing/2014/main" id="{465C1C28-2FF5-1426-06E3-855EF8A656EC}"/>
              </a:ext>
            </a:extLst>
          </p:cNvPr>
          <p:cNvSpPr txBox="1"/>
          <p:nvPr/>
        </p:nvSpPr>
        <p:spPr>
          <a:xfrm>
            <a:off x="5400134" y="6231523"/>
            <a:ext cx="6671946" cy="430887"/>
          </a:xfrm>
          <a:prstGeom prst="rect">
            <a:avLst/>
          </a:prstGeom>
          <a:noFill/>
        </p:spPr>
        <p:txBody>
          <a:bodyPr wrap="square" rtlCol="0">
            <a:spAutoFit/>
          </a:bodyPr>
          <a:lstStyle/>
          <a:p>
            <a:r>
              <a:rPr lang="en-US" sz="1100" dirty="0">
                <a:solidFill>
                  <a:schemeClr val="bg2">
                    <a:lumMod val="75000"/>
                  </a:schemeClr>
                </a:solidFill>
              </a:rPr>
              <a:t>Note on Logo Usage: The use of the Obsidian logo in this presentation is considered fair use. Please be aware that the author is not affiliated with nor representatives of </a:t>
            </a:r>
            <a:r>
              <a:rPr lang="en-US" sz="1100" dirty="0" err="1">
                <a:solidFill>
                  <a:schemeClr val="bg2">
                    <a:lumMod val="75000"/>
                  </a:schemeClr>
                </a:solidFill>
              </a:rPr>
              <a:t>Dynalist</a:t>
            </a:r>
            <a:r>
              <a:rPr lang="en-US" sz="1100" dirty="0">
                <a:solidFill>
                  <a:schemeClr val="bg2">
                    <a:lumMod val="75000"/>
                  </a:schemeClr>
                </a:solidFill>
              </a:rPr>
              <a:t> Inc., the company that develops Obsidian.</a:t>
            </a:r>
            <a:endParaRPr lang="de-DE" sz="1100" dirty="0">
              <a:solidFill>
                <a:schemeClr val="bg2">
                  <a:lumMod val="75000"/>
                </a:schemeClr>
              </a:solidFill>
            </a:endParaRPr>
          </a:p>
        </p:txBody>
      </p:sp>
      <p:sp>
        <p:nvSpPr>
          <p:cNvPr id="5" name="Rechteck 4">
            <a:extLst>
              <a:ext uri="{FF2B5EF4-FFF2-40B4-BE49-F238E27FC236}">
                <a16:creationId xmlns:a16="http://schemas.microsoft.com/office/drawing/2014/main" id="{C0D838DF-5979-33F6-9F59-4D824BF17CA0}"/>
              </a:ext>
            </a:extLst>
          </p:cNvPr>
          <p:cNvSpPr/>
          <p:nvPr/>
        </p:nvSpPr>
        <p:spPr>
          <a:xfrm>
            <a:off x="375931" y="153545"/>
            <a:ext cx="2683748"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What is Obsidian?</a:t>
            </a:r>
          </a:p>
        </p:txBody>
      </p:sp>
      <p:pic>
        <p:nvPicPr>
          <p:cNvPr id="6" name="Grafik 5">
            <a:extLst>
              <a:ext uri="{FF2B5EF4-FFF2-40B4-BE49-F238E27FC236}">
                <a16:creationId xmlns:a16="http://schemas.microsoft.com/office/drawing/2014/main" id="{714F1E96-E48F-3CFB-DF5C-864D452A86D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7" name="Rectangle 6">
            <a:extLst>
              <a:ext uri="{FF2B5EF4-FFF2-40B4-BE49-F238E27FC236}">
                <a16:creationId xmlns:a16="http://schemas.microsoft.com/office/drawing/2014/main" id="{F4D75BE3-2729-8320-082C-FE02F5D84AE1}"/>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TextBox 4">
            <a:extLst>
              <a:ext uri="{FF2B5EF4-FFF2-40B4-BE49-F238E27FC236}">
                <a16:creationId xmlns:a16="http://schemas.microsoft.com/office/drawing/2014/main" id="{74C0ED83-D818-A103-8762-D369DB0A2C08}"/>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9" name="Rechteck 10">
            <a:extLst>
              <a:ext uri="{FF2B5EF4-FFF2-40B4-BE49-F238E27FC236}">
                <a16:creationId xmlns:a16="http://schemas.microsoft.com/office/drawing/2014/main" id="{06A6E174-D71D-23B4-F4E4-EEBD5F61079E}"/>
              </a:ext>
            </a:extLst>
          </p:cNvPr>
          <p:cNvSpPr/>
          <p:nvPr/>
        </p:nvSpPr>
        <p:spPr>
          <a:xfrm>
            <a:off x="375931" y="153545"/>
            <a:ext cx="2683748"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What is Obsidian?</a:t>
            </a: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5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5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15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15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15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uiExpand="1" build="p" bldLvl="5"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B5E9F-3B7E-C6BB-A8E2-037B2C4F2AFD}"/>
            </a:ext>
          </a:extLst>
        </p:cNvPr>
        <p:cNvGrpSpPr/>
        <p:nvPr/>
      </p:nvGrpSpPr>
      <p:grpSpPr>
        <a:xfrm>
          <a:off x="0" y="0"/>
          <a:ext cx="0" cy="0"/>
          <a:chOff x="0" y="0"/>
          <a:chExt cx="0" cy="0"/>
        </a:xfrm>
      </p:grpSpPr>
      <p:sp>
        <p:nvSpPr>
          <p:cNvPr id="150" name="Foliennummernplatzhalter 3">
            <a:extLst>
              <a:ext uri="{FF2B5EF4-FFF2-40B4-BE49-F238E27FC236}">
                <a16:creationId xmlns:a16="http://schemas.microsoft.com/office/drawing/2014/main" id="{960F1F2D-E15F-C450-D646-D60B6B9F4BF5}"/>
              </a:ext>
            </a:extLst>
          </p:cNvPr>
          <p:cNvSpPr txBox="1">
            <a:spLocks noGrp="1"/>
          </p:cNvSpPr>
          <p:nvPr>
            <p:ph type="sldNum" sz="quarter" idx="4294967295"/>
          </p:nvPr>
        </p:nvSpPr>
        <p:spPr>
          <a:xfrm>
            <a:off x="11840052" y="6428171"/>
            <a:ext cx="188899" cy="269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808080"/>
                </a:solidFill>
                <a:latin typeface="+mn-lt"/>
                <a:ea typeface="+mn-ea"/>
                <a:cs typeface="+mn-cs"/>
                <a:sym typeface="Helvetica"/>
              </a:defRPr>
            </a:lvl1pPr>
          </a:lstStyle>
          <a:p>
            <a:fld id="{86CB4B4D-7CA3-9044-876B-883B54F8677D}" type="slidenum">
              <a:rPr/>
              <a:t>12</a:t>
            </a:fld>
            <a:endParaRPr/>
          </a:p>
        </p:txBody>
      </p:sp>
      <p:pic>
        <p:nvPicPr>
          <p:cNvPr id="154" name="Grafik 12" descr="Graphic of a folder where a paper with .md written on it is peaking out of.">
            <a:extLst>
              <a:ext uri="{FF2B5EF4-FFF2-40B4-BE49-F238E27FC236}">
                <a16:creationId xmlns:a16="http://schemas.microsoft.com/office/drawing/2014/main" id="{83DFBDEA-B18A-7956-3BC3-6AAF21EF2766}"/>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1222932" y="2492156"/>
            <a:ext cx="2961964" cy="2697205"/>
          </a:xfrm>
          <a:prstGeom prst="rect">
            <a:avLst/>
          </a:prstGeom>
          <a:ln w="12700">
            <a:miter lim="400000"/>
          </a:ln>
        </p:spPr>
      </p:pic>
      <p:sp>
        <p:nvSpPr>
          <p:cNvPr id="155" name="Textfeld 13">
            <a:extLst>
              <a:ext uri="{FF2B5EF4-FFF2-40B4-BE49-F238E27FC236}">
                <a16:creationId xmlns:a16="http://schemas.microsoft.com/office/drawing/2014/main" id="{A6195C3D-656A-B65D-4BC5-660B3C5770ED}"/>
              </a:ext>
            </a:extLst>
          </p:cNvPr>
          <p:cNvSpPr txBox="1"/>
          <p:nvPr/>
        </p:nvSpPr>
        <p:spPr>
          <a:xfrm rot="19905258">
            <a:off x="2072838" y="3074753"/>
            <a:ext cx="901177" cy="333088"/>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b="1"/>
            </a:lvl1pPr>
          </a:lstStyle>
          <a:p>
            <a:r>
              <a:rPr dirty="0"/>
              <a:t>   .md</a:t>
            </a:r>
          </a:p>
        </p:txBody>
      </p:sp>
      <p:pic>
        <p:nvPicPr>
          <p:cNvPr id="4" name="Grafik 3" descr="Screenshot of a folder with three other folders as well as three .md files inside. The folders are called „.obsidian“, „BACKEND“, and „ZEKA“. The files are named: „2025_paper_cats_gravity_v1.md“, „Markdown Syntax.md“, and „Publication Idea Collection.md“. ">
            <a:extLst>
              <a:ext uri="{FF2B5EF4-FFF2-40B4-BE49-F238E27FC236}">
                <a16:creationId xmlns:a16="http://schemas.microsoft.com/office/drawing/2014/main" id="{B1E3A7D2-BC5D-F18D-75FB-318B268E4EB4}"/>
              </a:ext>
            </a:extLst>
          </p:cNvPr>
          <p:cNvPicPr>
            <a:picLocks noChangeAspect="1"/>
          </p:cNvPicPr>
          <p:nvPr/>
        </p:nvPicPr>
        <p:blipFill>
          <a:blip r:embed="rId4"/>
          <a:srcRect r="21924"/>
          <a:stretch/>
        </p:blipFill>
        <p:spPr>
          <a:xfrm>
            <a:off x="5356969" y="2653162"/>
            <a:ext cx="6363939" cy="2375195"/>
          </a:xfrm>
          <a:prstGeom prst="rect">
            <a:avLst/>
          </a:prstGeom>
          <a:ln>
            <a:solidFill>
              <a:schemeClr val="tx1"/>
            </a:solidFill>
          </a:ln>
        </p:spPr>
      </p:pic>
      <p:sp>
        <p:nvSpPr>
          <p:cNvPr id="3" name="TextBox 2" descr="An equal to symbol.">
            <a:extLst>
              <a:ext uri="{FF2B5EF4-FFF2-40B4-BE49-F238E27FC236}">
                <a16:creationId xmlns:a16="http://schemas.microsoft.com/office/drawing/2014/main" id="{D87A0142-BAB6-4BF8-4C3E-A5CE0BB9C892}"/>
              </a:ext>
            </a:extLst>
          </p:cNvPr>
          <p:cNvSpPr txBox="1"/>
          <p:nvPr/>
        </p:nvSpPr>
        <p:spPr>
          <a:xfrm>
            <a:off x="4468648" y="3287792"/>
            <a:ext cx="1249680" cy="769441"/>
          </a:xfrm>
          <a:prstGeom prst="rect">
            <a:avLst/>
          </a:prstGeom>
          <a:noFill/>
        </p:spPr>
        <p:txBody>
          <a:bodyPr wrap="square" rtlCol="0">
            <a:spAutoFit/>
          </a:bodyPr>
          <a:lstStyle/>
          <a:p>
            <a:r>
              <a:rPr lang="en-US" sz="4400" b="1" dirty="0"/>
              <a:t>=</a:t>
            </a:r>
            <a:endParaRPr lang="de-DE" sz="4400" b="1" dirty="0"/>
          </a:p>
        </p:txBody>
      </p:sp>
      <p:sp>
        <p:nvSpPr>
          <p:cNvPr id="2" name="TextBox 1">
            <a:extLst>
              <a:ext uri="{FF2B5EF4-FFF2-40B4-BE49-F238E27FC236}">
                <a16:creationId xmlns:a16="http://schemas.microsoft.com/office/drawing/2014/main" id="{6262BD56-E5CE-3716-57ED-5672C55647F0}"/>
              </a:ext>
            </a:extLst>
          </p:cNvPr>
          <p:cNvSpPr txBox="1"/>
          <p:nvPr/>
        </p:nvSpPr>
        <p:spPr>
          <a:xfrm>
            <a:off x="1717356" y="5147659"/>
            <a:ext cx="2428240" cy="430887"/>
          </a:xfrm>
          <a:prstGeom prst="rect">
            <a:avLst/>
          </a:prstGeom>
          <a:noFill/>
        </p:spPr>
        <p:txBody>
          <a:bodyPr wrap="square" rtlCol="0">
            <a:spAutoFit/>
          </a:bodyPr>
          <a:lstStyle/>
          <a:p>
            <a:r>
              <a:rPr lang="en-US" sz="1100" dirty="0">
                <a:solidFill>
                  <a:schemeClr val="bg2">
                    <a:lumMod val="75000"/>
                  </a:schemeClr>
                </a:solidFill>
              </a:rPr>
              <a:t>Created by </a:t>
            </a:r>
            <a:r>
              <a:rPr lang="en-US" sz="1100" dirty="0" err="1">
                <a:solidFill>
                  <a:schemeClr val="bg2">
                    <a:lumMod val="75000"/>
                  </a:schemeClr>
                </a:solidFill>
              </a:rPr>
              <a:t>pixabay</a:t>
            </a:r>
            <a:r>
              <a:rPr lang="en-US" sz="1100" dirty="0">
                <a:solidFill>
                  <a:schemeClr val="bg2">
                    <a:lumMod val="75000"/>
                  </a:schemeClr>
                </a:solidFill>
              </a:rPr>
              <a:t>, modified by Nele Fuchs. </a:t>
            </a:r>
            <a:r>
              <a:rPr lang="de-DE" sz="1100" dirty="0">
                <a:solidFill>
                  <a:srgbClr val="0563C1"/>
                </a:solidFill>
                <a:hlinkClick r:id="rId5">
                  <a:extLst>
                    <a:ext uri="{A12FA001-AC4F-418D-AE19-62706E023703}">
                      <ahyp:hlinkClr xmlns:ahyp="http://schemas.microsoft.com/office/drawing/2018/hyperlinkcolor" val="tx"/>
                    </a:ext>
                  </a:extLst>
                </a:hlinkClick>
              </a:rPr>
              <a:t>Content License - </a:t>
            </a:r>
            <a:r>
              <a:rPr lang="de-DE" sz="1100" dirty="0" err="1">
                <a:solidFill>
                  <a:schemeClr val="bg2">
                    <a:lumMod val="75000"/>
                  </a:schemeClr>
                </a:solidFill>
                <a:hlinkClick r:id="rId5">
                  <a:extLst>
                    <a:ext uri="{A12FA001-AC4F-418D-AE19-62706E023703}">
                      <ahyp:hlinkClr xmlns:ahyp="http://schemas.microsoft.com/office/drawing/2018/hyperlinkcolor" val="tx"/>
                    </a:ext>
                  </a:extLst>
                </a:hlinkClick>
              </a:rPr>
              <a:t>Pixabay</a:t>
            </a:r>
            <a:endParaRPr lang="de-DE" sz="1100" dirty="0">
              <a:solidFill>
                <a:schemeClr val="bg2">
                  <a:lumMod val="75000"/>
                </a:schemeClr>
              </a:solidFill>
            </a:endParaRPr>
          </a:p>
        </p:txBody>
      </p:sp>
      <p:sp>
        <p:nvSpPr>
          <p:cNvPr id="5" name="Rectangle 6">
            <a:extLst>
              <a:ext uri="{FF2B5EF4-FFF2-40B4-BE49-F238E27FC236}">
                <a16:creationId xmlns:a16="http://schemas.microsoft.com/office/drawing/2014/main" id="{15FD29D3-80EB-8ED8-5208-886F11B01BE7}"/>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6" name="TextBox 4">
            <a:extLst>
              <a:ext uri="{FF2B5EF4-FFF2-40B4-BE49-F238E27FC236}">
                <a16:creationId xmlns:a16="http://schemas.microsoft.com/office/drawing/2014/main" id="{DE0DABF5-19F3-D792-B4DC-5C5587D1898F}"/>
              </a:ext>
            </a:extLst>
          </p:cNvPr>
          <p:cNvSpPr txBox="1"/>
          <p:nvPr/>
        </p:nvSpPr>
        <p:spPr>
          <a:xfrm>
            <a:off x="10649165" y="160588"/>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7" name="Rechteck 10">
            <a:extLst>
              <a:ext uri="{FF2B5EF4-FFF2-40B4-BE49-F238E27FC236}">
                <a16:creationId xmlns:a16="http://schemas.microsoft.com/office/drawing/2014/main" id="{0C23ED67-667F-558C-DA04-653F44035E65}"/>
              </a:ext>
            </a:extLst>
          </p:cNvPr>
          <p:cNvSpPr/>
          <p:nvPr/>
        </p:nvSpPr>
        <p:spPr>
          <a:xfrm>
            <a:off x="375482" y="160588"/>
            <a:ext cx="2683748"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What is Obsidian?</a:t>
            </a:r>
          </a:p>
        </p:txBody>
      </p:sp>
    </p:spTree>
    <p:extLst>
      <p:ext uri="{BB962C8B-B14F-4D97-AF65-F5344CB8AC3E}">
        <p14:creationId xmlns:p14="http://schemas.microsoft.com/office/powerpoint/2010/main" val="14487845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0680DC1-A7EA-2C6F-D75F-F0F61874ED00}"/>
              </a:ext>
            </a:extLst>
          </p:cNvPr>
          <p:cNvSpPr txBox="1"/>
          <p:nvPr/>
        </p:nvSpPr>
        <p:spPr>
          <a:xfrm>
            <a:off x="5400134" y="6231523"/>
            <a:ext cx="6671946" cy="430887"/>
          </a:xfrm>
          <a:prstGeom prst="rect">
            <a:avLst/>
          </a:prstGeom>
          <a:noFill/>
        </p:spPr>
        <p:txBody>
          <a:bodyPr wrap="square" rtlCol="0">
            <a:spAutoFit/>
          </a:bodyPr>
          <a:lstStyle/>
          <a:p>
            <a:r>
              <a:rPr lang="en-US" sz="1100" dirty="0">
                <a:solidFill>
                  <a:schemeClr val="bg2">
                    <a:lumMod val="75000"/>
                  </a:schemeClr>
                </a:solidFill>
              </a:rPr>
              <a:t>Note on Logo Usage: The use of the Obsidian logo in this presentation is considered fair use. Please be aware that the author is not affiliated with nor representatives of </a:t>
            </a:r>
            <a:r>
              <a:rPr lang="en-US" sz="1100" dirty="0" err="1">
                <a:solidFill>
                  <a:schemeClr val="bg2">
                    <a:lumMod val="75000"/>
                  </a:schemeClr>
                </a:solidFill>
              </a:rPr>
              <a:t>Dynalist</a:t>
            </a:r>
            <a:r>
              <a:rPr lang="en-US" sz="1100" dirty="0">
                <a:solidFill>
                  <a:schemeClr val="bg2">
                    <a:lumMod val="75000"/>
                  </a:schemeClr>
                </a:solidFill>
              </a:rPr>
              <a:t> Inc., the company that develops Obsidian.</a:t>
            </a:r>
            <a:endParaRPr lang="de-DE" sz="1100" dirty="0">
              <a:solidFill>
                <a:schemeClr val="bg2">
                  <a:lumMod val="75000"/>
                </a:schemeClr>
              </a:solidFill>
            </a:endParaRPr>
          </a:p>
        </p:txBody>
      </p:sp>
      <p:sp>
        <p:nvSpPr>
          <p:cNvPr id="207" name="Rechteck 10"/>
          <p:cNvSpPr txBox="1"/>
          <p:nvPr/>
        </p:nvSpPr>
        <p:spPr>
          <a:xfrm>
            <a:off x="755224" y="95775"/>
            <a:ext cx="92396" cy="5778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lnSpc>
                <a:spcPct val="150000"/>
              </a:lnSpc>
              <a:defRPr sz="2400">
                <a:solidFill>
                  <a:srgbClr val="FFFFFF"/>
                </a:solidFill>
                <a:latin typeface="Arial"/>
                <a:ea typeface="Arial"/>
                <a:cs typeface="Arial"/>
                <a:sym typeface="Arial"/>
              </a:defRPr>
            </a:lvl1pPr>
          </a:lstStyle>
          <a:p>
            <a:endParaRPr dirty="0"/>
          </a:p>
        </p:txBody>
      </p:sp>
      <p:sp>
        <p:nvSpPr>
          <p:cNvPr id="208" name="Foliennummernplatzhalter 3"/>
          <p:cNvSpPr txBox="1">
            <a:spLocks noGrp="1"/>
          </p:cNvSpPr>
          <p:nvPr>
            <p:ph type="sldNum" sz="quarter" idx="4294967295"/>
          </p:nvPr>
        </p:nvSpPr>
        <p:spPr>
          <a:xfrm>
            <a:off x="11643360" y="6428171"/>
            <a:ext cx="385591" cy="27687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808080"/>
                </a:solidFill>
                <a:latin typeface="+mn-lt"/>
                <a:ea typeface="+mn-ea"/>
                <a:cs typeface="+mn-cs"/>
                <a:sym typeface="Helvetica"/>
              </a:defRPr>
            </a:lvl1pPr>
          </a:lstStyle>
          <a:p>
            <a:fld id="{86CB4B4D-7CA3-9044-876B-883B54F8677D}" type="slidenum">
              <a:rPr/>
              <a:t>13</a:t>
            </a:fld>
            <a:endParaRPr dirty="0"/>
          </a:p>
        </p:txBody>
      </p:sp>
      <p:pic>
        <p:nvPicPr>
          <p:cNvPr id="209" name="Grafik 59" descr="Grafik 59"/>
          <p:cNvPicPr>
            <a:picLocks noChangeAspect="1"/>
          </p:cNvPicPr>
          <p:nvPr/>
        </p:nvPicPr>
        <p:blipFill>
          <a:blip r:embed="rId3"/>
          <a:stretch>
            <a:fillRect/>
          </a:stretch>
        </p:blipFill>
        <p:spPr>
          <a:xfrm>
            <a:off x="10408394" y="159921"/>
            <a:ext cx="1573665" cy="565099"/>
          </a:xfrm>
          <a:prstGeom prst="rect">
            <a:avLst/>
          </a:prstGeom>
          <a:ln w="12700">
            <a:miter lim="400000"/>
          </a:ln>
        </p:spPr>
      </p:pic>
      <p:sp>
        <p:nvSpPr>
          <p:cNvPr id="210" name="Textfeld 7"/>
          <p:cNvSpPr txBox="1"/>
          <p:nvPr/>
        </p:nvSpPr>
        <p:spPr>
          <a:xfrm>
            <a:off x="2799522" y="5068863"/>
            <a:ext cx="7006359" cy="76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r>
              <a:rPr lang="en-US" dirty="0"/>
              <a:t>Chargeable, easy to set up, no maintenance </a:t>
            </a:r>
            <a:r>
              <a:rPr dirty="0"/>
              <a:t>= </a:t>
            </a:r>
            <a:r>
              <a:rPr u="sng" dirty="0">
                <a:solidFill>
                  <a:srgbClr val="0563C1"/>
                </a:solidFill>
                <a:uFill>
                  <a:solidFill>
                    <a:srgbClr val="0563C1"/>
                  </a:solidFill>
                </a:uFill>
                <a:hlinkClick r:id="rId4"/>
              </a:rPr>
              <a:t>Obsidian Sync </a:t>
            </a:r>
            <a:br>
              <a:rPr dirty="0"/>
            </a:br>
            <a:r>
              <a:rPr sz="800" dirty="0"/>
              <a:t> </a:t>
            </a:r>
          </a:p>
          <a:p>
            <a:pPr algn="ctr"/>
            <a:r>
              <a:rPr lang="en-US" dirty="0"/>
              <a:t>Free of charge, complicated setup, maintenance required </a:t>
            </a:r>
            <a:r>
              <a:rPr dirty="0"/>
              <a:t>= </a:t>
            </a:r>
            <a:r>
              <a:rPr lang="en-US" dirty="0"/>
              <a:t>e.g.</a:t>
            </a:r>
            <a:r>
              <a:rPr dirty="0"/>
              <a:t> </a:t>
            </a:r>
            <a:r>
              <a:rPr u="sng" dirty="0" err="1">
                <a:solidFill>
                  <a:srgbClr val="0563C1"/>
                </a:solidFill>
                <a:uFill>
                  <a:solidFill>
                    <a:srgbClr val="0563C1"/>
                  </a:solidFill>
                </a:uFill>
                <a:hlinkClick r:id="rId5"/>
              </a:rPr>
              <a:t>LiveSync</a:t>
            </a:r>
            <a:r>
              <a:rPr dirty="0"/>
              <a:t> </a:t>
            </a:r>
          </a:p>
        </p:txBody>
      </p:sp>
      <p:pic>
        <p:nvPicPr>
          <p:cNvPr id="211" name="Grafik 1" descr="Grafik 1"/>
          <p:cNvPicPr>
            <a:picLocks noChangeAspect="1"/>
          </p:cNvPicPr>
          <p:nvPr/>
        </p:nvPicPr>
        <p:blipFill>
          <a:blip r:embed="rId6"/>
          <a:stretch>
            <a:fillRect/>
          </a:stretch>
        </p:blipFill>
        <p:spPr>
          <a:xfrm>
            <a:off x="1361274" y="2706311"/>
            <a:ext cx="519281" cy="519281"/>
          </a:xfrm>
          <a:prstGeom prst="rect">
            <a:avLst/>
          </a:prstGeom>
          <a:ln w="12700">
            <a:miter lim="400000"/>
          </a:ln>
        </p:spPr>
      </p:pic>
      <p:pic>
        <p:nvPicPr>
          <p:cNvPr id="212" name="Grafik 4" descr="Graphic of a laptop with the Obsidian logo on its screen. "/>
          <p:cNvPicPr>
            <a:picLocks noChangeAspect="1"/>
          </p:cNvPicPr>
          <p:nvPr/>
        </p:nvPicPr>
        <p:blipFill>
          <a:blip r:embed="rId7"/>
          <a:stretch>
            <a:fillRect/>
          </a:stretch>
        </p:blipFill>
        <p:spPr>
          <a:xfrm>
            <a:off x="3205163" y="1423631"/>
            <a:ext cx="3450117" cy="3450117"/>
          </a:xfrm>
          <a:prstGeom prst="rect">
            <a:avLst/>
          </a:prstGeom>
          <a:ln w="12700">
            <a:miter lim="400000"/>
          </a:ln>
        </p:spPr>
      </p:pic>
      <p:pic>
        <p:nvPicPr>
          <p:cNvPr id="213" name="Grafik 6" descr="A graphic of a smartphone showing the Obsidian logo on the screen."/>
          <p:cNvPicPr>
            <a:picLocks noChangeAspect="1"/>
          </p:cNvPicPr>
          <p:nvPr/>
        </p:nvPicPr>
        <p:blipFill>
          <a:blip r:embed="rId8"/>
          <a:stretch>
            <a:fillRect/>
          </a:stretch>
        </p:blipFill>
        <p:spPr>
          <a:xfrm>
            <a:off x="950323" y="2324718"/>
            <a:ext cx="1341184" cy="1341184"/>
          </a:xfrm>
          <a:prstGeom prst="rect">
            <a:avLst/>
          </a:prstGeom>
          <a:ln w="12700">
            <a:miter lim="400000"/>
          </a:ln>
        </p:spPr>
      </p:pic>
      <p:pic>
        <p:nvPicPr>
          <p:cNvPr id="214" name="Grafik 8">
            <a:extLs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643558" y="2647080"/>
            <a:ext cx="519281" cy="519281"/>
          </a:xfrm>
          <a:prstGeom prst="rect">
            <a:avLst/>
          </a:prstGeom>
          <a:ln w="12700">
            <a:miter lim="400000"/>
          </a:ln>
        </p:spPr>
      </p:pic>
      <p:pic>
        <p:nvPicPr>
          <p:cNvPr id="215" name="Grafik 9" descr="Graphic of a laptop with the Obsidian logo on its screen. "/>
          <p:cNvPicPr>
            <a:picLocks noChangeAspect="1"/>
          </p:cNvPicPr>
          <p:nvPr/>
        </p:nvPicPr>
        <p:blipFill>
          <a:blip r:embed="rId7"/>
          <a:stretch>
            <a:fillRect/>
          </a:stretch>
        </p:blipFill>
        <p:spPr>
          <a:xfrm>
            <a:off x="8039557" y="1404414"/>
            <a:ext cx="3450117" cy="3450118"/>
          </a:xfrm>
          <a:prstGeom prst="rect">
            <a:avLst/>
          </a:prstGeom>
          <a:ln w="12700">
            <a:miter lim="400000"/>
          </a:ln>
        </p:spPr>
      </p:pic>
      <p:pic>
        <p:nvPicPr>
          <p:cNvPr id="216" name="Grafik 11">
            <a:extLs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477951" y="2627864"/>
            <a:ext cx="519281" cy="519280"/>
          </a:xfrm>
          <a:prstGeom prst="rect">
            <a:avLst/>
          </a:prstGeom>
          <a:ln w="12700">
            <a:miter lim="400000"/>
          </a:ln>
        </p:spPr>
      </p:pic>
      <p:sp>
        <p:nvSpPr>
          <p:cNvPr id="217" name="Gerade Verbindung mit Pfeil 13" descr="Double ended arrow."/>
          <p:cNvSpPr/>
          <p:nvPr/>
        </p:nvSpPr>
        <p:spPr>
          <a:xfrm>
            <a:off x="6750584" y="3014941"/>
            <a:ext cx="1288974" cy="1"/>
          </a:xfrm>
          <a:prstGeom prst="line">
            <a:avLst/>
          </a:prstGeom>
          <a:ln w="76200">
            <a:solidFill>
              <a:srgbClr val="000000"/>
            </a:solidFill>
            <a:miter/>
            <a:headEnd type="triangle"/>
            <a:tailEnd type="triangle"/>
          </a:ln>
        </p:spPr>
        <p:txBody>
          <a:bodyPr lIns="45719" rIns="45719"/>
          <a:lstStyle/>
          <a:p>
            <a:endParaRPr/>
          </a:p>
        </p:txBody>
      </p:sp>
      <p:sp>
        <p:nvSpPr>
          <p:cNvPr id="218" name="Gerade Verbindung mit Pfeil 14" descr="Double ended arrow."/>
          <p:cNvSpPr/>
          <p:nvPr/>
        </p:nvSpPr>
        <p:spPr>
          <a:xfrm>
            <a:off x="2305921" y="3014941"/>
            <a:ext cx="1052383" cy="1"/>
          </a:xfrm>
          <a:prstGeom prst="line">
            <a:avLst/>
          </a:prstGeom>
          <a:ln w="76200">
            <a:solidFill>
              <a:srgbClr val="000000"/>
            </a:solidFill>
            <a:miter/>
            <a:headEnd type="triangle"/>
            <a:tailEnd type="triangle"/>
          </a:ln>
        </p:spPr>
        <p:txBody>
          <a:bodyPr lIns="45719" rIns="45719"/>
          <a:lstStyle/>
          <a:p>
            <a:endParaRPr/>
          </a:p>
        </p:txBody>
      </p:sp>
      <p:sp>
        <p:nvSpPr>
          <p:cNvPr id="2" name="TextBox 1">
            <a:extLst>
              <a:ext uri="{FF2B5EF4-FFF2-40B4-BE49-F238E27FC236}">
                <a16:creationId xmlns:a16="http://schemas.microsoft.com/office/drawing/2014/main" id="{9C7E478D-DFA8-74CB-CA39-BDEA5C6201F6}"/>
              </a:ext>
            </a:extLst>
          </p:cNvPr>
          <p:cNvSpPr txBox="1"/>
          <p:nvPr/>
        </p:nvSpPr>
        <p:spPr>
          <a:xfrm>
            <a:off x="10048988" y="6062221"/>
            <a:ext cx="2473970" cy="269241"/>
          </a:xfrm>
          <a:prstGeom prst="rect">
            <a:avLst/>
          </a:prstGeom>
          <a:noFill/>
        </p:spPr>
        <p:txBody>
          <a:bodyPr wrap="square" rtlCol="0">
            <a:spAutoFit/>
          </a:bodyPr>
          <a:lstStyle/>
          <a:p>
            <a:r>
              <a:rPr lang="en-US" sz="1100" dirty="0">
                <a:solidFill>
                  <a:schemeClr val="bg2">
                    <a:lumMod val="75000"/>
                  </a:schemeClr>
                </a:solidFill>
              </a:rPr>
              <a:t>Icons by Microsoft Power Point</a:t>
            </a:r>
            <a:endParaRPr lang="de-DE" sz="1100" dirty="0">
              <a:solidFill>
                <a:schemeClr val="bg2">
                  <a:lumMod val="75000"/>
                </a:schemeClr>
              </a:solidFill>
            </a:endParaRPr>
          </a:p>
        </p:txBody>
      </p:sp>
      <p:pic>
        <p:nvPicPr>
          <p:cNvPr id="4" name="Grafik 59" descr="Grafik 59">
            <a:extLst>
              <a:ext uri="{FF2B5EF4-FFF2-40B4-BE49-F238E27FC236}">
                <a16:creationId xmlns:a16="http://schemas.microsoft.com/office/drawing/2014/main" id="{5D0830CE-4761-F1A9-5FC2-1659526AF196}"/>
              </a:ext>
            </a:extLst>
          </p:cNvPr>
          <p:cNvPicPr>
            <a:picLocks noChangeAspect="1"/>
          </p:cNvPicPr>
          <p:nvPr/>
        </p:nvPicPr>
        <p:blipFill>
          <a:blip r:embed="rId3"/>
          <a:stretch>
            <a:fillRect/>
          </a:stretch>
        </p:blipFill>
        <p:spPr>
          <a:xfrm>
            <a:off x="10408394" y="1128413"/>
            <a:ext cx="1573665" cy="565099"/>
          </a:xfrm>
          <a:prstGeom prst="rect">
            <a:avLst/>
          </a:prstGeom>
          <a:ln w="12700">
            <a:miter lim="400000"/>
          </a:ln>
        </p:spPr>
      </p:pic>
      <p:sp>
        <p:nvSpPr>
          <p:cNvPr id="5" name="Rectangle 6">
            <a:extLst>
              <a:ext uri="{FF2B5EF4-FFF2-40B4-BE49-F238E27FC236}">
                <a16:creationId xmlns:a16="http://schemas.microsoft.com/office/drawing/2014/main" id="{98567E77-E7DD-BE89-782C-C3DA31D86C5C}"/>
              </a:ext>
            </a:extLst>
          </p:cNvPr>
          <p:cNvSpPr/>
          <p:nvPr/>
        </p:nvSpPr>
        <p:spPr>
          <a:xfrm>
            <a:off x="0" y="27009"/>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6" name="TextBox 4">
            <a:extLst>
              <a:ext uri="{FF2B5EF4-FFF2-40B4-BE49-F238E27FC236}">
                <a16:creationId xmlns:a16="http://schemas.microsoft.com/office/drawing/2014/main" id="{296F3F41-4ADE-E9BE-7670-A0D3557EE15E}"/>
              </a:ext>
            </a:extLst>
          </p:cNvPr>
          <p:cNvSpPr txBox="1"/>
          <p:nvPr/>
        </p:nvSpPr>
        <p:spPr>
          <a:xfrm>
            <a:off x="10642649" y="16535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7" name="Rechteck 10">
            <a:extLst>
              <a:ext uri="{FF2B5EF4-FFF2-40B4-BE49-F238E27FC236}">
                <a16:creationId xmlns:a16="http://schemas.microsoft.com/office/drawing/2014/main" id="{1DCC1CF9-2703-BA30-C3D6-A9C8E88CE72A}"/>
              </a:ext>
            </a:extLst>
          </p:cNvPr>
          <p:cNvSpPr/>
          <p:nvPr/>
        </p:nvSpPr>
        <p:spPr>
          <a:xfrm>
            <a:off x="378975" y="164541"/>
            <a:ext cx="4567917"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Synchronization Across Devices</a:t>
            </a:r>
          </a:p>
        </p:txBody>
      </p:sp>
    </p:spTree>
  </p:cSld>
  <p:clrMapOvr>
    <a:masterClrMapping/>
  </p:clrMapOvr>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10">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210">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p:tmAbs val="0"/>
                                  </p:iterate>
                                  <p:childTnLst>
                                    <p:set>
                                      <p:cBhvr>
                                        <p:cTn id="12" fill="hold"/>
                                        <p:tgtEl>
                                          <p:spTgt spid="2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 grpId="0" build="p" bldLvl="5"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9B4E2A-9A7F-C87A-3E42-6A7FE41A87A2}"/>
            </a:ext>
          </a:extLst>
        </p:cNvPr>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CACECF43-2912-3EB3-6204-B693F3F9308B}"/>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14</a:t>
            </a:fld>
            <a:endParaRPr lang="de-DE" dirty="0">
              <a:solidFill>
                <a:schemeClr val="bg1">
                  <a:lumMod val="50000"/>
                </a:schemeClr>
              </a:solidFill>
              <a:latin typeface="Helvetica" pitchFamily="2" charset="0"/>
            </a:endParaRPr>
          </a:p>
        </p:txBody>
      </p:sp>
      <p:sp>
        <p:nvSpPr>
          <p:cNvPr id="2" name="Textfeld 1">
            <a:extLst>
              <a:ext uri="{FF2B5EF4-FFF2-40B4-BE49-F238E27FC236}">
                <a16:creationId xmlns:a16="http://schemas.microsoft.com/office/drawing/2014/main" id="{DF3DAFF5-5633-5A24-A555-C63E5BE5A983}"/>
              </a:ext>
            </a:extLst>
          </p:cNvPr>
          <p:cNvSpPr txBox="1"/>
          <p:nvPr/>
        </p:nvSpPr>
        <p:spPr>
          <a:xfrm>
            <a:off x="4341847" y="2217381"/>
            <a:ext cx="5787915" cy="2862322"/>
          </a:xfrm>
          <a:prstGeom prst="rect">
            <a:avLst/>
          </a:prstGeom>
          <a:noFill/>
        </p:spPr>
        <p:txBody>
          <a:bodyPr wrap="square" rtlCol="0">
            <a:spAutoFit/>
          </a:bodyPr>
          <a:lstStyle/>
          <a:p>
            <a:pPr marL="285750" indent="-285750">
              <a:buFont typeface="Arial" panose="020B0604020202020204" pitchFamily="34" charset="0"/>
              <a:buChar char="•"/>
            </a:pPr>
            <a:r>
              <a:rPr lang="de-DE" dirty="0" err="1"/>
              <a:t>Does</a:t>
            </a:r>
            <a:r>
              <a:rPr lang="de-DE" dirty="0"/>
              <a:t> not support real-time </a:t>
            </a:r>
            <a:r>
              <a:rPr lang="de-DE" dirty="0" err="1"/>
              <a:t>collaboration</a:t>
            </a:r>
            <a:r>
              <a:rPr lang="de-DE" dirty="0"/>
              <a:t>.</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Data </a:t>
            </a:r>
            <a:r>
              <a:rPr lang="de-DE" dirty="0" err="1"/>
              <a:t>is</a:t>
            </a:r>
            <a:r>
              <a:rPr lang="de-DE" dirty="0"/>
              <a:t> </a:t>
            </a:r>
            <a:r>
              <a:rPr lang="de-DE" dirty="0" err="1"/>
              <a:t>stored</a:t>
            </a:r>
            <a:r>
              <a:rPr lang="de-DE" dirty="0"/>
              <a:t> </a:t>
            </a:r>
            <a:r>
              <a:rPr lang="de-DE" dirty="0" err="1"/>
              <a:t>locally</a:t>
            </a:r>
            <a:r>
              <a:rPr lang="de-DE" dirty="0"/>
              <a:t>, </a:t>
            </a:r>
            <a:r>
              <a:rPr lang="de-DE" dirty="0" err="1"/>
              <a:t>no</a:t>
            </a:r>
            <a:r>
              <a:rPr lang="de-DE" dirty="0"/>
              <a:t> </a:t>
            </a:r>
            <a:r>
              <a:rPr lang="de-DE" dirty="0" err="1"/>
              <a:t>integrated</a:t>
            </a:r>
            <a:r>
              <a:rPr lang="de-DE" dirty="0"/>
              <a:t> </a:t>
            </a:r>
            <a:r>
              <a:rPr lang="de-DE" dirty="0" err="1"/>
              <a:t>cloud</a:t>
            </a:r>
            <a:r>
              <a:rPr lang="de-DE" dirty="0"/>
              <a:t> </a:t>
            </a:r>
            <a:r>
              <a:rPr lang="de-DE" dirty="0" err="1"/>
              <a:t>storage</a:t>
            </a:r>
            <a:r>
              <a:rPr lang="de-DE" dirty="0"/>
              <a:t>.</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Mobile </a:t>
            </a:r>
            <a:r>
              <a:rPr lang="de-DE" dirty="0" err="1"/>
              <a:t>version</a:t>
            </a:r>
            <a:r>
              <a:rPr lang="de-DE" dirty="0"/>
              <a:t> </a:t>
            </a:r>
            <a:r>
              <a:rPr lang="de-DE" dirty="0" err="1"/>
              <a:t>often</a:t>
            </a:r>
            <a:r>
              <a:rPr lang="de-DE" dirty="0"/>
              <a:t> </a:t>
            </a:r>
            <a:r>
              <a:rPr lang="de-DE" dirty="0" err="1"/>
              <a:t>lacks</a:t>
            </a:r>
            <a:r>
              <a:rPr lang="de-DE" dirty="0"/>
              <a:t> </a:t>
            </a:r>
            <a:r>
              <a:rPr lang="de-DE" dirty="0" err="1"/>
              <a:t>functionality</a:t>
            </a:r>
            <a:r>
              <a:rPr lang="de-DE" dirty="0"/>
              <a:t>.</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err="1"/>
              <a:t>Customization</a:t>
            </a:r>
            <a:r>
              <a:rPr lang="de-DE" dirty="0"/>
              <a:t> </a:t>
            </a:r>
            <a:r>
              <a:rPr lang="de-DE" dirty="0" err="1"/>
              <a:t>overload</a:t>
            </a:r>
            <a:r>
              <a:rPr lang="de-DE" dirty="0"/>
              <a:t>.</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Not </a:t>
            </a:r>
            <a:r>
              <a:rPr lang="de-DE" dirty="0" err="1"/>
              <a:t>completely</a:t>
            </a:r>
            <a:r>
              <a:rPr lang="de-DE" dirty="0"/>
              <a:t> Open Source.</a:t>
            </a:r>
          </a:p>
          <a:p>
            <a:pPr marL="285750" indent="-285750">
              <a:buFont typeface="Arial" panose="020B0604020202020204" pitchFamily="34" charset="0"/>
              <a:buChar char="•"/>
            </a:pPr>
            <a:endParaRPr lang="de-DE" dirty="0"/>
          </a:p>
        </p:txBody>
      </p:sp>
      <p:pic>
        <p:nvPicPr>
          <p:cNvPr id="3" name="Grafik 4">
            <a:extLst>
              <a:ext uri="{FF2B5EF4-FFF2-40B4-BE49-F238E27FC236}">
                <a16:creationId xmlns:a16="http://schemas.microsoft.com/office/drawing/2014/main" id="{255D4F12-FAA2-A98D-6CA3-75732DFA94E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rot="10800000">
            <a:off x="1900410" y="2802600"/>
            <a:ext cx="1691884" cy="1691884"/>
          </a:xfrm>
          <a:prstGeom prst="rect">
            <a:avLst/>
          </a:prstGeom>
          <a:ln w="12700">
            <a:miter lim="400000"/>
          </a:ln>
        </p:spPr>
      </p:pic>
      <p:sp>
        <p:nvSpPr>
          <p:cNvPr id="4" name="TextBox 3">
            <a:extLst>
              <a:ext uri="{FF2B5EF4-FFF2-40B4-BE49-F238E27FC236}">
                <a16:creationId xmlns:a16="http://schemas.microsoft.com/office/drawing/2014/main" id="{D7B5CA6A-DE63-5572-4517-4E00F6BE42BC}"/>
              </a:ext>
            </a:extLst>
          </p:cNvPr>
          <p:cNvSpPr txBox="1"/>
          <p:nvPr/>
        </p:nvSpPr>
        <p:spPr>
          <a:xfrm>
            <a:off x="9718030" y="6428170"/>
            <a:ext cx="2473970" cy="269241"/>
          </a:xfrm>
          <a:prstGeom prst="rect">
            <a:avLst/>
          </a:prstGeom>
          <a:noFill/>
        </p:spPr>
        <p:txBody>
          <a:bodyPr wrap="square" rtlCol="0">
            <a:spAutoFit/>
          </a:bodyPr>
          <a:lstStyle/>
          <a:p>
            <a:r>
              <a:rPr lang="en-US" sz="1100" dirty="0">
                <a:solidFill>
                  <a:schemeClr val="bg2">
                    <a:lumMod val="75000"/>
                  </a:schemeClr>
                </a:solidFill>
              </a:rPr>
              <a:t>Icons by Microsoft Power Point</a:t>
            </a:r>
            <a:endParaRPr lang="de-DE" sz="1100" dirty="0">
              <a:solidFill>
                <a:schemeClr val="bg2">
                  <a:lumMod val="75000"/>
                </a:schemeClr>
              </a:solidFill>
            </a:endParaRPr>
          </a:p>
        </p:txBody>
      </p:sp>
      <p:sp>
        <p:nvSpPr>
          <p:cNvPr id="7" name="Rechteck 6">
            <a:extLst>
              <a:ext uri="{FF2B5EF4-FFF2-40B4-BE49-F238E27FC236}">
                <a16:creationId xmlns:a16="http://schemas.microsoft.com/office/drawing/2014/main" id="{992D6D80-24BD-9B2A-E92F-8793EE7AC511}"/>
              </a:ext>
            </a:extLst>
          </p:cNvPr>
          <p:cNvSpPr/>
          <p:nvPr/>
        </p:nvSpPr>
        <p:spPr>
          <a:xfrm>
            <a:off x="375931" y="153545"/>
            <a:ext cx="2683748"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What is Obsidian?</a:t>
            </a:r>
          </a:p>
        </p:txBody>
      </p:sp>
      <p:pic>
        <p:nvPicPr>
          <p:cNvPr id="8" name="Grafik 7">
            <a:extLst>
              <a:ext uri="{FF2B5EF4-FFF2-40B4-BE49-F238E27FC236}">
                <a16:creationId xmlns:a16="http://schemas.microsoft.com/office/drawing/2014/main" id="{59A4F71D-0FD0-36D2-1F74-A369249B77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9" name="Rectangle 6">
            <a:extLst>
              <a:ext uri="{FF2B5EF4-FFF2-40B4-BE49-F238E27FC236}">
                <a16:creationId xmlns:a16="http://schemas.microsoft.com/office/drawing/2014/main" id="{C909D21C-9A4A-688C-0290-939B46F8708E}"/>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TextBox 4">
            <a:extLst>
              <a:ext uri="{FF2B5EF4-FFF2-40B4-BE49-F238E27FC236}">
                <a16:creationId xmlns:a16="http://schemas.microsoft.com/office/drawing/2014/main" id="{E7A87587-0C9B-AB4F-9693-13088810BD22}"/>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12" name="Rechteck 10">
            <a:extLst>
              <a:ext uri="{FF2B5EF4-FFF2-40B4-BE49-F238E27FC236}">
                <a16:creationId xmlns:a16="http://schemas.microsoft.com/office/drawing/2014/main" id="{38002B1E-F251-29BA-E0E7-0F42B34B6B62}"/>
              </a:ext>
            </a:extLst>
          </p:cNvPr>
          <p:cNvSpPr/>
          <p:nvPr/>
        </p:nvSpPr>
        <p:spPr>
          <a:xfrm>
            <a:off x="375931" y="153545"/>
            <a:ext cx="3866764"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Disadvantages of Obsidian</a:t>
            </a:r>
          </a:p>
        </p:txBody>
      </p:sp>
    </p:spTree>
    <p:extLst>
      <p:ext uri="{BB962C8B-B14F-4D97-AF65-F5344CB8AC3E}">
        <p14:creationId xmlns:p14="http://schemas.microsoft.com/office/powerpoint/2010/main" val="1303800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257477-53FD-ECED-F878-15EC56324BE9}"/>
              </a:ext>
            </a:extLst>
          </p:cNvPr>
          <p:cNvSpPr txBox="1"/>
          <p:nvPr/>
        </p:nvSpPr>
        <p:spPr>
          <a:xfrm>
            <a:off x="9275590" y="6265926"/>
            <a:ext cx="2770567" cy="430887"/>
          </a:xfrm>
          <a:prstGeom prst="rect">
            <a:avLst/>
          </a:prstGeom>
          <a:noFill/>
        </p:spPr>
        <p:txBody>
          <a:bodyPr wrap="square" rtlCol="0">
            <a:spAutoFit/>
          </a:bodyPr>
          <a:lstStyle/>
          <a:p>
            <a:r>
              <a:rPr lang="en-US" sz="1100" dirty="0">
                <a:solidFill>
                  <a:schemeClr val="bg2">
                    <a:lumMod val="75000"/>
                  </a:schemeClr>
                </a:solidFill>
              </a:rPr>
              <a:t>Meme “stressed mouse” by Luke Statzer, text by Nele Fuchs, created with imgflip.com</a:t>
            </a:r>
            <a:endParaRPr lang="de-DE" sz="1100" dirty="0">
              <a:solidFill>
                <a:schemeClr val="bg2">
                  <a:lumMod val="75000"/>
                </a:schemeClr>
              </a:solidFill>
            </a:endParaRPr>
          </a:p>
        </p:txBody>
      </p:sp>
      <p:sp>
        <p:nvSpPr>
          <p:cNvPr id="171" name="Rechteck 10"/>
          <p:cNvSpPr txBox="1"/>
          <p:nvPr/>
        </p:nvSpPr>
        <p:spPr>
          <a:xfrm>
            <a:off x="410876" y="26279"/>
            <a:ext cx="92396" cy="5778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lnSpc>
                <a:spcPct val="150000"/>
              </a:lnSpc>
              <a:defRPr sz="2400">
                <a:solidFill>
                  <a:srgbClr val="FFFFFF"/>
                </a:solidFill>
                <a:latin typeface="Arial"/>
                <a:ea typeface="Arial"/>
                <a:cs typeface="Arial"/>
                <a:sym typeface="Arial"/>
              </a:defRPr>
            </a:lvl1pPr>
          </a:lstStyle>
          <a:p>
            <a:endParaRPr dirty="0"/>
          </a:p>
        </p:txBody>
      </p:sp>
      <p:sp>
        <p:nvSpPr>
          <p:cNvPr id="172" name="Foliennummernplatzhalter 3"/>
          <p:cNvSpPr txBox="1">
            <a:spLocks noGrp="1"/>
          </p:cNvSpPr>
          <p:nvPr>
            <p:ph type="sldNum" sz="quarter" idx="4294967295"/>
          </p:nvPr>
        </p:nvSpPr>
        <p:spPr>
          <a:xfrm>
            <a:off x="11572240" y="6428172"/>
            <a:ext cx="456711" cy="2686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808080"/>
                </a:solidFill>
                <a:latin typeface="+mn-lt"/>
                <a:ea typeface="+mn-ea"/>
                <a:cs typeface="+mn-cs"/>
                <a:sym typeface="Helvetica"/>
              </a:defRPr>
            </a:lvl1pPr>
          </a:lstStyle>
          <a:p>
            <a:fld id="{86CB4B4D-7CA3-9044-876B-883B54F8677D}" type="slidenum">
              <a:rPr/>
              <a:t>15</a:t>
            </a:fld>
            <a:endParaRPr/>
          </a:p>
        </p:txBody>
      </p:sp>
      <p:pic>
        <p:nvPicPr>
          <p:cNvPr id="174" name="Grafik 4" descr="Stack of books."/>
          <p:cNvPicPr>
            <a:picLocks noChangeAspect="1"/>
          </p:cNvPicPr>
          <p:nvPr/>
        </p:nvPicPr>
        <p:blipFill>
          <a:blip r:embed="rId2"/>
          <a:stretch>
            <a:fillRect/>
          </a:stretch>
        </p:blipFill>
        <p:spPr>
          <a:xfrm>
            <a:off x="1571593" y="2124469"/>
            <a:ext cx="1203208" cy="1203209"/>
          </a:xfrm>
          <a:prstGeom prst="rect">
            <a:avLst/>
          </a:prstGeom>
          <a:ln w="12700">
            <a:miter lim="400000"/>
          </a:ln>
        </p:spPr>
      </p:pic>
      <p:pic>
        <p:nvPicPr>
          <p:cNvPr id="175" name="Grafik 7" descr="Three people with a speech bubble over their heads. "/>
          <p:cNvPicPr>
            <a:picLocks noChangeAspect="1"/>
          </p:cNvPicPr>
          <p:nvPr/>
        </p:nvPicPr>
        <p:blipFill>
          <a:blip r:embed="rId3"/>
          <a:stretch>
            <a:fillRect/>
          </a:stretch>
        </p:blipFill>
        <p:spPr>
          <a:xfrm>
            <a:off x="2507933" y="5259759"/>
            <a:ext cx="1271438" cy="1271438"/>
          </a:xfrm>
          <a:prstGeom prst="rect">
            <a:avLst/>
          </a:prstGeom>
          <a:ln w="12700">
            <a:miter lim="400000"/>
          </a:ln>
        </p:spPr>
      </p:pic>
      <p:pic>
        <p:nvPicPr>
          <p:cNvPr id="176" name="Grafik 9" descr="E-Mail folder graphic."/>
          <p:cNvPicPr>
            <a:picLocks noChangeAspect="1"/>
          </p:cNvPicPr>
          <p:nvPr/>
        </p:nvPicPr>
        <p:blipFill>
          <a:blip r:embed="rId4"/>
          <a:stretch>
            <a:fillRect/>
          </a:stretch>
        </p:blipFill>
        <p:spPr>
          <a:xfrm>
            <a:off x="2693617" y="1364146"/>
            <a:ext cx="1212171" cy="1212171"/>
          </a:xfrm>
          <a:prstGeom prst="rect">
            <a:avLst/>
          </a:prstGeom>
          <a:ln w="12700">
            <a:miter lim="400000"/>
          </a:ln>
        </p:spPr>
      </p:pic>
      <p:pic>
        <p:nvPicPr>
          <p:cNvPr id="177" name="Grafik 12" descr="List with bullet points."/>
          <p:cNvPicPr>
            <a:picLocks noChangeAspect="1"/>
          </p:cNvPicPr>
          <p:nvPr/>
        </p:nvPicPr>
        <p:blipFill>
          <a:blip r:embed="rId5"/>
          <a:stretch>
            <a:fillRect/>
          </a:stretch>
        </p:blipFill>
        <p:spPr>
          <a:xfrm>
            <a:off x="1028156" y="3603085"/>
            <a:ext cx="1321276" cy="1321276"/>
          </a:xfrm>
          <a:prstGeom prst="rect">
            <a:avLst/>
          </a:prstGeom>
          <a:ln w="12700">
            <a:miter lim="400000"/>
          </a:ln>
        </p:spPr>
      </p:pic>
      <p:pic>
        <p:nvPicPr>
          <p:cNvPr id="178" name="Grafik 16" descr="Three people sitting in front of a screen. "/>
          <p:cNvPicPr>
            <a:picLocks noChangeAspect="1"/>
          </p:cNvPicPr>
          <p:nvPr/>
        </p:nvPicPr>
        <p:blipFill>
          <a:blip r:embed="rId6"/>
          <a:stretch>
            <a:fillRect/>
          </a:stretch>
        </p:blipFill>
        <p:spPr>
          <a:xfrm>
            <a:off x="988762" y="5012435"/>
            <a:ext cx="1271436" cy="1271437"/>
          </a:xfrm>
          <a:prstGeom prst="rect">
            <a:avLst/>
          </a:prstGeom>
          <a:ln w="12700">
            <a:miter lim="400000"/>
          </a:ln>
        </p:spPr>
      </p:pic>
      <p:sp>
        <p:nvSpPr>
          <p:cNvPr id="179" name="Gerade Verbindung mit Pfeil 13">
            <a:extLst>
              <a:ext uri="{C183D7F6-B498-43B3-948B-1728B52AA6E4}">
                <adec:decorative xmlns:adec="http://schemas.microsoft.com/office/drawing/2017/decorative" val="1"/>
              </a:ext>
            </a:extLst>
          </p:cNvPr>
          <p:cNvSpPr/>
          <p:nvPr/>
        </p:nvSpPr>
        <p:spPr>
          <a:xfrm flipV="1">
            <a:off x="3649055" y="4722548"/>
            <a:ext cx="956286" cy="417008"/>
          </a:xfrm>
          <a:prstGeom prst="line">
            <a:avLst/>
          </a:prstGeom>
          <a:ln w="57150">
            <a:solidFill>
              <a:srgbClr val="000000"/>
            </a:solidFill>
            <a:miter/>
            <a:tailEnd type="triangle"/>
          </a:ln>
        </p:spPr>
        <p:txBody>
          <a:bodyPr lIns="45719" rIns="45719"/>
          <a:lstStyle/>
          <a:p>
            <a:endParaRPr/>
          </a:p>
        </p:txBody>
      </p:sp>
      <p:sp>
        <p:nvSpPr>
          <p:cNvPr id="180" name="Gerade Verbindung mit Pfeil 17">
            <a:extLst>
              <a:ext uri="{C183D7F6-B498-43B3-948B-1728B52AA6E4}">
                <adec:decorative xmlns:adec="http://schemas.microsoft.com/office/drawing/2017/decorative" val="1"/>
              </a:ext>
            </a:extLst>
          </p:cNvPr>
          <p:cNvSpPr/>
          <p:nvPr/>
        </p:nvSpPr>
        <p:spPr>
          <a:xfrm flipV="1">
            <a:off x="2349430" y="4087428"/>
            <a:ext cx="2009851" cy="219698"/>
          </a:xfrm>
          <a:prstGeom prst="line">
            <a:avLst/>
          </a:prstGeom>
          <a:ln w="57150">
            <a:solidFill>
              <a:srgbClr val="000000"/>
            </a:solidFill>
            <a:miter/>
            <a:tailEnd type="triangle"/>
          </a:ln>
        </p:spPr>
        <p:txBody>
          <a:bodyPr lIns="45719" rIns="45719"/>
          <a:lstStyle/>
          <a:p>
            <a:endParaRPr/>
          </a:p>
        </p:txBody>
      </p:sp>
      <p:sp>
        <p:nvSpPr>
          <p:cNvPr id="181" name="Gerade Verbindung mit Pfeil 19">
            <a:extLst>
              <a:ext uri="{C183D7F6-B498-43B3-948B-1728B52AA6E4}">
                <adec:decorative xmlns:adec="http://schemas.microsoft.com/office/drawing/2017/decorative" val="1"/>
              </a:ext>
            </a:extLst>
          </p:cNvPr>
          <p:cNvSpPr/>
          <p:nvPr/>
        </p:nvSpPr>
        <p:spPr>
          <a:xfrm>
            <a:off x="3905787" y="2521922"/>
            <a:ext cx="693689" cy="673410"/>
          </a:xfrm>
          <a:prstGeom prst="line">
            <a:avLst/>
          </a:prstGeom>
          <a:ln w="57150">
            <a:solidFill>
              <a:srgbClr val="000000"/>
            </a:solidFill>
            <a:miter/>
            <a:tailEnd type="triangle"/>
          </a:ln>
        </p:spPr>
        <p:txBody>
          <a:bodyPr lIns="45719" rIns="45719"/>
          <a:lstStyle/>
          <a:p>
            <a:endParaRPr/>
          </a:p>
        </p:txBody>
      </p:sp>
      <p:sp>
        <p:nvSpPr>
          <p:cNvPr id="182" name="Gerade Verbindung mit Pfeil 21" descr="Arrows pointing from the icons towards the person in the middle. The word input is written on top of it. ">
            <a:extLst>
              <a:ext uri="{C183D7F6-B498-43B3-948B-1728B52AA6E4}">
                <adec:decorative xmlns:adec="http://schemas.microsoft.com/office/drawing/2017/decorative" val="0"/>
              </a:ext>
            </a:extLst>
          </p:cNvPr>
          <p:cNvSpPr/>
          <p:nvPr/>
        </p:nvSpPr>
        <p:spPr>
          <a:xfrm>
            <a:off x="1588850" y="3368442"/>
            <a:ext cx="2874942" cy="482442"/>
          </a:xfrm>
          <a:prstGeom prst="line">
            <a:avLst/>
          </a:prstGeom>
          <a:ln w="57150">
            <a:solidFill>
              <a:srgbClr val="000000"/>
            </a:solidFill>
            <a:miter/>
            <a:tailEnd type="triangle"/>
          </a:ln>
        </p:spPr>
        <p:txBody>
          <a:bodyPr lIns="45719" rIns="45719"/>
          <a:lstStyle/>
          <a:p>
            <a:endParaRPr/>
          </a:p>
        </p:txBody>
      </p:sp>
      <p:sp>
        <p:nvSpPr>
          <p:cNvPr id="183" name="Gerade Verbindung mit Pfeil 30">
            <a:extLst>
              <a:ext uri="{C183D7F6-B498-43B3-948B-1728B52AA6E4}">
                <adec:decorative xmlns:adec="http://schemas.microsoft.com/office/drawing/2017/decorative" val="1"/>
              </a:ext>
            </a:extLst>
          </p:cNvPr>
          <p:cNvSpPr/>
          <p:nvPr/>
        </p:nvSpPr>
        <p:spPr>
          <a:xfrm>
            <a:off x="2801567" y="2994118"/>
            <a:ext cx="1557713" cy="464083"/>
          </a:xfrm>
          <a:prstGeom prst="line">
            <a:avLst/>
          </a:prstGeom>
          <a:ln w="57150">
            <a:solidFill>
              <a:srgbClr val="000000"/>
            </a:solidFill>
            <a:miter/>
            <a:tailEnd type="triangle"/>
          </a:ln>
        </p:spPr>
        <p:txBody>
          <a:bodyPr lIns="45719" rIns="45719"/>
          <a:lstStyle/>
          <a:p>
            <a:endParaRPr/>
          </a:p>
        </p:txBody>
      </p:sp>
      <p:pic>
        <p:nvPicPr>
          <p:cNvPr id="184" name="Grafik 11" descr="A person with long hair."/>
          <p:cNvPicPr>
            <a:picLocks noChangeAspect="1"/>
          </p:cNvPicPr>
          <p:nvPr/>
        </p:nvPicPr>
        <p:blipFill>
          <a:blip r:embed="rId7"/>
          <a:stretch>
            <a:fillRect/>
          </a:stretch>
        </p:blipFill>
        <p:spPr>
          <a:xfrm>
            <a:off x="4412813" y="2920989"/>
            <a:ext cx="1982024" cy="1982023"/>
          </a:xfrm>
          <a:prstGeom prst="rect">
            <a:avLst/>
          </a:prstGeom>
          <a:ln w="12700">
            <a:miter lim="400000"/>
          </a:ln>
        </p:spPr>
      </p:pic>
      <p:sp>
        <p:nvSpPr>
          <p:cNvPr id="185" name="Gerade Verbindung mit Pfeil 15">
            <a:extLst>
              <a:ext uri="{C183D7F6-B498-43B3-948B-1728B52AA6E4}">
                <adec:decorative xmlns:adec="http://schemas.microsoft.com/office/drawing/2017/decorative" val="1"/>
              </a:ext>
            </a:extLst>
          </p:cNvPr>
          <p:cNvSpPr/>
          <p:nvPr/>
        </p:nvSpPr>
        <p:spPr>
          <a:xfrm flipV="1">
            <a:off x="2153059" y="4416954"/>
            <a:ext cx="2355204" cy="595483"/>
          </a:xfrm>
          <a:prstGeom prst="line">
            <a:avLst/>
          </a:prstGeom>
          <a:ln w="57150">
            <a:solidFill>
              <a:srgbClr val="000000"/>
            </a:solidFill>
            <a:miter/>
            <a:tailEnd type="triangle"/>
          </a:ln>
        </p:spPr>
        <p:txBody>
          <a:bodyPr lIns="45719" rIns="45719"/>
          <a:lstStyle/>
          <a:p>
            <a:endParaRPr/>
          </a:p>
        </p:txBody>
      </p:sp>
      <p:sp>
        <p:nvSpPr>
          <p:cNvPr id="186" name="Gerade Verbindung mit Pfeil 18"/>
          <p:cNvSpPr/>
          <p:nvPr/>
        </p:nvSpPr>
        <p:spPr>
          <a:xfrm>
            <a:off x="9285750" y="4307125"/>
            <a:ext cx="730426" cy="1"/>
          </a:xfrm>
          <a:prstGeom prst="line">
            <a:avLst/>
          </a:prstGeom>
          <a:ln w="57150">
            <a:solidFill>
              <a:srgbClr val="000000"/>
            </a:solidFill>
            <a:miter/>
            <a:tailEnd type="triangle"/>
          </a:ln>
        </p:spPr>
        <p:txBody>
          <a:bodyPr lIns="45719" rIns="45719"/>
          <a:lstStyle/>
          <a:p>
            <a:endParaRPr/>
          </a:p>
        </p:txBody>
      </p:sp>
      <p:pic>
        <p:nvPicPr>
          <p:cNvPr id="187" name="Grafik 28" descr="Laptop with Internet symbol on screen."/>
          <p:cNvPicPr>
            <a:picLocks noChangeAspect="1"/>
          </p:cNvPicPr>
          <p:nvPr/>
        </p:nvPicPr>
        <p:blipFill>
          <a:blip r:embed="rId8"/>
          <a:stretch>
            <a:fillRect/>
          </a:stretch>
        </p:blipFill>
        <p:spPr>
          <a:xfrm>
            <a:off x="263879" y="2302905"/>
            <a:ext cx="1271437" cy="1271437"/>
          </a:xfrm>
          <a:prstGeom prst="rect">
            <a:avLst/>
          </a:prstGeom>
          <a:ln w="12700">
            <a:miter lim="400000"/>
          </a:ln>
        </p:spPr>
      </p:pic>
      <p:sp>
        <p:nvSpPr>
          <p:cNvPr id="188" name="Textfeld 32"/>
          <p:cNvSpPr txBox="1"/>
          <p:nvPr/>
        </p:nvSpPr>
        <p:spPr>
          <a:xfrm>
            <a:off x="2853871" y="3393642"/>
            <a:ext cx="934752" cy="449620"/>
          </a:xfrm>
          <a:prstGeom prst="rect">
            <a:avLst/>
          </a:prstGeom>
          <a:solidFill>
            <a:srgbClr val="FFFFFF"/>
          </a:solidFill>
          <a:ln w="57150">
            <a:solidFill>
              <a:srgbClr val="00B0F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b="1"/>
            </a:lvl1pPr>
          </a:lstStyle>
          <a:p>
            <a:r>
              <a:rPr dirty="0"/>
              <a:t>Input</a:t>
            </a:r>
          </a:p>
        </p:txBody>
      </p:sp>
      <p:sp>
        <p:nvSpPr>
          <p:cNvPr id="189" name="Textfeld 33"/>
          <p:cNvSpPr txBox="1"/>
          <p:nvPr/>
        </p:nvSpPr>
        <p:spPr>
          <a:xfrm>
            <a:off x="6193315" y="2847293"/>
            <a:ext cx="3082275" cy="31393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r>
              <a:rPr lang="en-US" dirty="0"/>
              <a:t>Notebook (paper)</a:t>
            </a:r>
          </a:p>
          <a:p>
            <a:r>
              <a:rPr lang="en-US" dirty="0"/>
              <a:t>Slips of paper</a:t>
            </a:r>
          </a:p>
          <a:p>
            <a:r>
              <a:rPr lang="en-US" dirty="0"/>
              <a:t>Post-It note</a:t>
            </a:r>
          </a:p>
          <a:p>
            <a:r>
              <a:rPr lang="en-US" dirty="0"/>
              <a:t>Word document</a:t>
            </a:r>
          </a:p>
          <a:p>
            <a:r>
              <a:rPr lang="en-US" dirty="0"/>
              <a:t>.txt file</a:t>
            </a:r>
          </a:p>
          <a:p>
            <a:r>
              <a:rPr lang="en-US" dirty="0"/>
              <a:t>Note function Smartphone</a:t>
            </a:r>
          </a:p>
          <a:p>
            <a:r>
              <a:rPr lang="en-US" dirty="0"/>
              <a:t>Literature management program</a:t>
            </a:r>
          </a:p>
          <a:p>
            <a:r>
              <a:rPr lang="en-US" dirty="0"/>
              <a:t>Calendar</a:t>
            </a:r>
          </a:p>
          <a:p>
            <a:r>
              <a:rPr lang="en-US" dirty="0"/>
              <a:t>E-mail program</a:t>
            </a:r>
          </a:p>
          <a:p>
            <a:r>
              <a:rPr lang="en-US" dirty="0"/>
              <a:t>“in the back of your mind”</a:t>
            </a:r>
            <a:r>
              <a:rPr dirty="0"/>
              <a:t>…</a:t>
            </a:r>
          </a:p>
        </p:txBody>
      </p:sp>
      <p:sp>
        <p:nvSpPr>
          <p:cNvPr id="190" name="Textfeld 34"/>
          <p:cNvSpPr txBox="1"/>
          <p:nvPr/>
        </p:nvSpPr>
        <p:spPr>
          <a:xfrm>
            <a:off x="6695775" y="2007047"/>
            <a:ext cx="1212171" cy="449620"/>
          </a:xfrm>
          <a:prstGeom prst="rect">
            <a:avLst/>
          </a:prstGeom>
          <a:solidFill>
            <a:srgbClr val="FFFFFF"/>
          </a:solidFill>
          <a:ln w="57150">
            <a:solidFill>
              <a:srgbClr val="00B0F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b="1"/>
            </a:lvl1pPr>
          </a:lstStyle>
          <a:p>
            <a:r>
              <a:t>Storage</a:t>
            </a:r>
          </a:p>
        </p:txBody>
      </p:sp>
      <p:sp>
        <p:nvSpPr>
          <p:cNvPr id="191" name="Textfeld 35"/>
          <p:cNvSpPr txBox="1"/>
          <p:nvPr/>
        </p:nvSpPr>
        <p:spPr>
          <a:xfrm>
            <a:off x="10197903" y="3349532"/>
            <a:ext cx="1119930" cy="449620"/>
          </a:xfrm>
          <a:prstGeom prst="rect">
            <a:avLst/>
          </a:prstGeom>
          <a:solidFill>
            <a:srgbClr val="FFFFFF"/>
          </a:solidFill>
          <a:ln w="57150">
            <a:solidFill>
              <a:srgbClr val="00B0F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b="1"/>
            </a:lvl1pPr>
          </a:lstStyle>
          <a:p>
            <a:r>
              <a:rPr dirty="0"/>
              <a:t>Output</a:t>
            </a:r>
          </a:p>
        </p:txBody>
      </p:sp>
      <p:sp>
        <p:nvSpPr>
          <p:cNvPr id="192" name="Textfeld 38"/>
          <p:cNvSpPr txBox="1"/>
          <p:nvPr/>
        </p:nvSpPr>
        <p:spPr>
          <a:xfrm>
            <a:off x="10354496" y="4137847"/>
            <a:ext cx="1117642"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r>
              <a:rPr lang="en-US" dirty="0"/>
              <a:t>Research</a:t>
            </a:r>
            <a:endParaRPr dirty="0"/>
          </a:p>
        </p:txBody>
      </p:sp>
      <p:pic>
        <p:nvPicPr>
          <p:cNvPr id="193" name="Grafik 2" descr="Small hamster with tousled hairs and hands in front of his body looking into the camera. Text: „Why yes I’m a bit stressed… Why do you ask?“"/>
          <p:cNvPicPr>
            <a:picLocks noChangeAspect="1"/>
          </p:cNvPicPr>
          <p:nvPr/>
        </p:nvPicPr>
        <p:blipFill>
          <a:blip r:embed="rId9"/>
          <a:stretch>
            <a:fillRect/>
          </a:stretch>
        </p:blipFill>
        <p:spPr>
          <a:xfrm>
            <a:off x="8286214" y="1036620"/>
            <a:ext cx="2931506" cy="2158712"/>
          </a:xfrm>
          <a:prstGeom prst="rect">
            <a:avLst/>
          </a:prstGeom>
          <a:ln w="12700">
            <a:miter lim="400000"/>
          </a:ln>
        </p:spPr>
      </p:pic>
      <p:sp>
        <p:nvSpPr>
          <p:cNvPr id="3" name="TextBox 2">
            <a:extLst>
              <a:ext uri="{FF2B5EF4-FFF2-40B4-BE49-F238E27FC236}">
                <a16:creationId xmlns:a16="http://schemas.microsoft.com/office/drawing/2014/main" id="{F4BE2B9D-76F1-D515-B192-4982BAFFC67A}"/>
              </a:ext>
            </a:extLst>
          </p:cNvPr>
          <p:cNvSpPr txBox="1"/>
          <p:nvPr/>
        </p:nvSpPr>
        <p:spPr>
          <a:xfrm>
            <a:off x="9275590" y="6064355"/>
            <a:ext cx="2473970" cy="269241"/>
          </a:xfrm>
          <a:prstGeom prst="rect">
            <a:avLst/>
          </a:prstGeom>
          <a:noFill/>
        </p:spPr>
        <p:txBody>
          <a:bodyPr wrap="square" rtlCol="0">
            <a:spAutoFit/>
          </a:bodyPr>
          <a:lstStyle/>
          <a:p>
            <a:r>
              <a:rPr lang="en-US" sz="1100" dirty="0">
                <a:solidFill>
                  <a:schemeClr val="bg2">
                    <a:lumMod val="75000"/>
                  </a:schemeClr>
                </a:solidFill>
              </a:rPr>
              <a:t>Icons by Microsoft Power Point</a:t>
            </a:r>
            <a:endParaRPr lang="de-DE" sz="1100" dirty="0">
              <a:solidFill>
                <a:schemeClr val="bg2">
                  <a:lumMod val="75000"/>
                </a:schemeClr>
              </a:solidFill>
            </a:endParaRPr>
          </a:p>
        </p:txBody>
      </p:sp>
      <p:sp>
        <p:nvSpPr>
          <p:cNvPr id="6" name="Rechteck 5">
            <a:extLst>
              <a:ext uri="{FF2B5EF4-FFF2-40B4-BE49-F238E27FC236}">
                <a16:creationId xmlns:a16="http://schemas.microsoft.com/office/drawing/2014/main" id="{97FAA9AC-653E-4299-3823-979FAB3DAB24}"/>
              </a:ext>
            </a:extLst>
          </p:cNvPr>
          <p:cNvSpPr/>
          <p:nvPr/>
        </p:nvSpPr>
        <p:spPr>
          <a:xfrm>
            <a:off x="375931" y="813115"/>
            <a:ext cx="2683748"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What is Obsidian?</a:t>
            </a:r>
          </a:p>
        </p:txBody>
      </p:sp>
      <p:sp>
        <p:nvSpPr>
          <p:cNvPr id="8" name="Rectangle 6">
            <a:extLst>
              <a:ext uri="{FF2B5EF4-FFF2-40B4-BE49-F238E27FC236}">
                <a16:creationId xmlns:a16="http://schemas.microsoft.com/office/drawing/2014/main" id="{4869BB31-B68A-9CB4-D5FD-45AC2795E2B5}"/>
              </a:ext>
            </a:extLst>
          </p:cNvPr>
          <p:cNvSpPr/>
          <p:nvPr/>
        </p:nvSpPr>
        <p:spPr>
          <a:xfrm>
            <a:off x="0" y="-10067"/>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TextBox 4">
            <a:extLst>
              <a:ext uri="{FF2B5EF4-FFF2-40B4-BE49-F238E27FC236}">
                <a16:creationId xmlns:a16="http://schemas.microsoft.com/office/drawing/2014/main" id="{6E824317-88D2-88DE-C609-855C0EAD9884}"/>
              </a:ext>
            </a:extLst>
          </p:cNvPr>
          <p:cNvSpPr txBox="1"/>
          <p:nvPr/>
        </p:nvSpPr>
        <p:spPr>
          <a:xfrm>
            <a:off x="10660873" y="173160"/>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10" name="Rechteck 10">
            <a:extLst>
              <a:ext uri="{FF2B5EF4-FFF2-40B4-BE49-F238E27FC236}">
                <a16:creationId xmlns:a16="http://schemas.microsoft.com/office/drawing/2014/main" id="{290183B0-0727-3EF2-E9D3-8BA935F3E885}"/>
              </a:ext>
            </a:extLst>
          </p:cNvPr>
          <p:cNvSpPr/>
          <p:nvPr/>
        </p:nvSpPr>
        <p:spPr>
          <a:xfrm>
            <a:off x="375931" y="94275"/>
            <a:ext cx="4121641" cy="577850"/>
          </a:xfrm>
          <a:prstGeom prst="rect">
            <a:avLst/>
          </a:prstGeom>
        </p:spPr>
        <p:txBody>
          <a:bodyPr wrap="none">
            <a:spAutoFit/>
          </a:bodyPr>
          <a:lstStyle/>
          <a:p>
            <a:pPr>
              <a:lnSpc>
                <a:spcPct val="150000"/>
              </a:lnSpc>
            </a:pPr>
            <a:r>
              <a:rPr lang="de-DE" sz="2400" dirty="0" err="1">
                <a:solidFill>
                  <a:schemeClr val="bg1"/>
                </a:solidFill>
                <a:latin typeface="Arial" panose="020B0604020202020204" pitchFamily="34" charset="0"/>
                <a:cs typeface="Arial" panose="020B0604020202020204" pitchFamily="34" charset="0"/>
              </a:rPr>
              <a:t>Why</a:t>
            </a:r>
            <a:r>
              <a:rPr lang="de-DE" sz="2400" dirty="0">
                <a:solidFill>
                  <a:schemeClr val="bg1"/>
                </a:solidFill>
                <a:latin typeface="Arial" panose="020B0604020202020204" pitchFamily="34" charset="0"/>
                <a:cs typeface="Arial" panose="020B0604020202020204" pitchFamily="34" charset="0"/>
              </a:rPr>
              <a:t> Obsidian </a:t>
            </a:r>
            <a:r>
              <a:rPr lang="de-DE" sz="2400" dirty="0" err="1">
                <a:solidFill>
                  <a:schemeClr val="bg1"/>
                </a:solidFill>
                <a:latin typeface="Arial" panose="020B0604020202020204" pitchFamily="34" charset="0"/>
                <a:cs typeface="Arial" panose="020B0604020202020204" pitchFamily="34" charset="0"/>
              </a:rPr>
              <a:t>for</a:t>
            </a:r>
            <a:r>
              <a:rPr lang="de-DE" sz="2400" dirty="0">
                <a:solidFill>
                  <a:schemeClr val="bg1"/>
                </a:solidFill>
                <a:latin typeface="Arial" panose="020B0604020202020204" pitchFamily="34" charset="0"/>
                <a:cs typeface="Arial" panose="020B0604020202020204" pitchFamily="34" charset="0"/>
              </a:rPr>
              <a:t> Research?</a:t>
            </a:r>
          </a:p>
        </p:txBody>
      </p:sp>
    </p:spTree>
  </p:cSld>
  <p:clrMapOvr>
    <a:masterClrMapping/>
  </p:clrMapOvr>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74"/>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iterate>
                                    <p:tmAbs val="0"/>
                                  </p:iterate>
                                  <p:childTnLst>
                                    <p:set>
                                      <p:cBhvr>
                                        <p:cTn id="13" fill="hold"/>
                                        <p:tgtEl>
                                          <p:spTgt spid="175"/>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iterate>
                                    <p:tmAbs val="0"/>
                                  </p:iterate>
                                  <p:childTnLst>
                                    <p:set>
                                      <p:cBhvr>
                                        <p:cTn id="16" fill="hold"/>
                                        <p:tgtEl>
                                          <p:spTgt spid="176"/>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0"/>
                                  </p:stCondLst>
                                  <p:iterate>
                                    <p:tmAbs val="0"/>
                                  </p:iterate>
                                  <p:childTnLst>
                                    <p:set>
                                      <p:cBhvr>
                                        <p:cTn id="19" fill="hold"/>
                                        <p:tgtEl>
                                          <p:spTgt spid="177"/>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grpId="0" nodeType="afterEffect">
                                  <p:stCondLst>
                                    <p:cond delay="0"/>
                                  </p:stCondLst>
                                  <p:iterate>
                                    <p:tmAbs val="0"/>
                                  </p:iterate>
                                  <p:childTnLst>
                                    <p:set>
                                      <p:cBhvr>
                                        <p:cTn id="22" fill="hold"/>
                                        <p:tgtEl>
                                          <p:spTgt spid="178"/>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0"/>
                                  </p:stCondLst>
                                  <p:iterate>
                                    <p:tmAbs val="0"/>
                                  </p:iterate>
                                  <p:childTnLst>
                                    <p:set>
                                      <p:cBhvr>
                                        <p:cTn id="25" fill="hold"/>
                                        <p:tgtEl>
                                          <p:spTgt spid="179"/>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iterate>
                                    <p:tmAbs val="0"/>
                                  </p:iterate>
                                  <p:childTnLst>
                                    <p:set>
                                      <p:cBhvr>
                                        <p:cTn id="28" fill="hold"/>
                                        <p:tgtEl>
                                          <p:spTgt spid="180"/>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iterate>
                                    <p:tmAbs val="0"/>
                                  </p:iterate>
                                  <p:childTnLst>
                                    <p:set>
                                      <p:cBhvr>
                                        <p:cTn id="31" fill="hold"/>
                                        <p:tgtEl>
                                          <p:spTgt spid="181"/>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grpId="0" nodeType="afterEffect">
                                  <p:stCondLst>
                                    <p:cond delay="0"/>
                                  </p:stCondLst>
                                  <p:iterate>
                                    <p:tmAbs val="0"/>
                                  </p:iterate>
                                  <p:childTnLst>
                                    <p:set>
                                      <p:cBhvr>
                                        <p:cTn id="34" fill="hold"/>
                                        <p:tgtEl>
                                          <p:spTgt spid="182"/>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grpId="0" nodeType="afterEffect">
                                  <p:stCondLst>
                                    <p:cond delay="0"/>
                                  </p:stCondLst>
                                  <p:iterate>
                                    <p:tmAbs val="0"/>
                                  </p:iterate>
                                  <p:childTnLst>
                                    <p:set>
                                      <p:cBhvr>
                                        <p:cTn id="37" fill="hold"/>
                                        <p:tgtEl>
                                          <p:spTgt spid="183"/>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grpId="0" nodeType="afterEffect">
                                  <p:stCondLst>
                                    <p:cond delay="0"/>
                                  </p:stCondLst>
                                  <p:iterate>
                                    <p:tmAbs val="0"/>
                                  </p:iterate>
                                  <p:childTnLst>
                                    <p:set>
                                      <p:cBhvr>
                                        <p:cTn id="40" fill="hold"/>
                                        <p:tgtEl>
                                          <p:spTgt spid="185"/>
                                        </p:tgtEl>
                                        <p:attrNameLst>
                                          <p:attrName>style.visibility</p:attrName>
                                        </p:attrNameLst>
                                      </p:cBhvr>
                                      <p:to>
                                        <p:strVal val="visible"/>
                                      </p:to>
                                    </p:set>
                                  </p:childTnLst>
                                </p:cTn>
                              </p:par>
                            </p:childTnLst>
                          </p:cTn>
                        </p:par>
                        <p:par>
                          <p:cTn id="41" fill="hold">
                            <p:stCondLst>
                              <p:cond delay="0"/>
                            </p:stCondLst>
                            <p:childTnLst>
                              <p:par>
                                <p:cTn id="42" presetID="1" presetClass="entr" presetSubtype="0" fill="hold" grpId="0" nodeType="afterEffect">
                                  <p:stCondLst>
                                    <p:cond delay="0"/>
                                  </p:stCondLst>
                                  <p:iterate>
                                    <p:tmAbs val="0"/>
                                  </p:iterate>
                                  <p:childTnLst>
                                    <p:set>
                                      <p:cBhvr>
                                        <p:cTn id="43" fill="hold"/>
                                        <p:tgtEl>
                                          <p:spTgt spid="187"/>
                                        </p:tgtEl>
                                        <p:attrNameLst>
                                          <p:attrName>style.visibility</p:attrName>
                                        </p:attrNameLst>
                                      </p:cBhvr>
                                      <p:to>
                                        <p:strVal val="visible"/>
                                      </p:to>
                                    </p:set>
                                  </p:childTnLst>
                                </p:cTn>
                              </p:par>
                            </p:childTnLst>
                          </p:cTn>
                        </p:par>
                        <p:par>
                          <p:cTn id="44" fill="hold">
                            <p:stCondLst>
                              <p:cond delay="0"/>
                            </p:stCondLst>
                            <p:childTnLst>
                              <p:par>
                                <p:cTn id="45" presetID="1" presetClass="entr" presetSubtype="0" fill="hold" grpId="0" nodeType="afterEffect">
                                  <p:stCondLst>
                                    <p:cond delay="0"/>
                                  </p:stCondLst>
                                  <p:iterate>
                                    <p:tmAbs val="0"/>
                                  </p:iterate>
                                  <p:childTnLst>
                                    <p:set>
                                      <p:cBhvr>
                                        <p:cTn id="46" fill="hold"/>
                                        <p:tgtEl>
                                          <p:spTgt spid="18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iterate>
                                    <p:tmAbs val="0"/>
                                  </p:iterate>
                                  <p:childTnLst>
                                    <p:set>
                                      <p:cBhvr>
                                        <p:cTn id="50" fill="hold"/>
                                        <p:tgtEl>
                                          <p:spTgt spid="189"/>
                                        </p:tgtEl>
                                        <p:attrNameLst>
                                          <p:attrName>style.visibility</p:attrName>
                                        </p:attrNameLst>
                                      </p:cBhvr>
                                      <p:to>
                                        <p:strVal val="visible"/>
                                      </p:to>
                                    </p:set>
                                  </p:childTnLst>
                                </p:cTn>
                              </p:par>
                            </p:childTnLst>
                          </p:cTn>
                        </p:par>
                        <p:par>
                          <p:cTn id="51" fill="hold">
                            <p:stCondLst>
                              <p:cond delay="0"/>
                            </p:stCondLst>
                            <p:childTnLst>
                              <p:par>
                                <p:cTn id="52" presetID="1" presetClass="entr" presetSubtype="0" fill="hold" grpId="0" nodeType="afterEffect">
                                  <p:stCondLst>
                                    <p:cond delay="0"/>
                                  </p:stCondLst>
                                  <p:iterate>
                                    <p:tmAbs val="0"/>
                                  </p:iterate>
                                  <p:childTnLst>
                                    <p:set>
                                      <p:cBhvr>
                                        <p:cTn id="53" fill="hold"/>
                                        <p:tgtEl>
                                          <p:spTgt spid="190"/>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iterate>
                                    <p:tmAbs val="0"/>
                                  </p:iterate>
                                  <p:childTnLst>
                                    <p:set>
                                      <p:cBhvr>
                                        <p:cTn id="57" fill="hold"/>
                                        <p:tgtEl>
                                          <p:spTgt spid="186"/>
                                        </p:tgtEl>
                                        <p:attrNameLst>
                                          <p:attrName>style.visibility</p:attrName>
                                        </p:attrNameLst>
                                      </p:cBhvr>
                                      <p:to>
                                        <p:strVal val="visible"/>
                                      </p:to>
                                    </p:set>
                                  </p:childTnLst>
                                </p:cTn>
                              </p:par>
                            </p:childTnLst>
                          </p:cTn>
                        </p:par>
                        <p:par>
                          <p:cTn id="58" fill="hold">
                            <p:stCondLst>
                              <p:cond delay="0"/>
                            </p:stCondLst>
                            <p:childTnLst>
                              <p:par>
                                <p:cTn id="59" presetID="1" presetClass="entr" presetSubtype="0" fill="hold" grpId="0" nodeType="afterEffect">
                                  <p:stCondLst>
                                    <p:cond delay="0"/>
                                  </p:stCondLst>
                                  <p:iterate>
                                    <p:tmAbs val="0"/>
                                  </p:iterate>
                                  <p:childTnLst>
                                    <p:set>
                                      <p:cBhvr>
                                        <p:cTn id="60" fill="hold"/>
                                        <p:tgtEl>
                                          <p:spTgt spid="191"/>
                                        </p:tgtEl>
                                        <p:attrNameLst>
                                          <p:attrName>style.visibility</p:attrName>
                                        </p:attrNameLst>
                                      </p:cBhvr>
                                      <p:to>
                                        <p:strVal val="visible"/>
                                      </p:to>
                                    </p:set>
                                  </p:childTnLst>
                                </p:cTn>
                              </p:par>
                            </p:childTnLst>
                          </p:cTn>
                        </p:par>
                        <p:par>
                          <p:cTn id="61" fill="hold">
                            <p:stCondLst>
                              <p:cond delay="0"/>
                            </p:stCondLst>
                            <p:childTnLst>
                              <p:par>
                                <p:cTn id="62" presetID="1" presetClass="entr" presetSubtype="0" fill="hold" grpId="0" nodeType="afterEffect">
                                  <p:stCondLst>
                                    <p:cond delay="0"/>
                                  </p:stCondLst>
                                  <p:iterate>
                                    <p:tmAbs val="0"/>
                                  </p:iterate>
                                  <p:childTnLst>
                                    <p:set>
                                      <p:cBhvr>
                                        <p:cTn id="63" fill="hold"/>
                                        <p:tgtEl>
                                          <p:spTgt spid="192"/>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iterate>
                                    <p:tmAbs val="0"/>
                                  </p:iterate>
                                  <p:childTnLst>
                                    <p:set>
                                      <p:cBhvr>
                                        <p:cTn id="67" fill="hold"/>
                                        <p:tgtEl>
                                          <p:spTgt spid="1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animBg="1" advAuto="0"/>
      <p:bldP spid="175" grpId="0" animBg="1" advAuto="0"/>
      <p:bldP spid="176" grpId="0" animBg="1" advAuto="0"/>
      <p:bldP spid="177" grpId="0" animBg="1" advAuto="0"/>
      <p:bldP spid="178" grpId="0" animBg="1" advAuto="0"/>
      <p:bldP spid="179" grpId="0" animBg="1" advAuto="0"/>
      <p:bldP spid="180" grpId="0" animBg="1" advAuto="0"/>
      <p:bldP spid="181" grpId="0" animBg="1" advAuto="0"/>
      <p:bldP spid="182" grpId="0" animBg="1" advAuto="0"/>
      <p:bldP spid="183" grpId="0" animBg="1" advAuto="0"/>
      <p:bldP spid="184" grpId="0" animBg="1" advAuto="0"/>
      <p:bldP spid="185" grpId="0" animBg="1" advAuto="0"/>
      <p:bldP spid="186" grpId="0" animBg="1" advAuto="0"/>
      <p:bldP spid="187" grpId="0" animBg="1" advAuto="0"/>
      <p:bldP spid="188" grpId="0" animBg="1" advAuto="0"/>
      <p:bldP spid="189" grpId="0" animBg="1" advAuto="0"/>
      <p:bldP spid="190" grpId="0" animBg="1" advAuto="0"/>
      <p:bldP spid="191" grpId="0" animBg="1" advAuto="0"/>
      <p:bldP spid="192" grpId="0" animBg="1" advAuto="0"/>
      <p:bldP spid="193" grpId="0"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F697FB7F-8F6A-878C-6801-AD722A86DCF6}"/>
              </a:ext>
            </a:extLst>
          </p:cNvPr>
          <p:cNvPicPr>
            <a:picLocks noChangeAspect="1"/>
          </p:cNvPicPr>
          <p:nvPr/>
        </p:nvPicPr>
        <p:blipFill>
          <a:blip r:embed="rId3"/>
          <a:stretch>
            <a:fillRect/>
          </a:stretch>
        </p:blipFill>
        <p:spPr>
          <a:xfrm>
            <a:off x="1176373" y="-104139"/>
            <a:ext cx="9022080" cy="7840394"/>
          </a:xfrm>
          <a:prstGeom prst="rect">
            <a:avLst/>
          </a:prstGeom>
        </p:spPr>
      </p:pic>
      <p:sp>
        <p:nvSpPr>
          <p:cNvPr id="197" name="Foliennummernplatzhalter 3"/>
          <p:cNvSpPr txBox="1">
            <a:spLocks noGrp="1"/>
          </p:cNvSpPr>
          <p:nvPr>
            <p:ph type="sldNum" sz="quarter" idx="4294967295"/>
          </p:nvPr>
        </p:nvSpPr>
        <p:spPr>
          <a:xfrm>
            <a:off x="11673840" y="6428171"/>
            <a:ext cx="355111" cy="269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808080"/>
                </a:solidFill>
                <a:latin typeface="+mn-lt"/>
                <a:ea typeface="+mn-ea"/>
                <a:cs typeface="+mn-cs"/>
                <a:sym typeface="Helvetica"/>
              </a:defRPr>
            </a:lvl1pPr>
          </a:lstStyle>
          <a:p>
            <a:fld id="{86CB4B4D-7CA3-9044-876B-883B54F8677D}" type="slidenum">
              <a:rPr/>
              <a:t>16</a:t>
            </a:fld>
            <a:endParaRPr/>
          </a:p>
        </p:txBody>
      </p:sp>
      <p:pic>
        <p:nvPicPr>
          <p:cNvPr id="199" name="Grafik 11" descr="Graphic of a brain with the words „First Brain“ written underneath."/>
          <p:cNvPicPr>
            <a:picLocks noChangeAspect="1"/>
          </p:cNvPicPr>
          <p:nvPr/>
        </p:nvPicPr>
        <p:blipFill>
          <a:blip r:embed="rId4"/>
          <a:stretch>
            <a:fillRect/>
          </a:stretch>
        </p:blipFill>
        <p:spPr>
          <a:xfrm flipH="1">
            <a:off x="1706335" y="1746451"/>
            <a:ext cx="3516088" cy="3474722"/>
          </a:xfrm>
          <a:prstGeom prst="rect">
            <a:avLst/>
          </a:prstGeom>
          <a:ln w="12700">
            <a:miter lim="400000"/>
          </a:ln>
        </p:spPr>
      </p:pic>
      <p:pic>
        <p:nvPicPr>
          <p:cNvPr id="200" name="Grafik 15" descr="Obsidian logo with the words „Second Brain“ written underneath."/>
          <p:cNvPicPr>
            <a:picLocks noChangeAspect="1"/>
          </p:cNvPicPr>
          <p:nvPr/>
        </p:nvPicPr>
        <p:blipFill>
          <a:blip r:embed="rId5"/>
          <a:stretch>
            <a:fillRect/>
          </a:stretch>
        </p:blipFill>
        <p:spPr>
          <a:xfrm>
            <a:off x="6819903" y="2024743"/>
            <a:ext cx="2808515" cy="2808515"/>
          </a:xfrm>
          <a:prstGeom prst="rect">
            <a:avLst/>
          </a:prstGeom>
          <a:ln w="12700">
            <a:miter lim="400000"/>
          </a:ln>
        </p:spPr>
      </p:pic>
      <p:sp>
        <p:nvSpPr>
          <p:cNvPr id="201" name="Textfeld 17"/>
          <p:cNvSpPr txBox="1"/>
          <p:nvPr/>
        </p:nvSpPr>
        <p:spPr>
          <a:xfrm>
            <a:off x="2620191" y="5206317"/>
            <a:ext cx="1098369" cy="369332"/>
          </a:xfrm>
          <a:prstGeom prst="rect">
            <a:avLst/>
          </a:prstGeom>
          <a:solidFill>
            <a:schemeClr val="bg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defRPr b="1"/>
            </a:lvl1pPr>
          </a:lstStyle>
          <a:p>
            <a:r>
              <a:rPr dirty="0"/>
              <a:t>First Brain</a:t>
            </a:r>
          </a:p>
        </p:txBody>
      </p:sp>
      <p:sp>
        <p:nvSpPr>
          <p:cNvPr id="202" name="Textfeld 18"/>
          <p:cNvSpPr txBox="1"/>
          <p:nvPr/>
        </p:nvSpPr>
        <p:spPr>
          <a:xfrm>
            <a:off x="7496993" y="5221173"/>
            <a:ext cx="1413327" cy="369332"/>
          </a:xfrm>
          <a:prstGeom prst="rect">
            <a:avLst/>
          </a:prstGeom>
          <a:solidFill>
            <a:schemeClr val="bg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defRPr b="1"/>
            </a:lvl1pPr>
          </a:lstStyle>
          <a:p>
            <a:r>
              <a:rPr dirty="0"/>
              <a:t>Second Brain</a:t>
            </a:r>
          </a:p>
        </p:txBody>
      </p:sp>
      <p:sp>
        <p:nvSpPr>
          <p:cNvPr id="3" name="TextBox 2">
            <a:extLst>
              <a:ext uri="{FF2B5EF4-FFF2-40B4-BE49-F238E27FC236}">
                <a16:creationId xmlns:a16="http://schemas.microsoft.com/office/drawing/2014/main" id="{2EC2F11C-E465-2ACD-B96B-08069921F261}"/>
              </a:ext>
            </a:extLst>
          </p:cNvPr>
          <p:cNvSpPr txBox="1"/>
          <p:nvPr/>
        </p:nvSpPr>
        <p:spPr>
          <a:xfrm>
            <a:off x="10086861" y="5962282"/>
            <a:ext cx="1895198" cy="269241"/>
          </a:xfrm>
          <a:prstGeom prst="rect">
            <a:avLst/>
          </a:prstGeom>
          <a:noFill/>
        </p:spPr>
        <p:txBody>
          <a:bodyPr wrap="square" rtlCol="0">
            <a:spAutoFit/>
          </a:bodyPr>
          <a:lstStyle/>
          <a:p>
            <a:r>
              <a:rPr lang="en-US" sz="1100" dirty="0">
                <a:solidFill>
                  <a:schemeClr val="bg2">
                    <a:lumMod val="75000"/>
                  </a:schemeClr>
                </a:solidFill>
              </a:rPr>
              <a:t>Icon by Microsoft Power Point</a:t>
            </a:r>
            <a:endParaRPr lang="de-DE" sz="1100" dirty="0">
              <a:solidFill>
                <a:schemeClr val="bg2">
                  <a:lumMod val="75000"/>
                </a:schemeClr>
              </a:solidFill>
            </a:endParaRPr>
          </a:p>
        </p:txBody>
      </p:sp>
      <p:sp>
        <p:nvSpPr>
          <p:cNvPr id="4" name="TextBox 3">
            <a:extLst>
              <a:ext uri="{FF2B5EF4-FFF2-40B4-BE49-F238E27FC236}">
                <a16:creationId xmlns:a16="http://schemas.microsoft.com/office/drawing/2014/main" id="{E629DA0D-8141-B120-9189-900D8E734222}"/>
              </a:ext>
            </a:extLst>
          </p:cNvPr>
          <p:cNvSpPr txBox="1"/>
          <p:nvPr/>
        </p:nvSpPr>
        <p:spPr>
          <a:xfrm>
            <a:off x="10055760" y="5735971"/>
            <a:ext cx="2209669" cy="261610"/>
          </a:xfrm>
          <a:prstGeom prst="rect">
            <a:avLst/>
          </a:prstGeom>
          <a:noFill/>
        </p:spPr>
        <p:txBody>
          <a:bodyPr wrap="square" rtlCol="0">
            <a:spAutoFit/>
          </a:bodyPr>
          <a:lstStyle/>
          <a:p>
            <a:r>
              <a:rPr lang="en-US" sz="1100" dirty="0">
                <a:solidFill>
                  <a:schemeClr val="bg2">
                    <a:lumMod val="75000"/>
                  </a:schemeClr>
                </a:solidFill>
              </a:rPr>
              <a:t>Graph view by Nele Fuchs CC0</a:t>
            </a:r>
            <a:endParaRPr lang="de-DE" sz="1100" dirty="0">
              <a:solidFill>
                <a:schemeClr val="bg2">
                  <a:lumMod val="75000"/>
                </a:schemeClr>
              </a:solidFill>
            </a:endParaRPr>
          </a:p>
        </p:txBody>
      </p:sp>
      <p:sp>
        <p:nvSpPr>
          <p:cNvPr id="5" name="TextBox 4">
            <a:extLst>
              <a:ext uri="{FF2B5EF4-FFF2-40B4-BE49-F238E27FC236}">
                <a16:creationId xmlns:a16="http://schemas.microsoft.com/office/drawing/2014/main" id="{3F4FBDC4-73EF-B08D-2EE5-E02576C4C451}"/>
              </a:ext>
            </a:extLst>
          </p:cNvPr>
          <p:cNvSpPr txBox="1"/>
          <p:nvPr/>
        </p:nvSpPr>
        <p:spPr>
          <a:xfrm>
            <a:off x="5400134" y="6231523"/>
            <a:ext cx="6671946" cy="430887"/>
          </a:xfrm>
          <a:prstGeom prst="rect">
            <a:avLst/>
          </a:prstGeom>
          <a:noFill/>
        </p:spPr>
        <p:txBody>
          <a:bodyPr wrap="square" rtlCol="0">
            <a:spAutoFit/>
          </a:bodyPr>
          <a:lstStyle/>
          <a:p>
            <a:r>
              <a:rPr lang="en-US" sz="1100" dirty="0">
                <a:solidFill>
                  <a:schemeClr val="bg2">
                    <a:lumMod val="75000"/>
                  </a:schemeClr>
                </a:solidFill>
              </a:rPr>
              <a:t>Note on Logo Usage: The use of the Obsidian logo in this presentation is considered fair use. Please be aware that the author is not affiliated with nor representatives of </a:t>
            </a:r>
            <a:r>
              <a:rPr lang="en-US" sz="1100" dirty="0" err="1">
                <a:solidFill>
                  <a:schemeClr val="bg2">
                    <a:lumMod val="75000"/>
                  </a:schemeClr>
                </a:solidFill>
              </a:rPr>
              <a:t>Dynalist</a:t>
            </a:r>
            <a:r>
              <a:rPr lang="en-US" sz="1100" dirty="0">
                <a:solidFill>
                  <a:schemeClr val="bg2">
                    <a:lumMod val="75000"/>
                  </a:schemeClr>
                </a:solidFill>
              </a:rPr>
              <a:t> Inc., the company that develops Obsidian.</a:t>
            </a:r>
            <a:endParaRPr lang="de-DE" sz="1100" dirty="0">
              <a:solidFill>
                <a:schemeClr val="bg2">
                  <a:lumMod val="75000"/>
                </a:schemeClr>
              </a:solidFill>
            </a:endParaRPr>
          </a:p>
        </p:txBody>
      </p:sp>
      <p:sp>
        <p:nvSpPr>
          <p:cNvPr id="6" name="Rechteck 10">
            <a:extLst>
              <a:ext uri="{FF2B5EF4-FFF2-40B4-BE49-F238E27FC236}">
                <a16:creationId xmlns:a16="http://schemas.microsoft.com/office/drawing/2014/main" id="{60183429-1214-7D17-0B9F-2B042FE6BD9F}"/>
              </a:ext>
            </a:extLst>
          </p:cNvPr>
          <p:cNvSpPr txBox="1"/>
          <p:nvPr/>
        </p:nvSpPr>
        <p:spPr>
          <a:xfrm>
            <a:off x="410876" y="26279"/>
            <a:ext cx="92396" cy="5778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lnSpc>
                <a:spcPct val="150000"/>
              </a:lnSpc>
              <a:defRPr sz="2400">
                <a:solidFill>
                  <a:srgbClr val="FFFFFF"/>
                </a:solidFill>
                <a:latin typeface="Arial"/>
                <a:ea typeface="Arial"/>
                <a:cs typeface="Arial"/>
                <a:sym typeface="Arial"/>
              </a:defRPr>
            </a:lvl1pPr>
          </a:lstStyle>
          <a:p>
            <a:endParaRPr dirty="0"/>
          </a:p>
        </p:txBody>
      </p:sp>
      <p:sp>
        <p:nvSpPr>
          <p:cNvPr id="7" name="Rectangle 6">
            <a:extLst>
              <a:ext uri="{FF2B5EF4-FFF2-40B4-BE49-F238E27FC236}">
                <a16:creationId xmlns:a16="http://schemas.microsoft.com/office/drawing/2014/main" id="{130C30A9-F0C6-41C9-30F2-7E4884407528}"/>
              </a:ext>
            </a:extLst>
          </p:cNvPr>
          <p:cNvSpPr/>
          <p:nvPr/>
        </p:nvSpPr>
        <p:spPr>
          <a:xfrm>
            <a:off x="0" y="-10067"/>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TextBox 4">
            <a:extLst>
              <a:ext uri="{FF2B5EF4-FFF2-40B4-BE49-F238E27FC236}">
                <a16:creationId xmlns:a16="http://schemas.microsoft.com/office/drawing/2014/main" id="{77491532-278F-6E08-3949-F5C8D726A352}"/>
              </a:ext>
            </a:extLst>
          </p:cNvPr>
          <p:cNvSpPr txBox="1"/>
          <p:nvPr/>
        </p:nvSpPr>
        <p:spPr>
          <a:xfrm>
            <a:off x="10660873" y="173160"/>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9" name="Rechteck 10">
            <a:extLst>
              <a:ext uri="{FF2B5EF4-FFF2-40B4-BE49-F238E27FC236}">
                <a16:creationId xmlns:a16="http://schemas.microsoft.com/office/drawing/2014/main" id="{03BA79F0-16F6-C3EB-EF58-74CD266D4047}"/>
              </a:ext>
            </a:extLst>
          </p:cNvPr>
          <p:cNvSpPr/>
          <p:nvPr/>
        </p:nvSpPr>
        <p:spPr>
          <a:xfrm>
            <a:off x="375931" y="94275"/>
            <a:ext cx="4121641" cy="577850"/>
          </a:xfrm>
          <a:prstGeom prst="rect">
            <a:avLst/>
          </a:prstGeom>
        </p:spPr>
        <p:txBody>
          <a:bodyPr wrap="none">
            <a:spAutoFit/>
          </a:bodyPr>
          <a:lstStyle/>
          <a:p>
            <a:pPr>
              <a:lnSpc>
                <a:spcPct val="150000"/>
              </a:lnSpc>
            </a:pPr>
            <a:r>
              <a:rPr lang="de-DE" sz="2400" dirty="0" err="1">
                <a:solidFill>
                  <a:schemeClr val="bg1"/>
                </a:solidFill>
                <a:latin typeface="Arial" panose="020B0604020202020204" pitchFamily="34" charset="0"/>
                <a:cs typeface="Arial" panose="020B0604020202020204" pitchFamily="34" charset="0"/>
              </a:rPr>
              <a:t>Why</a:t>
            </a:r>
            <a:r>
              <a:rPr lang="de-DE" sz="2400" dirty="0">
                <a:solidFill>
                  <a:schemeClr val="bg1"/>
                </a:solidFill>
                <a:latin typeface="Arial" panose="020B0604020202020204" pitchFamily="34" charset="0"/>
                <a:cs typeface="Arial" panose="020B0604020202020204" pitchFamily="34" charset="0"/>
              </a:rPr>
              <a:t> Obsidian </a:t>
            </a:r>
            <a:r>
              <a:rPr lang="de-DE" sz="2400" dirty="0" err="1">
                <a:solidFill>
                  <a:schemeClr val="bg1"/>
                </a:solidFill>
                <a:latin typeface="Arial" panose="020B0604020202020204" pitchFamily="34" charset="0"/>
                <a:cs typeface="Arial" panose="020B0604020202020204" pitchFamily="34" charset="0"/>
              </a:rPr>
              <a:t>for</a:t>
            </a:r>
            <a:r>
              <a:rPr lang="de-DE" sz="2400" dirty="0">
                <a:solidFill>
                  <a:schemeClr val="bg1"/>
                </a:solidFill>
                <a:latin typeface="Arial" panose="020B0604020202020204" pitchFamily="34" charset="0"/>
                <a:cs typeface="Arial" panose="020B0604020202020204" pitchFamily="34" charset="0"/>
              </a:rPr>
              <a:t> Research?</a:t>
            </a:r>
          </a:p>
        </p:txBody>
      </p:sp>
    </p:spTree>
  </p:cSld>
  <p:clrMapOvr>
    <a:masterClrMapping/>
  </p:clrMapOvr>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9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20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iterate>
                                    <p:tmAbs val="0"/>
                                  </p:iterate>
                                  <p:childTnLst>
                                    <p:set>
                                      <p:cBhvr>
                                        <p:cTn id="13" fill="hold"/>
                                        <p:tgtEl>
                                          <p:spTgt spid="200"/>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iterate>
                                    <p:tmAbs val="0"/>
                                  </p:iterate>
                                  <p:childTnLst>
                                    <p:set>
                                      <p:cBhvr>
                                        <p:cTn id="16" fill="hold"/>
                                        <p:tgtEl>
                                          <p:spTgt spid="20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animBg="1" advAuto="0"/>
      <p:bldP spid="200" grpId="0" animBg="1" advAuto="0"/>
      <p:bldP spid="201" grpId="0" animBg="1" advAuto="0"/>
      <p:bldP spid="202" grpId="0"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F41BB0-EB9C-2491-3847-9BC93D344DFF}"/>
            </a:ext>
          </a:extLst>
        </p:cNvPr>
        <p:cNvGrpSpPr/>
        <p:nvPr/>
      </p:nvGrpSpPr>
      <p:grpSpPr>
        <a:xfrm>
          <a:off x="0" y="0"/>
          <a:ext cx="0" cy="0"/>
          <a:chOff x="0" y="0"/>
          <a:chExt cx="0" cy="0"/>
        </a:xfrm>
      </p:grpSpPr>
      <p:sp>
        <p:nvSpPr>
          <p:cNvPr id="172" name="Foliennummernplatzhalter 3">
            <a:extLst>
              <a:ext uri="{FF2B5EF4-FFF2-40B4-BE49-F238E27FC236}">
                <a16:creationId xmlns:a16="http://schemas.microsoft.com/office/drawing/2014/main" id="{A2E032F9-63F7-DB7E-2950-F82F15D05B59}"/>
              </a:ext>
            </a:extLst>
          </p:cNvPr>
          <p:cNvSpPr txBox="1">
            <a:spLocks noGrp="1"/>
          </p:cNvSpPr>
          <p:nvPr>
            <p:ph type="sldNum" sz="quarter" idx="4294967295"/>
          </p:nvPr>
        </p:nvSpPr>
        <p:spPr>
          <a:xfrm>
            <a:off x="11643360" y="6428171"/>
            <a:ext cx="385591" cy="26990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808080"/>
                </a:solidFill>
                <a:latin typeface="+mn-lt"/>
                <a:ea typeface="+mn-ea"/>
                <a:cs typeface="+mn-cs"/>
                <a:sym typeface="Helvetica"/>
              </a:defRPr>
            </a:lvl1pPr>
          </a:lstStyle>
          <a:p>
            <a:fld id="{86CB4B4D-7CA3-9044-876B-883B54F8677D}" type="slidenum">
              <a:rPr/>
              <a:t>17</a:t>
            </a:fld>
            <a:endParaRPr dirty="0"/>
          </a:p>
        </p:txBody>
      </p:sp>
      <p:pic>
        <p:nvPicPr>
          <p:cNvPr id="174" name="Grafik 4" descr="Book stack">
            <a:extLst>
              <a:ext uri="{FF2B5EF4-FFF2-40B4-BE49-F238E27FC236}">
                <a16:creationId xmlns:a16="http://schemas.microsoft.com/office/drawing/2014/main" id="{86B9C17B-EC62-75E8-E52F-37F1BA9ABEEB}"/>
              </a:ext>
            </a:extLst>
          </p:cNvPr>
          <p:cNvPicPr>
            <a:picLocks noChangeAspect="1"/>
          </p:cNvPicPr>
          <p:nvPr/>
        </p:nvPicPr>
        <p:blipFill>
          <a:blip r:embed="rId2"/>
          <a:stretch>
            <a:fillRect/>
          </a:stretch>
        </p:blipFill>
        <p:spPr>
          <a:xfrm>
            <a:off x="1571593" y="2124469"/>
            <a:ext cx="1203208" cy="1203209"/>
          </a:xfrm>
          <a:prstGeom prst="rect">
            <a:avLst/>
          </a:prstGeom>
          <a:ln w="12700">
            <a:miter lim="400000"/>
          </a:ln>
        </p:spPr>
      </p:pic>
      <p:pic>
        <p:nvPicPr>
          <p:cNvPr id="175" name="Grafik 7" descr="Three people and a big speech bubble above them.">
            <a:extLst>
              <a:ext uri="{FF2B5EF4-FFF2-40B4-BE49-F238E27FC236}">
                <a16:creationId xmlns:a16="http://schemas.microsoft.com/office/drawing/2014/main" id="{16BB6736-EFA7-762E-2FA2-533213B88BB0}"/>
              </a:ext>
            </a:extLst>
          </p:cNvPr>
          <p:cNvPicPr>
            <a:picLocks noChangeAspect="1"/>
          </p:cNvPicPr>
          <p:nvPr/>
        </p:nvPicPr>
        <p:blipFill>
          <a:blip r:embed="rId3"/>
          <a:stretch>
            <a:fillRect/>
          </a:stretch>
        </p:blipFill>
        <p:spPr>
          <a:xfrm>
            <a:off x="2507933" y="5259759"/>
            <a:ext cx="1271438" cy="1271438"/>
          </a:xfrm>
          <a:prstGeom prst="rect">
            <a:avLst/>
          </a:prstGeom>
          <a:ln w="12700">
            <a:miter lim="400000"/>
          </a:ln>
        </p:spPr>
      </p:pic>
      <p:pic>
        <p:nvPicPr>
          <p:cNvPr id="176" name="Grafik 9" descr="E-Mail icon">
            <a:extLst>
              <a:ext uri="{FF2B5EF4-FFF2-40B4-BE49-F238E27FC236}">
                <a16:creationId xmlns:a16="http://schemas.microsoft.com/office/drawing/2014/main" id="{AA2B7D34-1C81-D9E5-D8D2-A74F69543BF7}"/>
              </a:ext>
            </a:extLst>
          </p:cNvPr>
          <p:cNvPicPr>
            <a:picLocks noChangeAspect="1"/>
          </p:cNvPicPr>
          <p:nvPr/>
        </p:nvPicPr>
        <p:blipFill>
          <a:blip r:embed="rId4"/>
          <a:stretch>
            <a:fillRect/>
          </a:stretch>
        </p:blipFill>
        <p:spPr>
          <a:xfrm>
            <a:off x="2693617" y="1364146"/>
            <a:ext cx="1212171" cy="1212171"/>
          </a:xfrm>
          <a:prstGeom prst="rect">
            <a:avLst/>
          </a:prstGeom>
          <a:ln w="12700">
            <a:miter lim="400000"/>
          </a:ln>
        </p:spPr>
      </p:pic>
      <p:pic>
        <p:nvPicPr>
          <p:cNvPr id="177" name="Grafik 12" descr="A list">
            <a:extLst>
              <a:ext uri="{FF2B5EF4-FFF2-40B4-BE49-F238E27FC236}">
                <a16:creationId xmlns:a16="http://schemas.microsoft.com/office/drawing/2014/main" id="{51CA7B20-9ED1-2A6D-BAB5-4C38F25C9275}"/>
              </a:ext>
            </a:extLst>
          </p:cNvPr>
          <p:cNvPicPr>
            <a:picLocks noChangeAspect="1"/>
          </p:cNvPicPr>
          <p:nvPr/>
        </p:nvPicPr>
        <p:blipFill>
          <a:blip r:embed="rId5"/>
          <a:stretch>
            <a:fillRect/>
          </a:stretch>
        </p:blipFill>
        <p:spPr>
          <a:xfrm>
            <a:off x="1028156" y="3603085"/>
            <a:ext cx="1321276" cy="1321276"/>
          </a:xfrm>
          <a:prstGeom prst="rect">
            <a:avLst/>
          </a:prstGeom>
          <a:ln w="12700">
            <a:miter lim="400000"/>
          </a:ln>
        </p:spPr>
      </p:pic>
      <p:pic>
        <p:nvPicPr>
          <p:cNvPr id="178" name="Grafik 16" descr="Icons of three people sitting in front of a big screen.">
            <a:extLst>
              <a:ext uri="{FF2B5EF4-FFF2-40B4-BE49-F238E27FC236}">
                <a16:creationId xmlns:a16="http://schemas.microsoft.com/office/drawing/2014/main" id="{343A9023-9E0D-D838-B3B4-AA3461ECED22}"/>
              </a:ext>
            </a:extLst>
          </p:cNvPr>
          <p:cNvPicPr>
            <a:picLocks noChangeAspect="1"/>
          </p:cNvPicPr>
          <p:nvPr/>
        </p:nvPicPr>
        <p:blipFill>
          <a:blip r:embed="rId6"/>
          <a:stretch>
            <a:fillRect/>
          </a:stretch>
        </p:blipFill>
        <p:spPr>
          <a:xfrm>
            <a:off x="988762" y="5012435"/>
            <a:ext cx="1271436" cy="1271437"/>
          </a:xfrm>
          <a:prstGeom prst="rect">
            <a:avLst/>
          </a:prstGeom>
          <a:ln w="12700">
            <a:miter lim="400000"/>
          </a:ln>
        </p:spPr>
      </p:pic>
      <p:sp>
        <p:nvSpPr>
          <p:cNvPr id="179" name="Gerade Verbindung mit Pfeil 13">
            <a:extLst>
              <a:ext uri="{FF2B5EF4-FFF2-40B4-BE49-F238E27FC236}">
                <a16:creationId xmlns:a16="http://schemas.microsoft.com/office/drawing/2014/main" id="{F699CFC3-CEF2-9CA4-91DF-4F2A67BBEF47}"/>
              </a:ext>
              <a:ext uri="{C183D7F6-B498-43B3-948B-1728B52AA6E4}">
                <adec:decorative xmlns:adec="http://schemas.microsoft.com/office/drawing/2017/decorative" val="1"/>
              </a:ext>
            </a:extLst>
          </p:cNvPr>
          <p:cNvSpPr/>
          <p:nvPr/>
        </p:nvSpPr>
        <p:spPr>
          <a:xfrm flipV="1">
            <a:off x="3649055" y="4722548"/>
            <a:ext cx="956286" cy="417008"/>
          </a:xfrm>
          <a:prstGeom prst="line">
            <a:avLst/>
          </a:prstGeom>
          <a:ln w="57150">
            <a:solidFill>
              <a:srgbClr val="000000"/>
            </a:solidFill>
            <a:miter/>
            <a:tailEnd type="triangle"/>
          </a:ln>
        </p:spPr>
        <p:txBody>
          <a:bodyPr lIns="45719" rIns="45719"/>
          <a:lstStyle/>
          <a:p>
            <a:endParaRPr/>
          </a:p>
        </p:txBody>
      </p:sp>
      <p:sp>
        <p:nvSpPr>
          <p:cNvPr id="180" name="Gerade Verbindung mit Pfeil 17">
            <a:extLst>
              <a:ext uri="{FF2B5EF4-FFF2-40B4-BE49-F238E27FC236}">
                <a16:creationId xmlns:a16="http://schemas.microsoft.com/office/drawing/2014/main" id="{51101F2B-CED9-170C-4F31-17F4B6810823}"/>
              </a:ext>
              <a:ext uri="{C183D7F6-B498-43B3-948B-1728B52AA6E4}">
                <adec:decorative xmlns:adec="http://schemas.microsoft.com/office/drawing/2017/decorative" val="1"/>
              </a:ext>
            </a:extLst>
          </p:cNvPr>
          <p:cNvSpPr/>
          <p:nvPr/>
        </p:nvSpPr>
        <p:spPr>
          <a:xfrm flipV="1">
            <a:off x="2349430" y="4087428"/>
            <a:ext cx="2009851" cy="219698"/>
          </a:xfrm>
          <a:prstGeom prst="line">
            <a:avLst/>
          </a:prstGeom>
          <a:ln w="57150">
            <a:solidFill>
              <a:srgbClr val="000000"/>
            </a:solidFill>
            <a:miter/>
            <a:tailEnd type="triangle"/>
          </a:ln>
        </p:spPr>
        <p:txBody>
          <a:bodyPr lIns="45719" rIns="45719"/>
          <a:lstStyle/>
          <a:p>
            <a:endParaRPr/>
          </a:p>
        </p:txBody>
      </p:sp>
      <p:sp>
        <p:nvSpPr>
          <p:cNvPr id="181" name="Gerade Verbindung mit Pfeil 19">
            <a:extLst>
              <a:ext uri="{FF2B5EF4-FFF2-40B4-BE49-F238E27FC236}">
                <a16:creationId xmlns:a16="http://schemas.microsoft.com/office/drawing/2014/main" id="{8A573605-A293-D7E5-825D-A96BD7DDE5DC}"/>
              </a:ext>
              <a:ext uri="{C183D7F6-B498-43B3-948B-1728B52AA6E4}">
                <adec:decorative xmlns:adec="http://schemas.microsoft.com/office/drawing/2017/decorative" val="1"/>
              </a:ext>
            </a:extLst>
          </p:cNvPr>
          <p:cNvSpPr/>
          <p:nvPr/>
        </p:nvSpPr>
        <p:spPr>
          <a:xfrm>
            <a:off x="3905787" y="2521922"/>
            <a:ext cx="693689" cy="673410"/>
          </a:xfrm>
          <a:prstGeom prst="line">
            <a:avLst/>
          </a:prstGeom>
          <a:ln w="57150">
            <a:solidFill>
              <a:srgbClr val="000000"/>
            </a:solidFill>
            <a:miter/>
            <a:tailEnd type="triangle"/>
          </a:ln>
        </p:spPr>
        <p:txBody>
          <a:bodyPr lIns="45719" rIns="45719"/>
          <a:lstStyle/>
          <a:p>
            <a:endParaRPr/>
          </a:p>
        </p:txBody>
      </p:sp>
      <p:sp>
        <p:nvSpPr>
          <p:cNvPr id="182" name="Gerade Verbindung mit Pfeil 21" descr="Arrows going from the different icons towards the one person icon in the middle. On one of them „Input“ is written. ">
            <a:extLst>
              <a:ext uri="{FF2B5EF4-FFF2-40B4-BE49-F238E27FC236}">
                <a16:creationId xmlns:a16="http://schemas.microsoft.com/office/drawing/2014/main" id="{7241FC8C-389A-87BA-D5C9-A9365F7A4E45}"/>
              </a:ext>
            </a:extLst>
          </p:cNvPr>
          <p:cNvSpPr/>
          <p:nvPr/>
        </p:nvSpPr>
        <p:spPr>
          <a:xfrm>
            <a:off x="1588850" y="3368442"/>
            <a:ext cx="2874942" cy="482442"/>
          </a:xfrm>
          <a:prstGeom prst="line">
            <a:avLst/>
          </a:prstGeom>
          <a:ln w="57150">
            <a:solidFill>
              <a:srgbClr val="000000"/>
            </a:solidFill>
            <a:miter/>
            <a:tailEnd type="triangle"/>
          </a:ln>
        </p:spPr>
        <p:txBody>
          <a:bodyPr lIns="45719" rIns="45719"/>
          <a:lstStyle/>
          <a:p>
            <a:endParaRPr/>
          </a:p>
        </p:txBody>
      </p:sp>
      <p:sp>
        <p:nvSpPr>
          <p:cNvPr id="183" name="Gerade Verbindung mit Pfeil 30">
            <a:extLst>
              <a:ext uri="{FF2B5EF4-FFF2-40B4-BE49-F238E27FC236}">
                <a16:creationId xmlns:a16="http://schemas.microsoft.com/office/drawing/2014/main" id="{DD3A281C-FC58-4C76-B33B-A92AFFB71C7A}"/>
              </a:ext>
              <a:ext uri="{C183D7F6-B498-43B3-948B-1728B52AA6E4}">
                <adec:decorative xmlns:adec="http://schemas.microsoft.com/office/drawing/2017/decorative" val="1"/>
              </a:ext>
            </a:extLst>
          </p:cNvPr>
          <p:cNvSpPr/>
          <p:nvPr/>
        </p:nvSpPr>
        <p:spPr>
          <a:xfrm>
            <a:off x="2801567" y="2994118"/>
            <a:ext cx="1557713" cy="464083"/>
          </a:xfrm>
          <a:prstGeom prst="line">
            <a:avLst/>
          </a:prstGeom>
          <a:ln w="57150">
            <a:solidFill>
              <a:srgbClr val="000000"/>
            </a:solidFill>
            <a:miter/>
            <a:tailEnd type="triangle"/>
          </a:ln>
        </p:spPr>
        <p:txBody>
          <a:bodyPr lIns="45719" rIns="45719"/>
          <a:lstStyle/>
          <a:p>
            <a:endParaRPr/>
          </a:p>
        </p:txBody>
      </p:sp>
      <p:pic>
        <p:nvPicPr>
          <p:cNvPr id="184" name="Grafik 11" descr="Icon of a person">
            <a:extLst>
              <a:ext uri="{FF2B5EF4-FFF2-40B4-BE49-F238E27FC236}">
                <a16:creationId xmlns:a16="http://schemas.microsoft.com/office/drawing/2014/main" id="{B4626F87-4981-8952-4509-1680A04AE9C6}"/>
              </a:ext>
            </a:extLst>
          </p:cNvPr>
          <p:cNvPicPr>
            <a:picLocks noChangeAspect="1"/>
          </p:cNvPicPr>
          <p:nvPr/>
        </p:nvPicPr>
        <p:blipFill>
          <a:blip r:embed="rId7"/>
          <a:stretch>
            <a:fillRect/>
          </a:stretch>
        </p:blipFill>
        <p:spPr>
          <a:xfrm>
            <a:off x="4412813" y="2920989"/>
            <a:ext cx="1982024" cy="1982023"/>
          </a:xfrm>
          <a:prstGeom prst="rect">
            <a:avLst/>
          </a:prstGeom>
          <a:ln w="12700">
            <a:miter lim="400000"/>
          </a:ln>
        </p:spPr>
      </p:pic>
      <p:sp>
        <p:nvSpPr>
          <p:cNvPr id="185" name="Gerade Verbindung mit Pfeil 15">
            <a:extLst>
              <a:ext uri="{FF2B5EF4-FFF2-40B4-BE49-F238E27FC236}">
                <a16:creationId xmlns:a16="http://schemas.microsoft.com/office/drawing/2014/main" id="{6B3BFCA2-BF53-F3BA-5B82-92677466ED55}"/>
              </a:ext>
              <a:ext uri="{C183D7F6-B498-43B3-948B-1728B52AA6E4}">
                <adec:decorative xmlns:adec="http://schemas.microsoft.com/office/drawing/2017/decorative" val="1"/>
              </a:ext>
            </a:extLst>
          </p:cNvPr>
          <p:cNvSpPr/>
          <p:nvPr/>
        </p:nvSpPr>
        <p:spPr>
          <a:xfrm flipV="1">
            <a:off x="2153059" y="4416954"/>
            <a:ext cx="2355204" cy="595483"/>
          </a:xfrm>
          <a:prstGeom prst="line">
            <a:avLst/>
          </a:prstGeom>
          <a:ln w="57150">
            <a:solidFill>
              <a:srgbClr val="000000"/>
            </a:solidFill>
            <a:miter/>
            <a:tailEnd type="triangle"/>
          </a:ln>
        </p:spPr>
        <p:txBody>
          <a:bodyPr lIns="45719" rIns="45719"/>
          <a:lstStyle/>
          <a:p>
            <a:endParaRPr/>
          </a:p>
        </p:txBody>
      </p:sp>
      <p:sp>
        <p:nvSpPr>
          <p:cNvPr id="186" name="Gerade Verbindung mit Pfeil 18" descr="Arrow going from the Obsidian logo towards the word „Research“.">
            <a:extLst>
              <a:ext uri="{FF2B5EF4-FFF2-40B4-BE49-F238E27FC236}">
                <a16:creationId xmlns:a16="http://schemas.microsoft.com/office/drawing/2014/main" id="{D83A429B-D0B0-ED66-3A2E-87A3C7ED49A5}"/>
              </a:ext>
            </a:extLst>
          </p:cNvPr>
          <p:cNvSpPr/>
          <p:nvPr/>
        </p:nvSpPr>
        <p:spPr>
          <a:xfrm>
            <a:off x="9285750" y="4307125"/>
            <a:ext cx="730426" cy="1"/>
          </a:xfrm>
          <a:prstGeom prst="line">
            <a:avLst/>
          </a:prstGeom>
          <a:ln w="57150">
            <a:solidFill>
              <a:srgbClr val="000000"/>
            </a:solidFill>
            <a:miter/>
            <a:tailEnd type="triangle"/>
          </a:ln>
        </p:spPr>
        <p:txBody>
          <a:bodyPr lIns="45719" rIns="45719"/>
          <a:lstStyle/>
          <a:p>
            <a:endParaRPr/>
          </a:p>
        </p:txBody>
      </p:sp>
      <p:pic>
        <p:nvPicPr>
          <p:cNvPr id="187" name="Grafik 28" descr="Laptop with a World Wide Web symbol on the screen">
            <a:extLst>
              <a:ext uri="{FF2B5EF4-FFF2-40B4-BE49-F238E27FC236}">
                <a16:creationId xmlns:a16="http://schemas.microsoft.com/office/drawing/2014/main" id="{55E42DF2-142C-8B0F-554B-35100DADF14B}"/>
              </a:ext>
            </a:extLst>
          </p:cNvPr>
          <p:cNvPicPr>
            <a:picLocks noChangeAspect="1"/>
          </p:cNvPicPr>
          <p:nvPr/>
        </p:nvPicPr>
        <p:blipFill>
          <a:blip r:embed="rId8"/>
          <a:stretch>
            <a:fillRect/>
          </a:stretch>
        </p:blipFill>
        <p:spPr>
          <a:xfrm>
            <a:off x="263879" y="2302905"/>
            <a:ext cx="1271437" cy="1271437"/>
          </a:xfrm>
          <a:prstGeom prst="rect">
            <a:avLst/>
          </a:prstGeom>
          <a:ln w="12700">
            <a:miter lim="400000"/>
          </a:ln>
        </p:spPr>
      </p:pic>
      <p:sp>
        <p:nvSpPr>
          <p:cNvPr id="188" name="Textfeld 32">
            <a:extLst>
              <a:ext uri="{FF2B5EF4-FFF2-40B4-BE49-F238E27FC236}">
                <a16:creationId xmlns:a16="http://schemas.microsoft.com/office/drawing/2014/main" id="{35738161-9D5E-324E-3729-BC62EE2164AC}"/>
              </a:ext>
            </a:extLst>
          </p:cNvPr>
          <p:cNvSpPr txBox="1"/>
          <p:nvPr/>
        </p:nvSpPr>
        <p:spPr>
          <a:xfrm>
            <a:off x="2853871" y="3393642"/>
            <a:ext cx="934752" cy="449620"/>
          </a:xfrm>
          <a:prstGeom prst="rect">
            <a:avLst/>
          </a:prstGeom>
          <a:solidFill>
            <a:srgbClr val="FFFFFF"/>
          </a:solidFill>
          <a:ln w="57150">
            <a:solidFill>
              <a:srgbClr val="00B0F0"/>
            </a:solidFill>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400" b="1"/>
            </a:lvl1pPr>
          </a:lstStyle>
          <a:p>
            <a:r>
              <a:t>Input</a:t>
            </a:r>
          </a:p>
        </p:txBody>
      </p:sp>
      <p:sp>
        <p:nvSpPr>
          <p:cNvPr id="190" name="Textfeld 34">
            <a:extLst>
              <a:ext uri="{FF2B5EF4-FFF2-40B4-BE49-F238E27FC236}">
                <a16:creationId xmlns:a16="http://schemas.microsoft.com/office/drawing/2014/main" id="{8C640E23-6CA1-252F-3C59-E0C4862E220E}"/>
              </a:ext>
            </a:extLst>
          </p:cNvPr>
          <p:cNvSpPr txBox="1"/>
          <p:nvPr/>
        </p:nvSpPr>
        <p:spPr>
          <a:xfrm>
            <a:off x="7731989" y="2276453"/>
            <a:ext cx="1212171" cy="449620"/>
          </a:xfrm>
          <a:prstGeom prst="rect">
            <a:avLst/>
          </a:prstGeom>
          <a:solidFill>
            <a:srgbClr val="FFFFFF"/>
          </a:solidFill>
          <a:ln w="57150">
            <a:solidFill>
              <a:srgbClr val="00B0F0"/>
            </a:solidFill>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400" b="1"/>
            </a:lvl1pPr>
          </a:lstStyle>
          <a:p>
            <a:r>
              <a:t>Storage</a:t>
            </a:r>
          </a:p>
        </p:txBody>
      </p:sp>
      <p:sp>
        <p:nvSpPr>
          <p:cNvPr id="191" name="Textfeld 35">
            <a:extLst>
              <a:ext uri="{FF2B5EF4-FFF2-40B4-BE49-F238E27FC236}">
                <a16:creationId xmlns:a16="http://schemas.microsoft.com/office/drawing/2014/main" id="{423AB3A7-FD81-A0E9-1D6E-9EE3F4125358}"/>
              </a:ext>
            </a:extLst>
          </p:cNvPr>
          <p:cNvSpPr txBox="1"/>
          <p:nvPr/>
        </p:nvSpPr>
        <p:spPr>
          <a:xfrm>
            <a:off x="10197903" y="3349532"/>
            <a:ext cx="1119930" cy="449620"/>
          </a:xfrm>
          <a:prstGeom prst="rect">
            <a:avLst/>
          </a:prstGeom>
          <a:solidFill>
            <a:srgbClr val="FFFFFF"/>
          </a:solidFill>
          <a:ln w="57150">
            <a:solidFill>
              <a:srgbClr val="00B0F0"/>
            </a:solidFill>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400" b="1"/>
            </a:lvl1pPr>
          </a:lstStyle>
          <a:p>
            <a:r>
              <a:t>Output</a:t>
            </a:r>
          </a:p>
        </p:txBody>
      </p:sp>
      <p:sp>
        <p:nvSpPr>
          <p:cNvPr id="192" name="Textfeld 38" descr="The word „Research“ which has „Output written above it. ">
            <a:extLst>
              <a:ext uri="{FF2B5EF4-FFF2-40B4-BE49-F238E27FC236}">
                <a16:creationId xmlns:a16="http://schemas.microsoft.com/office/drawing/2014/main" id="{9971FFF3-E30C-6F8B-80B9-51CC23CCFC64}"/>
              </a:ext>
            </a:extLst>
          </p:cNvPr>
          <p:cNvSpPr txBox="1"/>
          <p:nvPr/>
        </p:nvSpPr>
        <p:spPr>
          <a:xfrm>
            <a:off x="10354496" y="4137847"/>
            <a:ext cx="1117642"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r>
              <a:rPr lang="en-US" dirty="0"/>
              <a:t>Research</a:t>
            </a:r>
            <a:endParaRPr dirty="0"/>
          </a:p>
        </p:txBody>
      </p:sp>
      <p:pic>
        <p:nvPicPr>
          <p:cNvPr id="2" name="Grafik 15" descr="Obsidian logo with Storage written above it.">
            <a:extLst>
              <a:ext uri="{FF2B5EF4-FFF2-40B4-BE49-F238E27FC236}">
                <a16:creationId xmlns:a16="http://schemas.microsoft.com/office/drawing/2014/main" id="{D9E01890-6E58-2D76-83E6-966880A42B70}"/>
              </a:ext>
            </a:extLst>
          </p:cNvPr>
          <p:cNvPicPr>
            <a:picLocks noChangeAspect="1"/>
          </p:cNvPicPr>
          <p:nvPr/>
        </p:nvPicPr>
        <p:blipFill>
          <a:blip r:embed="rId9"/>
          <a:stretch>
            <a:fillRect/>
          </a:stretch>
        </p:blipFill>
        <p:spPr>
          <a:xfrm>
            <a:off x="7631115" y="3699390"/>
            <a:ext cx="1313045" cy="1313045"/>
          </a:xfrm>
          <a:prstGeom prst="rect">
            <a:avLst/>
          </a:prstGeom>
          <a:ln w="12700">
            <a:miter lim="400000"/>
          </a:ln>
        </p:spPr>
      </p:pic>
      <p:sp>
        <p:nvSpPr>
          <p:cNvPr id="3" name="Gerade Verbindung mit Pfeil 18" descr="Arrow going from the icon of the person towards the Obsidian logo.">
            <a:extLst>
              <a:ext uri="{FF2B5EF4-FFF2-40B4-BE49-F238E27FC236}">
                <a16:creationId xmlns:a16="http://schemas.microsoft.com/office/drawing/2014/main" id="{3364759A-A166-D17A-6BD3-05473F6EFC0E}"/>
              </a:ext>
            </a:extLst>
          </p:cNvPr>
          <p:cNvSpPr/>
          <p:nvPr/>
        </p:nvSpPr>
        <p:spPr>
          <a:xfrm>
            <a:off x="6532569" y="4311074"/>
            <a:ext cx="730426" cy="1"/>
          </a:xfrm>
          <a:prstGeom prst="line">
            <a:avLst/>
          </a:prstGeom>
          <a:ln w="57150">
            <a:solidFill>
              <a:srgbClr val="000000"/>
            </a:solidFill>
            <a:miter/>
            <a:tailEnd type="triangle"/>
          </a:ln>
        </p:spPr>
        <p:txBody>
          <a:bodyPr lIns="45719" rIns="45719"/>
          <a:lstStyle/>
          <a:p>
            <a:endParaRPr/>
          </a:p>
        </p:txBody>
      </p:sp>
      <p:sp>
        <p:nvSpPr>
          <p:cNvPr id="5" name="TextBox 4">
            <a:extLst>
              <a:ext uri="{FF2B5EF4-FFF2-40B4-BE49-F238E27FC236}">
                <a16:creationId xmlns:a16="http://schemas.microsoft.com/office/drawing/2014/main" id="{4F69BBCD-D3CD-3145-A298-19AD7B42A61B}"/>
              </a:ext>
            </a:extLst>
          </p:cNvPr>
          <p:cNvSpPr txBox="1"/>
          <p:nvPr/>
        </p:nvSpPr>
        <p:spPr>
          <a:xfrm>
            <a:off x="10042054" y="6014631"/>
            <a:ext cx="2473970" cy="269241"/>
          </a:xfrm>
          <a:prstGeom prst="rect">
            <a:avLst/>
          </a:prstGeom>
          <a:noFill/>
        </p:spPr>
        <p:txBody>
          <a:bodyPr wrap="square" rtlCol="0">
            <a:spAutoFit/>
          </a:bodyPr>
          <a:lstStyle/>
          <a:p>
            <a:r>
              <a:rPr lang="en-US" sz="1100" dirty="0">
                <a:solidFill>
                  <a:schemeClr val="bg2">
                    <a:lumMod val="75000"/>
                  </a:schemeClr>
                </a:solidFill>
              </a:rPr>
              <a:t>Icons by Microsoft Power Point</a:t>
            </a:r>
            <a:endParaRPr lang="de-DE" sz="1100" dirty="0">
              <a:solidFill>
                <a:schemeClr val="bg2">
                  <a:lumMod val="75000"/>
                </a:schemeClr>
              </a:solidFill>
            </a:endParaRPr>
          </a:p>
        </p:txBody>
      </p:sp>
      <p:sp>
        <p:nvSpPr>
          <p:cNvPr id="4" name="TextBox 3">
            <a:extLst>
              <a:ext uri="{FF2B5EF4-FFF2-40B4-BE49-F238E27FC236}">
                <a16:creationId xmlns:a16="http://schemas.microsoft.com/office/drawing/2014/main" id="{DBA3C850-3ED8-0D45-45D2-C1FFCD19CC4D}"/>
              </a:ext>
            </a:extLst>
          </p:cNvPr>
          <p:cNvSpPr txBox="1"/>
          <p:nvPr/>
        </p:nvSpPr>
        <p:spPr>
          <a:xfrm>
            <a:off x="5400134" y="6231523"/>
            <a:ext cx="6671946" cy="430887"/>
          </a:xfrm>
          <a:prstGeom prst="rect">
            <a:avLst/>
          </a:prstGeom>
          <a:noFill/>
        </p:spPr>
        <p:txBody>
          <a:bodyPr wrap="square" rtlCol="0">
            <a:spAutoFit/>
          </a:bodyPr>
          <a:lstStyle/>
          <a:p>
            <a:r>
              <a:rPr lang="en-US" sz="1100" dirty="0">
                <a:solidFill>
                  <a:schemeClr val="bg2">
                    <a:lumMod val="75000"/>
                  </a:schemeClr>
                </a:solidFill>
              </a:rPr>
              <a:t>Note on Logo Usage: The use of the Obsidian logo in this presentation is considered fair use. Please be aware that the author is not affiliated with nor representatives of </a:t>
            </a:r>
            <a:r>
              <a:rPr lang="en-US" sz="1100" dirty="0" err="1">
                <a:solidFill>
                  <a:schemeClr val="bg2">
                    <a:lumMod val="75000"/>
                  </a:schemeClr>
                </a:solidFill>
              </a:rPr>
              <a:t>Dynalist</a:t>
            </a:r>
            <a:r>
              <a:rPr lang="en-US" sz="1100" dirty="0">
                <a:solidFill>
                  <a:schemeClr val="bg2">
                    <a:lumMod val="75000"/>
                  </a:schemeClr>
                </a:solidFill>
              </a:rPr>
              <a:t> Inc., the company that develops Obsidian.</a:t>
            </a:r>
            <a:endParaRPr lang="de-DE" sz="1100" dirty="0">
              <a:solidFill>
                <a:schemeClr val="bg2">
                  <a:lumMod val="75000"/>
                </a:schemeClr>
              </a:solidFill>
            </a:endParaRPr>
          </a:p>
        </p:txBody>
      </p:sp>
      <p:sp>
        <p:nvSpPr>
          <p:cNvPr id="6" name="Rechteck 10">
            <a:extLst>
              <a:ext uri="{FF2B5EF4-FFF2-40B4-BE49-F238E27FC236}">
                <a16:creationId xmlns:a16="http://schemas.microsoft.com/office/drawing/2014/main" id="{AD55DF0D-EB49-8979-12BA-2BBECC79312E}"/>
              </a:ext>
            </a:extLst>
          </p:cNvPr>
          <p:cNvSpPr txBox="1"/>
          <p:nvPr/>
        </p:nvSpPr>
        <p:spPr>
          <a:xfrm>
            <a:off x="410876" y="26279"/>
            <a:ext cx="92396" cy="5778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lnSpc>
                <a:spcPct val="150000"/>
              </a:lnSpc>
              <a:defRPr sz="2400">
                <a:solidFill>
                  <a:srgbClr val="FFFFFF"/>
                </a:solidFill>
                <a:latin typeface="Arial"/>
                <a:ea typeface="Arial"/>
                <a:cs typeface="Arial"/>
                <a:sym typeface="Arial"/>
              </a:defRPr>
            </a:lvl1pPr>
          </a:lstStyle>
          <a:p>
            <a:endParaRPr dirty="0"/>
          </a:p>
        </p:txBody>
      </p:sp>
      <p:sp>
        <p:nvSpPr>
          <p:cNvPr id="7" name="Rectangle 6">
            <a:extLst>
              <a:ext uri="{FF2B5EF4-FFF2-40B4-BE49-F238E27FC236}">
                <a16:creationId xmlns:a16="http://schemas.microsoft.com/office/drawing/2014/main" id="{53535EFD-F342-22E7-34B6-4C764C668CDF}"/>
              </a:ext>
            </a:extLst>
          </p:cNvPr>
          <p:cNvSpPr/>
          <p:nvPr/>
        </p:nvSpPr>
        <p:spPr>
          <a:xfrm>
            <a:off x="0" y="-10067"/>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TextBox 4">
            <a:extLst>
              <a:ext uri="{FF2B5EF4-FFF2-40B4-BE49-F238E27FC236}">
                <a16:creationId xmlns:a16="http://schemas.microsoft.com/office/drawing/2014/main" id="{E5278B72-E1D2-27CF-0F98-E478BA36E6EC}"/>
              </a:ext>
            </a:extLst>
          </p:cNvPr>
          <p:cNvSpPr txBox="1"/>
          <p:nvPr/>
        </p:nvSpPr>
        <p:spPr>
          <a:xfrm>
            <a:off x="10660873" y="173160"/>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9" name="Rechteck 10">
            <a:extLst>
              <a:ext uri="{FF2B5EF4-FFF2-40B4-BE49-F238E27FC236}">
                <a16:creationId xmlns:a16="http://schemas.microsoft.com/office/drawing/2014/main" id="{55ADA006-AFAE-802B-314C-FD63EB20AE0F}"/>
              </a:ext>
            </a:extLst>
          </p:cNvPr>
          <p:cNvSpPr/>
          <p:nvPr/>
        </p:nvSpPr>
        <p:spPr>
          <a:xfrm>
            <a:off x="375931" y="94275"/>
            <a:ext cx="4121641" cy="577850"/>
          </a:xfrm>
          <a:prstGeom prst="rect">
            <a:avLst/>
          </a:prstGeom>
        </p:spPr>
        <p:txBody>
          <a:bodyPr wrap="none">
            <a:spAutoFit/>
          </a:bodyPr>
          <a:lstStyle/>
          <a:p>
            <a:pPr>
              <a:lnSpc>
                <a:spcPct val="150000"/>
              </a:lnSpc>
            </a:pPr>
            <a:r>
              <a:rPr lang="de-DE" sz="2400" dirty="0" err="1">
                <a:solidFill>
                  <a:schemeClr val="bg1"/>
                </a:solidFill>
                <a:latin typeface="Arial" panose="020B0604020202020204" pitchFamily="34" charset="0"/>
                <a:cs typeface="Arial" panose="020B0604020202020204" pitchFamily="34" charset="0"/>
              </a:rPr>
              <a:t>Why</a:t>
            </a:r>
            <a:r>
              <a:rPr lang="de-DE" sz="2400" dirty="0">
                <a:solidFill>
                  <a:schemeClr val="bg1"/>
                </a:solidFill>
                <a:latin typeface="Arial" panose="020B0604020202020204" pitchFamily="34" charset="0"/>
                <a:cs typeface="Arial" panose="020B0604020202020204" pitchFamily="34" charset="0"/>
              </a:rPr>
              <a:t> Obsidian </a:t>
            </a:r>
            <a:r>
              <a:rPr lang="de-DE" sz="2400" dirty="0" err="1">
                <a:solidFill>
                  <a:schemeClr val="bg1"/>
                </a:solidFill>
                <a:latin typeface="Arial" panose="020B0604020202020204" pitchFamily="34" charset="0"/>
                <a:cs typeface="Arial" panose="020B0604020202020204" pitchFamily="34" charset="0"/>
              </a:rPr>
              <a:t>for</a:t>
            </a:r>
            <a:r>
              <a:rPr lang="de-DE" sz="2400" dirty="0">
                <a:solidFill>
                  <a:schemeClr val="bg1"/>
                </a:solidFill>
                <a:latin typeface="Arial" panose="020B0604020202020204" pitchFamily="34" charset="0"/>
                <a:cs typeface="Arial" panose="020B0604020202020204" pitchFamily="34" charset="0"/>
              </a:rPr>
              <a:t> Research?</a:t>
            </a:r>
          </a:p>
        </p:txBody>
      </p:sp>
    </p:spTree>
    <p:extLst>
      <p:ext uri="{BB962C8B-B14F-4D97-AF65-F5344CB8AC3E}">
        <p14:creationId xmlns:p14="http://schemas.microsoft.com/office/powerpoint/2010/main" val="24940385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Screenshot of an Obsidian Vault, the same files as on slide 12 can be seen, i.e. BACKEND, ZEKA, 2025_paper_cats_gravity_v1, Markdown Syntax, Publication Idea Collection. On the right side a tab is showing where no file is open. The options shown are „Create new note (Ctrl+N)“, „Go to file (Ctrl + O)“, See recent files (Ctrl + O)“, and „Close“. On the left some other icons can be seen. ">
            <a:extLst>
              <a:ext uri="{FF2B5EF4-FFF2-40B4-BE49-F238E27FC236}">
                <a16:creationId xmlns:a16="http://schemas.microsoft.com/office/drawing/2014/main" id="{F95748D3-542B-D76F-24D6-4E2606A3EB20}"/>
              </a:ext>
            </a:extLst>
          </p:cNvPr>
          <p:cNvPicPr>
            <a:picLocks noChangeAspect="1"/>
          </p:cNvPicPr>
          <p:nvPr/>
        </p:nvPicPr>
        <p:blipFill>
          <a:blip r:embed="rId2"/>
          <a:stretch>
            <a:fillRect/>
          </a:stretch>
        </p:blipFill>
        <p:spPr>
          <a:xfrm>
            <a:off x="2747993" y="1192389"/>
            <a:ext cx="6696013" cy="5235782"/>
          </a:xfrm>
          <a:prstGeom prst="rect">
            <a:avLst/>
          </a:prstGeom>
          <a:ln w="28575">
            <a:solidFill>
              <a:schemeClr val="bg1">
                <a:lumMod val="65000"/>
              </a:schemeClr>
            </a:solidFill>
          </a:ln>
        </p:spPr>
      </p:pic>
      <p:sp>
        <p:nvSpPr>
          <p:cNvPr id="252" name="Foliennummernplatzhalter 3"/>
          <p:cNvSpPr txBox="1">
            <a:spLocks noGrp="1"/>
          </p:cNvSpPr>
          <p:nvPr>
            <p:ph type="sldNum" sz="quarter" idx="4294967295"/>
          </p:nvPr>
        </p:nvSpPr>
        <p:spPr>
          <a:xfrm>
            <a:off x="11623040" y="6428171"/>
            <a:ext cx="405911" cy="269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808080"/>
                </a:solidFill>
                <a:latin typeface="+mn-lt"/>
                <a:ea typeface="+mn-ea"/>
                <a:cs typeface="+mn-cs"/>
                <a:sym typeface="Helvetica"/>
              </a:defRPr>
            </a:lvl1pPr>
          </a:lstStyle>
          <a:p>
            <a:fld id="{86CB4B4D-7CA3-9044-876B-883B54F8677D}" type="slidenum">
              <a:rPr/>
              <a:t>18</a:t>
            </a:fld>
            <a:endParaRPr dirty="0"/>
          </a:p>
        </p:txBody>
      </p:sp>
      <p:sp>
        <p:nvSpPr>
          <p:cNvPr id="3" name="TextBox 2">
            <a:extLst>
              <a:ext uri="{FF2B5EF4-FFF2-40B4-BE49-F238E27FC236}">
                <a16:creationId xmlns:a16="http://schemas.microsoft.com/office/drawing/2014/main" id="{8026FED7-5116-5148-1FA6-039AB55A311A}"/>
              </a:ext>
            </a:extLst>
          </p:cNvPr>
          <p:cNvSpPr txBox="1"/>
          <p:nvPr/>
        </p:nvSpPr>
        <p:spPr>
          <a:xfrm>
            <a:off x="9834390" y="6428171"/>
            <a:ext cx="1920905" cy="269241"/>
          </a:xfrm>
          <a:prstGeom prst="rect">
            <a:avLst/>
          </a:prstGeom>
          <a:noFill/>
        </p:spPr>
        <p:txBody>
          <a:bodyPr wrap="square" rtlCol="0">
            <a:spAutoFit/>
          </a:bodyPr>
          <a:lstStyle/>
          <a:p>
            <a:r>
              <a:rPr lang="en-US" sz="1100" dirty="0">
                <a:solidFill>
                  <a:schemeClr val="bg2">
                    <a:lumMod val="75000"/>
                  </a:schemeClr>
                </a:solidFill>
              </a:rPr>
              <a:t>Screenshot by Nele Fuchs CC0</a:t>
            </a:r>
            <a:endParaRPr lang="de-DE" sz="1100" dirty="0">
              <a:solidFill>
                <a:schemeClr val="bg2">
                  <a:lumMod val="75000"/>
                </a:schemeClr>
              </a:solidFill>
            </a:endParaRPr>
          </a:p>
        </p:txBody>
      </p:sp>
      <p:sp>
        <p:nvSpPr>
          <p:cNvPr id="2" name="Rechteck 10">
            <a:extLst>
              <a:ext uri="{FF2B5EF4-FFF2-40B4-BE49-F238E27FC236}">
                <a16:creationId xmlns:a16="http://schemas.microsoft.com/office/drawing/2014/main" id="{891F8721-C72A-2DE1-D997-1F23696608B1}"/>
              </a:ext>
            </a:extLst>
          </p:cNvPr>
          <p:cNvSpPr txBox="1"/>
          <p:nvPr/>
        </p:nvSpPr>
        <p:spPr>
          <a:xfrm>
            <a:off x="410876" y="26279"/>
            <a:ext cx="92396" cy="5778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lnSpc>
                <a:spcPct val="150000"/>
              </a:lnSpc>
              <a:defRPr sz="2400">
                <a:solidFill>
                  <a:srgbClr val="FFFFFF"/>
                </a:solidFill>
                <a:latin typeface="Arial"/>
                <a:ea typeface="Arial"/>
                <a:cs typeface="Arial"/>
                <a:sym typeface="Arial"/>
              </a:defRPr>
            </a:lvl1pPr>
          </a:lstStyle>
          <a:p>
            <a:endParaRPr dirty="0"/>
          </a:p>
        </p:txBody>
      </p:sp>
      <p:sp>
        <p:nvSpPr>
          <p:cNvPr id="4" name="Rectangle 6">
            <a:extLst>
              <a:ext uri="{FF2B5EF4-FFF2-40B4-BE49-F238E27FC236}">
                <a16:creationId xmlns:a16="http://schemas.microsoft.com/office/drawing/2014/main" id="{7CCE1BB9-E324-6AC2-E306-0521C9C572F7}"/>
              </a:ext>
            </a:extLst>
          </p:cNvPr>
          <p:cNvSpPr/>
          <p:nvPr/>
        </p:nvSpPr>
        <p:spPr>
          <a:xfrm>
            <a:off x="0" y="-10067"/>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6" name="TextBox 4">
            <a:extLst>
              <a:ext uri="{FF2B5EF4-FFF2-40B4-BE49-F238E27FC236}">
                <a16:creationId xmlns:a16="http://schemas.microsoft.com/office/drawing/2014/main" id="{58A257A6-5CA5-3A45-BF8D-051611CC4A0D}"/>
              </a:ext>
            </a:extLst>
          </p:cNvPr>
          <p:cNvSpPr txBox="1"/>
          <p:nvPr/>
        </p:nvSpPr>
        <p:spPr>
          <a:xfrm>
            <a:off x="10660873" y="173160"/>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7" name="Rechteck 10">
            <a:extLst>
              <a:ext uri="{FF2B5EF4-FFF2-40B4-BE49-F238E27FC236}">
                <a16:creationId xmlns:a16="http://schemas.microsoft.com/office/drawing/2014/main" id="{B1D6A59B-B3B8-31BA-EC6D-9F3076D47674}"/>
              </a:ext>
            </a:extLst>
          </p:cNvPr>
          <p:cNvSpPr/>
          <p:nvPr/>
        </p:nvSpPr>
        <p:spPr>
          <a:xfrm>
            <a:off x="375931" y="94275"/>
            <a:ext cx="5472973" cy="1131848"/>
          </a:xfrm>
          <a:prstGeom prst="rect">
            <a:avLst/>
          </a:prstGeom>
        </p:spPr>
        <p:txBody>
          <a:bodyPr wrap="none">
            <a:spAutoFit/>
          </a:bodyPr>
          <a:lstStyle/>
          <a:p>
            <a:pPr>
              <a:lnSpc>
                <a:spcPct val="150000"/>
              </a:lnSpc>
            </a:pPr>
            <a:r>
              <a:rPr lang="de-DE" sz="2400" dirty="0">
                <a:solidFill>
                  <a:schemeClr val="bg1"/>
                </a:solidFill>
                <a:latin typeface="Arial" panose="020B0604020202020204" pitchFamily="34" charset="0"/>
                <a:cs typeface="Arial" panose="020B0604020202020204" pitchFamily="34" charset="0"/>
              </a:rPr>
              <a:t>Use Case I - Obsidian </a:t>
            </a:r>
            <a:r>
              <a:rPr lang="de-DE" sz="2400" dirty="0" err="1">
                <a:solidFill>
                  <a:schemeClr val="bg1"/>
                </a:solidFill>
                <a:latin typeface="Arial" panose="020B0604020202020204" pitchFamily="34" charset="0"/>
                <a:cs typeface="Arial" panose="020B0604020202020204" pitchFamily="34" charset="0"/>
              </a:rPr>
              <a:t>for</a:t>
            </a:r>
            <a:r>
              <a:rPr lang="de-DE" sz="2400" dirty="0">
                <a:solidFill>
                  <a:schemeClr val="bg1"/>
                </a:solidFill>
                <a:latin typeface="Arial" panose="020B0604020202020204" pitchFamily="34" charset="0"/>
                <a:cs typeface="Arial" panose="020B0604020202020204" pitchFamily="34" charset="0"/>
              </a:rPr>
              <a:t> Researchers</a:t>
            </a:r>
          </a:p>
          <a:p>
            <a:pPr>
              <a:lnSpc>
                <a:spcPct val="150000"/>
              </a:lnSpc>
            </a:pPr>
            <a:endParaRPr lang="de-DE" sz="2400" dirty="0">
              <a:solidFill>
                <a:schemeClr val="bg1"/>
              </a:solidFill>
              <a:latin typeface="Arial" panose="020B0604020202020204" pitchFamily="34" charset="0"/>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30F87-D2F7-ABF5-3AFC-A7F5F2C0658C}"/>
            </a:ext>
          </a:extLst>
        </p:cNvPr>
        <p:cNvGrpSpPr/>
        <p:nvPr/>
      </p:nvGrpSpPr>
      <p:grpSpPr>
        <a:xfrm>
          <a:off x="0" y="0"/>
          <a:ext cx="0" cy="0"/>
          <a:chOff x="0" y="0"/>
          <a:chExt cx="0" cy="0"/>
        </a:xfrm>
      </p:grpSpPr>
      <p:pic>
        <p:nvPicPr>
          <p:cNvPr id="7" name="Grafik 6" descr="Screenshot of an Obsidian Vault with all the files from the folders showing. Inside the folder labeled „BACKEND“ there are four other folders. The first is called „ATTACHMENT“ and contains files named „z.Toth2025“ and „For_Exercise_05b_ChatGPT“. The second folder is called „DAILY NOTES“ with file „2025-04-29“. The third folder „TEMPLATES“ contains „Template_Daily_Note“, „Zettel_Template“, and „Zotero_Template“ inside. The last folder is called „CHANGELOG“. Another folder called „ZEKA“ contains two other folders. The first is called „SOURCE NOTES“ with file „z.Toth2025“ inside. The second folder is called „ZETTEL“ and has files called „cats“, „cats_in_space“, „cats_manipulate_gravity“, „Feline gravity manipulation“, „flying_cats_ancient_mythology_and…“, „MOFEGD_theoretical_model_cats_…“, „picture_acient_cat_flys“, and „picture_cats_in_space“. At the bottom other files unassociated with a folder, „2025_paper_cats_gravity_v1“, „Markdown Syntax“, and „Publication Idea Collection“. ">
            <a:extLst>
              <a:ext uri="{FF2B5EF4-FFF2-40B4-BE49-F238E27FC236}">
                <a16:creationId xmlns:a16="http://schemas.microsoft.com/office/drawing/2014/main" id="{D7EB61D8-C99B-423A-5107-0068C202A63B}"/>
              </a:ext>
            </a:extLst>
          </p:cNvPr>
          <p:cNvPicPr>
            <a:picLocks noChangeAspect="1"/>
          </p:cNvPicPr>
          <p:nvPr/>
        </p:nvPicPr>
        <p:blipFill>
          <a:blip r:embed="rId2"/>
          <a:stretch>
            <a:fillRect/>
          </a:stretch>
        </p:blipFill>
        <p:spPr>
          <a:xfrm>
            <a:off x="2747993" y="1192389"/>
            <a:ext cx="6696013" cy="5235782"/>
          </a:xfrm>
          <a:prstGeom prst="rect">
            <a:avLst/>
          </a:prstGeom>
          <a:ln w="28575">
            <a:solidFill>
              <a:srgbClr val="AFABAB"/>
            </a:solidFill>
          </a:ln>
        </p:spPr>
      </p:pic>
      <p:sp>
        <p:nvSpPr>
          <p:cNvPr id="252" name="Foliennummernplatzhalter 3">
            <a:extLst>
              <a:ext uri="{FF2B5EF4-FFF2-40B4-BE49-F238E27FC236}">
                <a16:creationId xmlns:a16="http://schemas.microsoft.com/office/drawing/2014/main" id="{CC889A9B-A1F2-569F-7576-D1C1EECC1B99}"/>
              </a:ext>
            </a:extLst>
          </p:cNvPr>
          <p:cNvSpPr txBox="1">
            <a:spLocks noGrp="1"/>
          </p:cNvSpPr>
          <p:nvPr>
            <p:ph type="sldNum" sz="quarter" idx="4294967295"/>
          </p:nvPr>
        </p:nvSpPr>
        <p:spPr>
          <a:xfrm>
            <a:off x="11673840" y="6428171"/>
            <a:ext cx="355111" cy="26990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808080"/>
                </a:solidFill>
                <a:latin typeface="+mn-lt"/>
                <a:ea typeface="+mn-ea"/>
                <a:cs typeface="+mn-cs"/>
                <a:sym typeface="Helvetica"/>
              </a:defRPr>
            </a:lvl1pPr>
          </a:lstStyle>
          <a:p>
            <a:fld id="{86CB4B4D-7CA3-9044-876B-883B54F8677D}" type="slidenum">
              <a:rPr/>
              <a:t>19</a:t>
            </a:fld>
            <a:endParaRPr/>
          </a:p>
        </p:txBody>
      </p:sp>
      <p:sp>
        <p:nvSpPr>
          <p:cNvPr id="2" name="TextBox 1">
            <a:extLst>
              <a:ext uri="{FF2B5EF4-FFF2-40B4-BE49-F238E27FC236}">
                <a16:creationId xmlns:a16="http://schemas.microsoft.com/office/drawing/2014/main" id="{B3CDBDBA-40EB-919A-4432-1821C879028C}"/>
              </a:ext>
            </a:extLst>
          </p:cNvPr>
          <p:cNvSpPr txBox="1"/>
          <p:nvPr/>
        </p:nvSpPr>
        <p:spPr>
          <a:xfrm>
            <a:off x="9834390" y="6428171"/>
            <a:ext cx="1920905" cy="269241"/>
          </a:xfrm>
          <a:prstGeom prst="rect">
            <a:avLst/>
          </a:prstGeom>
          <a:noFill/>
        </p:spPr>
        <p:txBody>
          <a:bodyPr wrap="square" rtlCol="0">
            <a:spAutoFit/>
          </a:bodyPr>
          <a:lstStyle/>
          <a:p>
            <a:r>
              <a:rPr lang="en-US" sz="1100" dirty="0">
                <a:solidFill>
                  <a:schemeClr val="bg2">
                    <a:lumMod val="75000"/>
                  </a:schemeClr>
                </a:solidFill>
              </a:rPr>
              <a:t>Screenshot by Nele Fuchs CC0</a:t>
            </a:r>
            <a:endParaRPr lang="de-DE" sz="1100" dirty="0">
              <a:solidFill>
                <a:schemeClr val="bg2">
                  <a:lumMod val="75000"/>
                </a:schemeClr>
              </a:solidFill>
            </a:endParaRPr>
          </a:p>
        </p:txBody>
      </p:sp>
      <p:pic>
        <p:nvPicPr>
          <p:cNvPr id="4" name="Grafik 3">
            <a:extLst>
              <a:ext uri="{FF2B5EF4-FFF2-40B4-BE49-F238E27FC236}">
                <a16:creationId xmlns:a16="http://schemas.microsoft.com/office/drawing/2014/main" id="{161C6A86-0985-2A13-01A4-ABF33ABF5D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5" name="Rectangle 6">
            <a:extLst>
              <a:ext uri="{FF2B5EF4-FFF2-40B4-BE49-F238E27FC236}">
                <a16:creationId xmlns:a16="http://schemas.microsoft.com/office/drawing/2014/main" id="{2083DB2C-7417-6803-FCDA-4465374BCDAA}"/>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de-DE" sz="2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6" name="TextBox 4">
            <a:extLst>
              <a:ext uri="{FF2B5EF4-FFF2-40B4-BE49-F238E27FC236}">
                <a16:creationId xmlns:a16="http://schemas.microsoft.com/office/drawing/2014/main" id="{1F49B90C-7BE1-B78A-6758-1132AC2AFEE7}"/>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8" name="Textfeld 7">
            <a:extLst>
              <a:ext uri="{FF2B5EF4-FFF2-40B4-BE49-F238E27FC236}">
                <a16:creationId xmlns:a16="http://schemas.microsoft.com/office/drawing/2014/main" id="{C318C2A8-AD1A-FDAE-E22F-3CA702E26047}"/>
              </a:ext>
            </a:extLst>
          </p:cNvPr>
          <p:cNvSpPr txBox="1"/>
          <p:nvPr/>
        </p:nvSpPr>
        <p:spPr>
          <a:xfrm>
            <a:off x="249314" y="244855"/>
            <a:ext cx="6696013" cy="461665"/>
          </a:xfrm>
          <a:prstGeom prst="rect">
            <a:avLst/>
          </a:prstGeom>
          <a:noFill/>
        </p:spPr>
        <p:txBody>
          <a:bodyPr wrap="square" rtlCol="0">
            <a:spAutoFit/>
          </a:bodyPr>
          <a:lstStyle/>
          <a:p>
            <a:r>
              <a:rPr lang="de-DE" sz="2400" dirty="0">
                <a:solidFill>
                  <a:prstClr val="white"/>
                </a:solidFill>
                <a:latin typeface="Arial" panose="020B0604020202020204" pitchFamily="34" charset="0"/>
                <a:cs typeface="Arial" panose="020B0604020202020204" pitchFamily="34" charset="0"/>
              </a:rPr>
              <a:t> Use Case I - Obsidian </a:t>
            </a:r>
            <a:r>
              <a:rPr lang="de-DE" sz="2400" dirty="0" err="1">
                <a:solidFill>
                  <a:prstClr val="white"/>
                </a:solidFill>
                <a:latin typeface="Arial" panose="020B0604020202020204" pitchFamily="34" charset="0"/>
                <a:cs typeface="Arial" panose="020B0604020202020204" pitchFamily="34" charset="0"/>
              </a:rPr>
              <a:t>for</a:t>
            </a:r>
            <a:r>
              <a:rPr lang="de-DE" sz="2400" dirty="0">
                <a:solidFill>
                  <a:prstClr val="white"/>
                </a:solidFill>
                <a:latin typeface="Arial" panose="020B0604020202020204" pitchFamily="34" charset="0"/>
                <a:cs typeface="Arial" panose="020B0604020202020204" pitchFamily="34" charset="0"/>
              </a:rPr>
              <a:t> Researchers</a:t>
            </a:r>
            <a:endParaRPr lang="en-US" sz="2400" dirty="0"/>
          </a:p>
        </p:txBody>
      </p:sp>
    </p:spTree>
    <p:extLst>
      <p:ext uri="{BB962C8B-B14F-4D97-AF65-F5344CB8AC3E}">
        <p14:creationId xmlns:p14="http://schemas.microsoft.com/office/powerpoint/2010/main" val="3999896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B187964-2269-36E6-D665-0810EC7AED45}"/>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2E9FB25A-3E3C-4C3B-A01E-CAE3B5643D6B}"/>
              </a:ext>
            </a:extLst>
          </p:cNvPr>
          <p:cNvSpPr/>
          <p:nvPr/>
        </p:nvSpPr>
        <p:spPr>
          <a:xfrm>
            <a:off x="375931" y="153545"/>
            <a:ext cx="1463093"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Welcome</a:t>
            </a:r>
          </a:p>
        </p:txBody>
      </p:sp>
      <p:sp>
        <p:nvSpPr>
          <p:cNvPr id="27" name="Foliennummernplatzhalter 3">
            <a:extLst>
              <a:ext uri="{FF2B5EF4-FFF2-40B4-BE49-F238E27FC236}">
                <a16:creationId xmlns:a16="http://schemas.microsoft.com/office/drawing/2014/main" id="{C12C0AEF-7C8A-43AC-A4FB-17FB961043EB}"/>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2</a:t>
            </a:fld>
            <a:endParaRPr lang="de-DE" dirty="0">
              <a:solidFill>
                <a:schemeClr val="bg1">
                  <a:lumMod val="50000"/>
                </a:schemeClr>
              </a:solidFill>
              <a:latin typeface="Helvetica" pitchFamily="2" charset="0"/>
            </a:endParaRPr>
          </a:p>
        </p:txBody>
      </p:sp>
      <p:sp>
        <p:nvSpPr>
          <p:cNvPr id="3" name="Textfeld 2">
            <a:extLst>
              <a:ext uri="{FF2B5EF4-FFF2-40B4-BE49-F238E27FC236}">
                <a16:creationId xmlns:a16="http://schemas.microsoft.com/office/drawing/2014/main" id="{42AF2E1B-4B60-2A5B-B3E5-82A55502D57F}"/>
              </a:ext>
            </a:extLst>
          </p:cNvPr>
          <p:cNvSpPr txBox="1"/>
          <p:nvPr/>
        </p:nvSpPr>
        <p:spPr>
          <a:xfrm>
            <a:off x="6713673" y="3098395"/>
            <a:ext cx="4651828" cy="1429622"/>
          </a:xfrm>
          <a:prstGeom prst="rect">
            <a:avLst/>
          </a:prstGeom>
          <a:noFill/>
        </p:spPr>
        <p:txBody>
          <a:bodyPr wrap="square" rtlCol="0">
            <a:spAutoFit/>
          </a:bodyPr>
          <a:lstStyle/>
          <a:p>
            <a:pPr>
              <a:lnSpc>
                <a:spcPct val="150000"/>
              </a:lnSpc>
            </a:pPr>
            <a:r>
              <a:rPr lang="en-US" sz="2000" dirty="0"/>
              <a:t>… name</a:t>
            </a:r>
          </a:p>
          <a:p>
            <a:pPr>
              <a:lnSpc>
                <a:spcPct val="150000"/>
              </a:lnSpc>
            </a:pPr>
            <a:r>
              <a:rPr lang="en-US" sz="2000" dirty="0"/>
              <a:t>… academic background (discipline)</a:t>
            </a:r>
          </a:p>
          <a:p>
            <a:pPr>
              <a:lnSpc>
                <a:spcPct val="150000"/>
              </a:lnSpc>
            </a:pPr>
            <a:r>
              <a:rPr lang="en-US" sz="2000" dirty="0"/>
              <a:t>… current research </a:t>
            </a:r>
            <a:r>
              <a:rPr lang="en-US" sz="2000" dirty="0" err="1"/>
              <a:t>tpoic</a:t>
            </a:r>
            <a:r>
              <a:rPr lang="en-US" sz="2000" dirty="0"/>
              <a:t> in one sentence</a:t>
            </a:r>
          </a:p>
        </p:txBody>
      </p:sp>
      <p:sp>
        <p:nvSpPr>
          <p:cNvPr id="8" name="Textfeld 7">
            <a:extLst>
              <a:ext uri="{FF2B5EF4-FFF2-40B4-BE49-F238E27FC236}">
                <a16:creationId xmlns:a16="http://schemas.microsoft.com/office/drawing/2014/main" id="{9A758EFC-5491-D4A8-3FBC-E07E303EEDDD}"/>
              </a:ext>
            </a:extLst>
          </p:cNvPr>
          <p:cNvSpPr txBox="1"/>
          <p:nvPr/>
        </p:nvSpPr>
        <p:spPr>
          <a:xfrm>
            <a:off x="6455474" y="2162289"/>
            <a:ext cx="3702755" cy="584775"/>
          </a:xfrm>
          <a:prstGeom prst="rect">
            <a:avLst/>
          </a:prstGeom>
          <a:noFill/>
        </p:spPr>
        <p:txBody>
          <a:bodyPr wrap="square">
            <a:spAutoFit/>
          </a:bodyPr>
          <a:lstStyle/>
          <a:p>
            <a:r>
              <a:rPr lang="de-DE" sz="3200" b="1" dirty="0" err="1">
                <a:latin typeface="__fkGroteskNeue_598ab8"/>
              </a:rPr>
              <a:t>I</a:t>
            </a:r>
            <a:r>
              <a:rPr lang="de-DE" sz="3200" b="1" i="0" dirty="0" err="1">
                <a:effectLst/>
                <a:latin typeface="__fkGroteskNeue_598ab8"/>
              </a:rPr>
              <a:t>ntroduction</a:t>
            </a:r>
            <a:r>
              <a:rPr lang="de-DE" sz="3200" b="1" i="0" dirty="0">
                <a:effectLst/>
                <a:latin typeface="__fkGroteskNeue_598ab8"/>
              </a:rPr>
              <a:t> </a:t>
            </a:r>
            <a:r>
              <a:rPr lang="de-DE" sz="3200" b="1" dirty="0">
                <a:latin typeface="__fkGroteskNeue_598ab8"/>
              </a:rPr>
              <a:t>R</a:t>
            </a:r>
            <a:r>
              <a:rPr lang="de-DE" sz="3200" b="1" i="0" dirty="0">
                <a:effectLst/>
                <a:latin typeface="__fkGroteskNeue_598ab8"/>
              </a:rPr>
              <a:t>ound</a:t>
            </a:r>
            <a:endParaRPr lang="de-DE" sz="3200" b="1" dirty="0"/>
          </a:p>
        </p:txBody>
      </p:sp>
      <p:pic>
        <p:nvPicPr>
          <p:cNvPr id="4" name="Graphic 3">
            <a:extLst>
              <a:ext uri="{FF2B5EF4-FFF2-40B4-BE49-F238E27FC236}">
                <a16:creationId xmlns:a16="http://schemas.microsoft.com/office/drawing/2014/main" id="{B1CB6911-2E64-A3DE-65B7-D746C449F6D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07477" y="1594908"/>
            <a:ext cx="4468740" cy="4468740"/>
          </a:xfrm>
          <a:prstGeom prst="rect">
            <a:avLst/>
          </a:prstGeom>
        </p:spPr>
      </p:pic>
      <p:sp>
        <p:nvSpPr>
          <p:cNvPr id="5" name="TextBox 4">
            <a:extLst>
              <a:ext uri="{FF2B5EF4-FFF2-40B4-BE49-F238E27FC236}">
                <a16:creationId xmlns:a16="http://schemas.microsoft.com/office/drawing/2014/main" id="{6B5D8FA8-5E4B-3079-33D0-3E2DD1588D76}"/>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9" name="TextBox 8">
            <a:extLst>
              <a:ext uri="{FF2B5EF4-FFF2-40B4-BE49-F238E27FC236}">
                <a16:creationId xmlns:a16="http://schemas.microsoft.com/office/drawing/2014/main" id="{4C126C17-0F53-E67C-F733-AC104446164B}"/>
              </a:ext>
            </a:extLst>
          </p:cNvPr>
          <p:cNvSpPr txBox="1"/>
          <p:nvPr/>
        </p:nvSpPr>
        <p:spPr>
          <a:xfrm>
            <a:off x="1940942" y="5771072"/>
            <a:ext cx="3174521" cy="261610"/>
          </a:xfrm>
          <a:prstGeom prst="rect">
            <a:avLst/>
          </a:prstGeom>
          <a:noFill/>
        </p:spPr>
        <p:txBody>
          <a:bodyPr wrap="square" rtlCol="0">
            <a:spAutoFit/>
          </a:bodyPr>
          <a:lstStyle/>
          <a:p>
            <a:r>
              <a:rPr lang="en-US" sz="1100" dirty="0">
                <a:solidFill>
                  <a:schemeClr val="bg2">
                    <a:lumMod val="75000"/>
                  </a:schemeClr>
                </a:solidFill>
              </a:rPr>
              <a:t>Icons by Microsoft Power Point</a:t>
            </a:r>
            <a:endParaRPr lang="de-DE" sz="1100" dirty="0">
              <a:solidFill>
                <a:schemeClr val="bg2">
                  <a:lumMod val="75000"/>
                </a:schemeClr>
              </a:solidFill>
            </a:endParaRPr>
          </a:p>
        </p:txBody>
      </p:sp>
    </p:spTree>
    <p:extLst>
      <p:ext uri="{BB962C8B-B14F-4D97-AF65-F5344CB8AC3E}">
        <p14:creationId xmlns:p14="http://schemas.microsoft.com/office/powerpoint/2010/main" val="3893664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3ACC4-96EE-E226-71AA-B3A2D89088C5}"/>
            </a:ext>
          </a:extLst>
        </p:cNvPr>
        <p:cNvGrpSpPr/>
        <p:nvPr/>
      </p:nvGrpSpPr>
      <p:grpSpPr>
        <a:xfrm>
          <a:off x="0" y="0"/>
          <a:ext cx="0" cy="0"/>
          <a:chOff x="0" y="0"/>
          <a:chExt cx="0" cy="0"/>
        </a:xfrm>
      </p:grpSpPr>
      <p:sp>
        <p:nvSpPr>
          <p:cNvPr id="252" name="Foliennummernplatzhalter 3">
            <a:extLst>
              <a:ext uri="{FF2B5EF4-FFF2-40B4-BE49-F238E27FC236}">
                <a16:creationId xmlns:a16="http://schemas.microsoft.com/office/drawing/2014/main" id="{B8E74A97-3AEA-4C44-444A-2580B47AFB3D}"/>
              </a:ext>
            </a:extLst>
          </p:cNvPr>
          <p:cNvSpPr txBox="1">
            <a:spLocks noGrp="1"/>
          </p:cNvSpPr>
          <p:nvPr>
            <p:ph type="sldNum" sz="quarter" idx="4294967295"/>
          </p:nvPr>
        </p:nvSpPr>
        <p:spPr>
          <a:xfrm>
            <a:off x="11639644" y="6428171"/>
            <a:ext cx="389307" cy="26990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808080"/>
                </a:solidFill>
                <a:latin typeface="+mn-lt"/>
                <a:ea typeface="+mn-ea"/>
                <a:cs typeface="+mn-cs"/>
                <a:sym typeface="Helvetica"/>
              </a:defRPr>
            </a:lvl1pPr>
          </a:lstStyle>
          <a:p>
            <a:fld id="{86CB4B4D-7CA3-9044-876B-883B54F8677D}" type="slidenum">
              <a:rPr/>
              <a:t>20</a:t>
            </a:fld>
            <a:endParaRPr dirty="0"/>
          </a:p>
        </p:txBody>
      </p:sp>
      <p:sp>
        <p:nvSpPr>
          <p:cNvPr id="254" name="Rechteck 1">
            <a:extLst>
              <a:ext uri="{FF2B5EF4-FFF2-40B4-BE49-F238E27FC236}">
                <a16:creationId xmlns:a16="http://schemas.microsoft.com/office/drawing/2014/main" id="{1E212FD3-6271-8410-170D-D7DB2560FD02}"/>
              </a:ext>
            </a:extLst>
          </p:cNvPr>
          <p:cNvSpPr txBox="1"/>
          <p:nvPr/>
        </p:nvSpPr>
        <p:spPr>
          <a:xfrm>
            <a:off x="249314" y="634101"/>
            <a:ext cx="92396" cy="5778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nSpc>
                <a:spcPct val="150000"/>
              </a:lnSpc>
              <a:defRPr sz="2400">
                <a:solidFill>
                  <a:srgbClr val="FFFFFF"/>
                </a:solidFill>
                <a:latin typeface="Arial"/>
                <a:ea typeface="Arial"/>
                <a:cs typeface="Arial"/>
                <a:sym typeface="Arial"/>
              </a:defRPr>
            </a:lvl1pPr>
          </a:lstStyle>
          <a:p>
            <a:endParaRPr dirty="0">
              <a:solidFill>
                <a:schemeClr val="bg1"/>
              </a:solidFill>
            </a:endParaRPr>
          </a:p>
        </p:txBody>
      </p:sp>
      <p:sp>
        <p:nvSpPr>
          <p:cNvPr id="256" name="Textfeld 3">
            <a:extLst>
              <a:ext uri="{FF2B5EF4-FFF2-40B4-BE49-F238E27FC236}">
                <a16:creationId xmlns:a16="http://schemas.microsoft.com/office/drawing/2014/main" id="{6DE6AFAE-F5AF-44BA-2DBD-8D41B7C6F5C3}"/>
              </a:ext>
            </a:extLst>
          </p:cNvPr>
          <p:cNvSpPr txBox="1"/>
          <p:nvPr/>
        </p:nvSpPr>
        <p:spPr>
          <a:xfrm>
            <a:off x="2970436" y="3017196"/>
            <a:ext cx="3818825" cy="2539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600"/>
            </a:pPr>
            <a:endParaRPr lang="de-DE" sz="1050" dirty="0"/>
          </a:p>
        </p:txBody>
      </p:sp>
      <p:sp>
        <p:nvSpPr>
          <p:cNvPr id="2" name="TextBox 1">
            <a:extLst>
              <a:ext uri="{FF2B5EF4-FFF2-40B4-BE49-F238E27FC236}">
                <a16:creationId xmlns:a16="http://schemas.microsoft.com/office/drawing/2014/main" id="{52E27C7F-0665-9FEB-01C2-C861848F69FC}"/>
              </a:ext>
            </a:extLst>
          </p:cNvPr>
          <p:cNvSpPr txBox="1"/>
          <p:nvPr/>
        </p:nvSpPr>
        <p:spPr>
          <a:xfrm>
            <a:off x="2791977" y="3017196"/>
            <a:ext cx="7051040" cy="923330"/>
          </a:xfrm>
          <a:prstGeom prst="rect">
            <a:avLst/>
          </a:prstGeom>
          <a:noFill/>
        </p:spPr>
        <p:txBody>
          <a:bodyPr wrap="square" rtlCol="0">
            <a:spAutoFit/>
          </a:bodyPr>
          <a:lstStyle/>
          <a:p>
            <a:r>
              <a:rPr lang="en-US" dirty="0"/>
              <a:t>[Show an example with a Vault that has implemented many features. Participants get an impression of what is possible with Obsidian. E.g.</a:t>
            </a:r>
            <a:r>
              <a:rPr lang="de-DE" dirty="0"/>
              <a:t> </a:t>
            </a:r>
            <a:r>
              <a:rPr lang="de-DE" dirty="0">
                <a:hlinkClick r:id="rId2"/>
              </a:rPr>
              <a:t>https://github.com/DuskWasHere/dusk-obsidian-vault</a:t>
            </a:r>
            <a:r>
              <a:rPr lang="en-US" dirty="0"/>
              <a:t> ]</a:t>
            </a:r>
            <a:endParaRPr lang="de-DE" dirty="0"/>
          </a:p>
        </p:txBody>
      </p:sp>
      <p:pic>
        <p:nvPicPr>
          <p:cNvPr id="3" name="Grafik 2">
            <a:extLst>
              <a:ext uri="{FF2B5EF4-FFF2-40B4-BE49-F238E27FC236}">
                <a16:creationId xmlns:a16="http://schemas.microsoft.com/office/drawing/2014/main" id="{2220E96A-B7D7-4F52-9C8C-1508FDA339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4" name="Rectangle 6">
            <a:extLst>
              <a:ext uri="{FF2B5EF4-FFF2-40B4-BE49-F238E27FC236}">
                <a16:creationId xmlns:a16="http://schemas.microsoft.com/office/drawing/2014/main" id="{B5E8DE39-CF19-EAB5-9BFA-875B13E456C5}"/>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5" name="TextBox 4">
            <a:extLst>
              <a:ext uri="{FF2B5EF4-FFF2-40B4-BE49-F238E27FC236}">
                <a16:creationId xmlns:a16="http://schemas.microsoft.com/office/drawing/2014/main" id="{A44B66BD-9E26-C686-9FC6-C55A25D6D40B}"/>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6" name="Textfeld 5">
            <a:extLst>
              <a:ext uri="{FF2B5EF4-FFF2-40B4-BE49-F238E27FC236}">
                <a16:creationId xmlns:a16="http://schemas.microsoft.com/office/drawing/2014/main" id="{791E468B-2551-260F-371F-8442CA96FED9}"/>
              </a:ext>
            </a:extLst>
          </p:cNvPr>
          <p:cNvSpPr txBox="1"/>
          <p:nvPr/>
        </p:nvSpPr>
        <p:spPr>
          <a:xfrm>
            <a:off x="341710" y="264769"/>
            <a:ext cx="5390017"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Use Case II - </a:t>
            </a:r>
            <a:r>
              <a:rPr kumimoji="0" lang="de-DE" sz="2400" b="0" i="0" u="none" strike="noStrike" kern="1200" cap="none" spc="0" normalizeH="0" baseline="0" noProof="0" dirty="0" err="1">
                <a:ln>
                  <a:noFill/>
                </a:ln>
                <a:solidFill>
                  <a:prstClr val="white"/>
                </a:solidFill>
                <a:effectLst/>
                <a:uLnTx/>
                <a:uFillTx/>
                <a:latin typeface="Arial" panose="020B0604020202020204" pitchFamily="34" charset="0"/>
                <a:cs typeface="Arial" panose="020B0604020202020204" pitchFamily="34" charset="0"/>
              </a:rPr>
              <a:t>Dusk</a:t>
            </a:r>
            <a:r>
              <a:rPr kumimoji="0" lang="de-DE" sz="24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 Obsidian </a:t>
            </a:r>
            <a:r>
              <a:rPr kumimoji="0" lang="de-DE" sz="2400" b="0" i="0" u="none" strike="noStrike" kern="1200" cap="none" spc="0" normalizeH="0" baseline="0" noProof="0" dirty="0" err="1">
                <a:ln>
                  <a:noFill/>
                </a:ln>
                <a:solidFill>
                  <a:prstClr val="white"/>
                </a:solidFill>
                <a:effectLst/>
                <a:uLnTx/>
                <a:uFillTx/>
                <a:latin typeface="Arial" panose="020B0604020202020204" pitchFamily="34" charset="0"/>
                <a:cs typeface="Arial" panose="020B0604020202020204" pitchFamily="34" charset="0"/>
              </a:rPr>
              <a:t>Vault</a:t>
            </a:r>
            <a:endParaRPr kumimoji="0" lang="de-DE" sz="24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754201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4A24A-B9E5-39E5-8686-ACF8D43BFF08}"/>
            </a:ext>
          </a:extLst>
        </p:cNvPr>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C00A94F6-264C-3240-BA46-5F8C30E72EE9}"/>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21</a:t>
            </a:fld>
            <a:endParaRPr lang="de-DE" dirty="0">
              <a:solidFill>
                <a:schemeClr val="bg1">
                  <a:lumMod val="50000"/>
                </a:schemeClr>
              </a:solidFill>
              <a:latin typeface="Helvetica" pitchFamily="2" charset="0"/>
            </a:endParaRPr>
          </a:p>
        </p:txBody>
      </p:sp>
      <p:sp>
        <p:nvSpPr>
          <p:cNvPr id="3" name="Textfeld 2">
            <a:extLst>
              <a:ext uri="{FF2B5EF4-FFF2-40B4-BE49-F238E27FC236}">
                <a16:creationId xmlns:a16="http://schemas.microsoft.com/office/drawing/2014/main" id="{BE7DCF3A-741C-A8DA-A568-A7B82A271E63}"/>
              </a:ext>
            </a:extLst>
          </p:cNvPr>
          <p:cNvSpPr txBox="1"/>
          <p:nvPr/>
        </p:nvSpPr>
        <p:spPr>
          <a:xfrm>
            <a:off x="4475073" y="3094544"/>
            <a:ext cx="3811836" cy="1107996"/>
          </a:xfrm>
          <a:prstGeom prst="rect">
            <a:avLst/>
          </a:prstGeom>
          <a:noFill/>
        </p:spPr>
        <p:txBody>
          <a:bodyPr wrap="square" rtlCol="0">
            <a:spAutoFit/>
          </a:bodyPr>
          <a:lstStyle/>
          <a:p>
            <a:r>
              <a:rPr lang="de-DE" sz="6600" dirty="0"/>
              <a:t>Questions</a:t>
            </a:r>
            <a:endParaRPr lang="de-DE" dirty="0"/>
          </a:p>
        </p:txBody>
      </p:sp>
      <p:pic>
        <p:nvPicPr>
          <p:cNvPr id="20" name="Grafik 19">
            <a:extLst>
              <a:ext uri="{FF2B5EF4-FFF2-40B4-BE49-F238E27FC236}">
                <a16:creationId xmlns:a16="http://schemas.microsoft.com/office/drawing/2014/main" id="{66F895DC-DE96-F07B-14DB-809674A6084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72983" y="2476948"/>
            <a:ext cx="2202090" cy="2202090"/>
          </a:xfrm>
          <a:prstGeom prst="rect">
            <a:avLst/>
          </a:prstGeom>
        </p:spPr>
      </p:pic>
      <p:pic>
        <p:nvPicPr>
          <p:cNvPr id="21" name="Grafik 20" descr="Fragezeichen mit einfarbiger Füllung">
            <a:extLst>
              <a:ext uri="{FF2B5EF4-FFF2-40B4-BE49-F238E27FC236}">
                <a16:creationId xmlns:a16="http://schemas.microsoft.com/office/drawing/2014/main" id="{6D2AB010-5484-3B3D-5ED5-C6C21F66AF0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73596" y="2198183"/>
            <a:ext cx="362858" cy="362858"/>
          </a:xfrm>
          <a:prstGeom prst="rect">
            <a:avLst/>
          </a:prstGeom>
        </p:spPr>
      </p:pic>
      <p:sp>
        <p:nvSpPr>
          <p:cNvPr id="2" name="TextBox 1">
            <a:extLst>
              <a:ext uri="{FF2B5EF4-FFF2-40B4-BE49-F238E27FC236}">
                <a16:creationId xmlns:a16="http://schemas.microsoft.com/office/drawing/2014/main" id="{5F85C1E5-6DED-530A-A375-C2C48B95E1DD}"/>
              </a:ext>
            </a:extLst>
          </p:cNvPr>
          <p:cNvSpPr txBox="1"/>
          <p:nvPr/>
        </p:nvSpPr>
        <p:spPr>
          <a:xfrm>
            <a:off x="9702310" y="6440275"/>
            <a:ext cx="2473970" cy="269241"/>
          </a:xfrm>
          <a:prstGeom prst="rect">
            <a:avLst/>
          </a:prstGeom>
          <a:noFill/>
        </p:spPr>
        <p:txBody>
          <a:bodyPr wrap="square" rtlCol="0">
            <a:spAutoFit/>
          </a:bodyPr>
          <a:lstStyle/>
          <a:p>
            <a:r>
              <a:rPr lang="en-US" sz="1100" dirty="0">
                <a:solidFill>
                  <a:schemeClr val="bg2">
                    <a:lumMod val="75000"/>
                  </a:schemeClr>
                </a:solidFill>
              </a:rPr>
              <a:t>Icon by Microsoft Power Point</a:t>
            </a:r>
            <a:endParaRPr lang="de-DE" sz="1100" dirty="0">
              <a:solidFill>
                <a:schemeClr val="bg2">
                  <a:lumMod val="75000"/>
                </a:schemeClr>
              </a:solidFill>
            </a:endParaRPr>
          </a:p>
        </p:txBody>
      </p:sp>
      <p:sp>
        <p:nvSpPr>
          <p:cNvPr id="4" name="Rechteck 1">
            <a:extLst>
              <a:ext uri="{FF2B5EF4-FFF2-40B4-BE49-F238E27FC236}">
                <a16:creationId xmlns:a16="http://schemas.microsoft.com/office/drawing/2014/main" id="{29142462-7B27-4C49-0743-97771E28E4A7}"/>
              </a:ext>
            </a:extLst>
          </p:cNvPr>
          <p:cNvSpPr txBox="1"/>
          <p:nvPr/>
        </p:nvSpPr>
        <p:spPr>
          <a:xfrm>
            <a:off x="249314" y="634101"/>
            <a:ext cx="92396" cy="5778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nSpc>
                <a:spcPct val="150000"/>
              </a:lnSpc>
              <a:defRPr sz="2400">
                <a:solidFill>
                  <a:srgbClr val="FFFFFF"/>
                </a:solidFill>
                <a:latin typeface="Arial"/>
                <a:ea typeface="Arial"/>
                <a:cs typeface="Arial"/>
                <a:sym typeface="Arial"/>
              </a:defRPr>
            </a:lvl1pPr>
          </a:lstStyle>
          <a:p>
            <a:endParaRPr dirty="0">
              <a:solidFill>
                <a:schemeClr val="bg1"/>
              </a:solidFill>
            </a:endParaRPr>
          </a:p>
        </p:txBody>
      </p:sp>
      <p:pic>
        <p:nvPicPr>
          <p:cNvPr id="5" name="Grafik 4">
            <a:extLst>
              <a:ext uri="{FF2B5EF4-FFF2-40B4-BE49-F238E27FC236}">
                <a16:creationId xmlns:a16="http://schemas.microsoft.com/office/drawing/2014/main" id="{4CDC3B6D-12C2-303F-6C6C-712A04BBFDB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6" name="Rectangle 6">
            <a:extLst>
              <a:ext uri="{FF2B5EF4-FFF2-40B4-BE49-F238E27FC236}">
                <a16:creationId xmlns:a16="http://schemas.microsoft.com/office/drawing/2014/main" id="{9111B0B1-5658-CB5F-79D0-3E8A4C7A2360}"/>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7" name="TextBox 4">
            <a:extLst>
              <a:ext uri="{FF2B5EF4-FFF2-40B4-BE49-F238E27FC236}">
                <a16:creationId xmlns:a16="http://schemas.microsoft.com/office/drawing/2014/main" id="{DD6F1E70-ECE2-4F3B-E74B-81BF530B6841}"/>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Tree>
    <p:extLst>
      <p:ext uri="{BB962C8B-B14F-4D97-AF65-F5344CB8AC3E}">
        <p14:creationId xmlns:p14="http://schemas.microsoft.com/office/powerpoint/2010/main" val="42736938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C12C0AEF-7C8A-43AC-A4FB-17FB961043EB}"/>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22</a:t>
            </a:fld>
            <a:endParaRPr lang="de-DE" dirty="0">
              <a:solidFill>
                <a:schemeClr val="bg1">
                  <a:lumMod val="50000"/>
                </a:schemeClr>
              </a:solidFill>
              <a:latin typeface="Helvetica" pitchFamily="2" charset="0"/>
            </a:endParaRPr>
          </a:p>
        </p:txBody>
      </p:sp>
      <p:sp>
        <p:nvSpPr>
          <p:cNvPr id="3" name="Textfeld 2">
            <a:extLst>
              <a:ext uri="{FF2B5EF4-FFF2-40B4-BE49-F238E27FC236}">
                <a16:creationId xmlns:a16="http://schemas.microsoft.com/office/drawing/2014/main" id="{DC96D3E1-37E5-E788-32E2-12EB9FEAC2DC}"/>
              </a:ext>
            </a:extLst>
          </p:cNvPr>
          <p:cNvSpPr txBox="1"/>
          <p:nvPr/>
        </p:nvSpPr>
        <p:spPr>
          <a:xfrm>
            <a:off x="4561352" y="1665623"/>
            <a:ext cx="6095998" cy="4342856"/>
          </a:xfrm>
          <a:prstGeom prst="rect">
            <a:avLst/>
          </a:prstGeom>
          <a:noFill/>
        </p:spPr>
        <p:txBody>
          <a:bodyPr wrap="square">
            <a:spAutoFit/>
          </a:bodyPr>
          <a:lstStyle/>
          <a:p>
            <a:pPr>
              <a:lnSpc>
                <a:spcPct val="150000"/>
              </a:lnSpc>
              <a:buNone/>
            </a:pPr>
            <a:r>
              <a:rPr lang="en-US" sz="2400" b="1" dirty="0"/>
              <a:t>Reflection Task: How Do You Take Notes?</a:t>
            </a:r>
          </a:p>
          <a:p>
            <a:pPr>
              <a:lnSpc>
                <a:spcPct val="150000"/>
              </a:lnSpc>
              <a:buNone/>
            </a:pPr>
            <a:endParaRPr lang="en-US" b="1" dirty="0"/>
          </a:p>
          <a:p>
            <a:pPr>
              <a:lnSpc>
                <a:spcPct val="150000"/>
              </a:lnSpc>
              <a:buNone/>
            </a:pPr>
            <a:r>
              <a:rPr lang="en-US" b="1" dirty="0"/>
              <a:t>Step 1: Individual Reflection (5 min)</a:t>
            </a:r>
            <a:endParaRPr lang="en-US" dirty="0"/>
          </a:p>
          <a:p>
            <a:pPr marL="285750" indent="-285750">
              <a:lnSpc>
                <a:spcPct val="150000"/>
              </a:lnSpc>
              <a:buFont typeface="Arial" panose="020B0604020202020204" pitchFamily="34" charset="0"/>
              <a:buChar char="•"/>
            </a:pPr>
            <a:r>
              <a:rPr lang="en-US" dirty="0"/>
              <a:t>Where, when, and what do you usually note down?</a:t>
            </a:r>
          </a:p>
          <a:p>
            <a:pPr marL="285750" indent="-285750">
              <a:lnSpc>
                <a:spcPct val="150000"/>
              </a:lnSpc>
              <a:buFont typeface="Arial" panose="020B0604020202020204" pitchFamily="34" charset="0"/>
              <a:buChar char="•"/>
            </a:pPr>
            <a:r>
              <a:rPr lang="en-US" dirty="0"/>
              <a:t>Quickly jot down your thoughts.</a:t>
            </a:r>
          </a:p>
          <a:p>
            <a:pPr marL="285750" indent="-285750">
              <a:lnSpc>
                <a:spcPct val="150000"/>
              </a:lnSpc>
              <a:buFont typeface="Arial" panose="020B0604020202020204" pitchFamily="34" charset="0"/>
              <a:buChar char="•"/>
            </a:pPr>
            <a:endParaRPr lang="en-US" dirty="0"/>
          </a:p>
          <a:p>
            <a:pPr>
              <a:lnSpc>
                <a:spcPct val="150000"/>
              </a:lnSpc>
              <a:buNone/>
            </a:pPr>
            <a:r>
              <a:rPr lang="en-US" b="1" dirty="0"/>
              <a:t>Step 2: Discussion (5 min)</a:t>
            </a:r>
            <a:endParaRPr lang="en-US" dirty="0"/>
          </a:p>
          <a:p>
            <a:pPr marL="285750" indent="-285750">
              <a:lnSpc>
                <a:spcPct val="150000"/>
              </a:lnSpc>
              <a:buFont typeface="Arial" panose="020B0604020202020204" pitchFamily="34" charset="0"/>
              <a:buChar char="•"/>
            </a:pPr>
            <a:r>
              <a:rPr lang="en-US" dirty="0"/>
              <a:t>Talk with your neighbor:</a:t>
            </a:r>
          </a:p>
          <a:p>
            <a:pPr marL="742950" lvl="1" indent="-285750">
              <a:lnSpc>
                <a:spcPct val="150000"/>
              </a:lnSpc>
              <a:buFont typeface="Arial" panose="020B0604020202020204" pitchFamily="34" charset="0"/>
              <a:buChar char="•"/>
            </a:pPr>
            <a:r>
              <a:rPr lang="en-US" dirty="0"/>
              <a:t>For which project could Obsidian support you?</a:t>
            </a:r>
          </a:p>
          <a:p>
            <a:pPr marL="742950" lvl="1" indent="-285750">
              <a:lnSpc>
                <a:spcPct val="150000"/>
              </a:lnSpc>
              <a:buFont typeface="Arial" panose="020B0604020202020204" pitchFamily="34" charset="0"/>
              <a:buChar char="•"/>
            </a:pPr>
            <a:r>
              <a:rPr lang="en-US" dirty="0"/>
              <a:t>How might you use it in your workflow?</a:t>
            </a:r>
          </a:p>
        </p:txBody>
      </p:sp>
      <p:pic>
        <p:nvPicPr>
          <p:cNvPr id="4" name="Graphic 3">
            <a:extLst>
              <a:ext uri="{FF2B5EF4-FFF2-40B4-BE49-F238E27FC236}">
                <a16:creationId xmlns:a16="http://schemas.microsoft.com/office/drawing/2014/main" id="{995A2534-EE2A-63D1-0B10-495DD403375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51280" y="2469982"/>
            <a:ext cx="2743200" cy="2743200"/>
          </a:xfrm>
          <a:prstGeom prst="rect">
            <a:avLst/>
          </a:prstGeom>
        </p:spPr>
      </p:pic>
      <p:pic>
        <p:nvPicPr>
          <p:cNvPr id="7" name="Graphic 6" descr="Pencil with solid fill">
            <a:extLst>
              <a:ext uri="{FF2B5EF4-FFF2-40B4-BE49-F238E27FC236}">
                <a16:creationId xmlns:a16="http://schemas.microsoft.com/office/drawing/2014/main" id="{DB4F3256-A614-86D9-EF1C-57963C58C16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04279" y="3221205"/>
            <a:ext cx="914400" cy="914400"/>
          </a:xfrm>
          <a:prstGeom prst="rect">
            <a:avLst/>
          </a:prstGeom>
        </p:spPr>
      </p:pic>
      <p:sp>
        <p:nvSpPr>
          <p:cNvPr id="8" name="TextBox 7">
            <a:extLst>
              <a:ext uri="{FF2B5EF4-FFF2-40B4-BE49-F238E27FC236}">
                <a16:creationId xmlns:a16="http://schemas.microsoft.com/office/drawing/2014/main" id="{0E8E0C1B-650A-B64B-06E0-401732E1E6D4}"/>
              </a:ext>
            </a:extLst>
          </p:cNvPr>
          <p:cNvSpPr txBox="1"/>
          <p:nvPr/>
        </p:nvSpPr>
        <p:spPr>
          <a:xfrm>
            <a:off x="9702310" y="6440275"/>
            <a:ext cx="2473970" cy="269241"/>
          </a:xfrm>
          <a:prstGeom prst="rect">
            <a:avLst/>
          </a:prstGeom>
          <a:noFill/>
        </p:spPr>
        <p:txBody>
          <a:bodyPr wrap="square" rtlCol="0">
            <a:spAutoFit/>
          </a:bodyPr>
          <a:lstStyle/>
          <a:p>
            <a:r>
              <a:rPr lang="en-US" sz="1100" dirty="0">
                <a:solidFill>
                  <a:schemeClr val="bg2">
                    <a:lumMod val="75000"/>
                  </a:schemeClr>
                </a:solidFill>
              </a:rPr>
              <a:t>Icons by Microsoft Power Point</a:t>
            </a:r>
            <a:endParaRPr lang="de-DE" sz="1100" dirty="0">
              <a:solidFill>
                <a:schemeClr val="bg2">
                  <a:lumMod val="75000"/>
                </a:schemeClr>
              </a:solidFill>
            </a:endParaRPr>
          </a:p>
        </p:txBody>
      </p:sp>
      <p:sp>
        <p:nvSpPr>
          <p:cNvPr id="2" name="Rechteck 1">
            <a:extLst>
              <a:ext uri="{FF2B5EF4-FFF2-40B4-BE49-F238E27FC236}">
                <a16:creationId xmlns:a16="http://schemas.microsoft.com/office/drawing/2014/main" id="{E21CF9E6-81C4-C99A-D19C-FB0C0AFA3567}"/>
              </a:ext>
            </a:extLst>
          </p:cNvPr>
          <p:cNvSpPr txBox="1"/>
          <p:nvPr/>
        </p:nvSpPr>
        <p:spPr>
          <a:xfrm>
            <a:off x="249314" y="634101"/>
            <a:ext cx="92396" cy="5778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nSpc>
                <a:spcPct val="150000"/>
              </a:lnSpc>
              <a:defRPr sz="2400">
                <a:solidFill>
                  <a:srgbClr val="FFFFFF"/>
                </a:solidFill>
                <a:latin typeface="Arial"/>
                <a:ea typeface="Arial"/>
                <a:cs typeface="Arial"/>
                <a:sym typeface="Arial"/>
              </a:defRPr>
            </a:lvl1pPr>
          </a:lstStyle>
          <a:p>
            <a:endParaRPr dirty="0">
              <a:solidFill>
                <a:schemeClr val="bg1"/>
              </a:solidFill>
            </a:endParaRPr>
          </a:p>
        </p:txBody>
      </p:sp>
      <p:pic>
        <p:nvPicPr>
          <p:cNvPr id="5" name="Grafik 4">
            <a:extLst>
              <a:ext uri="{FF2B5EF4-FFF2-40B4-BE49-F238E27FC236}">
                <a16:creationId xmlns:a16="http://schemas.microsoft.com/office/drawing/2014/main" id="{7B37F93F-4F2B-E6A0-420B-25E048A601D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6" name="Rectangle 6">
            <a:extLst>
              <a:ext uri="{FF2B5EF4-FFF2-40B4-BE49-F238E27FC236}">
                <a16:creationId xmlns:a16="http://schemas.microsoft.com/office/drawing/2014/main" id="{E37DA88C-612F-132E-7ED0-515BA1BBDBD2}"/>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TextBox 4">
            <a:extLst>
              <a:ext uri="{FF2B5EF4-FFF2-40B4-BE49-F238E27FC236}">
                <a16:creationId xmlns:a16="http://schemas.microsoft.com/office/drawing/2014/main" id="{2CF6E521-6AC2-4CB2-E854-4BAD39459C5B}"/>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10" name="Textfeld 9">
            <a:extLst>
              <a:ext uri="{FF2B5EF4-FFF2-40B4-BE49-F238E27FC236}">
                <a16:creationId xmlns:a16="http://schemas.microsoft.com/office/drawing/2014/main" id="{4538DAAA-618A-7262-C780-CAACD8621B4A}"/>
              </a:ext>
            </a:extLst>
          </p:cNvPr>
          <p:cNvSpPr txBox="1"/>
          <p:nvPr/>
        </p:nvSpPr>
        <p:spPr>
          <a:xfrm>
            <a:off x="341710" y="264769"/>
            <a:ext cx="5390017" cy="461665"/>
          </a:xfrm>
          <a:prstGeom prst="rect">
            <a:avLst/>
          </a:prstGeom>
          <a:noFill/>
        </p:spPr>
        <p:txBody>
          <a:bodyPr wrap="square" rtlCol="0">
            <a:spAutoFit/>
          </a:bodyPr>
          <a:lstStyle/>
          <a:p>
            <a:pPr>
              <a:defRPr/>
            </a:pPr>
            <a:r>
              <a:rPr lang="en-US" sz="2400" dirty="0">
                <a:solidFill>
                  <a:schemeClr val="bg1"/>
                </a:solidFill>
                <a:latin typeface="Arial" panose="020B0604020202020204" pitchFamily="34" charset="0"/>
                <a:cs typeface="Arial" panose="020B0604020202020204" pitchFamily="34" charset="0"/>
              </a:rPr>
              <a:t>Personal Reflection Space</a:t>
            </a:r>
            <a:endParaRPr lang="en-GB"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12514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3D553-2144-1D80-1634-CDAC7A15B6AE}"/>
            </a:ext>
          </a:extLst>
        </p:cNvPr>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D894626F-F66C-17B0-10CA-F1ACC0B19652}"/>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23</a:t>
            </a:fld>
            <a:endParaRPr lang="de-DE" dirty="0">
              <a:solidFill>
                <a:schemeClr val="bg1">
                  <a:lumMod val="50000"/>
                </a:schemeClr>
              </a:solidFill>
              <a:latin typeface="Helvetica" pitchFamily="2" charset="0"/>
            </a:endParaRPr>
          </a:p>
        </p:txBody>
      </p:sp>
      <p:sp>
        <p:nvSpPr>
          <p:cNvPr id="2" name="Textfeld 1">
            <a:extLst>
              <a:ext uri="{FF2B5EF4-FFF2-40B4-BE49-F238E27FC236}">
                <a16:creationId xmlns:a16="http://schemas.microsoft.com/office/drawing/2014/main" id="{8766FD5B-198D-1A20-9247-19FF537C6311}"/>
              </a:ext>
            </a:extLst>
          </p:cNvPr>
          <p:cNvSpPr txBox="1"/>
          <p:nvPr/>
        </p:nvSpPr>
        <p:spPr>
          <a:xfrm>
            <a:off x="4060215" y="1626820"/>
            <a:ext cx="7722051" cy="411676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dirty="0"/>
              <a:t>“Obsidian for Researcher” set up is inspired by the Bullet Journal method (Carroll 2018).</a:t>
            </a:r>
          </a:p>
          <a:p>
            <a:pPr marL="285750" indent="-285750">
              <a:lnSpc>
                <a:spcPct val="150000"/>
              </a:lnSpc>
              <a:buFont typeface="Arial" panose="020B0604020202020204" pitchFamily="34" charset="0"/>
              <a:buChar char="•"/>
            </a:pPr>
            <a:endParaRPr lang="en-US" sz="1600" dirty="0"/>
          </a:p>
          <a:p>
            <a:pPr marL="285750" indent="-285750">
              <a:lnSpc>
                <a:spcPct val="150000"/>
              </a:lnSpc>
              <a:buFont typeface="Arial" panose="020B0604020202020204" pitchFamily="34" charset="0"/>
              <a:buChar char="•"/>
            </a:pPr>
            <a:r>
              <a:rPr lang="en-US" sz="1600" dirty="0"/>
              <a:t>Main difference: For good reasons, Carroll recommends using a paper notebook:</a:t>
            </a:r>
          </a:p>
          <a:p>
            <a:pPr marL="742950" lvl="1" indent="-285750">
              <a:lnSpc>
                <a:spcPct val="150000"/>
              </a:lnSpc>
              <a:buFont typeface="Arial" panose="020B0604020202020204" pitchFamily="34" charset="0"/>
              <a:buChar char="•"/>
            </a:pPr>
            <a:r>
              <a:rPr lang="en-US" sz="1600" dirty="0"/>
              <a:t>Less distraction</a:t>
            </a:r>
          </a:p>
          <a:p>
            <a:pPr marL="742950" lvl="1" indent="-285750">
              <a:lnSpc>
                <a:spcPct val="150000"/>
              </a:lnSpc>
              <a:buFont typeface="Arial" panose="020B0604020202020204" pitchFamily="34" charset="0"/>
              <a:buChar char="•"/>
            </a:pPr>
            <a:r>
              <a:rPr lang="en-US" sz="1600" dirty="0"/>
              <a:t>Writing by hand has an effect on our learning process</a:t>
            </a:r>
          </a:p>
          <a:p>
            <a:pPr marL="742950" lvl="1" indent="-285750">
              <a:lnSpc>
                <a:spcPct val="150000"/>
              </a:lnSpc>
              <a:buFont typeface="Arial" panose="020B0604020202020204" pitchFamily="34" charset="0"/>
              <a:buChar char="•"/>
            </a:pPr>
            <a:r>
              <a:rPr lang="en-US" sz="1600" dirty="0"/>
              <a:t>Limitation of space</a:t>
            </a:r>
          </a:p>
          <a:p>
            <a:pPr marL="742950" lvl="1" indent="-285750">
              <a:lnSpc>
                <a:spcPct val="150000"/>
              </a:lnSpc>
              <a:buFont typeface="Arial" panose="020B0604020202020204" pitchFamily="34" charset="0"/>
              <a:buChar char="•"/>
            </a:pPr>
            <a:r>
              <a:rPr lang="en-US" sz="1600" dirty="0"/>
              <a:t>No copy-paste laziness possible</a:t>
            </a:r>
          </a:p>
          <a:p>
            <a:pPr marL="742950" lvl="1" indent="-285750">
              <a:lnSpc>
                <a:spcPct val="150000"/>
              </a:lnSpc>
              <a:buFont typeface="Arial" panose="020B0604020202020204" pitchFamily="34" charset="0"/>
              <a:buChar char="•"/>
            </a:pPr>
            <a:endParaRPr lang="en-US" sz="1600" b="1" dirty="0"/>
          </a:p>
          <a:p>
            <a:pPr algn="ctr">
              <a:lnSpc>
                <a:spcPct val="150000"/>
              </a:lnSpc>
            </a:pPr>
            <a:r>
              <a:rPr lang="en-US" sz="1600" b="1" dirty="0"/>
              <a:t>The main aim is not to increase productivity, but to be mindful with our time and capacities.</a:t>
            </a:r>
          </a:p>
          <a:p>
            <a:pPr marL="285750" indent="-285750">
              <a:lnSpc>
                <a:spcPct val="150000"/>
              </a:lnSpc>
              <a:buFont typeface="Arial" panose="020B0604020202020204" pitchFamily="34" charset="0"/>
              <a:buChar char="•"/>
            </a:pPr>
            <a:endParaRPr lang="en-US" sz="1600" dirty="0"/>
          </a:p>
        </p:txBody>
      </p:sp>
      <p:pic>
        <p:nvPicPr>
          <p:cNvPr id="5" name="Graphic 4">
            <a:extLst>
              <a:ext uri="{FF2B5EF4-FFF2-40B4-BE49-F238E27FC236}">
                <a16:creationId xmlns:a16="http://schemas.microsoft.com/office/drawing/2014/main" id="{89FA1AFF-BD1E-72A7-D37A-7097E787CA4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53934" y="2281880"/>
            <a:ext cx="2620201" cy="2620201"/>
          </a:xfrm>
          <a:prstGeom prst="rect">
            <a:avLst/>
          </a:prstGeom>
        </p:spPr>
      </p:pic>
      <p:sp>
        <p:nvSpPr>
          <p:cNvPr id="9" name="TextBox 8">
            <a:extLst>
              <a:ext uri="{FF2B5EF4-FFF2-40B4-BE49-F238E27FC236}">
                <a16:creationId xmlns:a16="http://schemas.microsoft.com/office/drawing/2014/main" id="{EC8E4464-38A5-24C3-4604-C91AA816EDAB}"/>
              </a:ext>
            </a:extLst>
          </p:cNvPr>
          <p:cNvSpPr txBox="1"/>
          <p:nvPr/>
        </p:nvSpPr>
        <p:spPr>
          <a:xfrm>
            <a:off x="7670800" y="6277266"/>
            <a:ext cx="4362059" cy="430887"/>
          </a:xfrm>
          <a:prstGeom prst="rect">
            <a:avLst/>
          </a:prstGeom>
          <a:noFill/>
        </p:spPr>
        <p:txBody>
          <a:bodyPr wrap="square" rtlCol="0">
            <a:spAutoFit/>
          </a:bodyPr>
          <a:lstStyle/>
          <a:p>
            <a:r>
              <a:rPr lang="en-US" sz="1100" dirty="0">
                <a:solidFill>
                  <a:schemeClr val="bg2">
                    <a:lumMod val="75000"/>
                  </a:schemeClr>
                </a:solidFill>
              </a:rPr>
              <a:t>Ryder Carroll (2018): The Bullet Journal Method: Track the Past, Order the Present, Design the Future. Penguin Publishing Group: New York.</a:t>
            </a:r>
            <a:endParaRPr lang="de-DE" sz="1100" dirty="0">
              <a:solidFill>
                <a:schemeClr val="bg2">
                  <a:lumMod val="75000"/>
                </a:schemeClr>
              </a:solidFill>
            </a:endParaRPr>
          </a:p>
        </p:txBody>
      </p:sp>
      <p:sp>
        <p:nvSpPr>
          <p:cNvPr id="10" name="TextBox 9">
            <a:extLst>
              <a:ext uri="{FF2B5EF4-FFF2-40B4-BE49-F238E27FC236}">
                <a16:creationId xmlns:a16="http://schemas.microsoft.com/office/drawing/2014/main" id="{2A1FC92E-7F08-4A6F-E2F0-784F947BF64F}"/>
              </a:ext>
            </a:extLst>
          </p:cNvPr>
          <p:cNvSpPr txBox="1"/>
          <p:nvPr/>
        </p:nvSpPr>
        <p:spPr>
          <a:xfrm>
            <a:off x="10037590" y="5997865"/>
            <a:ext cx="2473970" cy="269241"/>
          </a:xfrm>
          <a:prstGeom prst="rect">
            <a:avLst/>
          </a:prstGeom>
          <a:noFill/>
        </p:spPr>
        <p:txBody>
          <a:bodyPr wrap="square" rtlCol="0">
            <a:spAutoFit/>
          </a:bodyPr>
          <a:lstStyle/>
          <a:p>
            <a:r>
              <a:rPr lang="en-US" sz="1100" dirty="0">
                <a:solidFill>
                  <a:schemeClr val="bg2">
                    <a:lumMod val="75000"/>
                  </a:schemeClr>
                </a:solidFill>
              </a:rPr>
              <a:t>Icons by Microsoft Power Point</a:t>
            </a:r>
            <a:endParaRPr lang="de-DE" sz="1100" dirty="0">
              <a:solidFill>
                <a:schemeClr val="bg2">
                  <a:lumMod val="75000"/>
                </a:schemeClr>
              </a:solidFill>
            </a:endParaRPr>
          </a:p>
        </p:txBody>
      </p:sp>
      <p:pic>
        <p:nvPicPr>
          <p:cNvPr id="6" name="Grafik 5">
            <a:extLst>
              <a:ext uri="{FF2B5EF4-FFF2-40B4-BE49-F238E27FC236}">
                <a16:creationId xmlns:a16="http://schemas.microsoft.com/office/drawing/2014/main" id="{E99EA92A-A9E2-85A8-5C9C-AC7703C0A4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7" name="Rectangle 6">
            <a:extLst>
              <a:ext uri="{FF2B5EF4-FFF2-40B4-BE49-F238E27FC236}">
                <a16:creationId xmlns:a16="http://schemas.microsoft.com/office/drawing/2014/main" id="{E10124F6-614C-AAEE-C571-59DB306FCC65}"/>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TextBox 4">
            <a:extLst>
              <a:ext uri="{FF2B5EF4-FFF2-40B4-BE49-F238E27FC236}">
                <a16:creationId xmlns:a16="http://schemas.microsoft.com/office/drawing/2014/main" id="{A8FDCEA5-58C7-0637-4ADF-C0DB5D95BA3C}"/>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12" name="Textfeld 11">
            <a:extLst>
              <a:ext uri="{FF2B5EF4-FFF2-40B4-BE49-F238E27FC236}">
                <a16:creationId xmlns:a16="http://schemas.microsoft.com/office/drawing/2014/main" id="{EEBF4B52-1360-151A-ABBC-14A53B851421}"/>
              </a:ext>
            </a:extLst>
          </p:cNvPr>
          <p:cNvSpPr txBox="1"/>
          <p:nvPr/>
        </p:nvSpPr>
        <p:spPr>
          <a:xfrm>
            <a:off x="341710" y="264769"/>
            <a:ext cx="5390017" cy="461665"/>
          </a:xfrm>
          <a:prstGeom prst="rect">
            <a:avLst/>
          </a:prstGeom>
          <a:noFill/>
        </p:spPr>
        <p:txBody>
          <a:bodyPr wrap="square" rtlCol="0">
            <a:spAutoFit/>
          </a:bodyPr>
          <a:lstStyle/>
          <a:p>
            <a:pPr>
              <a:defRPr/>
            </a:pPr>
            <a:r>
              <a:rPr lang="en-US" sz="2400" dirty="0">
                <a:solidFill>
                  <a:schemeClr val="bg1"/>
                </a:solidFill>
                <a:latin typeface="Arial" panose="020B0604020202020204" pitchFamily="34" charset="0"/>
                <a:cs typeface="Arial" panose="020B0604020202020204" pitchFamily="34" charset="0"/>
              </a:rPr>
              <a:t>Note Taking Systems</a:t>
            </a:r>
            <a:endParaRPr lang="en-GB"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8399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F6FFC-1B8E-8890-7EFC-89B99968AA4F}"/>
            </a:ext>
          </a:extLst>
        </p:cNvPr>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D9678BD7-8FE3-161A-A0CA-AB7C69B12D3A}"/>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24</a:t>
            </a:fld>
            <a:endParaRPr lang="de-DE" dirty="0">
              <a:solidFill>
                <a:schemeClr val="bg1">
                  <a:lumMod val="50000"/>
                </a:schemeClr>
              </a:solidFill>
              <a:latin typeface="Helvetica" pitchFamily="2" charset="0"/>
            </a:endParaRPr>
          </a:p>
        </p:txBody>
      </p:sp>
      <p:sp>
        <p:nvSpPr>
          <p:cNvPr id="2" name="Textfeld 1">
            <a:extLst>
              <a:ext uri="{FF2B5EF4-FFF2-40B4-BE49-F238E27FC236}">
                <a16:creationId xmlns:a16="http://schemas.microsoft.com/office/drawing/2014/main" id="{00B68184-E72E-7F35-008C-BA27159E2065}"/>
              </a:ext>
            </a:extLst>
          </p:cNvPr>
          <p:cNvSpPr txBox="1"/>
          <p:nvPr/>
        </p:nvSpPr>
        <p:spPr>
          <a:xfrm>
            <a:off x="4225138" y="1652260"/>
            <a:ext cx="6588688" cy="506292"/>
          </a:xfrm>
          <a:prstGeom prst="rect">
            <a:avLst/>
          </a:prstGeom>
          <a:noFill/>
        </p:spPr>
        <p:txBody>
          <a:bodyPr wrap="square" rtlCol="0">
            <a:spAutoFit/>
          </a:bodyPr>
          <a:lstStyle/>
          <a:p>
            <a:pPr>
              <a:lnSpc>
                <a:spcPct val="150000"/>
              </a:lnSpc>
            </a:pPr>
            <a:r>
              <a:rPr lang="en-US" sz="2000" b="1" dirty="0"/>
              <a:t>Adaptation of the bullet journal method in Obsidian</a:t>
            </a:r>
          </a:p>
        </p:txBody>
      </p:sp>
      <p:sp>
        <p:nvSpPr>
          <p:cNvPr id="6" name="Textfeld 5">
            <a:extLst>
              <a:ext uri="{FF2B5EF4-FFF2-40B4-BE49-F238E27FC236}">
                <a16:creationId xmlns:a16="http://schemas.microsoft.com/office/drawing/2014/main" id="{C98DF2A7-99C1-1074-FABE-6C0424C5CB17}"/>
              </a:ext>
            </a:extLst>
          </p:cNvPr>
          <p:cNvSpPr txBox="1"/>
          <p:nvPr/>
        </p:nvSpPr>
        <p:spPr>
          <a:xfrm>
            <a:off x="5153536" y="2546318"/>
            <a:ext cx="4498464" cy="2542363"/>
          </a:xfrm>
          <a:prstGeom prst="rect">
            <a:avLst/>
          </a:prstGeom>
          <a:noFill/>
        </p:spPr>
        <p:txBody>
          <a:bodyPr wrap="square" rtlCol="0">
            <a:spAutoFit/>
          </a:bodyPr>
          <a:lstStyle/>
          <a:p>
            <a:pPr>
              <a:lnSpc>
                <a:spcPct val="150000"/>
              </a:lnSpc>
            </a:pPr>
            <a:r>
              <a:rPr lang="en-US" dirty="0"/>
              <a:t>1. The Daily Log (Carroll 2018, 103)</a:t>
            </a:r>
          </a:p>
          <a:p>
            <a:pPr>
              <a:lnSpc>
                <a:spcPct val="150000"/>
              </a:lnSpc>
            </a:pPr>
            <a:endParaRPr lang="en-US" dirty="0"/>
          </a:p>
          <a:p>
            <a:pPr>
              <a:lnSpc>
                <a:spcPct val="150000"/>
              </a:lnSpc>
            </a:pPr>
            <a:r>
              <a:rPr lang="en-US" dirty="0"/>
              <a:t>2. Rapid Logging (Carroll 2018, 77)</a:t>
            </a:r>
          </a:p>
          <a:p>
            <a:pPr marL="285750" indent="-285750">
              <a:lnSpc>
                <a:spcPct val="150000"/>
              </a:lnSpc>
              <a:buFont typeface="Arial" panose="020B0604020202020204" pitchFamily="34" charset="0"/>
              <a:buChar char="•"/>
            </a:pPr>
            <a:endParaRPr lang="en-US" dirty="0"/>
          </a:p>
          <a:p>
            <a:pPr>
              <a:lnSpc>
                <a:spcPct val="150000"/>
              </a:lnSpc>
            </a:pPr>
            <a:r>
              <a:rPr lang="en-US" dirty="0"/>
              <a:t>3. How to take notes? (Carroll 2018, 93)</a:t>
            </a:r>
          </a:p>
          <a:p>
            <a:pPr>
              <a:lnSpc>
                <a:spcPct val="150000"/>
              </a:lnSpc>
            </a:pPr>
            <a:endParaRPr lang="en-US" dirty="0"/>
          </a:p>
        </p:txBody>
      </p:sp>
      <p:pic>
        <p:nvPicPr>
          <p:cNvPr id="3" name="Graphic 2">
            <a:extLst>
              <a:ext uri="{FF2B5EF4-FFF2-40B4-BE49-F238E27FC236}">
                <a16:creationId xmlns:a16="http://schemas.microsoft.com/office/drawing/2014/main" id="{2EEDC939-B25B-2A5D-7644-5BA1201AB14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53934" y="2281880"/>
            <a:ext cx="2620201" cy="2620201"/>
          </a:xfrm>
          <a:prstGeom prst="rect">
            <a:avLst/>
          </a:prstGeom>
        </p:spPr>
      </p:pic>
      <p:sp>
        <p:nvSpPr>
          <p:cNvPr id="8" name="TextBox 7">
            <a:extLst>
              <a:ext uri="{FF2B5EF4-FFF2-40B4-BE49-F238E27FC236}">
                <a16:creationId xmlns:a16="http://schemas.microsoft.com/office/drawing/2014/main" id="{BBACD4C5-B9EB-173D-9DAE-C7707644A41D}"/>
              </a:ext>
            </a:extLst>
          </p:cNvPr>
          <p:cNvSpPr txBox="1"/>
          <p:nvPr/>
        </p:nvSpPr>
        <p:spPr>
          <a:xfrm>
            <a:off x="7782070" y="5800636"/>
            <a:ext cx="4246880" cy="430887"/>
          </a:xfrm>
          <a:prstGeom prst="rect">
            <a:avLst/>
          </a:prstGeom>
          <a:noFill/>
        </p:spPr>
        <p:txBody>
          <a:bodyPr wrap="square" rtlCol="0">
            <a:spAutoFit/>
          </a:bodyPr>
          <a:lstStyle/>
          <a:p>
            <a:r>
              <a:rPr lang="en-US" sz="1100" dirty="0">
                <a:solidFill>
                  <a:schemeClr val="bg2">
                    <a:lumMod val="75000"/>
                  </a:schemeClr>
                </a:solidFill>
              </a:rPr>
              <a:t>Ryder Carroll (2018): The Bullet Journal Method: Track the Past, Order the Present, Design the Future. Penguin Publishing Group: New York.</a:t>
            </a:r>
            <a:endParaRPr lang="de-DE" sz="1100" dirty="0">
              <a:solidFill>
                <a:schemeClr val="bg2">
                  <a:lumMod val="75000"/>
                </a:schemeClr>
              </a:solidFill>
            </a:endParaRPr>
          </a:p>
        </p:txBody>
      </p:sp>
      <p:sp>
        <p:nvSpPr>
          <p:cNvPr id="9" name="TextBox 8">
            <a:extLst>
              <a:ext uri="{FF2B5EF4-FFF2-40B4-BE49-F238E27FC236}">
                <a16:creationId xmlns:a16="http://schemas.microsoft.com/office/drawing/2014/main" id="{12751AA8-9132-C828-0889-DDDC90413209}"/>
              </a:ext>
            </a:extLst>
          </p:cNvPr>
          <p:cNvSpPr txBox="1"/>
          <p:nvPr/>
        </p:nvSpPr>
        <p:spPr>
          <a:xfrm>
            <a:off x="9958242" y="5531395"/>
            <a:ext cx="2473970" cy="269241"/>
          </a:xfrm>
          <a:prstGeom prst="rect">
            <a:avLst/>
          </a:prstGeom>
          <a:noFill/>
        </p:spPr>
        <p:txBody>
          <a:bodyPr wrap="square" rtlCol="0">
            <a:spAutoFit/>
          </a:bodyPr>
          <a:lstStyle/>
          <a:p>
            <a:r>
              <a:rPr lang="en-US" sz="1100" dirty="0">
                <a:solidFill>
                  <a:schemeClr val="bg2">
                    <a:lumMod val="75000"/>
                  </a:schemeClr>
                </a:solidFill>
              </a:rPr>
              <a:t>Icons by Microsoft Power Point</a:t>
            </a:r>
            <a:endParaRPr lang="de-DE" sz="1100" dirty="0">
              <a:solidFill>
                <a:schemeClr val="bg2">
                  <a:lumMod val="75000"/>
                </a:schemeClr>
              </a:solidFill>
            </a:endParaRPr>
          </a:p>
        </p:txBody>
      </p:sp>
      <p:pic>
        <p:nvPicPr>
          <p:cNvPr id="5" name="Grafik 4">
            <a:extLst>
              <a:ext uri="{FF2B5EF4-FFF2-40B4-BE49-F238E27FC236}">
                <a16:creationId xmlns:a16="http://schemas.microsoft.com/office/drawing/2014/main" id="{750287EF-31DE-6570-8DF2-5155D8D6D55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0885" y="2281880"/>
            <a:ext cx="998076" cy="998076"/>
          </a:xfrm>
          <a:prstGeom prst="rect">
            <a:avLst/>
          </a:prstGeom>
        </p:spPr>
      </p:pic>
      <p:sp>
        <p:nvSpPr>
          <p:cNvPr id="4" name="TextBox 3">
            <a:extLst>
              <a:ext uri="{FF2B5EF4-FFF2-40B4-BE49-F238E27FC236}">
                <a16:creationId xmlns:a16="http://schemas.microsoft.com/office/drawing/2014/main" id="{E57B349E-A52F-6912-4273-68924E33683A}"/>
              </a:ext>
            </a:extLst>
          </p:cNvPr>
          <p:cNvSpPr txBox="1"/>
          <p:nvPr/>
        </p:nvSpPr>
        <p:spPr>
          <a:xfrm>
            <a:off x="5400134" y="6231523"/>
            <a:ext cx="6671946" cy="430887"/>
          </a:xfrm>
          <a:prstGeom prst="rect">
            <a:avLst/>
          </a:prstGeom>
          <a:noFill/>
        </p:spPr>
        <p:txBody>
          <a:bodyPr wrap="square" rtlCol="0">
            <a:spAutoFit/>
          </a:bodyPr>
          <a:lstStyle/>
          <a:p>
            <a:r>
              <a:rPr lang="en-US" sz="1100" dirty="0">
                <a:solidFill>
                  <a:schemeClr val="bg2">
                    <a:lumMod val="75000"/>
                  </a:schemeClr>
                </a:solidFill>
              </a:rPr>
              <a:t>Note on Logo Usage: The use of the Obsidian logo in this presentation is considered fair use. Please be aware that the author is not affiliated with nor representatives of </a:t>
            </a:r>
            <a:r>
              <a:rPr lang="en-US" sz="1100" dirty="0" err="1">
                <a:solidFill>
                  <a:schemeClr val="bg2">
                    <a:lumMod val="75000"/>
                  </a:schemeClr>
                </a:solidFill>
              </a:rPr>
              <a:t>Dynalist</a:t>
            </a:r>
            <a:r>
              <a:rPr lang="en-US" sz="1100" dirty="0">
                <a:solidFill>
                  <a:schemeClr val="bg2">
                    <a:lumMod val="75000"/>
                  </a:schemeClr>
                </a:solidFill>
              </a:rPr>
              <a:t> Inc., the company that develops Obsidian.</a:t>
            </a:r>
            <a:endParaRPr lang="de-DE" sz="1100" dirty="0">
              <a:solidFill>
                <a:schemeClr val="bg2">
                  <a:lumMod val="75000"/>
                </a:schemeClr>
              </a:solidFill>
            </a:endParaRPr>
          </a:p>
        </p:txBody>
      </p:sp>
      <p:pic>
        <p:nvPicPr>
          <p:cNvPr id="7" name="Grafik 6">
            <a:extLst>
              <a:ext uri="{FF2B5EF4-FFF2-40B4-BE49-F238E27FC236}">
                <a16:creationId xmlns:a16="http://schemas.microsoft.com/office/drawing/2014/main" id="{664F8DA2-E076-6F48-6E88-17797B8996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10" name="Rectangle 6">
            <a:extLst>
              <a:ext uri="{FF2B5EF4-FFF2-40B4-BE49-F238E27FC236}">
                <a16:creationId xmlns:a16="http://schemas.microsoft.com/office/drawing/2014/main" id="{20278740-8E01-842D-77FC-D2C515A9A705}"/>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TextBox 4">
            <a:extLst>
              <a:ext uri="{FF2B5EF4-FFF2-40B4-BE49-F238E27FC236}">
                <a16:creationId xmlns:a16="http://schemas.microsoft.com/office/drawing/2014/main" id="{4E3F3B70-DE81-900D-6869-873998264DF4}"/>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13" name="Textfeld 12">
            <a:extLst>
              <a:ext uri="{FF2B5EF4-FFF2-40B4-BE49-F238E27FC236}">
                <a16:creationId xmlns:a16="http://schemas.microsoft.com/office/drawing/2014/main" id="{3BC8F359-1664-71B2-0F14-0B4000E8265C}"/>
              </a:ext>
            </a:extLst>
          </p:cNvPr>
          <p:cNvSpPr txBox="1"/>
          <p:nvPr/>
        </p:nvSpPr>
        <p:spPr>
          <a:xfrm>
            <a:off x="341710" y="264769"/>
            <a:ext cx="5390017" cy="461665"/>
          </a:xfrm>
          <a:prstGeom prst="rect">
            <a:avLst/>
          </a:prstGeom>
          <a:noFill/>
        </p:spPr>
        <p:txBody>
          <a:bodyPr wrap="square" rtlCol="0">
            <a:spAutoFit/>
          </a:bodyPr>
          <a:lstStyle/>
          <a:p>
            <a:pPr>
              <a:defRPr/>
            </a:pPr>
            <a:r>
              <a:rPr lang="en-US" sz="2400" dirty="0">
                <a:solidFill>
                  <a:schemeClr val="bg1"/>
                </a:solidFill>
                <a:latin typeface="Arial" panose="020B0604020202020204" pitchFamily="34" charset="0"/>
                <a:cs typeface="Arial" panose="020B0604020202020204" pitchFamily="34" charset="0"/>
              </a:rPr>
              <a:t>Note Taking Systems</a:t>
            </a:r>
            <a:endParaRPr lang="en-GB"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7966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B4722-E513-AB32-6151-44D9FC333821}"/>
            </a:ext>
          </a:extLst>
        </p:cNvPr>
        <p:cNvGrpSpPr/>
        <p:nvPr/>
      </p:nvGrpSpPr>
      <p:grpSpPr>
        <a:xfrm>
          <a:off x="0" y="0"/>
          <a:ext cx="0" cy="0"/>
          <a:chOff x="0" y="0"/>
          <a:chExt cx="0" cy="0"/>
        </a:xfrm>
      </p:grpSpPr>
      <p:pic>
        <p:nvPicPr>
          <p:cNvPr id="8" name="Grafik 7" descr="Screenshot of a Daily Log note in Obsidian. At the top the date is written „Thursday 1st May 2025“, underneath the type of note „Daily Log“. Below a big header says „Tasks“, which are then split up into „New“, „Due Today“ (which is split up into „Regular Tasks“ and „Recurring Tasks“), „Scheduled Today“, „Upcoming Tasks“, „Done Today“, and „Overdue Tasks“. Underneath each subheader is written a little description of what’s supposed to be put in these categories.">
            <a:extLst>
              <a:ext uri="{FF2B5EF4-FFF2-40B4-BE49-F238E27FC236}">
                <a16:creationId xmlns:a16="http://schemas.microsoft.com/office/drawing/2014/main" id="{7213E423-F736-4800-BA1C-236FB3083D6C}"/>
              </a:ext>
            </a:extLst>
          </p:cNvPr>
          <p:cNvPicPr>
            <a:picLocks noChangeAspect="1"/>
          </p:cNvPicPr>
          <p:nvPr/>
        </p:nvPicPr>
        <p:blipFill>
          <a:blip r:embed="rId3">
            <a:extLst>
              <a:ext uri="{28A0092B-C50C-407E-A947-70E740481C1C}">
                <a14:useLocalDpi xmlns:a14="http://schemas.microsoft.com/office/drawing/2010/main" val="0"/>
              </a:ext>
            </a:extLst>
          </a:blip>
          <a:srcRect l="18616" t="1961" r="21658"/>
          <a:stretch/>
        </p:blipFill>
        <p:spPr>
          <a:xfrm>
            <a:off x="1174376" y="1183341"/>
            <a:ext cx="3263154" cy="5493946"/>
          </a:xfrm>
          <a:prstGeom prst="rect">
            <a:avLst/>
          </a:prstGeom>
          <a:ln w="38100">
            <a:solidFill>
              <a:schemeClr val="bg2">
                <a:lumMod val="75000"/>
              </a:schemeClr>
            </a:solidFill>
          </a:ln>
        </p:spPr>
      </p:pic>
      <p:sp>
        <p:nvSpPr>
          <p:cNvPr id="27" name="Foliennummernplatzhalter 3">
            <a:extLst>
              <a:ext uri="{FF2B5EF4-FFF2-40B4-BE49-F238E27FC236}">
                <a16:creationId xmlns:a16="http://schemas.microsoft.com/office/drawing/2014/main" id="{264AF54E-4D19-C7AD-B4A2-C75F265FE415}"/>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25</a:t>
            </a:fld>
            <a:endParaRPr lang="de-DE" dirty="0">
              <a:solidFill>
                <a:schemeClr val="bg1">
                  <a:lumMod val="50000"/>
                </a:schemeClr>
              </a:solidFill>
              <a:latin typeface="Helvetica" pitchFamily="2" charset="0"/>
            </a:endParaRPr>
          </a:p>
        </p:txBody>
      </p:sp>
      <p:sp>
        <p:nvSpPr>
          <p:cNvPr id="2" name="Textfeld 1">
            <a:extLst>
              <a:ext uri="{FF2B5EF4-FFF2-40B4-BE49-F238E27FC236}">
                <a16:creationId xmlns:a16="http://schemas.microsoft.com/office/drawing/2014/main" id="{9A884BDB-DA56-39CA-B169-369F15E5ABEA}"/>
              </a:ext>
            </a:extLst>
          </p:cNvPr>
          <p:cNvSpPr txBox="1"/>
          <p:nvPr/>
        </p:nvSpPr>
        <p:spPr>
          <a:xfrm>
            <a:off x="5092324" y="1147046"/>
            <a:ext cx="6588688" cy="506292"/>
          </a:xfrm>
          <a:prstGeom prst="rect">
            <a:avLst/>
          </a:prstGeom>
          <a:noFill/>
        </p:spPr>
        <p:txBody>
          <a:bodyPr wrap="square" rtlCol="0">
            <a:spAutoFit/>
          </a:bodyPr>
          <a:lstStyle/>
          <a:p>
            <a:pPr>
              <a:lnSpc>
                <a:spcPct val="150000"/>
              </a:lnSpc>
            </a:pPr>
            <a:r>
              <a:rPr lang="en-US" sz="2000" b="1" dirty="0"/>
              <a:t>Adaptation of the Bullet Journal Method in Obsidian</a:t>
            </a:r>
          </a:p>
        </p:txBody>
      </p:sp>
      <p:pic>
        <p:nvPicPr>
          <p:cNvPr id="5" name="Grafik 4" descr="Obsidian Logo.">
            <a:extLst>
              <a:ext uri="{FF2B5EF4-FFF2-40B4-BE49-F238E27FC236}">
                <a16:creationId xmlns:a16="http://schemas.microsoft.com/office/drawing/2014/main" id="{631636C1-645A-5AF5-8296-071E375EFD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604" y="1062861"/>
            <a:ext cx="1318723" cy="1318723"/>
          </a:xfrm>
          <a:prstGeom prst="rect">
            <a:avLst/>
          </a:prstGeom>
        </p:spPr>
      </p:pic>
      <p:sp>
        <p:nvSpPr>
          <p:cNvPr id="6" name="Textfeld 5">
            <a:extLst>
              <a:ext uri="{FF2B5EF4-FFF2-40B4-BE49-F238E27FC236}">
                <a16:creationId xmlns:a16="http://schemas.microsoft.com/office/drawing/2014/main" id="{7A256BB3-D621-9265-CC5D-E3451B86D900}"/>
              </a:ext>
            </a:extLst>
          </p:cNvPr>
          <p:cNvSpPr txBox="1"/>
          <p:nvPr/>
        </p:nvSpPr>
        <p:spPr>
          <a:xfrm>
            <a:off x="5407925" y="1766461"/>
            <a:ext cx="5787302" cy="4162934"/>
          </a:xfrm>
          <a:prstGeom prst="rect">
            <a:avLst/>
          </a:prstGeom>
          <a:noFill/>
        </p:spPr>
        <p:txBody>
          <a:bodyPr wrap="square" rtlCol="0">
            <a:spAutoFit/>
          </a:bodyPr>
          <a:lstStyle/>
          <a:p>
            <a:pPr>
              <a:lnSpc>
                <a:spcPct val="150000"/>
              </a:lnSpc>
            </a:pPr>
            <a:r>
              <a:rPr lang="en-US" sz="1600" b="1" dirty="0"/>
              <a:t>The Daily Log </a:t>
            </a:r>
            <a:r>
              <a:rPr lang="en-US" sz="1600" dirty="0"/>
              <a:t>(Carroll 2018, 103)</a:t>
            </a:r>
          </a:p>
          <a:p>
            <a:pPr marL="742950" lvl="1" indent="-285750">
              <a:lnSpc>
                <a:spcPct val="150000"/>
              </a:lnSpc>
              <a:buFont typeface="Arial" panose="020B0604020202020204" pitchFamily="34" charset="0"/>
              <a:buChar char="•"/>
            </a:pPr>
            <a:r>
              <a:rPr lang="en-US" sz="1600" dirty="0"/>
              <a:t>Container for logging tasks and notes.</a:t>
            </a:r>
          </a:p>
          <a:p>
            <a:pPr marL="742950" lvl="1" indent="-285750">
              <a:lnSpc>
                <a:spcPct val="150000"/>
              </a:lnSpc>
              <a:buFont typeface="Arial" panose="020B0604020202020204" pitchFamily="34" charset="0"/>
              <a:buChar char="•"/>
            </a:pPr>
            <a:r>
              <a:rPr lang="en-US" sz="1600" dirty="0"/>
              <a:t>Place for:</a:t>
            </a:r>
          </a:p>
          <a:p>
            <a:pPr marL="1200150" lvl="2" indent="-285750">
              <a:lnSpc>
                <a:spcPct val="150000"/>
              </a:lnSpc>
              <a:buFont typeface="Arial" panose="020B0604020202020204" pitchFamily="34" charset="0"/>
              <a:buChar char="•"/>
            </a:pPr>
            <a:r>
              <a:rPr lang="en-US" sz="1600" dirty="0"/>
              <a:t>daily thoughts</a:t>
            </a:r>
          </a:p>
          <a:p>
            <a:pPr marL="1200150" lvl="2" indent="-285750">
              <a:lnSpc>
                <a:spcPct val="150000"/>
              </a:lnSpc>
              <a:buFont typeface="Arial" panose="020B0604020202020204" pitchFamily="34" charset="0"/>
              <a:buChar char="•"/>
            </a:pPr>
            <a:r>
              <a:rPr lang="en-US" sz="1600" dirty="0"/>
              <a:t>reflection = learning (92)</a:t>
            </a:r>
          </a:p>
          <a:p>
            <a:pPr marL="1200150" lvl="2" indent="-285750">
              <a:lnSpc>
                <a:spcPct val="150000"/>
              </a:lnSpc>
              <a:buFont typeface="Arial" panose="020B0604020202020204" pitchFamily="34" charset="0"/>
              <a:buChar char="•"/>
            </a:pPr>
            <a:r>
              <a:rPr lang="en-US" sz="1600" dirty="0"/>
              <a:t>set your agenda for the day (78)</a:t>
            </a:r>
          </a:p>
          <a:p>
            <a:pPr marL="742950" lvl="1" indent="-285750">
              <a:lnSpc>
                <a:spcPct val="150000"/>
              </a:lnSpc>
              <a:buFont typeface="Arial" panose="020B0604020202020204" pitchFamily="34" charset="0"/>
              <a:buChar char="•"/>
            </a:pPr>
            <a:r>
              <a:rPr lang="en-US" sz="1600" dirty="0"/>
              <a:t>Not a place for endless to-do lists, but a place to reflect, sort to-dos and (importantly!) sort them out</a:t>
            </a:r>
          </a:p>
          <a:p>
            <a:pPr marL="742950" lvl="1" indent="-285750">
              <a:lnSpc>
                <a:spcPct val="150000"/>
              </a:lnSpc>
              <a:buFont typeface="Arial" panose="020B0604020202020204" pitchFamily="34" charset="0"/>
              <a:buChar char="•"/>
            </a:pPr>
            <a:endParaRPr lang="en-US" sz="1600" dirty="0"/>
          </a:p>
          <a:p>
            <a:pPr algn="ctr">
              <a:lnSpc>
                <a:spcPct val="150000"/>
              </a:lnSpc>
            </a:pPr>
            <a:r>
              <a:rPr lang="en-US" b="1" dirty="0"/>
              <a:t>Aim: to clear the mind. </a:t>
            </a:r>
          </a:p>
          <a:p>
            <a:pPr marL="285750" indent="-285750">
              <a:lnSpc>
                <a:spcPct val="150000"/>
              </a:lnSpc>
              <a:buFont typeface="Arial" panose="020B0604020202020204" pitchFamily="34" charset="0"/>
              <a:buChar char="•"/>
            </a:pPr>
            <a:endParaRPr lang="en-US" sz="1600" dirty="0"/>
          </a:p>
        </p:txBody>
      </p:sp>
      <p:sp>
        <p:nvSpPr>
          <p:cNvPr id="3" name="TextBox 2">
            <a:extLst>
              <a:ext uri="{FF2B5EF4-FFF2-40B4-BE49-F238E27FC236}">
                <a16:creationId xmlns:a16="http://schemas.microsoft.com/office/drawing/2014/main" id="{7762FAC1-F2EE-BAB9-924A-E9B1A28B5222}"/>
              </a:ext>
            </a:extLst>
          </p:cNvPr>
          <p:cNvSpPr txBox="1"/>
          <p:nvPr/>
        </p:nvSpPr>
        <p:spPr>
          <a:xfrm>
            <a:off x="7823480" y="5844974"/>
            <a:ext cx="4236720" cy="430887"/>
          </a:xfrm>
          <a:prstGeom prst="rect">
            <a:avLst/>
          </a:prstGeom>
          <a:noFill/>
        </p:spPr>
        <p:txBody>
          <a:bodyPr wrap="square" rtlCol="0">
            <a:spAutoFit/>
          </a:bodyPr>
          <a:lstStyle/>
          <a:p>
            <a:r>
              <a:rPr lang="en-US" sz="1100" dirty="0">
                <a:solidFill>
                  <a:schemeClr val="bg2">
                    <a:lumMod val="75000"/>
                  </a:schemeClr>
                </a:solidFill>
              </a:rPr>
              <a:t>Ryder Carroll (2018): The Bullet Journal Method: Track the Past, Order the Present, Design the Future. Penguin Publishing Group: New York.</a:t>
            </a:r>
            <a:endParaRPr lang="de-DE" sz="1100" dirty="0">
              <a:solidFill>
                <a:schemeClr val="bg2">
                  <a:lumMod val="75000"/>
                </a:schemeClr>
              </a:solidFill>
            </a:endParaRPr>
          </a:p>
        </p:txBody>
      </p:sp>
      <p:sp>
        <p:nvSpPr>
          <p:cNvPr id="4" name="TextBox 3">
            <a:extLst>
              <a:ext uri="{FF2B5EF4-FFF2-40B4-BE49-F238E27FC236}">
                <a16:creationId xmlns:a16="http://schemas.microsoft.com/office/drawing/2014/main" id="{BE032065-E806-41CD-CB96-DDDC3ADE2200}"/>
              </a:ext>
            </a:extLst>
          </p:cNvPr>
          <p:cNvSpPr txBox="1"/>
          <p:nvPr/>
        </p:nvSpPr>
        <p:spPr>
          <a:xfrm>
            <a:off x="10100736" y="5583364"/>
            <a:ext cx="2015099" cy="261610"/>
          </a:xfrm>
          <a:prstGeom prst="rect">
            <a:avLst/>
          </a:prstGeom>
          <a:noFill/>
        </p:spPr>
        <p:txBody>
          <a:bodyPr wrap="square" rtlCol="0">
            <a:spAutoFit/>
          </a:bodyPr>
          <a:lstStyle/>
          <a:p>
            <a:r>
              <a:rPr lang="en-US" sz="1100" dirty="0">
                <a:solidFill>
                  <a:schemeClr val="bg2">
                    <a:lumMod val="75000"/>
                  </a:schemeClr>
                </a:solidFill>
              </a:rPr>
              <a:t>Screenshot by Nele Fuchs CC0</a:t>
            </a:r>
            <a:endParaRPr lang="de-DE" sz="1100" dirty="0">
              <a:solidFill>
                <a:schemeClr val="bg2">
                  <a:lumMod val="75000"/>
                </a:schemeClr>
              </a:solidFill>
            </a:endParaRPr>
          </a:p>
        </p:txBody>
      </p:sp>
      <p:sp>
        <p:nvSpPr>
          <p:cNvPr id="7" name="TextBox 6">
            <a:extLst>
              <a:ext uri="{FF2B5EF4-FFF2-40B4-BE49-F238E27FC236}">
                <a16:creationId xmlns:a16="http://schemas.microsoft.com/office/drawing/2014/main" id="{50CD1BFD-D5C8-FBCB-6ADB-AB9D97E94CC4}"/>
              </a:ext>
            </a:extLst>
          </p:cNvPr>
          <p:cNvSpPr txBox="1"/>
          <p:nvPr/>
        </p:nvSpPr>
        <p:spPr>
          <a:xfrm>
            <a:off x="5400134" y="6231523"/>
            <a:ext cx="6671946" cy="430887"/>
          </a:xfrm>
          <a:prstGeom prst="rect">
            <a:avLst/>
          </a:prstGeom>
          <a:noFill/>
        </p:spPr>
        <p:txBody>
          <a:bodyPr wrap="square" rtlCol="0">
            <a:spAutoFit/>
          </a:bodyPr>
          <a:lstStyle/>
          <a:p>
            <a:r>
              <a:rPr lang="en-US" sz="1100" dirty="0">
                <a:solidFill>
                  <a:schemeClr val="bg2">
                    <a:lumMod val="75000"/>
                  </a:schemeClr>
                </a:solidFill>
              </a:rPr>
              <a:t>Note on Logo Usage: The use of the Obsidian logo in this presentation is considered fair use. Please be aware that the author is not affiliated with nor representatives of </a:t>
            </a:r>
            <a:r>
              <a:rPr lang="en-US" sz="1100" dirty="0" err="1">
                <a:solidFill>
                  <a:schemeClr val="bg2">
                    <a:lumMod val="75000"/>
                  </a:schemeClr>
                </a:solidFill>
              </a:rPr>
              <a:t>Dynalist</a:t>
            </a:r>
            <a:r>
              <a:rPr lang="en-US" sz="1100" dirty="0">
                <a:solidFill>
                  <a:schemeClr val="bg2">
                    <a:lumMod val="75000"/>
                  </a:schemeClr>
                </a:solidFill>
              </a:rPr>
              <a:t> Inc., the company that develops Obsidian.</a:t>
            </a:r>
            <a:endParaRPr lang="de-DE" sz="1100" dirty="0">
              <a:solidFill>
                <a:schemeClr val="bg2">
                  <a:lumMod val="75000"/>
                </a:schemeClr>
              </a:solidFill>
            </a:endParaRPr>
          </a:p>
        </p:txBody>
      </p:sp>
      <p:pic>
        <p:nvPicPr>
          <p:cNvPr id="9" name="Grafik 8">
            <a:extLst>
              <a:ext uri="{FF2B5EF4-FFF2-40B4-BE49-F238E27FC236}">
                <a16:creationId xmlns:a16="http://schemas.microsoft.com/office/drawing/2014/main" id="{F7875ECE-EC7C-D9E7-45FF-AE767E5F40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10" name="Rectangle 6">
            <a:extLst>
              <a:ext uri="{FF2B5EF4-FFF2-40B4-BE49-F238E27FC236}">
                <a16:creationId xmlns:a16="http://schemas.microsoft.com/office/drawing/2014/main" id="{F4B20A15-B7B6-8730-16AB-FBA17098C818}"/>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12" name="TextBox 4">
            <a:extLst>
              <a:ext uri="{FF2B5EF4-FFF2-40B4-BE49-F238E27FC236}">
                <a16:creationId xmlns:a16="http://schemas.microsoft.com/office/drawing/2014/main" id="{CC31CE24-3484-8B88-B3BE-39CA0093B222}"/>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13" name="Textfeld 12">
            <a:extLst>
              <a:ext uri="{FF2B5EF4-FFF2-40B4-BE49-F238E27FC236}">
                <a16:creationId xmlns:a16="http://schemas.microsoft.com/office/drawing/2014/main" id="{D0D54A10-48F3-AB85-2B18-A43B48F5E19C}"/>
              </a:ext>
            </a:extLst>
          </p:cNvPr>
          <p:cNvSpPr txBox="1"/>
          <p:nvPr/>
        </p:nvSpPr>
        <p:spPr>
          <a:xfrm>
            <a:off x="341710" y="264769"/>
            <a:ext cx="5390017" cy="461665"/>
          </a:xfrm>
          <a:prstGeom prst="rect">
            <a:avLst/>
          </a:prstGeom>
          <a:noFill/>
        </p:spPr>
        <p:txBody>
          <a:bodyPr wrap="square" rtlCol="0">
            <a:spAutoFit/>
          </a:bodyPr>
          <a:lstStyle/>
          <a:p>
            <a:pPr>
              <a:defRPr/>
            </a:pPr>
            <a:r>
              <a:rPr lang="en-US" sz="2400" dirty="0">
                <a:solidFill>
                  <a:schemeClr val="bg1"/>
                </a:solidFill>
                <a:latin typeface="Arial" panose="020B0604020202020204" pitchFamily="34" charset="0"/>
                <a:cs typeface="Arial" panose="020B0604020202020204" pitchFamily="34" charset="0"/>
              </a:rPr>
              <a:t>Note Taking Systems </a:t>
            </a:r>
            <a:endParaRPr lang="en-GB"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651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DC8D2-1061-E842-F927-398036500C04}"/>
            </a:ext>
          </a:extLst>
        </p:cNvPr>
        <p:cNvGrpSpPr/>
        <p:nvPr/>
      </p:nvGrpSpPr>
      <p:grpSpPr>
        <a:xfrm>
          <a:off x="0" y="0"/>
          <a:ext cx="0" cy="0"/>
          <a:chOff x="0" y="0"/>
          <a:chExt cx="0" cy="0"/>
        </a:xfrm>
      </p:grpSpPr>
      <p:pic>
        <p:nvPicPr>
          <p:cNvPr id="8" name="Grafik 7" descr="Same screenshot as on slide 25.">
            <a:extLst>
              <a:ext uri="{FF2B5EF4-FFF2-40B4-BE49-F238E27FC236}">
                <a16:creationId xmlns:a16="http://schemas.microsoft.com/office/drawing/2014/main" id="{6DEE7F01-6692-7AD8-12B7-439F542A261A}"/>
              </a:ext>
            </a:extLst>
          </p:cNvPr>
          <p:cNvPicPr>
            <a:picLocks noChangeAspect="1"/>
          </p:cNvPicPr>
          <p:nvPr/>
        </p:nvPicPr>
        <p:blipFill>
          <a:blip r:embed="rId3">
            <a:extLst>
              <a:ext uri="{28A0092B-C50C-407E-A947-70E740481C1C}">
                <a14:useLocalDpi xmlns:a14="http://schemas.microsoft.com/office/drawing/2010/main" val="0"/>
              </a:ext>
            </a:extLst>
          </a:blip>
          <a:srcRect l="18616" t="1961" r="21658"/>
          <a:stretch/>
        </p:blipFill>
        <p:spPr>
          <a:xfrm>
            <a:off x="1174376" y="1183341"/>
            <a:ext cx="3263154" cy="5493946"/>
          </a:xfrm>
          <a:prstGeom prst="rect">
            <a:avLst/>
          </a:prstGeom>
          <a:ln w="38100">
            <a:solidFill>
              <a:schemeClr val="bg2">
                <a:lumMod val="75000"/>
              </a:schemeClr>
            </a:solidFill>
          </a:ln>
        </p:spPr>
      </p:pic>
      <p:sp>
        <p:nvSpPr>
          <p:cNvPr id="27" name="Foliennummernplatzhalter 3">
            <a:extLst>
              <a:ext uri="{FF2B5EF4-FFF2-40B4-BE49-F238E27FC236}">
                <a16:creationId xmlns:a16="http://schemas.microsoft.com/office/drawing/2014/main" id="{4FED08E6-5F62-3F3A-308E-C0E0C1536812}"/>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26</a:t>
            </a:fld>
            <a:endParaRPr lang="de-DE" dirty="0">
              <a:solidFill>
                <a:schemeClr val="bg1">
                  <a:lumMod val="50000"/>
                </a:schemeClr>
              </a:solidFill>
              <a:latin typeface="Helvetica" pitchFamily="2" charset="0"/>
            </a:endParaRPr>
          </a:p>
        </p:txBody>
      </p:sp>
      <p:sp>
        <p:nvSpPr>
          <p:cNvPr id="2" name="Textfeld 1">
            <a:extLst>
              <a:ext uri="{FF2B5EF4-FFF2-40B4-BE49-F238E27FC236}">
                <a16:creationId xmlns:a16="http://schemas.microsoft.com/office/drawing/2014/main" id="{F563AB21-8530-285D-51E4-727C3A51AD4F}"/>
              </a:ext>
            </a:extLst>
          </p:cNvPr>
          <p:cNvSpPr txBox="1"/>
          <p:nvPr/>
        </p:nvSpPr>
        <p:spPr>
          <a:xfrm>
            <a:off x="5163444" y="1089475"/>
            <a:ext cx="6588688" cy="506292"/>
          </a:xfrm>
          <a:prstGeom prst="rect">
            <a:avLst/>
          </a:prstGeom>
          <a:noFill/>
        </p:spPr>
        <p:txBody>
          <a:bodyPr wrap="square" rtlCol="0">
            <a:spAutoFit/>
          </a:bodyPr>
          <a:lstStyle/>
          <a:p>
            <a:pPr>
              <a:lnSpc>
                <a:spcPct val="150000"/>
              </a:lnSpc>
            </a:pPr>
            <a:r>
              <a:rPr lang="en-US" sz="2000" b="1" dirty="0"/>
              <a:t>Adaptation of the Bullet Journal Method in Obsidian</a:t>
            </a:r>
          </a:p>
        </p:txBody>
      </p:sp>
      <p:pic>
        <p:nvPicPr>
          <p:cNvPr id="5" name="Grafik 4" descr="Obsidian Logo">
            <a:extLst>
              <a:ext uri="{FF2B5EF4-FFF2-40B4-BE49-F238E27FC236}">
                <a16:creationId xmlns:a16="http://schemas.microsoft.com/office/drawing/2014/main" id="{4B089BDA-6243-3BD9-59E6-7F447912A7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604" y="1062861"/>
            <a:ext cx="1318723" cy="1318723"/>
          </a:xfrm>
          <a:prstGeom prst="rect">
            <a:avLst/>
          </a:prstGeom>
        </p:spPr>
      </p:pic>
      <p:sp>
        <p:nvSpPr>
          <p:cNvPr id="6" name="Textfeld 5">
            <a:extLst>
              <a:ext uri="{FF2B5EF4-FFF2-40B4-BE49-F238E27FC236}">
                <a16:creationId xmlns:a16="http://schemas.microsoft.com/office/drawing/2014/main" id="{C6E0FD31-347F-66FA-BB83-5707DA0C8BE4}"/>
              </a:ext>
            </a:extLst>
          </p:cNvPr>
          <p:cNvSpPr txBox="1"/>
          <p:nvPr/>
        </p:nvSpPr>
        <p:spPr>
          <a:xfrm>
            <a:off x="4823381" y="1816027"/>
            <a:ext cx="7027959" cy="792781"/>
          </a:xfrm>
          <a:prstGeom prst="rect">
            <a:avLst/>
          </a:prstGeom>
          <a:noFill/>
        </p:spPr>
        <p:txBody>
          <a:bodyPr wrap="square" rtlCol="0">
            <a:spAutoFit/>
          </a:bodyPr>
          <a:lstStyle/>
          <a:p>
            <a:pPr>
              <a:lnSpc>
                <a:spcPct val="150000"/>
              </a:lnSpc>
            </a:pPr>
            <a:r>
              <a:rPr lang="en-US" sz="1600" dirty="0"/>
              <a:t>Rapid Logging (Carroll 2018, 77)</a:t>
            </a:r>
          </a:p>
          <a:p>
            <a:pPr marL="742950" lvl="1" indent="-285750">
              <a:lnSpc>
                <a:spcPct val="150000"/>
              </a:lnSpc>
              <a:buFont typeface="Arial" panose="020B0604020202020204" pitchFamily="34" charset="0"/>
              <a:buChar char="•"/>
            </a:pPr>
            <a:r>
              <a:rPr lang="en-US" sz="1600" dirty="0"/>
              <a:t>Write down to-dos and notes briefly but clearly.</a:t>
            </a:r>
          </a:p>
        </p:txBody>
      </p:sp>
      <p:sp>
        <p:nvSpPr>
          <p:cNvPr id="4" name="Textfeld 3">
            <a:extLst>
              <a:ext uri="{FF2B5EF4-FFF2-40B4-BE49-F238E27FC236}">
                <a16:creationId xmlns:a16="http://schemas.microsoft.com/office/drawing/2014/main" id="{96A941A7-A4A2-696B-C4E9-4F29F04E1AEE}"/>
              </a:ext>
            </a:extLst>
          </p:cNvPr>
          <p:cNvSpPr txBox="1"/>
          <p:nvPr/>
        </p:nvSpPr>
        <p:spPr>
          <a:xfrm>
            <a:off x="4823381" y="2711799"/>
            <a:ext cx="6097978" cy="1529842"/>
          </a:xfrm>
          <a:prstGeom prst="rect">
            <a:avLst/>
          </a:prstGeom>
          <a:noFill/>
        </p:spPr>
        <p:txBody>
          <a:bodyPr wrap="square">
            <a:spAutoFit/>
          </a:bodyPr>
          <a:lstStyle/>
          <a:p>
            <a:pPr>
              <a:lnSpc>
                <a:spcPct val="150000"/>
              </a:lnSpc>
            </a:pPr>
            <a:r>
              <a:rPr lang="en-US" sz="1600" dirty="0"/>
              <a:t>Example:</a:t>
            </a:r>
          </a:p>
          <a:p>
            <a:pPr lvl="1">
              <a:lnSpc>
                <a:spcPct val="150000"/>
              </a:lnSpc>
            </a:pPr>
            <a:r>
              <a:rPr lang="de-DE" sz="1600" dirty="0"/>
              <a:t>❌ </a:t>
            </a:r>
            <a:r>
              <a:rPr lang="en-US" sz="1600" dirty="0"/>
              <a:t>Call Keith back about where we want to go for dinner this weekend.</a:t>
            </a:r>
          </a:p>
          <a:p>
            <a:pPr lvl="1">
              <a:lnSpc>
                <a:spcPct val="150000"/>
              </a:lnSpc>
            </a:pPr>
            <a:r>
              <a:rPr lang="de-DE" sz="1600" dirty="0"/>
              <a:t>✅ </a:t>
            </a:r>
            <a:r>
              <a:rPr lang="en-US" sz="1600" dirty="0"/>
              <a:t>Keith: call about restaurant Sat </a:t>
            </a:r>
          </a:p>
        </p:txBody>
      </p:sp>
      <p:sp>
        <p:nvSpPr>
          <p:cNvPr id="9" name="Textfeld 8">
            <a:extLst>
              <a:ext uri="{FF2B5EF4-FFF2-40B4-BE49-F238E27FC236}">
                <a16:creationId xmlns:a16="http://schemas.microsoft.com/office/drawing/2014/main" id="{BA156421-FB93-7BD7-31B9-33BA8DC6762E}"/>
              </a:ext>
            </a:extLst>
          </p:cNvPr>
          <p:cNvSpPr txBox="1"/>
          <p:nvPr/>
        </p:nvSpPr>
        <p:spPr>
          <a:xfrm>
            <a:off x="5288371" y="4478898"/>
            <a:ext cx="6097978" cy="1162113"/>
          </a:xfrm>
          <a:prstGeom prst="rect">
            <a:avLst/>
          </a:prstGeom>
          <a:noFill/>
        </p:spPr>
        <p:txBody>
          <a:bodyPr wrap="square">
            <a:spAutoFit/>
          </a:bodyPr>
          <a:lstStyle/>
          <a:p>
            <a:pPr algn="ctr">
              <a:lnSpc>
                <a:spcPct val="150000"/>
              </a:lnSpc>
            </a:pPr>
            <a:r>
              <a:rPr lang="en-US" sz="1600" b="1" dirty="0"/>
              <a:t>Not a system that helps you create lists that grow endlessly.</a:t>
            </a:r>
          </a:p>
          <a:p>
            <a:pPr algn="ctr">
              <a:lnSpc>
                <a:spcPct val="150000"/>
              </a:lnSpc>
            </a:pPr>
            <a:r>
              <a:rPr lang="en-US" sz="1600" b="1" dirty="0"/>
              <a:t> Sort out to-dos regularly.  </a:t>
            </a:r>
          </a:p>
          <a:p>
            <a:pPr algn="ctr">
              <a:lnSpc>
                <a:spcPct val="150000"/>
              </a:lnSpc>
            </a:pPr>
            <a:r>
              <a:rPr lang="en-US" sz="1600" b="1" dirty="0"/>
              <a:t>Just because it could be done doesn't mean it has to be done.</a:t>
            </a:r>
          </a:p>
        </p:txBody>
      </p:sp>
      <p:sp>
        <p:nvSpPr>
          <p:cNvPr id="7" name="TextBox 6">
            <a:extLst>
              <a:ext uri="{FF2B5EF4-FFF2-40B4-BE49-F238E27FC236}">
                <a16:creationId xmlns:a16="http://schemas.microsoft.com/office/drawing/2014/main" id="{E0586D0A-11C8-AD82-4C5F-51C7F6CFECEA}"/>
              </a:ext>
            </a:extLst>
          </p:cNvPr>
          <p:cNvSpPr txBox="1"/>
          <p:nvPr/>
        </p:nvSpPr>
        <p:spPr>
          <a:xfrm>
            <a:off x="7864620" y="5851629"/>
            <a:ext cx="4236720" cy="430887"/>
          </a:xfrm>
          <a:prstGeom prst="rect">
            <a:avLst/>
          </a:prstGeom>
          <a:noFill/>
        </p:spPr>
        <p:txBody>
          <a:bodyPr wrap="square" rtlCol="0">
            <a:spAutoFit/>
          </a:bodyPr>
          <a:lstStyle/>
          <a:p>
            <a:r>
              <a:rPr lang="en-US" sz="1100" dirty="0">
                <a:solidFill>
                  <a:schemeClr val="bg2">
                    <a:lumMod val="75000"/>
                  </a:schemeClr>
                </a:solidFill>
              </a:rPr>
              <a:t>Ryder Carroll (2018): The Bullet Journal Method: Track the Past, Order the Present, Design the Future. Penguin Publishing Group: New York.</a:t>
            </a:r>
            <a:endParaRPr lang="de-DE" sz="1100" dirty="0">
              <a:solidFill>
                <a:schemeClr val="bg2">
                  <a:lumMod val="75000"/>
                </a:schemeClr>
              </a:solidFill>
            </a:endParaRPr>
          </a:p>
        </p:txBody>
      </p:sp>
      <p:sp>
        <p:nvSpPr>
          <p:cNvPr id="10" name="TextBox 9">
            <a:extLst>
              <a:ext uri="{FF2B5EF4-FFF2-40B4-BE49-F238E27FC236}">
                <a16:creationId xmlns:a16="http://schemas.microsoft.com/office/drawing/2014/main" id="{ED57476D-CD84-7B54-17CA-ADF76AAF007A}"/>
              </a:ext>
            </a:extLst>
          </p:cNvPr>
          <p:cNvSpPr txBox="1"/>
          <p:nvPr/>
        </p:nvSpPr>
        <p:spPr>
          <a:xfrm>
            <a:off x="10141876" y="5641775"/>
            <a:ext cx="2015099" cy="261610"/>
          </a:xfrm>
          <a:prstGeom prst="rect">
            <a:avLst/>
          </a:prstGeom>
          <a:noFill/>
        </p:spPr>
        <p:txBody>
          <a:bodyPr wrap="square" rtlCol="0">
            <a:spAutoFit/>
          </a:bodyPr>
          <a:lstStyle/>
          <a:p>
            <a:r>
              <a:rPr lang="en-US" sz="1100" dirty="0">
                <a:solidFill>
                  <a:schemeClr val="bg2">
                    <a:lumMod val="75000"/>
                  </a:schemeClr>
                </a:solidFill>
              </a:rPr>
              <a:t>Screenshot by Nele Fuchs CC0</a:t>
            </a:r>
            <a:endParaRPr lang="de-DE" sz="1100" dirty="0">
              <a:solidFill>
                <a:schemeClr val="bg2">
                  <a:lumMod val="75000"/>
                </a:schemeClr>
              </a:solidFill>
            </a:endParaRPr>
          </a:p>
        </p:txBody>
      </p:sp>
      <p:sp>
        <p:nvSpPr>
          <p:cNvPr id="3" name="TextBox 2">
            <a:extLst>
              <a:ext uri="{FF2B5EF4-FFF2-40B4-BE49-F238E27FC236}">
                <a16:creationId xmlns:a16="http://schemas.microsoft.com/office/drawing/2014/main" id="{297454F5-06BF-EC89-5162-3021DF1375D6}"/>
              </a:ext>
            </a:extLst>
          </p:cNvPr>
          <p:cNvSpPr txBox="1"/>
          <p:nvPr/>
        </p:nvSpPr>
        <p:spPr>
          <a:xfrm>
            <a:off x="5400134" y="6231523"/>
            <a:ext cx="6671946" cy="430887"/>
          </a:xfrm>
          <a:prstGeom prst="rect">
            <a:avLst/>
          </a:prstGeom>
          <a:noFill/>
        </p:spPr>
        <p:txBody>
          <a:bodyPr wrap="square" rtlCol="0">
            <a:spAutoFit/>
          </a:bodyPr>
          <a:lstStyle/>
          <a:p>
            <a:r>
              <a:rPr lang="en-US" sz="1100" dirty="0">
                <a:solidFill>
                  <a:schemeClr val="bg2">
                    <a:lumMod val="75000"/>
                  </a:schemeClr>
                </a:solidFill>
              </a:rPr>
              <a:t>Note on Logo Usage: The use of the Obsidian logo in this presentation is considered fair use. Please be aware that the author is not affiliated with nor representatives of </a:t>
            </a:r>
            <a:r>
              <a:rPr lang="en-US" sz="1100" dirty="0" err="1">
                <a:solidFill>
                  <a:schemeClr val="bg2">
                    <a:lumMod val="75000"/>
                  </a:schemeClr>
                </a:solidFill>
              </a:rPr>
              <a:t>Dynalist</a:t>
            </a:r>
            <a:r>
              <a:rPr lang="en-US" sz="1100" dirty="0">
                <a:solidFill>
                  <a:schemeClr val="bg2">
                    <a:lumMod val="75000"/>
                  </a:schemeClr>
                </a:solidFill>
              </a:rPr>
              <a:t> Inc., the company that develops Obsidian.</a:t>
            </a:r>
            <a:endParaRPr lang="de-DE" sz="1100" dirty="0">
              <a:solidFill>
                <a:schemeClr val="bg2">
                  <a:lumMod val="75000"/>
                </a:schemeClr>
              </a:solidFill>
            </a:endParaRPr>
          </a:p>
        </p:txBody>
      </p:sp>
      <p:pic>
        <p:nvPicPr>
          <p:cNvPr id="12" name="Grafik 11">
            <a:extLst>
              <a:ext uri="{FF2B5EF4-FFF2-40B4-BE49-F238E27FC236}">
                <a16:creationId xmlns:a16="http://schemas.microsoft.com/office/drawing/2014/main" id="{58080B5A-3FA5-1141-2CED-892514FCE1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13" name="Rectangle 6">
            <a:extLst>
              <a:ext uri="{FF2B5EF4-FFF2-40B4-BE49-F238E27FC236}">
                <a16:creationId xmlns:a16="http://schemas.microsoft.com/office/drawing/2014/main" id="{E52741B9-AEC3-8F2D-0622-B9BBD632C315}"/>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14" name="TextBox 4">
            <a:extLst>
              <a:ext uri="{FF2B5EF4-FFF2-40B4-BE49-F238E27FC236}">
                <a16:creationId xmlns:a16="http://schemas.microsoft.com/office/drawing/2014/main" id="{611C104B-0435-7217-F2BE-9FCFA6BD4D23}"/>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15" name="Textfeld 14">
            <a:extLst>
              <a:ext uri="{FF2B5EF4-FFF2-40B4-BE49-F238E27FC236}">
                <a16:creationId xmlns:a16="http://schemas.microsoft.com/office/drawing/2014/main" id="{2DA1FB7A-C17F-12AB-80DC-054FD51F430C}"/>
              </a:ext>
            </a:extLst>
          </p:cNvPr>
          <p:cNvSpPr txBox="1"/>
          <p:nvPr/>
        </p:nvSpPr>
        <p:spPr>
          <a:xfrm>
            <a:off x="341710" y="264769"/>
            <a:ext cx="5390017" cy="461665"/>
          </a:xfrm>
          <a:prstGeom prst="rect">
            <a:avLst/>
          </a:prstGeom>
          <a:noFill/>
        </p:spPr>
        <p:txBody>
          <a:bodyPr wrap="square" rtlCol="0">
            <a:spAutoFit/>
          </a:bodyPr>
          <a:lstStyle/>
          <a:p>
            <a:pPr>
              <a:defRPr/>
            </a:pPr>
            <a:r>
              <a:rPr lang="en-US" sz="2400" dirty="0">
                <a:solidFill>
                  <a:schemeClr val="bg1"/>
                </a:solidFill>
                <a:latin typeface="Arial" panose="020B0604020202020204" pitchFamily="34" charset="0"/>
                <a:cs typeface="Arial" panose="020B0604020202020204" pitchFamily="34" charset="0"/>
              </a:rPr>
              <a:t>Note Taking Systems</a:t>
            </a:r>
            <a:endParaRPr lang="en-GB"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089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0C7B8-7B49-B5E3-5DFA-F12C82EC7B20}"/>
            </a:ext>
          </a:extLst>
        </p:cNvPr>
        <p:cNvGrpSpPr/>
        <p:nvPr/>
      </p:nvGrpSpPr>
      <p:grpSpPr>
        <a:xfrm>
          <a:off x="0" y="0"/>
          <a:ext cx="0" cy="0"/>
          <a:chOff x="0" y="0"/>
          <a:chExt cx="0" cy="0"/>
        </a:xfrm>
      </p:grpSpPr>
      <p:pic>
        <p:nvPicPr>
          <p:cNvPr id="8" name="Grafik 7" descr="Same screenshot as on slide 25.">
            <a:extLst>
              <a:ext uri="{FF2B5EF4-FFF2-40B4-BE49-F238E27FC236}">
                <a16:creationId xmlns:a16="http://schemas.microsoft.com/office/drawing/2014/main" id="{D84D0D69-E3A3-1C30-B5BA-5D14F1FF51C8}"/>
              </a:ext>
            </a:extLst>
          </p:cNvPr>
          <p:cNvPicPr>
            <a:picLocks noChangeAspect="1"/>
          </p:cNvPicPr>
          <p:nvPr/>
        </p:nvPicPr>
        <p:blipFill>
          <a:blip r:embed="rId3">
            <a:extLst>
              <a:ext uri="{28A0092B-C50C-407E-A947-70E740481C1C}">
                <a14:useLocalDpi xmlns:a14="http://schemas.microsoft.com/office/drawing/2010/main" val="0"/>
              </a:ext>
            </a:extLst>
          </a:blip>
          <a:srcRect l="18616" t="1961" r="21658"/>
          <a:stretch/>
        </p:blipFill>
        <p:spPr>
          <a:xfrm>
            <a:off x="1174376" y="1183341"/>
            <a:ext cx="3263154" cy="5493946"/>
          </a:xfrm>
          <a:prstGeom prst="rect">
            <a:avLst/>
          </a:prstGeom>
          <a:ln w="38100">
            <a:solidFill>
              <a:schemeClr val="bg2">
                <a:lumMod val="75000"/>
              </a:schemeClr>
            </a:solidFill>
          </a:ln>
        </p:spPr>
      </p:pic>
      <p:sp>
        <p:nvSpPr>
          <p:cNvPr id="27" name="Foliennummernplatzhalter 3">
            <a:extLst>
              <a:ext uri="{FF2B5EF4-FFF2-40B4-BE49-F238E27FC236}">
                <a16:creationId xmlns:a16="http://schemas.microsoft.com/office/drawing/2014/main" id="{2B467A9F-D7CA-23BC-B942-B1810215B846}"/>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27</a:t>
            </a:fld>
            <a:endParaRPr lang="de-DE" dirty="0">
              <a:solidFill>
                <a:schemeClr val="bg1">
                  <a:lumMod val="50000"/>
                </a:schemeClr>
              </a:solidFill>
              <a:latin typeface="Helvetica" pitchFamily="2" charset="0"/>
            </a:endParaRPr>
          </a:p>
        </p:txBody>
      </p:sp>
      <p:sp>
        <p:nvSpPr>
          <p:cNvPr id="2" name="Textfeld 1">
            <a:extLst>
              <a:ext uri="{FF2B5EF4-FFF2-40B4-BE49-F238E27FC236}">
                <a16:creationId xmlns:a16="http://schemas.microsoft.com/office/drawing/2014/main" id="{E970E6F9-1185-7351-D00E-09E85E4689B1}"/>
              </a:ext>
            </a:extLst>
          </p:cNvPr>
          <p:cNvSpPr txBox="1"/>
          <p:nvPr/>
        </p:nvSpPr>
        <p:spPr>
          <a:xfrm>
            <a:off x="5092324" y="1001535"/>
            <a:ext cx="6588688" cy="506292"/>
          </a:xfrm>
          <a:prstGeom prst="rect">
            <a:avLst/>
          </a:prstGeom>
          <a:noFill/>
        </p:spPr>
        <p:txBody>
          <a:bodyPr wrap="square" rtlCol="0">
            <a:spAutoFit/>
          </a:bodyPr>
          <a:lstStyle/>
          <a:p>
            <a:pPr>
              <a:lnSpc>
                <a:spcPct val="150000"/>
              </a:lnSpc>
            </a:pPr>
            <a:r>
              <a:rPr lang="en-US" sz="2000" b="1" dirty="0"/>
              <a:t>Adaptation of the Bullet Journal Method in Obsidian</a:t>
            </a:r>
          </a:p>
        </p:txBody>
      </p:sp>
      <p:pic>
        <p:nvPicPr>
          <p:cNvPr id="5" name="Grafik 4" descr="Obsidian Logo">
            <a:extLst>
              <a:ext uri="{FF2B5EF4-FFF2-40B4-BE49-F238E27FC236}">
                <a16:creationId xmlns:a16="http://schemas.microsoft.com/office/drawing/2014/main" id="{2346BF09-F30D-6006-123E-59B5EC5315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604" y="1062861"/>
            <a:ext cx="1318723" cy="1318723"/>
          </a:xfrm>
          <a:prstGeom prst="rect">
            <a:avLst/>
          </a:prstGeom>
        </p:spPr>
      </p:pic>
      <p:sp>
        <p:nvSpPr>
          <p:cNvPr id="6" name="Textfeld 5">
            <a:extLst>
              <a:ext uri="{FF2B5EF4-FFF2-40B4-BE49-F238E27FC236}">
                <a16:creationId xmlns:a16="http://schemas.microsoft.com/office/drawing/2014/main" id="{CD0748D2-5AEB-7F56-E512-1349B29BE79F}"/>
              </a:ext>
            </a:extLst>
          </p:cNvPr>
          <p:cNvSpPr txBox="1"/>
          <p:nvPr/>
        </p:nvSpPr>
        <p:spPr>
          <a:xfrm>
            <a:off x="4872688" y="1507827"/>
            <a:ext cx="7027959" cy="456785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dirty="0"/>
              <a:t>How to take notes? (Carroll 2018, 93)</a:t>
            </a:r>
          </a:p>
          <a:p>
            <a:pPr marL="742950" lvl="1" indent="-285750">
              <a:lnSpc>
                <a:spcPct val="150000"/>
              </a:lnSpc>
              <a:buFont typeface="Arial" panose="020B0604020202020204" pitchFamily="34" charset="0"/>
              <a:buChar char="•"/>
            </a:pPr>
            <a:r>
              <a:rPr lang="en-US" sz="1600" dirty="0"/>
              <a:t>Don't just write down the wording, but the meaning of it.</a:t>
            </a:r>
          </a:p>
          <a:p>
            <a:pPr marL="742950" lvl="1" indent="-285750">
              <a:lnSpc>
                <a:spcPct val="150000"/>
              </a:lnSpc>
              <a:buFont typeface="Arial" panose="020B0604020202020204" pitchFamily="34" charset="0"/>
              <a:buChar char="•"/>
            </a:pPr>
            <a:endParaRPr lang="en-US" sz="1400" dirty="0"/>
          </a:p>
          <a:p>
            <a:pPr>
              <a:lnSpc>
                <a:spcPct val="150000"/>
              </a:lnSpc>
            </a:pPr>
            <a:r>
              <a:rPr lang="en-US" sz="1400" dirty="0"/>
              <a:t>Example:</a:t>
            </a:r>
          </a:p>
          <a:p>
            <a:r>
              <a:rPr lang="en-US" sz="1400" i="1" dirty="0"/>
              <a:t>"The feline capacity for spatial memory and object permanence rivals that of some primates, suggesting advanced cognitive mapping in domestic cats."</a:t>
            </a:r>
            <a:br>
              <a:rPr lang="en-US" sz="1400" dirty="0"/>
            </a:br>
            <a:r>
              <a:rPr lang="en-US" sz="1400" dirty="0"/>
              <a:t>— Dr. Jane Whiskers, </a:t>
            </a:r>
            <a:r>
              <a:rPr lang="en-US" sz="1400" i="1" dirty="0"/>
              <a:t>Journal of Comparative Cognition</a:t>
            </a:r>
            <a:r>
              <a:rPr lang="en-US" sz="1400" dirty="0"/>
              <a:t>, 2022 (source: ChatGPT made it up)</a:t>
            </a:r>
          </a:p>
          <a:p>
            <a:endParaRPr lang="en-US" sz="1400" dirty="0"/>
          </a:p>
          <a:p>
            <a:pPr lvl="1">
              <a:lnSpc>
                <a:spcPct val="150000"/>
              </a:lnSpc>
            </a:pPr>
            <a:r>
              <a:rPr lang="de-DE" sz="1400" dirty="0"/>
              <a:t>❌ </a:t>
            </a:r>
            <a:r>
              <a:rPr lang="en-US" sz="1400" dirty="0"/>
              <a:t>Cats are smart and can remember things.</a:t>
            </a:r>
          </a:p>
          <a:p>
            <a:pPr lvl="1">
              <a:lnSpc>
                <a:spcPct val="150000"/>
              </a:lnSpc>
            </a:pPr>
            <a:endParaRPr lang="en-US" sz="1400" dirty="0"/>
          </a:p>
          <a:p>
            <a:pPr lvl="1"/>
            <a:r>
              <a:rPr lang="de-DE" sz="1400" dirty="0"/>
              <a:t>✅ </a:t>
            </a:r>
            <a:r>
              <a:rPr lang="de-DE" sz="1400" b="1" dirty="0"/>
              <a:t>Summary:</a:t>
            </a:r>
            <a:r>
              <a:rPr lang="de-DE" sz="1400" dirty="0"/>
              <a:t> </a:t>
            </a:r>
            <a:r>
              <a:rPr lang="en-US" sz="1400" dirty="0"/>
              <a:t>Cats show spatial memory and object permanence comparable to primates (Whiskers, 2022). This suggests they build internal maps of their environment, which may explain their navigation skills in familiar territories.</a:t>
            </a:r>
          </a:p>
          <a:p>
            <a:pPr lvl="1"/>
            <a:endParaRPr lang="en-US" sz="1400" dirty="0"/>
          </a:p>
          <a:p>
            <a:pPr lvl="1"/>
            <a:r>
              <a:rPr lang="en-US" sz="1400" b="1" dirty="0"/>
              <a:t>Possible implication:</a:t>
            </a:r>
            <a:r>
              <a:rPr lang="en-US" sz="1400" dirty="0"/>
              <a:t> Reconsider the cognitive abilities of cats in behavioral studies. Could be relevant for designing enrichment in animal shelters.</a:t>
            </a:r>
          </a:p>
          <a:p>
            <a:pPr lvl="1">
              <a:lnSpc>
                <a:spcPct val="150000"/>
              </a:lnSpc>
            </a:pPr>
            <a:endParaRPr lang="en-US" sz="1400" dirty="0"/>
          </a:p>
        </p:txBody>
      </p:sp>
      <p:pic>
        <p:nvPicPr>
          <p:cNvPr id="4" name="Grafik 3" descr="Screenshot from a note in Obsidian. At the top the properties of the note are noted: „Created“ with the date and time next to it; „tags“; and „Add property“. &#10;Underneath the note is structured by the use of four subheadings: „Input“, „Reference“, „Output“, and „Link“. ">
            <a:extLst>
              <a:ext uri="{FF2B5EF4-FFF2-40B4-BE49-F238E27FC236}">
                <a16:creationId xmlns:a16="http://schemas.microsoft.com/office/drawing/2014/main" id="{D3CBA0C8-40E3-30BC-1F1B-8447B4FCD2D7}"/>
              </a:ext>
            </a:extLst>
          </p:cNvPr>
          <p:cNvPicPr>
            <a:picLocks noChangeAspect="1"/>
          </p:cNvPicPr>
          <p:nvPr/>
        </p:nvPicPr>
        <p:blipFill>
          <a:blip r:embed="rId5">
            <a:extLst>
              <a:ext uri="{28A0092B-C50C-407E-A947-70E740481C1C}">
                <a14:useLocalDpi xmlns:a14="http://schemas.microsoft.com/office/drawing/2010/main" val="0"/>
              </a:ext>
            </a:extLst>
          </a:blip>
          <a:srcRect r="41724" b="12808"/>
          <a:stretch/>
        </p:blipFill>
        <p:spPr>
          <a:xfrm>
            <a:off x="375931" y="3553101"/>
            <a:ext cx="2650957" cy="2822922"/>
          </a:xfrm>
          <a:prstGeom prst="rect">
            <a:avLst/>
          </a:prstGeom>
          <a:ln w="38100">
            <a:solidFill>
              <a:schemeClr val="bg2">
                <a:lumMod val="75000"/>
              </a:schemeClr>
            </a:solidFill>
          </a:ln>
        </p:spPr>
      </p:pic>
      <p:sp>
        <p:nvSpPr>
          <p:cNvPr id="9" name="TextBox 8">
            <a:extLst>
              <a:ext uri="{FF2B5EF4-FFF2-40B4-BE49-F238E27FC236}">
                <a16:creationId xmlns:a16="http://schemas.microsoft.com/office/drawing/2014/main" id="{619FABC9-6452-01AD-A662-5D0BD7444510}"/>
              </a:ext>
            </a:extLst>
          </p:cNvPr>
          <p:cNvSpPr txBox="1"/>
          <p:nvPr/>
        </p:nvSpPr>
        <p:spPr>
          <a:xfrm>
            <a:off x="7864620" y="5851629"/>
            <a:ext cx="4236720" cy="430887"/>
          </a:xfrm>
          <a:prstGeom prst="rect">
            <a:avLst/>
          </a:prstGeom>
          <a:noFill/>
        </p:spPr>
        <p:txBody>
          <a:bodyPr wrap="square" rtlCol="0">
            <a:spAutoFit/>
          </a:bodyPr>
          <a:lstStyle/>
          <a:p>
            <a:r>
              <a:rPr lang="en-US" sz="1100" dirty="0">
                <a:solidFill>
                  <a:schemeClr val="bg2">
                    <a:lumMod val="75000"/>
                  </a:schemeClr>
                </a:solidFill>
              </a:rPr>
              <a:t>Ryder Carroll (2018): The Bullet Journal Method: Track the Past, Order the Present, Design the Future. Penguin Publishing Group: New York.</a:t>
            </a:r>
            <a:endParaRPr lang="de-DE" sz="1100" dirty="0">
              <a:solidFill>
                <a:schemeClr val="bg2">
                  <a:lumMod val="75000"/>
                </a:schemeClr>
              </a:solidFill>
            </a:endParaRPr>
          </a:p>
        </p:txBody>
      </p:sp>
      <p:sp>
        <p:nvSpPr>
          <p:cNvPr id="10" name="TextBox 9">
            <a:extLst>
              <a:ext uri="{FF2B5EF4-FFF2-40B4-BE49-F238E27FC236}">
                <a16:creationId xmlns:a16="http://schemas.microsoft.com/office/drawing/2014/main" id="{3C80E40C-0EFB-D060-BE9D-339D48380B02}"/>
              </a:ext>
            </a:extLst>
          </p:cNvPr>
          <p:cNvSpPr txBox="1"/>
          <p:nvPr/>
        </p:nvSpPr>
        <p:spPr>
          <a:xfrm>
            <a:off x="10141876" y="5641775"/>
            <a:ext cx="2015099" cy="261610"/>
          </a:xfrm>
          <a:prstGeom prst="rect">
            <a:avLst/>
          </a:prstGeom>
          <a:noFill/>
        </p:spPr>
        <p:txBody>
          <a:bodyPr wrap="square" rtlCol="0">
            <a:spAutoFit/>
          </a:bodyPr>
          <a:lstStyle/>
          <a:p>
            <a:r>
              <a:rPr lang="en-US" sz="1100" dirty="0">
                <a:solidFill>
                  <a:schemeClr val="bg2">
                    <a:lumMod val="75000"/>
                  </a:schemeClr>
                </a:solidFill>
              </a:rPr>
              <a:t>Screenshot by Nele Fuchs CC0</a:t>
            </a:r>
            <a:endParaRPr lang="de-DE" sz="1100" dirty="0">
              <a:solidFill>
                <a:schemeClr val="bg2">
                  <a:lumMod val="75000"/>
                </a:schemeClr>
              </a:solidFill>
            </a:endParaRPr>
          </a:p>
        </p:txBody>
      </p:sp>
      <p:sp>
        <p:nvSpPr>
          <p:cNvPr id="12" name="TextBox 11">
            <a:extLst>
              <a:ext uri="{FF2B5EF4-FFF2-40B4-BE49-F238E27FC236}">
                <a16:creationId xmlns:a16="http://schemas.microsoft.com/office/drawing/2014/main" id="{CD061DE4-6830-D0AD-7614-3419B2FB6119}"/>
              </a:ext>
            </a:extLst>
          </p:cNvPr>
          <p:cNvSpPr txBox="1"/>
          <p:nvPr/>
        </p:nvSpPr>
        <p:spPr>
          <a:xfrm>
            <a:off x="5400134" y="6231523"/>
            <a:ext cx="6671946" cy="430887"/>
          </a:xfrm>
          <a:prstGeom prst="rect">
            <a:avLst/>
          </a:prstGeom>
          <a:noFill/>
        </p:spPr>
        <p:txBody>
          <a:bodyPr wrap="square" rtlCol="0">
            <a:spAutoFit/>
          </a:bodyPr>
          <a:lstStyle/>
          <a:p>
            <a:r>
              <a:rPr lang="en-US" sz="1100" dirty="0">
                <a:solidFill>
                  <a:schemeClr val="bg2">
                    <a:lumMod val="75000"/>
                  </a:schemeClr>
                </a:solidFill>
              </a:rPr>
              <a:t>Note on Logo Usage: The use of the Obsidian logo in this presentation is considered fair use. Please be aware that the author is not affiliated with nor representatives of </a:t>
            </a:r>
            <a:r>
              <a:rPr lang="en-US" sz="1100" dirty="0" err="1">
                <a:solidFill>
                  <a:schemeClr val="bg2">
                    <a:lumMod val="75000"/>
                  </a:schemeClr>
                </a:solidFill>
              </a:rPr>
              <a:t>Dynalist</a:t>
            </a:r>
            <a:r>
              <a:rPr lang="en-US" sz="1100" dirty="0">
                <a:solidFill>
                  <a:schemeClr val="bg2">
                    <a:lumMod val="75000"/>
                  </a:schemeClr>
                </a:solidFill>
              </a:rPr>
              <a:t> Inc., the company that develops Obsidian.</a:t>
            </a:r>
            <a:endParaRPr lang="de-DE" sz="1100" dirty="0">
              <a:solidFill>
                <a:schemeClr val="bg2">
                  <a:lumMod val="75000"/>
                </a:schemeClr>
              </a:solidFill>
            </a:endParaRPr>
          </a:p>
        </p:txBody>
      </p:sp>
      <p:pic>
        <p:nvPicPr>
          <p:cNvPr id="3" name="Grafik 2">
            <a:extLst>
              <a:ext uri="{FF2B5EF4-FFF2-40B4-BE49-F238E27FC236}">
                <a16:creationId xmlns:a16="http://schemas.microsoft.com/office/drawing/2014/main" id="{2D9EFA46-183B-CFCD-4618-F2B2090E52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7" name="Rectangle 6">
            <a:extLst>
              <a:ext uri="{FF2B5EF4-FFF2-40B4-BE49-F238E27FC236}">
                <a16:creationId xmlns:a16="http://schemas.microsoft.com/office/drawing/2014/main" id="{57B3C686-90A6-1B66-70A4-F906651B52C8}"/>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TextBox 4">
            <a:extLst>
              <a:ext uri="{FF2B5EF4-FFF2-40B4-BE49-F238E27FC236}">
                <a16:creationId xmlns:a16="http://schemas.microsoft.com/office/drawing/2014/main" id="{DB038C47-EE27-180A-C07E-20D4FF8F038F}"/>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14" name="Textfeld 13">
            <a:extLst>
              <a:ext uri="{FF2B5EF4-FFF2-40B4-BE49-F238E27FC236}">
                <a16:creationId xmlns:a16="http://schemas.microsoft.com/office/drawing/2014/main" id="{D02C4CC2-A6D5-E6DA-E454-B18DD29A5415}"/>
              </a:ext>
            </a:extLst>
          </p:cNvPr>
          <p:cNvSpPr txBox="1"/>
          <p:nvPr/>
        </p:nvSpPr>
        <p:spPr>
          <a:xfrm>
            <a:off x="341710" y="264769"/>
            <a:ext cx="5390017" cy="461665"/>
          </a:xfrm>
          <a:prstGeom prst="rect">
            <a:avLst/>
          </a:prstGeom>
          <a:noFill/>
        </p:spPr>
        <p:txBody>
          <a:bodyPr wrap="square" rtlCol="0">
            <a:spAutoFit/>
          </a:bodyPr>
          <a:lstStyle/>
          <a:p>
            <a:pPr>
              <a:defRPr/>
            </a:pPr>
            <a:r>
              <a:rPr lang="en-US" sz="2400" dirty="0">
                <a:solidFill>
                  <a:schemeClr val="bg1"/>
                </a:solidFill>
                <a:latin typeface="Arial" panose="020B0604020202020204" pitchFamily="34" charset="0"/>
                <a:cs typeface="Arial" panose="020B0604020202020204" pitchFamily="34" charset="0"/>
              </a:rPr>
              <a:t>Note Taking Systems </a:t>
            </a:r>
            <a:endParaRPr lang="en-GB"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6796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C12C0AEF-7C8A-43AC-A4FB-17FB961043EB}"/>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28</a:t>
            </a:fld>
            <a:endParaRPr lang="de-DE" dirty="0">
              <a:solidFill>
                <a:schemeClr val="bg1">
                  <a:lumMod val="50000"/>
                </a:schemeClr>
              </a:solidFill>
              <a:latin typeface="Helvetica" pitchFamily="2" charset="0"/>
            </a:endParaRPr>
          </a:p>
        </p:txBody>
      </p:sp>
      <p:pic>
        <p:nvPicPr>
          <p:cNvPr id="60" name="Grafik 59">
            <a:extLst>
              <a:ext uri="{FF2B5EF4-FFF2-40B4-BE49-F238E27FC236}">
                <a16:creationId xmlns:a16="http://schemas.microsoft.com/office/drawing/2014/main" id="{F4577FBE-F04F-42CE-AB5F-73968FF4F3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3" name="TextBox 2">
            <a:extLst>
              <a:ext uri="{FF2B5EF4-FFF2-40B4-BE49-F238E27FC236}">
                <a16:creationId xmlns:a16="http://schemas.microsoft.com/office/drawing/2014/main" id="{36AF3720-AB3F-7749-73EB-5E965180BE3F}"/>
              </a:ext>
            </a:extLst>
          </p:cNvPr>
          <p:cNvSpPr txBox="1"/>
          <p:nvPr/>
        </p:nvSpPr>
        <p:spPr>
          <a:xfrm>
            <a:off x="5455920" y="3028890"/>
            <a:ext cx="1828800" cy="400110"/>
          </a:xfrm>
          <a:prstGeom prst="rect">
            <a:avLst/>
          </a:prstGeom>
          <a:noFill/>
        </p:spPr>
        <p:txBody>
          <a:bodyPr wrap="square" rtlCol="0">
            <a:spAutoFit/>
          </a:bodyPr>
          <a:lstStyle/>
          <a:p>
            <a:r>
              <a:rPr lang="en-US" sz="2000" dirty="0"/>
              <a:t>[15min break]</a:t>
            </a:r>
            <a:endParaRPr lang="de-DE" sz="2000" dirty="0"/>
          </a:p>
        </p:txBody>
      </p:sp>
    </p:spTree>
    <p:extLst>
      <p:ext uri="{BB962C8B-B14F-4D97-AF65-F5344CB8AC3E}">
        <p14:creationId xmlns:p14="http://schemas.microsoft.com/office/powerpoint/2010/main" val="14627340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F05306-48BB-6966-5564-5F9E8CB6FF56}"/>
            </a:ext>
          </a:extLst>
        </p:cNvPr>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C6F8E36D-0F96-C54E-1C16-7692F1AE05C2}"/>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29</a:t>
            </a:fld>
            <a:endParaRPr lang="de-DE" dirty="0">
              <a:solidFill>
                <a:schemeClr val="bg1">
                  <a:lumMod val="50000"/>
                </a:schemeClr>
              </a:solidFill>
              <a:latin typeface="Helvetica" pitchFamily="2" charset="0"/>
            </a:endParaRPr>
          </a:p>
        </p:txBody>
      </p:sp>
      <p:sp>
        <p:nvSpPr>
          <p:cNvPr id="3" name="TextBox 2">
            <a:extLst>
              <a:ext uri="{FF2B5EF4-FFF2-40B4-BE49-F238E27FC236}">
                <a16:creationId xmlns:a16="http://schemas.microsoft.com/office/drawing/2014/main" id="{DCEE6E7B-A3CF-5B98-A245-70C1990D4A1C}"/>
              </a:ext>
            </a:extLst>
          </p:cNvPr>
          <p:cNvSpPr txBox="1"/>
          <p:nvPr/>
        </p:nvSpPr>
        <p:spPr>
          <a:xfrm>
            <a:off x="2761890" y="3244334"/>
            <a:ext cx="7132608" cy="369332"/>
          </a:xfrm>
          <a:prstGeom prst="rect">
            <a:avLst/>
          </a:prstGeom>
          <a:noFill/>
        </p:spPr>
        <p:txBody>
          <a:bodyPr wrap="square" rtlCol="0">
            <a:spAutoFit/>
          </a:bodyPr>
          <a:lstStyle/>
          <a:p>
            <a:r>
              <a:rPr lang="en-US" i="1" dirty="0"/>
              <a:t>[insert tool for poll ‘5.1 Poll - activation’, see didactic table]</a:t>
            </a:r>
            <a:endParaRPr lang="de-DE" i="1" dirty="0"/>
          </a:p>
        </p:txBody>
      </p:sp>
      <p:pic>
        <p:nvPicPr>
          <p:cNvPr id="2" name="Grafik 1">
            <a:extLst>
              <a:ext uri="{FF2B5EF4-FFF2-40B4-BE49-F238E27FC236}">
                <a16:creationId xmlns:a16="http://schemas.microsoft.com/office/drawing/2014/main" id="{97E36032-2E1E-B662-0C29-4E38E6B042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4" name="Rectangle 6">
            <a:extLst>
              <a:ext uri="{FF2B5EF4-FFF2-40B4-BE49-F238E27FC236}">
                <a16:creationId xmlns:a16="http://schemas.microsoft.com/office/drawing/2014/main" id="{15E00A36-F388-9782-203B-C93F0F76D769}"/>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5" name="TextBox 4">
            <a:extLst>
              <a:ext uri="{FF2B5EF4-FFF2-40B4-BE49-F238E27FC236}">
                <a16:creationId xmlns:a16="http://schemas.microsoft.com/office/drawing/2014/main" id="{C502217C-9C57-B903-A957-2EA6EF0F5C10}"/>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6" name="Textfeld 5">
            <a:extLst>
              <a:ext uri="{FF2B5EF4-FFF2-40B4-BE49-F238E27FC236}">
                <a16:creationId xmlns:a16="http://schemas.microsoft.com/office/drawing/2014/main" id="{7E9B4670-1224-969E-F793-25853C7C00F0}"/>
              </a:ext>
            </a:extLst>
          </p:cNvPr>
          <p:cNvSpPr txBox="1"/>
          <p:nvPr/>
        </p:nvSpPr>
        <p:spPr>
          <a:xfrm>
            <a:off x="341710" y="264769"/>
            <a:ext cx="5390017" cy="461665"/>
          </a:xfrm>
          <a:prstGeom prst="rect">
            <a:avLst/>
          </a:prstGeom>
          <a:noFill/>
        </p:spPr>
        <p:txBody>
          <a:bodyPr wrap="square" rtlCol="0">
            <a:spAutoFit/>
          </a:bodyPr>
          <a:lstStyle/>
          <a:p>
            <a:pPr>
              <a:defRPr/>
            </a:pPr>
            <a:r>
              <a:rPr lang="en-GB" sz="2400" dirty="0">
                <a:solidFill>
                  <a:schemeClr val="bg1"/>
                </a:solidFill>
                <a:latin typeface="Arial" panose="020B0604020202020204" pitchFamily="34" charset="0"/>
                <a:cs typeface="Arial" panose="020B0604020202020204" pitchFamily="34" charset="0"/>
              </a:rPr>
              <a:t>Quick Poll</a:t>
            </a:r>
          </a:p>
        </p:txBody>
      </p:sp>
    </p:spTree>
    <p:extLst>
      <p:ext uri="{BB962C8B-B14F-4D97-AF65-F5344CB8AC3E}">
        <p14:creationId xmlns:p14="http://schemas.microsoft.com/office/powerpoint/2010/main" val="1812661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2D012-93A7-D814-EB56-B0357F3E0E94}"/>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D491C73D-14B1-7DE3-E471-D0E59AC02BE6}"/>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05A23C0A-68DA-FA75-70F3-CF9FCF207597}"/>
              </a:ext>
            </a:extLst>
          </p:cNvPr>
          <p:cNvSpPr/>
          <p:nvPr/>
        </p:nvSpPr>
        <p:spPr>
          <a:xfrm>
            <a:off x="375931" y="153545"/>
            <a:ext cx="1463093"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Welcome</a:t>
            </a:r>
          </a:p>
        </p:txBody>
      </p:sp>
      <p:sp>
        <p:nvSpPr>
          <p:cNvPr id="27" name="Foliennummernplatzhalter 3">
            <a:extLst>
              <a:ext uri="{FF2B5EF4-FFF2-40B4-BE49-F238E27FC236}">
                <a16:creationId xmlns:a16="http://schemas.microsoft.com/office/drawing/2014/main" id="{F4AC006B-7DA1-B303-C9CD-17BEC459F2F1}"/>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3</a:t>
            </a:fld>
            <a:endParaRPr lang="de-DE" dirty="0">
              <a:solidFill>
                <a:schemeClr val="bg1">
                  <a:lumMod val="50000"/>
                </a:schemeClr>
              </a:solidFill>
              <a:latin typeface="Helvetica" pitchFamily="2" charset="0"/>
            </a:endParaRPr>
          </a:p>
        </p:txBody>
      </p:sp>
      <p:sp>
        <p:nvSpPr>
          <p:cNvPr id="5" name="TextBox 4">
            <a:extLst>
              <a:ext uri="{FF2B5EF4-FFF2-40B4-BE49-F238E27FC236}">
                <a16:creationId xmlns:a16="http://schemas.microsoft.com/office/drawing/2014/main" id="{B6EF6F01-D704-C073-41E2-9E13270E0AA0}"/>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2" name="TextBox 1">
            <a:extLst>
              <a:ext uri="{FF2B5EF4-FFF2-40B4-BE49-F238E27FC236}">
                <a16:creationId xmlns:a16="http://schemas.microsoft.com/office/drawing/2014/main" id="{E47DA1E7-DA0A-3771-66E3-DB80726AE6BE}"/>
              </a:ext>
            </a:extLst>
          </p:cNvPr>
          <p:cNvSpPr txBox="1"/>
          <p:nvPr/>
        </p:nvSpPr>
        <p:spPr>
          <a:xfrm>
            <a:off x="2395986" y="3244334"/>
            <a:ext cx="7400027" cy="369332"/>
          </a:xfrm>
          <a:prstGeom prst="rect">
            <a:avLst/>
          </a:prstGeom>
          <a:noFill/>
        </p:spPr>
        <p:txBody>
          <a:bodyPr wrap="square" rtlCol="0">
            <a:spAutoFit/>
          </a:bodyPr>
          <a:lstStyle/>
          <a:p>
            <a:r>
              <a:rPr lang="en-US" i="1" dirty="0"/>
              <a:t>[insert tool for poll ‘1.2 Poll - Expectations of participants’, see didactic table]</a:t>
            </a:r>
            <a:endParaRPr lang="de-DE" i="1" dirty="0"/>
          </a:p>
        </p:txBody>
      </p:sp>
    </p:spTree>
    <p:extLst>
      <p:ext uri="{BB962C8B-B14F-4D97-AF65-F5344CB8AC3E}">
        <p14:creationId xmlns:p14="http://schemas.microsoft.com/office/powerpoint/2010/main" val="24785421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C12C0AEF-7C8A-43AC-A4FB-17FB961043EB}"/>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30</a:t>
            </a:fld>
            <a:endParaRPr lang="de-DE" dirty="0">
              <a:solidFill>
                <a:schemeClr val="bg1">
                  <a:lumMod val="50000"/>
                </a:schemeClr>
              </a:solidFill>
              <a:latin typeface="Helvetica" pitchFamily="2" charset="0"/>
            </a:endParaRPr>
          </a:p>
        </p:txBody>
      </p:sp>
      <p:sp>
        <p:nvSpPr>
          <p:cNvPr id="6" name="Textfeld 5">
            <a:extLst>
              <a:ext uri="{FF2B5EF4-FFF2-40B4-BE49-F238E27FC236}">
                <a16:creationId xmlns:a16="http://schemas.microsoft.com/office/drawing/2014/main" id="{9AC747D4-BDBA-58AD-15A7-772BF060D446}"/>
              </a:ext>
            </a:extLst>
          </p:cNvPr>
          <p:cNvSpPr txBox="1"/>
          <p:nvPr/>
        </p:nvSpPr>
        <p:spPr>
          <a:xfrm>
            <a:off x="3844729" y="1231307"/>
            <a:ext cx="7350498" cy="4783297"/>
          </a:xfrm>
          <a:prstGeom prst="rect">
            <a:avLst/>
          </a:prstGeom>
          <a:noFill/>
        </p:spPr>
        <p:txBody>
          <a:bodyPr wrap="square" rtlCol="0">
            <a:spAutoFit/>
          </a:bodyPr>
          <a:lstStyle/>
          <a:p>
            <a:pPr algn="l">
              <a:lnSpc>
                <a:spcPct val="150000"/>
              </a:lnSpc>
              <a:spcAft>
                <a:spcPts val="1200"/>
              </a:spcAft>
            </a:pPr>
            <a:r>
              <a:rPr lang="en-US" b="1" i="0" dirty="0">
                <a:solidFill>
                  <a:srgbClr val="1F2328"/>
                </a:solidFill>
                <a:effectLst/>
                <a:latin typeface="-apple-system"/>
              </a:rPr>
              <a:t>Learn the Basics of Obsidian</a:t>
            </a:r>
            <a:br>
              <a:rPr lang="en-US" sz="1400" b="0" i="0" dirty="0">
                <a:solidFill>
                  <a:srgbClr val="1F2328"/>
                </a:solidFill>
                <a:effectLst/>
                <a:latin typeface="-apple-system"/>
              </a:rPr>
            </a:br>
            <a:r>
              <a:rPr lang="en-US" sz="1400" b="0" i="0" dirty="0">
                <a:solidFill>
                  <a:srgbClr val="1F2328"/>
                </a:solidFill>
                <a:effectLst/>
                <a:latin typeface="-apple-system"/>
              </a:rPr>
              <a:t>A step-by-step guide that introduces some of the fundamental features of Obsidian. </a:t>
            </a:r>
          </a:p>
          <a:p>
            <a:pPr algn="l">
              <a:lnSpc>
                <a:spcPct val="150000"/>
              </a:lnSpc>
              <a:spcAft>
                <a:spcPts val="1200"/>
              </a:spcAft>
            </a:pPr>
            <a:r>
              <a:rPr lang="en-US" sz="1400" b="0" i="0" dirty="0">
                <a:solidFill>
                  <a:srgbClr val="1F2328"/>
                </a:solidFill>
                <a:effectLst/>
                <a:latin typeface="-apple-system"/>
              </a:rPr>
              <a:t>You’ll learn how to:</a:t>
            </a:r>
          </a:p>
          <a:p>
            <a:pPr marL="285750" indent="-285750" algn="l">
              <a:lnSpc>
                <a:spcPct val="150000"/>
              </a:lnSpc>
              <a:spcAft>
                <a:spcPts val="1200"/>
              </a:spcAft>
              <a:buFont typeface="Arial" panose="020B0604020202020204" pitchFamily="34" charset="0"/>
              <a:buChar char="•"/>
            </a:pPr>
            <a:r>
              <a:rPr lang="en-US" sz="1400" b="0" i="0" dirty="0">
                <a:solidFill>
                  <a:srgbClr val="1F2328"/>
                </a:solidFill>
                <a:effectLst/>
                <a:latin typeface="-apple-system"/>
              </a:rPr>
              <a:t>Set up your personal Vault</a:t>
            </a:r>
          </a:p>
          <a:p>
            <a:pPr marL="285750" indent="-285750" algn="l">
              <a:lnSpc>
                <a:spcPct val="150000"/>
              </a:lnSpc>
              <a:spcAft>
                <a:spcPts val="1200"/>
              </a:spcAft>
              <a:buFont typeface="Arial" panose="020B0604020202020204" pitchFamily="34" charset="0"/>
              <a:buChar char="•"/>
            </a:pPr>
            <a:r>
              <a:rPr lang="en-US" sz="1400" b="0" i="0" dirty="0">
                <a:solidFill>
                  <a:srgbClr val="1F2328"/>
                </a:solidFill>
                <a:effectLst/>
                <a:latin typeface="-apple-system"/>
              </a:rPr>
              <a:t>Use templates to streamline your daily workflow</a:t>
            </a:r>
          </a:p>
          <a:p>
            <a:pPr marL="285750" indent="-285750" algn="l">
              <a:lnSpc>
                <a:spcPct val="150000"/>
              </a:lnSpc>
              <a:spcAft>
                <a:spcPts val="1200"/>
              </a:spcAft>
              <a:buFont typeface="Arial" panose="020B0604020202020204" pitchFamily="34" charset="0"/>
              <a:buChar char="•"/>
            </a:pPr>
            <a:r>
              <a:rPr lang="en-US" sz="1400" b="0" i="0" dirty="0">
                <a:solidFill>
                  <a:srgbClr val="1F2328"/>
                </a:solidFill>
                <a:effectLst/>
                <a:latin typeface="-apple-system"/>
              </a:rPr>
              <a:t>Organize and track tasks efficiently</a:t>
            </a:r>
            <a:endParaRPr lang="en-US" sz="1400" dirty="0">
              <a:solidFill>
                <a:srgbClr val="1F2328"/>
              </a:solidFill>
              <a:latin typeface="-apple-system"/>
            </a:endParaRPr>
          </a:p>
          <a:p>
            <a:pPr algn="l">
              <a:lnSpc>
                <a:spcPct val="150000"/>
              </a:lnSpc>
              <a:spcAft>
                <a:spcPts val="1200"/>
              </a:spcAft>
              <a:buNone/>
            </a:pPr>
            <a:r>
              <a:rPr lang="en-US" sz="1400" b="1" dirty="0">
                <a:solidFill>
                  <a:srgbClr val="1F2328"/>
                </a:solidFill>
                <a:latin typeface="-apple-system"/>
              </a:rPr>
              <a:t>The</a:t>
            </a:r>
            <a:r>
              <a:rPr lang="en-US" sz="1400" b="1" i="0" dirty="0">
                <a:solidFill>
                  <a:srgbClr val="1F2328"/>
                </a:solidFill>
                <a:effectLst/>
                <a:latin typeface="-apple-system"/>
              </a:rPr>
              <a:t> resource is available in two formats:</a:t>
            </a:r>
            <a:endParaRPr lang="en-US" sz="1400" b="0" i="0" dirty="0">
              <a:solidFill>
                <a:srgbClr val="1F2328"/>
              </a:solidFill>
              <a:effectLst/>
              <a:latin typeface="-apple-system"/>
            </a:endParaRPr>
          </a:p>
          <a:p>
            <a:pPr marL="285750" indent="-285750" algn="l">
              <a:lnSpc>
                <a:spcPct val="150000"/>
              </a:lnSpc>
              <a:spcAft>
                <a:spcPts val="1200"/>
              </a:spcAft>
              <a:buFont typeface="Arial" panose="020B0604020202020204" pitchFamily="34" charset="0"/>
              <a:buChar char="•"/>
            </a:pPr>
            <a:r>
              <a:rPr lang="en-US" sz="1400" b="0" i="0" dirty="0">
                <a:solidFill>
                  <a:srgbClr val="1F2328"/>
                </a:solidFill>
                <a:effectLst/>
                <a:latin typeface="-apple-system"/>
              </a:rPr>
              <a:t>Step-by-step instructions – ideal for beginners who want to build understanding while creating their Vault</a:t>
            </a:r>
          </a:p>
          <a:p>
            <a:pPr marL="285750" indent="-285750" algn="l">
              <a:lnSpc>
                <a:spcPct val="150000"/>
              </a:lnSpc>
              <a:spcAft>
                <a:spcPts val="1200"/>
              </a:spcAft>
              <a:buFont typeface="Arial" panose="020B0604020202020204" pitchFamily="34" charset="0"/>
              <a:buChar char="•"/>
            </a:pPr>
            <a:r>
              <a:rPr lang="en-US" sz="1400" b="0" i="0" dirty="0">
                <a:solidFill>
                  <a:srgbClr val="1F2328"/>
                </a:solidFill>
                <a:effectLst/>
                <a:latin typeface="-apple-system"/>
              </a:rPr>
              <a:t>A finished example Vault – recommended for advanced users who want to dive in and explore the setup right away</a:t>
            </a:r>
          </a:p>
        </p:txBody>
      </p:sp>
      <p:pic>
        <p:nvPicPr>
          <p:cNvPr id="7" name="Graphic 6">
            <a:extLst>
              <a:ext uri="{FF2B5EF4-FFF2-40B4-BE49-F238E27FC236}">
                <a16:creationId xmlns:a16="http://schemas.microsoft.com/office/drawing/2014/main" id="{EFBCFA06-F324-144E-FCE9-61A3D2C7F66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8355" y="2165326"/>
            <a:ext cx="2782247" cy="2782247"/>
          </a:xfrm>
          <a:prstGeom prst="rect">
            <a:avLst/>
          </a:prstGeom>
        </p:spPr>
      </p:pic>
      <p:sp>
        <p:nvSpPr>
          <p:cNvPr id="8" name="TextBox 7">
            <a:extLst>
              <a:ext uri="{FF2B5EF4-FFF2-40B4-BE49-F238E27FC236}">
                <a16:creationId xmlns:a16="http://schemas.microsoft.com/office/drawing/2014/main" id="{7B595AAC-E41C-9684-0E35-B30E035D9E43}"/>
              </a:ext>
            </a:extLst>
          </p:cNvPr>
          <p:cNvSpPr txBox="1"/>
          <p:nvPr/>
        </p:nvSpPr>
        <p:spPr>
          <a:xfrm>
            <a:off x="9823081" y="6428838"/>
            <a:ext cx="2473970" cy="269241"/>
          </a:xfrm>
          <a:prstGeom prst="rect">
            <a:avLst/>
          </a:prstGeom>
          <a:noFill/>
        </p:spPr>
        <p:txBody>
          <a:bodyPr wrap="square" rtlCol="0">
            <a:spAutoFit/>
          </a:bodyPr>
          <a:lstStyle/>
          <a:p>
            <a:r>
              <a:rPr lang="en-US" sz="1100" dirty="0">
                <a:solidFill>
                  <a:schemeClr val="bg2">
                    <a:lumMod val="75000"/>
                  </a:schemeClr>
                </a:solidFill>
              </a:rPr>
              <a:t>Icon by Microsoft Power Point</a:t>
            </a:r>
            <a:endParaRPr lang="de-DE" sz="1100" dirty="0">
              <a:solidFill>
                <a:schemeClr val="bg2">
                  <a:lumMod val="75000"/>
                </a:schemeClr>
              </a:solidFill>
            </a:endParaRPr>
          </a:p>
        </p:txBody>
      </p:sp>
      <p:pic>
        <p:nvPicPr>
          <p:cNvPr id="2" name="Grafik 1">
            <a:extLst>
              <a:ext uri="{FF2B5EF4-FFF2-40B4-BE49-F238E27FC236}">
                <a16:creationId xmlns:a16="http://schemas.microsoft.com/office/drawing/2014/main" id="{15FEB749-E6B3-4FB7-AFF4-8191D27583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3" name="Rectangle 6">
            <a:extLst>
              <a:ext uri="{FF2B5EF4-FFF2-40B4-BE49-F238E27FC236}">
                <a16:creationId xmlns:a16="http://schemas.microsoft.com/office/drawing/2014/main" id="{0C209AB3-321E-E956-571E-A53FE3DFBFEA}"/>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4" name="TextBox 4">
            <a:extLst>
              <a:ext uri="{FF2B5EF4-FFF2-40B4-BE49-F238E27FC236}">
                <a16:creationId xmlns:a16="http://schemas.microsoft.com/office/drawing/2014/main" id="{4FB3DE84-F5F0-4B5E-66D2-1D526719F9A1}"/>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5" name="Textfeld 4">
            <a:extLst>
              <a:ext uri="{FF2B5EF4-FFF2-40B4-BE49-F238E27FC236}">
                <a16:creationId xmlns:a16="http://schemas.microsoft.com/office/drawing/2014/main" id="{D3E3CE79-B4B1-4B2B-61C6-FD55EC393757}"/>
              </a:ext>
            </a:extLst>
          </p:cNvPr>
          <p:cNvSpPr txBox="1"/>
          <p:nvPr/>
        </p:nvSpPr>
        <p:spPr>
          <a:xfrm>
            <a:off x="341710" y="264769"/>
            <a:ext cx="5390017" cy="461665"/>
          </a:xfrm>
          <a:prstGeom prst="rect">
            <a:avLst/>
          </a:prstGeom>
          <a:noFill/>
        </p:spPr>
        <p:txBody>
          <a:bodyPr wrap="square" rtlCol="0">
            <a:spAutoFit/>
          </a:bodyPr>
          <a:lstStyle/>
          <a:p>
            <a:pPr>
              <a:defRPr/>
            </a:pPr>
            <a:r>
              <a:rPr lang="en-US" sz="2400" dirty="0">
                <a:solidFill>
                  <a:schemeClr val="bg1"/>
                </a:solidFill>
                <a:latin typeface="Arial" panose="020B0604020202020204" pitchFamily="34" charset="0"/>
                <a:cs typeface="Arial" panose="020B0604020202020204" pitchFamily="34" charset="0"/>
              </a:rPr>
              <a:t>Hands-On Exercise</a:t>
            </a:r>
            <a:endParaRPr lang="en-GB"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5710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C12C0AEF-7C8A-43AC-A4FB-17FB961043EB}"/>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31</a:t>
            </a:fld>
            <a:endParaRPr lang="de-DE" dirty="0">
              <a:solidFill>
                <a:schemeClr val="bg1">
                  <a:lumMod val="50000"/>
                </a:schemeClr>
              </a:solidFill>
              <a:latin typeface="Helvetica" pitchFamily="2" charset="0"/>
            </a:endParaRPr>
          </a:p>
        </p:txBody>
      </p:sp>
      <p:sp>
        <p:nvSpPr>
          <p:cNvPr id="6" name="Textfeld 5">
            <a:extLst>
              <a:ext uri="{FF2B5EF4-FFF2-40B4-BE49-F238E27FC236}">
                <a16:creationId xmlns:a16="http://schemas.microsoft.com/office/drawing/2014/main" id="{9AC747D4-BDBA-58AD-15A7-772BF060D446}"/>
              </a:ext>
            </a:extLst>
          </p:cNvPr>
          <p:cNvSpPr txBox="1"/>
          <p:nvPr/>
        </p:nvSpPr>
        <p:spPr>
          <a:xfrm>
            <a:off x="2328150" y="2736490"/>
            <a:ext cx="7857839" cy="1631216"/>
          </a:xfrm>
          <a:prstGeom prst="rect">
            <a:avLst/>
          </a:prstGeom>
          <a:noFill/>
        </p:spPr>
        <p:txBody>
          <a:bodyPr wrap="square" rtlCol="0">
            <a:spAutoFit/>
          </a:bodyPr>
          <a:lstStyle/>
          <a:p>
            <a:pPr algn="ctr"/>
            <a:r>
              <a:rPr lang="en-US" sz="2800" dirty="0">
                <a:latin typeface="__fkGroteskNeue_598ab8"/>
              </a:rPr>
              <a:t>[create shortened link]</a:t>
            </a:r>
            <a:endParaRPr lang="en-US" dirty="0">
              <a:highlight>
                <a:srgbClr val="FCFCF9"/>
              </a:highlight>
              <a:latin typeface="__fkGroteskNeue_598ab8"/>
            </a:endParaRPr>
          </a:p>
          <a:p>
            <a:pPr algn="ctr"/>
            <a:endParaRPr lang="en-US" b="0" i="0" dirty="0">
              <a:effectLst/>
              <a:highlight>
                <a:srgbClr val="FCFCF9"/>
              </a:highlight>
              <a:latin typeface="__fkGroteskNeue_598ab8"/>
            </a:endParaRPr>
          </a:p>
          <a:p>
            <a:pPr algn="ctr"/>
            <a:endParaRPr lang="en-US" dirty="0">
              <a:highlight>
                <a:srgbClr val="FCFCF9"/>
              </a:highlight>
              <a:latin typeface="__fkGroteskNeue_598ab8"/>
            </a:endParaRPr>
          </a:p>
          <a:p>
            <a:pPr algn="ctr"/>
            <a:endParaRPr lang="en-US" b="0" i="0" dirty="0">
              <a:effectLst/>
              <a:highlight>
                <a:srgbClr val="FCFCF9"/>
              </a:highlight>
              <a:latin typeface="__fkGroteskNeue_598ab8"/>
            </a:endParaRPr>
          </a:p>
          <a:p>
            <a:pPr algn="ctr"/>
            <a:r>
              <a:rPr lang="en-US" dirty="0"/>
              <a:t>https://doi.org/10.5281/zenodo.17978344</a:t>
            </a:r>
            <a:endParaRPr lang="en-US" b="0" i="0" dirty="0">
              <a:effectLst/>
              <a:highlight>
                <a:srgbClr val="FCFCF9"/>
              </a:highlight>
              <a:latin typeface="__fkGroteskNeue_598ab8"/>
            </a:endParaRPr>
          </a:p>
        </p:txBody>
      </p:sp>
      <p:pic>
        <p:nvPicPr>
          <p:cNvPr id="4" name="Grafik 3" descr="Pfeil mit einer Linie: Kurve im Uhrzeigersinn mit einfarbiger Füllung">
            <a:extLst>
              <a:ext uri="{FF2B5EF4-FFF2-40B4-BE49-F238E27FC236}">
                <a16:creationId xmlns:a16="http://schemas.microsoft.com/office/drawing/2014/main" id="{6872281A-DD88-1B56-AF1E-ACE5EE70358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1468859">
            <a:off x="5712571" y="3275272"/>
            <a:ext cx="766858" cy="766858"/>
          </a:xfrm>
          <a:prstGeom prst="rect">
            <a:avLst/>
          </a:prstGeom>
        </p:spPr>
      </p:pic>
      <p:pic>
        <p:nvPicPr>
          <p:cNvPr id="2" name="Grafik 1">
            <a:extLst>
              <a:ext uri="{FF2B5EF4-FFF2-40B4-BE49-F238E27FC236}">
                <a16:creationId xmlns:a16="http://schemas.microsoft.com/office/drawing/2014/main" id="{DE6BA749-E891-BE1E-883B-D2D0FB72D0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3" name="Rectangle 6">
            <a:extLst>
              <a:ext uri="{FF2B5EF4-FFF2-40B4-BE49-F238E27FC236}">
                <a16:creationId xmlns:a16="http://schemas.microsoft.com/office/drawing/2014/main" id="{62C048CD-A87E-C788-4797-B768217D52EC}"/>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5" name="TextBox 4">
            <a:extLst>
              <a:ext uri="{FF2B5EF4-FFF2-40B4-BE49-F238E27FC236}">
                <a16:creationId xmlns:a16="http://schemas.microsoft.com/office/drawing/2014/main" id="{77C69C92-5109-37C2-4D0E-78C348A76962}"/>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7" name="Textfeld 6">
            <a:extLst>
              <a:ext uri="{FF2B5EF4-FFF2-40B4-BE49-F238E27FC236}">
                <a16:creationId xmlns:a16="http://schemas.microsoft.com/office/drawing/2014/main" id="{7B0936DC-F9C3-3030-F870-0383A76204C2}"/>
              </a:ext>
            </a:extLst>
          </p:cNvPr>
          <p:cNvSpPr txBox="1"/>
          <p:nvPr/>
        </p:nvSpPr>
        <p:spPr>
          <a:xfrm>
            <a:off x="341710" y="264769"/>
            <a:ext cx="5390017" cy="461665"/>
          </a:xfrm>
          <a:prstGeom prst="rect">
            <a:avLst/>
          </a:prstGeom>
          <a:noFill/>
        </p:spPr>
        <p:txBody>
          <a:bodyPr wrap="square" rtlCol="0">
            <a:spAutoFit/>
          </a:bodyPr>
          <a:lstStyle/>
          <a:p>
            <a:pPr>
              <a:defRPr/>
            </a:pPr>
            <a:r>
              <a:rPr lang="en-US" sz="2400" dirty="0">
                <a:solidFill>
                  <a:schemeClr val="bg1"/>
                </a:solidFill>
                <a:latin typeface="Arial" panose="020B0604020202020204" pitchFamily="34" charset="0"/>
                <a:cs typeface="Arial" panose="020B0604020202020204" pitchFamily="34" charset="0"/>
              </a:rPr>
              <a:t>Hands-On Exercise</a:t>
            </a:r>
            <a:endParaRPr lang="en-GB"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06882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13B06-D6E5-7C5F-3519-4D54FD0E65C5}"/>
            </a:ext>
          </a:extLst>
        </p:cNvPr>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18CDC74F-E28F-7199-4D20-213FFF09C6F6}"/>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32</a:t>
            </a:fld>
            <a:endParaRPr lang="de-DE" dirty="0">
              <a:solidFill>
                <a:schemeClr val="bg1">
                  <a:lumMod val="50000"/>
                </a:schemeClr>
              </a:solidFill>
              <a:latin typeface="Helvetica" pitchFamily="2" charset="0"/>
            </a:endParaRPr>
          </a:p>
        </p:txBody>
      </p:sp>
      <p:sp>
        <p:nvSpPr>
          <p:cNvPr id="3" name="Textfeld 2">
            <a:extLst>
              <a:ext uri="{FF2B5EF4-FFF2-40B4-BE49-F238E27FC236}">
                <a16:creationId xmlns:a16="http://schemas.microsoft.com/office/drawing/2014/main" id="{262E747C-36DE-6FC4-57EF-D890C94F6AB1}"/>
              </a:ext>
            </a:extLst>
          </p:cNvPr>
          <p:cNvSpPr txBox="1"/>
          <p:nvPr/>
        </p:nvSpPr>
        <p:spPr>
          <a:xfrm>
            <a:off x="4191398" y="2273400"/>
            <a:ext cx="7327091" cy="2270173"/>
          </a:xfrm>
          <a:prstGeom prst="rect">
            <a:avLst/>
          </a:prstGeom>
          <a:noFill/>
        </p:spPr>
        <p:txBody>
          <a:bodyPr wrap="square">
            <a:spAutoFit/>
          </a:bodyPr>
          <a:lstStyle/>
          <a:p>
            <a:pPr>
              <a:lnSpc>
                <a:spcPct val="150000"/>
              </a:lnSpc>
              <a:buNone/>
            </a:pPr>
            <a:r>
              <a:rPr lang="en-US" sz="1600" dirty="0"/>
              <a:t>Think about everything you heard and saw so far and have a look on your notes from the last personal reflection space:</a:t>
            </a:r>
          </a:p>
          <a:p>
            <a:pPr>
              <a:lnSpc>
                <a:spcPct val="150000"/>
              </a:lnSpc>
              <a:buNone/>
            </a:pPr>
            <a:endParaRPr lang="en-US" sz="1600" dirty="0"/>
          </a:p>
          <a:p>
            <a:pPr marL="342900" indent="-342900">
              <a:lnSpc>
                <a:spcPct val="150000"/>
              </a:lnSpc>
              <a:buFont typeface="+mj-lt"/>
              <a:buAutoNum type="arabicPeriod"/>
            </a:pPr>
            <a:r>
              <a:rPr lang="en-US" sz="1600" dirty="0"/>
              <a:t>For which project do you want to try using a digital note-taking-app like Obsidian?</a:t>
            </a:r>
          </a:p>
          <a:p>
            <a:pPr marL="342900" indent="-342900">
              <a:lnSpc>
                <a:spcPct val="150000"/>
              </a:lnSpc>
              <a:buFont typeface="+mj-lt"/>
              <a:buAutoNum type="arabicPeriod"/>
            </a:pPr>
            <a:r>
              <a:rPr lang="en-US" sz="1600" dirty="0"/>
              <a:t>Which part of your daily routine should be supported? </a:t>
            </a:r>
          </a:p>
          <a:p>
            <a:pPr marL="342900" indent="-342900">
              <a:lnSpc>
                <a:spcPct val="150000"/>
              </a:lnSpc>
              <a:buFont typeface="+mj-lt"/>
              <a:buAutoNum type="arabicPeriod"/>
            </a:pPr>
            <a:r>
              <a:rPr lang="en-US" sz="1600" dirty="0"/>
              <a:t>What are the parts which already went well in your organization method?</a:t>
            </a:r>
          </a:p>
        </p:txBody>
      </p:sp>
      <p:pic>
        <p:nvPicPr>
          <p:cNvPr id="4" name="Graphic 3">
            <a:extLst>
              <a:ext uri="{FF2B5EF4-FFF2-40B4-BE49-F238E27FC236}">
                <a16:creationId xmlns:a16="http://schemas.microsoft.com/office/drawing/2014/main" id="{F21C5A87-FF5A-459F-106E-3E46CB47245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4052" y="2332007"/>
            <a:ext cx="2193985" cy="2193985"/>
          </a:xfrm>
          <a:prstGeom prst="rect">
            <a:avLst/>
          </a:prstGeom>
        </p:spPr>
      </p:pic>
      <p:sp>
        <p:nvSpPr>
          <p:cNvPr id="5" name="TextBox 4">
            <a:extLst>
              <a:ext uri="{FF2B5EF4-FFF2-40B4-BE49-F238E27FC236}">
                <a16:creationId xmlns:a16="http://schemas.microsoft.com/office/drawing/2014/main" id="{1FF96BB5-364A-A350-63FC-C16E718F219C}"/>
              </a:ext>
            </a:extLst>
          </p:cNvPr>
          <p:cNvSpPr txBox="1"/>
          <p:nvPr/>
        </p:nvSpPr>
        <p:spPr>
          <a:xfrm>
            <a:off x="9823081" y="6428838"/>
            <a:ext cx="2473970" cy="269241"/>
          </a:xfrm>
          <a:prstGeom prst="rect">
            <a:avLst/>
          </a:prstGeom>
          <a:noFill/>
        </p:spPr>
        <p:txBody>
          <a:bodyPr wrap="square" rtlCol="0">
            <a:spAutoFit/>
          </a:bodyPr>
          <a:lstStyle/>
          <a:p>
            <a:r>
              <a:rPr lang="en-US" sz="1100" dirty="0">
                <a:solidFill>
                  <a:schemeClr val="bg2">
                    <a:lumMod val="75000"/>
                  </a:schemeClr>
                </a:solidFill>
              </a:rPr>
              <a:t>Icon by Microsoft Power Point</a:t>
            </a:r>
            <a:endParaRPr lang="de-DE" sz="1100" dirty="0">
              <a:solidFill>
                <a:schemeClr val="bg2">
                  <a:lumMod val="75000"/>
                </a:schemeClr>
              </a:solidFill>
            </a:endParaRPr>
          </a:p>
        </p:txBody>
      </p:sp>
      <p:pic>
        <p:nvPicPr>
          <p:cNvPr id="2" name="Grafik 1">
            <a:extLst>
              <a:ext uri="{FF2B5EF4-FFF2-40B4-BE49-F238E27FC236}">
                <a16:creationId xmlns:a16="http://schemas.microsoft.com/office/drawing/2014/main" id="{28CC1268-1FFC-3099-9848-F238C14EB3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6" name="Rectangle 6">
            <a:extLst>
              <a:ext uri="{FF2B5EF4-FFF2-40B4-BE49-F238E27FC236}">
                <a16:creationId xmlns:a16="http://schemas.microsoft.com/office/drawing/2014/main" id="{3A913FF4-C89C-ADB6-067F-044B1E7DB162}"/>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7" name="TextBox 4">
            <a:extLst>
              <a:ext uri="{FF2B5EF4-FFF2-40B4-BE49-F238E27FC236}">
                <a16:creationId xmlns:a16="http://schemas.microsoft.com/office/drawing/2014/main" id="{CF373B16-1E29-90DC-1BAD-5BD0D2135E2D}"/>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8" name="Textfeld 7">
            <a:extLst>
              <a:ext uri="{FF2B5EF4-FFF2-40B4-BE49-F238E27FC236}">
                <a16:creationId xmlns:a16="http://schemas.microsoft.com/office/drawing/2014/main" id="{BA955768-5D95-7DC0-C29F-C3BEA8ED7528}"/>
              </a:ext>
            </a:extLst>
          </p:cNvPr>
          <p:cNvSpPr txBox="1"/>
          <p:nvPr/>
        </p:nvSpPr>
        <p:spPr>
          <a:xfrm>
            <a:off x="341710" y="264769"/>
            <a:ext cx="5390017" cy="461665"/>
          </a:xfrm>
          <a:prstGeom prst="rect">
            <a:avLst/>
          </a:prstGeom>
          <a:noFill/>
        </p:spPr>
        <p:txBody>
          <a:bodyPr wrap="square" rtlCol="0">
            <a:spAutoFit/>
          </a:bodyPr>
          <a:lstStyle/>
          <a:p>
            <a:pPr>
              <a:defRPr/>
            </a:pPr>
            <a:r>
              <a:rPr lang="en-US" sz="2400" dirty="0">
                <a:solidFill>
                  <a:schemeClr val="bg1"/>
                </a:solidFill>
                <a:latin typeface="Arial" panose="020B0604020202020204" pitchFamily="34" charset="0"/>
                <a:cs typeface="Arial" panose="020B0604020202020204" pitchFamily="34" charset="0"/>
              </a:rPr>
              <a:t>Personal Reflection Space</a:t>
            </a:r>
            <a:endParaRPr lang="en-GB"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66858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A5675-F3D4-165C-29A2-A90935A6174F}"/>
            </a:ext>
          </a:extLst>
        </p:cNvPr>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97933CF7-567B-EC7C-8597-7E3627940F7C}"/>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33</a:t>
            </a:fld>
            <a:endParaRPr lang="de-DE" dirty="0">
              <a:solidFill>
                <a:schemeClr val="bg1">
                  <a:lumMod val="50000"/>
                </a:schemeClr>
              </a:solidFill>
              <a:latin typeface="Helvetica" pitchFamily="2" charset="0"/>
            </a:endParaRPr>
          </a:p>
        </p:txBody>
      </p:sp>
      <p:sp>
        <p:nvSpPr>
          <p:cNvPr id="3" name="Textfeld 2">
            <a:extLst>
              <a:ext uri="{FF2B5EF4-FFF2-40B4-BE49-F238E27FC236}">
                <a16:creationId xmlns:a16="http://schemas.microsoft.com/office/drawing/2014/main" id="{30720C90-D36F-5686-F16B-29EC5307F5E2}"/>
              </a:ext>
            </a:extLst>
          </p:cNvPr>
          <p:cNvSpPr txBox="1"/>
          <p:nvPr/>
        </p:nvSpPr>
        <p:spPr>
          <a:xfrm>
            <a:off x="4475073" y="3094544"/>
            <a:ext cx="3811836" cy="1107996"/>
          </a:xfrm>
          <a:prstGeom prst="rect">
            <a:avLst/>
          </a:prstGeom>
          <a:noFill/>
        </p:spPr>
        <p:txBody>
          <a:bodyPr wrap="square" rtlCol="0">
            <a:spAutoFit/>
          </a:bodyPr>
          <a:lstStyle/>
          <a:p>
            <a:r>
              <a:rPr lang="de-DE" sz="6600" dirty="0"/>
              <a:t>Questions</a:t>
            </a:r>
            <a:endParaRPr lang="de-DE" dirty="0"/>
          </a:p>
        </p:txBody>
      </p:sp>
      <p:pic>
        <p:nvPicPr>
          <p:cNvPr id="20" name="Grafik 19">
            <a:extLst>
              <a:ext uri="{FF2B5EF4-FFF2-40B4-BE49-F238E27FC236}">
                <a16:creationId xmlns:a16="http://schemas.microsoft.com/office/drawing/2014/main" id="{F91DF606-6E41-F960-F158-FA928406803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72983" y="2476948"/>
            <a:ext cx="2202090" cy="2202090"/>
          </a:xfrm>
          <a:prstGeom prst="rect">
            <a:avLst/>
          </a:prstGeom>
        </p:spPr>
      </p:pic>
      <p:pic>
        <p:nvPicPr>
          <p:cNvPr id="21" name="Grafik 20" descr="Fragezeichen mit einfarbiger Füllung">
            <a:extLst>
              <a:ext uri="{FF2B5EF4-FFF2-40B4-BE49-F238E27FC236}">
                <a16:creationId xmlns:a16="http://schemas.microsoft.com/office/drawing/2014/main" id="{E23DB9F1-2D14-E7DE-AE1A-AD851EA20CB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73596" y="2198183"/>
            <a:ext cx="362858" cy="362858"/>
          </a:xfrm>
          <a:prstGeom prst="rect">
            <a:avLst/>
          </a:prstGeom>
        </p:spPr>
      </p:pic>
      <p:sp>
        <p:nvSpPr>
          <p:cNvPr id="2" name="TextBox 1">
            <a:extLst>
              <a:ext uri="{FF2B5EF4-FFF2-40B4-BE49-F238E27FC236}">
                <a16:creationId xmlns:a16="http://schemas.microsoft.com/office/drawing/2014/main" id="{ED4BF0A5-73DF-E7CC-D650-A494A32720BF}"/>
              </a:ext>
            </a:extLst>
          </p:cNvPr>
          <p:cNvSpPr txBox="1"/>
          <p:nvPr/>
        </p:nvSpPr>
        <p:spPr>
          <a:xfrm>
            <a:off x="9702310" y="6440275"/>
            <a:ext cx="2473970" cy="269241"/>
          </a:xfrm>
          <a:prstGeom prst="rect">
            <a:avLst/>
          </a:prstGeom>
          <a:noFill/>
        </p:spPr>
        <p:txBody>
          <a:bodyPr wrap="square" rtlCol="0">
            <a:spAutoFit/>
          </a:bodyPr>
          <a:lstStyle/>
          <a:p>
            <a:r>
              <a:rPr lang="en-US" sz="1100" dirty="0">
                <a:solidFill>
                  <a:schemeClr val="bg2">
                    <a:lumMod val="75000"/>
                  </a:schemeClr>
                </a:solidFill>
              </a:rPr>
              <a:t>Icon by Microsoft Power Point</a:t>
            </a:r>
            <a:endParaRPr lang="de-DE" sz="1100" dirty="0">
              <a:solidFill>
                <a:schemeClr val="bg2">
                  <a:lumMod val="75000"/>
                </a:schemeClr>
              </a:solidFill>
            </a:endParaRPr>
          </a:p>
        </p:txBody>
      </p:sp>
      <p:pic>
        <p:nvPicPr>
          <p:cNvPr id="4" name="Grafik 3">
            <a:extLst>
              <a:ext uri="{FF2B5EF4-FFF2-40B4-BE49-F238E27FC236}">
                <a16:creationId xmlns:a16="http://schemas.microsoft.com/office/drawing/2014/main" id="{2F60F801-2B56-9361-DC48-0FE4FBF0CC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5" name="Rectangle 6">
            <a:extLst>
              <a:ext uri="{FF2B5EF4-FFF2-40B4-BE49-F238E27FC236}">
                <a16:creationId xmlns:a16="http://schemas.microsoft.com/office/drawing/2014/main" id="{1C2C3EB2-58DB-F2D1-E515-0DD1EA57F177}"/>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6" name="TextBox 4">
            <a:extLst>
              <a:ext uri="{FF2B5EF4-FFF2-40B4-BE49-F238E27FC236}">
                <a16:creationId xmlns:a16="http://schemas.microsoft.com/office/drawing/2014/main" id="{42327215-3226-4D32-332E-2F43F4253AC9}"/>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Tree>
    <p:extLst>
      <p:ext uri="{BB962C8B-B14F-4D97-AF65-F5344CB8AC3E}">
        <p14:creationId xmlns:p14="http://schemas.microsoft.com/office/powerpoint/2010/main" val="36851854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BBF45-1AD3-BFEF-3C7A-D5C5F1190471}"/>
            </a:ext>
          </a:extLst>
        </p:cNvPr>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16F6DF3F-D67C-EFDC-8B39-52B227584558}"/>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34</a:t>
            </a:fld>
            <a:endParaRPr lang="de-DE" dirty="0">
              <a:solidFill>
                <a:schemeClr val="bg1">
                  <a:lumMod val="50000"/>
                </a:schemeClr>
              </a:solidFill>
              <a:latin typeface="Helvetica" pitchFamily="2" charset="0"/>
            </a:endParaRPr>
          </a:p>
        </p:txBody>
      </p:sp>
      <p:sp>
        <p:nvSpPr>
          <p:cNvPr id="7" name="Textfeld 2">
            <a:extLst>
              <a:ext uri="{FF2B5EF4-FFF2-40B4-BE49-F238E27FC236}">
                <a16:creationId xmlns:a16="http://schemas.microsoft.com/office/drawing/2014/main" id="{38B4EF1B-3457-90C9-556F-0CA4E7653FC3}"/>
              </a:ext>
            </a:extLst>
          </p:cNvPr>
          <p:cNvSpPr txBox="1"/>
          <p:nvPr/>
        </p:nvSpPr>
        <p:spPr>
          <a:xfrm>
            <a:off x="789715" y="1330513"/>
            <a:ext cx="5306285" cy="337335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t>The paper “Your Digital Research Assistant: An Open Educational Resource for Teaching the Basics of Obsidian” (Fuchs 2025) contains more detailed information.</a:t>
            </a:r>
          </a:p>
          <a:p>
            <a:pPr marL="285750" indent="-285750">
              <a:lnSpc>
                <a:spcPct val="150000"/>
              </a:lnSpc>
              <a:buFont typeface="Arial" panose="020B0604020202020204" pitchFamily="34" charset="0"/>
              <a:buChar char="•"/>
            </a:pPr>
            <a:endParaRPr lang="en-US" dirty="0"/>
          </a:p>
          <a:p>
            <a:pPr marL="285750" indent="-285750">
              <a:lnSpc>
                <a:spcPct val="150000"/>
              </a:lnSpc>
              <a:buFont typeface="Arial" panose="020B0604020202020204" pitchFamily="34" charset="0"/>
              <a:buChar char="•"/>
            </a:pPr>
            <a:r>
              <a:rPr lang="en-GB" dirty="0">
                <a:sym typeface="Arial"/>
              </a:rPr>
              <a:t>The slides can be used and adapted for your own purposes in research and teaching.</a:t>
            </a:r>
            <a:endParaRPr lang="en-GB" dirty="0">
              <a:sym typeface="Calibri"/>
            </a:endParaRPr>
          </a:p>
          <a:p>
            <a:pPr marL="285750" indent="-285750">
              <a:lnSpc>
                <a:spcPct val="150000"/>
              </a:lnSpc>
              <a:buFont typeface="Arial" panose="020B0604020202020204" pitchFamily="34" charset="0"/>
              <a:buChar char="•"/>
            </a:pPr>
            <a:endParaRPr lang="en-US" dirty="0"/>
          </a:p>
        </p:txBody>
      </p:sp>
      <p:sp>
        <p:nvSpPr>
          <p:cNvPr id="8" name="Textfeld 2">
            <a:extLst>
              <a:ext uri="{FF2B5EF4-FFF2-40B4-BE49-F238E27FC236}">
                <a16:creationId xmlns:a16="http://schemas.microsoft.com/office/drawing/2014/main" id="{EE6DC867-3690-3EBB-672A-206DA6A7BD14}"/>
              </a:ext>
            </a:extLst>
          </p:cNvPr>
          <p:cNvSpPr txBox="1"/>
          <p:nvPr/>
        </p:nvSpPr>
        <p:spPr>
          <a:xfrm>
            <a:off x="6534908" y="1330513"/>
            <a:ext cx="5306285" cy="5049716"/>
          </a:xfrm>
          <a:prstGeom prst="rect">
            <a:avLst/>
          </a:prstGeom>
          <a:noFill/>
        </p:spPr>
        <p:txBody>
          <a:bodyPr wrap="square">
            <a:spAutoFit/>
          </a:bodyPr>
          <a:lstStyle/>
          <a:p>
            <a:pPr>
              <a:lnSpc>
                <a:spcPct val="150000"/>
              </a:lnSpc>
            </a:pPr>
            <a:r>
              <a:rPr lang="en-US" sz="1200" dirty="0"/>
              <a:t>University of Bremen</a:t>
            </a:r>
          </a:p>
          <a:p>
            <a:pPr>
              <a:lnSpc>
                <a:spcPct val="150000"/>
              </a:lnSpc>
            </a:pPr>
            <a:r>
              <a:rPr lang="en-US" sz="1200" dirty="0"/>
              <a:t>Data Science Center (DSC)</a:t>
            </a:r>
          </a:p>
          <a:p>
            <a:pPr>
              <a:lnSpc>
                <a:spcPct val="150000"/>
              </a:lnSpc>
            </a:pPr>
            <a:r>
              <a:rPr lang="de-DE" sz="1200" dirty="0"/>
              <a:t>Bibliothekstraße 5</a:t>
            </a:r>
            <a:br>
              <a:rPr lang="de-DE" sz="1200" dirty="0"/>
            </a:br>
            <a:r>
              <a:rPr lang="de-DE" sz="1200" dirty="0"/>
              <a:t>D-28359 Bremen</a:t>
            </a:r>
            <a:endParaRPr lang="en-US" sz="1200" dirty="0"/>
          </a:p>
          <a:p>
            <a:pPr>
              <a:lnSpc>
                <a:spcPct val="150000"/>
              </a:lnSpc>
            </a:pPr>
            <a:r>
              <a:rPr lang="en-US" sz="1200" dirty="0">
                <a:hlinkClick r:id="rId3"/>
              </a:rPr>
              <a:t>https://www.dsc-ub.de/index.php</a:t>
            </a:r>
            <a:r>
              <a:rPr lang="en-US" sz="1200" dirty="0"/>
              <a:t> </a:t>
            </a:r>
          </a:p>
          <a:p>
            <a:pPr>
              <a:lnSpc>
                <a:spcPct val="150000"/>
              </a:lnSpc>
            </a:pPr>
            <a:endParaRPr lang="en-US" sz="1200" dirty="0"/>
          </a:p>
          <a:p>
            <a:pPr>
              <a:lnSpc>
                <a:spcPct val="150000"/>
              </a:lnSpc>
            </a:pPr>
            <a:r>
              <a:rPr lang="en-US" sz="1200" dirty="0"/>
              <a:t>Status: August 2025</a:t>
            </a:r>
          </a:p>
          <a:p>
            <a:pPr>
              <a:lnSpc>
                <a:spcPct val="150000"/>
              </a:lnSpc>
            </a:pPr>
            <a:endParaRPr lang="en-US" sz="1200" dirty="0"/>
          </a:p>
          <a:p>
            <a:pPr>
              <a:lnSpc>
                <a:spcPct val="150000"/>
              </a:lnSpc>
            </a:pPr>
            <a:r>
              <a:rPr lang="en-US" sz="1200" dirty="0"/>
              <a:t>The OER was product within the third party funded project ‘Data Nord’ by the BMFTR (</a:t>
            </a:r>
            <a:r>
              <a:rPr lang="en-US" sz="1200" dirty="0" err="1"/>
              <a:t>Bundesministerium</a:t>
            </a:r>
            <a:r>
              <a:rPr lang="en-US" sz="1200" dirty="0"/>
              <a:t> für Forschung, Technologie und </a:t>
            </a:r>
            <a:r>
              <a:rPr lang="en-US" sz="1200" dirty="0" err="1"/>
              <a:t>Raumfahrt</a:t>
            </a:r>
            <a:r>
              <a:rPr lang="en-US" sz="1200" dirty="0"/>
              <a:t>).</a:t>
            </a:r>
          </a:p>
          <a:p>
            <a:pPr>
              <a:lnSpc>
                <a:spcPct val="150000"/>
              </a:lnSpc>
            </a:pPr>
            <a:endParaRPr lang="en-US" sz="1200" dirty="0"/>
          </a:p>
          <a:p>
            <a:pPr>
              <a:lnSpc>
                <a:spcPct val="150000"/>
              </a:lnSpc>
            </a:pPr>
            <a:r>
              <a:rPr lang="en-GB" sz="1200" dirty="0"/>
              <a:t>This publication is licensed under the Creative Commons License (CC BY 4.0): </a:t>
            </a:r>
            <a:r>
              <a:rPr lang="en-GB" sz="1200" dirty="0">
                <a:hlinkClick r:id="rId4"/>
              </a:rPr>
              <a:t>https://creativecommons.org/licenses/by/4.0/</a:t>
            </a:r>
            <a:br>
              <a:rPr lang="en-GB" sz="1200" dirty="0"/>
            </a:br>
            <a:r>
              <a:rPr lang="en-GB" sz="1200" dirty="0"/>
              <a:t>Some parts, figures and other third-party material, if otherwise identified, and the Obsidian Logo is not included under the above licence. </a:t>
            </a:r>
          </a:p>
          <a:p>
            <a:pPr>
              <a:lnSpc>
                <a:spcPct val="150000"/>
              </a:lnSpc>
            </a:pPr>
            <a:endParaRPr lang="en-GB" sz="1200" dirty="0"/>
          </a:p>
          <a:p>
            <a:pPr>
              <a:lnSpc>
                <a:spcPct val="150000"/>
              </a:lnSpc>
            </a:pPr>
            <a:r>
              <a:rPr lang="en-US" sz="1200" dirty="0"/>
              <a:t>Please be aware that the author is not affiliated with nor representatives of </a:t>
            </a:r>
            <a:r>
              <a:rPr lang="en-US" sz="1200" dirty="0" err="1"/>
              <a:t>Dynalist</a:t>
            </a:r>
            <a:r>
              <a:rPr lang="en-US" sz="1200" dirty="0"/>
              <a:t> Inc., the company that develops Obsidian.</a:t>
            </a:r>
          </a:p>
        </p:txBody>
      </p:sp>
      <p:pic>
        <p:nvPicPr>
          <p:cNvPr id="2" name="Grafik 1">
            <a:extLst>
              <a:ext uri="{FF2B5EF4-FFF2-40B4-BE49-F238E27FC236}">
                <a16:creationId xmlns:a16="http://schemas.microsoft.com/office/drawing/2014/main" id="{5AB9150B-A8CA-F072-F7D1-2753645D58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3" name="Rectangle 6">
            <a:extLst>
              <a:ext uri="{FF2B5EF4-FFF2-40B4-BE49-F238E27FC236}">
                <a16:creationId xmlns:a16="http://schemas.microsoft.com/office/drawing/2014/main" id="{BC9A3FC5-F0D0-D688-0DCB-A8CCECCD7229}"/>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4" name="TextBox 4">
            <a:extLst>
              <a:ext uri="{FF2B5EF4-FFF2-40B4-BE49-F238E27FC236}">
                <a16:creationId xmlns:a16="http://schemas.microsoft.com/office/drawing/2014/main" id="{E1D54343-70FD-DC0D-4B7B-316422730AA6}"/>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5" name="Textfeld 4">
            <a:extLst>
              <a:ext uri="{FF2B5EF4-FFF2-40B4-BE49-F238E27FC236}">
                <a16:creationId xmlns:a16="http://schemas.microsoft.com/office/drawing/2014/main" id="{EA28AB08-C2DD-E1FD-09DA-E479C0C61FBB}"/>
              </a:ext>
            </a:extLst>
          </p:cNvPr>
          <p:cNvSpPr txBox="1"/>
          <p:nvPr/>
        </p:nvSpPr>
        <p:spPr>
          <a:xfrm>
            <a:off x="341710" y="264769"/>
            <a:ext cx="5390017" cy="461665"/>
          </a:xfrm>
          <a:prstGeom prst="rect">
            <a:avLst/>
          </a:prstGeom>
          <a:noFill/>
        </p:spPr>
        <p:txBody>
          <a:bodyPr wrap="square" rtlCol="0">
            <a:spAutoFit/>
          </a:bodyPr>
          <a:lstStyle/>
          <a:p>
            <a:pPr>
              <a:defRPr/>
            </a:pPr>
            <a:r>
              <a:rPr lang="en-US" sz="2400" dirty="0">
                <a:solidFill>
                  <a:schemeClr val="bg1"/>
                </a:solidFill>
                <a:latin typeface="Arial" panose="020B0604020202020204" pitchFamily="34" charset="0"/>
                <a:cs typeface="Arial" panose="020B0604020202020204" pitchFamily="34" charset="0"/>
              </a:rPr>
              <a:t>Imprint and Information</a:t>
            </a:r>
            <a:endParaRPr lang="en-GB"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3200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2E9FB25A-3E3C-4C3B-A01E-CAE3B5643D6B}"/>
              </a:ext>
            </a:extLst>
          </p:cNvPr>
          <p:cNvSpPr/>
          <p:nvPr/>
        </p:nvSpPr>
        <p:spPr>
          <a:xfrm>
            <a:off x="375931" y="153545"/>
            <a:ext cx="1463093"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Welcome</a:t>
            </a:r>
          </a:p>
        </p:txBody>
      </p:sp>
      <p:sp>
        <p:nvSpPr>
          <p:cNvPr id="27" name="Foliennummernplatzhalter 3">
            <a:extLst>
              <a:ext uri="{FF2B5EF4-FFF2-40B4-BE49-F238E27FC236}">
                <a16:creationId xmlns:a16="http://schemas.microsoft.com/office/drawing/2014/main" id="{C12C0AEF-7C8A-43AC-A4FB-17FB961043EB}"/>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4</a:t>
            </a:fld>
            <a:endParaRPr lang="de-DE" dirty="0">
              <a:solidFill>
                <a:schemeClr val="bg1">
                  <a:lumMod val="50000"/>
                </a:schemeClr>
              </a:solidFill>
              <a:latin typeface="Helvetica" pitchFamily="2" charset="0"/>
            </a:endParaRPr>
          </a:p>
        </p:txBody>
      </p:sp>
      <p:pic>
        <p:nvPicPr>
          <p:cNvPr id="60" name="Grafik 59">
            <a:extLst>
              <a:ext uri="{FF2B5EF4-FFF2-40B4-BE49-F238E27FC236}">
                <a16:creationId xmlns:a16="http://schemas.microsoft.com/office/drawing/2014/main" id="{F4577FBE-F04F-42CE-AB5F-73968FF4F3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pic>
        <p:nvPicPr>
          <p:cNvPr id="7" name="Grafik 6">
            <a:extLst>
              <a:ext uri="{FF2B5EF4-FFF2-40B4-BE49-F238E27FC236}">
                <a16:creationId xmlns:a16="http://schemas.microsoft.com/office/drawing/2014/main" id="{055E0BF0-7758-5D8E-FBE8-E3FFFB8F023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726" y="2752222"/>
            <a:ext cx="1924267" cy="1975054"/>
          </a:xfrm>
          <a:prstGeom prst="rect">
            <a:avLst/>
          </a:prstGeom>
        </p:spPr>
      </p:pic>
      <p:sp>
        <p:nvSpPr>
          <p:cNvPr id="15" name="Textfeld 14">
            <a:extLst>
              <a:ext uri="{FF2B5EF4-FFF2-40B4-BE49-F238E27FC236}">
                <a16:creationId xmlns:a16="http://schemas.microsoft.com/office/drawing/2014/main" id="{199B5ABE-9657-166F-12D0-157DD8A395DB}"/>
              </a:ext>
            </a:extLst>
          </p:cNvPr>
          <p:cNvSpPr txBox="1"/>
          <p:nvPr/>
        </p:nvSpPr>
        <p:spPr>
          <a:xfrm>
            <a:off x="3471298" y="1125052"/>
            <a:ext cx="5678210" cy="584775"/>
          </a:xfrm>
          <a:prstGeom prst="rect">
            <a:avLst/>
          </a:prstGeom>
          <a:noFill/>
        </p:spPr>
        <p:txBody>
          <a:bodyPr wrap="square">
            <a:spAutoFit/>
          </a:bodyPr>
          <a:lstStyle/>
          <a:p>
            <a:r>
              <a:rPr lang="de-DE" sz="3200" b="1" dirty="0">
                <a:latin typeface="__fkGroteskNeue_598ab8"/>
              </a:rPr>
              <a:t>Training </a:t>
            </a:r>
            <a:r>
              <a:rPr lang="de-DE" sz="3200" b="1" dirty="0" err="1">
                <a:latin typeface="__fkGroteskNeue_598ab8"/>
              </a:rPr>
              <a:t>Objectives</a:t>
            </a:r>
            <a:endParaRPr lang="de-DE" sz="3200" b="1" dirty="0"/>
          </a:p>
        </p:txBody>
      </p:sp>
      <p:sp>
        <p:nvSpPr>
          <p:cNvPr id="3" name="Textfeld 2">
            <a:extLst>
              <a:ext uri="{FF2B5EF4-FFF2-40B4-BE49-F238E27FC236}">
                <a16:creationId xmlns:a16="http://schemas.microsoft.com/office/drawing/2014/main" id="{B7439CA8-84FF-F405-2AD7-47899745A3D7}"/>
              </a:ext>
            </a:extLst>
          </p:cNvPr>
          <p:cNvSpPr txBox="1"/>
          <p:nvPr/>
        </p:nvSpPr>
        <p:spPr>
          <a:xfrm>
            <a:off x="3471298" y="2383855"/>
            <a:ext cx="7908267" cy="2960875"/>
          </a:xfrm>
          <a:prstGeom prst="rect">
            <a:avLst/>
          </a:prstGeom>
          <a:noFill/>
        </p:spPr>
        <p:txBody>
          <a:bodyPr wrap="square">
            <a:spAutoFit/>
          </a:bodyPr>
          <a:lstStyle/>
          <a:p>
            <a:pPr>
              <a:lnSpc>
                <a:spcPct val="150000"/>
              </a:lnSpc>
              <a:buNone/>
            </a:pPr>
            <a:r>
              <a:rPr lang="en-US" sz="1400" b="1" dirty="0">
                <a:latin typeface="Arial" panose="020B0604020202020204" pitchFamily="34" charset="0"/>
                <a:cs typeface="Arial" panose="020B0604020202020204" pitchFamily="34" charset="0"/>
              </a:rPr>
              <a:t>Part 1: Personal Knowledge Management</a:t>
            </a:r>
          </a:p>
          <a:p>
            <a:pPr marL="171450" indent="-171450">
              <a:lnSpc>
                <a:spcPct val="150000"/>
              </a:lnSpc>
              <a:buFont typeface="Arial" panose="020B0604020202020204" pitchFamily="34" charset="0"/>
              <a:buChar char="•"/>
            </a:pPr>
            <a:r>
              <a:rPr lang="en-US" sz="1400" dirty="0">
                <a:latin typeface="Arial" panose="020B0604020202020204" pitchFamily="34" charset="0"/>
                <a:cs typeface="Arial" panose="020B0604020202020204" pitchFamily="34" charset="0"/>
              </a:rPr>
              <a:t>What is Obsidian?</a:t>
            </a:r>
          </a:p>
          <a:p>
            <a:pPr marL="171450" indent="-171450">
              <a:lnSpc>
                <a:spcPct val="150000"/>
              </a:lnSpc>
              <a:buFont typeface="Arial" panose="020B0604020202020204" pitchFamily="34" charset="0"/>
              <a:buChar char="•"/>
            </a:pPr>
            <a:r>
              <a:rPr lang="en-US" sz="1400" dirty="0">
                <a:latin typeface="Arial" panose="020B0604020202020204" pitchFamily="34" charset="0"/>
                <a:cs typeface="Arial" panose="020B0604020202020204" pitchFamily="34" charset="0"/>
              </a:rPr>
              <a:t>Reflect on your current system and explore how Obsidian can support your research workflow.</a:t>
            </a:r>
          </a:p>
          <a:p>
            <a:pPr marL="171450" indent="-171450">
              <a:lnSpc>
                <a:spcPct val="150000"/>
              </a:lnSpc>
              <a:buFont typeface="Arial" panose="020B0604020202020204" pitchFamily="34" charset="0"/>
              <a:buChar char="•"/>
            </a:pPr>
            <a:r>
              <a:rPr lang="en-US" sz="1400" dirty="0">
                <a:latin typeface="Arial" panose="020B0604020202020204" pitchFamily="34" charset="0"/>
                <a:cs typeface="Arial" panose="020B0604020202020204" pitchFamily="34" charset="0"/>
              </a:rPr>
              <a:t>Understand effective note-taking and self-organization techniques. </a:t>
            </a:r>
          </a:p>
          <a:p>
            <a:pPr marL="171450" indent="-171450">
              <a:lnSpc>
                <a:spcPct val="150000"/>
              </a:lnSpc>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pPr>
              <a:lnSpc>
                <a:spcPct val="150000"/>
              </a:lnSpc>
            </a:pPr>
            <a:r>
              <a:rPr lang="en-US" sz="1400" b="1" dirty="0">
                <a:latin typeface="Arial" panose="020B0604020202020204" pitchFamily="34" charset="0"/>
                <a:cs typeface="Arial" panose="020B0604020202020204" pitchFamily="34" charset="0"/>
              </a:rPr>
              <a:t>Part 2: Obsidian Basics</a:t>
            </a:r>
          </a:p>
          <a:p>
            <a:pPr marL="171450" indent="-171450">
              <a:lnSpc>
                <a:spcPct val="150000"/>
              </a:lnSpc>
              <a:buFont typeface="Arial" panose="020B0604020202020204" pitchFamily="34" charset="0"/>
              <a:buChar char="•"/>
            </a:pPr>
            <a:r>
              <a:rPr lang="en-US" sz="1400" dirty="0">
                <a:latin typeface="Arial" panose="020B0604020202020204" pitchFamily="34" charset="0"/>
                <a:cs typeface="Arial" panose="020B0604020202020204" pitchFamily="34" charset="0"/>
              </a:rPr>
              <a:t>Learn how to create, manage, and link notes using Markdown syntax. </a:t>
            </a:r>
          </a:p>
          <a:p>
            <a:pPr marL="171450" indent="-171450">
              <a:lnSpc>
                <a:spcPct val="150000"/>
              </a:lnSpc>
              <a:buFont typeface="Arial" panose="020B0604020202020204" pitchFamily="34" charset="0"/>
              <a:buChar char="•"/>
            </a:pPr>
            <a:r>
              <a:rPr lang="en-US" sz="1400" dirty="0">
                <a:latin typeface="Arial" panose="020B0604020202020204" pitchFamily="34" charset="0"/>
                <a:cs typeface="Arial" panose="020B0604020202020204" pitchFamily="34" charset="0"/>
              </a:rPr>
              <a:t>Explore features like graph view, tags, and metadata. </a:t>
            </a:r>
          </a:p>
          <a:p>
            <a:pPr marL="171450" indent="-171450">
              <a:lnSpc>
                <a:spcPct val="150000"/>
              </a:lnSpc>
              <a:buFont typeface="Arial" panose="020B0604020202020204" pitchFamily="34" charset="0"/>
              <a:buChar char="•"/>
            </a:pPr>
            <a:r>
              <a:rPr lang="en-US" sz="1400" dirty="0">
                <a:latin typeface="Arial" panose="020B0604020202020204" pitchFamily="34" charset="0"/>
                <a:cs typeface="Arial" panose="020B0604020202020204" pitchFamily="34" charset="0"/>
              </a:rPr>
              <a:t>Customize your workspace with plugins and themes.</a:t>
            </a:r>
          </a:p>
        </p:txBody>
      </p:sp>
      <p:sp>
        <p:nvSpPr>
          <p:cNvPr id="4" name="Rechteck 3">
            <a:extLst>
              <a:ext uri="{FF2B5EF4-FFF2-40B4-BE49-F238E27FC236}">
                <a16:creationId xmlns:a16="http://schemas.microsoft.com/office/drawing/2014/main" id="{156C2B84-44C2-D969-4072-EE9399699F95}"/>
              </a:ext>
            </a:extLst>
          </p:cNvPr>
          <p:cNvSpPr/>
          <p:nvPr/>
        </p:nvSpPr>
        <p:spPr>
          <a:xfrm>
            <a:off x="3019246" y="2510290"/>
            <a:ext cx="322656" cy="2834440"/>
          </a:xfrm>
          <a:prstGeom prst="rect">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2000" b="1" dirty="0"/>
          </a:p>
        </p:txBody>
      </p:sp>
      <p:sp>
        <p:nvSpPr>
          <p:cNvPr id="9" name="TextBox 8">
            <a:extLst>
              <a:ext uri="{FF2B5EF4-FFF2-40B4-BE49-F238E27FC236}">
                <a16:creationId xmlns:a16="http://schemas.microsoft.com/office/drawing/2014/main" id="{E6FACE51-7C42-3CBA-33C3-462CE20A250D}"/>
              </a:ext>
            </a:extLst>
          </p:cNvPr>
          <p:cNvSpPr txBox="1"/>
          <p:nvPr/>
        </p:nvSpPr>
        <p:spPr>
          <a:xfrm>
            <a:off x="375931" y="4853156"/>
            <a:ext cx="2304256" cy="430887"/>
          </a:xfrm>
          <a:prstGeom prst="rect">
            <a:avLst/>
          </a:prstGeom>
          <a:noFill/>
        </p:spPr>
        <p:txBody>
          <a:bodyPr wrap="square">
            <a:spAutoFit/>
          </a:bodyPr>
          <a:lstStyle/>
          <a:p>
            <a:r>
              <a:rPr lang="en-US" sz="1100" dirty="0">
                <a:solidFill>
                  <a:schemeClr val="bg2">
                    <a:lumMod val="75000"/>
                  </a:schemeClr>
                </a:solidFill>
                <a:cs typeface="Arial" panose="020B0604020202020204" pitchFamily="34" charset="0"/>
              </a:rPr>
              <a:t>Created by Wena Vega, </a:t>
            </a:r>
            <a:r>
              <a:rPr lang="en-US" sz="1100" dirty="0" err="1">
                <a:solidFill>
                  <a:schemeClr val="bg2">
                    <a:lumMod val="75000"/>
                  </a:schemeClr>
                </a:solidFill>
                <a:cs typeface="Arial" panose="020B0604020202020204" pitchFamily="34" charset="0"/>
              </a:rPr>
              <a:t>sketchify</a:t>
            </a:r>
            <a:r>
              <a:rPr lang="en-US" sz="1100" dirty="0">
                <a:solidFill>
                  <a:schemeClr val="bg2">
                    <a:lumMod val="75000"/>
                  </a:schemeClr>
                </a:solidFill>
                <a:cs typeface="Arial" panose="020B0604020202020204" pitchFamily="34" charset="0"/>
              </a:rPr>
              <a:t> </a:t>
            </a:r>
            <a:br>
              <a:rPr lang="en-US" sz="1100" dirty="0">
                <a:solidFill>
                  <a:schemeClr val="bg2">
                    <a:lumMod val="75000"/>
                  </a:schemeClr>
                </a:solidFill>
                <a:cs typeface="Arial" panose="020B0604020202020204" pitchFamily="34" charset="0"/>
              </a:rPr>
            </a:br>
            <a:r>
              <a:rPr lang="en-US" sz="1100" dirty="0">
                <a:solidFill>
                  <a:schemeClr val="bg2">
                    <a:lumMod val="75000"/>
                  </a:schemeClr>
                </a:solidFill>
                <a:cs typeface="Arial" panose="020B0604020202020204" pitchFamily="34" charset="0"/>
              </a:rPr>
              <a:t>(canva.com)</a:t>
            </a:r>
            <a:endParaRPr lang="de-DE" sz="1100" dirty="0">
              <a:cs typeface="Arial" panose="020B0604020202020204" pitchFamily="34" charset="0"/>
            </a:endParaRPr>
          </a:p>
        </p:txBody>
      </p:sp>
      <p:sp>
        <p:nvSpPr>
          <p:cNvPr id="5" name="Rectangle 6">
            <a:extLst>
              <a:ext uri="{FF2B5EF4-FFF2-40B4-BE49-F238E27FC236}">
                <a16:creationId xmlns:a16="http://schemas.microsoft.com/office/drawing/2014/main" id="{BF8F1049-7473-5B67-E0E7-84D9D723EDF4}"/>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BE1E87D3-B7A3-C106-909D-94C6A0278FC5}"/>
              </a:ext>
            </a:extLst>
          </p:cNvPr>
          <p:cNvSpPr/>
          <p:nvPr/>
        </p:nvSpPr>
        <p:spPr>
          <a:xfrm>
            <a:off x="375931" y="153545"/>
            <a:ext cx="1463093"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Welcome</a:t>
            </a:r>
          </a:p>
        </p:txBody>
      </p:sp>
      <p:sp>
        <p:nvSpPr>
          <p:cNvPr id="8" name="TextBox 4">
            <a:extLst>
              <a:ext uri="{FF2B5EF4-FFF2-40B4-BE49-F238E27FC236}">
                <a16:creationId xmlns:a16="http://schemas.microsoft.com/office/drawing/2014/main" id="{2AE4894F-AEBA-CDF9-BDED-45046E9C05D8}"/>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Tree>
    <p:extLst>
      <p:ext uri="{BB962C8B-B14F-4D97-AF65-F5344CB8AC3E}">
        <p14:creationId xmlns:p14="http://schemas.microsoft.com/office/powerpoint/2010/main" val="318008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804665-801B-7C8F-69F6-069B0BDA0B61}"/>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E4EA9D0-8625-FE30-494C-A5C7168603C4}"/>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4" name="TextBox 3">
            <a:extLst>
              <a:ext uri="{FF2B5EF4-FFF2-40B4-BE49-F238E27FC236}">
                <a16:creationId xmlns:a16="http://schemas.microsoft.com/office/drawing/2014/main" id="{ED676AF0-265F-5242-20D2-8C70C551956B}"/>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11" name="Rechteck 10">
            <a:extLst>
              <a:ext uri="{FF2B5EF4-FFF2-40B4-BE49-F238E27FC236}">
                <a16:creationId xmlns:a16="http://schemas.microsoft.com/office/drawing/2014/main" id="{279FAA64-588D-3D2F-C0C0-680277F65F87}"/>
              </a:ext>
            </a:extLst>
          </p:cNvPr>
          <p:cNvSpPr/>
          <p:nvPr/>
        </p:nvSpPr>
        <p:spPr>
          <a:xfrm>
            <a:off x="375931" y="153545"/>
            <a:ext cx="1463093"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Welcome</a:t>
            </a:r>
          </a:p>
        </p:txBody>
      </p:sp>
      <p:sp>
        <p:nvSpPr>
          <p:cNvPr id="27" name="Foliennummernplatzhalter 3">
            <a:extLst>
              <a:ext uri="{FF2B5EF4-FFF2-40B4-BE49-F238E27FC236}">
                <a16:creationId xmlns:a16="http://schemas.microsoft.com/office/drawing/2014/main" id="{900E1406-9E94-8515-401A-C4163C84B983}"/>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5</a:t>
            </a:fld>
            <a:endParaRPr lang="de-DE" dirty="0">
              <a:solidFill>
                <a:schemeClr val="bg1">
                  <a:lumMod val="50000"/>
                </a:schemeClr>
              </a:solidFill>
              <a:latin typeface="Helvetica" pitchFamily="2" charset="0"/>
            </a:endParaRPr>
          </a:p>
        </p:txBody>
      </p:sp>
      <p:sp>
        <p:nvSpPr>
          <p:cNvPr id="15" name="Textfeld 14">
            <a:extLst>
              <a:ext uri="{FF2B5EF4-FFF2-40B4-BE49-F238E27FC236}">
                <a16:creationId xmlns:a16="http://schemas.microsoft.com/office/drawing/2014/main" id="{0B1AF149-3F2C-7971-2D32-252CEA8CA3CD}"/>
              </a:ext>
            </a:extLst>
          </p:cNvPr>
          <p:cNvSpPr txBox="1"/>
          <p:nvPr/>
        </p:nvSpPr>
        <p:spPr>
          <a:xfrm>
            <a:off x="5309062" y="3325376"/>
            <a:ext cx="1799949" cy="646331"/>
          </a:xfrm>
          <a:prstGeom prst="rect">
            <a:avLst/>
          </a:prstGeom>
          <a:noFill/>
        </p:spPr>
        <p:txBody>
          <a:bodyPr wrap="square">
            <a:spAutoFit/>
          </a:bodyPr>
          <a:lstStyle/>
          <a:p>
            <a:r>
              <a:rPr lang="de-DE" sz="3600" b="1" dirty="0">
                <a:latin typeface="__fkGroteskNeue_598ab8"/>
              </a:rPr>
              <a:t>Agenda</a:t>
            </a:r>
            <a:endParaRPr lang="de-DE" sz="3200" b="1" dirty="0"/>
          </a:p>
        </p:txBody>
      </p:sp>
      <p:pic>
        <p:nvPicPr>
          <p:cNvPr id="6" name="Grafik 5">
            <a:extLst>
              <a:ext uri="{FF2B5EF4-FFF2-40B4-BE49-F238E27FC236}">
                <a16:creationId xmlns:a16="http://schemas.microsoft.com/office/drawing/2014/main" id="{55844EF9-7C80-41B7-2B78-16B995BBD2D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55087" y="1873623"/>
            <a:ext cx="3110753" cy="3110753"/>
          </a:xfrm>
          <a:prstGeom prst="rect">
            <a:avLst/>
          </a:prstGeom>
        </p:spPr>
      </p:pic>
      <p:sp>
        <p:nvSpPr>
          <p:cNvPr id="2" name="TextBox 1">
            <a:extLst>
              <a:ext uri="{FF2B5EF4-FFF2-40B4-BE49-F238E27FC236}">
                <a16:creationId xmlns:a16="http://schemas.microsoft.com/office/drawing/2014/main" id="{4C6780AA-2BE0-4123-859E-C2AAE31982B0}"/>
              </a:ext>
            </a:extLst>
          </p:cNvPr>
          <p:cNvSpPr txBox="1"/>
          <p:nvPr/>
        </p:nvSpPr>
        <p:spPr>
          <a:xfrm>
            <a:off x="2009953" y="4722766"/>
            <a:ext cx="3174521" cy="261610"/>
          </a:xfrm>
          <a:prstGeom prst="rect">
            <a:avLst/>
          </a:prstGeom>
          <a:noFill/>
        </p:spPr>
        <p:txBody>
          <a:bodyPr wrap="square" rtlCol="0">
            <a:spAutoFit/>
          </a:bodyPr>
          <a:lstStyle/>
          <a:p>
            <a:r>
              <a:rPr lang="en-US" sz="1100" dirty="0">
                <a:solidFill>
                  <a:schemeClr val="bg2">
                    <a:lumMod val="75000"/>
                  </a:schemeClr>
                </a:solidFill>
              </a:rPr>
              <a:t>Icons by Microsoft Power Point</a:t>
            </a:r>
            <a:endParaRPr lang="de-DE" sz="1100" dirty="0">
              <a:solidFill>
                <a:schemeClr val="bg2">
                  <a:lumMod val="75000"/>
                </a:schemeClr>
              </a:solidFill>
            </a:endParaRPr>
          </a:p>
        </p:txBody>
      </p:sp>
    </p:spTree>
    <p:extLst>
      <p:ext uri="{BB962C8B-B14F-4D97-AF65-F5344CB8AC3E}">
        <p14:creationId xmlns:p14="http://schemas.microsoft.com/office/powerpoint/2010/main" val="702284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31247-E73F-B6C2-F617-361AED3B5F7C}"/>
            </a:ext>
          </a:extLst>
        </p:cNvPr>
        <p:cNvGrpSpPr/>
        <p:nvPr/>
      </p:nvGrpSpPr>
      <p:grpSpPr>
        <a:xfrm>
          <a:off x="0" y="0"/>
          <a:ext cx="0" cy="0"/>
          <a:chOff x="0" y="0"/>
          <a:chExt cx="0" cy="0"/>
        </a:xfrm>
      </p:grpSpPr>
      <p:sp>
        <p:nvSpPr>
          <p:cNvPr id="11" name="Rechteck 10">
            <a:extLst>
              <a:ext uri="{FF2B5EF4-FFF2-40B4-BE49-F238E27FC236}">
                <a16:creationId xmlns:a16="http://schemas.microsoft.com/office/drawing/2014/main" id="{8FBDD560-07CA-88BD-CDF8-124C80692F18}"/>
              </a:ext>
            </a:extLst>
          </p:cNvPr>
          <p:cNvSpPr/>
          <p:nvPr/>
        </p:nvSpPr>
        <p:spPr>
          <a:xfrm>
            <a:off x="375931" y="153545"/>
            <a:ext cx="1463093"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Welcome</a:t>
            </a:r>
          </a:p>
        </p:txBody>
      </p:sp>
      <p:sp>
        <p:nvSpPr>
          <p:cNvPr id="27" name="Foliennummernplatzhalter 3">
            <a:extLst>
              <a:ext uri="{FF2B5EF4-FFF2-40B4-BE49-F238E27FC236}">
                <a16:creationId xmlns:a16="http://schemas.microsoft.com/office/drawing/2014/main" id="{2C7FE3E8-9C89-876D-AEB1-3E5D828FE02E}"/>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6</a:t>
            </a:fld>
            <a:endParaRPr lang="de-DE" dirty="0">
              <a:solidFill>
                <a:schemeClr val="bg1">
                  <a:lumMod val="50000"/>
                </a:schemeClr>
              </a:solidFill>
              <a:latin typeface="Helvetica" pitchFamily="2" charset="0"/>
            </a:endParaRPr>
          </a:p>
        </p:txBody>
      </p:sp>
      <p:pic>
        <p:nvPicPr>
          <p:cNvPr id="60" name="Grafik 59">
            <a:extLst>
              <a:ext uri="{FF2B5EF4-FFF2-40B4-BE49-F238E27FC236}">
                <a16:creationId xmlns:a16="http://schemas.microsoft.com/office/drawing/2014/main" id="{B0077749-3EBB-3772-6C27-8D8B7CA768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15" name="Textfeld 14">
            <a:extLst>
              <a:ext uri="{FF2B5EF4-FFF2-40B4-BE49-F238E27FC236}">
                <a16:creationId xmlns:a16="http://schemas.microsoft.com/office/drawing/2014/main" id="{203260BC-3DAD-0BDC-F790-66B6443B3E03}"/>
              </a:ext>
            </a:extLst>
          </p:cNvPr>
          <p:cNvSpPr txBox="1"/>
          <p:nvPr/>
        </p:nvSpPr>
        <p:spPr>
          <a:xfrm>
            <a:off x="3326243" y="1873003"/>
            <a:ext cx="6154599" cy="646331"/>
          </a:xfrm>
          <a:prstGeom prst="rect">
            <a:avLst/>
          </a:prstGeom>
          <a:noFill/>
        </p:spPr>
        <p:txBody>
          <a:bodyPr wrap="square">
            <a:spAutoFit/>
          </a:bodyPr>
          <a:lstStyle/>
          <a:p>
            <a:r>
              <a:rPr lang="de-DE" sz="3600" b="1" dirty="0">
                <a:latin typeface="__fkGroteskNeue_598ab8"/>
              </a:rPr>
              <a:t>Obsidian Teaching Philosophy</a:t>
            </a:r>
            <a:endParaRPr lang="de-DE" sz="3200" b="1" dirty="0"/>
          </a:p>
        </p:txBody>
      </p:sp>
      <p:sp>
        <p:nvSpPr>
          <p:cNvPr id="2" name="Textfeld 1">
            <a:extLst>
              <a:ext uri="{FF2B5EF4-FFF2-40B4-BE49-F238E27FC236}">
                <a16:creationId xmlns:a16="http://schemas.microsoft.com/office/drawing/2014/main" id="{AA0DED00-F512-9846-323D-8263356F137F}"/>
              </a:ext>
            </a:extLst>
          </p:cNvPr>
          <p:cNvSpPr txBox="1"/>
          <p:nvPr/>
        </p:nvSpPr>
        <p:spPr>
          <a:xfrm>
            <a:off x="4876123" y="2950140"/>
            <a:ext cx="5118847" cy="2352952"/>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000" dirty="0"/>
              <a:t>Trainer is your guide, not your guru.</a:t>
            </a:r>
          </a:p>
          <a:p>
            <a:pPr marL="342900" indent="-342900">
              <a:lnSpc>
                <a:spcPct val="150000"/>
              </a:lnSpc>
              <a:buFont typeface="Arial" panose="020B0604020202020204" pitchFamily="34" charset="0"/>
              <a:buChar char="•"/>
            </a:pPr>
            <a:r>
              <a:rPr lang="en-US" sz="2000" dirty="0"/>
              <a:t>Empowerment instead of convincing.</a:t>
            </a:r>
          </a:p>
          <a:p>
            <a:pPr marL="342900" indent="-342900">
              <a:lnSpc>
                <a:spcPct val="150000"/>
              </a:lnSpc>
              <a:buFont typeface="Arial" panose="020B0604020202020204" pitchFamily="34" charset="0"/>
              <a:buChar char="•"/>
            </a:pPr>
            <a:r>
              <a:rPr lang="en-US" sz="2000" dirty="0"/>
              <a:t>Simple tools, deep work.</a:t>
            </a:r>
          </a:p>
          <a:p>
            <a:pPr marL="342900" indent="-342900">
              <a:lnSpc>
                <a:spcPct val="150000"/>
              </a:lnSpc>
              <a:buFont typeface="Arial" panose="020B0604020202020204" pitchFamily="34" charset="0"/>
              <a:buChar char="•"/>
            </a:pPr>
            <a:r>
              <a:rPr lang="en-US" sz="2000" dirty="0"/>
              <a:t>Minimalism in style and plugins.</a:t>
            </a:r>
          </a:p>
          <a:p>
            <a:pPr>
              <a:lnSpc>
                <a:spcPct val="150000"/>
              </a:lnSpc>
            </a:pPr>
            <a:endParaRPr lang="en-US" sz="2000" dirty="0"/>
          </a:p>
        </p:txBody>
      </p:sp>
      <p:pic>
        <p:nvPicPr>
          <p:cNvPr id="10" name="Grafik 9">
            <a:extLst>
              <a:ext uri="{FF2B5EF4-FFF2-40B4-BE49-F238E27FC236}">
                <a16:creationId xmlns:a16="http://schemas.microsoft.com/office/drawing/2014/main" id="{A001D075-9A57-C72C-6DF8-D5D6B79D4570}"/>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46554" y="3006775"/>
            <a:ext cx="1733741" cy="1733741"/>
          </a:xfrm>
          <a:prstGeom prst="rect">
            <a:avLst/>
          </a:prstGeom>
        </p:spPr>
      </p:pic>
      <p:sp>
        <p:nvSpPr>
          <p:cNvPr id="3" name="TextBox 2">
            <a:extLst>
              <a:ext uri="{FF2B5EF4-FFF2-40B4-BE49-F238E27FC236}">
                <a16:creationId xmlns:a16="http://schemas.microsoft.com/office/drawing/2014/main" id="{74494072-886C-1365-7A74-581A6795A824}"/>
              </a:ext>
            </a:extLst>
          </p:cNvPr>
          <p:cNvSpPr txBox="1"/>
          <p:nvPr/>
        </p:nvSpPr>
        <p:spPr>
          <a:xfrm>
            <a:off x="2053085" y="4740516"/>
            <a:ext cx="3174521" cy="261610"/>
          </a:xfrm>
          <a:prstGeom prst="rect">
            <a:avLst/>
          </a:prstGeom>
          <a:noFill/>
        </p:spPr>
        <p:txBody>
          <a:bodyPr wrap="square" rtlCol="0">
            <a:spAutoFit/>
          </a:bodyPr>
          <a:lstStyle/>
          <a:p>
            <a:r>
              <a:rPr lang="en-US" sz="1100" dirty="0">
                <a:solidFill>
                  <a:schemeClr val="bg2">
                    <a:lumMod val="75000"/>
                  </a:schemeClr>
                </a:solidFill>
              </a:rPr>
              <a:t>Picture: icons by Microsoft Power Point</a:t>
            </a:r>
            <a:endParaRPr lang="de-DE" sz="1100" dirty="0">
              <a:solidFill>
                <a:schemeClr val="bg2">
                  <a:lumMod val="75000"/>
                </a:schemeClr>
              </a:solidFill>
            </a:endParaRPr>
          </a:p>
        </p:txBody>
      </p:sp>
      <p:sp>
        <p:nvSpPr>
          <p:cNvPr id="4" name="Rectangle 6">
            <a:extLst>
              <a:ext uri="{FF2B5EF4-FFF2-40B4-BE49-F238E27FC236}">
                <a16:creationId xmlns:a16="http://schemas.microsoft.com/office/drawing/2014/main" id="{CFE18DE5-ECDD-8A07-12D7-89D76CD71C36}"/>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17CB8E71-A2E2-F38F-188F-AD195B51DC23}"/>
              </a:ext>
            </a:extLst>
          </p:cNvPr>
          <p:cNvSpPr/>
          <p:nvPr/>
        </p:nvSpPr>
        <p:spPr>
          <a:xfrm>
            <a:off x="375931" y="153545"/>
            <a:ext cx="1463093"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Welcome</a:t>
            </a:r>
          </a:p>
        </p:txBody>
      </p:sp>
      <p:sp>
        <p:nvSpPr>
          <p:cNvPr id="6" name="TextBox 4">
            <a:extLst>
              <a:ext uri="{FF2B5EF4-FFF2-40B4-BE49-F238E27FC236}">
                <a16:creationId xmlns:a16="http://schemas.microsoft.com/office/drawing/2014/main" id="{34301B17-2E9A-43F4-C615-9C0DCAE5BE4E}"/>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Tree>
    <p:extLst>
      <p:ext uri="{BB962C8B-B14F-4D97-AF65-F5344CB8AC3E}">
        <p14:creationId xmlns:p14="http://schemas.microsoft.com/office/powerpoint/2010/main" val="2224743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C76CA-3D06-69A6-8A2B-392F94577D95}"/>
            </a:ext>
          </a:extLst>
        </p:cNvPr>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52DBC178-DA60-1BD1-EBD6-2B26B8940034}"/>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7</a:t>
            </a:fld>
            <a:endParaRPr lang="de-DE" dirty="0">
              <a:solidFill>
                <a:schemeClr val="bg1">
                  <a:lumMod val="50000"/>
                </a:schemeClr>
              </a:solidFill>
              <a:latin typeface="Helvetica" pitchFamily="2" charset="0"/>
            </a:endParaRPr>
          </a:p>
        </p:txBody>
      </p:sp>
      <p:pic>
        <p:nvPicPr>
          <p:cNvPr id="60" name="Grafik 59">
            <a:extLst>
              <a:ext uri="{FF2B5EF4-FFF2-40B4-BE49-F238E27FC236}">
                <a16:creationId xmlns:a16="http://schemas.microsoft.com/office/drawing/2014/main" id="{23D51D1B-4D79-B648-6FFF-5A486A7604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3" name="Textfeld 2">
            <a:extLst>
              <a:ext uri="{FF2B5EF4-FFF2-40B4-BE49-F238E27FC236}">
                <a16:creationId xmlns:a16="http://schemas.microsoft.com/office/drawing/2014/main" id="{5A8F8FF7-A521-2657-E4CA-CA3B87A9FCE4}"/>
              </a:ext>
            </a:extLst>
          </p:cNvPr>
          <p:cNvSpPr txBox="1"/>
          <p:nvPr/>
        </p:nvSpPr>
        <p:spPr>
          <a:xfrm>
            <a:off x="4475073" y="3094544"/>
            <a:ext cx="3811836" cy="1107996"/>
          </a:xfrm>
          <a:prstGeom prst="rect">
            <a:avLst/>
          </a:prstGeom>
          <a:noFill/>
        </p:spPr>
        <p:txBody>
          <a:bodyPr wrap="square" rtlCol="0">
            <a:spAutoFit/>
          </a:bodyPr>
          <a:lstStyle/>
          <a:p>
            <a:r>
              <a:rPr lang="de-DE" sz="6600" dirty="0"/>
              <a:t>Questions</a:t>
            </a:r>
            <a:endParaRPr lang="de-DE" dirty="0"/>
          </a:p>
        </p:txBody>
      </p:sp>
      <p:pic>
        <p:nvPicPr>
          <p:cNvPr id="20" name="Grafik 19">
            <a:extLst>
              <a:ext uri="{FF2B5EF4-FFF2-40B4-BE49-F238E27FC236}">
                <a16:creationId xmlns:a16="http://schemas.microsoft.com/office/drawing/2014/main" id="{5598B9E2-7EEB-EDFE-D2B2-6DDA36DD6383}"/>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72983" y="2476948"/>
            <a:ext cx="2202090" cy="2202090"/>
          </a:xfrm>
          <a:prstGeom prst="rect">
            <a:avLst/>
          </a:prstGeom>
        </p:spPr>
      </p:pic>
      <p:pic>
        <p:nvPicPr>
          <p:cNvPr id="21" name="Grafik 20" descr="Fragezeichen mit einfarbiger Füllung">
            <a:extLst>
              <a:ext uri="{FF2B5EF4-FFF2-40B4-BE49-F238E27FC236}">
                <a16:creationId xmlns:a16="http://schemas.microsoft.com/office/drawing/2014/main" id="{04E7F012-22DD-9F06-6642-A20E7F7774B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3596" y="2198183"/>
            <a:ext cx="362858" cy="362858"/>
          </a:xfrm>
          <a:prstGeom prst="rect">
            <a:avLst/>
          </a:prstGeom>
        </p:spPr>
      </p:pic>
      <p:sp>
        <p:nvSpPr>
          <p:cNvPr id="2" name="TextBox 1">
            <a:extLst>
              <a:ext uri="{FF2B5EF4-FFF2-40B4-BE49-F238E27FC236}">
                <a16:creationId xmlns:a16="http://schemas.microsoft.com/office/drawing/2014/main" id="{3C6BDF8B-C256-05A5-D0BA-B45EEFCBAFAF}"/>
              </a:ext>
            </a:extLst>
          </p:cNvPr>
          <p:cNvSpPr txBox="1"/>
          <p:nvPr/>
        </p:nvSpPr>
        <p:spPr>
          <a:xfrm>
            <a:off x="2357885" y="4696193"/>
            <a:ext cx="3174521" cy="261610"/>
          </a:xfrm>
          <a:prstGeom prst="rect">
            <a:avLst/>
          </a:prstGeom>
          <a:noFill/>
        </p:spPr>
        <p:txBody>
          <a:bodyPr wrap="square" rtlCol="0">
            <a:spAutoFit/>
          </a:bodyPr>
          <a:lstStyle/>
          <a:p>
            <a:r>
              <a:rPr lang="en-US" sz="1100" dirty="0">
                <a:solidFill>
                  <a:schemeClr val="bg2">
                    <a:lumMod val="75000"/>
                  </a:schemeClr>
                </a:solidFill>
              </a:rPr>
              <a:t>Icons by Microsoft Power Point</a:t>
            </a:r>
            <a:endParaRPr lang="de-DE" sz="1100" dirty="0">
              <a:solidFill>
                <a:schemeClr val="bg2">
                  <a:lumMod val="75000"/>
                </a:schemeClr>
              </a:solidFill>
            </a:endParaRPr>
          </a:p>
        </p:txBody>
      </p:sp>
      <p:sp>
        <p:nvSpPr>
          <p:cNvPr id="4" name="Rectangle 6">
            <a:extLst>
              <a:ext uri="{FF2B5EF4-FFF2-40B4-BE49-F238E27FC236}">
                <a16:creationId xmlns:a16="http://schemas.microsoft.com/office/drawing/2014/main" id="{92D2E6F2-7A50-6E7B-2AC1-875DB219638D}"/>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6" name="TextBox 4">
            <a:extLst>
              <a:ext uri="{FF2B5EF4-FFF2-40B4-BE49-F238E27FC236}">
                <a16:creationId xmlns:a16="http://schemas.microsoft.com/office/drawing/2014/main" id="{8ED60146-B512-DC12-9049-D0590C9A3608}"/>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Tree>
    <p:extLst>
      <p:ext uri="{BB962C8B-B14F-4D97-AF65-F5344CB8AC3E}">
        <p14:creationId xmlns:p14="http://schemas.microsoft.com/office/powerpoint/2010/main" val="1805193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164C7-B03B-D36E-DA5A-7B9248A96D72}"/>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F4CDA454-05D2-FDD5-2559-82CE39C53F86}"/>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27" name="Foliennummernplatzhalter 3">
            <a:extLst>
              <a:ext uri="{FF2B5EF4-FFF2-40B4-BE49-F238E27FC236}">
                <a16:creationId xmlns:a16="http://schemas.microsoft.com/office/drawing/2014/main" id="{AEE39A9E-1580-B2E5-E2AD-DD6409C1BC19}"/>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8</a:t>
            </a:fld>
            <a:endParaRPr lang="de-DE" dirty="0">
              <a:solidFill>
                <a:schemeClr val="bg1">
                  <a:lumMod val="50000"/>
                </a:schemeClr>
              </a:solidFill>
              <a:latin typeface="Helvetica" pitchFamily="2" charset="0"/>
            </a:endParaRPr>
          </a:p>
        </p:txBody>
      </p:sp>
      <p:sp>
        <p:nvSpPr>
          <p:cNvPr id="5" name="TextBox 4">
            <a:extLst>
              <a:ext uri="{FF2B5EF4-FFF2-40B4-BE49-F238E27FC236}">
                <a16:creationId xmlns:a16="http://schemas.microsoft.com/office/drawing/2014/main" id="{DD1C932E-C8D9-664D-14C3-68CAD070B12E}"/>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2" name="TextBox 1">
            <a:extLst>
              <a:ext uri="{FF2B5EF4-FFF2-40B4-BE49-F238E27FC236}">
                <a16:creationId xmlns:a16="http://schemas.microsoft.com/office/drawing/2014/main" id="{CE65BFB5-5C93-6FFC-672A-21FDF7DB43C5}"/>
              </a:ext>
            </a:extLst>
          </p:cNvPr>
          <p:cNvSpPr txBox="1"/>
          <p:nvPr/>
        </p:nvSpPr>
        <p:spPr>
          <a:xfrm>
            <a:off x="2761890" y="3244334"/>
            <a:ext cx="7667446" cy="369332"/>
          </a:xfrm>
          <a:prstGeom prst="rect">
            <a:avLst/>
          </a:prstGeom>
          <a:noFill/>
        </p:spPr>
        <p:txBody>
          <a:bodyPr wrap="square" rtlCol="0">
            <a:spAutoFit/>
          </a:bodyPr>
          <a:lstStyle/>
          <a:p>
            <a:r>
              <a:rPr lang="en-US" i="1" dirty="0"/>
              <a:t>[insert tool for poll ‘2.2 Poll - Experiences with note taking’, see didactic table]</a:t>
            </a:r>
            <a:endParaRPr lang="de-DE" i="1" dirty="0"/>
          </a:p>
        </p:txBody>
      </p:sp>
      <p:sp>
        <p:nvSpPr>
          <p:cNvPr id="4" name="Rechteck 10">
            <a:extLst>
              <a:ext uri="{FF2B5EF4-FFF2-40B4-BE49-F238E27FC236}">
                <a16:creationId xmlns:a16="http://schemas.microsoft.com/office/drawing/2014/main" id="{D1FCC1A2-1D5D-3F40-AEB6-40243142E867}"/>
              </a:ext>
            </a:extLst>
          </p:cNvPr>
          <p:cNvSpPr/>
          <p:nvPr/>
        </p:nvSpPr>
        <p:spPr>
          <a:xfrm>
            <a:off x="375931" y="153545"/>
            <a:ext cx="2683748"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What is Obsidian?</a:t>
            </a:r>
          </a:p>
        </p:txBody>
      </p:sp>
    </p:spTree>
    <p:extLst>
      <p:ext uri="{BB962C8B-B14F-4D97-AF65-F5344CB8AC3E}">
        <p14:creationId xmlns:p14="http://schemas.microsoft.com/office/powerpoint/2010/main" val="8452199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oliennummernplatzhalter 3">
            <a:extLst>
              <a:ext uri="{FF2B5EF4-FFF2-40B4-BE49-F238E27FC236}">
                <a16:creationId xmlns:a16="http://schemas.microsoft.com/office/drawing/2014/main" id="{C12C0AEF-7C8A-43AC-A4FB-17FB961043EB}"/>
              </a:ext>
            </a:extLst>
          </p:cNvPr>
          <p:cNvSpPr>
            <a:spLocks noGrp="1"/>
          </p:cNvSpPr>
          <p:nvPr>
            <p:ph type="sldNum" sz="quarter" idx="12"/>
          </p:nvPr>
        </p:nvSpPr>
        <p:spPr>
          <a:xfrm>
            <a:off x="9285750" y="6380229"/>
            <a:ext cx="2743200" cy="365125"/>
          </a:xfrm>
        </p:spPr>
        <p:txBody>
          <a:bodyPr/>
          <a:lstStyle/>
          <a:p>
            <a:fld id="{A8918DED-79B9-4C2D-B520-2D6348B37FD9}" type="slidenum">
              <a:rPr lang="de-DE" smtClean="0">
                <a:solidFill>
                  <a:schemeClr val="bg1">
                    <a:lumMod val="50000"/>
                  </a:schemeClr>
                </a:solidFill>
                <a:latin typeface="Helvetica" pitchFamily="2" charset="0"/>
              </a:rPr>
              <a:pPr/>
              <a:t>9</a:t>
            </a:fld>
            <a:endParaRPr lang="de-DE" dirty="0">
              <a:solidFill>
                <a:schemeClr val="bg1">
                  <a:lumMod val="50000"/>
                </a:schemeClr>
              </a:solidFill>
              <a:latin typeface="Helvetica" pitchFamily="2" charset="0"/>
            </a:endParaRPr>
          </a:p>
        </p:txBody>
      </p:sp>
      <p:pic>
        <p:nvPicPr>
          <p:cNvPr id="60" name="Grafik 59">
            <a:extLst>
              <a:ext uri="{FF2B5EF4-FFF2-40B4-BE49-F238E27FC236}">
                <a16:creationId xmlns:a16="http://schemas.microsoft.com/office/drawing/2014/main" id="{F4577FBE-F04F-42CE-AB5F-73968FF4F3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08395" y="159921"/>
            <a:ext cx="1573664" cy="565098"/>
          </a:xfrm>
          <a:prstGeom prst="rect">
            <a:avLst/>
          </a:prstGeom>
        </p:spPr>
      </p:pic>
      <p:sp>
        <p:nvSpPr>
          <p:cNvPr id="8" name="Textfeld 7">
            <a:extLst>
              <a:ext uri="{FF2B5EF4-FFF2-40B4-BE49-F238E27FC236}">
                <a16:creationId xmlns:a16="http://schemas.microsoft.com/office/drawing/2014/main" id="{5028D12B-2B52-F410-5E32-22C6EF53946B}"/>
              </a:ext>
            </a:extLst>
          </p:cNvPr>
          <p:cNvSpPr txBox="1"/>
          <p:nvPr/>
        </p:nvSpPr>
        <p:spPr>
          <a:xfrm>
            <a:off x="4342734" y="2320395"/>
            <a:ext cx="5787915" cy="2862322"/>
          </a:xfrm>
          <a:prstGeom prst="rect">
            <a:avLst/>
          </a:prstGeom>
          <a:noFill/>
        </p:spPr>
        <p:txBody>
          <a:bodyPr wrap="square" rtlCol="0">
            <a:spAutoFit/>
          </a:bodyPr>
          <a:lstStyle/>
          <a:p>
            <a:pPr marL="285750" indent="-285750">
              <a:buFont typeface="Arial" panose="020B0604020202020204" pitchFamily="34" charset="0"/>
              <a:buChar char="•"/>
            </a:pPr>
            <a:r>
              <a:rPr lang="en-US" dirty="0"/>
              <a:t>Highly </a:t>
            </a:r>
            <a:r>
              <a:rPr lang="de-DE" dirty="0" err="1"/>
              <a:t>customisable</a:t>
            </a:r>
            <a:r>
              <a:rPr lang="de-DE" dirty="0"/>
              <a:t> (Community </a:t>
            </a:r>
            <a:r>
              <a:rPr lang="de-DE" dirty="0" err="1"/>
              <a:t>plugins</a:t>
            </a:r>
            <a:r>
              <a:rPr lang="de-DE" dirty="0"/>
              <a:t>)</a:t>
            </a: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Free of charge (except Sync, Publish and commercial use)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de-DE" dirty="0"/>
              <a:t>Cross-</a:t>
            </a:r>
            <a:r>
              <a:rPr lang="de-DE" dirty="0" err="1"/>
              <a:t>Platform</a:t>
            </a:r>
            <a:r>
              <a:rPr lang="de-DE" dirty="0"/>
              <a:t> (Windows, Mac, Android, iOS, Linux)</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Interoperable</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err="1"/>
              <a:t>Easily</a:t>
            </a:r>
            <a:r>
              <a:rPr lang="de-DE" dirty="0"/>
              <a:t> </a:t>
            </a:r>
            <a:r>
              <a:rPr lang="de-DE" dirty="0" err="1"/>
              <a:t>import</a:t>
            </a:r>
            <a:r>
              <a:rPr lang="de-DE" dirty="0"/>
              <a:t> </a:t>
            </a:r>
            <a:r>
              <a:rPr lang="de-DE" dirty="0" err="1"/>
              <a:t>notes</a:t>
            </a:r>
            <a:r>
              <a:rPr lang="de-DE" dirty="0"/>
              <a:t> </a:t>
            </a:r>
            <a:r>
              <a:rPr lang="de-DE" dirty="0" err="1"/>
              <a:t>from</a:t>
            </a:r>
            <a:r>
              <a:rPr lang="de-DE" dirty="0"/>
              <a:t> </a:t>
            </a:r>
            <a:r>
              <a:rPr lang="de-DE" dirty="0" err="1"/>
              <a:t>other</a:t>
            </a:r>
            <a:r>
              <a:rPr lang="de-DE" dirty="0"/>
              <a:t> </a:t>
            </a:r>
            <a:r>
              <a:rPr lang="de-DE" dirty="0" err="1"/>
              <a:t>apps</a:t>
            </a:r>
            <a:r>
              <a:rPr lang="de-DE" dirty="0"/>
              <a:t> (</a:t>
            </a:r>
            <a:r>
              <a:rPr lang="en-US" dirty="0">
                <a:hlinkClick r:id="rId4"/>
              </a:rPr>
              <a:t>Obsidian Importer</a:t>
            </a:r>
            <a:r>
              <a:rPr lang="de-DE" dirty="0"/>
              <a:t>)</a:t>
            </a:r>
          </a:p>
          <a:p>
            <a:pPr marL="285750" indent="-285750">
              <a:buFont typeface="Arial" panose="020B0604020202020204" pitchFamily="34" charset="0"/>
              <a:buChar char="•"/>
            </a:pPr>
            <a:endParaRPr lang="de-DE" dirty="0"/>
          </a:p>
        </p:txBody>
      </p:sp>
      <p:pic>
        <p:nvPicPr>
          <p:cNvPr id="2" name="Grafik 1" descr="Obsidian Logo: an oval shaped, purple coloured stone with four visible sides. ">
            <a:extLst>
              <a:ext uri="{FF2B5EF4-FFF2-40B4-BE49-F238E27FC236}">
                <a16:creationId xmlns:a16="http://schemas.microsoft.com/office/drawing/2014/main" id="{ACDA22CD-4A35-AEDD-C872-3F40E4D654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2098" y="2132689"/>
            <a:ext cx="2808514" cy="2808514"/>
          </a:xfrm>
          <a:prstGeom prst="rect">
            <a:avLst/>
          </a:prstGeom>
        </p:spPr>
      </p:pic>
      <p:sp>
        <p:nvSpPr>
          <p:cNvPr id="3" name="Textfeld 2">
            <a:extLst>
              <a:ext uri="{FF2B5EF4-FFF2-40B4-BE49-F238E27FC236}">
                <a16:creationId xmlns:a16="http://schemas.microsoft.com/office/drawing/2014/main" id="{AC64980C-5E68-92AA-BF3F-2A7CBA3D7FA6}"/>
              </a:ext>
            </a:extLst>
          </p:cNvPr>
          <p:cNvSpPr txBox="1"/>
          <p:nvPr/>
        </p:nvSpPr>
        <p:spPr>
          <a:xfrm>
            <a:off x="1358482" y="5040057"/>
            <a:ext cx="1515906" cy="338554"/>
          </a:xfrm>
          <a:prstGeom prst="rect">
            <a:avLst/>
          </a:prstGeom>
          <a:noFill/>
        </p:spPr>
        <p:txBody>
          <a:bodyPr wrap="square" rtlCol="0">
            <a:spAutoFit/>
          </a:bodyPr>
          <a:lstStyle/>
          <a:p>
            <a:r>
              <a:rPr lang="de-DE" sz="1600" dirty="0"/>
              <a:t>Obsidian Logo</a:t>
            </a:r>
          </a:p>
        </p:txBody>
      </p:sp>
      <p:sp>
        <p:nvSpPr>
          <p:cNvPr id="4" name="TextBox 3">
            <a:extLst>
              <a:ext uri="{FF2B5EF4-FFF2-40B4-BE49-F238E27FC236}">
                <a16:creationId xmlns:a16="http://schemas.microsoft.com/office/drawing/2014/main" id="{F1389F1C-FBBE-2A0B-924C-28C1BD30CFB7}"/>
              </a:ext>
            </a:extLst>
          </p:cNvPr>
          <p:cNvSpPr txBox="1"/>
          <p:nvPr/>
        </p:nvSpPr>
        <p:spPr>
          <a:xfrm>
            <a:off x="5400134" y="6231523"/>
            <a:ext cx="6671946" cy="430887"/>
          </a:xfrm>
          <a:prstGeom prst="rect">
            <a:avLst/>
          </a:prstGeom>
          <a:noFill/>
        </p:spPr>
        <p:txBody>
          <a:bodyPr wrap="square" rtlCol="0">
            <a:spAutoFit/>
          </a:bodyPr>
          <a:lstStyle/>
          <a:p>
            <a:r>
              <a:rPr lang="en-US" sz="1100" dirty="0">
                <a:solidFill>
                  <a:schemeClr val="bg2">
                    <a:lumMod val="75000"/>
                  </a:schemeClr>
                </a:solidFill>
              </a:rPr>
              <a:t>Note on Logo Usage: The use of the Obsidian logo in this presentation is considered fair use. Please be aware that the author is not affiliated with nor representatives of </a:t>
            </a:r>
            <a:r>
              <a:rPr lang="en-US" sz="1100" dirty="0" err="1">
                <a:solidFill>
                  <a:schemeClr val="bg2">
                    <a:lumMod val="75000"/>
                  </a:schemeClr>
                </a:solidFill>
              </a:rPr>
              <a:t>Dynalist</a:t>
            </a:r>
            <a:r>
              <a:rPr lang="en-US" sz="1100" dirty="0">
                <a:solidFill>
                  <a:schemeClr val="bg2">
                    <a:lumMod val="75000"/>
                  </a:schemeClr>
                </a:solidFill>
              </a:rPr>
              <a:t> Inc., the company that develops Obsidian.</a:t>
            </a:r>
            <a:endParaRPr lang="de-DE" sz="1100" dirty="0">
              <a:solidFill>
                <a:schemeClr val="bg2">
                  <a:lumMod val="75000"/>
                </a:schemeClr>
              </a:solidFill>
            </a:endParaRPr>
          </a:p>
        </p:txBody>
      </p:sp>
      <p:sp>
        <p:nvSpPr>
          <p:cNvPr id="5" name="TextBox 4">
            <a:extLst>
              <a:ext uri="{FF2B5EF4-FFF2-40B4-BE49-F238E27FC236}">
                <a16:creationId xmlns:a16="http://schemas.microsoft.com/office/drawing/2014/main" id="{93EBDCF1-E615-90BD-FD78-D3E71AA9F77E}"/>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6" name="Rechteck 10">
            <a:extLst>
              <a:ext uri="{FF2B5EF4-FFF2-40B4-BE49-F238E27FC236}">
                <a16:creationId xmlns:a16="http://schemas.microsoft.com/office/drawing/2014/main" id="{9DF137C3-712B-26BD-F05C-BCA98FFD231A}"/>
              </a:ext>
            </a:extLst>
          </p:cNvPr>
          <p:cNvSpPr/>
          <p:nvPr/>
        </p:nvSpPr>
        <p:spPr>
          <a:xfrm>
            <a:off x="375931" y="153545"/>
            <a:ext cx="2683748"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What is Obsidian?</a:t>
            </a:r>
          </a:p>
        </p:txBody>
      </p:sp>
      <p:sp>
        <p:nvSpPr>
          <p:cNvPr id="7" name="Rectangle 6">
            <a:extLst>
              <a:ext uri="{FF2B5EF4-FFF2-40B4-BE49-F238E27FC236}">
                <a16:creationId xmlns:a16="http://schemas.microsoft.com/office/drawing/2014/main" id="{BE69EA9A-6F7D-2F3D-E2AF-5D368462A022}"/>
              </a:ext>
            </a:extLst>
          </p:cNvPr>
          <p:cNvSpPr/>
          <p:nvPr/>
        </p:nvSpPr>
        <p:spPr>
          <a:xfrm>
            <a:off x="0" y="0"/>
            <a:ext cx="12192000" cy="9230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TextBox 4">
            <a:extLst>
              <a:ext uri="{FF2B5EF4-FFF2-40B4-BE49-F238E27FC236}">
                <a16:creationId xmlns:a16="http://schemas.microsoft.com/office/drawing/2014/main" id="{0D63C42B-26DB-27FA-2FF6-8C054BC9A745}"/>
              </a:ext>
            </a:extLst>
          </p:cNvPr>
          <p:cNvSpPr txBox="1"/>
          <p:nvPr/>
        </p:nvSpPr>
        <p:spPr>
          <a:xfrm>
            <a:off x="10657350" y="110916"/>
            <a:ext cx="1285336" cy="646331"/>
          </a:xfrm>
          <a:prstGeom prst="rect">
            <a:avLst/>
          </a:prstGeom>
          <a:noFill/>
        </p:spPr>
        <p:txBody>
          <a:bodyPr wrap="square" rtlCol="0">
            <a:spAutoFit/>
          </a:bodyPr>
          <a:lstStyle/>
          <a:p>
            <a:r>
              <a:rPr lang="en-US" sz="3600" b="1" dirty="0">
                <a:solidFill>
                  <a:schemeClr val="bg1"/>
                </a:solidFill>
              </a:rPr>
              <a:t>LOGO</a:t>
            </a:r>
            <a:endParaRPr lang="de-DE" b="1" dirty="0">
              <a:solidFill>
                <a:schemeClr val="bg1"/>
              </a:solidFill>
            </a:endParaRPr>
          </a:p>
        </p:txBody>
      </p:sp>
      <p:sp>
        <p:nvSpPr>
          <p:cNvPr id="10" name="Rechteck 10">
            <a:extLst>
              <a:ext uri="{FF2B5EF4-FFF2-40B4-BE49-F238E27FC236}">
                <a16:creationId xmlns:a16="http://schemas.microsoft.com/office/drawing/2014/main" id="{47CD3795-C7DC-13A4-23A4-308936E8364E}"/>
              </a:ext>
            </a:extLst>
          </p:cNvPr>
          <p:cNvSpPr/>
          <p:nvPr/>
        </p:nvSpPr>
        <p:spPr>
          <a:xfrm>
            <a:off x="375931" y="153545"/>
            <a:ext cx="2683748" cy="577850"/>
          </a:xfrm>
          <a:prstGeom prst="rect">
            <a:avLst/>
          </a:prstGeom>
        </p:spPr>
        <p:txBody>
          <a:bodyPr wrap="none">
            <a:spAutoFit/>
          </a:bodyPr>
          <a:lstStyle/>
          <a:p>
            <a:pPr>
              <a:lnSpc>
                <a:spcPct val="150000"/>
              </a:lnSpc>
            </a:pPr>
            <a:r>
              <a:rPr lang="en-GB" sz="2400" dirty="0">
                <a:solidFill>
                  <a:schemeClr val="bg1"/>
                </a:solidFill>
                <a:latin typeface="Arial" panose="020B0604020202020204" pitchFamily="34" charset="0"/>
                <a:cs typeface="Arial" panose="020B0604020202020204" pitchFamily="34" charset="0"/>
              </a:rPr>
              <a:t>What is Obsidian?</a:t>
            </a:r>
          </a:p>
        </p:txBody>
      </p:sp>
    </p:spTree>
    <p:extLst>
      <p:ext uri="{BB962C8B-B14F-4D97-AF65-F5344CB8AC3E}">
        <p14:creationId xmlns:p14="http://schemas.microsoft.com/office/powerpoint/2010/main" val="613330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SLIDO_APP_VERSION" val="1.12.0.5522"/>
  <p:tag name="SLIDO_PRESENTATION_ID" val="00000000-0000-0000-0000-000000000000"/>
  <p:tag name="SLIDO_EVENT_UUID" val="2e716359-c154-47be-a594-2ac800b7936d"/>
  <p:tag name="SLIDO_EVENT_SECTION_UUID" val="6b7f4018-f8f5-40f0-8ea3-e5168d2c5a46"/>
  <p:tag name="MENTIMETER_SERIES_ID_KEY" val="al21k7k29r8r4q7q7ronevaxhgeyntcf"/>
</p:tagLst>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4382</Words>
  <Application>Microsoft Office PowerPoint</Application>
  <PresentationFormat>Widescreen</PresentationFormat>
  <Paragraphs>425</Paragraphs>
  <Slides>34</Slides>
  <Notes>29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34</vt:i4>
      </vt:variant>
    </vt:vector>
  </HeadingPairs>
  <TitlesOfParts>
    <vt:vector size="44" baseType="lpstr">
      <vt:lpstr>__fkGroteskNeue_598ab8</vt:lpstr>
      <vt:lpstr>-apple-system</vt:lpstr>
      <vt:lpstr>Arial</vt:lpstr>
      <vt:lpstr>Calibri</vt:lpstr>
      <vt:lpstr>Calibri Light</vt:lpstr>
      <vt:lpstr>Helvetica</vt:lpstr>
      <vt:lpstr>Montserrat Bold</vt:lpstr>
      <vt:lpstr>Montserrat SemiBold</vt:lpstr>
      <vt:lpstr>Roboto</vt:lpstr>
      <vt:lpstr>Office</vt:lpstr>
      <vt:lpstr>Effective Note-taking and Citation Management with Obsidian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internal DSC kick-off event!</dc:title>
  <dc:creator>Lena Steinmann</dc:creator>
  <cp:lastModifiedBy>Nele Fuchs</cp:lastModifiedBy>
  <cp:revision>378</cp:revision>
  <dcterms:created xsi:type="dcterms:W3CDTF">2021-01-04T13:20:43Z</dcterms:created>
  <dcterms:modified xsi:type="dcterms:W3CDTF">2025-12-18T14:34:59Z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lidoAppVersion">
    <vt:lpwstr>1.12.0.5522</vt:lpwstr>
  </property>
</Properties>
</file>