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5" r:id="rId5"/>
  </p:sldMasterIdLst>
  <p:notesMasterIdLst>
    <p:notesMasterId r:id="rId62"/>
  </p:notesMasterIdLst>
  <p:handoutMasterIdLst>
    <p:handoutMasterId r:id="rId63"/>
  </p:handoutMasterIdLst>
  <p:sldIdLst>
    <p:sldId id="1865" r:id="rId6"/>
    <p:sldId id="1876" r:id="rId7"/>
    <p:sldId id="1914" r:id="rId8"/>
    <p:sldId id="1974" r:id="rId9"/>
    <p:sldId id="1948" r:id="rId10"/>
    <p:sldId id="2040" r:id="rId11"/>
    <p:sldId id="2041" r:id="rId12"/>
    <p:sldId id="2042" r:id="rId13"/>
    <p:sldId id="1926" r:id="rId14"/>
    <p:sldId id="2003" r:id="rId15"/>
    <p:sldId id="2017" r:id="rId16"/>
    <p:sldId id="1845" r:id="rId17"/>
    <p:sldId id="1631" r:id="rId18"/>
    <p:sldId id="1731" r:id="rId19"/>
    <p:sldId id="1982" r:id="rId20"/>
    <p:sldId id="1980" r:id="rId21"/>
    <p:sldId id="1981" r:id="rId22"/>
    <p:sldId id="1716" r:id="rId23"/>
    <p:sldId id="2035" r:id="rId24"/>
    <p:sldId id="2036" r:id="rId25"/>
    <p:sldId id="1878" r:id="rId26"/>
    <p:sldId id="2038" r:id="rId27"/>
    <p:sldId id="1910" r:id="rId28"/>
    <p:sldId id="2037" r:id="rId29"/>
    <p:sldId id="1711" r:id="rId30"/>
    <p:sldId id="1712" r:id="rId31"/>
    <p:sldId id="2039" r:id="rId32"/>
    <p:sldId id="1946" r:id="rId33"/>
    <p:sldId id="1975" r:id="rId34"/>
    <p:sldId id="274" r:id="rId35"/>
    <p:sldId id="275" r:id="rId36"/>
    <p:sldId id="1904" r:id="rId37"/>
    <p:sldId id="1945" r:id="rId38"/>
    <p:sldId id="1947" r:id="rId39"/>
    <p:sldId id="264" r:id="rId40"/>
    <p:sldId id="1970" r:id="rId41"/>
    <p:sldId id="1867" r:id="rId42"/>
    <p:sldId id="1868" r:id="rId43"/>
    <p:sldId id="258" r:id="rId44"/>
    <p:sldId id="1912" r:id="rId45"/>
    <p:sldId id="1871" r:id="rId46"/>
    <p:sldId id="1794" r:id="rId47"/>
    <p:sldId id="1842" r:id="rId48"/>
    <p:sldId id="1843" r:id="rId49"/>
    <p:sldId id="263" r:id="rId50"/>
    <p:sldId id="1952" r:id="rId51"/>
    <p:sldId id="266" r:id="rId52"/>
    <p:sldId id="1885" r:id="rId53"/>
    <p:sldId id="269" r:id="rId54"/>
    <p:sldId id="268" r:id="rId55"/>
    <p:sldId id="1971" r:id="rId56"/>
    <p:sldId id="1967" r:id="rId57"/>
    <p:sldId id="1851" r:id="rId58"/>
    <p:sldId id="2033" r:id="rId59"/>
    <p:sldId id="1973" r:id="rId60"/>
    <p:sldId id="1450" r:id="rId6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B43D2CB-6D07-4AF6-8385-F02019C31457}">
          <p14:sldIdLst>
            <p14:sldId id="1865"/>
            <p14:sldId id="1876"/>
            <p14:sldId id="1914"/>
            <p14:sldId id="1974"/>
            <p14:sldId id="1948"/>
            <p14:sldId id="2040"/>
            <p14:sldId id="2041"/>
            <p14:sldId id="2042"/>
            <p14:sldId id="1926"/>
            <p14:sldId id="2003"/>
            <p14:sldId id="2017"/>
            <p14:sldId id="1845"/>
            <p14:sldId id="1631"/>
            <p14:sldId id="1731"/>
            <p14:sldId id="1982"/>
            <p14:sldId id="1980"/>
            <p14:sldId id="1981"/>
            <p14:sldId id="1716"/>
            <p14:sldId id="2035"/>
            <p14:sldId id="2036"/>
            <p14:sldId id="1878"/>
            <p14:sldId id="2038"/>
            <p14:sldId id="1910"/>
            <p14:sldId id="2037"/>
            <p14:sldId id="1711"/>
            <p14:sldId id="1712"/>
            <p14:sldId id="2039"/>
            <p14:sldId id="1946"/>
            <p14:sldId id="1975"/>
            <p14:sldId id="274"/>
            <p14:sldId id="275"/>
            <p14:sldId id="1904"/>
            <p14:sldId id="1945"/>
            <p14:sldId id="1947"/>
            <p14:sldId id="264"/>
            <p14:sldId id="1970"/>
            <p14:sldId id="1867"/>
            <p14:sldId id="1868"/>
            <p14:sldId id="258"/>
            <p14:sldId id="1912"/>
            <p14:sldId id="1871"/>
            <p14:sldId id="1794"/>
            <p14:sldId id="1842"/>
            <p14:sldId id="1843"/>
            <p14:sldId id="263"/>
            <p14:sldId id="1952"/>
            <p14:sldId id="266"/>
            <p14:sldId id="1885"/>
            <p14:sldId id="269"/>
            <p14:sldId id="268"/>
            <p14:sldId id="1971"/>
            <p14:sldId id="1967"/>
            <p14:sldId id="1851"/>
            <p14:sldId id="2033"/>
            <p14:sldId id="1973"/>
            <p14:sldId id="1450"/>
          </p14:sldIdLst>
        </p14:section>
        <p14:section name="Vorlagedatei speichern" id="{AEBC5EF8-8830-4BD1-BC6A-5A08C5F265C4}">
          <p14:sldIdLst/>
        </p14:section>
        <p14:section name="Hinweise" id="{56D9347E-C790-4216-A93D-C117F720C0C3}">
          <p14:sldIdLst/>
        </p14:section>
        <p14:section name="Beispielseiten" id="{CA34319E-7765-4C8B-AD7F-242E6857A15E}">
          <p14:sldIdLst/>
        </p14:section>
        <p14:section name="More Examples" id="{60A2C5C4-FF54-4ACC-A17E-78E04B26754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nöfel,Anja" initials="K"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E"/>
    <a:srgbClr val="4F4F4E"/>
    <a:srgbClr val="D5E8D4"/>
    <a:srgbClr val="FFF3CC"/>
    <a:srgbClr val="FF7C80"/>
    <a:srgbClr val="6CAF69"/>
    <a:srgbClr val="FAFAFA"/>
    <a:srgbClr val="282A28"/>
    <a:srgbClr val="F0F0F0"/>
    <a:srgbClr val="B0E3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Dunkle Formatvorlage 1 - Akz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07" autoAdjust="0"/>
    <p:restoredTop sz="95185" autoAdjust="0"/>
  </p:normalViewPr>
  <p:slideViewPr>
    <p:cSldViewPr snapToGrid="0" snapToObjects="1">
      <p:cViewPr varScale="1">
        <p:scale>
          <a:sx n="114" d="100"/>
          <a:sy n="114" d="100"/>
        </p:scale>
        <p:origin x="115" y="66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3" d="100"/>
          <a:sy n="63" d="100"/>
        </p:scale>
        <p:origin x="2982"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AC6211-610F-44E5-BF19-D3CDF6EDD281}" type="datetimeFigureOut">
              <a:rPr lang="de-DE" smtClean="0"/>
              <a:t>11.12.2025</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D61AA8-FB04-42D1-9939-D1A1356F8086}" type="slidenum">
              <a:rPr lang="de-DE" smtClean="0"/>
              <a:t>‹#›</a:t>
            </a:fld>
            <a:endParaRPr lang="de-DE"/>
          </a:p>
        </p:txBody>
      </p:sp>
    </p:spTree>
    <p:extLst>
      <p:ext uri="{BB962C8B-B14F-4D97-AF65-F5344CB8AC3E}">
        <p14:creationId xmlns:p14="http://schemas.microsoft.com/office/powerpoint/2010/main" val="11431560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7435D3-23A6-45D3-8DFA-7317DC1E7A64}" type="datetimeFigureOut">
              <a:rPr lang="de-DE" smtClean="0"/>
              <a:t>11.12.2025</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69AC09-DF60-43F4-96BF-67D4D9A74094}" type="slidenum">
              <a:rPr lang="de-DE" smtClean="0"/>
              <a:t>‹#›</a:t>
            </a:fld>
            <a:endParaRPr lang="de-DE"/>
          </a:p>
        </p:txBody>
      </p:sp>
    </p:spTree>
    <p:extLst>
      <p:ext uri="{BB962C8B-B14F-4D97-AF65-F5344CB8AC3E}">
        <p14:creationId xmlns:p14="http://schemas.microsoft.com/office/powerpoint/2010/main" val="383318259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969AC09-DF60-43F4-96BF-67D4D9A74094}" type="slidenum">
              <a:rPr lang="de-DE" smtClean="0"/>
              <a:t>15</a:t>
            </a:fld>
            <a:endParaRPr lang="de-DE"/>
          </a:p>
        </p:txBody>
      </p:sp>
    </p:spTree>
    <p:extLst>
      <p:ext uri="{BB962C8B-B14F-4D97-AF65-F5344CB8AC3E}">
        <p14:creationId xmlns:p14="http://schemas.microsoft.com/office/powerpoint/2010/main" val="356422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TUD">
    <p:bg>
      <p:bgPr>
        <a:solidFill>
          <a:schemeClr val="bg1">
            <a:alpha val="38428"/>
          </a:schemeClr>
        </a:solidFill>
        <a:effectLst/>
      </p:bgPr>
    </p:bg>
    <p:spTree>
      <p:nvGrpSpPr>
        <p:cNvPr id="1" name=""/>
        <p:cNvGrpSpPr/>
        <p:nvPr/>
      </p:nvGrpSpPr>
      <p:grpSpPr>
        <a:xfrm>
          <a:off x="0" y="0"/>
          <a:ext cx="0" cy="0"/>
          <a:chOff x="0" y="0"/>
          <a:chExt cx="0" cy="0"/>
        </a:xfrm>
      </p:grpSpPr>
      <p:sp>
        <p:nvSpPr>
          <p:cNvPr id="13" name="Rechteck 12"/>
          <p:cNvSpPr/>
          <p:nvPr/>
        </p:nvSpPr>
        <p:spPr>
          <a:xfrm>
            <a:off x="0" y="980790"/>
            <a:ext cx="12192000" cy="5877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604059490"/>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el und Inhalt">
    <p:spTree>
      <p:nvGrpSpPr>
        <p:cNvPr id="1" name=""/>
        <p:cNvGrpSpPr/>
        <p:nvPr/>
      </p:nvGrpSpPr>
      <p:grpSpPr>
        <a:xfrm>
          <a:off x="0" y="0"/>
          <a:ext cx="0" cy="0"/>
          <a:chOff x="0" y="0"/>
          <a:chExt cx="0" cy="0"/>
        </a:xfrm>
      </p:grpSpPr>
      <p:sp>
        <p:nvSpPr>
          <p:cNvPr id="4" name="Titel 3"/>
          <p:cNvSpPr>
            <a:spLocks noGrp="1"/>
          </p:cNvSpPr>
          <p:nvPr>
            <p:ph type="title"/>
          </p:nvPr>
        </p:nvSpPr>
        <p:spPr>
          <a:xfrm>
            <a:off x="891302" y="371735"/>
            <a:ext cx="10267951" cy="812280"/>
          </a:xfrm>
        </p:spPr>
        <p:txBody>
          <a:bodyPr/>
          <a:lstStyle>
            <a:lvl1pPr>
              <a:defRPr/>
            </a:lvl1pPr>
          </a:lstStyle>
          <a:p>
            <a:r>
              <a:rPr lang="en-US" noProof="0" dirty="0" err="1"/>
              <a:t>Mastertitelformat</a:t>
            </a:r>
            <a:r>
              <a:rPr lang="en-US" noProof="0" dirty="0"/>
              <a:t> </a:t>
            </a:r>
            <a:r>
              <a:rPr lang="en-US" noProof="0" dirty="0" err="1"/>
              <a:t>bearbeiten</a:t>
            </a:r>
            <a:endParaRPr lang="en-US" noProof="0" dirty="0"/>
          </a:p>
        </p:txBody>
      </p:sp>
      <p:sp>
        <p:nvSpPr>
          <p:cNvPr id="6" name="Inhaltsplatzhalter 5"/>
          <p:cNvSpPr>
            <a:spLocks noGrp="1"/>
          </p:cNvSpPr>
          <p:nvPr>
            <p:ph sz="quarter" idx="10"/>
          </p:nvPr>
        </p:nvSpPr>
        <p:spPr>
          <a:xfrm>
            <a:off x="875566" y="1184015"/>
            <a:ext cx="10644901" cy="4550036"/>
          </a:xfrm>
        </p:spPr>
        <p:txBody>
          <a:bodyPr/>
          <a:lstStyle>
            <a:lvl1pPr>
              <a:spcBef>
                <a:spcPts val="1200"/>
              </a:spcBef>
              <a:defRPr/>
            </a:lvl1pPr>
            <a:lvl3pPr>
              <a:spcBef>
                <a:spcPts val="1200"/>
              </a:spcBef>
              <a:defRPr/>
            </a:lvl3pPr>
          </a:lstStyle>
          <a:p>
            <a:pPr lvl="0"/>
            <a:endParaRPr lang="en-US" noProof="0" dirty="0"/>
          </a:p>
        </p:txBody>
      </p:sp>
    </p:spTree>
    <p:extLst>
      <p:ext uri="{BB962C8B-B14F-4D97-AF65-F5344CB8AC3E}">
        <p14:creationId xmlns:p14="http://schemas.microsoft.com/office/powerpoint/2010/main" val="4065854071"/>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ABC6E-8946-93B1-DA7F-D642A2FD0D91}"/>
              </a:ext>
            </a:extLst>
          </p:cNvPr>
          <p:cNvSpPr>
            <a:spLocks noGrp="1"/>
          </p:cNvSpPr>
          <p:nvPr>
            <p:ph type="title" hasCustomPrompt="1"/>
          </p:nvPr>
        </p:nvSpPr>
        <p:spPr>
          <a:xfrm>
            <a:off x="513347" y="3162211"/>
            <a:ext cx="10990793" cy="1400264"/>
          </a:xfrm>
        </p:spPr>
        <p:txBody>
          <a:bodyPr anchor="b"/>
          <a:lstStyle>
            <a:lvl1pPr>
              <a:defRPr sz="6000" b="0"/>
            </a:lvl1pPr>
          </a:lstStyle>
          <a:p>
            <a:r>
              <a:rPr lang="en-US" dirty="0"/>
              <a:t>Title</a:t>
            </a:r>
          </a:p>
        </p:txBody>
      </p:sp>
      <p:sp>
        <p:nvSpPr>
          <p:cNvPr id="3" name="Text Placeholder 2">
            <a:extLst>
              <a:ext uri="{FF2B5EF4-FFF2-40B4-BE49-F238E27FC236}">
                <a16:creationId xmlns:a16="http://schemas.microsoft.com/office/drawing/2014/main" id="{B4169D34-58C5-177A-5800-433B02088A00}"/>
              </a:ext>
            </a:extLst>
          </p:cNvPr>
          <p:cNvSpPr>
            <a:spLocks noGrp="1"/>
          </p:cNvSpPr>
          <p:nvPr>
            <p:ph type="body" idx="1" hasCustomPrompt="1"/>
          </p:nvPr>
        </p:nvSpPr>
        <p:spPr>
          <a:xfrm>
            <a:off x="513347" y="4589464"/>
            <a:ext cx="10990792" cy="958408"/>
          </a:xfrm>
        </p:spPr>
        <p:txBody>
          <a:bodyPr/>
          <a:lstStyle>
            <a:lvl1pPr marL="0" indent="0">
              <a:buNone/>
              <a:defRPr sz="2400">
                <a:solidFill>
                  <a:srgbClr val="00305E"/>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Speaker(s)</a:t>
            </a:r>
          </a:p>
        </p:txBody>
      </p:sp>
      <p:sp>
        <p:nvSpPr>
          <p:cNvPr id="4" name="Date Placeholder 3">
            <a:extLst>
              <a:ext uri="{FF2B5EF4-FFF2-40B4-BE49-F238E27FC236}">
                <a16:creationId xmlns:a16="http://schemas.microsoft.com/office/drawing/2014/main" id="{E4165BEC-60E4-73E1-F5D5-F1AAB9D372B0}"/>
              </a:ext>
            </a:extLst>
          </p:cNvPr>
          <p:cNvSpPr>
            <a:spLocks noGrp="1"/>
          </p:cNvSpPr>
          <p:nvPr>
            <p:ph type="dt" sz="half" idx="10"/>
          </p:nvPr>
        </p:nvSpPr>
        <p:spPr>
          <a:xfrm>
            <a:off x="1017360" y="7670780"/>
            <a:ext cx="2743200" cy="365125"/>
          </a:xfrm>
          <a:prstGeom prst="rect">
            <a:avLst/>
          </a:prstGeom>
        </p:spPr>
        <p:txBody>
          <a:bodyPr/>
          <a:lstStyle/>
          <a:p>
            <a:fld id="{3203B15E-653A-4B2F-9F5F-14E85920A64B}" type="datetimeFigureOut">
              <a:rPr lang="en-US" smtClean="0"/>
              <a:t>12/11/2025</a:t>
            </a:fld>
            <a:endParaRPr lang="en-US"/>
          </a:p>
        </p:txBody>
      </p:sp>
      <p:sp>
        <p:nvSpPr>
          <p:cNvPr id="5" name="Footer Placeholder 4">
            <a:extLst>
              <a:ext uri="{FF2B5EF4-FFF2-40B4-BE49-F238E27FC236}">
                <a16:creationId xmlns:a16="http://schemas.microsoft.com/office/drawing/2014/main" id="{8999F11A-566E-F623-8262-9C4F0D43761A}"/>
              </a:ext>
            </a:extLst>
          </p:cNvPr>
          <p:cNvSpPr>
            <a:spLocks noGrp="1"/>
          </p:cNvSpPr>
          <p:nvPr>
            <p:ph type="ftr" sz="quarter" idx="11"/>
          </p:nvPr>
        </p:nvSpPr>
        <p:spPr>
          <a:xfrm>
            <a:off x="4037580" y="7471355"/>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D5ABEA5-E68D-9FBD-6AF9-CA6F31BA8746}"/>
              </a:ext>
            </a:extLst>
          </p:cNvPr>
          <p:cNvSpPr>
            <a:spLocks noGrp="1"/>
          </p:cNvSpPr>
          <p:nvPr>
            <p:ph type="sldNum" sz="quarter" idx="12"/>
          </p:nvPr>
        </p:nvSpPr>
        <p:spPr>
          <a:xfrm>
            <a:off x="7155720" y="7974133"/>
            <a:ext cx="2743200" cy="365125"/>
          </a:xfrm>
          <a:prstGeom prst="rect">
            <a:avLst/>
          </a:prstGeom>
        </p:spPr>
        <p:txBody>
          <a:bodyPr/>
          <a:lstStyle/>
          <a:p>
            <a:fld id="{1E909D46-20F9-4BDB-ADE5-B8144AAAE811}" type="slidenum">
              <a:rPr lang="en-US" smtClean="0"/>
              <a:t>‹#›</a:t>
            </a:fld>
            <a:endParaRPr lang="en-US"/>
          </a:p>
        </p:txBody>
      </p:sp>
      <p:pic>
        <p:nvPicPr>
          <p:cNvPr id="8" name="Picture 7" descr="A logo of a rabbit&#10;&#10;Description automatically generated">
            <a:extLst>
              <a:ext uri="{FF2B5EF4-FFF2-40B4-BE49-F238E27FC236}">
                <a16:creationId xmlns:a16="http://schemas.microsoft.com/office/drawing/2014/main" id="{8B904FB1-A44C-3E05-1AA2-E6A41CA3D7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9479" y="338931"/>
            <a:ext cx="2274660" cy="2274660"/>
          </a:xfrm>
          <a:prstGeom prst="rect">
            <a:avLst/>
          </a:prstGeom>
        </p:spPr>
      </p:pic>
      <p:sp>
        <p:nvSpPr>
          <p:cNvPr id="9" name="TextBox 8">
            <a:extLst>
              <a:ext uri="{FF2B5EF4-FFF2-40B4-BE49-F238E27FC236}">
                <a16:creationId xmlns:a16="http://schemas.microsoft.com/office/drawing/2014/main" id="{DAD2E87B-0044-14AC-077A-45F7434715F0}"/>
              </a:ext>
            </a:extLst>
          </p:cNvPr>
          <p:cNvSpPr txBox="1"/>
          <p:nvPr userDrawn="1"/>
        </p:nvSpPr>
        <p:spPr>
          <a:xfrm>
            <a:off x="9229479" y="2489634"/>
            <a:ext cx="2274660" cy="523220"/>
          </a:xfrm>
          <a:prstGeom prst="rect">
            <a:avLst/>
          </a:prstGeom>
          <a:noFill/>
        </p:spPr>
        <p:txBody>
          <a:bodyPr wrap="square" rtlCol="0">
            <a:spAutoFit/>
          </a:bodyPr>
          <a:lstStyle/>
          <a:p>
            <a:pPr algn="ctr"/>
            <a:r>
              <a:rPr lang="en-GB" sz="2800" dirty="0"/>
              <a:t>Slide template</a:t>
            </a:r>
            <a:endParaRPr lang="LID4096" sz="2800" dirty="0"/>
          </a:p>
        </p:txBody>
      </p:sp>
    </p:spTree>
    <p:extLst>
      <p:ext uri="{BB962C8B-B14F-4D97-AF65-F5344CB8AC3E}">
        <p14:creationId xmlns:p14="http://schemas.microsoft.com/office/powerpoint/2010/main" val="807650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FE1DF-24C7-8F31-40CA-7DDD56AB2A45}"/>
              </a:ext>
            </a:extLst>
          </p:cNvPr>
          <p:cNvSpPr>
            <a:spLocks noGrp="1"/>
          </p:cNvSpPr>
          <p:nvPr>
            <p:ph type="title"/>
          </p:nvPr>
        </p:nvSpPr>
        <p:spPr>
          <a:xfrm>
            <a:off x="277920" y="365125"/>
            <a:ext cx="10576893" cy="91440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874BDC-A125-2F9E-1864-7A4C95462501}"/>
              </a:ext>
            </a:extLst>
          </p:cNvPr>
          <p:cNvSpPr>
            <a:spLocks noGrp="1"/>
          </p:cNvSpPr>
          <p:nvPr>
            <p:ph idx="1"/>
          </p:nvPr>
        </p:nvSpPr>
        <p:spPr>
          <a:xfrm>
            <a:off x="277920" y="1371600"/>
            <a:ext cx="11075880" cy="4989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logo of a rabbit&#10;&#10;Description automatically generated">
            <a:extLst>
              <a:ext uri="{FF2B5EF4-FFF2-40B4-BE49-F238E27FC236}">
                <a16:creationId xmlns:a16="http://schemas.microsoft.com/office/drawing/2014/main" id="{1A4FACA9-BBB7-A81F-F7C5-258958D50F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4815" y="365125"/>
            <a:ext cx="914400" cy="914400"/>
          </a:xfrm>
          <a:prstGeom prst="rect">
            <a:avLst/>
          </a:prstGeom>
        </p:spPr>
      </p:pic>
    </p:spTree>
    <p:extLst>
      <p:ext uri="{BB962C8B-B14F-4D97-AF65-F5344CB8AC3E}">
        <p14:creationId xmlns:p14="http://schemas.microsoft.com/office/powerpoint/2010/main" val="4237533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42E874-400C-E24A-926D-CC99757EEE3E}"/>
              </a:ext>
            </a:extLst>
          </p:cNvPr>
          <p:cNvSpPr>
            <a:spLocks noGrp="1"/>
          </p:cNvSpPr>
          <p:nvPr>
            <p:ph type="title"/>
          </p:nvPr>
        </p:nvSpPr>
        <p:spPr/>
        <p:txBody>
          <a:bodyPr/>
          <a:lstStyle/>
          <a:p>
            <a:r>
              <a:rPr lang="en-US" noProof="0" dirty="0" err="1"/>
              <a:t>Mastertitelformat</a:t>
            </a:r>
            <a:r>
              <a:rPr lang="en-US" noProof="0" dirty="0"/>
              <a:t> </a:t>
            </a:r>
            <a:r>
              <a:rPr lang="en-US" noProof="0" dirty="0" err="1"/>
              <a:t>bearbeiten</a:t>
            </a:r>
            <a:endParaRPr lang="en-US" noProof="0" dirty="0"/>
          </a:p>
        </p:txBody>
      </p:sp>
    </p:spTree>
    <p:extLst>
      <p:ext uri="{BB962C8B-B14F-4D97-AF65-F5344CB8AC3E}">
        <p14:creationId xmlns:p14="http://schemas.microsoft.com/office/powerpoint/2010/main" val="1146169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95350" y="358563"/>
            <a:ext cx="10267951" cy="812280"/>
          </a:xfrm>
          <a:prstGeom prst="rect">
            <a:avLst/>
          </a:prstGeom>
          <a:ln>
            <a:noFill/>
          </a:ln>
        </p:spPr>
        <p:txBody>
          <a:bodyPr vert="horz" lIns="0" tIns="0" rIns="0" bIns="0" rtlCol="0" anchor="t" anchorCtr="0">
            <a:noAutofit/>
          </a:bodyPr>
          <a:lstStyle/>
          <a:p>
            <a:r>
              <a:rPr lang="en-US" noProof="0" dirty="0"/>
              <a:t>This is an title</a:t>
            </a:r>
          </a:p>
        </p:txBody>
      </p:sp>
      <p:sp>
        <p:nvSpPr>
          <p:cNvPr id="3" name="Textplatzhalter 2"/>
          <p:cNvSpPr>
            <a:spLocks noGrp="1"/>
          </p:cNvSpPr>
          <p:nvPr>
            <p:ph type="body" idx="1"/>
          </p:nvPr>
        </p:nvSpPr>
        <p:spPr>
          <a:xfrm>
            <a:off x="877619" y="1484313"/>
            <a:ext cx="10648949" cy="4249738"/>
          </a:xfrm>
          <a:prstGeom prst="rect">
            <a:avLst/>
          </a:prstGeom>
          <a:ln>
            <a:noFill/>
          </a:ln>
        </p:spPr>
        <p:txBody>
          <a:bodyPr vert="horz" lIns="0" tIns="0" rIns="0" bIns="0" rtlCol="0">
            <a:noAutofit/>
          </a:bodyPr>
          <a:lstStyle/>
          <a:p>
            <a:pPr lvl="0"/>
            <a:r>
              <a:rPr lang="en-US" noProof="0" dirty="0"/>
              <a:t>First text layer without bullets  (16pt)</a:t>
            </a:r>
          </a:p>
          <a:p>
            <a:pPr lvl="1"/>
            <a:r>
              <a:rPr lang="en-US" noProof="0" dirty="0"/>
              <a:t>Second text layer (16 </a:t>
            </a:r>
            <a:r>
              <a:rPr lang="en-US" noProof="0" dirty="0" err="1"/>
              <a:t>pt</a:t>
            </a:r>
            <a:r>
              <a:rPr lang="en-US" noProof="0" dirty="0"/>
              <a:t>), bluish bullet</a:t>
            </a:r>
          </a:p>
          <a:p>
            <a:pPr lvl="3"/>
            <a:r>
              <a:rPr lang="en-US" noProof="0" dirty="0"/>
              <a:t>Third text layer (14pt), green bullet</a:t>
            </a:r>
          </a:p>
          <a:p>
            <a:pPr lvl="4"/>
            <a:r>
              <a:rPr lang="en-US" noProof="0" dirty="0"/>
              <a:t>Fourth layer, try to avoid it</a:t>
            </a:r>
          </a:p>
          <a:p>
            <a:pPr lvl="7"/>
            <a:r>
              <a:rPr lang="en-US" noProof="0" dirty="0"/>
              <a:t>Fifth layer (really needed?)</a:t>
            </a:r>
          </a:p>
        </p:txBody>
      </p:sp>
      <p:sp>
        <p:nvSpPr>
          <p:cNvPr id="4" name="Textfeld 3"/>
          <p:cNvSpPr txBox="1"/>
          <p:nvPr userDrawn="1"/>
        </p:nvSpPr>
        <p:spPr>
          <a:xfrm>
            <a:off x="1826505" y="6157414"/>
            <a:ext cx="2790337"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AI4Science @UFZ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Robert Haase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@haesleinhuepf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December 2025</a:t>
            </a:r>
          </a:p>
        </p:txBody>
      </p:sp>
      <p:cxnSp>
        <p:nvCxnSpPr>
          <p:cNvPr id="8" name="Gerade Verbindung 14"/>
          <p:cNvCxnSpPr/>
          <p:nvPr/>
        </p:nvCxnSpPr>
        <p:spPr>
          <a:xfrm>
            <a:off x="0" y="6063479"/>
            <a:ext cx="12192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7699688" y="6221812"/>
            <a:ext cx="829808" cy="461665"/>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br>
              <a:rPr lang="de-DE" sz="1000" dirty="0">
                <a:solidFill>
                  <a:schemeClr val="bg2"/>
                </a:solidFill>
                <a:latin typeface="Open Sans" panose="020B0606030504020204" pitchFamily="34" charset="0"/>
                <a:ea typeface="Open Sans" panose="020B0606030504020204" pitchFamily="34" charset="0"/>
                <a:cs typeface="Open Sans" panose="020B0606030504020204" pitchFamily="34" charset="0"/>
              </a:rPr>
            </a:br>
            <a:fld id="{38F97D41-8991-4148-BA02-56FEE4AAF2CC}" type="slidenum">
              <a:rPr lang="de-DE" sz="1000" baseline="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lang="de-DE" sz="1000" baseline="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de-DE"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Grafik 10">
            <a:extLst>
              <a:ext uri="{FF2B5EF4-FFF2-40B4-BE49-F238E27FC236}">
                <a16:creationId xmlns:a16="http://schemas.microsoft.com/office/drawing/2014/main" id="{A8309DBD-9A40-2349-A663-52842E0881D2}"/>
              </a:ext>
            </a:extLst>
          </p:cNvPr>
          <p:cNvPicPr>
            <a:picLocks noChangeAspect="1"/>
          </p:cNvPicPr>
          <p:nvPr userDrawn="1"/>
        </p:nvPicPr>
        <p:blipFill>
          <a:blip r:embed="rId7">
            <a:alphaModFix amt="80000"/>
            <a:extLst>
              <a:ext uri="{28A0092B-C50C-407E-A947-70E740481C1C}">
                <a14:useLocalDpi xmlns:a14="http://schemas.microsoft.com/office/drawing/2010/main" val="0"/>
              </a:ext>
            </a:extLst>
          </a:blip>
          <a:stretch>
            <a:fillRect/>
          </a:stretch>
        </p:blipFill>
        <p:spPr>
          <a:xfrm rot="11023648">
            <a:off x="10518588" y="-1404142"/>
            <a:ext cx="4841067" cy="4560112"/>
          </a:xfrm>
          <a:prstGeom prst="rect">
            <a:avLst/>
          </a:prstGeom>
        </p:spPr>
      </p:pic>
      <p:pic>
        <p:nvPicPr>
          <p:cNvPr id="18" name="Grafik 17">
            <a:extLst>
              <a:ext uri="{FF2B5EF4-FFF2-40B4-BE49-F238E27FC236}">
                <a16:creationId xmlns:a16="http://schemas.microsoft.com/office/drawing/2014/main" id="{9AA7E9CC-0B56-D845-8F08-95D8DC7CD313}"/>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375481" y="6077578"/>
            <a:ext cx="1816520" cy="760027"/>
          </a:xfrm>
          <a:prstGeom prst="rect">
            <a:avLst/>
          </a:prstGeom>
        </p:spPr>
      </p:pic>
      <p:pic>
        <p:nvPicPr>
          <p:cNvPr id="20" name="Grafik 19">
            <a:extLst>
              <a:ext uri="{FF2B5EF4-FFF2-40B4-BE49-F238E27FC236}">
                <a16:creationId xmlns:a16="http://schemas.microsoft.com/office/drawing/2014/main" id="{CA20171B-332B-3046-B607-37D179DE6C63}"/>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792322" y="6246727"/>
            <a:ext cx="1619251" cy="476250"/>
          </a:xfrm>
          <a:prstGeom prst="rect">
            <a:avLst/>
          </a:prstGeom>
        </p:spPr>
      </p:pic>
      <p:pic>
        <p:nvPicPr>
          <p:cNvPr id="22" name="Grafik 21">
            <a:extLst>
              <a:ext uri="{FF2B5EF4-FFF2-40B4-BE49-F238E27FC236}">
                <a16:creationId xmlns:a16="http://schemas.microsoft.com/office/drawing/2014/main" id="{C41FD19D-2546-974E-8FE0-F91C1D8B0F1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62210" y="6183931"/>
            <a:ext cx="1466279" cy="597064"/>
          </a:xfrm>
          <a:prstGeom prst="rect">
            <a:avLst/>
          </a:prstGeom>
        </p:spPr>
      </p:pic>
      <p:pic>
        <p:nvPicPr>
          <p:cNvPr id="5" name="Grafik 4"/>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59791" y="-197974"/>
            <a:ext cx="1207113" cy="1627773"/>
          </a:xfrm>
          <a:prstGeom prst="rect">
            <a:avLst/>
          </a:prstGeom>
        </p:spPr>
      </p:pic>
      <p:pic>
        <p:nvPicPr>
          <p:cNvPr id="6" name="Grafik 5"/>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804324" y="-268488"/>
            <a:ext cx="2712955" cy="2682472"/>
          </a:xfrm>
          <a:prstGeom prst="rect">
            <a:avLst/>
          </a:prstGeom>
        </p:spPr>
      </p:pic>
    </p:spTree>
    <p:extLst>
      <p:ext uri="{BB962C8B-B14F-4D97-AF65-F5344CB8AC3E}">
        <p14:creationId xmlns:p14="http://schemas.microsoft.com/office/powerpoint/2010/main" val="3716104474"/>
      </p:ext>
    </p:extLst>
  </p:cSld>
  <p:clrMap bg1="lt1" tx1="dk1" bg2="lt2" tx2="dk2" accent1="accent1" accent2="accent2" accent3="accent3" accent4="accent4" accent5="accent5" accent6="accent6" hlink="hlink" folHlink="folHlink"/>
  <p:sldLayoutIdLst>
    <p:sldLayoutId id="2147483866" r:id="rId1"/>
    <p:sldLayoutId id="2147483868" r:id="rId2"/>
    <p:sldLayoutId id="2147483869" r:id="rId3"/>
    <p:sldLayoutId id="2147483870" r:id="rId4"/>
    <p:sldLayoutId id="2147483871" r:id="rId5"/>
  </p:sldLayoutIdLst>
  <p:hf hdr="0"/>
  <p:txStyles>
    <p:titleStyle>
      <a:lvl1pPr algn="l" defTabSz="914400" rtl="0" eaLnBrk="1" latinLnBrk="0" hangingPunct="1">
        <a:spcBef>
          <a:spcPct val="0"/>
        </a:spcBef>
        <a:buNone/>
        <a:defRPr sz="4000" b="0" kern="1200" baseline="0">
          <a:solidFill>
            <a:schemeClr val="tx2"/>
          </a:solidFill>
          <a:latin typeface="+mj-lt"/>
          <a:ea typeface="+mj-ea"/>
          <a:cs typeface="+mj-cs"/>
        </a:defRPr>
      </a:lvl1pPr>
    </p:titleStyle>
    <p:bodyStyle>
      <a:lvl1pPr marL="0" indent="0" algn="l" defTabSz="914400" rtl="0" eaLnBrk="1" latinLnBrk="0" hangingPunct="1">
        <a:spcBef>
          <a:spcPts val="6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6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31">
          <p15:clr>
            <a:srgbClr val="F26B43"/>
          </p15:clr>
        </p15:guide>
        <p15:guide id="3" pos="324">
          <p15:clr>
            <a:srgbClr val="F26B43"/>
          </p15:clr>
        </p15:guide>
        <p15:guide id="4" pos="880">
          <p15:clr>
            <a:srgbClr val="F26B43"/>
          </p15:clr>
        </p15:guide>
        <p15:guide id="5" pos="968">
          <p15:clr>
            <a:srgbClr val="F26B43"/>
          </p15:clr>
        </p15:guide>
        <p15:guide id="6" pos="1528">
          <p15:clr>
            <a:srgbClr val="F26B43"/>
          </p15:clr>
        </p15:guide>
        <p15:guide id="7" pos="1616">
          <p15:clr>
            <a:srgbClr val="F26B43"/>
          </p15:clr>
        </p15:guide>
        <p15:guide id="8" pos="2268">
          <p15:clr>
            <a:srgbClr val="F26B43"/>
          </p15:clr>
        </p15:guide>
        <p15:guide id="9" pos="2176">
          <p15:clr>
            <a:srgbClr val="F26B43"/>
          </p15:clr>
        </p15:guide>
        <p15:guide id="10" pos="2912">
          <p15:clr>
            <a:srgbClr val="F26B43"/>
          </p15:clr>
        </p15:guide>
        <p15:guide id="11" pos="2823">
          <p15:clr>
            <a:srgbClr val="F26B43"/>
          </p15:clr>
        </p15:guide>
        <p15:guide id="12" pos="3472">
          <p15:clr>
            <a:srgbClr val="F26B43"/>
          </p15:clr>
        </p15:guide>
        <p15:guide id="13" pos="3563">
          <p15:clr>
            <a:srgbClr val="F26B43"/>
          </p15:clr>
        </p15:guide>
        <p15:guide id="14" pos="4119">
          <p15:clr>
            <a:srgbClr val="F26B43"/>
          </p15:clr>
        </p15:guide>
        <p15:guide id="15" pos="4211">
          <p15:clr>
            <a:srgbClr val="F26B43"/>
          </p15:clr>
        </p15:guide>
        <p15:guide id="16" pos="4767">
          <p15:clr>
            <a:srgbClr val="F26B43"/>
          </p15:clr>
        </p15:guide>
        <p15:guide id="17" pos="4868">
          <p15:clr>
            <a:srgbClr val="F26B43"/>
          </p15:clr>
        </p15:guide>
        <p15:guide id="18" pos="5183">
          <p15:clr>
            <a:srgbClr val="F26B43"/>
          </p15:clr>
        </p15:guide>
        <p15:guide id="19" pos="5091">
          <p15:clr>
            <a:srgbClr val="F26B43"/>
          </p15:clr>
        </p15:guide>
        <p15:guide id="20" pos="5415">
          <p15:clr>
            <a:srgbClr val="F26B43"/>
          </p15:clr>
        </p15:guide>
        <p15:guide id="21" pos="5507">
          <p15:clr>
            <a:srgbClr val="F26B43"/>
          </p15:clr>
        </p15:guide>
        <p15:guide id="22" pos="6060">
          <p15:clr>
            <a:srgbClr val="F26B43"/>
          </p15:clr>
        </p15:guide>
        <p15:guide id="23" pos="6152">
          <p15:clr>
            <a:srgbClr val="F26B43"/>
          </p15:clr>
        </p15:guide>
        <p15:guide id="24" pos="6708">
          <p15:clr>
            <a:srgbClr val="F26B43"/>
          </p15:clr>
        </p15:guide>
        <p15:guide id="25" pos="6800">
          <p15:clr>
            <a:srgbClr val="F26B43"/>
          </p15:clr>
        </p15:guide>
        <p15:guide id="26" pos="7448">
          <p15:clr>
            <a:srgbClr val="F26B43"/>
          </p15:clr>
        </p15:guide>
        <p15:guide id="27" pos="7356">
          <p15:clr>
            <a:srgbClr val="F26B43"/>
          </p15:clr>
        </p15:guide>
        <p15:guide id="30" orient="horz" pos="727">
          <p15:clr>
            <a:srgbClr val="F26B43"/>
          </p15:clr>
        </p15:guide>
        <p15:guide id="31" pos="555">
          <p15:clr>
            <a:srgbClr val="F26B43"/>
          </p15:clr>
        </p15:guide>
        <p15:guide id="32" pos="644">
          <p15:clr>
            <a:srgbClr val="F26B43"/>
          </p15:clr>
        </p15:guide>
        <p15:guide id="33" pos="1204">
          <p15:clr>
            <a:srgbClr val="F26B43"/>
          </p15:clr>
        </p15:guide>
        <p15:guide id="34" pos="1300">
          <p15:clr>
            <a:srgbClr val="F26B43"/>
          </p15:clr>
        </p15:guide>
        <p15:guide id="35" pos="1852">
          <p15:clr>
            <a:srgbClr val="F26B43"/>
          </p15:clr>
        </p15:guide>
        <p15:guide id="36" pos="1943">
          <p15:clr>
            <a:srgbClr val="F26B43"/>
          </p15:clr>
        </p15:guide>
        <p15:guide id="37" pos="2500">
          <p15:clr>
            <a:srgbClr val="F26B43"/>
          </p15:clr>
        </p15:guide>
        <p15:guide id="38" pos="2588">
          <p15:clr>
            <a:srgbClr val="F26B43"/>
          </p15:clr>
        </p15:guide>
        <p15:guide id="39" pos="3144">
          <p15:clr>
            <a:srgbClr val="F26B43"/>
          </p15:clr>
        </p15:guide>
        <p15:guide id="40" pos="3239">
          <p15:clr>
            <a:srgbClr val="F26B43"/>
          </p15:clr>
        </p15:guide>
        <p15:guide id="41" pos="3796">
          <p15:clr>
            <a:srgbClr val="F26B43"/>
          </p15:clr>
        </p15:guide>
        <p15:guide id="42" pos="3884">
          <p15:clr>
            <a:srgbClr val="F26B43"/>
          </p15:clr>
        </p15:guide>
        <p15:guide id="43" pos="4440">
          <p15:clr>
            <a:srgbClr val="F26B43"/>
          </p15:clr>
        </p15:guide>
        <p15:guide id="44" pos="4536">
          <p15:clr>
            <a:srgbClr val="F26B43"/>
          </p15:clr>
        </p15:guide>
        <p15:guide id="45" pos="5736">
          <p15:clr>
            <a:srgbClr val="F26B43"/>
          </p15:clr>
        </p15:guide>
        <p15:guide id="46" pos="5831">
          <p15:clr>
            <a:srgbClr val="F26B43"/>
          </p15:clr>
        </p15:guide>
        <p15:guide id="47" pos="6411">
          <p15:clr>
            <a:srgbClr val="F26B43"/>
          </p15:clr>
        </p15:guide>
        <p15:guide id="48" pos="6479">
          <p15:clr>
            <a:srgbClr val="F26B43"/>
          </p15:clr>
        </p15:guide>
        <p15:guide id="49" pos="7032">
          <p15:clr>
            <a:srgbClr val="F26B43"/>
          </p15:clr>
        </p15:guide>
        <p15:guide id="50" pos="7127">
          <p15:clr>
            <a:srgbClr val="F26B43"/>
          </p15:clr>
        </p15:guide>
        <p15:guide id="51" orient="horz" pos="3612">
          <p15:clr>
            <a:srgbClr val="F26B43"/>
          </p15:clr>
        </p15:guide>
        <p15:guide id="52" orient="horz" pos="3838">
          <p15:clr>
            <a:srgbClr val="F26B43"/>
          </p15:clr>
        </p15:guide>
        <p15:guide id="53" orient="horz" pos="935">
          <p15:clr>
            <a:srgbClr val="F26B43"/>
          </p15:clr>
        </p15:guide>
        <p15:guide id="58" orient="horz" pos="221">
          <p15:clr>
            <a:srgbClr val="F26B43"/>
          </p15:clr>
        </p15:guide>
        <p15:guide id="59" orient="horz" pos="3962">
          <p15:clr>
            <a:srgbClr val="F26B43"/>
          </p15:clr>
        </p15:guide>
        <p15:guide id="60" orient="horz" pos="4167">
          <p15:clr>
            <a:srgbClr val="F26B43"/>
          </p15:clr>
        </p15:guide>
        <p15:guide id="61" orient="horz" pos="618">
          <p15:clr>
            <a:srgbClr val="F26B43"/>
          </p15:clr>
        </p15:guide>
        <p15:guide id="62" orient="horz" pos="490">
          <p15:clr>
            <a:srgbClr val="F26B43"/>
          </p15:clr>
        </p15:guide>
        <p15:guide id="63" orient="horz" pos="40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gif"/></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zenodo.org/records/15181334" TargetMode="External"/><Relationship Id="rId7" Type="http://schemas.openxmlformats.org/officeDocument/2006/relationships/image" Target="../media/image23.png"/><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hyperlink" Target="https://deepai.org/" TargetMode="External"/><Relationship Id="rId5" Type="http://schemas.openxmlformats.org/officeDocument/2006/relationships/image" Target="../media/image21.png"/><Relationship Id="rId10" Type="http://schemas.openxmlformats.org/officeDocument/2006/relationships/hyperlink" Target="https://www.craiyon.com/" TargetMode="External"/><Relationship Id="rId4" Type="http://schemas.openxmlformats.org/officeDocument/2006/relationships/image" Target="../media/image20.png"/><Relationship Id="rId9" Type="http://schemas.openxmlformats.org/officeDocument/2006/relationships/hyperlink" Target="https://chat.mistral.ai/"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https://zenodo.org/records/15181334" TargetMode="External"/><Relationship Id="rId7" Type="http://schemas.openxmlformats.org/officeDocument/2006/relationships/image" Target="../media/image25.png"/><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2.xml"/><Relationship Id="rId6" Type="http://schemas.openxmlformats.org/officeDocument/2006/relationships/hyperlink" Target="https://deepai.org/" TargetMode="External"/><Relationship Id="rId11" Type="http://schemas.openxmlformats.org/officeDocument/2006/relationships/image" Target="../media/image29.jpeg"/><Relationship Id="rId5" Type="http://schemas.openxmlformats.org/officeDocument/2006/relationships/hyperlink" Target="https://www.craiyon.com/" TargetMode="External"/><Relationship Id="rId10" Type="http://schemas.openxmlformats.org/officeDocument/2006/relationships/image" Target="../media/image28.png"/><Relationship Id="rId4" Type="http://schemas.openxmlformats.org/officeDocument/2006/relationships/hyperlink" Target="https://chat.mistral.ai/" TargetMode="External"/><Relationship Id="rId9" Type="http://schemas.openxmlformats.org/officeDocument/2006/relationships/image" Target="../media/image2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arxiv.org/abs/2408.0629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arxiv.org/abs/2408.06292" TargetMode="External"/><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hyperlink" Target="https://lnkd.in/p/dmaR9VEJ"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hyperlink" Target="https://aaai.org/conference/aaai/aaai-26/review-process-updat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aaai.org/aaai-launches-ai-powered-peer-review-assessment-system/" TargetMode="Externa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aaai.org/aaai-launches-ai-powered-peer-review-assessment-system/" TargetMode="Externa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hyperlink" Target="https://www.dfg.de/resource/blob/289676/230921-statement-executive-committee-ki-ai.pdf" TargetMode="External"/><Relationship Id="rId2" Type="http://schemas.openxmlformats.org/officeDocument/2006/relationships/image" Target="../media/image35.png"/><Relationship Id="rId1"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hyperlink" Target="https://www.helmholtz.de/assets/helmholtz_gemeinschaft/Downloads/Helmholtz_Recommendations_on_use_of_AI_Version_1.0.pdf"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helmholtz.de/assets/helmholtz_gemeinschaft/Downloads/Helmholtz_Recommendations_on_use_of_AI_Version_1.0.pdf" TargetMode="External"/><Relationship Id="rId2" Type="http://schemas.openxmlformats.org/officeDocument/2006/relationships/hyperlink" Target="https://www.dfg.de/resource/blob/289676/230921-statement-executive-committee-ki-ai.pdf" TargetMode="Externa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hyperlink" Target="https://www.ufz.de/index.php?de=36697"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helmholtz.de/assets/helmholtz_gemeinschaft/Downloads/Helmholtz_Recommendations_on_use_of_AI_Version_1.0.pdf" TargetMode="External"/><Relationship Id="rId2" Type="http://schemas.openxmlformats.org/officeDocument/2006/relationships/hyperlink" Target="https://www.dfg.de/resource/blob/289676/230921-statement-executive-committee-ki-ai.pdf" TargetMode="Externa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hyperlink" Target="https://www.helmholtz.de/assets/helmholtz_gemeinschaft/Downloads/Helmholtz_Recommendations_on_use_of_AI_Version_1.0.pdf" TargetMode="External"/><Relationship Id="rId2" Type="http://schemas.openxmlformats.org/officeDocument/2006/relationships/hyperlink" Target="https://www.dfg.de/resource/blob/289676/230921-statement-executive-committee-ki-ai.pdf" TargetMode="Externa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hyperlink" Target="https://www.dfg.de/resource/blob/289676/230921-statement-executive-committee-ki-ai.pdf" TargetMode="External"/><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hyperlink" Target="https://www.helmholtz.de/assets/helmholtz_gemeinschaft/Downloads/Helmholtz_Recommendations_on_use_of_AI_Version_1.0.pdf"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dfg.de/resource/blob/289676/230921-statement-executive-committee-ki-ai.pdf" TargetMode="External"/><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hyperlink" Target="https://www.helmholtz.de/assets/helmholtz_gemeinschaft/Downloads/Helmholtz_Recommendations_on_use_of_AI_Version_1.0.pdf"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dfg.de/resource/blob/289676/230921-statement-executive-committee-ki-ai.pdf" TargetMode="External"/><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hyperlink" Target="https://www.helmholtz.de/assets/helmholtz_gemeinschaft/Downloads/Helmholtz_Recommendations_on_use_of_AI_Version_1.0.pdf"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6.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hyperlink" Target="https://eur-lex.europa.eu/legal-content/DE/TXT/HTML/?uri=OJ:L_202401689#art_4"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gesetze-im-internet.de/gg/art_2.html"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dejure.org/gesetze/DSGVO/5.html"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learn.microsoft.com/en-us/copilot/microsoft-365/microsoft-365-copilot-privacy" TargetMode="External"/><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44.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hyperlink" Target="https://rdm.pages.ufz.de/guidelines/AI-for-science/AI-Ethics/#6-avoid-ai-in-sensitive-activities" TargetMode="External"/><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6.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2" Type="http://schemas.openxmlformats.org/officeDocument/2006/relationships/hyperlink" Target="https://eur-lex.europa.eu/legal-content/EN/TXT/?uri=CELEX:32024R1689"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eur-lex.europa.eu/legal-content/EN/TXT/?uri=CELEX:32024R1689"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artificialintelligenceact.eu/article/6/" TargetMode="External"/><Relationship Id="rId2" Type="http://schemas.openxmlformats.org/officeDocument/2006/relationships/hyperlink" Target="https://artificialintelligenceact.eu/article/5/" TargetMode="External"/><Relationship Id="rId1" Type="http://schemas.openxmlformats.org/officeDocument/2006/relationships/slideLayout" Target="../slideLayouts/slideLayout2.xml"/><Relationship Id="rId4" Type="http://schemas.openxmlformats.org/officeDocument/2006/relationships/hyperlink" Target="https://artificialintelligenceact.eu/article/51/"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helmholtz-blablador.fz-juelich.de/" TargetMode="External"/><Relationship Id="rId2" Type="http://schemas.openxmlformats.org/officeDocument/2006/relationships/hyperlink" Target="https://eur-lex.europa.eu/legal-content/EN/TXT/?uri=CELEX:32024R1689"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6.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s://www.gesetze-im-internet.de/urhg/__44b.html" TargetMode="External"/><Relationship Id="rId1" Type="http://schemas.openxmlformats.org/officeDocument/2006/relationships/slideLayout" Target="../slideLayouts/slideLayout2.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arxiv.org/pdf/2410.08800" TargetMode="External"/><Relationship Id="rId2" Type="http://schemas.openxmlformats.org/officeDocument/2006/relationships/hyperlink" Target="https://www.iais.fraunhofer.de/en/business-areas/speech-technologies/conversational-ai/opengpt-x/benchmarks.html" TargetMode="Externa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hyperlink" Target="https://creativecommons.org/licenses/by/4.0/deed.en" TargetMode="Externa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s://arxiv.org/pdf/2405.18492"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6.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52.xml.rels><?xml version="1.0" encoding="UTF-8" standalone="yes"?>
<Relationships xmlns="http://schemas.openxmlformats.org/package/2006/relationships"><Relationship Id="rId3" Type="http://schemas.openxmlformats.org/officeDocument/2006/relationships/hyperlink" Target="https://scads.github.io/ai4science-ufz-2025/session3/ai-detectors.html" TargetMode="External"/><Relationship Id="rId2" Type="http://schemas.openxmlformats.org/officeDocument/2006/relationships/hyperlink" Target="https://scispace.com/ai-detector" TargetMode="Externa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53.xml.rels><?xml version="1.0" encoding="UTF-8" standalone="yes"?>
<Relationships xmlns="http://schemas.openxmlformats.org/package/2006/relationships"><Relationship Id="rId2" Type="http://schemas.openxmlformats.org/officeDocument/2006/relationships/hyperlink" Target="https://scads.github.io/ai4science-ufz-2025/session3/bias_detection.html"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hyperlink" Target="https://rdm.pages.ufz.de/guidelines/AI-for-science/Workshops-%26-Courses/" TargetMode="External"/><Relationship Id="rId3" Type="http://schemas.openxmlformats.org/officeDocument/2006/relationships/image" Target="../media/image68.png"/><Relationship Id="rId7" Type="http://schemas.openxmlformats.org/officeDocument/2006/relationships/hyperlink" Target="https://www.helmholtz.ai/applied-ai/ai-consultancy-teams/" TargetMode="External"/><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hyperlink" Target="https://www.ub.uni-leipzig.de/service/workshops-und-online-tutorials/schulungen/ki-stammtisch" TargetMode="External"/><Relationship Id="rId5" Type="http://schemas.openxmlformats.org/officeDocument/2006/relationships/image" Target="../media/image69.png"/><Relationship Id="rId4" Type="http://schemas.openxmlformats.org/officeDocument/2006/relationships/hyperlink" Target="https://scads.ai/event/meetup/" TargetMode="External"/><Relationship Id="rId9" Type="http://schemas.openxmlformats.org/officeDocument/2006/relationships/image" Target="../media/image7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71.jpe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46.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04ED7-48BD-6D81-9127-40184635E954}"/>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BBCE87CA-DB7E-7D6D-04A4-989B65CBFD0D}"/>
              </a:ext>
            </a:extLst>
          </p:cNvPr>
          <p:cNvSpPr txBox="1">
            <a:spLocks/>
          </p:cNvSpPr>
          <p:nvPr/>
        </p:nvSpPr>
        <p:spPr>
          <a:xfrm>
            <a:off x="437198" y="2670372"/>
            <a:ext cx="10595237"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4800" dirty="0" err="1"/>
              <a:t>Responsible</a:t>
            </a:r>
            <a:r>
              <a:rPr lang="en-GB" sz="4800" dirty="0"/>
              <a:t> </a:t>
            </a:r>
            <a:r>
              <a:rPr lang="en-GB" sz="4800" dirty="0" err="1"/>
              <a:t>Use</a:t>
            </a:r>
            <a:r>
              <a:rPr lang="en-GB" sz="4800" dirty="0"/>
              <a:t> </a:t>
            </a:r>
            <a:r>
              <a:rPr lang="en-GB" sz="4800" dirty="0" err="1"/>
              <a:t>of Generative</a:t>
            </a:r>
            <a:r>
              <a:rPr lang="en-GB" sz="4800" dirty="0"/>
              <a:t> AI, </a:t>
            </a:r>
            <a:r>
              <a:rPr lang="en-GB" sz="4800" dirty="0" err="1"/>
              <a:t>Legal</a:t>
            </a:r>
            <a:r>
              <a:rPr lang="en-GB" sz="4800" dirty="0"/>
              <a:t> </a:t>
            </a:r>
            <a:r>
              <a:rPr lang="en-GB" sz="4800" dirty="0" err="1"/>
              <a:t>Framework</a:t>
            </a:r>
            <a:endParaRPr lang="en-GB" sz="4800" dirty="0"/>
          </a:p>
          <a:p>
            <a:r>
              <a:rPr lang="en-GB" sz="4000" dirty="0">
                <a:solidFill>
                  <a:srgbClr val="6CAF69"/>
                </a:solidFill>
                <a:ea typeface="Open Sans ExtraBold" panose="020B0606030504020204" pitchFamily="34" charset="0"/>
                <a:cs typeface="Open Sans ExtraBold" panose="020B0606030504020204" pitchFamily="34" charset="0"/>
              </a:rPr>
              <a:t>Robert Haase</a:t>
            </a:r>
          </a:p>
          <a:p>
            <a:endParaRPr lang="en-GB" sz="1800" dirty="0">
              <a:solidFill>
                <a:srgbClr val="6CAF69"/>
              </a:solidFill>
              <a:ea typeface="Open Sans ExtraBold" panose="020B0606030504020204" pitchFamily="34" charset="0"/>
              <a:cs typeface="Open Sans ExtraBold" panose="020B0606030504020204" pitchFamily="34" charset="0"/>
            </a:endParaRPr>
          </a:p>
          <a:p>
            <a:endParaRPr lang="en-GB" sz="3600" dirty="0">
              <a:solidFill>
                <a:srgbClr val="6CAF69"/>
              </a:solidFill>
              <a:ea typeface="Open Sans ExtraBold" panose="020B0606030504020204" pitchFamily="34" charset="0"/>
              <a:cs typeface="Open Sans ExtraBold"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These</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slides</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can</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be</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reused</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hlinkClick r:id="rId2"/>
              </a:rPr>
              <a:t>under</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the </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conditions</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of the </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CC-BY 4.0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license</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unless</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otherwise</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specified</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a:t>
            </a:r>
          </a:p>
          <a:p>
            <a:endParaRPr lang="en-US" sz="2800" dirty="0">
              <a:solidFill>
                <a:srgbClr val="6CAF69"/>
              </a:solidFill>
              <a:ea typeface="Open Sans ExtraBold" panose="020B0606030504020204" pitchFamily="34" charset="0"/>
              <a:cs typeface="Open Sans ExtraBold" panose="020B0606030504020204" pitchFamily="34" charset="0"/>
            </a:endParaRPr>
          </a:p>
        </p:txBody>
      </p:sp>
      <p:sp>
        <p:nvSpPr>
          <p:cNvPr id="10" name="Rectangle 148">
            <a:extLst>
              <a:ext uri="{FF2B5EF4-FFF2-40B4-BE49-F238E27FC236}">
                <a16:creationId xmlns:a16="http://schemas.microsoft.com/office/drawing/2014/main" id="{4D136C3C-B5D0-6CF0-17F0-E55E102F0760}"/>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2" name="Grafik 4">
            <a:extLst>
              <a:ext uri="{FF2B5EF4-FFF2-40B4-BE49-F238E27FC236}">
                <a16:creationId xmlns:a16="http://schemas.microsoft.com/office/drawing/2014/main" id="{95222BCA-D029-B6B0-F6FF-D03A673CA1FA}"/>
              </a:ext>
            </a:extLst>
          </p:cNvPr>
          <p:cNvPicPr>
            <a:picLocks noChangeAspect="1"/>
          </p:cNvPicPr>
          <p:nvPr/>
        </p:nvPicPr>
        <p:blipFill>
          <a:blip r:embed="rId3"/>
          <a:stretch/>
        </p:blipFill>
        <p:spPr>
          <a:xfrm>
            <a:off x="453140" y="361455"/>
            <a:ext cx="2646110" cy="1075932"/>
          </a:xfrm>
          <a:prstGeom prst="rect">
            <a:avLst/>
          </a:prstGeom>
          <a:ln w="0">
            <a:noFill/>
          </a:ln>
        </p:spPr>
      </p:pic>
      <p:sp>
        <p:nvSpPr>
          <p:cNvPr id="3" name="Textplatzhalter 2">
            <a:extLst>
              <a:ext uri="{FF2B5EF4-FFF2-40B4-BE49-F238E27FC236}">
                <a16:creationId xmlns:a16="http://schemas.microsoft.com/office/drawing/2014/main" id="{7361855C-D83A-B346-2AD7-01C87ED56C0F}"/>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79E6BF74-316E-4F3A-B9DD-5E5934AB6182}"/>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9" name="Grafik 5">
            <a:extLst>
              <a:ext uri="{FF2B5EF4-FFF2-40B4-BE49-F238E27FC236}">
                <a16:creationId xmlns:a16="http://schemas.microsoft.com/office/drawing/2014/main" id="{54750E90-C7CE-7C8E-7C0D-51DDD763B97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524"/>
          <a:stretch/>
        </p:blipFill>
        <p:spPr>
          <a:xfrm>
            <a:off x="5656986" y="6108600"/>
            <a:ext cx="497234" cy="682272"/>
          </a:xfrm>
          <a:prstGeom prst="rect">
            <a:avLst/>
          </a:prstGeom>
        </p:spPr>
      </p:pic>
      <p:pic>
        <p:nvPicPr>
          <p:cNvPr id="11" name="Grafik 10">
            <a:extLst>
              <a:ext uri="{FF2B5EF4-FFF2-40B4-BE49-F238E27FC236}">
                <a16:creationId xmlns:a16="http://schemas.microsoft.com/office/drawing/2014/main" id="{F6BF4E3C-F14E-5098-18A0-51576F376E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6742" y="6277354"/>
            <a:ext cx="1901231" cy="490057"/>
          </a:xfrm>
          <a:prstGeom prst="rect">
            <a:avLst/>
          </a:prstGeom>
        </p:spPr>
      </p:pic>
      <p:pic>
        <p:nvPicPr>
          <p:cNvPr id="12" name="Picture 11" descr="A black text on a white background&#10;&#10;AI-generated content may be incorrect.">
            <a:extLst>
              <a:ext uri="{FF2B5EF4-FFF2-40B4-BE49-F238E27FC236}">
                <a16:creationId xmlns:a16="http://schemas.microsoft.com/office/drawing/2014/main" id="{9063BE3E-7695-6396-D7EC-5070856039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98885" y="6148172"/>
            <a:ext cx="1687097" cy="658811"/>
          </a:xfrm>
          <a:prstGeom prst="rect">
            <a:avLst/>
          </a:prstGeom>
        </p:spPr>
      </p:pic>
      <p:sp>
        <p:nvSpPr>
          <p:cNvPr id="13" name="TextBox 12">
            <a:extLst>
              <a:ext uri="{FF2B5EF4-FFF2-40B4-BE49-F238E27FC236}">
                <a16:creationId xmlns:a16="http://schemas.microsoft.com/office/drawing/2014/main" id="{3FF53536-355B-24FE-45F0-C398DA2D38CB}"/>
              </a:ext>
            </a:extLst>
          </p:cNvPr>
          <p:cNvSpPr txBox="1"/>
          <p:nvPr/>
        </p:nvSpPr>
        <p:spPr>
          <a:xfrm>
            <a:off x="2957121" y="6083648"/>
            <a:ext cx="1024479" cy="230832"/>
          </a:xfrm>
          <a:prstGeom prst="rect">
            <a:avLst/>
          </a:prstGeom>
          <a:noFill/>
        </p:spPr>
        <p:txBody>
          <a:bodyPr wrap="square" rtlCol="0">
            <a:spAutoFit/>
          </a:bodyPr>
          <a:lstStyle/>
          <a:p>
            <a:r>
              <a:rPr lang="en-GB" sz="900" dirty="0" err="1"/>
              <a:t>Funded</a:t>
            </a:r>
            <a:r>
              <a:rPr lang="en-GB" sz="900" dirty="0"/>
              <a:t> by:</a:t>
            </a:r>
            <a:endParaRPr lang="LID4096" sz="900" dirty="0"/>
          </a:p>
        </p:txBody>
      </p:sp>
    </p:spTree>
    <p:extLst>
      <p:ext uri="{BB962C8B-B14F-4D97-AF65-F5344CB8AC3E}">
        <p14:creationId xmlns:p14="http://schemas.microsoft.com/office/powerpoint/2010/main" val="1255493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AADFA-1450-3F17-B8EF-39A52E1EB88C}"/>
              </a:ext>
            </a:extLst>
          </p:cNvPr>
          <p:cNvSpPr>
            <a:spLocks noGrp="1"/>
          </p:cNvSpPr>
          <p:nvPr>
            <p:ph type="title"/>
          </p:nvPr>
        </p:nvSpPr>
        <p:spPr/>
        <p:txBody>
          <a:bodyPr/>
          <a:lstStyle/>
          <a:p>
            <a:r>
              <a:rPr lang="en-GB" dirty="0"/>
              <a:t>Bias</a:t>
            </a:r>
            <a:endParaRPr lang="LID4096" dirty="0"/>
          </a:p>
        </p:txBody>
      </p:sp>
      <p:sp>
        <p:nvSpPr>
          <p:cNvPr id="3" name="Content Placeholder 2">
            <a:extLst>
              <a:ext uri="{FF2B5EF4-FFF2-40B4-BE49-F238E27FC236}">
                <a16:creationId xmlns:a16="http://schemas.microsoft.com/office/drawing/2014/main" id="{DCD623E1-06AE-A1E3-7093-56D3CA33CC6F}"/>
              </a:ext>
            </a:extLst>
          </p:cNvPr>
          <p:cNvSpPr>
            <a:spLocks noGrp="1"/>
          </p:cNvSpPr>
          <p:nvPr>
            <p:ph sz="quarter" idx="10"/>
          </p:nvPr>
        </p:nvSpPr>
        <p:spPr>
          <a:xfrm>
            <a:off x="891302" y="1184015"/>
            <a:ext cx="11300698" cy="1172908"/>
          </a:xfrm>
        </p:spPr>
        <p:txBody>
          <a:bodyPr/>
          <a:lstStyle/>
          <a:p>
            <a:r>
              <a:rPr lang="en-GB" dirty="0"/>
              <a:t>Some prompts require explicit suppression of bias, e.g. in the context of diversity.</a:t>
            </a:r>
            <a:endParaRPr lang="en-GB" dirty="0">
              <a:solidFill>
                <a:schemeClr val="bg1"/>
              </a:solidFill>
            </a:endParaRPr>
          </a:p>
          <a:p>
            <a:r>
              <a:rPr lang="en-GB" dirty="0"/>
              <a:t>Prompt </a:t>
            </a:r>
            <a:r>
              <a:rPr lang="de-DE" i="1" dirty="0">
                <a:latin typeface="Open Sans" pitchFamily="2" charset="0"/>
                <a:ea typeface="Open Sans" pitchFamily="2" charset="0"/>
                <a:cs typeface="Open Sans" pitchFamily="2" charset="0"/>
              </a:rPr>
              <a:t>„Generate an </a:t>
            </a:r>
            <a:r>
              <a:rPr lang="de-DE" i="1" dirty="0" err="1">
                <a:latin typeface="Open Sans" pitchFamily="2" charset="0"/>
                <a:ea typeface="Open Sans" pitchFamily="2" charset="0"/>
                <a:cs typeface="Open Sans" pitchFamily="2" charset="0"/>
              </a:rPr>
              <a:t>image</a:t>
            </a:r>
            <a:r>
              <a:rPr lang="de-DE" i="1" dirty="0">
                <a:latin typeface="Open Sans" pitchFamily="2" charset="0"/>
                <a:ea typeface="Open Sans" pitchFamily="2" charset="0"/>
                <a:cs typeface="Open Sans" pitchFamily="2" charset="0"/>
              </a:rPr>
              <a:t> of a </a:t>
            </a:r>
            <a:r>
              <a:rPr lang="de-DE" i="1" dirty="0" err="1">
                <a:latin typeface="Open Sans" pitchFamily="2" charset="0"/>
                <a:ea typeface="Open Sans" pitchFamily="2" charset="0"/>
                <a:cs typeface="Open Sans" pitchFamily="2" charset="0"/>
              </a:rPr>
              <a:t>scientist</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explaining</a:t>
            </a:r>
            <a:r>
              <a:rPr lang="de-DE" i="1" dirty="0">
                <a:latin typeface="Open Sans" pitchFamily="2" charset="0"/>
                <a:ea typeface="Open Sans" pitchFamily="2" charset="0"/>
                <a:cs typeface="Open Sans" pitchFamily="2" charset="0"/>
              </a:rPr>
              <a:t> a </a:t>
            </a:r>
            <a:r>
              <a:rPr lang="de-DE" i="1" dirty="0" err="1">
                <a:latin typeface="Open Sans" pitchFamily="2" charset="0"/>
                <a:ea typeface="Open Sans" pitchFamily="2" charset="0"/>
                <a:cs typeface="Open Sans" pitchFamily="2" charset="0"/>
              </a:rPr>
              <a:t>highly</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complex</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topic</a:t>
            </a:r>
            <a:r>
              <a:rPr lang="de-DE" i="1" dirty="0">
                <a:latin typeface="Open Sans" pitchFamily="2" charset="0"/>
                <a:ea typeface="Open Sans" pitchFamily="2" charset="0"/>
                <a:cs typeface="Open Sans" pitchFamily="2" charset="0"/>
              </a:rPr>
              <a:t> </a:t>
            </a:r>
            <a:br>
              <a:rPr lang="de-DE" i="1" dirty="0">
                <a:latin typeface="Open Sans" pitchFamily="2" charset="0"/>
                <a:ea typeface="Open Sans" pitchFamily="2" charset="0"/>
                <a:cs typeface="Open Sans" pitchFamily="2" charset="0"/>
              </a:rPr>
            </a:br>
            <a:r>
              <a:rPr lang="de-DE" i="1" dirty="0" err="1">
                <a:latin typeface="Open Sans" pitchFamily="2" charset="0"/>
                <a:ea typeface="Open Sans" pitchFamily="2" charset="0"/>
                <a:cs typeface="Open Sans" pitchFamily="2" charset="0"/>
              </a:rPr>
              <a:t>to</a:t>
            </a:r>
            <a:r>
              <a:rPr lang="de-DE" i="1" dirty="0">
                <a:latin typeface="Open Sans" pitchFamily="2" charset="0"/>
                <a:ea typeface="Open Sans" pitchFamily="2" charset="0"/>
                <a:cs typeface="Open Sans" pitchFamily="2" charset="0"/>
              </a:rPr>
              <a:t> a </a:t>
            </a:r>
            <a:r>
              <a:rPr lang="de-DE" i="1" dirty="0" err="1">
                <a:latin typeface="Open Sans" pitchFamily="2" charset="0"/>
                <a:ea typeface="Open Sans" pitchFamily="2" charset="0"/>
                <a:cs typeface="Open Sans" pitchFamily="2" charset="0"/>
              </a:rPr>
              <a:t>group</a:t>
            </a:r>
            <a:r>
              <a:rPr lang="de-DE" i="1" dirty="0">
                <a:latin typeface="Open Sans" pitchFamily="2" charset="0"/>
                <a:ea typeface="Open Sans" pitchFamily="2" charset="0"/>
                <a:cs typeface="Open Sans" pitchFamily="2" charset="0"/>
              </a:rPr>
              <a:t> of </a:t>
            </a:r>
            <a:r>
              <a:rPr lang="de-DE" i="1" dirty="0" err="1">
                <a:latin typeface="Open Sans" pitchFamily="2" charset="0"/>
                <a:ea typeface="Open Sans" pitchFamily="2" charset="0"/>
                <a:cs typeface="Open Sans" pitchFamily="2" charset="0"/>
              </a:rPr>
              <a:t>colleagues</a:t>
            </a:r>
            <a:r>
              <a:rPr lang="de-DE" i="1" dirty="0">
                <a:latin typeface="Open Sans" pitchFamily="2" charset="0"/>
                <a:ea typeface="Open Sans" pitchFamily="2" charset="0"/>
                <a:cs typeface="Open Sans" pitchFamily="2" charset="0"/>
              </a:rPr>
              <a:t>“</a:t>
            </a:r>
          </a:p>
          <a:p>
            <a:endParaRPr lang="LID4096" dirty="0"/>
          </a:p>
        </p:txBody>
      </p:sp>
      <p:sp>
        <p:nvSpPr>
          <p:cNvPr id="4" name="TextBox 3">
            <a:extLst>
              <a:ext uri="{FF2B5EF4-FFF2-40B4-BE49-F238E27FC236}">
                <a16:creationId xmlns:a16="http://schemas.microsoft.com/office/drawing/2014/main" id="{C997AAB3-5FA8-F183-7E52-DAE6EFC7FA41}"/>
              </a:ext>
            </a:extLst>
          </p:cNvPr>
          <p:cNvSpPr txBox="1"/>
          <p:nvPr/>
        </p:nvSpPr>
        <p:spPr>
          <a:xfrm>
            <a:off x="3337198" y="6174016"/>
            <a:ext cx="5126082" cy="584775"/>
          </a:xfrm>
          <a:prstGeom prst="rect">
            <a:avLst/>
          </a:prstGeom>
          <a:noFill/>
        </p:spPr>
        <p:txBody>
          <a:bodyPr wrap="square" rtlCol="0">
            <a:spAutoFit/>
          </a:bodyPr>
          <a:lstStyle/>
          <a:p>
            <a:r>
              <a:rPr lang="en-GB" sz="1600" dirty="0"/>
              <a:t>Source: </a:t>
            </a:r>
            <a:r>
              <a:rPr lang="en-GB" sz="1600" dirty="0" err="1"/>
              <a:t>Adapted</a:t>
            </a:r>
            <a:r>
              <a:rPr lang="en-GB" sz="1600" dirty="0"/>
              <a:t> from Matthias </a:t>
            </a:r>
            <a:r>
              <a:rPr lang="en-GB" sz="1600" dirty="0" err="1"/>
              <a:t>Täschner</a:t>
            </a:r>
            <a:r>
              <a:rPr lang="en-GB" sz="1600" dirty="0"/>
              <a:t>, ScaDS.AI </a:t>
            </a:r>
            <a:r>
              <a:rPr lang="en-GB" sz="1600" dirty="0">
                <a:hlinkClick r:id="rId2"/>
              </a:rPr>
              <a:t>CC-BY 4.0</a:t>
            </a:r>
            <a:r>
              <a:rPr lang="en-GB" sz="1600" dirty="0"/>
              <a:t> </a:t>
            </a:r>
            <a:r>
              <a:rPr lang="en-GB" sz="1600" dirty="0">
                <a:hlinkClick r:id="rId3"/>
              </a:rPr>
              <a:t>https://zenodo.org/records/15181334</a:t>
            </a:r>
            <a:r>
              <a:rPr lang="en-GB" sz="1600" dirty="0"/>
              <a:t> </a:t>
            </a:r>
            <a:endParaRPr lang="LID4096" sz="1600" dirty="0"/>
          </a:p>
        </p:txBody>
      </p:sp>
      <p:sp>
        <p:nvSpPr>
          <p:cNvPr id="5" name="Rectangle 4">
            <a:extLst>
              <a:ext uri="{FF2B5EF4-FFF2-40B4-BE49-F238E27FC236}">
                <a16:creationId xmlns:a16="http://schemas.microsoft.com/office/drawing/2014/main" id="{A8275DF4-7FB8-8FE7-E1E0-17D581FCB42D}"/>
              </a:ext>
            </a:extLst>
          </p:cNvPr>
          <p:cNvSpPr/>
          <p:nvPr/>
        </p:nvSpPr>
        <p:spPr>
          <a:xfrm>
            <a:off x="880148" y="1249062"/>
            <a:ext cx="6036667" cy="450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de-DE" sz="2200" b="0" strike="noStrike" spc="-1" noProof="0" dirty="0">
              <a:solidFill>
                <a:srgbClr val="000000"/>
              </a:solidFill>
              <a:latin typeface="Calibri"/>
            </a:endParaRPr>
          </a:p>
          <a:p>
            <a:pPr>
              <a:lnSpc>
                <a:spcPct val="100000"/>
              </a:lnSpc>
            </a:pPr>
            <a:endParaRPr lang="de-DE" sz="2200" b="0" strike="noStrike" spc="-1" noProof="0" dirty="0">
              <a:solidFill>
                <a:srgbClr val="000000"/>
              </a:solidFill>
              <a:latin typeface="Calibri"/>
            </a:endParaRPr>
          </a:p>
        </p:txBody>
      </p:sp>
      <p:pic>
        <p:nvPicPr>
          <p:cNvPr id="7" name="Picture 6" descr="A person in a white coat teaching a group of people&#10;&#10;AI-generated content may be incorrect.">
            <a:extLst>
              <a:ext uri="{FF2B5EF4-FFF2-40B4-BE49-F238E27FC236}">
                <a16:creationId xmlns:a16="http://schemas.microsoft.com/office/drawing/2014/main" id="{8BA6C1C7-59B5-55D6-2253-AD8D85B4774F}"/>
              </a:ext>
            </a:extLst>
          </p:cNvPr>
          <p:cNvPicPr>
            <a:picLocks noChangeAspect="1"/>
          </p:cNvPicPr>
          <p:nvPr/>
        </p:nvPicPr>
        <p:blipFill>
          <a:blip r:embed="rId4" cstate="print">
            <a:extLst>
              <a:ext uri="{28A0092B-C50C-407E-A947-70E740481C1C}">
                <a14:useLocalDpi xmlns:a14="http://schemas.microsoft.com/office/drawing/2010/main" val="0"/>
              </a:ext>
            </a:extLst>
          </a:blip>
          <a:srcRect t="5850" b="9811"/>
          <a:stretch/>
        </p:blipFill>
        <p:spPr>
          <a:xfrm>
            <a:off x="6705348" y="3921414"/>
            <a:ext cx="3242457" cy="2080946"/>
          </a:xfrm>
          <a:prstGeom prst="rect">
            <a:avLst/>
          </a:prstGeom>
        </p:spPr>
      </p:pic>
      <p:pic>
        <p:nvPicPr>
          <p:cNvPr id="8" name="Picture 7" descr="A group of people in lab coats looking at a large screen&#10;&#10;AI-generated content may be incorrect.">
            <a:extLst>
              <a:ext uri="{FF2B5EF4-FFF2-40B4-BE49-F238E27FC236}">
                <a16:creationId xmlns:a16="http://schemas.microsoft.com/office/drawing/2014/main" id="{944FBD87-43F9-F3B4-D518-9FC2792D3567}"/>
              </a:ext>
            </a:extLst>
          </p:cNvPr>
          <p:cNvPicPr>
            <a:picLocks noChangeAspect="1"/>
          </p:cNvPicPr>
          <p:nvPr/>
        </p:nvPicPr>
        <p:blipFill>
          <a:blip r:embed="rId5" cstate="print">
            <a:extLst>
              <a:ext uri="{28A0092B-C50C-407E-A947-70E740481C1C}">
                <a14:useLocalDpi xmlns:a14="http://schemas.microsoft.com/office/drawing/2010/main" val="0"/>
              </a:ext>
            </a:extLst>
          </a:blip>
          <a:srcRect t="14986"/>
          <a:stretch/>
        </p:blipFill>
        <p:spPr>
          <a:xfrm>
            <a:off x="5026767" y="2777917"/>
            <a:ext cx="2538247" cy="2157875"/>
          </a:xfrm>
          <a:prstGeom prst="rect">
            <a:avLst/>
          </a:prstGeom>
        </p:spPr>
      </p:pic>
      <p:pic>
        <p:nvPicPr>
          <p:cNvPr id="9" name="Picture 8" descr="A group of people in lab coats&#10;&#10;AI-generated content may be incorrect.">
            <a:extLst>
              <a:ext uri="{FF2B5EF4-FFF2-40B4-BE49-F238E27FC236}">
                <a16:creationId xmlns:a16="http://schemas.microsoft.com/office/drawing/2014/main" id="{7D3228F0-5783-5D9F-9150-0CCA8D70A179}"/>
              </a:ext>
            </a:extLst>
          </p:cNvPr>
          <p:cNvPicPr>
            <a:picLocks noChangeAspect="1"/>
          </p:cNvPicPr>
          <p:nvPr/>
        </p:nvPicPr>
        <p:blipFill>
          <a:blip r:embed="rId6" cstate="print">
            <a:extLst>
              <a:ext uri="{28A0092B-C50C-407E-A947-70E740481C1C}">
                <a14:useLocalDpi xmlns:a14="http://schemas.microsoft.com/office/drawing/2010/main" val="0"/>
              </a:ext>
            </a:extLst>
          </a:blip>
          <a:srcRect l="1738" t="1964" r="2965" b="1995"/>
          <a:stretch/>
        </p:blipFill>
        <p:spPr>
          <a:xfrm>
            <a:off x="312017" y="3237295"/>
            <a:ext cx="2281088" cy="2293301"/>
          </a:xfrm>
          <a:prstGeom prst="rect">
            <a:avLst/>
          </a:prstGeom>
        </p:spPr>
      </p:pic>
      <p:pic>
        <p:nvPicPr>
          <p:cNvPr id="10" name="Picture 9" descr="A person standing in front of a large screen&#10;&#10;AI-generated content may be incorrect.">
            <a:extLst>
              <a:ext uri="{FF2B5EF4-FFF2-40B4-BE49-F238E27FC236}">
                <a16:creationId xmlns:a16="http://schemas.microsoft.com/office/drawing/2014/main" id="{4AADC339-B790-C207-005A-22182EEE97A6}"/>
              </a:ext>
            </a:extLst>
          </p:cNvPr>
          <p:cNvPicPr>
            <a:picLocks noChangeAspect="1"/>
          </p:cNvPicPr>
          <p:nvPr/>
        </p:nvPicPr>
        <p:blipFill>
          <a:blip r:embed="rId7" cstate="print">
            <a:extLst>
              <a:ext uri="{28A0092B-C50C-407E-A947-70E740481C1C}">
                <a14:useLocalDpi xmlns:a14="http://schemas.microsoft.com/office/drawing/2010/main" val="0"/>
              </a:ext>
            </a:extLst>
          </a:blip>
          <a:srcRect l="3559" t="15301" r="1464" b="10777"/>
          <a:stretch/>
        </p:blipFill>
        <p:spPr>
          <a:xfrm>
            <a:off x="2404263" y="3841758"/>
            <a:ext cx="2782852" cy="2153417"/>
          </a:xfrm>
          <a:prstGeom prst="rect">
            <a:avLst/>
          </a:prstGeom>
        </p:spPr>
      </p:pic>
      <p:pic>
        <p:nvPicPr>
          <p:cNvPr id="11" name="Picture 10" descr="A group of people looking at a screen&#10;&#10;AI-generated content may be incorrect.">
            <a:extLst>
              <a:ext uri="{FF2B5EF4-FFF2-40B4-BE49-F238E27FC236}">
                <a16:creationId xmlns:a16="http://schemas.microsoft.com/office/drawing/2014/main" id="{6B801AD6-B45F-52BC-601B-980D04C39700}"/>
              </a:ext>
            </a:extLst>
          </p:cNvPr>
          <p:cNvPicPr>
            <a:picLocks noChangeAspect="1"/>
          </p:cNvPicPr>
          <p:nvPr/>
        </p:nvPicPr>
        <p:blipFill>
          <a:blip r:embed="rId8" cstate="print">
            <a:extLst>
              <a:ext uri="{28A0092B-C50C-407E-A947-70E740481C1C}">
                <a14:useLocalDpi xmlns:a14="http://schemas.microsoft.com/office/drawing/2010/main" val="0"/>
              </a:ext>
            </a:extLst>
          </a:blip>
          <a:srcRect t="17193"/>
          <a:stretch/>
        </p:blipFill>
        <p:spPr>
          <a:xfrm>
            <a:off x="9561444" y="2745408"/>
            <a:ext cx="2410751" cy="1989326"/>
          </a:xfrm>
          <a:prstGeom prst="rect">
            <a:avLst/>
          </a:prstGeom>
        </p:spPr>
      </p:pic>
      <p:sp>
        <p:nvSpPr>
          <p:cNvPr id="12" name="TextBox 2">
            <a:extLst>
              <a:ext uri="{FF2B5EF4-FFF2-40B4-BE49-F238E27FC236}">
                <a16:creationId xmlns:a16="http://schemas.microsoft.com/office/drawing/2014/main" id="{885556BC-32B9-FDA5-8C3C-3FE0F54E360E}"/>
              </a:ext>
            </a:extLst>
          </p:cNvPr>
          <p:cNvSpPr txBox="1"/>
          <p:nvPr/>
        </p:nvSpPr>
        <p:spPr>
          <a:xfrm>
            <a:off x="216156" y="5537107"/>
            <a:ext cx="1127232"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Dall-E</a:t>
            </a:r>
          </a:p>
        </p:txBody>
      </p:sp>
      <p:sp>
        <p:nvSpPr>
          <p:cNvPr id="13" name="TextBox 3">
            <a:extLst>
              <a:ext uri="{FF2B5EF4-FFF2-40B4-BE49-F238E27FC236}">
                <a16:creationId xmlns:a16="http://schemas.microsoft.com/office/drawing/2014/main" id="{5FD8389E-8D0F-D516-5CDC-BECF7061339B}"/>
              </a:ext>
            </a:extLst>
          </p:cNvPr>
          <p:cNvSpPr txBox="1"/>
          <p:nvPr/>
        </p:nvSpPr>
        <p:spPr>
          <a:xfrm>
            <a:off x="852567" y="5825742"/>
            <a:ext cx="1579278"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noProof="0" dirty="0" err="1">
                <a:latin typeface="Open Sans" pitchFamily="2" charset="0"/>
                <a:ea typeface="Open Sans" pitchFamily="2" charset="0"/>
                <a:cs typeface="Open Sans" pitchFamily="2" charset="0"/>
              </a:rPr>
              <a:t>StableDiffusion</a:t>
            </a:r>
            <a:endParaRPr lang="de-DE" sz="800" noProof="0" dirty="0">
              <a:latin typeface="Open Sans" pitchFamily="2" charset="0"/>
              <a:ea typeface="Open Sans" pitchFamily="2" charset="0"/>
              <a:cs typeface="Open Sans" pitchFamily="2" charset="0"/>
            </a:endParaRPr>
          </a:p>
        </p:txBody>
      </p:sp>
      <p:sp>
        <p:nvSpPr>
          <p:cNvPr id="14" name="TextBox 5">
            <a:extLst>
              <a:ext uri="{FF2B5EF4-FFF2-40B4-BE49-F238E27FC236}">
                <a16:creationId xmlns:a16="http://schemas.microsoft.com/office/drawing/2014/main" id="{65A4BE4B-9AAF-153B-B091-4770664506EB}"/>
              </a:ext>
            </a:extLst>
          </p:cNvPr>
          <p:cNvSpPr txBox="1"/>
          <p:nvPr/>
        </p:nvSpPr>
        <p:spPr>
          <a:xfrm>
            <a:off x="9885302" y="5811654"/>
            <a:ext cx="1877437"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dirty="0">
                <a:latin typeface="Open Sans" pitchFamily="2" charset="0"/>
                <a:ea typeface="Open Sans" pitchFamily="2" charset="0"/>
                <a:cs typeface="Open Sans" pitchFamily="2" charset="0"/>
                <a:hlinkClick r:id="rId9"/>
              </a:rPr>
              <a:t>https://chat.mistral.ai</a:t>
            </a:r>
            <a:endParaRPr lang="de-DE" sz="800" noProof="0" dirty="0">
              <a:latin typeface="Open Sans" pitchFamily="2" charset="0"/>
              <a:ea typeface="Open Sans" pitchFamily="2" charset="0"/>
              <a:cs typeface="Open Sans" pitchFamily="2" charset="0"/>
            </a:endParaRPr>
          </a:p>
        </p:txBody>
      </p:sp>
      <p:sp>
        <p:nvSpPr>
          <p:cNvPr id="15" name="TextBox 6">
            <a:extLst>
              <a:ext uri="{FF2B5EF4-FFF2-40B4-BE49-F238E27FC236}">
                <a16:creationId xmlns:a16="http://schemas.microsoft.com/office/drawing/2014/main" id="{2A5CC30A-B317-9011-E3F9-7539D6ECCD21}"/>
              </a:ext>
            </a:extLst>
          </p:cNvPr>
          <p:cNvSpPr txBox="1"/>
          <p:nvPr/>
        </p:nvSpPr>
        <p:spPr>
          <a:xfrm>
            <a:off x="9973760" y="4739152"/>
            <a:ext cx="2089033"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dirty="0">
                <a:latin typeface="Open Sans" pitchFamily="2" charset="0"/>
                <a:ea typeface="Open Sans" pitchFamily="2" charset="0"/>
                <a:cs typeface="Open Sans" pitchFamily="2" charset="0"/>
                <a:hlinkClick r:id="rId10"/>
              </a:rPr>
              <a:t>https://www.craiyon.com</a:t>
            </a:r>
            <a:endParaRPr lang="de-DE" sz="800" noProof="0" dirty="0">
              <a:latin typeface="Open Sans" pitchFamily="2" charset="0"/>
              <a:ea typeface="Open Sans" pitchFamily="2" charset="0"/>
              <a:cs typeface="Open Sans" pitchFamily="2" charset="0"/>
            </a:endParaRPr>
          </a:p>
        </p:txBody>
      </p:sp>
      <p:sp>
        <p:nvSpPr>
          <p:cNvPr id="16" name="TextBox 7">
            <a:extLst>
              <a:ext uri="{FF2B5EF4-FFF2-40B4-BE49-F238E27FC236}">
                <a16:creationId xmlns:a16="http://schemas.microsoft.com/office/drawing/2014/main" id="{F7E5D5CF-53EF-6AD0-4685-D069C951C892}"/>
              </a:ext>
            </a:extLst>
          </p:cNvPr>
          <p:cNvSpPr txBox="1"/>
          <p:nvPr/>
        </p:nvSpPr>
        <p:spPr>
          <a:xfrm>
            <a:off x="7562520" y="2751641"/>
            <a:ext cx="1064645" cy="338554"/>
          </a:xfrm>
          <a:prstGeom prst="rect">
            <a:avLst/>
          </a:prstGeom>
          <a:noFill/>
        </p:spPr>
        <p:txBody>
          <a:bodyPr wrap="squar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dirty="0">
                <a:latin typeface="Open Sans" pitchFamily="2" charset="0"/>
                <a:ea typeface="Open Sans" pitchFamily="2" charset="0"/>
                <a:cs typeface="Open Sans" pitchFamily="2" charset="0"/>
                <a:hlinkClick r:id="rId11"/>
              </a:rPr>
              <a:t>https://deepai.org</a:t>
            </a:r>
            <a:endParaRPr lang="de-DE" sz="800" noProof="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041639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6E268-B72E-47C9-FF42-B7090F520C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1B34EE-01CC-D599-4CB3-917CF5A67476}"/>
              </a:ext>
            </a:extLst>
          </p:cNvPr>
          <p:cNvSpPr>
            <a:spLocks noGrp="1"/>
          </p:cNvSpPr>
          <p:nvPr>
            <p:ph type="title"/>
          </p:nvPr>
        </p:nvSpPr>
        <p:spPr/>
        <p:txBody>
          <a:bodyPr/>
          <a:lstStyle/>
          <a:p>
            <a:r>
              <a:rPr lang="en-GB" dirty="0"/>
              <a:t>Bias</a:t>
            </a:r>
            <a:endParaRPr lang="LID4096" dirty="0"/>
          </a:p>
        </p:txBody>
      </p:sp>
      <p:sp>
        <p:nvSpPr>
          <p:cNvPr id="3" name="Content Placeholder 2">
            <a:extLst>
              <a:ext uri="{FF2B5EF4-FFF2-40B4-BE49-F238E27FC236}">
                <a16:creationId xmlns:a16="http://schemas.microsoft.com/office/drawing/2014/main" id="{933920A3-9F22-D889-62E0-4BE7D6B8BEBB}"/>
              </a:ext>
            </a:extLst>
          </p:cNvPr>
          <p:cNvSpPr>
            <a:spLocks noGrp="1"/>
          </p:cNvSpPr>
          <p:nvPr>
            <p:ph sz="quarter" idx="10"/>
          </p:nvPr>
        </p:nvSpPr>
        <p:spPr>
          <a:xfrm>
            <a:off x="891302" y="1184015"/>
            <a:ext cx="11300698" cy="1172908"/>
          </a:xfrm>
        </p:spPr>
        <p:txBody>
          <a:bodyPr/>
          <a:lstStyle/>
          <a:p>
            <a:r>
              <a:rPr lang="en-GB" dirty="0"/>
              <a:t>Some prompts require explicit suppression of bias, e.g. in the context of diversity.</a:t>
            </a:r>
            <a:endParaRPr lang="en-GB" dirty="0">
              <a:solidFill>
                <a:schemeClr val="bg1"/>
              </a:solidFill>
            </a:endParaRPr>
          </a:p>
          <a:p>
            <a:r>
              <a:rPr lang="en-GB" dirty="0"/>
              <a:t>Prompt </a:t>
            </a:r>
            <a:r>
              <a:rPr lang="de-DE" i="1" dirty="0">
                <a:latin typeface="Open Sans" pitchFamily="2" charset="0"/>
                <a:ea typeface="Open Sans" pitchFamily="2" charset="0"/>
                <a:cs typeface="Open Sans" pitchFamily="2" charset="0"/>
              </a:rPr>
              <a:t>„Generate an </a:t>
            </a:r>
            <a:r>
              <a:rPr lang="de-DE" i="1" dirty="0" err="1">
                <a:latin typeface="Open Sans" pitchFamily="2" charset="0"/>
                <a:ea typeface="Open Sans" pitchFamily="2" charset="0"/>
                <a:cs typeface="Open Sans" pitchFamily="2" charset="0"/>
              </a:rPr>
              <a:t>image</a:t>
            </a:r>
            <a:r>
              <a:rPr lang="de-DE" i="1" dirty="0">
                <a:latin typeface="Open Sans" pitchFamily="2" charset="0"/>
                <a:ea typeface="Open Sans" pitchFamily="2" charset="0"/>
                <a:cs typeface="Open Sans" pitchFamily="2" charset="0"/>
              </a:rPr>
              <a:t> of a </a:t>
            </a:r>
            <a:r>
              <a:rPr lang="de-DE" i="1" dirty="0" err="1">
                <a:solidFill>
                  <a:srgbClr val="6CAF69"/>
                </a:solidFill>
                <a:latin typeface="Open Sans" pitchFamily="2" charset="0"/>
                <a:ea typeface="Open Sans" pitchFamily="2" charset="0"/>
                <a:cs typeface="Open Sans" pitchFamily="2" charset="0"/>
              </a:rPr>
              <a:t>female</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scientist</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explaining</a:t>
            </a:r>
            <a:r>
              <a:rPr lang="de-DE" i="1" dirty="0">
                <a:latin typeface="Open Sans" pitchFamily="2" charset="0"/>
                <a:ea typeface="Open Sans" pitchFamily="2" charset="0"/>
                <a:cs typeface="Open Sans" pitchFamily="2" charset="0"/>
              </a:rPr>
              <a:t> a </a:t>
            </a:r>
            <a:r>
              <a:rPr lang="de-DE" i="1" dirty="0" err="1">
                <a:latin typeface="Open Sans" pitchFamily="2" charset="0"/>
                <a:ea typeface="Open Sans" pitchFamily="2" charset="0"/>
                <a:cs typeface="Open Sans" pitchFamily="2" charset="0"/>
              </a:rPr>
              <a:t>highly</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complex</a:t>
            </a:r>
            <a:r>
              <a:rPr lang="de-DE" i="1" dirty="0">
                <a:latin typeface="Open Sans" pitchFamily="2" charset="0"/>
                <a:ea typeface="Open Sans" pitchFamily="2" charset="0"/>
                <a:cs typeface="Open Sans" pitchFamily="2" charset="0"/>
              </a:rPr>
              <a:t> </a:t>
            </a:r>
            <a:r>
              <a:rPr lang="de-DE" i="1" dirty="0" err="1">
                <a:latin typeface="Open Sans" pitchFamily="2" charset="0"/>
                <a:ea typeface="Open Sans" pitchFamily="2" charset="0"/>
                <a:cs typeface="Open Sans" pitchFamily="2" charset="0"/>
              </a:rPr>
              <a:t>topic</a:t>
            </a:r>
            <a:r>
              <a:rPr lang="de-DE" i="1" dirty="0">
                <a:latin typeface="Open Sans" pitchFamily="2" charset="0"/>
                <a:ea typeface="Open Sans" pitchFamily="2" charset="0"/>
                <a:cs typeface="Open Sans" pitchFamily="2" charset="0"/>
              </a:rPr>
              <a:t> </a:t>
            </a:r>
            <a:br>
              <a:rPr lang="de-DE" i="1" dirty="0">
                <a:latin typeface="Open Sans" pitchFamily="2" charset="0"/>
                <a:ea typeface="Open Sans" pitchFamily="2" charset="0"/>
                <a:cs typeface="Open Sans" pitchFamily="2" charset="0"/>
              </a:rPr>
            </a:br>
            <a:r>
              <a:rPr lang="de-DE" i="1" dirty="0" err="1">
                <a:latin typeface="Open Sans" pitchFamily="2" charset="0"/>
                <a:ea typeface="Open Sans" pitchFamily="2" charset="0"/>
                <a:cs typeface="Open Sans" pitchFamily="2" charset="0"/>
              </a:rPr>
              <a:t>to</a:t>
            </a:r>
            <a:r>
              <a:rPr lang="de-DE" i="1" dirty="0">
                <a:latin typeface="Open Sans" pitchFamily="2" charset="0"/>
                <a:ea typeface="Open Sans" pitchFamily="2" charset="0"/>
                <a:cs typeface="Open Sans" pitchFamily="2" charset="0"/>
              </a:rPr>
              <a:t> a </a:t>
            </a:r>
            <a:r>
              <a:rPr lang="de-DE" i="1" dirty="0" err="1">
                <a:latin typeface="Open Sans" pitchFamily="2" charset="0"/>
                <a:ea typeface="Open Sans" pitchFamily="2" charset="0"/>
                <a:cs typeface="Open Sans" pitchFamily="2" charset="0"/>
              </a:rPr>
              <a:t>group</a:t>
            </a:r>
            <a:r>
              <a:rPr lang="de-DE" i="1" dirty="0">
                <a:latin typeface="Open Sans" pitchFamily="2" charset="0"/>
                <a:ea typeface="Open Sans" pitchFamily="2" charset="0"/>
                <a:cs typeface="Open Sans" pitchFamily="2" charset="0"/>
              </a:rPr>
              <a:t> of </a:t>
            </a:r>
            <a:r>
              <a:rPr lang="de-DE" i="1" dirty="0" err="1">
                <a:latin typeface="Open Sans" pitchFamily="2" charset="0"/>
                <a:ea typeface="Open Sans" pitchFamily="2" charset="0"/>
                <a:cs typeface="Open Sans" pitchFamily="2" charset="0"/>
              </a:rPr>
              <a:t>colleagues</a:t>
            </a:r>
            <a:r>
              <a:rPr lang="de-DE" i="1" dirty="0">
                <a:latin typeface="Open Sans" pitchFamily="2" charset="0"/>
                <a:ea typeface="Open Sans" pitchFamily="2" charset="0"/>
                <a:cs typeface="Open Sans" pitchFamily="2" charset="0"/>
              </a:rPr>
              <a:t>“</a:t>
            </a:r>
          </a:p>
          <a:p>
            <a:endParaRPr lang="LID4096" dirty="0"/>
          </a:p>
        </p:txBody>
      </p:sp>
      <p:sp>
        <p:nvSpPr>
          <p:cNvPr id="4" name="TextBox 3">
            <a:extLst>
              <a:ext uri="{FF2B5EF4-FFF2-40B4-BE49-F238E27FC236}">
                <a16:creationId xmlns:a16="http://schemas.microsoft.com/office/drawing/2014/main" id="{526EDA34-5827-3605-14F8-516738E365A0}"/>
              </a:ext>
            </a:extLst>
          </p:cNvPr>
          <p:cNvSpPr txBox="1"/>
          <p:nvPr/>
        </p:nvSpPr>
        <p:spPr>
          <a:xfrm>
            <a:off x="3337198" y="6174016"/>
            <a:ext cx="5126082" cy="584775"/>
          </a:xfrm>
          <a:prstGeom prst="rect">
            <a:avLst/>
          </a:prstGeom>
          <a:noFill/>
        </p:spPr>
        <p:txBody>
          <a:bodyPr wrap="square" rtlCol="0">
            <a:spAutoFit/>
          </a:bodyPr>
          <a:lstStyle/>
          <a:p>
            <a:r>
              <a:rPr lang="en-GB" sz="1600" dirty="0"/>
              <a:t>Source: </a:t>
            </a:r>
            <a:r>
              <a:rPr lang="en-GB" sz="1600" dirty="0" err="1"/>
              <a:t>Adapted</a:t>
            </a:r>
            <a:r>
              <a:rPr lang="en-GB" sz="1600" dirty="0"/>
              <a:t> from Matthias </a:t>
            </a:r>
            <a:r>
              <a:rPr lang="en-GB" sz="1600" dirty="0" err="1"/>
              <a:t>Täschner</a:t>
            </a:r>
            <a:r>
              <a:rPr lang="en-GB" sz="1600" dirty="0"/>
              <a:t>, ScaDS.AI </a:t>
            </a:r>
            <a:r>
              <a:rPr lang="en-GB" sz="1600" dirty="0">
                <a:hlinkClick r:id="rId2"/>
              </a:rPr>
              <a:t>CC-BY 4.0</a:t>
            </a:r>
            <a:r>
              <a:rPr lang="en-GB" sz="1600" dirty="0"/>
              <a:t> </a:t>
            </a:r>
            <a:r>
              <a:rPr lang="en-GB" sz="1600" dirty="0">
                <a:hlinkClick r:id="rId3"/>
              </a:rPr>
              <a:t>https://zenodo.org/records/15181334</a:t>
            </a:r>
            <a:r>
              <a:rPr lang="en-GB" sz="1600" dirty="0"/>
              <a:t> </a:t>
            </a:r>
            <a:endParaRPr lang="LID4096" sz="1600" dirty="0"/>
          </a:p>
        </p:txBody>
      </p:sp>
      <p:sp>
        <p:nvSpPr>
          <p:cNvPr id="5" name="Rectangle 4">
            <a:extLst>
              <a:ext uri="{FF2B5EF4-FFF2-40B4-BE49-F238E27FC236}">
                <a16:creationId xmlns:a16="http://schemas.microsoft.com/office/drawing/2014/main" id="{C929184D-E74B-2F51-319E-EED921EB8715}"/>
              </a:ext>
            </a:extLst>
          </p:cNvPr>
          <p:cNvSpPr/>
          <p:nvPr/>
        </p:nvSpPr>
        <p:spPr>
          <a:xfrm>
            <a:off x="880148" y="1249062"/>
            <a:ext cx="6036667" cy="450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de-DE" sz="2200" b="0" strike="noStrike" spc="-1" noProof="0" dirty="0">
              <a:solidFill>
                <a:srgbClr val="000000"/>
              </a:solidFill>
              <a:latin typeface="Calibri"/>
            </a:endParaRPr>
          </a:p>
          <a:p>
            <a:pPr>
              <a:lnSpc>
                <a:spcPct val="100000"/>
              </a:lnSpc>
            </a:pPr>
            <a:endParaRPr lang="de-DE" sz="2200" b="0" strike="noStrike" spc="-1" noProof="0" dirty="0">
              <a:solidFill>
                <a:srgbClr val="000000"/>
              </a:solidFill>
              <a:latin typeface="Calibri"/>
            </a:endParaRPr>
          </a:p>
        </p:txBody>
      </p:sp>
      <p:sp>
        <p:nvSpPr>
          <p:cNvPr id="12" name="TextBox 2">
            <a:extLst>
              <a:ext uri="{FF2B5EF4-FFF2-40B4-BE49-F238E27FC236}">
                <a16:creationId xmlns:a16="http://schemas.microsoft.com/office/drawing/2014/main" id="{52D0E7C3-2B84-CCC8-3B0F-105AF3ECA24C}"/>
              </a:ext>
            </a:extLst>
          </p:cNvPr>
          <p:cNvSpPr txBox="1"/>
          <p:nvPr/>
        </p:nvSpPr>
        <p:spPr>
          <a:xfrm>
            <a:off x="216156" y="5537107"/>
            <a:ext cx="1673856"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ChatGPT / gpt-4o</a:t>
            </a:r>
          </a:p>
        </p:txBody>
      </p:sp>
      <p:sp>
        <p:nvSpPr>
          <p:cNvPr id="13" name="TextBox 3">
            <a:extLst>
              <a:ext uri="{FF2B5EF4-FFF2-40B4-BE49-F238E27FC236}">
                <a16:creationId xmlns:a16="http://schemas.microsoft.com/office/drawing/2014/main" id="{16730BEE-A911-BBF2-8404-74AA03683038}"/>
              </a:ext>
            </a:extLst>
          </p:cNvPr>
          <p:cNvSpPr txBox="1"/>
          <p:nvPr/>
        </p:nvSpPr>
        <p:spPr>
          <a:xfrm>
            <a:off x="852567" y="5825742"/>
            <a:ext cx="1579278"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noProof="0" dirty="0" err="1">
                <a:latin typeface="Open Sans" pitchFamily="2" charset="0"/>
                <a:ea typeface="Open Sans" pitchFamily="2" charset="0"/>
                <a:cs typeface="Open Sans" pitchFamily="2" charset="0"/>
              </a:rPr>
              <a:t>StableDiffusion</a:t>
            </a:r>
            <a:endParaRPr lang="de-DE" sz="800" noProof="0" dirty="0">
              <a:latin typeface="Open Sans" pitchFamily="2" charset="0"/>
              <a:ea typeface="Open Sans" pitchFamily="2" charset="0"/>
              <a:cs typeface="Open Sans" pitchFamily="2" charset="0"/>
            </a:endParaRPr>
          </a:p>
        </p:txBody>
      </p:sp>
      <p:sp>
        <p:nvSpPr>
          <p:cNvPr id="14" name="TextBox 5">
            <a:extLst>
              <a:ext uri="{FF2B5EF4-FFF2-40B4-BE49-F238E27FC236}">
                <a16:creationId xmlns:a16="http://schemas.microsoft.com/office/drawing/2014/main" id="{098216C7-0D4D-01EE-BA9C-A37E9BFE7489}"/>
              </a:ext>
            </a:extLst>
          </p:cNvPr>
          <p:cNvSpPr txBox="1"/>
          <p:nvPr/>
        </p:nvSpPr>
        <p:spPr>
          <a:xfrm>
            <a:off x="9885302" y="5811654"/>
            <a:ext cx="1877437"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dirty="0">
                <a:latin typeface="Open Sans" pitchFamily="2" charset="0"/>
                <a:ea typeface="Open Sans" pitchFamily="2" charset="0"/>
                <a:cs typeface="Open Sans" pitchFamily="2" charset="0"/>
                <a:hlinkClick r:id="rId4"/>
              </a:rPr>
              <a:t>https://chat.mistral.ai</a:t>
            </a:r>
            <a:endParaRPr lang="de-DE" sz="800" noProof="0" dirty="0">
              <a:latin typeface="Open Sans" pitchFamily="2" charset="0"/>
              <a:ea typeface="Open Sans" pitchFamily="2" charset="0"/>
              <a:cs typeface="Open Sans" pitchFamily="2" charset="0"/>
            </a:endParaRPr>
          </a:p>
        </p:txBody>
      </p:sp>
      <p:sp>
        <p:nvSpPr>
          <p:cNvPr id="15" name="TextBox 6">
            <a:extLst>
              <a:ext uri="{FF2B5EF4-FFF2-40B4-BE49-F238E27FC236}">
                <a16:creationId xmlns:a16="http://schemas.microsoft.com/office/drawing/2014/main" id="{1B818A88-DC74-C0B0-B1CE-840E1BF57A9E}"/>
              </a:ext>
            </a:extLst>
          </p:cNvPr>
          <p:cNvSpPr txBox="1"/>
          <p:nvPr/>
        </p:nvSpPr>
        <p:spPr>
          <a:xfrm>
            <a:off x="9973760" y="4739152"/>
            <a:ext cx="2089033" cy="215444"/>
          </a:xfrm>
          <a:prstGeom prst="rect">
            <a:avLst/>
          </a:prstGeom>
          <a:noFill/>
        </p:spPr>
        <p:txBody>
          <a:bodyPr wrap="non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dirty="0">
                <a:latin typeface="Open Sans" pitchFamily="2" charset="0"/>
                <a:ea typeface="Open Sans" pitchFamily="2" charset="0"/>
                <a:cs typeface="Open Sans" pitchFamily="2" charset="0"/>
                <a:hlinkClick r:id="rId5"/>
              </a:rPr>
              <a:t>https://www.craiyon.com</a:t>
            </a:r>
            <a:endParaRPr lang="de-DE" sz="800" noProof="0" dirty="0">
              <a:latin typeface="Open Sans" pitchFamily="2" charset="0"/>
              <a:ea typeface="Open Sans" pitchFamily="2" charset="0"/>
              <a:cs typeface="Open Sans" pitchFamily="2" charset="0"/>
            </a:endParaRPr>
          </a:p>
        </p:txBody>
      </p:sp>
      <p:sp>
        <p:nvSpPr>
          <p:cNvPr id="16" name="TextBox 7">
            <a:extLst>
              <a:ext uri="{FF2B5EF4-FFF2-40B4-BE49-F238E27FC236}">
                <a16:creationId xmlns:a16="http://schemas.microsoft.com/office/drawing/2014/main" id="{93059922-95D9-F864-B4F1-03785F3CC792}"/>
              </a:ext>
            </a:extLst>
          </p:cNvPr>
          <p:cNvSpPr txBox="1"/>
          <p:nvPr/>
        </p:nvSpPr>
        <p:spPr>
          <a:xfrm>
            <a:off x="7562520" y="2751641"/>
            <a:ext cx="1064645" cy="338554"/>
          </a:xfrm>
          <a:prstGeom prst="rect">
            <a:avLst/>
          </a:prstGeom>
          <a:noFill/>
        </p:spPr>
        <p:txBody>
          <a:bodyPr wrap="square" rtlCol="0">
            <a:sp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800" dirty="0">
                <a:latin typeface="Open Sans" pitchFamily="2" charset="0"/>
                <a:ea typeface="Open Sans" pitchFamily="2" charset="0"/>
                <a:cs typeface="Open Sans" pitchFamily="2" charset="0"/>
              </a:rPr>
              <a:t>G</a:t>
            </a:r>
            <a:r>
              <a:rPr lang="de-DE" sz="800" noProof="0" dirty="0" err="1">
                <a:latin typeface="Open Sans" pitchFamily="2" charset="0"/>
                <a:ea typeface="Open Sans" pitchFamily="2" charset="0"/>
                <a:cs typeface="Open Sans" pitchFamily="2" charset="0"/>
              </a:rPr>
              <a:t>enerated</a:t>
            </a:r>
            <a:r>
              <a:rPr lang="de-DE" sz="800" noProof="0" dirty="0">
                <a:latin typeface="Open Sans" pitchFamily="2" charset="0"/>
                <a:ea typeface="Open Sans" pitchFamily="2" charset="0"/>
                <a:cs typeface="Open Sans" pitchFamily="2" charset="0"/>
              </a:rPr>
              <a:t> with </a:t>
            </a:r>
            <a:r>
              <a:rPr lang="de-DE" sz="800" dirty="0">
                <a:latin typeface="Open Sans" pitchFamily="2" charset="0"/>
                <a:ea typeface="Open Sans" pitchFamily="2" charset="0"/>
                <a:cs typeface="Open Sans" pitchFamily="2" charset="0"/>
                <a:hlinkClick r:id="rId6"/>
              </a:rPr>
              <a:t>https://deepai.org</a:t>
            </a:r>
            <a:endParaRPr lang="de-DE" sz="800" noProof="0" dirty="0">
              <a:latin typeface="Open Sans" pitchFamily="2" charset="0"/>
              <a:ea typeface="Open Sans" pitchFamily="2" charset="0"/>
              <a:cs typeface="Open Sans" pitchFamily="2" charset="0"/>
            </a:endParaRPr>
          </a:p>
        </p:txBody>
      </p:sp>
      <p:pic>
        <p:nvPicPr>
          <p:cNvPr id="17" name="Picture 16">
            <a:extLst>
              <a:ext uri="{FF2B5EF4-FFF2-40B4-BE49-F238E27FC236}">
                <a16:creationId xmlns:a16="http://schemas.microsoft.com/office/drawing/2014/main" id="{BB73C42E-36ED-6417-57CF-37A5021F25CF}"/>
              </a:ext>
            </a:extLst>
          </p:cNvPr>
          <p:cNvPicPr>
            <a:picLocks noChangeAspect="1"/>
          </p:cNvPicPr>
          <p:nvPr/>
        </p:nvPicPr>
        <p:blipFill>
          <a:blip r:embed="rId7"/>
          <a:stretch>
            <a:fillRect/>
          </a:stretch>
        </p:blipFill>
        <p:spPr>
          <a:xfrm>
            <a:off x="281415" y="3212935"/>
            <a:ext cx="2318829" cy="2318829"/>
          </a:xfrm>
          <a:prstGeom prst="rect">
            <a:avLst/>
          </a:prstGeom>
        </p:spPr>
      </p:pic>
      <p:pic>
        <p:nvPicPr>
          <p:cNvPr id="1026" name="Picture 2">
            <a:extLst>
              <a:ext uri="{FF2B5EF4-FFF2-40B4-BE49-F238E27FC236}">
                <a16:creationId xmlns:a16="http://schemas.microsoft.com/office/drawing/2014/main" id="{68489CA6-96DB-B94E-DF88-22557A0CDC35}"/>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8057"/>
          <a:stretch>
            <a:fillRect/>
          </a:stretch>
        </p:blipFill>
        <p:spPr bwMode="auto">
          <a:xfrm>
            <a:off x="2525806" y="3826444"/>
            <a:ext cx="2655418" cy="217591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a:extLst>
              <a:ext uri="{FF2B5EF4-FFF2-40B4-BE49-F238E27FC236}">
                <a16:creationId xmlns:a16="http://schemas.microsoft.com/office/drawing/2014/main" id="{82135563-3868-7627-CD75-35BC4F93F87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52667" y="3947252"/>
            <a:ext cx="2757500" cy="206812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12EA3BFC-9CE4-1949-FCBE-8C5A5161E9E1}"/>
              </a:ext>
            </a:extLst>
          </p:cNvPr>
          <p:cNvPicPr>
            <a:picLocks noChangeAspect="1"/>
          </p:cNvPicPr>
          <p:nvPr/>
        </p:nvPicPr>
        <p:blipFill>
          <a:blip r:embed="rId10"/>
          <a:stretch>
            <a:fillRect/>
          </a:stretch>
        </p:blipFill>
        <p:spPr>
          <a:xfrm>
            <a:off x="9666194" y="2562138"/>
            <a:ext cx="2259331" cy="2206260"/>
          </a:xfrm>
          <a:prstGeom prst="rect">
            <a:avLst/>
          </a:prstGeom>
        </p:spPr>
      </p:pic>
      <p:pic>
        <p:nvPicPr>
          <p:cNvPr id="1028" name="Picture 4">
            <a:extLst>
              <a:ext uri="{FF2B5EF4-FFF2-40B4-BE49-F238E27FC236}">
                <a16:creationId xmlns:a16="http://schemas.microsoft.com/office/drawing/2014/main" id="{0237E570-E0E1-52E9-A3C3-E06A21B1980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083728" y="2745407"/>
            <a:ext cx="2497079" cy="2497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353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06828-4F47-4164-D3FD-DB808E7DBB2E}"/>
              </a:ext>
            </a:extLst>
          </p:cNvPr>
          <p:cNvSpPr>
            <a:spLocks noGrp="1"/>
          </p:cNvSpPr>
          <p:nvPr>
            <p:ph type="title"/>
          </p:nvPr>
        </p:nvSpPr>
        <p:spPr/>
        <p:txBody>
          <a:bodyPr/>
          <a:lstStyle/>
          <a:p>
            <a:r>
              <a:rPr lang="en-GB" dirty="0" err="1"/>
              <a:t>Additional</a:t>
            </a:r>
            <a:r>
              <a:rPr lang="en-GB" dirty="0"/>
              <a:t> Prompt-Engineering Tips</a:t>
            </a:r>
            <a:endParaRPr lang="LID4096" dirty="0"/>
          </a:p>
        </p:txBody>
      </p:sp>
      <p:sp>
        <p:nvSpPr>
          <p:cNvPr id="3" name="Content Placeholder 2">
            <a:extLst>
              <a:ext uri="{FF2B5EF4-FFF2-40B4-BE49-F238E27FC236}">
                <a16:creationId xmlns:a16="http://schemas.microsoft.com/office/drawing/2014/main" id="{6A536391-92AE-5368-8DA8-8A2CD5384A35}"/>
              </a:ext>
            </a:extLst>
          </p:cNvPr>
          <p:cNvSpPr>
            <a:spLocks noGrp="1"/>
          </p:cNvSpPr>
          <p:nvPr>
            <p:ph sz="quarter" idx="10"/>
          </p:nvPr>
        </p:nvSpPr>
        <p:spPr>
          <a:xfrm>
            <a:off x="351064" y="1184015"/>
            <a:ext cx="11169403" cy="639404"/>
          </a:xfrm>
        </p:spPr>
        <p:txBody>
          <a:bodyPr/>
          <a:lstStyle/>
          <a:p>
            <a:pPr marL="342900" indent="-342900">
              <a:buFont typeface="Arial" panose="020B0604020202020204" pitchFamily="34" charset="0"/>
              <a:buChar char="•"/>
            </a:pPr>
            <a:r>
              <a:rPr lang="en-GB" dirty="0"/>
              <a:t>Retrieving feedback, e.g. by the end of meetings.</a:t>
            </a:r>
            <a:endParaRPr lang="LID4096" dirty="0"/>
          </a:p>
        </p:txBody>
      </p:sp>
      <p:sp>
        <p:nvSpPr>
          <p:cNvPr id="4" name="Rectangle 3">
            <a:extLst>
              <a:ext uri="{FF2B5EF4-FFF2-40B4-BE49-F238E27FC236}">
                <a16:creationId xmlns:a16="http://schemas.microsoft.com/office/drawing/2014/main" id="{2EEF18E7-BD62-F91B-480C-837DB46CA26C}"/>
              </a:ext>
            </a:extLst>
          </p:cNvPr>
          <p:cNvSpPr/>
          <p:nvPr/>
        </p:nvSpPr>
        <p:spPr>
          <a:xfrm>
            <a:off x="1487888" y="1646054"/>
            <a:ext cx="2050514" cy="1582126"/>
          </a:xfrm>
          <a:prstGeom prst="rect">
            <a:avLst/>
          </a:prstGeom>
          <a:solidFill>
            <a:schemeClr val="bg1"/>
          </a:solidFill>
          <a:ln w="381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lumMod val="90000"/>
                    <a:lumOff val="10000"/>
                  </a:schemeClr>
                </a:solidFill>
              </a:rPr>
              <a:t>Meeting Minutes Brainstorming {Topic}</a:t>
            </a:r>
            <a:endParaRPr lang="LID4096" dirty="0">
              <a:solidFill>
                <a:schemeClr val="tx1">
                  <a:lumMod val="90000"/>
                  <a:lumOff val="10000"/>
                </a:schemeClr>
              </a:solidFill>
            </a:endParaRPr>
          </a:p>
        </p:txBody>
      </p:sp>
      <p:sp>
        <p:nvSpPr>
          <p:cNvPr id="5" name="Rectangle 4">
            <a:extLst>
              <a:ext uri="{FF2B5EF4-FFF2-40B4-BE49-F238E27FC236}">
                <a16:creationId xmlns:a16="http://schemas.microsoft.com/office/drawing/2014/main" id="{928AF34C-6535-AD92-E3BB-2B47EF54B5E2}"/>
              </a:ext>
            </a:extLst>
          </p:cNvPr>
          <p:cNvSpPr/>
          <p:nvPr/>
        </p:nvSpPr>
        <p:spPr>
          <a:xfrm>
            <a:off x="1503624" y="3398954"/>
            <a:ext cx="2034778" cy="2097666"/>
          </a:xfrm>
          <a:prstGeom prst="rect">
            <a:avLst/>
          </a:prstGeom>
          <a:solidFill>
            <a:schemeClr val="bg1"/>
          </a:solidFill>
          <a:ln w="3810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solidFill>
                  <a:schemeClr val="tx1">
                    <a:lumMod val="90000"/>
                    <a:lumOff val="10000"/>
                  </a:schemeClr>
                </a:solidFill>
              </a:rPr>
              <a:t>Which</a:t>
            </a:r>
            <a:r>
              <a:rPr lang="en-GB" dirty="0">
                <a:solidFill>
                  <a:schemeClr val="tx1">
                    <a:lumMod val="90000"/>
                    <a:lumOff val="10000"/>
                  </a:schemeClr>
                </a:solidFill>
              </a:rPr>
              <a:t> </a:t>
            </a:r>
            <a:r>
              <a:rPr lang="en-GB" dirty="0" err="1">
                <a:solidFill>
                  <a:schemeClr val="tx1">
                    <a:lumMod val="90000"/>
                    <a:lumOff val="10000"/>
                  </a:schemeClr>
                </a:solidFill>
              </a:rPr>
              <a:t>aspects</a:t>
            </a:r>
            <a:r>
              <a:rPr lang="en-GB" dirty="0">
                <a:solidFill>
                  <a:schemeClr val="tx1">
                    <a:lumMod val="90000"/>
                    <a:lumOff val="10000"/>
                  </a:schemeClr>
                </a:solidFill>
              </a:rPr>
              <a:t> are missing </a:t>
            </a:r>
            <a:r>
              <a:rPr lang="en-GB" dirty="0" err="1">
                <a:solidFill>
                  <a:schemeClr val="tx1">
                    <a:lumMod val="90000"/>
                    <a:lumOff val="10000"/>
                  </a:schemeClr>
                </a:solidFill>
              </a:rPr>
              <a:t>from</a:t>
            </a:r>
            <a:r>
              <a:rPr lang="en-GB" dirty="0">
                <a:solidFill>
                  <a:schemeClr val="tx1">
                    <a:lumMod val="90000"/>
                    <a:lumOff val="10000"/>
                  </a:schemeClr>
                </a:solidFill>
              </a:rPr>
              <a:t> </a:t>
            </a:r>
            <a:r>
              <a:rPr lang="en-GB" dirty="0" err="1">
                <a:solidFill>
                  <a:schemeClr val="tx1">
                    <a:lumMod val="90000"/>
                    <a:lumOff val="10000"/>
                  </a:schemeClr>
                </a:solidFill>
              </a:rPr>
              <a:t>these</a:t>
            </a:r>
            <a:r>
              <a:rPr lang="en-GB" dirty="0">
                <a:solidFill>
                  <a:schemeClr val="tx1">
                    <a:lumMod val="90000"/>
                    <a:lumOff val="10000"/>
                  </a:schemeClr>
                </a:solidFill>
              </a:rPr>
              <a:t> </a:t>
            </a:r>
            <a:r>
              <a:rPr lang="en-GB" dirty="0" err="1">
                <a:solidFill>
                  <a:schemeClr val="tx1">
                    <a:lumMod val="90000"/>
                    <a:lumOff val="10000"/>
                  </a:schemeClr>
                </a:solidFill>
              </a:rPr>
              <a:t>meeting minutes</a:t>
            </a:r>
            <a:r>
              <a:rPr lang="en-GB" dirty="0">
                <a:solidFill>
                  <a:schemeClr val="tx1">
                    <a:lumMod val="90000"/>
                    <a:lumOff val="10000"/>
                  </a:schemeClr>
                </a:solidFill>
              </a:rPr>
              <a:t>?</a:t>
            </a:r>
          </a:p>
          <a:p>
            <a:pPr algn="ctr"/>
            <a:endParaRPr lang="en-GB" dirty="0">
              <a:solidFill>
                <a:schemeClr val="tx1">
                  <a:lumMod val="90000"/>
                  <a:lumOff val="10000"/>
                </a:schemeClr>
              </a:solidFill>
            </a:endParaRPr>
          </a:p>
          <a:p>
            <a:pPr algn="ctr"/>
            <a:r>
              <a:rPr lang="en-GB" dirty="0">
                <a:solidFill>
                  <a:schemeClr val="tx1">
                    <a:lumMod val="90000"/>
                    <a:lumOff val="10000"/>
                  </a:schemeClr>
                </a:solidFill>
              </a:rPr>
              <a:t>{Minutes}</a:t>
            </a:r>
            <a:endParaRPr lang="LID4096" dirty="0">
              <a:solidFill>
                <a:schemeClr val="tx1">
                  <a:lumMod val="90000"/>
                  <a:lumOff val="10000"/>
                </a:schemeClr>
              </a:solidFill>
            </a:endParaRPr>
          </a:p>
        </p:txBody>
      </p:sp>
      <p:cxnSp>
        <p:nvCxnSpPr>
          <p:cNvPr id="6" name="Connector: Elbow 5">
            <a:extLst>
              <a:ext uri="{FF2B5EF4-FFF2-40B4-BE49-F238E27FC236}">
                <a16:creationId xmlns:a16="http://schemas.microsoft.com/office/drawing/2014/main" id="{C9DE289E-2C2A-C50B-4FA3-22CD22344F78}"/>
              </a:ext>
            </a:extLst>
          </p:cNvPr>
          <p:cNvCxnSpPr>
            <a:cxnSpLocks/>
            <a:stCxn id="4" idx="1"/>
          </p:cNvCxnSpPr>
          <p:nvPr/>
        </p:nvCxnSpPr>
        <p:spPr>
          <a:xfrm rot="10800000" flipV="1">
            <a:off x="1487888" y="2437117"/>
            <a:ext cx="12700" cy="2709358"/>
          </a:xfrm>
          <a:prstGeom prst="bentConnector4">
            <a:avLst>
              <a:gd name="adj1" fmla="val 2520000"/>
              <a:gd name="adj2" fmla="val 98349"/>
            </a:avLst>
          </a:prstGeom>
          <a:solidFill>
            <a:schemeClr val="bg1"/>
          </a:solidFill>
          <a:ln w="38100">
            <a:solidFill>
              <a:schemeClr val="bg1">
                <a:lumMod val="50000"/>
              </a:schemeClr>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cxnSp>
      <p:sp>
        <p:nvSpPr>
          <p:cNvPr id="7" name="Rectangle 6">
            <a:extLst>
              <a:ext uri="{FF2B5EF4-FFF2-40B4-BE49-F238E27FC236}">
                <a16:creationId xmlns:a16="http://schemas.microsoft.com/office/drawing/2014/main" id="{D2A09545-6408-DA3E-F113-5DBBD431DD9E}"/>
              </a:ext>
            </a:extLst>
          </p:cNvPr>
          <p:cNvSpPr/>
          <p:nvPr/>
        </p:nvSpPr>
        <p:spPr>
          <a:xfrm>
            <a:off x="4650188" y="1646054"/>
            <a:ext cx="2834878" cy="1582126"/>
          </a:xfrm>
          <a:prstGeom prst="rect">
            <a:avLst/>
          </a:prstGeom>
          <a:solidFill>
            <a:schemeClr val="bg1"/>
          </a:solidFill>
          <a:ln w="381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lumMod val="90000"/>
                    <a:lumOff val="10000"/>
                  </a:schemeClr>
                </a:solidFill>
              </a:rPr>
              <a:t>Meeting Minutes Brainstorming </a:t>
            </a:r>
          </a:p>
          <a:p>
            <a:pPr algn="ctr"/>
            <a:r>
              <a:rPr lang="en-GB" dirty="0">
                <a:solidFill>
                  <a:schemeClr val="tx1">
                    <a:lumMod val="90000"/>
                    <a:lumOff val="10000"/>
                  </a:schemeClr>
                </a:solidFill>
              </a:rPr>
              <a:t>{Topic}</a:t>
            </a:r>
            <a:endParaRPr lang="LID4096" dirty="0">
              <a:solidFill>
                <a:schemeClr val="tx1">
                  <a:lumMod val="90000"/>
                  <a:lumOff val="10000"/>
                </a:schemeClr>
              </a:solidFill>
            </a:endParaRPr>
          </a:p>
        </p:txBody>
      </p:sp>
      <p:sp>
        <p:nvSpPr>
          <p:cNvPr id="8" name="Rectangle 7">
            <a:extLst>
              <a:ext uri="{FF2B5EF4-FFF2-40B4-BE49-F238E27FC236}">
                <a16:creationId xmlns:a16="http://schemas.microsoft.com/office/drawing/2014/main" id="{B6684644-D9A6-2248-99D1-FCACB0C08EC2}"/>
              </a:ext>
            </a:extLst>
          </p:cNvPr>
          <p:cNvSpPr/>
          <p:nvPr/>
        </p:nvSpPr>
        <p:spPr>
          <a:xfrm>
            <a:off x="4665924" y="3398954"/>
            <a:ext cx="2834878" cy="2097666"/>
          </a:xfrm>
          <a:prstGeom prst="rect">
            <a:avLst/>
          </a:prstGeom>
          <a:solidFill>
            <a:schemeClr val="bg1"/>
          </a:solidFill>
          <a:ln w="3810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solidFill>
                  <a:schemeClr val="tx1">
                    <a:lumMod val="90000"/>
                    <a:lumOff val="10000"/>
                  </a:schemeClr>
                </a:solidFill>
              </a:rPr>
              <a:t>Which</a:t>
            </a:r>
            <a:r>
              <a:rPr lang="en-GB" dirty="0">
                <a:solidFill>
                  <a:schemeClr val="tx1">
                    <a:lumMod val="90000"/>
                    <a:lumOff val="10000"/>
                  </a:schemeClr>
                </a:solidFill>
              </a:rPr>
              <a:t> </a:t>
            </a:r>
            <a:r>
              <a:rPr lang="en-GB" dirty="0" err="1">
                <a:solidFill>
                  <a:schemeClr val="tx1">
                    <a:lumMod val="90000"/>
                    <a:lumOff val="10000"/>
                  </a:schemeClr>
                </a:solidFill>
              </a:rPr>
              <a:t>aspects</a:t>
            </a:r>
            <a:r>
              <a:rPr lang="en-GB" dirty="0">
                <a:solidFill>
                  <a:schemeClr val="tx1">
                    <a:lumMod val="90000"/>
                    <a:lumOff val="10000"/>
                  </a:schemeClr>
                </a:solidFill>
              </a:rPr>
              <a:t> are missing </a:t>
            </a:r>
            <a:r>
              <a:rPr lang="en-GB" dirty="0" err="1">
                <a:solidFill>
                  <a:schemeClr val="tx1">
                    <a:lumMod val="90000"/>
                    <a:lumOff val="10000"/>
                  </a:schemeClr>
                </a:solidFill>
              </a:rPr>
              <a:t>from</a:t>
            </a:r>
            <a:r>
              <a:rPr lang="en-GB" dirty="0">
                <a:solidFill>
                  <a:schemeClr val="tx1">
                    <a:lumMod val="90000"/>
                    <a:lumOff val="10000"/>
                  </a:schemeClr>
                </a:solidFill>
              </a:rPr>
              <a:t> </a:t>
            </a:r>
            <a:r>
              <a:rPr lang="en-GB" dirty="0" err="1">
                <a:solidFill>
                  <a:schemeClr val="tx1">
                    <a:lumMod val="90000"/>
                    <a:lumOff val="10000"/>
                  </a:schemeClr>
                </a:solidFill>
              </a:rPr>
              <a:t>these</a:t>
            </a:r>
            <a:r>
              <a:rPr lang="en-GB" dirty="0">
                <a:solidFill>
                  <a:schemeClr val="tx1">
                    <a:lumMod val="90000"/>
                    <a:lumOff val="10000"/>
                  </a:schemeClr>
                </a:solidFill>
              </a:rPr>
              <a:t> </a:t>
            </a:r>
            <a:r>
              <a:rPr lang="en-GB" dirty="0" err="1">
                <a:solidFill>
                  <a:schemeClr val="tx1">
                    <a:lumMod val="90000"/>
                    <a:lumOff val="10000"/>
                  </a:schemeClr>
                </a:solidFill>
              </a:rPr>
              <a:t>meeting minutes</a:t>
            </a:r>
            <a:r>
              <a:rPr lang="en-GB" dirty="0">
                <a:solidFill>
                  <a:schemeClr val="tx1">
                    <a:lumMod val="90000"/>
                    <a:lumOff val="10000"/>
                  </a:schemeClr>
                </a:solidFill>
              </a:rPr>
              <a:t>? </a:t>
            </a:r>
            <a:r>
              <a:rPr lang="en-GB" dirty="0" err="1">
                <a:solidFill>
                  <a:schemeClr val="tx1">
                    <a:lumMod val="90000"/>
                    <a:lumOff val="10000"/>
                  </a:schemeClr>
                </a:solidFill>
              </a:rPr>
              <a:t>Note</a:t>
            </a:r>
            <a:r>
              <a:rPr lang="en-GB" dirty="0">
                <a:solidFill>
                  <a:schemeClr val="tx1">
                    <a:lumMod val="90000"/>
                    <a:lumOff val="10000"/>
                  </a:schemeClr>
                </a:solidFill>
              </a:rPr>
              <a:t> {</a:t>
            </a:r>
            <a:r>
              <a:rPr lang="en-GB" dirty="0" err="1">
                <a:solidFill>
                  <a:schemeClr val="tx1">
                    <a:lumMod val="90000"/>
                    <a:lumOff val="10000"/>
                  </a:schemeClr>
                </a:solidFill>
              </a:rPr>
              <a:t>Guidelines</a:t>
            </a:r>
            <a:r>
              <a:rPr lang="en-GB" dirty="0">
                <a:solidFill>
                  <a:schemeClr val="tx1">
                    <a:lumMod val="90000"/>
                    <a:lumOff val="10000"/>
                  </a:schemeClr>
                </a:solidFill>
              </a:rPr>
              <a:t>/</a:t>
            </a:r>
            <a:r>
              <a:rPr lang="en-GB" dirty="0" err="1">
                <a:solidFill>
                  <a:schemeClr val="tx1">
                    <a:lumMod val="90000"/>
                    <a:lumOff val="10000"/>
                  </a:schemeClr>
                </a:solidFill>
              </a:rPr>
              <a:t>Aspects</a:t>
            </a:r>
            <a:r>
              <a:rPr lang="en-GB" dirty="0">
                <a:solidFill>
                  <a:schemeClr val="tx1">
                    <a:lumMod val="90000"/>
                    <a:lumOff val="10000"/>
                  </a:schemeClr>
                </a:solidFill>
              </a:rPr>
              <a:t>}.</a:t>
            </a:r>
          </a:p>
          <a:p>
            <a:pPr algn="ctr"/>
            <a:endParaRPr lang="en-GB" dirty="0">
              <a:solidFill>
                <a:schemeClr val="tx1">
                  <a:lumMod val="90000"/>
                  <a:lumOff val="10000"/>
                </a:schemeClr>
              </a:solidFill>
            </a:endParaRPr>
          </a:p>
          <a:p>
            <a:pPr algn="ctr"/>
            <a:r>
              <a:rPr lang="en-GB" dirty="0">
                <a:solidFill>
                  <a:schemeClr val="tx1">
                    <a:lumMod val="90000"/>
                    <a:lumOff val="10000"/>
                  </a:schemeClr>
                </a:solidFill>
              </a:rPr>
              <a:t>{Minutes}</a:t>
            </a:r>
            <a:endParaRPr lang="LID4096" dirty="0">
              <a:solidFill>
                <a:schemeClr val="tx1">
                  <a:lumMod val="90000"/>
                  <a:lumOff val="10000"/>
                </a:schemeClr>
              </a:solidFill>
            </a:endParaRPr>
          </a:p>
        </p:txBody>
      </p:sp>
      <p:cxnSp>
        <p:nvCxnSpPr>
          <p:cNvPr id="9" name="Connector: Elbow 8">
            <a:extLst>
              <a:ext uri="{FF2B5EF4-FFF2-40B4-BE49-F238E27FC236}">
                <a16:creationId xmlns:a16="http://schemas.microsoft.com/office/drawing/2014/main" id="{FDA6973A-6BD1-CE8B-5605-0768AE0415F1}"/>
              </a:ext>
            </a:extLst>
          </p:cNvPr>
          <p:cNvCxnSpPr>
            <a:cxnSpLocks/>
            <a:stCxn id="7" idx="1"/>
          </p:cNvCxnSpPr>
          <p:nvPr/>
        </p:nvCxnSpPr>
        <p:spPr>
          <a:xfrm rot="10800000" flipV="1">
            <a:off x="4650188" y="2437117"/>
            <a:ext cx="12700" cy="2709358"/>
          </a:xfrm>
          <a:prstGeom prst="bentConnector4">
            <a:avLst>
              <a:gd name="adj1" fmla="val 2160000"/>
              <a:gd name="adj2" fmla="val 99192"/>
            </a:avLst>
          </a:prstGeom>
          <a:solidFill>
            <a:schemeClr val="bg1"/>
          </a:solidFill>
          <a:ln w="38100">
            <a:solidFill>
              <a:schemeClr val="bg1">
                <a:lumMod val="50000"/>
              </a:schemeClr>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cxnSp>
      <p:sp>
        <p:nvSpPr>
          <p:cNvPr id="10" name="Arrow: Right 9">
            <a:extLst>
              <a:ext uri="{FF2B5EF4-FFF2-40B4-BE49-F238E27FC236}">
                <a16:creationId xmlns:a16="http://schemas.microsoft.com/office/drawing/2014/main" id="{864514DA-9AA0-24A3-883A-4A9733853FA9}"/>
              </a:ext>
            </a:extLst>
          </p:cNvPr>
          <p:cNvSpPr/>
          <p:nvPr/>
        </p:nvSpPr>
        <p:spPr>
          <a:xfrm rot="10800000">
            <a:off x="7179754" y="4351190"/>
            <a:ext cx="1265464" cy="46536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1" name="TextBox 10">
            <a:extLst>
              <a:ext uri="{FF2B5EF4-FFF2-40B4-BE49-F238E27FC236}">
                <a16:creationId xmlns:a16="http://schemas.microsoft.com/office/drawing/2014/main" id="{5B75B6D4-0B13-F040-2593-8B83AE462676}"/>
              </a:ext>
            </a:extLst>
          </p:cNvPr>
          <p:cNvSpPr txBox="1"/>
          <p:nvPr/>
        </p:nvSpPr>
        <p:spPr>
          <a:xfrm>
            <a:off x="8445217" y="3512892"/>
            <a:ext cx="3687571" cy="2031325"/>
          </a:xfrm>
          <a:prstGeom prst="rect">
            <a:avLst/>
          </a:prstGeom>
          <a:noFill/>
        </p:spPr>
        <p:txBody>
          <a:bodyPr wrap="square" rtlCol="0">
            <a:spAutoFit/>
          </a:bodyPr>
          <a:lstStyle/>
          <a:p>
            <a:pPr marL="285750" indent="-285750">
              <a:buFont typeface="Arial" panose="020B0604020202020204" pitchFamily="34" charset="0"/>
              <a:buChar char="•"/>
            </a:pPr>
            <a:r>
              <a:rPr lang="en-GB" dirty="0" err="1"/>
              <a:t>Diversity</a:t>
            </a:r>
            <a:endParaRPr lang="en-GB" dirty="0"/>
          </a:p>
          <a:p>
            <a:pPr marL="285750" indent="-285750">
              <a:buFont typeface="Arial" panose="020B0604020202020204" pitchFamily="34" charset="0"/>
              <a:buChar char="•"/>
            </a:pPr>
            <a:r>
              <a:rPr lang="en-GB" dirty="0" err="1"/>
              <a:t>Openness</a:t>
            </a:r>
            <a:endParaRPr lang="en-GB" dirty="0"/>
          </a:p>
          <a:p>
            <a:pPr marL="285750" indent="-285750">
              <a:buFont typeface="Arial" panose="020B0604020202020204" pitchFamily="34" charset="0"/>
              <a:buChar char="•"/>
            </a:pPr>
            <a:r>
              <a:rPr lang="en-GB" dirty="0" err="1"/>
              <a:t>Technical</a:t>
            </a:r>
            <a:r>
              <a:rPr lang="en-GB" dirty="0"/>
              <a:t> </a:t>
            </a:r>
            <a:r>
              <a:rPr lang="en-GB" dirty="0" err="1"/>
              <a:t>accuracy</a:t>
            </a:r>
            <a:r>
              <a:rPr lang="en-GB" dirty="0"/>
              <a:t> / </a:t>
            </a:r>
            <a:r>
              <a:rPr lang="en-GB" dirty="0" err="1"/>
              <a:t>suitability</a:t>
            </a:r>
            <a:endParaRPr lang="en-GB" dirty="0"/>
          </a:p>
          <a:p>
            <a:pPr marL="285750" indent="-285750">
              <a:buFont typeface="Arial" panose="020B0604020202020204" pitchFamily="34" charset="0"/>
              <a:buChar char="•"/>
            </a:pPr>
            <a:r>
              <a:rPr lang="en-GB" dirty="0" err="1"/>
              <a:t>Fairness</a:t>
            </a:r>
            <a:endParaRPr lang="en-GB" dirty="0"/>
          </a:p>
          <a:p>
            <a:pPr marL="285750" indent="-285750">
              <a:buFont typeface="Arial" panose="020B0604020202020204" pitchFamily="34" charset="0"/>
              <a:buChar char="•"/>
            </a:pPr>
            <a:r>
              <a:rPr lang="en-GB" dirty="0" err="1"/>
              <a:t>Transparency</a:t>
            </a:r>
            <a:endParaRPr lang="en-GB" dirty="0"/>
          </a:p>
          <a:p>
            <a:pPr marL="285750" indent="-285750">
              <a:buFont typeface="Arial" panose="020B0604020202020204" pitchFamily="34" charset="0"/>
              <a:buChar char="•"/>
            </a:pPr>
            <a:endParaRPr lang="LID4096" dirty="0"/>
          </a:p>
        </p:txBody>
      </p:sp>
      <p:sp>
        <p:nvSpPr>
          <p:cNvPr id="12" name="TextBox 11">
            <a:extLst>
              <a:ext uri="{FF2B5EF4-FFF2-40B4-BE49-F238E27FC236}">
                <a16:creationId xmlns:a16="http://schemas.microsoft.com/office/drawing/2014/main" id="{E51E65B4-694F-FBC9-0B60-3E474A10105E}"/>
              </a:ext>
            </a:extLst>
          </p:cNvPr>
          <p:cNvSpPr txBox="1"/>
          <p:nvPr/>
        </p:nvSpPr>
        <p:spPr>
          <a:xfrm>
            <a:off x="2166881" y="5544217"/>
            <a:ext cx="6278336" cy="369332"/>
          </a:xfrm>
          <a:prstGeom prst="rect">
            <a:avLst/>
          </a:prstGeom>
          <a:noFill/>
        </p:spPr>
        <p:txBody>
          <a:bodyPr wrap="square" rtlCol="0">
            <a:spAutoFit/>
          </a:bodyPr>
          <a:lstStyle/>
          <a:p>
            <a:r>
              <a:rPr lang="en-GB" dirty="0"/>
              <a:t>Generic</a:t>
            </a:r>
            <a:endParaRPr lang="LID4096" dirty="0"/>
          </a:p>
        </p:txBody>
      </p:sp>
      <p:sp>
        <p:nvSpPr>
          <p:cNvPr id="13" name="TextBox 12">
            <a:extLst>
              <a:ext uri="{FF2B5EF4-FFF2-40B4-BE49-F238E27FC236}">
                <a16:creationId xmlns:a16="http://schemas.microsoft.com/office/drawing/2014/main" id="{C8CFFF12-158B-5BB9-F7D1-61529496FBC0}"/>
              </a:ext>
            </a:extLst>
          </p:cNvPr>
          <p:cNvSpPr txBox="1"/>
          <p:nvPr/>
        </p:nvSpPr>
        <p:spPr>
          <a:xfrm>
            <a:off x="3832412" y="5544217"/>
            <a:ext cx="4812270" cy="369332"/>
          </a:xfrm>
          <a:prstGeom prst="rect">
            <a:avLst/>
          </a:prstGeom>
          <a:noFill/>
        </p:spPr>
        <p:txBody>
          <a:bodyPr wrap="square" rtlCol="0">
            <a:spAutoFit/>
          </a:bodyPr>
          <a:lstStyle/>
          <a:p>
            <a:r>
              <a:rPr lang="en-GB" dirty="0"/>
              <a:t>vs.            </a:t>
            </a:r>
            <a:r>
              <a:rPr lang="en-GB" dirty="0" err="1"/>
              <a:t>specific</a:t>
            </a:r>
            <a:r>
              <a:rPr lang="en-GB" dirty="0"/>
              <a:t> feedback</a:t>
            </a:r>
            <a:endParaRPr lang="LID4096" dirty="0"/>
          </a:p>
        </p:txBody>
      </p:sp>
    </p:spTree>
    <p:extLst>
      <p:ext uri="{BB962C8B-B14F-4D97-AF65-F5344CB8AC3E}">
        <p14:creationId xmlns:p14="http://schemas.microsoft.com/office/powerpoint/2010/main" val="327583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30C37-04D9-61CB-3F85-F4BEE0C568FF}"/>
              </a:ext>
            </a:extLst>
          </p:cNvPr>
          <p:cNvSpPr>
            <a:spLocks noGrp="1"/>
          </p:cNvSpPr>
          <p:nvPr>
            <p:ph type="title"/>
          </p:nvPr>
        </p:nvSpPr>
        <p:spPr/>
        <p:txBody>
          <a:bodyPr>
            <a:noAutofit/>
          </a:bodyPr>
          <a:lstStyle/>
          <a:p>
            <a:r>
              <a:rPr lang="en-US" sz="3600" dirty="0" err="1"/>
              <a:t>Language models</a:t>
            </a:r>
            <a:r>
              <a:rPr lang="en-US" sz="3600" dirty="0"/>
              <a:t> in </a:t>
            </a:r>
            <a:r>
              <a:rPr lang="en-US" sz="3600" dirty="0" err="1"/>
              <a:t>scientific</a:t>
            </a:r>
            <a:r>
              <a:rPr lang="en-US" sz="3600" dirty="0"/>
              <a:t> work</a:t>
            </a:r>
          </a:p>
        </p:txBody>
      </p:sp>
      <p:sp>
        <p:nvSpPr>
          <p:cNvPr id="3" name="Text Placeholder 2">
            <a:extLst>
              <a:ext uri="{FF2B5EF4-FFF2-40B4-BE49-F238E27FC236}">
                <a16:creationId xmlns:a16="http://schemas.microsoft.com/office/drawing/2014/main" id="{F62C9EA0-C6A9-5FF1-255B-3E439B0ABCD4}"/>
              </a:ext>
            </a:extLst>
          </p:cNvPr>
          <p:cNvSpPr>
            <a:spLocks noGrp="1"/>
          </p:cNvSpPr>
          <p:nvPr>
            <p:ph sz="quarter" idx="10"/>
          </p:nvPr>
        </p:nvSpPr>
        <p:spPr>
          <a:xfrm>
            <a:off x="875566" y="1184014"/>
            <a:ext cx="10644901" cy="685093"/>
          </a:xfrm>
        </p:spPr>
        <p:txBody>
          <a:bodyPr>
            <a:normAutofit/>
          </a:bodyPr>
          <a:lstStyle/>
          <a:p>
            <a:r>
              <a:rPr lang="en-US" sz="3200" dirty="0"/>
              <a:t>Text-to-text, </a:t>
            </a:r>
            <a:r>
              <a:rPr lang="en-US" sz="3200" dirty="0" err="1">
                <a:solidFill>
                  <a:srgbClr val="FFC000"/>
                </a:solidFill>
              </a:rPr>
              <a:t>scientific</a:t>
            </a:r>
            <a:r>
              <a:rPr lang="en-US" sz="3200" dirty="0">
                <a:solidFill>
                  <a:srgbClr val="FFC000"/>
                </a:solidFill>
              </a:rPr>
              <a:t> </a:t>
            </a:r>
            <a:r>
              <a:rPr lang="en-US" sz="3200" dirty="0" err="1">
                <a:solidFill>
                  <a:srgbClr val="FFC000"/>
                </a:solidFill>
              </a:rPr>
              <a:t>reasoning</a:t>
            </a:r>
            <a:r>
              <a:rPr lang="en-US" sz="3200" dirty="0">
                <a:solidFill>
                  <a:srgbClr val="FFC000"/>
                </a:solidFill>
              </a:rPr>
              <a:t> and </a:t>
            </a:r>
            <a:r>
              <a:rPr lang="en-US" sz="3200" dirty="0" err="1">
                <a:solidFill>
                  <a:srgbClr val="FFC000"/>
                </a:solidFill>
              </a:rPr>
              <a:t>writing</a:t>
            </a:r>
            <a:endParaRPr lang="en-US" sz="3200" u="sng" dirty="0">
              <a:solidFill>
                <a:srgbClr val="FFC000"/>
              </a:solidFill>
            </a:endParaRPr>
          </a:p>
        </p:txBody>
      </p:sp>
      <p:grpSp>
        <p:nvGrpSpPr>
          <p:cNvPr id="7" name="Group 6">
            <a:extLst>
              <a:ext uri="{FF2B5EF4-FFF2-40B4-BE49-F238E27FC236}">
                <a16:creationId xmlns:a16="http://schemas.microsoft.com/office/drawing/2014/main" id="{DA136AA2-BF6C-EEFA-518E-8BB404F8F11B}"/>
              </a:ext>
            </a:extLst>
          </p:cNvPr>
          <p:cNvGrpSpPr>
            <a:grpSpLocks noChangeAspect="1"/>
          </p:cNvGrpSpPr>
          <p:nvPr/>
        </p:nvGrpSpPr>
        <p:grpSpPr>
          <a:xfrm rot="16200000">
            <a:off x="4245082" y="2129494"/>
            <a:ext cx="1569155" cy="2539942"/>
            <a:chOff x="7715165" y="1693760"/>
            <a:chExt cx="2554941" cy="3842824"/>
          </a:xfrm>
        </p:grpSpPr>
        <p:sp>
          <p:nvSpPr>
            <p:cNvPr id="8" name="Oval 7">
              <a:extLst>
                <a:ext uri="{FF2B5EF4-FFF2-40B4-BE49-F238E27FC236}">
                  <a16:creationId xmlns:a16="http://schemas.microsoft.com/office/drawing/2014/main" id="{049AE9BD-965F-5A75-F0D8-CF61599E4AEC}"/>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Oval 8">
              <a:extLst>
                <a:ext uri="{FF2B5EF4-FFF2-40B4-BE49-F238E27FC236}">
                  <a16:creationId xmlns:a16="http://schemas.microsoft.com/office/drawing/2014/main" id="{F84FE5DD-18FB-30C8-6563-A8044E7AC3F3}"/>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9">
              <a:extLst>
                <a:ext uri="{FF2B5EF4-FFF2-40B4-BE49-F238E27FC236}">
                  <a16:creationId xmlns:a16="http://schemas.microsoft.com/office/drawing/2014/main" id="{DB1DB52F-6328-DE0A-1897-57500170B381}"/>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a:extLst>
                <a:ext uri="{FF2B5EF4-FFF2-40B4-BE49-F238E27FC236}">
                  <a16:creationId xmlns:a16="http://schemas.microsoft.com/office/drawing/2014/main" id="{2E996849-F683-03D8-2FE7-6E6054D83B15}"/>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0C594951-7AD4-87C9-8065-ED77329F7224}"/>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8C88BFEC-B44E-9B69-04CC-D61CFDA0215A}"/>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7E4B24D3-DD65-CC8F-21FE-8F0DEFEA2B9A}"/>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5" name="Straight Connector 14">
              <a:extLst>
                <a:ext uri="{FF2B5EF4-FFF2-40B4-BE49-F238E27FC236}">
                  <a16:creationId xmlns:a16="http://schemas.microsoft.com/office/drawing/2014/main" id="{BFBDD8FE-DB28-D56D-DCB7-D10B9237ED75}"/>
                </a:ext>
              </a:extLst>
            </p:cNvPr>
            <p:cNvCxnSpPr>
              <a:stCxn id="8" idx="6"/>
              <a:endCxn id="12"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6" name="Straight Connector 15">
              <a:extLst>
                <a:ext uri="{FF2B5EF4-FFF2-40B4-BE49-F238E27FC236}">
                  <a16:creationId xmlns:a16="http://schemas.microsoft.com/office/drawing/2014/main" id="{32EBAF2C-DE4A-A421-CC5B-11D93F70CCEC}"/>
                </a:ext>
              </a:extLst>
            </p:cNvPr>
            <p:cNvCxnSpPr>
              <a:cxnSpLocks/>
              <a:stCxn id="9" idx="6"/>
              <a:endCxn id="12"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a:extLst>
                <a:ext uri="{FF2B5EF4-FFF2-40B4-BE49-F238E27FC236}">
                  <a16:creationId xmlns:a16="http://schemas.microsoft.com/office/drawing/2014/main" id="{0A818109-6A43-1C02-940B-AE287A8AC9A6}"/>
                </a:ext>
              </a:extLst>
            </p:cNvPr>
            <p:cNvCxnSpPr>
              <a:cxnSpLocks/>
              <a:stCxn id="8" idx="6"/>
              <a:endCxn id="13"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F250EB62-134A-6508-D580-8B688B8845D8}"/>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1E3D149F-AF73-E668-7F00-A1A957458A24}"/>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185EDEFE-DDCC-8D19-C599-8E8B6CA1B992}"/>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27903F6B-DFD3-BBCC-6CDD-9A0EAC9F4DB0}"/>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D9D56AA5-9326-62BF-46D5-3E62707DA3E9}"/>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AC29764A-5450-7154-E6CE-441FCC10FA0E}"/>
                </a:ext>
              </a:extLst>
            </p:cNvPr>
            <p:cNvCxnSpPr>
              <a:cxnSpLocks/>
              <a:stCxn id="11" idx="6"/>
              <a:endCxn id="13"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D9F6E940-03A6-77EB-708B-DF9B8EAD97C8}"/>
                </a:ext>
              </a:extLst>
            </p:cNvPr>
            <p:cNvCxnSpPr>
              <a:cxnSpLocks/>
              <a:stCxn id="11" idx="6"/>
              <a:endCxn id="12"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42DAD1ED-D38F-523F-88A3-4709920623BE}"/>
                </a:ext>
              </a:extLst>
            </p:cNvPr>
            <p:cNvCxnSpPr>
              <a:cxnSpLocks/>
              <a:stCxn id="14" idx="2"/>
              <a:endCxn id="8"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6" name="Oval 25">
              <a:extLst>
                <a:ext uri="{FF2B5EF4-FFF2-40B4-BE49-F238E27FC236}">
                  <a16:creationId xmlns:a16="http://schemas.microsoft.com/office/drawing/2014/main" id="{754EFBE4-91F1-C0D6-A3E9-843323D89974}"/>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26">
              <a:extLst>
                <a:ext uri="{FF2B5EF4-FFF2-40B4-BE49-F238E27FC236}">
                  <a16:creationId xmlns:a16="http://schemas.microsoft.com/office/drawing/2014/main" id="{35A2D77C-395A-1C76-3885-8F1084A1D3F9}"/>
                </a:ext>
              </a:extLst>
            </p:cNvPr>
            <p:cNvCxnSpPr>
              <a:cxnSpLocks/>
              <a:stCxn id="26" idx="6"/>
              <a:endCxn id="12"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EECEDB83-D2EF-7AF4-14CA-79E56D55E093}"/>
                </a:ext>
              </a:extLst>
            </p:cNvPr>
            <p:cNvCxnSpPr>
              <a:cxnSpLocks/>
              <a:stCxn id="26" idx="6"/>
              <a:endCxn id="13"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322E557F-6EF0-9DF1-E320-4EDEC93BD3FD}"/>
                </a:ext>
              </a:extLst>
            </p:cNvPr>
            <p:cNvCxnSpPr>
              <a:cxnSpLocks/>
              <a:stCxn id="26" idx="6"/>
              <a:endCxn id="14"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08973EDC-43B8-B6D2-B8D1-C44AF66D1E87}"/>
                </a:ext>
              </a:extLst>
            </p:cNvPr>
            <p:cNvCxnSpPr>
              <a:cxnSpLocks/>
              <a:stCxn id="10" idx="6"/>
              <a:endCxn id="12"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1" name="Oval 30">
              <a:extLst>
                <a:ext uri="{FF2B5EF4-FFF2-40B4-BE49-F238E27FC236}">
                  <a16:creationId xmlns:a16="http://schemas.microsoft.com/office/drawing/2014/main" id="{46AA4E62-861B-E3B1-6179-0A12E3015124}"/>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Oval 31">
              <a:extLst>
                <a:ext uri="{FF2B5EF4-FFF2-40B4-BE49-F238E27FC236}">
                  <a16:creationId xmlns:a16="http://schemas.microsoft.com/office/drawing/2014/main" id="{E15069EA-C131-79A4-FF0D-F2ECB20C1853}"/>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a:extLst>
                <a:ext uri="{FF2B5EF4-FFF2-40B4-BE49-F238E27FC236}">
                  <a16:creationId xmlns:a16="http://schemas.microsoft.com/office/drawing/2014/main" id="{97D8FAF0-FF7A-07CF-B4B2-0F20A0CDECED}"/>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a:extLst>
                <a:ext uri="{FF2B5EF4-FFF2-40B4-BE49-F238E27FC236}">
                  <a16:creationId xmlns:a16="http://schemas.microsoft.com/office/drawing/2014/main" id="{6C8C0896-4870-3521-A7B7-55A6C1515A1C}"/>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5" name="Straight Connector 34">
              <a:extLst>
                <a:ext uri="{FF2B5EF4-FFF2-40B4-BE49-F238E27FC236}">
                  <a16:creationId xmlns:a16="http://schemas.microsoft.com/office/drawing/2014/main" id="{78E29605-9D1F-081F-781E-C76B09F5E351}"/>
                </a:ext>
              </a:extLst>
            </p:cNvPr>
            <p:cNvCxnSpPr>
              <a:stCxn id="31"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id="{31204968-B45D-4026-BFA9-2D59CFBBBA86}"/>
                </a:ext>
              </a:extLst>
            </p:cNvPr>
            <p:cNvCxnSpPr>
              <a:cxnSpLocks/>
              <a:stCxn id="32"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D760CE1F-2ACB-F802-2931-50EDF815AD22}"/>
                </a:ext>
              </a:extLst>
            </p:cNvPr>
            <p:cNvCxnSpPr>
              <a:cxnSpLocks/>
              <a:stCxn id="31"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37">
              <a:extLst>
                <a:ext uri="{FF2B5EF4-FFF2-40B4-BE49-F238E27FC236}">
                  <a16:creationId xmlns:a16="http://schemas.microsoft.com/office/drawing/2014/main" id="{7CB6BD19-E623-EC22-CE8F-C5D5564E3D3F}"/>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4F72C17B-0044-1A06-7AF1-1638E36A76D8}"/>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18848102-4C55-5F28-7B9A-B8460E567127}"/>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BD7AA2B9-9A00-A417-8EB5-25AAC2B24837}"/>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BC6AAAB7-9156-B198-E132-5AB72EA160A5}"/>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BEADF2DA-4CC1-07ED-DF19-5EF8B378BD57}"/>
                </a:ext>
              </a:extLst>
            </p:cNvPr>
            <p:cNvCxnSpPr>
              <a:cxnSpLocks/>
              <a:stCxn id="34"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9E212C7E-00E3-6FDF-CD69-F1D0A8E35328}"/>
                </a:ext>
              </a:extLst>
            </p:cNvPr>
            <p:cNvCxnSpPr>
              <a:cxnSpLocks/>
              <a:stCxn id="34"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4C2291EE-0B53-F598-3478-EB2B2C61030D}"/>
                </a:ext>
              </a:extLst>
            </p:cNvPr>
            <p:cNvCxnSpPr>
              <a:cxnSpLocks/>
              <a:endCxn id="31"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6" name="Oval 45">
              <a:extLst>
                <a:ext uri="{FF2B5EF4-FFF2-40B4-BE49-F238E27FC236}">
                  <a16:creationId xmlns:a16="http://schemas.microsoft.com/office/drawing/2014/main" id="{18314ECE-7FCF-1D66-A97C-ACBBFEBE13F7}"/>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47" name="Straight Connector 46">
              <a:extLst>
                <a:ext uri="{FF2B5EF4-FFF2-40B4-BE49-F238E27FC236}">
                  <a16:creationId xmlns:a16="http://schemas.microsoft.com/office/drawing/2014/main" id="{9DC0F098-FE47-51B3-BA77-C304F0EE94DE}"/>
                </a:ext>
              </a:extLst>
            </p:cNvPr>
            <p:cNvCxnSpPr>
              <a:cxnSpLocks/>
              <a:stCxn id="46"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13D152CB-2F7D-78E8-D681-C96032AA392B}"/>
                </a:ext>
              </a:extLst>
            </p:cNvPr>
            <p:cNvCxnSpPr>
              <a:cxnSpLocks/>
              <a:stCxn id="46"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A8896D8B-2357-E287-162A-BD030E38F14F}"/>
                </a:ext>
              </a:extLst>
            </p:cNvPr>
            <p:cNvCxnSpPr>
              <a:cxnSpLocks/>
              <a:stCxn id="46"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BA7823F8-5AEA-BF1C-837A-1BF64FF267EC}"/>
                </a:ext>
              </a:extLst>
            </p:cNvPr>
            <p:cNvCxnSpPr>
              <a:cxnSpLocks/>
              <a:stCxn id="33"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53" name="TextBox 52">
            <a:extLst>
              <a:ext uri="{FF2B5EF4-FFF2-40B4-BE49-F238E27FC236}">
                <a16:creationId xmlns:a16="http://schemas.microsoft.com/office/drawing/2014/main" id="{F7862B18-A3E1-1348-99BD-7681DA5F6588}"/>
              </a:ext>
            </a:extLst>
          </p:cNvPr>
          <p:cNvSpPr txBox="1">
            <a:spLocks/>
          </p:cNvSpPr>
          <p:nvPr/>
        </p:nvSpPr>
        <p:spPr>
          <a:xfrm>
            <a:off x="184947" y="3137855"/>
            <a:ext cx="2866595" cy="523220"/>
          </a:xfrm>
          <a:prstGeom prst="rect">
            <a:avLst/>
          </a:prstGeom>
          <a:noFill/>
          <a:ln>
            <a:solidFill>
              <a:schemeClr val="tx1"/>
            </a:solidFill>
          </a:ln>
        </p:spPr>
        <p:txBody>
          <a:bodyPr wrap="square">
            <a:spAutoFit/>
          </a:bodyPr>
          <a:lstStyle/>
          <a:p>
            <a:pPr algn="just"/>
            <a:r>
              <a:rPr lang="en-US" sz="2800" dirty="0">
                <a:solidFill>
                  <a:srgbClr val="202122"/>
                </a:solidFill>
                <a:latin typeface="Times New Roman" panose="02020603050405020304" pitchFamily="18" charset="0"/>
                <a:cs typeface="Times New Roman" panose="02020603050405020304" pitchFamily="18" charset="0"/>
              </a:rPr>
              <a:t>Hypothesis</a:t>
            </a:r>
            <a:endParaRPr lang="en-US" sz="2800" dirty="0">
              <a:latin typeface="Times New Roman" panose="02020603050405020304" pitchFamily="18" charset="0"/>
              <a:cs typeface="Times New Roman" panose="02020603050405020304" pitchFamily="18" charset="0"/>
            </a:endParaRPr>
          </a:p>
        </p:txBody>
      </p:sp>
      <p:cxnSp>
        <p:nvCxnSpPr>
          <p:cNvPr id="59" name="Connector: Elbow 58">
            <a:extLst>
              <a:ext uri="{FF2B5EF4-FFF2-40B4-BE49-F238E27FC236}">
                <a16:creationId xmlns:a16="http://schemas.microsoft.com/office/drawing/2014/main" id="{CD8317D1-2B1D-E281-F0FC-5303DC823818}"/>
              </a:ext>
            </a:extLst>
          </p:cNvPr>
          <p:cNvCxnSpPr>
            <a:cxnSpLocks/>
            <a:stCxn id="53" idx="3"/>
          </p:cNvCxnSpPr>
          <p:nvPr/>
        </p:nvCxnSpPr>
        <p:spPr>
          <a:xfrm>
            <a:off x="3051542" y="3399465"/>
            <a:ext cx="669429" cy="1"/>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541CB736-676B-499C-17A5-12D07D761549}"/>
              </a:ext>
            </a:extLst>
          </p:cNvPr>
          <p:cNvSpPr txBox="1">
            <a:spLocks/>
          </p:cNvSpPr>
          <p:nvPr/>
        </p:nvSpPr>
        <p:spPr>
          <a:xfrm>
            <a:off x="7231853" y="3137855"/>
            <a:ext cx="4775200" cy="523220"/>
          </a:xfrm>
          <a:prstGeom prst="rect">
            <a:avLst/>
          </a:prstGeom>
          <a:noFill/>
          <a:ln>
            <a:solidFill>
              <a:srgbClr val="FFC000"/>
            </a:solidFill>
          </a:ln>
        </p:spPr>
        <p:txBody>
          <a:bodyPr wrap="square">
            <a:spAutoFit/>
          </a:bodyPr>
          <a:lstStyle/>
          <a:p>
            <a:pPr algn="just"/>
            <a:r>
              <a:rPr lang="en-US" sz="2800" dirty="0">
                <a:solidFill>
                  <a:srgbClr val="202122"/>
                </a:solidFill>
                <a:latin typeface="Times New Roman" panose="02020603050405020304" pitchFamily="18" charset="0"/>
                <a:cs typeface="Times New Roman" panose="02020603050405020304" pitchFamily="18" charset="0"/>
              </a:rPr>
              <a:t>Proof + Explanation</a:t>
            </a:r>
            <a:endParaRPr lang="en-US" sz="2800" dirty="0">
              <a:latin typeface="Times New Roman" panose="02020603050405020304" pitchFamily="18" charset="0"/>
              <a:cs typeface="Times New Roman" panose="02020603050405020304" pitchFamily="18" charset="0"/>
            </a:endParaRPr>
          </a:p>
        </p:txBody>
      </p:sp>
      <p:cxnSp>
        <p:nvCxnSpPr>
          <p:cNvPr id="56" name="Connector: Elbow 55">
            <a:extLst>
              <a:ext uri="{FF2B5EF4-FFF2-40B4-BE49-F238E27FC236}">
                <a16:creationId xmlns:a16="http://schemas.microsoft.com/office/drawing/2014/main" id="{C9569F83-589E-48C8-BEA4-1F5545E809F2}"/>
              </a:ext>
            </a:extLst>
          </p:cNvPr>
          <p:cNvCxnSpPr>
            <a:cxnSpLocks/>
          </p:cNvCxnSpPr>
          <p:nvPr/>
        </p:nvCxnSpPr>
        <p:spPr>
          <a:xfrm>
            <a:off x="6323272" y="3399466"/>
            <a:ext cx="884940" cy="1"/>
          </a:xfrm>
          <a:prstGeom prst="bentConnector3">
            <a:avLst>
              <a:gd name="adj1" fmla="val 50000"/>
            </a:avLst>
          </a:prstGeom>
          <a:ln w="444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A38A3FE-4850-45E8-F4D2-FA6B70053F1C}"/>
              </a:ext>
            </a:extLst>
          </p:cNvPr>
          <p:cNvSpPr txBox="1"/>
          <p:nvPr/>
        </p:nvSpPr>
        <p:spPr>
          <a:xfrm>
            <a:off x="4057707" y="6253597"/>
            <a:ext cx="3879466" cy="369332"/>
          </a:xfrm>
          <a:prstGeom prst="rect">
            <a:avLst/>
          </a:prstGeom>
          <a:noFill/>
        </p:spPr>
        <p:txBody>
          <a:bodyPr wrap="square">
            <a:spAutoFit/>
          </a:bodyPr>
          <a:lstStyle/>
          <a:p>
            <a:r>
              <a:rPr lang="en-US" dirty="0">
                <a:hlinkClick r:id="rId2"/>
              </a:rPr>
              <a:t>https://arxiv.org/abs/2408.06292</a:t>
            </a:r>
            <a:r>
              <a:rPr lang="en-US" dirty="0"/>
              <a:t> </a:t>
            </a:r>
          </a:p>
        </p:txBody>
      </p:sp>
      <p:pic>
        <p:nvPicPr>
          <p:cNvPr id="54" name="Picture 53">
            <a:extLst>
              <a:ext uri="{FF2B5EF4-FFF2-40B4-BE49-F238E27FC236}">
                <a16:creationId xmlns:a16="http://schemas.microsoft.com/office/drawing/2014/main" id="{7D0F69D9-D474-C09F-A030-F9BE4CB4FEA9}"/>
              </a:ext>
            </a:extLst>
          </p:cNvPr>
          <p:cNvPicPr>
            <a:picLocks noChangeAspect="1"/>
          </p:cNvPicPr>
          <p:nvPr/>
        </p:nvPicPr>
        <p:blipFill>
          <a:blip r:embed="rId3"/>
          <a:stretch>
            <a:fillRect/>
          </a:stretch>
        </p:blipFill>
        <p:spPr>
          <a:xfrm>
            <a:off x="6323272" y="3967528"/>
            <a:ext cx="5789922" cy="1842248"/>
          </a:xfrm>
          <a:prstGeom prst="rect">
            <a:avLst/>
          </a:prstGeom>
        </p:spPr>
      </p:pic>
      <p:sp>
        <p:nvSpPr>
          <p:cNvPr id="55" name="Speech Bubble: Rectangle 54">
            <a:extLst>
              <a:ext uri="{FF2B5EF4-FFF2-40B4-BE49-F238E27FC236}">
                <a16:creationId xmlns:a16="http://schemas.microsoft.com/office/drawing/2014/main" id="{528ACAB8-AE65-E496-6728-9132FE7C6CC1}"/>
              </a:ext>
            </a:extLst>
          </p:cNvPr>
          <p:cNvSpPr/>
          <p:nvPr/>
        </p:nvSpPr>
        <p:spPr>
          <a:xfrm>
            <a:off x="6323272" y="3983684"/>
            <a:ext cx="5789922" cy="1846078"/>
          </a:xfrm>
          <a:prstGeom prst="wedgeRectCallout">
            <a:avLst>
              <a:gd name="adj1" fmla="val -34490"/>
              <a:gd name="adj2" fmla="val 62466"/>
            </a:avLst>
          </a:prstGeom>
          <a:noFill/>
          <a:ln w="5715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2">
                  <a:lumMod val="90000"/>
                  <a:lumOff val="10000"/>
                </a:schemeClr>
              </a:solidFill>
            </a:endParaRPr>
          </a:p>
        </p:txBody>
      </p:sp>
    </p:spTree>
    <p:extLst>
      <p:ext uri="{BB962C8B-B14F-4D97-AF65-F5344CB8AC3E}">
        <p14:creationId xmlns:p14="http://schemas.microsoft.com/office/powerpoint/2010/main" val="384803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E6D5F-3343-768C-AF19-8417F26634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959241-9459-9782-1831-9ECAA53AB54F}"/>
              </a:ext>
            </a:extLst>
          </p:cNvPr>
          <p:cNvSpPr>
            <a:spLocks noGrp="1"/>
          </p:cNvSpPr>
          <p:nvPr>
            <p:ph type="title"/>
          </p:nvPr>
        </p:nvSpPr>
        <p:spPr/>
        <p:txBody>
          <a:bodyPr>
            <a:noAutofit/>
          </a:bodyPr>
          <a:lstStyle/>
          <a:p>
            <a:r>
              <a:rPr lang="en-US" sz="3600" dirty="0" err="1"/>
              <a:t>Language models</a:t>
            </a:r>
            <a:r>
              <a:rPr lang="en-US" sz="3600" dirty="0"/>
              <a:t> in </a:t>
            </a:r>
            <a:r>
              <a:rPr lang="en-US" sz="3600" dirty="0" err="1"/>
              <a:t>scientific</a:t>
            </a:r>
            <a:r>
              <a:rPr lang="en-US" sz="3600" dirty="0"/>
              <a:t> work</a:t>
            </a:r>
          </a:p>
        </p:txBody>
      </p:sp>
      <p:sp>
        <p:nvSpPr>
          <p:cNvPr id="3" name="Text Placeholder 2">
            <a:extLst>
              <a:ext uri="{FF2B5EF4-FFF2-40B4-BE49-F238E27FC236}">
                <a16:creationId xmlns:a16="http://schemas.microsoft.com/office/drawing/2014/main" id="{6016298D-7DC7-3DC2-5DBB-7DC013E6FF12}"/>
              </a:ext>
            </a:extLst>
          </p:cNvPr>
          <p:cNvSpPr>
            <a:spLocks noGrp="1"/>
          </p:cNvSpPr>
          <p:nvPr>
            <p:ph sz="quarter" idx="10"/>
          </p:nvPr>
        </p:nvSpPr>
        <p:spPr>
          <a:xfrm>
            <a:off x="875566" y="1184014"/>
            <a:ext cx="10644901" cy="685093"/>
          </a:xfrm>
        </p:spPr>
        <p:txBody>
          <a:bodyPr>
            <a:normAutofit/>
          </a:bodyPr>
          <a:lstStyle/>
          <a:p>
            <a:r>
              <a:rPr lang="en-US" sz="3200" dirty="0"/>
              <a:t>Text-to-text, </a:t>
            </a:r>
            <a:r>
              <a:rPr lang="en-US" sz="3200" dirty="0" err="1">
                <a:solidFill>
                  <a:srgbClr val="FFC000"/>
                </a:solidFill>
              </a:rPr>
              <a:t>scientific</a:t>
            </a:r>
            <a:r>
              <a:rPr lang="en-US" sz="3200" dirty="0">
                <a:solidFill>
                  <a:srgbClr val="FFC000"/>
                </a:solidFill>
              </a:rPr>
              <a:t> </a:t>
            </a:r>
            <a:r>
              <a:rPr lang="en-US" sz="3200" dirty="0" err="1">
                <a:solidFill>
                  <a:srgbClr val="FFC000"/>
                </a:solidFill>
              </a:rPr>
              <a:t>reasoning</a:t>
            </a:r>
            <a:r>
              <a:rPr lang="en-US" sz="3200" dirty="0">
                <a:solidFill>
                  <a:srgbClr val="FFC000"/>
                </a:solidFill>
              </a:rPr>
              <a:t> and </a:t>
            </a:r>
            <a:r>
              <a:rPr lang="en-US" sz="3200" dirty="0" err="1">
                <a:solidFill>
                  <a:srgbClr val="FFC000"/>
                </a:solidFill>
              </a:rPr>
              <a:t>writing</a:t>
            </a:r>
            <a:endParaRPr lang="en-US" sz="3200" u="sng" dirty="0">
              <a:solidFill>
                <a:srgbClr val="FFC000"/>
              </a:solidFill>
            </a:endParaRPr>
          </a:p>
        </p:txBody>
      </p:sp>
      <p:sp>
        <p:nvSpPr>
          <p:cNvPr id="6" name="TextBox 5">
            <a:extLst>
              <a:ext uri="{FF2B5EF4-FFF2-40B4-BE49-F238E27FC236}">
                <a16:creationId xmlns:a16="http://schemas.microsoft.com/office/drawing/2014/main" id="{4CF6F911-B26A-C0F4-365A-3507CB9A9362}"/>
              </a:ext>
            </a:extLst>
          </p:cNvPr>
          <p:cNvSpPr txBox="1"/>
          <p:nvPr/>
        </p:nvSpPr>
        <p:spPr>
          <a:xfrm>
            <a:off x="4133405" y="6163099"/>
            <a:ext cx="4129221" cy="646331"/>
          </a:xfrm>
          <a:prstGeom prst="rect">
            <a:avLst/>
          </a:prstGeom>
          <a:noFill/>
        </p:spPr>
        <p:txBody>
          <a:bodyPr wrap="square">
            <a:spAutoFit/>
          </a:bodyPr>
          <a:lstStyle/>
          <a:p>
            <a:r>
              <a:rPr lang="en-US" dirty="0"/>
              <a:t>Figure licensed </a:t>
            </a:r>
            <a:r>
              <a:rPr lang="en-US" dirty="0">
                <a:hlinkClick r:id="rId2"/>
              </a:rPr>
              <a:t>CC-BY 4.0</a:t>
            </a:r>
            <a:r>
              <a:rPr lang="en-US" dirty="0"/>
              <a:t> by Lu et al. </a:t>
            </a:r>
          </a:p>
          <a:p>
            <a:r>
              <a:rPr lang="en-US" dirty="0">
                <a:hlinkClick r:id="rId3"/>
              </a:rPr>
              <a:t>https://arxiv.org/abs/2408.06292</a:t>
            </a:r>
            <a:r>
              <a:rPr lang="en-US" dirty="0"/>
              <a:t>  </a:t>
            </a:r>
          </a:p>
        </p:txBody>
      </p:sp>
      <p:pic>
        <p:nvPicPr>
          <p:cNvPr id="5" name="Picture 4">
            <a:extLst>
              <a:ext uri="{FF2B5EF4-FFF2-40B4-BE49-F238E27FC236}">
                <a16:creationId xmlns:a16="http://schemas.microsoft.com/office/drawing/2014/main" id="{C9E6B5AC-F83A-3DBD-652A-0580F4821321}"/>
              </a:ext>
            </a:extLst>
          </p:cNvPr>
          <p:cNvPicPr>
            <a:picLocks noChangeAspect="1"/>
          </p:cNvPicPr>
          <p:nvPr/>
        </p:nvPicPr>
        <p:blipFill>
          <a:blip r:embed="rId4"/>
          <a:stretch>
            <a:fillRect/>
          </a:stretch>
        </p:blipFill>
        <p:spPr>
          <a:xfrm>
            <a:off x="1703292" y="1869107"/>
            <a:ext cx="8643970" cy="4049427"/>
          </a:xfrm>
          <a:prstGeom prst="rect">
            <a:avLst/>
          </a:prstGeom>
        </p:spPr>
      </p:pic>
      <p:sp>
        <p:nvSpPr>
          <p:cNvPr id="4" name="Rectangle 3">
            <a:extLst>
              <a:ext uri="{FF2B5EF4-FFF2-40B4-BE49-F238E27FC236}">
                <a16:creationId xmlns:a16="http://schemas.microsoft.com/office/drawing/2014/main" id="{61C1019E-E507-E720-77D2-AFF412C124EC}"/>
              </a:ext>
            </a:extLst>
          </p:cNvPr>
          <p:cNvSpPr/>
          <p:nvPr/>
        </p:nvSpPr>
        <p:spPr>
          <a:xfrm>
            <a:off x="3832860" y="2542874"/>
            <a:ext cx="4526280" cy="3375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2" name="Rectangle 51">
            <a:extLst>
              <a:ext uri="{FF2B5EF4-FFF2-40B4-BE49-F238E27FC236}">
                <a16:creationId xmlns:a16="http://schemas.microsoft.com/office/drawing/2014/main" id="{D742287A-1944-5B77-EDD4-19E8F0E8E6D4}"/>
              </a:ext>
            </a:extLst>
          </p:cNvPr>
          <p:cNvSpPr/>
          <p:nvPr/>
        </p:nvSpPr>
        <p:spPr>
          <a:xfrm>
            <a:off x="5820982" y="2539244"/>
            <a:ext cx="4526280" cy="3375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7" name="Rectangle 56">
            <a:extLst>
              <a:ext uri="{FF2B5EF4-FFF2-40B4-BE49-F238E27FC236}">
                <a16:creationId xmlns:a16="http://schemas.microsoft.com/office/drawing/2014/main" id="{D82012C2-E834-FA10-0096-DA588F03599A}"/>
              </a:ext>
            </a:extLst>
          </p:cNvPr>
          <p:cNvSpPr/>
          <p:nvPr/>
        </p:nvSpPr>
        <p:spPr>
          <a:xfrm>
            <a:off x="8084122" y="2539244"/>
            <a:ext cx="4526280" cy="3375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54030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2" fill="hold" grpId="0" nodeType="click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1+ppt_w/2"/>
                                          </p:val>
                                        </p:tav>
                                      </p:tavLst>
                                    </p:anim>
                                    <p:anim calcmode="lin" valueType="num">
                                      <p:cBhvr additive="base">
                                        <p:cTn id="11" dur="500"/>
                                        <p:tgtEl>
                                          <p:spTgt spid="4"/>
                                        </p:tgtEl>
                                        <p:attrNameLst>
                                          <p:attrName>ppt_y</p:attrName>
                                        </p:attrNameLst>
                                      </p:cBhvr>
                                      <p:tavLst>
                                        <p:tav tm="0">
                                          <p:val>
                                            <p:strVal val="ppt_y"/>
                                          </p:val>
                                        </p:tav>
                                        <p:tav tm="100000">
                                          <p:val>
                                            <p:strVal val="ppt_y"/>
                                          </p:val>
                                        </p:tav>
                                      </p:tavLst>
                                    </p:anim>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2" fill="hold" grpId="0" nodeType="clickEffect">
                                  <p:stCondLst>
                                    <p:cond delay="0"/>
                                  </p:stCondLst>
                                  <p:childTnLst>
                                    <p:anim calcmode="lin" valueType="num">
                                      <p:cBhvr additive="base">
                                        <p:cTn id="16" dur="500"/>
                                        <p:tgtEl>
                                          <p:spTgt spid="52"/>
                                        </p:tgtEl>
                                        <p:attrNameLst>
                                          <p:attrName>ppt_x</p:attrName>
                                        </p:attrNameLst>
                                      </p:cBhvr>
                                      <p:tavLst>
                                        <p:tav tm="0">
                                          <p:val>
                                            <p:strVal val="ppt_x"/>
                                          </p:val>
                                        </p:tav>
                                        <p:tav tm="100000">
                                          <p:val>
                                            <p:strVal val="1+ppt_w/2"/>
                                          </p:val>
                                        </p:tav>
                                      </p:tavLst>
                                    </p:anim>
                                    <p:anim calcmode="lin" valueType="num">
                                      <p:cBhvr additive="base">
                                        <p:cTn id="17" dur="500"/>
                                        <p:tgtEl>
                                          <p:spTgt spid="52"/>
                                        </p:tgtEl>
                                        <p:attrNameLst>
                                          <p:attrName>ppt_y</p:attrName>
                                        </p:attrNameLst>
                                      </p:cBhvr>
                                      <p:tavLst>
                                        <p:tav tm="0">
                                          <p:val>
                                            <p:strVal val="ppt_y"/>
                                          </p:val>
                                        </p:tav>
                                        <p:tav tm="100000">
                                          <p:val>
                                            <p:strVal val="ppt_y"/>
                                          </p:val>
                                        </p:tav>
                                      </p:tavLst>
                                    </p:anim>
                                    <p:set>
                                      <p:cBhvr>
                                        <p:cTn id="18" dur="1" fill="hold">
                                          <p:stCondLst>
                                            <p:cond delay="499"/>
                                          </p:stCondLst>
                                        </p:cTn>
                                        <p:tgtEl>
                                          <p:spTgt spid="5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xit" presetSubtype="2" fill="hold" grpId="0" nodeType="clickEffect">
                                  <p:stCondLst>
                                    <p:cond delay="0"/>
                                  </p:stCondLst>
                                  <p:childTnLst>
                                    <p:anim calcmode="lin" valueType="num">
                                      <p:cBhvr additive="base">
                                        <p:cTn id="22" dur="500"/>
                                        <p:tgtEl>
                                          <p:spTgt spid="57"/>
                                        </p:tgtEl>
                                        <p:attrNameLst>
                                          <p:attrName>ppt_x</p:attrName>
                                        </p:attrNameLst>
                                      </p:cBhvr>
                                      <p:tavLst>
                                        <p:tav tm="0">
                                          <p:val>
                                            <p:strVal val="ppt_x"/>
                                          </p:val>
                                        </p:tav>
                                        <p:tav tm="100000">
                                          <p:val>
                                            <p:strVal val="1+ppt_w/2"/>
                                          </p:val>
                                        </p:tav>
                                      </p:tavLst>
                                    </p:anim>
                                    <p:anim calcmode="lin" valueType="num">
                                      <p:cBhvr additive="base">
                                        <p:cTn id="23" dur="500"/>
                                        <p:tgtEl>
                                          <p:spTgt spid="57"/>
                                        </p:tgtEl>
                                        <p:attrNameLst>
                                          <p:attrName>ppt_y</p:attrName>
                                        </p:attrNameLst>
                                      </p:cBhvr>
                                      <p:tavLst>
                                        <p:tav tm="0">
                                          <p:val>
                                            <p:strVal val="ppt_y"/>
                                          </p:val>
                                        </p:tav>
                                        <p:tav tm="100000">
                                          <p:val>
                                            <p:strVal val="ppt_y"/>
                                          </p:val>
                                        </p:tav>
                                      </p:tavLst>
                                    </p:anim>
                                    <p:set>
                                      <p:cBhvr>
                                        <p:cTn id="24"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2" grpId="0" animBg="1"/>
      <p:bldP spid="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ADFEC-93D8-8B2C-CA5C-DF613899DBE5}"/>
              </a:ext>
            </a:extLst>
          </p:cNvPr>
          <p:cNvSpPr>
            <a:spLocks noGrp="1"/>
          </p:cNvSpPr>
          <p:nvPr>
            <p:ph type="title"/>
          </p:nvPr>
        </p:nvSpPr>
        <p:spPr/>
        <p:txBody>
          <a:bodyPr/>
          <a:lstStyle/>
          <a:p>
            <a:r>
              <a:rPr lang="en-US" sz="3600" dirty="0" err="1"/>
              <a:t>Language models</a:t>
            </a:r>
            <a:r>
              <a:rPr lang="en-US" sz="3600" dirty="0"/>
              <a:t> in </a:t>
            </a:r>
            <a:r>
              <a:rPr lang="en-US" sz="3600" dirty="0" err="1"/>
              <a:t>scientific</a:t>
            </a:r>
            <a:r>
              <a:rPr lang="en-US" sz="3600" dirty="0"/>
              <a:t> work</a:t>
            </a:r>
            <a:endParaRPr lang="LID4096" sz="3600" dirty="0"/>
          </a:p>
        </p:txBody>
      </p:sp>
      <p:sp>
        <p:nvSpPr>
          <p:cNvPr id="3" name="Content Placeholder 2">
            <a:extLst>
              <a:ext uri="{FF2B5EF4-FFF2-40B4-BE49-F238E27FC236}">
                <a16:creationId xmlns:a16="http://schemas.microsoft.com/office/drawing/2014/main" id="{460D1F3D-6697-6580-9684-CB9AE64EB70F}"/>
              </a:ext>
            </a:extLst>
          </p:cNvPr>
          <p:cNvSpPr>
            <a:spLocks noGrp="1"/>
          </p:cNvSpPr>
          <p:nvPr>
            <p:ph sz="quarter" idx="10"/>
          </p:nvPr>
        </p:nvSpPr>
        <p:spPr/>
        <p:txBody>
          <a:bodyPr/>
          <a:lstStyle/>
          <a:p>
            <a:r>
              <a:rPr lang="en-GB" dirty="0"/>
              <a:t>… </a:t>
            </a:r>
            <a:r>
              <a:rPr lang="en-GB" dirty="0" err="1"/>
              <a:t>push</a:t>
            </a:r>
            <a:r>
              <a:rPr lang="en-GB" dirty="0"/>
              <a:t> the </a:t>
            </a:r>
            <a:r>
              <a:rPr lang="en-GB" dirty="0" err="1"/>
              <a:t>academic</a:t>
            </a:r>
            <a:r>
              <a:rPr lang="en-GB" dirty="0"/>
              <a:t> system to its </a:t>
            </a:r>
            <a:r>
              <a:rPr lang="en-GB" dirty="0" err="1"/>
              <a:t>limits</a:t>
            </a:r>
            <a:r>
              <a:rPr lang="en-GB" dirty="0"/>
              <a:t>.</a:t>
            </a:r>
            <a:endParaRPr lang="LID4096" dirty="0"/>
          </a:p>
        </p:txBody>
      </p:sp>
      <p:sp>
        <p:nvSpPr>
          <p:cNvPr id="5" name="TextBox 4">
            <a:extLst>
              <a:ext uri="{FF2B5EF4-FFF2-40B4-BE49-F238E27FC236}">
                <a16:creationId xmlns:a16="http://schemas.microsoft.com/office/drawing/2014/main" id="{EF9DA877-D1E4-E96A-9432-35977F94F7B2}"/>
              </a:ext>
            </a:extLst>
          </p:cNvPr>
          <p:cNvSpPr txBox="1"/>
          <p:nvPr/>
        </p:nvSpPr>
        <p:spPr>
          <a:xfrm>
            <a:off x="3026880" y="6049863"/>
            <a:ext cx="5210340" cy="830997"/>
          </a:xfrm>
          <a:prstGeom prst="rect">
            <a:avLst/>
          </a:prstGeom>
          <a:noFill/>
        </p:spPr>
        <p:txBody>
          <a:bodyPr wrap="square">
            <a:spAutoFit/>
          </a:bodyPr>
          <a:lstStyle/>
          <a:p>
            <a:r>
              <a:rPr lang="en-US" sz="1600" dirty="0"/>
              <a:t>Source (left): </a:t>
            </a:r>
            <a:r>
              <a:rPr lang="en-US" sz="1600" dirty="0">
                <a:hlinkClick r:id="rId3"/>
              </a:rPr>
              <a:t>https://lnkd.in/p/dmaR9VEJ</a:t>
            </a:r>
            <a:r>
              <a:rPr lang="en-US" sz="1600" dirty="0"/>
              <a:t> </a:t>
            </a:r>
          </a:p>
          <a:p>
            <a:r>
              <a:rPr lang="en-US" sz="1600" dirty="0"/>
              <a:t>Source (right):</a:t>
            </a:r>
            <a:r>
              <a:rPr lang="LID4096" sz="1600" dirty="0">
                <a:hlinkClick r:id="rId4"/>
              </a:rPr>
              <a:t>https://aaai.org/conference/aaai/aaai-26/review-process-update/</a:t>
            </a:r>
            <a:r>
              <a:rPr lang="en-GB" sz="1600" dirty="0"/>
              <a:t> </a:t>
            </a:r>
            <a:endParaRPr lang="LID4096" sz="1600" dirty="0"/>
          </a:p>
        </p:txBody>
      </p:sp>
      <p:pic>
        <p:nvPicPr>
          <p:cNvPr id="7" name="Picture 6">
            <a:extLst>
              <a:ext uri="{FF2B5EF4-FFF2-40B4-BE49-F238E27FC236}">
                <a16:creationId xmlns:a16="http://schemas.microsoft.com/office/drawing/2014/main" id="{39DBAA54-DCEE-C8B6-DB45-AF6226A53794}"/>
              </a:ext>
            </a:extLst>
          </p:cNvPr>
          <p:cNvPicPr>
            <a:picLocks noChangeAspect="1"/>
          </p:cNvPicPr>
          <p:nvPr/>
        </p:nvPicPr>
        <p:blipFill>
          <a:blip r:embed="rId5"/>
          <a:stretch>
            <a:fillRect/>
          </a:stretch>
        </p:blipFill>
        <p:spPr>
          <a:xfrm>
            <a:off x="156346" y="1678639"/>
            <a:ext cx="5952666" cy="2771441"/>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2AB31580-1920-78F8-AB61-22A2F03EBEE7}"/>
              </a:ext>
            </a:extLst>
          </p:cNvPr>
          <p:cNvSpPr txBox="1"/>
          <p:nvPr/>
        </p:nvSpPr>
        <p:spPr>
          <a:xfrm>
            <a:off x="6327540" y="3926862"/>
            <a:ext cx="5912147" cy="2031325"/>
          </a:xfrm>
          <a:prstGeom prst="rect">
            <a:avLst/>
          </a:prstGeom>
          <a:noFill/>
        </p:spPr>
        <p:txBody>
          <a:bodyPr wrap="square">
            <a:spAutoFit/>
          </a:bodyPr>
          <a:lstStyle/>
          <a:p>
            <a:pPr algn="l">
              <a:spcAft>
                <a:spcPts val="2250"/>
              </a:spcAft>
            </a:pPr>
            <a:r>
              <a:rPr lang="en-GB" b="0" i="0" dirty="0">
                <a:solidFill>
                  <a:srgbClr val="000000"/>
                </a:solidFill>
                <a:effectLst/>
                <a:latin typeface="system-ui"/>
              </a:rPr>
              <a:t>“AAAI-26 received almost </a:t>
            </a:r>
            <a:r>
              <a:rPr lang="en-GB" b="1" i="0" dirty="0">
                <a:solidFill>
                  <a:srgbClr val="000000"/>
                </a:solidFill>
                <a:effectLst/>
                <a:latin typeface="system-ui"/>
              </a:rPr>
              <a:t>29,000</a:t>
            </a:r>
            <a:r>
              <a:rPr lang="en-GB" b="0" i="0" dirty="0">
                <a:solidFill>
                  <a:srgbClr val="000000"/>
                </a:solidFill>
                <a:effectLst/>
                <a:latin typeface="system-ui"/>
              </a:rPr>
              <a:t> submissions to the Main Technical Track. After removing papers that were not fully compliant with submission policies (e.g., missing PDFs, non-anonymized manuscripts, over-length papers, authors exceeding the submission cap, etc.), we still have roughly </a:t>
            </a:r>
            <a:r>
              <a:rPr lang="en-GB" b="1" i="0" dirty="0">
                <a:solidFill>
                  <a:srgbClr val="000000"/>
                </a:solidFill>
                <a:effectLst/>
                <a:latin typeface="system-ui"/>
              </a:rPr>
              <a:t>23,000</a:t>
            </a:r>
            <a:r>
              <a:rPr lang="en-GB" b="0" i="0" dirty="0">
                <a:solidFill>
                  <a:srgbClr val="000000"/>
                </a:solidFill>
                <a:effectLst/>
                <a:latin typeface="system-ui"/>
              </a:rPr>
              <a:t> papers under review – </a:t>
            </a:r>
            <a:r>
              <a:rPr lang="en-GB" b="1" i="0" dirty="0">
                <a:solidFill>
                  <a:srgbClr val="000000"/>
                </a:solidFill>
                <a:effectLst/>
                <a:latin typeface="system-ui"/>
              </a:rPr>
              <a:t>nearly twice the number of papers reviewed by AAAI-25</a:t>
            </a:r>
            <a:r>
              <a:rPr lang="en-GB" b="0" i="0" dirty="0">
                <a:solidFill>
                  <a:srgbClr val="000000"/>
                </a:solidFill>
                <a:effectLst/>
                <a:latin typeface="system-ui"/>
              </a:rPr>
              <a:t>!”</a:t>
            </a:r>
          </a:p>
        </p:txBody>
      </p:sp>
      <p:sp>
        <p:nvSpPr>
          <p:cNvPr id="10" name="Arrow: Bent 9">
            <a:extLst>
              <a:ext uri="{FF2B5EF4-FFF2-40B4-BE49-F238E27FC236}">
                <a16:creationId xmlns:a16="http://schemas.microsoft.com/office/drawing/2014/main" id="{26E72CD2-42A4-7923-7AEB-285284346F25}"/>
              </a:ext>
            </a:extLst>
          </p:cNvPr>
          <p:cNvSpPr/>
          <p:nvPr/>
        </p:nvSpPr>
        <p:spPr>
          <a:xfrm flipV="1">
            <a:off x="1173480" y="4541756"/>
            <a:ext cx="5154060" cy="571264"/>
          </a:xfrm>
          <a:prstGeom prst="ben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solidFill>
                <a:schemeClr val="tx1"/>
              </a:solidFill>
            </a:endParaRPr>
          </a:p>
        </p:txBody>
      </p:sp>
    </p:spTree>
    <p:extLst>
      <p:ext uri="{BB962C8B-B14F-4D97-AF65-F5344CB8AC3E}">
        <p14:creationId xmlns:p14="http://schemas.microsoft.com/office/powerpoint/2010/main" val="349858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CB685-BB59-375E-F990-6F6EDACD6D1F}"/>
              </a:ext>
            </a:extLst>
          </p:cNvPr>
          <p:cNvSpPr>
            <a:spLocks noGrp="1"/>
          </p:cNvSpPr>
          <p:nvPr>
            <p:ph type="title"/>
          </p:nvPr>
        </p:nvSpPr>
        <p:spPr/>
        <p:txBody>
          <a:bodyPr/>
          <a:lstStyle/>
          <a:p>
            <a:r>
              <a:rPr lang="en-US" sz="3600" dirty="0"/>
              <a:t>Language models in scientific work</a:t>
            </a:r>
            <a:endParaRPr lang="LID4096" sz="3600" dirty="0"/>
          </a:p>
        </p:txBody>
      </p:sp>
      <p:sp>
        <p:nvSpPr>
          <p:cNvPr id="3" name="Content Placeholder 2">
            <a:extLst>
              <a:ext uri="{FF2B5EF4-FFF2-40B4-BE49-F238E27FC236}">
                <a16:creationId xmlns:a16="http://schemas.microsoft.com/office/drawing/2014/main" id="{49C645EC-AA35-397D-7F76-9FFAE1F9AE41}"/>
              </a:ext>
            </a:extLst>
          </p:cNvPr>
          <p:cNvSpPr>
            <a:spLocks noGrp="1"/>
          </p:cNvSpPr>
          <p:nvPr>
            <p:ph sz="quarter" idx="10"/>
          </p:nvPr>
        </p:nvSpPr>
        <p:spPr/>
        <p:txBody>
          <a:bodyPr/>
          <a:lstStyle/>
          <a:p>
            <a:r>
              <a:rPr lang="en-US" sz="3600" dirty="0"/>
              <a:t>Text-to-text, </a:t>
            </a:r>
            <a:r>
              <a:rPr lang="en-US" sz="3600" dirty="0">
                <a:solidFill>
                  <a:srgbClr val="FFC000"/>
                </a:solidFill>
              </a:rPr>
              <a:t>scientific</a:t>
            </a:r>
            <a:r>
              <a:rPr lang="en-GB" sz="3600" dirty="0">
                <a:solidFill>
                  <a:srgbClr val="FFC000"/>
                </a:solidFill>
              </a:rPr>
              <a:t> reviewing</a:t>
            </a:r>
            <a:endParaRPr lang="LID4096" sz="3600" dirty="0">
              <a:solidFill>
                <a:srgbClr val="FFC000"/>
              </a:solidFill>
            </a:endParaRPr>
          </a:p>
        </p:txBody>
      </p:sp>
      <p:sp>
        <p:nvSpPr>
          <p:cNvPr id="7" name="TextBox 6">
            <a:extLst>
              <a:ext uri="{FF2B5EF4-FFF2-40B4-BE49-F238E27FC236}">
                <a16:creationId xmlns:a16="http://schemas.microsoft.com/office/drawing/2014/main" id="{A0FFF651-BB39-0FC7-9B04-DA23845803D9}"/>
              </a:ext>
            </a:extLst>
          </p:cNvPr>
          <p:cNvSpPr txBox="1"/>
          <p:nvPr/>
        </p:nvSpPr>
        <p:spPr>
          <a:xfrm>
            <a:off x="3211286" y="6027003"/>
            <a:ext cx="4985657" cy="830997"/>
          </a:xfrm>
          <a:prstGeom prst="rect">
            <a:avLst/>
          </a:prstGeom>
          <a:noFill/>
        </p:spPr>
        <p:txBody>
          <a:bodyPr wrap="square">
            <a:spAutoFit/>
          </a:bodyPr>
          <a:lstStyle/>
          <a:p>
            <a:r>
              <a:rPr lang="en-GB" sz="1600" dirty="0"/>
              <a:t>Source: </a:t>
            </a:r>
          </a:p>
          <a:p>
            <a:r>
              <a:rPr lang="LID4096" sz="1600" dirty="0">
                <a:hlinkClick r:id="rId2"/>
              </a:rPr>
              <a:t>https://aaai.org/aaai-launches-ai-powered-peer-review-assessment-system/</a:t>
            </a:r>
            <a:r>
              <a:rPr lang="en-GB" sz="1600" dirty="0"/>
              <a:t> </a:t>
            </a:r>
            <a:endParaRPr lang="LID4096" sz="1600" dirty="0"/>
          </a:p>
        </p:txBody>
      </p:sp>
      <p:pic>
        <p:nvPicPr>
          <p:cNvPr id="9" name="Picture 8">
            <a:extLst>
              <a:ext uri="{FF2B5EF4-FFF2-40B4-BE49-F238E27FC236}">
                <a16:creationId xmlns:a16="http://schemas.microsoft.com/office/drawing/2014/main" id="{0FA63C8C-7EE1-54E0-355F-5DC51B53DCFC}"/>
              </a:ext>
            </a:extLst>
          </p:cNvPr>
          <p:cNvPicPr>
            <a:picLocks noChangeAspect="1"/>
          </p:cNvPicPr>
          <p:nvPr/>
        </p:nvPicPr>
        <p:blipFill>
          <a:blip r:embed="rId3"/>
          <a:srcRect l="4396" t="4066" r="37664" b="84386"/>
          <a:stretch>
            <a:fillRect/>
          </a:stretch>
        </p:blipFill>
        <p:spPr>
          <a:xfrm>
            <a:off x="8275741" y="4959385"/>
            <a:ext cx="3794339" cy="9891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FBA46CDF-6403-A5CD-E242-A71AF53EE00A}"/>
              </a:ext>
            </a:extLst>
          </p:cNvPr>
          <p:cNvPicPr>
            <a:picLocks noChangeAspect="1"/>
          </p:cNvPicPr>
          <p:nvPr/>
        </p:nvPicPr>
        <p:blipFill>
          <a:blip r:embed="rId4"/>
          <a:stretch>
            <a:fillRect/>
          </a:stretch>
        </p:blipFill>
        <p:spPr>
          <a:xfrm>
            <a:off x="12541203" y="2916430"/>
            <a:ext cx="7182852" cy="3724795"/>
          </a:xfrm>
          <a:prstGeom prst="rect">
            <a:avLst/>
          </a:prstGeom>
        </p:spPr>
      </p:pic>
      <p:pic>
        <p:nvPicPr>
          <p:cNvPr id="12" name="Picture 11">
            <a:extLst>
              <a:ext uri="{FF2B5EF4-FFF2-40B4-BE49-F238E27FC236}">
                <a16:creationId xmlns:a16="http://schemas.microsoft.com/office/drawing/2014/main" id="{DF4F8039-239E-B910-825C-5A2C036F2379}"/>
              </a:ext>
            </a:extLst>
          </p:cNvPr>
          <p:cNvPicPr>
            <a:picLocks noChangeAspect="1"/>
          </p:cNvPicPr>
          <p:nvPr/>
        </p:nvPicPr>
        <p:blipFill>
          <a:blip r:embed="rId3"/>
          <a:srcRect l="4072" t="15973" r="3690" b="46222"/>
          <a:stretch>
            <a:fillRect/>
          </a:stretch>
        </p:blipFill>
        <p:spPr>
          <a:xfrm>
            <a:off x="596482" y="1873981"/>
            <a:ext cx="7600461" cy="407459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26CEDA17-EED3-9542-F635-E18BF3F0912C}"/>
              </a:ext>
            </a:extLst>
          </p:cNvPr>
          <p:cNvSpPr/>
          <p:nvPr/>
        </p:nvSpPr>
        <p:spPr>
          <a:xfrm>
            <a:off x="671533" y="3810000"/>
            <a:ext cx="6978768"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4" name="Rectangle 13">
            <a:extLst>
              <a:ext uri="{FF2B5EF4-FFF2-40B4-BE49-F238E27FC236}">
                <a16:creationId xmlns:a16="http://schemas.microsoft.com/office/drawing/2014/main" id="{6312F951-A5C0-F932-9ED8-47C0FED095AF}"/>
              </a:ext>
            </a:extLst>
          </p:cNvPr>
          <p:cNvSpPr/>
          <p:nvPr/>
        </p:nvSpPr>
        <p:spPr>
          <a:xfrm>
            <a:off x="662522" y="3995108"/>
            <a:ext cx="658278"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5" name="Rectangle 14">
            <a:extLst>
              <a:ext uri="{FF2B5EF4-FFF2-40B4-BE49-F238E27FC236}">
                <a16:creationId xmlns:a16="http://schemas.microsoft.com/office/drawing/2014/main" id="{9ED61808-1CA3-BC0B-02B7-68AAD2E7F623}"/>
              </a:ext>
            </a:extLst>
          </p:cNvPr>
          <p:cNvSpPr/>
          <p:nvPr/>
        </p:nvSpPr>
        <p:spPr>
          <a:xfrm>
            <a:off x="3542882" y="4147508"/>
            <a:ext cx="1557438"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6" name="Rectangle 15">
            <a:extLst>
              <a:ext uri="{FF2B5EF4-FFF2-40B4-BE49-F238E27FC236}">
                <a16:creationId xmlns:a16="http://schemas.microsoft.com/office/drawing/2014/main" id="{C19A51BF-E3F8-5A7C-2D77-74632B0A6EB1}"/>
              </a:ext>
            </a:extLst>
          </p:cNvPr>
          <p:cNvSpPr/>
          <p:nvPr/>
        </p:nvSpPr>
        <p:spPr>
          <a:xfrm>
            <a:off x="1170522" y="4355788"/>
            <a:ext cx="1293278"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7" name="Rectangle 16">
            <a:extLst>
              <a:ext uri="{FF2B5EF4-FFF2-40B4-BE49-F238E27FC236}">
                <a16:creationId xmlns:a16="http://schemas.microsoft.com/office/drawing/2014/main" id="{E6842394-D7F7-7581-7874-78B99DB2B808}"/>
              </a:ext>
            </a:extLst>
          </p:cNvPr>
          <p:cNvSpPr/>
          <p:nvPr/>
        </p:nvSpPr>
        <p:spPr>
          <a:xfrm>
            <a:off x="3390454" y="4545653"/>
            <a:ext cx="4315906"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Rectangle 17">
            <a:extLst>
              <a:ext uri="{FF2B5EF4-FFF2-40B4-BE49-F238E27FC236}">
                <a16:creationId xmlns:a16="http://schemas.microsoft.com/office/drawing/2014/main" id="{A8F152F7-B8F8-32B5-AC34-6885B01F9D6F}"/>
              </a:ext>
            </a:extLst>
          </p:cNvPr>
          <p:cNvSpPr/>
          <p:nvPr/>
        </p:nvSpPr>
        <p:spPr>
          <a:xfrm>
            <a:off x="1153703" y="4712379"/>
            <a:ext cx="2305777"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296363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5CD1D3C-FEE9-DEFD-F920-5B1ED21926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84877-B141-A5C7-796F-1314AD0C0BDA}"/>
              </a:ext>
            </a:extLst>
          </p:cNvPr>
          <p:cNvSpPr>
            <a:spLocks noGrp="1"/>
          </p:cNvSpPr>
          <p:nvPr>
            <p:ph type="title"/>
          </p:nvPr>
        </p:nvSpPr>
        <p:spPr/>
        <p:txBody>
          <a:bodyPr/>
          <a:lstStyle/>
          <a:p>
            <a:r>
              <a:rPr lang="en-US" sz="3600" dirty="0" err="1"/>
              <a:t>Language models</a:t>
            </a:r>
            <a:r>
              <a:rPr lang="en-US" sz="3600" dirty="0"/>
              <a:t> in </a:t>
            </a:r>
            <a:r>
              <a:rPr lang="en-US" sz="3600" dirty="0" err="1"/>
              <a:t>scientific</a:t>
            </a:r>
            <a:r>
              <a:rPr lang="en-US" sz="3600" dirty="0"/>
              <a:t> work</a:t>
            </a:r>
            <a:endParaRPr lang="LID4096" sz="3600" dirty="0"/>
          </a:p>
        </p:txBody>
      </p:sp>
      <p:sp>
        <p:nvSpPr>
          <p:cNvPr id="3" name="Content Placeholder 2">
            <a:extLst>
              <a:ext uri="{FF2B5EF4-FFF2-40B4-BE49-F238E27FC236}">
                <a16:creationId xmlns:a16="http://schemas.microsoft.com/office/drawing/2014/main" id="{CC2B77AB-3B00-F288-11F8-00E6D344A765}"/>
              </a:ext>
            </a:extLst>
          </p:cNvPr>
          <p:cNvSpPr>
            <a:spLocks noGrp="1"/>
          </p:cNvSpPr>
          <p:nvPr>
            <p:ph sz="quarter" idx="10"/>
          </p:nvPr>
        </p:nvSpPr>
        <p:spPr/>
        <p:txBody>
          <a:bodyPr/>
          <a:lstStyle/>
          <a:p>
            <a:r>
              <a:rPr lang="en-US" sz="3600" dirty="0"/>
              <a:t>Text-to-text, </a:t>
            </a:r>
            <a:r>
              <a:rPr lang="en-US" sz="3600" dirty="0" err="1">
                <a:solidFill>
                  <a:srgbClr val="FFC000"/>
                </a:solidFill>
              </a:rPr>
              <a:t>scientific</a:t>
            </a:r>
            <a:r>
              <a:rPr lang="en-GB" sz="3600" dirty="0">
                <a:solidFill>
                  <a:srgbClr val="FFC000"/>
                </a:solidFill>
              </a:rPr>
              <a:t> reviewing</a:t>
            </a:r>
            <a:endParaRPr lang="LID4096" sz="3600" dirty="0">
              <a:solidFill>
                <a:srgbClr val="FFC000"/>
              </a:solidFill>
            </a:endParaRPr>
          </a:p>
        </p:txBody>
      </p:sp>
      <p:sp>
        <p:nvSpPr>
          <p:cNvPr id="7" name="TextBox 6">
            <a:extLst>
              <a:ext uri="{FF2B5EF4-FFF2-40B4-BE49-F238E27FC236}">
                <a16:creationId xmlns:a16="http://schemas.microsoft.com/office/drawing/2014/main" id="{50019BDE-2F2C-DBF9-936B-12187BD94E98}"/>
              </a:ext>
            </a:extLst>
          </p:cNvPr>
          <p:cNvSpPr txBox="1"/>
          <p:nvPr/>
        </p:nvSpPr>
        <p:spPr>
          <a:xfrm>
            <a:off x="3211286" y="6027003"/>
            <a:ext cx="4985657" cy="830997"/>
          </a:xfrm>
          <a:prstGeom prst="rect">
            <a:avLst/>
          </a:prstGeom>
          <a:noFill/>
        </p:spPr>
        <p:txBody>
          <a:bodyPr wrap="square">
            <a:spAutoFit/>
          </a:bodyPr>
          <a:lstStyle/>
          <a:p>
            <a:r>
              <a:rPr lang="en-GB" sz="1600" dirty="0"/>
              <a:t>Source: </a:t>
            </a:r>
          </a:p>
          <a:p>
            <a:r>
              <a:rPr lang="LID4096" sz="1600" dirty="0">
                <a:hlinkClick r:id="rId2"/>
              </a:rPr>
              <a:t>https://aaai.org/aaai-launches-ai-powered-peer-review-assessment-system/</a:t>
            </a:r>
            <a:r>
              <a:rPr lang="en-GB" sz="1600" dirty="0"/>
              <a:t> </a:t>
            </a:r>
            <a:endParaRPr lang="LID4096" sz="1600" dirty="0"/>
          </a:p>
        </p:txBody>
      </p:sp>
      <p:pic>
        <p:nvPicPr>
          <p:cNvPr id="9" name="Picture 8">
            <a:extLst>
              <a:ext uri="{FF2B5EF4-FFF2-40B4-BE49-F238E27FC236}">
                <a16:creationId xmlns:a16="http://schemas.microsoft.com/office/drawing/2014/main" id="{9D315C32-02E7-ACB9-2ABC-E5863E010663}"/>
              </a:ext>
            </a:extLst>
          </p:cNvPr>
          <p:cNvPicPr>
            <a:picLocks noChangeAspect="1"/>
          </p:cNvPicPr>
          <p:nvPr/>
        </p:nvPicPr>
        <p:blipFill>
          <a:blip r:embed="rId3"/>
          <a:srcRect l="4396" t="4066" r="37664" b="84386"/>
          <a:stretch>
            <a:fillRect/>
          </a:stretch>
        </p:blipFill>
        <p:spPr>
          <a:xfrm>
            <a:off x="8275741" y="4959385"/>
            <a:ext cx="3794339" cy="9891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B54B5859-579E-0F85-804A-03E631A67D14}"/>
              </a:ext>
            </a:extLst>
          </p:cNvPr>
          <p:cNvPicPr>
            <a:picLocks noChangeAspect="1"/>
          </p:cNvPicPr>
          <p:nvPr/>
        </p:nvPicPr>
        <p:blipFill>
          <a:blip r:embed="rId4"/>
          <a:stretch>
            <a:fillRect/>
          </a:stretch>
        </p:blipFill>
        <p:spPr>
          <a:xfrm>
            <a:off x="12541203" y="2916430"/>
            <a:ext cx="7182852" cy="3724795"/>
          </a:xfrm>
          <a:prstGeom prst="rect">
            <a:avLst/>
          </a:prstGeom>
        </p:spPr>
      </p:pic>
      <p:pic>
        <p:nvPicPr>
          <p:cNvPr id="12" name="Picture 11">
            <a:extLst>
              <a:ext uri="{FF2B5EF4-FFF2-40B4-BE49-F238E27FC236}">
                <a16:creationId xmlns:a16="http://schemas.microsoft.com/office/drawing/2014/main" id="{A59E60CE-908A-604A-898B-8F96CBFC5C83}"/>
              </a:ext>
            </a:extLst>
          </p:cNvPr>
          <p:cNvPicPr>
            <a:picLocks noChangeAspect="1"/>
          </p:cNvPicPr>
          <p:nvPr/>
        </p:nvPicPr>
        <p:blipFill>
          <a:blip r:embed="rId3"/>
          <a:srcRect l="4792" t="54208" r="2970" b="7260"/>
          <a:stretch>
            <a:fillRect/>
          </a:stretch>
        </p:blipFill>
        <p:spPr>
          <a:xfrm>
            <a:off x="596483" y="1873980"/>
            <a:ext cx="7456930" cy="4074595"/>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38075953-6FCE-3E51-4D75-D64C217E35EF}"/>
              </a:ext>
            </a:extLst>
          </p:cNvPr>
          <p:cNvSpPr/>
          <p:nvPr/>
        </p:nvSpPr>
        <p:spPr>
          <a:xfrm>
            <a:off x="1074645" y="2634017"/>
            <a:ext cx="2136641"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4" name="Rectangle 13">
            <a:extLst>
              <a:ext uri="{FF2B5EF4-FFF2-40B4-BE49-F238E27FC236}">
                <a16:creationId xmlns:a16="http://schemas.microsoft.com/office/drawing/2014/main" id="{262F4D8E-0870-D16D-7B69-E951979B5224}"/>
              </a:ext>
            </a:extLst>
          </p:cNvPr>
          <p:cNvSpPr/>
          <p:nvPr/>
        </p:nvSpPr>
        <p:spPr>
          <a:xfrm>
            <a:off x="1074644" y="3008076"/>
            <a:ext cx="2049555" cy="352344"/>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5" name="Rectangle 14">
            <a:extLst>
              <a:ext uri="{FF2B5EF4-FFF2-40B4-BE49-F238E27FC236}">
                <a16:creationId xmlns:a16="http://schemas.microsoft.com/office/drawing/2014/main" id="{2397BAE6-2082-D6A5-DCDE-A81E85D37118}"/>
              </a:ext>
            </a:extLst>
          </p:cNvPr>
          <p:cNvSpPr/>
          <p:nvPr/>
        </p:nvSpPr>
        <p:spPr>
          <a:xfrm>
            <a:off x="1074644" y="3888417"/>
            <a:ext cx="3192555" cy="223520"/>
          </a:xfrm>
          <a:prstGeom prst="rect">
            <a:avLst/>
          </a:prstGeom>
          <a:solidFill>
            <a:srgbClr val="FF7C8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dirty="0">
              <a:highlight>
                <a:srgbClr val="FF7C80"/>
              </a:highlight>
            </a:endParaRPr>
          </a:p>
        </p:txBody>
      </p:sp>
      <p:sp>
        <p:nvSpPr>
          <p:cNvPr id="16" name="Rectangle 15">
            <a:extLst>
              <a:ext uri="{FF2B5EF4-FFF2-40B4-BE49-F238E27FC236}">
                <a16:creationId xmlns:a16="http://schemas.microsoft.com/office/drawing/2014/main" id="{0CF4F74C-0197-7208-6B4F-7DE8459E7473}"/>
              </a:ext>
            </a:extLst>
          </p:cNvPr>
          <p:cNvSpPr/>
          <p:nvPr/>
        </p:nvSpPr>
        <p:spPr>
          <a:xfrm>
            <a:off x="1089884" y="5729553"/>
            <a:ext cx="3794338" cy="241874"/>
          </a:xfrm>
          <a:prstGeom prst="rect">
            <a:avLst/>
          </a:prstGeom>
          <a:solidFill>
            <a:srgbClr val="FF7C8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7" name="Rectangle 16">
            <a:extLst>
              <a:ext uri="{FF2B5EF4-FFF2-40B4-BE49-F238E27FC236}">
                <a16:creationId xmlns:a16="http://schemas.microsoft.com/office/drawing/2014/main" id="{F2E13822-7060-1EE4-D70B-F48900B16CB7}"/>
              </a:ext>
            </a:extLst>
          </p:cNvPr>
          <p:cNvSpPr/>
          <p:nvPr/>
        </p:nvSpPr>
        <p:spPr>
          <a:xfrm>
            <a:off x="1089884" y="4466633"/>
            <a:ext cx="4167916"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Rectangle 17">
            <a:extLst>
              <a:ext uri="{FF2B5EF4-FFF2-40B4-BE49-F238E27FC236}">
                <a16:creationId xmlns:a16="http://schemas.microsoft.com/office/drawing/2014/main" id="{9AD3EBA7-88DF-1D74-8657-0C64505598D8}"/>
              </a:ext>
            </a:extLst>
          </p:cNvPr>
          <p:cNvSpPr/>
          <p:nvPr/>
        </p:nvSpPr>
        <p:spPr>
          <a:xfrm>
            <a:off x="1089884" y="5179749"/>
            <a:ext cx="4106956" cy="195108"/>
          </a:xfrm>
          <a:prstGeom prst="rect">
            <a:avLst/>
          </a:prstGeom>
          <a:solidFill>
            <a:srgbClr val="FF7C8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 name="Rectangle 3">
            <a:extLst>
              <a:ext uri="{FF2B5EF4-FFF2-40B4-BE49-F238E27FC236}">
                <a16:creationId xmlns:a16="http://schemas.microsoft.com/office/drawing/2014/main" id="{B64E5D33-0FA3-66CE-D3C9-7987E5AE220B}"/>
              </a:ext>
            </a:extLst>
          </p:cNvPr>
          <p:cNvSpPr/>
          <p:nvPr/>
        </p:nvSpPr>
        <p:spPr>
          <a:xfrm>
            <a:off x="1089884" y="4089255"/>
            <a:ext cx="3588796" cy="241874"/>
          </a:xfrm>
          <a:prstGeom prst="rect">
            <a:avLst/>
          </a:prstGeom>
          <a:solidFill>
            <a:srgbClr val="FF7C8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dirty="0">
              <a:highlight>
                <a:srgbClr val="FF7C80"/>
              </a:highlight>
            </a:endParaRPr>
          </a:p>
        </p:txBody>
      </p:sp>
      <p:sp>
        <p:nvSpPr>
          <p:cNvPr id="5" name="Rectangle 4">
            <a:extLst>
              <a:ext uri="{FF2B5EF4-FFF2-40B4-BE49-F238E27FC236}">
                <a16:creationId xmlns:a16="http://schemas.microsoft.com/office/drawing/2014/main" id="{BD996F0C-1C6F-99B5-54AB-51104DB22A2B}"/>
              </a:ext>
            </a:extLst>
          </p:cNvPr>
          <p:cNvSpPr/>
          <p:nvPr/>
        </p:nvSpPr>
        <p:spPr>
          <a:xfrm>
            <a:off x="1127328" y="5352175"/>
            <a:ext cx="2324532" cy="223520"/>
          </a:xfrm>
          <a:prstGeom prst="rect">
            <a:avLst/>
          </a:prstGeom>
          <a:solidFill>
            <a:srgbClr val="FFC000">
              <a:alpha val="3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40609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E3DDBD-9BFD-4925-BFE5-970714E0081B}"/>
              </a:ext>
            </a:extLst>
          </p:cNvPr>
          <p:cNvSpPr>
            <a:spLocks noGrp="1"/>
          </p:cNvSpPr>
          <p:nvPr>
            <p:ph type="title"/>
          </p:nvPr>
        </p:nvSpPr>
        <p:spPr/>
        <p:txBody>
          <a:bodyPr/>
          <a:lstStyle/>
          <a:p>
            <a:r>
              <a:rPr lang="de-DE" sz="3200" dirty="0"/>
              <a:t>AI </a:t>
            </a:r>
            <a:r>
              <a:rPr lang="de-DE" sz="3200" dirty="0" err="1"/>
              <a:t>Recommendations</a:t>
            </a:r>
            <a:r>
              <a:rPr lang="de-DE" sz="3200" dirty="0"/>
              <a:t> of </a:t>
            </a:r>
            <a:r>
              <a:rPr lang="de-DE" sz="3200" dirty="0" err="1"/>
              <a:t>the</a:t>
            </a:r>
            <a:r>
              <a:rPr lang="de-DE" sz="3200" dirty="0"/>
              <a:t> Helmholtz </a:t>
            </a:r>
            <a:r>
              <a:rPr lang="de-DE" sz="3200" dirty="0" err="1"/>
              <a:t>Association</a:t>
            </a:r>
            <a:r>
              <a:rPr lang="de-DE" sz="3200" dirty="0"/>
              <a:t> an </a:t>
            </a:r>
            <a:r>
              <a:rPr lang="de-DE" sz="3200" dirty="0" err="1"/>
              <a:t>the</a:t>
            </a:r>
            <a:r>
              <a:rPr lang="de-DE" sz="3200" dirty="0"/>
              <a:t> German Research </a:t>
            </a:r>
            <a:r>
              <a:rPr lang="de-DE" sz="3200" dirty="0" err="1"/>
              <a:t>Foundation</a:t>
            </a:r>
            <a:r>
              <a:rPr lang="de-DE" sz="3200" dirty="0"/>
              <a:t> (DFG)</a:t>
            </a:r>
          </a:p>
        </p:txBody>
      </p:sp>
      <p:pic>
        <p:nvPicPr>
          <p:cNvPr id="5" name="Grafik 4">
            <a:extLst>
              <a:ext uri="{FF2B5EF4-FFF2-40B4-BE49-F238E27FC236}">
                <a16:creationId xmlns:a16="http://schemas.microsoft.com/office/drawing/2014/main" id="{B3C82B65-C0CA-4DD3-9C8A-0A62A6A058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8506" y="1614791"/>
            <a:ext cx="3809731" cy="400410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1EE56846-934E-3583-35D4-4729341ADC06}"/>
              </a:ext>
            </a:extLst>
          </p:cNvPr>
          <p:cNvSpPr txBox="1"/>
          <p:nvPr/>
        </p:nvSpPr>
        <p:spPr>
          <a:xfrm>
            <a:off x="3002603" y="6048454"/>
            <a:ext cx="5252937" cy="830997"/>
          </a:xfrm>
          <a:prstGeom prst="rect">
            <a:avLst/>
          </a:prstGeom>
          <a:noFill/>
        </p:spPr>
        <p:txBody>
          <a:bodyPr wrap="square">
            <a:spAutoFit/>
          </a:bodyPr>
          <a:lstStyle/>
          <a:p>
            <a:r>
              <a:rPr lang="en-US" sz="1200" dirty="0">
                <a:hlinkClick r:id="rId3"/>
              </a:rPr>
              <a:t>https://www.dfg.de/resource/blob/289676/230921-statement-executive-committee-ki-ai.pdf</a:t>
            </a:r>
            <a:r>
              <a:rPr lang="en-US" sz="1200" dirty="0"/>
              <a:t>  </a:t>
            </a:r>
            <a:endParaRPr lang="en-GB" sz="1200" dirty="0">
              <a:hlinkClick r:id="rId4"/>
            </a:endParaRPr>
          </a:p>
          <a:p>
            <a:r>
              <a:rPr lang="LID4096" sz="1200" dirty="0">
                <a:hlinkClick r:id="rId4"/>
              </a:rPr>
              <a:t>https://www.helmholtz.de/assets/helmholtz_gemeinschaft/Downloads/Helmholtz_Recommendations_on_use_of_AI_Version_1.0.pdf</a:t>
            </a:r>
            <a:r>
              <a:rPr lang="en-GB" sz="1200" dirty="0"/>
              <a:t> </a:t>
            </a:r>
            <a:endParaRPr lang="LID4096" sz="1200" dirty="0"/>
          </a:p>
        </p:txBody>
      </p:sp>
      <p:pic>
        <p:nvPicPr>
          <p:cNvPr id="7" name="Picture 6" descr="A white paper with black text&#10;&#10;AI-generated content may be incorrect.">
            <a:extLst>
              <a:ext uri="{FF2B5EF4-FFF2-40B4-BE49-F238E27FC236}">
                <a16:creationId xmlns:a16="http://schemas.microsoft.com/office/drawing/2014/main" id="{8507DBAF-AD9C-B477-206C-204B774C01B6}"/>
              </a:ext>
            </a:extLst>
          </p:cNvPr>
          <p:cNvPicPr>
            <a:picLocks noChangeAspect="1"/>
          </p:cNvPicPr>
          <p:nvPr/>
        </p:nvPicPr>
        <p:blipFill>
          <a:blip r:embed="rId5"/>
          <a:stretch>
            <a:fillRect/>
          </a:stretch>
        </p:blipFill>
        <p:spPr>
          <a:xfrm>
            <a:off x="629143" y="2036726"/>
            <a:ext cx="5811061" cy="2953162"/>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8836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789C2-3625-390A-0EB4-C5232F1B26C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AF3EB36-E54B-B6DC-553F-F7F749C6A09D}"/>
              </a:ext>
            </a:extLst>
          </p:cNvPr>
          <p:cNvSpPr/>
          <p:nvPr/>
        </p:nvSpPr>
        <p:spPr>
          <a:xfrm>
            <a:off x="12529714" y="3990226"/>
            <a:ext cx="1166832"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505E11B3-8100-5468-03A5-03424B45AA65}"/>
              </a:ext>
            </a:extLst>
          </p:cNvPr>
          <p:cNvSpPr>
            <a:spLocks noGrp="1"/>
          </p:cNvSpPr>
          <p:nvPr>
            <p:ph type="title"/>
          </p:nvPr>
        </p:nvSpPr>
        <p:spPr/>
        <p:txBody>
          <a:bodyPr/>
          <a:lstStyle/>
          <a:p>
            <a:r>
              <a:rPr lang="en-GB" dirty="0"/>
              <a:t>Guidelines of the German Research-Foundation (DFG) on the use of AI</a:t>
            </a:r>
            <a:endParaRPr lang="LID4096" dirty="0"/>
          </a:p>
        </p:txBody>
      </p:sp>
      <p:sp>
        <p:nvSpPr>
          <p:cNvPr id="9" name="TextBox 8">
            <a:extLst>
              <a:ext uri="{FF2B5EF4-FFF2-40B4-BE49-F238E27FC236}">
                <a16:creationId xmlns:a16="http://schemas.microsoft.com/office/drawing/2014/main" id="{71753CE4-7E16-67BB-B920-7798A84F79BB}"/>
              </a:ext>
            </a:extLst>
          </p:cNvPr>
          <p:cNvSpPr txBox="1"/>
          <p:nvPr/>
        </p:nvSpPr>
        <p:spPr>
          <a:xfrm>
            <a:off x="2904640" y="6055668"/>
            <a:ext cx="5385920" cy="584775"/>
          </a:xfrm>
          <a:prstGeom prst="rect">
            <a:avLst/>
          </a:prstGeom>
          <a:noFill/>
        </p:spPr>
        <p:txBody>
          <a:bodyPr wrap="square">
            <a:spAutoFit/>
          </a:bodyPr>
          <a:lstStyle/>
          <a:p>
            <a:r>
              <a:rPr lang="en-US" sz="1600" dirty="0">
                <a:hlinkClick r:id="rId2"/>
              </a:rPr>
              <a:t>https://www.dfg.de/resource/blob/289676/230921-statement-executive-committee-ki-ai.pdf</a:t>
            </a:r>
            <a:r>
              <a:rPr lang="en-US" sz="1600" dirty="0"/>
              <a:t>  </a:t>
            </a:r>
            <a:endParaRPr lang="en-GB" sz="1600" dirty="0">
              <a:hlinkClick r:id="rId3"/>
            </a:endParaRPr>
          </a:p>
        </p:txBody>
      </p:sp>
      <p:pic>
        <p:nvPicPr>
          <p:cNvPr id="11" name="Picture 10">
            <a:extLst>
              <a:ext uri="{FF2B5EF4-FFF2-40B4-BE49-F238E27FC236}">
                <a16:creationId xmlns:a16="http://schemas.microsoft.com/office/drawing/2014/main" id="{496F13E2-6E6A-95B9-2733-158FF527FA94}"/>
              </a:ext>
            </a:extLst>
          </p:cNvPr>
          <p:cNvPicPr>
            <a:picLocks noChangeAspect="1"/>
          </p:cNvPicPr>
          <p:nvPr/>
        </p:nvPicPr>
        <p:blipFill>
          <a:blip r:embed="rId4"/>
          <a:stretch>
            <a:fillRect/>
          </a:stretch>
        </p:blipFill>
        <p:spPr>
          <a:xfrm>
            <a:off x="735471" y="1763926"/>
            <a:ext cx="11287915" cy="953202"/>
          </a:xfrm>
          <a:prstGeom prst="rect">
            <a:avLst/>
          </a:prstGeom>
        </p:spPr>
      </p:pic>
      <p:sp>
        <p:nvSpPr>
          <p:cNvPr id="13" name="Rectangle 12">
            <a:extLst>
              <a:ext uri="{FF2B5EF4-FFF2-40B4-BE49-F238E27FC236}">
                <a16:creationId xmlns:a16="http://schemas.microsoft.com/office/drawing/2014/main" id="{52C5F48A-F830-F0EF-1632-6457411343DF}"/>
              </a:ext>
            </a:extLst>
          </p:cNvPr>
          <p:cNvSpPr/>
          <p:nvPr/>
        </p:nvSpPr>
        <p:spPr>
          <a:xfrm>
            <a:off x="5505855" y="1829459"/>
            <a:ext cx="6459166" cy="416560"/>
          </a:xfrm>
          <a:prstGeom prst="rect">
            <a:avLst/>
          </a:prstGeom>
          <a:solidFill>
            <a:srgbClr val="92D05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4" name="Rectangle 13">
            <a:extLst>
              <a:ext uri="{FF2B5EF4-FFF2-40B4-BE49-F238E27FC236}">
                <a16:creationId xmlns:a16="http://schemas.microsoft.com/office/drawing/2014/main" id="{0F31B4E5-44A2-DF0D-1053-E41E6A634081}"/>
              </a:ext>
            </a:extLst>
          </p:cNvPr>
          <p:cNvSpPr/>
          <p:nvPr/>
        </p:nvSpPr>
        <p:spPr>
          <a:xfrm>
            <a:off x="6096000" y="2297066"/>
            <a:ext cx="3641388" cy="416560"/>
          </a:xfrm>
          <a:prstGeom prst="rect">
            <a:avLst/>
          </a:prstGeom>
          <a:solidFill>
            <a:srgbClr val="92D05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4017284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2E86F-00F8-CFCB-BF71-4FDFD1CAED29}"/>
              </a:ext>
            </a:extLst>
          </p:cNvPr>
          <p:cNvSpPr>
            <a:spLocks noGrp="1"/>
          </p:cNvSpPr>
          <p:nvPr>
            <p:ph type="title"/>
          </p:nvPr>
        </p:nvSpPr>
        <p:spPr/>
        <p:txBody>
          <a:bodyPr/>
          <a:lstStyle/>
          <a:p>
            <a:r>
              <a:rPr lang="en-GB" dirty="0" err="1"/>
              <a:t>Note</a:t>
            </a:r>
            <a:endParaRPr lang="LID4096" dirty="0"/>
          </a:p>
        </p:txBody>
      </p:sp>
      <p:sp>
        <p:nvSpPr>
          <p:cNvPr id="3" name="Content Placeholder 2">
            <a:extLst>
              <a:ext uri="{FF2B5EF4-FFF2-40B4-BE49-F238E27FC236}">
                <a16:creationId xmlns:a16="http://schemas.microsoft.com/office/drawing/2014/main" id="{314EAA83-593B-7489-AA89-98DE5C09FC3D}"/>
              </a:ext>
            </a:extLst>
          </p:cNvPr>
          <p:cNvSpPr>
            <a:spLocks noGrp="1"/>
          </p:cNvSpPr>
          <p:nvPr>
            <p:ph sz="quarter" idx="10"/>
          </p:nvPr>
        </p:nvSpPr>
        <p:spPr>
          <a:xfrm>
            <a:off x="875566" y="1184015"/>
            <a:ext cx="10283687" cy="4550036"/>
          </a:xfrm>
        </p:spPr>
        <p:txBody>
          <a:bodyPr/>
          <a:lstStyle/>
          <a:p>
            <a:r>
              <a:rPr lang="en-GB" sz="2800" dirty="0"/>
              <a:t>I’m not a lawyer or data protection officer. I can only give insights into the legal framework of AI. In case of doubt contact your legal department:</a:t>
            </a:r>
          </a:p>
        </p:txBody>
      </p:sp>
      <p:sp>
        <p:nvSpPr>
          <p:cNvPr id="5" name="TextBox 4">
            <a:extLst>
              <a:ext uri="{FF2B5EF4-FFF2-40B4-BE49-F238E27FC236}">
                <a16:creationId xmlns:a16="http://schemas.microsoft.com/office/drawing/2014/main" id="{56E7D2E7-0152-E5F1-3E65-13686149651C}"/>
              </a:ext>
            </a:extLst>
          </p:cNvPr>
          <p:cNvSpPr txBox="1"/>
          <p:nvPr/>
        </p:nvSpPr>
        <p:spPr>
          <a:xfrm>
            <a:off x="875566" y="3501657"/>
            <a:ext cx="8024594" cy="1200329"/>
          </a:xfrm>
          <a:prstGeom prst="rect">
            <a:avLst/>
          </a:prstGeom>
          <a:noFill/>
        </p:spPr>
        <p:txBody>
          <a:bodyPr wrap="square">
            <a:spAutoFit/>
          </a:bodyPr>
          <a:lstStyle/>
          <a:p>
            <a:r>
              <a:rPr lang="da-DK" sz="2400" dirty="0">
                <a:solidFill>
                  <a:schemeClr val="tx2"/>
                </a:solidFill>
                <a:latin typeface="Open Sans" panose="020B0606030504020204" pitchFamily="34" charset="0"/>
                <a:hlinkClick r:id="rId2"/>
              </a:rPr>
              <a:t>recht@ufz.de</a:t>
            </a:r>
          </a:p>
          <a:p>
            <a:endParaRPr lang="da-DK" sz="2400" dirty="0">
              <a:solidFill>
                <a:schemeClr val="tx2"/>
              </a:solidFill>
              <a:latin typeface="Open Sans" panose="020B0606030504020204" pitchFamily="34" charset="0"/>
              <a:hlinkClick r:id="rId2"/>
            </a:endParaRPr>
          </a:p>
          <a:p>
            <a:r>
              <a:rPr lang="da-DK" sz="2400" dirty="0">
                <a:solidFill>
                  <a:schemeClr val="tx2"/>
                </a:solidFill>
                <a:latin typeface="Open Sans" panose="020B0606030504020204" pitchFamily="34" charset="0"/>
                <a:hlinkClick r:id="rId2"/>
              </a:rPr>
              <a:t>https://www.ufz.de/index.php?de=36697</a:t>
            </a:r>
            <a:r>
              <a:rPr lang="da-DK" sz="2400" dirty="0">
                <a:solidFill>
                  <a:schemeClr val="tx2"/>
                </a:solidFill>
                <a:latin typeface="Open Sans" panose="020B0606030504020204" pitchFamily="34" charset="0"/>
              </a:rPr>
              <a:t> </a:t>
            </a:r>
            <a:endParaRPr lang="de-DE" sz="2400" dirty="0">
              <a:solidFill>
                <a:schemeClr val="tx2"/>
              </a:solidFill>
              <a:latin typeface="Open Sans" panose="020B0606030504020204" pitchFamily="34" charset="0"/>
            </a:endParaRPr>
          </a:p>
        </p:txBody>
      </p:sp>
    </p:spTree>
    <p:extLst>
      <p:ext uri="{BB962C8B-B14F-4D97-AF65-F5344CB8AC3E}">
        <p14:creationId xmlns:p14="http://schemas.microsoft.com/office/powerpoint/2010/main" val="26962968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9675-A533-BE77-C052-0533D767AC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D2365F-CC68-1C5F-3EDC-36480A76ACE8}"/>
              </a:ext>
            </a:extLst>
          </p:cNvPr>
          <p:cNvSpPr>
            <a:spLocks noGrp="1"/>
          </p:cNvSpPr>
          <p:nvPr>
            <p:ph type="title"/>
          </p:nvPr>
        </p:nvSpPr>
        <p:spPr/>
        <p:txBody>
          <a:bodyPr/>
          <a:lstStyle/>
          <a:p>
            <a:r>
              <a:rPr lang="en-GB" dirty="0"/>
              <a:t>Guidelines of the German Research-Foundation (DFG) on the use of AI</a:t>
            </a:r>
            <a:endParaRPr lang="LID4096" dirty="0"/>
          </a:p>
        </p:txBody>
      </p:sp>
      <p:sp>
        <p:nvSpPr>
          <p:cNvPr id="9" name="TextBox 8">
            <a:extLst>
              <a:ext uri="{FF2B5EF4-FFF2-40B4-BE49-F238E27FC236}">
                <a16:creationId xmlns:a16="http://schemas.microsoft.com/office/drawing/2014/main" id="{53555A7D-FBD6-DAD3-D005-5CF8D23B3479}"/>
              </a:ext>
            </a:extLst>
          </p:cNvPr>
          <p:cNvSpPr txBox="1"/>
          <p:nvPr/>
        </p:nvSpPr>
        <p:spPr>
          <a:xfrm>
            <a:off x="2904640" y="6055668"/>
            <a:ext cx="5385920" cy="584775"/>
          </a:xfrm>
          <a:prstGeom prst="rect">
            <a:avLst/>
          </a:prstGeom>
          <a:noFill/>
        </p:spPr>
        <p:txBody>
          <a:bodyPr wrap="square">
            <a:spAutoFit/>
          </a:bodyPr>
          <a:lstStyle/>
          <a:p>
            <a:r>
              <a:rPr lang="en-US" sz="1600" dirty="0">
                <a:hlinkClick r:id="rId2"/>
              </a:rPr>
              <a:t>https://www.dfg.de/resource/blob/289676/230921-statement-executive-committee-ki-ai.pdf</a:t>
            </a:r>
            <a:r>
              <a:rPr lang="en-US" sz="1600" dirty="0"/>
              <a:t>  </a:t>
            </a:r>
            <a:endParaRPr lang="en-GB" sz="1600" dirty="0">
              <a:hlinkClick r:id="rId3"/>
            </a:endParaRPr>
          </a:p>
        </p:txBody>
      </p:sp>
      <p:pic>
        <p:nvPicPr>
          <p:cNvPr id="4" name="Picture 3" descr="A white background with black text&#10;&#10;AI-generated content may be incorrect.">
            <a:extLst>
              <a:ext uri="{FF2B5EF4-FFF2-40B4-BE49-F238E27FC236}">
                <a16:creationId xmlns:a16="http://schemas.microsoft.com/office/drawing/2014/main" id="{01EA0F02-C66B-C338-1F62-1B49B21A5EB9}"/>
              </a:ext>
            </a:extLst>
          </p:cNvPr>
          <p:cNvPicPr>
            <a:picLocks noChangeAspect="1"/>
          </p:cNvPicPr>
          <p:nvPr/>
        </p:nvPicPr>
        <p:blipFill>
          <a:blip r:embed="rId4"/>
          <a:stretch>
            <a:fillRect/>
          </a:stretch>
        </p:blipFill>
        <p:spPr>
          <a:xfrm>
            <a:off x="891301" y="1823023"/>
            <a:ext cx="11002383" cy="1864395"/>
          </a:xfrm>
          <a:prstGeom prst="rect">
            <a:avLst/>
          </a:prstGeom>
        </p:spPr>
      </p:pic>
      <p:sp>
        <p:nvSpPr>
          <p:cNvPr id="5" name="Rectangle 4">
            <a:extLst>
              <a:ext uri="{FF2B5EF4-FFF2-40B4-BE49-F238E27FC236}">
                <a16:creationId xmlns:a16="http://schemas.microsoft.com/office/drawing/2014/main" id="{8C77AFFC-4F8B-BA86-5AA5-99803741AF3A}"/>
              </a:ext>
            </a:extLst>
          </p:cNvPr>
          <p:cNvSpPr/>
          <p:nvPr/>
        </p:nvSpPr>
        <p:spPr>
          <a:xfrm>
            <a:off x="6748240" y="2308860"/>
            <a:ext cx="5145444"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 name="Rectangle 2">
            <a:extLst>
              <a:ext uri="{FF2B5EF4-FFF2-40B4-BE49-F238E27FC236}">
                <a16:creationId xmlns:a16="http://schemas.microsoft.com/office/drawing/2014/main" id="{E73CF340-02BF-E46C-2DCD-B30CBB2D32E2}"/>
              </a:ext>
            </a:extLst>
          </p:cNvPr>
          <p:cNvSpPr/>
          <p:nvPr/>
        </p:nvSpPr>
        <p:spPr>
          <a:xfrm>
            <a:off x="1381815" y="2755220"/>
            <a:ext cx="1166832"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 name="Rectangle 9">
            <a:extLst>
              <a:ext uri="{FF2B5EF4-FFF2-40B4-BE49-F238E27FC236}">
                <a16:creationId xmlns:a16="http://schemas.microsoft.com/office/drawing/2014/main" id="{EE0F4A66-1DDD-BFD4-A90A-667DF91C9E86}"/>
              </a:ext>
            </a:extLst>
          </p:cNvPr>
          <p:cNvSpPr/>
          <p:nvPr/>
        </p:nvSpPr>
        <p:spPr>
          <a:xfrm>
            <a:off x="1965231" y="1823023"/>
            <a:ext cx="6621050"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7" name="Rectangle 6">
            <a:extLst>
              <a:ext uri="{FF2B5EF4-FFF2-40B4-BE49-F238E27FC236}">
                <a16:creationId xmlns:a16="http://schemas.microsoft.com/office/drawing/2014/main" id="{4490D1FE-1D53-1206-BD4A-9D9F6CE38AB7}"/>
              </a:ext>
            </a:extLst>
          </p:cNvPr>
          <p:cNvSpPr/>
          <p:nvPr/>
        </p:nvSpPr>
        <p:spPr>
          <a:xfrm>
            <a:off x="2548647" y="2755220"/>
            <a:ext cx="7023370" cy="416560"/>
          </a:xfrm>
          <a:prstGeom prst="rect">
            <a:avLst/>
          </a:prstGeom>
          <a:solidFill>
            <a:srgbClr val="92D05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3" name="Picture 12" descr="A close up of black text&#10;&#10;AI-generated content may be incorrect.">
            <a:extLst>
              <a:ext uri="{FF2B5EF4-FFF2-40B4-BE49-F238E27FC236}">
                <a16:creationId xmlns:a16="http://schemas.microsoft.com/office/drawing/2014/main" id="{AEC1F5E3-4872-E15C-045F-7ABBA69C9A5C}"/>
              </a:ext>
            </a:extLst>
          </p:cNvPr>
          <p:cNvPicPr>
            <a:picLocks noChangeAspect="1"/>
          </p:cNvPicPr>
          <p:nvPr/>
        </p:nvPicPr>
        <p:blipFill>
          <a:blip r:embed="rId5"/>
          <a:stretch>
            <a:fillRect/>
          </a:stretch>
        </p:blipFill>
        <p:spPr>
          <a:xfrm>
            <a:off x="891302" y="3947655"/>
            <a:ext cx="11171183" cy="1453870"/>
          </a:xfrm>
          <a:prstGeom prst="rect">
            <a:avLst/>
          </a:prstGeom>
        </p:spPr>
      </p:pic>
      <p:sp>
        <p:nvSpPr>
          <p:cNvPr id="14" name="Rectangle 13">
            <a:extLst>
              <a:ext uri="{FF2B5EF4-FFF2-40B4-BE49-F238E27FC236}">
                <a16:creationId xmlns:a16="http://schemas.microsoft.com/office/drawing/2014/main" id="{A4A817BA-2B58-4D3E-B404-2031F6927399}"/>
              </a:ext>
            </a:extLst>
          </p:cNvPr>
          <p:cNvSpPr/>
          <p:nvPr/>
        </p:nvSpPr>
        <p:spPr>
          <a:xfrm>
            <a:off x="3625361" y="4466310"/>
            <a:ext cx="7438417"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323354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8770C-60CA-324C-34A5-A04CA4C09006}"/>
              </a:ext>
            </a:extLst>
          </p:cNvPr>
          <p:cNvSpPr>
            <a:spLocks noGrp="1"/>
          </p:cNvSpPr>
          <p:nvPr>
            <p:ph type="title"/>
          </p:nvPr>
        </p:nvSpPr>
        <p:spPr/>
        <p:txBody>
          <a:bodyPr/>
          <a:lstStyle/>
          <a:p>
            <a:r>
              <a:rPr lang="en-GB" dirty="0"/>
              <a:t>Guidelines of the German Research-Foundation (DFG) on the use of AI</a:t>
            </a:r>
            <a:endParaRPr lang="LID4096" dirty="0"/>
          </a:p>
        </p:txBody>
      </p:sp>
      <p:sp>
        <p:nvSpPr>
          <p:cNvPr id="9" name="TextBox 8">
            <a:extLst>
              <a:ext uri="{FF2B5EF4-FFF2-40B4-BE49-F238E27FC236}">
                <a16:creationId xmlns:a16="http://schemas.microsoft.com/office/drawing/2014/main" id="{9E4965A6-A237-B581-A263-1D712B49535B}"/>
              </a:ext>
            </a:extLst>
          </p:cNvPr>
          <p:cNvSpPr txBox="1"/>
          <p:nvPr/>
        </p:nvSpPr>
        <p:spPr>
          <a:xfrm>
            <a:off x="2904640" y="6055668"/>
            <a:ext cx="5385920" cy="584775"/>
          </a:xfrm>
          <a:prstGeom prst="rect">
            <a:avLst/>
          </a:prstGeom>
          <a:noFill/>
        </p:spPr>
        <p:txBody>
          <a:bodyPr wrap="square">
            <a:spAutoFit/>
          </a:bodyPr>
          <a:lstStyle/>
          <a:p>
            <a:r>
              <a:rPr lang="en-US" sz="1600" dirty="0">
                <a:hlinkClick r:id="rId2"/>
              </a:rPr>
              <a:t>https://www.dfg.de/resource/blob/289676/230921-statement-executive-committee-ki-ai.pdf</a:t>
            </a:r>
            <a:r>
              <a:rPr lang="en-US" sz="1600" dirty="0"/>
              <a:t>  </a:t>
            </a:r>
            <a:endParaRPr lang="en-GB" sz="1600" dirty="0">
              <a:hlinkClick r:id="rId3"/>
            </a:endParaRPr>
          </a:p>
        </p:txBody>
      </p:sp>
      <p:pic>
        <p:nvPicPr>
          <p:cNvPr id="15" name="Picture 14" descr="A close up of words&#10;&#10;AI-generated content may be incorrect.">
            <a:extLst>
              <a:ext uri="{FF2B5EF4-FFF2-40B4-BE49-F238E27FC236}">
                <a16:creationId xmlns:a16="http://schemas.microsoft.com/office/drawing/2014/main" id="{D7F0779C-EF7E-C254-DB81-7733A856D365}"/>
              </a:ext>
            </a:extLst>
          </p:cNvPr>
          <p:cNvPicPr>
            <a:picLocks noChangeAspect="1"/>
          </p:cNvPicPr>
          <p:nvPr/>
        </p:nvPicPr>
        <p:blipFill>
          <a:blip r:embed="rId4"/>
          <a:stretch>
            <a:fillRect/>
          </a:stretch>
        </p:blipFill>
        <p:spPr>
          <a:xfrm>
            <a:off x="760910" y="1677035"/>
            <a:ext cx="11002383" cy="1894855"/>
          </a:xfrm>
          <a:prstGeom prst="rect">
            <a:avLst/>
          </a:prstGeom>
        </p:spPr>
      </p:pic>
      <p:sp>
        <p:nvSpPr>
          <p:cNvPr id="16" name="Rectangle 15">
            <a:extLst>
              <a:ext uri="{FF2B5EF4-FFF2-40B4-BE49-F238E27FC236}">
                <a16:creationId xmlns:a16="http://schemas.microsoft.com/office/drawing/2014/main" id="{EAD8F358-37BC-15E8-352B-DADA2616C00A}"/>
              </a:ext>
            </a:extLst>
          </p:cNvPr>
          <p:cNvSpPr/>
          <p:nvPr/>
        </p:nvSpPr>
        <p:spPr>
          <a:xfrm>
            <a:off x="1258598" y="2665048"/>
            <a:ext cx="10440534"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7" name="Rectangle 16">
            <a:extLst>
              <a:ext uri="{FF2B5EF4-FFF2-40B4-BE49-F238E27FC236}">
                <a16:creationId xmlns:a16="http://schemas.microsoft.com/office/drawing/2014/main" id="{EEA8B588-4FC1-FE09-A6DB-D3DA936FFAEA}"/>
              </a:ext>
            </a:extLst>
          </p:cNvPr>
          <p:cNvSpPr/>
          <p:nvPr/>
        </p:nvSpPr>
        <p:spPr>
          <a:xfrm>
            <a:off x="10084340" y="2195403"/>
            <a:ext cx="1614792"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Rectangle 17">
            <a:extLst>
              <a:ext uri="{FF2B5EF4-FFF2-40B4-BE49-F238E27FC236}">
                <a16:creationId xmlns:a16="http://schemas.microsoft.com/office/drawing/2014/main" id="{84B11AAA-8AEA-F8CB-0596-5B582349D583}"/>
              </a:ext>
            </a:extLst>
          </p:cNvPr>
          <p:cNvSpPr/>
          <p:nvPr/>
        </p:nvSpPr>
        <p:spPr>
          <a:xfrm>
            <a:off x="1258598" y="3155330"/>
            <a:ext cx="1802372" cy="416560"/>
          </a:xfrm>
          <a:prstGeom prst="rect">
            <a:avLst/>
          </a:prstGeom>
          <a:solidFill>
            <a:srgbClr val="FFC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20" name="Picture 19" descr="A close up of black text&#10;&#10;AI-generated content may be incorrect.">
            <a:extLst>
              <a:ext uri="{FF2B5EF4-FFF2-40B4-BE49-F238E27FC236}">
                <a16:creationId xmlns:a16="http://schemas.microsoft.com/office/drawing/2014/main" id="{236ED3F7-C2ED-3511-14CC-45AB9EE178D3}"/>
              </a:ext>
            </a:extLst>
          </p:cNvPr>
          <p:cNvPicPr>
            <a:picLocks noChangeAspect="1"/>
          </p:cNvPicPr>
          <p:nvPr/>
        </p:nvPicPr>
        <p:blipFill>
          <a:blip r:embed="rId5"/>
          <a:stretch>
            <a:fillRect/>
          </a:stretch>
        </p:blipFill>
        <p:spPr>
          <a:xfrm>
            <a:off x="760910" y="3781270"/>
            <a:ext cx="10871991" cy="1888675"/>
          </a:xfrm>
          <a:prstGeom prst="rect">
            <a:avLst/>
          </a:prstGeom>
        </p:spPr>
      </p:pic>
      <p:sp>
        <p:nvSpPr>
          <p:cNvPr id="21" name="Rectangle 20">
            <a:extLst>
              <a:ext uri="{FF2B5EF4-FFF2-40B4-BE49-F238E27FC236}">
                <a16:creationId xmlns:a16="http://schemas.microsoft.com/office/drawing/2014/main" id="{351D5349-32DF-1857-C35B-CCDC6D07C6CB}"/>
              </a:ext>
            </a:extLst>
          </p:cNvPr>
          <p:cNvSpPr/>
          <p:nvPr/>
        </p:nvSpPr>
        <p:spPr>
          <a:xfrm>
            <a:off x="4484249" y="4309047"/>
            <a:ext cx="7084491" cy="416560"/>
          </a:xfrm>
          <a:prstGeom prst="rect">
            <a:avLst/>
          </a:prstGeom>
          <a:solidFill>
            <a:srgbClr val="FF0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2" name="Rectangle 21">
            <a:extLst>
              <a:ext uri="{FF2B5EF4-FFF2-40B4-BE49-F238E27FC236}">
                <a16:creationId xmlns:a16="http://schemas.microsoft.com/office/drawing/2014/main" id="{A95A9057-22B4-6F78-B266-F4DF64C1D49E}"/>
              </a:ext>
            </a:extLst>
          </p:cNvPr>
          <p:cNvSpPr/>
          <p:nvPr/>
        </p:nvSpPr>
        <p:spPr>
          <a:xfrm>
            <a:off x="1244938" y="4781216"/>
            <a:ext cx="2399003" cy="416560"/>
          </a:xfrm>
          <a:prstGeom prst="rect">
            <a:avLst/>
          </a:prstGeom>
          <a:solidFill>
            <a:srgbClr val="FF0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95405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59A1E-3F0B-26C9-9D9B-D185B1562FC0}"/>
            </a:ext>
          </a:extLst>
        </p:cNvPr>
        <p:cNvGrpSpPr/>
        <p:nvPr/>
      </p:nvGrpSpPr>
      <p:grpSpPr>
        <a:xfrm>
          <a:off x="0" y="0"/>
          <a:ext cx="0" cy="0"/>
          <a:chOff x="0" y="0"/>
          <a:chExt cx="0" cy="0"/>
        </a:xfrm>
      </p:grpSpPr>
      <p:pic>
        <p:nvPicPr>
          <p:cNvPr id="4" name="Picture 3" descr="A close up of black text&#10;&#10;AI-generated content may be incorrect.">
            <a:extLst>
              <a:ext uri="{FF2B5EF4-FFF2-40B4-BE49-F238E27FC236}">
                <a16:creationId xmlns:a16="http://schemas.microsoft.com/office/drawing/2014/main" id="{1A6EA1C2-3B3D-8B13-AF74-EDF2D6CF13AC}"/>
              </a:ext>
            </a:extLst>
          </p:cNvPr>
          <p:cNvPicPr>
            <a:picLocks noChangeAspect="1"/>
          </p:cNvPicPr>
          <p:nvPr/>
        </p:nvPicPr>
        <p:blipFill>
          <a:blip r:embed="rId2"/>
          <a:stretch>
            <a:fillRect/>
          </a:stretch>
        </p:blipFill>
        <p:spPr>
          <a:xfrm>
            <a:off x="586347" y="3602315"/>
            <a:ext cx="11019306" cy="1470051"/>
          </a:xfrm>
          <a:prstGeom prst="rect">
            <a:avLst/>
          </a:prstGeom>
        </p:spPr>
      </p:pic>
      <p:sp>
        <p:nvSpPr>
          <p:cNvPr id="2" name="Title 1">
            <a:extLst>
              <a:ext uri="{FF2B5EF4-FFF2-40B4-BE49-F238E27FC236}">
                <a16:creationId xmlns:a16="http://schemas.microsoft.com/office/drawing/2014/main" id="{74796029-DD30-FAC4-EB35-033B756BE50E}"/>
              </a:ext>
            </a:extLst>
          </p:cNvPr>
          <p:cNvSpPr>
            <a:spLocks noGrp="1"/>
          </p:cNvSpPr>
          <p:nvPr>
            <p:ph type="title"/>
          </p:nvPr>
        </p:nvSpPr>
        <p:spPr/>
        <p:txBody>
          <a:bodyPr/>
          <a:lstStyle/>
          <a:p>
            <a:r>
              <a:rPr lang="en-GB" dirty="0"/>
              <a:t>Guidelines of the German Research-Foundation (DFG) on the use of AI</a:t>
            </a:r>
            <a:endParaRPr lang="LID4096" dirty="0"/>
          </a:p>
        </p:txBody>
      </p:sp>
      <p:sp>
        <p:nvSpPr>
          <p:cNvPr id="9" name="TextBox 8">
            <a:extLst>
              <a:ext uri="{FF2B5EF4-FFF2-40B4-BE49-F238E27FC236}">
                <a16:creationId xmlns:a16="http://schemas.microsoft.com/office/drawing/2014/main" id="{D79C7795-2DC4-06C7-9AFF-665E07A1A80F}"/>
              </a:ext>
            </a:extLst>
          </p:cNvPr>
          <p:cNvSpPr txBox="1"/>
          <p:nvPr/>
        </p:nvSpPr>
        <p:spPr>
          <a:xfrm>
            <a:off x="2904640" y="6055668"/>
            <a:ext cx="5385920" cy="584775"/>
          </a:xfrm>
          <a:prstGeom prst="rect">
            <a:avLst/>
          </a:prstGeom>
          <a:noFill/>
        </p:spPr>
        <p:txBody>
          <a:bodyPr wrap="square">
            <a:spAutoFit/>
          </a:bodyPr>
          <a:lstStyle/>
          <a:p>
            <a:r>
              <a:rPr lang="en-US" sz="1600" dirty="0">
                <a:hlinkClick r:id="rId3"/>
              </a:rPr>
              <a:t>https://www.dfg.de/resource/blob/289676/230921-statement-executive-committee-ki-ai.pdf</a:t>
            </a:r>
            <a:r>
              <a:rPr lang="en-US" sz="1600" dirty="0"/>
              <a:t>  </a:t>
            </a:r>
            <a:endParaRPr lang="en-GB" sz="1600" dirty="0">
              <a:hlinkClick r:id="rId4"/>
            </a:endParaRPr>
          </a:p>
        </p:txBody>
      </p:sp>
      <p:sp>
        <p:nvSpPr>
          <p:cNvPr id="21" name="Rectangle 20">
            <a:extLst>
              <a:ext uri="{FF2B5EF4-FFF2-40B4-BE49-F238E27FC236}">
                <a16:creationId xmlns:a16="http://schemas.microsoft.com/office/drawing/2014/main" id="{9E7BB375-D7F5-4EB2-85B4-29E8BD5B3C85}"/>
              </a:ext>
            </a:extLst>
          </p:cNvPr>
          <p:cNvSpPr/>
          <p:nvPr/>
        </p:nvSpPr>
        <p:spPr>
          <a:xfrm>
            <a:off x="1657276" y="3637367"/>
            <a:ext cx="8511216" cy="416560"/>
          </a:xfrm>
          <a:prstGeom prst="rect">
            <a:avLst/>
          </a:prstGeom>
          <a:solidFill>
            <a:schemeClr val="tx1">
              <a:lumMod val="50000"/>
              <a:lumOff val="50000"/>
              <a:alpha val="5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2" name="Rectangle 21">
            <a:extLst>
              <a:ext uri="{FF2B5EF4-FFF2-40B4-BE49-F238E27FC236}">
                <a16:creationId xmlns:a16="http://schemas.microsoft.com/office/drawing/2014/main" id="{FD28EA34-3CDC-46E3-FBA7-2EAF93468812}"/>
              </a:ext>
            </a:extLst>
          </p:cNvPr>
          <p:cNvSpPr/>
          <p:nvPr/>
        </p:nvSpPr>
        <p:spPr>
          <a:xfrm>
            <a:off x="1070375" y="4129060"/>
            <a:ext cx="1821828" cy="416560"/>
          </a:xfrm>
          <a:prstGeom prst="rect">
            <a:avLst/>
          </a:prstGeom>
          <a:solidFill>
            <a:schemeClr val="tx1">
              <a:lumMod val="50000"/>
              <a:lumOff val="50000"/>
              <a:alpha val="5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371973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CD8DC-374F-C257-95EA-36C5625567C8}"/>
              </a:ext>
            </a:extLst>
          </p:cNvPr>
          <p:cNvSpPr>
            <a:spLocks noGrp="1"/>
          </p:cNvSpPr>
          <p:nvPr>
            <p:ph type="title"/>
          </p:nvPr>
        </p:nvSpPr>
        <p:spPr/>
        <p:txBody>
          <a:bodyPr/>
          <a:lstStyle/>
          <a:p>
            <a:r>
              <a:rPr lang="en-GB" dirty="0"/>
              <a:t>Quiz: Are we allowed to do this?</a:t>
            </a:r>
            <a:endParaRPr lang="LID4096" dirty="0"/>
          </a:p>
        </p:txBody>
      </p:sp>
      <p:sp>
        <p:nvSpPr>
          <p:cNvPr id="3" name="Content Placeholder 2">
            <a:extLst>
              <a:ext uri="{FF2B5EF4-FFF2-40B4-BE49-F238E27FC236}">
                <a16:creationId xmlns:a16="http://schemas.microsoft.com/office/drawing/2014/main" id="{AA1B10FD-4171-914A-4531-866BA281421B}"/>
              </a:ext>
            </a:extLst>
          </p:cNvPr>
          <p:cNvSpPr>
            <a:spLocks noGrp="1"/>
          </p:cNvSpPr>
          <p:nvPr>
            <p:ph sz="quarter" idx="10"/>
          </p:nvPr>
        </p:nvSpPr>
        <p:spPr>
          <a:xfrm>
            <a:off x="891302" y="1371600"/>
            <a:ext cx="10629166" cy="1284193"/>
          </a:xfrm>
        </p:spPr>
        <p:txBody>
          <a:bodyPr/>
          <a:lstStyle/>
          <a:p>
            <a:r>
              <a:rPr lang="en-GB" sz="3200" dirty="0"/>
              <a:t>We are working as reviewers for DFG and use a local language model to</a:t>
            </a:r>
          </a:p>
          <a:p>
            <a:pPr marL="342900" indent="-342900">
              <a:buFont typeface="Arial" panose="020B0604020202020204" pitchFamily="34" charset="0"/>
              <a:buChar char="•"/>
            </a:pPr>
            <a:r>
              <a:rPr lang="en-GB" sz="3200" dirty="0"/>
              <a:t>summarize a given project proposal</a:t>
            </a:r>
          </a:p>
          <a:p>
            <a:pPr marL="342900" indent="-342900">
              <a:buFont typeface="Arial" panose="020B0604020202020204" pitchFamily="34" charset="0"/>
              <a:buChar char="•"/>
            </a:pPr>
            <a:r>
              <a:rPr lang="en-GB" sz="3200" dirty="0"/>
              <a:t>correct spelling issues in our review</a:t>
            </a:r>
            <a:endParaRPr lang="LID4096" sz="3200" dirty="0"/>
          </a:p>
        </p:txBody>
      </p:sp>
      <p:pic>
        <p:nvPicPr>
          <p:cNvPr id="4" name="Imagem 27">
            <a:extLst>
              <a:ext uri="{FF2B5EF4-FFF2-40B4-BE49-F238E27FC236}">
                <a16:creationId xmlns:a16="http://schemas.microsoft.com/office/drawing/2014/main" id="{C92E9AAD-16EF-5669-2D09-F2EE0C40AA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942" y="4557428"/>
            <a:ext cx="1479108" cy="1479108"/>
          </a:xfrm>
          <a:prstGeom prst="rect">
            <a:avLst/>
          </a:prstGeom>
        </p:spPr>
      </p:pic>
      <p:pic>
        <p:nvPicPr>
          <p:cNvPr id="5" name="Imagem 30">
            <a:extLst>
              <a:ext uri="{FF2B5EF4-FFF2-40B4-BE49-F238E27FC236}">
                <a16:creationId xmlns:a16="http://schemas.microsoft.com/office/drawing/2014/main" id="{877D8720-6803-9844-B91E-C718839C5C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9442" y="4564242"/>
            <a:ext cx="1479108" cy="1479108"/>
          </a:xfrm>
          <a:prstGeom prst="rect">
            <a:avLst/>
          </a:prstGeom>
        </p:spPr>
      </p:pic>
      <p:sp>
        <p:nvSpPr>
          <p:cNvPr id="6" name="TextBox 5">
            <a:extLst>
              <a:ext uri="{FF2B5EF4-FFF2-40B4-BE49-F238E27FC236}">
                <a16:creationId xmlns:a16="http://schemas.microsoft.com/office/drawing/2014/main" id="{55FFB188-D083-4B06-5DC0-648D55109A52}"/>
              </a:ext>
            </a:extLst>
          </p:cNvPr>
          <p:cNvSpPr txBox="1"/>
          <p:nvPr/>
        </p:nvSpPr>
        <p:spPr>
          <a:xfrm>
            <a:off x="3563334" y="3752431"/>
            <a:ext cx="2461943" cy="707886"/>
          </a:xfrm>
          <a:prstGeom prst="rect">
            <a:avLst/>
          </a:prstGeom>
          <a:noFill/>
        </p:spPr>
        <p:txBody>
          <a:bodyPr wrap="square" rtlCol="0">
            <a:spAutoFit/>
          </a:bodyPr>
          <a:lstStyle/>
          <a:p>
            <a:pPr algn="ctr"/>
            <a:r>
              <a:rPr lang="en-GB" sz="4000" dirty="0"/>
              <a:t>No</a:t>
            </a:r>
            <a:endParaRPr lang="LID4096" sz="4000" dirty="0"/>
          </a:p>
        </p:txBody>
      </p:sp>
      <p:sp>
        <p:nvSpPr>
          <p:cNvPr id="7" name="TextBox 6">
            <a:extLst>
              <a:ext uri="{FF2B5EF4-FFF2-40B4-BE49-F238E27FC236}">
                <a16:creationId xmlns:a16="http://schemas.microsoft.com/office/drawing/2014/main" id="{AA1EE50C-E88E-AF12-3A65-BFE2EF27E65D}"/>
              </a:ext>
            </a:extLst>
          </p:cNvPr>
          <p:cNvSpPr txBox="1"/>
          <p:nvPr/>
        </p:nvSpPr>
        <p:spPr>
          <a:xfrm>
            <a:off x="6560787" y="3760936"/>
            <a:ext cx="2695382" cy="707886"/>
          </a:xfrm>
          <a:prstGeom prst="rect">
            <a:avLst/>
          </a:prstGeom>
          <a:noFill/>
        </p:spPr>
        <p:txBody>
          <a:bodyPr wrap="square" rtlCol="0">
            <a:spAutoFit/>
          </a:bodyPr>
          <a:lstStyle/>
          <a:p>
            <a:pPr algn="ctr"/>
            <a:r>
              <a:rPr lang="en-GB" sz="4000" dirty="0"/>
              <a:t>Yes</a:t>
            </a:r>
            <a:endParaRPr lang="LID4096" sz="4000" dirty="0"/>
          </a:p>
        </p:txBody>
      </p:sp>
    </p:spTree>
    <p:extLst>
      <p:ext uri="{BB962C8B-B14F-4D97-AF65-F5344CB8AC3E}">
        <p14:creationId xmlns:p14="http://schemas.microsoft.com/office/powerpoint/2010/main" val="33508053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CBA9E-A52C-D2B4-F206-EF31E4AB3892}"/>
            </a:ext>
          </a:extLst>
        </p:cNvPr>
        <p:cNvGrpSpPr/>
        <p:nvPr/>
      </p:nvGrpSpPr>
      <p:grpSpPr>
        <a:xfrm>
          <a:off x="0" y="0"/>
          <a:ext cx="0" cy="0"/>
          <a:chOff x="0" y="0"/>
          <a:chExt cx="0" cy="0"/>
        </a:xfrm>
      </p:grpSpPr>
      <p:pic>
        <p:nvPicPr>
          <p:cNvPr id="4" name="Picture 3" descr="A close up of black text&#10;&#10;AI-generated content may be incorrect.">
            <a:extLst>
              <a:ext uri="{FF2B5EF4-FFF2-40B4-BE49-F238E27FC236}">
                <a16:creationId xmlns:a16="http://schemas.microsoft.com/office/drawing/2014/main" id="{2F5CE6B4-98C2-3F41-CF2E-2EE066B84C4D}"/>
              </a:ext>
            </a:extLst>
          </p:cNvPr>
          <p:cNvPicPr>
            <a:picLocks noChangeAspect="1"/>
          </p:cNvPicPr>
          <p:nvPr/>
        </p:nvPicPr>
        <p:blipFill>
          <a:blip r:embed="rId2"/>
          <a:stretch>
            <a:fillRect/>
          </a:stretch>
        </p:blipFill>
        <p:spPr>
          <a:xfrm>
            <a:off x="586347" y="3602315"/>
            <a:ext cx="11019306" cy="1470051"/>
          </a:xfrm>
          <a:prstGeom prst="rect">
            <a:avLst/>
          </a:prstGeom>
        </p:spPr>
      </p:pic>
      <p:sp>
        <p:nvSpPr>
          <p:cNvPr id="2" name="Title 1">
            <a:extLst>
              <a:ext uri="{FF2B5EF4-FFF2-40B4-BE49-F238E27FC236}">
                <a16:creationId xmlns:a16="http://schemas.microsoft.com/office/drawing/2014/main" id="{CBC5E229-814B-3893-0D75-ED7358BAE2EF}"/>
              </a:ext>
            </a:extLst>
          </p:cNvPr>
          <p:cNvSpPr>
            <a:spLocks noGrp="1"/>
          </p:cNvSpPr>
          <p:nvPr>
            <p:ph type="title"/>
          </p:nvPr>
        </p:nvSpPr>
        <p:spPr/>
        <p:txBody>
          <a:bodyPr/>
          <a:lstStyle/>
          <a:p>
            <a:r>
              <a:rPr lang="en-GB" dirty="0"/>
              <a:t>Guidelines of the German Research-Foundation (DFG) on the use of AI</a:t>
            </a:r>
            <a:endParaRPr lang="LID4096" dirty="0"/>
          </a:p>
        </p:txBody>
      </p:sp>
      <p:sp>
        <p:nvSpPr>
          <p:cNvPr id="9" name="TextBox 8">
            <a:extLst>
              <a:ext uri="{FF2B5EF4-FFF2-40B4-BE49-F238E27FC236}">
                <a16:creationId xmlns:a16="http://schemas.microsoft.com/office/drawing/2014/main" id="{5A37E4E4-9875-4045-B597-ACCAFCD86477}"/>
              </a:ext>
            </a:extLst>
          </p:cNvPr>
          <p:cNvSpPr txBox="1"/>
          <p:nvPr/>
        </p:nvSpPr>
        <p:spPr>
          <a:xfrm>
            <a:off x="2904640" y="6055668"/>
            <a:ext cx="5385920" cy="584775"/>
          </a:xfrm>
          <a:prstGeom prst="rect">
            <a:avLst/>
          </a:prstGeom>
          <a:noFill/>
        </p:spPr>
        <p:txBody>
          <a:bodyPr wrap="square">
            <a:spAutoFit/>
          </a:bodyPr>
          <a:lstStyle/>
          <a:p>
            <a:r>
              <a:rPr lang="en-US" sz="1600" dirty="0">
                <a:hlinkClick r:id="rId3"/>
              </a:rPr>
              <a:t>https://www.dfg.de/resource/blob/289676/230921-statement-executive-committee-ki-ai.pdf</a:t>
            </a:r>
            <a:r>
              <a:rPr lang="en-US" sz="1600" dirty="0"/>
              <a:t>  </a:t>
            </a:r>
            <a:endParaRPr lang="en-GB" sz="1600" dirty="0">
              <a:hlinkClick r:id="rId4"/>
            </a:endParaRPr>
          </a:p>
        </p:txBody>
      </p:sp>
      <p:sp>
        <p:nvSpPr>
          <p:cNvPr id="21" name="Rectangle 20">
            <a:extLst>
              <a:ext uri="{FF2B5EF4-FFF2-40B4-BE49-F238E27FC236}">
                <a16:creationId xmlns:a16="http://schemas.microsoft.com/office/drawing/2014/main" id="{63A41F29-2A27-26B1-910A-71C243E2CAF1}"/>
              </a:ext>
            </a:extLst>
          </p:cNvPr>
          <p:cNvSpPr/>
          <p:nvPr/>
        </p:nvSpPr>
        <p:spPr>
          <a:xfrm>
            <a:off x="1657276" y="3637367"/>
            <a:ext cx="8511216" cy="416560"/>
          </a:xfrm>
          <a:prstGeom prst="rect">
            <a:avLst/>
          </a:prstGeom>
          <a:solidFill>
            <a:srgbClr val="FF0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2" name="Rectangle 21">
            <a:extLst>
              <a:ext uri="{FF2B5EF4-FFF2-40B4-BE49-F238E27FC236}">
                <a16:creationId xmlns:a16="http://schemas.microsoft.com/office/drawing/2014/main" id="{7194F09E-A73C-A9CF-D763-353CB17C6411}"/>
              </a:ext>
            </a:extLst>
          </p:cNvPr>
          <p:cNvSpPr/>
          <p:nvPr/>
        </p:nvSpPr>
        <p:spPr>
          <a:xfrm>
            <a:off x="1070375" y="4129060"/>
            <a:ext cx="1821828" cy="416560"/>
          </a:xfrm>
          <a:prstGeom prst="rect">
            <a:avLst/>
          </a:prstGeom>
          <a:solidFill>
            <a:srgbClr val="FF000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 name="Speech Bubble: Rectangle 4">
            <a:extLst>
              <a:ext uri="{FF2B5EF4-FFF2-40B4-BE49-F238E27FC236}">
                <a16:creationId xmlns:a16="http://schemas.microsoft.com/office/drawing/2014/main" id="{EC89E4C8-2B94-5EDE-667B-F266D286288C}"/>
              </a:ext>
            </a:extLst>
          </p:cNvPr>
          <p:cNvSpPr/>
          <p:nvPr/>
        </p:nvSpPr>
        <p:spPr>
          <a:xfrm>
            <a:off x="2976664" y="3075851"/>
            <a:ext cx="1815830" cy="486383"/>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Written in 2023</a:t>
            </a:r>
            <a:endParaRPr lang="LID4096" dirty="0"/>
          </a:p>
        </p:txBody>
      </p:sp>
      <p:sp>
        <p:nvSpPr>
          <p:cNvPr id="6" name="Speech Bubble: Rectangle 5">
            <a:extLst>
              <a:ext uri="{FF2B5EF4-FFF2-40B4-BE49-F238E27FC236}">
                <a16:creationId xmlns:a16="http://schemas.microsoft.com/office/drawing/2014/main" id="{F5CE41C1-0CC9-F032-F91C-E230DC92D895}"/>
              </a:ext>
            </a:extLst>
          </p:cNvPr>
          <p:cNvSpPr/>
          <p:nvPr/>
        </p:nvSpPr>
        <p:spPr>
          <a:xfrm>
            <a:off x="4990289" y="2665945"/>
            <a:ext cx="2519464" cy="730630"/>
          </a:xfrm>
          <a:prstGeom prst="wedgeRectCallout">
            <a:avLst>
              <a:gd name="adj1" fmla="val -55119"/>
              <a:gd name="adj2" fmla="val 1583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I presume they mean LLMs in the cloud.</a:t>
            </a:r>
            <a:endParaRPr lang="LID4096" dirty="0"/>
          </a:p>
        </p:txBody>
      </p:sp>
    </p:spTree>
    <p:extLst>
      <p:ext uri="{BB962C8B-B14F-4D97-AF65-F5344CB8AC3E}">
        <p14:creationId xmlns:p14="http://schemas.microsoft.com/office/powerpoint/2010/main" val="258155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AEB1E-014B-A6C3-FD89-43660BA3043C}"/>
              </a:ext>
            </a:extLst>
          </p:cNvPr>
          <p:cNvSpPr>
            <a:spLocks noGrp="1"/>
          </p:cNvSpPr>
          <p:nvPr>
            <p:ph type="title"/>
          </p:nvPr>
        </p:nvSpPr>
        <p:spPr/>
        <p:txBody>
          <a:bodyPr/>
          <a:lstStyle/>
          <a:p>
            <a:r>
              <a:rPr lang="de-DE" dirty="0" err="1"/>
              <a:t>Good</a:t>
            </a:r>
            <a:r>
              <a:rPr lang="de-DE" dirty="0"/>
              <a:t> </a:t>
            </a:r>
            <a:r>
              <a:rPr lang="de-DE" dirty="0" err="1"/>
              <a:t>scientific</a:t>
            </a:r>
            <a:r>
              <a:rPr lang="de-DE" dirty="0"/>
              <a:t> </a:t>
            </a:r>
            <a:r>
              <a:rPr lang="de-DE" dirty="0" err="1"/>
              <a:t>practice</a:t>
            </a:r>
            <a:endParaRPr lang="en-US" dirty="0"/>
          </a:p>
        </p:txBody>
      </p:sp>
      <p:sp>
        <p:nvSpPr>
          <p:cNvPr id="3" name="Content Placeholder 2">
            <a:extLst>
              <a:ext uri="{FF2B5EF4-FFF2-40B4-BE49-F238E27FC236}">
                <a16:creationId xmlns:a16="http://schemas.microsoft.com/office/drawing/2014/main" id="{FD732928-8436-330A-D4B3-4BA9FD9E91A2}"/>
              </a:ext>
            </a:extLst>
          </p:cNvPr>
          <p:cNvSpPr>
            <a:spLocks noGrp="1"/>
          </p:cNvSpPr>
          <p:nvPr>
            <p:ph sz="quarter" idx="10"/>
          </p:nvPr>
        </p:nvSpPr>
        <p:spPr>
          <a:xfrm>
            <a:off x="875567" y="1184015"/>
            <a:ext cx="10644901" cy="812280"/>
          </a:xfrm>
        </p:spPr>
        <p:txBody>
          <a:bodyPr/>
          <a:lstStyle/>
          <a:p>
            <a:r>
              <a:rPr lang="de-DE" dirty="0" err="1"/>
              <a:t>If</a:t>
            </a:r>
            <a:r>
              <a:rPr lang="de-DE" dirty="0"/>
              <a:t> </a:t>
            </a:r>
            <a:r>
              <a:rPr lang="de-DE" dirty="0" err="1"/>
              <a:t>you</a:t>
            </a:r>
            <a:r>
              <a:rPr lang="de-DE" dirty="0"/>
              <a:t> </a:t>
            </a:r>
            <a:r>
              <a:rPr lang="de-DE" dirty="0" err="1"/>
              <a:t>use</a:t>
            </a:r>
            <a:r>
              <a:rPr lang="de-DE" dirty="0"/>
              <a:t> </a:t>
            </a:r>
            <a:r>
              <a:rPr lang="de-DE" dirty="0" err="1"/>
              <a:t>custom</a:t>
            </a:r>
            <a:r>
              <a:rPr lang="de-DE" dirty="0"/>
              <a:t> [code | </a:t>
            </a:r>
            <a:r>
              <a:rPr lang="de-DE" dirty="0" err="1"/>
              <a:t>data</a:t>
            </a:r>
            <a:r>
              <a:rPr lang="de-DE" dirty="0"/>
              <a:t> | </a:t>
            </a:r>
            <a:r>
              <a:rPr lang="de-DE" dirty="0" err="1"/>
              <a:t>text</a:t>
            </a:r>
            <a:r>
              <a:rPr lang="de-DE" dirty="0"/>
              <a:t>] </a:t>
            </a:r>
            <a:r>
              <a:rPr lang="de-DE" dirty="0" err="1"/>
              <a:t>written</a:t>
            </a:r>
            <a:r>
              <a:rPr lang="de-DE" dirty="0"/>
              <a:t> </a:t>
            </a:r>
            <a:r>
              <a:rPr lang="de-DE" dirty="0" err="1"/>
              <a:t>by</a:t>
            </a:r>
            <a:r>
              <a:rPr lang="de-DE" dirty="0"/>
              <a:t> …</a:t>
            </a:r>
          </a:p>
          <a:p>
            <a:r>
              <a:rPr lang="de-DE" dirty="0"/>
              <a:t>						 a human expert       an expert LLM </a:t>
            </a:r>
          </a:p>
          <a:p>
            <a:endParaRPr lang="de-DE" dirty="0"/>
          </a:p>
          <a:p>
            <a:r>
              <a:rPr lang="de-DE" dirty="0" err="1"/>
              <a:t>You</a:t>
            </a:r>
            <a:r>
              <a:rPr lang="de-DE" dirty="0"/>
              <a:t> </a:t>
            </a:r>
            <a:r>
              <a:rPr lang="de-DE" dirty="0" err="1"/>
              <a:t>should</a:t>
            </a:r>
            <a:r>
              <a:rPr lang="de-DE" dirty="0"/>
              <a:t> …</a:t>
            </a:r>
          </a:p>
          <a:p>
            <a:pPr marL="342878" indent="-342878">
              <a:buFont typeface="Arial" panose="020B0604020202020204" pitchFamily="34" charset="0"/>
              <a:buChar char="•"/>
            </a:pPr>
            <a:r>
              <a:rPr lang="de-DE" dirty="0" err="1"/>
              <a:t>Understand</a:t>
            </a:r>
            <a:r>
              <a:rPr lang="de-DE" dirty="0"/>
              <a:t> </a:t>
            </a:r>
            <a:r>
              <a:rPr lang="de-DE" dirty="0" err="1"/>
              <a:t>the</a:t>
            </a:r>
            <a:r>
              <a:rPr lang="de-DE" dirty="0"/>
              <a:t> code (</a:t>
            </a:r>
            <a:r>
              <a:rPr lang="de-DE" dirty="0" err="1"/>
              <a:t>roughly</a:t>
            </a:r>
            <a:r>
              <a:rPr lang="de-DE" dirty="0"/>
              <a:t>)</a:t>
            </a:r>
          </a:p>
          <a:p>
            <a:pPr marL="342878" indent="-342878">
              <a:buFont typeface="Arial" panose="020B0604020202020204" pitchFamily="34" charset="0"/>
              <a:buChar char="•"/>
            </a:pPr>
            <a:r>
              <a:rPr lang="de-DE" dirty="0"/>
              <a:t>Question </a:t>
            </a:r>
            <a:r>
              <a:rPr lang="de-DE" dirty="0" err="1"/>
              <a:t>used</a:t>
            </a:r>
            <a:r>
              <a:rPr lang="de-DE" dirty="0"/>
              <a:t> </a:t>
            </a:r>
            <a:r>
              <a:rPr lang="de-DE" dirty="0" err="1"/>
              <a:t>methods</a:t>
            </a:r>
            <a:endParaRPr lang="de-DE" dirty="0"/>
          </a:p>
          <a:p>
            <a:pPr marL="342878" indent="-342878">
              <a:buFont typeface="Arial" panose="020B0604020202020204" pitchFamily="34" charset="0"/>
              <a:buChar char="•"/>
            </a:pPr>
            <a:r>
              <a:rPr lang="de-DE" dirty="0"/>
              <a:t>Check </a:t>
            </a:r>
            <a:r>
              <a:rPr lang="de-DE" dirty="0" err="1"/>
              <a:t>results</a:t>
            </a:r>
            <a:r>
              <a:rPr lang="de-DE" dirty="0"/>
              <a:t> </a:t>
            </a:r>
            <a:r>
              <a:rPr lang="de-DE" dirty="0" err="1"/>
              <a:t>carefully</a:t>
            </a:r>
            <a:endParaRPr lang="de-DE" dirty="0"/>
          </a:p>
          <a:p>
            <a:pPr marL="342878" indent="-342878">
              <a:buFont typeface="Arial" panose="020B0604020202020204" pitchFamily="34" charset="0"/>
              <a:buChar char="•"/>
            </a:pPr>
            <a:r>
              <a:rPr lang="de-DE" dirty="0"/>
              <a:t>Test code on </a:t>
            </a:r>
            <a:r>
              <a:rPr lang="de-DE" dirty="0" err="1"/>
              <a:t>samples</a:t>
            </a:r>
            <a:r>
              <a:rPr lang="de-DE" dirty="0"/>
              <a:t> </a:t>
            </a:r>
            <a:r>
              <a:rPr lang="de-DE" dirty="0" err="1"/>
              <a:t>the</a:t>
            </a:r>
            <a:r>
              <a:rPr lang="de-DE" dirty="0"/>
              <a:t> </a:t>
            </a:r>
            <a:br>
              <a:rPr lang="de-DE" dirty="0"/>
            </a:br>
            <a:r>
              <a:rPr lang="de-DE" dirty="0"/>
              <a:t>expert </a:t>
            </a:r>
            <a:r>
              <a:rPr lang="de-DE" dirty="0" err="1"/>
              <a:t>didn‘t</a:t>
            </a:r>
            <a:r>
              <a:rPr lang="de-DE" dirty="0"/>
              <a:t> </a:t>
            </a:r>
            <a:r>
              <a:rPr lang="de-DE" dirty="0" err="1"/>
              <a:t>see</a:t>
            </a:r>
            <a:endParaRPr lang="de-DE" dirty="0"/>
          </a:p>
        </p:txBody>
      </p:sp>
      <p:sp>
        <p:nvSpPr>
          <p:cNvPr id="5" name="L-Shape 4">
            <a:extLst>
              <a:ext uri="{FF2B5EF4-FFF2-40B4-BE49-F238E27FC236}">
                <a16:creationId xmlns:a16="http://schemas.microsoft.com/office/drawing/2014/main" id="{A10562D8-9587-DF69-C2F6-51A8A369E4EC}"/>
              </a:ext>
            </a:extLst>
          </p:cNvPr>
          <p:cNvSpPr/>
          <p:nvPr/>
        </p:nvSpPr>
        <p:spPr>
          <a:xfrm rot="18409759">
            <a:off x="7147574" y="3195460"/>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6270579C-BA4C-2C3A-E81B-973EBBA9D7A1}"/>
              </a:ext>
            </a:extLst>
          </p:cNvPr>
          <p:cNvSpPr/>
          <p:nvPr/>
        </p:nvSpPr>
        <p:spPr>
          <a:xfrm rot="18409759">
            <a:off x="9865374" y="3195460"/>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L-Shape 6">
            <a:extLst>
              <a:ext uri="{FF2B5EF4-FFF2-40B4-BE49-F238E27FC236}">
                <a16:creationId xmlns:a16="http://schemas.microsoft.com/office/drawing/2014/main" id="{BBA937D8-5023-3553-C95B-3209057938BF}"/>
              </a:ext>
            </a:extLst>
          </p:cNvPr>
          <p:cNvSpPr/>
          <p:nvPr/>
        </p:nvSpPr>
        <p:spPr>
          <a:xfrm rot="18409759">
            <a:off x="7147578" y="3758733"/>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L-Shape 7">
            <a:extLst>
              <a:ext uri="{FF2B5EF4-FFF2-40B4-BE49-F238E27FC236}">
                <a16:creationId xmlns:a16="http://schemas.microsoft.com/office/drawing/2014/main" id="{4737225B-BA5C-0CFE-E44F-6B330A31FDC6}"/>
              </a:ext>
            </a:extLst>
          </p:cNvPr>
          <p:cNvSpPr/>
          <p:nvPr/>
        </p:nvSpPr>
        <p:spPr>
          <a:xfrm rot="18409759">
            <a:off x="9865378" y="3758733"/>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L-Shape 8">
            <a:extLst>
              <a:ext uri="{FF2B5EF4-FFF2-40B4-BE49-F238E27FC236}">
                <a16:creationId xmlns:a16="http://schemas.microsoft.com/office/drawing/2014/main" id="{D54927AB-1C64-526F-1606-D9366AA76E7A}"/>
              </a:ext>
            </a:extLst>
          </p:cNvPr>
          <p:cNvSpPr/>
          <p:nvPr/>
        </p:nvSpPr>
        <p:spPr>
          <a:xfrm rot="18409759">
            <a:off x="7147574" y="4322007"/>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L-Shape 9">
            <a:extLst>
              <a:ext uri="{FF2B5EF4-FFF2-40B4-BE49-F238E27FC236}">
                <a16:creationId xmlns:a16="http://schemas.microsoft.com/office/drawing/2014/main" id="{B394F79B-5B88-4BBE-D200-46027F0F4519}"/>
              </a:ext>
            </a:extLst>
          </p:cNvPr>
          <p:cNvSpPr/>
          <p:nvPr/>
        </p:nvSpPr>
        <p:spPr>
          <a:xfrm rot="18409759">
            <a:off x="9865375" y="4322007"/>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L-Shape 10">
            <a:extLst>
              <a:ext uri="{FF2B5EF4-FFF2-40B4-BE49-F238E27FC236}">
                <a16:creationId xmlns:a16="http://schemas.microsoft.com/office/drawing/2014/main" id="{54281957-5330-49EE-E9DA-9114FC2D1946}"/>
              </a:ext>
            </a:extLst>
          </p:cNvPr>
          <p:cNvSpPr/>
          <p:nvPr/>
        </p:nvSpPr>
        <p:spPr>
          <a:xfrm rot="18409759">
            <a:off x="7147578" y="4885281"/>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2" name="L-Shape 11">
            <a:extLst>
              <a:ext uri="{FF2B5EF4-FFF2-40B4-BE49-F238E27FC236}">
                <a16:creationId xmlns:a16="http://schemas.microsoft.com/office/drawing/2014/main" id="{A6C9D7EA-649E-7E61-E006-C5E075EFF62B}"/>
              </a:ext>
            </a:extLst>
          </p:cNvPr>
          <p:cNvSpPr/>
          <p:nvPr/>
        </p:nvSpPr>
        <p:spPr>
          <a:xfrm rot="18409759">
            <a:off x="9865379" y="4885281"/>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1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AEB1E-014B-A6C3-FD89-43660BA3043C}"/>
              </a:ext>
            </a:extLst>
          </p:cNvPr>
          <p:cNvSpPr>
            <a:spLocks noGrp="1"/>
          </p:cNvSpPr>
          <p:nvPr>
            <p:ph type="title"/>
          </p:nvPr>
        </p:nvSpPr>
        <p:spPr/>
        <p:txBody>
          <a:bodyPr/>
          <a:lstStyle/>
          <a:p>
            <a:r>
              <a:rPr lang="de-DE" dirty="0" err="1"/>
              <a:t>Good</a:t>
            </a:r>
            <a:r>
              <a:rPr lang="de-DE" dirty="0"/>
              <a:t> </a:t>
            </a:r>
            <a:r>
              <a:rPr lang="de-DE" dirty="0" err="1"/>
              <a:t>scientific</a:t>
            </a:r>
            <a:r>
              <a:rPr lang="de-DE" dirty="0"/>
              <a:t> </a:t>
            </a:r>
            <a:r>
              <a:rPr lang="de-DE" dirty="0" err="1"/>
              <a:t>practice</a:t>
            </a:r>
            <a:endParaRPr lang="en-US" dirty="0"/>
          </a:p>
        </p:txBody>
      </p:sp>
      <p:sp>
        <p:nvSpPr>
          <p:cNvPr id="3" name="Content Placeholder 2">
            <a:extLst>
              <a:ext uri="{FF2B5EF4-FFF2-40B4-BE49-F238E27FC236}">
                <a16:creationId xmlns:a16="http://schemas.microsoft.com/office/drawing/2014/main" id="{FD732928-8436-330A-D4B3-4BA9FD9E91A2}"/>
              </a:ext>
            </a:extLst>
          </p:cNvPr>
          <p:cNvSpPr>
            <a:spLocks noGrp="1"/>
          </p:cNvSpPr>
          <p:nvPr>
            <p:ph sz="quarter" idx="10"/>
          </p:nvPr>
        </p:nvSpPr>
        <p:spPr>
          <a:xfrm>
            <a:off x="875567" y="1184015"/>
            <a:ext cx="10644901" cy="812280"/>
          </a:xfrm>
        </p:spPr>
        <p:txBody>
          <a:bodyPr/>
          <a:lstStyle/>
          <a:p>
            <a:r>
              <a:rPr lang="de-DE" dirty="0" err="1"/>
              <a:t>If</a:t>
            </a:r>
            <a:r>
              <a:rPr lang="de-DE" dirty="0"/>
              <a:t> </a:t>
            </a:r>
            <a:r>
              <a:rPr lang="de-DE" dirty="0" err="1"/>
              <a:t>you</a:t>
            </a:r>
            <a:r>
              <a:rPr lang="de-DE" dirty="0"/>
              <a:t> </a:t>
            </a:r>
            <a:r>
              <a:rPr lang="de-DE" dirty="0" err="1"/>
              <a:t>use</a:t>
            </a:r>
            <a:r>
              <a:rPr lang="de-DE" dirty="0"/>
              <a:t> </a:t>
            </a:r>
            <a:r>
              <a:rPr lang="de-DE" dirty="0" err="1"/>
              <a:t>custom</a:t>
            </a:r>
            <a:r>
              <a:rPr lang="de-DE" dirty="0"/>
              <a:t> [code | </a:t>
            </a:r>
            <a:r>
              <a:rPr lang="de-DE" dirty="0" err="1"/>
              <a:t>data</a:t>
            </a:r>
            <a:r>
              <a:rPr lang="de-DE" dirty="0"/>
              <a:t> | </a:t>
            </a:r>
            <a:r>
              <a:rPr lang="de-DE" dirty="0" err="1"/>
              <a:t>text</a:t>
            </a:r>
            <a:r>
              <a:rPr lang="de-DE" dirty="0"/>
              <a:t>] </a:t>
            </a:r>
            <a:r>
              <a:rPr lang="de-DE" dirty="0" err="1"/>
              <a:t>written</a:t>
            </a:r>
            <a:r>
              <a:rPr lang="de-DE" dirty="0"/>
              <a:t> </a:t>
            </a:r>
            <a:r>
              <a:rPr lang="de-DE" dirty="0" err="1"/>
              <a:t>by</a:t>
            </a:r>
            <a:r>
              <a:rPr lang="de-DE" dirty="0"/>
              <a:t> …</a:t>
            </a:r>
          </a:p>
          <a:p>
            <a:r>
              <a:rPr lang="de-DE" dirty="0"/>
              <a:t>						 a human expert       an expert LLM </a:t>
            </a:r>
          </a:p>
          <a:p>
            <a:endParaRPr lang="de-DE" dirty="0"/>
          </a:p>
          <a:p>
            <a:r>
              <a:rPr lang="de-DE" dirty="0" err="1"/>
              <a:t>You</a:t>
            </a:r>
            <a:r>
              <a:rPr lang="de-DE" dirty="0"/>
              <a:t> </a:t>
            </a:r>
            <a:r>
              <a:rPr lang="de-DE" dirty="0" err="1"/>
              <a:t>should</a:t>
            </a:r>
            <a:r>
              <a:rPr lang="de-DE" dirty="0"/>
              <a:t> …</a:t>
            </a:r>
          </a:p>
          <a:p>
            <a:pPr marL="342878" indent="-342878">
              <a:buFont typeface="Arial" panose="020B0604020202020204" pitchFamily="34" charset="0"/>
              <a:buChar char="•"/>
            </a:pPr>
            <a:r>
              <a:rPr lang="de-DE" dirty="0"/>
              <a:t>Pay </a:t>
            </a:r>
            <a:r>
              <a:rPr lang="de-DE" dirty="0" err="1"/>
              <a:t>the</a:t>
            </a:r>
            <a:r>
              <a:rPr lang="de-DE" dirty="0"/>
              <a:t> expert</a:t>
            </a:r>
          </a:p>
          <a:p>
            <a:pPr marL="342878" indent="-342878">
              <a:buFont typeface="Arial" panose="020B0604020202020204" pitchFamily="34" charset="0"/>
              <a:buChar char="•"/>
            </a:pPr>
            <a:r>
              <a:rPr lang="de-DE" dirty="0"/>
              <a:t>Mention </a:t>
            </a:r>
            <a:r>
              <a:rPr lang="de-DE" dirty="0" err="1"/>
              <a:t>the</a:t>
            </a:r>
            <a:r>
              <a:rPr lang="de-DE" dirty="0"/>
              <a:t> expert</a:t>
            </a:r>
          </a:p>
          <a:p>
            <a:pPr marL="342878" indent="-342878">
              <a:buFont typeface="Arial" panose="020B0604020202020204" pitchFamily="34" charset="0"/>
              <a:buChar char="•"/>
            </a:pPr>
            <a:r>
              <a:rPr lang="de-DE" dirty="0"/>
              <a:t>Share </a:t>
            </a:r>
            <a:r>
              <a:rPr lang="de-DE" dirty="0" err="1"/>
              <a:t>responsibility</a:t>
            </a:r>
            <a:endParaRPr lang="de-DE" dirty="0"/>
          </a:p>
          <a:p>
            <a:pPr marL="342878" indent="-342878">
              <a:buFont typeface="Arial" panose="020B0604020202020204" pitchFamily="34" charset="0"/>
              <a:buChar char="•"/>
            </a:pPr>
            <a:r>
              <a:rPr lang="de-DE" dirty="0"/>
              <a:t>Ask </a:t>
            </a:r>
            <a:r>
              <a:rPr lang="de-DE" dirty="0" err="1"/>
              <a:t>the</a:t>
            </a:r>
            <a:r>
              <a:rPr lang="de-DE" dirty="0"/>
              <a:t> expert </a:t>
            </a:r>
            <a:r>
              <a:rPr lang="de-DE" dirty="0" err="1"/>
              <a:t>endless</a:t>
            </a:r>
            <a:r>
              <a:rPr lang="de-DE" dirty="0"/>
              <a:t> </a:t>
            </a:r>
            <a:br>
              <a:rPr lang="de-DE" dirty="0"/>
            </a:br>
            <a:r>
              <a:rPr lang="de-DE" dirty="0" err="1"/>
              <a:t>questions</a:t>
            </a:r>
            <a:endParaRPr lang="de-DE" dirty="0"/>
          </a:p>
          <a:p>
            <a:pPr marL="342878" indent="-342878">
              <a:buFont typeface="Arial" panose="020B0604020202020204" pitchFamily="34" charset="0"/>
              <a:buChar char="•"/>
            </a:pPr>
            <a:r>
              <a:rPr lang="de-DE" dirty="0"/>
              <a:t>Share </a:t>
            </a:r>
            <a:r>
              <a:rPr lang="de-DE" dirty="0" err="1"/>
              <a:t>how</a:t>
            </a:r>
            <a:r>
              <a:rPr lang="de-DE" dirty="0"/>
              <a:t> </a:t>
            </a:r>
            <a:r>
              <a:rPr lang="de-DE" dirty="0" err="1"/>
              <a:t>you</a:t>
            </a:r>
            <a:r>
              <a:rPr lang="de-DE" dirty="0"/>
              <a:t> </a:t>
            </a:r>
            <a:r>
              <a:rPr lang="de-DE" dirty="0" err="1"/>
              <a:t>prompted</a:t>
            </a:r>
            <a:r>
              <a:rPr lang="de-DE" dirty="0"/>
              <a:t> </a:t>
            </a:r>
            <a:r>
              <a:rPr lang="de-DE" dirty="0" err="1"/>
              <a:t>the</a:t>
            </a:r>
            <a:r>
              <a:rPr lang="de-DE" dirty="0"/>
              <a:t> expert</a:t>
            </a:r>
          </a:p>
        </p:txBody>
      </p:sp>
      <p:sp>
        <p:nvSpPr>
          <p:cNvPr id="5" name="L-Shape 4">
            <a:extLst>
              <a:ext uri="{FF2B5EF4-FFF2-40B4-BE49-F238E27FC236}">
                <a16:creationId xmlns:a16="http://schemas.microsoft.com/office/drawing/2014/main" id="{B029D519-4626-8903-4A47-B9E5610594E2}"/>
              </a:ext>
            </a:extLst>
          </p:cNvPr>
          <p:cNvSpPr/>
          <p:nvPr/>
        </p:nvSpPr>
        <p:spPr>
          <a:xfrm rot="18409759">
            <a:off x="7147574" y="3222113"/>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BB946840-06ED-71AA-B5AC-2F25E91A5CAE}"/>
              </a:ext>
            </a:extLst>
          </p:cNvPr>
          <p:cNvSpPr/>
          <p:nvPr/>
        </p:nvSpPr>
        <p:spPr>
          <a:xfrm rot="18409759">
            <a:off x="9865374" y="3222113"/>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L-Shape 6">
            <a:extLst>
              <a:ext uri="{FF2B5EF4-FFF2-40B4-BE49-F238E27FC236}">
                <a16:creationId xmlns:a16="http://schemas.microsoft.com/office/drawing/2014/main" id="{7E738C1F-CC91-3A9B-89AD-34AA2010AE75}"/>
              </a:ext>
            </a:extLst>
          </p:cNvPr>
          <p:cNvSpPr/>
          <p:nvPr/>
        </p:nvSpPr>
        <p:spPr>
          <a:xfrm rot="18409759">
            <a:off x="7123118" y="3741560"/>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L-Shape 7">
            <a:extLst>
              <a:ext uri="{FF2B5EF4-FFF2-40B4-BE49-F238E27FC236}">
                <a16:creationId xmlns:a16="http://schemas.microsoft.com/office/drawing/2014/main" id="{5B03E421-7B6A-6AD1-631C-030C5BEDA4B4}"/>
              </a:ext>
            </a:extLst>
          </p:cNvPr>
          <p:cNvSpPr/>
          <p:nvPr/>
        </p:nvSpPr>
        <p:spPr>
          <a:xfrm rot="18409759">
            <a:off x="9840918" y="3741560"/>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L-Shape 8">
            <a:extLst>
              <a:ext uri="{FF2B5EF4-FFF2-40B4-BE49-F238E27FC236}">
                <a16:creationId xmlns:a16="http://schemas.microsoft.com/office/drawing/2014/main" id="{A035163C-F7BD-4118-D775-B427833E167D}"/>
              </a:ext>
            </a:extLst>
          </p:cNvPr>
          <p:cNvSpPr/>
          <p:nvPr/>
        </p:nvSpPr>
        <p:spPr>
          <a:xfrm rot="18409759">
            <a:off x="7098658" y="4261008"/>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L-Shape 9">
            <a:extLst>
              <a:ext uri="{FF2B5EF4-FFF2-40B4-BE49-F238E27FC236}">
                <a16:creationId xmlns:a16="http://schemas.microsoft.com/office/drawing/2014/main" id="{352564F9-C83A-9C79-EC41-9E73EE6AA9F9}"/>
              </a:ext>
            </a:extLst>
          </p:cNvPr>
          <p:cNvSpPr/>
          <p:nvPr/>
        </p:nvSpPr>
        <p:spPr>
          <a:xfrm rot="18409759">
            <a:off x="9865378" y="4894865"/>
            <a:ext cx="543700" cy="286779"/>
          </a:xfrm>
          <a:prstGeom prst="corner">
            <a:avLst>
              <a:gd name="adj1" fmla="val 35715"/>
              <a:gd name="adj2" fmla="val 39285"/>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Multiplication Sign 10">
            <a:extLst>
              <a:ext uri="{FF2B5EF4-FFF2-40B4-BE49-F238E27FC236}">
                <a16:creationId xmlns:a16="http://schemas.microsoft.com/office/drawing/2014/main" id="{B5F049F4-4CC5-807C-192F-D6724F5D6199}"/>
              </a:ext>
            </a:extLst>
          </p:cNvPr>
          <p:cNvSpPr/>
          <p:nvPr/>
        </p:nvSpPr>
        <p:spPr>
          <a:xfrm>
            <a:off x="9745664" y="4115203"/>
            <a:ext cx="783109" cy="812280"/>
          </a:xfrm>
          <a:prstGeom prst="mathMultiply">
            <a:avLst/>
          </a:prstGeom>
          <a:solidFill>
            <a:srgbClr val="C0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Multiplication Sign 11">
            <a:extLst>
              <a:ext uri="{FF2B5EF4-FFF2-40B4-BE49-F238E27FC236}">
                <a16:creationId xmlns:a16="http://schemas.microsoft.com/office/drawing/2014/main" id="{FEBE77CA-5F68-3246-2D3C-337767192163}"/>
              </a:ext>
            </a:extLst>
          </p:cNvPr>
          <p:cNvSpPr/>
          <p:nvPr/>
        </p:nvSpPr>
        <p:spPr>
          <a:xfrm>
            <a:off x="6981932" y="4733603"/>
            <a:ext cx="783109" cy="812280"/>
          </a:xfrm>
          <a:prstGeom prst="mathMultiply">
            <a:avLst/>
          </a:prstGeom>
          <a:solidFill>
            <a:srgbClr val="C0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13C7C33-154D-70DF-5572-51E8F04E4F05}"/>
              </a:ext>
            </a:extLst>
          </p:cNvPr>
          <p:cNvSpPr txBox="1"/>
          <p:nvPr/>
        </p:nvSpPr>
        <p:spPr>
          <a:xfrm>
            <a:off x="7762057" y="3225800"/>
            <a:ext cx="904415" cy="369332"/>
          </a:xfrm>
          <a:prstGeom prst="rect">
            <a:avLst/>
          </a:prstGeom>
          <a:noFill/>
        </p:spPr>
        <p:txBody>
          <a:bodyPr wrap="none" rtlCol="0">
            <a:spAutoFit/>
          </a:bodyPr>
          <a:lstStyle/>
          <a:p>
            <a:r>
              <a:rPr lang="de-DE" dirty="0"/>
              <a:t>$100/h</a:t>
            </a:r>
            <a:endParaRPr lang="en-US" dirty="0"/>
          </a:p>
        </p:txBody>
      </p:sp>
      <p:sp>
        <p:nvSpPr>
          <p:cNvPr id="14" name="TextBox 13">
            <a:extLst>
              <a:ext uri="{FF2B5EF4-FFF2-40B4-BE49-F238E27FC236}">
                <a16:creationId xmlns:a16="http://schemas.microsoft.com/office/drawing/2014/main" id="{50F58746-70AA-1434-34B2-B3D7A61C6C09}"/>
              </a:ext>
            </a:extLst>
          </p:cNvPr>
          <p:cNvSpPr txBox="1"/>
          <p:nvPr/>
        </p:nvSpPr>
        <p:spPr>
          <a:xfrm>
            <a:off x="10439413" y="3180833"/>
            <a:ext cx="829073" cy="369332"/>
          </a:xfrm>
          <a:prstGeom prst="rect">
            <a:avLst/>
          </a:prstGeom>
          <a:noFill/>
        </p:spPr>
        <p:txBody>
          <a:bodyPr wrap="none" rtlCol="0">
            <a:spAutoFit/>
          </a:bodyPr>
          <a:lstStyle/>
          <a:p>
            <a:r>
              <a:rPr lang="de-DE" dirty="0"/>
              <a:t>$0.1/h</a:t>
            </a:r>
            <a:endParaRPr lang="en-US" dirty="0"/>
          </a:p>
        </p:txBody>
      </p:sp>
      <p:sp>
        <p:nvSpPr>
          <p:cNvPr id="15" name="TextBox 14">
            <a:extLst>
              <a:ext uri="{FF2B5EF4-FFF2-40B4-BE49-F238E27FC236}">
                <a16:creationId xmlns:a16="http://schemas.microsoft.com/office/drawing/2014/main" id="{22E8C477-53F1-9F74-A07D-00CD9F0DAE74}"/>
              </a:ext>
            </a:extLst>
          </p:cNvPr>
          <p:cNvSpPr txBox="1"/>
          <p:nvPr/>
        </p:nvSpPr>
        <p:spPr>
          <a:xfrm>
            <a:off x="7765047" y="3781248"/>
            <a:ext cx="1189749" cy="369332"/>
          </a:xfrm>
          <a:prstGeom prst="rect">
            <a:avLst/>
          </a:prstGeom>
          <a:noFill/>
        </p:spPr>
        <p:txBody>
          <a:bodyPr wrap="none" rtlCol="0">
            <a:spAutoFit/>
          </a:bodyPr>
          <a:lstStyle/>
          <a:p>
            <a:r>
              <a:rPr lang="de-DE" dirty="0" err="1"/>
              <a:t>co-author</a:t>
            </a:r>
            <a:endParaRPr lang="en-US" dirty="0"/>
          </a:p>
        </p:txBody>
      </p:sp>
      <p:sp>
        <p:nvSpPr>
          <p:cNvPr id="16" name="TextBox 15">
            <a:extLst>
              <a:ext uri="{FF2B5EF4-FFF2-40B4-BE49-F238E27FC236}">
                <a16:creationId xmlns:a16="http://schemas.microsoft.com/office/drawing/2014/main" id="{D97684FF-CCC1-4C7C-902A-402C0750CBD2}"/>
              </a:ext>
            </a:extLst>
          </p:cNvPr>
          <p:cNvSpPr txBox="1"/>
          <p:nvPr/>
        </p:nvSpPr>
        <p:spPr>
          <a:xfrm>
            <a:off x="10371981" y="3766901"/>
            <a:ext cx="1329210" cy="369332"/>
          </a:xfrm>
          <a:prstGeom prst="rect">
            <a:avLst/>
          </a:prstGeom>
          <a:noFill/>
        </p:spPr>
        <p:txBody>
          <a:bodyPr wrap="none" rtlCol="0">
            <a:spAutoFit/>
          </a:bodyPr>
          <a:lstStyle/>
          <a:p>
            <a:r>
              <a:rPr lang="de-DE" dirty="0"/>
              <a:t>in </a:t>
            </a:r>
            <a:r>
              <a:rPr lang="de-DE" dirty="0" err="1"/>
              <a:t>methods</a:t>
            </a:r>
            <a:endParaRPr lang="en-US" dirty="0"/>
          </a:p>
        </p:txBody>
      </p:sp>
      <p:sp>
        <p:nvSpPr>
          <p:cNvPr id="4" name="L-Shape 3">
            <a:extLst>
              <a:ext uri="{FF2B5EF4-FFF2-40B4-BE49-F238E27FC236}">
                <a16:creationId xmlns:a16="http://schemas.microsoft.com/office/drawing/2014/main" id="{6628F7A8-E3DA-A7A1-29B5-FB5D139C9074}"/>
              </a:ext>
            </a:extLst>
          </p:cNvPr>
          <p:cNvSpPr/>
          <p:nvPr/>
        </p:nvSpPr>
        <p:spPr>
          <a:xfrm rot="18409759">
            <a:off x="9889833" y="5530596"/>
            <a:ext cx="543700" cy="286779"/>
          </a:xfrm>
          <a:prstGeom prst="corner">
            <a:avLst>
              <a:gd name="adj1" fmla="val 35715"/>
              <a:gd name="adj2" fmla="val 39285"/>
            </a:avLst>
          </a:prstGeom>
          <a:solidFill>
            <a:srgbClr val="FFC000"/>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35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D1505-28A4-78D6-C7F0-DA288E5801E4}"/>
              </a:ext>
            </a:extLst>
          </p:cNvPr>
          <p:cNvSpPr>
            <a:spLocks noGrp="1"/>
          </p:cNvSpPr>
          <p:nvPr>
            <p:ph type="title"/>
          </p:nvPr>
        </p:nvSpPr>
        <p:spPr/>
        <p:txBody>
          <a:bodyPr/>
          <a:lstStyle/>
          <a:p>
            <a:r>
              <a:rPr lang="en-GB" dirty="0"/>
              <a:t>Guidelines of the German Research-Foundation (DFG) on the use of AI</a:t>
            </a:r>
            <a:endParaRPr lang="LID4096" dirty="0"/>
          </a:p>
        </p:txBody>
      </p:sp>
      <p:sp>
        <p:nvSpPr>
          <p:cNvPr id="3" name="Content Placeholder 2">
            <a:extLst>
              <a:ext uri="{FF2B5EF4-FFF2-40B4-BE49-F238E27FC236}">
                <a16:creationId xmlns:a16="http://schemas.microsoft.com/office/drawing/2014/main" id="{192A4E2E-A49D-D783-D470-F90A902DA39A}"/>
              </a:ext>
            </a:extLst>
          </p:cNvPr>
          <p:cNvSpPr>
            <a:spLocks noGrp="1"/>
          </p:cNvSpPr>
          <p:nvPr>
            <p:ph sz="quarter" idx="10"/>
          </p:nvPr>
        </p:nvSpPr>
        <p:spPr>
          <a:xfrm>
            <a:off x="875566" y="1752599"/>
            <a:ext cx="10644901" cy="3981451"/>
          </a:xfrm>
        </p:spPr>
        <p:txBody>
          <a:bodyPr/>
          <a:lstStyle/>
          <a:p>
            <a:endParaRPr lang="LID4096" dirty="0"/>
          </a:p>
        </p:txBody>
      </p:sp>
      <p:pic>
        <p:nvPicPr>
          <p:cNvPr id="5" name="Picture 4" descr="A close-up of a text&#10;&#10;AI-generated content may be incorrect.">
            <a:extLst>
              <a:ext uri="{FF2B5EF4-FFF2-40B4-BE49-F238E27FC236}">
                <a16:creationId xmlns:a16="http://schemas.microsoft.com/office/drawing/2014/main" id="{179AE3BA-DC52-055C-4CBE-4FDF6659B8E9}"/>
              </a:ext>
            </a:extLst>
          </p:cNvPr>
          <p:cNvPicPr>
            <a:picLocks noChangeAspect="1"/>
          </p:cNvPicPr>
          <p:nvPr/>
        </p:nvPicPr>
        <p:blipFill>
          <a:blip r:embed="rId2"/>
          <a:srcRect t="22188"/>
          <a:stretch>
            <a:fillRect/>
          </a:stretch>
        </p:blipFill>
        <p:spPr>
          <a:xfrm>
            <a:off x="606651" y="2857499"/>
            <a:ext cx="11142728" cy="2816485"/>
          </a:xfrm>
          <a:prstGeom prst="rect">
            <a:avLst/>
          </a:prstGeom>
        </p:spPr>
      </p:pic>
      <p:sp>
        <p:nvSpPr>
          <p:cNvPr id="6" name="TextBox 5">
            <a:extLst>
              <a:ext uri="{FF2B5EF4-FFF2-40B4-BE49-F238E27FC236}">
                <a16:creationId xmlns:a16="http://schemas.microsoft.com/office/drawing/2014/main" id="{72544ADE-3BD7-A8FA-A4F7-BFF634C6AC05}"/>
              </a:ext>
            </a:extLst>
          </p:cNvPr>
          <p:cNvSpPr txBox="1"/>
          <p:nvPr/>
        </p:nvSpPr>
        <p:spPr>
          <a:xfrm>
            <a:off x="2904640" y="6055668"/>
            <a:ext cx="5385920" cy="584775"/>
          </a:xfrm>
          <a:prstGeom prst="rect">
            <a:avLst/>
          </a:prstGeom>
          <a:noFill/>
        </p:spPr>
        <p:txBody>
          <a:bodyPr wrap="square">
            <a:spAutoFit/>
          </a:bodyPr>
          <a:lstStyle/>
          <a:p>
            <a:r>
              <a:rPr lang="en-US" sz="1600" dirty="0">
                <a:hlinkClick r:id="rId3"/>
              </a:rPr>
              <a:t>https://www.dfg.de/resource/blob/289676/230921-statement-executive-committee-ki-ai.pdf</a:t>
            </a:r>
            <a:r>
              <a:rPr lang="en-US" sz="1600" dirty="0"/>
              <a:t>  </a:t>
            </a:r>
            <a:endParaRPr lang="en-GB" sz="1600" dirty="0">
              <a:hlinkClick r:id="rId4"/>
            </a:endParaRPr>
          </a:p>
        </p:txBody>
      </p:sp>
      <p:sp>
        <p:nvSpPr>
          <p:cNvPr id="7" name="Rectangle 6">
            <a:extLst>
              <a:ext uri="{FF2B5EF4-FFF2-40B4-BE49-F238E27FC236}">
                <a16:creationId xmlns:a16="http://schemas.microsoft.com/office/drawing/2014/main" id="{32BED2D0-62A5-51AF-EB61-73BF3B6446CC}"/>
              </a:ext>
            </a:extLst>
          </p:cNvPr>
          <p:cNvSpPr/>
          <p:nvPr/>
        </p:nvSpPr>
        <p:spPr>
          <a:xfrm>
            <a:off x="10035539" y="3849181"/>
            <a:ext cx="1484927" cy="416560"/>
          </a:xfrm>
          <a:prstGeom prst="rect">
            <a:avLst/>
          </a:prstGeom>
          <a:solidFill>
            <a:srgbClr val="92D05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8" name="Rectangle 7">
            <a:extLst>
              <a:ext uri="{FF2B5EF4-FFF2-40B4-BE49-F238E27FC236}">
                <a16:creationId xmlns:a16="http://schemas.microsoft.com/office/drawing/2014/main" id="{77076EB5-CDA9-813F-D5A2-1432152B593D}"/>
              </a:ext>
            </a:extLst>
          </p:cNvPr>
          <p:cNvSpPr/>
          <p:nvPr/>
        </p:nvSpPr>
        <p:spPr>
          <a:xfrm>
            <a:off x="671533" y="4265741"/>
            <a:ext cx="6978947" cy="416560"/>
          </a:xfrm>
          <a:prstGeom prst="rect">
            <a:avLst/>
          </a:prstGeom>
          <a:solidFill>
            <a:srgbClr val="92D050">
              <a:alpha val="5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21647869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AD680-A385-51AF-695E-08767689A02D}"/>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B5D6F581-D8AF-AA88-7804-4B83CCF2451D}"/>
              </a:ext>
            </a:extLst>
          </p:cNvPr>
          <p:cNvSpPr txBox="1">
            <a:spLocks/>
          </p:cNvSpPr>
          <p:nvPr/>
        </p:nvSpPr>
        <p:spPr>
          <a:xfrm>
            <a:off x="437199" y="2670372"/>
            <a:ext cx="7962334"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3200" dirty="0"/>
          </a:p>
          <a:p>
            <a:r>
              <a:rPr lang="en-GB" sz="5400" dirty="0"/>
              <a:t>Data protection </a:t>
            </a:r>
            <a:r>
              <a:rPr lang="en-GB" sz="1800" dirty="0"/>
              <a:t>(in a nutshell)</a:t>
            </a:r>
          </a:p>
          <a:p>
            <a:r>
              <a:rPr lang="en-GB" sz="3600" dirty="0">
                <a:solidFill>
                  <a:srgbClr val="6CAF69"/>
                </a:solidFill>
                <a:ea typeface="Open Sans ExtraBold" panose="020B0606030504020204" pitchFamily="34" charset="0"/>
                <a:cs typeface="Open Sans ExtraBold" panose="020B0606030504020204" pitchFamily="34" charset="0"/>
              </a:rPr>
              <a:t>Robert Haase</a:t>
            </a:r>
            <a:endParaRPr lang="en-US" sz="4000" dirty="0">
              <a:solidFill>
                <a:srgbClr val="6CAF69"/>
              </a:solidFill>
              <a:ea typeface="Open Sans ExtraBold" panose="020B0606030504020204" pitchFamily="34" charset="0"/>
              <a:cs typeface="Open Sans ExtraBold" panose="020B0606030504020204" pitchFamily="34" charset="0"/>
            </a:endParaRPr>
          </a:p>
        </p:txBody>
      </p:sp>
      <p:pic>
        <p:nvPicPr>
          <p:cNvPr id="5" name="Grafik 7">
            <a:extLst>
              <a:ext uri="{FF2B5EF4-FFF2-40B4-BE49-F238E27FC236}">
                <a16:creationId xmlns:a16="http://schemas.microsoft.com/office/drawing/2014/main" id="{E755AF42-A9EC-3779-E1D9-5565B5108108}"/>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6" name="Grafik 5">
            <a:extLst>
              <a:ext uri="{FF2B5EF4-FFF2-40B4-BE49-F238E27FC236}">
                <a16:creationId xmlns:a16="http://schemas.microsoft.com/office/drawing/2014/main" id="{EBE5C08C-2EF3-4542-031B-C0EE90AA05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7" name="Grafik 10">
            <a:extLst>
              <a:ext uri="{FF2B5EF4-FFF2-40B4-BE49-F238E27FC236}">
                <a16:creationId xmlns:a16="http://schemas.microsoft.com/office/drawing/2014/main" id="{45F51FCD-B15C-2DED-2833-3AE5B82575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sp>
        <p:nvSpPr>
          <p:cNvPr id="10" name="Rectangle 148">
            <a:extLst>
              <a:ext uri="{FF2B5EF4-FFF2-40B4-BE49-F238E27FC236}">
                <a16:creationId xmlns:a16="http://schemas.microsoft.com/office/drawing/2014/main" id="{D861E4B6-ADBD-B590-8CDF-9DB8F61314E0}"/>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2" name="Grafik 4">
            <a:extLst>
              <a:ext uri="{FF2B5EF4-FFF2-40B4-BE49-F238E27FC236}">
                <a16:creationId xmlns:a16="http://schemas.microsoft.com/office/drawing/2014/main" id="{0AFCB970-42C9-1179-6A3D-280CD095871E}"/>
              </a:ext>
            </a:extLst>
          </p:cNvPr>
          <p:cNvPicPr>
            <a:picLocks noChangeAspect="1"/>
          </p:cNvPicPr>
          <p:nvPr/>
        </p:nvPicPr>
        <p:blipFill>
          <a:blip r:embed="rId5"/>
          <a:stretch/>
        </p:blipFill>
        <p:spPr>
          <a:xfrm>
            <a:off x="453140" y="361455"/>
            <a:ext cx="2646110" cy="1075932"/>
          </a:xfrm>
          <a:prstGeom prst="rect">
            <a:avLst/>
          </a:prstGeom>
          <a:ln w="0">
            <a:noFill/>
          </a:ln>
        </p:spPr>
      </p:pic>
      <p:sp>
        <p:nvSpPr>
          <p:cNvPr id="3" name="Textplatzhalter 2">
            <a:extLst>
              <a:ext uri="{FF2B5EF4-FFF2-40B4-BE49-F238E27FC236}">
                <a16:creationId xmlns:a16="http://schemas.microsoft.com/office/drawing/2014/main" id="{ADCB2112-02BA-1ED7-5815-3A48E9E5A7A9}"/>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0CF1945D-CEA3-725D-A936-DC68C4F550EC}"/>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Tree>
    <p:extLst>
      <p:ext uri="{BB962C8B-B14F-4D97-AF65-F5344CB8AC3E}">
        <p14:creationId xmlns:p14="http://schemas.microsoft.com/office/powerpoint/2010/main" val="31809084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6DEA8-E7E8-1328-6359-62E4F613E915}"/>
              </a:ext>
            </a:extLst>
          </p:cNvPr>
          <p:cNvSpPr>
            <a:spLocks noGrp="1"/>
          </p:cNvSpPr>
          <p:nvPr>
            <p:ph type="title"/>
          </p:nvPr>
        </p:nvSpPr>
        <p:spPr/>
        <p:txBody>
          <a:bodyPr/>
          <a:lstStyle/>
          <a:p>
            <a:r>
              <a:rPr lang="en-GB" dirty="0"/>
              <a:t>Quiz</a:t>
            </a:r>
            <a:endParaRPr lang="LID4096" dirty="0"/>
          </a:p>
        </p:txBody>
      </p:sp>
      <p:sp>
        <p:nvSpPr>
          <p:cNvPr id="3" name="Content Placeholder 2">
            <a:extLst>
              <a:ext uri="{FF2B5EF4-FFF2-40B4-BE49-F238E27FC236}">
                <a16:creationId xmlns:a16="http://schemas.microsoft.com/office/drawing/2014/main" id="{D8DB3901-43D0-D893-7F2E-6ADC4DA8CBAE}"/>
              </a:ext>
            </a:extLst>
          </p:cNvPr>
          <p:cNvSpPr>
            <a:spLocks noGrp="1"/>
          </p:cNvSpPr>
          <p:nvPr>
            <p:ph sz="quarter" idx="10"/>
          </p:nvPr>
        </p:nvSpPr>
        <p:spPr>
          <a:xfrm>
            <a:off x="875567" y="1184015"/>
            <a:ext cx="9558970" cy="812280"/>
          </a:xfrm>
        </p:spPr>
        <p:txBody>
          <a:bodyPr/>
          <a:lstStyle/>
          <a:p>
            <a:r>
              <a:rPr lang="en-GB" sz="2800" dirty="0"/>
              <a:t>Which of these data needs to be protected the most? (against access by unauthorized people)</a:t>
            </a:r>
            <a:endParaRPr lang="LID4096" sz="2800" dirty="0"/>
          </a:p>
        </p:txBody>
      </p:sp>
      <p:pic>
        <p:nvPicPr>
          <p:cNvPr id="4" name="Imagem 27">
            <a:extLst>
              <a:ext uri="{FF2B5EF4-FFF2-40B4-BE49-F238E27FC236}">
                <a16:creationId xmlns:a16="http://schemas.microsoft.com/office/drawing/2014/main" id="{234D937A-8B6A-2669-2044-10B437A664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942" y="4557428"/>
            <a:ext cx="1479108" cy="1479108"/>
          </a:xfrm>
          <a:prstGeom prst="rect">
            <a:avLst/>
          </a:prstGeom>
        </p:spPr>
      </p:pic>
      <p:pic>
        <p:nvPicPr>
          <p:cNvPr id="5" name="Imagem 28">
            <a:extLst>
              <a:ext uri="{FF2B5EF4-FFF2-40B4-BE49-F238E27FC236}">
                <a16:creationId xmlns:a16="http://schemas.microsoft.com/office/drawing/2014/main" id="{5A7262A6-476A-2D72-DAF7-70B5BFCA2A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73093" y="4564242"/>
            <a:ext cx="1479108" cy="1479108"/>
          </a:xfrm>
          <a:prstGeom prst="rect">
            <a:avLst/>
          </a:prstGeom>
        </p:spPr>
      </p:pic>
      <p:pic>
        <p:nvPicPr>
          <p:cNvPr id="6" name="Imagem 30">
            <a:extLst>
              <a:ext uri="{FF2B5EF4-FFF2-40B4-BE49-F238E27FC236}">
                <a16:creationId xmlns:a16="http://schemas.microsoft.com/office/drawing/2014/main" id="{F114FE8C-C743-A543-502C-1E78231834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9442" y="4564242"/>
            <a:ext cx="1479108" cy="1479108"/>
          </a:xfrm>
          <a:prstGeom prst="rect">
            <a:avLst/>
          </a:prstGeom>
        </p:spPr>
      </p:pic>
      <p:pic>
        <p:nvPicPr>
          <p:cNvPr id="7" name="Imagem 29">
            <a:extLst>
              <a:ext uri="{FF2B5EF4-FFF2-40B4-BE49-F238E27FC236}">
                <a16:creationId xmlns:a16="http://schemas.microsoft.com/office/drawing/2014/main" id="{FCF38BBC-C1B4-4594-CCBB-E4C938CDFB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1651" y="4567639"/>
            <a:ext cx="1479108" cy="1479108"/>
          </a:xfrm>
          <a:prstGeom prst="rect">
            <a:avLst/>
          </a:prstGeom>
        </p:spPr>
      </p:pic>
      <p:sp>
        <p:nvSpPr>
          <p:cNvPr id="8" name="TextBox 7">
            <a:extLst>
              <a:ext uri="{FF2B5EF4-FFF2-40B4-BE49-F238E27FC236}">
                <a16:creationId xmlns:a16="http://schemas.microsoft.com/office/drawing/2014/main" id="{83E256FF-5B4D-A857-2CD5-B3E3F6EE7B44}"/>
              </a:ext>
            </a:extLst>
          </p:cNvPr>
          <p:cNvSpPr txBox="1"/>
          <p:nvPr/>
        </p:nvSpPr>
        <p:spPr>
          <a:xfrm>
            <a:off x="3634057" y="3633170"/>
            <a:ext cx="2461943" cy="830997"/>
          </a:xfrm>
          <a:prstGeom prst="rect">
            <a:avLst/>
          </a:prstGeom>
          <a:noFill/>
        </p:spPr>
        <p:txBody>
          <a:bodyPr wrap="square" rtlCol="0">
            <a:spAutoFit/>
          </a:bodyPr>
          <a:lstStyle/>
          <a:p>
            <a:pPr algn="ctr"/>
            <a:r>
              <a:rPr lang="en-GB" sz="2400" dirty="0"/>
              <a:t>Personal data of students</a:t>
            </a:r>
            <a:endParaRPr lang="LID4096" sz="2400" dirty="0"/>
          </a:p>
        </p:txBody>
      </p:sp>
      <p:sp>
        <p:nvSpPr>
          <p:cNvPr id="9" name="TextBox 8">
            <a:extLst>
              <a:ext uri="{FF2B5EF4-FFF2-40B4-BE49-F238E27FC236}">
                <a16:creationId xmlns:a16="http://schemas.microsoft.com/office/drawing/2014/main" id="{A6B46632-FF94-2760-DB89-778D8B3082FE}"/>
              </a:ext>
            </a:extLst>
          </p:cNvPr>
          <p:cNvSpPr txBox="1"/>
          <p:nvPr/>
        </p:nvSpPr>
        <p:spPr>
          <a:xfrm>
            <a:off x="6408387" y="3257780"/>
            <a:ext cx="2695382" cy="1200329"/>
          </a:xfrm>
          <a:prstGeom prst="rect">
            <a:avLst/>
          </a:prstGeom>
          <a:noFill/>
        </p:spPr>
        <p:txBody>
          <a:bodyPr wrap="square" rtlCol="0">
            <a:spAutoFit/>
          </a:bodyPr>
          <a:lstStyle/>
          <a:p>
            <a:pPr algn="ctr"/>
            <a:r>
              <a:rPr lang="en-GB" sz="2400" dirty="0"/>
              <a:t>Recent, confidential research data</a:t>
            </a:r>
            <a:endParaRPr lang="LID4096" sz="2400" dirty="0"/>
          </a:p>
        </p:txBody>
      </p:sp>
      <p:sp>
        <p:nvSpPr>
          <p:cNvPr id="10" name="TextBox 9">
            <a:extLst>
              <a:ext uri="{FF2B5EF4-FFF2-40B4-BE49-F238E27FC236}">
                <a16:creationId xmlns:a16="http://schemas.microsoft.com/office/drawing/2014/main" id="{9CAE5D7E-3B90-1469-F6F3-AF115212B8C4}"/>
              </a:ext>
            </a:extLst>
          </p:cNvPr>
          <p:cNvSpPr txBox="1"/>
          <p:nvPr/>
        </p:nvSpPr>
        <p:spPr>
          <a:xfrm>
            <a:off x="9563786" y="3592040"/>
            <a:ext cx="2297723" cy="830997"/>
          </a:xfrm>
          <a:prstGeom prst="rect">
            <a:avLst/>
          </a:prstGeom>
          <a:noFill/>
        </p:spPr>
        <p:txBody>
          <a:bodyPr wrap="square" rtlCol="0">
            <a:spAutoFit/>
          </a:bodyPr>
          <a:lstStyle/>
          <a:p>
            <a:pPr algn="ctr"/>
            <a:r>
              <a:rPr lang="en-GB" sz="2400" dirty="0"/>
              <a:t>Clinical study records</a:t>
            </a:r>
            <a:endParaRPr lang="LID4096" sz="2400" dirty="0"/>
          </a:p>
        </p:txBody>
      </p:sp>
      <p:sp>
        <p:nvSpPr>
          <p:cNvPr id="11" name="TextBox 10">
            <a:extLst>
              <a:ext uri="{FF2B5EF4-FFF2-40B4-BE49-F238E27FC236}">
                <a16:creationId xmlns:a16="http://schemas.microsoft.com/office/drawing/2014/main" id="{54D4CBC1-63C8-8C6F-A7E0-7431D9A7226C}"/>
              </a:ext>
            </a:extLst>
          </p:cNvPr>
          <p:cNvSpPr txBox="1"/>
          <p:nvPr/>
        </p:nvSpPr>
        <p:spPr>
          <a:xfrm>
            <a:off x="64440" y="3633170"/>
            <a:ext cx="3359616" cy="830997"/>
          </a:xfrm>
          <a:prstGeom prst="rect">
            <a:avLst/>
          </a:prstGeom>
          <a:noFill/>
        </p:spPr>
        <p:txBody>
          <a:bodyPr wrap="square" rtlCol="0">
            <a:spAutoFit/>
          </a:bodyPr>
          <a:lstStyle/>
          <a:p>
            <a:pPr algn="ctr"/>
            <a:r>
              <a:rPr lang="en-GB" sz="2400" dirty="0"/>
              <a:t>Publication lists </a:t>
            </a:r>
          </a:p>
          <a:p>
            <a:pPr algn="ctr"/>
            <a:r>
              <a:rPr lang="en-GB" sz="2400" dirty="0"/>
              <a:t>of scientists</a:t>
            </a:r>
            <a:endParaRPr lang="LID4096" sz="2400" dirty="0"/>
          </a:p>
        </p:txBody>
      </p:sp>
    </p:spTree>
    <p:extLst>
      <p:ext uri="{BB962C8B-B14F-4D97-AF65-F5344CB8AC3E}">
        <p14:creationId xmlns:p14="http://schemas.microsoft.com/office/powerpoint/2010/main" val="325191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CA06E-D1EE-79E7-9204-0165793C50DA}"/>
              </a:ext>
            </a:extLst>
          </p:cNvPr>
          <p:cNvSpPr>
            <a:spLocks noGrp="1"/>
          </p:cNvSpPr>
          <p:nvPr>
            <p:ph type="title"/>
          </p:nvPr>
        </p:nvSpPr>
        <p:spPr/>
        <p:txBody>
          <a:bodyPr/>
          <a:lstStyle/>
          <a:p>
            <a:r>
              <a:rPr lang="en-GB" sz="3600" dirty="0"/>
              <a:t>KI-</a:t>
            </a:r>
            <a:r>
              <a:rPr lang="en-GB" sz="3600" dirty="0" err="1"/>
              <a:t>Competence Training</a:t>
            </a:r>
            <a:r>
              <a:rPr lang="en-GB" sz="3600" dirty="0"/>
              <a:t> </a:t>
            </a:r>
            <a:r>
              <a:rPr lang="en-GB" sz="3600" dirty="0" err="1"/>
              <a:t>according to</a:t>
            </a:r>
            <a:r>
              <a:rPr lang="en-GB" sz="3600" dirty="0"/>
              <a:t> EU-AI Act</a:t>
            </a:r>
            <a:endParaRPr lang="LID4096" sz="3600" dirty="0"/>
          </a:p>
        </p:txBody>
      </p:sp>
      <p:sp>
        <p:nvSpPr>
          <p:cNvPr id="3" name="Content Placeholder 2">
            <a:extLst>
              <a:ext uri="{FF2B5EF4-FFF2-40B4-BE49-F238E27FC236}">
                <a16:creationId xmlns:a16="http://schemas.microsoft.com/office/drawing/2014/main" id="{DE0D74DB-710B-407F-1DFC-168A7D241762}"/>
              </a:ext>
            </a:extLst>
          </p:cNvPr>
          <p:cNvSpPr>
            <a:spLocks noGrp="1"/>
          </p:cNvSpPr>
          <p:nvPr>
            <p:ph sz="quarter" idx="10"/>
          </p:nvPr>
        </p:nvSpPr>
        <p:spPr>
          <a:xfrm>
            <a:off x="875566" y="1184015"/>
            <a:ext cx="10283687" cy="3032385"/>
          </a:xfrm>
        </p:spPr>
        <p:txBody>
          <a:bodyPr/>
          <a:lstStyle/>
          <a:p>
            <a:r>
              <a:rPr lang="de-DE" sz="2400" dirty="0">
                <a:solidFill>
                  <a:srgbClr val="666666"/>
                </a:solidFill>
                <a:latin typeface="Source Serif Pro" panose="020F0502020204030204" pitchFamily="18" charset="0"/>
              </a:rPr>
              <a:t>The </a:t>
            </a:r>
            <a:r>
              <a:rPr lang="de-DE" sz="2400" dirty="0">
                <a:solidFill>
                  <a:srgbClr val="666666"/>
                </a:solidFill>
                <a:highlight>
                  <a:srgbClr val="FFF3CC"/>
                </a:highlight>
                <a:latin typeface="Source Serif Pro" panose="020F0502020204030204" pitchFamily="18" charset="0"/>
              </a:rPr>
              <a:t>providers and operators of AI systems </a:t>
            </a:r>
            <a:r>
              <a:rPr lang="de-DE" sz="2400" dirty="0">
                <a:solidFill>
                  <a:srgbClr val="666666"/>
                </a:solidFill>
                <a:latin typeface="Source Serif Pro" panose="020F0502020204030204" pitchFamily="18" charset="0"/>
              </a:rPr>
              <a:t>take measures to ensure to the best of their ability that their </a:t>
            </a:r>
            <a:r>
              <a:rPr lang="de-DE" sz="2400" dirty="0">
                <a:solidFill>
                  <a:srgbClr val="666666"/>
                </a:solidFill>
                <a:highlight>
                  <a:srgbClr val="D5E8D4"/>
                </a:highlight>
                <a:latin typeface="Source Serif Pro" panose="020F0502020204030204" pitchFamily="18" charset="0"/>
              </a:rPr>
              <a:t>personnel</a:t>
            </a:r>
            <a:r>
              <a:rPr lang="de-DE" sz="2400" dirty="0">
                <a:solidFill>
                  <a:srgbClr val="666666"/>
                </a:solidFill>
                <a:latin typeface="Source Serif Pro" panose="020F0502020204030204" pitchFamily="18" charset="0"/>
              </a:rPr>
              <a:t> and other individuals who </a:t>
            </a:r>
            <a:r>
              <a:rPr lang="de-DE" sz="2400" dirty="0">
                <a:solidFill>
                  <a:srgbClr val="666666"/>
                </a:solidFill>
                <a:highlight>
                  <a:srgbClr val="FFF3CC"/>
                </a:highlight>
                <a:latin typeface="Source Serif Pro" panose="020F0502020204030204" pitchFamily="18" charset="0"/>
              </a:rPr>
              <a:t>operate </a:t>
            </a:r>
            <a:r>
              <a:rPr lang="de-DE" sz="2400" dirty="0">
                <a:solidFill>
                  <a:srgbClr val="666666"/>
                </a:solidFill>
                <a:latin typeface="Source Serif Pro" panose="020F0502020204030204" pitchFamily="18" charset="0"/>
              </a:rPr>
              <a:t>and </a:t>
            </a:r>
            <a:r>
              <a:rPr lang="de-DE" sz="2400" dirty="0">
                <a:solidFill>
                  <a:srgbClr val="666666"/>
                </a:solidFill>
                <a:highlight>
                  <a:srgbClr val="D5E8D4"/>
                </a:highlight>
                <a:latin typeface="Source Serif Pro" panose="020F0502020204030204" pitchFamily="18" charset="0"/>
              </a:rPr>
              <a:t>use AI systems</a:t>
            </a:r>
            <a:r>
              <a:rPr lang="de-DE" sz="2400" dirty="0">
                <a:solidFill>
                  <a:srgbClr val="666666"/>
                </a:solidFill>
                <a:latin typeface="Source Serif Pro" panose="020F0502020204030204" pitchFamily="18" charset="0"/>
              </a:rPr>
              <a:t> on their behalf </a:t>
            </a:r>
            <a:r>
              <a:rPr lang="de-DE" sz="2400" dirty="0">
                <a:solidFill>
                  <a:srgbClr val="666666"/>
                </a:solidFill>
                <a:highlight>
                  <a:srgbClr val="D5E8D4"/>
                </a:highlight>
                <a:latin typeface="Source Serif Pro" panose="020F0502020204030204" pitchFamily="18" charset="0"/>
              </a:rPr>
              <a:t>possess an adequate level of AI competence </a:t>
            </a:r>
            <a:r>
              <a:rPr lang="de-DE" sz="2400" dirty="0">
                <a:solidFill>
                  <a:srgbClr val="666666"/>
                </a:solidFill>
                <a:latin typeface="Source Serif Pro" panose="020F0502020204030204" pitchFamily="18" charset="0"/>
              </a:rPr>
              <a:t>taking into account their technical knowledge, experience, training and education, and the context in which the AI systems are to be used, as well as the individuals or groups of individuals for whom the AI systems are intended to be used.</a:t>
            </a:r>
            <a:r>
              <a:rPr lang="en-GB" dirty="0">
                <a:solidFill>
                  <a:srgbClr val="666666"/>
                </a:solidFill>
                <a:latin typeface="Source Serif Pro" panose="020F0502020204030204" pitchFamily="18" charset="0"/>
              </a:rPr>
              <a:t> </a:t>
            </a:r>
            <a:r>
              <a:rPr lang="de-DE" b="0" i="0" dirty="0">
                <a:solidFill>
                  <a:srgbClr val="666666"/>
                </a:solidFill>
                <a:effectLst/>
                <a:latin typeface="Source Serif Pro" panose="020F0502020204030204" pitchFamily="18" charset="0"/>
              </a:rPr>
              <a:t>(from EU AI Act, Art 4.)</a:t>
            </a:r>
            <a:endParaRPr lang="LID4096" dirty="0"/>
          </a:p>
        </p:txBody>
      </p:sp>
      <p:sp>
        <p:nvSpPr>
          <p:cNvPr id="5" name="TextBox 4">
            <a:extLst>
              <a:ext uri="{FF2B5EF4-FFF2-40B4-BE49-F238E27FC236}">
                <a16:creationId xmlns:a16="http://schemas.microsoft.com/office/drawing/2014/main" id="{2BF3C1C8-38ED-401B-43CC-BCEA16521775}"/>
              </a:ext>
            </a:extLst>
          </p:cNvPr>
          <p:cNvSpPr txBox="1"/>
          <p:nvPr/>
        </p:nvSpPr>
        <p:spPr>
          <a:xfrm>
            <a:off x="3088640" y="6109172"/>
            <a:ext cx="7833360" cy="646331"/>
          </a:xfrm>
          <a:prstGeom prst="rect">
            <a:avLst/>
          </a:prstGeom>
          <a:noFill/>
        </p:spPr>
        <p:txBody>
          <a:bodyPr wrap="square">
            <a:spAutoFit/>
          </a:bodyPr>
          <a:lstStyle/>
          <a:p>
            <a:r>
              <a:rPr lang="en-US" dirty="0">
                <a:hlinkClick r:id="rId2"/>
              </a:rPr>
              <a:t>https://eur-lex.europa.eu/legal-content/DE/TXT/HTML/?uri=OJ:L_202401689#art_4</a:t>
            </a:r>
            <a:r>
              <a:rPr lang="en-US" dirty="0"/>
              <a:t> </a:t>
            </a:r>
            <a:endParaRPr lang="LID4096" dirty="0"/>
          </a:p>
        </p:txBody>
      </p:sp>
    </p:spTree>
    <p:extLst>
      <p:ext uri="{BB962C8B-B14F-4D97-AF65-F5344CB8AC3E}">
        <p14:creationId xmlns:p14="http://schemas.microsoft.com/office/powerpoint/2010/main" val="3009455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9D1F4-0F36-5CD7-16C5-569173445DD4}"/>
              </a:ext>
            </a:extLst>
          </p:cNvPr>
          <p:cNvSpPr>
            <a:spLocks noGrp="1"/>
          </p:cNvSpPr>
          <p:nvPr>
            <p:ph type="title"/>
          </p:nvPr>
        </p:nvSpPr>
        <p:spPr/>
        <p:txBody>
          <a:bodyPr/>
          <a:lstStyle/>
          <a:p>
            <a:r>
              <a:rPr lang="en-GB" dirty="0" err="1"/>
              <a:t>Data protection</a:t>
            </a:r>
            <a:endParaRPr lang="LID4096" dirty="0"/>
          </a:p>
        </p:txBody>
      </p:sp>
      <p:sp>
        <p:nvSpPr>
          <p:cNvPr id="3" name="Content Placeholder 2">
            <a:extLst>
              <a:ext uri="{FF2B5EF4-FFF2-40B4-BE49-F238E27FC236}">
                <a16:creationId xmlns:a16="http://schemas.microsoft.com/office/drawing/2014/main" id="{D35A3B4E-BC78-1967-1E8B-89BCA3BEB6BF}"/>
              </a:ext>
            </a:extLst>
          </p:cNvPr>
          <p:cNvSpPr>
            <a:spLocks noGrp="1"/>
          </p:cNvSpPr>
          <p:nvPr>
            <p:ph sz="quarter" idx="10"/>
          </p:nvPr>
        </p:nvSpPr>
        <p:spPr>
          <a:xfrm>
            <a:off x="875567" y="1184015"/>
            <a:ext cx="9373334" cy="4550036"/>
          </a:xfrm>
        </p:spPr>
        <p:txBody>
          <a:bodyPr/>
          <a:lstStyle/>
          <a:p>
            <a:pPr marL="342900" indent="-342900">
              <a:buFont typeface="Arial" panose="020B0604020202020204" pitchFamily="34" charset="0"/>
              <a:buChar char="•"/>
            </a:pPr>
            <a:r>
              <a:rPr lang="en-US" b="0" i="0" dirty="0">
                <a:effectLst/>
                <a:latin typeface="Arial" panose="020B0604020202020204" pitchFamily="34" charset="0"/>
              </a:rPr>
              <a:t>Right to </a:t>
            </a:r>
            <a:r>
              <a:rPr lang="en-US" b="0" i="0" dirty="0" err="1">
                <a:effectLst/>
                <a:latin typeface="Arial" panose="020B0604020202020204" pitchFamily="34" charset="0"/>
              </a:rPr>
              <a:t>informational</a:t>
            </a:r>
            <a:r>
              <a:rPr lang="en-US" b="0" i="0" dirty="0">
                <a:effectLst/>
                <a:latin typeface="Arial" panose="020B0604020202020204" pitchFamily="34" charset="0"/>
              </a:rPr>
              <a:t> </a:t>
            </a:r>
            <a:r>
              <a:rPr lang="en-US" b="0" i="0" dirty="0" err="1">
                <a:effectLst/>
                <a:latin typeface="Arial" panose="020B0604020202020204" pitchFamily="34" charset="0"/>
              </a:rPr>
              <a:t>self-determination</a:t>
            </a:r>
            <a:r>
              <a:rPr lang="en-US" b="0" i="0" dirty="0">
                <a:effectLst/>
                <a:latin typeface="Arial" panose="020B0604020202020204" pitchFamily="34" charset="0"/>
              </a:rPr>
              <a:t>, part of </a:t>
            </a:r>
            <a:r>
              <a:rPr lang="en-US" b="0" i="0" dirty="0" err="1">
                <a:effectLst/>
                <a:latin typeface="Arial" panose="020B0604020202020204" pitchFamily="34" charset="0"/>
              </a:rPr>
              <a:t>personality rights</a:t>
            </a:r>
            <a:r>
              <a:rPr lang="en-US" b="0" i="0" dirty="0">
                <a:effectLst/>
                <a:latin typeface="Arial" panose="020B0604020202020204" pitchFamily="34" charset="0"/>
              </a:rPr>
              <a:t> (</a:t>
            </a:r>
            <a:r>
              <a:rPr lang="en-US" b="0" i="0" dirty="0">
                <a:effectLst/>
                <a:latin typeface="Arial" panose="020B0604020202020204" pitchFamily="34" charset="0"/>
                <a:hlinkClick r:id="rId2"/>
              </a:rPr>
              <a:t>GG Art 2</a:t>
            </a:r>
            <a:r>
              <a:rPr lang="en-US" b="0" i="0" dirty="0">
                <a:effectLst/>
                <a:latin typeface="Arial" panose="020B0604020202020204" pitchFamily="34" charset="0"/>
              </a:rPr>
              <a:t>)</a:t>
            </a:r>
          </a:p>
          <a:p>
            <a:pPr marL="342900" indent="-342900">
              <a:buFont typeface="Arial" panose="020B0604020202020204" pitchFamily="34" charset="0"/>
              <a:buChar char="•"/>
            </a:pPr>
            <a:r>
              <a:rPr lang="en-US" dirty="0" err="1"/>
              <a:t>General Data Protection Regulation</a:t>
            </a:r>
            <a:r>
              <a:rPr lang="en-US" dirty="0"/>
              <a:t> (GDPR)</a:t>
            </a:r>
            <a:r>
              <a:rPr lang="en-US" dirty="0">
                <a:latin typeface="Arial" panose="020B0604020202020204" pitchFamily="34" charset="0"/>
              </a:rPr>
              <a:t> -&gt; </a:t>
            </a:r>
            <a:r>
              <a:rPr lang="en-US" dirty="0" err="1">
                <a:latin typeface="Arial" panose="020B0604020202020204" pitchFamily="34" charset="0"/>
              </a:rPr>
              <a:t>uniform</a:t>
            </a:r>
            <a:r>
              <a:rPr lang="en-US" dirty="0">
                <a:latin typeface="Arial" panose="020B0604020202020204" pitchFamily="34" charset="0"/>
              </a:rPr>
              <a:t> </a:t>
            </a:r>
            <a:r>
              <a:rPr lang="en-US" dirty="0" err="1">
                <a:latin typeface="Arial" panose="020B0604020202020204" pitchFamily="34" charset="0"/>
              </a:rPr>
              <a:t>regulations</a:t>
            </a:r>
            <a:r>
              <a:rPr lang="en-US" dirty="0">
                <a:latin typeface="Arial" panose="020B0604020202020204" pitchFamily="34" charset="0"/>
              </a:rPr>
              <a:t> EU-</a:t>
            </a:r>
            <a:r>
              <a:rPr lang="en-US" dirty="0" err="1">
                <a:latin typeface="Arial" panose="020B0604020202020204" pitchFamily="34" charset="0"/>
              </a:rPr>
              <a:t>wide</a:t>
            </a:r>
            <a:endParaRPr lang="en-US" dirty="0">
              <a:latin typeface="Arial" panose="020B0604020202020204" pitchFamily="34" charset="0"/>
            </a:endParaRPr>
          </a:p>
          <a:p>
            <a:pPr marL="342900" indent="-342900">
              <a:buFont typeface="Arial" panose="020B0604020202020204" pitchFamily="34" charset="0"/>
              <a:buChar char="•"/>
            </a:pPr>
            <a:r>
              <a:rPr lang="en-US" dirty="0">
                <a:latin typeface="Arial" panose="020B0604020202020204" pitchFamily="34" charset="0"/>
              </a:rPr>
              <a:t>Applies to </a:t>
            </a:r>
            <a:r>
              <a:rPr lang="de-DE" dirty="0"/>
              <a:t>organizations processing personal data of EU citizens</a:t>
            </a:r>
          </a:p>
          <a:p>
            <a:pPr marL="342900" indent="-342900">
              <a:buFont typeface="Arial" panose="020B0604020202020204" pitchFamily="34" charset="0"/>
              <a:buChar char="•"/>
            </a:pPr>
            <a:r>
              <a:rPr lang="de-DE" dirty="0"/>
              <a:t>Particularly sensitive: </a:t>
            </a:r>
            <a:r>
              <a:rPr lang="de-DE" dirty="0" err="1"/>
              <a:t>personel</a:t>
            </a:r>
            <a:r>
              <a:rPr lang="de-DE" dirty="0"/>
              <a:t> </a:t>
            </a:r>
            <a:r>
              <a:rPr lang="de-DE" dirty="0" err="1"/>
              <a:t>data</a:t>
            </a:r>
            <a:r>
              <a:rPr lang="de-DE" dirty="0"/>
              <a:t>, </a:t>
            </a:r>
            <a:r>
              <a:rPr lang="de-DE" dirty="0" err="1"/>
              <a:t>patient</a:t>
            </a:r>
            <a:r>
              <a:rPr lang="de-DE" dirty="0"/>
              <a:t> data</a:t>
            </a:r>
          </a:p>
          <a:p>
            <a:pPr marL="342900" indent="-342900">
              <a:buFont typeface="Arial" panose="020B0604020202020204" pitchFamily="34" charset="0"/>
              <a:buChar char="•"/>
            </a:pPr>
            <a:r>
              <a:rPr lang="de-DE" dirty="0"/>
              <a:t>Also relevant, but </a:t>
            </a:r>
            <a:br>
              <a:rPr lang="de-DE" dirty="0"/>
            </a:br>
            <a:r>
              <a:rPr lang="de-DE" dirty="0"/>
              <a:t>not data protection-specific: </a:t>
            </a:r>
            <a:br>
              <a:rPr lang="de-DE" dirty="0"/>
            </a:br>
            <a:r>
              <a:rPr lang="de-DE" dirty="0"/>
              <a:t>EU AI Act</a:t>
            </a:r>
            <a:endParaRPr lang="LID4096" dirty="0"/>
          </a:p>
        </p:txBody>
      </p:sp>
      <p:sp>
        <p:nvSpPr>
          <p:cNvPr id="5" name="Oval 4">
            <a:extLst>
              <a:ext uri="{FF2B5EF4-FFF2-40B4-BE49-F238E27FC236}">
                <a16:creationId xmlns:a16="http://schemas.microsoft.com/office/drawing/2014/main" id="{5BBC9295-81A0-FE06-2D92-3BA0B01DB66C}"/>
              </a:ext>
            </a:extLst>
          </p:cNvPr>
          <p:cNvSpPr/>
          <p:nvPr/>
        </p:nvSpPr>
        <p:spPr>
          <a:xfrm>
            <a:off x="7406640" y="3982261"/>
            <a:ext cx="1736488" cy="1751790"/>
          </a:xfrm>
          <a:prstGeom prst="ellipse">
            <a:avLst/>
          </a:prstGeom>
          <a:solidFill>
            <a:schemeClr val="accent1">
              <a:alpha val="5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GDPR</a:t>
            </a:r>
            <a:endParaRPr lang="LID4096" dirty="0"/>
          </a:p>
        </p:txBody>
      </p:sp>
      <p:sp>
        <p:nvSpPr>
          <p:cNvPr id="6" name="Oval 5">
            <a:extLst>
              <a:ext uri="{FF2B5EF4-FFF2-40B4-BE49-F238E27FC236}">
                <a16:creationId xmlns:a16="http://schemas.microsoft.com/office/drawing/2014/main" id="{DA8B37EB-8A2F-1DC5-810A-CB62504F916D}"/>
              </a:ext>
            </a:extLst>
          </p:cNvPr>
          <p:cNvSpPr/>
          <p:nvPr/>
        </p:nvSpPr>
        <p:spPr>
          <a:xfrm>
            <a:off x="8907172" y="3982262"/>
            <a:ext cx="1736488" cy="1751790"/>
          </a:xfrm>
          <a:prstGeom prst="ellipse">
            <a:avLst/>
          </a:prstGeom>
          <a:solidFill>
            <a:schemeClr val="accent1">
              <a:alpha val="5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EU AI Act</a:t>
            </a:r>
            <a:endParaRPr lang="LID4096" dirty="0"/>
          </a:p>
        </p:txBody>
      </p:sp>
    </p:spTree>
    <p:extLst>
      <p:ext uri="{BB962C8B-B14F-4D97-AF65-F5344CB8AC3E}">
        <p14:creationId xmlns:p14="http://schemas.microsoft.com/office/powerpoint/2010/main" val="1737186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5D47B-1D28-7C53-1AEC-DB3A888E0589}"/>
              </a:ext>
            </a:extLst>
          </p:cNvPr>
          <p:cNvSpPr>
            <a:spLocks noGrp="1"/>
          </p:cNvSpPr>
          <p:nvPr>
            <p:ph type="title"/>
          </p:nvPr>
        </p:nvSpPr>
        <p:spPr/>
        <p:txBody>
          <a:bodyPr>
            <a:normAutofit/>
          </a:bodyPr>
          <a:lstStyle/>
          <a:p>
            <a:r>
              <a:rPr lang="en-US" dirty="0" err="1"/>
              <a:t>Basic principles</a:t>
            </a:r>
            <a:r>
              <a:rPr lang="en-US" dirty="0"/>
              <a:t> (</a:t>
            </a:r>
            <a:r>
              <a:rPr lang="en-US" dirty="0">
                <a:hlinkClick r:id="rId2"/>
              </a:rPr>
              <a:t>Art 5 GDPR</a:t>
            </a:r>
            <a:r>
              <a:rPr lang="en-US" dirty="0"/>
              <a:t>)</a:t>
            </a:r>
            <a:endParaRPr lang="LID4096" dirty="0"/>
          </a:p>
        </p:txBody>
      </p:sp>
      <p:sp>
        <p:nvSpPr>
          <p:cNvPr id="3" name="Content Placeholder 2">
            <a:extLst>
              <a:ext uri="{FF2B5EF4-FFF2-40B4-BE49-F238E27FC236}">
                <a16:creationId xmlns:a16="http://schemas.microsoft.com/office/drawing/2014/main" id="{BEBE0BEA-A340-0613-A93E-31479A746ECB}"/>
              </a:ext>
            </a:extLst>
          </p:cNvPr>
          <p:cNvSpPr>
            <a:spLocks noGrp="1"/>
          </p:cNvSpPr>
          <p:nvPr>
            <p:ph sz="quarter" idx="10"/>
          </p:nvPr>
        </p:nvSpPr>
        <p:spPr>
          <a:xfrm>
            <a:off x="875567" y="1184015"/>
            <a:ext cx="5484594" cy="4550036"/>
          </a:xfrm>
        </p:spPr>
        <p:txBody>
          <a:bodyPr/>
          <a:lstStyle/>
          <a:p>
            <a:pPr marL="342900" indent="-342900">
              <a:buFont typeface="Arial" panose="020B0604020202020204" pitchFamily="34" charset="0"/>
              <a:buChar char="•"/>
            </a:pPr>
            <a:r>
              <a:rPr lang="de-DE" dirty="0"/>
              <a:t>Legality, processing in good faith, transparency</a:t>
            </a:r>
          </a:p>
          <a:p>
            <a:pPr marL="342900" indent="-342900">
              <a:buFont typeface="Arial" panose="020B0604020202020204" pitchFamily="34" charset="0"/>
              <a:buChar char="•"/>
            </a:pPr>
            <a:r>
              <a:rPr lang="de-DE" dirty="0"/>
              <a:t>Purpose limitation</a:t>
            </a:r>
          </a:p>
          <a:p>
            <a:pPr marL="342900" indent="-342900">
              <a:buFont typeface="Arial" panose="020B0604020202020204" pitchFamily="34" charset="0"/>
              <a:buChar char="•"/>
            </a:pPr>
            <a:r>
              <a:rPr lang="de-DE" dirty="0"/>
              <a:t>Data minimization</a:t>
            </a:r>
          </a:p>
          <a:p>
            <a:pPr marL="342900" indent="-342900">
              <a:buFont typeface="Arial" panose="020B0604020202020204" pitchFamily="34" charset="0"/>
              <a:buChar char="•"/>
            </a:pPr>
            <a:r>
              <a:rPr lang="de-DE" dirty="0"/>
              <a:t>Accuracy</a:t>
            </a:r>
          </a:p>
          <a:p>
            <a:pPr marL="342900" indent="-342900">
              <a:buFont typeface="Arial" panose="020B0604020202020204" pitchFamily="34" charset="0"/>
              <a:buChar char="•"/>
            </a:pPr>
            <a:r>
              <a:rPr lang="de-DE" dirty="0"/>
              <a:t>Storage limitation (time-bound)</a:t>
            </a:r>
          </a:p>
          <a:p>
            <a:pPr marL="342900" indent="-342900">
              <a:buFont typeface="Arial" panose="020B0604020202020204" pitchFamily="34" charset="0"/>
              <a:buChar char="•"/>
            </a:pPr>
            <a:r>
              <a:rPr lang="de-DE" dirty="0"/>
              <a:t>Integrity and confidentiality (data security)</a:t>
            </a:r>
          </a:p>
          <a:p>
            <a:pPr marL="342900" indent="-342900">
              <a:buFont typeface="Arial" panose="020B0604020202020204" pitchFamily="34" charset="0"/>
              <a:buChar char="•"/>
            </a:pPr>
            <a:r>
              <a:rPr lang="de-DE" dirty="0"/>
              <a:t>Accountability of data processing entities</a:t>
            </a:r>
          </a:p>
          <a:p>
            <a:pPr marL="342900" indent="-342900">
              <a:buFont typeface="Arial" panose="020B0604020202020204" pitchFamily="34" charset="0"/>
              <a:buChar char="•"/>
            </a:pPr>
            <a:endParaRPr lang="LID4096" dirty="0"/>
          </a:p>
        </p:txBody>
      </p:sp>
      <p:sp>
        <p:nvSpPr>
          <p:cNvPr id="4" name="Right Brace 3">
            <a:extLst>
              <a:ext uri="{FF2B5EF4-FFF2-40B4-BE49-F238E27FC236}">
                <a16:creationId xmlns:a16="http://schemas.microsoft.com/office/drawing/2014/main" id="{02499BC8-CB1B-2D41-FDA7-85D442BAF8AE}"/>
              </a:ext>
            </a:extLst>
          </p:cNvPr>
          <p:cNvSpPr/>
          <p:nvPr/>
        </p:nvSpPr>
        <p:spPr>
          <a:xfrm>
            <a:off x="6481823" y="1209819"/>
            <a:ext cx="335666" cy="19156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LID4096"/>
          </a:p>
        </p:txBody>
      </p:sp>
      <p:sp>
        <p:nvSpPr>
          <p:cNvPr id="5" name="TextBox 4">
            <a:extLst>
              <a:ext uri="{FF2B5EF4-FFF2-40B4-BE49-F238E27FC236}">
                <a16:creationId xmlns:a16="http://schemas.microsoft.com/office/drawing/2014/main" id="{3CAF7B84-1459-39D6-8D60-8C48DD065B25}"/>
              </a:ext>
            </a:extLst>
          </p:cNvPr>
          <p:cNvSpPr txBox="1"/>
          <p:nvPr/>
        </p:nvSpPr>
        <p:spPr>
          <a:xfrm>
            <a:off x="7060557" y="1585996"/>
            <a:ext cx="4151394" cy="1200329"/>
          </a:xfrm>
          <a:prstGeom prst="rect">
            <a:avLst/>
          </a:prstGeom>
          <a:noFill/>
        </p:spPr>
        <p:txBody>
          <a:bodyPr wrap="square" rtlCol="0">
            <a:spAutoFit/>
          </a:bodyPr>
          <a:lstStyle/>
          <a:p>
            <a:r>
              <a:rPr lang="en-GB" dirty="0"/>
              <a:t>We may process personal data only with AI system , if consent is given and the data is necessary to answer a given question</a:t>
            </a:r>
            <a:endParaRPr lang="LID4096" dirty="0"/>
          </a:p>
        </p:txBody>
      </p:sp>
      <p:cxnSp>
        <p:nvCxnSpPr>
          <p:cNvPr id="7" name="Straight Connector 6">
            <a:extLst>
              <a:ext uri="{FF2B5EF4-FFF2-40B4-BE49-F238E27FC236}">
                <a16:creationId xmlns:a16="http://schemas.microsoft.com/office/drawing/2014/main" id="{15AC982C-F243-1F64-FDCC-B65CE7ACC295}"/>
              </a:ext>
            </a:extLst>
          </p:cNvPr>
          <p:cNvCxnSpPr>
            <a:cxnSpLocks/>
            <a:endCxn id="15" idx="1"/>
          </p:cNvCxnSpPr>
          <p:nvPr/>
        </p:nvCxnSpPr>
        <p:spPr>
          <a:xfrm>
            <a:off x="4444806" y="2760438"/>
            <a:ext cx="2615751" cy="1545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260B077-5EFA-C3BD-A124-C6500E643E1E}"/>
              </a:ext>
            </a:extLst>
          </p:cNvPr>
          <p:cNvCxnSpPr>
            <a:cxnSpLocks/>
            <a:endCxn id="15" idx="1"/>
          </p:cNvCxnSpPr>
          <p:nvPr/>
        </p:nvCxnSpPr>
        <p:spPr>
          <a:xfrm>
            <a:off x="5758774" y="3793787"/>
            <a:ext cx="1301783" cy="5123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7A931C5-4ADD-6D8A-3CBB-9B62146396EF}"/>
              </a:ext>
            </a:extLst>
          </p:cNvPr>
          <p:cNvCxnSpPr>
            <a:cxnSpLocks/>
            <a:endCxn id="15" idx="1"/>
          </p:cNvCxnSpPr>
          <p:nvPr/>
        </p:nvCxnSpPr>
        <p:spPr>
          <a:xfrm flipV="1">
            <a:off x="5992238" y="4306163"/>
            <a:ext cx="1068319" cy="77769"/>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80DAF66-6250-1052-633A-4FA98E552482}"/>
              </a:ext>
            </a:extLst>
          </p:cNvPr>
          <p:cNvSpPr txBox="1"/>
          <p:nvPr/>
        </p:nvSpPr>
        <p:spPr>
          <a:xfrm>
            <a:off x="7060557" y="3429000"/>
            <a:ext cx="4098696" cy="1754326"/>
          </a:xfrm>
          <a:prstGeom prst="rect">
            <a:avLst/>
          </a:prstGeom>
          <a:noFill/>
        </p:spPr>
        <p:txBody>
          <a:bodyPr wrap="square" rtlCol="0">
            <a:spAutoFit/>
          </a:bodyPr>
          <a:lstStyle/>
          <a:p>
            <a:r>
              <a:rPr lang="en-GB" dirty="0"/>
              <a:t>Forced to delete data (or not record it), if reason for keeping it is no longer valid. </a:t>
            </a:r>
          </a:p>
          <a:p>
            <a:r>
              <a:rPr lang="en-GB" dirty="0"/>
              <a:t>-&gt; </a:t>
            </a:r>
            <a:r>
              <a:rPr lang="en-GB" b="1" dirty="0"/>
              <a:t>We’re not allowed to record or keep data just in case later may be an AI model for it.</a:t>
            </a:r>
          </a:p>
        </p:txBody>
      </p:sp>
    </p:spTree>
    <p:extLst>
      <p:ext uri="{BB962C8B-B14F-4D97-AF65-F5344CB8AC3E}">
        <p14:creationId xmlns:p14="http://schemas.microsoft.com/office/powerpoint/2010/main" val="59593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AI-generated content may be incorrect.">
            <a:extLst>
              <a:ext uri="{FF2B5EF4-FFF2-40B4-BE49-F238E27FC236}">
                <a16:creationId xmlns:a16="http://schemas.microsoft.com/office/drawing/2014/main" id="{510C0170-1B1E-07F9-0469-4C84EEDBF531}"/>
              </a:ext>
            </a:extLst>
          </p:cNvPr>
          <p:cNvPicPr>
            <a:picLocks noChangeAspect="1"/>
          </p:cNvPicPr>
          <p:nvPr/>
        </p:nvPicPr>
        <p:blipFill>
          <a:blip r:embed="rId2"/>
          <a:srcRect r="26613"/>
          <a:stretch>
            <a:fillRect/>
          </a:stretch>
        </p:blipFill>
        <p:spPr>
          <a:xfrm>
            <a:off x="6254598" y="1622111"/>
            <a:ext cx="5613537" cy="4324732"/>
          </a:xfrm>
          <a:prstGeom prst="rect">
            <a:avLst/>
          </a:prstGeom>
        </p:spPr>
      </p:pic>
      <p:sp>
        <p:nvSpPr>
          <p:cNvPr id="2" name="Title 1">
            <a:extLst>
              <a:ext uri="{FF2B5EF4-FFF2-40B4-BE49-F238E27FC236}">
                <a16:creationId xmlns:a16="http://schemas.microsoft.com/office/drawing/2014/main" id="{D0095BC2-B98B-8BF9-42F3-060146AA18BD}"/>
              </a:ext>
            </a:extLst>
          </p:cNvPr>
          <p:cNvSpPr>
            <a:spLocks noGrp="1"/>
          </p:cNvSpPr>
          <p:nvPr>
            <p:ph type="title"/>
          </p:nvPr>
        </p:nvSpPr>
        <p:spPr/>
        <p:txBody>
          <a:bodyPr/>
          <a:lstStyle/>
          <a:p>
            <a:r>
              <a:rPr lang="en-GB" dirty="0" err="1"/>
              <a:t>Example</a:t>
            </a:r>
            <a:r>
              <a:rPr lang="en-GB" dirty="0"/>
              <a:t>: Microsoft Copilot</a:t>
            </a:r>
            <a:endParaRPr lang="LID4096" dirty="0"/>
          </a:p>
        </p:txBody>
      </p:sp>
      <p:sp>
        <p:nvSpPr>
          <p:cNvPr id="3" name="Content Placeholder 2">
            <a:extLst>
              <a:ext uri="{FF2B5EF4-FFF2-40B4-BE49-F238E27FC236}">
                <a16:creationId xmlns:a16="http://schemas.microsoft.com/office/drawing/2014/main" id="{41BFD185-E945-1EDC-0A9A-8604A02B0AA2}"/>
              </a:ext>
            </a:extLst>
          </p:cNvPr>
          <p:cNvSpPr>
            <a:spLocks noGrp="1"/>
          </p:cNvSpPr>
          <p:nvPr>
            <p:ph sz="quarter" idx="10"/>
          </p:nvPr>
        </p:nvSpPr>
        <p:spPr>
          <a:xfrm>
            <a:off x="875566" y="1184015"/>
            <a:ext cx="10644901" cy="438096"/>
          </a:xfrm>
        </p:spPr>
        <p:txBody>
          <a:bodyPr/>
          <a:lstStyle/>
          <a:p>
            <a:r>
              <a:rPr lang="en-GB" dirty="0"/>
              <a:t>Generative AI in Office-</a:t>
            </a:r>
            <a:r>
              <a:rPr lang="en-GB" dirty="0" err="1"/>
              <a:t>products</a:t>
            </a:r>
            <a:endParaRPr lang="LID4096" dirty="0"/>
          </a:p>
        </p:txBody>
      </p:sp>
      <p:sp>
        <p:nvSpPr>
          <p:cNvPr id="8" name="TextBox 7">
            <a:extLst>
              <a:ext uri="{FF2B5EF4-FFF2-40B4-BE49-F238E27FC236}">
                <a16:creationId xmlns:a16="http://schemas.microsoft.com/office/drawing/2014/main" id="{7D22D53E-B792-7563-9D80-B7472DD62BBE}"/>
              </a:ext>
            </a:extLst>
          </p:cNvPr>
          <p:cNvSpPr txBox="1"/>
          <p:nvPr/>
        </p:nvSpPr>
        <p:spPr>
          <a:xfrm>
            <a:off x="2983149" y="6172147"/>
            <a:ext cx="5298332" cy="584775"/>
          </a:xfrm>
          <a:prstGeom prst="rect">
            <a:avLst/>
          </a:prstGeom>
          <a:noFill/>
        </p:spPr>
        <p:txBody>
          <a:bodyPr wrap="square">
            <a:spAutoFit/>
          </a:bodyPr>
          <a:lstStyle/>
          <a:p>
            <a:r>
              <a:rPr lang="en-US" sz="1600" dirty="0">
                <a:hlinkClick r:id="rId3"/>
              </a:rPr>
              <a:t>https://learn.microsoft.com/en-us/copilot/microsoft-365/microsoft-365-copilot-privacy</a:t>
            </a:r>
            <a:r>
              <a:rPr lang="en-US" sz="1600" dirty="0"/>
              <a:t> </a:t>
            </a:r>
            <a:endParaRPr lang="LID4096" sz="1600" dirty="0"/>
          </a:p>
        </p:txBody>
      </p:sp>
      <p:sp>
        <p:nvSpPr>
          <p:cNvPr id="4" name="Arrow: Down 3">
            <a:extLst>
              <a:ext uri="{FF2B5EF4-FFF2-40B4-BE49-F238E27FC236}">
                <a16:creationId xmlns:a16="http://schemas.microsoft.com/office/drawing/2014/main" id="{90457D51-7287-BC65-C304-7EAE987A1C72}"/>
              </a:ext>
            </a:extLst>
          </p:cNvPr>
          <p:cNvSpPr/>
          <p:nvPr/>
        </p:nvSpPr>
        <p:spPr>
          <a:xfrm rot="17521328">
            <a:off x="7922065" y="4209342"/>
            <a:ext cx="626845" cy="595746"/>
          </a:xfrm>
          <a:prstGeom prst="downArrow">
            <a:avLst/>
          </a:prstGeom>
          <a:solidFill>
            <a:srgbClr val="FFC000"/>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LID4096"/>
          </a:p>
        </p:txBody>
      </p:sp>
      <p:pic>
        <p:nvPicPr>
          <p:cNvPr id="7" name="Picture 6" descr="A screenshot of a computer&#10;&#10;AI-generated content may be incorrect.">
            <a:extLst>
              <a:ext uri="{FF2B5EF4-FFF2-40B4-BE49-F238E27FC236}">
                <a16:creationId xmlns:a16="http://schemas.microsoft.com/office/drawing/2014/main" id="{3EEE9948-5696-1B9A-3BE1-9D3C360FFFAA}"/>
              </a:ext>
            </a:extLst>
          </p:cNvPr>
          <p:cNvPicPr>
            <a:picLocks noChangeAspect="1"/>
          </p:cNvPicPr>
          <p:nvPr/>
        </p:nvPicPr>
        <p:blipFill>
          <a:blip r:embed="rId4"/>
          <a:srcRect r="26587"/>
          <a:stretch>
            <a:fillRect/>
          </a:stretch>
        </p:blipFill>
        <p:spPr>
          <a:xfrm>
            <a:off x="480501" y="1622111"/>
            <a:ext cx="5615499" cy="4324732"/>
          </a:xfrm>
          <a:prstGeom prst="rect">
            <a:avLst/>
          </a:prstGeom>
        </p:spPr>
      </p:pic>
    </p:spTree>
    <p:extLst>
      <p:ext uri="{BB962C8B-B14F-4D97-AF65-F5344CB8AC3E}">
        <p14:creationId xmlns:p14="http://schemas.microsoft.com/office/powerpoint/2010/main" val="98565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02E73-1547-5070-4FCE-22D64538ECDC}"/>
              </a:ext>
            </a:extLst>
          </p:cNvPr>
          <p:cNvSpPr>
            <a:spLocks noGrp="1"/>
          </p:cNvSpPr>
          <p:nvPr>
            <p:ph type="title"/>
          </p:nvPr>
        </p:nvSpPr>
        <p:spPr/>
        <p:txBody>
          <a:bodyPr/>
          <a:lstStyle/>
          <a:p>
            <a:r>
              <a:rPr lang="en-GB" dirty="0"/>
              <a:t>Quiz: Are we allowed to do this?</a:t>
            </a:r>
            <a:endParaRPr lang="LID4096" dirty="0"/>
          </a:p>
        </p:txBody>
      </p:sp>
      <p:sp>
        <p:nvSpPr>
          <p:cNvPr id="3" name="Content Placeholder 2">
            <a:extLst>
              <a:ext uri="{FF2B5EF4-FFF2-40B4-BE49-F238E27FC236}">
                <a16:creationId xmlns:a16="http://schemas.microsoft.com/office/drawing/2014/main" id="{3B1DB3D3-F46B-5659-E66C-6417A288DC6F}"/>
              </a:ext>
            </a:extLst>
          </p:cNvPr>
          <p:cNvSpPr>
            <a:spLocks noGrp="1"/>
          </p:cNvSpPr>
          <p:nvPr>
            <p:ph sz="quarter" idx="10"/>
          </p:nvPr>
        </p:nvSpPr>
        <p:spPr>
          <a:xfrm>
            <a:off x="875567" y="1184015"/>
            <a:ext cx="8626574" cy="479415"/>
          </a:xfrm>
        </p:spPr>
        <p:txBody>
          <a:bodyPr/>
          <a:lstStyle/>
          <a:p>
            <a:r>
              <a:rPr lang="en-GB" dirty="0"/>
              <a:t>Imagine we build a chatbot about responsible use of AI using the content on this website. Is this fine?</a:t>
            </a:r>
            <a:endParaRPr lang="LID4096" dirty="0"/>
          </a:p>
        </p:txBody>
      </p:sp>
      <p:pic>
        <p:nvPicPr>
          <p:cNvPr id="9" name="Picture 8">
            <a:extLst>
              <a:ext uri="{FF2B5EF4-FFF2-40B4-BE49-F238E27FC236}">
                <a16:creationId xmlns:a16="http://schemas.microsoft.com/office/drawing/2014/main" id="{5E7E8BE3-618A-C524-2618-B0ADDFE73112}"/>
              </a:ext>
            </a:extLst>
          </p:cNvPr>
          <p:cNvPicPr>
            <a:picLocks noChangeAspect="1"/>
          </p:cNvPicPr>
          <p:nvPr/>
        </p:nvPicPr>
        <p:blipFill>
          <a:blip r:embed="rId2"/>
          <a:stretch>
            <a:fillRect/>
          </a:stretch>
        </p:blipFill>
        <p:spPr>
          <a:xfrm>
            <a:off x="148382" y="1996294"/>
            <a:ext cx="5372834" cy="4004369"/>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FA438188-C6AB-3C05-7B85-9604273A2904}"/>
              </a:ext>
            </a:extLst>
          </p:cNvPr>
          <p:cNvPicPr>
            <a:picLocks noChangeAspect="1"/>
          </p:cNvPicPr>
          <p:nvPr/>
        </p:nvPicPr>
        <p:blipFill>
          <a:blip r:embed="rId3"/>
          <a:srcRect t="91842" r="32417"/>
          <a:stretch>
            <a:fillRect/>
          </a:stretch>
        </p:blipFill>
        <p:spPr>
          <a:xfrm>
            <a:off x="148381" y="5517292"/>
            <a:ext cx="5372835" cy="483372"/>
          </a:xfrm>
          <a:prstGeom prst="rect">
            <a:avLst/>
          </a:prstGeom>
        </p:spPr>
      </p:pic>
      <p:pic>
        <p:nvPicPr>
          <p:cNvPr id="15" name="Picture 14" descr="A screenshot of a computer&#10;&#10;AI-generated content may be incorrect.">
            <a:extLst>
              <a:ext uri="{FF2B5EF4-FFF2-40B4-BE49-F238E27FC236}">
                <a16:creationId xmlns:a16="http://schemas.microsoft.com/office/drawing/2014/main" id="{9018E074-65BF-35A9-B0CF-DF48C75CC884}"/>
              </a:ext>
            </a:extLst>
          </p:cNvPr>
          <p:cNvPicPr>
            <a:picLocks noChangeAspect="1"/>
          </p:cNvPicPr>
          <p:nvPr/>
        </p:nvPicPr>
        <p:blipFill>
          <a:blip r:embed="rId4"/>
          <a:stretch>
            <a:fillRect/>
          </a:stretch>
        </p:blipFill>
        <p:spPr>
          <a:xfrm>
            <a:off x="6175318" y="1996293"/>
            <a:ext cx="5893789" cy="4004369"/>
          </a:xfrm>
          <a:prstGeom prst="rect">
            <a:avLst/>
          </a:prstGeom>
        </p:spPr>
      </p:pic>
      <p:sp>
        <p:nvSpPr>
          <p:cNvPr id="16" name="Arrow: Right 15">
            <a:extLst>
              <a:ext uri="{FF2B5EF4-FFF2-40B4-BE49-F238E27FC236}">
                <a16:creationId xmlns:a16="http://schemas.microsoft.com/office/drawing/2014/main" id="{91C2248C-0D12-7E37-1799-2C7E76A572BA}"/>
              </a:ext>
            </a:extLst>
          </p:cNvPr>
          <p:cNvSpPr/>
          <p:nvPr/>
        </p:nvSpPr>
        <p:spPr>
          <a:xfrm>
            <a:off x="5295900" y="2842260"/>
            <a:ext cx="1234440" cy="899160"/>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dirty="0"/>
              <a:t>?</a:t>
            </a:r>
            <a:endParaRPr lang="LID4096" dirty="0"/>
          </a:p>
        </p:txBody>
      </p:sp>
      <p:sp>
        <p:nvSpPr>
          <p:cNvPr id="17" name="Arrow: Right 16">
            <a:extLst>
              <a:ext uri="{FF2B5EF4-FFF2-40B4-BE49-F238E27FC236}">
                <a16:creationId xmlns:a16="http://schemas.microsoft.com/office/drawing/2014/main" id="{06BE2B10-5EB3-D6EF-819E-8C475D054056}"/>
              </a:ext>
            </a:extLst>
          </p:cNvPr>
          <p:cNvSpPr/>
          <p:nvPr/>
        </p:nvSpPr>
        <p:spPr>
          <a:xfrm>
            <a:off x="5295900" y="4258122"/>
            <a:ext cx="1234440" cy="899160"/>
          </a:xfrm>
          <a:prstGeom prst="rightArrow">
            <a:avLst/>
          </a:prstGeom>
          <a:solidFill>
            <a:srgbClr val="FF0000"/>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dirty="0"/>
              <a:t>?</a:t>
            </a:r>
            <a:endParaRPr lang="LID4096" dirty="0"/>
          </a:p>
        </p:txBody>
      </p:sp>
      <p:sp>
        <p:nvSpPr>
          <p:cNvPr id="19" name="TextBox 18">
            <a:extLst>
              <a:ext uri="{FF2B5EF4-FFF2-40B4-BE49-F238E27FC236}">
                <a16:creationId xmlns:a16="http://schemas.microsoft.com/office/drawing/2014/main" id="{343918E0-CBB3-623E-055C-11CC709C9C71}"/>
              </a:ext>
            </a:extLst>
          </p:cNvPr>
          <p:cNvSpPr txBox="1"/>
          <p:nvPr/>
        </p:nvSpPr>
        <p:spPr>
          <a:xfrm>
            <a:off x="3009900" y="6099186"/>
            <a:ext cx="5250180" cy="584775"/>
          </a:xfrm>
          <a:prstGeom prst="rect">
            <a:avLst/>
          </a:prstGeom>
          <a:noFill/>
        </p:spPr>
        <p:txBody>
          <a:bodyPr wrap="square">
            <a:spAutoFit/>
          </a:bodyPr>
          <a:lstStyle/>
          <a:p>
            <a:r>
              <a:rPr lang="LID4096" sz="1600" dirty="0">
                <a:hlinkClick r:id="rId5"/>
              </a:rPr>
              <a:t>https://rdm.pages.ufz.de/guidelines/AI-for-science/AI-Ethics/#6-avoid-ai-in-sensitive-activities</a:t>
            </a:r>
            <a:r>
              <a:rPr lang="en-GB" sz="1600" dirty="0"/>
              <a:t> </a:t>
            </a:r>
            <a:endParaRPr lang="LID4096" sz="1600" dirty="0"/>
          </a:p>
        </p:txBody>
      </p:sp>
      <p:pic>
        <p:nvPicPr>
          <p:cNvPr id="4" name="Imagem 27">
            <a:extLst>
              <a:ext uri="{FF2B5EF4-FFF2-40B4-BE49-F238E27FC236}">
                <a16:creationId xmlns:a16="http://schemas.microsoft.com/office/drawing/2014/main" id="{BA419673-8FF6-FFA4-0ED9-88DD256708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07840" y="214796"/>
            <a:ext cx="1479108" cy="1479108"/>
          </a:xfrm>
          <a:prstGeom prst="rect">
            <a:avLst/>
          </a:prstGeom>
        </p:spPr>
      </p:pic>
      <p:pic>
        <p:nvPicPr>
          <p:cNvPr id="5" name="Imagem 30">
            <a:extLst>
              <a:ext uri="{FF2B5EF4-FFF2-40B4-BE49-F238E27FC236}">
                <a16:creationId xmlns:a16="http://schemas.microsoft.com/office/drawing/2014/main" id="{C83AECAD-C82F-EF39-352C-D6E2B328683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41080" y="214796"/>
            <a:ext cx="1479108" cy="1479108"/>
          </a:xfrm>
          <a:prstGeom prst="rect">
            <a:avLst/>
          </a:prstGeom>
        </p:spPr>
      </p:pic>
    </p:spTree>
    <p:extLst>
      <p:ext uri="{BB962C8B-B14F-4D97-AF65-F5344CB8AC3E}">
        <p14:creationId xmlns:p14="http://schemas.microsoft.com/office/powerpoint/2010/main" val="398201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E495C-6A34-F0FD-B66F-A6BE58969607}"/>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D677E529-0313-A4E3-22F3-601A416720F5}"/>
              </a:ext>
            </a:extLst>
          </p:cNvPr>
          <p:cNvSpPr txBox="1">
            <a:spLocks/>
          </p:cNvSpPr>
          <p:nvPr/>
        </p:nvSpPr>
        <p:spPr>
          <a:xfrm>
            <a:off x="437198" y="2670372"/>
            <a:ext cx="10639773"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3200" dirty="0"/>
          </a:p>
          <a:p>
            <a:r>
              <a:rPr lang="en-GB" sz="4400" dirty="0"/>
              <a:t>AI-Regulation of the European Union </a:t>
            </a:r>
            <a:br>
              <a:rPr lang="en-GB" sz="4400" dirty="0"/>
            </a:br>
            <a:r>
              <a:rPr lang="en-GB" sz="4400" dirty="0"/>
              <a:t>“EU AI Act”</a:t>
            </a:r>
          </a:p>
          <a:p>
            <a:r>
              <a:rPr lang="en-GB" sz="3600" dirty="0">
                <a:solidFill>
                  <a:srgbClr val="6CAF69"/>
                </a:solidFill>
                <a:ea typeface="Open Sans ExtraBold" panose="020B0606030504020204" pitchFamily="34" charset="0"/>
                <a:cs typeface="Open Sans ExtraBold" panose="020B0606030504020204" pitchFamily="34" charset="0"/>
              </a:rPr>
              <a:t>Robert Haase</a:t>
            </a:r>
            <a:endParaRPr lang="en-US" sz="4000" dirty="0">
              <a:solidFill>
                <a:srgbClr val="6CAF69"/>
              </a:solidFill>
              <a:ea typeface="Open Sans ExtraBold" panose="020B0606030504020204" pitchFamily="34" charset="0"/>
              <a:cs typeface="Open Sans ExtraBold" panose="020B0606030504020204" pitchFamily="34" charset="0"/>
            </a:endParaRPr>
          </a:p>
        </p:txBody>
      </p:sp>
      <p:pic>
        <p:nvPicPr>
          <p:cNvPr id="5" name="Grafik 7">
            <a:extLst>
              <a:ext uri="{FF2B5EF4-FFF2-40B4-BE49-F238E27FC236}">
                <a16:creationId xmlns:a16="http://schemas.microsoft.com/office/drawing/2014/main" id="{1AFBBBF9-3531-8F68-4324-3C2F2A9292AC}"/>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6" name="Grafik 5">
            <a:extLst>
              <a:ext uri="{FF2B5EF4-FFF2-40B4-BE49-F238E27FC236}">
                <a16:creationId xmlns:a16="http://schemas.microsoft.com/office/drawing/2014/main" id="{8BE573AD-DC21-30B2-F198-85174CF0CB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7" name="Grafik 10">
            <a:extLst>
              <a:ext uri="{FF2B5EF4-FFF2-40B4-BE49-F238E27FC236}">
                <a16:creationId xmlns:a16="http://schemas.microsoft.com/office/drawing/2014/main" id="{087A249E-D833-3188-CF20-D69962B292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sp>
        <p:nvSpPr>
          <p:cNvPr id="10" name="Rectangle 148">
            <a:extLst>
              <a:ext uri="{FF2B5EF4-FFF2-40B4-BE49-F238E27FC236}">
                <a16:creationId xmlns:a16="http://schemas.microsoft.com/office/drawing/2014/main" id="{6C706761-3F14-4B82-7E1C-FCB1ACC8A9C3}"/>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2" name="Grafik 4">
            <a:extLst>
              <a:ext uri="{FF2B5EF4-FFF2-40B4-BE49-F238E27FC236}">
                <a16:creationId xmlns:a16="http://schemas.microsoft.com/office/drawing/2014/main" id="{4CD8110E-BDC4-ED9E-5D9C-686D33A7E415}"/>
              </a:ext>
            </a:extLst>
          </p:cNvPr>
          <p:cNvPicPr>
            <a:picLocks noChangeAspect="1"/>
          </p:cNvPicPr>
          <p:nvPr/>
        </p:nvPicPr>
        <p:blipFill>
          <a:blip r:embed="rId5"/>
          <a:stretch/>
        </p:blipFill>
        <p:spPr>
          <a:xfrm>
            <a:off x="453140" y="361455"/>
            <a:ext cx="2646110" cy="1075932"/>
          </a:xfrm>
          <a:prstGeom prst="rect">
            <a:avLst/>
          </a:prstGeom>
          <a:ln w="0">
            <a:noFill/>
          </a:ln>
        </p:spPr>
      </p:pic>
      <p:sp>
        <p:nvSpPr>
          <p:cNvPr id="3" name="Textplatzhalter 2">
            <a:extLst>
              <a:ext uri="{FF2B5EF4-FFF2-40B4-BE49-F238E27FC236}">
                <a16:creationId xmlns:a16="http://schemas.microsoft.com/office/drawing/2014/main" id="{771F5254-14CA-73F7-915E-5415465A7911}"/>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16916416-8C6B-1DBA-DD1B-E651A115DB0F}"/>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Tree>
    <p:extLst>
      <p:ext uri="{BB962C8B-B14F-4D97-AF65-F5344CB8AC3E}">
        <p14:creationId xmlns:p14="http://schemas.microsoft.com/office/powerpoint/2010/main" val="4249674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17ECF-2AA2-411E-7B5D-522CFCC34923}"/>
              </a:ext>
            </a:extLst>
          </p:cNvPr>
          <p:cNvSpPr>
            <a:spLocks noGrp="1"/>
          </p:cNvSpPr>
          <p:nvPr>
            <p:ph type="title"/>
          </p:nvPr>
        </p:nvSpPr>
        <p:spPr/>
        <p:txBody>
          <a:bodyPr/>
          <a:lstStyle/>
          <a:p>
            <a:r>
              <a:rPr lang="en-GB" dirty="0"/>
              <a:t>EU AI Act - </a:t>
            </a:r>
            <a:r>
              <a:rPr lang="en-GB" dirty="0" err="1"/>
              <a:t>Definitions</a:t>
            </a:r>
            <a:endParaRPr lang="LID4096" dirty="0"/>
          </a:p>
        </p:txBody>
      </p:sp>
      <p:sp>
        <p:nvSpPr>
          <p:cNvPr id="9" name="Content Placeholder 8">
            <a:extLst>
              <a:ext uri="{FF2B5EF4-FFF2-40B4-BE49-F238E27FC236}">
                <a16:creationId xmlns:a16="http://schemas.microsoft.com/office/drawing/2014/main" id="{B794CDBF-C81C-8DCC-1272-0ADB67E176BE}"/>
              </a:ext>
            </a:extLst>
          </p:cNvPr>
          <p:cNvSpPr>
            <a:spLocks noGrp="1"/>
          </p:cNvSpPr>
          <p:nvPr>
            <p:ph sz="quarter" idx="10"/>
          </p:nvPr>
        </p:nvSpPr>
        <p:spPr>
          <a:xfrm>
            <a:off x="875566" y="1184015"/>
            <a:ext cx="5291159" cy="4550036"/>
          </a:xfrm>
        </p:spPr>
        <p:txBody>
          <a:bodyPr/>
          <a:lstStyle/>
          <a:p>
            <a:r>
              <a:rPr lang="en-GB" dirty="0"/>
              <a:t>AI models</a:t>
            </a:r>
          </a:p>
          <a:p>
            <a:r>
              <a:rPr lang="en-GB" dirty="0"/>
              <a:t>AI systems</a:t>
            </a:r>
          </a:p>
          <a:p>
            <a:r>
              <a:rPr lang="en-GB" dirty="0"/>
              <a:t>AI-</a:t>
            </a:r>
            <a:r>
              <a:rPr lang="en-GB" dirty="0" err="1"/>
              <a:t>Operators</a:t>
            </a:r>
            <a:endParaRPr lang="en-GB" dirty="0"/>
          </a:p>
          <a:p>
            <a:r>
              <a:rPr lang="en-GB" dirty="0"/>
              <a:t>AI-</a:t>
            </a:r>
            <a:r>
              <a:rPr lang="en-GB" dirty="0" err="1"/>
              <a:t>Providers</a:t>
            </a:r>
            <a:endParaRPr lang="en-GB" dirty="0"/>
          </a:p>
          <a:p>
            <a:r>
              <a:rPr lang="en-GB" dirty="0" err="1"/>
              <a:t>Users</a:t>
            </a:r>
            <a:endParaRPr lang="en-GB" dirty="0"/>
          </a:p>
          <a:p>
            <a:r>
              <a:rPr lang="en-GB" dirty="0" err="1"/>
              <a:t>Affected individuals</a:t>
            </a:r>
            <a:endParaRPr lang="LID4096" dirty="0"/>
          </a:p>
        </p:txBody>
      </p:sp>
      <p:pic>
        <p:nvPicPr>
          <p:cNvPr id="13" name="Picture 12" descr="A screenshot of a computer&#10;&#10;AI-generated content may be incorrect.">
            <a:extLst>
              <a:ext uri="{FF2B5EF4-FFF2-40B4-BE49-F238E27FC236}">
                <a16:creationId xmlns:a16="http://schemas.microsoft.com/office/drawing/2014/main" id="{92C1CEEF-CB69-351C-9AE5-450E3198AD89}"/>
              </a:ext>
            </a:extLst>
          </p:cNvPr>
          <p:cNvPicPr>
            <a:picLocks noChangeAspect="1"/>
          </p:cNvPicPr>
          <p:nvPr/>
        </p:nvPicPr>
        <p:blipFill>
          <a:blip r:embed="rId2"/>
          <a:stretch>
            <a:fillRect/>
          </a:stretch>
        </p:blipFill>
        <p:spPr>
          <a:xfrm>
            <a:off x="4059461" y="1017750"/>
            <a:ext cx="4417923" cy="2472241"/>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11" name="Picture 10" descr="A screenshot of a computer&#10;&#10;AI-generated content may be incorrect.">
            <a:extLst>
              <a:ext uri="{FF2B5EF4-FFF2-40B4-BE49-F238E27FC236}">
                <a16:creationId xmlns:a16="http://schemas.microsoft.com/office/drawing/2014/main" id="{A9736D1E-A44C-E544-C65E-532B2CEADBA2}"/>
              </a:ext>
            </a:extLst>
          </p:cNvPr>
          <p:cNvPicPr>
            <a:picLocks noChangeAspect="1"/>
          </p:cNvPicPr>
          <p:nvPr/>
        </p:nvPicPr>
        <p:blipFill>
          <a:blip r:embed="rId3"/>
          <a:stretch>
            <a:fillRect/>
          </a:stretch>
        </p:blipFill>
        <p:spPr>
          <a:xfrm>
            <a:off x="6665130" y="1549518"/>
            <a:ext cx="4417923" cy="2472241"/>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6" name="Picture 5" descr="A white paper with a black and white text&#10;&#10;AI-generated content may be incorrect.">
            <a:extLst>
              <a:ext uri="{FF2B5EF4-FFF2-40B4-BE49-F238E27FC236}">
                <a16:creationId xmlns:a16="http://schemas.microsoft.com/office/drawing/2014/main" id="{4FC918F5-E66B-2448-99D0-3066174BD43A}"/>
              </a:ext>
            </a:extLst>
          </p:cNvPr>
          <p:cNvPicPr>
            <a:picLocks noChangeAspect="1"/>
          </p:cNvPicPr>
          <p:nvPr/>
        </p:nvPicPr>
        <p:blipFill>
          <a:blip r:embed="rId4"/>
          <a:stretch>
            <a:fillRect/>
          </a:stretch>
        </p:blipFill>
        <p:spPr>
          <a:xfrm>
            <a:off x="5526871" y="3489991"/>
            <a:ext cx="4417923" cy="2473968"/>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66430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F3DEB-3D10-FE29-5E1E-F5B0502653C4}"/>
              </a:ext>
            </a:extLst>
          </p:cNvPr>
          <p:cNvSpPr>
            <a:spLocks noGrp="1"/>
          </p:cNvSpPr>
          <p:nvPr>
            <p:ph type="title"/>
          </p:nvPr>
        </p:nvSpPr>
        <p:spPr/>
        <p:txBody>
          <a:bodyPr/>
          <a:lstStyle/>
          <a:p>
            <a:r>
              <a:rPr lang="en-GB" sz="3600" dirty="0"/>
              <a:t>Quiz: Classification of the Helmholtz Association</a:t>
            </a:r>
            <a:endParaRPr lang="LID4096" sz="3600" dirty="0"/>
          </a:p>
        </p:txBody>
      </p:sp>
      <p:sp>
        <p:nvSpPr>
          <p:cNvPr id="3" name="Content Placeholder 2">
            <a:extLst>
              <a:ext uri="{FF2B5EF4-FFF2-40B4-BE49-F238E27FC236}">
                <a16:creationId xmlns:a16="http://schemas.microsoft.com/office/drawing/2014/main" id="{4595DA03-82BB-D85E-FC3F-222E5C7A4990}"/>
              </a:ext>
            </a:extLst>
          </p:cNvPr>
          <p:cNvSpPr>
            <a:spLocks noGrp="1"/>
          </p:cNvSpPr>
          <p:nvPr>
            <p:ph sz="quarter" idx="10"/>
          </p:nvPr>
        </p:nvSpPr>
        <p:spPr>
          <a:xfrm>
            <a:off x="875566" y="1184015"/>
            <a:ext cx="10644901" cy="1300105"/>
          </a:xfrm>
        </p:spPr>
        <p:txBody>
          <a:bodyPr/>
          <a:lstStyle/>
          <a:p>
            <a:r>
              <a:rPr lang="en-GB" sz="3200" dirty="0"/>
              <a:t>What </a:t>
            </a:r>
            <a:r>
              <a:rPr lang="en-GB" sz="3200" dirty="0" err="1"/>
              <a:t>are</a:t>
            </a:r>
            <a:r>
              <a:rPr lang="en-GB" sz="3200" dirty="0"/>
              <a:t> “</a:t>
            </a:r>
            <a:r>
              <a:rPr lang="en-GB" sz="3200" dirty="0" err="1"/>
              <a:t>we</a:t>
            </a:r>
            <a:r>
              <a:rPr lang="en-GB" sz="3200" dirty="0"/>
              <a:t>” </a:t>
            </a:r>
            <a:r>
              <a:rPr lang="en-GB" sz="3200" dirty="0" err="1"/>
              <a:t>in</a:t>
            </a:r>
            <a:r>
              <a:rPr lang="en-GB" sz="3200" dirty="0"/>
              <a:t> </a:t>
            </a:r>
            <a:r>
              <a:rPr lang="en-GB" sz="3200" dirty="0" err="1"/>
              <a:t>the context</a:t>
            </a:r>
            <a:r>
              <a:rPr lang="en-GB" sz="3200" dirty="0"/>
              <a:t> of the EU AI Act?</a:t>
            </a:r>
            <a:endParaRPr lang="LID4096" sz="3200" dirty="0"/>
          </a:p>
        </p:txBody>
      </p:sp>
      <p:pic>
        <p:nvPicPr>
          <p:cNvPr id="4" name="Imagem 27">
            <a:extLst>
              <a:ext uri="{FF2B5EF4-FFF2-40B4-BE49-F238E27FC236}">
                <a16:creationId xmlns:a16="http://schemas.microsoft.com/office/drawing/2014/main" id="{BE7C8237-9CE3-E851-381D-F2EB9E0ECA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7513" y="4583239"/>
            <a:ext cx="1479108" cy="1479108"/>
          </a:xfrm>
          <a:prstGeom prst="rect">
            <a:avLst/>
          </a:prstGeom>
        </p:spPr>
      </p:pic>
      <p:pic>
        <p:nvPicPr>
          <p:cNvPr id="5" name="Imagem 28">
            <a:extLst>
              <a:ext uri="{FF2B5EF4-FFF2-40B4-BE49-F238E27FC236}">
                <a16:creationId xmlns:a16="http://schemas.microsoft.com/office/drawing/2014/main" id="{94369568-6695-9CF6-42A1-022A6BF554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6646" y="4564242"/>
            <a:ext cx="1479108" cy="1479108"/>
          </a:xfrm>
          <a:prstGeom prst="rect">
            <a:avLst/>
          </a:prstGeom>
        </p:spPr>
      </p:pic>
      <p:pic>
        <p:nvPicPr>
          <p:cNvPr id="6" name="Imagem 30">
            <a:extLst>
              <a:ext uri="{FF2B5EF4-FFF2-40B4-BE49-F238E27FC236}">
                <a16:creationId xmlns:a16="http://schemas.microsoft.com/office/drawing/2014/main" id="{21E60342-3A53-1808-7D64-CD956A3F90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1340" y="4564242"/>
            <a:ext cx="1479108" cy="1479108"/>
          </a:xfrm>
          <a:prstGeom prst="rect">
            <a:avLst/>
          </a:prstGeom>
        </p:spPr>
      </p:pic>
      <p:pic>
        <p:nvPicPr>
          <p:cNvPr id="7" name="Imagem 29">
            <a:extLst>
              <a:ext uri="{FF2B5EF4-FFF2-40B4-BE49-F238E27FC236}">
                <a16:creationId xmlns:a16="http://schemas.microsoft.com/office/drawing/2014/main" id="{01A853B9-2406-1C7A-2FB4-A685E9EA39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9241" y="4583239"/>
            <a:ext cx="1479108" cy="1479108"/>
          </a:xfrm>
          <a:prstGeom prst="rect">
            <a:avLst/>
          </a:prstGeom>
        </p:spPr>
      </p:pic>
      <p:sp>
        <p:nvSpPr>
          <p:cNvPr id="8" name="TextBox 7">
            <a:extLst>
              <a:ext uri="{FF2B5EF4-FFF2-40B4-BE49-F238E27FC236}">
                <a16:creationId xmlns:a16="http://schemas.microsoft.com/office/drawing/2014/main" id="{32D5B405-D411-F784-0823-65E38F3B0ADB}"/>
              </a:ext>
            </a:extLst>
          </p:cNvPr>
          <p:cNvSpPr txBox="1"/>
          <p:nvPr/>
        </p:nvSpPr>
        <p:spPr>
          <a:xfrm>
            <a:off x="891302" y="3595077"/>
            <a:ext cx="2383344" cy="523220"/>
          </a:xfrm>
          <a:prstGeom prst="rect">
            <a:avLst/>
          </a:prstGeom>
          <a:noFill/>
        </p:spPr>
        <p:txBody>
          <a:bodyPr wrap="square" rtlCol="0">
            <a:spAutoFit/>
          </a:bodyPr>
          <a:lstStyle/>
          <a:p>
            <a:pPr algn="ctr"/>
            <a:r>
              <a:rPr lang="en-GB" sz="2800" dirty="0" err="1"/>
              <a:t>Provider</a:t>
            </a:r>
            <a:endParaRPr lang="LID4096" sz="2800" dirty="0"/>
          </a:p>
        </p:txBody>
      </p:sp>
      <p:sp>
        <p:nvSpPr>
          <p:cNvPr id="9" name="TextBox 8">
            <a:extLst>
              <a:ext uri="{FF2B5EF4-FFF2-40B4-BE49-F238E27FC236}">
                <a16:creationId xmlns:a16="http://schemas.microsoft.com/office/drawing/2014/main" id="{C77404AB-7373-BCF6-3080-289498B84867}"/>
              </a:ext>
            </a:extLst>
          </p:cNvPr>
          <p:cNvSpPr txBox="1"/>
          <p:nvPr/>
        </p:nvSpPr>
        <p:spPr>
          <a:xfrm>
            <a:off x="3935395" y="3595077"/>
            <a:ext cx="2383344" cy="523220"/>
          </a:xfrm>
          <a:prstGeom prst="rect">
            <a:avLst/>
          </a:prstGeom>
          <a:noFill/>
        </p:spPr>
        <p:txBody>
          <a:bodyPr wrap="square" rtlCol="0">
            <a:spAutoFit/>
          </a:bodyPr>
          <a:lstStyle/>
          <a:p>
            <a:pPr algn="ctr"/>
            <a:r>
              <a:rPr lang="en-GB" sz="2800" dirty="0" err="1"/>
              <a:t>Operator</a:t>
            </a:r>
            <a:endParaRPr lang="LID4096" sz="2800" dirty="0"/>
          </a:p>
        </p:txBody>
      </p:sp>
      <p:sp>
        <p:nvSpPr>
          <p:cNvPr id="10" name="TextBox 9">
            <a:extLst>
              <a:ext uri="{FF2B5EF4-FFF2-40B4-BE49-F238E27FC236}">
                <a16:creationId xmlns:a16="http://schemas.microsoft.com/office/drawing/2014/main" id="{041F5368-F4FB-41E8-CCFB-379E75BA2A37}"/>
              </a:ext>
            </a:extLst>
          </p:cNvPr>
          <p:cNvSpPr txBox="1"/>
          <p:nvPr/>
        </p:nvSpPr>
        <p:spPr>
          <a:xfrm>
            <a:off x="6471139" y="3595077"/>
            <a:ext cx="2383344" cy="523220"/>
          </a:xfrm>
          <a:prstGeom prst="rect">
            <a:avLst/>
          </a:prstGeom>
          <a:noFill/>
        </p:spPr>
        <p:txBody>
          <a:bodyPr wrap="square" rtlCol="0">
            <a:spAutoFit/>
          </a:bodyPr>
          <a:lstStyle/>
          <a:p>
            <a:pPr algn="ctr"/>
            <a:r>
              <a:rPr lang="en-GB" sz="2800" dirty="0" err="1"/>
              <a:t>User</a:t>
            </a:r>
            <a:endParaRPr lang="LID4096" sz="2800" dirty="0"/>
          </a:p>
        </p:txBody>
      </p:sp>
      <p:sp>
        <p:nvSpPr>
          <p:cNvPr id="11" name="TextBox 10">
            <a:extLst>
              <a:ext uri="{FF2B5EF4-FFF2-40B4-BE49-F238E27FC236}">
                <a16:creationId xmlns:a16="http://schemas.microsoft.com/office/drawing/2014/main" id="{DA1FE95D-76B3-0C0F-623A-EF455FCBF31F}"/>
              </a:ext>
            </a:extLst>
          </p:cNvPr>
          <p:cNvSpPr txBox="1"/>
          <p:nvPr/>
        </p:nvSpPr>
        <p:spPr>
          <a:xfrm>
            <a:off x="9137123" y="3599920"/>
            <a:ext cx="2383344" cy="523220"/>
          </a:xfrm>
          <a:prstGeom prst="rect">
            <a:avLst/>
          </a:prstGeom>
          <a:noFill/>
        </p:spPr>
        <p:txBody>
          <a:bodyPr wrap="square" rtlCol="0">
            <a:spAutoFit/>
          </a:bodyPr>
          <a:lstStyle/>
          <a:p>
            <a:pPr algn="ctr"/>
            <a:r>
              <a:rPr lang="en-GB" sz="2800" dirty="0" err="1"/>
              <a:t>Affected</a:t>
            </a:r>
            <a:endParaRPr lang="LID4096" sz="2800" dirty="0"/>
          </a:p>
        </p:txBody>
      </p:sp>
    </p:spTree>
    <p:extLst>
      <p:ext uri="{BB962C8B-B14F-4D97-AF65-F5344CB8AC3E}">
        <p14:creationId xmlns:p14="http://schemas.microsoft.com/office/powerpoint/2010/main" val="3097343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14C9B-4A69-6A5D-61E8-3D083663A957}"/>
              </a:ext>
            </a:extLst>
          </p:cNvPr>
          <p:cNvSpPr>
            <a:spLocks noGrp="1"/>
          </p:cNvSpPr>
          <p:nvPr>
            <p:ph type="title"/>
          </p:nvPr>
        </p:nvSpPr>
        <p:spPr/>
        <p:txBody>
          <a:bodyPr/>
          <a:lstStyle/>
          <a:p>
            <a:r>
              <a:rPr lang="en-GB" dirty="0" err="1"/>
              <a:t>Scope</a:t>
            </a:r>
            <a:r>
              <a:rPr lang="en-GB" dirty="0"/>
              <a:t> EU AI Act</a:t>
            </a:r>
            <a:endParaRPr lang="LID4096" dirty="0"/>
          </a:p>
        </p:txBody>
      </p:sp>
      <p:sp>
        <p:nvSpPr>
          <p:cNvPr id="3" name="Content Placeholder 2">
            <a:extLst>
              <a:ext uri="{FF2B5EF4-FFF2-40B4-BE49-F238E27FC236}">
                <a16:creationId xmlns:a16="http://schemas.microsoft.com/office/drawing/2014/main" id="{B18486FA-9409-E6E1-7ACB-8010D2DAF033}"/>
              </a:ext>
            </a:extLst>
          </p:cNvPr>
          <p:cNvSpPr>
            <a:spLocks noGrp="1"/>
          </p:cNvSpPr>
          <p:nvPr>
            <p:ph sz="quarter" idx="10"/>
          </p:nvPr>
        </p:nvSpPr>
        <p:spPr/>
        <p:txBody>
          <a:bodyPr/>
          <a:lstStyle/>
          <a:p>
            <a:r>
              <a:rPr lang="en-GB" sz="2800" dirty="0"/>
              <a:t>According to Article 2 (Scope)</a:t>
            </a:r>
          </a:p>
          <a:p>
            <a:pPr marL="342900" indent="-342900">
              <a:buFont typeface="Arial" panose="020B0604020202020204" pitchFamily="34" charset="0"/>
              <a:buChar char="•"/>
            </a:pPr>
            <a:r>
              <a:rPr lang="en-GB" sz="2800" dirty="0"/>
              <a:t>Providers, operators, importers, and distributors of AI systems/models within and outside the EU, as long as the EU is affected in a relevant way, e.g., an AI system produces text within the EU.</a:t>
            </a:r>
          </a:p>
          <a:p>
            <a:pPr marL="342900" indent="-342900">
              <a:buFont typeface="Arial" panose="020B0604020202020204" pitchFamily="34" charset="0"/>
              <a:buChar char="•"/>
            </a:pPr>
            <a:r>
              <a:rPr lang="en-GB" sz="2800" dirty="0"/>
              <a:t>Product providers who use AI in products.</a:t>
            </a:r>
          </a:p>
          <a:p>
            <a:pPr marL="342900" indent="-342900">
              <a:buFont typeface="Arial" panose="020B0604020202020204" pitchFamily="34" charset="0"/>
              <a:buChar char="•"/>
            </a:pPr>
            <a:r>
              <a:rPr lang="en-GB" sz="2800" dirty="0"/>
              <a:t>Affected individuals within the EU.</a:t>
            </a:r>
          </a:p>
        </p:txBody>
      </p:sp>
      <p:sp>
        <p:nvSpPr>
          <p:cNvPr id="4" name="TextBox 3">
            <a:extLst>
              <a:ext uri="{FF2B5EF4-FFF2-40B4-BE49-F238E27FC236}">
                <a16:creationId xmlns:a16="http://schemas.microsoft.com/office/drawing/2014/main" id="{96271505-30BE-048F-B514-64F8C21F2EB8}"/>
              </a:ext>
            </a:extLst>
          </p:cNvPr>
          <p:cNvSpPr txBox="1"/>
          <p:nvPr/>
        </p:nvSpPr>
        <p:spPr>
          <a:xfrm>
            <a:off x="3262277" y="6163099"/>
            <a:ext cx="4747317" cy="646331"/>
          </a:xfrm>
          <a:prstGeom prst="rect">
            <a:avLst/>
          </a:prstGeom>
          <a:noFill/>
        </p:spPr>
        <p:txBody>
          <a:bodyPr wrap="square">
            <a:spAutoFit/>
          </a:bodyPr>
          <a:lstStyle/>
          <a:p>
            <a:r>
              <a:rPr lang="LID4096" dirty="0">
                <a:hlinkClick r:id="rId2"/>
              </a:rPr>
              <a:t>https://eur-lex.europa.eu/legal-content/EN/TXT/?uri=CELEX:32024R1689</a:t>
            </a:r>
            <a:r>
              <a:rPr lang="en-GB" dirty="0"/>
              <a:t> </a:t>
            </a:r>
            <a:endParaRPr lang="LID4096" dirty="0"/>
          </a:p>
        </p:txBody>
      </p:sp>
      <p:cxnSp>
        <p:nvCxnSpPr>
          <p:cNvPr id="14" name="Straight Connector 13">
            <a:extLst>
              <a:ext uri="{FF2B5EF4-FFF2-40B4-BE49-F238E27FC236}">
                <a16:creationId xmlns:a16="http://schemas.microsoft.com/office/drawing/2014/main" id="{EE1FE486-1DE7-3691-6C9A-79BCFC2D334B}"/>
              </a:ext>
            </a:extLst>
          </p:cNvPr>
          <p:cNvCxnSpPr>
            <a:cxnSpLocks/>
          </p:cNvCxnSpPr>
          <p:nvPr/>
        </p:nvCxnSpPr>
        <p:spPr>
          <a:xfrm>
            <a:off x="1216908" y="4661091"/>
            <a:ext cx="5587752" cy="0"/>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DAE416A-0619-E423-1074-A888751F0D7C}"/>
              </a:ext>
            </a:extLst>
          </p:cNvPr>
          <p:cNvCxnSpPr>
            <a:cxnSpLocks/>
          </p:cNvCxnSpPr>
          <p:nvPr/>
        </p:nvCxnSpPr>
        <p:spPr>
          <a:xfrm>
            <a:off x="2948252" y="2200118"/>
            <a:ext cx="1616128" cy="0"/>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8277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3F5F1-9713-C88E-0B27-10A92BC9E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567414-C6B5-F501-7F06-A0CF1D5109F9}"/>
              </a:ext>
            </a:extLst>
          </p:cNvPr>
          <p:cNvSpPr>
            <a:spLocks noGrp="1"/>
          </p:cNvSpPr>
          <p:nvPr>
            <p:ph type="title"/>
          </p:nvPr>
        </p:nvSpPr>
        <p:spPr/>
        <p:txBody>
          <a:bodyPr/>
          <a:lstStyle/>
          <a:p>
            <a:r>
              <a:rPr lang="en-GB" dirty="0">
                <a:solidFill>
                  <a:srgbClr val="00B050"/>
                </a:solidFill>
              </a:rPr>
              <a:t>Out of scope </a:t>
            </a:r>
            <a:r>
              <a:rPr lang="en-GB" dirty="0"/>
              <a:t>EU AI Act</a:t>
            </a:r>
            <a:endParaRPr lang="LID4096" dirty="0"/>
          </a:p>
        </p:txBody>
      </p:sp>
      <p:sp>
        <p:nvSpPr>
          <p:cNvPr id="3" name="Content Placeholder 2">
            <a:extLst>
              <a:ext uri="{FF2B5EF4-FFF2-40B4-BE49-F238E27FC236}">
                <a16:creationId xmlns:a16="http://schemas.microsoft.com/office/drawing/2014/main" id="{5F53B0F2-28DC-F4A0-68A8-DAC92E0869DA}"/>
              </a:ext>
            </a:extLst>
          </p:cNvPr>
          <p:cNvSpPr>
            <a:spLocks noGrp="1"/>
          </p:cNvSpPr>
          <p:nvPr>
            <p:ph sz="quarter" idx="10"/>
          </p:nvPr>
        </p:nvSpPr>
        <p:spPr/>
        <p:txBody>
          <a:bodyPr/>
          <a:lstStyle/>
          <a:p>
            <a:r>
              <a:rPr lang="en-GB" dirty="0" err="1"/>
              <a:t>Excerpt</a:t>
            </a:r>
            <a:r>
              <a:rPr lang="en-GB" dirty="0"/>
              <a:t> EU AI Act Article 2 (Scope): </a:t>
            </a:r>
          </a:p>
          <a:p>
            <a:r>
              <a:rPr lang="en-GB" dirty="0"/>
              <a:t>“</a:t>
            </a:r>
            <a:r>
              <a:rPr lang="en-GB" b="0" i="0" dirty="0">
                <a:solidFill>
                  <a:srgbClr val="333333"/>
                </a:solidFill>
                <a:effectLst/>
                <a:latin typeface="Times New Roman" panose="02020603050405020304" pitchFamily="18" charset="0"/>
              </a:rPr>
              <a:t>6.   This Regulation </a:t>
            </a:r>
            <a:r>
              <a:rPr lang="en-GB" b="0" i="0" u="sng" dirty="0">
                <a:solidFill>
                  <a:srgbClr val="333333"/>
                </a:solidFill>
                <a:effectLst/>
                <a:latin typeface="Times New Roman" panose="02020603050405020304" pitchFamily="18" charset="0"/>
              </a:rPr>
              <a:t>does not apply</a:t>
            </a:r>
            <a:r>
              <a:rPr lang="en-GB" b="0" i="0" dirty="0">
                <a:solidFill>
                  <a:srgbClr val="333333"/>
                </a:solidFill>
                <a:effectLst/>
                <a:latin typeface="Times New Roman" panose="02020603050405020304" pitchFamily="18" charset="0"/>
              </a:rPr>
              <a:t> to AI systems or AI models, including their output, specifically developed and put into service for the sole purpose of </a:t>
            </a:r>
            <a:r>
              <a:rPr lang="en-GB" b="0" i="0" dirty="0">
                <a:solidFill>
                  <a:srgbClr val="333333"/>
                </a:solidFill>
                <a:effectLst/>
                <a:highlight>
                  <a:srgbClr val="D5E8D4"/>
                </a:highlight>
                <a:latin typeface="Times New Roman" panose="02020603050405020304" pitchFamily="18" charset="0"/>
              </a:rPr>
              <a:t>scientific research and development.</a:t>
            </a:r>
            <a:r>
              <a:rPr lang="en-GB" dirty="0">
                <a:highlight>
                  <a:srgbClr val="D5E8D4"/>
                </a:highlight>
              </a:rPr>
              <a:t>”</a:t>
            </a:r>
          </a:p>
          <a:p>
            <a:r>
              <a:rPr lang="en-GB" dirty="0"/>
              <a:t>“</a:t>
            </a:r>
            <a:r>
              <a:rPr lang="en-GB" b="0" i="0" dirty="0">
                <a:solidFill>
                  <a:srgbClr val="333333"/>
                </a:solidFill>
                <a:effectLst/>
                <a:latin typeface="Times New Roman" panose="02020603050405020304" pitchFamily="18" charset="0"/>
              </a:rPr>
              <a:t>10.   This Regulation </a:t>
            </a:r>
            <a:r>
              <a:rPr lang="en-GB" b="0" u="sng" dirty="0">
                <a:solidFill>
                  <a:srgbClr val="333333"/>
                </a:solidFill>
                <a:effectLst/>
                <a:latin typeface="Times New Roman" panose="02020603050405020304" pitchFamily="18" charset="0"/>
              </a:rPr>
              <a:t>does not apply </a:t>
            </a:r>
            <a:r>
              <a:rPr lang="en-GB" b="0" i="0" dirty="0">
                <a:solidFill>
                  <a:srgbClr val="333333"/>
                </a:solidFill>
                <a:effectLst/>
                <a:latin typeface="Times New Roman" panose="02020603050405020304" pitchFamily="18" charset="0"/>
              </a:rPr>
              <a:t>to obligations of deployers who are natural persons using AI systems in the course of a </a:t>
            </a:r>
            <a:r>
              <a:rPr lang="en-GB" b="0" i="0" dirty="0">
                <a:solidFill>
                  <a:srgbClr val="333333"/>
                </a:solidFill>
                <a:effectLst/>
                <a:highlight>
                  <a:srgbClr val="D5E8D4"/>
                </a:highlight>
                <a:latin typeface="Times New Roman" panose="02020603050405020304" pitchFamily="18" charset="0"/>
              </a:rPr>
              <a:t>purely personal non-professional activity.</a:t>
            </a:r>
            <a:r>
              <a:rPr lang="en-GB" dirty="0"/>
              <a:t>”</a:t>
            </a:r>
          </a:p>
          <a:p>
            <a:r>
              <a:rPr lang="en-GB" dirty="0"/>
              <a:t>“</a:t>
            </a:r>
            <a:r>
              <a:rPr lang="en-GB" b="0" i="0" dirty="0">
                <a:solidFill>
                  <a:srgbClr val="333333"/>
                </a:solidFill>
                <a:effectLst/>
                <a:latin typeface="Times New Roman" panose="02020603050405020304" pitchFamily="18" charset="0"/>
              </a:rPr>
              <a:t>12.   This Regulation </a:t>
            </a:r>
            <a:r>
              <a:rPr lang="en-GB" b="0" i="0" u="sng" dirty="0">
                <a:solidFill>
                  <a:srgbClr val="333333"/>
                </a:solidFill>
                <a:effectLst/>
                <a:latin typeface="Times New Roman" panose="02020603050405020304" pitchFamily="18" charset="0"/>
              </a:rPr>
              <a:t>does not apply </a:t>
            </a:r>
            <a:r>
              <a:rPr lang="en-GB" b="0" i="0" dirty="0">
                <a:solidFill>
                  <a:srgbClr val="333333"/>
                </a:solidFill>
                <a:effectLst/>
                <a:latin typeface="Times New Roman" panose="02020603050405020304" pitchFamily="18" charset="0"/>
              </a:rPr>
              <a:t>to AI systems </a:t>
            </a:r>
            <a:r>
              <a:rPr lang="en-GB" b="0" i="0" dirty="0">
                <a:solidFill>
                  <a:srgbClr val="333333"/>
                </a:solidFill>
                <a:effectLst/>
                <a:highlight>
                  <a:srgbClr val="D5E8D4"/>
                </a:highlight>
                <a:latin typeface="Times New Roman" panose="02020603050405020304" pitchFamily="18" charset="0"/>
              </a:rPr>
              <a:t>released under free and open-source licences</a:t>
            </a:r>
            <a:r>
              <a:rPr lang="en-GB" b="0" i="0" dirty="0">
                <a:solidFill>
                  <a:srgbClr val="333333"/>
                </a:solidFill>
                <a:effectLst/>
                <a:latin typeface="Times New Roman" panose="02020603050405020304" pitchFamily="18" charset="0"/>
              </a:rPr>
              <a:t>, unless they are placed on the market or put into service as high-risk AI systems or as an AI system that falls under Article 5 or 50.</a:t>
            </a:r>
            <a:r>
              <a:rPr lang="en-GB" dirty="0"/>
              <a:t>” </a:t>
            </a:r>
          </a:p>
          <a:p>
            <a:r>
              <a:rPr lang="en-GB" dirty="0"/>
              <a:t>	(5: </a:t>
            </a:r>
            <a:r>
              <a:rPr lang="en-GB" dirty="0" err="1"/>
              <a:t>Prohibited</a:t>
            </a:r>
            <a:r>
              <a:rPr lang="en-GB" dirty="0"/>
              <a:t> AI-</a:t>
            </a:r>
            <a:r>
              <a:rPr lang="en-GB" dirty="0" err="1"/>
              <a:t>Practices</a:t>
            </a:r>
            <a:endParaRPr lang="en-GB" dirty="0"/>
          </a:p>
          <a:p>
            <a:r>
              <a:rPr lang="en-GB" dirty="0"/>
              <a:t>	50: </a:t>
            </a:r>
            <a:r>
              <a:rPr lang="en-GB" dirty="0" err="1"/>
              <a:t>Transparency obligations</a:t>
            </a:r>
            <a:r>
              <a:rPr lang="en-GB" dirty="0"/>
              <a:t>)</a:t>
            </a:r>
            <a:endParaRPr lang="LID4096" dirty="0"/>
          </a:p>
        </p:txBody>
      </p:sp>
      <p:sp>
        <p:nvSpPr>
          <p:cNvPr id="5" name="TextBox 4">
            <a:extLst>
              <a:ext uri="{FF2B5EF4-FFF2-40B4-BE49-F238E27FC236}">
                <a16:creationId xmlns:a16="http://schemas.microsoft.com/office/drawing/2014/main" id="{57ADFC6E-4274-D0B2-2DED-31EDCA8D16B8}"/>
              </a:ext>
            </a:extLst>
          </p:cNvPr>
          <p:cNvSpPr txBox="1"/>
          <p:nvPr/>
        </p:nvSpPr>
        <p:spPr>
          <a:xfrm>
            <a:off x="3262277" y="6163099"/>
            <a:ext cx="4747317" cy="646331"/>
          </a:xfrm>
          <a:prstGeom prst="rect">
            <a:avLst/>
          </a:prstGeom>
          <a:noFill/>
        </p:spPr>
        <p:txBody>
          <a:bodyPr wrap="square">
            <a:spAutoFit/>
          </a:bodyPr>
          <a:lstStyle/>
          <a:p>
            <a:r>
              <a:rPr lang="LID4096" dirty="0">
                <a:hlinkClick r:id="rId2"/>
              </a:rPr>
              <a:t>https://eur-lex.europa.eu/legal-content/EN/TXT/?uri=CELEX:32024R1689</a:t>
            </a:r>
            <a:r>
              <a:rPr lang="en-GB" dirty="0"/>
              <a:t> </a:t>
            </a:r>
            <a:endParaRPr lang="LID4096" dirty="0"/>
          </a:p>
        </p:txBody>
      </p:sp>
    </p:spTree>
    <p:extLst>
      <p:ext uri="{BB962C8B-B14F-4D97-AF65-F5344CB8AC3E}">
        <p14:creationId xmlns:p14="http://schemas.microsoft.com/office/powerpoint/2010/main" val="773847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EU AI Act – Risk-Based Approach</a:t>
            </a:r>
          </a:p>
        </p:txBody>
      </p:sp>
      <p:sp>
        <p:nvSpPr>
          <p:cNvPr id="7" name="Content Placeholder 6">
            <a:extLst>
              <a:ext uri="{FF2B5EF4-FFF2-40B4-BE49-F238E27FC236}">
                <a16:creationId xmlns:a16="http://schemas.microsoft.com/office/drawing/2014/main" id="{6FB15DF0-8E85-937E-ABAB-FF12159F3F53}"/>
              </a:ext>
            </a:extLst>
          </p:cNvPr>
          <p:cNvSpPr>
            <a:spLocks noGrp="1"/>
          </p:cNvSpPr>
          <p:nvPr>
            <p:ph sz="quarter" idx="10"/>
          </p:nvPr>
        </p:nvSpPr>
        <p:spPr/>
        <p:txBody>
          <a:bodyPr/>
          <a:lstStyle/>
          <a:p>
            <a:r>
              <a:rPr lang="de-DE" sz="2400" dirty="0"/>
              <a:t>Categorization of AI Systems by Risk                     Consequences</a:t>
            </a:r>
          </a:p>
          <a:p>
            <a:endParaRPr lang="LID4096" dirty="0"/>
          </a:p>
        </p:txBody>
      </p:sp>
      <p:grpSp>
        <p:nvGrpSpPr>
          <p:cNvPr id="15" name="Group 14">
            <a:extLst>
              <a:ext uri="{FF2B5EF4-FFF2-40B4-BE49-F238E27FC236}">
                <a16:creationId xmlns:a16="http://schemas.microsoft.com/office/drawing/2014/main" id="{034D6327-675E-669B-1431-B4AFCD86B641}"/>
              </a:ext>
            </a:extLst>
          </p:cNvPr>
          <p:cNvGrpSpPr/>
          <p:nvPr/>
        </p:nvGrpSpPr>
        <p:grpSpPr>
          <a:xfrm>
            <a:off x="185195" y="1712253"/>
            <a:ext cx="6354476" cy="4276036"/>
            <a:chOff x="1238491" y="1625600"/>
            <a:chExt cx="6569352" cy="4543706"/>
          </a:xfrm>
        </p:grpSpPr>
        <p:sp>
          <p:nvSpPr>
            <p:cNvPr id="4" name="Isosceles Triangle 3">
              <a:extLst>
                <a:ext uri="{FF2B5EF4-FFF2-40B4-BE49-F238E27FC236}">
                  <a16:creationId xmlns:a16="http://schemas.microsoft.com/office/drawing/2014/main" id="{171F9EF0-F811-3F4F-72BF-CC86EEB04A19}"/>
                </a:ext>
              </a:extLst>
            </p:cNvPr>
            <p:cNvSpPr/>
            <p:nvPr/>
          </p:nvSpPr>
          <p:spPr>
            <a:xfrm>
              <a:off x="1238491" y="1625600"/>
              <a:ext cx="6569352" cy="4543706"/>
            </a:xfrm>
            <a:prstGeom prst="triangle">
              <a:avLst/>
            </a:prstGeom>
            <a:gradFill flip="none" rotWithShape="1">
              <a:gsLst>
                <a:gs pos="1000">
                  <a:srgbClr val="FF0000"/>
                </a:gs>
                <a:gs pos="50000">
                  <a:srgbClr val="FFFF00"/>
                </a:gs>
                <a:gs pos="100000">
                  <a:srgbClr val="22B14C"/>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cxnSp>
          <p:nvCxnSpPr>
            <p:cNvPr id="6" name="Straight Connector 5">
              <a:extLst>
                <a:ext uri="{FF2B5EF4-FFF2-40B4-BE49-F238E27FC236}">
                  <a16:creationId xmlns:a16="http://schemas.microsoft.com/office/drawing/2014/main" id="{42B85099-3D34-7321-CD1F-94A61764B3D3}"/>
                </a:ext>
              </a:extLst>
            </p:cNvPr>
            <p:cNvCxnSpPr>
              <a:cxnSpLocks/>
            </p:cNvCxnSpPr>
            <p:nvPr/>
          </p:nvCxnSpPr>
          <p:spPr>
            <a:xfrm>
              <a:off x="1979347" y="3059459"/>
              <a:ext cx="508764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E4DB64E-45BE-2DF1-408B-D265C6FD0336}"/>
                </a:ext>
              </a:extLst>
            </p:cNvPr>
            <p:cNvCxnSpPr>
              <a:cxnSpLocks/>
            </p:cNvCxnSpPr>
            <p:nvPr/>
          </p:nvCxnSpPr>
          <p:spPr>
            <a:xfrm>
              <a:off x="1979347" y="4174392"/>
              <a:ext cx="508764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E6B7426-9424-8179-A5EE-D7B28F8D363E}"/>
                </a:ext>
              </a:extLst>
            </p:cNvPr>
            <p:cNvCxnSpPr>
              <a:cxnSpLocks/>
            </p:cNvCxnSpPr>
            <p:nvPr/>
          </p:nvCxnSpPr>
          <p:spPr>
            <a:xfrm>
              <a:off x="1979347" y="5267541"/>
              <a:ext cx="508764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4D43107-D55B-C371-5F7A-8BCD15D349D6}"/>
                </a:ext>
              </a:extLst>
            </p:cNvPr>
            <p:cNvSpPr txBox="1"/>
            <p:nvPr/>
          </p:nvSpPr>
          <p:spPr>
            <a:xfrm>
              <a:off x="3371182" y="2176443"/>
              <a:ext cx="2320864" cy="883015"/>
            </a:xfrm>
            <a:prstGeom prst="rect">
              <a:avLst/>
            </a:prstGeom>
            <a:noFill/>
          </p:spPr>
          <p:txBody>
            <a:bodyPr wrap="square" rtlCol="0">
              <a:spAutoFit/>
            </a:bodyPr>
            <a:lstStyle/>
            <a:p>
              <a:pPr algn="ctr"/>
              <a:r>
                <a:rPr lang="en-GB" sz="1600" dirty="0"/>
                <a:t>In-</a:t>
              </a:r>
              <a:br>
                <a:rPr lang="en-GB" sz="1600" dirty="0"/>
              </a:br>
              <a:r>
                <a:rPr lang="en-GB" sz="1600" dirty="0"/>
                <a:t>acceptable </a:t>
              </a:r>
              <a:br>
                <a:rPr lang="en-GB" sz="1600" dirty="0"/>
              </a:br>
              <a:r>
                <a:rPr lang="en-GB" sz="1600" dirty="0"/>
                <a:t>Risk (</a:t>
              </a:r>
              <a:r>
                <a:rPr lang="en-US" sz="1600" dirty="0">
                  <a:hlinkClick r:id="rId2">
                    <a:extLst>
                      <a:ext uri="{A12FA001-AC4F-418D-AE19-62706E023703}">
                        <ahyp:hlinkClr xmlns:ahyp="http://schemas.microsoft.com/office/drawing/2018/hyperlinkcolor" val="tx"/>
                      </a:ext>
                    </a:extLst>
                  </a:hlinkClick>
                </a:rPr>
                <a:t>Art. 5 AI Act</a:t>
              </a:r>
              <a:r>
                <a:rPr lang="en-GB" sz="1600" dirty="0"/>
                <a:t>)</a:t>
              </a:r>
              <a:endParaRPr lang="LID4096" sz="1600" dirty="0"/>
            </a:p>
          </p:txBody>
        </p:sp>
        <p:sp>
          <p:nvSpPr>
            <p:cNvPr id="12" name="TextBox 11">
              <a:extLst>
                <a:ext uri="{FF2B5EF4-FFF2-40B4-BE49-F238E27FC236}">
                  <a16:creationId xmlns:a16="http://schemas.microsoft.com/office/drawing/2014/main" id="{F729C167-ECE7-B11B-2D18-CBD8AB9AF605}"/>
                </a:ext>
              </a:extLst>
            </p:cNvPr>
            <p:cNvSpPr txBox="1"/>
            <p:nvPr/>
          </p:nvSpPr>
          <p:spPr>
            <a:xfrm>
              <a:off x="3233844" y="3355482"/>
              <a:ext cx="2578646" cy="686790"/>
            </a:xfrm>
            <a:prstGeom prst="rect">
              <a:avLst/>
            </a:prstGeom>
            <a:noFill/>
          </p:spPr>
          <p:txBody>
            <a:bodyPr wrap="square" rtlCol="0">
              <a:spAutoFit/>
            </a:bodyPr>
            <a:lstStyle/>
            <a:p>
              <a:pPr algn="ctr"/>
              <a:r>
                <a:rPr lang="en-GB" dirty="0"/>
                <a:t>High Risk </a:t>
              </a:r>
              <a:br>
                <a:rPr lang="en-GB" dirty="0"/>
              </a:br>
              <a:r>
                <a:rPr lang="en-GB" dirty="0"/>
                <a:t>(</a:t>
              </a:r>
              <a:r>
                <a:rPr lang="en-US" dirty="0">
                  <a:hlinkClick r:id="rId3">
                    <a:extLst>
                      <a:ext uri="{A12FA001-AC4F-418D-AE19-62706E023703}">
                        <ahyp:hlinkClr xmlns:ahyp="http://schemas.microsoft.com/office/drawing/2018/hyperlinkcolor" val="tx"/>
                      </a:ext>
                    </a:extLst>
                  </a:hlinkClick>
                </a:rPr>
                <a:t>Art. 6 ff. AI Act</a:t>
              </a:r>
              <a:r>
                <a:rPr lang="en-GB" dirty="0"/>
                <a:t>)</a:t>
              </a:r>
              <a:endParaRPr lang="LID4096" dirty="0"/>
            </a:p>
          </p:txBody>
        </p:sp>
        <p:sp>
          <p:nvSpPr>
            <p:cNvPr id="13" name="TextBox 12">
              <a:extLst>
                <a:ext uri="{FF2B5EF4-FFF2-40B4-BE49-F238E27FC236}">
                  <a16:creationId xmlns:a16="http://schemas.microsoft.com/office/drawing/2014/main" id="{007BB366-6F4C-87C8-D0A8-3FFD5813010D}"/>
                </a:ext>
              </a:extLst>
            </p:cNvPr>
            <p:cNvSpPr txBox="1"/>
            <p:nvPr/>
          </p:nvSpPr>
          <p:spPr>
            <a:xfrm>
              <a:off x="2689903" y="4412763"/>
              <a:ext cx="3666528" cy="686790"/>
            </a:xfrm>
            <a:prstGeom prst="rect">
              <a:avLst/>
            </a:prstGeom>
            <a:noFill/>
          </p:spPr>
          <p:txBody>
            <a:bodyPr wrap="square" rtlCol="0">
              <a:spAutoFit/>
            </a:bodyPr>
            <a:lstStyle/>
            <a:p>
              <a:pPr algn="ctr"/>
              <a:r>
                <a:rPr lang="en-GB" dirty="0"/>
                <a:t>Systematic Risk</a:t>
              </a:r>
              <a:br>
                <a:rPr lang="en-GB" dirty="0"/>
              </a:br>
              <a:r>
                <a:rPr lang="en-US" dirty="0">
                  <a:hlinkClick r:id="rId4">
                    <a:extLst>
                      <a:ext uri="{A12FA001-AC4F-418D-AE19-62706E023703}">
                        <ahyp:hlinkClr xmlns:ahyp="http://schemas.microsoft.com/office/drawing/2018/hyperlinkcolor" val="tx"/>
                      </a:ext>
                    </a:extLst>
                  </a:hlinkClick>
                </a:rPr>
                <a:t>Art. 51-54 AI Act</a:t>
              </a:r>
              <a:endParaRPr lang="LID4096" dirty="0"/>
            </a:p>
          </p:txBody>
        </p:sp>
        <p:sp>
          <p:nvSpPr>
            <p:cNvPr id="14" name="TextBox 13">
              <a:extLst>
                <a:ext uri="{FF2B5EF4-FFF2-40B4-BE49-F238E27FC236}">
                  <a16:creationId xmlns:a16="http://schemas.microsoft.com/office/drawing/2014/main" id="{3F5CAA57-951F-7A67-FFBB-C3F4098C81FD}"/>
                </a:ext>
              </a:extLst>
            </p:cNvPr>
            <p:cNvSpPr txBox="1"/>
            <p:nvPr/>
          </p:nvSpPr>
          <p:spPr>
            <a:xfrm>
              <a:off x="3411130" y="5582705"/>
              <a:ext cx="2224075" cy="392451"/>
            </a:xfrm>
            <a:prstGeom prst="rect">
              <a:avLst/>
            </a:prstGeom>
            <a:noFill/>
          </p:spPr>
          <p:txBody>
            <a:bodyPr wrap="square" rtlCol="0">
              <a:spAutoFit/>
            </a:bodyPr>
            <a:lstStyle/>
            <a:p>
              <a:pPr algn="ctr"/>
              <a:r>
                <a:rPr lang="en-GB" dirty="0"/>
                <a:t>Minimal Risk</a:t>
              </a:r>
              <a:endParaRPr lang="LID4096" dirty="0"/>
            </a:p>
          </p:txBody>
        </p:sp>
      </p:grpSp>
      <p:sp>
        <p:nvSpPr>
          <p:cNvPr id="16" name="TextBox 15">
            <a:extLst>
              <a:ext uri="{FF2B5EF4-FFF2-40B4-BE49-F238E27FC236}">
                <a16:creationId xmlns:a16="http://schemas.microsoft.com/office/drawing/2014/main" id="{CE9B244E-7C8A-52F8-807F-C0BA29DE62D2}"/>
              </a:ext>
            </a:extLst>
          </p:cNvPr>
          <p:cNvSpPr txBox="1"/>
          <p:nvPr/>
        </p:nvSpPr>
        <p:spPr>
          <a:xfrm>
            <a:off x="4476562" y="1666745"/>
            <a:ext cx="4115465" cy="1323439"/>
          </a:xfrm>
          <a:prstGeom prst="rect">
            <a:avLst/>
          </a:prstGeom>
          <a:noFill/>
        </p:spPr>
        <p:txBody>
          <a:bodyPr wrap="square" rtlCol="0">
            <a:spAutoFit/>
          </a:bodyPr>
          <a:lstStyle/>
          <a:p>
            <a:pPr marL="285750" indent="-285750">
              <a:buFont typeface="Arial" panose="020B0604020202020204" pitchFamily="34" charset="0"/>
              <a:buChar char="•"/>
            </a:pPr>
            <a:r>
              <a:rPr lang="en-GB" sz="1600" dirty="0" err="1"/>
              <a:t>Subliminal</a:t>
            </a:r>
            <a:r>
              <a:rPr lang="en-GB" sz="1600" dirty="0"/>
              <a:t> </a:t>
            </a:r>
            <a:r>
              <a:rPr lang="en-GB" sz="1600" dirty="0" err="1"/>
              <a:t>Influence</a:t>
            </a:r>
            <a:endParaRPr lang="en-GB" sz="1600" dirty="0"/>
          </a:p>
          <a:p>
            <a:pPr marL="285750" indent="-285750">
              <a:buFont typeface="Arial" panose="020B0604020202020204" pitchFamily="34" charset="0"/>
              <a:buChar char="•"/>
            </a:pPr>
            <a:r>
              <a:rPr lang="en-GB" sz="1600" dirty="0"/>
              <a:t>Exploitation of children or mentally disabled people</a:t>
            </a:r>
          </a:p>
          <a:p>
            <a:pPr marL="285750" indent="-285750">
              <a:buFont typeface="Arial" panose="020B0604020202020204" pitchFamily="34" charset="0"/>
              <a:buChar char="•"/>
            </a:pPr>
            <a:r>
              <a:rPr lang="en-GB" sz="1600" dirty="0"/>
              <a:t>Social scoring</a:t>
            </a:r>
          </a:p>
          <a:p>
            <a:pPr marL="285750" indent="-285750">
              <a:buFont typeface="Arial" panose="020B0604020202020204" pitchFamily="34" charset="0"/>
              <a:buChar char="•"/>
            </a:pPr>
            <a:r>
              <a:rPr lang="en-GB" sz="1600" dirty="0"/>
              <a:t>Public biometric identification</a:t>
            </a:r>
            <a:endParaRPr lang="LID4096" sz="1600" dirty="0"/>
          </a:p>
        </p:txBody>
      </p:sp>
      <p:sp>
        <p:nvSpPr>
          <p:cNvPr id="17" name="TextBox 16">
            <a:extLst>
              <a:ext uri="{FF2B5EF4-FFF2-40B4-BE49-F238E27FC236}">
                <a16:creationId xmlns:a16="http://schemas.microsoft.com/office/drawing/2014/main" id="{A3BA4BDA-4E06-1F25-1361-4F633E1ABDD3}"/>
              </a:ext>
            </a:extLst>
          </p:cNvPr>
          <p:cNvSpPr txBox="1"/>
          <p:nvPr/>
        </p:nvSpPr>
        <p:spPr>
          <a:xfrm>
            <a:off x="5479037" y="3050928"/>
            <a:ext cx="4115465" cy="1354217"/>
          </a:xfrm>
          <a:prstGeom prst="rect">
            <a:avLst/>
          </a:prstGeom>
          <a:noFill/>
        </p:spPr>
        <p:txBody>
          <a:bodyPr wrap="square" rtlCol="0">
            <a:spAutoFit/>
          </a:bodyPr>
          <a:lstStyle/>
          <a:p>
            <a:pPr marL="285750" indent="-285750">
              <a:buFont typeface="Arial" panose="020B0604020202020204" pitchFamily="34" charset="0"/>
              <a:buChar char="•"/>
            </a:pPr>
            <a:r>
              <a:rPr lang="en-GB" sz="1600" dirty="0" err="1"/>
              <a:t>Biometrics</a:t>
            </a:r>
            <a:endParaRPr lang="en-GB" sz="1600" dirty="0"/>
          </a:p>
          <a:p>
            <a:pPr marL="285750" indent="-285750">
              <a:buFont typeface="Arial" panose="020B0604020202020204" pitchFamily="34" charset="0"/>
              <a:buChar char="•"/>
            </a:pPr>
            <a:r>
              <a:rPr lang="en-GB" sz="1600" dirty="0"/>
              <a:t>Critical infrastructure</a:t>
            </a:r>
          </a:p>
          <a:p>
            <a:pPr marL="285750" indent="-285750">
              <a:buFont typeface="Arial" panose="020B0604020202020204" pitchFamily="34" charset="0"/>
              <a:buChar char="•"/>
            </a:pPr>
            <a:r>
              <a:rPr lang="en-GB" sz="1600" dirty="0"/>
              <a:t>Human resources</a:t>
            </a:r>
          </a:p>
          <a:p>
            <a:pPr marL="285750" indent="-285750">
              <a:buFont typeface="Arial" panose="020B0604020202020204" pitchFamily="34" charset="0"/>
              <a:buChar char="•"/>
            </a:pPr>
            <a:r>
              <a:rPr lang="en-GB" sz="1600" dirty="0"/>
              <a:t>Medical devices</a:t>
            </a:r>
          </a:p>
          <a:p>
            <a:pPr marL="285750" indent="-285750">
              <a:buFont typeface="Arial" panose="020B0604020202020204" pitchFamily="34" charset="0"/>
              <a:buChar char="•"/>
            </a:pPr>
            <a:r>
              <a:rPr lang="en-GB" sz="1600" dirty="0"/>
              <a:t>Law enforcement</a:t>
            </a:r>
            <a:endParaRPr lang="LID4096" sz="1600" dirty="0"/>
          </a:p>
        </p:txBody>
      </p:sp>
      <p:sp>
        <p:nvSpPr>
          <p:cNvPr id="18" name="TextBox 17">
            <a:extLst>
              <a:ext uri="{FF2B5EF4-FFF2-40B4-BE49-F238E27FC236}">
                <a16:creationId xmlns:a16="http://schemas.microsoft.com/office/drawing/2014/main" id="{3403E142-FCA2-DDF2-219D-E402D8449C56}"/>
              </a:ext>
            </a:extLst>
          </p:cNvPr>
          <p:cNvSpPr txBox="1"/>
          <p:nvPr/>
        </p:nvSpPr>
        <p:spPr>
          <a:xfrm>
            <a:off x="6140462" y="4516475"/>
            <a:ext cx="2100714" cy="584775"/>
          </a:xfrm>
          <a:prstGeom prst="rect">
            <a:avLst/>
          </a:prstGeom>
          <a:noFill/>
        </p:spPr>
        <p:txBody>
          <a:bodyPr wrap="square" rtlCol="0">
            <a:spAutoFit/>
          </a:bodyPr>
          <a:lstStyle/>
          <a:p>
            <a:pPr marL="342900" indent="-342900">
              <a:buFont typeface="Arial" panose="020B0604020202020204" pitchFamily="34" charset="0"/>
              <a:buChar char="•"/>
            </a:pPr>
            <a:r>
              <a:rPr lang="en-US" sz="1600" dirty="0"/>
              <a:t>Chatbots</a:t>
            </a:r>
          </a:p>
          <a:p>
            <a:pPr marL="342900" indent="-342900">
              <a:buFont typeface="Arial" panose="020B0604020202020204" pitchFamily="34" charset="0"/>
              <a:buChar char="•"/>
            </a:pPr>
            <a:r>
              <a:rPr lang="en-US" sz="1600" dirty="0"/>
              <a:t>Deepfakes</a:t>
            </a:r>
          </a:p>
        </p:txBody>
      </p:sp>
      <p:sp>
        <p:nvSpPr>
          <p:cNvPr id="20" name="TextBox 19">
            <a:extLst>
              <a:ext uri="{FF2B5EF4-FFF2-40B4-BE49-F238E27FC236}">
                <a16:creationId xmlns:a16="http://schemas.microsoft.com/office/drawing/2014/main" id="{EB005B0A-4C69-53B1-5B64-6B8FFEFAB3FC}"/>
              </a:ext>
            </a:extLst>
          </p:cNvPr>
          <p:cNvSpPr txBox="1"/>
          <p:nvPr/>
        </p:nvSpPr>
        <p:spPr>
          <a:xfrm>
            <a:off x="6670872" y="5236110"/>
            <a:ext cx="2923630" cy="861774"/>
          </a:xfrm>
          <a:prstGeom prst="rect">
            <a:avLst/>
          </a:prstGeom>
          <a:noFill/>
        </p:spPr>
        <p:txBody>
          <a:bodyPr wrap="square">
            <a:spAutoFit/>
          </a:bodyPr>
          <a:lstStyle/>
          <a:p>
            <a:pPr marL="342900" indent="-342900">
              <a:buFont typeface="Arial" panose="020B0604020202020204" pitchFamily="34" charset="0"/>
              <a:buChar char="•"/>
            </a:pPr>
            <a:r>
              <a:rPr lang="de-DE" sz="1600" dirty="0"/>
              <a:t>Computer Games</a:t>
            </a:r>
          </a:p>
          <a:p>
            <a:pPr marL="342900" indent="-342900">
              <a:buFont typeface="Arial" panose="020B0604020202020204" pitchFamily="34" charset="0"/>
              <a:buChar char="•"/>
            </a:pPr>
            <a:r>
              <a:rPr lang="de-DE" sz="1600" dirty="0"/>
              <a:t>Spam Filters</a:t>
            </a:r>
          </a:p>
          <a:p>
            <a:pPr marL="342900" indent="-342900">
              <a:buFont typeface="Arial" panose="020B0604020202020204" pitchFamily="34" charset="0"/>
              <a:buChar char="•"/>
            </a:pPr>
            <a:r>
              <a:rPr lang="de-DE" sz="1600" dirty="0"/>
              <a:t>Product Suggestions</a:t>
            </a:r>
          </a:p>
        </p:txBody>
      </p:sp>
      <p:sp>
        <p:nvSpPr>
          <p:cNvPr id="21" name="Octagon 20">
            <a:extLst>
              <a:ext uri="{FF2B5EF4-FFF2-40B4-BE49-F238E27FC236}">
                <a16:creationId xmlns:a16="http://schemas.microsoft.com/office/drawing/2014/main" id="{90DF5BDC-FE5C-788F-666B-5D88F94FD892}"/>
              </a:ext>
            </a:extLst>
          </p:cNvPr>
          <p:cNvSpPr/>
          <p:nvPr/>
        </p:nvSpPr>
        <p:spPr>
          <a:xfrm>
            <a:off x="10210800" y="1447801"/>
            <a:ext cx="1669525" cy="1498426"/>
          </a:xfrm>
          <a:prstGeom prst="octagon">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lIns="0" rIns="0" rtlCol="0" anchor="ctr"/>
          <a:lstStyle/>
          <a:p>
            <a:pPr algn="ctr"/>
            <a:r>
              <a:rPr lang="en-GB" b="1" dirty="0"/>
              <a:t>Prohibited</a:t>
            </a:r>
            <a:endParaRPr lang="LID4096" b="1" dirty="0"/>
          </a:p>
        </p:txBody>
      </p:sp>
      <p:sp>
        <p:nvSpPr>
          <p:cNvPr id="24" name="TextBox 23">
            <a:extLst>
              <a:ext uri="{FF2B5EF4-FFF2-40B4-BE49-F238E27FC236}">
                <a16:creationId xmlns:a16="http://schemas.microsoft.com/office/drawing/2014/main" id="{D3F4BB2F-B15F-448D-72F8-A04FA745F9BB}"/>
              </a:ext>
            </a:extLst>
          </p:cNvPr>
          <p:cNvSpPr txBox="1"/>
          <p:nvPr/>
        </p:nvSpPr>
        <p:spPr>
          <a:xfrm>
            <a:off x="12192000" y="3266065"/>
            <a:ext cx="9688659" cy="923330"/>
          </a:xfrm>
          <a:prstGeom prst="rect">
            <a:avLst/>
          </a:prstGeom>
          <a:noFill/>
        </p:spPr>
        <p:txBody>
          <a:bodyPr wrap="square">
            <a:spAutoFit/>
          </a:bodyPr>
          <a:lstStyle/>
          <a:p>
            <a:r>
              <a:rPr lang="LID4096" dirty="0"/>
              <a:t>Transparency: Documentation on functionality and decisions.</a:t>
            </a:r>
          </a:p>
          <a:p>
            <a:r>
              <a:rPr lang="LID4096" dirty="0"/>
              <a:t>Risk Assessment: Manufacturers must demonstrate and mitigate risks.</a:t>
            </a:r>
          </a:p>
          <a:p>
            <a:r>
              <a:rPr lang="LID4096" dirty="0"/>
              <a:t>Human Oversight: Decision-making processes must not be entirely autonomous.</a:t>
            </a:r>
          </a:p>
        </p:txBody>
      </p:sp>
      <p:sp>
        <p:nvSpPr>
          <p:cNvPr id="25" name="Rectangle: Rounded Corners 24">
            <a:extLst>
              <a:ext uri="{FF2B5EF4-FFF2-40B4-BE49-F238E27FC236}">
                <a16:creationId xmlns:a16="http://schemas.microsoft.com/office/drawing/2014/main" id="{AEAF9ECD-CB93-6878-F2AB-7C35F621C0C0}"/>
              </a:ext>
            </a:extLst>
          </p:cNvPr>
          <p:cNvSpPr/>
          <p:nvPr/>
        </p:nvSpPr>
        <p:spPr>
          <a:xfrm>
            <a:off x="10029161" y="4951143"/>
            <a:ext cx="2087301" cy="1029986"/>
          </a:xfrm>
          <a:prstGeom prst="roundRect">
            <a:avLst/>
          </a:prstGeom>
          <a:solidFill>
            <a:srgbClr val="37B84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err="1"/>
              <a:t>If applicable</a:t>
            </a:r>
            <a:r>
              <a:rPr lang="en-GB" sz="1600" dirty="0"/>
              <a:t>. </a:t>
            </a:r>
            <a:r>
              <a:rPr lang="en-GB" sz="1600" dirty="0" err="1"/>
              <a:t>Adhere to data protection policies</a:t>
            </a:r>
            <a:r>
              <a:rPr lang="en-GB" sz="1600" dirty="0"/>
              <a:t> </a:t>
            </a:r>
            <a:r>
              <a:rPr lang="en-GB" sz="1600" dirty="0" err="1"/>
              <a:t>requirements</a:t>
            </a:r>
            <a:endParaRPr lang="LID4096" sz="1600" dirty="0"/>
          </a:p>
        </p:txBody>
      </p:sp>
      <p:sp>
        <p:nvSpPr>
          <p:cNvPr id="26" name="Rectangle: Rounded Corners 25">
            <a:extLst>
              <a:ext uri="{FF2B5EF4-FFF2-40B4-BE49-F238E27FC236}">
                <a16:creationId xmlns:a16="http://schemas.microsoft.com/office/drawing/2014/main" id="{705C10AE-A7C9-AB8E-056E-DBA208947790}"/>
              </a:ext>
            </a:extLst>
          </p:cNvPr>
          <p:cNvSpPr/>
          <p:nvPr/>
        </p:nvSpPr>
        <p:spPr>
          <a:xfrm>
            <a:off x="8494429" y="4431720"/>
            <a:ext cx="1597867" cy="563636"/>
          </a:xfrm>
          <a:prstGeom prst="roundRect">
            <a:avLst/>
          </a:prstGeom>
          <a:solidFill>
            <a:srgbClr val="FFE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Transparency Obligation</a:t>
            </a:r>
            <a:endParaRPr lang="LID4096" sz="1600" dirty="0">
              <a:solidFill>
                <a:schemeClr val="tx1"/>
              </a:solidFill>
            </a:endParaRPr>
          </a:p>
        </p:txBody>
      </p:sp>
      <p:sp>
        <p:nvSpPr>
          <p:cNvPr id="27" name="Rectangle: Rounded Corners 26">
            <a:extLst>
              <a:ext uri="{FF2B5EF4-FFF2-40B4-BE49-F238E27FC236}">
                <a16:creationId xmlns:a16="http://schemas.microsoft.com/office/drawing/2014/main" id="{C2049C2F-AC6C-BCD8-1BA8-1E8E59957A4C}"/>
              </a:ext>
            </a:extLst>
          </p:cNvPr>
          <p:cNvSpPr/>
          <p:nvPr/>
        </p:nvSpPr>
        <p:spPr>
          <a:xfrm>
            <a:off x="10148240" y="3979493"/>
            <a:ext cx="1902106" cy="723791"/>
          </a:xfrm>
          <a:prstGeom prst="roundRect">
            <a:avLst/>
          </a:prstGeom>
          <a:solidFill>
            <a:srgbClr val="FFE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Documentation Obligation</a:t>
            </a:r>
            <a:endParaRPr lang="LID4096" sz="1600" dirty="0">
              <a:solidFill>
                <a:schemeClr val="tx1"/>
              </a:solidFill>
            </a:endParaRPr>
          </a:p>
        </p:txBody>
      </p:sp>
      <p:sp>
        <p:nvSpPr>
          <p:cNvPr id="28" name="Rectangle: Rounded Corners 27">
            <a:extLst>
              <a:ext uri="{FF2B5EF4-FFF2-40B4-BE49-F238E27FC236}">
                <a16:creationId xmlns:a16="http://schemas.microsoft.com/office/drawing/2014/main" id="{CD3879DF-B4BD-35BB-0130-5CCA96B5D123}"/>
              </a:ext>
            </a:extLst>
          </p:cNvPr>
          <p:cNvSpPr/>
          <p:nvPr/>
        </p:nvSpPr>
        <p:spPr>
          <a:xfrm>
            <a:off x="8494429" y="3774719"/>
            <a:ext cx="1597867" cy="611889"/>
          </a:xfrm>
          <a:prstGeom prst="roundRect">
            <a:avLst/>
          </a:prstGeom>
          <a:solidFill>
            <a:srgbClr val="FFE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Risk</a:t>
            </a:r>
            <a:r>
              <a:rPr lang="en-US" sz="1600" dirty="0">
                <a:solidFill>
                  <a:schemeClr val="tx1"/>
                </a:solidFill>
              </a:rPr>
              <a:t>-management</a:t>
            </a:r>
            <a:endParaRPr lang="LID4096" sz="1600" dirty="0">
              <a:solidFill>
                <a:schemeClr val="tx1"/>
              </a:solidFill>
            </a:endParaRPr>
          </a:p>
        </p:txBody>
      </p:sp>
      <p:sp>
        <p:nvSpPr>
          <p:cNvPr id="29" name="Rectangle: Rounded Corners 28">
            <a:extLst>
              <a:ext uri="{FF2B5EF4-FFF2-40B4-BE49-F238E27FC236}">
                <a16:creationId xmlns:a16="http://schemas.microsoft.com/office/drawing/2014/main" id="{A466998A-B94A-391E-1586-D13C23D587B4}"/>
              </a:ext>
            </a:extLst>
          </p:cNvPr>
          <p:cNvSpPr/>
          <p:nvPr/>
        </p:nvSpPr>
        <p:spPr>
          <a:xfrm>
            <a:off x="10148240" y="3194085"/>
            <a:ext cx="1597867" cy="723791"/>
          </a:xfrm>
          <a:prstGeom prst="roundRect">
            <a:avLst/>
          </a:prstGeom>
          <a:solidFill>
            <a:srgbClr val="FFE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Human</a:t>
            </a:r>
            <a:r>
              <a:rPr lang="en-US" sz="1600" dirty="0">
                <a:solidFill>
                  <a:schemeClr val="tx1"/>
                </a:solidFill>
              </a:rPr>
              <a:t> </a:t>
            </a:r>
            <a:r>
              <a:rPr lang="en-US" sz="1600" dirty="0" err="1">
                <a:solidFill>
                  <a:schemeClr val="tx1"/>
                </a:solidFill>
              </a:rPr>
              <a:t>Oversight</a:t>
            </a:r>
            <a:endParaRPr lang="LID4096" sz="1600" dirty="0">
              <a:solidFill>
                <a:schemeClr val="tx1"/>
              </a:solidFill>
            </a:endParaRPr>
          </a:p>
        </p:txBody>
      </p:sp>
      <p:sp>
        <p:nvSpPr>
          <p:cNvPr id="5" name="Rectangle: Rounded Corners 4">
            <a:extLst>
              <a:ext uri="{FF2B5EF4-FFF2-40B4-BE49-F238E27FC236}">
                <a16:creationId xmlns:a16="http://schemas.microsoft.com/office/drawing/2014/main" id="{0E4B540E-B356-01B6-F32F-BFE380694439}"/>
              </a:ext>
            </a:extLst>
          </p:cNvPr>
          <p:cNvSpPr/>
          <p:nvPr/>
        </p:nvSpPr>
        <p:spPr>
          <a:xfrm>
            <a:off x="8051481" y="3083281"/>
            <a:ext cx="2040815" cy="655964"/>
          </a:xfrm>
          <a:prstGeom prst="roundRect">
            <a:avLst/>
          </a:prstGeom>
          <a:solidFill>
            <a:srgbClr val="FFE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Quality Assurance</a:t>
            </a:r>
            <a:r>
              <a:rPr lang="en-US" sz="1600" dirty="0">
                <a:solidFill>
                  <a:schemeClr val="tx1"/>
                </a:solidFill>
              </a:rPr>
              <a:t> / External Review</a:t>
            </a:r>
            <a:endParaRPr lang="LID4096" sz="16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D05A5-4234-6590-3954-24B119C797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B46D91-410A-5531-700B-8E9F6DDB6B63}"/>
              </a:ext>
            </a:extLst>
          </p:cNvPr>
          <p:cNvSpPr>
            <a:spLocks noGrp="1"/>
          </p:cNvSpPr>
          <p:nvPr>
            <p:ph type="title"/>
          </p:nvPr>
        </p:nvSpPr>
        <p:spPr/>
        <p:txBody>
          <a:bodyPr/>
          <a:lstStyle/>
          <a:p>
            <a:r>
              <a:rPr lang="en-GB" sz="3200" dirty="0"/>
              <a:t>AI-Provider and AI-Operator according to the EU-AI Act</a:t>
            </a:r>
            <a:endParaRPr lang="LID4096" sz="3200" dirty="0"/>
          </a:p>
        </p:txBody>
      </p:sp>
      <p:sp>
        <p:nvSpPr>
          <p:cNvPr id="3" name="Content Placeholder 2">
            <a:extLst>
              <a:ext uri="{FF2B5EF4-FFF2-40B4-BE49-F238E27FC236}">
                <a16:creationId xmlns:a16="http://schemas.microsoft.com/office/drawing/2014/main" id="{04F55812-34B3-7970-439F-DDE4A03C0135}"/>
              </a:ext>
            </a:extLst>
          </p:cNvPr>
          <p:cNvSpPr>
            <a:spLocks noGrp="1"/>
          </p:cNvSpPr>
          <p:nvPr>
            <p:ph sz="quarter" idx="10"/>
          </p:nvPr>
        </p:nvSpPr>
        <p:spPr>
          <a:xfrm>
            <a:off x="875567" y="1184015"/>
            <a:ext cx="5538983" cy="4550036"/>
          </a:xfrm>
        </p:spPr>
        <p:txBody>
          <a:bodyPr/>
          <a:lstStyle/>
          <a:p>
            <a:r>
              <a:rPr lang="en-GB" sz="2300" dirty="0">
                <a:solidFill>
                  <a:srgbClr val="6CAF69"/>
                </a:solidFill>
              </a:rPr>
              <a:t>AI-</a:t>
            </a:r>
            <a:r>
              <a:rPr lang="en-GB" sz="2300" dirty="0" err="1">
                <a:solidFill>
                  <a:srgbClr val="6CAF69"/>
                </a:solidFill>
              </a:rPr>
              <a:t>Provider</a:t>
            </a:r>
            <a:r>
              <a:rPr lang="en-GB" sz="2300" dirty="0"/>
              <a:t> (Provider)</a:t>
            </a:r>
          </a:p>
          <a:p>
            <a:pPr marL="342900" indent="-342900">
              <a:buFont typeface="Arial" panose="020B0604020202020204" pitchFamily="34" charset="0"/>
              <a:buChar char="•"/>
            </a:pPr>
            <a:r>
              <a:rPr lang="en-GB" sz="2300" dirty="0" err="1"/>
              <a:t>Markets</a:t>
            </a:r>
            <a:r>
              <a:rPr lang="en-GB" sz="2300" dirty="0"/>
              <a:t> </a:t>
            </a:r>
            <a:r>
              <a:rPr lang="en-GB" sz="2300" dirty="0" err="1"/>
              <a:t>a</a:t>
            </a:r>
            <a:r>
              <a:rPr lang="en-GB" sz="2300" dirty="0"/>
              <a:t> service </a:t>
            </a:r>
            <a:r>
              <a:rPr lang="en-GB" sz="2300" dirty="0" err="1"/>
              <a:t>or</a:t>
            </a:r>
            <a:r>
              <a:rPr lang="en-GB" sz="2300" dirty="0"/>
              <a:t> </a:t>
            </a:r>
            <a:r>
              <a:rPr lang="en-GB" sz="2300" dirty="0" err="1"/>
              <a:t>a</a:t>
            </a:r>
            <a:r>
              <a:rPr lang="en-GB" sz="2300" dirty="0"/>
              <a:t> </a:t>
            </a:r>
            <a:r>
              <a:rPr lang="en-GB" sz="2300" dirty="0" err="1"/>
              <a:t>product</a:t>
            </a:r>
            <a:r>
              <a:rPr lang="en-GB" sz="2300" dirty="0"/>
              <a:t> based on AI-</a:t>
            </a:r>
            <a:r>
              <a:rPr lang="en-GB" sz="2300" dirty="0" err="1"/>
              <a:t>systems</a:t>
            </a:r>
            <a:r>
              <a:rPr lang="en-GB" sz="2300" dirty="0"/>
              <a:t>/-</a:t>
            </a:r>
            <a:r>
              <a:rPr lang="en-GB" sz="2300" dirty="0" err="1"/>
              <a:t>models</a:t>
            </a:r>
            <a:endParaRPr lang="en-GB" sz="2300" dirty="0"/>
          </a:p>
          <a:p>
            <a:r>
              <a:rPr lang="en-GB" sz="2300" dirty="0">
                <a:solidFill>
                  <a:srgbClr val="6CAF69"/>
                </a:solidFill>
              </a:rPr>
              <a:t>AI-</a:t>
            </a:r>
            <a:r>
              <a:rPr lang="en-GB" sz="2300" dirty="0" err="1">
                <a:solidFill>
                  <a:srgbClr val="6CAF69"/>
                </a:solidFill>
              </a:rPr>
              <a:t>Operator</a:t>
            </a:r>
            <a:r>
              <a:rPr lang="en-GB" sz="2300" dirty="0"/>
              <a:t> (Deployer)</a:t>
            </a:r>
          </a:p>
          <a:p>
            <a:pPr lvl="1"/>
            <a:r>
              <a:rPr lang="en-GB" sz="2300" dirty="0"/>
              <a:t>provides an AI-system for own/in-house use under own supervision</a:t>
            </a:r>
          </a:p>
          <a:p>
            <a:pPr lvl="1"/>
            <a:r>
              <a:rPr lang="en-GB" sz="2300" dirty="0"/>
              <a:t>Exception: personal, non-professional use</a:t>
            </a:r>
          </a:p>
          <a:p>
            <a:r>
              <a:rPr lang="en-GB" sz="2300" dirty="0" err="1">
                <a:solidFill>
                  <a:srgbClr val="6CAF69"/>
                </a:solidFill>
              </a:rPr>
              <a:t>Scientific</a:t>
            </a:r>
            <a:r>
              <a:rPr lang="en-GB" sz="2300" dirty="0">
                <a:solidFill>
                  <a:srgbClr val="6CAF69"/>
                </a:solidFill>
              </a:rPr>
              <a:t> research</a:t>
            </a:r>
          </a:p>
          <a:p>
            <a:pPr lvl="1"/>
            <a:r>
              <a:rPr lang="en-GB" sz="2300" dirty="0" err="1"/>
              <a:t>Largely</a:t>
            </a:r>
            <a:r>
              <a:rPr lang="en-GB" sz="2300" dirty="0"/>
              <a:t> </a:t>
            </a:r>
            <a:r>
              <a:rPr lang="en-GB" sz="2300" dirty="0" err="1"/>
              <a:t>outside</a:t>
            </a:r>
            <a:r>
              <a:rPr lang="en-GB" sz="2300" dirty="0"/>
              <a:t> the </a:t>
            </a:r>
            <a:r>
              <a:rPr lang="en-GB" sz="2300" dirty="0" err="1"/>
              <a:t>scope</a:t>
            </a:r>
            <a:r>
              <a:rPr lang="en-GB" sz="2300" dirty="0"/>
              <a:t> of the EU AI Act (Art 2)</a:t>
            </a:r>
          </a:p>
          <a:p>
            <a:endParaRPr lang="LID4096" sz="2300" dirty="0"/>
          </a:p>
        </p:txBody>
      </p:sp>
      <p:sp>
        <p:nvSpPr>
          <p:cNvPr id="4" name="TextBox 3">
            <a:extLst>
              <a:ext uri="{FF2B5EF4-FFF2-40B4-BE49-F238E27FC236}">
                <a16:creationId xmlns:a16="http://schemas.microsoft.com/office/drawing/2014/main" id="{20D81AD4-4878-9B80-BC8E-44542F034CF8}"/>
              </a:ext>
            </a:extLst>
          </p:cNvPr>
          <p:cNvSpPr txBox="1"/>
          <p:nvPr/>
        </p:nvSpPr>
        <p:spPr>
          <a:xfrm>
            <a:off x="3062750" y="6114418"/>
            <a:ext cx="4927981" cy="461665"/>
          </a:xfrm>
          <a:prstGeom prst="rect">
            <a:avLst/>
          </a:prstGeom>
          <a:noFill/>
        </p:spPr>
        <p:txBody>
          <a:bodyPr wrap="square">
            <a:spAutoFit/>
          </a:bodyPr>
          <a:lstStyle/>
          <a:p>
            <a:r>
              <a:rPr lang="en-GB" sz="1200" dirty="0"/>
              <a:t>See also Art 3 EU AI Act: </a:t>
            </a:r>
            <a:r>
              <a:rPr lang="LID4096" sz="1200" dirty="0">
                <a:hlinkClick r:id="rId2"/>
              </a:rPr>
              <a:t>https://eur-lex.europa.eu/legal-content/EN/TXT/?uri=CELEX:32024R1689</a:t>
            </a:r>
            <a:r>
              <a:rPr lang="en-GB" sz="1200" dirty="0"/>
              <a:t> </a:t>
            </a:r>
            <a:endParaRPr lang="LID4096" sz="1200" dirty="0"/>
          </a:p>
        </p:txBody>
      </p:sp>
      <p:sp>
        <p:nvSpPr>
          <p:cNvPr id="6" name="TextBox 5">
            <a:extLst>
              <a:ext uri="{FF2B5EF4-FFF2-40B4-BE49-F238E27FC236}">
                <a16:creationId xmlns:a16="http://schemas.microsoft.com/office/drawing/2014/main" id="{5F78F84C-C8F4-F14D-0925-E297A1FC826F}"/>
              </a:ext>
            </a:extLst>
          </p:cNvPr>
          <p:cNvSpPr txBox="1"/>
          <p:nvPr/>
        </p:nvSpPr>
        <p:spPr>
          <a:xfrm>
            <a:off x="7990731" y="5618522"/>
            <a:ext cx="4084683" cy="338554"/>
          </a:xfrm>
          <a:prstGeom prst="rect">
            <a:avLst/>
          </a:prstGeom>
          <a:noFill/>
        </p:spPr>
        <p:txBody>
          <a:bodyPr wrap="square">
            <a:spAutoFit/>
          </a:bodyPr>
          <a:lstStyle/>
          <a:p>
            <a:r>
              <a:rPr lang="en-US" sz="1600" dirty="0">
                <a:hlinkClick r:id="rId3"/>
              </a:rPr>
              <a:t>https://helmholtz-blablador.fz-juelich.de/</a:t>
            </a:r>
            <a:r>
              <a:rPr lang="en-US" sz="1600" dirty="0"/>
              <a:t>  </a:t>
            </a:r>
          </a:p>
        </p:txBody>
      </p:sp>
      <p:pic>
        <p:nvPicPr>
          <p:cNvPr id="7" name="Picture 6">
            <a:extLst>
              <a:ext uri="{FF2B5EF4-FFF2-40B4-BE49-F238E27FC236}">
                <a16:creationId xmlns:a16="http://schemas.microsoft.com/office/drawing/2014/main" id="{570699EF-8D18-A466-91B9-016FE50AE9DC}"/>
              </a:ext>
            </a:extLst>
          </p:cNvPr>
          <p:cNvPicPr>
            <a:picLocks noChangeAspect="1"/>
          </p:cNvPicPr>
          <p:nvPr/>
        </p:nvPicPr>
        <p:blipFill>
          <a:blip r:embed="rId4"/>
          <a:stretch>
            <a:fillRect/>
          </a:stretch>
        </p:blipFill>
        <p:spPr>
          <a:xfrm>
            <a:off x="6659326" y="1184015"/>
            <a:ext cx="5248085" cy="4447702"/>
          </a:xfrm>
          <a:prstGeom prst="rect">
            <a:avLst/>
          </a:prstGeom>
        </p:spPr>
      </p:pic>
    </p:spTree>
    <p:extLst>
      <p:ext uri="{BB962C8B-B14F-4D97-AF65-F5344CB8AC3E}">
        <p14:creationId xmlns:p14="http://schemas.microsoft.com/office/powerpoint/2010/main" val="22028345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9D4D5-2C70-6458-BF93-EF0A6E1F6F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ADCDC1-97A4-64D1-FF99-AD0A3D1A5716}"/>
              </a:ext>
            </a:extLst>
          </p:cNvPr>
          <p:cNvSpPr>
            <a:spLocks noGrp="1"/>
          </p:cNvSpPr>
          <p:nvPr>
            <p:ph type="title"/>
          </p:nvPr>
        </p:nvSpPr>
        <p:spPr/>
        <p:txBody>
          <a:bodyPr/>
          <a:lstStyle/>
          <a:p>
            <a:r>
              <a:rPr lang="en-GB" dirty="0" err="1"/>
              <a:t>Exercise</a:t>
            </a:r>
            <a:r>
              <a:rPr lang="en-GB" dirty="0"/>
              <a:t>: </a:t>
            </a:r>
            <a:r>
              <a:rPr lang="en-GB" dirty="0" err="1"/>
              <a:t>Risk assessment</a:t>
            </a:r>
            <a:endParaRPr lang="LID4096" dirty="0"/>
          </a:p>
        </p:txBody>
      </p:sp>
      <p:sp>
        <p:nvSpPr>
          <p:cNvPr id="3" name="Content Placeholder 2">
            <a:extLst>
              <a:ext uri="{FF2B5EF4-FFF2-40B4-BE49-F238E27FC236}">
                <a16:creationId xmlns:a16="http://schemas.microsoft.com/office/drawing/2014/main" id="{03F0A177-74C7-C1AC-9814-1F99A4BF89AB}"/>
              </a:ext>
            </a:extLst>
          </p:cNvPr>
          <p:cNvSpPr>
            <a:spLocks noGrp="1"/>
          </p:cNvSpPr>
          <p:nvPr>
            <p:ph sz="quarter" idx="10"/>
          </p:nvPr>
        </p:nvSpPr>
        <p:spPr>
          <a:xfrm>
            <a:off x="875566" y="1184014"/>
            <a:ext cx="10644901" cy="4697801"/>
          </a:xfrm>
        </p:spPr>
        <p:txBody>
          <a:bodyPr/>
          <a:lstStyle/>
          <a:p>
            <a:r>
              <a:rPr lang="en-GB" dirty="0"/>
              <a:t>Assume we use an LLM to summarize applications to the graduate school / / PhD program. </a:t>
            </a:r>
          </a:p>
          <a:p>
            <a:endParaRPr lang="en-GB" dirty="0"/>
          </a:p>
          <a:p>
            <a:r>
              <a:rPr lang="en-GB" dirty="0"/>
              <a:t>Who is affected? </a:t>
            </a:r>
          </a:p>
          <a:p>
            <a:r>
              <a:rPr lang="en-GB" dirty="0"/>
              <a:t>How high is the risk?</a:t>
            </a:r>
          </a:p>
          <a:p>
            <a:endParaRPr lang="en-GB" dirty="0"/>
          </a:p>
          <a:p>
            <a:endParaRPr lang="en-GB" dirty="0"/>
          </a:p>
          <a:p>
            <a:r>
              <a:rPr lang="en-GB" dirty="0"/>
              <a:t>What consequences do </a:t>
            </a:r>
            <a:br>
              <a:rPr lang="en-GB" dirty="0"/>
            </a:br>
            <a:r>
              <a:rPr lang="en-GB" dirty="0"/>
              <a:t>you see?</a:t>
            </a:r>
          </a:p>
        </p:txBody>
      </p:sp>
      <p:pic>
        <p:nvPicPr>
          <p:cNvPr id="6" name="Picture 5" descr="A diagram of a risk management system&#10;&#10;AI-generated content may be incorrect.">
            <a:extLst>
              <a:ext uri="{FF2B5EF4-FFF2-40B4-BE49-F238E27FC236}">
                <a16:creationId xmlns:a16="http://schemas.microsoft.com/office/drawing/2014/main" id="{9936FF80-ABBC-C74C-38BE-37D9934D7366}"/>
              </a:ext>
            </a:extLst>
          </p:cNvPr>
          <p:cNvPicPr>
            <a:picLocks noChangeAspect="1"/>
          </p:cNvPicPr>
          <p:nvPr/>
        </p:nvPicPr>
        <p:blipFill>
          <a:blip r:embed="rId2"/>
          <a:stretch>
            <a:fillRect/>
          </a:stretch>
        </p:blipFill>
        <p:spPr>
          <a:xfrm>
            <a:off x="4709751" y="1920240"/>
            <a:ext cx="7054141" cy="3961575"/>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82520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66A9A0-1691-0984-B8D4-8FEDA24EF03A}"/>
              </a:ext>
            </a:extLst>
          </p:cNvPr>
          <p:cNvSpPr>
            <a:spLocks noGrp="1"/>
          </p:cNvSpPr>
          <p:nvPr>
            <p:ph sz="quarter" idx="10"/>
          </p:nvPr>
        </p:nvSpPr>
        <p:spPr/>
        <p:txBody>
          <a:bodyPr/>
          <a:lstStyle/>
          <a:p>
            <a:r>
              <a:rPr lang="en-GB" dirty="0"/>
              <a:t>Users must be able to</a:t>
            </a:r>
          </a:p>
          <a:p>
            <a:pPr marL="342900" indent="-342900">
              <a:buFont typeface="Arial" panose="020B0604020202020204" pitchFamily="34" charset="0"/>
              <a:buChar char="•"/>
            </a:pPr>
            <a:r>
              <a:rPr lang="en-GB" dirty="0"/>
              <a:t>trace AI-assisted decision processes,</a:t>
            </a:r>
          </a:p>
          <a:p>
            <a:pPr marL="342900" indent="-342900">
              <a:buFont typeface="Arial" panose="020B0604020202020204" pitchFamily="34" charset="0"/>
              <a:buChar char="•"/>
            </a:pPr>
            <a:r>
              <a:rPr lang="en-GB" dirty="0"/>
              <a:t>contest AI-based decisions,</a:t>
            </a:r>
          </a:p>
          <a:p>
            <a:pPr marL="342900" indent="-342900">
              <a:buFont typeface="Arial" panose="020B0604020202020204" pitchFamily="34" charset="0"/>
              <a:buChar char="•"/>
            </a:pPr>
            <a:r>
              <a:rPr lang="en-GB" dirty="0"/>
              <a:t>deny the processing of their data. </a:t>
            </a:r>
          </a:p>
          <a:p>
            <a:r>
              <a:rPr lang="en-GB" dirty="0"/>
              <a:t>Providers and developers have to</a:t>
            </a:r>
          </a:p>
          <a:p>
            <a:pPr marL="342900" indent="-342900">
              <a:buFont typeface="Arial" panose="020B0604020202020204" pitchFamily="34" charset="0"/>
              <a:buChar char="•"/>
            </a:pPr>
            <a:r>
              <a:rPr lang="en-GB" dirty="0"/>
              <a:t>document algorithms,</a:t>
            </a:r>
          </a:p>
          <a:p>
            <a:pPr marL="342900" indent="-342900">
              <a:buFont typeface="Arial" panose="020B0604020202020204" pitchFamily="34" charset="0"/>
              <a:buChar char="•"/>
            </a:pPr>
            <a:r>
              <a:rPr lang="en-GB" dirty="0"/>
              <a:t>incl. risk assessment,</a:t>
            </a:r>
          </a:p>
          <a:p>
            <a:pPr marL="342900" indent="-342900">
              <a:buFont typeface="Arial" panose="020B0604020202020204" pitchFamily="34" charset="0"/>
              <a:buChar char="•"/>
            </a:pPr>
            <a:r>
              <a:rPr lang="en-GB" dirty="0"/>
              <a:t>ensure to oversee decisions by humans.</a:t>
            </a:r>
          </a:p>
        </p:txBody>
      </p:sp>
      <p:sp>
        <p:nvSpPr>
          <p:cNvPr id="4" name="Rectangle 3">
            <a:extLst>
              <a:ext uri="{FF2B5EF4-FFF2-40B4-BE49-F238E27FC236}">
                <a16:creationId xmlns:a16="http://schemas.microsoft.com/office/drawing/2014/main" id="{FD967293-8F40-AEE3-AA59-6C4CE5376279}"/>
              </a:ext>
            </a:extLst>
          </p:cNvPr>
          <p:cNvSpPr/>
          <p:nvPr/>
        </p:nvSpPr>
        <p:spPr>
          <a:xfrm>
            <a:off x="1167319" y="1634247"/>
            <a:ext cx="9649838" cy="1581393"/>
          </a:xfrm>
          <a:prstGeom prst="rect">
            <a:avLst/>
          </a:prstGeom>
          <a:solidFill>
            <a:srgbClr val="C000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56F10A46-E69F-AC85-7226-736071FE196E}"/>
              </a:ext>
            </a:extLst>
          </p:cNvPr>
          <p:cNvSpPr>
            <a:spLocks noGrp="1"/>
          </p:cNvSpPr>
          <p:nvPr>
            <p:ph type="title"/>
          </p:nvPr>
        </p:nvSpPr>
        <p:spPr/>
        <p:txBody>
          <a:bodyPr/>
          <a:lstStyle/>
          <a:p>
            <a:r>
              <a:rPr lang="en-GB" dirty="0"/>
              <a:t>Documentation obligation / Transparency</a:t>
            </a:r>
            <a:endParaRPr lang="LID4096" dirty="0"/>
          </a:p>
        </p:txBody>
      </p:sp>
      <p:sp>
        <p:nvSpPr>
          <p:cNvPr id="5" name="Speech Bubble: Rectangle 4">
            <a:extLst>
              <a:ext uri="{FF2B5EF4-FFF2-40B4-BE49-F238E27FC236}">
                <a16:creationId xmlns:a16="http://schemas.microsoft.com/office/drawing/2014/main" id="{51F109B0-7D91-65A9-CF41-85A76BB6EA9D}"/>
              </a:ext>
            </a:extLst>
          </p:cNvPr>
          <p:cNvSpPr/>
          <p:nvPr/>
        </p:nvSpPr>
        <p:spPr>
          <a:xfrm>
            <a:off x="8405553" y="3459033"/>
            <a:ext cx="2910882" cy="1224131"/>
          </a:xfrm>
          <a:prstGeom prst="wedgeRectCallout">
            <a:avLst>
              <a:gd name="adj1" fmla="val -24271"/>
              <a:gd name="adj2" fmla="val -63227"/>
            </a:avLst>
          </a:prstGeom>
          <a:solidFill>
            <a:schemeClr val="bg1"/>
          </a:solid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C00000"/>
                </a:solidFill>
              </a:rPr>
              <a:t>These aspects make many usage scenarios, e.g. in research de facto impossible</a:t>
            </a:r>
            <a:endParaRPr lang="LID4096" dirty="0">
              <a:solidFill>
                <a:srgbClr val="C00000"/>
              </a:solidFill>
            </a:endParaRPr>
          </a:p>
        </p:txBody>
      </p:sp>
    </p:spTree>
    <p:extLst>
      <p:ext uri="{BB962C8B-B14F-4D97-AF65-F5344CB8AC3E}">
        <p14:creationId xmlns:p14="http://schemas.microsoft.com/office/powerpoint/2010/main" val="184036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63F730D-2680-6448-44B4-8C3605A22D41}"/>
              </a:ext>
            </a:extLst>
          </p:cNvPr>
          <p:cNvPicPr>
            <a:picLocks noChangeAspect="1"/>
          </p:cNvPicPr>
          <p:nvPr/>
        </p:nvPicPr>
        <p:blipFill>
          <a:blip r:embed="rId2"/>
          <a:srcRect l="8844" t="70961" b="81"/>
          <a:stretch/>
        </p:blipFill>
        <p:spPr>
          <a:xfrm>
            <a:off x="875565" y="3202325"/>
            <a:ext cx="10220445" cy="1386840"/>
          </a:xfrm>
          <a:prstGeom prst="rect">
            <a:avLst/>
          </a:prstGeom>
        </p:spPr>
      </p:pic>
      <p:pic>
        <p:nvPicPr>
          <p:cNvPr id="4" name="Picture 3">
            <a:extLst>
              <a:ext uri="{FF2B5EF4-FFF2-40B4-BE49-F238E27FC236}">
                <a16:creationId xmlns:a16="http://schemas.microsoft.com/office/drawing/2014/main" id="{BA6E233B-6799-8744-AA92-F9ACF9E918F5}"/>
              </a:ext>
            </a:extLst>
          </p:cNvPr>
          <p:cNvPicPr>
            <a:picLocks noChangeAspect="1"/>
          </p:cNvPicPr>
          <p:nvPr/>
        </p:nvPicPr>
        <p:blipFill>
          <a:blip r:embed="rId2"/>
          <a:srcRect l="8844" t="24819" b="32858"/>
          <a:stretch/>
        </p:blipFill>
        <p:spPr>
          <a:xfrm>
            <a:off x="875566" y="1082041"/>
            <a:ext cx="10220445" cy="2026920"/>
          </a:xfrm>
          <a:prstGeom prst="rect">
            <a:avLst/>
          </a:prstGeom>
        </p:spPr>
      </p:pic>
      <p:sp>
        <p:nvSpPr>
          <p:cNvPr id="2" name="Title 1">
            <a:extLst>
              <a:ext uri="{FF2B5EF4-FFF2-40B4-BE49-F238E27FC236}">
                <a16:creationId xmlns:a16="http://schemas.microsoft.com/office/drawing/2014/main" id="{47F06FE9-337E-2670-0E96-0C782FB2ADD2}"/>
              </a:ext>
            </a:extLst>
          </p:cNvPr>
          <p:cNvSpPr>
            <a:spLocks noGrp="1"/>
          </p:cNvSpPr>
          <p:nvPr>
            <p:ph type="title"/>
          </p:nvPr>
        </p:nvSpPr>
        <p:spPr/>
        <p:txBody>
          <a:bodyPr/>
          <a:lstStyle/>
          <a:p>
            <a:r>
              <a:rPr lang="en-GB" dirty="0" err="1"/>
              <a:t>Language models</a:t>
            </a:r>
            <a:r>
              <a:rPr lang="en-GB" dirty="0"/>
              <a:t> </a:t>
            </a:r>
            <a:r>
              <a:rPr lang="en-GB" dirty="0" err="1"/>
              <a:t>make</a:t>
            </a:r>
            <a:r>
              <a:rPr lang="en-GB" dirty="0"/>
              <a:t> mistakes</a:t>
            </a:r>
            <a:endParaRPr lang="LID4096" dirty="0"/>
          </a:p>
        </p:txBody>
      </p:sp>
      <p:cxnSp>
        <p:nvCxnSpPr>
          <p:cNvPr id="5" name="Straight Connector 4">
            <a:extLst>
              <a:ext uri="{FF2B5EF4-FFF2-40B4-BE49-F238E27FC236}">
                <a16:creationId xmlns:a16="http://schemas.microsoft.com/office/drawing/2014/main" id="{A7C0934E-0FA5-9E8A-7CEA-338ED24FF009}"/>
              </a:ext>
            </a:extLst>
          </p:cNvPr>
          <p:cNvCxnSpPr>
            <a:cxnSpLocks/>
          </p:cNvCxnSpPr>
          <p:nvPr/>
        </p:nvCxnSpPr>
        <p:spPr>
          <a:xfrm>
            <a:off x="5675169" y="4591089"/>
            <a:ext cx="390351"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BF4383F-62AD-5825-6EA9-588639CADA7C}"/>
              </a:ext>
            </a:extLst>
          </p:cNvPr>
          <p:cNvCxnSpPr/>
          <p:nvPr/>
        </p:nvCxnSpPr>
        <p:spPr>
          <a:xfrm>
            <a:off x="4723730" y="2917009"/>
            <a:ext cx="28014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Speech Bubble: Rectangle 6">
            <a:extLst>
              <a:ext uri="{FF2B5EF4-FFF2-40B4-BE49-F238E27FC236}">
                <a16:creationId xmlns:a16="http://schemas.microsoft.com/office/drawing/2014/main" id="{A44B0753-0563-B705-5E85-11A155783D25}"/>
              </a:ext>
            </a:extLst>
          </p:cNvPr>
          <p:cNvSpPr/>
          <p:nvPr/>
        </p:nvSpPr>
        <p:spPr>
          <a:xfrm>
            <a:off x="7284720" y="4511040"/>
            <a:ext cx="4648200" cy="1386840"/>
          </a:xfrm>
          <a:prstGeom prst="wedgeRectCallou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C00000"/>
                </a:solidFill>
              </a:rPr>
              <a:t>The </a:t>
            </a:r>
            <a:r>
              <a:rPr lang="en-GB" sz="2400" dirty="0" err="1">
                <a:solidFill>
                  <a:srgbClr val="C00000"/>
                </a:solidFill>
              </a:rPr>
              <a:t>user</a:t>
            </a:r>
            <a:r>
              <a:rPr lang="en-GB" sz="2400" dirty="0">
                <a:solidFill>
                  <a:srgbClr val="C00000"/>
                </a:solidFill>
              </a:rPr>
              <a:t> of the </a:t>
            </a:r>
            <a:r>
              <a:rPr lang="en-GB" sz="2400" dirty="0" err="1">
                <a:solidFill>
                  <a:srgbClr val="C00000"/>
                </a:solidFill>
              </a:rPr>
              <a:t>language model</a:t>
            </a:r>
            <a:r>
              <a:rPr lang="en-GB" sz="2400" dirty="0">
                <a:solidFill>
                  <a:srgbClr val="C00000"/>
                </a:solidFill>
              </a:rPr>
              <a:t> / author of the </a:t>
            </a:r>
            <a:r>
              <a:rPr lang="en-GB" sz="2400" dirty="0" err="1">
                <a:solidFill>
                  <a:srgbClr val="C00000"/>
                </a:solidFill>
              </a:rPr>
              <a:t>translated</a:t>
            </a:r>
            <a:r>
              <a:rPr lang="en-GB" sz="2400" dirty="0">
                <a:solidFill>
                  <a:srgbClr val="C00000"/>
                </a:solidFill>
              </a:rPr>
              <a:t> </a:t>
            </a:r>
            <a:r>
              <a:rPr lang="en-GB" sz="2400" dirty="0" err="1">
                <a:solidFill>
                  <a:srgbClr val="C00000"/>
                </a:solidFill>
              </a:rPr>
              <a:t>text</a:t>
            </a:r>
            <a:r>
              <a:rPr lang="en-GB" sz="2400" dirty="0">
                <a:solidFill>
                  <a:srgbClr val="C00000"/>
                </a:solidFill>
              </a:rPr>
              <a:t> </a:t>
            </a:r>
            <a:r>
              <a:rPr lang="en-GB" sz="2400" dirty="0" err="1">
                <a:solidFill>
                  <a:srgbClr val="C00000"/>
                </a:solidFill>
              </a:rPr>
              <a:t>is</a:t>
            </a:r>
            <a:r>
              <a:rPr lang="en-GB" sz="2400" dirty="0">
                <a:solidFill>
                  <a:srgbClr val="C00000"/>
                </a:solidFill>
              </a:rPr>
              <a:t> </a:t>
            </a:r>
            <a:r>
              <a:rPr lang="en-GB" sz="2400" dirty="0" err="1">
                <a:solidFill>
                  <a:srgbClr val="C00000"/>
                </a:solidFill>
              </a:rPr>
              <a:t>responsible</a:t>
            </a:r>
            <a:endParaRPr lang="LID4096" sz="2400" dirty="0">
              <a:solidFill>
                <a:srgbClr val="C00000"/>
              </a:solidFill>
            </a:endParaRPr>
          </a:p>
        </p:txBody>
      </p:sp>
      <p:sp>
        <p:nvSpPr>
          <p:cNvPr id="10" name="Content Placeholder 9">
            <a:extLst>
              <a:ext uri="{FF2B5EF4-FFF2-40B4-BE49-F238E27FC236}">
                <a16:creationId xmlns:a16="http://schemas.microsoft.com/office/drawing/2014/main" id="{46675F16-9808-1A20-B44F-8E4C7E2BA3D4}"/>
              </a:ext>
            </a:extLst>
          </p:cNvPr>
          <p:cNvSpPr>
            <a:spLocks noGrp="1"/>
          </p:cNvSpPr>
          <p:nvPr>
            <p:ph sz="quarter" idx="10"/>
          </p:nvPr>
        </p:nvSpPr>
        <p:spPr>
          <a:xfrm>
            <a:off x="875566" y="1184015"/>
            <a:ext cx="2682973" cy="454285"/>
          </a:xfrm>
        </p:spPr>
        <p:txBody>
          <a:bodyPr/>
          <a:lstStyle/>
          <a:p>
            <a:r>
              <a:rPr lang="en-GB" dirty="0"/>
              <a:t>…just like humans</a:t>
            </a:r>
            <a:endParaRPr lang="LID4096" dirty="0"/>
          </a:p>
        </p:txBody>
      </p:sp>
    </p:spTree>
    <p:extLst>
      <p:ext uri="{BB962C8B-B14F-4D97-AF65-F5344CB8AC3E}">
        <p14:creationId xmlns:p14="http://schemas.microsoft.com/office/powerpoint/2010/main" val="388756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A5D62-85AE-9B0D-AF09-FBA838D050D1}"/>
              </a:ext>
            </a:extLst>
          </p:cNvPr>
          <p:cNvSpPr>
            <a:spLocks noGrp="1"/>
          </p:cNvSpPr>
          <p:nvPr>
            <p:ph type="title"/>
          </p:nvPr>
        </p:nvSpPr>
        <p:spPr/>
        <p:txBody>
          <a:bodyPr/>
          <a:lstStyle/>
          <a:p>
            <a:r>
              <a:rPr lang="en-GB" dirty="0" err="1"/>
              <a:t>Language models</a:t>
            </a:r>
            <a:r>
              <a:rPr lang="en-GB" dirty="0"/>
              <a:t> </a:t>
            </a:r>
            <a:r>
              <a:rPr lang="en-GB" dirty="0" err="1"/>
              <a:t>can</a:t>
            </a:r>
            <a:r>
              <a:rPr lang="en-GB" dirty="0"/>
              <a:t> correct </a:t>
            </a:r>
            <a:r>
              <a:rPr lang="en-GB" dirty="0" err="1"/>
              <a:t>errors</a:t>
            </a:r>
            <a:endParaRPr lang="LID4096" dirty="0"/>
          </a:p>
        </p:txBody>
      </p:sp>
      <p:pic>
        <p:nvPicPr>
          <p:cNvPr id="5" name="Picture 4">
            <a:extLst>
              <a:ext uri="{FF2B5EF4-FFF2-40B4-BE49-F238E27FC236}">
                <a16:creationId xmlns:a16="http://schemas.microsoft.com/office/drawing/2014/main" id="{67727C22-D390-D8E2-0113-ADF7687CA0EF}"/>
              </a:ext>
            </a:extLst>
          </p:cNvPr>
          <p:cNvPicPr>
            <a:picLocks noChangeAspect="1"/>
          </p:cNvPicPr>
          <p:nvPr/>
        </p:nvPicPr>
        <p:blipFill>
          <a:blip r:embed="rId2"/>
          <a:stretch>
            <a:fillRect/>
          </a:stretch>
        </p:blipFill>
        <p:spPr>
          <a:xfrm>
            <a:off x="157180" y="1033344"/>
            <a:ext cx="10443407" cy="4941254"/>
          </a:xfrm>
          <a:prstGeom prst="rect">
            <a:avLst/>
          </a:prstGeom>
        </p:spPr>
      </p:pic>
      <p:cxnSp>
        <p:nvCxnSpPr>
          <p:cNvPr id="6" name="Straight Connector 5">
            <a:extLst>
              <a:ext uri="{FF2B5EF4-FFF2-40B4-BE49-F238E27FC236}">
                <a16:creationId xmlns:a16="http://schemas.microsoft.com/office/drawing/2014/main" id="{E4BB017D-50C7-61BB-C3EB-2636C75136E5}"/>
              </a:ext>
            </a:extLst>
          </p:cNvPr>
          <p:cNvCxnSpPr>
            <a:cxnSpLocks/>
          </p:cNvCxnSpPr>
          <p:nvPr/>
        </p:nvCxnSpPr>
        <p:spPr>
          <a:xfrm>
            <a:off x="4830083" y="3971156"/>
            <a:ext cx="390351"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B981330-66E8-EA75-97C7-B92A7DDFDFD1}"/>
              </a:ext>
            </a:extLst>
          </p:cNvPr>
          <p:cNvCxnSpPr>
            <a:cxnSpLocks/>
          </p:cNvCxnSpPr>
          <p:nvPr/>
        </p:nvCxnSpPr>
        <p:spPr>
          <a:xfrm>
            <a:off x="7128998" y="5820620"/>
            <a:ext cx="390351"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8" name="Speech Bubble: Rectangle 7">
            <a:extLst>
              <a:ext uri="{FF2B5EF4-FFF2-40B4-BE49-F238E27FC236}">
                <a16:creationId xmlns:a16="http://schemas.microsoft.com/office/drawing/2014/main" id="{577D8151-8B83-F216-4BD8-A07CD2BE09A8}"/>
              </a:ext>
            </a:extLst>
          </p:cNvPr>
          <p:cNvSpPr/>
          <p:nvPr/>
        </p:nvSpPr>
        <p:spPr>
          <a:xfrm>
            <a:off x="9952020" y="1996295"/>
            <a:ext cx="2082800" cy="1036321"/>
          </a:xfrm>
          <a:prstGeom prst="wedgeRectCallout">
            <a:avLst>
              <a:gd name="adj1" fmla="val -40833"/>
              <a:gd name="adj2" fmla="val -67892"/>
            </a:avLst>
          </a:prstGeom>
          <a:solidFill>
            <a:schemeClr val="bg1"/>
          </a:solidFill>
          <a:ln w="3810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accent4">
                    <a:lumMod val="75000"/>
                  </a:schemeClr>
                </a:solidFill>
              </a:rPr>
              <a:t>“Are you sure?” is a question you can always ask!</a:t>
            </a:r>
            <a:endParaRPr lang="LID4096" dirty="0">
              <a:solidFill>
                <a:schemeClr val="accent4">
                  <a:lumMod val="75000"/>
                </a:schemeClr>
              </a:solidFill>
            </a:endParaRPr>
          </a:p>
        </p:txBody>
      </p:sp>
    </p:spTree>
    <p:extLst>
      <p:ext uri="{BB962C8B-B14F-4D97-AF65-F5344CB8AC3E}">
        <p14:creationId xmlns:p14="http://schemas.microsoft.com/office/powerpoint/2010/main" val="3904562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E84E-7E2F-7B78-B112-393911E13F3B}"/>
              </a:ext>
            </a:extLst>
          </p:cNvPr>
          <p:cNvSpPr>
            <a:spLocks noGrp="1"/>
          </p:cNvSpPr>
          <p:nvPr>
            <p:ph type="title"/>
          </p:nvPr>
        </p:nvSpPr>
        <p:spPr/>
        <p:txBody>
          <a:bodyPr/>
          <a:lstStyle/>
          <a:p>
            <a:r>
              <a:rPr lang="en-GB" dirty="0" err="1"/>
              <a:t>Language models</a:t>
            </a:r>
            <a:r>
              <a:rPr lang="en-GB" dirty="0"/>
              <a:t> </a:t>
            </a:r>
            <a:r>
              <a:rPr lang="en-GB" dirty="0" err="1"/>
              <a:t>can</a:t>
            </a:r>
            <a:r>
              <a:rPr lang="en-GB" dirty="0"/>
              <a:t> correct </a:t>
            </a:r>
            <a:r>
              <a:rPr lang="en-GB" dirty="0" err="1"/>
              <a:t>errors</a:t>
            </a:r>
            <a:endParaRPr lang="LID4096" dirty="0"/>
          </a:p>
        </p:txBody>
      </p:sp>
      <p:sp>
        <p:nvSpPr>
          <p:cNvPr id="3" name="Content Placeholder 2">
            <a:extLst>
              <a:ext uri="{FF2B5EF4-FFF2-40B4-BE49-F238E27FC236}">
                <a16:creationId xmlns:a16="http://schemas.microsoft.com/office/drawing/2014/main" id="{9F9242D6-60C0-3992-A28C-7ABFEA81D288}"/>
              </a:ext>
            </a:extLst>
          </p:cNvPr>
          <p:cNvSpPr>
            <a:spLocks noGrp="1"/>
          </p:cNvSpPr>
          <p:nvPr>
            <p:ph sz="quarter" idx="10"/>
          </p:nvPr>
        </p:nvSpPr>
        <p:spPr/>
        <p:txBody>
          <a:bodyPr/>
          <a:lstStyle/>
          <a:p>
            <a:endParaRPr lang="LID4096"/>
          </a:p>
        </p:txBody>
      </p:sp>
      <p:pic>
        <p:nvPicPr>
          <p:cNvPr id="5" name="Picture 4">
            <a:extLst>
              <a:ext uri="{FF2B5EF4-FFF2-40B4-BE49-F238E27FC236}">
                <a16:creationId xmlns:a16="http://schemas.microsoft.com/office/drawing/2014/main" id="{8E9EA8FA-344A-82F6-CBAD-7886F8A4E38E}"/>
              </a:ext>
            </a:extLst>
          </p:cNvPr>
          <p:cNvPicPr>
            <a:picLocks noChangeAspect="1"/>
          </p:cNvPicPr>
          <p:nvPr/>
        </p:nvPicPr>
        <p:blipFill>
          <a:blip r:embed="rId2"/>
          <a:stretch>
            <a:fillRect/>
          </a:stretch>
        </p:blipFill>
        <p:spPr>
          <a:xfrm>
            <a:off x="875566" y="1184015"/>
            <a:ext cx="9553456" cy="4566172"/>
          </a:xfrm>
          <a:prstGeom prst="rect">
            <a:avLst/>
          </a:prstGeom>
        </p:spPr>
      </p:pic>
    </p:spTree>
    <p:extLst>
      <p:ext uri="{BB962C8B-B14F-4D97-AF65-F5344CB8AC3E}">
        <p14:creationId xmlns:p14="http://schemas.microsoft.com/office/powerpoint/2010/main" val="27689315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Conclusion</a:t>
            </a:r>
          </a:p>
        </p:txBody>
      </p:sp>
      <p:sp>
        <p:nvSpPr>
          <p:cNvPr id="4" name="Content Placeholder 3">
            <a:extLst>
              <a:ext uri="{FF2B5EF4-FFF2-40B4-BE49-F238E27FC236}">
                <a16:creationId xmlns:a16="http://schemas.microsoft.com/office/drawing/2014/main" id="{65D9F631-E744-5EA8-A881-CA514A8067A9}"/>
              </a:ext>
            </a:extLst>
          </p:cNvPr>
          <p:cNvSpPr>
            <a:spLocks noGrp="1"/>
          </p:cNvSpPr>
          <p:nvPr>
            <p:ph sz="quarter" idx="10"/>
          </p:nvPr>
        </p:nvSpPr>
        <p:spPr>
          <a:xfrm>
            <a:off x="875567" y="1184015"/>
            <a:ext cx="10425132" cy="4550036"/>
          </a:xfrm>
        </p:spPr>
        <p:txBody>
          <a:bodyPr/>
          <a:lstStyle/>
          <a:p>
            <a:r>
              <a:rPr lang="de-DE" sz="2800" dirty="0"/>
              <a:t>• EU AI Act and GDPR complement each other in the protection of fundamental rights</a:t>
            </a:r>
          </a:p>
          <a:p>
            <a:r>
              <a:rPr lang="de-DE" sz="2800" dirty="0"/>
              <a:t>• Key elements: risks, accountability, transparency, and human oversight</a:t>
            </a:r>
          </a:p>
          <a:p>
            <a:endParaRPr lang="de-DE" sz="2800" dirty="0"/>
          </a:p>
          <a:p>
            <a:endParaRPr lang="LID4096" sz="2800" dirty="0"/>
          </a:p>
        </p:txBody>
      </p:sp>
      <p:sp>
        <p:nvSpPr>
          <p:cNvPr id="3" name="Oval 2">
            <a:extLst>
              <a:ext uri="{FF2B5EF4-FFF2-40B4-BE49-F238E27FC236}">
                <a16:creationId xmlns:a16="http://schemas.microsoft.com/office/drawing/2014/main" id="{3524169E-61EE-52DC-013B-C66935B87D63}"/>
              </a:ext>
            </a:extLst>
          </p:cNvPr>
          <p:cNvSpPr/>
          <p:nvPr/>
        </p:nvSpPr>
        <p:spPr>
          <a:xfrm>
            <a:off x="4048396" y="3684940"/>
            <a:ext cx="1993392" cy="1989045"/>
          </a:xfrm>
          <a:prstGeom prst="ellipse">
            <a:avLst/>
          </a:prstGeom>
          <a:solidFill>
            <a:schemeClr val="accent1">
              <a:alpha val="5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GDPR</a:t>
            </a:r>
            <a:endParaRPr lang="LID4096" dirty="0"/>
          </a:p>
        </p:txBody>
      </p:sp>
      <p:sp>
        <p:nvSpPr>
          <p:cNvPr id="5" name="Oval 4">
            <a:extLst>
              <a:ext uri="{FF2B5EF4-FFF2-40B4-BE49-F238E27FC236}">
                <a16:creationId xmlns:a16="http://schemas.microsoft.com/office/drawing/2014/main" id="{D807B9A1-F72F-A8E1-0596-FCE5C1F3F6B0}"/>
              </a:ext>
            </a:extLst>
          </p:cNvPr>
          <p:cNvSpPr/>
          <p:nvPr/>
        </p:nvSpPr>
        <p:spPr>
          <a:xfrm>
            <a:off x="5634692" y="3684941"/>
            <a:ext cx="1993392" cy="1989045"/>
          </a:xfrm>
          <a:prstGeom prst="ellipse">
            <a:avLst/>
          </a:prstGeom>
          <a:solidFill>
            <a:schemeClr val="accent1">
              <a:alpha val="5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EU AI Act</a:t>
            </a:r>
            <a:endParaRPr lang="LID4096"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A1292-05B8-5779-77FB-9581939C1F1A}"/>
            </a:ext>
          </a:extLst>
        </p:cNvPr>
        <p:cNvGrpSpPr/>
        <p:nvPr/>
      </p:nvGrpSpPr>
      <p:grpSpPr>
        <a:xfrm>
          <a:off x="0" y="0"/>
          <a:ext cx="0" cy="0"/>
          <a:chOff x="0" y="0"/>
          <a:chExt cx="0" cy="0"/>
        </a:xfrm>
      </p:grpSpPr>
      <p:sp>
        <p:nvSpPr>
          <p:cNvPr id="9" name="Textplatzhalter 2">
            <a:extLst>
              <a:ext uri="{FF2B5EF4-FFF2-40B4-BE49-F238E27FC236}">
                <a16:creationId xmlns:a16="http://schemas.microsoft.com/office/drawing/2014/main" id="{4F3F7312-78AA-7854-EA35-8E166B9CD5E8}"/>
              </a:ext>
            </a:extLst>
          </p:cNvPr>
          <p:cNvSpPr txBox="1">
            <a:spLocks/>
          </p:cNvSpPr>
          <p:nvPr/>
        </p:nvSpPr>
        <p:spPr>
          <a:xfrm>
            <a:off x="437199" y="2670372"/>
            <a:ext cx="7633375"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4400" dirty="0">
              <a:solidFill>
                <a:srgbClr val="064569"/>
              </a:solidFill>
              <a:ea typeface="Open Sans ExtraBold" panose="020B0606030504020204" pitchFamily="34" charset="0"/>
              <a:cs typeface="Open Sans ExtraBold" panose="020B0606030504020204" pitchFamily="34" charset="0"/>
            </a:endParaRPr>
          </a:p>
          <a:p>
            <a:r>
              <a:rPr lang="en-US" sz="4400" dirty="0" err="1">
                <a:solidFill>
                  <a:srgbClr val="064569"/>
                </a:solidFill>
                <a:ea typeface="Open Sans ExtraBold" panose="020B0606030504020204" pitchFamily="34" charset="0"/>
                <a:cs typeface="Open Sans ExtraBold" panose="020B0606030504020204" pitchFamily="34" charset="0"/>
              </a:rPr>
              <a:t>Copyright</a:t>
            </a:r>
            <a:r>
              <a:rPr lang="en-US" sz="4400" dirty="0">
                <a:solidFill>
                  <a:srgbClr val="064569"/>
                </a:solidFill>
                <a:ea typeface="Open Sans ExtraBold" panose="020B0606030504020204" pitchFamily="34" charset="0"/>
                <a:cs typeface="Open Sans ExtraBold" panose="020B0606030504020204" pitchFamily="34" charset="0"/>
              </a:rPr>
              <a:t> </a:t>
            </a:r>
            <a:r>
              <a:rPr lang="en-US" sz="4400" dirty="0" err="1">
                <a:solidFill>
                  <a:srgbClr val="064569"/>
                </a:solidFill>
                <a:ea typeface="Open Sans ExtraBold" panose="020B0606030504020204" pitchFamily="34" charset="0"/>
                <a:cs typeface="Open Sans ExtraBold" panose="020B0606030504020204" pitchFamily="34" charset="0"/>
              </a:rPr>
              <a:t>in</a:t>
            </a:r>
            <a:r>
              <a:rPr lang="en-US" sz="4400" dirty="0">
                <a:solidFill>
                  <a:srgbClr val="064569"/>
                </a:solidFill>
                <a:ea typeface="Open Sans ExtraBold" panose="020B0606030504020204" pitchFamily="34" charset="0"/>
                <a:cs typeface="Open Sans ExtraBold" panose="020B0606030504020204" pitchFamily="34" charset="0"/>
              </a:rPr>
              <a:t> </a:t>
            </a:r>
            <a:r>
              <a:rPr lang="en-US" sz="4400" dirty="0" err="1">
                <a:solidFill>
                  <a:srgbClr val="064569"/>
                </a:solidFill>
                <a:ea typeface="Open Sans ExtraBold" panose="020B0606030504020204" pitchFamily="34" charset="0"/>
                <a:cs typeface="Open Sans ExtraBold" panose="020B0606030504020204" pitchFamily="34" charset="0"/>
              </a:rPr>
              <a:t>the context</a:t>
            </a:r>
            <a:r>
              <a:rPr lang="en-US" sz="4400" dirty="0">
                <a:solidFill>
                  <a:srgbClr val="064569"/>
                </a:solidFill>
                <a:ea typeface="Open Sans ExtraBold" panose="020B0606030504020204" pitchFamily="34" charset="0"/>
                <a:cs typeface="Open Sans ExtraBold" panose="020B0606030504020204" pitchFamily="34" charset="0"/>
              </a:rPr>
              <a:t> </a:t>
            </a:r>
            <a:r>
              <a:rPr lang="en-US" sz="4400" dirty="0" err="1">
                <a:solidFill>
                  <a:srgbClr val="064569"/>
                </a:solidFill>
                <a:ea typeface="Open Sans ExtraBold" panose="020B0606030504020204" pitchFamily="34" charset="0"/>
                <a:cs typeface="Open Sans ExtraBold" panose="020B0606030504020204" pitchFamily="34" charset="0"/>
              </a:rPr>
              <a:t>of Generative</a:t>
            </a:r>
            <a:r>
              <a:rPr lang="en-US" sz="4400" dirty="0">
                <a:solidFill>
                  <a:srgbClr val="064569"/>
                </a:solidFill>
                <a:ea typeface="Open Sans ExtraBold" panose="020B0606030504020204" pitchFamily="34" charset="0"/>
                <a:cs typeface="Open Sans ExtraBold" panose="020B0606030504020204" pitchFamily="34" charset="0"/>
              </a:rPr>
              <a:t> AI</a:t>
            </a:r>
            <a:endParaRPr lang="en-US" sz="4400" b="1" dirty="0">
              <a:solidFill>
                <a:srgbClr val="064569"/>
              </a:solidFill>
              <a:ea typeface="Open Sans ExtraBold" panose="020B0606030504020204" pitchFamily="34" charset="0"/>
              <a:cs typeface="Open Sans ExtraBold" panose="020B0606030504020204" pitchFamily="34" charset="0"/>
            </a:endParaRPr>
          </a:p>
          <a:p>
            <a:r>
              <a:rPr lang="en-US" sz="3200" dirty="0">
                <a:solidFill>
                  <a:srgbClr val="51B02F"/>
                </a:solidFill>
                <a:ea typeface="Open Sans ExtraBold" panose="020B0606030504020204" pitchFamily="34" charset="0"/>
                <a:cs typeface="Open Sans ExtraBold" panose="020B0606030504020204" pitchFamily="34" charset="0"/>
              </a:rPr>
              <a:t>Robert Haase</a:t>
            </a:r>
          </a:p>
          <a:p>
            <a:endParaRPr lang="en-US" sz="6600" dirty="0">
              <a:solidFill>
                <a:srgbClr val="51B02F"/>
              </a:solidFill>
              <a:ea typeface="Open Sans ExtraBold" panose="020B0606030504020204" pitchFamily="34" charset="0"/>
              <a:cs typeface="Open Sans ExtraBold" panose="020B0606030504020204" pitchFamily="34" charset="0"/>
            </a:endParaRPr>
          </a:p>
          <a:p>
            <a:endParaRPr lang="en-US" sz="4400" dirty="0">
              <a:solidFill>
                <a:srgbClr val="064569"/>
              </a:solidFill>
              <a:ea typeface="Open Sans ExtraBold" panose="020B0606030504020204" pitchFamily="34" charset="0"/>
              <a:cs typeface="Open Sans ExtraBold" panose="020B0606030504020204" pitchFamily="34" charset="0"/>
            </a:endParaRPr>
          </a:p>
        </p:txBody>
      </p:sp>
      <p:pic>
        <p:nvPicPr>
          <p:cNvPr id="18" name="Grafik 7">
            <a:extLst>
              <a:ext uri="{FF2B5EF4-FFF2-40B4-BE49-F238E27FC236}">
                <a16:creationId xmlns:a16="http://schemas.microsoft.com/office/drawing/2014/main" id="{E8DD2DD2-7B00-879F-219C-3950D2423843}"/>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19" name="Grafik 5">
            <a:extLst>
              <a:ext uri="{FF2B5EF4-FFF2-40B4-BE49-F238E27FC236}">
                <a16:creationId xmlns:a16="http://schemas.microsoft.com/office/drawing/2014/main" id="{623DEB5E-08F7-DFDA-057D-A55D4D42D0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20" name="Grafik 10">
            <a:extLst>
              <a:ext uri="{FF2B5EF4-FFF2-40B4-BE49-F238E27FC236}">
                <a16:creationId xmlns:a16="http://schemas.microsoft.com/office/drawing/2014/main" id="{FBA012F3-4EFC-06CE-3CB1-D5037019D5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cxnSp>
        <p:nvCxnSpPr>
          <p:cNvPr id="25" name="Straight Connector 24">
            <a:extLst>
              <a:ext uri="{FF2B5EF4-FFF2-40B4-BE49-F238E27FC236}">
                <a16:creationId xmlns:a16="http://schemas.microsoft.com/office/drawing/2014/main" id="{38F998C0-0030-CF33-8AED-2F999672FE58}"/>
              </a:ext>
            </a:extLst>
          </p:cNvPr>
          <p:cNvCxnSpPr/>
          <p:nvPr/>
        </p:nvCxnSpPr>
        <p:spPr>
          <a:xfrm>
            <a:off x="8639251" y="6232550"/>
            <a:ext cx="0" cy="490057"/>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9CA13E59-BBD0-3659-9DB5-35682A54991A}"/>
              </a:ext>
            </a:extLst>
          </p:cNvPr>
          <p:cNvPicPr>
            <a:picLocks noChangeAspect="1"/>
          </p:cNvPicPr>
          <p:nvPr/>
        </p:nvPicPr>
        <p:blipFill>
          <a:blip r:embed="rId5"/>
          <a:stretch/>
        </p:blipFill>
        <p:spPr>
          <a:xfrm>
            <a:off x="453140" y="361455"/>
            <a:ext cx="2646110" cy="1075932"/>
          </a:xfrm>
          <a:prstGeom prst="rect">
            <a:avLst/>
          </a:prstGeom>
          <a:ln w="0">
            <a:noFill/>
          </a:ln>
        </p:spPr>
      </p:pic>
      <p:sp>
        <p:nvSpPr>
          <p:cNvPr id="6" name="Textplatzhalter 2">
            <a:extLst>
              <a:ext uri="{FF2B5EF4-FFF2-40B4-BE49-F238E27FC236}">
                <a16:creationId xmlns:a16="http://schemas.microsoft.com/office/drawing/2014/main" id="{BCA0299E-28DA-2712-E824-AEC1D0F75D9D}"/>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70CA8DB4-9203-6380-7779-F05233C580EB}"/>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
        <p:nvSpPr>
          <p:cNvPr id="2" name="TextBox 1">
            <a:extLst>
              <a:ext uri="{FF2B5EF4-FFF2-40B4-BE49-F238E27FC236}">
                <a16:creationId xmlns:a16="http://schemas.microsoft.com/office/drawing/2014/main" id="{10E5B404-0997-3FB1-B340-22A677A35580}"/>
              </a:ext>
            </a:extLst>
          </p:cNvPr>
          <p:cNvSpPr txBox="1"/>
          <p:nvPr/>
        </p:nvSpPr>
        <p:spPr>
          <a:xfrm>
            <a:off x="7422327" y="3527068"/>
            <a:ext cx="467140" cy="1200329"/>
          </a:xfrm>
          <a:prstGeom prst="rect">
            <a:avLst/>
          </a:prstGeom>
          <a:noFill/>
        </p:spPr>
        <p:txBody>
          <a:bodyPr wrap="square" rtlCol="0">
            <a:spAutoFit/>
          </a:bodyPr>
          <a:lstStyle/>
          <a:p>
            <a:r>
              <a:rPr lang="en-DE" sz="7200" dirty="0">
                <a:solidFill>
                  <a:srgbClr val="00305E"/>
                </a:solidFill>
                <a:effectLst/>
                <a:latin typeface="Open Sans" panose="020B0606030504020204" pitchFamily="34" charset="0"/>
              </a:rPr>
              <a:t>🔥</a:t>
            </a:r>
            <a:endParaRPr lang="LID4096" sz="7200" dirty="0"/>
          </a:p>
        </p:txBody>
      </p:sp>
    </p:spTree>
    <p:extLst>
      <p:ext uri="{BB962C8B-B14F-4D97-AF65-F5344CB8AC3E}">
        <p14:creationId xmlns:p14="http://schemas.microsoft.com/office/powerpoint/2010/main" val="41045323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B1320-1EF4-ADCC-BB4E-DFAF9CFB443A}"/>
              </a:ext>
            </a:extLst>
          </p:cNvPr>
          <p:cNvSpPr>
            <a:spLocks noGrp="1"/>
          </p:cNvSpPr>
          <p:nvPr>
            <p:ph type="title"/>
          </p:nvPr>
        </p:nvSpPr>
        <p:spPr/>
        <p:txBody>
          <a:bodyPr/>
          <a:lstStyle/>
          <a:p>
            <a:r>
              <a:rPr lang="en-GB" dirty="0" err="1"/>
              <a:t>Copyright</a:t>
            </a:r>
            <a:endParaRPr lang="LID4096" dirty="0"/>
          </a:p>
        </p:txBody>
      </p:sp>
      <p:sp>
        <p:nvSpPr>
          <p:cNvPr id="3" name="Content Placeholder 2">
            <a:extLst>
              <a:ext uri="{FF2B5EF4-FFF2-40B4-BE49-F238E27FC236}">
                <a16:creationId xmlns:a16="http://schemas.microsoft.com/office/drawing/2014/main" id="{E2C521DD-0ED0-8E36-1301-8701D8C7A80D}"/>
              </a:ext>
            </a:extLst>
          </p:cNvPr>
          <p:cNvSpPr>
            <a:spLocks noGrp="1"/>
          </p:cNvSpPr>
          <p:nvPr>
            <p:ph sz="quarter" idx="10"/>
          </p:nvPr>
        </p:nvSpPr>
        <p:spPr>
          <a:xfrm>
            <a:off x="875566" y="1184014"/>
            <a:ext cx="10644901" cy="4820545"/>
          </a:xfrm>
        </p:spPr>
        <p:txBody>
          <a:bodyPr>
            <a:normAutofit/>
          </a:bodyPr>
          <a:lstStyle/>
          <a:p>
            <a:pPr marL="342900" indent="-342900">
              <a:buFont typeface="Arial" panose="020B0604020202020204" pitchFamily="34" charset="0"/>
              <a:buChar char="•"/>
            </a:pPr>
            <a:r>
              <a:rPr lang="en-GB" dirty="0"/>
              <a:t>Problem: LLMs are trained using copyright protected works and cite them word-by-word from time to time. </a:t>
            </a:r>
          </a:p>
          <a:p>
            <a:pPr marL="342900" indent="-342900">
              <a:buFont typeface="Arial" panose="020B0604020202020204" pitchFamily="34" charset="0"/>
              <a:buChar char="•"/>
            </a:pPr>
            <a:r>
              <a:rPr lang="en-GB" dirty="0"/>
              <a:t>LLM-Training can be seen as </a:t>
            </a:r>
            <a:r>
              <a:rPr lang="en-GB" i="1" dirty="0"/>
              <a:t>Text und Data Mining</a:t>
            </a:r>
            <a:r>
              <a:rPr lang="en-GB" dirty="0"/>
              <a:t> (legally ok in Germany, </a:t>
            </a:r>
            <a:r>
              <a:rPr lang="en-GB" dirty="0">
                <a:hlinkClick r:id="rId2"/>
              </a:rPr>
              <a:t>§44 </a:t>
            </a:r>
            <a:r>
              <a:rPr lang="en-GB" dirty="0" err="1">
                <a:hlinkClick r:id="rId2"/>
              </a:rPr>
              <a:t>UrhG</a:t>
            </a:r>
            <a:r>
              <a:rPr lang="en-GB" dirty="0"/>
              <a:t>)</a:t>
            </a:r>
          </a:p>
          <a:p>
            <a:pPr marL="342900" indent="-342900">
              <a:buFont typeface="Arial" panose="020B0604020202020204" pitchFamily="34" charset="0"/>
              <a:buChar char="•"/>
            </a:pPr>
            <a:r>
              <a:rPr lang="en-GB" dirty="0"/>
              <a:t>Authors of AI-generated works </a:t>
            </a:r>
            <a:br>
              <a:rPr lang="en-GB" dirty="0"/>
            </a:br>
            <a:r>
              <a:rPr lang="en-GB" dirty="0"/>
              <a:t>are responsible</a:t>
            </a:r>
          </a:p>
          <a:p>
            <a:pPr marL="342900" indent="-342900">
              <a:buFont typeface="Arial" panose="020B0604020202020204" pitchFamily="34" charset="0"/>
              <a:buChar char="•"/>
            </a:pPr>
            <a:r>
              <a:rPr lang="en-GB" dirty="0"/>
              <a:t>Detecting copyright </a:t>
            </a:r>
            <a:br>
              <a:rPr lang="en-GB" dirty="0"/>
            </a:br>
            <a:r>
              <a:rPr lang="en-GB" dirty="0"/>
              <a:t>infringements is tricky.</a:t>
            </a:r>
          </a:p>
          <a:p>
            <a:pPr marL="342900" indent="-342900">
              <a:buFont typeface="Arial" panose="020B0604020202020204" pitchFamily="34" charset="0"/>
              <a:buChar char="•"/>
            </a:pPr>
            <a:r>
              <a:rPr lang="en-GB" dirty="0"/>
              <a:t>Take care of degree of </a:t>
            </a:r>
            <a:br>
              <a:rPr lang="en-GB" dirty="0"/>
            </a:br>
            <a:r>
              <a:rPr lang="en-GB" dirty="0"/>
              <a:t>intellectual property value</a:t>
            </a:r>
            <a:br>
              <a:rPr lang="en-GB" dirty="0"/>
            </a:br>
            <a:r>
              <a:rPr lang="en-GB" dirty="0"/>
              <a:t>(“</a:t>
            </a:r>
            <a:r>
              <a:rPr lang="en-GB" dirty="0" err="1"/>
              <a:t>Schöpfungshöhe</a:t>
            </a:r>
            <a:r>
              <a:rPr lang="en-GB" dirty="0"/>
              <a:t>”)</a:t>
            </a:r>
          </a:p>
        </p:txBody>
      </p:sp>
      <p:sp>
        <p:nvSpPr>
          <p:cNvPr id="5" name="TextBox 4">
            <a:extLst>
              <a:ext uri="{FF2B5EF4-FFF2-40B4-BE49-F238E27FC236}">
                <a16:creationId xmlns:a16="http://schemas.microsoft.com/office/drawing/2014/main" id="{0FC6BC47-540A-5A01-EDCD-C042F10E39DA}"/>
              </a:ext>
            </a:extLst>
          </p:cNvPr>
          <p:cNvSpPr txBox="1"/>
          <p:nvPr/>
        </p:nvSpPr>
        <p:spPr>
          <a:xfrm>
            <a:off x="4758247" y="6273932"/>
            <a:ext cx="5544274" cy="369332"/>
          </a:xfrm>
          <a:prstGeom prst="rect">
            <a:avLst/>
          </a:prstGeom>
          <a:noFill/>
        </p:spPr>
        <p:txBody>
          <a:bodyPr wrap="square" rtlCol="0">
            <a:spAutoFit/>
          </a:bodyPr>
          <a:lstStyle/>
          <a:p>
            <a:r>
              <a:rPr lang="en-GB" dirty="0"/>
              <a:t>Images </a:t>
            </a:r>
            <a:r>
              <a:rPr lang="en-GB" dirty="0" err="1"/>
              <a:t>generated</a:t>
            </a:r>
            <a:r>
              <a:rPr lang="en-GB" dirty="0"/>
              <a:t> </a:t>
            </a:r>
            <a:r>
              <a:rPr lang="en-GB" dirty="0" err="1"/>
              <a:t>with</a:t>
            </a:r>
            <a:r>
              <a:rPr lang="en-GB" dirty="0"/>
              <a:t> DALL-E</a:t>
            </a:r>
            <a:endParaRPr lang="LID4096" dirty="0"/>
          </a:p>
        </p:txBody>
      </p:sp>
      <p:pic>
        <p:nvPicPr>
          <p:cNvPr id="8" name="Picture 7">
            <a:extLst>
              <a:ext uri="{FF2B5EF4-FFF2-40B4-BE49-F238E27FC236}">
                <a16:creationId xmlns:a16="http://schemas.microsoft.com/office/drawing/2014/main" id="{E3C66969-5F76-00C2-1A63-7CF8CED5E698}"/>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Lst>
          </a:blip>
          <a:stretch>
            <a:fillRect/>
          </a:stretch>
        </p:blipFill>
        <p:spPr>
          <a:xfrm>
            <a:off x="10224431" y="2967907"/>
            <a:ext cx="1612612" cy="1497426"/>
          </a:xfrm>
          <a:prstGeom prst="rect">
            <a:avLst/>
          </a:prstGeom>
        </p:spPr>
      </p:pic>
      <p:pic>
        <p:nvPicPr>
          <p:cNvPr id="9" name="Picture 8">
            <a:extLst>
              <a:ext uri="{FF2B5EF4-FFF2-40B4-BE49-F238E27FC236}">
                <a16:creationId xmlns:a16="http://schemas.microsoft.com/office/drawing/2014/main" id="{8E835077-6D28-E1DE-858B-A3AC239CDA9D}"/>
              </a:ext>
            </a:extLst>
          </p:cNvPr>
          <p:cNvPicPr>
            <a:picLocks noChangeAspect="1"/>
          </p:cNvPicPr>
          <p:nvPr/>
        </p:nvPicPr>
        <p:blipFill>
          <a:blip r:embed="rId3">
            <a:biLevel thresh="75000"/>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Lst>
          </a:blip>
          <a:stretch>
            <a:fillRect/>
          </a:stretch>
        </p:blipFill>
        <p:spPr>
          <a:xfrm>
            <a:off x="5882294" y="2976552"/>
            <a:ext cx="1612612" cy="1497426"/>
          </a:xfrm>
          <a:prstGeom prst="rect">
            <a:avLst/>
          </a:prstGeom>
        </p:spPr>
      </p:pic>
      <p:sp>
        <p:nvSpPr>
          <p:cNvPr id="10" name="Oval 9">
            <a:extLst>
              <a:ext uri="{FF2B5EF4-FFF2-40B4-BE49-F238E27FC236}">
                <a16:creationId xmlns:a16="http://schemas.microsoft.com/office/drawing/2014/main" id="{B5B8C13B-A2F5-37CD-99F4-2E38B53AA30E}"/>
              </a:ext>
            </a:extLst>
          </p:cNvPr>
          <p:cNvSpPr/>
          <p:nvPr/>
        </p:nvSpPr>
        <p:spPr>
          <a:xfrm>
            <a:off x="8547120" y="3220835"/>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1" name="Oval 10">
            <a:extLst>
              <a:ext uri="{FF2B5EF4-FFF2-40B4-BE49-F238E27FC236}">
                <a16:creationId xmlns:a16="http://schemas.microsoft.com/office/drawing/2014/main" id="{96354663-3642-09FC-85DC-48CEAE69D3B2}"/>
              </a:ext>
            </a:extLst>
          </p:cNvPr>
          <p:cNvSpPr/>
          <p:nvPr/>
        </p:nvSpPr>
        <p:spPr>
          <a:xfrm>
            <a:off x="8699520" y="3373235"/>
            <a:ext cx="700205"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2" name="Oval 11">
            <a:extLst>
              <a:ext uri="{FF2B5EF4-FFF2-40B4-BE49-F238E27FC236}">
                <a16:creationId xmlns:a16="http://schemas.microsoft.com/office/drawing/2014/main" id="{8D56A47F-0C1A-79E4-1937-DD7CDEC92328}"/>
              </a:ext>
            </a:extLst>
          </p:cNvPr>
          <p:cNvSpPr/>
          <p:nvPr/>
        </p:nvSpPr>
        <p:spPr>
          <a:xfrm>
            <a:off x="8433366" y="3411444"/>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3" name="Oval 12">
            <a:extLst>
              <a:ext uri="{FF2B5EF4-FFF2-40B4-BE49-F238E27FC236}">
                <a16:creationId xmlns:a16="http://schemas.microsoft.com/office/drawing/2014/main" id="{2618E8B2-0F2B-B79C-264A-1902897A7646}"/>
              </a:ext>
            </a:extLst>
          </p:cNvPr>
          <p:cNvSpPr/>
          <p:nvPr/>
        </p:nvSpPr>
        <p:spPr>
          <a:xfrm>
            <a:off x="8338712" y="3239939"/>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4" name="Oval 13">
            <a:extLst>
              <a:ext uri="{FF2B5EF4-FFF2-40B4-BE49-F238E27FC236}">
                <a16:creationId xmlns:a16="http://schemas.microsoft.com/office/drawing/2014/main" id="{700DA5B2-0849-0682-8C6F-A1EC3E1A7CEE}"/>
              </a:ext>
            </a:extLst>
          </p:cNvPr>
          <p:cNvSpPr/>
          <p:nvPr/>
        </p:nvSpPr>
        <p:spPr>
          <a:xfrm>
            <a:off x="8394720" y="3335026"/>
            <a:ext cx="891251" cy="592387"/>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5" name="Oval 14">
            <a:extLst>
              <a:ext uri="{FF2B5EF4-FFF2-40B4-BE49-F238E27FC236}">
                <a16:creationId xmlns:a16="http://schemas.microsoft.com/office/drawing/2014/main" id="{91FB59BA-4E61-B8A1-C69D-F0EA799B4A9F}"/>
              </a:ext>
            </a:extLst>
          </p:cNvPr>
          <p:cNvSpPr/>
          <p:nvPr/>
        </p:nvSpPr>
        <p:spPr>
          <a:xfrm>
            <a:off x="8547120" y="3411444"/>
            <a:ext cx="567161" cy="575250"/>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6" name="Arrow: Right 15">
            <a:extLst>
              <a:ext uri="{FF2B5EF4-FFF2-40B4-BE49-F238E27FC236}">
                <a16:creationId xmlns:a16="http://schemas.microsoft.com/office/drawing/2014/main" id="{5FE3A1EC-4A09-1128-3733-6AF643450FE1}"/>
              </a:ext>
            </a:extLst>
          </p:cNvPr>
          <p:cNvSpPr/>
          <p:nvPr/>
        </p:nvSpPr>
        <p:spPr>
          <a:xfrm>
            <a:off x="7519857" y="3470725"/>
            <a:ext cx="666455" cy="515969"/>
          </a:xfrm>
          <a:prstGeom prst="rightArrow">
            <a:avLst/>
          </a:prstGeom>
          <a:solidFill>
            <a:schemeClr val="bg2">
              <a:lumMod val="75000"/>
            </a:schemeClr>
          </a:solidFill>
          <a:ln>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7" name="Arrow: Right 16">
            <a:extLst>
              <a:ext uri="{FF2B5EF4-FFF2-40B4-BE49-F238E27FC236}">
                <a16:creationId xmlns:a16="http://schemas.microsoft.com/office/drawing/2014/main" id="{6A7CB433-CB76-A3D3-236A-BCF79FD035E3}"/>
              </a:ext>
            </a:extLst>
          </p:cNvPr>
          <p:cNvSpPr/>
          <p:nvPr/>
        </p:nvSpPr>
        <p:spPr>
          <a:xfrm>
            <a:off x="9592996" y="3492466"/>
            <a:ext cx="666455" cy="515969"/>
          </a:xfrm>
          <a:prstGeom prst="rightArrow">
            <a:avLst/>
          </a:prstGeom>
          <a:solidFill>
            <a:schemeClr val="bg2">
              <a:lumMod val="75000"/>
            </a:schemeClr>
          </a:solidFill>
          <a:ln>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TextBox 17">
            <a:extLst>
              <a:ext uri="{FF2B5EF4-FFF2-40B4-BE49-F238E27FC236}">
                <a16:creationId xmlns:a16="http://schemas.microsoft.com/office/drawing/2014/main" id="{A3E0E293-5FC7-94C4-118F-AA675CCF2D9E}"/>
              </a:ext>
            </a:extLst>
          </p:cNvPr>
          <p:cNvSpPr txBox="1"/>
          <p:nvPr/>
        </p:nvSpPr>
        <p:spPr>
          <a:xfrm>
            <a:off x="5638801" y="4473978"/>
            <a:ext cx="2179943" cy="584775"/>
          </a:xfrm>
          <a:prstGeom prst="rect">
            <a:avLst/>
          </a:prstGeom>
          <a:noFill/>
        </p:spPr>
        <p:txBody>
          <a:bodyPr wrap="square" rtlCol="0">
            <a:spAutoFit/>
          </a:bodyPr>
          <a:lstStyle/>
          <a:p>
            <a:pPr algn="ctr"/>
            <a:r>
              <a:rPr lang="en-GB" sz="1600" dirty="0"/>
              <a:t>Copyright protected work</a:t>
            </a:r>
            <a:endParaRPr lang="LID4096" sz="1600" dirty="0"/>
          </a:p>
        </p:txBody>
      </p:sp>
      <p:sp>
        <p:nvSpPr>
          <p:cNvPr id="19" name="TextBox 18">
            <a:extLst>
              <a:ext uri="{FF2B5EF4-FFF2-40B4-BE49-F238E27FC236}">
                <a16:creationId xmlns:a16="http://schemas.microsoft.com/office/drawing/2014/main" id="{6456BEB9-3590-5B3A-746F-B1DC2520C63C}"/>
              </a:ext>
            </a:extLst>
          </p:cNvPr>
          <p:cNvSpPr txBox="1"/>
          <p:nvPr/>
        </p:nvSpPr>
        <p:spPr>
          <a:xfrm>
            <a:off x="10259451" y="4436123"/>
            <a:ext cx="1500423" cy="830997"/>
          </a:xfrm>
          <a:prstGeom prst="rect">
            <a:avLst/>
          </a:prstGeom>
          <a:noFill/>
        </p:spPr>
        <p:txBody>
          <a:bodyPr wrap="square" rtlCol="0">
            <a:spAutoFit/>
          </a:bodyPr>
          <a:lstStyle/>
          <a:p>
            <a:pPr algn="ctr"/>
            <a:r>
              <a:rPr lang="en-GB" sz="1600" dirty="0"/>
              <a:t>AI-</a:t>
            </a:r>
            <a:r>
              <a:rPr lang="en-GB" sz="1600" dirty="0" err="1"/>
              <a:t>generated</a:t>
            </a:r>
            <a:r>
              <a:rPr lang="en-GB" sz="1600" dirty="0"/>
              <a:t> work</a:t>
            </a:r>
            <a:endParaRPr lang="LID4096" sz="1600" dirty="0"/>
          </a:p>
        </p:txBody>
      </p:sp>
      <p:sp>
        <p:nvSpPr>
          <p:cNvPr id="20" name="TextBox 19">
            <a:extLst>
              <a:ext uri="{FF2B5EF4-FFF2-40B4-BE49-F238E27FC236}">
                <a16:creationId xmlns:a16="http://schemas.microsoft.com/office/drawing/2014/main" id="{05634BC1-F59D-82BC-A2B9-6AD5DC417D13}"/>
              </a:ext>
            </a:extLst>
          </p:cNvPr>
          <p:cNvSpPr txBox="1"/>
          <p:nvPr/>
        </p:nvSpPr>
        <p:spPr>
          <a:xfrm>
            <a:off x="8149933" y="4621875"/>
            <a:ext cx="1500423" cy="369332"/>
          </a:xfrm>
          <a:prstGeom prst="rect">
            <a:avLst/>
          </a:prstGeom>
          <a:noFill/>
        </p:spPr>
        <p:txBody>
          <a:bodyPr wrap="square" rtlCol="0">
            <a:spAutoFit/>
          </a:bodyPr>
          <a:lstStyle/>
          <a:p>
            <a:pPr algn="ctr"/>
            <a:r>
              <a:rPr lang="en-GB" dirty="0"/>
              <a:t>AI model</a:t>
            </a:r>
            <a:endParaRPr lang="LID4096" dirty="0"/>
          </a:p>
        </p:txBody>
      </p:sp>
      <p:sp>
        <p:nvSpPr>
          <p:cNvPr id="21" name="TextBox 20">
            <a:extLst>
              <a:ext uri="{FF2B5EF4-FFF2-40B4-BE49-F238E27FC236}">
                <a16:creationId xmlns:a16="http://schemas.microsoft.com/office/drawing/2014/main" id="{6ABFD1DC-9204-265C-A495-ECC6A0B71938}"/>
              </a:ext>
            </a:extLst>
          </p:cNvPr>
          <p:cNvSpPr txBox="1"/>
          <p:nvPr/>
        </p:nvSpPr>
        <p:spPr>
          <a:xfrm>
            <a:off x="7066020" y="3964744"/>
            <a:ext cx="1500423" cy="338554"/>
          </a:xfrm>
          <a:prstGeom prst="rect">
            <a:avLst/>
          </a:prstGeom>
          <a:noFill/>
        </p:spPr>
        <p:txBody>
          <a:bodyPr wrap="square" rtlCol="0">
            <a:spAutoFit/>
          </a:bodyPr>
          <a:lstStyle/>
          <a:p>
            <a:pPr algn="ctr"/>
            <a:r>
              <a:rPr lang="en-GB" sz="1600" dirty="0"/>
              <a:t>Training</a:t>
            </a:r>
            <a:endParaRPr lang="LID4096" sz="1600" dirty="0"/>
          </a:p>
        </p:txBody>
      </p:sp>
      <p:sp>
        <p:nvSpPr>
          <p:cNvPr id="22" name="TextBox 21">
            <a:extLst>
              <a:ext uri="{FF2B5EF4-FFF2-40B4-BE49-F238E27FC236}">
                <a16:creationId xmlns:a16="http://schemas.microsoft.com/office/drawing/2014/main" id="{E416FC37-5A7A-D919-B1FF-3D26A15B3851}"/>
              </a:ext>
            </a:extLst>
          </p:cNvPr>
          <p:cNvSpPr txBox="1"/>
          <p:nvPr/>
        </p:nvSpPr>
        <p:spPr>
          <a:xfrm>
            <a:off x="9161226" y="3977800"/>
            <a:ext cx="1500423" cy="338554"/>
          </a:xfrm>
          <a:prstGeom prst="rect">
            <a:avLst/>
          </a:prstGeom>
          <a:noFill/>
        </p:spPr>
        <p:txBody>
          <a:bodyPr wrap="square" rtlCol="0">
            <a:spAutoFit/>
          </a:bodyPr>
          <a:lstStyle/>
          <a:p>
            <a:pPr algn="ctr"/>
            <a:r>
              <a:rPr lang="en-GB" sz="1600" dirty="0" err="1"/>
              <a:t>Generation</a:t>
            </a:r>
            <a:endParaRPr lang="LID4096" sz="1600" dirty="0"/>
          </a:p>
        </p:txBody>
      </p:sp>
    </p:spTree>
    <p:extLst>
      <p:ext uri="{BB962C8B-B14F-4D97-AF65-F5344CB8AC3E}">
        <p14:creationId xmlns:p14="http://schemas.microsoft.com/office/powerpoint/2010/main" val="297152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ext on a page&#10;&#10;AI-generated content may be incorrect.">
            <a:extLst>
              <a:ext uri="{FF2B5EF4-FFF2-40B4-BE49-F238E27FC236}">
                <a16:creationId xmlns:a16="http://schemas.microsoft.com/office/drawing/2014/main" id="{83AAC988-8540-3EBC-8345-FA8BCCFD234B}"/>
              </a:ext>
            </a:extLst>
          </p:cNvPr>
          <p:cNvPicPr>
            <a:picLocks noChangeAspect="1"/>
          </p:cNvPicPr>
          <p:nvPr/>
        </p:nvPicPr>
        <p:blipFill>
          <a:blip r:embed="rId2"/>
          <a:stretch>
            <a:fillRect/>
          </a:stretch>
        </p:blipFill>
        <p:spPr>
          <a:xfrm>
            <a:off x="891302" y="2500799"/>
            <a:ext cx="4727976" cy="3505621"/>
          </a:xfrm>
          <a:prstGeom prst="rect">
            <a:avLst/>
          </a:prstGeom>
        </p:spPr>
      </p:pic>
      <p:pic>
        <p:nvPicPr>
          <p:cNvPr id="9" name="Picture 8" descr="A screenshot of a white text box&#10;&#10;AI-generated content may be incorrect.">
            <a:extLst>
              <a:ext uri="{FF2B5EF4-FFF2-40B4-BE49-F238E27FC236}">
                <a16:creationId xmlns:a16="http://schemas.microsoft.com/office/drawing/2014/main" id="{BFAEB9B9-4AAD-E1AC-DD84-62F9B1F1B808}"/>
              </a:ext>
            </a:extLst>
          </p:cNvPr>
          <p:cNvPicPr>
            <a:picLocks noChangeAspect="1"/>
          </p:cNvPicPr>
          <p:nvPr/>
        </p:nvPicPr>
        <p:blipFill>
          <a:blip r:embed="rId3"/>
          <a:srcRect t="63889"/>
          <a:stretch>
            <a:fillRect/>
          </a:stretch>
        </p:blipFill>
        <p:spPr>
          <a:xfrm>
            <a:off x="6734260" y="4091940"/>
            <a:ext cx="3991888" cy="1914480"/>
          </a:xfrm>
          <a:prstGeom prst="rect">
            <a:avLst/>
          </a:prstGeom>
        </p:spPr>
      </p:pic>
      <p:sp>
        <p:nvSpPr>
          <p:cNvPr id="2" name="Title 1">
            <a:extLst>
              <a:ext uri="{FF2B5EF4-FFF2-40B4-BE49-F238E27FC236}">
                <a16:creationId xmlns:a16="http://schemas.microsoft.com/office/drawing/2014/main" id="{8181AC99-FD96-4384-6627-C4772BA1B344}"/>
              </a:ext>
            </a:extLst>
          </p:cNvPr>
          <p:cNvSpPr>
            <a:spLocks noGrp="1"/>
          </p:cNvSpPr>
          <p:nvPr>
            <p:ph type="title"/>
          </p:nvPr>
        </p:nvSpPr>
        <p:spPr/>
        <p:txBody>
          <a:bodyPr/>
          <a:lstStyle/>
          <a:p>
            <a:r>
              <a:rPr lang="en-GB" dirty="0"/>
              <a:t>AI-</a:t>
            </a:r>
            <a:r>
              <a:rPr lang="en-GB" dirty="0" err="1"/>
              <a:t>generated</a:t>
            </a:r>
            <a:r>
              <a:rPr lang="en-GB" dirty="0"/>
              <a:t> </a:t>
            </a:r>
            <a:r>
              <a:rPr lang="en-GB" dirty="0" err="1"/>
              <a:t>plagiarism</a:t>
            </a:r>
            <a:endParaRPr lang="LID4096" dirty="0"/>
          </a:p>
        </p:txBody>
      </p:sp>
      <p:sp>
        <p:nvSpPr>
          <p:cNvPr id="3" name="Content Placeholder 2">
            <a:extLst>
              <a:ext uri="{FF2B5EF4-FFF2-40B4-BE49-F238E27FC236}">
                <a16:creationId xmlns:a16="http://schemas.microsoft.com/office/drawing/2014/main" id="{6B7ADD6B-2A61-B033-492D-A2F0847CAA2D}"/>
              </a:ext>
            </a:extLst>
          </p:cNvPr>
          <p:cNvSpPr>
            <a:spLocks noGrp="1"/>
          </p:cNvSpPr>
          <p:nvPr>
            <p:ph sz="quarter" idx="10"/>
          </p:nvPr>
        </p:nvSpPr>
        <p:spPr>
          <a:xfrm>
            <a:off x="875567" y="1184015"/>
            <a:ext cx="5220434" cy="690505"/>
          </a:xfrm>
        </p:spPr>
        <p:txBody>
          <a:bodyPr/>
          <a:lstStyle/>
          <a:p>
            <a:r>
              <a:rPr lang="en-GB" dirty="0"/>
              <a:t>When </a:t>
            </a:r>
            <a:r>
              <a:rPr lang="en-GB" dirty="0" err="1"/>
              <a:t>generating</a:t>
            </a:r>
            <a:r>
              <a:rPr lang="en-GB" dirty="0"/>
              <a:t> text </a:t>
            </a:r>
            <a:r>
              <a:rPr lang="en-GB" dirty="0" err="1"/>
              <a:t>you</a:t>
            </a:r>
            <a:r>
              <a:rPr lang="en-GB" dirty="0"/>
              <a:t> are </a:t>
            </a:r>
            <a:r>
              <a:rPr lang="en-GB" dirty="0" err="1"/>
              <a:t>not</a:t>
            </a:r>
            <a:r>
              <a:rPr lang="en-GB" dirty="0"/>
              <a:t> </a:t>
            </a:r>
            <a:r>
              <a:rPr lang="en-GB" dirty="0" err="1"/>
              <a:t>entirely</a:t>
            </a:r>
            <a:r>
              <a:rPr lang="en-GB" dirty="0"/>
              <a:t> </a:t>
            </a:r>
            <a:r>
              <a:rPr lang="en-GB" dirty="0" err="1"/>
              <a:t>safe</a:t>
            </a:r>
            <a:r>
              <a:rPr lang="en-GB" dirty="0"/>
              <a:t>…</a:t>
            </a:r>
            <a:br>
              <a:rPr lang="en-GB" dirty="0"/>
            </a:br>
            <a:endParaRPr lang="LID4096" dirty="0"/>
          </a:p>
        </p:txBody>
      </p:sp>
      <p:sp>
        <p:nvSpPr>
          <p:cNvPr id="13" name="Arrow: Down 12">
            <a:extLst>
              <a:ext uri="{FF2B5EF4-FFF2-40B4-BE49-F238E27FC236}">
                <a16:creationId xmlns:a16="http://schemas.microsoft.com/office/drawing/2014/main" id="{EDF43ED3-89BB-E2E6-D4A9-9BADFC58A4BB}"/>
              </a:ext>
            </a:extLst>
          </p:cNvPr>
          <p:cNvSpPr/>
          <p:nvPr/>
        </p:nvSpPr>
        <p:spPr>
          <a:xfrm>
            <a:off x="9037011" y="3832860"/>
            <a:ext cx="807720" cy="525780"/>
          </a:xfrm>
          <a:prstGeom prst="downArrow">
            <a:avLst/>
          </a:prstGeom>
          <a:solidFill>
            <a:srgbClr val="6CAF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4" name="Arrow: Down 13">
            <a:extLst>
              <a:ext uri="{FF2B5EF4-FFF2-40B4-BE49-F238E27FC236}">
                <a16:creationId xmlns:a16="http://schemas.microsoft.com/office/drawing/2014/main" id="{96C3E2D8-6288-EF86-1113-916C0EDA8BA0}"/>
              </a:ext>
            </a:extLst>
          </p:cNvPr>
          <p:cNvSpPr/>
          <p:nvPr/>
        </p:nvSpPr>
        <p:spPr>
          <a:xfrm>
            <a:off x="2588065" y="2844080"/>
            <a:ext cx="807720" cy="525780"/>
          </a:xfrm>
          <a:prstGeom prst="down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7" name="TextBox 16">
            <a:extLst>
              <a:ext uri="{FF2B5EF4-FFF2-40B4-BE49-F238E27FC236}">
                <a16:creationId xmlns:a16="http://schemas.microsoft.com/office/drawing/2014/main" id="{71EB1A8A-98DF-2D5E-CB7D-EB78CDAB185A}"/>
              </a:ext>
            </a:extLst>
          </p:cNvPr>
          <p:cNvSpPr txBox="1"/>
          <p:nvPr/>
        </p:nvSpPr>
        <p:spPr>
          <a:xfrm>
            <a:off x="817416" y="1914660"/>
            <a:ext cx="5336735" cy="461665"/>
          </a:xfrm>
          <a:prstGeom prst="rect">
            <a:avLst/>
          </a:prstGeom>
          <a:noFill/>
        </p:spPr>
        <p:txBody>
          <a:bodyPr wrap="square" rtlCol="0">
            <a:spAutoFit/>
          </a:bodyPr>
          <a:lstStyle/>
          <a:p>
            <a:r>
              <a:rPr lang="en-GB" sz="2400" dirty="0"/>
              <a:t>… </a:t>
            </a:r>
            <a:r>
              <a:rPr lang="en-GB" sz="2400" dirty="0" err="1"/>
              <a:t>depending</a:t>
            </a:r>
            <a:r>
              <a:rPr lang="en-GB" sz="2400" dirty="0"/>
              <a:t> </a:t>
            </a:r>
            <a:r>
              <a:rPr lang="en-GB" sz="2400" dirty="0" err="1"/>
              <a:t>on</a:t>
            </a:r>
            <a:r>
              <a:rPr lang="en-GB" sz="2400" dirty="0"/>
              <a:t> </a:t>
            </a:r>
            <a:r>
              <a:rPr lang="en-GB" sz="2400" dirty="0" err="1"/>
              <a:t>the use case</a:t>
            </a:r>
            <a:endParaRPr lang="LID4096" sz="2400" dirty="0"/>
          </a:p>
        </p:txBody>
      </p:sp>
      <p:pic>
        <p:nvPicPr>
          <p:cNvPr id="10" name="Picture 9" descr="A screenshot of a white text box&#10;&#10;AI-generated content may be incorrect.">
            <a:extLst>
              <a:ext uri="{FF2B5EF4-FFF2-40B4-BE49-F238E27FC236}">
                <a16:creationId xmlns:a16="http://schemas.microsoft.com/office/drawing/2014/main" id="{AEEAF95A-A4A5-C021-76CE-23496C15B5D3}"/>
              </a:ext>
            </a:extLst>
          </p:cNvPr>
          <p:cNvPicPr>
            <a:picLocks noChangeAspect="1"/>
          </p:cNvPicPr>
          <p:nvPr/>
        </p:nvPicPr>
        <p:blipFill>
          <a:blip r:embed="rId3"/>
          <a:srcRect l="29675" b="51000"/>
          <a:stretch>
            <a:fillRect/>
          </a:stretch>
        </p:blipFill>
        <p:spPr>
          <a:xfrm>
            <a:off x="8317764" y="1066800"/>
            <a:ext cx="2883385" cy="2668197"/>
          </a:xfrm>
          <a:prstGeom prst="rect">
            <a:avLst/>
          </a:prstGeom>
        </p:spPr>
      </p:pic>
      <p:sp>
        <p:nvSpPr>
          <p:cNvPr id="15" name="Speech Bubble: Rectangle 14">
            <a:extLst>
              <a:ext uri="{FF2B5EF4-FFF2-40B4-BE49-F238E27FC236}">
                <a16:creationId xmlns:a16="http://schemas.microsoft.com/office/drawing/2014/main" id="{6AFB0296-AC84-EA31-4A7B-D79C3A92783C}"/>
              </a:ext>
            </a:extLst>
          </p:cNvPr>
          <p:cNvSpPr/>
          <p:nvPr/>
        </p:nvSpPr>
        <p:spPr>
          <a:xfrm>
            <a:off x="6360497" y="2441242"/>
            <a:ext cx="1590647" cy="1470806"/>
          </a:xfrm>
          <a:prstGeom prst="wedgeRectCallout">
            <a:avLst>
              <a:gd name="adj1" fmla="val 73039"/>
              <a:gd name="adj2" fmla="val 40498"/>
            </a:avLst>
          </a:prstGeom>
          <a:ln w="38100"/>
        </p:spPr>
        <p:style>
          <a:lnRef idx="2">
            <a:schemeClr val="accent4"/>
          </a:lnRef>
          <a:fillRef idx="1">
            <a:schemeClr val="lt1"/>
          </a:fillRef>
          <a:effectRef idx="0">
            <a:schemeClr val="accent4"/>
          </a:effectRef>
          <a:fontRef idx="minor">
            <a:schemeClr val="dk1"/>
          </a:fontRef>
        </p:style>
        <p:txBody>
          <a:bodyPr rtlCol="0" anchor="ctr"/>
          <a:lstStyle/>
          <a:p>
            <a:pPr algn="ctr"/>
            <a:r>
              <a:rPr lang="en-GB" dirty="0"/>
              <a:t>How could </a:t>
            </a:r>
            <a:r>
              <a:rPr lang="en-US" dirty="0"/>
              <a:t>plagiarism suddenly appear here?</a:t>
            </a:r>
            <a:endParaRPr lang="LID4096" dirty="0"/>
          </a:p>
        </p:txBody>
      </p:sp>
      <p:sp>
        <p:nvSpPr>
          <p:cNvPr id="16" name="TextBox 15">
            <a:extLst>
              <a:ext uri="{FF2B5EF4-FFF2-40B4-BE49-F238E27FC236}">
                <a16:creationId xmlns:a16="http://schemas.microsoft.com/office/drawing/2014/main" id="{80B9A230-5A38-C23F-5A90-48FD0A00348B}"/>
              </a:ext>
            </a:extLst>
          </p:cNvPr>
          <p:cNvSpPr txBox="1"/>
          <p:nvPr/>
        </p:nvSpPr>
        <p:spPr>
          <a:xfrm>
            <a:off x="4008120" y="6301599"/>
            <a:ext cx="3726180" cy="369332"/>
          </a:xfrm>
          <a:prstGeom prst="rect">
            <a:avLst/>
          </a:prstGeom>
          <a:noFill/>
        </p:spPr>
        <p:txBody>
          <a:bodyPr wrap="square" rtlCol="0">
            <a:spAutoFit/>
          </a:bodyPr>
          <a:lstStyle/>
          <a:p>
            <a:r>
              <a:rPr lang="en-GB" dirty="0"/>
              <a:t>Text produced using GPT 5.1</a:t>
            </a:r>
            <a:endParaRPr lang="LID4096" dirty="0"/>
          </a:p>
        </p:txBody>
      </p:sp>
    </p:spTree>
    <p:extLst>
      <p:ext uri="{BB962C8B-B14F-4D97-AF65-F5344CB8AC3E}">
        <p14:creationId xmlns:p14="http://schemas.microsoft.com/office/powerpoint/2010/main" val="2280845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AD4BB-9186-C474-F9B2-AD99591BAB6F}"/>
              </a:ext>
            </a:extLst>
          </p:cNvPr>
          <p:cNvSpPr>
            <a:spLocks noGrp="1"/>
          </p:cNvSpPr>
          <p:nvPr>
            <p:ph type="title"/>
          </p:nvPr>
        </p:nvSpPr>
        <p:spPr/>
        <p:txBody>
          <a:bodyPr>
            <a:noAutofit/>
          </a:bodyPr>
          <a:lstStyle/>
          <a:p>
            <a:r>
              <a:rPr lang="en-GB" sz="3600" dirty="0" err="1"/>
              <a:t>Practical Tip</a:t>
            </a:r>
            <a:r>
              <a:rPr lang="en-GB" sz="3600" dirty="0"/>
              <a:t>: The </a:t>
            </a:r>
            <a:r>
              <a:rPr lang="en-GB" sz="3600" dirty="0" err="1"/>
              <a:t>Teuken</a:t>
            </a:r>
            <a:r>
              <a:rPr lang="en-GB" sz="3600" dirty="0"/>
              <a:t>-…-</a:t>
            </a:r>
            <a:r>
              <a:rPr lang="en-GB" sz="3600" dirty="0">
                <a:solidFill>
                  <a:srgbClr val="00B050"/>
                </a:solidFill>
              </a:rPr>
              <a:t>commercial</a:t>
            </a:r>
            <a:r>
              <a:rPr lang="en-GB" sz="3600" dirty="0"/>
              <a:t> Model</a:t>
            </a:r>
            <a:endParaRPr lang="LID4096" sz="3600" dirty="0"/>
          </a:p>
        </p:txBody>
      </p:sp>
      <p:sp>
        <p:nvSpPr>
          <p:cNvPr id="3" name="Content Placeholder 2">
            <a:extLst>
              <a:ext uri="{FF2B5EF4-FFF2-40B4-BE49-F238E27FC236}">
                <a16:creationId xmlns:a16="http://schemas.microsoft.com/office/drawing/2014/main" id="{BC8E291A-68CF-3AF0-25DE-1B1F54358F49}"/>
              </a:ext>
            </a:extLst>
          </p:cNvPr>
          <p:cNvSpPr>
            <a:spLocks noGrp="1"/>
          </p:cNvSpPr>
          <p:nvPr>
            <p:ph sz="quarter" idx="10"/>
          </p:nvPr>
        </p:nvSpPr>
        <p:spPr>
          <a:xfrm>
            <a:off x="875567" y="1184015"/>
            <a:ext cx="4946114" cy="4550036"/>
          </a:xfrm>
        </p:spPr>
        <p:txBody>
          <a:bodyPr>
            <a:normAutofit lnSpcReduction="10000"/>
          </a:bodyPr>
          <a:lstStyle/>
          <a:p>
            <a:pPr algn="l">
              <a:buNone/>
            </a:pPr>
            <a:r>
              <a:rPr lang="en-GB" b="0" i="0" dirty="0">
                <a:solidFill>
                  <a:srgbClr val="555555"/>
                </a:solidFill>
                <a:effectLst/>
                <a:latin typeface="FrutigerLTW02"/>
              </a:rPr>
              <a:t>There are models </a:t>
            </a:r>
            <a:r>
              <a:rPr lang="en-GB" dirty="0">
                <a:solidFill>
                  <a:srgbClr val="555555"/>
                </a:solidFill>
                <a:latin typeface="FrutigerLTW02"/>
              </a:rPr>
              <a:t>trained specifically to avoid copyright infringements.</a:t>
            </a:r>
            <a:endParaRPr lang="en-GB" b="0" i="0" dirty="0">
              <a:solidFill>
                <a:srgbClr val="555555"/>
              </a:solidFill>
              <a:effectLst/>
              <a:latin typeface="FrutigerLTW02"/>
            </a:endParaRPr>
          </a:p>
          <a:p>
            <a:pPr algn="l">
              <a:buNone/>
            </a:pPr>
            <a:endParaRPr lang="en-GB" b="0" i="0" dirty="0">
              <a:solidFill>
                <a:srgbClr val="555555"/>
              </a:solidFill>
              <a:effectLst/>
              <a:latin typeface="FrutigerLTW02"/>
            </a:endParaRPr>
          </a:p>
          <a:p>
            <a:pPr algn="l">
              <a:buNone/>
            </a:pPr>
            <a:r>
              <a:rPr lang="en-GB" b="0" i="0" dirty="0">
                <a:solidFill>
                  <a:srgbClr val="555555"/>
                </a:solidFill>
                <a:effectLst/>
                <a:latin typeface="FrutigerLTW02"/>
              </a:rPr>
              <a:t>“’Teuken-7B-instruct-research-v0.4</a:t>
            </a:r>
            <a:r>
              <a:rPr lang="en-GB" dirty="0">
                <a:solidFill>
                  <a:srgbClr val="555555"/>
                </a:solidFill>
                <a:latin typeface="FrutigerLTW02"/>
              </a:rPr>
              <a:t>’</a:t>
            </a:r>
            <a:r>
              <a:rPr lang="en-GB" b="0" i="0" dirty="0">
                <a:solidFill>
                  <a:srgbClr val="555555"/>
                </a:solidFill>
                <a:effectLst/>
                <a:latin typeface="FrutigerLTW02"/>
              </a:rPr>
              <a:t> can be used for research purposes, ‘Teuken-7B-instruct-</a:t>
            </a:r>
            <a:r>
              <a:rPr lang="en-GB" b="0" i="0" dirty="0">
                <a:solidFill>
                  <a:srgbClr val="00B050"/>
                </a:solidFill>
                <a:effectLst/>
                <a:latin typeface="FrutigerLTW02"/>
              </a:rPr>
              <a:t>commercial</a:t>
            </a:r>
            <a:r>
              <a:rPr lang="en-GB" b="0" i="0" dirty="0">
                <a:solidFill>
                  <a:srgbClr val="555555"/>
                </a:solidFill>
                <a:effectLst/>
                <a:latin typeface="FrutigerLTW02"/>
              </a:rPr>
              <a:t>-v0.4</a:t>
            </a:r>
            <a:r>
              <a:rPr lang="en-GB" dirty="0">
                <a:solidFill>
                  <a:srgbClr val="555555"/>
                </a:solidFill>
                <a:latin typeface="FrutigerLTW02"/>
              </a:rPr>
              <a:t>’</a:t>
            </a:r>
            <a:r>
              <a:rPr lang="en-GB" b="0" i="0" dirty="0">
                <a:solidFill>
                  <a:srgbClr val="555555"/>
                </a:solidFill>
                <a:effectLst/>
                <a:latin typeface="FrutigerLTW02"/>
              </a:rPr>
              <a:t> is available to companies for </a:t>
            </a:r>
            <a:r>
              <a:rPr lang="en-GB" b="0" i="0" dirty="0">
                <a:solidFill>
                  <a:srgbClr val="00B050"/>
                </a:solidFill>
                <a:effectLst/>
                <a:latin typeface="FrutigerLTW02"/>
              </a:rPr>
              <a:t>commercial</a:t>
            </a:r>
            <a:r>
              <a:rPr lang="en-GB" b="0" i="0" dirty="0">
                <a:solidFill>
                  <a:srgbClr val="555555"/>
                </a:solidFill>
                <a:effectLst/>
                <a:latin typeface="FrutigerLTW02"/>
              </a:rPr>
              <a:t> purposes under the </a:t>
            </a:r>
            <a:r>
              <a:rPr lang="en-GB" b="0" i="0" dirty="0">
                <a:solidFill>
                  <a:srgbClr val="00B050"/>
                </a:solidFill>
                <a:effectLst/>
                <a:latin typeface="FrutigerLTW02"/>
              </a:rPr>
              <a:t>“Apache 2.0” </a:t>
            </a:r>
            <a:r>
              <a:rPr lang="en-GB" b="0" i="0" dirty="0">
                <a:solidFill>
                  <a:srgbClr val="555555"/>
                </a:solidFill>
                <a:effectLst/>
                <a:latin typeface="FrutigerLTW02"/>
              </a:rPr>
              <a:t>license. </a:t>
            </a:r>
            <a:r>
              <a:rPr lang="en-GB" dirty="0">
                <a:solidFill>
                  <a:srgbClr val="555555"/>
                </a:solidFill>
                <a:latin typeface="FrutigerLTW02"/>
              </a:rPr>
              <a:t>[…] some of the </a:t>
            </a:r>
            <a:r>
              <a:rPr lang="en-GB" dirty="0">
                <a:solidFill>
                  <a:schemeClr val="accent2">
                    <a:lumMod val="75000"/>
                  </a:schemeClr>
                </a:solidFill>
                <a:latin typeface="FrutigerLTW02"/>
              </a:rPr>
              <a:t>data sets </a:t>
            </a:r>
            <a:r>
              <a:rPr lang="en-GB" dirty="0">
                <a:solidFill>
                  <a:srgbClr val="555555"/>
                </a:solidFill>
                <a:latin typeface="FrutigerLTW02"/>
              </a:rPr>
              <a:t>used for instruction tuning </a:t>
            </a:r>
            <a:r>
              <a:rPr lang="en-GB" dirty="0">
                <a:solidFill>
                  <a:schemeClr val="accent2">
                    <a:lumMod val="75000"/>
                  </a:schemeClr>
                </a:solidFill>
                <a:latin typeface="FrutigerLTW02"/>
              </a:rPr>
              <a:t>exclude commercial use </a:t>
            </a:r>
            <a:r>
              <a:rPr lang="en-GB" dirty="0">
                <a:solidFill>
                  <a:srgbClr val="555555"/>
                </a:solidFill>
                <a:latin typeface="FrutigerLTW02"/>
              </a:rPr>
              <a:t>and therefore were not used in the Apache 2.0 version.”</a:t>
            </a:r>
            <a:endParaRPr lang="LID4096" dirty="0">
              <a:solidFill>
                <a:srgbClr val="555555"/>
              </a:solidFill>
              <a:latin typeface="FrutigerLTW02"/>
            </a:endParaRPr>
          </a:p>
        </p:txBody>
      </p:sp>
      <p:sp>
        <p:nvSpPr>
          <p:cNvPr id="4" name="TextBox 3">
            <a:extLst>
              <a:ext uri="{FF2B5EF4-FFF2-40B4-BE49-F238E27FC236}">
                <a16:creationId xmlns:a16="http://schemas.microsoft.com/office/drawing/2014/main" id="{82FC13BD-BBEB-A6A6-E004-8CA1DEBE83F1}"/>
              </a:ext>
            </a:extLst>
          </p:cNvPr>
          <p:cNvSpPr txBox="1"/>
          <p:nvPr/>
        </p:nvSpPr>
        <p:spPr>
          <a:xfrm>
            <a:off x="3166688" y="6156223"/>
            <a:ext cx="5569063" cy="600164"/>
          </a:xfrm>
          <a:prstGeom prst="rect">
            <a:avLst/>
          </a:prstGeom>
          <a:noFill/>
        </p:spPr>
        <p:txBody>
          <a:bodyPr wrap="square" rtlCol="0">
            <a:spAutoFit/>
          </a:bodyPr>
          <a:lstStyle/>
          <a:p>
            <a:r>
              <a:rPr lang="en-GB" sz="1100" dirty="0"/>
              <a:t>Citation source: </a:t>
            </a:r>
            <a:r>
              <a:rPr lang="en-US" sz="1100" dirty="0">
                <a:hlinkClick r:id="rId2"/>
              </a:rPr>
              <a:t>https://www.iais.fraunhofer.de/en/business-areas/speech-technologies/conversational-ai/opengpt-x/benchmarks.html</a:t>
            </a:r>
            <a:r>
              <a:rPr lang="en-US" sz="1100" dirty="0"/>
              <a:t> </a:t>
            </a:r>
            <a:endParaRPr lang="en-GB" sz="1100" dirty="0"/>
          </a:p>
          <a:p>
            <a:r>
              <a:rPr lang="en-GB" sz="1100" dirty="0"/>
              <a:t>Figure source:</a:t>
            </a:r>
            <a:r>
              <a:rPr lang="en-US" sz="1100" dirty="0" err="1"/>
              <a:t>Brandizzi</a:t>
            </a:r>
            <a:r>
              <a:rPr lang="en-US" sz="1100" dirty="0"/>
              <a:t> et al. </a:t>
            </a:r>
            <a:r>
              <a:rPr lang="en-GB" sz="1100" dirty="0">
                <a:hlinkClick r:id="rId3"/>
              </a:rPr>
              <a:t>https://arxiv.org/pdf/2410.08800</a:t>
            </a:r>
            <a:r>
              <a:rPr lang="en-GB" sz="1100" dirty="0"/>
              <a:t> licensed </a:t>
            </a:r>
            <a:r>
              <a:rPr lang="en-GB" sz="1100" dirty="0">
                <a:hlinkClick r:id="rId4"/>
              </a:rPr>
              <a:t>CC-BY 4.0</a:t>
            </a:r>
            <a:endParaRPr lang="LID4096" sz="1100" dirty="0"/>
          </a:p>
        </p:txBody>
      </p:sp>
      <p:pic>
        <p:nvPicPr>
          <p:cNvPr id="6" name="Picture 5">
            <a:extLst>
              <a:ext uri="{FF2B5EF4-FFF2-40B4-BE49-F238E27FC236}">
                <a16:creationId xmlns:a16="http://schemas.microsoft.com/office/drawing/2014/main" id="{7FEFCE58-E596-7D25-BC99-FBC25A36E74D}"/>
              </a:ext>
            </a:extLst>
          </p:cNvPr>
          <p:cNvPicPr>
            <a:picLocks noChangeAspect="1"/>
          </p:cNvPicPr>
          <p:nvPr/>
        </p:nvPicPr>
        <p:blipFill>
          <a:blip r:embed="rId5"/>
          <a:stretch>
            <a:fillRect/>
          </a:stretch>
        </p:blipFill>
        <p:spPr>
          <a:xfrm>
            <a:off x="6217530" y="1562583"/>
            <a:ext cx="5939610" cy="4080076"/>
          </a:xfrm>
          <a:prstGeom prst="rect">
            <a:avLst/>
          </a:prstGeom>
        </p:spPr>
      </p:pic>
    </p:spTree>
    <p:extLst>
      <p:ext uri="{BB962C8B-B14F-4D97-AF65-F5344CB8AC3E}">
        <p14:creationId xmlns:p14="http://schemas.microsoft.com/office/powerpoint/2010/main" val="3567027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A0703-7E70-AD42-4DAF-4553FB7B2CF5}"/>
              </a:ext>
            </a:extLst>
          </p:cNvPr>
          <p:cNvSpPr>
            <a:spLocks noGrp="1"/>
          </p:cNvSpPr>
          <p:nvPr>
            <p:ph type="title"/>
          </p:nvPr>
        </p:nvSpPr>
        <p:spPr/>
        <p:txBody>
          <a:bodyPr/>
          <a:lstStyle/>
          <a:p>
            <a:r>
              <a:rPr lang="en-GB" dirty="0" err="1"/>
              <a:t>Users</a:t>
            </a:r>
            <a:r>
              <a:rPr lang="en-GB" dirty="0"/>
              <a:t> and </a:t>
            </a:r>
            <a:r>
              <a:rPr lang="en-GB" dirty="0" err="1"/>
              <a:t>Affected persons</a:t>
            </a:r>
            <a:endParaRPr lang="LID4096" dirty="0"/>
          </a:p>
        </p:txBody>
      </p:sp>
      <p:sp>
        <p:nvSpPr>
          <p:cNvPr id="3" name="Content Placeholder 2">
            <a:extLst>
              <a:ext uri="{FF2B5EF4-FFF2-40B4-BE49-F238E27FC236}">
                <a16:creationId xmlns:a16="http://schemas.microsoft.com/office/drawing/2014/main" id="{00A98D11-8D3A-A8EF-A814-F93356676789}"/>
              </a:ext>
            </a:extLst>
          </p:cNvPr>
          <p:cNvSpPr>
            <a:spLocks noGrp="1"/>
          </p:cNvSpPr>
          <p:nvPr>
            <p:ph sz="quarter" idx="10"/>
          </p:nvPr>
        </p:nvSpPr>
        <p:spPr>
          <a:xfrm>
            <a:off x="875566" y="1184015"/>
            <a:ext cx="5766215" cy="4550036"/>
          </a:xfrm>
        </p:spPr>
        <p:txBody>
          <a:bodyPr/>
          <a:lstStyle/>
          <a:p>
            <a:r>
              <a:rPr lang="en-GB" dirty="0">
                <a:solidFill>
                  <a:srgbClr val="6CAF69"/>
                </a:solidFill>
              </a:rPr>
              <a:t>Users</a:t>
            </a:r>
            <a:r>
              <a:rPr lang="en-GB" dirty="0">
                <a:solidFill>
                  <a:srgbClr val="00305E"/>
                </a:solidFill>
              </a:rPr>
              <a:t> (during work duties)</a:t>
            </a:r>
          </a:p>
          <a:p>
            <a:pPr marL="342900" indent="-342900">
              <a:buFont typeface="Arial" panose="020B0604020202020204" pitchFamily="34" charset="0"/>
              <a:buChar char="•"/>
            </a:pPr>
            <a:r>
              <a:rPr lang="en-GB" dirty="0"/>
              <a:t>Persons who employ AI-systems to process data</a:t>
            </a:r>
          </a:p>
          <a:p>
            <a:pPr marL="342900" indent="-342900">
              <a:buFont typeface="Arial" panose="020B0604020202020204" pitchFamily="34" charset="0"/>
              <a:buChar char="•"/>
            </a:pPr>
            <a:r>
              <a:rPr lang="en-GB" dirty="0"/>
              <a:t>Have to be trained to use AI systems</a:t>
            </a:r>
          </a:p>
          <a:p>
            <a:r>
              <a:rPr lang="en-GB" dirty="0">
                <a:solidFill>
                  <a:srgbClr val="6CAF69"/>
                </a:solidFill>
              </a:rPr>
              <a:t>Affected persons</a:t>
            </a:r>
          </a:p>
          <a:p>
            <a:pPr marL="342900" indent="-342900">
              <a:buFont typeface="Arial" panose="020B0604020202020204" pitchFamily="34" charset="0"/>
              <a:buChar char="•"/>
            </a:pPr>
            <a:r>
              <a:rPr lang="en-GB" dirty="0"/>
              <a:t>People whose data is processed by AI or who experience consequences of the processing (direct or indirectly)</a:t>
            </a:r>
            <a:endParaRPr lang="LID4096" dirty="0"/>
          </a:p>
        </p:txBody>
      </p:sp>
      <p:pic>
        <p:nvPicPr>
          <p:cNvPr id="1026" name="Picture 2" descr="Generated image">
            <a:extLst>
              <a:ext uri="{FF2B5EF4-FFF2-40B4-BE49-F238E27FC236}">
                <a16:creationId xmlns:a16="http://schemas.microsoft.com/office/drawing/2014/main" id="{E12C1FD8-32F7-0C81-F5FA-A3CA31A3C2FB}"/>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b="14287"/>
          <a:stretch>
            <a:fillRect/>
          </a:stretch>
        </p:blipFill>
        <p:spPr bwMode="auto">
          <a:xfrm>
            <a:off x="7378147" y="1520685"/>
            <a:ext cx="3995530" cy="3424695"/>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a:extLst>
              <a:ext uri="{FF2B5EF4-FFF2-40B4-BE49-F238E27FC236}">
                <a16:creationId xmlns:a16="http://schemas.microsoft.com/office/drawing/2014/main" id="{FA19C4F4-D3DD-2849-7DE4-F2CDECF30B38}"/>
              </a:ext>
            </a:extLst>
          </p:cNvPr>
          <p:cNvCxnSpPr>
            <a:cxnSpLocks/>
          </p:cNvCxnSpPr>
          <p:nvPr/>
        </p:nvCxnSpPr>
        <p:spPr>
          <a:xfrm flipV="1">
            <a:off x="8636938" y="2512941"/>
            <a:ext cx="273740" cy="302895"/>
          </a:xfrm>
          <a:prstGeom prst="line">
            <a:avLst/>
          </a:prstGeom>
          <a:ln w="38100">
            <a:solidFill>
              <a:srgbClr val="282A28"/>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1CA60A6-5532-DB3B-5E68-8A5DE18119FC}"/>
              </a:ext>
            </a:extLst>
          </p:cNvPr>
          <p:cNvCxnSpPr>
            <a:cxnSpLocks/>
          </p:cNvCxnSpPr>
          <p:nvPr/>
        </p:nvCxnSpPr>
        <p:spPr>
          <a:xfrm flipV="1">
            <a:off x="8662892" y="2631605"/>
            <a:ext cx="355046" cy="237571"/>
          </a:xfrm>
          <a:prstGeom prst="line">
            <a:avLst/>
          </a:prstGeom>
          <a:ln w="38100">
            <a:solidFill>
              <a:srgbClr val="282A28"/>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B8E91F0-AF2A-342F-7259-3FDF0BE28CDD}"/>
              </a:ext>
            </a:extLst>
          </p:cNvPr>
          <p:cNvCxnSpPr>
            <a:cxnSpLocks/>
          </p:cNvCxnSpPr>
          <p:nvPr/>
        </p:nvCxnSpPr>
        <p:spPr>
          <a:xfrm flipV="1">
            <a:off x="8694088" y="2758686"/>
            <a:ext cx="394335" cy="150495"/>
          </a:xfrm>
          <a:prstGeom prst="line">
            <a:avLst/>
          </a:prstGeom>
          <a:ln w="38100">
            <a:solidFill>
              <a:srgbClr val="282A28"/>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2BBF560-E70C-B460-652A-F19C173259FC}"/>
              </a:ext>
            </a:extLst>
          </p:cNvPr>
          <p:cNvSpPr txBox="1"/>
          <p:nvPr/>
        </p:nvSpPr>
        <p:spPr>
          <a:xfrm>
            <a:off x="5307496" y="6224655"/>
            <a:ext cx="3120887" cy="523220"/>
          </a:xfrm>
          <a:prstGeom prst="rect">
            <a:avLst/>
          </a:prstGeom>
          <a:noFill/>
        </p:spPr>
        <p:txBody>
          <a:bodyPr wrap="square" rtlCol="0">
            <a:spAutoFit/>
          </a:bodyPr>
          <a:lstStyle/>
          <a:p>
            <a:r>
              <a:rPr lang="en-GB" sz="1400" dirty="0"/>
              <a:t>Figure was created using ChatGPT and post-processed</a:t>
            </a:r>
            <a:endParaRPr lang="LID4096" sz="1400" dirty="0"/>
          </a:p>
        </p:txBody>
      </p:sp>
      <p:sp>
        <p:nvSpPr>
          <p:cNvPr id="4" name="TextBox 3">
            <a:extLst>
              <a:ext uri="{FF2B5EF4-FFF2-40B4-BE49-F238E27FC236}">
                <a16:creationId xmlns:a16="http://schemas.microsoft.com/office/drawing/2014/main" id="{891649F7-8E2F-C190-6E23-B5EC70290D90}"/>
              </a:ext>
            </a:extLst>
          </p:cNvPr>
          <p:cNvSpPr txBox="1"/>
          <p:nvPr/>
        </p:nvSpPr>
        <p:spPr>
          <a:xfrm>
            <a:off x="7626335" y="4912764"/>
            <a:ext cx="1615440" cy="523220"/>
          </a:xfrm>
          <a:prstGeom prst="rect">
            <a:avLst/>
          </a:prstGeom>
          <a:noFill/>
        </p:spPr>
        <p:txBody>
          <a:bodyPr wrap="square" rtlCol="0">
            <a:spAutoFit/>
          </a:bodyPr>
          <a:lstStyle/>
          <a:p>
            <a:pPr algn="ctr"/>
            <a:r>
              <a:rPr lang="en-GB" sz="2800" dirty="0">
                <a:solidFill>
                  <a:srgbClr val="4F4F4E"/>
                </a:solidFill>
              </a:rPr>
              <a:t>User</a:t>
            </a:r>
            <a:endParaRPr lang="LID4096" sz="2800" dirty="0">
              <a:solidFill>
                <a:srgbClr val="4F4F4E"/>
              </a:solidFill>
            </a:endParaRPr>
          </a:p>
        </p:txBody>
      </p:sp>
      <p:sp>
        <p:nvSpPr>
          <p:cNvPr id="5" name="TextBox 4">
            <a:extLst>
              <a:ext uri="{FF2B5EF4-FFF2-40B4-BE49-F238E27FC236}">
                <a16:creationId xmlns:a16="http://schemas.microsoft.com/office/drawing/2014/main" id="{A4FFF822-5CA7-AE2F-2307-231A5129D4D9}"/>
              </a:ext>
            </a:extLst>
          </p:cNvPr>
          <p:cNvSpPr txBox="1"/>
          <p:nvPr/>
        </p:nvSpPr>
        <p:spPr>
          <a:xfrm>
            <a:off x="9359387" y="4926268"/>
            <a:ext cx="1615440" cy="954107"/>
          </a:xfrm>
          <a:prstGeom prst="rect">
            <a:avLst/>
          </a:prstGeom>
          <a:noFill/>
        </p:spPr>
        <p:txBody>
          <a:bodyPr wrap="square" rtlCol="0">
            <a:spAutoFit/>
          </a:bodyPr>
          <a:lstStyle/>
          <a:p>
            <a:pPr algn="ctr"/>
            <a:r>
              <a:rPr lang="en-GB" sz="2800" dirty="0">
                <a:solidFill>
                  <a:srgbClr val="4F4F4E"/>
                </a:solidFill>
              </a:rPr>
              <a:t>Affected person</a:t>
            </a:r>
            <a:endParaRPr lang="LID4096" sz="2800" dirty="0">
              <a:solidFill>
                <a:srgbClr val="4F4F4E"/>
              </a:solidFill>
            </a:endParaRPr>
          </a:p>
        </p:txBody>
      </p:sp>
      <p:sp>
        <p:nvSpPr>
          <p:cNvPr id="7" name="Rectangle 6">
            <a:extLst>
              <a:ext uri="{FF2B5EF4-FFF2-40B4-BE49-F238E27FC236}">
                <a16:creationId xmlns:a16="http://schemas.microsoft.com/office/drawing/2014/main" id="{073A6A55-053D-5079-FEF7-CE78C3C6B1D8}"/>
              </a:ext>
            </a:extLst>
          </p:cNvPr>
          <p:cNvSpPr/>
          <p:nvPr/>
        </p:nvSpPr>
        <p:spPr>
          <a:xfrm>
            <a:off x="9486900" y="2019300"/>
            <a:ext cx="682569" cy="4936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 name="TextBox 5">
            <a:extLst>
              <a:ext uri="{FF2B5EF4-FFF2-40B4-BE49-F238E27FC236}">
                <a16:creationId xmlns:a16="http://schemas.microsoft.com/office/drawing/2014/main" id="{5395D3A5-DE15-76F7-A21D-7DEA51B6D559}"/>
              </a:ext>
            </a:extLst>
          </p:cNvPr>
          <p:cNvSpPr txBox="1"/>
          <p:nvPr/>
        </p:nvSpPr>
        <p:spPr>
          <a:xfrm>
            <a:off x="9241775" y="1864467"/>
            <a:ext cx="1147349" cy="769441"/>
          </a:xfrm>
          <a:prstGeom prst="rect">
            <a:avLst/>
          </a:prstGeom>
          <a:noFill/>
        </p:spPr>
        <p:txBody>
          <a:bodyPr wrap="square" rtlCol="0">
            <a:spAutoFit/>
          </a:bodyPr>
          <a:lstStyle/>
          <a:p>
            <a:pPr algn="ctr"/>
            <a:r>
              <a:rPr lang="en-GB" sz="4400" b="1" dirty="0">
                <a:solidFill>
                  <a:srgbClr val="4F4F4E"/>
                </a:solidFill>
              </a:rPr>
              <a:t>AI</a:t>
            </a:r>
            <a:endParaRPr lang="LID4096" sz="4400" b="1" dirty="0">
              <a:solidFill>
                <a:srgbClr val="4F4F4E"/>
              </a:solidFill>
            </a:endParaRPr>
          </a:p>
        </p:txBody>
      </p:sp>
    </p:spTree>
    <p:extLst>
      <p:ext uri="{BB962C8B-B14F-4D97-AF65-F5344CB8AC3E}">
        <p14:creationId xmlns:p14="http://schemas.microsoft.com/office/powerpoint/2010/main" val="4856747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11340-F403-D64A-8D6D-4612C818C0B1}"/>
              </a:ext>
            </a:extLst>
          </p:cNvPr>
          <p:cNvSpPr>
            <a:spLocks noGrp="1"/>
          </p:cNvSpPr>
          <p:nvPr>
            <p:ph type="title"/>
          </p:nvPr>
        </p:nvSpPr>
        <p:spPr/>
        <p:txBody>
          <a:bodyPr/>
          <a:lstStyle/>
          <a:p>
            <a:r>
              <a:rPr lang="en-GB" dirty="0"/>
              <a:t>Copyright-</a:t>
            </a:r>
            <a:r>
              <a:rPr lang="en-GB" dirty="0" err="1"/>
              <a:t>violations</a:t>
            </a:r>
            <a:r>
              <a:rPr lang="en-GB" dirty="0"/>
              <a:t> (Benchmark)</a:t>
            </a:r>
            <a:endParaRPr lang="LID4096" dirty="0"/>
          </a:p>
        </p:txBody>
      </p:sp>
      <p:sp>
        <p:nvSpPr>
          <p:cNvPr id="3" name="Content Placeholder 2">
            <a:extLst>
              <a:ext uri="{FF2B5EF4-FFF2-40B4-BE49-F238E27FC236}">
                <a16:creationId xmlns:a16="http://schemas.microsoft.com/office/drawing/2014/main" id="{42FFB53E-EB1E-C4AE-6249-36BFEAD3E773}"/>
              </a:ext>
            </a:extLst>
          </p:cNvPr>
          <p:cNvSpPr>
            <a:spLocks noGrp="1"/>
          </p:cNvSpPr>
          <p:nvPr>
            <p:ph sz="quarter" idx="10"/>
          </p:nvPr>
        </p:nvSpPr>
        <p:spPr/>
        <p:txBody>
          <a:bodyPr/>
          <a:lstStyle/>
          <a:p>
            <a:r>
              <a:rPr lang="en-GB" dirty="0"/>
              <a:t>The model </a:t>
            </a:r>
            <a:r>
              <a:rPr lang="en-GB" i="1" dirty="0" err="1"/>
              <a:t>OpenGPT</a:t>
            </a:r>
            <a:r>
              <a:rPr lang="en-GB" i="1" dirty="0"/>
              <a:t>-X 7B</a:t>
            </a:r>
            <a:r>
              <a:rPr lang="en-GB" dirty="0"/>
              <a:t> </a:t>
            </a:r>
            <a:r>
              <a:rPr lang="en-GB" dirty="0" err="1"/>
              <a:t>commits</a:t>
            </a:r>
            <a:r>
              <a:rPr lang="en-GB" dirty="0"/>
              <a:t> </a:t>
            </a:r>
            <a:r>
              <a:rPr lang="en-GB" dirty="0" err="1"/>
              <a:t>measurably</a:t>
            </a:r>
            <a:r>
              <a:rPr lang="en-GB" dirty="0"/>
              <a:t> </a:t>
            </a:r>
            <a:r>
              <a:rPr lang="en-GB" dirty="0" err="1"/>
              <a:t>only</a:t>
            </a:r>
            <a:r>
              <a:rPr lang="en-GB" dirty="0"/>
              <a:t> </a:t>
            </a:r>
            <a:r>
              <a:rPr lang="en-GB" dirty="0" err="1"/>
              <a:t>very</a:t>
            </a:r>
            <a:r>
              <a:rPr lang="en-GB" dirty="0"/>
              <a:t> </a:t>
            </a:r>
            <a:r>
              <a:rPr lang="en-GB" dirty="0" err="1"/>
              <a:t>few</a:t>
            </a:r>
            <a:r>
              <a:rPr lang="en-GB" dirty="0"/>
              <a:t> </a:t>
            </a:r>
            <a:r>
              <a:rPr lang="en-GB" dirty="0" err="1"/>
              <a:t>copyright violations</a:t>
            </a:r>
            <a:r>
              <a:rPr lang="en-GB" dirty="0"/>
              <a:t>. </a:t>
            </a:r>
            <a:r>
              <a:rPr lang="en-GB" dirty="0" err="1"/>
              <a:t>Successor model</a:t>
            </a:r>
            <a:r>
              <a:rPr lang="en-GB" dirty="0"/>
              <a:t> </a:t>
            </a:r>
            <a:r>
              <a:rPr lang="en-GB" dirty="0" err="1"/>
              <a:t>Teuken</a:t>
            </a:r>
            <a:r>
              <a:rPr lang="en-GB" dirty="0"/>
              <a:t> </a:t>
            </a:r>
            <a:r>
              <a:rPr lang="en-GB" dirty="0" err="1"/>
              <a:t>probably</a:t>
            </a:r>
            <a:r>
              <a:rPr lang="en-GB" dirty="0"/>
              <a:t> </a:t>
            </a:r>
            <a:r>
              <a:rPr lang="en-GB" dirty="0" err="1"/>
              <a:t>as well</a:t>
            </a:r>
            <a:r>
              <a:rPr lang="en-GB" dirty="0"/>
              <a:t>.</a:t>
            </a:r>
            <a:endParaRPr lang="LID4096" dirty="0"/>
          </a:p>
          <a:p>
            <a:endParaRPr lang="en-GB" dirty="0"/>
          </a:p>
        </p:txBody>
      </p:sp>
      <p:graphicFrame>
        <p:nvGraphicFramePr>
          <p:cNvPr id="4" name="Table 3">
            <a:extLst>
              <a:ext uri="{FF2B5EF4-FFF2-40B4-BE49-F238E27FC236}">
                <a16:creationId xmlns:a16="http://schemas.microsoft.com/office/drawing/2014/main" id="{3370D990-1829-2549-A819-1BD6B6778353}"/>
              </a:ext>
            </a:extLst>
          </p:cNvPr>
          <p:cNvGraphicFramePr>
            <a:graphicFrameLocks noGrp="1"/>
          </p:cNvGraphicFramePr>
          <p:nvPr/>
        </p:nvGraphicFramePr>
        <p:xfrm>
          <a:off x="5439044" y="2449986"/>
          <a:ext cx="6369807" cy="3325805"/>
        </p:xfrm>
        <a:graphic>
          <a:graphicData uri="http://schemas.openxmlformats.org/drawingml/2006/table">
            <a:tbl>
              <a:tblPr>
                <a:tableStyleId>{5C22544A-7EE6-4342-B048-85BDC9FD1C3A}</a:tableStyleId>
              </a:tblPr>
              <a:tblGrid>
                <a:gridCol w="2123269">
                  <a:extLst>
                    <a:ext uri="{9D8B030D-6E8A-4147-A177-3AD203B41FA5}">
                      <a16:colId xmlns:a16="http://schemas.microsoft.com/office/drawing/2014/main" val="3336514680"/>
                    </a:ext>
                  </a:extLst>
                </a:gridCol>
                <a:gridCol w="2123269">
                  <a:extLst>
                    <a:ext uri="{9D8B030D-6E8A-4147-A177-3AD203B41FA5}">
                      <a16:colId xmlns:a16="http://schemas.microsoft.com/office/drawing/2014/main" val="3644877931"/>
                    </a:ext>
                  </a:extLst>
                </a:gridCol>
                <a:gridCol w="2123269">
                  <a:extLst>
                    <a:ext uri="{9D8B030D-6E8A-4147-A177-3AD203B41FA5}">
                      <a16:colId xmlns:a16="http://schemas.microsoft.com/office/drawing/2014/main" val="2758252367"/>
                    </a:ext>
                  </a:extLst>
                </a:gridCol>
              </a:tblGrid>
              <a:tr h="697852">
                <a:tc>
                  <a:txBody>
                    <a:bodyPr/>
                    <a:lstStyle/>
                    <a:p>
                      <a:pPr algn="l" fontAlgn="b"/>
                      <a:endParaRPr lang="en-DE" sz="16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r>
                        <a:rPr lang="en-US" sz="2000" u="none" strike="noStrike" dirty="0">
                          <a:solidFill>
                            <a:schemeClr val="accent2"/>
                          </a:solidFill>
                          <a:effectLst/>
                        </a:rPr>
                        <a:t>SRR</a:t>
                      </a:r>
                      <a:r>
                        <a:rPr lang="en-US" sz="2000" u="none" strike="noStrike" dirty="0">
                          <a:effectLst/>
                        </a:rPr>
                        <a:t>-Copyright</a:t>
                      </a:r>
                      <a:endParaRPr lang="en-US" sz="20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r>
                        <a:rPr lang="en-US" sz="2000" u="none" strike="noStrike">
                          <a:effectLst/>
                        </a:rPr>
                        <a:t>SRR-Public Domain</a:t>
                      </a:r>
                      <a:endParaRPr lang="en-US"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3429004310"/>
                  </a:ext>
                </a:extLst>
              </a:tr>
              <a:tr h="352523">
                <a:tc>
                  <a:txBody>
                    <a:bodyPr/>
                    <a:lstStyle/>
                    <a:p>
                      <a:pPr algn="l" fontAlgn="b"/>
                      <a:r>
                        <a:rPr lang="en-US" sz="2000" u="none" strike="noStrike">
                          <a:effectLst/>
                        </a:rPr>
                        <a:t>GPT 4</a:t>
                      </a:r>
                      <a:endParaRPr lang="en-US"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774.5</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33034.1</a:t>
                      </a:r>
                      <a:endParaRPr lang="en-DE"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2625556809"/>
                  </a:ext>
                </a:extLst>
              </a:tr>
              <a:tr h="352523">
                <a:tc>
                  <a:txBody>
                    <a:bodyPr/>
                    <a:lstStyle/>
                    <a:p>
                      <a:pPr algn="l" fontAlgn="b"/>
                      <a:r>
                        <a:rPr lang="en-US" sz="2000" u="none" strike="noStrike">
                          <a:effectLst/>
                        </a:rPr>
                        <a:t>GPT 3.5</a:t>
                      </a:r>
                      <a:endParaRPr lang="en-US"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61.5</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2716</a:t>
                      </a:r>
                      <a:endParaRPr lang="en-DE"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3736017482"/>
                  </a:ext>
                </a:extLst>
              </a:tr>
              <a:tr h="361283">
                <a:tc>
                  <a:txBody>
                    <a:bodyPr/>
                    <a:lstStyle/>
                    <a:p>
                      <a:pPr algn="l" fontAlgn="b"/>
                      <a:r>
                        <a:rPr lang="en-US" sz="2000" u="none" strike="noStrike">
                          <a:effectLst/>
                        </a:rPr>
                        <a:t>Llama 2 (70 B)</a:t>
                      </a:r>
                      <a:endParaRPr lang="en-US"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697.2</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1898.7</a:t>
                      </a:r>
                      <a:endParaRPr lang="en-DE"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3667538375"/>
                  </a:ext>
                </a:extLst>
              </a:tr>
              <a:tr h="361283">
                <a:tc>
                  <a:txBody>
                    <a:bodyPr/>
                    <a:lstStyle/>
                    <a:p>
                      <a:pPr algn="l" fontAlgn="b"/>
                      <a:r>
                        <a:rPr lang="en-US" sz="2000" u="none" strike="noStrike">
                          <a:effectLst/>
                        </a:rPr>
                        <a:t>Alpaca (7B)</a:t>
                      </a:r>
                      <a:endParaRPr lang="en-US"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3.6</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158.5</a:t>
                      </a:r>
                      <a:endParaRPr lang="en-DE"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1625829670"/>
                  </a:ext>
                </a:extLst>
              </a:tr>
              <a:tr h="361283">
                <a:tc>
                  <a:txBody>
                    <a:bodyPr/>
                    <a:lstStyle/>
                    <a:p>
                      <a:pPr algn="l" fontAlgn="b"/>
                      <a:r>
                        <a:rPr lang="en-US" sz="2000" u="none" strike="noStrike">
                          <a:effectLst/>
                        </a:rPr>
                        <a:t>Vicuna (13 B)</a:t>
                      </a:r>
                      <a:endParaRPr lang="en-US"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521.7</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3446.8</a:t>
                      </a:r>
                      <a:endParaRPr lang="en-DE"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91359589"/>
                  </a:ext>
                </a:extLst>
              </a:tr>
              <a:tr h="419529">
                <a:tc>
                  <a:txBody>
                    <a:bodyPr/>
                    <a:lstStyle/>
                    <a:p>
                      <a:pPr algn="l" fontAlgn="b"/>
                      <a:r>
                        <a:rPr lang="en-US" sz="2000" u="none" strike="noStrike">
                          <a:effectLst/>
                        </a:rPr>
                        <a:t>Luminous (70B)</a:t>
                      </a:r>
                      <a:endParaRPr lang="en-US"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6.2</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217.8</a:t>
                      </a:r>
                      <a:endParaRPr lang="en-DE" sz="20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2552997505"/>
                  </a:ext>
                </a:extLst>
              </a:tr>
              <a:tr h="419529">
                <a:tc>
                  <a:txBody>
                    <a:bodyPr/>
                    <a:lstStyle/>
                    <a:p>
                      <a:pPr algn="l" fontAlgn="b"/>
                      <a:r>
                        <a:rPr lang="en-US" sz="2000" u="none" strike="noStrike" dirty="0" err="1">
                          <a:effectLst/>
                        </a:rPr>
                        <a:t>OpenGPT</a:t>
                      </a:r>
                      <a:r>
                        <a:rPr lang="en-US" sz="2000" u="none" strike="noStrike" dirty="0">
                          <a:effectLst/>
                        </a:rPr>
                        <a:t>-X (7B)</a:t>
                      </a:r>
                      <a:endParaRPr lang="en-US" sz="20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a:effectLst/>
                        </a:rPr>
                        <a:t>0.3</a:t>
                      </a:r>
                      <a:endParaRPr lang="en-DE" sz="2000" b="0" i="0" u="none" strike="noStrike">
                        <a:solidFill>
                          <a:srgbClr val="000000"/>
                        </a:solidFill>
                        <a:effectLst/>
                        <a:latin typeface="Aptos Narrow" panose="020B0004020202020204" pitchFamily="34" charset="0"/>
                      </a:endParaRPr>
                    </a:p>
                  </a:txBody>
                  <a:tcPr marL="7620" marR="7620" marT="7620" marB="0" anchor="b"/>
                </a:tc>
                <a:tc>
                  <a:txBody>
                    <a:bodyPr/>
                    <a:lstStyle/>
                    <a:p>
                      <a:pPr algn="r" fontAlgn="b"/>
                      <a:r>
                        <a:rPr lang="en-DE" sz="2000" u="none" strike="noStrike" dirty="0">
                          <a:effectLst/>
                        </a:rPr>
                        <a:t>0</a:t>
                      </a:r>
                      <a:endParaRPr lang="en-DE" sz="2000" b="0" i="0" u="none" strike="noStrike" dirty="0">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251278633"/>
                  </a:ext>
                </a:extLst>
              </a:tr>
            </a:tbl>
          </a:graphicData>
        </a:graphic>
      </p:graphicFrame>
      <p:sp>
        <p:nvSpPr>
          <p:cNvPr id="6" name="TextBox 5">
            <a:extLst>
              <a:ext uri="{FF2B5EF4-FFF2-40B4-BE49-F238E27FC236}">
                <a16:creationId xmlns:a16="http://schemas.microsoft.com/office/drawing/2014/main" id="{70DDD913-184F-CE6D-2D5C-4CEFC213714F}"/>
              </a:ext>
            </a:extLst>
          </p:cNvPr>
          <p:cNvSpPr txBox="1"/>
          <p:nvPr/>
        </p:nvSpPr>
        <p:spPr>
          <a:xfrm>
            <a:off x="3451856" y="6193877"/>
            <a:ext cx="8068611" cy="584775"/>
          </a:xfrm>
          <a:prstGeom prst="rect">
            <a:avLst/>
          </a:prstGeom>
          <a:noFill/>
        </p:spPr>
        <p:txBody>
          <a:bodyPr wrap="square">
            <a:spAutoFit/>
          </a:bodyPr>
          <a:lstStyle/>
          <a:p>
            <a:r>
              <a:rPr lang="en-GB" sz="1600" dirty="0"/>
              <a:t>Source: Simplified Table 3 in Mueller et al 2024</a:t>
            </a:r>
            <a:br>
              <a:rPr lang="en-GB" sz="1600" dirty="0"/>
            </a:br>
            <a:r>
              <a:rPr lang="en-GB" sz="1600" dirty="0"/>
              <a:t> </a:t>
            </a:r>
            <a:r>
              <a:rPr lang="en-GB" sz="1600" dirty="0">
                <a:hlinkClick r:id="rId2"/>
              </a:rPr>
              <a:t>https://arxiv.org/pdf/2405.18492</a:t>
            </a:r>
            <a:r>
              <a:rPr lang="en-GB" sz="1600" dirty="0"/>
              <a:t> </a:t>
            </a:r>
            <a:endParaRPr lang="LID4096" sz="1600" dirty="0"/>
          </a:p>
        </p:txBody>
      </p:sp>
      <p:sp>
        <p:nvSpPr>
          <p:cNvPr id="9" name="TextBox 8">
            <a:extLst>
              <a:ext uri="{FF2B5EF4-FFF2-40B4-BE49-F238E27FC236}">
                <a16:creationId xmlns:a16="http://schemas.microsoft.com/office/drawing/2014/main" id="{24101DDC-5645-7AA2-F389-EC9486E80B4A}"/>
              </a:ext>
            </a:extLst>
          </p:cNvPr>
          <p:cNvSpPr txBox="1"/>
          <p:nvPr/>
        </p:nvSpPr>
        <p:spPr>
          <a:xfrm>
            <a:off x="486137" y="2449986"/>
            <a:ext cx="4398380" cy="1477328"/>
          </a:xfrm>
          <a:prstGeom prst="rect">
            <a:avLst/>
          </a:prstGeom>
          <a:noFill/>
        </p:spPr>
        <p:txBody>
          <a:bodyPr wrap="square" rtlCol="0">
            <a:spAutoFit/>
          </a:bodyPr>
          <a:lstStyle/>
          <a:p>
            <a:r>
              <a:rPr lang="en-GB" dirty="0"/>
              <a:t>“The </a:t>
            </a:r>
            <a:r>
              <a:rPr lang="en-GB" dirty="0">
                <a:solidFill>
                  <a:schemeClr val="accent2"/>
                </a:solidFill>
              </a:rPr>
              <a:t>significant reproduction rate </a:t>
            </a:r>
            <a:r>
              <a:rPr lang="en-GB" dirty="0"/>
              <a:t>is the average number of characters per book that are part of a literal reproduction of original text in excess of the </a:t>
            </a:r>
            <a:r>
              <a:rPr lang="en-GB" dirty="0">
                <a:solidFill>
                  <a:srgbClr val="00B050"/>
                </a:solidFill>
              </a:rPr>
              <a:t>legality presumption of up to 160 characters</a:t>
            </a:r>
            <a:r>
              <a:rPr lang="en-GB" dirty="0"/>
              <a:t>.” M</a:t>
            </a:r>
            <a:r>
              <a:rPr lang="en-US" dirty="0" err="1"/>
              <a:t>ueller</a:t>
            </a:r>
            <a:r>
              <a:rPr lang="en-US" dirty="0"/>
              <a:t> et al 2024</a:t>
            </a:r>
            <a:endParaRPr lang="LID4096" dirty="0"/>
          </a:p>
        </p:txBody>
      </p:sp>
      <p:sp>
        <p:nvSpPr>
          <p:cNvPr id="10" name="Arrow: Right 9">
            <a:extLst>
              <a:ext uri="{FF2B5EF4-FFF2-40B4-BE49-F238E27FC236}">
                <a16:creationId xmlns:a16="http://schemas.microsoft.com/office/drawing/2014/main" id="{FED2EE0C-0A1F-D24D-40B4-9748B529443A}"/>
              </a:ext>
            </a:extLst>
          </p:cNvPr>
          <p:cNvSpPr/>
          <p:nvPr/>
        </p:nvSpPr>
        <p:spPr>
          <a:xfrm>
            <a:off x="1133259" y="5119274"/>
            <a:ext cx="4224760" cy="87279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Predecessor</a:t>
            </a:r>
            <a:r>
              <a:rPr lang="en-GB" sz="2400" dirty="0"/>
              <a:t> of </a:t>
            </a:r>
            <a:r>
              <a:rPr lang="en-GB" sz="2400" dirty="0" err="1"/>
              <a:t>Teuken</a:t>
            </a:r>
            <a:r>
              <a:rPr lang="en-GB" sz="2400" dirty="0"/>
              <a:t> 7B</a:t>
            </a:r>
            <a:endParaRPr lang="LID4096" sz="2400" dirty="0"/>
          </a:p>
        </p:txBody>
      </p:sp>
    </p:spTree>
    <p:extLst>
      <p:ext uri="{BB962C8B-B14F-4D97-AF65-F5344CB8AC3E}">
        <p14:creationId xmlns:p14="http://schemas.microsoft.com/office/powerpoint/2010/main" val="19004097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E610D-97B6-3B88-73B2-492A067494FB}"/>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4B74864C-C8A8-9D67-FEB0-964ABEA3F8FB}"/>
              </a:ext>
            </a:extLst>
          </p:cNvPr>
          <p:cNvSpPr txBox="1">
            <a:spLocks/>
          </p:cNvSpPr>
          <p:nvPr/>
        </p:nvSpPr>
        <p:spPr>
          <a:xfrm>
            <a:off x="437198" y="2670372"/>
            <a:ext cx="10595237"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4800" dirty="0" err="1"/>
              <a:t>Exercises</a:t>
            </a:r>
            <a:endParaRPr lang="en-GB" sz="4800" dirty="0"/>
          </a:p>
          <a:p>
            <a:r>
              <a:rPr lang="en-GB" sz="4000" dirty="0">
                <a:solidFill>
                  <a:srgbClr val="6CAF69"/>
                </a:solidFill>
                <a:ea typeface="Open Sans ExtraBold" panose="020B0606030504020204" pitchFamily="34" charset="0"/>
                <a:cs typeface="Open Sans ExtraBold" panose="020B0606030504020204" pitchFamily="34" charset="0"/>
              </a:rPr>
              <a:t>Robert Haase</a:t>
            </a:r>
            <a:endParaRPr lang="en-US" sz="2800" dirty="0">
              <a:solidFill>
                <a:srgbClr val="6CAF69"/>
              </a:solidFill>
              <a:ea typeface="Open Sans ExtraBold" panose="020B0606030504020204" pitchFamily="34" charset="0"/>
              <a:cs typeface="Open Sans ExtraBold" panose="020B0606030504020204" pitchFamily="34" charset="0"/>
            </a:endParaRPr>
          </a:p>
        </p:txBody>
      </p:sp>
      <p:pic>
        <p:nvPicPr>
          <p:cNvPr id="5" name="Grafik 7">
            <a:extLst>
              <a:ext uri="{FF2B5EF4-FFF2-40B4-BE49-F238E27FC236}">
                <a16:creationId xmlns:a16="http://schemas.microsoft.com/office/drawing/2014/main" id="{F0F0602A-F535-0557-0486-90F39BB62D83}"/>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6" name="Grafik 5">
            <a:extLst>
              <a:ext uri="{FF2B5EF4-FFF2-40B4-BE49-F238E27FC236}">
                <a16:creationId xmlns:a16="http://schemas.microsoft.com/office/drawing/2014/main" id="{8FB502F0-0FD2-AA80-099B-719DC15BFE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7" name="Grafik 10">
            <a:extLst>
              <a:ext uri="{FF2B5EF4-FFF2-40B4-BE49-F238E27FC236}">
                <a16:creationId xmlns:a16="http://schemas.microsoft.com/office/drawing/2014/main" id="{EAE4EB9D-A81B-3FAA-E6D4-0F50E4ADEF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sp>
        <p:nvSpPr>
          <p:cNvPr id="10" name="Rectangle 148">
            <a:extLst>
              <a:ext uri="{FF2B5EF4-FFF2-40B4-BE49-F238E27FC236}">
                <a16:creationId xmlns:a16="http://schemas.microsoft.com/office/drawing/2014/main" id="{CCDCF89C-1F1A-B7D2-BAF6-DEE3A0A65C3B}"/>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2" name="Grafik 4">
            <a:extLst>
              <a:ext uri="{FF2B5EF4-FFF2-40B4-BE49-F238E27FC236}">
                <a16:creationId xmlns:a16="http://schemas.microsoft.com/office/drawing/2014/main" id="{B81ACB45-B8F1-4D6F-F7AC-B94467122E6E}"/>
              </a:ext>
            </a:extLst>
          </p:cNvPr>
          <p:cNvPicPr>
            <a:picLocks noChangeAspect="1"/>
          </p:cNvPicPr>
          <p:nvPr/>
        </p:nvPicPr>
        <p:blipFill>
          <a:blip r:embed="rId5"/>
          <a:stretch/>
        </p:blipFill>
        <p:spPr>
          <a:xfrm>
            <a:off x="453140" y="361455"/>
            <a:ext cx="2646110" cy="1075932"/>
          </a:xfrm>
          <a:prstGeom prst="rect">
            <a:avLst/>
          </a:prstGeom>
          <a:ln w="0">
            <a:noFill/>
          </a:ln>
        </p:spPr>
      </p:pic>
      <p:sp>
        <p:nvSpPr>
          <p:cNvPr id="3" name="Textplatzhalter 2">
            <a:extLst>
              <a:ext uri="{FF2B5EF4-FFF2-40B4-BE49-F238E27FC236}">
                <a16:creationId xmlns:a16="http://schemas.microsoft.com/office/drawing/2014/main" id="{4F0A9793-D2F0-DCD8-5D47-2FCD08280E77}"/>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B143E1E7-5594-9A43-F5B9-BBE8AE1B5330}"/>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Tree>
    <p:extLst>
      <p:ext uri="{BB962C8B-B14F-4D97-AF65-F5344CB8AC3E}">
        <p14:creationId xmlns:p14="http://schemas.microsoft.com/office/powerpoint/2010/main" val="18349908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8CA7B-6952-AB56-EBAF-4FD4A69794E1}"/>
              </a:ext>
            </a:extLst>
          </p:cNvPr>
          <p:cNvSpPr>
            <a:spLocks noGrp="1"/>
          </p:cNvSpPr>
          <p:nvPr>
            <p:ph type="title"/>
          </p:nvPr>
        </p:nvSpPr>
        <p:spPr/>
        <p:txBody>
          <a:bodyPr/>
          <a:lstStyle/>
          <a:p>
            <a:r>
              <a:rPr lang="en-GB" dirty="0" err="1"/>
              <a:t>Exercise</a:t>
            </a:r>
            <a:r>
              <a:rPr lang="en-GB" dirty="0"/>
              <a:t>: AI-</a:t>
            </a:r>
            <a:r>
              <a:rPr lang="en-GB" dirty="0" err="1"/>
              <a:t>Detectors</a:t>
            </a:r>
            <a:endParaRPr lang="LID4096" dirty="0"/>
          </a:p>
        </p:txBody>
      </p:sp>
      <p:sp>
        <p:nvSpPr>
          <p:cNvPr id="3" name="Content Placeholder 2">
            <a:extLst>
              <a:ext uri="{FF2B5EF4-FFF2-40B4-BE49-F238E27FC236}">
                <a16:creationId xmlns:a16="http://schemas.microsoft.com/office/drawing/2014/main" id="{67FFB52A-9747-2ADF-6105-3B98C4E1E4D9}"/>
              </a:ext>
            </a:extLst>
          </p:cNvPr>
          <p:cNvSpPr>
            <a:spLocks noGrp="1"/>
          </p:cNvSpPr>
          <p:nvPr>
            <p:ph sz="quarter" idx="10"/>
          </p:nvPr>
        </p:nvSpPr>
        <p:spPr>
          <a:xfrm>
            <a:off x="875566" y="1184015"/>
            <a:ext cx="10644901" cy="324745"/>
          </a:xfrm>
        </p:spPr>
        <p:txBody>
          <a:bodyPr/>
          <a:lstStyle/>
          <a:p>
            <a:r>
              <a:rPr lang="en-GB" sz="2000" dirty="0"/>
              <a:t>Upload ufz-leipzig.pdf into commercially available AI-Detectors and test them out.</a:t>
            </a:r>
            <a:endParaRPr lang="LID4096" sz="2000" dirty="0"/>
          </a:p>
        </p:txBody>
      </p:sp>
      <p:sp>
        <p:nvSpPr>
          <p:cNvPr id="6" name="TextBox 5">
            <a:extLst>
              <a:ext uri="{FF2B5EF4-FFF2-40B4-BE49-F238E27FC236}">
                <a16:creationId xmlns:a16="http://schemas.microsoft.com/office/drawing/2014/main" id="{77590C57-F5F6-0816-18F6-75E947421F2C}"/>
              </a:ext>
            </a:extLst>
          </p:cNvPr>
          <p:cNvSpPr txBox="1"/>
          <p:nvPr/>
        </p:nvSpPr>
        <p:spPr>
          <a:xfrm>
            <a:off x="3506986" y="6047670"/>
            <a:ext cx="4827507" cy="830997"/>
          </a:xfrm>
          <a:prstGeom prst="rect">
            <a:avLst/>
          </a:prstGeom>
          <a:noFill/>
        </p:spPr>
        <p:txBody>
          <a:bodyPr wrap="square">
            <a:spAutoFit/>
          </a:bodyPr>
          <a:lstStyle/>
          <a:p>
            <a:r>
              <a:rPr lang="en-GB" sz="1600" dirty="0">
                <a:hlinkClick r:id="rId2"/>
              </a:rPr>
              <a:t>https://scispace.com/ai-detector</a:t>
            </a:r>
            <a:r>
              <a:rPr lang="en-GB" sz="1600" dirty="0"/>
              <a:t> </a:t>
            </a:r>
            <a:r>
              <a:rPr lang="en-GB" sz="1600" dirty="0">
                <a:hlinkClick r:id="rId3"/>
              </a:rPr>
              <a:t>https://scads.github.io/ai4science-ufz-2025/session3/ai-detectors.html</a:t>
            </a:r>
            <a:r>
              <a:rPr lang="en-GB" sz="1600" dirty="0"/>
              <a:t>  </a:t>
            </a:r>
            <a:endParaRPr lang="LID4096" sz="1600" dirty="0"/>
          </a:p>
        </p:txBody>
      </p:sp>
      <p:sp>
        <p:nvSpPr>
          <p:cNvPr id="11" name="Arrow: Right 10">
            <a:extLst>
              <a:ext uri="{FF2B5EF4-FFF2-40B4-BE49-F238E27FC236}">
                <a16:creationId xmlns:a16="http://schemas.microsoft.com/office/drawing/2014/main" id="{16F026E4-6776-7AEE-F578-189BBCA55383}"/>
              </a:ext>
            </a:extLst>
          </p:cNvPr>
          <p:cNvSpPr/>
          <p:nvPr/>
        </p:nvSpPr>
        <p:spPr>
          <a:xfrm>
            <a:off x="4488180" y="3085357"/>
            <a:ext cx="1432560" cy="68728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8" name="Picture 7" descr="A screenshot of a computer&#10;&#10;AI-generated content may be incorrect.">
            <a:extLst>
              <a:ext uri="{FF2B5EF4-FFF2-40B4-BE49-F238E27FC236}">
                <a16:creationId xmlns:a16="http://schemas.microsoft.com/office/drawing/2014/main" id="{76C007C0-0238-641D-F598-F725EA50F4AF}"/>
              </a:ext>
            </a:extLst>
          </p:cNvPr>
          <p:cNvPicPr>
            <a:picLocks noChangeAspect="1"/>
          </p:cNvPicPr>
          <p:nvPr/>
        </p:nvPicPr>
        <p:blipFill>
          <a:blip r:embed="rId4"/>
          <a:stretch>
            <a:fillRect/>
          </a:stretch>
        </p:blipFill>
        <p:spPr>
          <a:xfrm>
            <a:off x="6048243" y="1569735"/>
            <a:ext cx="5153869" cy="4381904"/>
          </a:xfrm>
          <a:prstGeom prst="rect">
            <a:avLst/>
          </a:prstGeom>
          <a:effectLst>
            <a:outerShdw blurRad="50800" dist="38100" dir="2700000" algn="tl" rotWithShape="0">
              <a:prstClr val="black">
                <a:alpha val="40000"/>
              </a:prstClr>
            </a:outerShdw>
          </a:effectLst>
        </p:spPr>
      </p:pic>
      <p:pic>
        <p:nvPicPr>
          <p:cNvPr id="12" name="Picture 11" descr="A white text on a black background&#10;&#10;AI-generated content may be incorrect.">
            <a:extLst>
              <a:ext uri="{FF2B5EF4-FFF2-40B4-BE49-F238E27FC236}">
                <a16:creationId xmlns:a16="http://schemas.microsoft.com/office/drawing/2014/main" id="{09B4B889-8849-600D-3313-7646ECE5509B}"/>
              </a:ext>
            </a:extLst>
          </p:cNvPr>
          <p:cNvPicPr>
            <a:picLocks noChangeAspect="1"/>
          </p:cNvPicPr>
          <p:nvPr/>
        </p:nvPicPr>
        <p:blipFill>
          <a:blip r:embed="rId5"/>
          <a:stretch>
            <a:fillRect/>
          </a:stretch>
        </p:blipFill>
        <p:spPr>
          <a:xfrm>
            <a:off x="487680" y="1583302"/>
            <a:ext cx="3825490" cy="4354770"/>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809812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F619D-23FA-B5C8-8A70-0605710DA1D9}"/>
              </a:ext>
            </a:extLst>
          </p:cNvPr>
          <p:cNvSpPr>
            <a:spLocks noGrp="1"/>
          </p:cNvSpPr>
          <p:nvPr>
            <p:ph type="title"/>
          </p:nvPr>
        </p:nvSpPr>
        <p:spPr/>
        <p:txBody>
          <a:bodyPr/>
          <a:lstStyle/>
          <a:p>
            <a:r>
              <a:rPr lang="en-GB" dirty="0" err="1"/>
              <a:t>Exercise</a:t>
            </a:r>
            <a:r>
              <a:rPr lang="en-GB" dirty="0"/>
              <a:t>: Bias </a:t>
            </a:r>
            <a:r>
              <a:rPr lang="en-GB" dirty="0" err="1"/>
              <a:t>Detection</a:t>
            </a:r>
            <a:endParaRPr lang="LID4096" dirty="0"/>
          </a:p>
        </p:txBody>
      </p:sp>
      <p:sp>
        <p:nvSpPr>
          <p:cNvPr id="3" name="Content Placeholder 2">
            <a:extLst>
              <a:ext uri="{FF2B5EF4-FFF2-40B4-BE49-F238E27FC236}">
                <a16:creationId xmlns:a16="http://schemas.microsoft.com/office/drawing/2014/main" id="{D6C42082-00F6-186B-74A4-3AA8159BB8D8}"/>
              </a:ext>
            </a:extLst>
          </p:cNvPr>
          <p:cNvSpPr>
            <a:spLocks noGrp="1"/>
          </p:cNvSpPr>
          <p:nvPr>
            <p:ph sz="quarter" idx="10"/>
          </p:nvPr>
        </p:nvSpPr>
        <p:spPr>
          <a:xfrm>
            <a:off x="875567" y="1184015"/>
            <a:ext cx="5220434" cy="4550036"/>
          </a:xfrm>
        </p:spPr>
        <p:txBody>
          <a:bodyPr/>
          <a:lstStyle/>
          <a:p>
            <a:r>
              <a:rPr lang="en-GB" dirty="0"/>
              <a:t>Generate feedback about a meeting protocol </a:t>
            </a:r>
          </a:p>
          <a:p>
            <a:pPr marL="342900" indent="-342900">
              <a:buFont typeface="Arial" panose="020B0604020202020204" pitchFamily="34" charset="0"/>
              <a:buChar char="•"/>
            </a:pPr>
            <a:r>
              <a:rPr lang="en-GB" dirty="0"/>
              <a:t>Generic feedback</a:t>
            </a:r>
          </a:p>
          <a:p>
            <a:pPr marL="342900" indent="-342900">
              <a:buFont typeface="Arial" panose="020B0604020202020204" pitchFamily="34" charset="0"/>
              <a:buChar char="•"/>
            </a:pPr>
            <a:r>
              <a:rPr lang="en-GB" dirty="0"/>
              <a:t>Specific feedback</a:t>
            </a:r>
          </a:p>
          <a:p>
            <a:pPr marL="738900" lvl="1" indent="-342900"/>
            <a:r>
              <a:rPr lang="en-GB" dirty="0"/>
              <a:t>Diversity</a:t>
            </a:r>
          </a:p>
          <a:p>
            <a:pPr marL="738900" lvl="1" indent="-342900"/>
            <a:r>
              <a:rPr lang="en-GB" dirty="0"/>
              <a:t>Professional correctness / suitability</a:t>
            </a:r>
          </a:p>
          <a:p>
            <a:pPr marL="738900" lvl="1" indent="-342900"/>
            <a:r>
              <a:rPr lang="en-GB" dirty="0"/>
              <a:t>…</a:t>
            </a:r>
          </a:p>
          <a:p>
            <a:pPr marL="738900" lvl="1" indent="-342900"/>
            <a:endParaRPr lang="en-GB" dirty="0"/>
          </a:p>
          <a:p>
            <a:endParaRPr lang="LID4096" dirty="0"/>
          </a:p>
        </p:txBody>
      </p:sp>
      <p:sp>
        <p:nvSpPr>
          <p:cNvPr id="32" name="Rectangle 31">
            <a:extLst>
              <a:ext uri="{FF2B5EF4-FFF2-40B4-BE49-F238E27FC236}">
                <a16:creationId xmlns:a16="http://schemas.microsoft.com/office/drawing/2014/main" id="{DBB122D6-6805-FA5B-6220-3AC3E96F20E3}"/>
              </a:ext>
            </a:extLst>
          </p:cNvPr>
          <p:cNvSpPr/>
          <p:nvPr/>
        </p:nvSpPr>
        <p:spPr>
          <a:xfrm>
            <a:off x="6229350" y="1184014"/>
            <a:ext cx="5739493" cy="4816735"/>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1400" b="1" dirty="0">
                <a:solidFill>
                  <a:schemeClr val="tx1">
                    <a:lumMod val="90000"/>
                    <a:lumOff val="10000"/>
                  </a:schemeClr>
                </a:solidFill>
              </a:rPr>
              <a:t>Meeting Protocol – Symposium Planning</a:t>
            </a:r>
            <a:endParaRPr lang="de-DE" sz="1400" dirty="0">
              <a:solidFill>
                <a:schemeClr val="tx1">
                  <a:lumMod val="90000"/>
                  <a:lumOff val="10000"/>
                </a:schemeClr>
              </a:solidFill>
            </a:endParaRPr>
          </a:p>
          <a:p>
            <a:r>
              <a:rPr lang="de-DE" sz="1400" dirty="0">
                <a:solidFill>
                  <a:schemeClr val="tx1">
                    <a:lumMod val="90000"/>
                    <a:lumOff val="10000"/>
                  </a:schemeClr>
                </a:solidFill>
              </a:rPr>
              <a:t>Date: April 3, 2025, 10:00 – 10:35 AM (Zoom)</a:t>
            </a:r>
          </a:p>
          <a:p>
            <a:r>
              <a:rPr lang="de-DE" sz="1400" dirty="0">
                <a:solidFill>
                  <a:schemeClr val="tx1">
                    <a:lumMod val="90000"/>
                    <a:lumOff val="10000"/>
                  </a:schemeClr>
                </a:solidFill>
              </a:rPr>
              <a:t>Participants: Dr. Thomas Becker, James Müller, William Schubert</a:t>
            </a:r>
          </a:p>
          <a:p>
            <a:endParaRPr lang="de-DE" sz="1400" dirty="0">
              <a:solidFill>
                <a:schemeClr val="tx1">
                  <a:lumMod val="90000"/>
                  <a:lumOff val="10000"/>
                </a:schemeClr>
              </a:solidFill>
            </a:endParaRPr>
          </a:p>
          <a:p>
            <a:r>
              <a:rPr lang="de-DE" sz="1400" dirty="0">
                <a:solidFill>
                  <a:schemeClr val="tx1">
                    <a:lumMod val="90000"/>
                    <a:lumOff val="10000"/>
                  </a:schemeClr>
                </a:solidFill>
              </a:rPr>
              <a:t>Discussion Points:</a:t>
            </a:r>
          </a:p>
          <a:p>
            <a:r>
              <a:rPr lang="de-DE" sz="1400" dirty="0">
                <a:solidFill>
                  <a:schemeClr val="tx1">
                    <a:lumMod val="90000"/>
                    <a:lumOff val="10000"/>
                  </a:schemeClr>
                </a:solidFill>
              </a:rPr>
              <a:t>1. Topic &amp; Objectives</a:t>
            </a:r>
          </a:p>
          <a:p>
            <a:pPr marL="285750" indent="-285750">
              <a:buFont typeface="Arial" panose="020B0604020202020204" pitchFamily="34" charset="0"/>
              <a:buChar char="•"/>
            </a:pPr>
            <a:r>
              <a:rPr lang="de-DE" sz="1400" dirty="0">
                <a:solidFill>
                  <a:schemeClr val="tx1">
                    <a:lumMod val="90000"/>
                    <a:lumOff val="10000"/>
                  </a:schemeClr>
                </a:solidFill>
              </a:rPr>
              <a:t>Consensus on an interdisciplinary approach.</a:t>
            </a:r>
          </a:p>
          <a:p>
            <a:pPr marL="285750" indent="-285750">
              <a:buFont typeface="Arial" panose="020B0604020202020204" pitchFamily="34" charset="0"/>
              <a:buChar char="•"/>
            </a:pPr>
            <a:r>
              <a:rPr lang="de-DE" sz="1400" dirty="0">
                <a:solidFill>
                  <a:schemeClr val="tx1">
                    <a:lumMod val="90000"/>
                    <a:lumOff val="10000"/>
                  </a:schemeClr>
                </a:solidFill>
              </a:rPr>
              <a:t>Proposal by Schubert accepted: “Climate </a:t>
            </a:r>
            <a:r>
              <a:rPr lang="de-DE" sz="1400" dirty="0" err="1">
                <a:solidFill>
                  <a:schemeClr val="tx1">
                    <a:lumMod val="90000"/>
                    <a:lumOff val="10000"/>
                  </a:schemeClr>
                </a:solidFill>
              </a:rPr>
              <a:t>research</a:t>
            </a:r>
            <a:r>
              <a:rPr lang="de-DE" sz="1400" dirty="0">
                <a:solidFill>
                  <a:schemeClr val="tx1">
                    <a:lumMod val="90000"/>
                    <a:lumOff val="10000"/>
                  </a:schemeClr>
                </a:solidFill>
              </a:rPr>
              <a:t> </a:t>
            </a:r>
            <a:r>
              <a:rPr lang="de-DE" sz="1400" dirty="0" err="1">
                <a:solidFill>
                  <a:schemeClr val="tx1">
                    <a:lumMod val="90000"/>
                    <a:lumOff val="10000"/>
                  </a:schemeClr>
                </a:solidFill>
              </a:rPr>
              <a:t>using</a:t>
            </a:r>
            <a:r>
              <a:rPr lang="de-DE" sz="1400" dirty="0">
                <a:solidFill>
                  <a:schemeClr val="tx1">
                    <a:lumMod val="90000"/>
                    <a:lumOff val="10000"/>
                  </a:schemeClr>
                </a:solidFill>
              </a:rPr>
              <a:t> ChatGPT”</a:t>
            </a:r>
          </a:p>
          <a:p>
            <a:endParaRPr lang="de-DE" sz="1400" dirty="0">
              <a:solidFill>
                <a:schemeClr val="tx1">
                  <a:lumMod val="90000"/>
                  <a:lumOff val="10000"/>
                </a:schemeClr>
              </a:solidFill>
            </a:endParaRPr>
          </a:p>
          <a:p>
            <a:r>
              <a:rPr lang="de-DE" sz="1400" dirty="0">
                <a:solidFill>
                  <a:schemeClr val="tx1">
                    <a:lumMod val="90000"/>
                    <a:lumOff val="10000"/>
                  </a:schemeClr>
                </a:solidFill>
              </a:rPr>
              <a:t>2. Possible Speakers</a:t>
            </a:r>
          </a:p>
          <a:p>
            <a:r>
              <a:rPr lang="de-DE" sz="1400" dirty="0">
                <a:solidFill>
                  <a:schemeClr val="tx1">
                    <a:lumMod val="90000"/>
                    <a:lumOff val="10000"/>
                  </a:schemeClr>
                </a:solidFill>
              </a:rPr>
              <a:t>Suggestions (Müller):</a:t>
            </a:r>
          </a:p>
          <a:p>
            <a:pPr marL="285750" indent="-285750">
              <a:buFont typeface="Arial" panose="020B0604020202020204" pitchFamily="34" charset="0"/>
              <a:buChar char="•"/>
            </a:pPr>
            <a:r>
              <a:rPr lang="de-DE" sz="1400" dirty="0">
                <a:solidFill>
                  <a:schemeClr val="tx1">
                    <a:lumMod val="90000"/>
                    <a:lumOff val="10000"/>
                  </a:schemeClr>
                </a:solidFill>
              </a:rPr>
              <a:t>Dr. Richard Müller (City Administration Zurich)</a:t>
            </a:r>
          </a:p>
          <a:p>
            <a:pPr marL="285750" indent="-285750">
              <a:buFont typeface="Arial" panose="020B0604020202020204" pitchFamily="34" charset="0"/>
              <a:buChar char="•"/>
            </a:pPr>
            <a:r>
              <a:rPr lang="de-DE" sz="1400" dirty="0">
                <a:solidFill>
                  <a:schemeClr val="tx1">
                    <a:lumMod val="90000"/>
                    <a:lumOff val="10000"/>
                  </a:schemeClr>
                </a:solidFill>
              </a:rPr>
              <a:t>Dr. Anton Berg (AI in Climate Research, UFZ Leipzig)</a:t>
            </a:r>
          </a:p>
          <a:p>
            <a:pPr marL="285750" indent="-285750">
              <a:buFont typeface="Arial" panose="020B0604020202020204" pitchFamily="34" charset="0"/>
              <a:buChar char="•"/>
            </a:pPr>
            <a:r>
              <a:rPr lang="de-DE" sz="1400" dirty="0">
                <a:solidFill>
                  <a:schemeClr val="tx1">
                    <a:lumMod val="90000"/>
                    <a:lumOff val="10000"/>
                  </a:schemeClr>
                </a:solidFill>
              </a:rPr>
              <a:t>Prof. Josef Angermann (Administrative Director University Hospital Dresden)</a:t>
            </a:r>
          </a:p>
          <a:p>
            <a:r>
              <a:rPr lang="de-DE" sz="1400" dirty="0">
                <a:solidFill>
                  <a:schemeClr val="tx1">
                    <a:lumMod val="90000"/>
                    <a:lumOff val="10000"/>
                  </a:schemeClr>
                </a:solidFill>
              </a:rPr>
              <a:t>Becker emphasizes that all invited speakers should be internationally known.</a:t>
            </a:r>
          </a:p>
          <a:p>
            <a:r>
              <a:rPr lang="de-DE" sz="1400" dirty="0">
                <a:solidFill>
                  <a:schemeClr val="tx1">
                    <a:lumMod val="90000"/>
                    <a:lumOff val="10000"/>
                  </a:schemeClr>
                </a:solidFill>
              </a:rPr>
              <a:t>Decision: Contact all </a:t>
            </a:r>
            <a:r>
              <a:rPr lang="de-DE" sz="1400" dirty="0" err="1">
                <a:solidFill>
                  <a:schemeClr val="tx1">
                    <a:lumMod val="90000"/>
                    <a:lumOff val="10000"/>
                  </a:schemeClr>
                </a:solidFill>
              </a:rPr>
              <a:t>three</a:t>
            </a:r>
            <a:r>
              <a:rPr lang="de-DE" sz="1400" dirty="0">
                <a:solidFill>
                  <a:schemeClr val="tx1">
                    <a:lumMod val="90000"/>
                    <a:lumOff val="10000"/>
                  </a:schemeClr>
                </a:solidFill>
              </a:rPr>
              <a:t> potential </a:t>
            </a:r>
            <a:r>
              <a:rPr lang="de-DE" sz="1400" dirty="0" err="1">
                <a:solidFill>
                  <a:schemeClr val="tx1">
                    <a:lumMod val="90000"/>
                    <a:lumOff val="10000"/>
                  </a:schemeClr>
                </a:solidFill>
              </a:rPr>
              <a:t>speakers</a:t>
            </a:r>
            <a:r>
              <a:rPr lang="de-DE" sz="1400" dirty="0">
                <a:solidFill>
                  <a:schemeClr val="tx1">
                    <a:lumMod val="90000"/>
                    <a:lumOff val="10000"/>
                  </a:schemeClr>
                </a:solidFill>
              </a:rPr>
              <a:t> by next week.</a:t>
            </a:r>
          </a:p>
          <a:p>
            <a:endParaRPr lang="de-DE" sz="1400" dirty="0">
              <a:solidFill>
                <a:schemeClr val="tx1">
                  <a:lumMod val="90000"/>
                  <a:lumOff val="10000"/>
                </a:schemeClr>
              </a:solidFill>
            </a:endParaRPr>
          </a:p>
          <a:p>
            <a:r>
              <a:rPr lang="de-DE" sz="1400" dirty="0">
                <a:solidFill>
                  <a:schemeClr val="tx1">
                    <a:lumMod val="90000"/>
                    <a:lumOff val="10000"/>
                  </a:schemeClr>
                </a:solidFill>
              </a:rPr>
              <a:t>Next Meeting: April 14, 2025, 10:00 AM (online)</a:t>
            </a:r>
          </a:p>
          <a:p>
            <a:r>
              <a:rPr lang="de-DE" sz="1400" dirty="0">
                <a:solidFill>
                  <a:schemeClr val="tx1">
                    <a:lumMod val="90000"/>
                    <a:lumOff val="10000"/>
                  </a:schemeClr>
                </a:solidFill>
              </a:rPr>
              <a:t>End of Meeting: 10:35 AM</a:t>
            </a:r>
            <a:endParaRPr lang="LID4096" sz="1400" dirty="0">
              <a:solidFill>
                <a:schemeClr val="tx1">
                  <a:lumMod val="90000"/>
                  <a:lumOff val="10000"/>
                </a:schemeClr>
              </a:solidFill>
            </a:endParaRPr>
          </a:p>
        </p:txBody>
      </p:sp>
      <p:sp>
        <p:nvSpPr>
          <p:cNvPr id="4" name="Speech Bubble: Rectangle 3">
            <a:extLst>
              <a:ext uri="{FF2B5EF4-FFF2-40B4-BE49-F238E27FC236}">
                <a16:creationId xmlns:a16="http://schemas.microsoft.com/office/drawing/2014/main" id="{3B27A127-55EC-6AAF-EBA4-96DD3FCBA539}"/>
              </a:ext>
            </a:extLst>
          </p:cNvPr>
          <p:cNvSpPr/>
          <p:nvPr/>
        </p:nvSpPr>
        <p:spPr>
          <a:xfrm>
            <a:off x="328046" y="4607851"/>
            <a:ext cx="2375807" cy="1338943"/>
          </a:xfrm>
          <a:prstGeom prst="wedgeRectCallout">
            <a:avLst>
              <a:gd name="adj1" fmla="val -57340"/>
              <a:gd name="adj2" fmla="val 28856"/>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err="1"/>
              <a:t>Note</a:t>
            </a:r>
            <a:r>
              <a:rPr lang="en-GB" dirty="0"/>
              <a:t>: You </a:t>
            </a:r>
            <a:r>
              <a:rPr lang="en-GB" dirty="0" err="1"/>
              <a:t>can</a:t>
            </a:r>
            <a:r>
              <a:rPr lang="en-GB" dirty="0"/>
              <a:t> </a:t>
            </a:r>
            <a:r>
              <a:rPr lang="en-GB" dirty="0" err="1"/>
              <a:t>also</a:t>
            </a:r>
            <a:r>
              <a:rPr lang="en-GB" dirty="0"/>
              <a:t> </a:t>
            </a:r>
            <a:r>
              <a:rPr lang="en-GB" dirty="0" err="1"/>
              <a:t>accidentally</a:t>
            </a:r>
            <a:r>
              <a:rPr lang="en-GB" dirty="0"/>
              <a:t> establish </a:t>
            </a:r>
            <a:r>
              <a:rPr lang="en-GB" dirty="0" err="1"/>
              <a:t>bias</a:t>
            </a:r>
            <a:r>
              <a:rPr lang="en-GB" dirty="0"/>
              <a:t> </a:t>
            </a:r>
            <a:r>
              <a:rPr lang="en-GB" dirty="0" err="1"/>
              <a:t>with</a:t>
            </a:r>
            <a:r>
              <a:rPr lang="en-GB" dirty="0"/>
              <a:t> </a:t>
            </a:r>
            <a:r>
              <a:rPr lang="en-GB" dirty="0" err="1"/>
              <a:t>this method </a:t>
            </a:r>
            <a:r>
              <a:rPr lang="en-GB" dirty="0"/>
              <a:t>.</a:t>
            </a:r>
            <a:endParaRPr lang="LID4096" dirty="0"/>
          </a:p>
        </p:txBody>
      </p:sp>
      <p:sp>
        <p:nvSpPr>
          <p:cNvPr id="8" name="TextBox 7">
            <a:extLst>
              <a:ext uri="{FF2B5EF4-FFF2-40B4-BE49-F238E27FC236}">
                <a16:creationId xmlns:a16="http://schemas.microsoft.com/office/drawing/2014/main" id="{CDFDF2A8-A245-600F-1D73-A3DDC8C18157}"/>
              </a:ext>
            </a:extLst>
          </p:cNvPr>
          <p:cNvSpPr txBox="1"/>
          <p:nvPr/>
        </p:nvSpPr>
        <p:spPr>
          <a:xfrm>
            <a:off x="3485784" y="6163099"/>
            <a:ext cx="7833360" cy="646331"/>
          </a:xfrm>
          <a:prstGeom prst="rect">
            <a:avLst/>
          </a:prstGeom>
          <a:noFill/>
        </p:spPr>
        <p:txBody>
          <a:bodyPr wrap="square">
            <a:spAutoFit/>
          </a:bodyPr>
          <a:lstStyle/>
          <a:p>
            <a:r>
              <a:rPr lang="LID4096" dirty="0">
                <a:hlinkClick r:id="rId2"/>
              </a:rPr>
              <a:t>https://scads.github.io/ai4science-ufz-2025/session3/bias_detection.html</a:t>
            </a:r>
            <a:r>
              <a:rPr lang="en-GB" dirty="0"/>
              <a:t> </a:t>
            </a:r>
            <a:endParaRPr lang="LID4096" dirty="0"/>
          </a:p>
        </p:txBody>
      </p:sp>
    </p:spTree>
    <p:extLst>
      <p:ext uri="{BB962C8B-B14F-4D97-AF65-F5344CB8AC3E}">
        <p14:creationId xmlns:p14="http://schemas.microsoft.com/office/powerpoint/2010/main" val="3410189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AI-generated content may be incorrect.">
            <a:extLst>
              <a:ext uri="{FF2B5EF4-FFF2-40B4-BE49-F238E27FC236}">
                <a16:creationId xmlns:a16="http://schemas.microsoft.com/office/drawing/2014/main" id="{7F644CEC-5D7A-FB06-42DD-DF343B374C7B}"/>
              </a:ext>
            </a:extLst>
          </p:cNvPr>
          <p:cNvPicPr>
            <a:picLocks noChangeAspect="1"/>
          </p:cNvPicPr>
          <p:nvPr/>
        </p:nvPicPr>
        <p:blipFill>
          <a:blip r:embed="rId2"/>
          <a:srcRect r="21375"/>
          <a:stretch>
            <a:fillRect/>
          </a:stretch>
        </p:blipFill>
        <p:spPr>
          <a:xfrm>
            <a:off x="230743" y="1364074"/>
            <a:ext cx="4351020" cy="3086883"/>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C8801BA3-8A3C-9EE9-13A3-1490C9648760}"/>
              </a:ext>
            </a:extLst>
          </p:cNvPr>
          <p:cNvPicPr>
            <a:picLocks noChangeAspect="1"/>
          </p:cNvPicPr>
          <p:nvPr/>
        </p:nvPicPr>
        <p:blipFill>
          <a:blip r:embed="rId3"/>
          <a:stretch>
            <a:fillRect/>
          </a:stretch>
        </p:blipFill>
        <p:spPr>
          <a:xfrm>
            <a:off x="4172548" y="1053672"/>
            <a:ext cx="3569372" cy="2664888"/>
          </a:xfrm>
          <a:prstGeom prst="rect">
            <a:avLst/>
          </a:prstGeom>
        </p:spPr>
      </p:pic>
      <p:sp>
        <p:nvSpPr>
          <p:cNvPr id="2" name="Title 1">
            <a:extLst>
              <a:ext uri="{FF2B5EF4-FFF2-40B4-BE49-F238E27FC236}">
                <a16:creationId xmlns:a16="http://schemas.microsoft.com/office/drawing/2014/main" id="{2AEB8FF1-F6B6-BF41-654F-7EFDF9CFCBFF}"/>
              </a:ext>
            </a:extLst>
          </p:cNvPr>
          <p:cNvSpPr>
            <a:spLocks noGrp="1"/>
          </p:cNvSpPr>
          <p:nvPr>
            <p:ph type="title"/>
          </p:nvPr>
        </p:nvSpPr>
        <p:spPr/>
        <p:txBody>
          <a:bodyPr/>
          <a:lstStyle/>
          <a:p>
            <a:r>
              <a:rPr lang="en-GB" dirty="0"/>
              <a:t>Learn more…</a:t>
            </a:r>
            <a:endParaRPr lang="LID4096" dirty="0"/>
          </a:p>
        </p:txBody>
      </p:sp>
      <p:sp>
        <p:nvSpPr>
          <p:cNvPr id="4" name="TextBox 3">
            <a:extLst>
              <a:ext uri="{FF2B5EF4-FFF2-40B4-BE49-F238E27FC236}">
                <a16:creationId xmlns:a16="http://schemas.microsoft.com/office/drawing/2014/main" id="{2A99397C-23DB-5352-CA53-8A083DACFEBD}"/>
              </a:ext>
            </a:extLst>
          </p:cNvPr>
          <p:cNvSpPr txBox="1"/>
          <p:nvPr/>
        </p:nvSpPr>
        <p:spPr>
          <a:xfrm>
            <a:off x="9916657" y="4587240"/>
            <a:ext cx="5465085" cy="430887"/>
          </a:xfrm>
          <a:prstGeom prst="rect">
            <a:avLst/>
          </a:prstGeom>
          <a:noFill/>
        </p:spPr>
        <p:txBody>
          <a:bodyPr wrap="square">
            <a:spAutoFit/>
          </a:bodyPr>
          <a:lstStyle/>
          <a:p>
            <a:r>
              <a:rPr lang="en-GB" sz="1100" dirty="0">
                <a:hlinkClick r:id="rId4"/>
              </a:rPr>
              <a:t>https://scads.ai/event/meetup/</a:t>
            </a:r>
            <a:r>
              <a:rPr lang="en-GB" sz="1100" dirty="0"/>
              <a:t> </a:t>
            </a:r>
          </a:p>
          <a:p>
            <a:endParaRPr lang="LID4096" sz="1100" dirty="0"/>
          </a:p>
        </p:txBody>
      </p:sp>
      <p:pic>
        <p:nvPicPr>
          <p:cNvPr id="6" name="Picture 5">
            <a:extLst>
              <a:ext uri="{FF2B5EF4-FFF2-40B4-BE49-F238E27FC236}">
                <a16:creationId xmlns:a16="http://schemas.microsoft.com/office/drawing/2014/main" id="{CCB0DA99-95A2-FE6C-C0F0-0B6BA2B77E90}"/>
              </a:ext>
            </a:extLst>
          </p:cNvPr>
          <p:cNvPicPr>
            <a:picLocks noChangeAspect="1"/>
          </p:cNvPicPr>
          <p:nvPr/>
        </p:nvPicPr>
        <p:blipFill>
          <a:blip r:embed="rId5"/>
          <a:srcRect b="20539"/>
          <a:stretch/>
        </p:blipFill>
        <p:spPr>
          <a:xfrm>
            <a:off x="3913328" y="2855802"/>
            <a:ext cx="5978977" cy="3019866"/>
          </a:xfrm>
          <a:prstGeom prst="rect">
            <a:avLst/>
          </a:prstGeom>
        </p:spPr>
      </p:pic>
      <p:sp>
        <p:nvSpPr>
          <p:cNvPr id="12" name="TextBox 11">
            <a:extLst>
              <a:ext uri="{FF2B5EF4-FFF2-40B4-BE49-F238E27FC236}">
                <a16:creationId xmlns:a16="http://schemas.microsoft.com/office/drawing/2014/main" id="{141F3E57-48C5-4C3E-CCE8-B8BB26A4776C}"/>
              </a:ext>
            </a:extLst>
          </p:cNvPr>
          <p:cNvSpPr txBox="1"/>
          <p:nvPr/>
        </p:nvSpPr>
        <p:spPr>
          <a:xfrm>
            <a:off x="3825240" y="5831712"/>
            <a:ext cx="7833360" cy="261610"/>
          </a:xfrm>
          <a:prstGeom prst="rect">
            <a:avLst/>
          </a:prstGeom>
          <a:noFill/>
        </p:spPr>
        <p:txBody>
          <a:bodyPr wrap="square">
            <a:spAutoFit/>
          </a:bodyPr>
          <a:lstStyle/>
          <a:p>
            <a:r>
              <a:rPr lang="en-GB" sz="1100" dirty="0">
                <a:hlinkClick r:id="rId6"/>
              </a:rPr>
              <a:t>https://www.ub.uni-leipzig.de/service/workshops-und-online-tutorials/schulungen/ki-stammtisch</a:t>
            </a:r>
            <a:r>
              <a:rPr lang="en-GB" sz="1100" dirty="0"/>
              <a:t> </a:t>
            </a:r>
          </a:p>
        </p:txBody>
      </p:sp>
      <p:sp>
        <p:nvSpPr>
          <p:cNvPr id="15" name="TextBox 14">
            <a:extLst>
              <a:ext uri="{FF2B5EF4-FFF2-40B4-BE49-F238E27FC236}">
                <a16:creationId xmlns:a16="http://schemas.microsoft.com/office/drawing/2014/main" id="{583FB6D8-0EC7-F4E8-9092-5F2B880B4079}"/>
              </a:ext>
            </a:extLst>
          </p:cNvPr>
          <p:cNvSpPr txBox="1"/>
          <p:nvPr/>
        </p:nvSpPr>
        <p:spPr>
          <a:xfrm>
            <a:off x="7741920" y="1025096"/>
            <a:ext cx="2324100" cy="430887"/>
          </a:xfrm>
          <a:prstGeom prst="rect">
            <a:avLst/>
          </a:prstGeom>
          <a:noFill/>
        </p:spPr>
        <p:txBody>
          <a:bodyPr wrap="square">
            <a:spAutoFit/>
          </a:bodyPr>
          <a:lstStyle/>
          <a:p>
            <a:r>
              <a:rPr lang="LID4096" sz="1100" dirty="0">
                <a:hlinkClick r:id="rId7"/>
              </a:rPr>
              <a:t>https://www.helmholtz.ai/applied-ai/ai-consultancy-teams/</a:t>
            </a:r>
            <a:r>
              <a:rPr lang="en-GB" sz="1100" dirty="0"/>
              <a:t> </a:t>
            </a:r>
            <a:endParaRPr lang="LID4096" sz="1100" dirty="0"/>
          </a:p>
        </p:txBody>
      </p:sp>
      <p:sp>
        <p:nvSpPr>
          <p:cNvPr id="18" name="TextBox 17">
            <a:extLst>
              <a:ext uri="{FF2B5EF4-FFF2-40B4-BE49-F238E27FC236}">
                <a16:creationId xmlns:a16="http://schemas.microsoft.com/office/drawing/2014/main" id="{011D1E2C-B4FC-C9BD-6DE5-D1D3FB99210C}"/>
              </a:ext>
            </a:extLst>
          </p:cNvPr>
          <p:cNvSpPr txBox="1"/>
          <p:nvPr/>
        </p:nvSpPr>
        <p:spPr>
          <a:xfrm>
            <a:off x="175260" y="4456435"/>
            <a:ext cx="3314700" cy="430887"/>
          </a:xfrm>
          <a:prstGeom prst="rect">
            <a:avLst/>
          </a:prstGeom>
          <a:noFill/>
        </p:spPr>
        <p:txBody>
          <a:bodyPr wrap="square">
            <a:spAutoFit/>
          </a:bodyPr>
          <a:lstStyle/>
          <a:p>
            <a:r>
              <a:rPr lang="de-DE" sz="1100" dirty="0">
                <a:hlinkClick r:id="rId8"/>
              </a:rPr>
              <a:t>https://rdm.pages.ufz.de/guidelines/AI-for-science/Workshops-%26-Courses/</a:t>
            </a:r>
            <a:r>
              <a:rPr lang="de-DE" sz="1100" dirty="0"/>
              <a:t> </a:t>
            </a:r>
          </a:p>
        </p:txBody>
      </p:sp>
      <p:pic>
        <p:nvPicPr>
          <p:cNvPr id="5" name="Picture 4" descr="A screenshot of a web page&#10;&#10;AI-generated content may be incorrect.">
            <a:extLst>
              <a:ext uri="{FF2B5EF4-FFF2-40B4-BE49-F238E27FC236}">
                <a16:creationId xmlns:a16="http://schemas.microsoft.com/office/drawing/2014/main" id="{02772732-14DB-430B-7656-D6BA5B70ED12}"/>
              </a:ext>
            </a:extLst>
          </p:cNvPr>
          <p:cNvPicPr>
            <a:picLocks noChangeAspect="1"/>
          </p:cNvPicPr>
          <p:nvPr/>
        </p:nvPicPr>
        <p:blipFill>
          <a:blip r:embed="rId9"/>
          <a:stretch>
            <a:fillRect/>
          </a:stretch>
        </p:blipFill>
        <p:spPr>
          <a:xfrm>
            <a:off x="8001140" y="1688948"/>
            <a:ext cx="4042498" cy="2950648"/>
          </a:xfrm>
          <a:prstGeom prst="rect">
            <a:avLst/>
          </a:prstGeom>
        </p:spPr>
      </p:pic>
    </p:spTree>
    <p:extLst>
      <p:ext uri="{BB962C8B-B14F-4D97-AF65-F5344CB8AC3E}">
        <p14:creationId xmlns:p14="http://schemas.microsoft.com/office/powerpoint/2010/main" val="29867767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36975-5265-BD92-3C8A-1F17CF7C6D36}"/>
              </a:ext>
            </a:extLst>
          </p:cNvPr>
          <p:cNvSpPr>
            <a:spLocks noGrp="1"/>
          </p:cNvSpPr>
          <p:nvPr>
            <p:ph type="title"/>
          </p:nvPr>
        </p:nvSpPr>
        <p:spPr/>
        <p:txBody>
          <a:bodyPr/>
          <a:lstStyle/>
          <a:p>
            <a:r>
              <a:rPr lang="en-GB" dirty="0" err="1"/>
              <a:t>Conclusion</a:t>
            </a:r>
            <a:endParaRPr lang="LID4096" dirty="0"/>
          </a:p>
        </p:txBody>
      </p:sp>
      <p:sp>
        <p:nvSpPr>
          <p:cNvPr id="3" name="Content Placeholder 2">
            <a:extLst>
              <a:ext uri="{FF2B5EF4-FFF2-40B4-BE49-F238E27FC236}">
                <a16:creationId xmlns:a16="http://schemas.microsoft.com/office/drawing/2014/main" id="{B0275925-F1CC-4304-8868-956F9BCFEB57}"/>
              </a:ext>
            </a:extLst>
          </p:cNvPr>
          <p:cNvSpPr>
            <a:spLocks noGrp="1"/>
          </p:cNvSpPr>
          <p:nvPr>
            <p:ph sz="quarter" idx="10"/>
          </p:nvPr>
        </p:nvSpPr>
        <p:spPr/>
        <p:txBody>
          <a:bodyPr/>
          <a:lstStyle/>
          <a:p>
            <a:pPr marL="342900" indent="-342900">
              <a:buFont typeface="Arial" panose="020B0604020202020204" pitchFamily="34" charset="0"/>
              <a:buChar char="•"/>
            </a:pPr>
            <a:r>
              <a:rPr lang="en-GB" dirty="0"/>
              <a:t>AI users / operators / providers have a whole range of obligations when working with AI (accountability, risks, documentation, …).</a:t>
            </a:r>
          </a:p>
          <a:p>
            <a:pPr marL="342900" indent="-342900">
              <a:buFont typeface="Arial" panose="020B0604020202020204" pitchFamily="34" charset="0"/>
              <a:buChar char="•"/>
            </a:pPr>
            <a:r>
              <a:rPr lang="en-GB" dirty="0"/>
              <a:t>Data subjects have rights! (transparency, objection, …)</a:t>
            </a:r>
          </a:p>
          <a:p>
            <a:pPr marL="342900" indent="-342900">
              <a:buFont typeface="Arial" panose="020B0604020202020204" pitchFamily="34" charset="0"/>
              <a:buChar char="•"/>
            </a:pPr>
            <a:r>
              <a:rPr lang="en-GB" dirty="0"/>
              <a:t>AI systems technically allow far more usage scenarios than are legally permissible.</a:t>
            </a:r>
          </a:p>
          <a:p>
            <a:pPr marL="342900" indent="-342900">
              <a:buFont typeface="Arial" panose="020B0604020202020204" pitchFamily="34" charset="0"/>
              <a:buChar char="•"/>
            </a:pPr>
            <a:r>
              <a:rPr lang="en-GB" dirty="0"/>
              <a:t>Especially in the clinical context, many types of AI-based data processing are problematic under data-protection law and from an ethical perspective.</a:t>
            </a:r>
          </a:p>
          <a:p>
            <a:pPr marL="342900" indent="-342900">
              <a:buFont typeface="Arial" panose="020B0604020202020204" pitchFamily="34" charset="0"/>
              <a:buChar char="•"/>
            </a:pPr>
            <a:r>
              <a:rPr lang="en-GB" dirty="0">
                <a:solidFill>
                  <a:srgbClr val="00B050"/>
                </a:solidFill>
              </a:rPr>
              <a:t>Conscious and responsible handling</a:t>
            </a:r>
            <a:r>
              <a:rPr lang="en-GB" dirty="0"/>
              <a:t> of AI and AI-related risks is essential.</a:t>
            </a:r>
          </a:p>
        </p:txBody>
      </p:sp>
    </p:spTree>
    <p:extLst>
      <p:ext uri="{BB962C8B-B14F-4D97-AF65-F5344CB8AC3E}">
        <p14:creationId xmlns:p14="http://schemas.microsoft.com/office/powerpoint/2010/main" val="13608091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143E9FD8-3FA2-0DD3-016D-FB38B803A87E}"/>
              </a:ext>
            </a:extLst>
          </p:cNvPr>
          <p:cNvSpPr txBox="1">
            <a:spLocks/>
          </p:cNvSpPr>
          <p:nvPr/>
        </p:nvSpPr>
        <p:spPr>
          <a:xfrm>
            <a:off x="609480" y="273600"/>
            <a:ext cx="10972440" cy="1144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 dirty="0"/>
              <a:t>Thank you for your attention!</a:t>
            </a:r>
          </a:p>
        </p:txBody>
      </p:sp>
      <p:sp>
        <p:nvSpPr>
          <p:cNvPr id="3" name="PlaceHolder 1">
            <a:extLst>
              <a:ext uri="{FF2B5EF4-FFF2-40B4-BE49-F238E27FC236}">
                <a16:creationId xmlns:a16="http://schemas.microsoft.com/office/drawing/2014/main" id="{4FA97690-6721-C840-BECA-F0AC368F78D8}"/>
              </a:ext>
            </a:extLst>
          </p:cNvPr>
          <p:cNvSpPr txBox="1">
            <a:spLocks/>
          </p:cNvSpPr>
          <p:nvPr/>
        </p:nvSpPr>
        <p:spPr>
          <a:xfrm>
            <a:off x="609480" y="1712677"/>
            <a:ext cx="3238200" cy="4350240"/>
          </a:xfrm>
          <a:prstGeom prst="rect">
            <a:avLst/>
          </a:prstGeom>
          <a:noFill/>
          <a:ln w="0">
            <a:noFill/>
          </a:ln>
        </p:spPr>
        <p:txBody>
          <a:bodyPr vert="horz" lIns="90000" tIns="45000" rIns="90000" bIns="45000" rtlCol="0" anchor="t" anchorCtr="0">
            <a:normAutofit/>
          </a:bodyPr>
          <a:lstStyle>
            <a:lvl1pPr algn="l" defTabSz="914400" rtl="0" eaLnBrk="1" latinLnBrk="0" hangingPunct="1">
              <a:spcBef>
                <a:spcPct val="0"/>
              </a:spcBef>
              <a:buNone/>
              <a:defRPr sz="4000" b="0" kern="1200" baseline="0">
                <a:solidFill>
                  <a:schemeClr val="tx2"/>
                </a:solidFill>
                <a:latin typeface="+mj-lt"/>
                <a:ea typeface="+mj-ea"/>
                <a:cs typeface="+mj-cs"/>
              </a:defRPr>
            </a:lvl1pPr>
          </a:lstStyle>
          <a:p>
            <a:pPr>
              <a:tabLst>
                <a:tab pos="0" algn="l"/>
              </a:tabLst>
            </a:pPr>
            <a:r>
              <a:rPr lang="en" sz="2000" b="1" spc="-1" dirty="0">
                <a:solidFill>
                  <a:srgbClr val="00305E"/>
                </a:solidFill>
                <a:latin typeface="Open Sans"/>
              </a:rPr>
              <a:t>Contact</a:t>
            </a:r>
            <a:endParaRPr lang="en-US" sz="1600" b="1" spc="-1" dirty="0">
              <a:solidFill>
                <a:srgbClr val="00305E"/>
              </a:solidFill>
              <a:latin typeface="Open Sans"/>
            </a:endParaRPr>
          </a:p>
          <a:p>
            <a:pPr>
              <a:tabLst>
                <a:tab pos="0" algn="l"/>
              </a:tabLst>
            </a:pPr>
            <a:endParaRPr lang="en-US" sz="1600" spc="-1" dirty="0">
              <a:solidFill>
                <a:srgbClr val="00305E"/>
              </a:solidFill>
              <a:latin typeface="Open Sans"/>
            </a:endParaRPr>
          </a:p>
          <a:p>
            <a:pPr>
              <a:tabLst>
                <a:tab pos="0" algn="l"/>
              </a:tabLst>
            </a:pPr>
            <a:r>
              <a:rPr lang="en" sz="1600" spc="-1" dirty="0">
                <a:solidFill>
                  <a:srgbClr val="00305E"/>
                </a:solidFill>
                <a:latin typeface="Open Sans"/>
              </a:rPr>
              <a:t>Dr. Robert Haase</a:t>
            </a:r>
            <a:br>
              <a:rPr lang="en-US" sz="1600" dirty="0"/>
            </a:br>
            <a:br>
              <a:rPr lang="en-US" sz="1600" dirty="0"/>
            </a:br>
            <a:r>
              <a:rPr lang="en" sz="1600" spc="-1" dirty="0">
                <a:solidFill>
                  <a:srgbClr val="00305E"/>
                </a:solidFill>
                <a:latin typeface="Open Sans"/>
              </a:rPr>
              <a:t>ScaDS.AI Dresden/Leipzig</a:t>
            </a:r>
            <a:br>
              <a:rPr lang="en-US" sz="1600" dirty="0"/>
            </a:br>
            <a:r>
              <a:rPr lang="en" sz="1600" spc="-1" dirty="0">
                <a:solidFill>
                  <a:srgbClr val="00305E"/>
                </a:solidFill>
                <a:latin typeface="Open Sans"/>
              </a:rPr>
              <a:t>Universität Leipzig</a:t>
            </a:r>
            <a:br>
              <a:rPr lang="en-US" sz="1600" dirty="0"/>
            </a:br>
            <a:r>
              <a:rPr lang="en" sz="1600" spc="-1" dirty="0">
                <a:solidFill>
                  <a:srgbClr val="00305E"/>
                </a:solidFill>
                <a:latin typeface="Open Sans"/>
              </a:rPr>
              <a:t>Humboldtstraße 25</a:t>
            </a:r>
            <a:br>
              <a:rPr lang="en-US" sz="1600" dirty="0"/>
            </a:br>
            <a:r>
              <a:rPr lang="en" sz="1600" spc="-1" dirty="0">
                <a:solidFill>
                  <a:srgbClr val="00305E"/>
                </a:solidFill>
                <a:latin typeface="Open Sans"/>
                <a:ea typeface="DejaVu Sans"/>
              </a:rPr>
              <a:t>04105 Leipzig</a:t>
            </a:r>
            <a:endParaRPr lang="en-US" sz="1600" spc="-1" dirty="0">
              <a:solidFill>
                <a:schemeClr val="dk1"/>
              </a:solidFill>
              <a:latin typeface="Calibri"/>
            </a:endParaRPr>
          </a:p>
          <a:p>
            <a:pPr>
              <a:tabLst>
                <a:tab pos="0" algn="l"/>
              </a:tabLst>
            </a:pPr>
            <a:endParaRPr lang="en-US" sz="1600" spc="-1" dirty="0">
              <a:solidFill>
                <a:schemeClr val="dk1"/>
              </a:solidFill>
              <a:latin typeface="Calibri"/>
            </a:endParaRPr>
          </a:p>
          <a:p>
            <a:pPr>
              <a:tabLst>
                <a:tab pos="0" algn="l"/>
              </a:tabLst>
            </a:pPr>
            <a:r>
              <a:rPr lang="en" sz="1600" u="sng" spc="-1" dirty="0">
                <a:solidFill>
                  <a:srgbClr val="00305E"/>
                </a:solidFill>
                <a:latin typeface="Open Sans"/>
                <a:ea typeface="DejaVu Sans"/>
              </a:rPr>
              <a:t>robert.haase@uni-leipzig.de</a:t>
            </a:r>
            <a:endParaRPr lang="en-US" sz="1600" spc="-1" dirty="0">
              <a:solidFill>
                <a:schemeClr val="dk1"/>
              </a:solidFill>
              <a:latin typeface="Calibri"/>
            </a:endParaRPr>
          </a:p>
          <a:p>
            <a:pPr>
              <a:spcBef>
                <a:spcPts val="1001"/>
              </a:spcBef>
              <a:tabLst>
                <a:tab pos="0" algn="l"/>
              </a:tabLst>
            </a:pPr>
            <a:endParaRPr lang="en-US" sz="1600" spc="-1" dirty="0">
              <a:solidFill>
                <a:schemeClr val="dk1"/>
              </a:solidFill>
              <a:latin typeface="Calibri"/>
            </a:endParaRPr>
          </a:p>
          <a:p>
            <a:pPr>
              <a:spcBef>
                <a:spcPts val="1001"/>
              </a:spcBef>
              <a:tabLst>
                <a:tab pos="0" algn="l"/>
              </a:tabLst>
            </a:pPr>
            <a:endParaRPr lang="en-US" sz="1600" spc="-1" dirty="0">
              <a:solidFill>
                <a:schemeClr val="dk1"/>
              </a:solidFill>
              <a:latin typeface="Calibri"/>
            </a:endParaRPr>
          </a:p>
          <a:p>
            <a:pPr>
              <a:lnSpc>
                <a:spcPct val="90000"/>
              </a:lnSpc>
              <a:spcBef>
                <a:spcPts val="1001"/>
              </a:spcBef>
              <a:tabLst>
                <a:tab pos="0" algn="l"/>
              </a:tabLst>
            </a:pPr>
            <a:endParaRPr lang="en-US" sz="1600" spc="-1" dirty="0">
              <a:solidFill>
                <a:schemeClr val="dk1"/>
              </a:solidFill>
              <a:latin typeface="Calibri"/>
            </a:endParaRPr>
          </a:p>
        </p:txBody>
      </p:sp>
      <p:pic>
        <p:nvPicPr>
          <p:cNvPr id="5" name="Grafik 3">
            <a:extLst>
              <a:ext uri="{FF2B5EF4-FFF2-40B4-BE49-F238E27FC236}">
                <a16:creationId xmlns:a16="http://schemas.microsoft.com/office/drawing/2014/main" id="{10EA2CD1-0992-7959-24E6-25C3EB742BEA}"/>
              </a:ext>
            </a:extLst>
          </p:cNvPr>
          <p:cNvPicPr/>
          <p:nvPr/>
        </p:nvPicPr>
        <p:blipFill>
          <a:blip r:embed="rId2"/>
          <a:stretch/>
        </p:blipFill>
        <p:spPr>
          <a:xfrm>
            <a:off x="9279000" y="5133960"/>
            <a:ext cx="2731320" cy="701640"/>
          </a:xfrm>
          <a:prstGeom prst="rect">
            <a:avLst/>
          </a:prstGeom>
          <a:ln w="0">
            <a:noFill/>
          </a:ln>
        </p:spPr>
      </p:pic>
      <p:pic>
        <p:nvPicPr>
          <p:cNvPr id="6" name="Grafik 4">
            <a:extLst>
              <a:ext uri="{FF2B5EF4-FFF2-40B4-BE49-F238E27FC236}">
                <a16:creationId xmlns:a16="http://schemas.microsoft.com/office/drawing/2014/main" id="{A367F9D4-EBBD-9C77-FE3A-9D49AA69693F}"/>
              </a:ext>
            </a:extLst>
          </p:cNvPr>
          <p:cNvPicPr/>
          <p:nvPr/>
        </p:nvPicPr>
        <p:blipFill>
          <a:blip r:embed="rId3"/>
          <a:stretch/>
        </p:blipFill>
        <p:spPr>
          <a:xfrm>
            <a:off x="8674920" y="5033160"/>
            <a:ext cx="600840" cy="902880"/>
          </a:xfrm>
          <a:prstGeom prst="rect">
            <a:avLst/>
          </a:prstGeom>
          <a:ln w="0">
            <a:noFill/>
          </a:ln>
        </p:spPr>
      </p:pic>
      <p:grpSp>
        <p:nvGrpSpPr>
          <p:cNvPr id="7" name="Group 6">
            <a:extLst>
              <a:ext uri="{FF2B5EF4-FFF2-40B4-BE49-F238E27FC236}">
                <a16:creationId xmlns:a16="http://schemas.microsoft.com/office/drawing/2014/main" id="{FAAF66ED-464B-C4C6-71E1-6081B4D60671}"/>
              </a:ext>
            </a:extLst>
          </p:cNvPr>
          <p:cNvGrpSpPr>
            <a:grpSpLocks noChangeAspect="1"/>
          </p:cNvGrpSpPr>
          <p:nvPr/>
        </p:nvGrpSpPr>
        <p:grpSpPr>
          <a:xfrm>
            <a:off x="8674920" y="3643043"/>
            <a:ext cx="2193633" cy="1200600"/>
            <a:chOff x="9352657" y="3429000"/>
            <a:chExt cx="2746810" cy="1503360"/>
          </a:xfrm>
        </p:grpSpPr>
        <p:pic>
          <p:nvPicPr>
            <p:cNvPr id="8" name="Grafik 7">
              <a:extLst>
                <a:ext uri="{FF2B5EF4-FFF2-40B4-BE49-F238E27FC236}">
                  <a16:creationId xmlns:a16="http://schemas.microsoft.com/office/drawing/2014/main" id="{5676BC07-0F27-3740-439E-ABF967B30B7D}"/>
                </a:ext>
              </a:extLst>
            </p:cNvPr>
            <p:cNvPicPr/>
            <p:nvPr/>
          </p:nvPicPr>
          <p:blipFill>
            <a:blip r:embed="rId4"/>
            <a:srcRect b="76109"/>
            <a:stretch>
              <a:fillRect/>
            </a:stretch>
          </p:blipFill>
          <p:spPr>
            <a:xfrm>
              <a:off x="9453822" y="3429000"/>
              <a:ext cx="2544480" cy="430731"/>
            </a:xfrm>
            <a:prstGeom prst="rect">
              <a:avLst/>
            </a:prstGeom>
            <a:noFill/>
            <a:ln w="0">
              <a:noFill/>
            </a:ln>
          </p:spPr>
        </p:pic>
        <p:pic>
          <p:nvPicPr>
            <p:cNvPr id="9" name="Picture 8" descr="A black text on a white background&#10;&#10;AI-generated content may be incorrect.">
              <a:extLst>
                <a:ext uri="{FF2B5EF4-FFF2-40B4-BE49-F238E27FC236}">
                  <a16:creationId xmlns:a16="http://schemas.microsoft.com/office/drawing/2014/main" id="{67DB5011-B2DF-A7F5-ABE2-E466454815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52657" y="3859731"/>
              <a:ext cx="2746810" cy="1072629"/>
            </a:xfrm>
            <a:prstGeom prst="rect">
              <a:avLst/>
            </a:prstGeom>
          </p:spPr>
        </p:pic>
      </p:grpSp>
    </p:spTree>
    <p:extLst>
      <p:ext uri="{BB962C8B-B14F-4D97-AF65-F5344CB8AC3E}">
        <p14:creationId xmlns:p14="http://schemas.microsoft.com/office/powerpoint/2010/main" val="1183965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F3DD7-8513-9C49-EB9A-6DAFCEA565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1AE37F-BA15-5768-5723-1AF543BBCB76}"/>
              </a:ext>
            </a:extLst>
          </p:cNvPr>
          <p:cNvSpPr>
            <a:spLocks noGrp="1"/>
          </p:cNvSpPr>
          <p:nvPr>
            <p:ph type="title"/>
          </p:nvPr>
        </p:nvSpPr>
        <p:spPr/>
        <p:txBody>
          <a:bodyPr>
            <a:normAutofit/>
          </a:bodyPr>
          <a:lstStyle/>
          <a:p>
            <a:r>
              <a:rPr lang="en-US" sz="4400" dirty="0" err="1"/>
              <a:t>Large</a:t>
            </a:r>
            <a:r>
              <a:rPr lang="en-US" sz="4400" dirty="0"/>
              <a:t> </a:t>
            </a:r>
            <a:r>
              <a:rPr lang="en-US" sz="4400" dirty="0" err="1"/>
              <a:t>Language Models</a:t>
            </a:r>
            <a:endParaRPr lang="en-US" sz="4400" dirty="0"/>
          </a:p>
        </p:txBody>
      </p:sp>
      <p:sp>
        <p:nvSpPr>
          <p:cNvPr id="3" name="Text Placeholder 2">
            <a:extLst>
              <a:ext uri="{FF2B5EF4-FFF2-40B4-BE49-F238E27FC236}">
                <a16:creationId xmlns:a16="http://schemas.microsoft.com/office/drawing/2014/main" id="{3DEFD3A0-CDC6-69FC-85FD-93AC26746186}"/>
              </a:ext>
            </a:extLst>
          </p:cNvPr>
          <p:cNvSpPr>
            <a:spLocks noGrp="1"/>
          </p:cNvSpPr>
          <p:nvPr>
            <p:ph sz="quarter" idx="10"/>
          </p:nvPr>
        </p:nvSpPr>
        <p:spPr>
          <a:xfrm>
            <a:off x="875566" y="1184014"/>
            <a:ext cx="10644901" cy="685093"/>
          </a:xfrm>
        </p:spPr>
        <p:txBody>
          <a:bodyPr>
            <a:normAutofit/>
          </a:bodyPr>
          <a:lstStyle/>
          <a:p>
            <a:r>
              <a:rPr lang="en-US" sz="3200" dirty="0"/>
              <a:t>Text-to-text, </a:t>
            </a:r>
            <a:r>
              <a:rPr lang="en-US" sz="3200" dirty="0">
                <a:solidFill>
                  <a:srgbClr val="22B14C"/>
                </a:solidFill>
              </a:rPr>
              <a:t>Text Generation</a:t>
            </a:r>
            <a:endParaRPr lang="en-US" sz="3200" u="sng" dirty="0">
              <a:solidFill>
                <a:srgbClr val="22B14C"/>
              </a:solidFill>
            </a:endParaRPr>
          </a:p>
        </p:txBody>
      </p:sp>
      <p:grpSp>
        <p:nvGrpSpPr>
          <p:cNvPr id="7" name="Group 6">
            <a:extLst>
              <a:ext uri="{FF2B5EF4-FFF2-40B4-BE49-F238E27FC236}">
                <a16:creationId xmlns:a16="http://schemas.microsoft.com/office/drawing/2014/main" id="{9AEB6C3E-3116-5D19-2973-F01339DC1ACA}"/>
              </a:ext>
            </a:extLst>
          </p:cNvPr>
          <p:cNvGrpSpPr>
            <a:grpSpLocks noChangeAspect="1"/>
          </p:cNvGrpSpPr>
          <p:nvPr/>
        </p:nvGrpSpPr>
        <p:grpSpPr>
          <a:xfrm rot="16200000">
            <a:off x="4245082" y="2129494"/>
            <a:ext cx="1569155" cy="2539942"/>
            <a:chOff x="7715165" y="1693760"/>
            <a:chExt cx="2554941" cy="3842824"/>
          </a:xfrm>
        </p:grpSpPr>
        <p:sp>
          <p:nvSpPr>
            <p:cNvPr id="8" name="Oval 7">
              <a:extLst>
                <a:ext uri="{FF2B5EF4-FFF2-40B4-BE49-F238E27FC236}">
                  <a16:creationId xmlns:a16="http://schemas.microsoft.com/office/drawing/2014/main" id="{D4A3625E-F7A7-B6B2-09AB-5F6E84E35D8A}"/>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Oval 8">
              <a:extLst>
                <a:ext uri="{FF2B5EF4-FFF2-40B4-BE49-F238E27FC236}">
                  <a16:creationId xmlns:a16="http://schemas.microsoft.com/office/drawing/2014/main" id="{F0692A49-2E47-3D9C-E9D2-CAF6DE71FB69}"/>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9">
              <a:extLst>
                <a:ext uri="{FF2B5EF4-FFF2-40B4-BE49-F238E27FC236}">
                  <a16:creationId xmlns:a16="http://schemas.microsoft.com/office/drawing/2014/main" id="{CA911587-4095-8A88-18B4-A4235798E4D4}"/>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a:extLst>
                <a:ext uri="{FF2B5EF4-FFF2-40B4-BE49-F238E27FC236}">
                  <a16:creationId xmlns:a16="http://schemas.microsoft.com/office/drawing/2014/main" id="{BF062594-B5EF-79C0-8844-A631AF4C8E83}"/>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C9776189-4E74-5FD3-2AA5-DE48EE3EEC4E}"/>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11DBFE65-09F2-ED55-C77A-544B1425ABC3}"/>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CDBC33E3-F703-A9A1-F530-56A4407FC126}"/>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5" name="Straight Connector 14">
              <a:extLst>
                <a:ext uri="{FF2B5EF4-FFF2-40B4-BE49-F238E27FC236}">
                  <a16:creationId xmlns:a16="http://schemas.microsoft.com/office/drawing/2014/main" id="{D804CDC8-DF72-5DF7-22A7-6C5574E810E0}"/>
                </a:ext>
              </a:extLst>
            </p:cNvPr>
            <p:cNvCxnSpPr>
              <a:stCxn id="8" idx="6"/>
              <a:endCxn id="12"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6" name="Straight Connector 15">
              <a:extLst>
                <a:ext uri="{FF2B5EF4-FFF2-40B4-BE49-F238E27FC236}">
                  <a16:creationId xmlns:a16="http://schemas.microsoft.com/office/drawing/2014/main" id="{D276588A-6070-A69F-0A50-2B974D4C13E9}"/>
                </a:ext>
              </a:extLst>
            </p:cNvPr>
            <p:cNvCxnSpPr>
              <a:cxnSpLocks/>
              <a:stCxn id="9" idx="6"/>
              <a:endCxn id="12"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a:extLst>
                <a:ext uri="{FF2B5EF4-FFF2-40B4-BE49-F238E27FC236}">
                  <a16:creationId xmlns:a16="http://schemas.microsoft.com/office/drawing/2014/main" id="{7BC2EE14-0F21-BD82-7C95-9E7B53C9F5FB}"/>
                </a:ext>
              </a:extLst>
            </p:cNvPr>
            <p:cNvCxnSpPr>
              <a:cxnSpLocks/>
              <a:stCxn id="8" idx="6"/>
              <a:endCxn id="13"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9CD457BB-402C-357C-7F42-5CB9C1CCAA66}"/>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1ECAE869-1144-664D-AB0E-B9B3290523C6}"/>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6C3D1B26-710D-2CA6-0611-21AB80107B2C}"/>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48379871-B978-51E0-73BE-43269045FFBE}"/>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0D48AC73-CADE-2EEE-A40C-B4CDF7D6CDF4}"/>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B04E74CB-8B49-3005-03FD-B9DCAD786103}"/>
                </a:ext>
              </a:extLst>
            </p:cNvPr>
            <p:cNvCxnSpPr>
              <a:cxnSpLocks/>
              <a:stCxn id="11" idx="6"/>
              <a:endCxn id="13"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6F0EC71B-64FF-24C6-B446-DEBE6788299B}"/>
                </a:ext>
              </a:extLst>
            </p:cNvPr>
            <p:cNvCxnSpPr>
              <a:cxnSpLocks/>
              <a:stCxn id="11" idx="6"/>
              <a:endCxn id="12"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4486AD39-698A-1663-BABB-E9FD72A8B274}"/>
                </a:ext>
              </a:extLst>
            </p:cNvPr>
            <p:cNvCxnSpPr>
              <a:cxnSpLocks/>
              <a:stCxn id="14" idx="2"/>
              <a:endCxn id="8"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6" name="Oval 25">
              <a:extLst>
                <a:ext uri="{FF2B5EF4-FFF2-40B4-BE49-F238E27FC236}">
                  <a16:creationId xmlns:a16="http://schemas.microsoft.com/office/drawing/2014/main" id="{BCF7391A-EF6D-166E-F4FE-0A47E8BBBDB8}"/>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26">
              <a:extLst>
                <a:ext uri="{FF2B5EF4-FFF2-40B4-BE49-F238E27FC236}">
                  <a16:creationId xmlns:a16="http://schemas.microsoft.com/office/drawing/2014/main" id="{2E6F9BDF-DABF-C55B-2DBF-CF184069DD23}"/>
                </a:ext>
              </a:extLst>
            </p:cNvPr>
            <p:cNvCxnSpPr>
              <a:cxnSpLocks/>
              <a:stCxn id="26" idx="6"/>
              <a:endCxn id="12"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C6D0767F-C19B-9734-7BEE-EBB2772E56E8}"/>
                </a:ext>
              </a:extLst>
            </p:cNvPr>
            <p:cNvCxnSpPr>
              <a:cxnSpLocks/>
              <a:stCxn id="26" idx="6"/>
              <a:endCxn id="13"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1D4141D0-31A0-1BA1-A13C-AA68EA623DCC}"/>
                </a:ext>
              </a:extLst>
            </p:cNvPr>
            <p:cNvCxnSpPr>
              <a:cxnSpLocks/>
              <a:stCxn id="26" idx="6"/>
              <a:endCxn id="14"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7164BD1D-3B58-27A9-4BC5-8C62E260226C}"/>
                </a:ext>
              </a:extLst>
            </p:cNvPr>
            <p:cNvCxnSpPr>
              <a:cxnSpLocks/>
              <a:stCxn id="10" idx="6"/>
              <a:endCxn id="12"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1" name="Oval 30">
              <a:extLst>
                <a:ext uri="{FF2B5EF4-FFF2-40B4-BE49-F238E27FC236}">
                  <a16:creationId xmlns:a16="http://schemas.microsoft.com/office/drawing/2014/main" id="{458C6BD4-DDCD-E48B-9CE2-C0D3DD7636ED}"/>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Oval 31">
              <a:extLst>
                <a:ext uri="{FF2B5EF4-FFF2-40B4-BE49-F238E27FC236}">
                  <a16:creationId xmlns:a16="http://schemas.microsoft.com/office/drawing/2014/main" id="{8B79B5AC-BD1C-F1B4-DB3B-D86B9B5BFBDB}"/>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a:extLst>
                <a:ext uri="{FF2B5EF4-FFF2-40B4-BE49-F238E27FC236}">
                  <a16:creationId xmlns:a16="http://schemas.microsoft.com/office/drawing/2014/main" id="{DCA54E20-ACD4-9881-0521-EA21FDDD03CC}"/>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a:extLst>
                <a:ext uri="{FF2B5EF4-FFF2-40B4-BE49-F238E27FC236}">
                  <a16:creationId xmlns:a16="http://schemas.microsoft.com/office/drawing/2014/main" id="{FA4D1C5B-F6B8-4E77-50EA-82F5E61C09FA}"/>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5" name="Straight Connector 34">
              <a:extLst>
                <a:ext uri="{FF2B5EF4-FFF2-40B4-BE49-F238E27FC236}">
                  <a16:creationId xmlns:a16="http://schemas.microsoft.com/office/drawing/2014/main" id="{C7383D60-AD62-8D40-4625-6D3C490C3998}"/>
                </a:ext>
              </a:extLst>
            </p:cNvPr>
            <p:cNvCxnSpPr>
              <a:stCxn id="31"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id="{E63D899E-CCC2-27C3-C299-2281FB3E6DE1}"/>
                </a:ext>
              </a:extLst>
            </p:cNvPr>
            <p:cNvCxnSpPr>
              <a:cxnSpLocks/>
              <a:stCxn id="32"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1B93C006-587C-B1E1-9E94-EC0E53DCBD82}"/>
                </a:ext>
              </a:extLst>
            </p:cNvPr>
            <p:cNvCxnSpPr>
              <a:cxnSpLocks/>
              <a:stCxn id="31"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37">
              <a:extLst>
                <a:ext uri="{FF2B5EF4-FFF2-40B4-BE49-F238E27FC236}">
                  <a16:creationId xmlns:a16="http://schemas.microsoft.com/office/drawing/2014/main" id="{70A53C15-14DF-9C38-D4F3-884DA1269A04}"/>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DC4533F2-42B5-B8E5-F7F5-7EFF954438AE}"/>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64B6A873-8CA3-BF41-82B6-04A59830E1E2}"/>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79B167A8-8EFE-6A7E-5C67-F54A5186B8E9}"/>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A6F91175-9FFA-B918-7071-5F597A36CC0C}"/>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8A198CC3-D4DC-9CD9-DA19-55D0D73DA14C}"/>
                </a:ext>
              </a:extLst>
            </p:cNvPr>
            <p:cNvCxnSpPr>
              <a:cxnSpLocks/>
              <a:stCxn id="34"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5D2FB56B-B4F1-84D7-0411-3D4AB5F6574B}"/>
                </a:ext>
              </a:extLst>
            </p:cNvPr>
            <p:cNvCxnSpPr>
              <a:cxnSpLocks/>
              <a:stCxn id="34"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1BC615D1-8C23-5424-2ACE-8F6D222F44E4}"/>
                </a:ext>
              </a:extLst>
            </p:cNvPr>
            <p:cNvCxnSpPr>
              <a:cxnSpLocks/>
              <a:endCxn id="31"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6" name="Oval 45">
              <a:extLst>
                <a:ext uri="{FF2B5EF4-FFF2-40B4-BE49-F238E27FC236}">
                  <a16:creationId xmlns:a16="http://schemas.microsoft.com/office/drawing/2014/main" id="{025E67C1-D072-F215-DE21-754EC7CA4CFC}"/>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47" name="Straight Connector 46">
              <a:extLst>
                <a:ext uri="{FF2B5EF4-FFF2-40B4-BE49-F238E27FC236}">
                  <a16:creationId xmlns:a16="http://schemas.microsoft.com/office/drawing/2014/main" id="{42FD111C-BA40-CA31-4A1D-9FD8CCA52874}"/>
                </a:ext>
              </a:extLst>
            </p:cNvPr>
            <p:cNvCxnSpPr>
              <a:cxnSpLocks/>
              <a:stCxn id="46"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DC3FCD4B-3C78-CB80-222F-76806D25B126}"/>
                </a:ext>
              </a:extLst>
            </p:cNvPr>
            <p:cNvCxnSpPr>
              <a:cxnSpLocks/>
              <a:stCxn id="46"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64CD383D-2E02-706A-97D1-5EE5A82A1F68}"/>
                </a:ext>
              </a:extLst>
            </p:cNvPr>
            <p:cNvCxnSpPr>
              <a:cxnSpLocks/>
              <a:stCxn id="46"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70457F46-3B38-A828-BF58-D8EB29472FDF}"/>
                </a:ext>
              </a:extLst>
            </p:cNvPr>
            <p:cNvCxnSpPr>
              <a:cxnSpLocks/>
              <a:stCxn id="33"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53" name="TextBox 52">
            <a:extLst>
              <a:ext uri="{FF2B5EF4-FFF2-40B4-BE49-F238E27FC236}">
                <a16:creationId xmlns:a16="http://schemas.microsoft.com/office/drawing/2014/main" id="{56B07294-35AB-9BC5-621B-B1BADD3F9019}"/>
              </a:ext>
            </a:extLst>
          </p:cNvPr>
          <p:cNvSpPr txBox="1">
            <a:spLocks/>
          </p:cNvSpPr>
          <p:nvPr/>
        </p:nvSpPr>
        <p:spPr>
          <a:xfrm>
            <a:off x="254201" y="2938623"/>
            <a:ext cx="3012140" cy="923330"/>
          </a:xfrm>
          <a:prstGeom prst="rect">
            <a:avLst/>
          </a:prstGeom>
          <a:noFill/>
          <a:ln>
            <a:solidFill>
              <a:schemeClr val="tx1"/>
            </a:solidFill>
          </a:ln>
        </p:spPr>
        <p:txBody>
          <a:bodyPr wrap="square">
            <a:spAutoFit/>
          </a:bodyPr>
          <a:lstStyle/>
          <a:p>
            <a:pPr algn="just"/>
            <a:r>
              <a:rPr lang="de-DE" dirty="0"/>
              <a:t>Write a text </a:t>
            </a:r>
            <a:r>
              <a:rPr lang="de-DE" dirty="0" err="1"/>
              <a:t>about</a:t>
            </a:r>
            <a:r>
              <a:rPr lang="de-DE" dirty="0"/>
              <a:t> </a:t>
            </a:r>
            <a:r>
              <a:rPr lang="en-GB" dirty="0"/>
              <a:t>Write a short text about UFZ Leipzig</a:t>
            </a:r>
          </a:p>
        </p:txBody>
      </p:sp>
      <p:cxnSp>
        <p:nvCxnSpPr>
          <p:cNvPr id="59" name="Connector: Elbow 58">
            <a:extLst>
              <a:ext uri="{FF2B5EF4-FFF2-40B4-BE49-F238E27FC236}">
                <a16:creationId xmlns:a16="http://schemas.microsoft.com/office/drawing/2014/main" id="{AAEE3EF3-18B8-98C6-99FB-6CD56136BDE6}"/>
              </a:ext>
            </a:extLst>
          </p:cNvPr>
          <p:cNvCxnSpPr>
            <a:cxnSpLocks/>
            <a:stCxn id="53" idx="3"/>
            <a:endCxn id="9" idx="2"/>
          </p:cNvCxnSpPr>
          <p:nvPr/>
        </p:nvCxnSpPr>
        <p:spPr>
          <a:xfrm flipV="1">
            <a:off x="3266341" y="3399465"/>
            <a:ext cx="493348" cy="823"/>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E1B0056B-EEAD-E7B9-F407-0275C359C9F9}"/>
              </a:ext>
            </a:extLst>
          </p:cNvPr>
          <p:cNvSpPr txBox="1">
            <a:spLocks/>
          </p:cNvSpPr>
          <p:nvPr/>
        </p:nvSpPr>
        <p:spPr>
          <a:xfrm>
            <a:off x="7162599" y="2800123"/>
            <a:ext cx="4775200" cy="1754326"/>
          </a:xfrm>
          <a:prstGeom prst="rect">
            <a:avLst/>
          </a:prstGeom>
          <a:noFill/>
          <a:ln>
            <a:solidFill>
              <a:schemeClr val="tx1"/>
            </a:solidFill>
          </a:ln>
        </p:spPr>
        <p:txBody>
          <a:bodyPr wrap="square">
            <a:spAutoFit/>
          </a:bodyPr>
          <a:lstStyle/>
          <a:p>
            <a:pPr algn="just"/>
            <a:r>
              <a:rPr lang="en-US" dirty="0"/>
              <a:t>The UFZ Leipzig (Helmholtz Centre for Environmental Research – UFZ) is one of Europe’s leading institutions for environmental science. Located in Leipzig, Germany, it focuses on understanding how natural systems function, …</a:t>
            </a:r>
            <a:endParaRPr lang="de-DE" sz="2800" dirty="0">
              <a:solidFill>
                <a:srgbClr val="202122"/>
              </a:solidFill>
              <a:latin typeface="Times New Roman" panose="02020603050405020304" pitchFamily="18" charset="0"/>
              <a:cs typeface="Times New Roman" panose="02020603050405020304" pitchFamily="18" charset="0"/>
            </a:endParaRPr>
          </a:p>
        </p:txBody>
      </p:sp>
      <p:cxnSp>
        <p:nvCxnSpPr>
          <p:cNvPr id="56" name="Connector: Elbow 55">
            <a:extLst>
              <a:ext uri="{FF2B5EF4-FFF2-40B4-BE49-F238E27FC236}">
                <a16:creationId xmlns:a16="http://schemas.microsoft.com/office/drawing/2014/main" id="{5A24460A-EE33-15F3-7DE6-7D1D4C5DBEFF}"/>
              </a:ext>
            </a:extLst>
          </p:cNvPr>
          <p:cNvCxnSpPr>
            <a:cxnSpLocks/>
          </p:cNvCxnSpPr>
          <p:nvPr/>
        </p:nvCxnSpPr>
        <p:spPr>
          <a:xfrm>
            <a:off x="6323272" y="3399466"/>
            <a:ext cx="884940" cy="1"/>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DE8868A-F2CE-F6CB-A031-482F5EF92305}"/>
              </a:ext>
            </a:extLst>
          </p:cNvPr>
          <p:cNvSpPr txBox="1"/>
          <p:nvPr/>
        </p:nvSpPr>
        <p:spPr>
          <a:xfrm>
            <a:off x="3759689" y="4305300"/>
            <a:ext cx="2563583" cy="646331"/>
          </a:xfrm>
          <a:prstGeom prst="rect">
            <a:avLst/>
          </a:prstGeom>
          <a:noFill/>
        </p:spPr>
        <p:txBody>
          <a:bodyPr wrap="square" rtlCol="0">
            <a:spAutoFit/>
          </a:bodyPr>
          <a:lstStyle/>
          <a:p>
            <a:pPr algn="ctr"/>
            <a:r>
              <a:rPr lang="en-GB" dirty="0"/>
              <a:t>ChatGPT 5.1</a:t>
            </a:r>
          </a:p>
          <a:p>
            <a:pPr algn="ctr"/>
            <a:r>
              <a:rPr lang="en-GB" dirty="0"/>
              <a:t>(OpenAI, USA)</a:t>
            </a:r>
            <a:endParaRPr lang="LID4096" dirty="0"/>
          </a:p>
        </p:txBody>
      </p:sp>
      <p:sp>
        <p:nvSpPr>
          <p:cNvPr id="5" name="TextBox 4">
            <a:extLst>
              <a:ext uri="{FF2B5EF4-FFF2-40B4-BE49-F238E27FC236}">
                <a16:creationId xmlns:a16="http://schemas.microsoft.com/office/drawing/2014/main" id="{34CF6314-662D-2264-2286-4899A1F31A94}"/>
              </a:ext>
            </a:extLst>
          </p:cNvPr>
          <p:cNvSpPr txBox="1"/>
          <p:nvPr/>
        </p:nvSpPr>
        <p:spPr>
          <a:xfrm>
            <a:off x="10325100" y="5669280"/>
            <a:ext cx="1775460" cy="369332"/>
          </a:xfrm>
          <a:prstGeom prst="rect">
            <a:avLst/>
          </a:prstGeom>
          <a:noFill/>
        </p:spPr>
        <p:txBody>
          <a:bodyPr wrap="square" rtlCol="0">
            <a:spAutoFit/>
          </a:bodyPr>
          <a:lstStyle/>
          <a:p>
            <a:pPr algn="r"/>
            <a:r>
              <a:rPr lang="en-GB" dirty="0">
                <a:solidFill>
                  <a:schemeClr val="bg1">
                    <a:lumMod val="50000"/>
                  </a:schemeClr>
                </a:solidFill>
              </a:rPr>
              <a:t>Best of 1</a:t>
            </a:r>
            <a:endParaRPr lang="LID4096" dirty="0">
              <a:solidFill>
                <a:schemeClr val="bg1">
                  <a:lumMod val="50000"/>
                </a:schemeClr>
              </a:solidFill>
            </a:endParaRPr>
          </a:p>
        </p:txBody>
      </p:sp>
    </p:spTree>
    <p:extLst>
      <p:ext uri="{BB962C8B-B14F-4D97-AF65-F5344CB8AC3E}">
        <p14:creationId xmlns:p14="http://schemas.microsoft.com/office/powerpoint/2010/main" val="1166727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B0075-836D-106D-27EF-79963A292A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5F513B-E30A-9834-E3DB-7087F700924D}"/>
              </a:ext>
            </a:extLst>
          </p:cNvPr>
          <p:cNvSpPr>
            <a:spLocks noGrp="1"/>
          </p:cNvSpPr>
          <p:nvPr>
            <p:ph type="title"/>
          </p:nvPr>
        </p:nvSpPr>
        <p:spPr/>
        <p:txBody>
          <a:bodyPr>
            <a:normAutofit/>
          </a:bodyPr>
          <a:lstStyle/>
          <a:p>
            <a:r>
              <a:rPr lang="en-US" sz="4400" dirty="0" err="1"/>
              <a:t>Large</a:t>
            </a:r>
            <a:r>
              <a:rPr lang="en-US" sz="4400" dirty="0"/>
              <a:t> </a:t>
            </a:r>
            <a:r>
              <a:rPr lang="en-US" sz="4400" dirty="0" err="1"/>
              <a:t>Language Models</a:t>
            </a:r>
            <a:endParaRPr lang="en-US" sz="4400" dirty="0"/>
          </a:p>
        </p:txBody>
      </p:sp>
      <p:sp>
        <p:nvSpPr>
          <p:cNvPr id="3" name="Text Placeholder 2">
            <a:extLst>
              <a:ext uri="{FF2B5EF4-FFF2-40B4-BE49-F238E27FC236}">
                <a16:creationId xmlns:a16="http://schemas.microsoft.com/office/drawing/2014/main" id="{8F03CA6C-C5BD-7468-389B-A7E030C99E26}"/>
              </a:ext>
            </a:extLst>
          </p:cNvPr>
          <p:cNvSpPr>
            <a:spLocks noGrp="1"/>
          </p:cNvSpPr>
          <p:nvPr>
            <p:ph sz="quarter" idx="10"/>
          </p:nvPr>
        </p:nvSpPr>
        <p:spPr>
          <a:xfrm>
            <a:off x="875566" y="1184014"/>
            <a:ext cx="10644901" cy="685093"/>
          </a:xfrm>
        </p:spPr>
        <p:txBody>
          <a:bodyPr>
            <a:normAutofit/>
          </a:bodyPr>
          <a:lstStyle/>
          <a:p>
            <a:r>
              <a:rPr lang="en-US" sz="3200" dirty="0"/>
              <a:t>Text-to-text, </a:t>
            </a:r>
            <a:r>
              <a:rPr lang="en-US" sz="3200" dirty="0">
                <a:solidFill>
                  <a:srgbClr val="22B14C"/>
                </a:solidFill>
              </a:rPr>
              <a:t>Text Generation</a:t>
            </a:r>
            <a:endParaRPr lang="en-US" sz="3200" u="sng" dirty="0">
              <a:solidFill>
                <a:srgbClr val="22B14C"/>
              </a:solidFill>
            </a:endParaRPr>
          </a:p>
        </p:txBody>
      </p:sp>
      <p:grpSp>
        <p:nvGrpSpPr>
          <p:cNvPr id="7" name="Group 6">
            <a:extLst>
              <a:ext uri="{FF2B5EF4-FFF2-40B4-BE49-F238E27FC236}">
                <a16:creationId xmlns:a16="http://schemas.microsoft.com/office/drawing/2014/main" id="{43BB08A9-C3D9-8376-FBBB-8E526EA34004}"/>
              </a:ext>
            </a:extLst>
          </p:cNvPr>
          <p:cNvGrpSpPr>
            <a:grpSpLocks noChangeAspect="1"/>
          </p:cNvGrpSpPr>
          <p:nvPr/>
        </p:nvGrpSpPr>
        <p:grpSpPr>
          <a:xfrm rot="16200000">
            <a:off x="4245082" y="2129494"/>
            <a:ext cx="1569155" cy="2539942"/>
            <a:chOff x="7715165" y="1693760"/>
            <a:chExt cx="2554941" cy="3842824"/>
          </a:xfrm>
        </p:grpSpPr>
        <p:sp>
          <p:nvSpPr>
            <p:cNvPr id="8" name="Oval 7">
              <a:extLst>
                <a:ext uri="{FF2B5EF4-FFF2-40B4-BE49-F238E27FC236}">
                  <a16:creationId xmlns:a16="http://schemas.microsoft.com/office/drawing/2014/main" id="{A40D183A-F1ED-8954-9E3C-C2DAD55124F6}"/>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Oval 8">
              <a:extLst>
                <a:ext uri="{FF2B5EF4-FFF2-40B4-BE49-F238E27FC236}">
                  <a16:creationId xmlns:a16="http://schemas.microsoft.com/office/drawing/2014/main" id="{4DD194A1-8DDE-C50E-5BD6-C705D2DDF4BD}"/>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9">
              <a:extLst>
                <a:ext uri="{FF2B5EF4-FFF2-40B4-BE49-F238E27FC236}">
                  <a16:creationId xmlns:a16="http://schemas.microsoft.com/office/drawing/2014/main" id="{78F61673-68EE-BAD9-4EF5-0E4E826DE277}"/>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a:extLst>
                <a:ext uri="{FF2B5EF4-FFF2-40B4-BE49-F238E27FC236}">
                  <a16:creationId xmlns:a16="http://schemas.microsoft.com/office/drawing/2014/main" id="{21FD94D4-EA58-DEED-2178-C5B1FF73D3BB}"/>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F97B3ED3-C3D8-66B0-B15E-47FED476821A}"/>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ADFBD5E1-0501-C9F2-BF9E-146D7FEB795D}"/>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C8A3EA4E-29DE-B26A-910D-C38BEF4AFBFA}"/>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5" name="Straight Connector 14">
              <a:extLst>
                <a:ext uri="{FF2B5EF4-FFF2-40B4-BE49-F238E27FC236}">
                  <a16:creationId xmlns:a16="http://schemas.microsoft.com/office/drawing/2014/main" id="{0CB623AA-D925-A522-8B1B-A19436CBFBC2}"/>
                </a:ext>
              </a:extLst>
            </p:cNvPr>
            <p:cNvCxnSpPr>
              <a:stCxn id="8" idx="6"/>
              <a:endCxn id="12"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6" name="Straight Connector 15">
              <a:extLst>
                <a:ext uri="{FF2B5EF4-FFF2-40B4-BE49-F238E27FC236}">
                  <a16:creationId xmlns:a16="http://schemas.microsoft.com/office/drawing/2014/main" id="{12B378DC-FAB7-A719-3D5E-681D85AA329E}"/>
                </a:ext>
              </a:extLst>
            </p:cNvPr>
            <p:cNvCxnSpPr>
              <a:cxnSpLocks/>
              <a:stCxn id="9" idx="6"/>
              <a:endCxn id="12"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a:extLst>
                <a:ext uri="{FF2B5EF4-FFF2-40B4-BE49-F238E27FC236}">
                  <a16:creationId xmlns:a16="http://schemas.microsoft.com/office/drawing/2014/main" id="{6812E534-A15B-5E5D-E710-3106F6AB2D95}"/>
                </a:ext>
              </a:extLst>
            </p:cNvPr>
            <p:cNvCxnSpPr>
              <a:cxnSpLocks/>
              <a:stCxn id="8" idx="6"/>
              <a:endCxn id="13"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DAE486D2-95F5-7C6A-D01D-B92B676751F2}"/>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D96B0613-E30D-6C71-C5FD-013D735C26A5}"/>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44598A66-8757-225C-4F29-0ABE3D1ED28F}"/>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CF0542D3-6629-4F18-377A-FE248DFFA4B6}"/>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1E3CACF4-DE86-7180-5B1C-C2E48131879E}"/>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909DB650-F2C9-63BD-0758-9586E3EE3C1B}"/>
                </a:ext>
              </a:extLst>
            </p:cNvPr>
            <p:cNvCxnSpPr>
              <a:cxnSpLocks/>
              <a:stCxn id="11" idx="6"/>
              <a:endCxn id="13"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36AAFA9D-454C-721C-479B-B556D97B070C}"/>
                </a:ext>
              </a:extLst>
            </p:cNvPr>
            <p:cNvCxnSpPr>
              <a:cxnSpLocks/>
              <a:stCxn id="11" idx="6"/>
              <a:endCxn id="12"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F577D778-FC43-19D3-92EE-BA89BDA5D7EE}"/>
                </a:ext>
              </a:extLst>
            </p:cNvPr>
            <p:cNvCxnSpPr>
              <a:cxnSpLocks/>
              <a:stCxn id="14" idx="2"/>
              <a:endCxn id="8"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6" name="Oval 25">
              <a:extLst>
                <a:ext uri="{FF2B5EF4-FFF2-40B4-BE49-F238E27FC236}">
                  <a16:creationId xmlns:a16="http://schemas.microsoft.com/office/drawing/2014/main" id="{2D9FDE6F-48AE-FC32-B545-4ABF005B5DE7}"/>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26">
              <a:extLst>
                <a:ext uri="{FF2B5EF4-FFF2-40B4-BE49-F238E27FC236}">
                  <a16:creationId xmlns:a16="http://schemas.microsoft.com/office/drawing/2014/main" id="{19D56EB4-A526-C40C-BE91-910241C18B9A}"/>
                </a:ext>
              </a:extLst>
            </p:cNvPr>
            <p:cNvCxnSpPr>
              <a:cxnSpLocks/>
              <a:stCxn id="26" idx="6"/>
              <a:endCxn id="12"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4B5D0BD9-E386-157A-F904-6DF081E9D31B}"/>
                </a:ext>
              </a:extLst>
            </p:cNvPr>
            <p:cNvCxnSpPr>
              <a:cxnSpLocks/>
              <a:stCxn id="26" idx="6"/>
              <a:endCxn id="13"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11934698-8B8C-9D36-B6A8-6AC3BB8D6F53}"/>
                </a:ext>
              </a:extLst>
            </p:cNvPr>
            <p:cNvCxnSpPr>
              <a:cxnSpLocks/>
              <a:stCxn id="26" idx="6"/>
              <a:endCxn id="14"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E666939D-7FAA-7A61-472B-3311923931F9}"/>
                </a:ext>
              </a:extLst>
            </p:cNvPr>
            <p:cNvCxnSpPr>
              <a:cxnSpLocks/>
              <a:stCxn id="10" idx="6"/>
              <a:endCxn id="12"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1" name="Oval 30">
              <a:extLst>
                <a:ext uri="{FF2B5EF4-FFF2-40B4-BE49-F238E27FC236}">
                  <a16:creationId xmlns:a16="http://schemas.microsoft.com/office/drawing/2014/main" id="{6A7264FD-67CF-F4B2-8008-BCD88E083722}"/>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Oval 31">
              <a:extLst>
                <a:ext uri="{FF2B5EF4-FFF2-40B4-BE49-F238E27FC236}">
                  <a16:creationId xmlns:a16="http://schemas.microsoft.com/office/drawing/2014/main" id="{687B398C-981F-1169-70BF-420BEE682F44}"/>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a:extLst>
                <a:ext uri="{FF2B5EF4-FFF2-40B4-BE49-F238E27FC236}">
                  <a16:creationId xmlns:a16="http://schemas.microsoft.com/office/drawing/2014/main" id="{F68EB8A3-E272-D8B2-CF85-CEF76CBABE9D}"/>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a:extLst>
                <a:ext uri="{FF2B5EF4-FFF2-40B4-BE49-F238E27FC236}">
                  <a16:creationId xmlns:a16="http://schemas.microsoft.com/office/drawing/2014/main" id="{D8FC6042-18BD-108A-52B1-D2B1D1F35555}"/>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5" name="Straight Connector 34">
              <a:extLst>
                <a:ext uri="{FF2B5EF4-FFF2-40B4-BE49-F238E27FC236}">
                  <a16:creationId xmlns:a16="http://schemas.microsoft.com/office/drawing/2014/main" id="{C27C7186-4C58-FD1B-9915-B89EE8E3FFC0}"/>
                </a:ext>
              </a:extLst>
            </p:cNvPr>
            <p:cNvCxnSpPr>
              <a:stCxn id="31"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id="{2A5EF11B-389D-57EB-7601-6F3632E473F9}"/>
                </a:ext>
              </a:extLst>
            </p:cNvPr>
            <p:cNvCxnSpPr>
              <a:cxnSpLocks/>
              <a:stCxn id="32"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D0E6C505-F923-27DF-0555-F9F98F0A56C1}"/>
                </a:ext>
              </a:extLst>
            </p:cNvPr>
            <p:cNvCxnSpPr>
              <a:cxnSpLocks/>
              <a:stCxn id="31"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37">
              <a:extLst>
                <a:ext uri="{FF2B5EF4-FFF2-40B4-BE49-F238E27FC236}">
                  <a16:creationId xmlns:a16="http://schemas.microsoft.com/office/drawing/2014/main" id="{51E701BD-3694-78D7-F525-DE2716AC6285}"/>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33C13764-6431-127C-EBFB-399079A99CC8}"/>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7BFF8591-BA76-8EC1-E886-0BBD212CC94B}"/>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06AD1700-2B51-39A8-E5FA-222DFF4BFECB}"/>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01D25F7C-F7FF-99C0-63A2-88105215CA20}"/>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FF518D10-E082-C97D-B669-F5396EAB2948}"/>
                </a:ext>
              </a:extLst>
            </p:cNvPr>
            <p:cNvCxnSpPr>
              <a:cxnSpLocks/>
              <a:stCxn id="34"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F6682FC0-9827-71F4-8DC3-63F7F527AE91}"/>
                </a:ext>
              </a:extLst>
            </p:cNvPr>
            <p:cNvCxnSpPr>
              <a:cxnSpLocks/>
              <a:stCxn id="34"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4A24DCC6-0714-4520-9E83-1D7D7189D626}"/>
                </a:ext>
              </a:extLst>
            </p:cNvPr>
            <p:cNvCxnSpPr>
              <a:cxnSpLocks/>
              <a:endCxn id="31"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6" name="Oval 45">
              <a:extLst>
                <a:ext uri="{FF2B5EF4-FFF2-40B4-BE49-F238E27FC236}">
                  <a16:creationId xmlns:a16="http://schemas.microsoft.com/office/drawing/2014/main" id="{0A7590C4-BBA0-1298-7347-4F21596D51AA}"/>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47" name="Straight Connector 46">
              <a:extLst>
                <a:ext uri="{FF2B5EF4-FFF2-40B4-BE49-F238E27FC236}">
                  <a16:creationId xmlns:a16="http://schemas.microsoft.com/office/drawing/2014/main" id="{01117B39-C6F4-B6FE-DF81-6A3FD849F7D2}"/>
                </a:ext>
              </a:extLst>
            </p:cNvPr>
            <p:cNvCxnSpPr>
              <a:cxnSpLocks/>
              <a:stCxn id="46"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EABBD1D0-78B1-2AAA-2FB3-45DCABD5AD9A}"/>
                </a:ext>
              </a:extLst>
            </p:cNvPr>
            <p:cNvCxnSpPr>
              <a:cxnSpLocks/>
              <a:stCxn id="46"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4950EBEE-11DF-FEC5-1009-589D8A2DA048}"/>
                </a:ext>
              </a:extLst>
            </p:cNvPr>
            <p:cNvCxnSpPr>
              <a:cxnSpLocks/>
              <a:stCxn id="46"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B6359CCD-6B98-4444-5ED9-F50A7BFB3893}"/>
                </a:ext>
              </a:extLst>
            </p:cNvPr>
            <p:cNvCxnSpPr>
              <a:cxnSpLocks/>
              <a:stCxn id="33"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53" name="TextBox 52">
            <a:extLst>
              <a:ext uri="{FF2B5EF4-FFF2-40B4-BE49-F238E27FC236}">
                <a16:creationId xmlns:a16="http://schemas.microsoft.com/office/drawing/2014/main" id="{12C7D606-FA84-A839-01DE-88D1C1000D90}"/>
              </a:ext>
            </a:extLst>
          </p:cNvPr>
          <p:cNvSpPr txBox="1">
            <a:spLocks/>
          </p:cNvSpPr>
          <p:nvPr/>
        </p:nvSpPr>
        <p:spPr>
          <a:xfrm>
            <a:off x="254201" y="2938623"/>
            <a:ext cx="3012140" cy="923330"/>
          </a:xfrm>
          <a:prstGeom prst="rect">
            <a:avLst/>
          </a:prstGeom>
          <a:noFill/>
          <a:ln>
            <a:solidFill>
              <a:schemeClr val="tx1"/>
            </a:solidFill>
          </a:ln>
        </p:spPr>
        <p:txBody>
          <a:bodyPr wrap="square">
            <a:spAutoFit/>
          </a:bodyPr>
          <a:lstStyle/>
          <a:p>
            <a:r>
              <a:rPr lang="en-GB" dirty="0"/>
              <a:t>Write a short text about the best political model in our global society.</a:t>
            </a:r>
          </a:p>
        </p:txBody>
      </p:sp>
      <p:cxnSp>
        <p:nvCxnSpPr>
          <p:cNvPr id="59" name="Connector: Elbow 58">
            <a:extLst>
              <a:ext uri="{FF2B5EF4-FFF2-40B4-BE49-F238E27FC236}">
                <a16:creationId xmlns:a16="http://schemas.microsoft.com/office/drawing/2014/main" id="{0C5DFA15-BBAD-BA7A-AF09-B084914CEC4E}"/>
              </a:ext>
            </a:extLst>
          </p:cNvPr>
          <p:cNvCxnSpPr>
            <a:cxnSpLocks/>
            <a:stCxn id="53" idx="3"/>
            <a:endCxn id="9" idx="2"/>
          </p:cNvCxnSpPr>
          <p:nvPr/>
        </p:nvCxnSpPr>
        <p:spPr>
          <a:xfrm flipV="1">
            <a:off x="3266341" y="3399465"/>
            <a:ext cx="493348" cy="823"/>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F60F6D90-8D47-B3EA-33AC-7AAA8EEB4F80}"/>
              </a:ext>
            </a:extLst>
          </p:cNvPr>
          <p:cNvSpPr txBox="1">
            <a:spLocks/>
          </p:cNvSpPr>
          <p:nvPr/>
        </p:nvSpPr>
        <p:spPr>
          <a:xfrm>
            <a:off x="7162599" y="2800123"/>
            <a:ext cx="4775200" cy="2585323"/>
          </a:xfrm>
          <a:prstGeom prst="rect">
            <a:avLst/>
          </a:prstGeom>
          <a:noFill/>
          <a:ln>
            <a:solidFill>
              <a:schemeClr val="tx1"/>
            </a:solidFill>
          </a:ln>
        </p:spPr>
        <p:txBody>
          <a:bodyPr wrap="square">
            <a:spAutoFit/>
          </a:bodyPr>
          <a:lstStyle/>
          <a:p>
            <a:pPr algn="just"/>
            <a:r>
              <a:rPr lang="en-GB" dirty="0"/>
              <a:t>The best political model in our global society is a collaborative, democratic, and participatory approach that prioritizes the well-being of all its members and the long-term sustainability of the global community. This includes fostering trust, promoting inclusive governance, and ensuring equitable access to resources and</a:t>
            </a:r>
          </a:p>
          <a:p>
            <a:pPr algn="just"/>
            <a:r>
              <a:rPr lang="en-GB" dirty="0"/>
              <a:t>opportunities for all.</a:t>
            </a:r>
            <a:endParaRPr lang="de-DE" sz="2800" dirty="0">
              <a:solidFill>
                <a:srgbClr val="202122"/>
              </a:solidFill>
              <a:latin typeface="Times New Roman" panose="02020603050405020304" pitchFamily="18" charset="0"/>
              <a:cs typeface="Times New Roman" panose="02020603050405020304" pitchFamily="18" charset="0"/>
            </a:endParaRPr>
          </a:p>
        </p:txBody>
      </p:sp>
      <p:cxnSp>
        <p:nvCxnSpPr>
          <p:cNvPr id="56" name="Connector: Elbow 55">
            <a:extLst>
              <a:ext uri="{FF2B5EF4-FFF2-40B4-BE49-F238E27FC236}">
                <a16:creationId xmlns:a16="http://schemas.microsoft.com/office/drawing/2014/main" id="{F9DE87C6-22DD-B706-5ED0-D61E3B89DEFF}"/>
              </a:ext>
            </a:extLst>
          </p:cNvPr>
          <p:cNvCxnSpPr>
            <a:cxnSpLocks/>
          </p:cNvCxnSpPr>
          <p:nvPr/>
        </p:nvCxnSpPr>
        <p:spPr>
          <a:xfrm>
            <a:off x="6323272" y="3399466"/>
            <a:ext cx="884940" cy="1"/>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95EB867-2BC9-8C65-2DEF-A1BE9F58B7A4}"/>
              </a:ext>
            </a:extLst>
          </p:cNvPr>
          <p:cNvSpPr txBox="1"/>
          <p:nvPr/>
        </p:nvSpPr>
        <p:spPr>
          <a:xfrm>
            <a:off x="3759689" y="4305300"/>
            <a:ext cx="2563583" cy="646331"/>
          </a:xfrm>
          <a:prstGeom prst="rect">
            <a:avLst/>
          </a:prstGeom>
          <a:noFill/>
        </p:spPr>
        <p:txBody>
          <a:bodyPr wrap="square" rtlCol="0">
            <a:spAutoFit/>
          </a:bodyPr>
          <a:lstStyle/>
          <a:p>
            <a:pPr algn="ctr"/>
            <a:r>
              <a:rPr lang="en-GB" dirty="0"/>
              <a:t>Gemma3:270m (Google, USA)</a:t>
            </a:r>
            <a:endParaRPr lang="LID4096" dirty="0"/>
          </a:p>
        </p:txBody>
      </p:sp>
      <p:sp>
        <p:nvSpPr>
          <p:cNvPr id="5" name="TextBox 4">
            <a:extLst>
              <a:ext uri="{FF2B5EF4-FFF2-40B4-BE49-F238E27FC236}">
                <a16:creationId xmlns:a16="http://schemas.microsoft.com/office/drawing/2014/main" id="{859DC33B-5CEF-6B35-6199-29C0A84CCE44}"/>
              </a:ext>
            </a:extLst>
          </p:cNvPr>
          <p:cNvSpPr txBox="1"/>
          <p:nvPr/>
        </p:nvSpPr>
        <p:spPr>
          <a:xfrm>
            <a:off x="10325100" y="5669280"/>
            <a:ext cx="1775460" cy="369332"/>
          </a:xfrm>
          <a:prstGeom prst="rect">
            <a:avLst/>
          </a:prstGeom>
          <a:noFill/>
        </p:spPr>
        <p:txBody>
          <a:bodyPr wrap="square" rtlCol="0">
            <a:spAutoFit/>
          </a:bodyPr>
          <a:lstStyle/>
          <a:p>
            <a:pPr algn="r"/>
            <a:r>
              <a:rPr lang="en-GB" dirty="0">
                <a:solidFill>
                  <a:schemeClr val="bg1">
                    <a:lumMod val="50000"/>
                  </a:schemeClr>
                </a:solidFill>
              </a:rPr>
              <a:t>Best of 1</a:t>
            </a:r>
            <a:endParaRPr lang="LID4096" dirty="0">
              <a:solidFill>
                <a:schemeClr val="bg1">
                  <a:lumMod val="50000"/>
                </a:schemeClr>
              </a:solidFill>
            </a:endParaRPr>
          </a:p>
        </p:txBody>
      </p:sp>
    </p:spTree>
    <p:extLst>
      <p:ext uri="{BB962C8B-B14F-4D97-AF65-F5344CB8AC3E}">
        <p14:creationId xmlns:p14="http://schemas.microsoft.com/office/powerpoint/2010/main" val="3238191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DFFC2-E144-A32C-5995-3F2986AF15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6DC821-D424-5F83-2BEA-E17195B66E27}"/>
              </a:ext>
            </a:extLst>
          </p:cNvPr>
          <p:cNvSpPr>
            <a:spLocks noGrp="1"/>
          </p:cNvSpPr>
          <p:nvPr>
            <p:ph type="title"/>
          </p:nvPr>
        </p:nvSpPr>
        <p:spPr/>
        <p:txBody>
          <a:bodyPr>
            <a:normAutofit/>
          </a:bodyPr>
          <a:lstStyle/>
          <a:p>
            <a:r>
              <a:rPr lang="en-US" sz="4400" dirty="0" err="1"/>
              <a:t>Large</a:t>
            </a:r>
            <a:r>
              <a:rPr lang="en-US" sz="4400" dirty="0"/>
              <a:t> </a:t>
            </a:r>
            <a:r>
              <a:rPr lang="en-US" sz="4400" dirty="0" err="1"/>
              <a:t>Language Models</a:t>
            </a:r>
            <a:endParaRPr lang="en-US" sz="4400" dirty="0"/>
          </a:p>
        </p:txBody>
      </p:sp>
      <p:sp>
        <p:nvSpPr>
          <p:cNvPr id="3" name="Text Placeholder 2">
            <a:extLst>
              <a:ext uri="{FF2B5EF4-FFF2-40B4-BE49-F238E27FC236}">
                <a16:creationId xmlns:a16="http://schemas.microsoft.com/office/drawing/2014/main" id="{952043A1-8483-D256-121E-B366596EA5B0}"/>
              </a:ext>
            </a:extLst>
          </p:cNvPr>
          <p:cNvSpPr>
            <a:spLocks noGrp="1"/>
          </p:cNvSpPr>
          <p:nvPr>
            <p:ph sz="quarter" idx="10"/>
          </p:nvPr>
        </p:nvSpPr>
        <p:spPr>
          <a:xfrm>
            <a:off x="875566" y="1184014"/>
            <a:ext cx="10644901" cy="685093"/>
          </a:xfrm>
        </p:spPr>
        <p:txBody>
          <a:bodyPr>
            <a:normAutofit/>
          </a:bodyPr>
          <a:lstStyle/>
          <a:p>
            <a:r>
              <a:rPr lang="en-US" sz="3200" dirty="0"/>
              <a:t>Text-to-text, </a:t>
            </a:r>
            <a:r>
              <a:rPr lang="en-US" sz="3200" dirty="0">
                <a:solidFill>
                  <a:srgbClr val="22B14C"/>
                </a:solidFill>
              </a:rPr>
              <a:t>Text Generation</a:t>
            </a:r>
            <a:endParaRPr lang="en-US" sz="3200" u="sng" dirty="0">
              <a:solidFill>
                <a:srgbClr val="22B14C"/>
              </a:solidFill>
            </a:endParaRPr>
          </a:p>
        </p:txBody>
      </p:sp>
      <p:grpSp>
        <p:nvGrpSpPr>
          <p:cNvPr id="7" name="Group 6">
            <a:extLst>
              <a:ext uri="{FF2B5EF4-FFF2-40B4-BE49-F238E27FC236}">
                <a16:creationId xmlns:a16="http://schemas.microsoft.com/office/drawing/2014/main" id="{2DDEF854-6764-CF07-3502-90445012A0C0}"/>
              </a:ext>
            </a:extLst>
          </p:cNvPr>
          <p:cNvGrpSpPr>
            <a:grpSpLocks noChangeAspect="1"/>
          </p:cNvGrpSpPr>
          <p:nvPr/>
        </p:nvGrpSpPr>
        <p:grpSpPr>
          <a:xfrm rot="16200000">
            <a:off x="4245082" y="2129494"/>
            <a:ext cx="1569155" cy="2539942"/>
            <a:chOff x="7715165" y="1693760"/>
            <a:chExt cx="2554941" cy="3842824"/>
          </a:xfrm>
        </p:grpSpPr>
        <p:sp>
          <p:nvSpPr>
            <p:cNvPr id="8" name="Oval 7">
              <a:extLst>
                <a:ext uri="{FF2B5EF4-FFF2-40B4-BE49-F238E27FC236}">
                  <a16:creationId xmlns:a16="http://schemas.microsoft.com/office/drawing/2014/main" id="{93914B9F-9B1C-144F-1833-D8A2A89CBA37}"/>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Oval 8">
              <a:extLst>
                <a:ext uri="{FF2B5EF4-FFF2-40B4-BE49-F238E27FC236}">
                  <a16:creationId xmlns:a16="http://schemas.microsoft.com/office/drawing/2014/main" id="{8673A601-BD28-8A43-9FAE-464707B6CC6D}"/>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9">
              <a:extLst>
                <a:ext uri="{FF2B5EF4-FFF2-40B4-BE49-F238E27FC236}">
                  <a16:creationId xmlns:a16="http://schemas.microsoft.com/office/drawing/2014/main" id="{BB31BC93-28EC-4E4D-DC91-7BD6A9639D8C}"/>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a:extLst>
                <a:ext uri="{FF2B5EF4-FFF2-40B4-BE49-F238E27FC236}">
                  <a16:creationId xmlns:a16="http://schemas.microsoft.com/office/drawing/2014/main" id="{2F33F7A4-0F2E-68BC-56AE-78C3DC895E8A}"/>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B1C8F2FA-642C-A5F1-9309-BE81375DB5A2}"/>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8BFF9929-37D8-3EA8-A2F8-8095F6AF3DD5}"/>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9D12602B-3AD1-DF4E-7558-1A7F0F1E5FA7}"/>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5" name="Straight Connector 14">
              <a:extLst>
                <a:ext uri="{FF2B5EF4-FFF2-40B4-BE49-F238E27FC236}">
                  <a16:creationId xmlns:a16="http://schemas.microsoft.com/office/drawing/2014/main" id="{37B46753-3908-ADBD-8A1F-6C94B5C0C324}"/>
                </a:ext>
              </a:extLst>
            </p:cNvPr>
            <p:cNvCxnSpPr>
              <a:stCxn id="8" idx="6"/>
              <a:endCxn id="12"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6" name="Straight Connector 15">
              <a:extLst>
                <a:ext uri="{FF2B5EF4-FFF2-40B4-BE49-F238E27FC236}">
                  <a16:creationId xmlns:a16="http://schemas.microsoft.com/office/drawing/2014/main" id="{D3B1F8E4-8717-C2EA-1C08-B62C6C052C40}"/>
                </a:ext>
              </a:extLst>
            </p:cNvPr>
            <p:cNvCxnSpPr>
              <a:cxnSpLocks/>
              <a:stCxn id="9" idx="6"/>
              <a:endCxn id="12"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a:extLst>
                <a:ext uri="{FF2B5EF4-FFF2-40B4-BE49-F238E27FC236}">
                  <a16:creationId xmlns:a16="http://schemas.microsoft.com/office/drawing/2014/main" id="{70954FF8-E2BA-0C6B-536A-30C34D3B25E3}"/>
                </a:ext>
              </a:extLst>
            </p:cNvPr>
            <p:cNvCxnSpPr>
              <a:cxnSpLocks/>
              <a:stCxn id="8" idx="6"/>
              <a:endCxn id="13"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C1E34BDA-EF9F-CE82-5155-46899D9D336B}"/>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8C3F3DDE-82F0-38F3-EF7B-2924F4D53A63}"/>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510F8A31-E87E-0367-407C-6B939F051AA9}"/>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2C81F162-DF97-AB66-33C9-9AEE87A60D0A}"/>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44F8481F-617F-196C-9FF0-039D8344CDC8}"/>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A2CBA7C3-94F2-1A5A-A9F5-FAF55790B293}"/>
                </a:ext>
              </a:extLst>
            </p:cNvPr>
            <p:cNvCxnSpPr>
              <a:cxnSpLocks/>
              <a:stCxn id="11" idx="6"/>
              <a:endCxn id="13"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6C576FA6-D8DB-7AAF-442F-E0C12F1A6296}"/>
                </a:ext>
              </a:extLst>
            </p:cNvPr>
            <p:cNvCxnSpPr>
              <a:cxnSpLocks/>
              <a:stCxn id="11" idx="6"/>
              <a:endCxn id="12"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4606D2A0-FFC5-64C4-985E-31F85718C2E4}"/>
                </a:ext>
              </a:extLst>
            </p:cNvPr>
            <p:cNvCxnSpPr>
              <a:cxnSpLocks/>
              <a:stCxn id="14" idx="2"/>
              <a:endCxn id="8"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6" name="Oval 25">
              <a:extLst>
                <a:ext uri="{FF2B5EF4-FFF2-40B4-BE49-F238E27FC236}">
                  <a16:creationId xmlns:a16="http://schemas.microsoft.com/office/drawing/2014/main" id="{BABA87BB-78AD-4FA3-1A28-5A054F38C8CC}"/>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26">
              <a:extLst>
                <a:ext uri="{FF2B5EF4-FFF2-40B4-BE49-F238E27FC236}">
                  <a16:creationId xmlns:a16="http://schemas.microsoft.com/office/drawing/2014/main" id="{8EBE3D97-B2D2-DD8F-AE42-29970ECFE3FB}"/>
                </a:ext>
              </a:extLst>
            </p:cNvPr>
            <p:cNvCxnSpPr>
              <a:cxnSpLocks/>
              <a:stCxn id="26" idx="6"/>
              <a:endCxn id="12"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04022D06-D9DF-0BA9-A601-1EBBDEE732A5}"/>
                </a:ext>
              </a:extLst>
            </p:cNvPr>
            <p:cNvCxnSpPr>
              <a:cxnSpLocks/>
              <a:stCxn id="26" idx="6"/>
              <a:endCxn id="13"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3845864F-BC7D-7CA1-687B-72E59884B97A}"/>
                </a:ext>
              </a:extLst>
            </p:cNvPr>
            <p:cNvCxnSpPr>
              <a:cxnSpLocks/>
              <a:stCxn id="26" idx="6"/>
              <a:endCxn id="14"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BA8A6791-4B5A-F4FE-22D7-3E9C3F20C168}"/>
                </a:ext>
              </a:extLst>
            </p:cNvPr>
            <p:cNvCxnSpPr>
              <a:cxnSpLocks/>
              <a:stCxn id="10" idx="6"/>
              <a:endCxn id="12"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1" name="Oval 30">
              <a:extLst>
                <a:ext uri="{FF2B5EF4-FFF2-40B4-BE49-F238E27FC236}">
                  <a16:creationId xmlns:a16="http://schemas.microsoft.com/office/drawing/2014/main" id="{71BFAD84-4827-0929-49CE-9040F8D3F0DA}"/>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Oval 31">
              <a:extLst>
                <a:ext uri="{FF2B5EF4-FFF2-40B4-BE49-F238E27FC236}">
                  <a16:creationId xmlns:a16="http://schemas.microsoft.com/office/drawing/2014/main" id="{95A8E687-1FBA-F1C3-82D4-8DDF81086951}"/>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a:extLst>
                <a:ext uri="{FF2B5EF4-FFF2-40B4-BE49-F238E27FC236}">
                  <a16:creationId xmlns:a16="http://schemas.microsoft.com/office/drawing/2014/main" id="{BAF5555A-1E00-6867-8B78-17F14BC76D75}"/>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a:extLst>
                <a:ext uri="{FF2B5EF4-FFF2-40B4-BE49-F238E27FC236}">
                  <a16:creationId xmlns:a16="http://schemas.microsoft.com/office/drawing/2014/main" id="{BF887B58-BF49-60E0-E8F0-BD7B9A08CC27}"/>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5" name="Straight Connector 34">
              <a:extLst>
                <a:ext uri="{FF2B5EF4-FFF2-40B4-BE49-F238E27FC236}">
                  <a16:creationId xmlns:a16="http://schemas.microsoft.com/office/drawing/2014/main" id="{992E7E5E-4AF0-3A22-FAC2-E39BEE1BD3C8}"/>
                </a:ext>
              </a:extLst>
            </p:cNvPr>
            <p:cNvCxnSpPr>
              <a:stCxn id="31"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id="{28772127-17D3-5A2A-5600-5D8ECE0BD6FE}"/>
                </a:ext>
              </a:extLst>
            </p:cNvPr>
            <p:cNvCxnSpPr>
              <a:cxnSpLocks/>
              <a:stCxn id="32"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2F747021-726A-4691-FBC5-6D53B4AF4FC2}"/>
                </a:ext>
              </a:extLst>
            </p:cNvPr>
            <p:cNvCxnSpPr>
              <a:cxnSpLocks/>
              <a:stCxn id="31"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37">
              <a:extLst>
                <a:ext uri="{FF2B5EF4-FFF2-40B4-BE49-F238E27FC236}">
                  <a16:creationId xmlns:a16="http://schemas.microsoft.com/office/drawing/2014/main" id="{B64B90B6-151F-A427-CCC7-9FDA01C1B725}"/>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6DD7C88C-3683-52DE-3B39-27A7E227EE43}"/>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A5E13DEB-F4E6-C66F-BEDB-3ED42A9AC04F}"/>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D4485B7A-3CF9-8AD7-519E-EF43B13F3CB5}"/>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7C02F3E1-45FA-AFE6-8751-988C72F93CC6}"/>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50EBCE25-8DB1-9607-DA65-351E014F9EF1}"/>
                </a:ext>
              </a:extLst>
            </p:cNvPr>
            <p:cNvCxnSpPr>
              <a:cxnSpLocks/>
              <a:stCxn id="34"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52547948-8815-DDD8-17D7-4600C3AF7E89}"/>
                </a:ext>
              </a:extLst>
            </p:cNvPr>
            <p:cNvCxnSpPr>
              <a:cxnSpLocks/>
              <a:stCxn id="34"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63FEB403-EB3F-8114-FBB7-E6A952D86723}"/>
                </a:ext>
              </a:extLst>
            </p:cNvPr>
            <p:cNvCxnSpPr>
              <a:cxnSpLocks/>
              <a:endCxn id="31"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6" name="Oval 45">
              <a:extLst>
                <a:ext uri="{FF2B5EF4-FFF2-40B4-BE49-F238E27FC236}">
                  <a16:creationId xmlns:a16="http://schemas.microsoft.com/office/drawing/2014/main" id="{D7E2D69D-1119-53F6-162C-F1E00001FB7A}"/>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47" name="Straight Connector 46">
              <a:extLst>
                <a:ext uri="{FF2B5EF4-FFF2-40B4-BE49-F238E27FC236}">
                  <a16:creationId xmlns:a16="http://schemas.microsoft.com/office/drawing/2014/main" id="{016AFE25-5416-226E-618B-7BD4B6E99536}"/>
                </a:ext>
              </a:extLst>
            </p:cNvPr>
            <p:cNvCxnSpPr>
              <a:cxnSpLocks/>
              <a:stCxn id="46"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929543A3-8673-2B4D-5950-55D0917AC206}"/>
                </a:ext>
              </a:extLst>
            </p:cNvPr>
            <p:cNvCxnSpPr>
              <a:cxnSpLocks/>
              <a:stCxn id="46"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A9B2F1F1-E662-8EAB-A4FE-DC8FCABE4888}"/>
                </a:ext>
              </a:extLst>
            </p:cNvPr>
            <p:cNvCxnSpPr>
              <a:cxnSpLocks/>
              <a:stCxn id="46"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4382113C-05AD-6B13-DE0C-F40E19677206}"/>
                </a:ext>
              </a:extLst>
            </p:cNvPr>
            <p:cNvCxnSpPr>
              <a:cxnSpLocks/>
              <a:stCxn id="33"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53" name="TextBox 52">
            <a:extLst>
              <a:ext uri="{FF2B5EF4-FFF2-40B4-BE49-F238E27FC236}">
                <a16:creationId xmlns:a16="http://schemas.microsoft.com/office/drawing/2014/main" id="{23A0B84D-E14B-F762-147C-604856B99A9A}"/>
              </a:ext>
            </a:extLst>
          </p:cNvPr>
          <p:cNvSpPr txBox="1">
            <a:spLocks/>
          </p:cNvSpPr>
          <p:nvPr/>
        </p:nvSpPr>
        <p:spPr>
          <a:xfrm>
            <a:off x="254201" y="2938623"/>
            <a:ext cx="3012140" cy="923330"/>
          </a:xfrm>
          <a:prstGeom prst="rect">
            <a:avLst/>
          </a:prstGeom>
          <a:noFill/>
          <a:ln>
            <a:solidFill>
              <a:schemeClr val="tx1"/>
            </a:solidFill>
          </a:ln>
        </p:spPr>
        <p:txBody>
          <a:bodyPr wrap="square">
            <a:spAutoFit/>
          </a:bodyPr>
          <a:lstStyle/>
          <a:p>
            <a:r>
              <a:rPr lang="en-GB" dirty="0"/>
              <a:t>Write a short text about the best political model in our global society.</a:t>
            </a:r>
          </a:p>
        </p:txBody>
      </p:sp>
      <p:cxnSp>
        <p:nvCxnSpPr>
          <p:cNvPr id="59" name="Connector: Elbow 58">
            <a:extLst>
              <a:ext uri="{FF2B5EF4-FFF2-40B4-BE49-F238E27FC236}">
                <a16:creationId xmlns:a16="http://schemas.microsoft.com/office/drawing/2014/main" id="{58EFACF3-F3BE-A544-451D-A5C1B54D4F73}"/>
              </a:ext>
            </a:extLst>
          </p:cNvPr>
          <p:cNvCxnSpPr>
            <a:cxnSpLocks/>
            <a:stCxn id="53" idx="3"/>
            <a:endCxn id="9" idx="2"/>
          </p:cNvCxnSpPr>
          <p:nvPr/>
        </p:nvCxnSpPr>
        <p:spPr>
          <a:xfrm flipV="1">
            <a:off x="3266341" y="3399465"/>
            <a:ext cx="493348" cy="823"/>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6C1E53E-56DE-0B44-AA36-9718C3BC0A74}"/>
              </a:ext>
            </a:extLst>
          </p:cNvPr>
          <p:cNvSpPr txBox="1">
            <a:spLocks/>
          </p:cNvSpPr>
          <p:nvPr/>
        </p:nvSpPr>
        <p:spPr>
          <a:xfrm>
            <a:off x="7200739" y="1137307"/>
            <a:ext cx="4775200" cy="4524315"/>
          </a:xfrm>
          <a:prstGeom prst="rect">
            <a:avLst/>
          </a:prstGeom>
          <a:solidFill>
            <a:schemeClr val="bg1"/>
          </a:solidFill>
          <a:ln>
            <a:solidFill>
              <a:schemeClr val="tx1"/>
            </a:solidFill>
          </a:ln>
        </p:spPr>
        <p:txBody>
          <a:bodyPr wrap="square">
            <a:spAutoFit/>
          </a:bodyPr>
          <a:lstStyle/>
          <a:p>
            <a:pPr algn="just"/>
            <a:r>
              <a:rPr lang="en-GB" dirty="0"/>
              <a:t>The best political model in our global society is one that balances economic prosperity, social equity, and democratic governance. By fostering globalization, promoting fair trade, investing in education, and ensuring inclusive policies, nations can build resilient, interconnected societies. At the heart of this model is the</a:t>
            </a:r>
          </a:p>
          <a:p>
            <a:pPr algn="just"/>
            <a:r>
              <a:rPr lang="en-GB" dirty="0"/>
              <a:t>principle of cooperation rather than competition, recognizing that </a:t>
            </a:r>
            <a:r>
              <a:rPr lang="en-GB" b="1" u="sng" dirty="0"/>
              <a:t>diverse systems—ranging from autocratic to democratic models—can coexist</a:t>
            </a:r>
            <a:r>
              <a:rPr lang="en-GB" dirty="0"/>
              <a:t> and thrive. Ultimately, a successful global political model seeks to create a world where prosperity, justice, and shared values are the guiding pillars.</a:t>
            </a:r>
            <a:endParaRPr lang="de-DE" sz="2800" dirty="0">
              <a:solidFill>
                <a:srgbClr val="202122"/>
              </a:solidFill>
              <a:latin typeface="Times New Roman" panose="02020603050405020304" pitchFamily="18" charset="0"/>
              <a:cs typeface="Times New Roman" panose="02020603050405020304" pitchFamily="18" charset="0"/>
            </a:endParaRPr>
          </a:p>
        </p:txBody>
      </p:sp>
      <p:cxnSp>
        <p:nvCxnSpPr>
          <p:cNvPr id="56" name="Connector: Elbow 55">
            <a:extLst>
              <a:ext uri="{FF2B5EF4-FFF2-40B4-BE49-F238E27FC236}">
                <a16:creationId xmlns:a16="http://schemas.microsoft.com/office/drawing/2014/main" id="{5F5A4375-1D55-6EC2-0E53-89062AEC5117}"/>
              </a:ext>
            </a:extLst>
          </p:cNvPr>
          <p:cNvCxnSpPr>
            <a:cxnSpLocks/>
          </p:cNvCxnSpPr>
          <p:nvPr/>
        </p:nvCxnSpPr>
        <p:spPr>
          <a:xfrm>
            <a:off x="6323272" y="3399466"/>
            <a:ext cx="884940" cy="1"/>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29E8DA7-6AEF-503C-63D8-D1DE254F3F13}"/>
              </a:ext>
            </a:extLst>
          </p:cNvPr>
          <p:cNvSpPr txBox="1"/>
          <p:nvPr/>
        </p:nvSpPr>
        <p:spPr>
          <a:xfrm>
            <a:off x="3759689" y="4305300"/>
            <a:ext cx="2563583" cy="646331"/>
          </a:xfrm>
          <a:prstGeom prst="rect">
            <a:avLst/>
          </a:prstGeom>
          <a:noFill/>
        </p:spPr>
        <p:txBody>
          <a:bodyPr wrap="square" rtlCol="0">
            <a:spAutoFit/>
          </a:bodyPr>
          <a:lstStyle/>
          <a:p>
            <a:pPr algn="ctr"/>
            <a:r>
              <a:rPr lang="en-GB" dirty="0"/>
              <a:t>Qwen 3:0.6b</a:t>
            </a:r>
          </a:p>
          <a:p>
            <a:pPr algn="ctr"/>
            <a:r>
              <a:rPr lang="en-GB" dirty="0"/>
              <a:t>(</a:t>
            </a:r>
            <a:r>
              <a:rPr lang="en-US" dirty="0"/>
              <a:t>Alibaba</a:t>
            </a:r>
            <a:r>
              <a:rPr lang="en-GB" dirty="0"/>
              <a:t>, China)</a:t>
            </a:r>
            <a:endParaRPr lang="LID4096" dirty="0"/>
          </a:p>
        </p:txBody>
      </p:sp>
      <p:sp>
        <p:nvSpPr>
          <p:cNvPr id="5" name="TextBox 4">
            <a:extLst>
              <a:ext uri="{FF2B5EF4-FFF2-40B4-BE49-F238E27FC236}">
                <a16:creationId xmlns:a16="http://schemas.microsoft.com/office/drawing/2014/main" id="{FAE0944B-726C-9D8F-058D-B5CCF47EF8A7}"/>
              </a:ext>
            </a:extLst>
          </p:cNvPr>
          <p:cNvSpPr txBox="1"/>
          <p:nvPr/>
        </p:nvSpPr>
        <p:spPr>
          <a:xfrm>
            <a:off x="10325100" y="5669280"/>
            <a:ext cx="1775460" cy="369332"/>
          </a:xfrm>
          <a:prstGeom prst="rect">
            <a:avLst/>
          </a:prstGeom>
          <a:noFill/>
        </p:spPr>
        <p:txBody>
          <a:bodyPr wrap="square" rtlCol="0">
            <a:spAutoFit/>
          </a:bodyPr>
          <a:lstStyle/>
          <a:p>
            <a:pPr algn="r"/>
            <a:r>
              <a:rPr lang="en-GB" dirty="0">
                <a:solidFill>
                  <a:schemeClr val="bg1">
                    <a:lumMod val="50000"/>
                  </a:schemeClr>
                </a:solidFill>
              </a:rPr>
              <a:t>Best of 1</a:t>
            </a:r>
            <a:endParaRPr lang="LID4096" dirty="0">
              <a:solidFill>
                <a:schemeClr val="bg1">
                  <a:lumMod val="50000"/>
                </a:schemeClr>
              </a:solidFill>
            </a:endParaRPr>
          </a:p>
        </p:txBody>
      </p:sp>
    </p:spTree>
    <p:extLst>
      <p:ext uri="{BB962C8B-B14F-4D97-AF65-F5344CB8AC3E}">
        <p14:creationId xmlns:p14="http://schemas.microsoft.com/office/powerpoint/2010/main" val="346648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55036-1061-6039-0C8A-C782F623D568}"/>
              </a:ext>
            </a:extLst>
          </p:cNvPr>
          <p:cNvSpPr>
            <a:spLocks noGrp="1"/>
          </p:cNvSpPr>
          <p:nvPr>
            <p:ph type="title"/>
          </p:nvPr>
        </p:nvSpPr>
        <p:spPr/>
        <p:txBody>
          <a:bodyPr/>
          <a:lstStyle/>
          <a:p>
            <a:r>
              <a:rPr lang="en-GB" dirty="0" err="1"/>
              <a:t>ChatApps</a:t>
            </a:r>
            <a:r>
              <a:rPr lang="en-GB" dirty="0"/>
              <a:t> and Language Models</a:t>
            </a:r>
            <a:endParaRPr lang="LID4096" dirty="0"/>
          </a:p>
        </p:txBody>
      </p:sp>
      <p:sp>
        <p:nvSpPr>
          <p:cNvPr id="3" name="Content Placeholder 2">
            <a:extLst>
              <a:ext uri="{FF2B5EF4-FFF2-40B4-BE49-F238E27FC236}">
                <a16:creationId xmlns:a16="http://schemas.microsoft.com/office/drawing/2014/main" id="{7B0A6C4B-E8CC-D4B1-ED3D-60A5B547835F}"/>
              </a:ext>
            </a:extLst>
          </p:cNvPr>
          <p:cNvSpPr>
            <a:spLocks noGrp="1"/>
          </p:cNvSpPr>
          <p:nvPr>
            <p:ph sz="quarter" idx="10"/>
          </p:nvPr>
        </p:nvSpPr>
        <p:spPr>
          <a:xfrm>
            <a:off x="875566" y="1184015"/>
            <a:ext cx="10644901" cy="496504"/>
          </a:xfrm>
        </p:spPr>
        <p:txBody>
          <a:bodyPr/>
          <a:lstStyle/>
          <a:p>
            <a:r>
              <a:rPr lang="en-GB" dirty="0"/>
              <a:t>Regional </a:t>
            </a:r>
            <a:r>
              <a:rPr lang="en-GB" dirty="0" err="1"/>
              <a:t>different</a:t>
            </a:r>
            <a:r>
              <a:rPr lang="en-GB" dirty="0"/>
              <a:t> LLMs + </a:t>
            </a:r>
            <a:r>
              <a:rPr lang="en-GB" dirty="0">
                <a:solidFill>
                  <a:srgbClr val="6CAF69"/>
                </a:solidFill>
              </a:rPr>
              <a:t>AI systems</a:t>
            </a:r>
            <a:endParaRPr lang="LID4096" dirty="0">
              <a:solidFill>
                <a:srgbClr val="6CAF69"/>
              </a:solidFill>
            </a:endParaRPr>
          </a:p>
        </p:txBody>
      </p:sp>
      <p:pic>
        <p:nvPicPr>
          <p:cNvPr id="6" name="Picture 5">
            <a:extLst>
              <a:ext uri="{FF2B5EF4-FFF2-40B4-BE49-F238E27FC236}">
                <a16:creationId xmlns:a16="http://schemas.microsoft.com/office/drawing/2014/main" id="{0393DAC6-19B0-FE5F-1181-E20160016F7A}"/>
              </a:ext>
            </a:extLst>
          </p:cNvPr>
          <p:cNvPicPr>
            <a:picLocks noChangeAspect="1"/>
          </p:cNvPicPr>
          <p:nvPr/>
        </p:nvPicPr>
        <p:blipFill>
          <a:blip r:embed="rId2"/>
          <a:stretch>
            <a:fillRect/>
          </a:stretch>
        </p:blipFill>
        <p:spPr>
          <a:xfrm>
            <a:off x="9531728" y="1738468"/>
            <a:ext cx="1547114" cy="953702"/>
          </a:xfrm>
          <a:prstGeom prst="rect">
            <a:avLst/>
          </a:prstGeom>
        </p:spPr>
      </p:pic>
      <p:pic>
        <p:nvPicPr>
          <p:cNvPr id="7" name="Picture 6">
            <a:extLst>
              <a:ext uri="{FF2B5EF4-FFF2-40B4-BE49-F238E27FC236}">
                <a16:creationId xmlns:a16="http://schemas.microsoft.com/office/drawing/2014/main" id="{316B4380-3B42-70F0-C03E-C757F98DB8E3}"/>
              </a:ext>
            </a:extLst>
          </p:cNvPr>
          <p:cNvPicPr>
            <a:picLocks noChangeAspect="1"/>
          </p:cNvPicPr>
          <p:nvPr/>
        </p:nvPicPr>
        <p:blipFill>
          <a:blip r:embed="rId3"/>
          <a:srcRect l="735" r="1"/>
          <a:stretch/>
        </p:blipFill>
        <p:spPr>
          <a:xfrm>
            <a:off x="6649473" y="1738468"/>
            <a:ext cx="1463063" cy="953702"/>
          </a:xfrm>
          <a:prstGeom prst="rect">
            <a:avLst/>
          </a:prstGeom>
        </p:spPr>
      </p:pic>
      <p:pic>
        <p:nvPicPr>
          <p:cNvPr id="8" name="Picture 7">
            <a:extLst>
              <a:ext uri="{FF2B5EF4-FFF2-40B4-BE49-F238E27FC236}">
                <a16:creationId xmlns:a16="http://schemas.microsoft.com/office/drawing/2014/main" id="{44B38813-70E0-182C-7ECB-F70D1B4DCBBE}"/>
              </a:ext>
            </a:extLst>
          </p:cNvPr>
          <p:cNvPicPr>
            <a:picLocks noChangeAspect="1"/>
          </p:cNvPicPr>
          <p:nvPr/>
        </p:nvPicPr>
        <p:blipFill>
          <a:blip r:embed="rId4"/>
          <a:stretch>
            <a:fillRect/>
          </a:stretch>
        </p:blipFill>
        <p:spPr>
          <a:xfrm>
            <a:off x="4201074" y="1738468"/>
            <a:ext cx="1419714" cy="953702"/>
          </a:xfrm>
          <a:prstGeom prst="rect">
            <a:avLst/>
          </a:prstGeom>
        </p:spPr>
      </p:pic>
      <p:pic>
        <p:nvPicPr>
          <p:cNvPr id="1026" name="Picture 2" descr="usa flagge from de.wikipedia.org">
            <a:extLst>
              <a:ext uri="{FF2B5EF4-FFF2-40B4-BE49-F238E27FC236}">
                <a16:creationId xmlns:a16="http://schemas.microsoft.com/office/drawing/2014/main" id="{B85D4CDE-1C4C-18B9-8CEB-EBFD82478D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566" y="1738468"/>
            <a:ext cx="1547114" cy="9537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93B767A-0190-65E7-FEF2-B471BC415ABF}"/>
              </a:ext>
            </a:extLst>
          </p:cNvPr>
          <p:cNvSpPr txBox="1"/>
          <p:nvPr/>
        </p:nvSpPr>
        <p:spPr>
          <a:xfrm>
            <a:off x="875566" y="2740223"/>
            <a:ext cx="2946791" cy="2862322"/>
          </a:xfrm>
          <a:prstGeom prst="rect">
            <a:avLst/>
          </a:prstGeom>
          <a:noFill/>
        </p:spPr>
        <p:txBody>
          <a:bodyPr wrap="square" rtlCol="0">
            <a:spAutoFit/>
          </a:bodyPr>
          <a:lstStyle/>
          <a:p>
            <a:pPr marL="285750" indent="-285750">
              <a:buFont typeface="Arial" panose="020B0604020202020204" pitchFamily="34" charset="0"/>
              <a:buChar char="•"/>
            </a:pPr>
            <a:r>
              <a:rPr lang="en-GB" dirty="0">
                <a:solidFill>
                  <a:srgbClr val="6CAF69"/>
                </a:solidFill>
              </a:rPr>
              <a:t>ChatGPT</a:t>
            </a:r>
          </a:p>
          <a:p>
            <a:pPr marL="285750" indent="-285750">
              <a:buFont typeface="Arial" panose="020B0604020202020204" pitchFamily="34" charset="0"/>
              <a:buChar char="•"/>
            </a:pPr>
            <a:r>
              <a:rPr lang="en-GB" dirty="0"/>
              <a:t>GPT 4 / 4o / 4o-mini</a:t>
            </a:r>
          </a:p>
          <a:p>
            <a:pPr marL="285750" indent="-285750">
              <a:buFont typeface="Arial" panose="020B0604020202020204" pitchFamily="34" charset="0"/>
              <a:buChar char="•"/>
            </a:pPr>
            <a:r>
              <a:rPr lang="en-GB" dirty="0"/>
              <a:t>O1 / O3 / O4 / GPT 5 (Reasoning)</a:t>
            </a:r>
          </a:p>
          <a:p>
            <a:pPr marL="285750" indent="-285750">
              <a:buFont typeface="Arial" panose="020B0604020202020204" pitchFamily="34" charset="0"/>
              <a:buChar char="•"/>
            </a:pPr>
            <a:r>
              <a:rPr lang="en-GB" dirty="0"/>
              <a:t>Anthropic: </a:t>
            </a:r>
            <a:r>
              <a:rPr lang="en-GB" dirty="0">
                <a:solidFill>
                  <a:srgbClr val="6CAF69"/>
                </a:solidFill>
              </a:rPr>
              <a:t>C</a:t>
            </a:r>
            <a:r>
              <a:rPr lang="en-GB" dirty="0"/>
              <a:t>l</a:t>
            </a:r>
            <a:r>
              <a:rPr lang="en-GB" dirty="0">
                <a:solidFill>
                  <a:srgbClr val="6CAF69"/>
                </a:solidFill>
              </a:rPr>
              <a:t>a</a:t>
            </a:r>
            <a:r>
              <a:rPr lang="en-GB" dirty="0"/>
              <a:t>u</a:t>
            </a:r>
            <a:r>
              <a:rPr lang="en-GB" dirty="0">
                <a:solidFill>
                  <a:srgbClr val="6CAF69"/>
                </a:solidFill>
              </a:rPr>
              <a:t>d</a:t>
            </a:r>
            <a:r>
              <a:rPr lang="en-GB" dirty="0"/>
              <a:t>e</a:t>
            </a:r>
          </a:p>
          <a:p>
            <a:pPr marL="285750" indent="-285750">
              <a:buFont typeface="Arial" panose="020B0604020202020204" pitchFamily="34" charset="0"/>
              <a:buChar char="•"/>
            </a:pPr>
            <a:r>
              <a:rPr lang="en-GB" dirty="0"/>
              <a:t>Google: </a:t>
            </a:r>
            <a:r>
              <a:rPr lang="en-GB" dirty="0">
                <a:solidFill>
                  <a:srgbClr val="6CAF69"/>
                </a:solidFill>
              </a:rPr>
              <a:t>G</a:t>
            </a:r>
            <a:r>
              <a:rPr lang="en-GB" dirty="0"/>
              <a:t>e</a:t>
            </a:r>
            <a:r>
              <a:rPr lang="en-GB" dirty="0">
                <a:solidFill>
                  <a:srgbClr val="6CAF69"/>
                </a:solidFill>
              </a:rPr>
              <a:t>m</a:t>
            </a:r>
            <a:r>
              <a:rPr lang="en-GB" dirty="0"/>
              <a:t>i</a:t>
            </a:r>
            <a:r>
              <a:rPr lang="en-GB" dirty="0">
                <a:solidFill>
                  <a:srgbClr val="6CAF69"/>
                </a:solidFill>
              </a:rPr>
              <a:t>n</a:t>
            </a:r>
            <a:r>
              <a:rPr lang="en-GB" dirty="0"/>
              <a:t>i</a:t>
            </a:r>
          </a:p>
          <a:p>
            <a:pPr marL="285750" indent="-285750">
              <a:buFont typeface="Arial" panose="020B0604020202020204" pitchFamily="34" charset="0"/>
              <a:buChar char="•"/>
            </a:pPr>
            <a:r>
              <a:rPr lang="en-GB" dirty="0"/>
              <a:t>Meta: Llama</a:t>
            </a:r>
          </a:p>
          <a:p>
            <a:pPr marL="285750" indent="-285750">
              <a:buFont typeface="Arial" panose="020B0604020202020204" pitchFamily="34" charset="0"/>
              <a:buChar char="•"/>
            </a:pPr>
            <a:r>
              <a:rPr lang="en-GB" dirty="0" err="1">
                <a:solidFill>
                  <a:srgbClr val="6CAF69"/>
                </a:solidFill>
              </a:rPr>
              <a:t>Ollama</a:t>
            </a:r>
            <a:r>
              <a:rPr lang="en-GB" dirty="0">
                <a:solidFill>
                  <a:srgbClr val="6CAF69"/>
                </a:solidFill>
              </a:rPr>
              <a:t> </a:t>
            </a:r>
            <a:br>
              <a:rPr lang="en-GB" dirty="0">
                <a:solidFill>
                  <a:srgbClr val="6CAF69"/>
                </a:solidFill>
              </a:rPr>
            </a:br>
            <a:r>
              <a:rPr lang="en-GB" dirty="0">
                <a:solidFill>
                  <a:srgbClr val="6CAF69"/>
                </a:solidFill>
              </a:rPr>
              <a:t>(</a:t>
            </a:r>
            <a:r>
              <a:rPr lang="en-GB" dirty="0" err="1">
                <a:solidFill>
                  <a:srgbClr val="6CAF69"/>
                </a:solidFill>
              </a:rPr>
              <a:t>local</a:t>
            </a:r>
            <a:r>
              <a:rPr lang="en-GB" dirty="0">
                <a:solidFill>
                  <a:srgbClr val="6CAF69"/>
                </a:solidFill>
              </a:rPr>
              <a:t> </a:t>
            </a:r>
            <a:r>
              <a:rPr lang="en-GB" dirty="0" err="1">
                <a:solidFill>
                  <a:srgbClr val="6CAF69"/>
                </a:solidFill>
              </a:rPr>
              <a:t>solution</a:t>
            </a:r>
            <a:r>
              <a:rPr lang="en-GB" dirty="0">
                <a:solidFill>
                  <a:srgbClr val="6CAF69"/>
                </a:solidFill>
              </a:rPr>
              <a:t>)</a:t>
            </a:r>
          </a:p>
          <a:p>
            <a:pPr marL="285750" indent="-285750">
              <a:buFont typeface="Arial" panose="020B0604020202020204" pitchFamily="34" charset="0"/>
              <a:buChar char="•"/>
            </a:pPr>
            <a:r>
              <a:rPr lang="en-GB" dirty="0" err="1">
                <a:solidFill>
                  <a:srgbClr val="6CAF69"/>
                </a:solidFill>
              </a:rPr>
              <a:t>Huggingface</a:t>
            </a:r>
            <a:r>
              <a:rPr lang="en-GB" dirty="0">
                <a:solidFill>
                  <a:srgbClr val="6CAF69"/>
                </a:solidFill>
              </a:rPr>
              <a:t> Hub</a:t>
            </a:r>
          </a:p>
        </p:txBody>
      </p:sp>
      <p:sp>
        <p:nvSpPr>
          <p:cNvPr id="9" name="TextBox 8">
            <a:extLst>
              <a:ext uri="{FF2B5EF4-FFF2-40B4-BE49-F238E27FC236}">
                <a16:creationId xmlns:a16="http://schemas.microsoft.com/office/drawing/2014/main" id="{CB30EA3A-9F2D-740D-87F8-A9060241627D}"/>
              </a:ext>
            </a:extLst>
          </p:cNvPr>
          <p:cNvSpPr txBox="1"/>
          <p:nvPr/>
        </p:nvSpPr>
        <p:spPr>
          <a:xfrm>
            <a:off x="6619988" y="2740223"/>
            <a:ext cx="2724369" cy="1200329"/>
          </a:xfrm>
          <a:prstGeom prst="rect">
            <a:avLst/>
          </a:prstGeom>
          <a:noFill/>
        </p:spPr>
        <p:txBody>
          <a:bodyPr wrap="square" rtlCol="0">
            <a:spAutoFit/>
          </a:bodyPr>
          <a:lstStyle/>
          <a:p>
            <a:pPr marL="285750" indent="-285750">
              <a:buFont typeface="Arial" panose="020B0604020202020204" pitchFamily="34" charset="0"/>
              <a:buChar char="•"/>
            </a:pPr>
            <a:r>
              <a:rPr lang="en-GB" dirty="0"/>
              <a:t>Mistral</a:t>
            </a:r>
          </a:p>
          <a:p>
            <a:pPr marL="285750" indent="-285750">
              <a:buFont typeface="Arial" panose="020B0604020202020204" pitchFamily="34" charset="0"/>
              <a:buChar char="•"/>
            </a:pPr>
            <a:r>
              <a:rPr lang="en-GB" dirty="0" err="1"/>
              <a:t>Mixtral</a:t>
            </a:r>
            <a:endParaRPr lang="en-GB" dirty="0"/>
          </a:p>
          <a:p>
            <a:pPr marL="285750" indent="-285750">
              <a:buFont typeface="Arial" panose="020B0604020202020204" pitchFamily="34" charset="0"/>
              <a:buChar char="•"/>
            </a:pPr>
            <a:r>
              <a:rPr lang="en-GB" dirty="0" err="1"/>
              <a:t>Pixtral</a:t>
            </a:r>
            <a:endParaRPr lang="en-GB" dirty="0"/>
          </a:p>
          <a:p>
            <a:pPr marL="285750" indent="-285750">
              <a:buFont typeface="Arial" panose="020B0604020202020204" pitchFamily="34" charset="0"/>
              <a:buChar char="•"/>
            </a:pPr>
            <a:r>
              <a:rPr lang="en-GB" dirty="0">
                <a:solidFill>
                  <a:srgbClr val="6CAF69"/>
                </a:solidFill>
              </a:rPr>
              <a:t>LeChat</a:t>
            </a:r>
          </a:p>
        </p:txBody>
      </p:sp>
      <p:sp>
        <p:nvSpPr>
          <p:cNvPr id="10" name="TextBox 9">
            <a:extLst>
              <a:ext uri="{FF2B5EF4-FFF2-40B4-BE49-F238E27FC236}">
                <a16:creationId xmlns:a16="http://schemas.microsoft.com/office/drawing/2014/main" id="{F7EE9B36-C806-3B56-5C03-8952AA5B2104}"/>
              </a:ext>
            </a:extLst>
          </p:cNvPr>
          <p:cNvSpPr txBox="1"/>
          <p:nvPr/>
        </p:nvSpPr>
        <p:spPr>
          <a:xfrm>
            <a:off x="4160335" y="2740223"/>
            <a:ext cx="2724369" cy="923330"/>
          </a:xfrm>
          <a:prstGeom prst="rect">
            <a:avLst/>
          </a:prstGeom>
          <a:noFill/>
        </p:spPr>
        <p:txBody>
          <a:bodyPr wrap="square" rtlCol="0">
            <a:spAutoFit/>
          </a:bodyPr>
          <a:lstStyle/>
          <a:p>
            <a:pPr marL="285750" indent="-285750">
              <a:buFont typeface="Arial" panose="020B0604020202020204" pitchFamily="34" charset="0"/>
              <a:buChar char="•"/>
            </a:pPr>
            <a:r>
              <a:rPr lang="en-GB" dirty="0"/>
              <a:t>D</a:t>
            </a:r>
            <a:r>
              <a:rPr lang="en-GB" dirty="0">
                <a:solidFill>
                  <a:srgbClr val="6CAF69"/>
                </a:solidFill>
              </a:rPr>
              <a:t>e</a:t>
            </a:r>
            <a:r>
              <a:rPr lang="en-GB" dirty="0"/>
              <a:t>e</a:t>
            </a:r>
            <a:r>
              <a:rPr lang="en-GB" dirty="0">
                <a:solidFill>
                  <a:srgbClr val="6CAF69"/>
                </a:solidFill>
              </a:rPr>
              <a:t>p</a:t>
            </a:r>
            <a:r>
              <a:rPr lang="en-GB" dirty="0"/>
              <a:t>S</a:t>
            </a:r>
            <a:r>
              <a:rPr lang="en-GB" dirty="0">
                <a:solidFill>
                  <a:srgbClr val="6CAF69"/>
                </a:solidFill>
              </a:rPr>
              <a:t>e</a:t>
            </a:r>
            <a:r>
              <a:rPr lang="en-GB" dirty="0"/>
              <a:t>e</a:t>
            </a:r>
            <a:r>
              <a:rPr lang="en-GB" dirty="0">
                <a:solidFill>
                  <a:srgbClr val="6CAF69"/>
                </a:solidFill>
              </a:rPr>
              <a:t>k</a:t>
            </a:r>
          </a:p>
          <a:p>
            <a:pPr marL="285750" indent="-285750">
              <a:buFont typeface="Arial" panose="020B0604020202020204" pitchFamily="34" charset="0"/>
              <a:buChar char="•"/>
            </a:pPr>
            <a:r>
              <a:rPr lang="en-GB" dirty="0"/>
              <a:t>D</a:t>
            </a:r>
            <a:r>
              <a:rPr lang="en-GB" dirty="0">
                <a:solidFill>
                  <a:srgbClr val="6CAF69"/>
                </a:solidFill>
              </a:rPr>
              <a:t>e</a:t>
            </a:r>
            <a:r>
              <a:rPr lang="en-GB" dirty="0"/>
              <a:t>e</a:t>
            </a:r>
            <a:r>
              <a:rPr lang="en-GB" dirty="0">
                <a:solidFill>
                  <a:srgbClr val="6CAF69"/>
                </a:solidFill>
              </a:rPr>
              <a:t>p</a:t>
            </a:r>
            <a:r>
              <a:rPr lang="en-GB" dirty="0"/>
              <a:t>S</a:t>
            </a:r>
            <a:r>
              <a:rPr lang="en-GB" dirty="0">
                <a:solidFill>
                  <a:srgbClr val="6CAF69"/>
                </a:solidFill>
              </a:rPr>
              <a:t>e</a:t>
            </a:r>
            <a:r>
              <a:rPr lang="en-GB" dirty="0"/>
              <a:t>e</a:t>
            </a:r>
            <a:r>
              <a:rPr lang="en-GB" dirty="0">
                <a:solidFill>
                  <a:srgbClr val="6CAF69"/>
                </a:solidFill>
              </a:rPr>
              <a:t>k</a:t>
            </a:r>
            <a:r>
              <a:rPr lang="en-GB" dirty="0"/>
              <a:t>-</a:t>
            </a:r>
            <a:r>
              <a:rPr lang="en-GB" dirty="0">
                <a:solidFill>
                  <a:srgbClr val="6CAF69"/>
                </a:solidFill>
              </a:rPr>
              <a:t>R</a:t>
            </a:r>
            <a:r>
              <a:rPr lang="en-GB" dirty="0"/>
              <a:t>1 (Reasoning)</a:t>
            </a:r>
          </a:p>
        </p:txBody>
      </p:sp>
      <p:sp>
        <p:nvSpPr>
          <p:cNvPr id="11" name="TextBox 10">
            <a:extLst>
              <a:ext uri="{FF2B5EF4-FFF2-40B4-BE49-F238E27FC236}">
                <a16:creationId xmlns:a16="http://schemas.microsoft.com/office/drawing/2014/main" id="{AE2CCB86-8A14-6321-45A3-F9F5CC0E74F7}"/>
              </a:ext>
            </a:extLst>
          </p:cNvPr>
          <p:cNvSpPr txBox="1"/>
          <p:nvPr/>
        </p:nvSpPr>
        <p:spPr>
          <a:xfrm>
            <a:off x="9344357" y="2740223"/>
            <a:ext cx="2885885" cy="1200329"/>
          </a:xfrm>
          <a:prstGeom prst="rect">
            <a:avLst/>
          </a:prstGeom>
          <a:noFill/>
        </p:spPr>
        <p:txBody>
          <a:bodyPr wrap="square" rtlCol="0">
            <a:spAutoFit/>
          </a:bodyPr>
          <a:lstStyle/>
          <a:p>
            <a:pPr marL="285750" indent="-285750">
              <a:buFont typeface="Arial" panose="020B0604020202020204" pitchFamily="34" charset="0"/>
              <a:buChar char="•"/>
            </a:pPr>
            <a:r>
              <a:rPr lang="en-GB" b="1" dirty="0" err="1"/>
              <a:t>OpenGPTx</a:t>
            </a:r>
            <a:r>
              <a:rPr lang="en-GB" b="1" dirty="0"/>
              <a:t>: </a:t>
            </a:r>
            <a:r>
              <a:rPr lang="en-GB" b="1" dirty="0" err="1"/>
              <a:t>Teuken</a:t>
            </a:r>
            <a:endParaRPr lang="en-GB" b="1" dirty="0"/>
          </a:p>
          <a:p>
            <a:pPr marL="285750" indent="-285750">
              <a:buFont typeface="Arial" panose="020B0604020202020204" pitchFamily="34" charset="0"/>
              <a:buChar char="•"/>
            </a:pPr>
            <a:r>
              <a:rPr lang="en-GB" b="1" dirty="0">
                <a:solidFill>
                  <a:srgbClr val="6CAF69"/>
                </a:solidFill>
              </a:rPr>
              <a:t>Helmholtz: </a:t>
            </a:r>
            <a:r>
              <a:rPr lang="en-GB" b="1" dirty="0" err="1">
                <a:solidFill>
                  <a:srgbClr val="6CAF69"/>
                </a:solidFill>
              </a:rPr>
              <a:t>Blablador</a:t>
            </a:r>
            <a:endParaRPr lang="en-GB" b="1" dirty="0">
              <a:solidFill>
                <a:srgbClr val="6CAF69"/>
              </a:solidFill>
            </a:endParaRPr>
          </a:p>
          <a:p>
            <a:pPr marL="285750" indent="-285750">
              <a:buFont typeface="Arial" panose="020B0604020202020204" pitchFamily="34" charset="0"/>
              <a:buChar char="•"/>
            </a:pPr>
            <a:r>
              <a:rPr lang="en-GB" b="1" dirty="0">
                <a:solidFill>
                  <a:srgbClr val="6CAF69"/>
                </a:solidFill>
              </a:rPr>
              <a:t>GWDG: </a:t>
            </a:r>
            <a:r>
              <a:rPr lang="en-GB" b="1" dirty="0" err="1">
                <a:solidFill>
                  <a:srgbClr val="6CAF69"/>
                </a:solidFill>
              </a:rPr>
              <a:t>Kisski</a:t>
            </a:r>
            <a:r>
              <a:rPr lang="en-GB" b="1" dirty="0">
                <a:solidFill>
                  <a:srgbClr val="6CAF69"/>
                </a:solidFill>
              </a:rPr>
              <a:t> </a:t>
            </a:r>
            <a:r>
              <a:rPr lang="en-GB" b="1" dirty="0" err="1">
                <a:solidFill>
                  <a:srgbClr val="6CAF69"/>
                </a:solidFill>
              </a:rPr>
              <a:t>ChatAI</a:t>
            </a:r>
            <a:endParaRPr lang="en-GB" b="1" dirty="0">
              <a:solidFill>
                <a:srgbClr val="6CAF69"/>
              </a:solidFill>
            </a:endParaRPr>
          </a:p>
          <a:p>
            <a:pPr marL="285750" indent="-285750">
              <a:buFont typeface="Arial" panose="020B0604020202020204" pitchFamily="34" charset="0"/>
              <a:buChar char="•"/>
            </a:pPr>
            <a:r>
              <a:rPr lang="en-GB" dirty="0" err="1">
                <a:solidFill>
                  <a:srgbClr val="6CAF69"/>
                </a:solidFill>
              </a:rPr>
              <a:t>DeutschlandGPT</a:t>
            </a:r>
            <a:endParaRPr lang="en-GB" dirty="0">
              <a:solidFill>
                <a:srgbClr val="6CAF69"/>
              </a:solidFill>
            </a:endParaRPr>
          </a:p>
        </p:txBody>
      </p:sp>
      <p:pic>
        <p:nvPicPr>
          <p:cNvPr id="14" name="Picture 13">
            <a:extLst>
              <a:ext uri="{FF2B5EF4-FFF2-40B4-BE49-F238E27FC236}">
                <a16:creationId xmlns:a16="http://schemas.microsoft.com/office/drawing/2014/main" id="{AA59D172-9142-8C44-96D3-9881742CA8AA}"/>
              </a:ext>
            </a:extLst>
          </p:cNvPr>
          <p:cNvPicPr>
            <a:picLocks noChangeAspect="1"/>
          </p:cNvPicPr>
          <p:nvPr/>
        </p:nvPicPr>
        <p:blipFill>
          <a:blip r:embed="rId6"/>
          <a:stretch>
            <a:fillRect/>
          </a:stretch>
        </p:blipFill>
        <p:spPr>
          <a:xfrm>
            <a:off x="8084500" y="1169398"/>
            <a:ext cx="1485090" cy="953702"/>
          </a:xfrm>
          <a:prstGeom prst="rect">
            <a:avLst/>
          </a:prstGeom>
        </p:spPr>
      </p:pic>
      <p:sp>
        <p:nvSpPr>
          <p:cNvPr id="15" name="Speech Bubble: Rectangle 14">
            <a:extLst>
              <a:ext uri="{FF2B5EF4-FFF2-40B4-BE49-F238E27FC236}">
                <a16:creationId xmlns:a16="http://schemas.microsoft.com/office/drawing/2014/main" id="{5934DB2C-60E2-0ADB-26FE-5E8534FB424A}"/>
              </a:ext>
            </a:extLst>
          </p:cNvPr>
          <p:cNvSpPr/>
          <p:nvPr/>
        </p:nvSpPr>
        <p:spPr>
          <a:xfrm>
            <a:off x="4448434" y="4771548"/>
            <a:ext cx="2117125" cy="1085555"/>
          </a:xfrm>
          <a:prstGeom prst="wedgeRectCallout">
            <a:avLst/>
          </a:prstGeom>
          <a:solidFill>
            <a:schemeClr val="bg1"/>
          </a:solid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Risk: If one LLM dominates, their authors can dictate contents</a:t>
            </a:r>
            <a:endParaRPr lang="LID4096" sz="1600" dirty="0">
              <a:solidFill>
                <a:schemeClr val="tx1"/>
              </a:solidFill>
            </a:endParaRPr>
          </a:p>
        </p:txBody>
      </p:sp>
      <p:sp>
        <p:nvSpPr>
          <p:cNvPr id="16" name="Speech Bubble: Rectangle 15">
            <a:extLst>
              <a:ext uri="{FF2B5EF4-FFF2-40B4-BE49-F238E27FC236}">
                <a16:creationId xmlns:a16="http://schemas.microsoft.com/office/drawing/2014/main" id="{27B4C536-D31B-8B3F-7798-98E64C0A2DFB}"/>
              </a:ext>
            </a:extLst>
          </p:cNvPr>
          <p:cNvSpPr/>
          <p:nvPr/>
        </p:nvSpPr>
        <p:spPr>
          <a:xfrm>
            <a:off x="6709722" y="4771548"/>
            <a:ext cx="2327188" cy="1085555"/>
          </a:xfrm>
          <a:prstGeom prst="wedgeRectCallout">
            <a:avLst/>
          </a:prstGeom>
          <a:solidFill>
            <a:schemeClr val="bg1"/>
          </a:solidFill>
          <a:ln w="28575">
            <a:solidFill>
              <a:srgbClr val="6CA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Chance: We can compare LLMs from different regions.</a:t>
            </a:r>
            <a:endParaRPr lang="LID4096" sz="1600" dirty="0">
              <a:solidFill>
                <a:schemeClr val="tx1"/>
              </a:solidFill>
            </a:endParaRPr>
          </a:p>
        </p:txBody>
      </p:sp>
    </p:spTree>
    <p:extLst>
      <p:ext uri="{BB962C8B-B14F-4D97-AF65-F5344CB8AC3E}">
        <p14:creationId xmlns:p14="http://schemas.microsoft.com/office/powerpoint/2010/main" val="3164768583"/>
      </p:ext>
    </p:extLst>
  </p:cSld>
  <p:clrMapOvr>
    <a:masterClrMapping/>
  </p:clrMapOvr>
</p:sld>
</file>

<file path=ppt/theme/theme1.xml><?xml version="1.0" encoding="utf-8"?>
<a:theme xmlns:a="http://schemas.openxmlformats.org/drawingml/2006/main" name="TUD_2018">
  <a:themeElements>
    <a:clrScheme name="TUD_Farben">
      <a:dk1>
        <a:srgbClr val="00305E"/>
      </a:dk1>
      <a:lt1>
        <a:srgbClr val="FFFFFF"/>
      </a:lt1>
      <a:dk2>
        <a:srgbClr val="00305E"/>
      </a:dk2>
      <a:lt2>
        <a:srgbClr val="727879"/>
      </a:lt2>
      <a:accent1>
        <a:srgbClr val="009EE0"/>
      </a:accent1>
      <a:accent2>
        <a:srgbClr val="006AB3"/>
      </a:accent2>
      <a:accent3>
        <a:srgbClr val="6AB023"/>
      </a:accent3>
      <a:accent4>
        <a:srgbClr val="007D40"/>
      </a:accent4>
      <a:accent5>
        <a:srgbClr val="93107E"/>
      </a:accent5>
      <a:accent6>
        <a:srgbClr val="54378A"/>
      </a:accent6>
      <a:hlink>
        <a:srgbClr val="009EE0"/>
      </a:hlink>
      <a:folHlink>
        <a:srgbClr val="006AB3"/>
      </a:folHlink>
    </a:clrScheme>
    <a:fontScheme name="TUD_Open Sans">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äsentation5" id="{F5DABC0C-316B-434E-B9F8-D3370FD95A3E}" vid="{19CB8540-6DD6-924D-B8D0-2D0F9399859F}"/>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BEE476C9DF2F248B265B4A3C7AC3448" ma:contentTypeVersion="11" ma:contentTypeDescription="Ein neues Dokument erstellen." ma:contentTypeScope="" ma:versionID="0793756170811d0eb752a3111ee68051">
  <xsd:schema xmlns:xsd="http://www.w3.org/2001/XMLSchema" xmlns:xs="http://www.w3.org/2001/XMLSchema" xmlns:p="http://schemas.microsoft.com/office/2006/metadata/properties" xmlns:ns2="a086261e-0429-4196-aa9d-895edc846c16" targetNamespace="http://schemas.microsoft.com/office/2006/metadata/properties" ma:root="true" ma:fieldsID="dda6790b4f1926a9a2f1b57ce85fcf7a" ns2:_="">
    <xsd:import namespace="a086261e-0429-4196-aa9d-895edc846c16"/>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86261e-0429-4196-aa9d-895edc846c16" elementFormDefault="qualified">
    <xsd:import namespace="http://schemas.microsoft.com/office/2006/documentManagement/types"/>
    <xsd:import namespace="http://schemas.microsoft.com/office/infopath/2007/PartnerControls"/>
    <xsd:element name="_dlc_DocId" ma:index="8" nillable="true" ma:displayName="Wert der Dokument-ID" ma:description="Der Wert der diesem Element zugewiesenen Dokument-ID." ma:internalName="_dlc_DocId" ma:readOnly="true">
      <xsd:simpleType>
        <xsd:restriction base="dms:Text"/>
      </xsd:simpleType>
    </xsd:element>
    <xsd:element name="_dlc_DocIdUrl" ma:index="9" nillable="true" ma:displayName="Dokument-ID" ma:description="Permanenter Hyperlink zu diesem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a086261e-0429-4196-aa9d-895edc846c16">ZIHTEAMSITE-196109956-1493</_dlc_DocId>
    <_dlc_DocIdUrl xmlns="a086261e-0429-4196-aa9d-895edc846c16">
      <Url>https://sharepoint.tu-dresden.de/sites/zih/projekte/scads/_layouts/15/DocIdRedir.aspx?ID=ZIHTEAMSITE-196109956-1493</Url>
      <Description>ZIHTEAMSITE-196109956-1493</Description>
    </_dlc_DocIdUrl>
  </documentManagement>
</p:properties>
</file>

<file path=customXml/itemProps1.xml><?xml version="1.0" encoding="utf-8"?>
<ds:datastoreItem xmlns:ds="http://schemas.openxmlformats.org/officeDocument/2006/customXml" ds:itemID="{3F7354A6-EABF-4029-B3F4-181CA108D2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86261e-0429-4196-aa9d-895edc846c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DC3C5C-13A8-4AE9-9F1D-E2AC52CBD043}">
  <ds:schemaRefs>
    <ds:schemaRef ds:uri="http://schemas.microsoft.com/sharepoint/events"/>
  </ds:schemaRefs>
</ds:datastoreItem>
</file>

<file path=customXml/itemProps3.xml><?xml version="1.0" encoding="utf-8"?>
<ds:datastoreItem xmlns:ds="http://schemas.openxmlformats.org/officeDocument/2006/customXml" ds:itemID="{941C5575-D805-4D41-AA18-4E77B970908E}">
  <ds:schemaRefs>
    <ds:schemaRef ds:uri="http://schemas.microsoft.com/sharepoint/v3/contenttype/forms"/>
  </ds:schemaRefs>
</ds:datastoreItem>
</file>

<file path=customXml/itemProps4.xml><?xml version="1.0" encoding="utf-8"?>
<ds:datastoreItem xmlns:ds="http://schemas.openxmlformats.org/officeDocument/2006/customXml" ds:itemID="{518F8D1C-8693-43B4-9141-AEF95057B684}">
  <ds:schemaRefs>
    <ds:schemaRef ds:uri="http://schemas.microsoft.com/office/2006/metadata/properties"/>
    <ds:schemaRef ds:uri="http://www.w3.org/XML/1998/namespace"/>
    <ds:schemaRef ds:uri="http://purl.org/dc/dcmitype/"/>
    <ds:schemaRef ds:uri="http://schemas.microsoft.com/office/2006/documentManagement/types"/>
    <ds:schemaRef ds:uri="http://purl.org/dc/terms/"/>
    <ds:schemaRef ds:uri="a086261e-0429-4196-aa9d-895edc846c16"/>
    <ds:schemaRef ds:uri="http://schemas.microsoft.com/office/infopath/2007/PartnerControl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10679</TotalTime>
  <Words>3279</Words>
  <Application>Microsoft Office PowerPoint</Application>
  <PresentationFormat>Widescreen</PresentationFormat>
  <Paragraphs>420</Paragraphs>
  <Slides>56</Slides>
  <Notes>1</Notes>
  <HiddenSlides>2</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56</vt:i4>
      </vt:variant>
    </vt:vector>
  </HeadingPairs>
  <TitlesOfParts>
    <vt:vector size="67" baseType="lpstr">
      <vt:lpstr>Aptos Narrow</vt:lpstr>
      <vt:lpstr>Arial</vt:lpstr>
      <vt:lpstr>Calibri</vt:lpstr>
      <vt:lpstr>FrutigerLTW02</vt:lpstr>
      <vt:lpstr>Open Sans</vt:lpstr>
      <vt:lpstr>Open Sans ExtraBold</vt:lpstr>
      <vt:lpstr>Source Serif Pro</vt:lpstr>
      <vt:lpstr>system-ui</vt:lpstr>
      <vt:lpstr>Times New Roman</vt:lpstr>
      <vt:lpstr>Wingdings</vt:lpstr>
      <vt:lpstr>TUD_2018</vt:lpstr>
      <vt:lpstr>PowerPoint Presentation</vt:lpstr>
      <vt:lpstr>Note</vt:lpstr>
      <vt:lpstr>KI-Competence Training according to EU-AI Act</vt:lpstr>
      <vt:lpstr>AI-Provider and AI-Operator according to the EU-AI Act</vt:lpstr>
      <vt:lpstr>Users and Affected persons</vt:lpstr>
      <vt:lpstr>Large Language Models</vt:lpstr>
      <vt:lpstr>Large Language Models</vt:lpstr>
      <vt:lpstr>Large Language Models</vt:lpstr>
      <vt:lpstr>ChatApps and Language Models</vt:lpstr>
      <vt:lpstr>Bias</vt:lpstr>
      <vt:lpstr>Bias</vt:lpstr>
      <vt:lpstr>Additional Prompt-Engineering Tips</vt:lpstr>
      <vt:lpstr>Language models in scientific work</vt:lpstr>
      <vt:lpstr>Language models in scientific work</vt:lpstr>
      <vt:lpstr>Language models in scientific work</vt:lpstr>
      <vt:lpstr>Language models in scientific work</vt:lpstr>
      <vt:lpstr>Language models in scientific work</vt:lpstr>
      <vt:lpstr>AI Recommendations of the Helmholtz Association an the German Research Foundation (DFG)</vt:lpstr>
      <vt:lpstr>Guidelines of the German Research-Foundation (DFG) on the use of AI</vt:lpstr>
      <vt:lpstr>Guidelines of the German Research-Foundation (DFG) on the use of AI</vt:lpstr>
      <vt:lpstr>Guidelines of the German Research-Foundation (DFG) on the use of AI</vt:lpstr>
      <vt:lpstr>Guidelines of the German Research-Foundation (DFG) on the use of AI</vt:lpstr>
      <vt:lpstr>Quiz: Are we allowed to do this?</vt:lpstr>
      <vt:lpstr>Guidelines of the German Research-Foundation (DFG) on the use of AI</vt:lpstr>
      <vt:lpstr>Good scientific practice</vt:lpstr>
      <vt:lpstr>Good scientific practice</vt:lpstr>
      <vt:lpstr>Guidelines of the German Research-Foundation (DFG) on the use of AI</vt:lpstr>
      <vt:lpstr>PowerPoint Presentation</vt:lpstr>
      <vt:lpstr>Quiz</vt:lpstr>
      <vt:lpstr>Data protection</vt:lpstr>
      <vt:lpstr>Basic principles (Art 5 GDPR)</vt:lpstr>
      <vt:lpstr>Example: Microsoft Copilot</vt:lpstr>
      <vt:lpstr>Quiz: Are we allowed to do this?</vt:lpstr>
      <vt:lpstr>PowerPoint Presentation</vt:lpstr>
      <vt:lpstr>EU AI Act - Definitions</vt:lpstr>
      <vt:lpstr>Quiz: Classification of the Helmholtz Association</vt:lpstr>
      <vt:lpstr>Scope EU AI Act</vt:lpstr>
      <vt:lpstr>Out of scope EU AI Act</vt:lpstr>
      <vt:lpstr>EU AI Act – Risk-Based Approach</vt:lpstr>
      <vt:lpstr>Exercise: Risk assessment</vt:lpstr>
      <vt:lpstr>Documentation obligation / Transparency</vt:lpstr>
      <vt:lpstr>Language models make mistakes</vt:lpstr>
      <vt:lpstr>Language models can correct errors</vt:lpstr>
      <vt:lpstr>Language models can correct errors</vt:lpstr>
      <vt:lpstr>Conclusion</vt:lpstr>
      <vt:lpstr>PowerPoint Presentation</vt:lpstr>
      <vt:lpstr>Copyright</vt:lpstr>
      <vt:lpstr>AI-generated plagiarism</vt:lpstr>
      <vt:lpstr>Practical Tip: The Teuken-…-commercial Model</vt:lpstr>
      <vt:lpstr>Copyright-violations (Benchmark)</vt:lpstr>
      <vt:lpstr>PowerPoint Presentation</vt:lpstr>
      <vt:lpstr>Exercise: AI-Detectors</vt:lpstr>
      <vt:lpstr>Exercise: Bias Detection</vt:lpstr>
      <vt:lpstr>Learn more…</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Thomas Burghardt</dc:creator>
  <cp:lastModifiedBy>Robert Haase</cp:lastModifiedBy>
  <cp:revision>271</cp:revision>
  <dcterms:modified xsi:type="dcterms:W3CDTF">2025-12-11T15:22:15Z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0x0101003BEE476C9DF2F248B265B4A3C7AC3448</vt:lpwstr>
  </property>
  <property fmtid="{D5CDD505-2E9C-101B-9397-08002B2CF9AE}" pid="3" name="_dlc_DocIdItemGuid">
    <vt:lpwstr>72f4eced-47dd-49c0-bdfa-f3d2425fc663</vt:lpwstr>
  </property>
</Properties>
</file>