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50"/>
  </p:notesMasterIdLst>
  <p:handoutMasterIdLst>
    <p:handoutMasterId r:id="rId51"/>
  </p:handoutMasterIdLst>
  <p:sldIdLst>
    <p:sldId id="1827" r:id="rId6"/>
    <p:sldId id="1970" r:id="rId7"/>
    <p:sldId id="2018" r:id="rId8"/>
    <p:sldId id="2019" r:id="rId9"/>
    <p:sldId id="1632" r:id="rId10"/>
    <p:sldId id="2046" r:id="rId11"/>
    <p:sldId id="1855" r:id="rId12"/>
    <p:sldId id="1857" r:id="rId13"/>
    <p:sldId id="1972" r:id="rId14"/>
    <p:sldId id="1908" r:id="rId15"/>
    <p:sldId id="1907" r:id="rId16"/>
    <p:sldId id="1918" r:id="rId17"/>
    <p:sldId id="1919" r:id="rId18"/>
    <p:sldId id="1944" r:id="rId19"/>
    <p:sldId id="1829" r:id="rId20"/>
    <p:sldId id="1830" r:id="rId21"/>
    <p:sldId id="1832" r:id="rId22"/>
    <p:sldId id="1844" r:id="rId23"/>
    <p:sldId id="2047" r:id="rId24"/>
    <p:sldId id="1817" r:id="rId25"/>
    <p:sldId id="2053" r:id="rId26"/>
    <p:sldId id="1540" r:id="rId27"/>
    <p:sldId id="1616" r:id="rId28"/>
    <p:sldId id="1655" r:id="rId29"/>
    <p:sldId id="1656" r:id="rId30"/>
    <p:sldId id="1657" r:id="rId31"/>
    <p:sldId id="1501" r:id="rId32"/>
    <p:sldId id="2055" r:id="rId33"/>
    <p:sldId id="1676" r:id="rId34"/>
    <p:sldId id="2061" r:id="rId35"/>
    <p:sldId id="2062" r:id="rId36"/>
    <p:sldId id="2058" r:id="rId37"/>
    <p:sldId id="2059" r:id="rId38"/>
    <p:sldId id="2060" r:id="rId39"/>
    <p:sldId id="2007" r:id="rId40"/>
    <p:sldId id="2063" r:id="rId41"/>
    <p:sldId id="2054" r:id="rId42"/>
    <p:sldId id="1969" r:id="rId43"/>
    <p:sldId id="1898" r:id="rId44"/>
    <p:sldId id="2001" r:id="rId45"/>
    <p:sldId id="2056" r:id="rId46"/>
    <p:sldId id="1864" r:id="rId47"/>
    <p:sldId id="1930" r:id="rId48"/>
    <p:sldId id="1931" r:id="rId4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1827"/>
            <p14:sldId id="1970"/>
            <p14:sldId id="2018"/>
            <p14:sldId id="2019"/>
            <p14:sldId id="1632"/>
            <p14:sldId id="2046"/>
            <p14:sldId id="1855"/>
            <p14:sldId id="1857"/>
            <p14:sldId id="1972"/>
            <p14:sldId id="1908"/>
            <p14:sldId id="1907"/>
            <p14:sldId id="1918"/>
            <p14:sldId id="1919"/>
            <p14:sldId id="1944"/>
            <p14:sldId id="1829"/>
            <p14:sldId id="1830"/>
            <p14:sldId id="1832"/>
            <p14:sldId id="1844"/>
            <p14:sldId id="2047"/>
            <p14:sldId id="1817"/>
            <p14:sldId id="2053"/>
            <p14:sldId id="1540"/>
            <p14:sldId id="1616"/>
            <p14:sldId id="1655"/>
            <p14:sldId id="1656"/>
            <p14:sldId id="1657"/>
            <p14:sldId id="1501"/>
            <p14:sldId id="2055"/>
            <p14:sldId id="1676"/>
            <p14:sldId id="2061"/>
            <p14:sldId id="2062"/>
            <p14:sldId id="2058"/>
            <p14:sldId id="2059"/>
            <p14:sldId id="2060"/>
            <p14:sldId id="2007"/>
            <p14:sldId id="2063"/>
            <p14:sldId id="2054"/>
            <p14:sldId id="1969"/>
            <p14:sldId id="1898"/>
            <p14:sldId id="2001"/>
            <p14:sldId id="2056"/>
            <p14:sldId id="1864"/>
            <p14:sldId id="1930"/>
            <p14:sldId id="1931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A28"/>
    <a:srgbClr val="6CAF69"/>
    <a:srgbClr val="FAFAFA"/>
    <a:srgbClr val="FFF3CC"/>
    <a:srgbClr val="D5E8D4"/>
    <a:srgbClr val="FF7C80"/>
    <a:srgbClr val="F0F0F0"/>
    <a:srgbClr val="B0E3E6"/>
    <a:srgbClr val="3EBCC2"/>
    <a:srgbClr val="649D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7" autoAdjust="0"/>
    <p:restoredTop sz="95185" autoAdjust="0"/>
  </p:normalViewPr>
  <p:slideViewPr>
    <p:cSldViewPr snapToGrid="0" snapToObjects="1">
      <p:cViewPr>
        <p:scale>
          <a:sx n="99" d="100"/>
          <a:sy n="99" d="100"/>
        </p:scale>
        <p:origin x="154" y="10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969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BC6E-8946-93B1-DA7F-D642A2FD0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347" y="3162211"/>
            <a:ext cx="10990793" cy="1400264"/>
          </a:xfrm>
        </p:spPr>
        <p:txBody>
          <a:bodyPr anchor="b"/>
          <a:lstStyle>
            <a:lvl1pPr>
              <a:defRPr sz="6000" b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9D34-58C5-177A-5800-433B02088A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3347" y="4589464"/>
            <a:ext cx="10990792" cy="958408"/>
          </a:xfrm>
        </p:spPr>
        <p:txBody>
          <a:bodyPr/>
          <a:lstStyle>
            <a:lvl1pPr marL="0" indent="0">
              <a:buNone/>
              <a:defRPr sz="24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5BEC-60E4-73E1-F5D5-F1AAB9D37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9F11A-566E-F623-8262-9C4F0D43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ABEA5-E68D-9FBD-6AF9-CA6F31BA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logo of a rabbit&#10;&#10;Description automatically generated">
            <a:extLst>
              <a:ext uri="{FF2B5EF4-FFF2-40B4-BE49-F238E27FC236}">
                <a16:creationId xmlns:a16="http://schemas.microsoft.com/office/drawing/2014/main" id="{8B904FB1-A44C-3E05-1AA2-E6A41CA3D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479" y="338931"/>
            <a:ext cx="2274660" cy="22746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D2E87B-0044-14AC-077A-45F7434715F0}"/>
              </a:ext>
            </a:extLst>
          </p:cNvPr>
          <p:cNvSpPr txBox="1"/>
          <p:nvPr userDrawn="1"/>
        </p:nvSpPr>
        <p:spPr>
          <a:xfrm>
            <a:off x="9229479" y="2489634"/>
            <a:ext cx="2274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Slide template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80765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576893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371600"/>
            <a:ext cx="11075880" cy="4989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logo of a rabbit&#10;&#10;Description automatically generated">
            <a:extLst>
              <a:ext uri="{FF2B5EF4-FFF2-40B4-BE49-F238E27FC236}">
                <a16:creationId xmlns:a16="http://schemas.microsoft.com/office/drawing/2014/main" id="{1A4FACA9-BBB7-A81F-F7C5-258958D50F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815" y="3651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3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455400" cy="669470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4929416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265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1826505" y="6157414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AI4Science @UFZ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December 2025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0" y="6183931"/>
            <a:ext cx="1466279" cy="59706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8" r:id="rId2"/>
    <p:sldLayoutId id="2147483869" r:id="rId3"/>
    <p:sldLayoutId id="2147483870" r:id="rId4"/>
    <p:sldLayoutId id="2147483871" r:id="rId5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huggingface.co/spaces/mteb/leaderboar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huggingface.co/spaces/mteb/leaderboard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marena.ai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marena.ai/?leaderboard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7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webench.com/" TargetMode="External"/><Relationship Id="rId5" Type="http://schemas.openxmlformats.org/officeDocument/2006/relationships/image" Target="../media/image37.png"/><Relationship Id="rId4" Type="http://schemas.openxmlformats.org/officeDocument/2006/relationships/hyperlink" Target="https://arxiv.org/abs/2310.0677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rxiv.org/abs/2506.08945" TargetMode="External"/><Relationship Id="rId4" Type="http://schemas.openxmlformats.org/officeDocument/2006/relationships/hyperlink" Target="http://creativecommons.org/licenses/by/4.0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hyperlink" Target="https://www.biorxiv.org/content/10.1101/2024.04.19.590278v1" TargetMode="External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hyperlink" Target="https://github.com/haesleinhuepf/human-eval-bia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3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53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hyperlink" Target="https://github.com/haesleinhuepf/human-eval-bia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60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6.png"/><Relationship Id="rId4" Type="http://schemas.openxmlformats.org/officeDocument/2006/relationships/hyperlink" Target="https://www.ebi.ac.uk/bioimage-archive/galleries/S-BIAD634-ai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ulius.ai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ulius.ai/" TargetMode="External"/><Relationship Id="rId4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ulius.ai/" TargetMode="Externa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hub.nfdi-jupyter.de/" TargetMode="External"/><Relationship Id="rId3" Type="http://schemas.openxmlformats.org/officeDocument/2006/relationships/image" Target="../media/image70.png"/><Relationship Id="rId7" Type="http://schemas.openxmlformats.org/officeDocument/2006/relationships/hyperlink" Target="https://julius.ai/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hyperlink" Target="https://www.anthropic.com/claude-code" TargetMode="External"/><Relationship Id="rId3" Type="http://schemas.openxmlformats.org/officeDocument/2006/relationships/image" Target="../media/image74.png"/><Relationship Id="rId7" Type="http://schemas.openxmlformats.org/officeDocument/2006/relationships/image" Target="../media/image75.png"/><Relationship Id="rId12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paul-gauthier/aider/" TargetMode="External"/><Relationship Id="rId11" Type="http://schemas.openxmlformats.org/officeDocument/2006/relationships/hyperlink" Target="https://app.all-hands.dev/" TargetMode="External"/><Relationship Id="rId5" Type="http://schemas.openxmlformats.org/officeDocument/2006/relationships/hyperlink" Target="https://jupyter-ai.readthedocs.io/" TargetMode="External"/><Relationship Id="rId15" Type="http://schemas.openxmlformats.org/officeDocument/2006/relationships/image" Target="../media/image79.png"/><Relationship Id="rId10" Type="http://schemas.openxmlformats.org/officeDocument/2006/relationships/image" Target="../media/image77.png"/><Relationship Id="rId4" Type="http://schemas.openxmlformats.org/officeDocument/2006/relationships/hyperlink" Target="https://chatgpt.com/codex" TargetMode="External"/><Relationship Id="rId9" Type="http://schemas.openxmlformats.org/officeDocument/2006/relationships/hyperlink" Target="https://www.cursor.com/" TargetMode="External"/><Relationship Id="rId14" Type="http://schemas.openxmlformats.org/officeDocument/2006/relationships/hyperlink" Target="https://github.com/haesleinhuepf/bia-bob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hyperlink" Target="https://sdlaml.pages.jsc.fz-juelich.de/ai/guides/blablador_on_vscode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7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hyperlink" Target="https://www.youtube.com/watch?v=9dtVlVwk2eg&amp;list=PLZkHu66nUK_5WEroAgMKrvkD1Ue2XC93w&amp;index=24" TargetMode="External"/><Relationship Id="rId4" Type="http://schemas.openxmlformats.org/officeDocument/2006/relationships/hyperlink" Target="https://www.biorxiv.org/content/10.1101/2024.04.19.590278v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s://scads.github.io/ai4science-ufz-2025/session2/chatbot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zenodo.org/records/13168693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4.0/deed.en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scads.github.io/ai4science-ufz-2025/session2/searching_documents.html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ai4science-ufz-2025/session2/ai_data_analysis.html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x.com/ChrisJBakke/status/173653330884944312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5.11401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ads.github.io/generative-ai-notebooks/60_rag/10_text-embeddings.html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ufz.de/index.php?de=3954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www.ufz.de/export/data/global/98778_UFZ-Organigramm_27-10-2025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hyperlink" Target="https://arxiv.org/abs/2005.11401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enodo.org/records/13168693" TargetMode="External"/><Relationship Id="rId5" Type="http://schemas.openxmlformats.org/officeDocument/2006/relationships/hyperlink" Target="https://creativecommons.org/licenses/by/4.0/deed.en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296A3-D194-87EE-A6E2-BCBD5A2D3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E1FF9863-5438-8532-0019-14CBE826E325}"/>
              </a:ext>
            </a:extLst>
          </p:cNvPr>
          <p:cNvSpPr txBox="1">
            <a:spLocks/>
          </p:cNvSpPr>
          <p:nvPr/>
        </p:nvSpPr>
        <p:spPr>
          <a:xfrm>
            <a:off x="437198" y="2670372"/>
            <a:ext cx="10559047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How language models work under the hood</a:t>
            </a:r>
          </a:p>
          <a:p>
            <a:r>
              <a:rPr lang="en-US" sz="3200" dirty="0">
                <a:solidFill>
                  <a:srgbClr val="6CAF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2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20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28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These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slides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can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be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reused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under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the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conditions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of the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CC-BY 4.0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license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if not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otherwise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specified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.</a:t>
            </a:r>
          </a:p>
          <a:p>
            <a:endParaRPr lang="en-US" sz="32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32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40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0" name="Rectangle 148">
            <a:extLst>
              <a:ext uri="{FF2B5EF4-FFF2-40B4-BE49-F238E27FC236}">
                <a16:creationId xmlns:a16="http://schemas.microsoft.com/office/drawing/2014/main" id="{B61BE7CE-1333-40C6-EA1A-47A42C0A8B29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2" name="Grafik 4">
            <a:extLst>
              <a:ext uri="{FF2B5EF4-FFF2-40B4-BE49-F238E27FC236}">
                <a16:creationId xmlns:a16="http://schemas.microsoft.com/office/drawing/2014/main" id="{E0936A8B-E3CD-20E8-E67D-003583230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D11DAF-E09D-C3B6-25F6-1C0C20973B01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54D6C1D6-D8FE-AB0D-1306-CAB3566881B9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2" name="Grafik 5">
            <a:extLst>
              <a:ext uri="{FF2B5EF4-FFF2-40B4-BE49-F238E27FC236}">
                <a16:creationId xmlns:a16="http://schemas.microsoft.com/office/drawing/2014/main" id="{D6801927-9F9B-39D8-0306-6EAD2AE8C6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656986" y="6108600"/>
            <a:ext cx="497234" cy="682272"/>
          </a:xfrm>
          <a:prstGeom prst="rect">
            <a:avLst/>
          </a:prstGeom>
        </p:spPr>
      </p:pic>
      <p:pic>
        <p:nvPicPr>
          <p:cNvPr id="13" name="Grafik 10">
            <a:extLst>
              <a:ext uri="{FF2B5EF4-FFF2-40B4-BE49-F238E27FC236}">
                <a16:creationId xmlns:a16="http://schemas.microsoft.com/office/drawing/2014/main" id="{935E976A-2E64-E755-BC94-4F77A7096E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742" y="6277354"/>
            <a:ext cx="1901231" cy="490057"/>
          </a:xfrm>
          <a:prstGeom prst="rect">
            <a:avLst/>
          </a:prstGeom>
        </p:spPr>
      </p:pic>
      <p:pic>
        <p:nvPicPr>
          <p:cNvPr id="14" name="Picture 1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B31A69A9-ECD0-1600-AF09-59D2AABD93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885" y="6148172"/>
            <a:ext cx="1687097" cy="6588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8B621AF-7400-D34E-6C0D-6D4AD27F5F43}"/>
              </a:ext>
            </a:extLst>
          </p:cNvPr>
          <p:cNvSpPr txBox="1"/>
          <p:nvPr/>
        </p:nvSpPr>
        <p:spPr>
          <a:xfrm>
            <a:off x="2957121" y="6083648"/>
            <a:ext cx="10244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err="1"/>
              <a:t>Funded</a:t>
            </a:r>
            <a:r>
              <a:rPr lang="en-GB" sz="900" dirty="0"/>
              <a:t> by:</a:t>
            </a:r>
            <a:endParaRPr lang="LID4096" sz="900" dirty="0"/>
          </a:p>
        </p:txBody>
      </p:sp>
    </p:spTree>
    <p:extLst>
      <p:ext uri="{BB962C8B-B14F-4D97-AF65-F5344CB8AC3E}">
        <p14:creationId xmlns:p14="http://schemas.microsoft.com/office/powerpoint/2010/main" val="349416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2C650-F388-13DA-6501-8E54E5898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2298C-D2B0-DBB0-F237-ED455BFFD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Embeddings - Benchmarks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17101-A616-B638-7AA2-2E042D5FAE7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200" dirty="0"/>
              <a:t>Leaderboards </a:t>
            </a:r>
            <a:r>
              <a:rPr lang="en-GB" sz="2200" dirty="0" err="1"/>
              <a:t>geben</a:t>
            </a:r>
            <a:r>
              <a:rPr lang="en-GB" sz="2200" dirty="0"/>
              <a:t> </a:t>
            </a:r>
            <a:r>
              <a:rPr lang="en-GB" sz="2200" dirty="0" err="1"/>
              <a:t>Auskunft</a:t>
            </a:r>
            <a:r>
              <a:rPr lang="en-GB" sz="2200" dirty="0"/>
              <a:t> über </a:t>
            </a:r>
            <a:r>
              <a:rPr lang="en-GB" sz="2200" dirty="0" err="1"/>
              <a:t>Stärken</a:t>
            </a:r>
            <a:r>
              <a:rPr lang="en-GB" sz="2200" dirty="0"/>
              <a:t> und Schwächen von Embedding-</a:t>
            </a:r>
            <a:r>
              <a:rPr lang="en-GB" sz="2200" dirty="0" err="1"/>
              <a:t>Modellen</a:t>
            </a:r>
            <a:endParaRPr lang="LID4096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89C956-80D9-4869-9413-AE12245CB6EB}"/>
              </a:ext>
            </a:extLst>
          </p:cNvPr>
          <p:cNvSpPr txBox="1"/>
          <p:nvPr/>
        </p:nvSpPr>
        <p:spPr>
          <a:xfrm>
            <a:off x="3114040" y="6486265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https://huggingface.co/spaces/mteb/leaderboard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F3FA798-F6EA-E470-5EA0-5876F3049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33" y="1936229"/>
            <a:ext cx="8045747" cy="4084465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26CE90EF-4028-BEED-D53A-9ACED4BBD7A1}"/>
              </a:ext>
            </a:extLst>
          </p:cNvPr>
          <p:cNvSpPr/>
          <p:nvPr/>
        </p:nvSpPr>
        <p:spPr>
          <a:xfrm>
            <a:off x="111760" y="3230880"/>
            <a:ext cx="559773" cy="44704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CD52A4-E0D9-7EB1-B31B-CF263DB0A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945" y="1936229"/>
            <a:ext cx="7746456" cy="3987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749C5AB-97B7-446C-918E-2777B0CC5910}"/>
              </a:ext>
            </a:extLst>
          </p:cNvPr>
          <p:cNvSpPr/>
          <p:nvPr/>
        </p:nvSpPr>
        <p:spPr>
          <a:xfrm>
            <a:off x="6512560" y="1936229"/>
            <a:ext cx="1021496" cy="3895611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233AFBD-5B48-F4C2-2716-766291F76EF4}"/>
              </a:ext>
            </a:extLst>
          </p:cNvPr>
          <p:cNvSpPr/>
          <p:nvPr/>
        </p:nvSpPr>
        <p:spPr>
          <a:xfrm>
            <a:off x="4861976" y="5494280"/>
            <a:ext cx="2672080" cy="570982"/>
          </a:xfrm>
          <a:prstGeom prst="wedgeRectCallout">
            <a:avLst>
              <a:gd name="adj1" fmla="val 20315"/>
              <a:gd name="adj2" fmla="val -68856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Grouping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of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texts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 similar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content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AC0337-D9D0-FE97-F990-9FB5217C0035}"/>
              </a:ext>
            </a:extLst>
          </p:cNvPr>
          <p:cNvSpPr/>
          <p:nvPr/>
        </p:nvSpPr>
        <p:spPr>
          <a:xfrm>
            <a:off x="11308467" y="1936229"/>
            <a:ext cx="883933" cy="3895611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0D31210-E89E-DE9C-CB9F-8DD251F19C19}"/>
              </a:ext>
            </a:extLst>
          </p:cNvPr>
          <p:cNvSpPr/>
          <p:nvPr/>
        </p:nvSpPr>
        <p:spPr>
          <a:xfrm>
            <a:off x="9540240" y="5494280"/>
            <a:ext cx="2494696" cy="570982"/>
          </a:xfrm>
          <a:prstGeom prst="wedgeRectCallout">
            <a:avLst>
              <a:gd name="adj1" fmla="val 31718"/>
              <a:gd name="adj2" fmla="val -77753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Sorting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of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texts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by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relevance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3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6" grpId="0" animBg="1"/>
      <p:bldP spid="10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27291-0E43-A559-6EFD-0CBB0777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Embeddings - Benchmarks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85E1C-95EF-C410-0DFF-CEC1647DB0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200" dirty="0"/>
              <a:t>Leaderboards </a:t>
            </a:r>
            <a:r>
              <a:rPr lang="en-GB" sz="2200" dirty="0" err="1"/>
              <a:t>geben</a:t>
            </a:r>
            <a:r>
              <a:rPr lang="en-GB" sz="2200" dirty="0"/>
              <a:t> </a:t>
            </a:r>
            <a:r>
              <a:rPr lang="en-GB" sz="2200" dirty="0" err="1"/>
              <a:t>Auskunft</a:t>
            </a:r>
            <a:r>
              <a:rPr lang="en-GB" sz="2200" dirty="0"/>
              <a:t> über </a:t>
            </a:r>
            <a:r>
              <a:rPr lang="en-GB" sz="2200" dirty="0" err="1"/>
              <a:t>Stärken</a:t>
            </a:r>
            <a:r>
              <a:rPr lang="en-GB" sz="2200" dirty="0"/>
              <a:t> und Schwächen von Embedding-</a:t>
            </a:r>
            <a:r>
              <a:rPr lang="en-GB" sz="2200" dirty="0" err="1"/>
              <a:t>Modellen</a:t>
            </a:r>
            <a:endParaRPr lang="LID4096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D57738-A456-3539-E2EF-A4B86F0C8DFD}"/>
              </a:ext>
            </a:extLst>
          </p:cNvPr>
          <p:cNvSpPr txBox="1"/>
          <p:nvPr/>
        </p:nvSpPr>
        <p:spPr>
          <a:xfrm>
            <a:off x="3114040" y="6486265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https://huggingface.co/spaces/mteb/leaderboard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BC4F12-F079-FB3D-61EC-B008C4ACE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33" y="1936229"/>
            <a:ext cx="8045747" cy="4084465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66B4F41B-D2AD-0425-2ED2-10516CB6E01C}"/>
              </a:ext>
            </a:extLst>
          </p:cNvPr>
          <p:cNvSpPr/>
          <p:nvPr/>
        </p:nvSpPr>
        <p:spPr>
          <a:xfrm>
            <a:off x="111760" y="3230880"/>
            <a:ext cx="559773" cy="44704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877A9D8-6437-57D0-2E2A-7A6F9B96F2AD}"/>
              </a:ext>
            </a:extLst>
          </p:cNvPr>
          <p:cNvSpPr/>
          <p:nvPr/>
        </p:nvSpPr>
        <p:spPr>
          <a:xfrm>
            <a:off x="5171440" y="2225040"/>
            <a:ext cx="701040" cy="375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2F96ACD-3EB4-F59B-AB0D-7DF13EE819B8}"/>
              </a:ext>
            </a:extLst>
          </p:cNvPr>
          <p:cNvSpPr/>
          <p:nvPr/>
        </p:nvSpPr>
        <p:spPr>
          <a:xfrm>
            <a:off x="5181600" y="4389120"/>
            <a:ext cx="701040" cy="375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75FA0524-28EE-1C41-48E3-BDE3533B6BB6}"/>
              </a:ext>
            </a:extLst>
          </p:cNvPr>
          <p:cNvSpPr/>
          <p:nvPr/>
        </p:nvSpPr>
        <p:spPr>
          <a:xfrm>
            <a:off x="4113281" y="5009184"/>
            <a:ext cx="1911996" cy="1210758"/>
          </a:xfrm>
          <a:prstGeom prst="wedgeRectCallout">
            <a:avLst>
              <a:gd name="adj1" fmla="val 20315"/>
              <a:gd name="adj2" fmla="val -68856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C00000"/>
                </a:solidFill>
              </a:rPr>
              <a:t>Details of </a:t>
            </a:r>
            <a:r>
              <a:rPr lang="en-GB" dirty="0" err="1">
                <a:solidFill>
                  <a:srgbClr val="C00000"/>
                </a:solidFill>
              </a:rPr>
              <a:t>commercial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err="1">
                <a:solidFill>
                  <a:srgbClr val="C00000"/>
                </a:solidFill>
              </a:rPr>
              <a:t>models</a:t>
            </a:r>
            <a:r>
              <a:rPr lang="en-GB" dirty="0">
                <a:solidFill>
                  <a:srgbClr val="C00000"/>
                </a:solidFill>
              </a:rPr>
              <a:t> often </a:t>
            </a:r>
            <a:r>
              <a:rPr lang="en-GB" dirty="0" err="1">
                <a:solidFill>
                  <a:srgbClr val="C00000"/>
                </a:solidFill>
              </a:rPr>
              <a:t>unknown</a:t>
            </a:r>
            <a:endParaRPr lang="LID4096" dirty="0">
              <a:solidFill>
                <a:srgbClr val="C00000"/>
              </a:solidFill>
            </a:endParaRP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C59BB73A-ADEC-B187-C612-B2B49D44A622}"/>
              </a:ext>
            </a:extLst>
          </p:cNvPr>
          <p:cNvSpPr/>
          <p:nvPr/>
        </p:nvSpPr>
        <p:spPr>
          <a:xfrm>
            <a:off x="6725920" y="3836259"/>
            <a:ext cx="1911996" cy="1010061"/>
          </a:xfrm>
          <a:prstGeom prst="wedgeRectCallout">
            <a:avLst>
              <a:gd name="adj1" fmla="val -106154"/>
              <a:gd name="adj2" fmla="val -77575"/>
            </a:avLst>
          </a:prstGeom>
          <a:solidFill>
            <a:schemeClr val="bg1"/>
          </a:soli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rgbClr val="6CAF69"/>
                </a:solidFill>
              </a:rPr>
              <a:t>Size</a:t>
            </a:r>
            <a:r>
              <a:rPr lang="en-GB" dirty="0">
                <a:solidFill>
                  <a:srgbClr val="6CAF69"/>
                </a:solidFill>
              </a:rPr>
              <a:t> of </a:t>
            </a:r>
            <a:r>
              <a:rPr lang="en-GB" dirty="0" err="1">
                <a:solidFill>
                  <a:srgbClr val="6CAF69"/>
                </a:solidFill>
              </a:rPr>
              <a:t>models</a:t>
            </a:r>
            <a:r>
              <a:rPr lang="en-GB" dirty="0">
                <a:solidFill>
                  <a:srgbClr val="6CAF69"/>
                </a:solidFill>
              </a:rPr>
              <a:t> </a:t>
            </a:r>
            <a:r>
              <a:rPr lang="en-GB" dirty="0" err="1">
                <a:solidFill>
                  <a:srgbClr val="6CAF69"/>
                </a:solidFill>
              </a:rPr>
              <a:t>highly</a:t>
            </a:r>
            <a:r>
              <a:rPr lang="en-GB" dirty="0">
                <a:solidFill>
                  <a:srgbClr val="6CAF69"/>
                </a:solidFill>
              </a:rPr>
              <a:t> relevant</a:t>
            </a:r>
            <a:endParaRPr lang="LID4096" dirty="0">
              <a:solidFill>
                <a:srgbClr val="6CAF69"/>
              </a:solidFill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D37EFDB6-267A-B4A1-CCB3-2BB1763AAA5D}"/>
              </a:ext>
            </a:extLst>
          </p:cNvPr>
          <p:cNvSpPr/>
          <p:nvPr/>
        </p:nvSpPr>
        <p:spPr>
          <a:xfrm>
            <a:off x="8921313" y="4329115"/>
            <a:ext cx="2803187" cy="1515092"/>
          </a:xfrm>
          <a:prstGeom prst="wedgeRectCallout">
            <a:avLst>
              <a:gd name="adj1" fmla="val -57267"/>
              <a:gd name="adj2" fmla="val -22252"/>
            </a:avLst>
          </a:prstGeom>
          <a:solidFill>
            <a:schemeClr val="bg1"/>
          </a:soli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6CAF69"/>
                </a:solidFill>
              </a:rPr>
              <a:t>The model </a:t>
            </a:r>
            <a:r>
              <a:rPr lang="en-GB" dirty="0" err="1">
                <a:solidFill>
                  <a:srgbClr val="6CAF69"/>
                </a:solidFill>
              </a:rPr>
              <a:t>is</a:t>
            </a:r>
            <a:r>
              <a:rPr lang="en-GB" dirty="0">
                <a:solidFill>
                  <a:srgbClr val="6CAF69"/>
                </a:solidFill>
              </a:rPr>
              <a:t> </a:t>
            </a:r>
            <a:r>
              <a:rPr lang="en-GB" dirty="0" err="1">
                <a:solidFill>
                  <a:srgbClr val="6CAF69"/>
                </a:solidFill>
              </a:rPr>
              <a:t>small</a:t>
            </a:r>
            <a:r>
              <a:rPr lang="en-GB" dirty="0">
                <a:solidFill>
                  <a:srgbClr val="6CAF69"/>
                </a:solidFill>
              </a:rPr>
              <a:t> </a:t>
            </a:r>
            <a:r>
              <a:rPr lang="en-GB" dirty="0" err="1">
                <a:solidFill>
                  <a:srgbClr val="6CAF69"/>
                </a:solidFill>
              </a:rPr>
              <a:t>enough</a:t>
            </a:r>
            <a:r>
              <a:rPr lang="en-GB" dirty="0">
                <a:solidFill>
                  <a:srgbClr val="6CAF69"/>
                </a:solidFill>
              </a:rPr>
              <a:t> to </a:t>
            </a:r>
            <a:r>
              <a:rPr lang="en-GB" dirty="0" err="1">
                <a:solidFill>
                  <a:srgbClr val="6CAF69"/>
                </a:solidFill>
              </a:rPr>
              <a:t>use</a:t>
            </a:r>
            <a:r>
              <a:rPr lang="en-GB" dirty="0">
                <a:solidFill>
                  <a:srgbClr val="6CAF69"/>
                </a:solidFill>
              </a:rPr>
              <a:t> it </a:t>
            </a:r>
            <a:r>
              <a:rPr lang="en-GB" dirty="0" err="1">
                <a:solidFill>
                  <a:srgbClr val="6CAF69"/>
                </a:solidFill>
              </a:rPr>
              <a:t>in compliance with data protection </a:t>
            </a:r>
            <a:r>
              <a:rPr lang="en-GB" dirty="0">
                <a:solidFill>
                  <a:srgbClr val="6CAF69"/>
                </a:solidFill>
              </a:rPr>
              <a:t>on </a:t>
            </a:r>
            <a:r>
              <a:rPr lang="en-GB" dirty="0" err="1">
                <a:solidFill>
                  <a:srgbClr val="6CAF69"/>
                </a:solidFill>
              </a:rPr>
              <a:t>my</a:t>
            </a:r>
            <a:r>
              <a:rPr lang="en-GB" dirty="0">
                <a:solidFill>
                  <a:srgbClr val="6CAF69"/>
                </a:solidFill>
              </a:rPr>
              <a:t> laptop </a:t>
            </a:r>
            <a:endParaRPr lang="LID4096" dirty="0">
              <a:solidFill>
                <a:srgbClr val="6CAF69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D7D90A-C037-DC4C-CA57-19A812C93402}"/>
              </a:ext>
            </a:extLst>
          </p:cNvPr>
          <p:cNvSpPr txBox="1"/>
          <p:nvPr/>
        </p:nvSpPr>
        <p:spPr>
          <a:xfrm>
            <a:off x="9022080" y="2114210"/>
            <a:ext cx="3677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M: </a:t>
            </a:r>
            <a:r>
              <a:rPr lang="en-GB" dirty="0" err="1"/>
              <a:t>million</a:t>
            </a:r>
            <a:endParaRPr lang="en-GB" dirty="0"/>
          </a:p>
          <a:p>
            <a:r>
              <a:rPr lang="en-GB" dirty="0"/>
              <a:t>B: </a:t>
            </a:r>
            <a:r>
              <a:rPr lang="en-GB" dirty="0" err="1"/>
              <a:t>billion</a:t>
            </a:r>
            <a:r>
              <a:rPr lang="en-GB" dirty="0"/>
              <a:t> (</a:t>
            </a:r>
            <a:r>
              <a:rPr lang="en-GB" dirty="0" err="1"/>
              <a:t>Engl.</a:t>
            </a:r>
            <a:r>
              <a:rPr lang="en-GB" dirty="0"/>
              <a:t> billion)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7315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2C38B-6F21-C406-FE9C-F313D034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Chatbot Arena Leaderboard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EAB46-6D46-EC1F-8D62-8C4D5243A8C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ED6B8C-BB02-A467-8FE4-F78F17718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5"/>
            <a:ext cx="8818880" cy="4716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706D00-6728-51ED-49D8-21D5004F9CDA}"/>
              </a:ext>
            </a:extLst>
          </p:cNvPr>
          <p:cNvSpPr txBox="1"/>
          <p:nvPr/>
        </p:nvSpPr>
        <p:spPr>
          <a:xfrm>
            <a:off x="3215640" y="6170133"/>
            <a:ext cx="2473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https://lmarena.ai/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50772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C3FCE-3D02-D89F-E349-9A6CA1D7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Chatbot Arena Leaderboard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55995-2D2A-60A4-4B5A-D3332441A4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58AD7-2A2E-13E9-3652-ED4A46BE0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6"/>
            <a:ext cx="7491080" cy="40179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7C14D1-39BF-4527-127F-6FFFD6C9ABF8}"/>
              </a:ext>
            </a:extLst>
          </p:cNvPr>
          <p:cNvSpPr txBox="1"/>
          <p:nvPr/>
        </p:nvSpPr>
        <p:spPr>
          <a:xfrm>
            <a:off x="3687107" y="630159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https://lmarena.ai/?leaderboard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7CC3A1-E372-00F1-11D5-ADC318275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1106" y="1999920"/>
            <a:ext cx="7491078" cy="401790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ADF202-1678-DB94-FC85-16EFC7AED05F}"/>
              </a:ext>
            </a:extLst>
          </p:cNvPr>
          <p:cNvSpPr/>
          <p:nvPr/>
        </p:nvSpPr>
        <p:spPr>
          <a:xfrm>
            <a:off x="5171440" y="2661920"/>
            <a:ext cx="1554480" cy="294640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78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E8F55-D7CD-5B11-BC79-EE136E073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8A2B56B-E39E-3DC0-580F-CE13680CE3DD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830472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Language models</a:t>
            </a:r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40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for</a:t>
            </a:r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40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text analysis</a:t>
            </a:r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200" dirty="0">
                <a:solidFill>
                  <a:srgbClr val="6CAF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40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C79F748C-4289-DD29-3763-77C81FF8E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A545BE6-7941-0891-E269-8DB97DB6DD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DF20D4C1-1FE0-211D-2632-BCC30E0EB5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6DB4EAB8-7C90-9817-7D41-BDFA459DF098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2" name="Grafik 4">
            <a:extLst>
              <a:ext uri="{FF2B5EF4-FFF2-40B4-BE49-F238E27FC236}">
                <a16:creationId xmlns:a16="http://schemas.microsoft.com/office/drawing/2014/main" id="{659040FD-253C-EDFA-327B-64CA426792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18860E-D505-A763-1BC1-E4BE4E7753BC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D8E4854D-76D6-ED01-1F1A-5BE608282B00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8900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43EE5-C0F1-442A-8F8A-DE3C84E29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5615049" cy="812280"/>
          </a:xfrm>
        </p:spPr>
        <p:txBody>
          <a:bodyPr/>
          <a:lstStyle/>
          <a:p>
            <a:r>
              <a:rPr lang="en-GB" dirty="0" err="1"/>
              <a:t>Information extraction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FE2-D1A8-6B2F-216A-E3E42BCF41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220434" cy="482739"/>
          </a:xfrm>
        </p:spPr>
        <p:txBody>
          <a:bodyPr/>
          <a:lstStyle/>
          <a:p>
            <a:r>
              <a:rPr lang="en-GB" dirty="0"/>
              <a:t>Even </a:t>
            </a:r>
            <a:r>
              <a:rPr lang="en-GB" dirty="0" err="1"/>
              <a:t>incomplete</a:t>
            </a:r>
            <a:r>
              <a:rPr lang="en-GB" dirty="0"/>
              <a:t> </a:t>
            </a:r>
            <a:r>
              <a:rPr lang="en-GB" dirty="0" err="1"/>
              <a:t>information</a:t>
            </a:r>
            <a:r>
              <a:rPr lang="en-GB" dirty="0"/>
              <a:t> </a:t>
            </a:r>
            <a:r>
              <a:rPr lang="en-GB" dirty="0" err="1"/>
              <a:t>is</a:t>
            </a:r>
            <a:r>
              <a:rPr lang="en-GB" dirty="0"/>
              <a:t> often </a:t>
            </a:r>
            <a:r>
              <a:rPr lang="en-GB" dirty="0" err="1"/>
              <a:t>sufficient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4B77E3-2EA4-C610-2531-0856A3875C22}"/>
              </a:ext>
            </a:extLst>
          </p:cNvPr>
          <p:cNvSpPr txBox="1"/>
          <p:nvPr/>
        </p:nvSpPr>
        <p:spPr>
          <a:xfrm>
            <a:off x="6603358" y="92597"/>
            <a:ext cx="5588642" cy="5922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Hi Peter and Robert,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works for me too!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Best regards,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Tanja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 wrote: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Hi Robert,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I'm extremely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busy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these days and I'm not sure if it will work next week. We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also need to finalize the presentation slides for the training with the city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and write the two new proposals. So I would prefer if we could keep the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meeting short, and I can only on Thursday. On Friday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I am on vacation.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Best regards,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 wrote: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Hi Tanja and Peter,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when would you have time for a meeting? I’m available next week Thursday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and Friday from 1 PM onwards.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Best regards,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C32619-631D-4B0A-3280-8EB272AD2846}"/>
              </a:ext>
            </a:extLst>
          </p:cNvPr>
          <p:cNvSpPr/>
          <p:nvPr/>
        </p:nvSpPr>
        <p:spPr>
          <a:xfrm>
            <a:off x="6603358" y="4409954"/>
            <a:ext cx="153364" cy="1605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9BDF1A-CEC4-75E9-5E6B-2FFF05443BEA}"/>
              </a:ext>
            </a:extLst>
          </p:cNvPr>
          <p:cNvSpPr/>
          <p:nvPr/>
        </p:nvSpPr>
        <p:spPr>
          <a:xfrm>
            <a:off x="6587621" y="1491049"/>
            <a:ext cx="169101" cy="2918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6F1418-EEE5-E6F3-A04A-66AA184D081A}"/>
              </a:ext>
            </a:extLst>
          </p:cNvPr>
          <p:cNvSpPr/>
          <p:nvPr/>
        </p:nvSpPr>
        <p:spPr>
          <a:xfrm>
            <a:off x="6755758" y="4409954"/>
            <a:ext cx="81922" cy="1605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784947-4E7A-D41C-3D98-AA346CC8D640}"/>
              </a:ext>
            </a:extLst>
          </p:cNvPr>
          <p:cNvSpPr/>
          <p:nvPr/>
        </p:nvSpPr>
        <p:spPr>
          <a:xfrm>
            <a:off x="6757219" y="1752600"/>
            <a:ext cx="4817561" cy="2657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2008C2-F08F-DC4D-5F8A-6322997405F6}"/>
              </a:ext>
            </a:extLst>
          </p:cNvPr>
          <p:cNvSpPr/>
          <p:nvPr/>
        </p:nvSpPr>
        <p:spPr>
          <a:xfrm>
            <a:off x="6587621" y="0"/>
            <a:ext cx="4905890" cy="175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1445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811FF-8763-29EA-9731-A57F40730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3C85-BCEC-C588-302F-EE728A816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5615049" cy="812280"/>
          </a:xfrm>
        </p:spPr>
        <p:txBody>
          <a:bodyPr/>
          <a:lstStyle/>
          <a:p>
            <a:r>
              <a:rPr lang="en-GB" dirty="0" err="1"/>
              <a:t>Information extraction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C2A2B-D653-90BA-2D1A-4379E0624F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220434" cy="482739"/>
          </a:xfrm>
        </p:spPr>
        <p:txBody>
          <a:bodyPr/>
          <a:lstStyle/>
          <a:p>
            <a:r>
              <a:rPr lang="en-GB" dirty="0"/>
              <a:t>Even </a:t>
            </a:r>
            <a:r>
              <a:rPr lang="en-GB" dirty="0" err="1"/>
              <a:t>incomplete</a:t>
            </a:r>
            <a:r>
              <a:rPr lang="en-GB" dirty="0"/>
              <a:t> </a:t>
            </a:r>
            <a:r>
              <a:rPr lang="en-GB" dirty="0" err="1"/>
              <a:t>information</a:t>
            </a:r>
            <a:r>
              <a:rPr lang="en-GB" dirty="0"/>
              <a:t> </a:t>
            </a:r>
            <a:r>
              <a:rPr lang="en-GB" dirty="0" err="1"/>
              <a:t>is</a:t>
            </a:r>
            <a:r>
              <a:rPr lang="en-GB" dirty="0"/>
              <a:t> often </a:t>
            </a:r>
            <a:r>
              <a:rPr lang="en-GB" dirty="0" err="1"/>
              <a:t>sufficient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EEB6DA-64CB-E922-3F22-3E25694875B9}"/>
              </a:ext>
            </a:extLst>
          </p:cNvPr>
          <p:cNvSpPr txBox="1"/>
          <p:nvPr/>
        </p:nvSpPr>
        <p:spPr>
          <a:xfrm>
            <a:off x="6603358" y="92597"/>
            <a:ext cx="5588642" cy="5922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Hi Peter and Robert,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too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Cheers,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Tanja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wrote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Hi Robert,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I'm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super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busy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these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days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unsure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if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next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week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still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need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finish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presentation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slides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training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city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and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write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two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new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proposals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So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I’d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prefer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keep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meeting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brief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and I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can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only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do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Thursday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On Friday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I'm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on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vacation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Best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regards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wrote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Hi Tanja and Peter,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When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would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have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time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meeting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? I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could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do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next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week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on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Thursday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and Friday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from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1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pm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onward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Best </a:t>
            </a:r>
            <a:r>
              <a:rPr lang="de-DE" sz="11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regards</a:t>
            </a: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15000"/>
              </a:lnSpc>
            </a:pPr>
            <a:r>
              <a:rPr lang="de-DE" sz="11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AD3DD2-22D6-072C-4708-784DDCFF147B}"/>
              </a:ext>
            </a:extLst>
          </p:cNvPr>
          <p:cNvSpPr txBox="1"/>
          <p:nvPr/>
        </p:nvSpPr>
        <p:spPr>
          <a:xfrm>
            <a:off x="801425" y="2217685"/>
            <a:ext cx="43389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Prompt:</a:t>
            </a:r>
          </a:p>
          <a:p>
            <a:r>
              <a:rPr lang="LID4096" dirty="0"/>
              <a:t>When can the meeting take place?</a:t>
            </a:r>
            <a:endParaRPr lang="en-GB" dirty="0"/>
          </a:p>
          <a:p>
            <a:endParaRPr lang="en-GB" dirty="0"/>
          </a:p>
          <a:p>
            <a:r>
              <a:rPr lang="LID4096" dirty="0"/>
              <a:t>{</a:t>
            </a:r>
            <a:r>
              <a:rPr lang="LID4096" dirty="0">
                <a:solidFill>
                  <a:srgbClr val="FF0000"/>
                </a:solidFill>
              </a:rPr>
              <a:t>email</a:t>
            </a:r>
            <a:r>
              <a:rPr lang="LID4096" dirty="0"/>
              <a:t>}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C5ACD2-7C08-AF6F-20BE-CFCF9EF27F1D}"/>
              </a:ext>
            </a:extLst>
          </p:cNvPr>
          <p:cNvSpPr txBox="1"/>
          <p:nvPr/>
        </p:nvSpPr>
        <p:spPr>
          <a:xfrm>
            <a:off x="784950" y="3800209"/>
            <a:ext cx="5401668" cy="2686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/>
              <a:t>Output</a:t>
            </a:r>
            <a:r>
              <a:rPr lang="en-GB" b="1" dirty="0"/>
              <a:t>: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meeting can take place on Thursday, as both Tanja and Robert are available on that day. </a:t>
            </a:r>
            <a:r>
              <a:rPr lang="de-DE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Tanja</a:t>
            </a: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has also confirmed that it works for her. However, Peter mentioned that he’d like to keep the meeting short, as he is very busy.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3F5BCAD4-8C98-4360-460C-D52FB58CAFD1}"/>
              </a:ext>
            </a:extLst>
          </p:cNvPr>
          <p:cNvSpPr/>
          <p:nvPr/>
        </p:nvSpPr>
        <p:spPr>
          <a:xfrm>
            <a:off x="3912973" y="5383681"/>
            <a:ext cx="2520778" cy="1301053"/>
          </a:xfrm>
          <a:prstGeom prst="wedgeRectCallou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format</a:t>
            </a:r>
            <a:r>
              <a:rPr lang="en-GB" dirty="0">
                <a:solidFill>
                  <a:schemeClr val="tx1"/>
                </a:solidFill>
              </a:rPr>
              <a:t> of the </a:t>
            </a:r>
            <a:r>
              <a:rPr lang="en-GB" dirty="0" err="1">
                <a:solidFill>
                  <a:schemeClr val="tx1"/>
                </a:solidFill>
              </a:rPr>
              <a:t>response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resembles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the</a:t>
            </a:r>
            <a:r>
              <a:rPr lang="en-GB" dirty="0">
                <a:solidFill>
                  <a:schemeClr val="tx1"/>
                </a:solidFill>
              </a:rPr>
              <a:t> format of the prompt.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6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F7980-FF52-101F-5D19-D2B95B46F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953AF-AE32-A518-C586-097592EB4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5615049" cy="812280"/>
          </a:xfrm>
        </p:spPr>
        <p:txBody>
          <a:bodyPr/>
          <a:lstStyle/>
          <a:p>
            <a:r>
              <a:rPr lang="en-GB" dirty="0" err="1"/>
              <a:t>Information extraction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84BD0-774F-B346-B3D2-CB524C5B11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220434" cy="482739"/>
          </a:xfrm>
        </p:spPr>
        <p:txBody>
          <a:bodyPr/>
          <a:lstStyle/>
          <a:p>
            <a:r>
              <a:rPr lang="en-GB" dirty="0"/>
              <a:t>Even </a:t>
            </a:r>
            <a:r>
              <a:rPr lang="en-GB" dirty="0" err="1"/>
              <a:t>incomplete</a:t>
            </a:r>
            <a:r>
              <a:rPr lang="en-GB" dirty="0"/>
              <a:t> </a:t>
            </a:r>
            <a:r>
              <a:rPr lang="en-GB" dirty="0" err="1"/>
              <a:t>information</a:t>
            </a:r>
            <a:r>
              <a:rPr lang="en-GB" dirty="0"/>
              <a:t> </a:t>
            </a:r>
            <a:r>
              <a:rPr lang="en-GB" dirty="0" err="1"/>
              <a:t>is</a:t>
            </a:r>
            <a:r>
              <a:rPr lang="en-GB" dirty="0"/>
              <a:t> often </a:t>
            </a:r>
            <a:r>
              <a:rPr lang="en-GB" dirty="0" err="1"/>
              <a:t>sufficient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3F9449-52CD-68CF-B40B-592DB7A65F73}"/>
              </a:ext>
            </a:extLst>
          </p:cNvPr>
          <p:cNvSpPr txBox="1"/>
          <p:nvPr/>
        </p:nvSpPr>
        <p:spPr>
          <a:xfrm>
            <a:off x="6603358" y="92597"/>
            <a:ext cx="5588642" cy="5922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Hi Peter and Robert,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works for me too!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Cheers,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Tanja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 wrote: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Hi Robert,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I'm super </a:t>
            </a:r>
            <a:r>
              <a:rPr lang="de-DE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busy</a:t>
            </a: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these days and unsure if next week works. We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still need to finish the presentation slides for the training with the city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and write the two new proposals. So I’d prefer to keep the meeting brief, and I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can only do Thursday. On Friday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I'm on vacation.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Best regards,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 Peter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 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 wrote: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Hi Tanja and Peter,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When would you have time for a meeting? I could do next week on Thursday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and Friday from 1 pm onward.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</a:t>
            </a:r>
          </a:p>
          <a:p>
            <a:pPr marL="0" marR="0">
              <a:lnSpc>
                <a:spcPct val="115000"/>
              </a:lnSpc>
              <a:buNone/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Best regards,</a:t>
            </a:r>
          </a:p>
          <a:p>
            <a:pPr marL="0" marR="0">
              <a:lnSpc>
                <a:spcPct val="115000"/>
              </a:lnSpc>
            </a:pPr>
            <a:r>
              <a:rPr lang="de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&gt;&gt; Robert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C0A552-5002-4B6E-4716-EA02438792B5}"/>
              </a:ext>
            </a:extLst>
          </p:cNvPr>
          <p:cNvSpPr txBox="1"/>
          <p:nvPr/>
        </p:nvSpPr>
        <p:spPr>
          <a:xfrm>
            <a:off x="784950" y="2217685"/>
            <a:ext cx="43389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Prompt:</a:t>
            </a:r>
          </a:p>
          <a:p>
            <a:r>
              <a:rPr lang="de-DE" dirty="0"/>
              <a:t>Today is </a:t>
            </a:r>
            <a:r>
              <a:rPr lang="de-DE" dirty="0">
                <a:solidFill>
                  <a:srgbClr val="FF0000"/>
                </a:solidFill>
              </a:rPr>
              <a:t>Friday, March 21st</a:t>
            </a:r>
            <a:r>
              <a:rPr lang="de-DE" dirty="0"/>
              <a:t>. Provide the first possible date for the meeting. </a:t>
            </a:r>
          </a:p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 extremely brief.</a:t>
            </a:r>
          </a:p>
          <a:p>
            <a:endParaRPr lang="en-GB" dirty="0"/>
          </a:p>
          <a:p>
            <a:r>
              <a:rPr lang="LID4096" dirty="0"/>
              <a:t>{</a:t>
            </a:r>
            <a:r>
              <a:rPr lang="LID4096" dirty="0">
                <a:solidFill>
                  <a:srgbClr val="FF0000"/>
                </a:solidFill>
              </a:rPr>
              <a:t>email</a:t>
            </a:r>
            <a:r>
              <a:rPr lang="LID4096" dirty="0"/>
              <a:t>}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5D7726-F8FB-569A-EDD5-76F1297F0194}"/>
              </a:ext>
            </a:extLst>
          </p:cNvPr>
          <p:cNvSpPr txBox="1"/>
          <p:nvPr/>
        </p:nvSpPr>
        <p:spPr>
          <a:xfrm>
            <a:off x="784950" y="4780516"/>
            <a:ext cx="5401668" cy="672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/>
              <a:t>Output</a:t>
            </a:r>
            <a:r>
              <a:rPr lang="en-GB" b="1" dirty="0"/>
              <a:t>: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Thursday, March 27th, from 1 pm onward. </a:t>
            </a:r>
          </a:p>
        </p:txBody>
      </p:sp>
    </p:spTree>
    <p:extLst>
      <p:ext uri="{BB962C8B-B14F-4D97-AF65-F5344CB8AC3E}">
        <p14:creationId xmlns:p14="http://schemas.microsoft.com/office/powerpoint/2010/main" val="413719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4B59-DE7E-8519-E7AF-7B767B0EA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Advanced Prompt-Engineering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C405B-7BA8-97F4-5D20-FC063D787E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0436" y="1184014"/>
            <a:ext cx="11274878" cy="139662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6CAF69"/>
                </a:solidFill>
              </a:rPr>
              <a:t>Reflection</a:t>
            </a:r>
            <a:r>
              <a:rPr lang="en-GB" dirty="0"/>
              <a:t>: Provide the output of the LLM to itself to improve its own text.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Hint: Start a new discussion, especially in long interactions.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97941C-DA2A-660B-4E59-052BFE9EDBF5}"/>
              </a:ext>
            </a:extLst>
          </p:cNvPr>
          <p:cNvSpPr/>
          <p:nvPr/>
        </p:nvSpPr>
        <p:spPr>
          <a:xfrm>
            <a:off x="3264468" y="3227368"/>
            <a:ext cx="2050514" cy="9800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Write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document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about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{Topic X}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00B9A2-357A-2AF5-46F3-A9C183AA2AB0}"/>
              </a:ext>
            </a:extLst>
          </p:cNvPr>
          <p:cNvSpPr/>
          <p:nvPr/>
        </p:nvSpPr>
        <p:spPr>
          <a:xfrm>
            <a:off x="5676196" y="3227369"/>
            <a:ext cx="2034778" cy="209766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Which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aspects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are missing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this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document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about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{Topic X} ?</a:t>
            </a:r>
          </a:p>
          <a:p>
            <a:pPr algn="ctr"/>
            <a:endParaRPr lang="en-GB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algn="ctr"/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{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Document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}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2708A0E2-985A-FDF8-3856-2E22BEC4187D}"/>
              </a:ext>
            </a:extLst>
          </p:cNvPr>
          <p:cNvCxnSpPr>
            <a:cxnSpLocks/>
            <a:stCxn id="4" idx="2"/>
          </p:cNvCxnSpPr>
          <p:nvPr/>
        </p:nvCxnSpPr>
        <p:spPr>
          <a:xfrm rot="16200000" flipH="1">
            <a:off x="4541000" y="3956157"/>
            <a:ext cx="883923" cy="1386473"/>
          </a:xfrm>
          <a:prstGeom prst="bentConnector2">
            <a:avLst/>
          </a:pr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EA88079E-E2FF-43DB-5AE6-D05410015F79}"/>
              </a:ext>
            </a:extLst>
          </p:cNvPr>
          <p:cNvSpPr/>
          <p:nvPr/>
        </p:nvSpPr>
        <p:spPr>
          <a:xfrm>
            <a:off x="5676198" y="2674314"/>
            <a:ext cx="3108960" cy="457200"/>
          </a:xfrm>
          <a:prstGeom prst="wedgeRectCallout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Start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new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chat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E697D0A8-1760-4FA5-0507-75514F0C55E1}"/>
              </a:ext>
            </a:extLst>
          </p:cNvPr>
          <p:cNvSpPr/>
          <p:nvPr/>
        </p:nvSpPr>
        <p:spPr>
          <a:xfrm>
            <a:off x="3198064" y="5207526"/>
            <a:ext cx="1879598" cy="606380"/>
          </a:xfrm>
          <a:prstGeom prst="wedgeRectCallout">
            <a:avLst>
              <a:gd name="adj1" fmla="val 19708"/>
              <a:gd name="adj2" fmla="val -63164"/>
            </a:avLst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Manual modifications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38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68D08-3357-109B-A7D0-6A39701E1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88D88F2-CEAF-859E-4027-7D0FEA05D647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Language models for data </a:t>
            </a:r>
            <a:r>
              <a:rPr lang="en-US" sz="40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anlysis</a:t>
            </a:r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200" dirty="0">
                <a:solidFill>
                  <a:srgbClr val="6CAF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4000" dirty="0">
              <a:solidFill>
                <a:srgbClr val="6CAF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41DF5701-8D51-5516-63A1-8C4E7527D6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6C0BB7D-B2D9-6A6A-02BF-201EEB2A4D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A0C5D0F6-F242-599E-9B7F-F51500B4DA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C832692F-6E6F-A750-069F-339B5B023A68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2" name="Grafik 4">
            <a:extLst>
              <a:ext uri="{FF2B5EF4-FFF2-40B4-BE49-F238E27FC236}">
                <a16:creationId xmlns:a16="http://schemas.microsoft.com/office/drawing/2014/main" id="{5A48A8B6-C81F-FFCA-C903-96614A6DA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B87E7F6-6BA3-FE91-19DC-21BF4B54F5CC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BD098463-A684-3FA5-CF9E-5257880E8AE8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908347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F3DEB-3D10-FE29-5E1E-F5B050265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5DA03-82BB-D85E-FC3F-222E5C7A49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300105"/>
          </a:xfrm>
        </p:spPr>
        <p:txBody>
          <a:bodyPr/>
          <a:lstStyle/>
          <a:p>
            <a:r>
              <a:rPr lang="en-GB" sz="3200" dirty="0"/>
              <a:t>What is the cut-off </a:t>
            </a:r>
            <a:r>
              <a:rPr lang="en-GB" sz="3200" dirty="0">
                <a:solidFill>
                  <a:srgbClr val="6CAF69"/>
                </a:solidFill>
              </a:rPr>
              <a:t>[…]</a:t>
            </a:r>
            <a:r>
              <a:rPr lang="en-GB" sz="3200" dirty="0"/>
              <a:t> of a language model?</a:t>
            </a:r>
            <a:endParaRPr lang="LID4096" sz="3200" dirty="0"/>
          </a:p>
        </p:txBody>
      </p:sp>
      <p:pic>
        <p:nvPicPr>
          <p:cNvPr id="4" name="Imagem 27">
            <a:extLst>
              <a:ext uri="{FF2B5EF4-FFF2-40B4-BE49-F238E27FC236}">
                <a16:creationId xmlns:a16="http://schemas.microsoft.com/office/drawing/2014/main" id="{BE7C8237-9CE3-E851-381D-F2EB9E0EC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071" y="4583239"/>
            <a:ext cx="1479108" cy="1479108"/>
          </a:xfrm>
          <a:prstGeom prst="rect">
            <a:avLst/>
          </a:prstGeom>
        </p:spPr>
      </p:pic>
      <p:pic>
        <p:nvPicPr>
          <p:cNvPr id="5" name="Imagem 28">
            <a:extLst>
              <a:ext uri="{FF2B5EF4-FFF2-40B4-BE49-F238E27FC236}">
                <a16:creationId xmlns:a16="http://schemas.microsoft.com/office/drawing/2014/main" id="{94369568-6695-9CF6-42A1-022A6BF55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419" y="4564242"/>
            <a:ext cx="1479108" cy="1479108"/>
          </a:xfrm>
          <a:prstGeom prst="rect">
            <a:avLst/>
          </a:prstGeom>
        </p:spPr>
      </p:pic>
      <p:pic>
        <p:nvPicPr>
          <p:cNvPr id="6" name="Imagem 30">
            <a:extLst>
              <a:ext uri="{FF2B5EF4-FFF2-40B4-BE49-F238E27FC236}">
                <a16:creationId xmlns:a16="http://schemas.microsoft.com/office/drawing/2014/main" id="{21E60342-3A53-1808-7D64-CD956A3F90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98" y="4564242"/>
            <a:ext cx="1479108" cy="1479108"/>
          </a:xfrm>
          <a:prstGeom prst="rect">
            <a:avLst/>
          </a:prstGeom>
        </p:spPr>
      </p:pic>
      <p:pic>
        <p:nvPicPr>
          <p:cNvPr id="7" name="Imagem 29">
            <a:extLst>
              <a:ext uri="{FF2B5EF4-FFF2-40B4-BE49-F238E27FC236}">
                <a16:creationId xmlns:a16="http://schemas.microsoft.com/office/drawing/2014/main" id="{01A853B9-2406-1C7A-2FB4-A685E9EA39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241" y="4583239"/>
            <a:ext cx="1479108" cy="14791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D5B405-D411-F784-0823-65E38F3B0ADB}"/>
              </a:ext>
            </a:extLst>
          </p:cNvPr>
          <p:cNvSpPr txBox="1"/>
          <p:nvPr/>
        </p:nvSpPr>
        <p:spPr>
          <a:xfrm>
            <a:off x="541107" y="2127111"/>
            <a:ext cx="2383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maximum </a:t>
            </a:r>
            <a:r>
              <a:rPr lang="en-GB" sz="2800" b="1" dirty="0">
                <a:solidFill>
                  <a:srgbClr val="6CAF69"/>
                </a:solidFill>
              </a:rPr>
              <a:t>number of tokens </a:t>
            </a:r>
            <a:r>
              <a:rPr lang="en-GB" sz="2800" dirty="0"/>
              <a:t>of a prompt</a:t>
            </a:r>
            <a:endParaRPr lang="LID4096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7404AB-7373-BCF6-3080-289498B84867}"/>
              </a:ext>
            </a:extLst>
          </p:cNvPr>
          <p:cNvSpPr txBox="1"/>
          <p:nvPr/>
        </p:nvSpPr>
        <p:spPr>
          <a:xfrm>
            <a:off x="3344713" y="2127112"/>
            <a:ext cx="2383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</a:t>
            </a:r>
            <a:r>
              <a:rPr lang="en-GB" sz="2800" dirty="0" err="1"/>
              <a:t>maximum</a:t>
            </a:r>
            <a:r>
              <a:rPr lang="en-GB" sz="2800" dirty="0"/>
              <a:t> </a:t>
            </a:r>
            <a:r>
              <a:rPr lang="en-GB" sz="2800" b="1" dirty="0" err="1">
                <a:solidFill>
                  <a:srgbClr val="6CAF69"/>
                </a:solidFill>
              </a:rPr>
              <a:t>length</a:t>
            </a:r>
            <a:r>
              <a:rPr lang="en-GB" sz="2800" dirty="0"/>
              <a:t> of </a:t>
            </a:r>
            <a:r>
              <a:rPr lang="en-GB" sz="2800" dirty="0" err="1"/>
              <a:t>generated</a:t>
            </a:r>
            <a:r>
              <a:rPr lang="en-GB" sz="2800" dirty="0"/>
              <a:t> text</a:t>
            </a:r>
            <a:endParaRPr lang="LID4096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1F5368-F4FB-41E8-CCFB-379E75BA2A37}"/>
              </a:ext>
            </a:extLst>
          </p:cNvPr>
          <p:cNvSpPr txBox="1"/>
          <p:nvPr/>
        </p:nvSpPr>
        <p:spPr>
          <a:xfrm>
            <a:off x="5992591" y="2135565"/>
            <a:ext cx="29892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</a:t>
            </a:r>
            <a:r>
              <a:rPr lang="en-GB" sz="2800" b="1" dirty="0">
                <a:solidFill>
                  <a:srgbClr val="6CAF69"/>
                </a:solidFill>
              </a:rPr>
              <a:t>date</a:t>
            </a:r>
            <a:r>
              <a:rPr lang="en-GB" sz="2800" dirty="0"/>
              <a:t> until </a:t>
            </a:r>
            <a:r>
              <a:rPr lang="en-GB" sz="2800" dirty="0" err="1"/>
              <a:t>when</a:t>
            </a:r>
            <a:r>
              <a:rPr lang="en-GB" sz="2800" dirty="0"/>
              <a:t> the model knowledge </a:t>
            </a:r>
            <a:r>
              <a:rPr lang="en-GB" sz="2800" dirty="0" err="1"/>
              <a:t>can include</a:t>
            </a:r>
            <a:r>
              <a:rPr lang="en-GB" sz="2800" dirty="0"/>
              <a:t> </a:t>
            </a:r>
            <a:r>
              <a:rPr lang="en-GB" sz="2800" dirty="0" err="1"/>
              <a:t>information</a:t>
            </a:r>
            <a:endParaRPr lang="LID4096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FE95D-76B3-0C0F-623A-EF455FCBF31F}"/>
              </a:ext>
            </a:extLst>
          </p:cNvPr>
          <p:cNvSpPr txBox="1"/>
          <p:nvPr/>
        </p:nvSpPr>
        <p:spPr>
          <a:xfrm>
            <a:off x="9207783" y="2135565"/>
            <a:ext cx="2383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</a:t>
            </a:r>
            <a:r>
              <a:rPr lang="en-GB" sz="2800" b="1" dirty="0">
                <a:solidFill>
                  <a:srgbClr val="6CAF69"/>
                </a:solidFill>
              </a:rPr>
              <a:t>part of the prompt</a:t>
            </a:r>
            <a:r>
              <a:rPr lang="en-GB" sz="2800" dirty="0">
                <a:solidFill>
                  <a:srgbClr val="282A28"/>
                </a:solidFill>
              </a:rPr>
              <a:t> the language model can recall</a:t>
            </a:r>
            <a:endParaRPr lang="LID4096" sz="2800" dirty="0">
              <a:solidFill>
                <a:srgbClr val="282A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3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EC1D-4A3D-9A89-F5F0-09CEDE9F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Can LLMs solve real-world GitHub issues?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620D3-FCDD-7B4A-B9F3-CB10C4BC98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0F3B3-5A83-10BF-2910-0B8E54C6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0" y="1213862"/>
            <a:ext cx="4785351" cy="1905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5A45A8-11D6-92EA-7851-98D094B52E8C}"/>
              </a:ext>
            </a:extLst>
          </p:cNvPr>
          <p:cNvSpPr txBox="1"/>
          <p:nvPr/>
        </p:nvSpPr>
        <p:spPr>
          <a:xfrm>
            <a:off x="3105151" y="6084666"/>
            <a:ext cx="29908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Jimenez et al (2024), licensed </a:t>
            </a:r>
            <a:r>
              <a:rPr lang="en-US" sz="1400" dirty="0">
                <a:hlinkClick r:id="rId3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https://arxiv.org/abs/2310.06770</a:t>
            </a:r>
            <a:r>
              <a:rPr lang="en-US" sz="14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10C1B-3E69-4E4D-F8C1-FEA03AFB7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13" y="3268987"/>
            <a:ext cx="4135948" cy="2494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70301-8E03-7189-143B-A5E7E3148344}"/>
              </a:ext>
            </a:extLst>
          </p:cNvPr>
          <p:cNvSpPr txBox="1"/>
          <p:nvPr/>
        </p:nvSpPr>
        <p:spPr>
          <a:xfrm>
            <a:off x="6025277" y="608466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Plot data source: </a:t>
            </a:r>
            <a:r>
              <a:rPr lang="en-US" sz="1400" dirty="0">
                <a:hlinkClick r:id="rId6"/>
              </a:rPr>
              <a:t>https://www.swebench.com/</a:t>
            </a:r>
            <a:r>
              <a:rPr lang="en-US" sz="1400" dirty="0"/>
              <a:t> (2025-06-21)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F7CA36-244B-B862-9844-5BAED74B23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0132" y="1359323"/>
            <a:ext cx="6941251" cy="4550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CB32F0-4886-0321-71CF-1D90C5D40DD8}"/>
              </a:ext>
            </a:extLst>
          </p:cNvPr>
          <p:cNvCxnSpPr/>
          <p:nvPr/>
        </p:nvCxnSpPr>
        <p:spPr>
          <a:xfrm>
            <a:off x="614873" y="4441849"/>
            <a:ext cx="25348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94773-D2A5-0A44-913B-E545FFE4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AI-generated Code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6F71-86BB-ED3C-7ED3-984382DE58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845590" cy="4550036"/>
          </a:xfrm>
        </p:spPr>
        <p:txBody>
          <a:bodyPr/>
          <a:lstStyle/>
          <a:p>
            <a:r>
              <a:rPr lang="en-GB" sz="2300" dirty="0"/>
              <a:t>… appears online </a:t>
            </a:r>
            <a:br>
              <a:rPr lang="en-GB" sz="2300" dirty="0"/>
            </a:br>
            <a:r>
              <a:rPr lang="en-GB" sz="2300" dirty="0"/>
              <a:t>more and more</a:t>
            </a:r>
          </a:p>
          <a:p>
            <a:endParaRPr lang="en-GB" sz="2300" dirty="0"/>
          </a:p>
          <a:p>
            <a:r>
              <a:rPr lang="en-GB" sz="2300" dirty="0"/>
              <a:t>Indicator: Share of AI-generated code to Python-Contributions on Github.com</a:t>
            </a:r>
          </a:p>
          <a:p>
            <a:endParaRPr lang="en-GB" sz="2300" dirty="0"/>
          </a:p>
          <a:p>
            <a:r>
              <a:rPr lang="en-GB" sz="2300" dirty="0">
                <a:solidFill>
                  <a:schemeClr val="bg1">
                    <a:lumMod val="65000"/>
                  </a:schemeClr>
                </a:solidFill>
              </a:rPr>
              <a:t>(Hint: Presumable not submitted by AI-agents, but by humans using ChatGPT)</a:t>
            </a:r>
            <a:endParaRPr lang="LID4096" sz="23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FB540-D6FC-D5F4-9591-C4833D4D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5806" y="3256079"/>
            <a:ext cx="7525800" cy="2200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7CCD0D-7E76-4FA4-8B07-32BB92E02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49" y="1312944"/>
            <a:ext cx="7054587" cy="46695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97E08-4722-6E50-5257-D9FCAFAE8AF4}"/>
              </a:ext>
            </a:extLst>
          </p:cNvPr>
          <p:cNvSpPr txBox="1"/>
          <p:nvPr/>
        </p:nvSpPr>
        <p:spPr>
          <a:xfrm>
            <a:off x="3613825" y="6163099"/>
            <a:ext cx="10081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Daniotti et al (2025), licensed </a:t>
            </a:r>
            <a:r>
              <a:rPr lang="en-GB" dirty="0">
                <a:hlinkClick r:id="rId4"/>
              </a:rPr>
              <a:t>CC-BY 4.0</a:t>
            </a:r>
            <a:endParaRPr lang="en-GB" dirty="0"/>
          </a:p>
          <a:p>
            <a:r>
              <a:rPr lang="LID4096" dirty="0">
                <a:hlinkClick r:id="rId5"/>
              </a:rPr>
              <a:t>https://arxiv.org/abs/2506.08945</a:t>
            </a:r>
            <a:r>
              <a:rPr lang="en-GB" dirty="0"/>
              <a:t> 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2659127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Large-Language Models for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 err="1"/>
              <a:t>Analysing</a:t>
            </a:r>
            <a:r>
              <a:rPr lang="en-US" dirty="0"/>
              <a:t> images using ChatGPT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771" t="-2992" b="55"/>
          <a:stretch/>
        </p:blipFill>
        <p:spPr>
          <a:xfrm>
            <a:off x="3450145" y="2177142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2AFBFD-71A9-9877-111B-C26F0C2522BB}"/>
              </a:ext>
            </a:extLst>
          </p:cNvPr>
          <p:cNvCxnSpPr>
            <a:cxnSpLocks/>
          </p:cNvCxnSpPr>
          <p:nvPr/>
        </p:nvCxnSpPr>
        <p:spPr>
          <a:xfrm>
            <a:off x="4182386" y="5661163"/>
            <a:ext cx="364272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64FCB-7054-3BD7-CDB0-D493BD1217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1" t="1256" r="5504" b="3167"/>
          <a:stretch/>
        </p:blipFill>
        <p:spPr>
          <a:xfrm>
            <a:off x="7825106" y="155313"/>
            <a:ext cx="4252777" cy="655028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241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0132-6195-14E1-980D-A549E706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code </a:t>
            </a:r>
            <a:r>
              <a:rPr lang="de-DE" dirty="0" err="1"/>
              <a:t>generation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LLMs?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06636-4B43-2078-7F43-5F320233AB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5351062" cy="4679757"/>
          </a:xfrm>
        </p:spPr>
        <p:txBody>
          <a:bodyPr/>
          <a:lstStyle/>
          <a:p>
            <a:r>
              <a:rPr lang="de-DE" dirty="0"/>
              <a:t>Output of LLMs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criticized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Limited </a:t>
            </a:r>
            <a:r>
              <a:rPr lang="de-DE" dirty="0" err="1"/>
              <a:t>reproducibility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Hard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evaluate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CA2BDE-C005-C61C-DDF9-5F887F3F1681}"/>
              </a:ext>
            </a:extLst>
          </p:cNvPr>
          <p:cNvSpPr txBox="1">
            <a:spLocks/>
          </p:cNvSpPr>
          <p:nvPr/>
        </p:nvSpPr>
        <p:spPr>
          <a:xfrm>
            <a:off x="6759359" y="1198529"/>
            <a:ext cx="4785004" cy="467975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Output of LLM-</a:t>
            </a:r>
            <a:r>
              <a:rPr lang="de-DE" dirty="0" err="1"/>
              <a:t>generated</a:t>
            </a:r>
            <a:r>
              <a:rPr lang="de-DE" dirty="0"/>
              <a:t> code </a:t>
            </a:r>
            <a:r>
              <a:rPr lang="de-DE" dirty="0" err="1"/>
              <a:t>is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Reproducible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Can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executed</a:t>
            </a:r>
            <a:r>
              <a:rPr lang="de-DE" dirty="0"/>
              <a:t> and </a:t>
            </a:r>
            <a:r>
              <a:rPr lang="de-DE" dirty="0" err="1"/>
              <a:t>evaluted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4CBC71-650F-DCE5-8359-9ECFBB889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426" b="51982"/>
          <a:stretch/>
        </p:blipFill>
        <p:spPr>
          <a:xfrm>
            <a:off x="653071" y="2953110"/>
            <a:ext cx="1755070" cy="1175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462E40-CCBB-B111-4834-045E0693C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632" b="47345"/>
          <a:stretch/>
        </p:blipFill>
        <p:spPr>
          <a:xfrm>
            <a:off x="3368972" y="2953110"/>
            <a:ext cx="1844522" cy="1661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351D9-A896-DD70-7F3F-190CDB634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494" y="3132835"/>
            <a:ext cx="6863599" cy="2541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C8E493-06DF-1EBF-B24F-C9DA1678B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815" r="84745"/>
          <a:stretch/>
        </p:blipFill>
        <p:spPr>
          <a:xfrm>
            <a:off x="114907" y="4128612"/>
            <a:ext cx="1719137" cy="1057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0749EA-3BEB-637C-2008-AB70B332A0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234" r="84566"/>
          <a:stretch/>
        </p:blipFill>
        <p:spPr>
          <a:xfrm>
            <a:off x="2871040" y="4614996"/>
            <a:ext cx="1739213" cy="103413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842C2051-BC14-C151-1228-04492CBD2618}"/>
              </a:ext>
            </a:extLst>
          </p:cNvPr>
          <p:cNvSpPr/>
          <p:nvPr/>
        </p:nvSpPr>
        <p:spPr>
          <a:xfrm>
            <a:off x="8380718" y="4862836"/>
            <a:ext cx="3706649" cy="1117600"/>
          </a:xfrm>
          <a:prstGeom prst="wedgeRectCallout">
            <a:avLst>
              <a:gd name="adj1" fmla="val -57641"/>
              <a:gd name="adj2" fmla="val -23214"/>
            </a:avLst>
          </a:prstGeom>
          <a:solidFill>
            <a:schemeClr val="bg1"/>
          </a:solidFill>
          <a:ln w="38100">
            <a:solidFill>
              <a:srgbClr val="22B1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rgbClr val="22B14C"/>
                </a:solidFill>
              </a:rPr>
              <a:t>No</a:t>
            </a:r>
            <a:r>
              <a:rPr lang="de-DE" dirty="0">
                <a:solidFill>
                  <a:srgbClr val="22B14C"/>
                </a:solidFill>
              </a:rPr>
              <a:t> matter </a:t>
            </a:r>
            <a:r>
              <a:rPr lang="de-DE" dirty="0" err="1">
                <a:solidFill>
                  <a:srgbClr val="22B14C"/>
                </a:solidFill>
              </a:rPr>
              <a:t>how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often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you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execute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this</a:t>
            </a:r>
            <a:r>
              <a:rPr lang="de-DE" dirty="0">
                <a:solidFill>
                  <a:srgbClr val="22B14C"/>
                </a:solidFill>
              </a:rPr>
              <a:t> code, </a:t>
            </a:r>
            <a:r>
              <a:rPr lang="de-DE" dirty="0" err="1">
                <a:solidFill>
                  <a:srgbClr val="22B14C"/>
                </a:solidFill>
              </a:rPr>
              <a:t>the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output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is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always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garanteed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to</a:t>
            </a:r>
            <a:r>
              <a:rPr lang="de-DE" dirty="0">
                <a:solidFill>
                  <a:srgbClr val="22B14C"/>
                </a:solidFill>
              </a:rPr>
              <a:t> </a:t>
            </a:r>
            <a:r>
              <a:rPr lang="de-DE" dirty="0" err="1">
                <a:solidFill>
                  <a:srgbClr val="22B14C"/>
                </a:solidFill>
              </a:rPr>
              <a:t>be</a:t>
            </a:r>
            <a:r>
              <a:rPr lang="de-DE" dirty="0">
                <a:solidFill>
                  <a:srgbClr val="22B14C"/>
                </a:solidFill>
              </a:rPr>
              <a:t> „a“.</a:t>
            </a:r>
            <a:endParaRPr lang="en-US" dirty="0">
              <a:solidFill>
                <a:srgbClr val="22B14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256D24-533E-12D3-36A7-C6A155FD2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4184" y="7088228"/>
            <a:ext cx="6724650" cy="1438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817695-0DB4-E9C2-BDA8-EDFD74535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1233" y="8360969"/>
            <a:ext cx="6686550" cy="1438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74EFEA-38D4-F0DA-0C38-BFC4267D1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03303" y="8703869"/>
            <a:ext cx="6772275" cy="219075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10D81F-6054-FA25-F4C1-B91AF1987BCB}"/>
              </a:ext>
            </a:extLst>
          </p:cNvPr>
          <p:cNvCxnSpPr>
            <a:cxnSpLocks/>
          </p:cNvCxnSpPr>
          <p:nvPr/>
        </p:nvCxnSpPr>
        <p:spPr>
          <a:xfrm>
            <a:off x="1231900" y="2108200"/>
            <a:ext cx="318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00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good are LLMs for Bio-image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/>
          <a:lstStyle/>
          <a:p>
            <a:r>
              <a:rPr lang="en-US" dirty="0"/>
              <a:t>Test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4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442" y="1722445"/>
            <a:ext cx="1090030" cy="1092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4371" y="1718576"/>
            <a:ext cx="1101796" cy="109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9926" y="1722512"/>
            <a:ext cx="1089986" cy="1092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1" b="76836"/>
          <a:stretch/>
        </p:blipFill>
        <p:spPr>
          <a:xfrm>
            <a:off x="8380182" y="1565037"/>
            <a:ext cx="615085" cy="125036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45567" y="1712109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45014" y="2645763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240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8421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86275" y="1947439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67216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13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091" y="128338"/>
            <a:ext cx="10578761" cy="812280"/>
          </a:xfrm>
        </p:spPr>
        <p:txBody>
          <a:bodyPr/>
          <a:lstStyle/>
          <a:p>
            <a:r>
              <a:rPr lang="en-US" dirty="0"/>
              <a:t>How good are LLMs for Bio-image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454385"/>
          </a:xfrm>
        </p:spPr>
        <p:txBody>
          <a:bodyPr/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528445" y="1638400"/>
            <a:ext cx="4875875" cy="4325078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5553703" y="1698109"/>
            <a:ext cx="358880" cy="131161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5553703" y="3060700"/>
            <a:ext cx="358880" cy="112630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5912582" y="216994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5912583" y="3374718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5912583" y="4803051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5553703" y="4288957"/>
            <a:ext cx="358880" cy="1674521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AE659D57-B43F-6294-11A2-A92671B5688A}"/>
              </a:ext>
            </a:extLst>
          </p:cNvPr>
          <p:cNvSpPr/>
          <p:nvPr/>
        </p:nvSpPr>
        <p:spPr>
          <a:xfrm>
            <a:off x="8215086" y="4708191"/>
            <a:ext cx="3824514" cy="1137153"/>
          </a:xfrm>
          <a:prstGeom prst="wedgeRectCallout">
            <a:avLst>
              <a:gd name="adj1" fmla="val -51676"/>
              <a:gd name="adj2" fmla="val 92262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We formulated 57 of such test-cases (yet)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760967" y="6152085"/>
            <a:ext cx="76928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Chen at al 2021: </a:t>
            </a:r>
            <a:r>
              <a:rPr lang="en-US" sz="1200" dirty="0">
                <a:hlinkClick r:id="rId3"/>
              </a:rPr>
              <a:t>https://arxiv.org/abs/2107.03374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https://www.biorxiv.org/content/10.1101/2024.04.19.590278v3</a:t>
            </a:r>
            <a:endParaRPr lang="en-US" sz="1200" dirty="0"/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good are LLMs for Bio-image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/>
          <a:lstStyle/>
          <a:p>
            <a:r>
              <a:rPr lang="en-US" dirty="0"/>
              <a:t>Test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442" y="1722445"/>
            <a:ext cx="1090030" cy="1092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4371" y="1718576"/>
            <a:ext cx="1101796" cy="109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9926" y="1722512"/>
            <a:ext cx="1089986" cy="1092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76836"/>
          <a:stretch/>
        </p:blipFill>
        <p:spPr>
          <a:xfrm>
            <a:off x="8380182" y="1565037"/>
            <a:ext cx="615085" cy="125036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45567" y="1712109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45014" y="2645763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240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8421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86275" y="1947439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67216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E2D59D8F-F5BD-2A8D-0DC3-C22CA4A0C6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31" r="7049" b="624"/>
          <a:stretch/>
        </p:blipFill>
        <p:spPr bwMode="auto">
          <a:xfrm>
            <a:off x="0" y="3594656"/>
            <a:ext cx="12095171" cy="24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8575D403-F453-4D4C-C4E7-5C7D00AD5E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t="24570" r="6529" b="73980"/>
          <a:stretch/>
        </p:blipFill>
        <p:spPr bwMode="auto">
          <a:xfrm>
            <a:off x="70731" y="3331065"/>
            <a:ext cx="12095178" cy="24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81D38F0B-F6DE-B5C1-3543-1D73A24536C2}"/>
              </a:ext>
            </a:extLst>
          </p:cNvPr>
          <p:cNvSpPr/>
          <p:nvPr/>
        </p:nvSpPr>
        <p:spPr>
          <a:xfrm>
            <a:off x="505968" y="3712464"/>
            <a:ext cx="3706368" cy="699713"/>
          </a:xfrm>
          <a:prstGeom prst="wedgeRectCallout">
            <a:avLst>
              <a:gd name="adj1" fmla="val 61897"/>
              <a:gd name="adj2" fmla="val -58599"/>
            </a:avLst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Unit-test pass-rate (n=10):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20D760E-6BD8-840F-BC1C-0E1E6A8A1F03}"/>
              </a:ext>
            </a:extLst>
          </p:cNvPr>
          <p:cNvSpPr/>
          <p:nvPr/>
        </p:nvSpPr>
        <p:spPr>
          <a:xfrm>
            <a:off x="505968" y="4538777"/>
            <a:ext cx="3706368" cy="699713"/>
          </a:xfrm>
          <a:prstGeom prst="wedgeRectCallout">
            <a:avLst>
              <a:gd name="adj1" fmla="val 71601"/>
              <a:gd name="adj2" fmla="val -41175"/>
            </a:avLst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Large language models</a:t>
            </a:r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4314"/>
          </a:xfrm>
        </p:spPr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5076839" y="2776337"/>
            <a:ext cx="993255" cy="65314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A170E0-C720-66DA-C2E7-7FBF6DFC9F79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4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64615-6624-8420-01FF-7DF362FDC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016" y="2099370"/>
            <a:ext cx="5205903" cy="19974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3FAA62-8296-7B26-01C2-0115C949AF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177" y="1871398"/>
            <a:ext cx="4045573" cy="252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7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D8D9E-886E-A975-08C7-FCF39A37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FCA8-E952-5ABD-7C70-C275DC9EB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2155-AC07-5AD5-4264-28F5C616B5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9836"/>
          </a:xfrm>
        </p:spPr>
        <p:txBody>
          <a:bodyPr/>
          <a:lstStyle/>
          <a:p>
            <a:r>
              <a:rPr lang="en-US" dirty="0"/>
              <a:t>Use case: Open a </a:t>
            </a:r>
            <a:r>
              <a:rPr lang="en-US" dirty="0" err="1"/>
              <a:t>zarr</a:t>
            </a:r>
            <a:r>
              <a:rPr lang="en-US" dirty="0"/>
              <a:t> file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05067-38FF-2AB1-7BA0-74C74A692210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4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EAF34E-E9ED-B710-60BA-C2372B437790}"/>
              </a:ext>
            </a:extLst>
          </p:cNvPr>
          <p:cNvGrpSpPr/>
          <p:nvPr/>
        </p:nvGrpSpPr>
        <p:grpSpPr>
          <a:xfrm>
            <a:off x="-1016000" y="4644710"/>
            <a:ext cx="13041472" cy="1330821"/>
            <a:chOff x="-1016000" y="4644710"/>
            <a:chExt cx="13041472" cy="13308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3335F8-BC8F-F39C-E704-3AD10B8E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1" t="52165" r="9457" b="46442"/>
            <a:stretch>
              <a:fillRect/>
            </a:stretch>
          </p:blipFill>
          <p:spPr>
            <a:xfrm>
              <a:off x="-1016000" y="5696989"/>
              <a:ext cx="12403692" cy="2785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36C402-E4E7-BAD6-7C7B-9A7BCB1905E3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82482CC-3F2C-389D-9194-AD449CF99C7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DC3F1A-4B9D-9F8B-3EAE-1F29E51CE081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C2AB44-FBEB-B7BF-A462-2C2324AEB12D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F8C441-D85A-9757-FF28-EA8275C4A9D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D2E872-CEE7-B14A-A7FF-821D1A690DBD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D4BB33-7729-B906-FE6C-AC106D0BAFD5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DCDA00-18A7-EE98-579B-3C5FF2D0F68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F5FF387-53DF-76A8-2356-9C418F8E4708}"/>
              </a:ext>
            </a:extLst>
          </p:cNvPr>
          <p:cNvSpPr/>
          <p:nvPr/>
        </p:nvSpPr>
        <p:spPr>
          <a:xfrm>
            <a:off x="5394880" y="2795425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627656-6689-8ACD-3257-F3AB2317B8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3359" y="2486020"/>
            <a:ext cx="2298674" cy="9932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1B433-8793-1B7C-5CD9-777683193E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5524" y="1983345"/>
            <a:ext cx="2095792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9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24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46D1BA-D803-D59B-2530-4CFDA9DA8A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" b="3393"/>
          <a:stretch/>
        </p:blipFill>
        <p:spPr bwMode="auto">
          <a:xfrm>
            <a:off x="688115" y="1592715"/>
            <a:ext cx="5735938" cy="445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2C1BD8C-17FA-556D-6E61-BFBAE2DC9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960" y="1581534"/>
            <a:ext cx="3413523" cy="446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0E323A-9412-3AB9-D039-1683377CB9CA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9025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C8D15-4E52-D786-383E-0EC0EA418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6746-FDF5-1FD8-54FD-6EDC8D066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systems / AI agents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1D01E-0942-4D4E-B5FC-06F75B9351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977294"/>
          </a:xfrm>
        </p:spPr>
        <p:txBody>
          <a:bodyPr/>
          <a:lstStyle/>
          <a:p>
            <a:r>
              <a:rPr lang="en-GB" dirty="0"/>
              <a:t>An AI agent is an AI system </a:t>
            </a:r>
            <a:r>
              <a:rPr lang="en-GB" i="1" dirty="0"/>
              <a:t>acting</a:t>
            </a:r>
            <a:r>
              <a:rPr lang="en-GB" dirty="0"/>
              <a:t> on behalf of a human 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B2DE11-1A25-AB41-DA6F-01BC568717B1}"/>
              </a:ext>
            </a:extLst>
          </p:cNvPr>
          <p:cNvSpPr/>
          <p:nvPr/>
        </p:nvSpPr>
        <p:spPr>
          <a:xfrm>
            <a:off x="4014395" y="1633407"/>
            <a:ext cx="3001547" cy="3223260"/>
          </a:xfrm>
          <a:prstGeom prst="rect">
            <a:avLst/>
          </a:prstGeom>
          <a:solidFill>
            <a:srgbClr val="81DB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/>
              <a:t>AI system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LID4096" sz="2800" dirty="0"/>
          </a:p>
        </p:txBody>
      </p:sp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52151846-35F5-873A-A003-499AFF557E75}"/>
              </a:ext>
            </a:extLst>
          </p:cNvPr>
          <p:cNvSpPr/>
          <p:nvPr/>
        </p:nvSpPr>
        <p:spPr>
          <a:xfrm>
            <a:off x="4371641" y="2405307"/>
            <a:ext cx="2287054" cy="2205240"/>
          </a:xfrm>
          <a:prstGeom prst="flowChartMagneticDis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AI model</a:t>
            </a:r>
            <a:endParaRPr lang="LID4096" sz="2800" dirty="0"/>
          </a:p>
        </p:txBody>
      </p:sp>
      <p:sp>
        <p:nvSpPr>
          <p:cNvPr id="6" name="Flowchart: Magnetic Disk 5">
            <a:extLst>
              <a:ext uri="{FF2B5EF4-FFF2-40B4-BE49-F238E27FC236}">
                <a16:creationId xmlns:a16="http://schemas.microsoft.com/office/drawing/2014/main" id="{54D1A469-3CA8-17C1-530F-C9ABEC3F0174}"/>
              </a:ext>
            </a:extLst>
          </p:cNvPr>
          <p:cNvSpPr/>
          <p:nvPr/>
        </p:nvSpPr>
        <p:spPr>
          <a:xfrm>
            <a:off x="7399622" y="2070562"/>
            <a:ext cx="1617226" cy="1200295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/>
              <a:t>Data</a:t>
            </a:r>
            <a:endParaRPr lang="LID4096" sz="2800" dirty="0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541E8DB2-81F4-B359-2C45-0735AEC4D710}"/>
              </a:ext>
            </a:extLst>
          </p:cNvPr>
          <p:cNvSpPr/>
          <p:nvPr/>
        </p:nvSpPr>
        <p:spPr>
          <a:xfrm>
            <a:off x="6715188" y="2670709"/>
            <a:ext cx="658000" cy="43434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2800"/>
          </a:p>
        </p:txBody>
      </p:sp>
      <p:sp>
        <p:nvSpPr>
          <p:cNvPr id="8" name="Flowchart: Magnetic Disk 7">
            <a:extLst>
              <a:ext uri="{FF2B5EF4-FFF2-40B4-BE49-F238E27FC236}">
                <a16:creationId xmlns:a16="http://schemas.microsoft.com/office/drawing/2014/main" id="{E9C452C1-07A8-57DB-67FA-8A6899344BB8}"/>
              </a:ext>
            </a:extLst>
          </p:cNvPr>
          <p:cNvSpPr/>
          <p:nvPr/>
        </p:nvSpPr>
        <p:spPr>
          <a:xfrm>
            <a:off x="7399622" y="3423257"/>
            <a:ext cx="1617226" cy="1200295"/>
          </a:xfrm>
          <a:prstGeom prst="flowChartMagneticDis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Internet</a:t>
            </a:r>
            <a:endParaRPr lang="LID4096" sz="2800" dirty="0"/>
          </a:p>
        </p:txBody>
      </p:sp>
      <p:sp>
        <p:nvSpPr>
          <p:cNvPr id="9" name="Arrow: Left-Right 8">
            <a:extLst>
              <a:ext uri="{FF2B5EF4-FFF2-40B4-BE49-F238E27FC236}">
                <a16:creationId xmlns:a16="http://schemas.microsoft.com/office/drawing/2014/main" id="{F9D4D794-B9E5-9C91-3081-03AF7A954F1C}"/>
              </a:ext>
            </a:extLst>
          </p:cNvPr>
          <p:cNvSpPr/>
          <p:nvPr/>
        </p:nvSpPr>
        <p:spPr>
          <a:xfrm>
            <a:off x="6713375" y="3806234"/>
            <a:ext cx="658000" cy="434340"/>
          </a:xfrm>
          <a:prstGeom prst="left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652B7-CC5D-FB8A-81EC-32061C197129}"/>
              </a:ext>
            </a:extLst>
          </p:cNvPr>
          <p:cNvSpPr txBox="1"/>
          <p:nvPr/>
        </p:nvSpPr>
        <p:spPr>
          <a:xfrm>
            <a:off x="9123218" y="2292927"/>
            <a:ext cx="257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E.g. company-internal </a:t>
            </a:r>
            <a:r>
              <a:rPr lang="en-GB" dirty="0" err="1"/>
              <a:t>documents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275E0-94F8-DD84-DF54-174A2498D1CE}"/>
              </a:ext>
            </a:extLst>
          </p:cNvPr>
          <p:cNvSpPr txBox="1"/>
          <p:nvPr/>
        </p:nvSpPr>
        <p:spPr>
          <a:xfrm>
            <a:off x="9123218" y="3630974"/>
            <a:ext cx="257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For </a:t>
            </a:r>
            <a:r>
              <a:rPr lang="en-GB" dirty="0" err="1"/>
              <a:t>searching</a:t>
            </a:r>
            <a:r>
              <a:rPr lang="en-GB" dirty="0"/>
              <a:t> </a:t>
            </a:r>
            <a:r>
              <a:rPr lang="en-GB" dirty="0" err="1"/>
              <a:t>for</a:t>
            </a:r>
            <a:r>
              <a:rPr lang="en-GB" dirty="0"/>
              <a:t> </a:t>
            </a:r>
            <a:r>
              <a:rPr lang="en-GB" dirty="0" err="1"/>
              <a:t>current</a:t>
            </a:r>
            <a:r>
              <a:rPr lang="en-GB" dirty="0"/>
              <a:t> </a:t>
            </a:r>
            <a:r>
              <a:rPr lang="en-GB" dirty="0" err="1"/>
              <a:t>results</a:t>
            </a:r>
            <a:endParaRPr lang="LID4096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671E15-9B30-3142-E1D5-82957D312C59}"/>
              </a:ext>
            </a:extLst>
          </p:cNvPr>
          <p:cNvGrpSpPr>
            <a:grpSpLocks noChangeAspect="1"/>
          </p:cNvGrpSpPr>
          <p:nvPr/>
        </p:nvGrpSpPr>
        <p:grpSpPr>
          <a:xfrm>
            <a:off x="1626042" y="3105049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16" name="Smiley Face 15">
              <a:extLst>
                <a:ext uri="{FF2B5EF4-FFF2-40B4-BE49-F238E27FC236}">
                  <a16:creationId xmlns:a16="http://schemas.microsoft.com/office/drawing/2014/main" id="{69F0A785-39F0-2128-FB5A-BE7FE76EA9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8F87B84-B523-E11B-451A-C3DB540D5890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5165479-C85D-4DF2-3E45-DA94E24D53E3}"/>
                </a:ext>
              </a:extLst>
            </p:cNvPr>
            <p:cNvCxnSpPr>
              <a:stCxn id="1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99242B-B283-AE98-32D3-089B4771BC45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CC4E15-249C-AAC2-7B0F-B3A103BDAF3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6C50585-61E5-192D-FEB3-64F524EB4365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5E5F04B-BDE9-C9D6-FB11-C7D2E966D7C2}"/>
              </a:ext>
            </a:extLst>
          </p:cNvPr>
          <p:cNvSpPr txBox="1"/>
          <p:nvPr/>
        </p:nvSpPr>
        <p:spPr>
          <a:xfrm>
            <a:off x="1356190" y="5145670"/>
            <a:ext cx="1401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User</a:t>
            </a:r>
            <a:endParaRPr lang="LID4096" dirty="0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118E346A-48E3-9B7C-7642-2942A3367DD5}"/>
              </a:ext>
            </a:extLst>
          </p:cNvPr>
          <p:cNvSpPr/>
          <p:nvPr/>
        </p:nvSpPr>
        <p:spPr>
          <a:xfrm>
            <a:off x="1029703" y="1660566"/>
            <a:ext cx="2715491" cy="1185993"/>
          </a:xfrm>
          <a:prstGeom prst="wedgeRectCallout">
            <a:avLst>
              <a:gd name="adj1" fmla="val 1106"/>
              <a:gd name="adj2" fmla="val 75350"/>
            </a:avLst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I need a …</a:t>
            </a:r>
            <a:endParaRPr lang="LID4096" sz="3200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EB42457B-6ADC-3C9F-BB56-5FDA84978782}"/>
              </a:ext>
            </a:extLst>
          </p:cNvPr>
          <p:cNvSpPr/>
          <p:nvPr/>
        </p:nvSpPr>
        <p:spPr>
          <a:xfrm>
            <a:off x="3837709" y="2431171"/>
            <a:ext cx="429491" cy="382977"/>
          </a:xfrm>
          <a:prstGeom prst="rightArrow">
            <a:avLst/>
          </a:prstGeom>
          <a:solidFill>
            <a:srgbClr val="6CAF6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360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D698D58F-9DAF-8A4D-AECA-476F758F06EC}"/>
              </a:ext>
            </a:extLst>
          </p:cNvPr>
          <p:cNvSpPr/>
          <p:nvPr/>
        </p:nvSpPr>
        <p:spPr>
          <a:xfrm rot="10800000">
            <a:off x="3785526" y="4087402"/>
            <a:ext cx="429491" cy="382977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280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7363B694-FB0F-0FF4-1A66-95DA989325A3}"/>
              </a:ext>
            </a:extLst>
          </p:cNvPr>
          <p:cNvSpPr/>
          <p:nvPr/>
        </p:nvSpPr>
        <p:spPr>
          <a:xfrm>
            <a:off x="3380509" y="4987406"/>
            <a:ext cx="3182851" cy="896396"/>
          </a:xfrm>
          <a:prstGeom prst="wedgeRectCallout">
            <a:avLst>
              <a:gd name="adj1" fmla="val -18685"/>
              <a:gd name="adj2" fmla="val -88997"/>
            </a:avLst>
          </a:prstGeom>
          <a:ln w="57150">
            <a:solidFill>
              <a:srgbClr val="009EE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Here you go …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27615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7BAE5-C808-D17E-B50D-283D4C71C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Quiz: Is it a good idea to upload my own research data to a commercial LLM / cloud provider?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CF3E6-68E7-2B3A-910B-AA5AFE44A7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2462399"/>
            <a:ext cx="10644901" cy="3271651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4" name="Imagem 27">
            <a:extLst>
              <a:ext uri="{FF2B5EF4-FFF2-40B4-BE49-F238E27FC236}">
                <a16:creationId xmlns:a16="http://schemas.microsoft.com/office/drawing/2014/main" id="{3F00B097-19EF-C7C7-FBFB-9451977BD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86" y="4564242"/>
            <a:ext cx="1479108" cy="1479108"/>
          </a:xfrm>
          <a:prstGeom prst="rect">
            <a:avLst/>
          </a:prstGeom>
        </p:spPr>
      </p:pic>
      <p:pic>
        <p:nvPicPr>
          <p:cNvPr id="5" name="Imagem 28">
            <a:extLst>
              <a:ext uri="{FF2B5EF4-FFF2-40B4-BE49-F238E27FC236}">
                <a16:creationId xmlns:a16="http://schemas.microsoft.com/office/drawing/2014/main" id="{8D78BEC6-98A7-7632-71DA-3AF7B8FDF7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016" y="4564242"/>
            <a:ext cx="1479108" cy="1479108"/>
          </a:xfrm>
          <a:prstGeom prst="rect">
            <a:avLst/>
          </a:prstGeom>
        </p:spPr>
      </p:pic>
      <p:pic>
        <p:nvPicPr>
          <p:cNvPr id="6" name="Imagem 30">
            <a:extLst>
              <a:ext uri="{FF2B5EF4-FFF2-40B4-BE49-F238E27FC236}">
                <a16:creationId xmlns:a16="http://schemas.microsoft.com/office/drawing/2014/main" id="{F988BFE4-39AF-478D-28E7-E481FED530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187" y="4564242"/>
            <a:ext cx="1479108" cy="14791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1AE17A-C1DA-4695-B12A-3A4D57EDAF91}"/>
              </a:ext>
            </a:extLst>
          </p:cNvPr>
          <p:cNvSpPr txBox="1"/>
          <p:nvPr/>
        </p:nvSpPr>
        <p:spPr>
          <a:xfrm>
            <a:off x="3631396" y="3669756"/>
            <a:ext cx="238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No</a:t>
            </a:r>
            <a:endParaRPr lang="LID4096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D97001-4213-4C37-5969-E15194A3E7DB}"/>
              </a:ext>
            </a:extLst>
          </p:cNvPr>
          <p:cNvSpPr txBox="1"/>
          <p:nvPr/>
        </p:nvSpPr>
        <p:spPr>
          <a:xfrm>
            <a:off x="1392528" y="3650760"/>
            <a:ext cx="238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Yes</a:t>
            </a:r>
            <a:endParaRPr lang="LID4096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13A827-15FC-E717-3BD0-7081DB9463CC}"/>
              </a:ext>
            </a:extLst>
          </p:cNvPr>
          <p:cNvSpPr txBox="1"/>
          <p:nvPr/>
        </p:nvSpPr>
        <p:spPr>
          <a:xfrm>
            <a:off x="7344188" y="3678210"/>
            <a:ext cx="2989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Yes, but …</a:t>
            </a:r>
            <a:endParaRPr lang="LID4096" sz="4000" dirty="0"/>
          </a:p>
        </p:txBody>
      </p:sp>
    </p:spTree>
    <p:extLst>
      <p:ext uri="{BB962C8B-B14F-4D97-AF65-F5344CB8AC3E}">
        <p14:creationId xmlns:p14="http://schemas.microsoft.com/office/powerpoint/2010/main" val="188247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E666778-5C65-C449-0CA3-FECBD08F1D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538" t="40997" r="63285" b="48556"/>
          <a:stretch>
            <a:fillRect/>
          </a:stretch>
        </p:blipFill>
        <p:spPr>
          <a:xfrm>
            <a:off x="2326806" y="1688116"/>
            <a:ext cx="3931193" cy="11338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4F6665-4DD8-1A8F-7386-CC57A260C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data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3DF8E-9394-BE5B-2DEF-B768ED2A24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B916FA6E-AB15-23B2-75CE-9E55A1CC13A2}"/>
              </a:ext>
            </a:extLst>
          </p:cNvPr>
          <p:cNvSpPr/>
          <p:nvPr/>
        </p:nvSpPr>
        <p:spPr>
          <a:xfrm>
            <a:off x="3448236" y="2821964"/>
            <a:ext cx="1538381" cy="121069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/>
              <a:t>?</a:t>
            </a:r>
            <a:endParaRPr lang="LID4096" sz="4000" dirty="0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F489C1F8-3088-EABD-18B2-B6E6154AD532}"/>
              </a:ext>
            </a:extLst>
          </p:cNvPr>
          <p:cNvSpPr/>
          <p:nvPr/>
        </p:nvSpPr>
        <p:spPr>
          <a:xfrm>
            <a:off x="4938843" y="2789475"/>
            <a:ext cx="772160" cy="1037891"/>
          </a:xfrm>
          <a:prstGeom prst="lightningBolt">
            <a:avLst/>
          </a:prstGeom>
          <a:solidFill>
            <a:srgbClr val="FFC000"/>
          </a:solidFill>
          <a:ln>
            <a:solidFill>
              <a:srgbClr val="C55A1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A617C99-FB64-0A92-C085-B4DAC20CA7F9}"/>
              </a:ext>
            </a:extLst>
          </p:cNvPr>
          <p:cNvSpPr/>
          <p:nvPr/>
        </p:nvSpPr>
        <p:spPr>
          <a:xfrm>
            <a:off x="8222876" y="1170232"/>
            <a:ext cx="2830606" cy="753035"/>
          </a:xfrm>
          <a:prstGeom prst="wedgeRectCallout">
            <a:avLst>
              <a:gd name="adj1" fmla="val 34749"/>
              <a:gd name="adj2" fmla="val 77678"/>
            </a:avLst>
          </a:prstGeom>
          <a:ln w="3810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&amp;%![{$”§!</a:t>
            </a:r>
            <a:endParaRPr lang="LID4096" sz="32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C7A032E-7C24-2317-B473-C946A3AA6D6B}"/>
              </a:ext>
            </a:extLst>
          </p:cNvPr>
          <p:cNvGrpSpPr>
            <a:grpSpLocks noChangeAspect="1"/>
          </p:cNvGrpSpPr>
          <p:nvPr/>
        </p:nvGrpSpPr>
        <p:grpSpPr>
          <a:xfrm>
            <a:off x="10208178" y="230650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8" name="Smiley Face 7">
              <a:extLst>
                <a:ext uri="{FF2B5EF4-FFF2-40B4-BE49-F238E27FC236}">
                  <a16:creationId xmlns:a16="http://schemas.microsoft.com/office/drawing/2014/main" id="{05A668B7-6494-2848-FC6B-4814821A48F7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-4653"/>
              </a:avLst>
            </a:prstGeom>
            <a:solidFill>
              <a:srgbClr val="FFC00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5EE2D6C-BABF-891D-B440-C432096B6B54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20C89FC-CF5A-B363-BC9D-ACD4DFB04C76}"/>
                </a:ext>
              </a:extLst>
            </p:cNvPr>
            <p:cNvCxnSpPr>
              <a:stCxn id="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D91F83-EA71-568A-5B99-09C488B647BD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A7D5B6D-A6A2-94FB-CB49-09412CB77F25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A12DB37-B520-D1C0-5571-E2EC5C9D9C4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6B61107-006C-05B8-1CCD-D55608E65D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32" t="56552" r="7014" b="25039"/>
          <a:stretch>
            <a:fillRect/>
          </a:stretch>
        </p:blipFill>
        <p:spPr>
          <a:xfrm>
            <a:off x="103966" y="4046440"/>
            <a:ext cx="8964786" cy="149704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B165E71-A786-58F5-6FCD-C8D4E08CF646}"/>
              </a:ext>
            </a:extLst>
          </p:cNvPr>
          <p:cNvSpPr txBox="1"/>
          <p:nvPr/>
        </p:nvSpPr>
        <p:spPr>
          <a:xfrm>
            <a:off x="9638179" y="4308553"/>
            <a:ext cx="203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Data protection officer</a:t>
            </a:r>
            <a:endParaRPr lang="LID4096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036CFF-2AA2-0675-1E1A-D0D171A7B110}"/>
              </a:ext>
            </a:extLst>
          </p:cNvPr>
          <p:cNvSpPr txBox="1"/>
          <p:nvPr/>
        </p:nvSpPr>
        <p:spPr>
          <a:xfrm>
            <a:off x="3587858" y="6253566"/>
            <a:ext cx="343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4"/>
              </a:rPr>
              <a:t>https://julius.ai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83767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CFB1E-79DE-E1BC-0F04-3FC929FB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data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C01C9-EB8F-3BB6-5DD5-3307659813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err="1"/>
              <a:t>Analyzing</a:t>
            </a:r>
            <a:r>
              <a:rPr lang="en-GB" dirty="0"/>
              <a:t> synthetic data is fine</a:t>
            </a:r>
            <a:endParaRPr lang="LID4096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FC1E01B-0400-8A2D-5D36-9333F516E8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87" t="38960" r="7113" b="20567"/>
          <a:stretch>
            <a:fillRect/>
          </a:stretch>
        </p:blipFill>
        <p:spPr>
          <a:xfrm>
            <a:off x="45396" y="1587732"/>
            <a:ext cx="6975671" cy="2562735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ACF4537-C8CB-320B-2BB4-A55DA16EB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7888" y="4652353"/>
            <a:ext cx="5856817" cy="3168235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24B4D6E-1755-A609-281E-6F7E06F2F7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34" t="33654" r="4563" b="862"/>
          <a:stretch>
            <a:fillRect/>
          </a:stretch>
        </p:blipFill>
        <p:spPr>
          <a:xfrm>
            <a:off x="7154011" y="3229242"/>
            <a:ext cx="4888832" cy="269814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34C394F-4F41-63C3-9197-54DF9EB12D79}"/>
              </a:ext>
            </a:extLst>
          </p:cNvPr>
          <p:cNvGrpSpPr>
            <a:grpSpLocks noChangeAspect="1"/>
          </p:cNvGrpSpPr>
          <p:nvPr/>
        </p:nvGrpSpPr>
        <p:grpSpPr>
          <a:xfrm>
            <a:off x="8235239" y="76629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1" name="Smiley Face 10">
              <a:extLst>
                <a:ext uri="{FF2B5EF4-FFF2-40B4-BE49-F238E27FC236}">
                  <a16:creationId xmlns:a16="http://schemas.microsoft.com/office/drawing/2014/main" id="{ED0A5626-17C2-B993-0BD8-16740D23CBAD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6CAF6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68995F7-85BB-D85E-8366-D16A2F9B841C}"/>
                </a:ext>
              </a:extLst>
            </p:cNvPr>
            <p:cNvCxnSpPr>
              <a:stCxn id="11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BD448BE-B765-F927-25AD-EE9F2AFBE9DF}"/>
                </a:ext>
              </a:extLst>
            </p:cNvPr>
            <p:cNvCxnSpPr>
              <a:stCxn id="11" idx="4"/>
            </p:cNvCxnSpPr>
            <p:nvPr/>
          </p:nvCxnSpPr>
          <p:spPr>
            <a:xfrm>
              <a:off x="810883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46837BD-2502-E5A8-1ED1-A72227CBDDA0}"/>
                </a:ext>
              </a:extLst>
            </p:cNvPr>
            <p:cNvCxnSpPr>
              <a:stCxn id="11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68425C2-6005-D064-0DF9-2DE9BA43BA8C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4592625-4ABE-7865-6778-B466B877A9B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8FBE131-1885-DB93-954A-A5F7E10ABA22}"/>
              </a:ext>
            </a:extLst>
          </p:cNvPr>
          <p:cNvSpPr txBox="1"/>
          <p:nvPr/>
        </p:nvSpPr>
        <p:spPr>
          <a:xfrm>
            <a:off x="9073226" y="1110183"/>
            <a:ext cx="203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Data protection officer</a:t>
            </a:r>
            <a:endParaRPr lang="LID4096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BF5092-7B39-5370-D03E-DE761AF7380B}"/>
              </a:ext>
            </a:extLst>
          </p:cNvPr>
          <p:cNvSpPr txBox="1"/>
          <p:nvPr/>
        </p:nvSpPr>
        <p:spPr>
          <a:xfrm>
            <a:off x="3587858" y="6253566"/>
            <a:ext cx="343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https://julius.ai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131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674AE-B4B1-16EF-6D85-8673FB104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data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39C14-2EF1-E735-C834-D07993FB1A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err="1"/>
              <a:t>Analyzing</a:t>
            </a:r>
            <a:r>
              <a:rPr lang="en-GB" dirty="0"/>
              <a:t> synthetic data is fine</a:t>
            </a:r>
            <a:endParaRPr lang="LID4096" dirty="0"/>
          </a:p>
          <a:p>
            <a:endParaRPr lang="LID4096" dirty="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7CCD239-F82D-A12C-0F23-10A0EBE630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" t="31286" r="6791" b="13149"/>
          <a:stretch>
            <a:fillRect/>
          </a:stretch>
        </p:blipFill>
        <p:spPr>
          <a:xfrm>
            <a:off x="5998722" y="3866815"/>
            <a:ext cx="3364325" cy="2119493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A456A98-E66E-FC69-16EC-4649B9C22F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974" t="26787" r="23860" b="18883"/>
          <a:stretch>
            <a:fillRect/>
          </a:stretch>
        </p:blipFill>
        <p:spPr>
          <a:xfrm>
            <a:off x="9494196" y="3289324"/>
            <a:ext cx="2501933" cy="274068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F28779B-ECBA-0E55-AA36-F96860E3BDFB}"/>
              </a:ext>
            </a:extLst>
          </p:cNvPr>
          <p:cNvGrpSpPr>
            <a:grpSpLocks noChangeAspect="1"/>
          </p:cNvGrpSpPr>
          <p:nvPr/>
        </p:nvGrpSpPr>
        <p:grpSpPr>
          <a:xfrm>
            <a:off x="8235239" y="766297"/>
            <a:ext cx="862012" cy="1998425"/>
            <a:chOff x="621102" y="2631056"/>
            <a:chExt cx="379563" cy="879951"/>
          </a:xfrm>
          <a:solidFill>
            <a:schemeClr val="accent3">
              <a:lumMod val="75000"/>
            </a:schemeClr>
          </a:solidFill>
        </p:grpSpPr>
        <p:sp>
          <p:nvSpPr>
            <p:cNvPr id="13" name="Smiley Face 12">
              <a:extLst>
                <a:ext uri="{FF2B5EF4-FFF2-40B4-BE49-F238E27FC236}">
                  <a16:creationId xmlns:a16="http://schemas.microsoft.com/office/drawing/2014/main" id="{2D1C4365-0B9E-33CA-7656-7DA6532366AF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6CAF6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C5A636A-8B05-F02D-462C-2C058330B83E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4492606-8ACE-44D4-A032-424672E9EDC5}"/>
                </a:ext>
              </a:extLst>
            </p:cNvPr>
            <p:cNvCxnSpPr>
              <a:stCxn id="13" idx="4"/>
            </p:cNvCxnSpPr>
            <p:nvPr/>
          </p:nvCxnSpPr>
          <p:spPr>
            <a:xfrm>
              <a:off x="810883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A2F5B64-534B-494C-CA0B-27F79167A851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54D0BA0-1FFE-6FC0-6ED4-B44DA15B98AD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8AE0609-CFF1-3FE6-791F-B25AFA31EFF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58FF20B-B687-700A-D838-79EED89C642F}"/>
              </a:ext>
            </a:extLst>
          </p:cNvPr>
          <p:cNvSpPr txBox="1"/>
          <p:nvPr/>
        </p:nvSpPr>
        <p:spPr>
          <a:xfrm>
            <a:off x="9073226" y="1110183"/>
            <a:ext cx="203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Data protection officer</a:t>
            </a:r>
            <a:endParaRPr lang="LID4096" sz="2800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F5AD06B-10CF-EF5C-11BF-421425452F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22" t="43297" r="6658" b="24516"/>
          <a:stretch>
            <a:fillRect/>
          </a:stretch>
        </p:blipFill>
        <p:spPr>
          <a:xfrm>
            <a:off x="50152" y="1701583"/>
            <a:ext cx="7609840" cy="2207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DEDA62-41D1-3868-3190-254223A7982A}"/>
              </a:ext>
            </a:extLst>
          </p:cNvPr>
          <p:cNvSpPr txBox="1"/>
          <p:nvPr/>
        </p:nvSpPr>
        <p:spPr>
          <a:xfrm>
            <a:off x="3587858" y="6253566"/>
            <a:ext cx="343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https://julius.ai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437222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48CB9-B25E-CDB0-725C-F0167DF7A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Rerun AI-generated code on safe infrastructure</a:t>
            </a:r>
            <a:endParaRPr lang="LID4096" sz="3600" dirty="0"/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51FC60D-126C-3A4F-BE8B-293C519C39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02" t="15732" r="4396" b="34251"/>
          <a:stretch>
            <a:fillRect/>
          </a:stretch>
        </p:blipFill>
        <p:spPr>
          <a:xfrm>
            <a:off x="121920" y="1676400"/>
            <a:ext cx="7832366" cy="4297680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E8FC4D6-E8C2-3BC3-8B71-B6AB25B39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717" y="1484110"/>
            <a:ext cx="6769627" cy="4489970"/>
          </a:xfrm>
          <a:prstGeom prst="rect">
            <a:avLst/>
          </a:prstGeom>
        </p:spPr>
      </p:pic>
      <p:pic>
        <p:nvPicPr>
          <p:cNvPr id="7" name="Picture 6" descr="A screenshot of a graph&#10;&#10;AI-generated content may be incorrect.">
            <a:extLst>
              <a:ext uri="{FF2B5EF4-FFF2-40B4-BE49-F238E27FC236}">
                <a16:creationId xmlns:a16="http://schemas.microsoft.com/office/drawing/2014/main" id="{E3F9071F-FA51-9663-F65C-6F3F2F1C1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9506" y="1916429"/>
            <a:ext cx="2430573" cy="40576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D9C99A-8182-C545-DC6C-B1F3614E431E}"/>
              </a:ext>
            </a:extLst>
          </p:cNvPr>
          <p:cNvSpPr txBox="1"/>
          <p:nvPr/>
        </p:nvSpPr>
        <p:spPr>
          <a:xfrm>
            <a:off x="-2709762" y="8443880"/>
            <a:ext cx="2709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https://base4nfdi.de/projects/jupyter4nfdi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660BE74-A398-7804-5ACA-C4D0431E2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71" y="86174"/>
            <a:ext cx="1157908" cy="115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B3FD86F-79B9-2152-E4AD-B1CEA42F8F0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538" t="40997" r="63285" b="48556"/>
          <a:stretch>
            <a:fillRect/>
          </a:stretch>
        </p:blipFill>
        <p:spPr>
          <a:xfrm>
            <a:off x="1880443" y="970165"/>
            <a:ext cx="2816274" cy="81228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F05810A-3827-95CE-8B69-48A4826DEB58}"/>
              </a:ext>
            </a:extLst>
          </p:cNvPr>
          <p:cNvSpPr/>
          <p:nvPr/>
        </p:nvSpPr>
        <p:spPr>
          <a:xfrm rot="2896101">
            <a:off x="3830596" y="1975192"/>
            <a:ext cx="1262275" cy="487680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4819FFA-F92C-9038-5785-C5FFDB4954F7}"/>
              </a:ext>
            </a:extLst>
          </p:cNvPr>
          <p:cNvSpPr/>
          <p:nvPr/>
        </p:nvSpPr>
        <p:spPr>
          <a:xfrm>
            <a:off x="4486190" y="3574631"/>
            <a:ext cx="2950930" cy="487680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202E5C-402F-212D-B555-D54F5167EFCA}"/>
              </a:ext>
            </a:extLst>
          </p:cNvPr>
          <p:cNvSpPr txBox="1"/>
          <p:nvPr/>
        </p:nvSpPr>
        <p:spPr>
          <a:xfrm>
            <a:off x="3859650" y="6143299"/>
            <a:ext cx="3432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/>
              </a:rPr>
              <a:t>https://julius.ai</a:t>
            </a:r>
            <a:r>
              <a:rPr lang="en-GB" dirty="0"/>
              <a:t>  </a:t>
            </a:r>
            <a:r>
              <a:rPr lang="en-GB" dirty="0">
                <a:hlinkClick r:id="rId8"/>
              </a:rPr>
              <a:t>https://hub.nfdi-jupyter.de/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93440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0F3B9-2EF0-09FC-D6C0-8940EB8A8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systems for coding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ACA85-4DBA-9827-C19F-23C0C8D631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2971"/>
          </a:xfrm>
        </p:spPr>
        <p:txBody>
          <a:bodyPr>
            <a:normAutofit/>
          </a:bodyPr>
          <a:lstStyle/>
          <a:p>
            <a:r>
              <a:rPr lang="en-GB" dirty="0"/>
              <a:t>The number of </a:t>
            </a:r>
            <a:r>
              <a:rPr lang="en-GB" dirty="0">
                <a:solidFill>
                  <a:srgbClr val="70AD47"/>
                </a:solidFill>
              </a:rPr>
              <a:t>[agentic] AI systems </a:t>
            </a:r>
            <a:r>
              <a:rPr lang="en-GB" dirty="0"/>
              <a:t>for coding is exploding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04869-E9EB-27E8-BB08-297D00DF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5220" b="59554"/>
          <a:stretch>
            <a:fillRect/>
          </a:stretch>
        </p:blipFill>
        <p:spPr>
          <a:xfrm>
            <a:off x="3009069" y="4143803"/>
            <a:ext cx="2486470" cy="16535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D672D6-7089-8F83-F8BA-B404CB746E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" r="69663" b="39271"/>
          <a:stretch>
            <a:fillRect/>
          </a:stretch>
        </p:blipFill>
        <p:spPr>
          <a:xfrm>
            <a:off x="785350" y="3696031"/>
            <a:ext cx="1489656" cy="2055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21E756B-2274-AE20-2F91-E1C408DA1847}"/>
              </a:ext>
            </a:extLst>
          </p:cNvPr>
          <p:cNvSpPr txBox="1"/>
          <p:nvPr/>
        </p:nvSpPr>
        <p:spPr>
          <a:xfrm>
            <a:off x="3125736" y="5730747"/>
            <a:ext cx="24864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4"/>
              </a:rPr>
              <a:t>https://chatgpt.com/codex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E7238F-5871-71E8-FAB8-ED86AA58590E}"/>
              </a:ext>
            </a:extLst>
          </p:cNvPr>
          <p:cNvSpPr txBox="1"/>
          <p:nvPr/>
        </p:nvSpPr>
        <p:spPr>
          <a:xfrm>
            <a:off x="-398014" y="5737088"/>
            <a:ext cx="38891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5"/>
              </a:rPr>
              <a:t>https://jupyter-ai.readthedocs.io/</a:t>
            </a:r>
            <a:r>
              <a:rPr lang="en-US" sz="14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253F2B-4555-69DD-EBAB-EB5C42AC0E58}"/>
              </a:ext>
            </a:extLst>
          </p:cNvPr>
          <p:cNvSpPr txBox="1"/>
          <p:nvPr/>
        </p:nvSpPr>
        <p:spPr>
          <a:xfrm>
            <a:off x="111117" y="3301498"/>
            <a:ext cx="3762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 sz="1400"/>
            </a:lvl1pPr>
          </a:lstStyle>
          <a:p>
            <a:r>
              <a:rPr lang="en-US" dirty="0">
                <a:hlinkClick r:id="rId6"/>
              </a:rPr>
              <a:t>https://github.com/paul-gauthier/aider/</a:t>
            </a:r>
            <a:r>
              <a:rPr lang="en-US" dirty="0"/>
              <a:t>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D779D7F-9406-6B9D-88B4-A30B07578A8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330" t="10599" r="47173" b="62729"/>
          <a:stretch>
            <a:fillRect/>
          </a:stretch>
        </p:blipFill>
        <p:spPr>
          <a:xfrm>
            <a:off x="329467" y="1834078"/>
            <a:ext cx="3547512" cy="13998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7C0C28-858C-B3D6-9F08-39C1738236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2166" y="1834078"/>
            <a:ext cx="3639320" cy="18284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D3F0544-1931-1E05-E0BC-4AFCB3BC138C}"/>
              </a:ext>
            </a:extLst>
          </p:cNvPr>
          <p:cNvSpPr txBox="1"/>
          <p:nvPr/>
        </p:nvSpPr>
        <p:spPr>
          <a:xfrm>
            <a:off x="4734314" y="3696031"/>
            <a:ext cx="30353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9"/>
              </a:rPr>
              <a:t>https://www.cursor.com/</a:t>
            </a:r>
            <a:r>
              <a:rPr lang="en-US" sz="1400" dirty="0"/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525CAD4-766D-F2BC-8B56-02149FEBDF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1675" y="4276957"/>
            <a:ext cx="2707809" cy="149921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E6FAF6-C58C-EB04-1293-021BF9894064}"/>
              </a:ext>
            </a:extLst>
          </p:cNvPr>
          <p:cNvSpPr txBox="1"/>
          <p:nvPr/>
        </p:nvSpPr>
        <p:spPr>
          <a:xfrm>
            <a:off x="9330841" y="5796565"/>
            <a:ext cx="7873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1"/>
              </a:rPr>
              <a:t>https://app.all-hands.dev/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2BBC330-BCD2-1F1D-2A92-5B631F10524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25277" y="4143133"/>
            <a:ext cx="2545947" cy="163304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77E79A0-645C-81A2-79E2-2BA3896FD43C}"/>
              </a:ext>
            </a:extLst>
          </p:cNvPr>
          <p:cNvSpPr txBox="1"/>
          <p:nvPr/>
        </p:nvSpPr>
        <p:spPr>
          <a:xfrm>
            <a:off x="5758444" y="5730747"/>
            <a:ext cx="33469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3"/>
              </a:rPr>
              <a:t>https://www.anthropic.com/claude-code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F3CDB-14B3-514A-A51F-B2A16720EB86}"/>
              </a:ext>
            </a:extLst>
          </p:cNvPr>
          <p:cNvSpPr txBox="1"/>
          <p:nvPr/>
        </p:nvSpPr>
        <p:spPr>
          <a:xfrm>
            <a:off x="8503677" y="3744673"/>
            <a:ext cx="57570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4"/>
              </a:rPr>
              <a:t>https://github.com/haesleinhuepf/bia-bob</a:t>
            </a:r>
            <a:r>
              <a:rPr lang="en-US" sz="1400" dirty="0"/>
              <a:t>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35B6632-F7C7-204A-C41B-F2AF4DBF0B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8948834" y="1777833"/>
            <a:ext cx="2571634" cy="114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9D442DC8-76C5-7EFB-B8EE-3235EA784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0886"/>
          <a:stretch>
            <a:fillRect/>
          </a:stretch>
        </p:blipFill>
        <p:spPr bwMode="auto">
          <a:xfrm>
            <a:off x="8948834" y="2911742"/>
            <a:ext cx="2571634" cy="79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97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22" grpId="0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EF5DA-FF7A-9BD4-43B8-920AAAEAD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systems for coding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7E778-D5FF-65C1-5F87-8C407E98BD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370970" cy="812280"/>
          </a:xfrm>
        </p:spPr>
        <p:txBody>
          <a:bodyPr/>
          <a:lstStyle/>
          <a:p>
            <a:r>
              <a:rPr lang="en-GB" dirty="0"/>
              <a:t>Some of these tools can be configured to work with Helmholtz AI </a:t>
            </a:r>
            <a:r>
              <a:rPr lang="en-GB" dirty="0" err="1"/>
              <a:t>Blablador</a:t>
            </a:r>
            <a:r>
              <a:rPr lang="en-GB" dirty="0"/>
              <a:t>.</a:t>
            </a:r>
          </a:p>
          <a:p>
            <a:endParaRPr lang="en-GB" dirty="0"/>
          </a:p>
          <a:p>
            <a:endParaRPr lang="LID4096" dirty="0"/>
          </a:p>
          <a:p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55F0A-F47F-1486-5F34-A6C5E638D758}"/>
              </a:ext>
            </a:extLst>
          </p:cNvPr>
          <p:cNvSpPr txBox="1"/>
          <p:nvPr/>
        </p:nvSpPr>
        <p:spPr>
          <a:xfrm>
            <a:off x="3338232" y="6128728"/>
            <a:ext cx="49384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https://sdlaml.pages.jsc.fz-juelich.de/ai/guides/blablador_on_vscode/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EBC6640-2735-AD20-9B90-35344BB98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512" y="1165935"/>
            <a:ext cx="7550258" cy="47373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8333680-5F64-6BB3-6C72-DBBB3232B46E}"/>
              </a:ext>
            </a:extLst>
          </p:cNvPr>
          <p:cNvGrpSpPr>
            <a:grpSpLocks noChangeAspect="1"/>
          </p:cNvGrpSpPr>
          <p:nvPr/>
        </p:nvGrpSpPr>
        <p:grpSpPr>
          <a:xfrm>
            <a:off x="966534" y="3429000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9" name="Smiley Face 8">
              <a:extLst>
                <a:ext uri="{FF2B5EF4-FFF2-40B4-BE49-F238E27FC236}">
                  <a16:creationId xmlns:a16="http://schemas.microsoft.com/office/drawing/2014/main" id="{76CD84F8-D0C0-3973-0AEB-CE626E71569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6CAF6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374BFD4-97B2-AA11-27B3-B0BB38567AEA}"/>
                </a:ext>
              </a:extLst>
            </p:cNvPr>
            <p:cNvCxnSpPr>
              <a:stCxn id="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3C266CC-F3F1-0632-AF05-C01D27DCD220}"/>
                </a:ext>
              </a:extLst>
            </p:cNvPr>
            <p:cNvCxnSpPr>
              <a:stCxn id="9" idx="4"/>
            </p:cNvCxnSpPr>
            <p:nvPr/>
          </p:nvCxnSpPr>
          <p:spPr>
            <a:xfrm>
              <a:off x="810883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C525CA0-936C-1FF1-D110-5CC9273DB57E}"/>
                </a:ext>
              </a:extLst>
            </p:cNvPr>
            <p:cNvCxnSpPr>
              <a:stCxn id="9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374C273-28C3-89FC-6DF7-8C73991D7D6E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8729A8B-2D33-716E-4C90-D132B9F2C002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D91576B-18C7-FAB6-B854-C0890CC2DCBB}"/>
              </a:ext>
            </a:extLst>
          </p:cNvPr>
          <p:cNvSpPr txBox="1"/>
          <p:nvPr/>
        </p:nvSpPr>
        <p:spPr>
          <a:xfrm>
            <a:off x="1804521" y="3772886"/>
            <a:ext cx="203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Data protection officer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36423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7425D-BDA7-95C0-D796-950143597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Large-Language Models for Data Analysis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E97B9-5BE0-6D87-85DC-B215B2CCE6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17806"/>
          </a:xfrm>
        </p:spPr>
        <p:txBody>
          <a:bodyPr/>
          <a:lstStyle/>
          <a:p>
            <a:r>
              <a:rPr lang="en-GB" dirty="0"/>
              <a:t>Learn more… [shameless self-advertisement]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D24BD4-7407-2C14-4106-61D32617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48" y="2166026"/>
            <a:ext cx="5208227" cy="3848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3DE534-5861-95CD-8BE4-96B0E3F10921}"/>
              </a:ext>
            </a:extLst>
          </p:cNvPr>
          <p:cNvSpPr txBox="1"/>
          <p:nvPr/>
        </p:nvSpPr>
        <p:spPr>
          <a:xfrm>
            <a:off x="3325245" y="6067983"/>
            <a:ext cx="48784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3"/>
              </a:rPr>
              <a:t>https://www.nature.com/articles/s43588-025-00781-1</a:t>
            </a:r>
            <a:r>
              <a:rPr lang="en-GB" sz="1100" dirty="0"/>
              <a:t> </a:t>
            </a:r>
          </a:p>
          <a:p>
            <a:r>
              <a:rPr lang="en-GB" sz="1100" dirty="0">
                <a:hlinkClick r:id="rId4"/>
              </a:rPr>
              <a:t>https://www.biorxiv.org/content/10.1101/2024.04.19.590278v3</a:t>
            </a:r>
            <a:r>
              <a:rPr lang="en-GB" sz="1100" dirty="0"/>
              <a:t> </a:t>
            </a:r>
          </a:p>
          <a:p>
            <a:r>
              <a:rPr lang="LID4096" sz="1100" dirty="0">
                <a:hlinkClick r:id="rId5"/>
              </a:rPr>
              <a:t>https://www.youtube.com/watch?v=9dtVlVwk2eg&amp;list=PLZkHu66nUK_5WEroAgMKrvkD1Ue2XC93w&amp;index=24</a:t>
            </a:r>
            <a:r>
              <a:rPr lang="en-GB" sz="1100" dirty="0"/>
              <a:t> </a:t>
            </a:r>
            <a:endParaRPr lang="LID4096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58434A-AA73-777D-7D14-7E42B58D99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256" y="3560323"/>
            <a:ext cx="5012987" cy="23476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34CD60-3D24-FA8C-E0B9-D7C8F2EAB4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9770" y="1761873"/>
            <a:ext cx="4504879" cy="25542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6335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0AD7F-57AC-BF36-A487-BB1BA4269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>
            <a:extLst>
              <a:ext uri="{FF2B5EF4-FFF2-40B4-BE49-F238E27FC236}">
                <a16:creationId xmlns:a16="http://schemas.microsoft.com/office/drawing/2014/main" id="{CC0F47A0-C530-E00F-E4E4-97502E9E98C9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091361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4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44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  <a:endParaRPr lang="en-US" sz="44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6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44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6C2F9F84-EE7A-1A3D-52BD-46942A2165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CA2E0CD-BED1-AFB1-9D88-7EC8B6AD9A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D8E27D90-6D1B-2277-D06C-DF7AB209F9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A51DC8-20BA-BC6E-4BF0-FD24C3F81458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1075C9AC-456B-E667-81F5-777D5D05F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0D076615-E534-F852-05AA-A18A3FC9984C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2BBD9E11-6EE1-6C5D-DAE3-A7B200F88B75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9A4BBD2A-30B7-494A-0C9C-C5F76F36BF26}"/>
              </a:ext>
            </a:extLst>
          </p:cNvPr>
          <p:cNvSpPr/>
          <p:nvPr/>
        </p:nvSpPr>
        <p:spPr>
          <a:xfrm>
            <a:off x="3683506" y="2225233"/>
            <a:ext cx="3622495" cy="1111170"/>
          </a:xfrm>
          <a:prstGeom prst="wedgeRectCallout">
            <a:avLst>
              <a:gd name="adj1" fmla="val -61751"/>
              <a:gd name="adj2" fmla="val 5208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Group work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8220038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11D9B-7DDA-A652-43A1-E606FB2F4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Exercise</a:t>
            </a:r>
            <a:r>
              <a:rPr lang="en-GB" dirty="0"/>
              <a:t>: </a:t>
            </a:r>
            <a:r>
              <a:rPr lang="en-GB" dirty="0" err="1"/>
              <a:t>Create</a:t>
            </a:r>
            <a:r>
              <a:rPr lang="en-GB" dirty="0"/>
              <a:t> </a:t>
            </a:r>
            <a:r>
              <a:rPr lang="en-GB" dirty="0" err="1"/>
              <a:t>a</a:t>
            </a:r>
            <a:r>
              <a:rPr lang="en-GB" dirty="0"/>
              <a:t> chatbot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A19BF-DF70-940E-C1E9-6B47A35A21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143473" cy="4550036"/>
          </a:xfrm>
        </p:spPr>
        <p:txBody>
          <a:bodyPr/>
          <a:lstStyle/>
          <a:p>
            <a:r>
              <a:rPr lang="en-GB" dirty="0" err="1"/>
              <a:t>Create</a:t>
            </a:r>
            <a:r>
              <a:rPr lang="en-GB" dirty="0"/>
              <a:t> your </a:t>
            </a:r>
            <a:r>
              <a:rPr lang="en-GB" dirty="0" err="1"/>
              <a:t>own</a:t>
            </a:r>
            <a:r>
              <a:rPr lang="en-GB" dirty="0"/>
              <a:t> </a:t>
            </a:r>
            <a:r>
              <a:rPr lang="en-GB" dirty="0" err="1"/>
              <a:t>chatbot </a:t>
            </a:r>
            <a:r>
              <a:rPr lang="en-GB" dirty="0"/>
              <a:t>on</a:t>
            </a:r>
            <a:r>
              <a:rPr lang="en-GB" dirty="0" err="1"/>
              <a:t> </a:t>
            </a:r>
            <a:r>
              <a:rPr lang="en-GB" dirty="0"/>
              <a:t>a</a:t>
            </a:r>
            <a:r>
              <a:rPr lang="en-GB" dirty="0" err="1"/>
              <a:t> topic </a:t>
            </a:r>
            <a:r>
              <a:rPr lang="en-GB" dirty="0"/>
              <a:t>of</a:t>
            </a:r>
            <a:r>
              <a:rPr lang="en-GB" dirty="0" err="1"/>
              <a:t> your</a:t>
            </a:r>
            <a:r>
              <a:rPr lang="en-GB" dirty="0"/>
              <a:t> choice: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Professional ethical guidelines for</a:t>
            </a:r>
            <a:r>
              <a:rPr lang="de-DE" sz="2000" dirty="0" err="1"/>
              <a:t> psychologists</a:t>
            </a:r>
            <a:endParaRPr lang="de-DE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Use of Generative AI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Guidelines for ensuring good scientific practice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000" dirty="0"/>
              <a:t>Checklist for handling research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C68A67-8E20-6199-3869-5979328FAA72}"/>
              </a:ext>
            </a:extLst>
          </p:cNvPr>
          <p:cNvSpPr txBox="1"/>
          <p:nvPr/>
        </p:nvSpPr>
        <p:spPr>
          <a:xfrm>
            <a:off x="3078480" y="6147859"/>
            <a:ext cx="47929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https://scads.github.io/ai4science-ufz-2025/session2/chatbot.html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B18498F-F289-D0F9-28D9-E112523DF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542" y="1123949"/>
            <a:ext cx="6857436" cy="476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2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0B6D2-C176-C74E-BD61-CD42297A9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E984A-6150-1C61-335E-F0603A100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systems / AI agents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3B3E0-F665-921F-D427-1910DAD937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977294"/>
          </a:xfrm>
        </p:spPr>
        <p:txBody>
          <a:bodyPr/>
          <a:lstStyle/>
          <a:p>
            <a:r>
              <a:rPr lang="en-GB" dirty="0"/>
              <a:t>An AI agent is an AI system </a:t>
            </a:r>
            <a:r>
              <a:rPr lang="en-GB" i="1" dirty="0"/>
              <a:t>acting</a:t>
            </a:r>
            <a:r>
              <a:rPr lang="en-GB" dirty="0"/>
              <a:t> on behalf of a human 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5867CB-5B9C-8A6E-5F7D-AEDD3714D26A}"/>
              </a:ext>
            </a:extLst>
          </p:cNvPr>
          <p:cNvSpPr/>
          <p:nvPr/>
        </p:nvSpPr>
        <p:spPr>
          <a:xfrm>
            <a:off x="4014395" y="1633407"/>
            <a:ext cx="3001547" cy="3223260"/>
          </a:xfrm>
          <a:prstGeom prst="rect">
            <a:avLst/>
          </a:prstGeom>
          <a:solidFill>
            <a:srgbClr val="81DB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/>
              <a:t>AI system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LID4096" sz="2800" dirty="0"/>
          </a:p>
        </p:txBody>
      </p:sp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458A5955-EB95-F271-5B25-9675DCDEDA29}"/>
              </a:ext>
            </a:extLst>
          </p:cNvPr>
          <p:cNvSpPr/>
          <p:nvPr/>
        </p:nvSpPr>
        <p:spPr>
          <a:xfrm>
            <a:off x="4371641" y="2405307"/>
            <a:ext cx="2287054" cy="2205240"/>
          </a:xfrm>
          <a:prstGeom prst="flowChartMagneticDis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AI model</a:t>
            </a:r>
            <a:endParaRPr lang="LID4096" sz="2800" dirty="0"/>
          </a:p>
        </p:txBody>
      </p:sp>
      <p:sp>
        <p:nvSpPr>
          <p:cNvPr id="6" name="Flowchart: Magnetic Disk 5">
            <a:extLst>
              <a:ext uri="{FF2B5EF4-FFF2-40B4-BE49-F238E27FC236}">
                <a16:creationId xmlns:a16="http://schemas.microsoft.com/office/drawing/2014/main" id="{31095535-74DC-4EB8-2996-A16361A05DE9}"/>
              </a:ext>
            </a:extLst>
          </p:cNvPr>
          <p:cNvSpPr/>
          <p:nvPr/>
        </p:nvSpPr>
        <p:spPr>
          <a:xfrm>
            <a:off x="7399622" y="2070562"/>
            <a:ext cx="1617226" cy="1200295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Data</a:t>
            </a:r>
            <a:endParaRPr lang="LID4096" sz="2800" dirty="0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60CF9EFF-1671-8B44-C587-E3CE52D67252}"/>
              </a:ext>
            </a:extLst>
          </p:cNvPr>
          <p:cNvSpPr/>
          <p:nvPr/>
        </p:nvSpPr>
        <p:spPr>
          <a:xfrm>
            <a:off x="6715188" y="2670709"/>
            <a:ext cx="658000" cy="434340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2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C1F964-592B-F5E1-D88A-90F3C5106451}"/>
              </a:ext>
            </a:extLst>
          </p:cNvPr>
          <p:cNvSpPr txBox="1"/>
          <p:nvPr/>
        </p:nvSpPr>
        <p:spPr>
          <a:xfrm>
            <a:off x="9123218" y="2292927"/>
            <a:ext cx="257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E.g</a:t>
            </a:r>
            <a:r>
              <a:rPr lang="en-GB" dirty="0"/>
              <a:t>. company-internal </a:t>
            </a:r>
            <a:r>
              <a:rPr lang="en-GB" dirty="0" err="1"/>
              <a:t>documents</a:t>
            </a:r>
            <a:endParaRPr lang="LID4096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19AB9A2-5C01-6504-9CD3-D9955039D40B}"/>
              </a:ext>
            </a:extLst>
          </p:cNvPr>
          <p:cNvGrpSpPr>
            <a:grpSpLocks noChangeAspect="1"/>
          </p:cNvGrpSpPr>
          <p:nvPr/>
        </p:nvGrpSpPr>
        <p:grpSpPr>
          <a:xfrm>
            <a:off x="1626042" y="3105049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16" name="Smiley Face 15">
              <a:extLst>
                <a:ext uri="{FF2B5EF4-FFF2-40B4-BE49-F238E27FC236}">
                  <a16:creationId xmlns:a16="http://schemas.microsoft.com/office/drawing/2014/main" id="{D5C99A26-9F1F-2F51-D194-D50A9FA95C30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4857189-9C77-B806-B208-6A29E0D79BA9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94D054-B227-C006-515C-1D83B88DA2E5}"/>
                </a:ext>
              </a:extLst>
            </p:cNvPr>
            <p:cNvCxnSpPr>
              <a:stCxn id="1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9C28A0A-5E13-B818-5B63-5DA37D2E5AC3}"/>
                </a:ext>
              </a:extLst>
            </p:cNvPr>
            <p:cNvCxnSpPr>
              <a:stCxn id="16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5F21649-56C9-86ED-E575-E73077990A0D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F7F6389-FB20-2CC9-5A39-1966DEDB6F1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CF7A43D-EE49-64BF-FD5A-9F6804960C3B}"/>
              </a:ext>
            </a:extLst>
          </p:cNvPr>
          <p:cNvSpPr txBox="1"/>
          <p:nvPr/>
        </p:nvSpPr>
        <p:spPr>
          <a:xfrm>
            <a:off x="1356190" y="5145670"/>
            <a:ext cx="1401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User</a:t>
            </a:r>
            <a:endParaRPr lang="LID4096" dirty="0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A690066D-6C67-9C0E-A70F-2E81E13C51A5}"/>
              </a:ext>
            </a:extLst>
          </p:cNvPr>
          <p:cNvSpPr/>
          <p:nvPr/>
        </p:nvSpPr>
        <p:spPr>
          <a:xfrm>
            <a:off x="1029703" y="1660566"/>
            <a:ext cx="2715491" cy="1185993"/>
          </a:xfrm>
          <a:prstGeom prst="wedgeRectCallout">
            <a:avLst>
              <a:gd name="adj1" fmla="val 1106"/>
              <a:gd name="adj2" fmla="val 75350"/>
            </a:avLst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I need a …</a:t>
            </a:r>
            <a:endParaRPr lang="LID4096" sz="3200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266A0B21-C634-91F1-E9EA-3D21B9E20F12}"/>
              </a:ext>
            </a:extLst>
          </p:cNvPr>
          <p:cNvSpPr/>
          <p:nvPr/>
        </p:nvSpPr>
        <p:spPr>
          <a:xfrm>
            <a:off x="3837709" y="2431171"/>
            <a:ext cx="429491" cy="382977"/>
          </a:xfrm>
          <a:prstGeom prst="rightArrow">
            <a:avLst/>
          </a:prstGeom>
          <a:solidFill>
            <a:srgbClr val="6CAF6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360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B8609B3-15A4-6663-87A8-B3F406C58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9497" y="3443548"/>
            <a:ext cx="1288592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2A927F2-21D9-0091-F3CF-3C093DFF7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1859" y="3630423"/>
            <a:ext cx="1291856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670134-F66B-B014-BFCA-69F40F30C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918" y="3817298"/>
            <a:ext cx="1280160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4B01A0A-DC50-9214-6D3E-85AF458554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465" y="4004172"/>
            <a:ext cx="1311672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0723A334-A7FF-2990-2E79-FFEAFCD2D9EE}"/>
              </a:ext>
            </a:extLst>
          </p:cNvPr>
          <p:cNvSpPr/>
          <p:nvPr/>
        </p:nvSpPr>
        <p:spPr>
          <a:xfrm>
            <a:off x="6763136" y="3653216"/>
            <a:ext cx="2065554" cy="1450256"/>
          </a:xfrm>
          <a:prstGeom prst="wedgeRectCallout">
            <a:avLst>
              <a:gd name="adj1" fmla="val -35335"/>
              <a:gd name="adj2" fmla="val -95670"/>
            </a:avLst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Error! Too </a:t>
            </a:r>
            <a:r>
              <a:rPr lang="en-GB" sz="2400" dirty="0" err="1">
                <a:solidFill>
                  <a:schemeClr val="tx1"/>
                </a:solidFill>
              </a:rPr>
              <a:t>many</a:t>
            </a:r>
            <a:r>
              <a:rPr lang="en-GB" sz="2400" dirty="0">
                <a:solidFill>
                  <a:schemeClr val="tx1"/>
                </a:solidFill>
              </a:rPr>
              <a:t> tokens / </a:t>
            </a:r>
            <a:r>
              <a:rPr lang="en-GB" sz="2400" dirty="0" err="1">
                <a:solidFill>
                  <a:schemeClr val="tx1"/>
                </a:solidFill>
              </a:rPr>
              <a:t>documents</a:t>
            </a:r>
            <a:r>
              <a:rPr lang="en-GB" sz="2400" dirty="0">
                <a:solidFill>
                  <a:schemeClr val="tx1"/>
                </a:solidFill>
              </a:rPr>
              <a:t>!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36" name="Lightning Bolt 35">
            <a:extLst>
              <a:ext uri="{FF2B5EF4-FFF2-40B4-BE49-F238E27FC236}">
                <a16:creationId xmlns:a16="http://schemas.microsoft.com/office/drawing/2014/main" id="{0B32E7BF-178E-46E8-215F-0FE00D8F1FD1}"/>
              </a:ext>
            </a:extLst>
          </p:cNvPr>
          <p:cNvSpPr/>
          <p:nvPr/>
        </p:nvSpPr>
        <p:spPr>
          <a:xfrm>
            <a:off x="6763136" y="2369939"/>
            <a:ext cx="357247" cy="521221"/>
          </a:xfrm>
          <a:prstGeom prst="lightningBol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73F097-166C-1E2D-27B5-21E3E242ADAD}"/>
              </a:ext>
            </a:extLst>
          </p:cNvPr>
          <p:cNvSpPr txBox="1"/>
          <p:nvPr/>
        </p:nvSpPr>
        <p:spPr>
          <a:xfrm>
            <a:off x="3482822" y="6159798"/>
            <a:ext cx="44515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/>
              <a:t>Image source</a:t>
            </a:r>
            <a:r>
              <a:rPr lang="en-GB" sz="1400" dirty="0"/>
              <a:t>: Moore et al. (2024), </a:t>
            </a:r>
            <a:r>
              <a:rPr lang="en-GB" sz="1400" dirty="0" err="1"/>
              <a:t>licensed</a:t>
            </a:r>
            <a:r>
              <a:rPr lang="en-GB" sz="1400" dirty="0"/>
              <a:t> </a:t>
            </a:r>
            <a:r>
              <a:rPr lang="en-GB" sz="1400" dirty="0">
                <a:hlinkClick r:id="rId6"/>
              </a:rPr>
              <a:t>CC-BY 4.0 </a:t>
            </a:r>
            <a:r>
              <a:rPr lang="en-GB" sz="1400" dirty="0">
                <a:hlinkClick r:id="rId7"/>
              </a:rPr>
              <a:t>https://zenodo.org/records/13168693</a:t>
            </a:r>
            <a:r>
              <a:rPr lang="en-GB" sz="14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7128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759CD-D164-1139-3ABD-D976A7E06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Exercise</a:t>
            </a:r>
            <a:r>
              <a:rPr lang="en-GB" dirty="0"/>
              <a:t>: </a:t>
            </a:r>
            <a:r>
              <a:rPr lang="en-GB" dirty="0" err="1"/>
              <a:t>Search</a:t>
            </a:r>
            <a:r>
              <a:rPr lang="en-GB" dirty="0"/>
              <a:t> through </a:t>
            </a:r>
            <a:r>
              <a:rPr lang="en-GB" dirty="0" err="1"/>
              <a:t>documents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FE388-539C-4BE3-96C7-280EF624F6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214594" cy="182551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Search a document for known information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 the sources.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Compare uploading a PDF to copy &amp; pasting the entire text from the document.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Note: Only use publicly available documents! No secret stuff.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23E4B-3D4E-1DC9-F037-36BBAD7F8D79}"/>
              </a:ext>
            </a:extLst>
          </p:cNvPr>
          <p:cNvSpPr txBox="1"/>
          <p:nvPr/>
        </p:nvSpPr>
        <p:spPr>
          <a:xfrm>
            <a:off x="3048000" y="6163099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https://scads.github.io/ai4science-ufz-2025/session2/searching_documents.html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5EBF8AD-DCF2-2A0A-768D-6D22482E2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116" y="1184015"/>
            <a:ext cx="6829502" cy="474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65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44A74-9FBF-3240-556E-1718E2B1C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Exercise: Data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C2670-8CBA-056A-452E-FD902534C99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Generate code using AI and rerun it on safe infrastructure</a:t>
            </a:r>
            <a:endParaRPr lang="LID4096" dirty="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A0DC85B-0729-4FEE-D045-2EA23C4F26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02" t="15732" r="4396" b="34251"/>
          <a:stretch>
            <a:fillRect/>
          </a:stretch>
        </p:blipFill>
        <p:spPr>
          <a:xfrm>
            <a:off x="121920" y="1676400"/>
            <a:ext cx="7832366" cy="429768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D5EBD3A-D03D-1C9E-82CB-F4F225EE3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520" y="1823076"/>
            <a:ext cx="6258560" cy="41510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D71754-FBFE-D0CF-9E54-D69AC8E9EFE4}"/>
              </a:ext>
            </a:extLst>
          </p:cNvPr>
          <p:cNvSpPr txBox="1"/>
          <p:nvPr/>
        </p:nvSpPr>
        <p:spPr>
          <a:xfrm>
            <a:off x="3398520" y="6143299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https://scads.github.io/ai4science-ufz-2025/session2/ai_data_analysis.html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41429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37877-16E0-1D6F-00D2-B448BCFDE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BB5B4-408A-E357-EA44-77BC6A327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Feedback round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0EB00-7C94-CC60-4DED-1EB760EB815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What worked well </a:t>
            </a:r>
            <a:r>
              <a:rPr lang="en-GB" dirty="0" err="1"/>
              <a:t>worked</a:t>
            </a:r>
            <a:r>
              <a:rPr lang="en-GB" dirty="0"/>
              <a:t>? What </a:t>
            </a:r>
            <a:r>
              <a:rPr lang="en-GB" dirty="0" err="1"/>
              <a:t>did not</a:t>
            </a:r>
            <a:r>
              <a:rPr lang="en-GB" dirty="0"/>
              <a:t>?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6867660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21BB6-693A-E9BD-B680-1C28A625F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Note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F28BA-C15F-45DF-3366-F541E8B5E00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The chat bots we developed serve academic purposes. </a:t>
            </a:r>
          </a:p>
          <a:p>
            <a:r>
              <a:rPr lang="en-GB" dirty="0"/>
              <a:t>We did not do any quality assurance and did not define terms of service documents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90388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92F3F-1692-2D7E-5AF9-30AEAE349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Note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6B24F-7D6F-9A28-CB1C-DCFDF7C9F2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10641243" cy="4550036"/>
          </a:xfrm>
        </p:spPr>
        <p:txBody>
          <a:bodyPr/>
          <a:lstStyle/>
          <a:p>
            <a:r>
              <a:rPr lang="en-GB" dirty="0"/>
              <a:t>Too many AI-Systems are developed as </a:t>
            </a:r>
            <a:r>
              <a:rPr lang="en-GB" dirty="0">
                <a:solidFill>
                  <a:srgbClr val="6CAF69"/>
                </a:solidFill>
              </a:rPr>
              <a:t>Prototypes</a:t>
            </a:r>
            <a:r>
              <a:rPr lang="en-GB" dirty="0"/>
              <a:t> and </a:t>
            </a:r>
            <a:br>
              <a:rPr lang="en-GB" dirty="0"/>
            </a:br>
            <a:r>
              <a:rPr lang="en-GB" dirty="0"/>
              <a:t>too fast put in </a:t>
            </a:r>
            <a:r>
              <a:rPr lang="en-GB" dirty="0">
                <a:solidFill>
                  <a:srgbClr val="C00000"/>
                </a:solidFill>
              </a:rPr>
              <a:t>production.</a:t>
            </a:r>
            <a:endParaRPr lang="en-GB" dirty="0"/>
          </a:p>
          <a:p>
            <a:endParaRPr lang="LID4096" dirty="0"/>
          </a:p>
        </p:txBody>
      </p:sp>
      <p:pic>
        <p:nvPicPr>
          <p:cNvPr id="1028" name="Picture 4" descr="Image">
            <a:extLst>
              <a:ext uri="{FF2B5EF4-FFF2-40B4-BE49-F238E27FC236}">
                <a16:creationId xmlns:a16="http://schemas.microsoft.com/office/drawing/2014/main" id="{1A7918AD-531A-CD8F-1613-194EBEC0BF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"/>
          <a:stretch/>
        </p:blipFill>
        <p:spPr bwMode="auto">
          <a:xfrm>
            <a:off x="2539944" y="2006106"/>
            <a:ext cx="3558366" cy="401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">
            <a:extLst>
              <a:ext uri="{FF2B5EF4-FFF2-40B4-BE49-F238E27FC236}">
                <a16:creationId xmlns:a16="http://schemas.microsoft.com/office/drawing/2014/main" id="{9D66F7B7-4B95-5720-D875-7C56232275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"/>
          <a:stretch/>
        </p:blipFill>
        <p:spPr bwMode="auto">
          <a:xfrm>
            <a:off x="6267425" y="2006107"/>
            <a:ext cx="3471811" cy="401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F12533-D119-F540-2B27-2CA01A1D9A0B}"/>
              </a:ext>
            </a:extLst>
          </p:cNvPr>
          <p:cNvSpPr txBox="1"/>
          <p:nvPr/>
        </p:nvSpPr>
        <p:spPr>
          <a:xfrm>
            <a:off x="2866767" y="6193877"/>
            <a:ext cx="5873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Source: Chris Bakke on Twitter </a:t>
            </a:r>
            <a:r>
              <a:rPr lang="en-GB" sz="1600" dirty="0">
                <a:hlinkClick r:id="rId4"/>
              </a:rPr>
              <a:t>https://x.com/ChrisJBakke/status/1736533308849443121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91145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err="1"/>
              <a:t>Large</a:t>
            </a:r>
            <a:r>
              <a:rPr lang="en-US" sz="4400" dirty="0"/>
              <a:t> </a:t>
            </a:r>
            <a:r>
              <a:rPr lang="en-US" sz="4400" dirty="0" err="1"/>
              <a:t>Language Models</a:t>
            </a:r>
            <a:endParaRPr lang="en-US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</a:t>
            </a:r>
            <a:r>
              <a:rPr lang="en-US" sz="3200" dirty="0" err="1">
                <a:solidFill>
                  <a:srgbClr val="FFC000"/>
                </a:solidFill>
              </a:rPr>
              <a:t>Knowledge Extraction</a:t>
            </a:r>
            <a:endParaRPr lang="en-US" sz="3200" u="sng" dirty="0">
              <a:solidFill>
                <a:srgbClr val="FFC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208212" y="2213059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 flipV="1">
            <a:off x="6299631" y="2474669"/>
            <a:ext cx="908581" cy="9247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BF539D-042D-B32D-ECA1-9BFB2C807A59}"/>
              </a:ext>
            </a:extLst>
          </p:cNvPr>
          <p:cNvSpPr txBox="1">
            <a:spLocks/>
          </p:cNvSpPr>
          <p:nvPr/>
        </p:nvSpPr>
        <p:spPr>
          <a:xfrm>
            <a:off x="7208212" y="3840101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Hallucination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AF74352C-BFD4-39CB-F7A1-4211A52407FA}"/>
              </a:ext>
            </a:extLst>
          </p:cNvPr>
          <p:cNvCxnSpPr>
            <a:cxnSpLocks/>
            <a:stCxn id="32" idx="2"/>
            <a:endCxn id="6" idx="1"/>
          </p:cNvCxnSpPr>
          <p:nvPr/>
        </p:nvCxnSpPr>
        <p:spPr>
          <a:xfrm>
            <a:off x="6299631" y="3399465"/>
            <a:ext cx="908581" cy="70224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8F031C9B-04A5-5959-6250-C83C6DCEC3C7}"/>
              </a:ext>
            </a:extLst>
          </p:cNvPr>
          <p:cNvSpPr txBox="1"/>
          <p:nvPr/>
        </p:nvSpPr>
        <p:spPr>
          <a:xfrm>
            <a:off x="7726046" y="2875477"/>
            <a:ext cx="1317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>
                <a:solidFill>
                  <a:srgbClr val="FFC000"/>
                </a:solidFill>
                <a:sym typeface="Symbol" panose="05050102010706020507" pitchFamily="18" charset="2"/>
              </a:rPr>
              <a:t></a:t>
            </a:r>
            <a:r>
              <a:rPr lang="de-DE" sz="5400" dirty="0">
                <a:solidFill>
                  <a:srgbClr val="FFC000"/>
                </a:solidFill>
              </a:rPr>
              <a:t>?</a:t>
            </a:r>
            <a:endParaRPr lang="en-US" sz="5400" dirty="0">
              <a:solidFill>
                <a:srgbClr val="FFC000"/>
              </a:solidFill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2BC56156-19BC-9F38-DDE9-15B4BE778A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07"/>
          <a:stretch/>
        </p:blipFill>
        <p:spPr>
          <a:xfrm>
            <a:off x="7412304" y="4500296"/>
            <a:ext cx="4482454" cy="1677187"/>
          </a:xfrm>
          <a:prstGeom prst="rect">
            <a:avLst/>
          </a:prstGeom>
        </p:spPr>
      </p:pic>
      <p:sp>
        <p:nvSpPr>
          <p:cNvPr id="61" name="Speech Bubble: Rectangle 60">
            <a:extLst>
              <a:ext uri="{FF2B5EF4-FFF2-40B4-BE49-F238E27FC236}">
                <a16:creationId xmlns:a16="http://schemas.microsoft.com/office/drawing/2014/main" id="{78B4E21A-B684-4222-90A7-022263B0DDE3}"/>
              </a:ext>
            </a:extLst>
          </p:cNvPr>
          <p:cNvSpPr/>
          <p:nvPr/>
        </p:nvSpPr>
        <p:spPr>
          <a:xfrm>
            <a:off x="7412304" y="4439816"/>
            <a:ext cx="4482454" cy="1737667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94F4F48-9E24-81E7-02A6-CA70E6A1D2D9}"/>
              </a:ext>
            </a:extLst>
          </p:cNvPr>
          <p:cNvSpPr txBox="1"/>
          <p:nvPr/>
        </p:nvSpPr>
        <p:spPr>
          <a:xfrm>
            <a:off x="4264503" y="6301599"/>
            <a:ext cx="3730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https://arxiv.org/abs/2005.11401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18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8" grpId="0"/>
      <p:bldP spid="61" grpId="0" animBg="1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03A69-B0AA-E1E8-884D-5449D2A1C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Short excursion: LLM Embeddings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B50F7-5B41-DC0A-56AD-2EBB983FBB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579505"/>
          </a:xfrm>
        </p:spPr>
        <p:txBody>
          <a:bodyPr/>
          <a:lstStyle/>
          <a:p>
            <a:r>
              <a:rPr lang="en-GB" dirty="0"/>
              <a:t>Embeddings are n-dimensional numerical representations of data, such as words, sentences and text. </a:t>
            </a:r>
            <a:br>
              <a:rPr lang="en-GB" dirty="0"/>
            </a:br>
            <a:r>
              <a:rPr lang="en-GB" dirty="0"/>
              <a:t>Using dimensionality reduction, we can display them and study distances between words: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314289-9AAA-8F87-EF00-227542493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45" y="2647170"/>
            <a:ext cx="3700377" cy="3347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56392F-312A-B02A-C5F7-14832AADE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45" y="2665185"/>
            <a:ext cx="3383035" cy="33292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DD6AB7-6969-0532-FC7E-DE9D7ECA0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649" y="2763520"/>
            <a:ext cx="3510184" cy="32308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942DD6-201B-0A47-AE0A-D0F1EC10CF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027" y="2763520"/>
            <a:ext cx="3682750" cy="32308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1549A34-70EF-FBCA-CA9C-B0A74B8F1624}"/>
              </a:ext>
            </a:extLst>
          </p:cNvPr>
          <p:cNvSpPr txBox="1"/>
          <p:nvPr/>
        </p:nvSpPr>
        <p:spPr>
          <a:xfrm>
            <a:off x="3309620" y="6142504"/>
            <a:ext cx="4960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https://scads.github.io/generative-ai-notebooks/60_rag/10_text-embeddings.html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111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BEAFF-0221-AA89-544D-3F24B11E6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58BCC-BC12-299D-B7CB-F0745F26D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Embeddings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D1EA0-1F5F-D0B0-C4E1-2BE7E43E2F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en-GB" dirty="0"/>
              <a:t>Embeddings represent words, sentences and texts in the form of long vectors of numbers. Example: generated PhD thesis topics for folks @UFZ.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FBD046-825B-47A4-0259-AE8330CD9CE9}"/>
              </a:ext>
            </a:extLst>
          </p:cNvPr>
          <p:cNvSpPr txBox="1"/>
          <p:nvPr/>
        </p:nvSpPr>
        <p:spPr>
          <a:xfrm>
            <a:off x="3137043" y="6098866"/>
            <a:ext cx="513845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Generated using gemma3:12b</a:t>
            </a:r>
          </a:p>
          <a:p>
            <a:r>
              <a:rPr lang="en-US" sz="1400" dirty="0" err="1"/>
              <a:t>Orgarnigram</a:t>
            </a:r>
            <a:r>
              <a:rPr lang="en-US" sz="1400" dirty="0"/>
              <a:t> source: </a:t>
            </a:r>
            <a:r>
              <a:rPr lang="en-US" sz="1400" dirty="0">
                <a:hlinkClick r:id="rId2"/>
              </a:rPr>
              <a:t>https://www.ufz.de/index.php?de=39549</a:t>
            </a:r>
            <a:r>
              <a:rPr lang="en-US" sz="1400" dirty="0"/>
              <a:t>  </a:t>
            </a:r>
            <a:endParaRPr lang="LID4096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8EE1ED-1747-0FAC-FA09-5DC23CED9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12" y="2506897"/>
            <a:ext cx="3537448" cy="27896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1A402A8-532C-EE68-2018-4E56782A9DA7}"/>
              </a:ext>
            </a:extLst>
          </p:cNvPr>
          <p:cNvSpPr txBox="1"/>
          <p:nvPr/>
        </p:nvSpPr>
        <p:spPr>
          <a:xfrm>
            <a:off x="-378619" y="7538826"/>
            <a:ext cx="7834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LID4096" dirty="0">
                <a:hlinkClick r:id="rId4"/>
              </a:rPr>
              <a:t>https://www.ufz.de/export/data/global/98778_UFZ-Organigramm_27-10-2025.jpg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83D6F5-746C-13F2-6BD6-0EADA0C04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068" y="2477085"/>
            <a:ext cx="7360920" cy="2447166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734ECE7C-A29A-03FE-5A64-C208C14368BE}"/>
              </a:ext>
            </a:extLst>
          </p:cNvPr>
          <p:cNvSpPr/>
          <p:nvPr/>
        </p:nvSpPr>
        <p:spPr>
          <a:xfrm>
            <a:off x="3733800" y="3642646"/>
            <a:ext cx="900928" cy="518160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80050B-4F3D-45E9-CA23-F5F6FEDC448B}"/>
              </a:ext>
            </a:extLst>
          </p:cNvPr>
          <p:cNvSpPr txBox="1"/>
          <p:nvPr/>
        </p:nvSpPr>
        <p:spPr>
          <a:xfrm>
            <a:off x="4688068" y="4659345"/>
            <a:ext cx="1979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…</a:t>
            </a:r>
            <a:endParaRPr lang="LID4096" sz="4800" dirty="0"/>
          </a:p>
        </p:txBody>
      </p:sp>
    </p:spTree>
    <p:extLst>
      <p:ext uri="{BB962C8B-B14F-4D97-AF65-F5344CB8AC3E}">
        <p14:creationId xmlns:p14="http://schemas.microsoft.com/office/powerpoint/2010/main" val="4157644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35E1C-29CB-2911-12EA-5CCE91A4A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2A210-6B63-66E1-07DB-32A10C7A6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Exercise: Guessing Groups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AD3AE-8DD8-8B21-7FE9-F573D66DB78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182A1C-7E7F-0790-3ED0-8272DF3AF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095" y="1123949"/>
            <a:ext cx="7065985" cy="488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92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FDD5CB9-AD40-6284-27A6-ADAC96A14622}"/>
              </a:ext>
            </a:extLst>
          </p:cNvPr>
          <p:cNvSpPr/>
          <p:nvPr/>
        </p:nvSpPr>
        <p:spPr>
          <a:xfrm>
            <a:off x="3494948" y="1724285"/>
            <a:ext cx="2936331" cy="39497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Document index</a:t>
            </a: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006EC46-C57F-4FE5-0BAD-4C6463431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629" y="2373542"/>
            <a:ext cx="1288592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88DCF-BB51-3E80-258C-B968987CD480}"/>
              </a:ext>
            </a:extLst>
          </p:cNvPr>
          <p:cNvSpPr/>
          <p:nvPr/>
        </p:nvSpPr>
        <p:spPr>
          <a:xfrm>
            <a:off x="17066" y="1724285"/>
            <a:ext cx="2375456" cy="398018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Query-Encoder</a:t>
            </a: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A8FA8BD-88ED-57F9-9384-2B586BE99862}"/>
              </a:ext>
            </a:extLst>
          </p:cNvPr>
          <p:cNvSpPr/>
          <p:nvPr/>
        </p:nvSpPr>
        <p:spPr>
          <a:xfrm>
            <a:off x="6985065" y="1724285"/>
            <a:ext cx="2464667" cy="39497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Generator </a:t>
            </a:r>
            <a:br>
              <a:rPr lang="de-DE" dirty="0">
                <a:solidFill>
                  <a:schemeClr val="tx1"/>
                </a:solidFill>
              </a:rPr>
            </a:b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5FF07D-71BA-B056-7A2F-06EC27A7A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Retrieval-Augmented Generation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FD043-3725-392F-4D2F-E9C78870A88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53825"/>
          </a:xfrm>
        </p:spPr>
        <p:txBody>
          <a:bodyPr/>
          <a:lstStyle/>
          <a:p>
            <a:r>
              <a:rPr lang="de-DE" dirty="0"/>
              <a:t>Enriching a prompt with context-specific knowledge base</a:t>
            </a:r>
            <a:endParaRPr lang="en-US" dirty="0"/>
          </a:p>
          <a:p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37605F-5D7D-03FD-ACB1-D4E35F41A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340" y="2778278"/>
            <a:ext cx="1291856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47788A-4B5D-860B-5638-893B873AA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746" y="3183014"/>
            <a:ext cx="1280160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A35C47-E7A5-A84E-1921-63D6772D29F2}"/>
              </a:ext>
            </a:extLst>
          </p:cNvPr>
          <p:cNvSpPr txBox="1"/>
          <p:nvPr/>
        </p:nvSpPr>
        <p:spPr>
          <a:xfrm>
            <a:off x="2944376" y="6041200"/>
            <a:ext cx="4629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/>
              <a:t>Image source</a:t>
            </a:r>
            <a:r>
              <a:rPr lang="en-GB" sz="1200" dirty="0"/>
              <a:t>: Moore et al. (2024), </a:t>
            </a:r>
            <a:r>
              <a:rPr lang="en-GB" sz="1200" dirty="0" err="1"/>
              <a:t>licensed</a:t>
            </a:r>
            <a:r>
              <a:rPr lang="en-GB" sz="1200" dirty="0"/>
              <a:t> </a:t>
            </a:r>
            <a:r>
              <a:rPr lang="en-GB" sz="1200" dirty="0">
                <a:hlinkClick r:id="rId5"/>
              </a:rPr>
              <a:t>CC-BY 4.0 </a:t>
            </a:r>
            <a:r>
              <a:rPr lang="en-GB" sz="1200" dirty="0">
                <a:hlinkClick r:id="rId6"/>
              </a:rPr>
              <a:t>https://zenodo.org/records/13168693</a:t>
            </a:r>
            <a:r>
              <a:rPr lang="en-GB" sz="1200" dirty="0"/>
              <a:t>  </a:t>
            </a:r>
          </a:p>
          <a:p>
            <a:r>
              <a:rPr lang="de-DE" sz="1200" dirty="0"/>
              <a:t>Read </a:t>
            </a:r>
            <a:r>
              <a:rPr lang="de-DE" sz="1200" dirty="0" err="1"/>
              <a:t>more</a:t>
            </a:r>
            <a:r>
              <a:rPr lang="de-DE" sz="1200" dirty="0"/>
              <a:t>: Lewis et al 2020</a:t>
            </a:r>
          </a:p>
          <a:p>
            <a:r>
              <a:rPr lang="en-US" sz="1200" dirty="0">
                <a:hlinkClick r:id="rId7"/>
              </a:rPr>
              <a:t>https://arxiv.org/abs/2005.11401</a:t>
            </a:r>
            <a:r>
              <a:rPr lang="de-DE" sz="1200" dirty="0"/>
              <a:t>  </a:t>
            </a:r>
            <a:endParaRPr lang="en-US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96BDAA-E2E9-3AF2-B444-0D8988C6D196}"/>
              </a:ext>
            </a:extLst>
          </p:cNvPr>
          <p:cNvSpPr/>
          <p:nvPr/>
        </p:nvSpPr>
        <p:spPr>
          <a:xfrm>
            <a:off x="128806" y="3126258"/>
            <a:ext cx="2118938" cy="11328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“</a:t>
            </a:r>
            <a:r>
              <a:rPr lang="en-GB" sz="1600" dirty="0" err="1"/>
              <a:t>What</a:t>
            </a:r>
            <a:r>
              <a:rPr lang="en-GB" sz="1600" dirty="0"/>
              <a:t> </a:t>
            </a:r>
            <a:r>
              <a:rPr lang="en-GB" sz="1600" dirty="0" err="1"/>
              <a:t>is</a:t>
            </a:r>
            <a:r>
              <a:rPr lang="en-GB" sz="1600" dirty="0"/>
              <a:t> Dr. Haase </a:t>
            </a:r>
            <a:r>
              <a:rPr lang="en-GB" sz="1600" dirty="0" err="1"/>
              <a:t>responsible for</a:t>
            </a:r>
            <a:r>
              <a:rPr lang="en-GB" sz="1600" dirty="0"/>
              <a:t> in the </a:t>
            </a:r>
            <a:r>
              <a:rPr lang="en-GB" sz="1600" dirty="0" err="1"/>
              <a:t>NFDI4BioImage project</a:t>
            </a:r>
            <a:r>
              <a:rPr lang="en-GB" sz="1600" dirty="0"/>
              <a:t>?”</a:t>
            </a:r>
            <a:endParaRPr lang="LID4096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514EF3-9C14-897A-83A9-197320EA59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3640" y="3587750"/>
            <a:ext cx="1311672" cy="1828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095C0D2-43F5-34D7-E83F-031CA0BC2D44}"/>
              </a:ext>
            </a:extLst>
          </p:cNvPr>
          <p:cNvSpPr/>
          <p:nvPr/>
        </p:nvSpPr>
        <p:spPr>
          <a:xfrm>
            <a:off x="7111844" y="4364523"/>
            <a:ext cx="2188790" cy="11184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“</a:t>
            </a:r>
            <a:r>
              <a:rPr lang="en-GB" sz="1600" dirty="0" err="1"/>
              <a:t>What</a:t>
            </a:r>
            <a:r>
              <a:rPr lang="en-GB" sz="1600" dirty="0"/>
              <a:t> </a:t>
            </a:r>
            <a:r>
              <a:rPr lang="en-GB" sz="1600" dirty="0" err="1"/>
              <a:t>is</a:t>
            </a:r>
            <a:r>
              <a:rPr lang="en-GB" sz="1600" dirty="0"/>
              <a:t> Dr. Haase </a:t>
            </a:r>
            <a:r>
              <a:rPr lang="en-GB" sz="1600" dirty="0" err="1"/>
              <a:t>responsible for</a:t>
            </a:r>
            <a:r>
              <a:rPr lang="en-GB" sz="1600" dirty="0"/>
              <a:t> in the </a:t>
            </a:r>
            <a:r>
              <a:rPr lang="en-GB" sz="1600" dirty="0" err="1"/>
              <a:t>NFDI4BioImage project</a:t>
            </a:r>
            <a:r>
              <a:rPr lang="en-GB" sz="1600" dirty="0"/>
              <a:t>?”</a:t>
            </a:r>
            <a:endParaRPr lang="LID4096" sz="16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1C665F9-F101-1185-A518-591E7E600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696" y="2182060"/>
            <a:ext cx="1238906" cy="176986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589CF37-EE09-3BCC-F431-C2029D6862E4}"/>
              </a:ext>
            </a:extLst>
          </p:cNvPr>
          <p:cNvSpPr/>
          <p:nvPr/>
        </p:nvSpPr>
        <p:spPr>
          <a:xfrm>
            <a:off x="10275104" y="2708539"/>
            <a:ext cx="1241128" cy="7179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LLM</a:t>
            </a:r>
            <a:endParaRPr lang="LID4096" dirty="0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A95D8ADD-AAF9-9982-6358-43848A2D2705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247744" y="2557903"/>
            <a:ext cx="2634588" cy="1134775"/>
          </a:xfrm>
          <a:prstGeom prst="bentConnector3">
            <a:avLst>
              <a:gd name="adj1" fmla="val 28019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583194D-1C68-546D-12F0-538653C709B7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247744" y="3008950"/>
            <a:ext cx="2256994" cy="683728"/>
          </a:xfrm>
          <a:prstGeom prst="bentConnector3">
            <a:avLst>
              <a:gd name="adj1" fmla="val 32782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7606630D-E4C3-A904-C24A-B784A4844D56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247744" y="3360420"/>
            <a:ext cx="1828956" cy="332258"/>
          </a:xfrm>
          <a:prstGeom prst="bentConnector3">
            <a:avLst>
              <a:gd name="adj1" fmla="val 40001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5546DA47-3D8D-F2BC-A868-EC5C0EE3A7D0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247744" y="3692678"/>
            <a:ext cx="1475896" cy="19919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39A916C5-BD9A-95A2-FA5E-C94601346850}"/>
              </a:ext>
            </a:extLst>
          </p:cNvPr>
          <p:cNvCxnSpPr>
            <a:cxnSpLocks/>
            <a:stCxn id="9" idx="3"/>
            <a:endCxn id="18" idx="1"/>
          </p:cNvCxnSpPr>
          <p:nvPr/>
        </p:nvCxnSpPr>
        <p:spPr>
          <a:xfrm flipV="1">
            <a:off x="5412906" y="3066993"/>
            <a:ext cx="2188790" cy="1030421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0CD3C4CA-CD59-A71A-7B7E-341D99AA71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8840602" y="3066993"/>
            <a:ext cx="1434502" cy="54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94B6359F-64D9-486B-9B4B-6AA150B8F488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>
          <a:xfrm flipV="1">
            <a:off x="9300634" y="3067533"/>
            <a:ext cx="974470" cy="1856228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00E7D8B0-EEEC-8602-135B-5B5C81F33A1A}"/>
              </a:ext>
            </a:extLst>
          </p:cNvPr>
          <p:cNvSpPr/>
          <p:nvPr/>
        </p:nvSpPr>
        <p:spPr>
          <a:xfrm>
            <a:off x="9929754" y="3871837"/>
            <a:ext cx="1931829" cy="116800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Laut </a:t>
            </a:r>
            <a:r>
              <a:rPr lang="en-GB" dirty="0" err="1">
                <a:solidFill>
                  <a:schemeClr val="tx1"/>
                </a:solidFill>
              </a:rPr>
              <a:t>Seite</a:t>
            </a:r>
            <a:r>
              <a:rPr lang="en-GB" dirty="0">
                <a:solidFill>
                  <a:schemeClr val="tx1"/>
                </a:solidFill>
              </a:rPr>
              <a:t> 4 </a:t>
            </a:r>
            <a:r>
              <a:rPr lang="en-GB" dirty="0" err="1">
                <a:solidFill>
                  <a:schemeClr val="tx1"/>
                </a:solidFill>
              </a:rPr>
              <a:t>ist</a:t>
            </a:r>
            <a:r>
              <a:rPr lang="en-GB" dirty="0">
                <a:solidFill>
                  <a:schemeClr val="tx1"/>
                </a:solidFill>
              </a:rPr>
              <a:t> Dr. Haase </a:t>
            </a:r>
            <a:r>
              <a:rPr lang="en-GB" dirty="0" err="1">
                <a:solidFill>
                  <a:schemeClr val="tx1"/>
                </a:solidFill>
              </a:rPr>
              <a:t>verantwortlich</a:t>
            </a:r>
            <a:r>
              <a:rPr lang="en-GB" dirty="0">
                <a:solidFill>
                  <a:schemeClr val="tx1"/>
                </a:solidFill>
              </a:rPr>
              <a:t> für …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F8B708E0-81FD-34ED-35EE-602464381EF9}"/>
              </a:ext>
            </a:extLst>
          </p:cNvPr>
          <p:cNvCxnSpPr>
            <a:cxnSpLocks/>
            <a:stCxn id="19" idx="2"/>
            <a:endCxn id="43" idx="0"/>
          </p:cNvCxnSpPr>
          <p:nvPr/>
        </p:nvCxnSpPr>
        <p:spPr>
          <a:xfrm rot="16200000" flipH="1">
            <a:off x="10673013" y="3649181"/>
            <a:ext cx="445310" cy="1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D1C3F2AA-0632-7A77-02F7-33CE6F113C52}"/>
              </a:ext>
            </a:extLst>
          </p:cNvPr>
          <p:cNvSpPr txBox="1"/>
          <p:nvPr/>
        </p:nvSpPr>
        <p:spPr>
          <a:xfrm>
            <a:off x="2390046" y="3924863"/>
            <a:ext cx="1135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Comparison</a:t>
            </a:r>
            <a:endParaRPr lang="LID4096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B8C4F67-1FFD-5FD2-9BA8-7180322AE902}"/>
              </a:ext>
            </a:extLst>
          </p:cNvPr>
          <p:cNvSpPr txBox="1"/>
          <p:nvPr/>
        </p:nvSpPr>
        <p:spPr>
          <a:xfrm>
            <a:off x="7051842" y="3919217"/>
            <a:ext cx="228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Relevant</a:t>
            </a: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documents</a:t>
            </a:r>
            <a:endParaRPr lang="LID4096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F2F54C53-7E76-7DB1-1740-7AE89D80F9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2262" y="4253144"/>
            <a:ext cx="904227" cy="958936"/>
          </a:xfrm>
          <a:prstGeom prst="rect">
            <a:avLst/>
          </a:prstGeom>
        </p:spPr>
      </p:pic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0D4F1D71-B309-604E-1A8C-B4E02F20C6AB}"/>
              </a:ext>
            </a:extLst>
          </p:cNvPr>
          <p:cNvCxnSpPr>
            <a:cxnSpLocks/>
            <a:stCxn id="13" idx="2"/>
            <a:endCxn id="17" idx="2"/>
          </p:cNvCxnSpPr>
          <p:nvPr/>
        </p:nvCxnSpPr>
        <p:spPr>
          <a:xfrm rot="16200000" flipH="1">
            <a:off x="4085307" y="1362066"/>
            <a:ext cx="1223901" cy="7017964"/>
          </a:xfrm>
          <a:prstGeom prst="bentConnector3">
            <a:avLst>
              <a:gd name="adj1" fmla="val 13140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4FEF1317-732F-264B-04BF-BF5CFCC0E663}"/>
              </a:ext>
            </a:extLst>
          </p:cNvPr>
          <p:cNvSpPr/>
          <p:nvPr/>
        </p:nvSpPr>
        <p:spPr>
          <a:xfrm>
            <a:off x="2568388" y="4257771"/>
            <a:ext cx="828101" cy="872282"/>
          </a:xfrm>
          <a:prstGeom prst="rect">
            <a:avLst/>
          </a:prstGeom>
          <a:noFill/>
          <a:ln w="38100">
            <a:solidFill>
              <a:srgbClr val="6CAF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2D41CC-8BD1-C052-EF13-63D4C46D1BC0}"/>
              </a:ext>
            </a:extLst>
          </p:cNvPr>
          <p:cNvSpPr txBox="1"/>
          <p:nvPr/>
        </p:nvSpPr>
        <p:spPr>
          <a:xfrm>
            <a:off x="2376685" y="5196635"/>
            <a:ext cx="1135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6CAF69"/>
                </a:solidFill>
              </a:rPr>
              <a:t>Embedding</a:t>
            </a:r>
            <a:endParaRPr lang="LID4096" sz="1400" dirty="0">
              <a:solidFill>
                <a:srgbClr val="6CAF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0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43" grpId="0" animBg="1"/>
      <p:bldP spid="55" grpId="0"/>
      <p:bldP spid="58" grpId="0"/>
      <p:bldP spid="25" grpId="0" animBg="1"/>
      <p:bldP spid="26" grpId="0"/>
    </p:bld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8F8D1C-8693-43B4-9141-AEF95057B684}">
  <ds:schemaRefs>
    <ds:schemaRef ds:uri="a086261e-0429-4196-aa9d-895edc846c16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10390</TotalTime>
  <Words>2209</Words>
  <Application>Microsoft Office PowerPoint</Application>
  <PresentationFormat>Widescreen</PresentationFormat>
  <Paragraphs>393</Paragraphs>
  <Slides>44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Aptos</vt:lpstr>
      <vt:lpstr>Arial</vt:lpstr>
      <vt:lpstr>Calibri</vt:lpstr>
      <vt:lpstr>Open Sans</vt:lpstr>
      <vt:lpstr>Open Sans ExtraBold</vt:lpstr>
      <vt:lpstr>Symbol</vt:lpstr>
      <vt:lpstr>Times New Roman</vt:lpstr>
      <vt:lpstr>Wingdings</vt:lpstr>
      <vt:lpstr>TUD_2018</vt:lpstr>
      <vt:lpstr>PowerPoint Presentation</vt:lpstr>
      <vt:lpstr>Quiz</vt:lpstr>
      <vt:lpstr>AI systems / AI agents</vt:lpstr>
      <vt:lpstr>AI systems / AI agents</vt:lpstr>
      <vt:lpstr>Large Language Models</vt:lpstr>
      <vt:lpstr>Short excursion: LLM Embeddings</vt:lpstr>
      <vt:lpstr>Embeddings</vt:lpstr>
      <vt:lpstr>Exercise: Guessing Groups</vt:lpstr>
      <vt:lpstr>Retrieval-Augmented Generation</vt:lpstr>
      <vt:lpstr>Embeddings - Benchmarks</vt:lpstr>
      <vt:lpstr>Embeddings - Benchmarks</vt:lpstr>
      <vt:lpstr>Chatbot Arena Leaderboard</vt:lpstr>
      <vt:lpstr>Chatbot Arena Leaderboard</vt:lpstr>
      <vt:lpstr>PowerPoint Presentation</vt:lpstr>
      <vt:lpstr>Information extraction</vt:lpstr>
      <vt:lpstr>Information extraction</vt:lpstr>
      <vt:lpstr>Information extraction</vt:lpstr>
      <vt:lpstr>Advanced Prompt-Engineering</vt:lpstr>
      <vt:lpstr>PowerPoint Presentation</vt:lpstr>
      <vt:lpstr>Can LLMs solve real-world GitHub issues?</vt:lpstr>
      <vt:lpstr>AI-generated Code</vt:lpstr>
      <vt:lpstr>Large-Language Models for Data Analysis</vt:lpstr>
      <vt:lpstr>Why code generation using LLMs?</vt:lpstr>
      <vt:lpstr>How good are LLMs for Bio-image Analysis?</vt:lpstr>
      <vt:lpstr>How good are LLMs for Bio-image Analysis?</vt:lpstr>
      <vt:lpstr>How good are LLMs for Bio-image Analysis?</vt:lpstr>
      <vt:lpstr>Benchmarking LLMs for Bio-image Analysis</vt:lpstr>
      <vt:lpstr>Benchmarking LLMs for Bio-image Analysis</vt:lpstr>
      <vt:lpstr>Benchmarking LLMs for Bio-image Analysis</vt:lpstr>
      <vt:lpstr>Quiz: Is it a good idea to upload my own research data to a commercial LLM / cloud provider?</vt:lpstr>
      <vt:lpstr>AI-assisted data analysis</vt:lpstr>
      <vt:lpstr>AI-assisted data analysis</vt:lpstr>
      <vt:lpstr>AI-assisted data analysis</vt:lpstr>
      <vt:lpstr>Rerun AI-generated code on safe infrastructure</vt:lpstr>
      <vt:lpstr>AI systems for coding</vt:lpstr>
      <vt:lpstr>AI systems for coding</vt:lpstr>
      <vt:lpstr>Large-Language Models for Data Analysis</vt:lpstr>
      <vt:lpstr>PowerPoint Presentation</vt:lpstr>
      <vt:lpstr>Exercise: Create a chatbot</vt:lpstr>
      <vt:lpstr>Exercise: Search through documents</vt:lpstr>
      <vt:lpstr>Exercise: Data analysis</vt:lpstr>
      <vt:lpstr>Feedback round</vt:lpstr>
      <vt:lpstr>Note</vt:lpstr>
      <vt:lpstr>Note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268</cp:revision>
  <dcterms:modified xsi:type="dcterms:W3CDTF">2025-12-11T09:33:55Z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