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5" r:id="rId5"/>
  </p:sldMasterIdLst>
  <p:notesMasterIdLst>
    <p:notesMasterId r:id="rId67"/>
  </p:notesMasterIdLst>
  <p:handoutMasterIdLst>
    <p:handoutMasterId r:id="rId68"/>
  </p:handoutMasterIdLst>
  <p:sldIdLst>
    <p:sldId id="256" r:id="rId6"/>
    <p:sldId id="1886" r:id="rId7"/>
    <p:sldId id="261" r:id="rId8"/>
    <p:sldId id="262" r:id="rId9"/>
    <p:sldId id="1615" r:id="rId10"/>
    <p:sldId id="1887" r:id="rId11"/>
    <p:sldId id="1915" r:id="rId12"/>
    <p:sldId id="1799" r:id="rId13"/>
    <p:sldId id="2009" r:id="rId14"/>
    <p:sldId id="1854" r:id="rId15"/>
    <p:sldId id="1839" r:id="rId16"/>
    <p:sldId id="2058" r:id="rId17"/>
    <p:sldId id="2059" r:id="rId18"/>
    <p:sldId id="2060" r:id="rId19"/>
    <p:sldId id="1939" r:id="rId20"/>
    <p:sldId id="1893" r:id="rId21"/>
    <p:sldId id="1965" r:id="rId22"/>
    <p:sldId id="2062" r:id="rId23"/>
    <p:sldId id="1894" r:id="rId24"/>
    <p:sldId id="2011" r:id="rId25"/>
    <p:sldId id="2063" r:id="rId26"/>
    <p:sldId id="2064" r:id="rId27"/>
    <p:sldId id="2035" r:id="rId28"/>
    <p:sldId id="2036" r:id="rId29"/>
    <p:sldId id="2049" r:id="rId30"/>
    <p:sldId id="2050" r:id="rId31"/>
    <p:sldId id="2051" r:id="rId32"/>
    <p:sldId id="2052" r:id="rId33"/>
    <p:sldId id="2053" r:id="rId34"/>
    <p:sldId id="2054" r:id="rId35"/>
    <p:sldId id="2055" r:id="rId36"/>
    <p:sldId id="2057" r:id="rId37"/>
    <p:sldId id="2010" r:id="rId38"/>
    <p:sldId id="1895" r:id="rId39"/>
    <p:sldId id="1896" r:id="rId40"/>
    <p:sldId id="1967" r:id="rId41"/>
    <p:sldId id="1968" r:id="rId42"/>
    <p:sldId id="1999" r:id="rId43"/>
    <p:sldId id="1972" r:id="rId44"/>
    <p:sldId id="1831" r:id="rId45"/>
    <p:sldId id="1922" r:id="rId46"/>
    <p:sldId id="1923" r:id="rId47"/>
    <p:sldId id="1903" r:id="rId48"/>
    <p:sldId id="1925" r:id="rId49"/>
    <p:sldId id="1834" r:id="rId50"/>
    <p:sldId id="1835" r:id="rId51"/>
    <p:sldId id="1984" r:id="rId52"/>
    <p:sldId id="1859" r:id="rId53"/>
    <p:sldId id="2002" r:id="rId54"/>
    <p:sldId id="2000" r:id="rId55"/>
    <p:sldId id="2066" r:id="rId56"/>
    <p:sldId id="1962" r:id="rId57"/>
    <p:sldId id="2042" r:id="rId58"/>
    <p:sldId id="2043" r:id="rId59"/>
    <p:sldId id="1969" r:id="rId60"/>
    <p:sldId id="1850" r:id="rId61"/>
    <p:sldId id="1971" r:id="rId62"/>
    <p:sldId id="2065" r:id="rId63"/>
    <p:sldId id="2008" r:id="rId64"/>
    <p:sldId id="1860" r:id="rId65"/>
    <p:sldId id="1863" r:id="rId6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B43D2CB-6D07-4AF6-8385-F02019C31457}">
          <p14:sldIdLst>
            <p14:sldId id="256"/>
            <p14:sldId id="1886"/>
            <p14:sldId id="261"/>
            <p14:sldId id="262"/>
            <p14:sldId id="1615"/>
            <p14:sldId id="1887"/>
            <p14:sldId id="1915"/>
            <p14:sldId id="1799"/>
            <p14:sldId id="2009"/>
            <p14:sldId id="1854"/>
            <p14:sldId id="1839"/>
            <p14:sldId id="2058"/>
            <p14:sldId id="2059"/>
            <p14:sldId id="2060"/>
            <p14:sldId id="1939"/>
            <p14:sldId id="1893"/>
            <p14:sldId id="1965"/>
            <p14:sldId id="2062"/>
            <p14:sldId id="1894"/>
            <p14:sldId id="2011"/>
            <p14:sldId id="2063"/>
            <p14:sldId id="2064"/>
            <p14:sldId id="2035"/>
            <p14:sldId id="2036"/>
            <p14:sldId id="2049"/>
            <p14:sldId id="2050"/>
            <p14:sldId id="2051"/>
            <p14:sldId id="2052"/>
            <p14:sldId id="2053"/>
            <p14:sldId id="2054"/>
            <p14:sldId id="2055"/>
            <p14:sldId id="2057"/>
            <p14:sldId id="2010"/>
            <p14:sldId id="1895"/>
            <p14:sldId id="1896"/>
            <p14:sldId id="1967"/>
            <p14:sldId id="1968"/>
            <p14:sldId id="1999"/>
            <p14:sldId id="1972"/>
            <p14:sldId id="1831"/>
            <p14:sldId id="1922"/>
            <p14:sldId id="1923"/>
            <p14:sldId id="1903"/>
            <p14:sldId id="1925"/>
            <p14:sldId id="1834"/>
            <p14:sldId id="1835"/>
            <p14:sldId id="1984"/>
            <p14:sldId id="1859"/>
            <p14:sldId id="2002"/>
            <p14:sldId id="2000"/>
            <p14:sldId id="2066"/>
            <p14:sldId id="1962"/>
            <p14:sldId id="2042"/>
            <p14:sldId id="2043"/>
            <p14:sldId id="1969"/>
            <p14:sldId id="1850"/>
            <p14:sldId id="1971"/>
            <p14:sldId id="2065"/>
            <p14:sldId id="2008"/>
            <p14:sldId id="1860"/>
            <p14:sldId id="1863"/>
          </p14:sldIdLst>
        </p14:section>
        <p14:section name="Vorlagedatei speichern" id="{AEBC5EF8-8830-4BD1-BC6A-5A08C5F265C4}">
          <p14:sldIdLst/>
        </p14:section>
        <p14:section name="Hinweise" id="{56D9347E-C790-4216-A93D-C117F720C0C3}">
          <p14:sldIdLst/>
        </p14:section>
        <p14:section name="Beispielseiten" id="{CA34319E-7765-4C8B-AD7F-242E6857A15E}">
          <p14:sldIdLst/>
        </p14:section>
        <p14:section name="More Examples" id="{60A2C5C4-FF54-4ACC-A17E-78E04B26754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nöfel,Anja" initials="K"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AF69"/>
    <a:srgbClr val="FAFAFA"/>
    <a:srgbClr val="282A28"/>
    <a:srgbClr val="FFF3CC"/>
    <a:srgbClr val="D5E8D4"/>
    <a:srgbClr val="FF7C80"/>
    <a:srgbClr val="F0F0F0"/>
    <a:srgbClr val="B0E3E6"/>
    <a:srgbClr val="3EBCC2"/>
    <a:srgbClr val="649D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unkle Formatvorlage 1 - Akz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07" autoAdjust="0"/>
    <p:restoredTop sz="95185" autoAdjust="0"/>
  </p:normalViewPr>
  <p:slideViewPr>
    <p:cSldViewPr snapToGrid="0" snapToObjects="1">
      <p:cViewPr varScale="1">
        <p:scale>
          <a:sx n="118" d="100"/>
          <a:sy n="118" d="100"/>
        </p:scale>
        <p:origin x="187" y="48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3" d="100"/>
          <a:sy n="63" d="100"/>
        </p:scale>
        <p:origin x="298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AC6211-610F-44E5-BF19-D3CDF6EDD281}" type="datetimeFigureOut">
              <a:rPr lang="de-DE" smtClean="0"/>
              <a:t>11.12.2025</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D61AA8-FB04-42D1-9939-D1A1356F8086}" type="slidenum">
              <a:rPr lang="de-DE" smtClean="0"/>
              <a:t>‹#›</a:t>
            </a:fld>
            <a:endParaRPr lang="de-DE"/>
          </a:p>
        </p:txBody>
      </p:sp>
    </p:spTree>
    <p:extLst>
      <p:ext uri="{BB962C8B-B14F-4D97-AF65-F5344CB8AC3E}">
        <p14:creationId xmlns:p14="http://schemas.microsoft.com/office/powerpoint/2010/main" val="11431560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7435D3-23A6-45D3-8DFA-7317DC1E7A64}" type="datetimeFigureOut">
              <a:rPr lang="de-DE" smtClean="0"/>
              <a:t>11.12.2025</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69AC09-DF60-43F4-96BF-67D4D9A74094}" type="slidenum">
              <a:rPr lang="de-DE" smtClean="0"/>
              <a:t>‹#›</a:t>
            </a:fld>
            <a:endParaRPr lang="de-DE"/>
          </a:p>
        </p:txBody>
      </p:sp>
    </p:spTree>
    <p:extLst>
      <p:ext uri="{BB962C8B-B14F-4D97-AF65-F5344CB8AC3E}">
        <p14:creationId xmlns:p14="http://schemas.microsoft.com/office/powerpoint/2010/main" val="383318259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 name="PlaceHolder 1"/>
          <p:cNvSpPr>
            <a:spLocks noGrp="1" noRot="1" noChangeAspect="1"/>
          </p:cNvSpPr>
          <p:nvPr>
            <p:ph type="sldImg"/>
          </p:nvPr>
        </p:nvSpPr>
        <p:spPr>
          <a:xfrm>
            <a:off x="381000" y="685800"/>
            <a:ext cx="6096000" cy="3429000"/>
          </a:xfrm>
          <a:prstGeom prst="rect">
            <a:avLst/>
          </a:prstGeom>
          <a:ln w="0">
            <a:noFill/>
          </a:ln>
        </p:spPr>
      </p:sp>
      <p:sp>
        <p:nvSpPr>
          <p:cNvPr id="1048" name="PlaceHolder 2"/>
          <p:cNvSpPr>
            <a:spLocks noGrp="1"/>
          </p:cNvSpPr>
          <p:nvPr>
            <p:ph type="body"/>
          </p:nvPr>
        </p:nvSpPr>
        <p:spPr>
          <a:xfrm>
            <a:off x="685800" y="4343400"/>
            <a:ext cx="5486040" cy="4114440"/>
          </a:xfrm>
          <a:prstGeom prst="rect">
            <a:avLst/>
          </a:prstGeom>
          <a:noFill/>
          <a:ln w="0">
            <a:noFill/>
          </a:ln>
        </p:spPr>
        <p:txBody>
          <a:bodyPr tIns="91440" bIns="91440" anchor="t">
            <a:noAutofit/>
          </a:bodyPr>
          <a:lstStyle/>
          <a:p>
            <a:pPr marL="457200" indent="-298440">
              <a:lnSpc>
                <a:spcPct val="100000"/>
              </a:lnSpc>
              <a:buClr>
                <a:srgbClr val="000000"/>
              </a:buClr>
              <a:buFont typeface="Wingdings" charset="2"/>
              <a:buChar char=""/>
            </a:pPr>
            <a:r>
              <a:rPr lang="de-DE" sz="1100" b="0" strike="noStrike" spc="-1">
                <a:solidFill>
                  <a:srgbClr val="000000"/>
                </a:solidFill>
                <a:latin typeface="Calibri"/>
              </a:rPr>
              <a:t>Wer wir sind</a:t>
            </a:r>
          </a:p>
        </p:txBody>
      </p:sp>
      <p:sp>
        <p:nvSpPr>
          <p:cNvPr id="1049" name="PlaceHolder 3"/>
          <p:cNvSpPr>
            <a:spLocks noGrp="1"/>
          </p:cNvSpPr>
          <p:nvPr>
            <p:ph type="sldNum" idx="10"/>
          </p:nvPr>
        </p:nvSpPr>
        <p:spPr>
          <a:xfrm>
            <a:off x="0" y="0"/>
            <a:ext cx="0" cy="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de-DE" sz="1200" b="0" strike="noStrike" spc="-1">
                <a:solidFill>
                  <a:srgbClr val="000000"/>
                </a:solidFill>
                <a:latin typeface="Calibri"/>
                <a:ea typeface="+mn-ea"/>
              </a:defRPr>
            </a:lvl1pPr>
          </a:lstStyle>
          <a:p>
            <a:pPr indent="0" algn="r" defTabSz="914400">
              <a:lnSpc>
                <a:spcPct val="100000"/>
              </a:lnSpc>
              <a:buNone/>
              <a:tabLst>
                <a:tab pos="0" algn="l"/>
              </a:tabLst>
            </a:pPr>
            <a:fld id="{D9AD0509-A202-44BD-A7C9-65F5C6A5DB86}" type="slidenum">
              <a:rPr lang="de-DE" sz="1200" b="0" strike="noStrike" spc="-1">
                <a:solidFill>
                  <a:srgbClr val="000000"/>
                </a:solidFill>
                <a:latin typeface="Calibri"/>
                <a:ea typeface="+mn-ea"/>
              </a:rPr>
              <a:t>3</a:t>
            </a:fld>
            <a:endParaRPr lang="de-DE" sz="1200" b="0" strike="noStrike" spc="-1">
              <a:solidFill>
                <a:srgbClr val="000000"/>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 name="PlaceHolder 1"/>
          <p:cNvSpPr>
            <a:spLocks noGrp="1" noRot="1" noChangeAspect="1"/>
          </p:cNvSpPr>
          <p:nvPr>
            <p:ph type="sldImg"/>
          </p:nvPr>
        </p:nvSpPr>
        <p:spPr>
          <a:xfrm>
            <a:off x="381000" y="685800"/>
            <a:ext cx="6096000" cy="3429000"/>
          </a:xfrm>
          <a:prstGeom prst="rect">
            <a:avLst/>
          </a:prstGeom>
          <a:ln w="0">
            <a:noFill/>
          </a:ln>
        </p:spPr>
      </p:sp>
      <p:sp>
        <p:nvSpPr>
          <p:cNvPr id="1051" name="PlaceHolder 2"/>
          <p:cNvSpPr>
            <a:spLocks noGrp="1"/>
          </p:cNvSpPr>
          <p:nvPr>
            <p:ph type="body"/>
          </p:nvPr>
        </p:nvSpPr>
        <p:spPr>
          <a:xfrm>
            <a:off x="685800" y="4343400"/>
            <a:ext cx="5486040" cy="4114440"/>
          </a:xfrm>
          <a:prstGeom prst="rect">
            <a:avLst/>
          </a:prstGeom>
          <a:noFill/>
          <a:ln w="0">
            <a:noFill/>
          </a:ln>
        </p:spPr>
        <p:txBody>
          <a:bodyPr tIns="91440" bIns="91440" anchor="t">
            <a:noAutofit/>
          </a:bodyPr>
          <a:lstStyle/>
          <a:p>
            <a:pPr indent="0" defTabSz="914400">
              <a:lnSpc>
                <a:spcPct val="100000"/>
              </a:lnSpc>
              <a:buNone/>
              <a:tabLst>
                <a:tab pos="0" algn="l"/>
              </a:tabLst>
            </a:pPr>
            <a:r>
              <a:rPr lang="de-DE" sz="1100" b="0" strike="noStrike" spc="-1">
                <a:solidFill>
                  <a:srgbClr val="000000"/>
                </a:solidFill>
                <a:latin typeface="Calibri"/>
              </a:rPr>
              <a:t>Hintergrund: </a:t>
            </a:r>
            <a:r>
              <a:rPr lang="en-US" sz="1100" b="0" strike="noStrike" spc="-1">
                <a:solidFill>
                  <a:srgbClr val="000000"/>
                </a:solidFill>
                <a:latin typeface="Calibri"/>
              </a:rPr>
              <a:t>Episode 1: Trivia- oder wie alles begann…</a:t>
            </a:r>
            <a:br>
              <a:rPr sz="1100"/>
            </a:br>
            <a:r>
              <a:rPr lang="en-US" sz="1100" b="0" strike="noStrike" spc="-1">
                <a:solidFill>
                  <a:srgbClr val="000000"/>
                </a:solidFill>
                <a:latin typeface="Calibri"/>
              </a:rPr>
              <a:t>Hat jmd. Hier etwas von der KI Strategie des Bundes und der Länder gehört?</a:t>
            </a:r>
            <a:endParaRPr lang="de-DE" sz="1100" b="0" strike="noStrike" spc="-1">
              <a:solidFill>
                <a:srgbClr val="000000"/>
              </a:solidFill>
              <a:latin typeface="Calibri"/>
            </a:endParaRPr>
          </a:p>
          <a:p>
            <a:pPr indent="0" defTabSz="914400">
              <a:lnSpc>
                <a:spcPct val="100000"/>
              </a:lnSpc>
              <a:buNone/>
              <a:tabLst>
                <a:tab pos="0" algn="l"/>
              </a:tabLst>
            </a:pPr>
            <a:endParaRPr lang="de-DE" sz="1100" b="0" strike="noStrike" spc="-1">
              <a:solidFill>
                <a:srgbClr val="000000"/>
              </a:solidFill>
              <a:latin typeface="Calibri"/>
            </a:endParaRPr>
          </a:p>
          <a:p>
            <a:pPr indent="0" defTabSz="914400">
              <a:lnSpc>
                <a:spcPct val="100000"/>
              </a:lnSpc>
              <a:buNone/>
              <a:tabLst>
                <a:tab pos="0" algn="l"/>
              </a:tabLst>
            </a:pPr>
            <a:endParaRPr lang="de-DE" sz="1100" b="0" strike="noStrike" spc="-1">
              <a:solidFill>
                <a:srgbClr val="000000"/>
              </a:solidFill>
              <a:latin typeface="Calibri"/>
            </a:endParaRPr>
          </a:p>
        </p:txBody>
      </p:sp>
      <p:sp>
        <p:nvSpPr>
          <p:cNvPr id="1052" name="PlaceHolder 3"/>
          <p:cNvSpPr>
            <a:spLocks noGrp="1"/>
          </p:cNvSpPr>
          <p:nvPr>
            <p:ph type="sldNum" idx="11"/>
          </p:nvPr>
        </p:nvSpPr>
        <p:spPr>
          <a:xfrm>
            <a:off x="0" y="0"/>
            <a:ext cx="0" cy="0"/>
          </a:xfrm>
          <a:prstGeom prst="rect">
            <a:avLst/>
          </a:prstGeom>
          <a:noFill/>
          <a:ln w="0">
            <a:noFill/>
          </a:ln>
        </p:spPr>
        <p:txBody>
          <a:bodyPr lIns="90000" tIns="-45000" rIns="90000" bIns="-45000" anchor="t">
            <a:noAutofit/>
          </a:bodyPr>
          <a:lstStyle>
            <a:lvl1pPr indent="0">
              <a:lnSpc>
                <a:spcPct val="100000"/>
              </a:lnSpc>
              <a:buNone/>
              <a:defRPr lang="de-DE" sz="1400" b="0" strike="noStrike" spc="-1">
                <a:solidFill>
                  <a:srgbClr val="000000"/>
                </a:solidFill>
                <a:latin typeface="Arial"/>
                <a:ea typeface="Arial"/>
              </a:defRPr>
            </a:lvl1pPr>
          </a:lstStyle>
          <a:p>
            <a:pPr indent="0">
              <a:lnSpc>
                <a:spcPct val="100000"/>
              </a:lnSpc>
              <a:buNone/>
            </a:pPr>
            <a:fld id="{96AD8587-BBF8-474B-9FDC-3D50DD454CF5}" type="slidenum">
              <a:rPr lang="de-DE" sz="1400" b="0" strike="noStrike" spc="-1">
                <a:solidFill>
                  <a:srgbClr val="000000"/>
                </a:solidFill>
                <a:latin typeface="Arial"/>
                <a:ea typeface="Arial"/>
              </a:rPr>
              <a:t>4</a:t>
            </a:fld>
            <a:endParaRPr lang="de-DE" sz="1400" b="0" strike="noStrike" spc="-1">
              <a:solidFill>
                <a:srgbClr val="000000"/>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969AC09-DF60-43F4-96BF-67D4D9A74094}" type="slidenum">
              <a:rPr lang="de-DE" smtClean="0"/>
              <a:t>43</a:t>
            </a:fld>
            <a:endParaRPr lang="de-DE"/>
          </a:p>
        </p:txBody>
      </p:sp>
    </p:spTree>
    <p:extLst>
      <p:ext uri="{BB962C8B-B14F-4D97-AF65-F5344CB8AC3E}">
        <p14:creationId xmlns:p14="http://schemas.microsoft.com/office/powerpoint/2010/main" val="4287809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85037-0BD3-3EDD-5613-14EC99F6D7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1E2593-2457-A2DA-7D2A-3CCBB1F0A4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D2B5C8-6828-2B50-318C-376B81FD3DF2}"/>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CA990B1B-92B8-6459-D6EC-69F3F1FBD307}"/>
              </a:ext>
            </a:extLst>
          </p:cNvPr>
          <p:cNvSpPr>
            <a:spLocks noGrp="1"/>
          </p:cNvSpPr>
          <p:nvPr>
            <p:ph type="sldNum" sz="quarter" idx="5"/>
          </p:nvPr>
        </p:nvSpPr>
        <p:spPr/>
        <p:txBody>
          <a:bodyPr/>
          <a:lstStyle/>
          <a:p>
            <a:fld id="{2969AC09-DF60-43F4-96BF-67D4D9A74094}" type="slidenum">
              <a:rPr lang="de-DE" smtClean="0"/>
              <a:t>44</a:t>
            </a:fld>
            <a:endParaRPr lang="de-DE"/>
          </a:p>
        </p:txBody>
      </p:sp>
    </p:spTree>
    <p:extLst>
      <p:ext uri="{BB962C8B-B14F-4D97-AF65-F5344CB8AC3E}">
        <p14:creationId xmlns:p14="http://schemas.microsoft.com/office/powerpoint/2010/main" val="2704338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969AC09-DF60-43F4-96BF-67D4D9A74094}" type="slidenum">
              <a:rPr lang="de-DE" smtClean="0"/>
              <a:t>47</a:t>
            </a:fld>
            <a:endParaRPr lang="de-DE"/>
          </a:p>
        </p:txBody>
      </p:sp>
    </p:spTree>
    <p:extLst>
      <p:ext uri="{BB962C8B-B14F-4D97-AF65-F5344CB8AC3E}">
        <p14:creationId xmlns:p14="http://schemas.microsoft.com/office/powerpoint/2010/main" val="204198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TUD">
    <p:bg>
      <p:bgPr>
        <a:solidFill>
          <a:schemeClr val="bg1">
            <a:alpha val="38428"/>
          </a:schemeClr>
        </a:solidFill>
        <a:effectLst/>
      </p:bgPr>
    </p:bg>
    <p:spTree>
      <p:nvGrpSpPr>
        <p:cNvPr id="1" name=""/>
        <p:cNvGrpSpPr/>
        <p:nvPr/>
      </p:nvGrpSpPr>
      <p:grpSpPr>
        <a:xfrm>
          <a:off x="0" y="0"/>
          <a:ext cx="0" cy="0"/>
          <a:chOff x="0" y="0"/>
          <a:chExt cx="0" cy="0"/>
        </a:xfrm>
      </p:grpSpPr>
      <p:sp>
        <p:nvSpPr>
          <p:cNvPr id="13" name="Rechteck 12"/>
          <p:cNvSpPr/>
          <p:nvPr/>
        </p:nvSpPr>
        <p:spPr>
          <a:xfrm>
            <a:off x="0" y="980790"/>
            <a:ext cx="12192000" cy="5877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604059490"/>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el und Inhalt">
    <p:spTree>
      <p:nvGrpSpPr>
        <p:cNvPr id="1" name=""/>
        <p:cNvGrpSpPr/>
        <p:nvPr/>
      </p:nvGrpSpPr>
      <p:grpSpPr>
        <a:xfrm>
          <a:off x="0" y="0"/>
          <a:ext cx="0" cy="0"/>
          <a:chOff x="0" y="0"/>
          <a:chExt cx="0" cy="0"/>
        </a:xfrm>
      </p:grpSpPr>
      <p:sp>
        <p:nvSpPr>
          <p:cNvPr id="4" name="Titel 3"/>
          <p:cNvSpPr>
            <a:spLocks noGrp="1"/>
          </p:cNvSpPr>
          <p:nvPr>
            <p:ph type="title"/>
          </p:nvPr>
        </p:nvSpPr>
        <p:spPr>
          <a:xfrm>
            <a:off x="891302" y="371735"/>
            <a:ext cx="10267951" cy="812280"/>
          </a:xfrm>
        </p:spPr>
        <p:txBody>
          <a:bodyPr/>
          <a:lstStyle>
            <a:lvl1pPr>
              <a:defRPr/>
            </a:lvl1pPr>
          </a:lstStyle>
          <a:p>
            <a:r>
              <a:rPr lang="en-US" noProof="0" dirty="0" err="1"/>
              <a:t>Mastertitelformat</a:t>
            </a:r>
            <a:r>
              <a:rPr lang="en-US" noProof="0" dirty="0"/>
              <a:t> </a:t>
            </a:r>
            <a:r>
              <a:rPr lang="en-US" noProof="0" dirty="0" err="1"/>
              <a:t>bearbeiten</a:t>
            </a:r>
            <a:endParaRPr lang="en-US" noProof="0" dirty="0"/>
          </a:p>
        </p:txBody>
      </p:sp>
      <p:sp>
        <p:nvSpPr>
          <p:cNvPr id="6" name="Inhaltsplatzhalter 5"/>
          <p:cNvSpPr>
            <a:spLocks noGrp="1"/>
          </p:cNvSpPr>
          <p:nvPr>
            <p:ph sz="quarter" idx="10"/>
          </p:nvPr>
        </p:nvSpPr>
        <p:spPr>
          <a:xfrm>
            <a:off x="875566" y="1184015"/>
            <a:ext cx="10644901" cy="4550036"/>
          </a:xfrm>
        </p:spPr>
        <p:txBody>
          <a:bodyPr/>
          <a:lstStyle>
            <a:lvl1pPr>
              <a:spcBef>
                <a:spcPts val="1200"/>
              </a:spcBef>
              <a:defRPr/>
            </a:lvl1pPr>
            <a:lvl3pPr>
              <a:spcBef>
                <a:spcPts val="1200"/>
              </a:spcBef>
              <a:defRPr/>
            </a:lvl3pPr>
          </a:lstStyle>
          <a:p>
            <a:pPr lvl="0"/>
            <a:endParaRPr lang="en-US" noProof="0" dirty="0"/>
          </a:p>
        </p:txBody>
      </p:sp>
    </p:spTree>
    <p:extLst>
      <p:ext uri="{BB962C8B-B14F-4D97-AF65-F5344CB8AC3E}">
        <p14:creationId xmlns:p14="http://schemas.microsoft.com/office/powerpoint/2010/main" val="4065854071"/>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ABC6E-8946-93B1-DA7F-D642A2FD0D91}"/>
              </a:ext>
            </a:extLst>
          </p:cNvPr>
          <p:cNvSpPr>
            <a:spLocks noGrp="1"/>
          </p:cNvSpPr>
          <p:nvPr>
            <p:ph type="title" hasCustomPrompt="1"/>
          </p:nvPr>
        </p:nvSpPr>
        <p:spPr>
          <a:xfrm>
            <a:off x="513347" y="3162211"/>
            <a:ext cx="10990793" cy="1400264"/>
          </a:xfrm>
        </p:spPr>
        <p:txBody>
          <a:bodyPr anchor="b"/>
          <a:lstStyle>
            <a:lvl1pPr>
              <a:defRPr sz="6000" b="0"/>
            </a:lvl1pPr>
          </a:lstStyle>
          <a:p>
            <a:r>
              <a:rPr lang="en-US" dirty="0"/>
              <a:t>Title</a:t>
            </a:r>
          </a:p>
        </p:txBody>
      </p:sp>
      <p:sp>
        <p:nvSpPr>
          <p:cNvPr id="3" name="Text Placeholder 2">
            <a:extLst>
              <a:ext uri="{FF2B5EF4-FFF2-40B4-BE49-F238E27FC236}">
                <a16:creationId xmlns:a16="http://schemas.microsoft.com/office/drawing/2014/main" id="{B4169D34-58C5-177A-5800-433B02088A00}"/>
              </a:ext>
            </a:extLst>
          </p:cNvPr>
          <p:cNvSpPr>
            <a:spLocks noGrp="1"/>
          </p:cNvSpPr>
          <p:nvPr>
            <p:ph type="body" idx="1" hasCustomPrompt="1"/>
          </p:nvPr>
        </p:nvSpPr>
        <p:spPr>
          <a:xfrm>
            <a:off x="513347" y="4589464"/>
            <a:ext cx="10990792" cy="958408"/>
          </a:xfrm>
        </p:spPr>
        <p:txBody>
          <a:bodyPr/>
          <a:lstStyle>
            <a:lvl1pPr marL="0" indent="0">
              <a:buNone/>
              <a:defRPr sz="2400">
                <a:solidFill>
                  <a:srgbClr val="00305E"/>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Speaker(s)</a:t>
            </a:r>
          </a:p>
        </p:txBody>
      </p:sp>
      <p:sp>
        <p:nvSpPr>
          <p:cNvPr id="4" name="Date Placeholder 3">
            <a:extLst>
              <a:ext uri="{FF2B5EF4-FFF2-40B4-BE49-F238E27FC236}">
                <a16:creationId xmlns:a16="http://schemas.microsoft.com/office/drawing/2014/main" id="{E4165BEC-60E4-73E1-F5D5-F1AAB9D372B0}"/>
              </a:ext>
            </a:extLst>
          </p:cNvPr>
          <p:cNvSpPr>
            <a:spLocks noGrp="1"/>
          </p:cNvSpPr>
          <p:nvPr>
            <p:ph type="dt" sz="half" idx="10"/>
          </p:nvPr>
        </p:nvSpPr>
        <p:spPr>
          <a:xfrm>
            <a:off x="1017360" y="7670780"/>
            <a:ext cx="2743200" cy="365125"/>
          </a:xfrm>
          <a:prstGeom prst="rect">
            <a:avLst/>
          </a:prstGeom>
        </p:spPr>
        <p:txBody>
          <a:bodyPr/>
          <a:lstStyle/>
          <a:p>
            <a:fld id="{3203B15E-653A-4B2F-9F5F-14E85920A64B}" type="datetimeFigureOut">
              <a:rPr lang="en-US" smtClean="0"/>
              <a:t>12/11/2025</a:t>
            </a:fld>
            <a:endParaRPr lang="en-US"/>
          </a:p>
        </p:txBody>
      </p:sp>
      <p:sp>
        <p:nvSpPr>
          <p:cNvPr id="5" name="Footer Placeholder 4">
            <a:extLst>
              <a:ext uri="{FF2B5EF4-FFF2-40B4-BE49-F238E27FC236}">
                <a16:creationId xmlns:a16="http://schemas.microsoft.com/office/drawing/2014/main" id="{8999F11A-566E-F623-8262-9C4F0D43761A}"/>
              </a:ext>
            </a:extLst>
          </p:cNvPr>
          <p:cNvSpPr>
            <a:spLocks noGrp="1"/>
          </p:cNvSpPr>
          <p:nvPr>
            <p:ph type="ftr" sz="quarter" idx="11"/>
          </p:nvPr>
        </p:nvSpPr>
        <p:spPr>
          <a:xfrm>
            <a:off x="4037580" y="7471355"/>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D5ABEA5-E68D-9FBD-6AF9-CA6F31BA8746}"/>
              </a:ext>
            </a:extLst>
          </p:cNvPr>
          <p:cNvSpPr>
            <a:spLocks noGrp="1"/>
          </p:cNvSpPr>
          <p:nvPr>
            <p:ph type="sldNum" sz="quarter" idx="12"/>
          </p:nvPr>
        </p:nvSpPr>
        <p:spPr>
          <a:xfrm>
            <a:off x="7155720" y="7974133"/>
            <a:ext cx="2743200" cy="365125"/>
          </a:xfrm>
          <a:prstGeom prst="rect">
            <a:avLst/>
          </a:prstGeom>
        </p:spPr>
        <p:txBody>
          <a:bodyPr/>
          <a:lstStyle/>
          <a:p>
            <a:fld id="{1E909D46-20F9-4BDB-ADE5-B8144AAAE811}" type="slidenum">
              <a:rPr lang="en-US" smtClean="0"/>
              <a:t>‹#›</a:t>
            </a:fld>
            <a:endParaRPr lang="en-US"/>
          </a:p>
        </p:txBody>
      </p:sp>
      <p:pic>
        <p:nvPicPr>
          <p:cNvPr id="8" name="Picture 7" descr="A logo of a rabbit&#10;&#10;Description automatically generated">
            <a:extLst>
              <a:ext uri="{FF2B5EF4-FFF2-40B4-BE49-F238E27FC236}">
                <a16:creationId xmlns:a16="http://schemas.microsoft.com/office/drawing/2014/main" id="{8B904FB1-A44C-3E05-1AA2-E6A41CA3D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9479" y="338931"/>
            <a:ext cx="2274660" cy="2274660"/>
          </a:xfrm>
          <a:prstGeom prst="rect">
            <a:avLst/>
          </a:prstGeom>
        </p:spPr>
      </p:pic>
      <p:sp>
        <p:nvSpPr>
          <p:cNvPr id="9" name="TextBox 8">
            <a:extLst>
              <a:ext uri="{FF2B5EF4-FFF2-40B4-BE49-F238E27FC236}">
                <a16:creationId xmlns:a16="http://schemas.microsoft.com/office/drawing/2014/main" id="{DAD2E87B-0044-14AC-077A-45F7434715F0}"/>
              </a:ext>
            </a:extLst>
          </p:cNvPr>
          <p:cNvSpPr txBox="1"/>
          <p:nvPr userDrawn="1"/>
        </p:nvSpPr>
        <p:spPr>
          <a:xfrm>
            <a:off x="9229479" y="2489634"/>
            <a:ext cx="2274660" cy="523220"/>
          </a:xfrm>
          <a:prstGeom prst="rect">
            <a:avLst/>
          </a:prstGeom>
          <a:noFill/>
        </p:spPr>
        <p:txBody>
          <a:bodyPr wrap="square" rtlCol="0">
            <a:spAutoFit/>
          </a:bodyPr>
          <a:lstStyle/>
          <a:p>
            <a:pPr algn="ctr"/>
            <a:r>
              <a:rPr lang="en-GB" sz="2800" dirty="0"/>
              <a:t>Slide template</a:t>
            </a:r>
            <a:endParaRPr lang="LID4096" sz="2800" dirty="0"/>
          </a:p>
        </p:txBody>
      </p:sp>
    </p:spTree>
    <p:extLst>
      <p:ext uri="{BB962C8B-B14F-4D97-AF65-F5344CB8AC3E}">
        <p14:creationId xmlns:p14="http://schemas.microsoft.com/office/powerpoint/2010/main" val="807650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FE1DF-24C7-8F31-40CA-7DDD56AB2A45}"/>
              </a:ext>
            </a:extLst>
          </p:cNvPr>
          <p:cNvSpPr>
            <a:spLocks noGrp="1"/>
          </p:cNvSpPr>
          <p:nvPr>
            <p:ph type="title"/>
          </p:nvPr>
        </p:nvSpPr>
        <p:spPr>
          <a:xfrm>
            <a:off x="277920" y="365125"/>
            <a:ext cx="10576893" cy="91440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874BDC-A125-2F9E-1864-7A4C95462501}"/>
              </a:ext>
            </a:extLst>
          </p:cNvPr>
          <p:cNvSpPr>
            <a:spLocks noGrp="1"/>
          </p:cNvSpPr>
          <p:nvPr>
            <p:ph idx="1"/>
          </p:nvPr>
        </p:nvSpPr>
        <p:spPr>
          <a:xfrm>
            <a:off x="277920" y="1371600"/>
            <a:ext cx="11075880" cy="4989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logo of a rabbit&#10;&#10;Description automatically generated">
            <a:extLst>
              <a:ext uri="{FF2B5EF4-FFF2-40B4-BE49-F238E27FC236}">
                <a16:creationId xmlns:a16="http://schemas.microsoft.com/office/drawing/2014/main" id="{1A4FACA9-BBB7-A81F-F7C5-258958D50F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4815" y="365125"/>
            <a:ext cx="914400" cy="914400"/>
          </a:xfrm>
          <a:prstGeom prst="rect">
            <a:avLst/>
          </a:prstGeom>
        </p:spPr>
      </p:pic>
    </p:spTree>
    <p:extLst>
      <p:ext uri="{BB962C8B-B14F-4D97-AF65-F5344CB8AC3E}">
        <p14:creationId xmlns:p14="http://schemas.microsoft.com/office/powerpoint/2010/main" val="4237533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3_Titelfolie_TU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179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42E874-400C-E24A-926D-CC99757EEE3E}"/>
              </a:ext>
            </a:extLst>
          </p:cNvPr>
          <p:cNvSpPr>
            <a:spLocks noGrp="1"/>
          </p:cNvSpPr>
          <p:nvPr>
            <p:ph type="title"/>
          </p:nvPr>
        </p:nvSpPr>
        <p:spPr/>
        <p:txBody>
          <a:bodyPr/>
          <a:lstStyle/>
          <a:p>
            <a:r>
              <a:rPr lang="de" noProof="0" err="1"/>
              <a:t>Mastertitelformat bearbeiten</a:t>
            </a:r>
            <a:endParaRPr lang="en-US" noProof="0"/>
          </a:p>
        </p:txBody>
      </p:sp>
    </p:spTree>
    <p:extLst>
      <p:ext uri="{BB962C8B-B14F-4D97-AF65-F5344CB8AC3E}">
        <p14:creationId xmlns:p14="http://schemas.microsoft.com/office/powerpoint/2010/main" val="425578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95350" y="358563"/>
            <a:ext cx="10267951" cy="812280"/>
          </a:xfrm>
          <a:prstGeom prst="rect">
            <a:avLst/>
          </a:prstGeom>
          <a:ln>
            <a:noFill/>
          </a:ln>
        </p:spPr>
        <p:txBody>
          <a:bodyPr vert="horz" lIns="0" tIns="0" rIns="0" bIns="0" rtlCol="0" anchor="t" anchorCtr="0">
            <a:noAutofit/>
          </a:bodyPr>
          <a:lstStyle/>
          <a:p>
            <a:r>
              <a:rPr lang="en-US" noProof="0" dirty="0"/>
              <a:t>This is an title</a:t>
            </a:r>
          </a:p>
        </p:txBody>
      </p:sp>
      <p:sp>
        <p:nvSpPr>
          <p:cNvPr id="3" name="Textplatzhalter 2"/>
          <p:cNvSpPr>
            <a:spLocks noGrp="1"/>
          </p:cNvSpPr>
          <p:nvPr>
            <p:ph type="body" idx="1"/>
          </p:nvPr>
        </p:nvSpPr>
        <p:spPr>
          <a:xfrm>
            <a:off x="877619" y="1484313"/>
            <a:ext cx="10648949" cy="4249738"/>
          </a:xfrm>
          <a:prstGeom prst="rect">
            <a:avLst/>
          </a:prstGeom>
          <a:ln>
            <a:noFill/>
          </a:ln>
        </p:spPr>
        <p:txBody>
          <a:bodyPr vert="horz" lIns="0" tIns="0" rIns="0" bIns="0" rtlCol="0">
            <a:noAutofit/>
          </a:bodyPr>
          <a:lstStyle/>
          <a:p>
            <a:pPr lvl="0"/>
            <a:r>
              <a:rPr lang="en-US" noProof="0" dirty="0"/>
              <a:t>First text layer without bullets  (16pt)</a:t>
            </a:r>
          </a:p>
          <a:p>
            <a:pPr lvl="1"/>
            <a:r>
              <a:rPr lang="en-US" noProof="0" dirty="0"/>
              <a:t>Second text layer (16 </a:t>
            </a:r>
            <a:r>
              <a:rPr lang="en-US" noProof="0" dirty="0" err="1"/>
              <a:t>pt</a:t>
            </a:r>
            <a:r>
              <a:rPr lang="en-US" noProof="0" dirty="0"/>
              <a:t>), bluish bullet</a:t>
            </a:r>
          </a:p>
          <a:p>
            <a:pPr lvl="3"/>
            <a:r>
              <a:rPr lang="en-US" noProof="0" dirty="0"/>
              <a:t>Third text layer (14pt), green bullet</a:t>
            </a:r>
          </a:p>
          <a:p>
            <a:pPr lvl="4"/>
            <a:r>
              <a:rPr lang="en-US" noProof="0" dirty="0"/>
              <a:t>Fourth layer, try to avoid it</a:t>
            </a:r>
          </a:p>
          <a:p>
            <a:pPr lvl="7"/>
            <a:r>
              <a:rPr lang="en-US" noProof="0" dirty="0"/>
              <a:t>Fifth layer (really needed?)</a:t>
            </a:r>
          </a:p>
        </p:txBody>
      </p:sp>
      <p:sp>
        <p:nvSpPr>
          <p:cNvPr id="4" name="Textfeld 3"/>
          <p:cNvSpPr txBox="1"/>
          <p:nvPr userDrawn="1"/>
        </p:nvSpPr>
        <p:spPr>
          <a:xfrm>
            <a:off x="1826505" y="6157414"/>
            <a:ext cx="2790337"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AI4Science @UFZ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Robert Haase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@haesleinhuepf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aseline="0" noProof="0" dirty="0">
                <a:solidFill>
                  <a:schemeClr val="bg2"/>
                </a:solidFill>
              </a:rPr>
              <a:t>December 2025</a:t>
            </a:r>
          </a:p>
        </p:txBody>
      </p:sp>
      <p:cxnSp>
        <p:nvCxnSpPr>
          <p:cNvPr id="8" name="Gerade Verbindung 14"/>
          <p:cNvCxnSpPr/>
          <p:nvPr/>
        </p:nvCxnSpPr>
        <p:spPr>
          <a:xfrm>
            <a:off x="0" y="6063479"/>
            <a:ext cx="12192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7699688" y="6221812"/>
            <a:ext cx="829808" cy="461665"/>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br>
              <a:rPr lang="de-DE" sz="1000" dirty="0">
                <a:solidFill>
                  <a:schemeClr val="bg2"/>
                </a:solidFill>
                <a:latin typeface="Open Sans" panose="020B0606030504020204" pitchFamily="34" charset="0"/>
                <a:ea typeface="Open Sans" panose="020B0606030504020204" pitchFamily="34" charset="0"/>
                <a:cs typeface="Open Sans" panose="020B0606030504020204" pitchFamily="34" charset="0"/>
              </a:rPr>
            </a:br>
            <a:fld id="{38F97D41-8991-4148-BA02-56FEE4AAF2CC}" type="slidenum">
              <a:rPr lang="de-DE" sz="1000" baseline="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de-DE" sz="1000" baseline="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de-DE" sz="100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Grafik 10">
            <a:extLst>
              <a:ext uri="{FF2B5EF4-FFF2-40B4-BE49-F238E27FC236}">
                <a16:creationId xmlns:a16="http://schemas.microsoft.com/office/drawing/2014/main" id="{A8309DBD-9A40-2349-A663-52842E0881D2}"/>
              </a:ext>
            </a:extLst>
          </p:cNvPr>
          <p:cNvPicPr>
            <a:picLocks noChangeAspect="1"/>
          </p:cNvPicPr>
          <p:nvPr userDrawn="1"/>
        </p:nvPicPr>
        <p:blipFill>
          <a:blip r:embed="rId8">
            <a:alphaModFix amt="80000"/>
            <a:extLst>
              <a:ext uri="{28A0092B-C50C-407E-A947-70E740481C1C}">
                <a14:useLocalDpi xmlns:a14="http://schemas.microsoft.com/office/drawing/2010/main" val="0"/>
              </a:ext>
            </a:extLst>
          </a:blip>
          <a:stretch>
            <a:fillRect/>
          </a:stretch>
        </p:blipFill>
        <p:spPr>
          <a:xfrm rot="11023648">
            <a:off x="10518588" y="-1404142"/>
            <a:ext cx="4841067" cy="4560112"/>
          </a:xfrm>
          <a:prstGeom prst="rect">
            <a:avLst/>
          </a:prstGeom>
        </p:spPr>
      </p:pic>
      <p:pic>
        <p:nvPicPr>
          <p:cNvPr id="18" name="Grafik 17">
            <a:extLst>
              <a:ext uri="{FF2B5EF4-FFF2-40B4-BE49-F238E27FC236}">
                <a16:creationId xmlns:a16="http://schemas.microsoft.com/office/drawing/2014/main" id="{9AA7E9CC-0B56-D845-8F08-95D8DC7CD313}"/>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75481" y="6077578"/>
            <a:ext cx="1816520" cy="760027"/>
          </a:xfrm>
          <a:prstGeom prst="rect">
            <a:avLst/>
          </a:prstGeom>
        </p:spPr>
      </p:pic>
      <p:pic>
        <p:nvPicPr>
          <p:cNvPr id="20" name="Grafik 19">
            <a:extLst>
              <a:ext uri="{FF2B5EF4-FFF2-40B4-BE49-F238E27FC236}">
                <a16:creationId xmlns:a16="http://schemas.microsoft.com/office/drawing/2014/main" id="{CA20171B-332B-3046-B607-37D179DE6C63}"/>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792322" y="6246727"/>
            <a:ext cx="1619251" cy="476250"/>
          </a:xfrm>
          <a:prstGeom prst="rect">
            <a:avLst/>
          </a:prstGeom>
        </p:spPr>
      </p:pic>
      <p:pic>
        <p:nvPicPr>
          <p:cNvPr id="22" name="Grafik 21">
            <a:extLst>
              <a:ext uri="{FF2B5EF4-FFF2-40B4-BE49-F238E27FC236}">
                <a16:creationId xmlns:a16="http://schemas.microsoft.com/office/drawing/2014/main" id="{C41FD19D-2546-974E-8FE0-F91C1D8B0F1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62210" y="6183931"/>
            <a:ext cx="1466279" cy="597064"/>
          </a:xfrm>
          <a:prstGeom prst="rect">
            <a:avLst/>
          </a:prstGeom>
        </p:spPr>
      </p:pic>
      <p:pic>
        <p:nvPicPr>
          <p:cNvPr id="5" name="Grafik 4"/>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59791" y="-197974"/>
            <a:ext cx="1207113" cy="1627773"/>
          </a:xfrm>
          <a:prstGeom prst="rect">
            <a:avLst/>
          </a:prstGeom>
        </p:spPr>
      </p:pic>
      <p:pic>
        <p:nvPicPr>
          <p:cNvPr id="6" name="Grafik 5"/>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804324" y="-268488"/>
            <a:ext cx="2712955" cy="2682472"/>
          </a:xfrm>
          <a:prstGeom prst="rect">
            <a:avLst/>
          </a:prstGeom>
        </p:spPr>
      </p:pic>
    </p:spTree>
    <p:extLst>
      <p:ext uri="{BB962C8B-B14F-4D97-AF65-F5344CB8AC3E}">
        <p14:creationId xmlns:p14="http://schemas.microsoft.com/office/powerpoint/2010/main" val="3716104474"/>
      </p:ext>
    </p:extLst>
  </p:cSld>
  <p:clrMap bg1="lt1" tx1="dk1" bg2="lt2" tx2="dk2" accent1="accent1" accent2="accent2" accent3="accent3" accent4="accent4" accent5="accent5" accent6="accent6" hlink="hlink" folHlink="folHlink"/>
  <p:sldLayoutIdLst>
    <p:sldLayoutId id="2147483866" r:id="rId1"/>
    <p:sldLayoutId id="2147483868" r:id="rId2"/>
    <p:sldLayoutId id="2147483869" r:id="rId3"/>
    <p:sldLayoutId id="2147483870" r:id="rId4"/>
    <p:sldLayoutId id="2147483871" r:id="rId5"/>
    <p:sldLayoutId id="2147483872" r:id="rId6"/>
  </p:sldLayoutIdLst>
  <p:hf hdr="0"/>
  <p:txStyles>
    <p:titleStyle>
      <a:lvl1pPr algn="l" defTabSz="914400" rtl="0" eaLnBrk="1" latinLnBrk="0" hangingPunct="1">
        <a:spcBef>
          <a:spcPct val="0"/>
        </a:spcBef>
        <a:buNone/>
        <a:defRPr sz="4000" b="0" kern="1200" baseline="0">
          <a:solidFill>
            <a:schemeClr val="tx2"/>
          </a:solidFill>
          <a:latin typeface="+mj-lt"/>
          <a:ea typeface="+mj-ea"/>
          <a:cs typeface="+mj-cs"/>
        </a:defRPr>
      </a:lvl1pPr>
    </p:titleStyle>
    <p:bodyStyle>
      <a:lvl1pPr marL="0" indent="0" algn="l" defTabSz="914400" rtl="0" eaLnBrk="1" latinLnBrk="0" hangingPunct="1">
        <a:spcBef>
          <a:spcPts val="6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6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31">
          <p15:clr>
            <a:srgbClr val="F26B43"/>
          </p15:clr>
        </p15:guide>
        <p15:guide id="3" pos="324">
          <p15:clr>
            <a:srgbClr val="F26B43"/>
          </p15:clr>
        </p15:guide>
        <p15:guide id="4" pos="880">
          <p15:clr>
            <a:srgbClr val="F26B43"/>
          </p15:clr>
        </p15:guide>
        <p15:guide id="5" pos="968">
          <p15:clr>
            <a:srgbClr val="F26B43"/>
          </p15:clr>
        </p15:guide>
        <p15:guide id="6" pos="1528">
          <p15:clr>
            <a:srgbClr val="F26B43"/>
          </p15:clr>
        </p15:guide>
        <p15:guide id="7" pos="1616">
          <p15:clr>
            <a:srgbClr val="F26B43"/>
          </p15:clr>
        </p15:guide>
        <p15:guide id="8" pos="2268">
          <p15:clr>
            <a:srgbClr val="F26B43"/>
          </p15:clr>
        </p15:guide>
        <p15:guide id="9" pos="2176">
          <p15:clr>
            <a:srgbClr val="F26B43"/>
          </p15:clr>
        </p15:guide>
        <p15:guide id="10" pos="2912">
          <p15:clr>
            <a:srgbClr val="F26B43"/>
          </p15:clr>
        </p15:guide>
        <p15:guide id="11" pos="2823">
          <p15:clr>
            <a:srgbClr val="F26B43"/>
          </p15:clr>
        </p15:guide>
        <p15:guide id="12" pos="3472">
          <p15:clr>
            <a:srgbClr val="F26B43"/>
          </p15:clr>
        </p15:guide>
        <p15:guide id="13" pos="3563">
          <p15:clr>
            <a:srgbClr val="F26B43"/>
          </p15:clr>
        </p15:guide>
        <p15:guide id="14" pos="4119">
          <p15:clr>
            <a:srgbClr val="F26B43"/>
          </p15:clr>
        </p15:guide>
        <p15:guide id="15" pos="4211">
          <p15:clr>
            <a:srgbClr val="F26B43"/>
          </p15:clr>
        </p15:guide>
        <p15:guide id="16" pos="4767">
          <p15:clr>
            <a:srgbClr val="F26B43"/>
          </p15:clr>
        </p15:guide>
        <p15:guide id="17" pos="4868">
          <p15:clr>
            <a:srgbClr val="F26B43"/>
          </p15:clr>
        </p15:guide>
        <p15:guide id="18" pos="5183">
          <p15:clr>
            <a:srgbClr val="F26B43"/>
          </p15:clr>
        </p15:guide>
        <p15:guide id="19" pos="5091">
          <p15:clr>
            <a:srgbClr val="F26B43"/>
          </p15:clr>
        </p15:guide>
        <p15:guide id="20" pos="5415">
          <p15:clr>
            <a:srgbClr val="F26B43"/>
          </p15:clr>
        </p15:guide>
        <p15:guide id="21" pos="5507">
          <p15:clr>
            <a:srgbClr val="F26B43"/>
          </p15:clr>
        </p15:guide>
        <p15:guide id="22" pos="6060">
          <p15:clr>
            <a:srgbClr val="F26B43"/>
          </p15:clr>
        </p15:guide>
        <p15:guide id="23" pos="6152">
          <p15:clr>
            <a:srgbClr val="F26B43"/>
          </p15:clr>
        </p15:guide>
        <p15:guide id="24" pos="6708">
          <p15:clr>
            <a:srgbClr val="F26B43"/>
          </p15:clr>
        </p15:guide>
        <p15:guide id="25" pos="6800">
          <p15:clr>
            <a:srgbClr val="F26B43"/>
          </p15:clr>
        </p15:guide>
        <p15:guide id="26" pos="7448">
          <p15:clr>
            <a:srgbClr val="F26B43"/>
          </p15:clr>
        </p15:guide>
        <p15:guide id="27" pos="7356">
          <p15:clr>
            <a:srgbClr val="F26B43"/>
          </p15:clr>
        </p15:guide>
        <p15:guide id="30" orient="horz" pos="727">
          <p15:clr>
            <a:srgbClr val="F26B43"/>
          </p15:clr>
        </p15:guide>
        <p15:guide id="31" pos="555">
          <p15:clr>
            <a:srgbClr val="F26B43"/>
          </p15:clr>
        </p15:guide>
        <p15:guide id="32" pos="644">
          <p15:clr>
            <a:srgbClr val="F26B43"/>
          </p15:clr>
        </p15:guide>
        <p15:guide id="33" pos="1204">
          <p15:clr>
            <a:srgbClr val="F26B43"/>
          </p15:clr>
        </p15:guide>
        <p15:guide id="34" pos="1300">
          <p15:clr>
            <a:srgbClr val="F26B43"/>
          </p15:clr>
        </p15:guide>
        <p15:guide id="35" pos="1852">
          <p15:clr>
            <a:srgbClr val="F26B43"/>
          </p15:clr>
        </p15:guide>
        <p15:guide id="36" pos="1943">
          <p15:clr>
            <a:srgbClr val="F26B43"/>
          </p15:clr>
        </p15:guide>
        <p15:guide id="37" pos="2500">
          <p15:clr>
            <a:srgbClr val="F26B43"/>
          </p15:clr>
        </p15:guide>
        <p15:guide id="38" pos="2588">
          <p15:clr>
            <a:srgbClr val="F26B43"/>
          </p15:clr>
        </p15:guide>
        <p15:guide id="39" pos="3144">
          <p15:clr>
            <a:srgbClr val="F26B43"/>
          </p15:clr>
        </p15:guide>
        <p15:guide id="40" pos="3239">
          <p15:clr>
            <a:srgbClr val="F26B43"/>
          </p15:clr>
        </p15:guide>
        <p15:guide id="41" pos="3796">
          <p15:clr>
            <a:srgbClr val="F26B43"/>
          </p15:clr>
        </p15:guide>
        <p15:guide id="42" pos="3884">
          <p15:clr>
            <a:srgbClr val="F26B43"/>
          </p15:clr>
        </p15:guide>
        <p15:guide id="43" pos="4440">
          <p15:clr>
            <a:srgbClr val="F26B43"/>
          </p15:clr>
        </p15:guide>
        <p15:guide id="44" pos="4536">
          <p15:clr>
            <a:srgbClr val="F26B43"/>
          </p15:clr>
        </p15:guide>
        <p15:guide id="45" pos="5736">
          <p15:clr>
            <a:srgbClr val="F26B43"/>
          </p15:clr>
        </p15:guide>
        <p15:guide id="46" pos="5831">
          <p15:clr>
            <a:srgbClr val="F26B43"/>
          </p15:clr>
        </p15:guide>
        <p15:guide id="47" pos="6411">
          <p15:clr>
            <a:srgbClr val="F26B43"/>
          </p15:clr>
        </p15:guide>
        <p15:guide id="48" pos="6479">
          <p15:clr>
            <a:srgbClr val="F26B43"/>
          </p15:clr>
        </p15:guide>
        <p15:guide id="49" pos="7032">
          <p15:clr>
            <a:srgbClr val="F26B43"/>
          </p15:clr>
        </p15:guide>
        <p15:guide id="50" pos="7127">
          <p15:clr>
            <a:srgbClr val="F26B43"/>
          </p15:clr>
        </p15:guide>
        <p15:guide id="51" orient="horz" pos="3612">
          <p15:clr>
            <a:srgbClr val="F26B43"/>
          </p15:clr>
        </p15:guide>
        <p15:guide id="52" orient="horz" pos="3838">
          <p15:clr>
            <a:srgbClr val="F26B43"/>
          </p15:clr>
        </p15:guide>
        <p15:guide id="53" orient="horz" pos="935">
          <p15:clr>
            <a:srgbClr val="F26B43"/>
          </p15:clr>
        </p15:guide>
        <p15:guide id="58" orient="horz" pos="221">
          <p15:clr>
            <a:srgbClr val="F26B43"/>
          </p15:clr>
        </p15:guide>
        <p15:guide id="59" orient="horz" pos="3962">
          <p15:clr>
            <a:srgbClr val="F26B43"/>
          </p15:clr>
        </p15:guide>
        <p15:guide id="60" orient="horz" pos="4167">
          <p15:clr>
            <a:srgbClr val="F26B43"/>
          </p15:clr>
        </p15:guide>
        <p15:guide id="61" orient="horz" pos="618">
          <p15:clr>
            <a:srgbClr val="F26B43"/>
          </p15:clr>
        </p15:guide>
        <p15:guide id="62" orient="horz" pos="490">
          <p15:clr>
            <a:srgbClr val="F26B43"/>
          </p15:clr>
        </p15:guide>
        <p15:guide id="63" orient="horz" pos="40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gif"/></Relationships>
</file>

<file path=ppt/slides/_rels/slide10.xml.rels><?xml version="1.0" encoding="UTF-8" standalone="yes"?>
<Relationships xmlns="http://schemas.openxmlformats.org/package/2006/relationships"><Relationship Id="rId2" Type="http://schemas.openxmlformats.org/officeDocument/2006/relationships/hyperlink" Target="https://eur-lex.europa.eu/legal-content/EN/TXT/?uri=CELEX:32024R1689"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scads.github.io/prompt-engineering-tutorial-2023/01_prompts/02_use_cases.html" TargetMode="Externa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doi.org/10.1093/bioinformatics/btad713"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1.png"/><Relationship Id="rId4" Type="http://schemas.openxmlformats.org/officeDocument/2006/relationships/hyperlink" Target="https://doi.org/10.1093/bioinformatics/btad713"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doi.org/10.1093/bioinformatics/btad713" TargetMode="External"/><Relationship Id="rId5" Type="http://schemas.openxmlformats.org/officeDocument/2006/relationships/hyperlink" Target="https://creativecommons.org/licenses/by/4.0/deed.en." TargetMode="Externa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hyperlink" Target="https://scite.ai/" TargetMode="External"/><Relationship Id="rId2" Type="http://schemas.openxmlformats.org/officeDocument/2006/relationships/hyperlink" Target="https://perplexity.ai/" TargetMode="Externa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hyperlink" Target="https://www.perplexity.ai/search/does-emotion-prompting-really-h158xLyzSqiqzDYq_cUOXg#0" TargetMode="Externa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hyperlink" Target="https://www.perplexity.ai/search/does-emotion-prompting-really-h158xLyzSqiqzDYq_cUOXg#0"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8.png"/><Relationship Id="rId7" Type="http://schemas.openxmlformats.org/officeDocument/2006/relationships/hyperlink" Target="https://bdtechtalks.com/2023/11/06/llm-emotion-prompting/" TargetMode="Externa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hyperlink" Target="https://www.golem.de/news/prompting-angst-macht-ki-schlau-2311-179100.html" TargetMode="External"/><Relationship Id="rId4" Type="http://schemas.openxmlformats.org/officeDocument/2006/relationships/hyperlink" Target="https://thomasbrandt.info/emotionale-intelligenz-llms/" TargetMode="External"/><Relationship Id="rId9" Type="http://schemas.openxmlformats.org/officeDocument/2006/relationships/hyperlink" Target="https://medium.com/aimonks/emotionprompt-elevating-ai-with-emotional-intelligence-baee341f521b"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s://foundationinc.co/lab/emotionprompts-llm"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hyperlink" Target="https://arxiv.org/abs/2307.11760"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arxiv.org/abs/2307.11760" TargetMode="External"/><Relationship Id="rId2" Type="http://schemas.openxmlformats.org/officeDocument/2006/relationships/hyperlink" Target="https://creativecommons.org/licenses/by/4.0/deed.en." TargetMode="Externa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https://huggingface.co/lmsys/vicuna-7b-v1.5"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hyperlink" Target="https://creativecommons.org/licenses/by/4.0/deed.en." TargetMode="External"/><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hyperlink" Target="https://arxiv.org/abs/2307.11760"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chatgpt.com/share/6837f7ff-864c-8001-94c2-57fd88809cd1" TargetMode="Externa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9.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sa/4.0/legalcode" TargetMode="External"/><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hyperlink" Target="https://zenodo.org/records/14281892"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ki-zentren.net/"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hyperlink" Target="https://www.dfg.de/resource/blob/174736/92691e48e89bf4ac88c8eb91b8f783b0/forschungsdaten-checkliste-en-data.pdf" TargetMode="External"/><Relationship Id="rId2" Type="http://schemas.openxmlformats.org/officeDocument/2006/relationships/hyperlink" Target="https://focalplane.biologists.com/2023/11/06/creating-a-research-data-management-plan-using-chatgpt/" TargetMode="Externa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github.com/gkamradt/LLMTest_NeedleInAHaystack" TargetMode="External"/><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github.com/gkamradt/LLMTest_NeedleInAHaystack" TargetMode="Externa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1.png"/><Relationship Id="rId7" Type="http://schemas.openxmlformats.org/officeDocument/2006/relationships/image" Target="../media/image6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platform.openai.com/docs/models/gpt-5" TargetMode="External"/><Relationship Id="rId11" Type="http://schemas.openxmlformats.org/officeDocument/2006/relationships/image" Target="../media/image66.png"/><Relationship Id="rId5" Type="http://schemas.openxmlformats.org/officeDocument/2006/relationships/hyperlink" Target="https://platform.openai.com/docs/models/gpt-4o" TargetMode="External"/><Relationship Id="rId10" Type="http://schemas.openxmlformats.org/officeDocument/2006/relationships/image" Target="../media/image65.png"/><Relationship Id="rId4" Type="http://schemas.openxmlformats.org/officeDocument/2006/relationships/hyperlink" Target="https://storage.googleapis.com/model-cards/documents/gemini-2.5-pro-preview.pdf" TargetMode="External"/><Relationship Id="rId9"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hyperlink" Target="https://chatgpt.com/" TargetMode="External"/><Relationship Id="rId7" Type="http://schemas.openxmlformats.org/officeDocument/2006/relationships/image" Target="../media/image69.png"/><Relationship Id="rId2" Type="http://schemas.openxmlformats.org/officeDocument/2006/relationships/hyperlink" Target="https://gemini.google.com/" TargetMode="Externa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hyperlink" Target="https://claude.ai/"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chatgpt.com/" TargetMode="External"/><Relationship Id="rId7" Type="http://schemas.openxmlformats.org/officeDocument/2006/relationships/image" Target="../media/image69.png"/><Relationship Id="rId2" Type="http://schemas.openxmlformats.org/officeDocument/2006/relationships/hyperlink" Target="https://gemini.google.com/" TargetMode="External"/><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22.png"/><Relationship Id="rId4" Type="http://schemas.openxmlformats.org/officeDocument/2006/relationships/hyperlink" Target="https://claude.ai/" TargetMode="External"/><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hyperlink" Target="https://ollama.com/" TargetMode="External"/><Relationship Id="rId2" Type="http://schemas.openxmlformats.org/officeDocument/2006/relationships/hyperlink" Target="https://helmholtz-blablador.fz-juelich.de/" TargetMode="Externa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hyperlink" Target="https://chat-ai.academiccloud.de/"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0.png"/><Relationship Id="rId7" Type="http://schemas.openxmlformats.org/officeDocument/2006/relationships/hyperlink" Target="https://ollama.com/" TargetMode="External"/><Relationship Id="rId2" Type="http://schemas.openxmlformats.org/officeDocument/2006/relationships/hyperlink" Target="https://helmholtz-blablador.fz-juelich.de/" TargetMode="External"/><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23.png"/><Relationship Id="rId5" Type="http://schemas.openxmlformats.org/officeDocument/2006/relationships/image" Target="../media/image71.png"/><Relationship Id="rId10" Type="http://schemas.openxmlformats.org/officeDocument/2006/relationships/image" Target="../media/image22.png"/><Relationship Id="rId4" Type="http://schemas.openxmlformats.org/officeDocument/2006/relationships/hyperlink" Target="https://chat-ai.academiccloud.de/" TargetMode="External"/><Relationship Id="rId9" Type="http://schemas.openxmlformats.org/officeDocument/2006/relationships/image" Target="../media/image21.png"/></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9.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56.xml.rels><?xml version="1.0" encoding="UTF-8" standalone="yes"?>
<Relationships xmlns="http://schemas.openxmlformats.org/package/2006/relationships"><Relationship Id="rId3" Type="http://schemas.openxmlformats.org/officeDocument/2006/relationships/hyperlink" Target="https://scads.github.io/ai4science-ufz-2025/session1/speech-generation.html" TargetMode="External"/><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s://scads.github.io/ai4science-ufz-2025/session1/deepresearch.html"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scads.github.io/ai4science-ufz-2025/session1/distillation.html"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scads.github.io/ai4science-ufz-2025/session1/notebooklm.html" TargetMode="External"/><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hyperlink" Target="https://doi.org/10.1093/bioinformatics/btad713" TargetMode="External"/><Relationship Id="rId4" Type="http://schemas.openxmlformats.org/officeDocument/2006/relationships/hyperlink" Target="https://creativecommons.org/licenses/by/4.0/deed.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6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9.tiff"/><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eur-lex.europa.eu/legal-content/EN/TXT/HTML/?uri=OJ:L_202401689#art_3"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31221FD6-08D6-3F40-ACE8-C0B9BADE7F5D}"/>
              </a:ext>
            </a:extLst>
          </p:cNvPr>
          <p:cNvSpPr txBox="1">
            <a:spLocks/>
          </p:cNvSpPr>
          <p:nvPr/>
        </p:nvSpPr>
        <p:spPr>
          <a:xfrm>
            <a:off x="437199" y="3429000"/>
            <a:ext cx="9110213" cy="2558553"/>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4400" dirty="0">
                <a:solidFill>
                  <a:srgbClr val="064569"/>
                </a:solidFill>
                <a:ea typeface="Open Sans ExtraBold" panose="020B0606030504020204" pitchFamily="34" charset="0"/>
                <a:cs typeface="Open Sans ExtraBold" panose="020B0606030504020204" pitchFamily="34" charset="0"/>
              </a:rPr>
              <a:t>AI 4 Science Training @ UFZ Leipzig</a:t>
            </a:r>
            <a:endParaRPr lang="en-US" sz="4400" b="1" dirty="0">
              <a:solidFill>
                <a:srgbClr val="064569"/>
              </a:solidFill>
              <a:ea typeface="Open Sans ExtraBold" panose="020B0606030504020204" pitchFamily="34" charset="0"/>
              <a:cs typeface="Open Sans ExtraBold" panose="020B0606030504020204" pitchFamily="34" charset="0"/>
            </a:endParaRPr>
          </a:p>
          <a:p>
            <a:r>
              <a:rPr lang="en-US" sz="3200" dirty="0">
                <a:solidFill>
                  <a:srgbClr val="51B02F"/>
                </a:solidFill>
                <a:ea typeface="Open Sans ExtraBold" panose="020B0606030504020204" pitchFamily="34" charset="0"/>
                <a:cs typeface="Open Sans ExtraBold" panose="020B0606030504020204" pitchFamily="34" charset="0"/>
              </a:rPr>
              <a:t>Robert Haase</a:t>
            </a:r>
          </a:p>
          <a:p>
            <a:endParaRPr lang="en-US" sz="6600" dirty="0">
              <a:solidFill>
                <a:srgbClr val="51B02F"/>
              </a:solidFill>
              <a:ea typeface="Open Sans ExtraBold" panose="020B0606030504020204" pitchFamily="34" charset="0"/>
              <a:cs typeface="Open Sans ExtraBold" panose="020B0606030504020204" pitchFamily="34" charset="0"/>
            </a:endParaRPr>
          </a:p>
          <a:p>
            <a:r>
              <a:rPr lang="en-US" sz="1200" dirty="0">
                <a:solidFill>
                  <a:srgbClr val="064569"/>
                </a:solidFill>
                <a:ea typeface="Open Sans ExtraBold" panose="020B0606030504020204" pitchFamily="34" charset="0"/>
                <a:cs typeface="Open Sans ExtraBold" panose="020B0606030504020204" pitchFamily="34" charset="0"/>
              </a:rPr>
              <a:t>These slides can be reused under the terms of the </a:t>
            </a:r>
            <a:r>
              <a:rPr lang="en-US" sz="1200" dirty="0">
                <a:solidFill>
                  <a:srgbClr val="064569"/>
                </a:solidFill>
                <a:ea typeface="Open Sans ExtraBold" panose="020B0606030504020204" pitchFamily="34" charset="0"/>
                <a:cs typeface="Open Sans ExtraBold" panose="020B0606030504020204" pitchFamily="34" charset="0"/>
                <a:hlinkClick r:id="rId2"/>
              </a:rPr>
              <a:t>CC-BY 4.0 </a:t>
            </a:r>
            <a:r>
              <a:rPr lang="en-US" sz="1200" dirty="0">
                <a:solidFill>
                  <a:srgbClr val="064569"/>
                </a:solidFill>
                <a:latin typeface="Open Sans"/>
                <a:ea typeface="Open Sans ExtraBold" panose="020B0606030504020204" pitchFamily="34" charset="0"/>
                <a:cs typeface="Open Sans ExtraBold" panose="020B0606030504020204" pitchFamily="34" charset="0"/>
              </a:rPr>
              <a:t>l</a:t>
            </a:r>
            <a:r>
              <a:rPr kumimoji="0" lang="en-US" sz="1200" b="0" i="0" u="none" strike="noStrike" kern="1200" cap="none" spc="0" normalizeH="0" baseline="0" noProof="0" dirty="0" err="1">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icense</a:t>
            </a:r>
            <a:r>
              <a:rPr kumimoji="0" lang="en-US" sz="1200" b="0" i="0" u="none" strike="noStrike" kern="1200" cap="none" spc="0" normalizeH="0" baseline="0" noProof="0" dirty="0">
                <a:ln>
                  <a:noFill/>
                </a:ln>
                <a:solidFill>
                  <a:srgbClr val="064569"/>
                </a:solidFill>
                <a:effectLst/>
                <a:uLnTx/>
                <a:uFillTx/>
                <a:latin typeface="Open Sans"/>
                <a:ea typeface="Open Sans ExtraBold" panose="020B0606030504020204" pitchFamily="34" charset="0"/>
                <a:cs typeface="Open Sans ExtraBold" panose="020B0606030504020204" pitchFamily="34" charset="0"/>
              </a:rPr>
              <a:t> unless mentioned otherwise.</a:t>
            </a:r>
            <a:endParaRPr lang="en-US" sz="1200" dirty="0">
              <a:solidFill>
                <a:srgbClr val="064569"/>
              </a:solidFill>
              <a:ea typeface="Open Sans ExtraBold" panose="020B0606030504020204" pitchFamily="34" charset="0"/>
              <a:cs typeface="Open Sans ExtraBold" panose="020B0606030504020204" pitchFamily="34" charset="0"/>
            </a:endParaRPr>
          </a:p>
        </p:txBody>
      </p:sp>
      <p:cxnSp>
        <p:nvCxnSpPr>
          <p:cNvPr id="25" name="Straight Connector 24">
            <a:extLst>
              <a:ext uri="{FF2B5EF4-FFF2-40B4-BE49-F238E27FC236}">
                <a16:creationId xmlns:a16="http://schemas.microsoft.com/office/drawing/2014/main" id="{F7C73701-EC58-7CA2-98D6-9A2251CE0321}"/>
              </a:ext>
            </a:extLst>
          </p:cNvPr>
          <p:cNvCxnSpPr/>
          <p:nvPr/>
        </p:nvCxnSpPr>
        <p:spPr>
          <a:xfrm>
            <a:off x="8639251" y="6232550"/>
            <a:ext cx="0" cy="490057"/>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1F0390C1-2DF9-F736-8A9D-ACB5B7C04A41}"/>
              </a:ext>
            </a:extLst>
          </p:cNvPr>
          <p:cNvPicPr>
            <a:picLocks noChangeAspect="1"/>
          </p:cNvPicPr>
          <p:nvPr/>
        </p:nvPicPr>
        <p:blipFill>
          <a:blip r:embed="rId3"/>
          <a:stretch/>
        </p:blipFill>
        <p:spPr>
          <a:xfrm>
            <a:off x="453140" y="361455"/>
            <a:ext cx="2646110" cy="1075932"/>
          </a:xfrm>
          <a:prstGeom prst="rect">
            <a:avLst/>
          </a:prstGeom>
          <a:ln w="0">
            <a:noFill/>
          </a:ln>
        </p:spPr>
      </p:pic>
      <p:sp>
        <p:nvSpPr>
          <p:cNvPr id="6" name="Textplatzhalter 2">
            <a:extLst>
              <a:ext uri="{FF2B5EF4-FFF2-40B4-BE49-F238E27FC236}">
                <a16:creationId xmlns:a16="http://schemas.microsoft.com/office/drawing/2014/main" id="{F46F38FD-E089-459C-A588-CDC447DB0251}"/>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738C7F7C-0D2C-6A26-1088-493BE32B584B}"/>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10" name="Grafik 5">
            <a:extLst>
              <a:ext uri="{FF2B5EF4-FFF2-40B4-BE49-F238E27FC236}">
                <a16:creationId xmlns:a16="http://schemas.microsoft.com/office/drawing/2014/main" id="{3466B428-8009-31F6-B8F9-E35FC8977B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524"/>
          <a:stretch/>
        </p:blipFill>
        <p:spPr>
          <a:xfrm>
            <a:off x="5656986" y="6108600"/>
            <a:ext cx="497234" cy="682272"/>
          </a:xfrm>
          <a:prstGeom prst="rect">
            <a:avLst/>
          </a:prstGeom>
        </p:spPr>
      </p:pic>
      <p:pic>
        <p:nvPicPr>
          <p:cNvPr id="11" name="Grafik 10">
            <a:extLst>
              <a:ext uri="{FF2B5EF4-FFF2-40B4-BE49-F238E27FC236}">
                <a16:creationId xmlns:a16="http://schemas.microsoft.com/office/drawing/2014/main" id="{0F6BA0BC-5CCF-4910-ADF0-95C7781421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6742" y="6277354"/>
            <a:ext cx="1901231" cy="490057"/>
          </a:xfrm>
          <a:prstGeom prst="rect">
            <a:avLst/>
          </a:prstGeom>
        </p:spPr>
      </p:pic>
      <p:pic>
        <p:nvPicPr>
          <p:cNvPr id="12" name="Picture 11" descr="A black text on a white background&#10;&#10;AI-generated content may be incorrect.">
            <a:extLst>
              <a:ext uri="{FF2B5EF4-FFF2-40B4-BE49-F238E27FC236}">
                <a16:creationId xmlns:a16="http://schemas.microsoft.com/office/drawing/2014/main" id="{5621A6C0-455F-FFDF-E4C6-AFC97B9449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98885" y="6148172"/>
            <a:ext cx="1687097" cy="658811"/>
          </a:xfrm>
          <a:prstGeom prst="rect">
            <a:avLst/>
          </a:prstGeom>
        </p:spPr>
      </p:pic>
      <p:sp>
        <p:nvSpPr>
          <p:cNvPr id="13" name="TextBox 12">
            <a:extLst>
              <a:ext uri="{FF2B5EF4-FFF2-40B4-BE49-F238E27FC236}">
                <a16:creationId xmlns:a16="http://schemas.microsoft.com/office/drawing/2014/main" id="{3A5B05B0-4B8E-A3BA-252A-4E65BCCCD7CB}"/>
              </a:ext>
            </a:extLst>
          </p:cNvPr>
          <p:cNvSpPr txBox="1"/>
          <p:nvPr/>
        </p:nvSpPr>
        <p:spPr>
          <a:xfrm>
            <a:off x="2957121" y="6083648"/>
            <a:ext cx="1024479" cy="230832"/>
          </a:xfrm>
          <a:prstGeom prst="rect">
            <a:avLst/>
          </a:prstGeom>
          <a:noFill/>
        </p:spPr>
        <p:txBody>
          <a:bodyPr wrap="square" rtlCol="0">
            <a:spAutoFit/>
          </a:bodyPr>
          <a:lstStyle/>
          <a:p>
            <a:r>
              <a:rPr lang="en-GB" sz="900" dirty="0" err="1"/>
              <a:t>Funded</a:t>
            </a:r>
            <a:r>
              <a:rPr lang="en-GB" sz="900" dirty="0"/>
              <a:t> by:</a:t>
            </a:r>
            <a:endParaRPr lang="LID4096" sz="900" dirty="0"/>
          </a:p>
        </p:txBody>
      </p:sp>
    </p:spTree>
    <p:extLst>
      <p:ext uri="{BB962C8B-B14F-4D97-AF65-F5344CB8AC3E}">
        <p14:creationId xmlns:p14="http://schemas.microsoft.com/office/powerpoint/2010/main" val="868022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153E6-35C2-3E1F-3358-66A4622CCD05}"/>
              </a:ext>
            </a:extLst>
          </p:cNvPr>
          <p:cNvSpPr>
            <a:spLocks noGrp="1"/>
          </p:cNvSpPr>
          <p:nvPr>
            <p:ph type="title"/>
          </p:nvPr>
        </p:nvSpPr>
        <p:spPr/>
        <p:txBody>
          <a:bodyPr/>
          <a:lstStyle/>
          <a:p>
            <a:r>
              <a:rPr lang="en-GB" dirty="0" err="1"/>
              <a:t>Artificial</a:t>
            </a:r>
            <a:r>
              <a:rPr lang="en-GB" dirty="0"/>
              <a:t> </a:t>
            </a:r>
            <a:r>
              <a:rPr lang="en-GB" dirty="0" err="1"/>
              <a:t>Intelligence</a:t>
            </a:r>
            <a:r>
              <a:rPr lang="en-GB" dirty="0"/>
              <a:t> (AI)</a:t>
            </a:r>
            <a:endParaRPr lang="LID4096" dirty="0"/>
          </a:p>
        </p:txBody>
      </p:sp>
      <p:sp>
        <p:nvSpPr>
          <p:cNvPr id="3" name="Content Placeholder 2">
            <a:extLst>
              <a:ext uri="{FF2B5EF4-FFF2-40B4-BE49-F238E27FC236}">
                <a16:creationId xmlns:a16="http://schemas.microsoft.com/office/drawing/2014/main" id="{CE5ABF80-EAC2-7C37-5109-185B3D497297}"/>
              </a:ext>
            </a:extLst>
          </p:cNvPr>
          <p:cNvSpPr>
            <a:spLocks noGrp="1"/>
          </p:cNvSpPr>
          <p:nvPr>
            <p:ph sz="quarter" idx="10"/>
          </p:nvPr>
        </p:nvSpPr>
        <p:spPr>
          <a:xfrm>
            <a:off x="875567" y="1184015"/>
            <a:ext cx="6061599" cy="4550036"/>
          </a:xfrm>
        </p:spPr>
        <p:txBody>
          <a:bodyPr/>
          <a:lstStyle/>
          <a:p>
            <a:pPr marL="342900" indent="-342900">
              <a:buFont typeface="Arial" panose="020B0604020202020204" pitchFamily="34" charset="0"/>
              <a:buChar char="•"/>
            </a:pPr>
            <a:r>
              <a:rPr lang="en-GB" dirty="0">
                <a:solidFill>
                  <a:srgbClr val="6CAF69"/>
                </a:solidFill>
              </a:rPr>
              <a:t>AI models</a:t>
            </a:r>
            <a:r>
              <a:rPr lang="en-GB" dirty="0"/>
              <a:t> (</a:t>
            </a:r>
            <a:r>
              <a:rPr lang="en-GB" dirty="0" err="1"/>
              <a:t>e.g</a:t>
            </a:r>
            <a:r>
              <a:rPr lang="en-GB" dirty="0"/>
              <a:t>. </a:t>
            </a:r>
            <a:r>
              <a:rPr lang="en-GB" dirty="0" err="1"/>
              <a:t>language models</a:t>
            </a:r>
            <a:r>
              <a:rPr lang="en-GB" dirty="0"/>
              <a:t>):</a:t>
            </a:r>
          </a:p>
          <a:p>
            <a:pPr marL="738900" lvl="1" indent="-342900"/>
            <a:r>
              <a:rPr lang="en-GB" dirty="0"/>
              <a:t>Text-to-text</a:t>
            </a:r>
          </a:p>
          <a:p>
            <a:pPr marL="738900" lvl="1" indent="-342900"/>
            <a:r>
              <a:rPr lang="en-GB" dirty="0" err="1"/>
              <a:t>image generation</a:t>
            </a:r>
            <a:r>
              <a:rPr lang="en-GB" dirty="0"/>
              <a:t>, -interpretation,…</a:t>
            </a:r>
          </a:p>
          <a:p>
            <a:pPr marL="738900" lvl="1" indent="-342900"/>
            <a:r>
              <a:rPr lang="en-GB" dirty="0"/>
              <a:t>Examples: GPT, Gemini, llama, DeepSeek, </a:t>
            </a:r>
            <a:r>
              <a:rPr lang="en-GB" dirty="0" err="1"/>
              <a:t>Teuken</a:t>
            </a:r>
            <a:r>
              <a:rPr lang="en-GB" dirty="0"/>
              <a:t>…</a:t>
            </a:r>
          </a:p>
          <a:p>
            <a:pPr marL="342900" indent="-342900">
              <a:buFont typeface="Arial" panose="020B0604020202020204" pitchFamily="34" charset="0"/>
              <a:buChar char="•"/>
            </a:pPr>
            <a:r>
              <a:rPr lang="en-GB" dirty="0">
                <a:solidFill>
                  <a:srgbClr val="6CAF69"/>
                </a:solidFill>
              </a:rPr>
              <a:t>AI systems</a:t>
            </a:r>
            <a:r>
              <a:rPr lang="en-GB" dirty="0"/>
              <a:t>: Combination of [language] models with:</a:t>
            </a:r>
          </a:p>
          <a:p>
            <a:pPr marL="738900" lvl="1" indent="-342900"/>
            <a:r>
              <a:rPr lang="en-GB" dirty="0"/>
              <a:t>web-</a:t>
            </a:r>
            <a:r>
              <a:rPr lang="en-GB" dirty="0" err="1"/>
              <a:t>search</a:t>
            </a:r>
            <a:r>
              <a:rPr lang="en-GB" dirty="0"/>
              <a:t>, </a:t>
            </a:r>
          </a:p>
          <a:p>
            <a:pPr marL="738900" lvl="1" indent="-342900"/>
            <a:r>
              <a:rPr lang="en-GB" dirty="0" err="1"/>
              <a:t>document management</a:t>
            </a:r>
            <a:r>
              <a:rPr lang="en-GB" dirty="0"/>
              <a:t>,</a:t>
            </a:r>
          </a:p>
          <a:p>
            <a:pPr marL="738900" lvl="1" indent="-342900"/>
            <a:r>
              <a:rPr lang="en-GB" dirty="0" err="1"/>
              <a:t>databases</a:t>
            </a:r>
            <a:r>
              <a:rPr lang="en-GB" dirty="0"/>
              <a:t>, …</a:t>
            </a:r>
          </a:p>
          <a:p>
            <a:pPr marL="738900" lvl="1" indent="-342900"/>
            <a:r>
              <a:rPr lang="en-GB" dirty="0" err="1"/>
              <a:t>Examples</a:t>
            </a:r>
            <a:r>
              <a:rPr lang="en-GB" dirty="0"/>
              <a:t>: ChatGPT, Perplexity, You.com</a:t>
            </a:r>
          </a:p>
        </p:txBody>
      </p:sp>
      <p:sp>
        <p:nvSpPr>
          <p:cNvPr id="4" name="Rectangle 3">
            <a:extLst>
              <a:ext uri="{FF2B5EF4-FFF2-40B4-BE49-F238E27FC236}">
                <a16:creationId xmlns:a16="http://schemas.microsoft.com/office/drawing/2014/main" id="{B0D8C94E-57C1-0861-DDDA-49A909C1F136}"/>
              </a:ext>
            </a:extLst>
          </p:cNvPr>
          <p:cNvSpPr/>
          <p:nvPr/>
        </p:nvSpPr>
        <p:spPr>
          <a:xfrm>
            <a:off x="6965413" y="1699260"/>
            <a:ext cx="3001547" cy="3223260"/>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AI system</a:t>
            </a:r>
          </a:p>
          <a:p>
            <a:endParaRPr lang="en-GB" sz="2800" dirty="0"/>
          </a:p>
          <a:p>
            <a:endParaRPr lang="en-GB" sz="2800" dirty="0"/>
          </a:p>
          <a:p>
            <a:endParaRPr lang="en-GB" sz="2800" dirty="0"/>
          </a:p>
          <a:p>
            <a:endParaRPr lang="en-GB" sz="2800" dirty="0"/>
          </a:p>
          <a:p>
            <a:endParaRPr lang="en-GB" sz="2800" dirty="0"/>
          </a:p>
          <a:p>
            <a:endParaRPr lang="LID4096" sz="2800" dirty="0"/>
          </a:p>
        </p:txBody>
      </p:sp>
      <p:sp>
        <p:nvSpPr>
          <p:cNvPr id="5" name="Flowchart: Magnetic Disk 4">
            <a:extLst>
              <a:ext uri="{FF2B5EF4-FFF2-40B4-BE49-F238E27FC236}">
                <a16:creationId xmlns:a16="http://schemas.microsoft.com/office/drawing/2014/main" id="{7299393A-9CFD-458B-0245-FAE71E0097AD}"/>
              </a:ext>
            </a:extLst>
          </p:cNvPr>
          <p:cNvSpPr/>
          <p:nvPr/>
        </p:nvSpPr>
        <p:spPr>
          <a:xfrm>
            <a:off x="7322659" y="2471160"/>
            <a:ext cx="2287054" cy="220524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t>AI model</a:t>
            </a:r>
            <a:endParaRPr lang="LID4096" sz="2800" dirty="0"/>
          </a:p>
        </p:txBody>
      </p:sp>
      <p:sp>
        <p:nvSpPr>
          <p:cNvPr id="6" name="Flowchart: Magnetic Disk 5">
            <a:extLst>
              <a:ext uri="{FF2B5EF4-FFF2-40B4-BE49-F238E27FC236}">
                <a16:creationId xmlns:a16="http://schemas.microsoft.com/office/drawing/2014/main" id="{CCAD6CE3-4753-BA0B-64CF-F7D2E856A03E}"/>
              </a:ext>
            </a:extLst>
          </p:cNvPr>
          <p:cNvSpPr/>
          <p:nvPr/>
        </p:nvSpPr>
        <p:spPr>
          <a:xfrm>
            <a:off x="10350640" y="2471160"/>
            <a:ext cx="1617226" cy="220524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t>Data</a:t>
            </a:r>
            <a:endParaRPr lang="LID4096" sz="2800" dirty="0"/>
          </a:p>
        </p:txBody>
      </p:sp>
      <p:sp>
        <p:nvSpPr>
          <p:cNvPr id="7" name="Arrow: Left-Right 6">
            <a:extLst>
              <a:ext uri="{FF2B5EF4-FFF2-40B4-BE49-F238E27FC236}">
                <a16:creationId xmlns:a16="http://schemas.microsoft.com/office/drawing/2014/main" id="{D0D7098C-E297-0828-4C00-C6833BFE0815}"/>
              </a:ext>
            </a:extLst>
          </p:cNvPr>
          <p:cNvSpPr/>
          <p:nvPr/>
        </p:nvSpPr>
        <p:spPr>
          <a:xfrm>
            <a:off x="9637960" y="3375660"/>
            <a:ext cx="658000" cy="434340"/>
          </a:xfrm>
          <a:prstGeom prst="lef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3600"/>
          </a:p>
        </p:txBody>
      </p:sp>
      <p:sp>
        <p:nvSpPr>
          <p:cNvPr id="9" name="TextBox 8">
            <a:extLst>
              <a:ext uri="{FF2B5EF4-FFF2-40B4-BE49-F238E27FC236}">
                <a16:creationId xmlns:a16="http://schemas.microsoft.com/office/drawing/2014/main" id="{D82F3681-99A0-8C88-7F64-910B0EFAB8B9}"/>
              </a:ext>
            </a:extLst>
          </p:cNvPr>
          <p:cNvSpPr txBox="1"/>
          <p:nvPr/>
        </p:nvSpPr>
        <p:spPr>
          <a:xfrm>
            <a:off x="2946019" y="6043416"/>
            <a:ext cx="5269831" cy="830997"/>
          </a:xfrm>
          <a:prstGeom prst="rect">
            <a:avLst/>
          </a:prstGeom>
          <a:noFill/>
        </p:spPr>
        <p:txBody>
          <a:bodyPr wrap="square">
            <a:spAutoFit/>
          </a:bodyPr>
          <a:lstStyle/>
          <a:p>
            <a:r>
              <a:rPr lang="en-GB" sz="1600" dirty="0" err="1"/>
              <a:t>See</a:t>
            </a:r>
            <a:r>
              <a:rPr lang="en-GB" sz="1600" dirty="0"/>
              <a:t> </a:t>
            </a:r>
            <a:r>
              <a:rPr lang="en-GB" sz="1600" dirty="0" err="1"/>
              <a:t>also</a:t>
            </a:r>
            <a:r>
              <a:rPr lang="en-GB" sz="1600" dirty="0"/>
              <a:t> Art 3 EU AI Act: </a:t>
            </a:r>
            <a:r>
              <a:rPr lang="LID4096" sz="1600" dirty="0">
                <a:hlinkClick r:id="rId2"/>
              </a:rPr>
              <a:t>https://eur-lex.europa.eu/legal-content/EN/TXT/?uri=CELEX:32024R1689</a:t>
            </a:r>
            <a:r>
              <a:rPr lang="en-GB" sz="1600" dirty="0"/>
              <a:t> </a:t>
            </a:r>
            <a:endParaRPr lang="LID4096" sz="1600" dirty="0"/>
          </a:p>
        </p:txBody>
      </p:sp>
    </p:spTree>
    <p:extLst>
      <p:ext uri="{BB962C8B-B14F-4D97-AF65-F5344CB8AC3E}">
        <p14:creationId xmlns:p14="http://schemas.microsoft.com/office/powerpoint/2010/main" val="420602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681065-EA64-7509-D1DE-F622F5BCFF97}"/>
              </a:ext>
            </a:extLst>
          </p:cNvPr>
          <p:cNvSpPr>
            <a:spLocks noGrp="1"/>
          </p:cNvSpPr>
          <p:nvPr>
            <p:ph sz="quarter" idx="10"/>
          </p:nvPr>
        </p:nvSpPr>
        <p:spPr>
          <a:xfrm>
            <a:off x="875567" y="1184015"/>
            <a:ext cx="10267951" cy="1643289"/>
          </a:xfrm>
        </p:spPr>
        <p:txBody>
          <a:bodyPr/>
          <a:lstStyle/>
          <a:p>
            <a:pPr marL="342900" indent="-342900">
              <a:buFont typeface="Arial" panose="020B0604020202020204" pitchFamily="34" charset="0"/>
              <a:buChar char="•"/>
            </a:pPr>
            <a:r>
              <a:rPr lang="en-GB" sz="2800" dirty="0"/>
              <a:t>Advanced Architecture or Deep Neural Networks</a:t>
            </a:r>
          </a:p>
          <a:p>
            <a:pPr marL="342900" indent="-342900">
              <a:buFont typeface="Arial" panose="020B0604020202020204" pitchFamily="34" charset="0"/>
              <a:buChar char="•"/>
            </a:pPr>
            <a:r>
              <a:rPr lang="en-GB" sz="2800" dirty="0"/>
              <a:t>Statistical model for next-word prediction and translation tasks.</a:t>
            </a:r>
          </a:p>
          <a:p>
            <a:pPr marL="342900" indent="-342900">
              <a:buFont typeface="Arial" panose="020B0604020202020204" pitchFamily="34" charset="0"/>
              <a:buChar char="•"/>
            </a:pPr>
            <a:endParaRPr lang="en-GB" sz="1600" dirty="0"/>
          </a:p>
          <a:p>
            <a:endParaRPr lang="en-GB" dirty="0"/>
          </a:p>
          <a:p>
            <a:endParaRPr lang="en-GB" dirty="0"/>
          </a:p>
          <a:p>
            <a:r>
              <a:rPr lang="en-GB" dirty="0"/>
              <a:t>Predicts the next </a:t>
            </a:r>
            <a:r>
              <a:rPr lang="en-GB" dirty="0">
                <a:solidFill>
                  <a:srgbClr val="C00000"/>
                </a:solidFill>
              </a:rPr>
              <a:t>…</a:t>
            </a:r>
            <a:endParaRPr lang="LID4096" dirty="0">
              <a:solidFill>
                <a:srgbClr val="C00000"/>
              </a:solidFill>
            </a:endParaRPr>
          </a:p>
        </p:txBody>
      </p:sp>
      <p:sp>
        <p:nvSpPr>
          <p:cNvPr id="2" name="Title 1">
            <a:extLst>
              <a:ext uri="{FF2B5EF4-FFF2-40B4-BE49-F238E27FC236}">
                <a16:creationId xmlns:a16="http://schemas.microsoft.com/office/drawing/2014/main" id="{D3EC7C71-C68F-9C9D-B0F5-A24A334B72BA}"/>
              </a:ext>
            </a:extLst>
          </p:cNvPr>
          <p:cNvSpPr>
            <a:spLocks noGrp="1"/>
          </p:cNvSpPr>
          <p:nvPr>
            <p:ph type="title"/>
          </p:nvPr>
        </p:nvSpPr>
        <p:spPr/>
        <p:txBody>
          <a:bodyPr/>
          <a:lstStyle/>
          <a:p>
            <a:r>
              <a:rPr lang="en-GB" dirty="0"/>
              <a:t>Large Language Models (LLMs)</a:t>
            </a:r>
            <a:endParaRPr lang="LID4096" dirty="0"/>
          </a:p>
        </p:txBody>
      </p:sp>
      <p:cxnSp>
        <p:nvCxnSpPr>
          <p:cNvPr id="7" name="Straight Arrow Connector 6">
            <a:extLst>
              <a:ext uri="{FF2B5EF4-FFF2-40B4-BE49-F238E27FC236}">
                <a16:creationId xmlns:a16="http://schemas.microsoft.com/office/drawing/2014/main" id="{DED16D3B-7F5E-C0D0-8200-04732426C4FB}"/>
              </a:ext>
            </a:extLst>
          </p:cNvPr>
          <p:cNvCxnSpPr>
            <a:cxnSpLocks/>
          </p:cNvCxnSpPr>
          <p:nvPr/>
        </p:nvCxnSpPr>
        <p:spPr>
          <a:xfrm>
            <a:off x="4759960" y="4457700"/>
            <a:ext cx="52832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Speech Bubble: Rectangle 7">
            <a:extLst>
              <a:ext uri="{FF2B5EF4-FFF2-40B4-BE49-F238E27FC236}">
                <a16:creationId xmlns:a16="http://schemas.microsoft.com/office/drawing/2014/main" id="{9C5CD57F-4E6D-4BF7-56D0-4ABF2EEFDAB0}"/>
              </a:ext>
            </a:extLst>
          </p:cNvPr>
          <p:cNvSpPr/>
          <p:nvPr/>
        </p:nvSpPr>
        <p:spPr>
          <a:xfrm>
            <a:off x="8415080" y="3429000"/>
            <a:ext cx="1502113" cy="602749"/>
          </a:xfrm>
          <a:prstGeom prst="wedgeRectCallout">
            <a:avLst>
              <a:gd name="adj1" fmla="val -54483"/>
              <a:gd name="adj2" fmla="val 117501"/>
            </a:avLst>
          </a:prstGeom>
          <a:solidFill>
            <a:schemeClr val="bg1"/>
          </a:solidFill>
          <a:ln w="57150">
            <a:solidFill>
              <a:srgbClr val="0073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word!</a:t>
            </a:r>
            <a:endParaRPr lang="LID4096" sz="2800" dirty="0">
              <a:solidFill>
                <a:schemeClr val="tx1"/>
              </a:solidFill>
            </a:endParaRPr>
          </a:p>
        </p:txBody>
      </p:sp>
      <p:grpSp>
        <p:nvGrpSpPr>
          <p:cNvPr id="10" name="Group 9">
            <a:extLst>
              <a:ext uri="{FF2B5EF4-FFF2-40B4-BE49-F238E27FC236}">
                <a16:creationId xmlns:a16="http://schemas.microsoft.com/office/drawing/2014/main" id="{3C25D5C7-49CA-ECA2-8121-541181D997C5}"/>
              </a:ext>
            </a:extLst>
          </p:cNvPr>
          <p:cNvGrpSpPr>
            <a:grpSpLocks noChangeAspect="1"/>
          </p:cNvGrpSpPr>
          <p:nvPr/>
        </p:nvGrpSpPr>
        <p:grpSpPr>
          <a:xfrm rot="16200000">
            <a:off x="6002303" y="3187730"/>
            <a:ext cx="1569155" cy="2539942"/>
            <a:chOff x="7715165" y="1693760"/>
            <a:chExt cx="2554941" cy="3842824"/>
          </a:xfrm>
        </p:grpSpPr>
        <p:sp>
          <p:nvSpPr>
            <p:cNvPr id="11" name="Oval 10">
              <a:extLst>
                <a:ext uri="{FF2B5EF4-FFF2-40B4-BE49-F238E27FC236}">
                  <a16:creationId xmlns:a16="http://schemas.microsoft.com/office/drawing/2014/main" id="{456AEEE2-70B0-C51C-7164-5BD7687D5283}"/>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233B0181-D47A-AB17-F966-4F90904C7B7D}"/>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D529A182-66DE-9969-8E53-33BDAD0DCE2B}"/>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C0A6B229-D619-8D70-2A27-A2D832F264C7}"/>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Oval 14">
              <a:extLst>
                <a:ext uri="{FF2B5EF4-FFF2-40B4-BE49-F238E27FC236}">
                  <a16:creationId xmlns:a16="http://schemas.microsoft.com/office/drawing/2014/main" id="{1321ACA5-FE17-3D2D-05E2-1D972985F73D}"/>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Oval 15">
              <a:extLst>
                <a:ext uri="{FF2B5EF4-FFF2-40B4-BE49-F238E27FC236}">
                  <a16:creationId xmlns:a16="http://schemas.microsoft.com/office/drawing/2014/main" id="{9D2562F0-6E63-FC53-BE65-B231E666F8DB}"/>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6">
              <a:extLst>
                <a:ext uri="{FF2B5EF4-FFF2-40B4-BE49-F238E27FC236}">
                  <a16:creationId xmlns:a16="http://schemas.microsoft.com/office/drawing/2014/main" id="{F28C1EA6-5065-3029-BAE7-91F25899C10B}"/>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8" name="Straight Connector 17">
              <a:extLst>
                <a:ext uri="{FF2B5EF4-FFF2-40B4-BE49-F238E27FC236}">
                  <a16:creationId xmlns:a16="http://schemas.microsoft.com/office/drawing/2014/main" id="{86FBD201-D90D-82B6-AE18-FD95D66152E7}"/>
                </a:ext>
              </a:extLst>
            </p:cNvPr>
            <p:cNvCxnSpPr>
              <a:stCxn id="11" idx="6"/>
              <a:endCxn id="15"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A264EC25-D0FD-9FDC-CA9A-77FD05572F96}"/>
                </a:ext>
              </a:extLst>
            </p:cNvPr>
            <p:cNvCxnSpPr>
              <a:cxnSpLocks/>
              <a:stCxn id="12" idx="6"/>
              <a:endCxn id="15"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1D9FAE59-0AFB-D3FC-9269-FF073A2E2CA7}"/>
                </a:ext>
              </a:extLst>
            </p:cNvPr>
            <p:cNvCxnSpPr>
              <a:cxnSpLocks/>
              <a:stCxn id="11" idx="6"/>
              <a:endCxn id="16"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B3BA2A8B-B756-0573-8226-C27F33402064}"/>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DF68AD10-B9A3-E84E-6D5C-BA4E05078F84}"/>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55C92F3C-A3FC-FA86-9BFA-E7F0FFF1B292}"/>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66348725-0A63-725D-5D99-8D98D96C52C4}"/>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663B7616-F320-3F53-F494-B2327CA7C99B}"/>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FBAB180D-3E19-2109-8FAA-CDA26699C277}"/>
                </a:ext>
              </a:extLst>
            </p:cNvPr>
            <p:cNvCxnSpPr>
              <a:cxnSpLocks/>
              <a:stCxn id="14" idx="6"/>
              <a:endCxn id="16"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5E098DD1-7F32-E509-80AF-C1E1482BB01C}"/>
                </a:ext>
              </a:extLst>
            </p:cNvPr>
            <p:cNvCxnSpPr>
              <a:cxnSpLocks/>
              <a:stCxn id="14" idx="6"/>
              <a:endCxn id="15"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4D00939C-A0B2-850C-0A31-7C118D08FB8E}"/>
                </a:ext>
              </a:extLst>
            </p:cNvPr>
            <p:cNvCxnSpPr>
              <a:cxnSpLocks/>
              <a:stCxn id="17" idx="2"/>
              <a:endCxn id="11"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9" name="Oval 28">
              <a:extLst>
                <a:ext uri="{FF2B5EF4-FFF2-40B4-BE49-F238E27FC236}">
                  <a16:creationId xmlns:a16="http://schemas.microsoft.com/office/drawing/2014/main" id="{CE668E30-D5FC-11D4-2E6C-766EAF351BB1}"/>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0" name="Straight Connector 29">
              <a:extLst>
                <a:ext uri="{FF2B5EF4-FFF2-40B4-BE49-F238E27FC236}">
                  <a16:creationId xmlns:a16="http://schemas.microsoft.com/office/drawing/2014/main" id="{9AC205C0-3FB3-ECDE-1835-5CAB5EC1E5C3}"/>
                </a:ext>
              </a:extLst>
            </p:cNvPr>
            <p:cNvCxnSpPr>
              <a:cxnSpLocks/>
              <a:stCxn id="29" idx="6"/>
              <a:endCxn id="15"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7082A790-DA1D-5B34-09A3-7CD682B69829}"/>
                </a:ext>
              </a:extLst>
            </p:cNvPr>
            <p:cNvCxnSpPr>
              <a:cxnSpLocks/>
              <a:stCxn id="29" idx="6"/>
              <a:endCxn id="16"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C34707BB-904E-7077-67CC-C4ECAA053E98}"/>
                </a:ext>
              </a:extLst>
            </p:cNvPr>
            <p:cNvCxnSpPr>
              <a:cxnSpLocks/>
              <a:stCxn id="29" idx="6"/>
              <a:endCxn id="17"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07BCAF04-1E66-1F94-B453-FD5F8EAA8BAB}"/>
                </a:ext>
              </a:extLst>
            </p:cNvPr>
            <p:cNvCxnSpPr>
              <a:cxnSpLocks/>
              <a:stCxn id="13" idx="6"/>
              <a:endCxn id="15"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4" name="Oval 33">
              <a:extLst>
                <a:ext uri="{FF2B5EF4-FFF2-40B4-BE49-F238E27FC236}">
                  <a16:creationId xmlns:a16="http://schemas.microsoft.com/office/drawing/2014/main" id="{45D275EB-7113-BDBB-8CE1-6D7843BDA4F4}"/>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a:extLst>
                <a:ext uri="{FF2B5EF4-FFF2-40B4-BE49-F238E27FC236}">
                  <a16:creationId xmlns:a16="http://schemas.microsoft.com/office/drawing/2014/main" id="{4EC3F8E3-CCDE-EE6E-1EEE-07D3BC947A5E}"/>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Oval 35">
              <a:extLst>
                <a:ext uri="{FF2B5EF4-FFF2-40B4-BE49-F238E27FC236}">
                  <a16:creationId xmlns:a16="http://schemas.microsoft.com/office/drawing/2014/main" id="{23517740-7EEF-58CF-5988-CCC8BEF1E55E}"/>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Oval 36">
              <a:extLst>
                <a:ext uri="{FF2B5EF4-FFF2-40B4-BE49-F238E27FC236}">
                  <a16:creationId xmlns:a16="http://schemas.microsoft.com/office/drawing/2014/main" id="{707F5353-EBA3-1B7D-6F8E-B5EA1B4F11F9}"/>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8" name="Straight Connector 37">
              <a:extLst>
                <a:ext uri="{FF2B5EF4-FFF2-40B4-BE49-F238E27FC236}">
                  <a16:creationId xmlns:a16="http://schemas.microsoft.com/office/drawing/2014/main" id="{3B0106B9-F876-6DE0-FBA0-36245108E4E2}"/>
                </a:ext>
              </a:extLst>
            </p:cNvPr>
            <p:cNvCxnSpPr>
              <a:stCxn id="34"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3CDC33DD-6AA0-6A4C-06C5-CA79CFE8B06A}"/>
                </a:ext>
              </a:extLst>
            </p:cNvPr>
            <p:cNvCxnSpPr>
              <a:cxnSpLocks/>
              <a:stCxn id="35"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631D920A-BECD-DE19-8A3D-72305BE47290}"/>
                </a:ext>
              </a:extLst>
            </p:cNvPr>
            <p:cNvCxnSpPr>
              <a:cxnSpLocks/>
              <a:stCxn id="34"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F1FD7B85-D207-6DCB-ED66-16CEE0A4906B}"/>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25BE8D27-8340-63B8-45F6-096799334999}"/>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23A8AFEF-1A64-F687-427C-F70471281B63}"/>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4F33AD76-5C0B-B256-4DC5-6D5ACCF5BE5D}"/>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A8F836A9-C8F6-46F7-B261-286965D98BC0}"/>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B69D4282-09DF-6F11-D071-D6F8335424FD}"/>
                </a:ext>
              </a:extLst>
            </p:cNvPr>
            <p:cNvCxnSpPr>
              <a:cxnSpLocks/>
              <a:stCxn id="37"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7" name="Straight Connector 46">
              <a:extLst>
                <a:ext uri="{FF2B5EF4-FFF2-40B4-BE49-F238E27FC236}">
                  <a16:creationId xmlns:a16="http://schemas.microsoft.com/office/drawing/2014/main" id="{EE879C53-8975-0B30-95F2-30FAE8111D16}"/>
                </a:ext>
              </a:extLst>
            </p:cNvPr>
            <p:cNvCxnSpPr>
              <a:cxnSpLocks/>
              <a:stCxn id="37"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7238DCEA-5284-0727-B0F7-18BA55C053A0}"/>
                </a:ext>
              </a:extLst>
            </p:cNvPr>
            <p:cNvCxnSpPr>
              <a:cxnSpLocks/>
              <a:endCxn id="34"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9" name="Oval 48">
              <a:extLst>
                <a:ext uri="{FF2B5EF4-FFF2-40B4-BE49-F238E27FC236}">
                  <a16:creationId xmlns:a16="http://schemas.microsoft.com/office/drawing/2014/main" id="{9E900528-EC44-248F-1C74-2B9AF7DA8E5F}"/>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50" name="Straight Connector 49">
              <a:extLst>
                <a:ext uri="{FF2B5EF4-FFF2-40B4-BE49-F238E27FC236}">
                  <a16:creationId xmlns:a16="http://schemas.microsoft.com/office/drawing/2014/main" id="{29DE68D1-69D5-D90C-D528-0F3D04B4E6F8}"/>
                </a:ext>
              </a:extLst>
            </p:cNvPr>
            <p:cNvCxnSpPr>
              <a:cxnSpLocks/>
              <a:stCxn id="49"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1" name="Straight Connector 50">
              <a:extLst>
                <a:ext uri="{FF2B5EF4-FFF2-40B4-BE49-F238E27FC236}">
                  <a16:creationId xmlns:a16="http://schemas.microsoft.com/office/drawing/2014/main" id="{4F64D364-E295-FBF8-B0DF-A97B616AF660}"/>
                </a:ext>
              </a:extLst>
            </p:cNvPr>
            <p:cNvCxnSpPr>
              <a:cxnSpLocks/>
              <a:stCxn id="49"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2" name="Straight Connector 51">
              <a:extLst>
                <a:ext uri="{FF2B5EF4-FFF2-40B4-BE49-F238E27FC236}">
                  <a16:creationId xmlns:a16="http://schemas.microsoft.com/office/drawing/2014/main" id="{AD1DF35D-A6C0-0CEC-D209-9684D3294124}"/>
                </a:ext>
              </a:extLst>
            </p:cNvPr>
            <p:cNvCxnSpPr>
              <a:cxnSpLocks/>
              <a:stCxn id="49"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3" name="Straight Connector 52">
              <a:extLst>
                <a:ext uri="{FF2B5EF4-FFF2-40B4-BE49-F238E27FC236}">
                  <a16:creationId xmlns:a16="http://schemas.microsoft.com/office/drawing/2014/main" id="{F7E831E2-76D8-F282-F110-24C1C8F918A4}"/>
                </a:ext>
              </a:extLst>
            </p:cNvPr>
            <p:cNvCxnSpPr>
              <a:cxnSpLocks/>
              <a:stCxn id="36"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4" name="TextBox 3">
            <a:extLst>
              <a:ext uri="{FF2B5EF4-FFF2-40B4-BE49-F238E27FC236}">
                <a16:creationId xmlns:a16="http://schemas.microsoft.com/office/drawing/2014/main" id="{FBCF2ABE-528B-2CC0-122E-DA5DD56B328C}"/>
              </a:ext>
            </a:extLst>
          </p:cNvPr>
          <p:cNvSpPr txBox="1"/>
          <p:nvPr/>
        </p:nvSpPr>
        <p:spPr>
          <a:xfrm>
            <a:off x="4998720" y="5303520"/>
            <a:ext cx="3596640" cy="646331"/>
          </a:xfrm>
          <a:prstGeom prst="rect">
            <a:avLst/>
          </a:prstGeom>
          <a:noFill/>
        </p:spPr>
        <p:txBody>
          <a:bodyPr wrap="square" rtlCol="0">
            <a:spAutoFit/>
          </a:bodyPr>
          <a:lstStyle/>
          <a:p>
            <a:pPr algn="ctr"/>
            <a:r>
              <a:rPr lang="en-GB" dirty="0"/>
              <a:t>Neural Network </a:t>
            </a:r>
            <a:br>
              <a:rPr lang="en-GB" dirty="0"/>
            </a:br>
            <a:r>
              <a:rPr lang="en-GB" dirty="0"/>
              <a:t>(simplified)</a:t>
            </a:r>
            <a:endParaRPr lang="LID4096" dirty="0"/>
          </a:p>
        </p:txBody>
      </p:sp>
    </p:spTree>
    <p:extLst>
      <p:ext uri="{BB962C8B-B14F-4D97-AF65-F5344CB8AC3E}">
        <p14:creationId xmlns:p14="http://schemas.microsoft.com/office/powerpoint/2010/main" val="242939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851D7-32E2-1D5C-83CC-98E6E870FC6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42C05-9B3A-2549-12B6-EF046A2DD194}"/>
              </a:ext>
            </a:extLst>
          </p:cNvPr>
          <p:cNvSpPr>
            <a:spLocks noGrp="1"/>
          </p:cNvSpPr>
          <p:nvPr>
            <p:ph sz="quarter" idx="10"/>
          </p:nvPr>
        </p:nvSpPr>
        <p:spPr>
          <a:xfrm>
            <a:off x="875567" y="1184015"/>
            <a:ext cx="10267951" cy="1643289"/>
          </a:xfrm>
        </p:spPr>
        <p:txBody>
          <a:bodyPr/>
          <a:lstStyle/>
          <a:p>
            <a:pPr marL="342900" indent="-342900">
              <a:buFont typeface="Arial" panose="020B0604020202020204" pitchFamily="34" charset="0"/>
              <a:buChar char="•"/>
            </a:pPr>
            <a:r>
              <a:rPr lang="en-GB" sz="2800" dirty="0"/>
              <a:t>Advanced Architecture or Deep Neural Networks</a:t>
            </a:r>
          </a:p>
          <a:p>
            <a:pPr marL="342900" indent="-342900">
              <a:buFont typeface="Arial" panose="020B0604020202020204" pitchFamily="34" charset="0"/>
              <a:buChar char="•"/>
            </a:pPr>
            <a:r>
              <a:rPr lang="en-GB" sz="2800" dirty="0"/>
              <a:t>Statistical model for next-word prediction and translation tasks.</a:t>
            </a:r>
          </a:p>
          <a:p>
            <a:pPr marL="342900" indent="-342900">
              <a:buFont typeface="Arial" panose="020B0604020202020204" pitchFamily="34" charset="0"/>
              <a:buChar char="•"/>
            </a:pPr>
            <a:endParaRPr lang="en-GB" sz="1600" dirty="0"/>
          </a:p>
          <a:p>
            <a:endParaRPr lang="en-GB" dirty="0"/>
          </a:p>
          <a:p>
            <a:r>
              <a:rPr lang="en-GB" dirty="0"/>
              <a:t>How does it answer </a:t>
            </a:r>
          </a:p>
          <a:p>
            <a:r>
              <a:rPr lang="en-GB" dirty="0"/>
              <a:t>Questions? </a:t>
            </a:r>
          </a:p>
          <a:p>
            <a:r>
              <a:rPr lang="en-GB" dirty="0">
                <a:solidFill>
                  <a:srgbClr val="C00000"/>
                </a:solidFill>
              </a:rPr>
              <a:t>…</a:t>
            </a:r>
            <a:endParaRPr lang="LID4096" dirty="0">
              <a:solidFill>
                <a:srgbClr val="C00000"/>
              </a:solidFill>
            </a:endParaRPr>
          </a:p>
        </p:txBody>
      </p:sp>
      <p:sp>
        <p:nvSpPr>
          <p:cNvPr id="2" name="Title 1">
            <a:extLst>
              <a:ext uri="{FF2B5EF4-FFF2-40B4-BE49-F238E27FC236}">
                <a16:creationId xmlns:a16="http://schemas.microsoft.com/office/drawing/2014/main" id="{E76BBB2E-E62B-7EBE-DCCF-487B4332C574}"/>
              </a:ext>
            </a:extLst>
          </p:cNvPr>
          <p:cNvSpPr>
            <a:spLocks noGrp="1"/>
          </p:cNvSpPr>
          <p:nvPr>
            <p:ph type="title"/>
          </p:nvPr>
        </p:nvSpPr>
        <p:spPr/>
        <p:txBody>
          <a:bodyPr/>
          <a:lstStyle/>
          <a:p>
            <a:r>
              <a:rPr lang="en-GB" dirty="0"/>
              <a:t>Large Language Models (LLMs)</a:t>
            </a:r>
            <a:endParaRPr lang="LID4096" dirty="0"/>
          </a:p>
        </p:txBody>
      </p:sp>
      <p:cxnSp>
        <p:nvCxnSpPr>
          <p:cNvPr id="7" name="Straight Arrow Connector 6">
            <a:extLst>
              <a:ext uri="{FF2B5EF4-FFF2-40B4-BE49-F238E27FC236}">
                <a16:creationId xmlns:a16="http://schemas.microsoft.com/office/drawing/2014/main" id="{843E57C9-47D4-472A-3826-61A98770D7B2}"/>
              </a:ext>
            </a:extLst>
          </p:cNvPr>
          <p:cNvCxnSpPr>
            <a:cxnSpLocks/>
          </p:cNvCxnSpPr>
          <p:nvPr/>
        </p:nvCxnSpPr>
        <p:spPr>
          <a:xfrm>
            <a:off x="4759960" y="4457700"/>
            <a:ext cx="52832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Speech Bubble: Rectangle 7">
            <a:extLst>
              <a:ext uri="{FF2B5EF4-FFF2-40B4-BE49-F238E27FC236}">
                <a16:creationId xmlns:a16="http://schemas.microsoft.com/office/drawing/2014/main" id="{65995129-8A7D-5DA6-EE3C-719CB4393977}"/>
              </a:ext>
            </a:extLst>
          </p:cNvPr>
          <p:cNvSpPr/>
          <p:nvPr/>
        </p:nvSpPr>
        <p:spPr>
          <a:xfrm>
            <a:off x="8415080" y="3429000"/>
            <a:ext cx="1502113" cy="602749"/>
          </a:xfrm>
          <a:prstGeom prst="wedgeRectCallout">
            <a:avLst>
              <a:gd name="adj1" fmla="val -54483"/>
              <a:gd name="adj2" fmla="val 117501"/>
            </a:avLst>
          </a:prstGeom>
          <a:solidFill>
            <a:schemeClr val="bg1"/>
          </a:solidFill>
          <a:ln w="57150">
            <a:solidFill>
              <a:srgbClr val="0073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Word</a:t>
            </a:r>
            <a:endParaRPr lang="LID4096" sz="2800" dirty="0">
              <a:solidFill>
                <a:schemeClr val="tx1"/>
              </a:solidFill>
            </a:endParaRPr>
          </a:p>
        </p:txBody>
      </p:sp>
      <p:grpSp>
        <p:nvGrpSpPr>
          <p:cNvPr id="10" name="Group 9">
            <a:extLst>
              <a:ext uri="{FF2B5EF4-FFF2-40B4-BE49-F238E27FC236}">
                <a16:creationId xmlns:a16="http://schemas.microsoft.com/office/drawing/2014/main" id="{B69EE2E2-18AA-1A65-025C-1DDB7BB3E1C1}"/>
              </a:ext>
            </a:extLst>
          </p:cNvPr>
          <p:cNvGrpSpPr>
            <a:grpSpLocks noChangeAspect="1"/>
          </p:cNvGrpSpPr>
          <p:nvPr/>
        </p:nvGrpSpPr>
        <p:grpSpPr>
          <a:xfrm rot="16200000">
            <a:off x="6002303" y="3187730"/>
            <a:ext cx="1569155" cy="2539942"/>
            <a:chOff x="7715165" y="1693760"/>
            <a:chExt cx="2554941" cy="3842824"/>
          </a:xfrm>
        </p:grpSpPr>
        <p:sp>
          <p:nvSpPr>
            <p:cNvPr id="11" name="Oval 10">
              <a:extLst>
                <a:ext uri="{FF2B5EF4-FFF2-40B4-BE49-F238E27FC236}">
                  <a16:creationId xmlns:a16="http://schemas.microsoft.com/office/drawing/2014/main" id="{61A94CCD-3084-6ACF-911A-B380791F228D}"/>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AC5A8587-CDEE-B85A-5C57-7D4AA2A44D3E}"/>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8A7A0809-E998-1238-3589-1724F5C10067}"/>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D142B41A-5536-C811-C07B-BD3AB99F3533}"/>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Oval 14">
              <a:extLst>
                <a:ext uri="{FF2B5EF4-FFF2-40B4-BE49-F238E27FC236}">
                  <a16:creationId xmlns:a16="http://schemas.microsoft.com/office/drawing/2014/main" id="{BEA85FFA-50A9-DD02-3AC2-BF97753BEFD0}"/>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Oval 15">
              <a:extLst>
                <a:ext uri="{FF2B5EF4-FFF2-40B4-BE49-F238E27FC236}">
                  <a16:creationId xmlns:a16="http://schemas.microsoft.com/office/drawing/2014/main" id="{8C094D35-334B-D30C-1A6F-44D0D382525D}"/>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6">
              <a:extLst>
                <a:ext uri="{FF2B5EF4-FFF2-40B4-BE49-F238E27FC236}">
                  <a16:creationId xmlns:a16="http://schemas.microsoft.com/office/drawing/2014/main" id="{05599D26-271C-062C-83EA-E62146A53FE6}"/>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8" name="Straight Connector 17">
              <a:extLst>
                <a:ext uri="{FF2B5EF4-FFF2-40B4-BE49-F238E27FC236}">
                  <a16:creationId xmlns:a16="http://schemas.microsoft.com/office/drawing/2014/main" id="{B0E907A5-06EA-2B91-59E8-DE1519ABC995}"/>
                </a:ext>
              </a:extLst>
            </p:cNvPr>
            <p:cNvCxnSpPr>
              <a:stCxn id="11" idx="6"/>
              <a:endCxn id="15"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83D5E2E9-E17C-3C32-10C0-C4A79A182D21}"/>
                </a:ext>
              </a:extLst>
            </p:cNvPr>
            <p:cNvCxnSpPr>
              <a:cxnSpLocks/>
              <a:stCxn id="12" idx="6"/>
              <a:endCxn id="15"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D9FA3E78-EE4F-C5C5-2D9D-873397815BAF}"/>
                </a:ext>
              </a:extLst>
            </p:cNvPr>
            <p:cNvCxnSpPr>
              <a:cxnSpLocks/>
              <a:stCxn id="11" idx="6"/>
              <a:endCxn id="16"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E20ABADB-ACF4-4D54-ECA1-57462235C872}"/>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B65E262C-37C3-5ED0-E6E7-FEB1A8C3B7EC}"/>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6CA42A9C-B80D-76EF-7C81-B302BF3AF895}"/>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D301D6DA-915E-F7A5-13CF-B11F03E2F06C}"/>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8CA7F047-58D2-E8FE-8742-92F439B9A771}"/>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3C6FCF-94AC-8080-E93C-60B3C6C93801}"/>
                </a:ext>
              </a:extLst>
            </p:cNvPr>
            <p:cNvCxnSpPr>
              <a:cxnSpLocks/>
              <a:stCxn id="14" idx="6"/>
              <a:endCxn id="16"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B617D4AA-4EB9-6E12-6671-80368105689C}"/>
                </a:ext>
              </a:extLst>
            </p:cNvPr>
            <p:cNvCxnSpPr>
              <a:cxnSpLocks/>
              <a:stCxn id="14" idx="6"/>
              <a:endCxn id="15"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C36F0CF8-61A6-304D-75F0-95026228E370}"/>
                </a:ext>
              </a:extLst>
            </p:cNvPr>
            <p:cNvCxnSpPr>
              <a:cxnSpLocks/>
              <a:stCxn id="17" idx="2"/>
              <a:endCxn id="11"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9" name="Oval 28">
              <a:extLst>
                <a:ext uri="{FF2B5EF4-FFF2-40B4-BE49-F238E27FC236}">
                  <a16:creationId xmlns:a16="http://schemas.microsoft.com/office/drawing/2014/main" id="{9C8928BE-E208-D451-5024-6EC3CF9081C4}"/>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0" name="Straight Connector 29">
              <a:extLst>
                <a:ext uri="{FF2B5EF4-FFF2-40B4-BE49-F238E27FC236}">
                  <a16:creationId xmlns:a16="http://schemas.microsoft.com/office/drawing/2014/main" id="{216BA3C5-D63D-8697-04DD-96D785D4B25A}"/>
                </a:ext>
              </a:extLst>
            </p:cNvPr>
            <p:cNvCxnSpPr>
              <a:cxnSpLocks/>
              <a:stCxn id="29" idx="6"/>
              <a:endCxn id="15"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938C6BAE-9AED-C2DB-2E51-EC856FC7F666}"/>
                </a:ext>
              </a:extLst>
            </p:cNvPr>
            <p:cNvCxnSpPr>
              <a:cxnSpLocks/>
              <a:stCxn id="29" idx="6"/>
              <a:endCxn id="16"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132912B4-4B23-5498-C433-97C361B84041}"/>
                </a:ext>
              </a:extLst>
            </p:cNvPr>
            <p:cNvCxnSpPr>
              <a:cxnSpLocks/>
              <a:stCxn id="29" idx="6"/>
              <a:endCxn id="17"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F74F1023-3A1B-9CD8-A4B4-4986E8AF924B}"/>
                </a:ext>
              </a:extLst>
            </p:cNvPr>
            <p:cNvCxnSpPr>
              <a:cxnSpLocks/>
              <a:stCxn id="13" idx="6"/>
              <a:endCxn id="15"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4" name="Oval 33">
              <a:extLst>
                <a:ext uri="{FF2B5EF4-FFF2-40B4-BE49-F238E27FC236}">
                  <a16:creationId xmlns:a16="http://schemas.microsoft.com/office/drawing/2014/main" id="{2E0C6012-8882-9FAD-1D6F-24D2D01E38AC}"/>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a:extLst>
                <a:ext uri="{FF2B5EF4-FFF2-40B4-BE49-F238E27FC236}">
                  <a16:creationId xmlns:a16="http://schemas.microsoft.com/office/drawing/2014/main" id="{CC6FF3D2-51CA-F087-785D-D8F4FCE9A588}"/>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Oval 35">
              <a:extLst>
                <a:ext uri="{FF2B5EF4-FFF2-40B4-BE49-F238E27FC236}">
                  <a16:creationId xmlns:a16="http://schemas.microsoft.com/office/drawing/2014/main" id="{6F95B6CE-3C83-2DA6-C0D0-1D44F7EE9D93}"/>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Oval 36">
              <a:extLst>
                <a:ext uri="{FF2B5EF4-FFF2-40B4-BE49-F238E27FC236}">
                  <a16:creationId xmlns:a16="http://schemas.microsoft.com/office/drawing/2014/main" id="{A2EB1D07-C0AB-A326-32B0-5796184D1872}"/>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8" name="Straight Connector 37">
              <a:extLst>
                <a:ext uri="{FF2B5EF4-FFF2-40B4-BE49-F238E27FC236}">
                  <a16:creationId xmlns:a16="http://schemas.microsoft.com/office/drawing/2014/main" id="{E9CCE6E5-4E6A-53A6-C795-41C770087008}"/>
                </a:ext>
              </a:extLst>
            </p:cNvPr>
            <p:cNvCxnSpPr>
              <a:stCxn id="34"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9D29D74D-CB75-06BB-4451-6BFAAD1D8A28}"/>
                </a:ext>
              </a:extLst>
            </p:cNvPr>
            <p:cNvCxnSpPr>
              <a:cxnSpLocks/>
              <a:stCxn id="35"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D3EB4243-29B3-37CC-C183-E8092D06DCDC}"/>
                </a:ext>
              </a:extLst>
            </p:cNvPr>
            <p:cNvCxnSpPr>
              <a:cxnSpLocks/>
              <a:stCxn id="34"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131EC5B5-10B6-A00E-9596-86509BAD09C1}"/>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F0233D68-C489-D3D8-35D3-D71F5E83EE2F}"/>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BE5FA171-EEE6-C2B4-1D3C-5F1CD5B75840}"/>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24FC5958-16B3-BBB1-C984-215D16089F41}"/>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95BE1E51-EEAD-8968-C7E2-22403ADA7098}"/>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19EBA867-6386-605C-F7DD-CF31FD41BFD2}"/>
                </a:ext>
              </a:extLst>
            </p:cNvPr>
            <p:cNvCxnSpPr>
              <a:cxnSpLocks/>
              <a:stCxn id="37"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7" name="Straight Connector 46">
              <a:extLst>
                <a:ext uri="{FF2B5EF4-FFF2-40B4-BE49-F238E27FC236}">
                  <a16:creationId xmlns:a16="http://schemas.microsoft.com/office/drawing/2014/main" id="{4522684D-55DE-19A0-1B0B-DF856DC16693}"/>
                </a:ext>
              </a:extLst>
            </p:cNvPr>
            <p:cNvCxnSpPr>
              <a:cxnSpLocks/>
              <a:stCxn id="37"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45E91D17-515B-4FA3-C52C-C8FC0C6CA022}"/>
                </a:ext>
              </a:extLst>
            </p:cNvPr>
            <p:cNvCxnSpPr>
              <a:cxnSpLocks/>
              <a:endCxn id="34"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9" name="Oval 48">
              <a:extLst>
                <a:ext uri="{FF2B5EF4-FFF2-40B4-BE49-F238E27FC236}">
                  <a16:creationId xmlns:a16="http://schemas.microsoft.com/office/drawing/2014/main" id="{1B91A8D9-AEBF-2FD3-B61F-A638D5EBD6F0}"/>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50" name="Straight Connector 49">
              <a:extLst>
                <a:ext uri="{FF2B5EF4-FFF2-40B4-BE49-F238E27FC236}">
                  <a16:creationId xmlns:a16="http://schemas.microsoft.com/office/drawing/2014/main" id="{B66A641D-6BB3-7FD9-D71D-F8712E428284}"/>
                </a:ext>
              </a:extLst>
            </p:cNvPr>
            <p:cNvCxnSpPr>
              <a:cxnSpLocks/>
              <a:stCxn id="49"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1" name="Straight Connector 50">
              <a:extLst>
                <a:ext uri="{FF2B5EF4-FFF2-40B4-BE49-F238E27FC236}">
                  <a16:creationId xmlns:a16="http://schemas.microsoft.com/office/drawing/2014/main" id="{0C09C8CE-8D82-126D-A27D-5F8C247F5E4C}"/>
                </a:ext>
              </a:extLst>
            </p:cNvPr>
            <p:cNvCxnSpPr>
              <a:cxnSpLocks/>
              <a:stCxn id="49"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2" name="Straight Connector 51">
              <a:extLst>
                <a:ext uri="{FF2B5EF4-FFF2-40B4-BE49-F238E27FC236}">
                  <a16:creationId xmlns:a16="http://schemas.microsoft.com/office/drawing/2014/main" id="{2A1506C2-87E6-D6B2-2523-0BF52EDBAD36}"/>
                </a:ext>
              </a:extLst>
            </p:cNvPr>
            <p:cNvCxnSpPr>
              <a:cxnSpLocks/>
              <a:stCxn id="49"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3" name="Straight Connector 52">
              <a:extLst>
                <a:ext uri="{FF2B5EF4-FFF2-40B4-BE49-F238E27FC236}">
                  <a16:creationId xmlns:a16="http://schemas.microsoft.com/office/drawing/2014/main" id="{75377F27-355E-092B-7030-608EEBDF0320}"/>
                </a:ext>
              </a:extLst>
            </p:cNvPr>
            <p:cNvCxnSpPr>
              <a:cxnSpLocks/>
              <a:stCxn id="36"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4" name="TextBox 3">
            <a:extLst>
              <a:ext uri="{FF2B5EF4-FFF2-40B4-BE49-F238E27FC236}">
                <a16:creationId xmlns:a16="http://schemas.microsoft.com/office/drawing/2014/main" id="{1372CCC8-6092-9BB6-2041-9584B2620357}"/>
              </a:ext>
            </a:extLst>
          </p:cNvPr>
          <p:cNvSpPr txBox="1"/>
          <p:nvPr/>
        </p:nvSpPr>
        <p:spPr>
          <a:xfrm>
            <a:off x="4998720" y="5303520"/>
            <a:ext cx="3596640" cy="646331"/>
          </a:xfrm>
          <a:prstGeom prst="rect">
            <a:avLst/>
          </a:prstGeom>
          <a:noFill/>
        </p:spPr>
        <p:txBody>
          <a:bodyPr wrap="square" rtlCol="0">
            <a:spAutoFit/>
          </a:bodyPr>
          <a:lstStyle/>
          <a:p>
            <a:pPr algn="ctr"/>
            <a:r>
              <a:rPr lang="en-GB" dirty="0"/>
              <a:t>Neural Network </a:t>
            </a:r>
            <a:br>
              <a:rPr lang="en-GB" dirty="0"/>
            </a:br>
            <a:r>
              <a:rPr lang="en-GB" dirty="0"/>
              <a:t>(simplified)</a:t>
            </a:r>
            <a:endParaRPr lang="LID4096" dirty="0"/>
          </a:p>
        </p:txBody>
      </p:sp>
    </p:spTree>
    <p:extLst>
      <p:ext uri="{BB962C8B-B14F-4D97-AF65-F5344CB8AC3E}">
        <p14:creationId xmlns:p14="http://schemas.microsoft.com/office/powerpoint/2010/main" val="158297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A80DC-EE68-D9CD-E331-EAEC3CCFFA8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D98B87-BF7B-D662-BA6A-7C6979675D6D}"/>
              </a:ext>
            </a:extLst>
          </p:cNvPr>
          <p:cNvSpPr>
            <a:spLocks noGrp="1"/>
          </p:cNvSpPr>
          <p:nvPr>
            <p:ph sz="quarter" idx="10"/>
          </p:nvPr>
        </p:nvSpPr>
        <p:spPr>
          <a:xfrm>
            <a:off x="875567" y="1184015"/>
            <a:ext cx="10267951" cy="1643289"/>
          </a:xfrm>
        </p:spPr>
        <p:txBody>
          <a:bodyPr/>
          <a:lstStyle/>
          <a:p>
            <a:pPr marL="342900" indent="-342900">
              <a:buFont typeface="Arial" panose="020B0604020202020204" pitchFamily="34" charset="0"/>
              <a:buChar char="•"/>
            </a:pPr>
            <a:r>
              <a:rPr lang="en-GB" sz="2800" dirty="0"/>
              <a:t>Advanced Architecture or Deep Neural Networks</a:t>
            </a:r>
          </a:p>
          <a:p>
            <a:pPr marL="342900" indent="-342900">
              <a:buFont typeface="Arial" panose="020B0604020202020204" pitchFamily="34" charset="0"/>
              <a:buChar char="•"/>
            </a:pPr>
            <a:r>
              <a:rPr lang="en-GB" sz="2800" dirty="0"/>
              <a:t>Statistical model for next-word prediction and translation tasks.</a:t>
            </a:r>
          </a:p>
          <a:p>
            <a:pPr marL="342900" indent="-342900">
              <a:buFont typeface="Arial" panose="020B0604020202020204" pitchFamily="34" charset="0"/>
              <a:buChar char="•"/>
            </a:pPr>
            <a:endParaRPr lang="en-GB" sz="1600" dirty="0"/>
          </a:p>
          <a:p>
            <a:endParaRPr lang="en-GB" dirty="0"/>
          </a:p>
          <a:p>
            <a:r>
              <a:rPr lang="en-GB" dirty="0"/>
              <a:t>How does it answer </a:t>
            </a:r>
          </a:p>
          <a:p>
            <a:r>
              <a:rPr lang="en-GB" dirty="0"/>
              <a:t>Questions? </a:t>
            </a:r>
          </a:p>
          <a:p>
            <a:r>
              <a:rPr lang="en-GB" dirty="0">
                <a:solidFill>
                  <a:srgbClr val="C00000"/>
                </a:solidFill>
              </a:rPr>
              <a:t>Word …</a:t>
            </a:r>
            <a:endParaRPr lang="LID4096" dirty="0">
              <a:solidFill>
                <a:srgbClr val="C00000"/>
              </a:solidFill>
            </a:endParaRPr>
          </a:p>
        </p:txBody>
      </p:sp>
      <p:sp>
        <p:nvSpPr>
          <p:cNvPr id="2" name="Title 1">
            <a:extLst>
              <a:ext uri="{FF2B5EF4-FFF2-40B4-BE49-F238E27FC236}">
                <a16:creationId xmlns:a16="http://schemas.microsoft.com/office/drawing/2014/main" id="{0017C48F-FB7C-A341-2CCB-25CB5D2561A9}"/>
              </a:ext>
            </a:extLst>
          </p:cNvPr>
          <p:cNvSpPr>
            <a:spLocks noGrp="1"/>
          </p:cNvSpPr>
          <p:nvPr>
            <p:ph type="title"/>
          </p:nvPr>
        </p:nvSpPr>
        <p:spPr/>
        <p:txBody>
          <a:bodyPr/>
          <a:lstStyle/>
          <a:p>
            <a:r>
              <a:rPr lang="en-GB" dirty="0"/>
              <a:t>Large Language Models (LLMs)</a:t>
            </a:r>
            <a:endParaRPr lang="LID4096" dirty="0"/>
          </a:p>
        </p:txBody>
      </p:sp>
      <p:cxnSp>
        <p:nvCxnSpPr>
          <p:cNvPr id="7" name="Straight Arrow Connector 6">
            <a:extLst>
              <a:ext uri="{FF2B5EF4-FFF2-40B4-BE49-F238E27FC236}">
                <a16:creationId xmlns:a16="http://schemas.microsoft.com/office/drawing/2014/main" id="{0925334C-40B5-0900-13D3-9332EC04AD8C}"/>
              </a:ext>
            </a:extLst>
          </p:cNvPr>
          <p:cNvCxnSpPr>
            <a:cxnSpLocks/>
          </p:cNvCxnSpPr>
          <p:nvPr/>
        </p:nvCxnSpPr>
        <p:spPr>
          <a:xfrm>
            <a:off x="4759960" y="4457700"/>
            <a:ext cx="52832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Speech Bubble: Rectangle 7">
            <a:extLst>
              <a:ext uri="{FF2B5EF4-FFF2-40B4-BE49-F238E27FC236}">
                <a16:creationId xmlns:a16="http://schemas.microsoft.com/office/drawing/2014/main" id="{8DFB7EE1-DE85-5647-8E03-3EE335148091}"/>
              </a:ext>
            </a:extLst>
          </p:cNvPr>
          <p:cNvSpPr/>
          <p:nvPr/>
        </p:nvSpPr>
        <p:spPr>
          <a:xfrm>
            <a:off x="8415080" y="3429000"/>
            <a:ext cx="1502113" cy="602749"/>
          </a:xfrm>
          <a:prstGeom prst="wedgeRectCallout">
            <a:avLst>
              <a:gd name="adj1" fmla="val -54483"/>
              <a:gd name="adj2" fmla="val 117501"/>
            </a:avLst>
          </a:prstGeom>
          <a:solidFill>
            <a:schemeClr val="bg1"/>
          </a:solidFill>
          <a:ln w="57150">
            <a:solidFill>
              <a:srgbClr val="0073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by</a:t>
            </a:r>
            <a:endParaRPr lang="LID4096" sz="2800" dirty="0">
              <a:solidFill>
                <a:schemeClr val="tx1"/>
              </a:solidFill>
            </a:endParaRPr>
          </a:p>
        </p:txBody>
      </p:sp>
      <p:grpSp>
        <p:nvGrpSpPr>
          <p:cNvPr id="10" name="Group 9">
            <a:extLst>
              <a:ext uri="{FF2B5EF4-FFF2-40B4-BE49-F238E27FC236}">
                <a16:creationId xmlns:a16="http://schemas.microsoft.com/office/drawing/2014/main" id="{3E10BA1A-5A11-8E87-77DF-C7499D2F5BFE}"/>
              </a:ext>
            </a:extLst>
          </p:cNvPr>
          <p:cNvGrpSpPr>
            <a:grpSpLocks noChangeAspect="1"/>
          </p:cNvGrpSpPr>
          <p:nvPr/>
        </p:nvGrpSpPr>
        <p:grpSpPr>
          <a:xfrm rot="16200000">
            <a:off x="6002303" y="3187730"/>
            <a:ext cx="1569155" cy="2539942"/>
            <a:chOff x="7715165" y="1693760"/>
            <a:chExt cx="2554941" cy="3842824"/>
          </a:xfrm>
        </p:grpSpPr>
        <p:sp>
          <p:nvSpPr>
            <p:cNvPr id="11" name="Oval 10">
              <a:extLst>
                <a:ext uri="{FF2B5EF4-FFF2-40B4-BE49-F238E27FC236}">
                  <a16:creationId xmlns:a16="http://schemas.microsoft.com/office/drawing/2014/main" id="{1C67F64F-9F8E-3D47-9A44-3E41D6C02AC2}"/>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2FEE7C8C-A5AF-4C23-8FF9-F7DCE58E8F03}"/>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FCC68B3F-9A06-47D4-BF14-A59A0712D660}"/>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DC4E664D-0E49-A850-A82A-E2DD5C43D472}"/>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Oval 14">
              <a:extLst>
                <a:ext uri="{FF2B5EF4-FFF2-40B4-BE49-F238E27FC236}">
                  <a16:creationId xmlns:a16="http://schemas.microsoft.com/office/drawing/2014/main" id="{7F92A31C-93F9-C1BF-8133-F8BFB76E7794}"/>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Oval 15">
              <a:extLst>
                <a:ext uri="{FF2B5EF4-FFF2-40B4-BE49-F238E27FC236}">
                  <a16:creationId xmlns:a16="http://schemas.microsoft.com/office/drawing/2014/main" id="{CEE96A92-0B99-4067-724F-717B6F3A0363}"/>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6">
              <a:extLst>
                <a:ext uri="{FF2B5EF4-FFF2-40B4-BE49-F238E27FC236}">
                  <a16:creationId xmlns:a16="http://schemas.microsoft.com/office/drawing/2014/main" id="{2EB0314D-BC2B-FA49-A8FE-A384324363B8}"/>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8" name="Straight Connector 17">
              <a:extLst>
                <a:ext uri="{FF2B5EF4-FFF2-40B4-BE49-F238E27FC236}">
                  <a16:creationId xmlns:a16="http://schemas.microsoft.com/office/drawing/2014/main" id="{DFA44BB3-9209-CA8E-B2A0-B3387ABA470F}"/>
                </a:ext>
              </a:extLst>
            </p:cNvPr>
            <p:cNvCxnSpPr>
              <a:stCxn id="11" idx="6"/>
              <a:endCxn id="15"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BFCD3698-D852-2E01-E556-243DE751C56A}"/>
                </a:ext>
              </a:extLst>
            </p:cNvPr>
            <p:cNvCxnSpPr>
              <a:cxnSpLocks/>
              <a:stCxn id="12" idx="6"/>
              <a:endCxn id="15"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4B54BE0E-76A8-C1B3-C8A8-BF8BA29DDA98}"/>
                </a:ext>
              </a:extLst>
            </p:cNvPr>
            <p:cNvCxnSpPr>
              <a:cxnSpLocks/>
              <a:stCxn id="11" idx="6"/>
              <a:endCxn id="16"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45D8FEE9-74D4-CE95-7C36-EB9C0E1EB6E6}"/>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3A2ABD9A-B2E3-A779-84F0-2EA1FECB696A}"/>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317F2035-0E64-42B8-ECAD-544DE4AD8AC9}"/>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AF742355-E62B-A8DE-C705-EAE55A4E6E55}"/>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6928E78-B6BE-D614-F0B7-9893DA095EB8}"/>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07C94C57-92D9-FE5E-2E11-9FF740568A18}"/>
                </a:ext>
              </a:extLst>
            </p:cNvPr>
            <p:cNvCxnSpPr>
              <a:cxnSpLocks/>
              <a:stCxn id="14" idx="6"/>
              <a:endCxn id="16"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A0A5D973-3D2E-7149-3D73-B0D1EA814E0D}"/>
                </a:ext>
              </a:extLst>
            </p:cNvPr>
            <p:cNvCxnSpPr>
              <a:cxnSpLocks/>
              <a:stCxn id="14" idx="6"/>
              <a:endCxn id="15"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198EAE34-DBCA-0E4A-6864-59C597981D13}"/>
                </a:ext>
              </a:extLst>
            </p:cNvPr>
            <p:cNvCxnSpPr>
              <a:cxnSpLocks/>
              <a:stCxn id="17" idx="2"/>
              <a:endCxn id="11"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9" name="Oval 28">
              <a:extLst>
                <a:ext uri="{FF2B5EF4-FFF2-40B4-BE49-F238E27FC236}">
                  <a16:creationId xmlns:a16="http://schemas.microsoft.com/office/drawing/2014/main" id="{EE99BAC6-DA1B-7639-841B-C28B4696C746}"/>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0" name="Straight Connector 29">
              <a:extLst>
                <a:ext uri="{FF2B5EF4-FFF2-40B4-BE49-F238E27FC236}">
                  <a16:creationId xmlns:a16="http://schemas.microsoft.com/office/drawing/2014/main" id="{44C40C13-78CF-F219-F156-8565D5EFB3CF}"/>
                </a:ext>
              </a:extLst>
            </p:cNvPr>
            <p:cNvCxnSpPr>
              <a:cxnSpLocks/>
              <a:stCxn id="29" idx="6"/>
              <a:endCxn id="15"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A7BC4B74-C426-6A49-7003-03E00300A650}"/>
                </a:ext>
              </a:extLst>
            </p:cNvPr>
            <p:cNvCxnSpPr>
              <a:cxnSpLocks/>
              <a:stCxn id="29" idx="6"/>
              <a:endCxn id="16"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7989585B-10A0-B457-DE22-4A3756D60E6D}"/>
                </a:ext>
              </a:extLst>
            </p:cNvPr>
            <p:cNvCxnSpPr>
              <a:cxnSpLocks/>
              <a:stCxn id="29" idx="6"/>
              <a:endCxn id="17"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9740EC5C-B981-3CA1-E7DC-C559A9FC3BBD}"/>
                </a:ext>
              </a:extLst>
            </p:cNvPr>
            <p:cNvCxnSpPr>
              <a:cxnSpLocks/>
              <a:stCxn id="13" idx="6"/>
              <a:endCxn id="15"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4" name="Oval 33">
              <a:extLst>
                <a:ext uri="{FF2B5EF4-FFF2-40B4-BE49-F238E27FC236}">
                  <a16:creationId xmlns:a16="http://schemas.microsoft.com/office/drawing/2014/main" id="{E6A3D032-5369-879B-4975-CE6B4BB85456}"/>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a:extLst>
                <a:ext uri="{FF2B5EF4-FFF2-40B4-BE49-F238E27FC236}">
                  <a16:creationId xmlns:a16="http://schemas.microsoft.com/office/drawing/2014/main" id="{6E79812D-C6D4-4235-FF47-6B502541B05E}"/>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Oval 35">
              <a:extLst>
                <a:ext uri="{FF2B5EF4-FFF2-40B4-BE49-F238E27FC236}">
                  <a16:creationId xmlns:a16="http://schemas.microsoft.com/office/drawing/2014/main" id="{36E6CD1F-39EB-749A-076C-C250A5D2B5DA}"/>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Oval 36">
              <a:extLst>
                <a:ext uri="{FF2B5EF4-FFF2-40B4-BE49-F238E27FC236}">
                  <a16:creationId xmlns:a16="http://schemas.microsoft.com/office/drawing/2014/main" id="{54B0DC55-F297-C0FD-5511-D1660315CE53}"/>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8" name="Straight Connector 37">
              <a:extLst>
                <a:ext uri="{FF2B5EF4-FFF2-40B4-BE49-F238E27FC236}">
                  <a16:creationId xmlns:a16="http://schemas.microsoft.com/office/drawing/2014/main" id="{67534367-0802-4565-402A-ED77F2768097}"/>
                </a:ext>
              </a:extLst>
            </p:cNvPr>
            <p:cNvCxnSpPr>
              <a:stCxn id="34"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096C3518-9E77-540D-B42D-C8061FA7670D}"/>
                </a:ext>
              </a:extLst>
            </p:cNvPr>
            <p:cNvCxnSpPr>
              <a:cxnSpLocks/>
              <a:stCxn id="35"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B489A46D-2A4F-93D2-142C-E5F7D7C1E977}"/>
                </a:ext>
              </a:extLst>
            </p:cNvPr>
            <p:cNvCxnSpPr>
              <a:cxnSpLocks/>
              <a:stCxn id="34"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04F8DEB1-2418-3C5E-42C4-3C0BDC65186F}"/>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8B93DCAF-DB3E-D672-8E79-B815DD981379}"/>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ACD33F69-85C0-1F9E-9DC9-4409A5498022}"/>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75747836-B02F-3B1C-2FA8-20E944BA3078}"/>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3EC29639-C702-4132-F7A9-C467D44E0BDD}"/>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867D0783-7FDB-B3DE-0760-9AD1D2F3DD8F}"/>
                </a:ext>
              </a:extLst>
            </p:cNvPr>
            <p:cNvCxnSpPr>
              <a:cxnSpLocks/>
              <a:stCxn id="37"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7" name="Straight Connector 46">
              <a:extLst>
                <a:ext uri="{FF2B5EF4-FFF2-40B4-BE49-F238E27FC236}">
                  <a16:creationId xmlns:a16="http://schemas.microsoft.com/office/drawing/2014/main" id="{EB0B78DA-498D-3C02-82FA-E6A053AB43A2}"/>
                </a:ext>
              </a:extLst>
            </p:cNvPr>
            <p:cNvCxnSpPr>
              <a:cxnSpLocks/>
              <a:stCxn id="37"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2BF793D4-5307-0CE9-1240-095C5B60393A}"/>
                </a:ext>
              </a:extLst>
            </p:cNvPr>
            <p:cNvCxnSpPr>
              <a:cxnSpLocks/>
              <a:endCxn id="34"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9" name="Oval 48">
              <a:extLst>
                <a:ext uri="{FF2B5EF4-FFF2-40B4-BE49-F238E27FC236}">
                  <a16:creationId xmlns:a16="http://schemas.microsoft.com/office/drawing/2014/main" id="{B281665F-F039-6188-B1A0-CCDBE0F1484F}"/>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50" name="Straight Connector 49">
              <a:extLst>
                <a:ext uri="{FF2B5EF4-FFF2-40B4-BE49-F238E27FC236}">
                  <a16:creationId xmlns:a16="http://schemas.microsoft.com/office/drawing/2014/main" id="{D51428B7-7FAD-D4DF-D2BC-B140C820EC9A}"/>
                </a:ext>
              </a:extLst>
            </p:cNvPr>
            <p:cNvCxnSpPr>
              <a:cxnSpLocks/>
              <a:stCxn id="49"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1" name="Straight Connector 50">
              <a:extLst>
                <a:ext uri="{FF2B5EF4-FFF2-40B4-BE49-F238E27FC236}">
                  <a16:creationId xmlns:a16="http://schemas.microsoft.com/office/drawing/2014/main" id="{EB82E48F-E2BD-BDB2-E23A-C801944355A6}"/>
                </a:ext>
              </a:extLst>
            </p:cNvPr>
            <p:cNvCxnSpPr>
              <a:cxnSpLocks/>
              <a:stCxn id="49"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2" name="Straight Connector 51">
              <a:extLst>
                <a:ext uri="{FF2B5EF4-FFF2-40B4-BE49-F238E27FC236}">
                  <a16:creationId xmlns:a16="http://schemas.microsoft.com/office/drawing/2014/main" id="{A4AA0327-E38B-32CC-755D-7DC08ED0996E}"/>
                </a:ext>
              </a:extLst>
            </p:cNvPr>
            <p:cNvCxnSpPr>
              <a:cxnSpLocks/>
              <a:stCxn id="49"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3" name="Straight Connector 52">
              <a:extLst>
                <a:ext uri="{FF2B5EF4-FFF2-40B4-BE49-F238E27FC236}">
                  <a16:creationId xmlns:a16="http://schemas.microsoft.com/office/drawing/2014/main" id="{14A367B6-B3C9-9D5B-C52C-6F676E17D54B}"/>
                </a:ext>
              </a:extLst>
            </p:cNvPr>
            <p:cNvCxnSpPr>
              <a:cxnSpLocks/>
              <a:stCxn id="36"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4" name="TextBox 3">
            <a:extLst>
              <a:ext uri="{FF2B5EF4-FFF2-40B4-BE49-F238E27FC236}">
                <a16:creationId xmlns:a16="http://schemas.microsoft.com/office/drawing/2014/main" id="{B9071B21-9430-7DB2-65F8-E840762D7E9D}"/>
              </a:ext>
            </a:extLst>
          </p:cNvPr>
          <p:cNvSpPr txBox="1"/>
          <p:nvPr/>
        </p:nvSpPr>
        <p:spPr>
          <a:xfrm>
            <a:off x="4998720" y="5303520"/>
            <a:ext cx="3596640" cy="646331"/>
          </a:xfrm>
          <a:prstGeom prst="rect">
            <a:avLst/>
          </a:prstGeom>
          <a:noFill/>
        </p:spPr>
        <p:txBody>
          <a:bodyPr wrap="square" rtlCol="0">
            <a:spAutoFit/>
          </a:bodyPr>
          <a:lstStyle/>
          <a:p>
            <a:pPr algn="ctr"/>
            <a:r>
              <a:rPr lang="en-GB" dirty="0"/>
              <a:t>Neural Network </a:t>
            </a:r>
            <a:br>
              <a:rPr lang="en-GB" dirty="0"/>
            </a:br>
            <a:r>
              <a:rPr lang="en-GB" dirty="0"/>
              <a:t>(simplified)</a:t>
            </a:r>
            <a:endParaRPr lang="LID4096" dirty="0"/>
          </a:p>
        </p:txBody>
      </p:sp>
    </p:spTree>
    <p:extLst>
      <p:ext uri="{BB962C8B-B14F-4D97-AF65-F5344CB8AC3E}">
        <p14:creationId xmlns:p14="http://schemas.microsoft.com/office/powerpoint/2010/main" val="291950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9CD66-9784-7CBD-3EEE-50E1E249758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7B15B2-EBA4-0D16-91EE-0BA0FC856977}"/>
              </a:ext>
            </a:extLst>
          </p:cNvPr>
          <p:cNvSpPr>
            <a:spLocks noGrp="1"/>
          </p:cNvSpPr>
          <p:nvPr>
            <p:ph sz="quarter" idx="10"/>
          </p:nvPr>
        </p:nvSpPr>
        <p:spPr>
          <a:xfrm>
            <a:off x="875567" y="1184015"/>
            <a:ext cx="10267951" cy="1643289"/>
          </a:xfrm>
        </p:spPr>
        <p:txBody>
          <a:bodyPr/>
          <a:lstStyle/>
          <a:p>
            <a:pPr marL="342900" indent="-342900">
              <a:buFont typeface="Arial" panose="020B0604020202020204" pitchFamily="34" charset="0"/>
              <a:buChar char="•"/>
            </a:pPr>
            <a:r>
              <a:rPr lang="en-GB" sz="2800" dirty="0"/>
              <a:t>Advanced Architecture or Deep Neural Networks</a:t>
            </a:r>
          </a:p>
          <a:p>
            <a:pPr marL="342900" indent="-342900">
              <a:buFont typeface="Arial" panose="020B0604020202020204" pitchFamily="34" charset="0"/>
              <a:buChar char="•"/>
            </a:pPr>
            <a:r>
              <a:rPr lang="en-GB" sz="2800" dirty="0"/>
              <a:t>Statistical model for next-word prediction and translation tasks.</a:t>
            </a:r>
          </a:p>
          <a:p>
            <a:pPr marL="342900" indent="-342900">
              <a:buFont typeface="Arial" panose="020B0604020202020204" pitchFamily="34" charset="0"/>
              <a:buChar char="•"/>
            </a:pPr>
            <a:endParaRPr lang="en-GB" sz="1600" dirty="0"/>
          </a:p>
          <a:p>
            <a:endParaRPr lang="en-GB" dirty="0"/>
          </a:p>
          <a:p>
            <a:r>
              <a:rPr lang="en-GB" dirty="0"/>
              <a:t>How does it answer </a:t>
            </a:r>
          </a:p>
          <a:p>
            <a:r>
              <a:rPr lang="en-GB" dirty="0"/>
              <a:t>Questions? </a:t>
            </a:r>
          </a:p>
          <a:p>
            <a:r>
              <a:rPr lang="en-GB" dirty="0">
                <a:solidFill>
                  <a:srgbClr val="C00000"/>
                </a:solidFill>
              </a:rPr>
              <a:t>Word by …</a:t>
            </a:r>
            <a:endParaRPr lang="LID4096" dirty="0">
              <a:solidFill>
                <a:srgbClr val="C00000"/>
              </a:solidFill>
            </a:endParaRPr>
          </a:p>
        </p:txBody>
      </p:sp>
      <p:sp>
        <p:nvSpPr>
          <p:cNvPr id="2" name="Title 1">
            <a:extLst>
              <a:ext uri="{FF2B5EF4-FFF2-40B4-BE49-F238E27FC236}">
                <a16:creationId xmlns:a16="http://schemas.microsoft.com/office/drawing/2014/main" id="{EB447BCA-CDD6-4574-8A86-FA8105C1C176}"/>
              </a:ext>
            </a:extLst>
          </p:cNvPr>
          <p:cNvSpPr>
            <a:spLocks noGrp="1"/>
          </p:cNvSpPr>
          <p:nvPr>
            <p:ph type="title"/>
          </p:nvPr>
        </p:nvSpPr>
        <p:spPr/>
        <p:txBody>
          <a:bodyPr/>
          <a:lstStyle/>
          <a:p>
            <a:r>
              <a:rPr lang="en-GB" dirty="0"/>
              <a:t>Large Language Models (LLMs)</a:t>
            </a:r>
            <a:endParaRPr lang="LID4096" dirty="0"/>
          </a:p>
        </p:txBody>
      </p:sp>
      <p:cxnSp>
        <p:nvCxnSpPr>
          <p:cNvPr id="7" name="Straight Arrow Connector 6">
            <a:extLst>
              <a:ext uri="{FF2B5EF4-FFF2-40B4-BE49-F238E27FC236}">
                <a16:creationId xmlns:a16="http://schemas.microsoft.com/office/drawing/2014/main" id="{5054E346-7AF3-EAF6-3BAF-3BABDACCC9D0}"/>
              </a:ext>
            </a:extLst>
          </p:cNvPr>
          <p:cNvCxnSpPr>
            <a:cxnSpLocks/>
          </p:cNvCxnSpPr>
          <p:nvPr/>
        </p:nvCxnSpPr>
        <p:spPr>
          <a:xfrm>
            <a:off x="4759960" y="4457700"/>
            <a:ext cx="52832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Speech Bubble: Rectangle 7">
            <a:extLst>
              <a:ext uri="{FF2B5EF4-FFF2-40B4-BE49-F238E27FC236}">
                <a16:creationId xmlns:a16="http://schemas.microsoft.com/office/drawing/2014/main" id="{C00CA7FB-EC9B-CBC4-9E4F-FA880B32DB12}"/>
              </a:ext>
            </a:extLst>
          </p:cNvPr>
          <p:cNvSpPr/>
          <p:nvPr/>
        </p:nvSpPr>
        <p:spPr>
          <a:xfrm>
            <a:off x="8415080" y="3429000"/>
            <a:ext cx="1502113" cy="602749"/>
          </a:xfrm>
          <a:prstGeom prst="wedgeRectCallout">
            <a:avLst>
              <a:gd name="adj1" fmla="val -54483"/>
              <a:gd name="adj2" fmla="val 117501"/>
            </a:avLst>
          </a:prstGeom>
          <a:solidFill>
            <a:schemeClr val="bg1"/>
          </a:solidFill>
          <a:ln w="57150">
            <a:solidFill>
              <a:srgbClr val="0073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word!</a:t>
            </a:r>
            <a:endParaRPr lang="LID4096" sz="2800" dirty="0">
              <a:solidFill>
                <a:schemeClr val="tx1"/>
              </a:solidFill>
            </a:endParaRPr>
          </a:p>
        </p:txBody>
      </p:sp>
      <p:grpSp>
        <p:nvGrpSpPr>
          <p:cNvPr id="10" name="Group 9">
            <a:extLst>
              <a:ext uri="{FF2B5EF4-FFF2-40B4-BE49-F238E27FC236}">
                <a16:creationId xmlns:a16="http://schemas.microsoft.com/office/drawing/2014/main" id="{6F2ED366-052A-A925-2B67-7D46161B039B}"/>
              </a:ext>
            </a:extLst>
          </p:cNvPr>
          <p:cNvGrpSpPr>
            <a:grpSpLocks noChangeAspect="1"/>
          </p:cNvGrpSpPr>
          <p:nvPr/>
        </p:nvGrpSpPr>
        <p:grpSpPr>
          <a:xfrm rot="16200000">
            <a:off x="6002303" y="3187730"/>
            <a:ext cx="1569155" cy="2539942"/>
            <a:chOff x="7715165" y="1693760"/>
            <a:chExt cx="2554941" cy="3842824"/>
          </a:xfrm>
        </p:grpSpPr>
        <p:sp>
          <p:nvSpPr>
            <p:cNvPr id="11" name="Oval 10">
              <a:extLst>
                <a:ext uri="{FF2B5EF4-FFF2-40B4-BE49-F238E27FC236}">
                  <a16:creationId xmlns:a16="http://schemas.microsoft.com/office/drawing/2014/main" id="{D8D13FB9-F0E8-B128-B63D-23925E7C3677}"/>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DEE93B47-5A30-4213-00F7-7144EF9EF5BD}"/>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A8FE2FB1-0CA8-B956-0B06-F960A925B33D}"/>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E92337F7-9593-9D3E-4597-4F84996A57C9}"/>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Oval 14">
              <a:extLst>
                <a:ext uri="{FF2B5EF4-FFF2-40B4-BE49-F238E27FC236}">
                  <a16:creationId xmlns:a16="http://schemas.microsoft.com/office/drawing/2014/main" id="{85C3D270-28CC-B7A9-316E-AB562EB00991}"/>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Oval 15">
              <a:extLst>
                <a:ext uri="{FF2B5EF4-FFF2-40B4-BE49-F238E27FC236}">
                  <a16:creationId xmlns:a16="http://schemas.microsoft.com/office/drawing/2014/main" id="{FAB10760-2B62-CE90-3FAA-3C8AD21E4BE0}"/>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6">
              <a:extLst>
                <a:ext uri="{FF2B5EF4-FFF2-40B4-BE49-F238E27FC236}">
                  <a16:creationId xmlns:a16="http://schemas.microsoft.com/office/drawing/2014/main" id="{E5C0433D-9CF2-2041-4C34-99130FE4CD0C}"/>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8" name="Straight Connector 17">
              <a:extLst>
                <a:ext uri="{FF2B5EF4-FFF2-40B4-BE49-F238E27FC236}">
                  <a16:creationId xmlns:a16="http://schemas.microsoft.com/office/drawing/2014/main" id="{1FDD69DC-4D86-830D-81AA-5B906CB45F94}"/>
                </a:ext>
              </a:extLst>
            </p:cNvPr>
            <p:cNvCxnSpPr>
              <a:stCxn id="11" idx="6"/>
              <a:endCxn id="15"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1D49C4A4-B73A-B5CD-1117-F9FBEAA454B3}"/>
                </a:ext>
              </a:extLst>
            </p:cNvPr>
            <p:cNvCxnSpPr>
              <a:cxnSpLocks/>
              <a:stCxn id="12" idx="6"/>
              <a:endCxn id="15"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7482196A-B63D-837E-3D4E-19AFE598B992}"/>
                </a:ext>
              </a:extLst>
            </p:cNvPr>
            <p:cNvCxnSpPr>
              <a:cxnSpLocks/>
              <a:stCxn id="11" idx="6"/>
              <a:endCxn id="16"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6FC0FD50-F41C-BCDC-E92C-F01ADB95A0CB}"/>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98ED8263-A4E7-8409-6AA9-43A9F61446FD}"/>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DBC7B31F-9DAC-2995-A685-8A56FC75681F}"/>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E9753FFF-1053-5BEF-F879-53CE3C283F5B}"/>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47DE62E-DBB6-2888-66EC-DEC8422E8F74}"/>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81DD7891-2A3F-D8B4-50C9-BB1B51D9AEC9}"/>
                </a:ext>
              </a:extLst>
            </p:cNvPr>
            <p:cNvCxnSpPr>
              <a:cxnSpLocks/>
              <a:stCxn id="14" idx="6"/>
              <a:endCxn id="16"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74A4E20E-7E72-A0BC-958C-0CE2BDB9C643}"/>
                </a:ext>
              </a:extLst>
            </p:cNvPr>
            <p:cNvCxnSpPr>
              <a:cxnSpLocks/>
              <a:stCxn id="14" idx="6"/>
              <a:endCxn id="15"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CE30FB98-3176-02E4-66DF-6BAA22DCAAC4}"/>
                </a:ext>
              </a:extLst>
            </p:cNvPr>
            <p:cNvCxnSpPr>
              <a:cxnSpLocks/>
              <a:stCxn id="17" idx="2"/>
              <a:endCxn id="11"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9" name="Oval 28">
              <a:extLst>
                <a:ext uri="{FF2B5EF4-FFF2-40B4-BE49-F238E27FC236}">
                  <a16:creationId xmlns:a16="http://schemas.microsoft.com/office/drawing/2014/main" id="{16A7B85D-9538-1994-44ED-89A1BAD7CD9A}"/>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0" name="Straight Connector 29">
              <a:extLst>
                <a:ext uri="{FF2B5EF4-FFF2-40B4-BE49-F238E27FC236}">
                  <a16:creationId xmlns:a16="http://schemas.microsoft.com/office/drawing/2014/main" id="{5CD00A1B-AA16-6100-9902-DD81C96860C7}"/>
                </a:ext>
              </a:extLst>
            </p:cNvPr>
            <p:cNvCxnSpPr>
              <a:cxnSpLocks/>
              <a:stCxn id="29" idx="6"/>
              <a:endCxn id="15"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F078EFF2-B50E-29A7-3B40-A15FD981C28F}"/>
                </a:ext>
              </a:extLst>
            </p:cNvPr>
            <p:cNvCxnSpPr>
              <a:cxnSpLocks/>
              <a:stCxn id="29" idx="6"/>
              <a:endCxn id="16"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FD4FFA36-7658-EF70-A808-79F53945A0EF}"/>
                </a:ext>
              </a:extLst>
            </p:cNvPr>
            <p:cNvCxnSpPr>
              <a:cxnSpLocks/>
              <a:stCxn id="29" idx="6"/>
              <a:endCxn id="17"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7D7ECD1D-94F2-C4A5-1C49-8A1F8D39B7AE}"/>
                </a:ext>
              </a:extLst>
            </p:cNvPr>
            <p:cNvCxnSpPr>
              <a:cxnSpLocks/>
              <a:stCxn id="13" idx="6"/>
              <a:endCxn id="15"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4" name="Oval 33">
              <a:extLst>
                <a:ext uri="{FF2B5EF4-FFF2-40B4-BE49-F238E27FC236}">
                  <a16:creationId xmlns:a16="http://schemas.microsoft.com/office/drawing/2014/main" id="{85439CCF-A0F3-B4E4-91CE-DD32E5A1E6C0}"/>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a:extLst>
                <a:ext uri="{FF2B5EF4-FFF2-40B4-BE49-F238E27FC236}">
                  <a16:creationId xmlns:a16="http://schemas.microsoft.com/office/drawing/2014/main" id="{6301D9FE-1AA6-ED2C-FC20-0A207C5D81DA}"/>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Oval 35">
              <a:extLst>
                <a:ext uri="{FF2B5EF4-FFF2-40B4-BE49-F238E27FC236}">
                  <a16:creationId xmlns:a16="http://schemas.microsoft.com/office/drawing/2014/main" id="{045B64AA-A736-6A6F-F16D-77399629F089}"/>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Oval 36">
              <a:extLst>
                <a:ext uri="{FF2B5EF4-FFF2-40B4-BE49-F238E27FC236}">
                  <a16:creationId xmlns:a16="http://schemas.microsoft.com/office/drawing/2014/main" id="{123ACE20-0CB5-7E5B-4C67-A890F7BA2BA9}"/>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8" name="Straight Connector 37">
              <a:extLst>
                <a:ext uri="{FF2B5EF4-FFF2-40B4-BE49-F238E27FC236}">
                  <a16:creationId xmlns:a16="http://schemas.microsoft.com/office/drawing/2014/main" id="{4F2EEA85-08B6-FC40-59B4-CA8CB9DE18C6}"/>
                </a:ext>
              </a:extLst>
            </p:cNvPr>
            <p:cNvCxnSpPr>
              <a:stCxn id="34"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C82100F9-A964-D51C-1452-2AEA486A77ED}"/>
                </a:ext>
              </a:extLst>
            </p:cNvPr>
            <p:cNvCxnSpPr>
              <a:cxnSpLocks/>
              <a:stCxn id="35"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B28598D6-5D9F-C4E1-EDE1-27A209B47BD4}"/>
                </a:ext>
              </a:extLst>
            </p:cNvPr>
            <p:cNvCxnSpPr>
              <a:cxnSpLocks/>
              <a:stCxn id="34"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02391B77-8FFA-620B-3FE7-450B8B2E241D}"/>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269D1513-E8B5-916E-ABCC-A3F5E2F7DA0B}"/>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2D6BDD1B-B4F0-6C1A-309C-0D4DB217F6A2}"/>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6FE5EF32-EF6C-9283-F5AA-0EBFD0179461}"/>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8529C718-44F5-6C7C-D584-D9FE22B1934F}"/>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7D26872E-BB8C-7FEC-9E8F-1E2C53998801}"/>
                </a:ext>
              </a:extLst>
            </p:cNvPr>
            <p:cNvCxnSpPr>
              <a:cxnSpLocks/>
              <a:stCxn id="37"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7" name="Straight Connector 46">
              <a:extLst>
                <a:ext uri="{FF2B5EF4-FFF2-40B4-BE49-F238E27FC236}">
                  <a16:creationId xmlns:a16="http://schemas.microsoft.com/office/drawing/2014/main" id="{21C57C79-989C-3E44-8E5C-8F39B2EF7E00}"/>
                </a:ext>
              </a:extLst>
            </p:cNvPr>
            <p:cNvCxnSpPr>
              <a:cxnSpLocks/>
              <a:stCxn id="37"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62E7ADEE-3B63-0F14-9566-4F052970073A}"/>
                </a:ext>
              </a:extLst>
            </p:cNvPr>
            <p:cNvCxnSpPr>
              <a:cxnSpLocks/>
              <a:endCxn id="34"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9" name="Oval 48">
              <a:extLst>
                <a:ext uri="{FF2B5EF4-FFF2-40B4-BE49-F238E27FC236}">
                  <a16:creationId xmlns:a16="http://schemas.microsoft.com/office/drawing/2014/main" id="{758D5658-4E2B-46F5-B56C-07D81EED22B9}"/>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50" name="Straight Connector 49">
              <a:extLst>
                <a:ext uri="{FF2B5EF4-FFF2-40B4-BE49-F238E27FC236}">
                  <a16:creationId xmlns:a16="http://schemas.microsoft.com/office/drawing/2014/main" id="{0B1B9098-DE1C-C21E-F1BE-6109D338D0AB}"/>
                </a:ext>
              </a:extLst>
            </p:cNvPr>
            <p:cNvCxnSpPr>
              <a:cxnSpLocks/>
              <a:stCxn id="49"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1" name="Straight Connector 50">
              <a:extLst>
                <a:ext uri="{FF2B5EF4-FFF2-40B4-BE49-F238E27FC236}">
                  <a16:creationId xmlns:a16="http://schemas.microsoft.com/office/drawing/2014/main" id="{8A417CE1-8CF8-1D8C-E7C8-567BBA007AC7}"/>
                </a:ext>
              </a:extLst>
            </p:cNvPr>
            <p:cNvCxnSpPr>
              <a:cxnSpLocks/>
              <a:stCxn id="49"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2" name="Straight Connector 51">
              <a:extLst>
                <a:ext uri="{FF2B5EF4-FFF2-40B4-BE49-F238E27FC236}">
                  <a16:creationId xmlns:a16="http://schemas.microsoft.com/office/drawing/2014/main" id="{0FA02FD7-964A-774D-987B-1CB7F332C286}"/>
                </a:ext>
              </a:extLst>
            </p:cNvPr>
            <p:cNvCxnSpPr>
              <a:cxnSpLocks/>
              <a:stCxn id="49"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3" name="Straight Connector 52">
              <a:extLst>
                <a:ext uri="{FF2B5EF4-FFF2-40B4-BE49-F238E27FC236}">
                  <a16:creationId xmlns:a16="http://schemas.microsoft.com/office/drawing/2014/main" id="{94464FD5-FCA7-0E37-1B36-9D7074D2A9B1}"/>
                </a:ext>
              </a:extLst>
            </p:cNvPr>
            <p:cNvCxnSpPr>
              <a:cxnSpLocks/>
              <a:stCxn id="36"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4" name="TextBox 3">
            <a:extLst>
              <a:ext uri="{FF2B5EF4-FFF2-40B4-BE49-F238E27FC236}">
                <a16:creationId xmlns:a16="http://schemas.microsoft.com/office/drawing/2014/main" id="{F9EA5975-DDAA-186B-2250-878CAAEC0BC5}"/>
              </a:ext>
            </a:extLst>
          </p:cNvPr>
          <p:cNvSpPr txBox="1"/>
          <p:nvPr/>
        </p:nvSpPr>
        <p:spPr>
          <a:xfrm>
            <a:off x="4998720" y="5303520"/>
            <a:ext cx="3596640" cy="646331"/>
          </a:xfrm>
          <a:prstGeom prst="rect">
            <a:avLst/>
          </a:prstGeom>
          <a:noFill/>
        </p:spPr>
        <p:txBody>
          <a:bodyPr wrap="square" rtlCol="0">
            <a:spAutoFit/>
          </a:bodyPr>
          <a:lstStyle/>
          <a:p>
            <a:pPr algn="ctr"/>
            <a:r>
              <a:rPr lang="en-GB" dirty="0"/>
              <a:t>Neural Network </a:t>
            </a:r>
            <a:br>
              <a:rPr lang="en-GB" dirty="0"/>
            </a:br>
            <a:r>
              <a:rPr lang="en-GB" dirty="0"/>
              <a:t>(simplified)</a:t>
            </a:r>
            <a:endParaRPr lang="LID4096" dirty="0"/>
          </a:p>
        </p:txBody>
      </p:sp>
    </p:spTree>
    <p:extLst>
      <p:ext uri="{BB962C8B-B14F-4D97-AF65-F5344CB8AC3E}">
        <p14:creationId xmlns:p14="http://schemas.microsoft.com/office/powerpoint/2010/main" val="152546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F3DD7-8513-9C49-EB9A-6DAFCEA565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1AE37F-BA15-5768-5723-1AF543BBCB76}"/>
              </a:ext>
            </a:extLst>
          </p:cNvPr>
          <p:cNvSpPr>
            <a:spLocks noGrp="1"/>
          </p:cNvSpPr>
          <p:nvPr>
            <p:ph type="title"/>
          </p:nvPr>
        </p:nvSpPr>
        <p:spPr/>
        <p:txBody>
          <a:bodyPr>
            <a:normAutofit/>
          </a:bodyPr>
          <a:lstStyle/>
          <a:p>
            <a:r>
              <a:rPr lang="en-US" sz="4400" dirty="0" err="1"/>
              <a:t>Large</a:t>
            </a:r>
            <a:r>
              <a:rPr lang="en-US" sz="4400" dirty="0"/>
              <a:t> </a:t>
            </a:r>
            <a:r>
              <a:rPr lang="en-US" sz="4400" dirty="0" err="1"/>
              <a:t>Language Models</a:t>
            </a:r>
            <a:endParaRPr lang="en-US" sz="4400" dirty="0"/>
          </a:p>
        </p:txBody>
      </p:sp>
      <p:sp>
        <p:nvSpPr>
          <p:cNvPr id="3" name="Text Placeholder 2">
            <a:extLst>
              <a:ext uri="{FF2B5EF4-FFF2-40B4-BE49-F238E27FC236}">
                <a16:creationId xmlns:a16="http://schemas.microsoft.com/office/drawing/2014/main" id="{3DEFD3A0-CDC6-69FC-85FD-93AC26746186}"/>
              </a:ext>
            </a:extLst>
          </p:cNvPr>
          <p:cNvSpPr>
            <a:spLocks noGrp="1"/>
          </p:cNvSpPr>
          <p:nvPr>
            <p:ph sz="quarter" idx="10"/>
          </p:nvPr>
        </p:nvSpPr>
        <p:spPr>
          <a:xfrm>
            <a:off x="875566" y="1184014"/>
            <a:ext cx="10644901" cy="685093"/>
          </a:xfrm>
        </p:spPr>
        <p:txBody>
          <a:bodyPr>
            <a:normAutofit/>
          </a:bodyPr>
          <a:lstStyle/>
          <a:p>
            <a:r>
              <a:rPr lang="en-US" sz="3200" dirty="0"/>
              <a:t>Text-to-text, </a:t>
            </a:r>
            <a:r>
              <a:rPr lang="en-US" sz="3200" dirty="0">
                <a:solidFill>
                  <a:srgbClr val="22B14C"/>
                </a:solidFill>
              </a:rPr>
              <a:t>Text Generation</a:t>
            </a:r>
            <a:endParaRPr lang="en-US" sz="3200" u="sng" dirty="0">
              <a:solidFill>
                <a:srgbClr val="22B14C"/>
              </a:solidFill>
            </a:endParaRPr>
          </a:p>
        </p:txBody>
      </p:sp>
      <p:grpSp>
        <p:nvGrpSpPr>
          <p:cNvPr id="7" name="Group 6">
            <a:extLst>
              <a:ext uri="{FF2B5EF4-FFF2-40B4-BE49-F238E27FC236}">
                <a16:creationId xmlns:a16="http://schemas.microsoft.com/office/drawing/2014/main" id="{9AEB6C3E-3116-5D19-2973-F01339DC1ACA}"/>
              </a:ext>
            </a:extLst>
          </p:cNvPr>
          <p:cNvGrpSpPr>
            <a:grpSpLocks noChangeAspect="1"/>
          </p:cNvGrpSpPr>
          <p:nvPr/>
        </p:nvGrpSpPr>
        <p:grpSpPr>
          <a:xfrm rot="16200000">
            <a:off x="4245082" y="2129494"/>
            <a:ext cx="1569155" cy="2539942"/>
            <a:chOff x="7715165" y="1693760"/>
            <a:chExt cx="2554941" cy="3842824"/>
          </a:xfrm>
        </p:grpSpPr>
        <p:sp>
          <p:nvSpPr>
            <p:cNvPr id="8" name="Oval 7">
              <a:extLst>
                <a:ext uri="{FF2B5EF4-FFF2-40B4-BE49-F238E27FC236}">
                  <a16:creationId xmlns:a16="http://schemas.microsoft.com/office/drawing/2014/main" id="{D4A3625E-F7A7-B6B2-09AB-5F6E84E35D8A}"/>
                </a:ext>
              </a:extLst>
            </p:cNvPr>
            <p:cNvSpPr/>
            <p:nvPr/>
          </p:nvSpPr>
          <p:spPr>
            <a:xfrm rot="5400000">
              <a:off x="928847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8">
              <a:extLst>
                <a:ext uri="{FF2B5EF4-FFF2-40B4-BE49-F238E27FC236}">
                  <a16:creationId xmlns:a16="http://schemas.microsoft.com/office/drawing/2014/main" id="{F0692A49-2E47-3D9C-E9D2-CAF6DE71FB69}"/>
                </a:ext>
              </a:extLst>
            </p:cNvPr>
            <p:cNvSpPr/>
            <p:nvPr/>
          </p:nvSpPr>
          <p:spPr>
            <a:xfrm rot="5400000">
              <a:off x="876403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9">
              <a:extLst>
                <a:ext uri="{FF2B5EF4-FFF2-40B4-BE49-F238E27FC236}">
                  <a16:creationId xmlns:a16="http://schemas.microsoft.com/office/drawing/2014/main" id="{CA911587-4095-8A88-18B4-A4235798E4D4}"/>
                </a:ext>
              </a:extLst>
            </p:cNvPr>
            <p:cNvSpPr/>
            <p:nvPr/>
          </p:nvSpPr>
          <p:spPr>
            <a:xfrm rot="5400000">
              <a:off x="8239601"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a:extLst>
                <a:ext uri="{FF2B5EF4-FFF2-40B4-BE49-F238E27FC236}">
                  <a16:creationId xmlns:a16="http://schemas.microsoft.com/office/drawing/2014/main" id="{BF062594-B5EF-79C0-8844-A631AF4C8E83}"/>
                </a:ext>
              </a:extLst>
            </p:cNvPr>
            <p:cNvSpPr/>
            <p:nvPr/>
          </p:nvSpPr>
          <p:spPr>
            <a:xfrm rot="5400000">
              <a:off x="771516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Oval 11">
              <a:extLst>
                <a:ext uri="{FF2B5EF4-FFF2-40B4-BE49-F238E27FC236}">
                  <a16:creationId xmlns:a16="http://schemas.microsoft.com/office/drawing/2014/main" id="{C9776189-4E74-5FD3-2AA5-DE48EE3EEC4E}"/>
                </a:ext>
              </a:extLst>
            </p:cNvPr>
            <p:cNvSpPr/>
            <p:nvPr/>
          </p:nvSpPr>
          <p:spPr>
            <a:xfrm rot="5400000">
              <a:off x="928847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Oval 12">
              <a:extLst>
                <a:ext uri="{FF2B5EF4-FFF2-40B4-BE49-F238E27FC236}">
                  <a16:creationId xmlns:a16="http://schemas.microsoft.com/office/drawing/2014/main" id="{11DBFE65-09F2-ED55-C77A-544B1425ABC3}"/>
                </a:ext>
              </a:extLst>
            </p:cNvPr>
            <p:cNvSpPr/>
            <p:nvPr/>
          </p:nvSpPr>
          <p:spPr>
            <a:xfrm rot="5400000">
              <a:off x="8764036"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Oval 13">
              <a:extLst>
                <a:ext uri="{FF2B5EF4-FFF2-40B4-BE49-F238E27FC236}">
                  <a16:creationId xmlns:a16="http://schemas.microsoft.com/office/drawing/2014/main" id="{CDBC33E3-F703-A9A1-F530-56A4407FC126}"/>
                </a:ext>
              </a:extLst>
            </p:cNvPr>
            <p:cNvSpPr/>
            <p:nvPr/>
          </p:nvSpPr>
          <p:spPr>
            <a:xfrm rot="5400000">
              <a:off x="8239601" y="3386572"/>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5" name="Straight Connector 14">
              <a:extLst>
                <a:ext uri="{FF2B5EF4-FFF2-40B4-BE49-F238E27FC236}">
                  <a16:creationId xmlns:a16="http://schemas.microsoft.com/office/drawing/2014/main" id="{D804CDC8-DF72-5DF7-22A7-6C5574E810E0}"/>
                </a:ext>
              </a:extLst>
            </p:cNvPr>
            <p:cNvCxnSpPr>
              <a:stCxn id="8" idx="6"/>
              <a:endCxn id="12" idx="2"/>
            </p:cNvCxnSpPr>
            <p:nvPr/>
          </p:nvCxnSpPr>
          <p:spPr>
            <a:xfrm rot="5400000">
              <a:off x="8899265"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6" name="Straight Connector 15">
              <a:extLst>
                <a:ext uri="{FF2B5EF4-FFF2-40B4-BE49-F238E27FC236}">
                  <a16:creationId xmlns:a16="http://schemas.microsoft.com/office/drawing/2014/main" id="{D276588A-6070-A69F-0A50-2B974D4C13E9}"/>
                </a:ext>
              </a:extLst>
            </p:cNvPr>
            <p:cNvCxnSpPr>
              <a:cxnSpLocks/>
              <a:stCxn id="9" idx="6"/>
              <a:endCxn id="12" idx="2"/>
            </p:cNvCxnSpPr>
            <p:nvPr/>
          </p:nvCxnSpPr>
          <p:spPr>
            <a:xfrm rot="5400000" flipV="1">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a:extLst>
                <a:ext uri="{FF2B5EF4-FFF2-40B4-BE49-F238E27FC236}">
                  <a16:creationId xmlns:a16="http://schemas.microsoft.com/office/drawing/2014/main" id="{7BC2EE14-0F21-BD82-7C95-9E7B53C9F5FB}"/>
                </a:ext>
              </a:extLst>
            </p:cNvPr>
            <p:cNvCxnSpPr>
              <a:cxnSpLocks/>
              <a:stCxn id="8" idx="6"/>
              <a:endCxn id="13" idx="2"/>
            </p:cNvCxnSpPr>
            <p:nvPr/>
          </p:nvCxnSpPr>
          <p:spPr>
            <a:xfrm rot="5400000">
              <a:off x="8637047"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9CD457BB-402C-357C-7F42-5CB9C1CCAA66}"/>
                </a:ext>
              </a:extLst>
            </p:cNvPr>
            <p:cNvCxnSpPr/>
            <p:nvPr/>
          </p:nvCxnSpPr>
          <p:spPr>
            <a:xfrm rot="5400000">
              <a:off x="837483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1ECAE869-1144-664D-AB0E-B9B3290523C6}"/>
                </a:ext>
              </a:extLst>
            </p:cNvPr>
            <p:cNvCxnSpPr>
              <a:cxnSpLocks/>
            </p:cNvCxnSpPr>
            <p:nvPr/>
          </p:nvCxnSpPr>
          <p:spPr>
            <a:xfrm rot="5400000" flipV="1">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6C3D1B26-710D-2CA6-0611-21AB80107B2C}"/>
                </a:ext>
              </a:extLst>
            </p:cNvPr>
            <p:cNvCxnSpPr>
              <a:cxnSpLocks/>
            </p:cNvCxnSpPr>
            <p:nvPr/>
          </p:nvCxnSpPr>
          <p:spPr>
            <a:xfrm rot="5400000">
              <a:off x="811261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a:extLst>
                <a:ext uri="{FF2B5EF4-FFF2-40B4-BE49-F238E27FC236}">
                  <a16:creationId xmlns:a16="http://schemas.microsoft.com/office/drawing/2014/main" id="{48379871-B978-51E0-73BE-43269045FFBE}"/>
                </a:ext>
              </a:extLst>
            </p:cNvPr>
            <p:cNvCxnSpPr/>
            <p:nvPr/>
          </p:nvCxnSpPr>
          <p:spPr>
            <a:xfrm rot="5400000">
              <a:off x="7839120" y="2768766"/>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a:extLst>
                <a:ext uri="{FF2B5EF4-FFF2-40B4-BE49-F238E27FC236}">
                  <a16:creationId xmlns:a16="http://schemas.microsoft.com/office/drawing/2014/main" id="{0D48AC73-CADE-2EEE-A40C-B4CDF7D6CDF4}"/>
                </a:ext>
              </a:extLst>
            </p:cNvPr>
            <p:cNvCxnSpPr>
              <a:cxnSpLocks/>
            </p:cNvCxnSpPr>
            <p:nvPr/>
          </p:nvCxnSpPr>
          <p:spPr>
            <a:xfrm rot="5400000" flipV="1">
              <a:off x="7576902" y="2506548"/>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B04E74CB-8B49-3005-03FD-B9DCAD786103}"/>
                </a:ext>
              </a:extLst>
            </p:cNvPr>
            <p:cNvCxnSpPr>
              <a:cxnSpLocks/>
              <a:stCxn id="11" idx="6"/>
              <a:endCxn id="13" idx="2"/>
            </p:cNvCxnSpPr>
            <p:nvPr/>
          </p:nvCxnSpPr>
          <p:spPr>
            <a:xfrm>
              <a:off x="794376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a:extLst>
                <a:ext uri="{FF2B5EF4-FFF2-40B4-BE49-F238E27FC236}">
                  <a16:creationId xmlns:a16="http://schemas.microsoft.com/office/drawing/2014/main" id="{6F0EC71B-64FF-24C6-B446-DEBE6788299B}"/>
                </a:ext>
              </a:extLst>
            </p:cNvPr>
            <p:cNvCxnSpPr>
              <a:cxnSpLocks/>
              <a:stCxn id="11" idx="6"/>
              <a:endCxn id="12" idx="2"/>
            </p:cNvCxnSpPr>
            <p:nvPr/>
          </p:nvCxnSpPr>
          <p:spPr>
            <a:xfrm>
              <a:off x="7943766"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4486AD39-698A-1663-BABB-E9FD72A8B274}"/>
                </a:ext>
              </a:extLst>
            </p:cNvPr>
            <p:cNvCxnSpPr>
              <a:cxnSpLocks/>
              <a:stCxn id="14" idx="2"/>
              <a:endCxn id="8" idx="6"/>
            </p:cNvCxnSpPr>
            <p:nvPr/>
          </p:nvCxnSpPr>
          <p:spPr>
            <a:xfrm flipV="1">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26" name="Oval 25">
              <a:extLst>
                <a:ext uri="{FF2B5EF4-FFF2-40B4-BE49-F238E27FC236}">
                  <a16:creationId xmlns:a16="http://schemas.microsoft.com/office/drawing/2014/main" id="{BCF7391A-EF6D-166E-F4FE-0A47E8BBBDB8}"/>
                </a:ext>
              </a:extLst>
            </p:cNvPr>
            <p:cNvSpPr/>
            <p:nvPr/>
          </p:nvSpPr>
          <p:spPr>
            <a:xfrm rot="5400000">
              <a:off x="9812906" y="1693760"/>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26">
              <a:extLst>
                <a:ext uri="{FF2B5EF4-FFF2-40B4-BE49-F238E27FC236}">
                  <a16:creationId xmlns:a16="http://schemas.microsoft.com/office/drawing/2014/main" id="{2E6F9BDF-DABF-C55B-2DBF-CF184069DD23}"/>
                </a:ext>
              </a:extLst>
            </p:cNvPr>
            <p:cNvCxnSpPr>
              <a:cxnSpLocks/>
              <a:stCxn id="26" idx="6"/>
              <a:endCxn id="12" idx="2"/>
            </p:cNvCxnSpPr>
            <p:nvPr/>
          </p:nvCxnSpPr>
          <p:spPr>
            <a:xfrm flipH="1">
              <a:off x="9517071" y="2150960"/>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C6D0767F-C19B-9734-7BEE-EBB2772E56E8}"/>
                </a:ext>
              </a:extLst>
            </p:cNvPr>
            <p:cNvCxnSpPr>
              <a:cxnSpLocks/>
              <a:stCxn id="26" idx="6"/>
              <a:endCxn id="13" idx="2"/>
            </p:cNvCxnSpPr>
            <p:nvPr/>
          </p:nvCxnSpPr>
          <p:spPr>
            <a:xfrm flipH="1">
              <a:off x="8992636"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1D4141D0-31A0-1BA1-A13C-AA68EA623DCC}"/>
                </a:ext>
              </a:extLst>
            </p:cNvPr>
            <p:cNvCxnSpPr>
              <a:cxnSpLocks/>
              <a:stCxn id="26" idx="6"/>
              <a:endCxn id="14" idx="2"/>
            </p:cNvCxnSpPr>
            <p:nvPr/>
          </p:nvCxnSpPr>
          <p:spPr>
            <a:xfrm flipH="1">
              <a:off x="8468201" y="2150960"/>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7164BD1D-3B58-27A9-4BC5-8C62E260226C}"/>
                </a:ext>
              </a:extLst>
            </p:cNvPr>
            <p:cNvCxnSpPr>
              <a:cxnSpLocks/>
              <a:stCxn id="10" idx="6"/>
              <a:endCxn id="12" idx="2"/>
            </p:cNvCxnSpPr>
            <p:nvPr/>
          </p:nvCxnSpPr>
          <p:spPr>
            <a:xfrm>
              <a:off x="8468201" y="2150960"/>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31" name="Oval 30">
              <a:extLst>
                <a:ext uri="{FF2B5EF4-FFF2-40B4-BE49-F238E27FC236}">
                  <a16:creationId xmlns:a16="http://schemas.microsoft.com/office/drawing/2014/main" id="{458C6BD4-DDCD-E48B-9CE2-C0D3DD7636ED}"/>
                </a:ext>
              </a:extLst>
            </p:cNvPr>
            <p:cNvSpPr/>
            <p:nvPr/>
          </p:nvSpPr>
          <p:spPr>
            <a:xfrm rot="16200000">
              <a:off x="823960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8B79B5AC-BD1C-F1B4-DB3B-D86B9B5BFBDB}"/>
                </a:ext>
              </a:extLst>
            </p:cNvPr>
            <p:cNvSpPr/>
            <p:nvPr/>
          </p:nvSpPr>
          <p:spPr>
            <a:xfrm rot="16200000">
              <a:off x="876403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DCA54E20-ACD4-9881-0521-EA21FDDD03CC}"/>
                </a:ext>
              </a:extLst>
            </p:cNvPr>
            <p:cNvSpPr/>
            <p:nvPr/>
          </p:nvSpPr>
          <p:spPr>
            <a:xfrm rot="16200000">
              <a:off x="9288470"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a:extLst>
                <a:ext uri="{FF2B5EF4-FFF2-40B4-BE49-F238E27FC236}">
                  <a16:creationId xmlns:a16="http://schemas.microsoft.com/office/drawing/2014/main" id="{FA4D1C5B-F6B8-4E77-50EA-82F5E61C09FA}"/>
                </a:ext>
              </a:extLst>
            </p:cNvPr>
            <p:cNvSpPr/>
            <p:nvPr/>
          </p:nvSpPr>
          <p:spPr>
            <a:xfrm rot="16200000">
              <a:off x="981290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35" name="Straight Connector 34">
              <a:extLst>
                <a:ext uri="{FF2B5EF4-FFF2-40B4-BE49-F238E27FC236}">
                  <a16:creationId xmlns:a16="http://schemas.microsoft.com/office/drawing/2014/main" id="{C7383D60-AD62-8D40-4625-6D3C490C3998}"/>
                </a:ext>
              </a:extLst>
            </p:cNvPr>
            <p:cNvCxnSpPr>
              <a:stCxn id="31" idx="6"/>
            </p:cNvCxnSpPr>
            <p:nvPr/>
          </p:nvCxnSpPr>
          <p:spPr>
            <a:xfrm rot="16200000">
              <a:off x="7850394"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E63D899E-CCC2-27C3-C299-2281FB3E6DE1}"/>
                </a:ext>
              </a:extLst>
            </p:cNvPr>
            <p:cNvCxnSpPr>
              <a:cxnSpLocks/>
              <a:stCxn id="32" idx="6"/>
            </p:cNvCxnSpPr>
            <p:nvPr/>
          </p:nvCxnSpPr>
          <p:spPr>
            <a:xfrm rot="16200000" flipV="1">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1B93C006-587C-B1E1-9E94-EC0E53DCBD82}"/>
                </a:ext>
              </a:extLst>
            </p:cNvPr>
            <p:cNvCxnSpPr>
              <a:cxnSpLocks/>
              <a:stCxn id="31" idx="6"/>
            </p:cNvCxnSpPr>
            <p:nvPr/>
          </p:nvCxnSpPr>
          <p:spPr>
            <a:xfrm rot="16200000">
              <a:off x="8112612"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8" name="Straight Connector 37">
              <a:extLst>
                <a:ext uri="{FF2B5EF4-FFF2-40B4-BE49-F238E27FC236}">
                  <a16:creationId xmlns:a16="http://schemas.microsoft.com/office/drawing/2014/main" id="{70A53C15-14DF-9C38-D4F3-884DA1269A04}"/>
                </a:ext>
              </a:extLst>
            </p:cNvPr>
            <p:cNvCxnSpPr/>
            <p:nvPr/>
          </p:nvCxnSpPr>
          <p:spPr>
            <a:xfrm rot="16200000">
              <a:off x="837482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39" name="Straight Connector 38">
              <a:extLst>
                <a:ext uri="{FF2B5EF4-FFF2-40B4-BE49-F238E27FC236}">
                  <a16:creationId xmlns:a16="http://schemas.microsoft.com/office/drawing/2014/main" id="{DC4533F2-42B5-B8E5-F7F5-7EFF954438AE}"/>
                </a:ext>
              </a:extLst>
            </p:cNvPr>
            <p:cNvCxnSpPr>
              <a:cxnSpLocks/>
            </p:cNvCxnSpPr>
            <p:nvPr/>
          </p:nvCxnSpPr>
          <p:spPr>
            <a:xfrm rot="16200000" flipV="1">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64B6A873-8CA3-BF41-82B6-04A59830E1E2}"/>
                </a:ext>
              </a:extLst>
            </p:cNvPr>
            <p:cNvCxnSpPr>
              <a:cxnSpLocks/>
            </p:cNvCxnSpPr>
            <p:nvPr/>
          </p:nvCxnSpPr>
          <p:spPr>
            <a:xfrm rot="16200000">
              <a:off x="863704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id="{79B167A8-8EFE-6A7E-5C67-F54A5186B8E9}"/>
                </a:ext>
              </a:extLst>
            </p:cNvPr>
            <p:cNvCxnSpPr/>
            <p:nvPr/>
          </p:nvCxnSpPr>
          <p:spPr>
            <a:xfrm rot="16200000">
              <a:off x="8910539" y="4461578"/>
              <a:ext cx="1235612" cy="0"/>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a:extLst>
                <a:ext uri="{FF2B5EF4-FFF2-40B4-BE49-F238E27FC236}">
                  <a16:creationId xmlns:a16="http://schemas.microsoft.com/office/drawing/2014/main" id="{A6F91175-9FFA-B918-7071-5F597A36CC0C}"/>
                </a:ext>
              </a:extLst>
            </p:cNvPr>
            <p:cNvCxnSpPr>
              <a:cxnSpLocks/>
            </p:cNvCxnSpPr>
            <p:nvPr/>
          </p:nvCxnSpPr>
          <p:spPr>
            <a:xfrm rot="16200000" flipV="1">
              <a:off x="9172757" y="4199361"/>
              <a:ext cx="1235612" cy="524435"/>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42">
              <a:extLst>
                <a:ext uri="{FF2B5EF4-FFF2-40B4-BE49-F238E27FC236}">
                  <a16:creationId xmlns:a16="http://schemas.microsoft.com/office/drawing/2014/main" id="{8A198CC3-D4DC-9CD9-DA19-55D0D73DA14C}"/>
                </a:ext>
              </a:extLst>
            </p:cNvPr>
            <p:cNvCxnSpPr>
              <a:cxnSpLocks/>
              <a:stCxn id="34" idx="6"/>
            </p:cNvCxnSpPr>
            <p:nvPr/>
          </p:nvCxnSpPr>
          <p:spPr>
            <a:xfrm rot="10800000">
              <a:off x="899263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43">
              <a:extLst>
                <a:ext uri="{FF2B5EF4-FFF2-40B4-BE49-F238E27FC236}">
                  <a16:creationId xmlns:a16="http://schemas.microsoft.com/office/drawing/2014/main" id="{5D2FB56B-B4F1-84D7-0411-3D4AB5F6574B}"/>
                </a:ext>
              </a:extLst>
            </p:cNvPr>
            <p:cNvCxnSpPr>
              <a:cxnSpLocks/>
              <a:stCxn id="34" idx="6"/>
            </p:cNvCxnSpPr>
            <p:nvPr/>
          </p:nvCxnSpPr>
          <p:spPr>
            <a:xfrm rot="10800000">
              <a:off x="8468200"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1BC615D1-8C23-5424-2ACE-8F6D222F44E4}"/>
                </a:ext>
              </a:extLst>
            </p:cNvPr>
            <p:cNvCxnSpPr>
              <a:cxnSpLocks/>
              <a:endCxn id="31" idx="6"/>
            </p:cNvCxnSpPr>
            <p:nvPr/>
          </p:nvCxnSpPr>
          <p:spPr>
            <a:xfrm rot="10800000" flipV="1">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sp>
          <p:nvSpPr>
            <p:cNvPr id="46" name="Oval 45">
              <a:extLst>
                <a:ext uri="{FF2B5EF4-FFF2-40B4-BE49-F238E27FC236}">
                  <a16:creationId xmlns:a16="http://schemas.microsoft.com/office/drawing/2014/main" id="{025E67C1-D072-F215-DE21-754EC7CA4CFC}"/>
                </a:ext>
              </a:extLst>
            </p:cNvPr>
            <p:cNvSpPr/>
            <p:nvPr/>
          </p:nvSpPr>
          <p:spPr>
            <a:xfrm rot="16200000">
              <a:off x="7715165" y="5079384"/>
              <a:ext cx="457200" cy="4572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7" name="Straight Connector 46">
              <a:extLst>
                <a:ext uri="{FF2B5EF4-FFF2-40B4-BE49-F238E27FC236}">
                  <a16:creationId xmlns:a16="http://schemas.microsoft.com/office/drawing/2014/main" id="{42FD111C-BA40-CA31-4A1D-9FD8CCA52874}"/>
                </a:ext>
              </a:extLst>
            </p:cNvPr>
            <p:cNvCxnSpPr>
              <a:cxnSpLocks/>
              <a:stCxn id="46" idx="6"/>
            </p:cNvCxnSpPr>
            <p:nvPr/>
          </p:nvCxnSpPr>
          <p:spPr>
            <a:xfrm rot="10800000" flipH="1">
              <a:off x="7943765" y="3843772"/>
              <a:ext cx="52443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DC3FCD4B-3C78-CB80-222F-76806D25B126}"/>
                </a:ext>
              </a:extLst>
            </p:cNvPr>
            <p:cNvCxnSpPr>
              <a:cxnSpLocks/>
              <a:stCxn id="46" idx="6"/>
            </p:cNvCxnSpPr>
            <p:nvPr/>
          </p:nvCxnSpPr>
          <p:spPr>
            <a:xfrm rot="10800000" flipH="1">
              <a:off x="7943765"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64CD383D-2E02-706A-97D1-5EE5A82A1F68}"/>
                </a:ext>
              </a:extLst>
            </p:cNvPr>
            <p:cNvCxnSpPr>
              <a:cxnSpLocks/>
              <a:stCxn id="46" idx="6"/>
            </p:cNvCxnSpPr>
            <p:nvPr/>
          </p:nvCxnSpPr>
          <p:spPr>
            <a:xfrm rot="10800000" flipH="1">
              <a:off x="7943765" y="3843772"/>
              <a:ext cx="1573305"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70457F46-3B38-A828-BF58-D8EB29472FDF}"/>
                </a:ext>
              </a:extLst>
            </p:cNvPr>
            <p:cNvCxnSpPr>
              <a:cxnSpLocks/>
              <a:stCxn id="33" idx="6"/>
            </p:cNvCxnSpPr>
            <p:nvPr/>
          </p:nvCxnSpPr>
          <p:spPr>
            <a:xfrm rot="10800000">
              <a:off x="8468200" y="3843772"/>
              <a:ext cx="1048870" cy="1235612"/>
            </a:xfrm>
            <a:prstGeom prst="line">
              <a:avLst/>
            </a:prstGeom>
            <a:ln w="28575"/>
          </p:spPr>
          <p:style>
            <a:lnRef idx="2">
              <a:schemeClr val="accent1">
                <a:shade val="50000"/>
              </a:schemeClr>
            </a:lnRef>
            <a:fillRef idx="1">
              <a:schemeClr val="accent1"/>
            </a:fillRef>
            <a:effectRef idx="0">
              <a:schemeClr val="accent1"/>
            </a:effectRef>
            <a:fontRef idx="minor">
              <a:schemeClr val="lt1"/>
            </a:fontRef>
          </p:style>
        </p:cxnSp>
      </p:grpSp>
      <p:sp>
        <p:nvSpPr>
          <p:cNvPr id="53" name="TextBox 52">
            <a:extLst>
              <a:ext uri="{FF2B5EF4-FFF2-40B4-BE49-F238E27FC236}">
                <a16:creationId xmlns:a16="http://schemas.microsoft.com/office/drawing/2014/main" id="{56B07294-35AB-9BC5-621B-B1BADD3F9019}"/>
              </a:ext>
            </a:extLst>
          </p:cNvPr>
          <p:cNvSpPr txBox="1">
            <a:spLocks/>
          </p:cNvSpPr>
          <p:nvPr/>
        </p:nvSpPr>
        <p:spPr>
          <a:xfrm>
            <a:off x="254201" y="2938623"/>
            <a:ext cx="3012140" cy="646331"/>
          </a:xfrm>
          <a:prstGeom prst="rect">
            <a:avLst/>
          </a:prstGeom>
          <a:noFill/>
          <a:ln>
            <a:solidFill>
              <a:schemeClr val="tx1"/>
            </a:solidFill>
          </a:ln>
        </p:spPr>
        <p:txBody>
          <a:bodyPr wrap="square">
            <a:spAutoFit/>
          </a:bodyPr>
          <a:lstStyle/>
          <a:p>
            <a:pPr algn="just"/>
            <a:r>
              <a:rPr lang="de-DE" dirty="0"/>
              <a:t>Write a text </a:t>
            </a:r>
            <a:r>
              <a:rPr lang="de-DE" dirty="0" err="1"/>
              <a:t>about</a:t>
            </a:r>
            <a:r>
              <a:rPr lang="de-DE" dirty="0"/>
              <a:t> </a:t>
            </a:r>
            <a:r>
              <a:rPr lang="de-DE" dirty="0" err="1"/>
              <a:t>research</a:t>
            </a:r>
            <a:r>
              <a:rPr lang="de-DE" dirty="0"/>
              <a:t> at UFZ Leipzig</a:t>
            </a:r>
            <a:endParaRPr lang="en-US" sz="2800" dirty="0">
              <a:latin typeface="Times New Roman" panose="02020603050405020304" pitchFamily="18" charset="0"/>
              <a:cs typeface="Times New Roman" panose="02020603050405020304" pitchFamily="18" charset="0"/>
            </a:endParaRPr>
          </a:p>
        </p:txBody>
      </p:sp>
      <p:cxnSp>
        <p:nvCxnSpPr>
          <p:cNvPr id="59" name="Connector: Elbow 58">
            <a:extLst>
              <a:ext uri="{FF2B5EF4-FFF2-40B4-BE49-F238E27FC236}">
                <a16:creationId xmlns:a16="http://schemas.microsoft.com/office/drawing/2014/main" id="{AAEE3EF3-18B8-98C6-99FB-6CD56136BDE6}"/>
              </a:ext>
            </a:extLst>
          </p:cNvPr>
          <p:cNvCxnSpPr>
            <a:cxnSpLocks/>
            <a:stCxn id="53" idx="3"/>
            <a:endCxn id="9" idx="2"/>
          </p:cNvCxnSpPr>
          <p:nvPr/>
        </p:nvCxnSpPr>
        <p:spPr>
          <a:xfrm>
            <a:off x="3266341" y="3261789"/>
            <a:ext cx="493348" cy="137676"/>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E1B0056B-EEAD-E7B9-F407-0275C359C9F9}"/>
              </a:ext>
            </a:extLst>
          </p:cNvPr>
          <p:cNvSpPr txBox="1">
            <a:spLocks/>
          </p:cNvSpPr>
          <p:nvPr/>
        </p:nvSpPr>
        <p:spPr>
          <a:xfrm>
            <a:off x="7231853" y="2551837"/>
            <a:ext cx="4729587" cy="1754326"/>
          </a:xfrm>
          <a:prstGeom prst="rect">
            <a:avLst/>
          </a:prstGeom>
          <a:noFill/>
          <a:ln>
            <a:solidFill>
              <a:schemeClr val="tx1"/>
            </a:solidFill>
          </a:ln>
        </p:spPr>
        <p:txBody>
          <a:bodyPr wrap="square">
            <a:spAutoFit/>
          </a:bodyPr>
          <a:lstStyle/>
          <a:p>
            <a:pPr algn="just"/>
            <a:r>
              <a:rPr lang="en-GB" dirty="0"/>
              <a:t>The </a:t>
            </a:r>
            <a:r>
              <a:rPr lang="en-GB" b="1" dirty="0"/>
              <a:t>Helmholtz Centre for Environmental Research (UFZ)</a:t>
            </a:r>
            <a:r>
              <a:rPr lang="en-GB" dirty="0"/>
              <a:t> in Leipzig is one of Europe’s leading institutions dedicated to understanding and addressing complex environmental challenges…</a:t>
            </a:r>
            <a:endParaRPr lang="de-DE" sz="2800" dirty="0">
              <a:solidFill>
                <a:srgbClr val="202122"/>
              </a:solidFill>
              <a:latin typeface="Times New Roman" panose="02020603050405020304" pitchFamily="18" charset="0"/>
              <a:cs typeface="Times New Roman" panose="02020603050405020304" pitchFamily="18" charset="0"/>
            </a:endParaRPr>
          </a:p>
        </p:txBody>
      </p:sp>
      <p:cxnSp>
        <p:nvCxnSpPr>
          <p:cNvPr id="56" name="Connector: Elbow 55">
            <a:extLst>
              <a:ext uri="{FF2B5EF4-FFF2-40B4-BE49-F238E27FC236}">
                <a16:creationId xmlns:a16="http://schemas.microsoft.com/office/drawing/2014/main" id="{5A24460A-EE33-15F3-7DE6-7D1D4C5DBEFF}"/>
              </a:ext>
            </a:extLst>
          </p:cNvPr>
          <p:cNvCxnSpPr>
            <a:cxnSpLocks/>
          </p:cNvCxnSpPr>
          <p:nvPr/>
        </p:nvCxnSpPr>
        <p:spPr>
          <a:xfrm>
            <a:off x="6323272" y="3399466"/>
            <a:ext cx="884940" cy="1"/>
          </a:xfrm>
          <a:prstGeom prst="bentConnector3">
            <a:avLst>
              <a:gd name="adj1" fmla="val 50000"/>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4" name="Call-out: Line 53">
            <a:extLst>
              <a:ext uri="{FF2B5EF4-FFF2-40B4-BE49-F238E27FC236}">
                <a16:creationId xmlns:a16="http://schemas.microsoft.com/office/drawing/2014/main" id="{CB576908-BD1E-8E30-6A19-FA6CFCADD35B}"/>
              </a:ext>
            </a:extLst>
          </p:cNvPr>
          <p:cNvSpPr/>
          <p:nvPr/>
        </p:nvSpPr>
        <p:spPr>
          <a:xfrm>
            <a:off x="5398994" y="4854389"/>
            <a:ext cx="2441500" cy="966267"/>
          </a:xfrm>
          <a:prstGeom prst="borderCallout1">
            <a:avLst>
              <a:gd name="adj1" fmla="val -7266"/>
              <a:gd name="adj2" fmla="val 6606"/>
              <a:gd name="adj3" fmla="val -101321"/>
              <a:gd name="adj4" fmla="val -15482"/>
            </a:avLst>
          </a:prstGeom>
          <a:solidFill>
            <a:schemeClr val="bg1"/>
          </a:solidFill>
          <a:ln w="57150">
            <a:solidFill>
              <a:schemeClr val="tx1">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 </a:t>
            </a:r>
            <a:r>
              <a:rPr lang="en-GB" dirty="0" err="1">
                <a:solidFill>
                  <a:schemeClr val="tx1"/>
                </a:solidFill>
              </a:rPr>
              <a:t>language model</a:t>
            </a:r>
            <a:r>
              <a:rPr lang="en-GB" dirty="0">
                <a:solidFill>
                  <a:schemeClr val="tx1"/>
                </a:solidFill>
              </a:rPr>
              <a:t> has </a:t>
            </a:r>
            <a:r>
              <a:rPr lang="en-GB" dirty="0" err="1">
                <a:solidFill>
                  <a:schemeClr val="tx1"/>
                </a:solidFill>
              </a:rPr>
              <a:t>no</a:t>
            </a:r>
            <a:r>
              <a:rPr lang="en-GB" dirty="0">
                <a:solidFill>
                  <a:schemeClr val="tx1"/>
                </a:solidFill>
              </a:rPr>
              <a:t> </a:t>
            </a:r>
            <a:r>
              <a:rPr lang="en-GB" dirty="0" err="1">
                <a:solidFill>
                  <a:schemeClr val="tx1"/>
                </a:solidFill>
              </a:rPr>
              <a:t>access</a:t>
            </a:r>
            <a:r>
              <a:rPr lang="en-GB" dirty="0">
                <a:solidFill>
                  <a:schemeClr val="tx1"/>
                </a:solidFill>
              </a:rPr>
              <a:t> </a:t>
            </a:r>
            <a:r>
              <a:rPr lang="en-GB" dirty="0" err="1">
                <a:solidFill>
                  <a:schemeClr val="tx1"/>
                </a:solidFill>
              </a:rPr>
              <a:t>to the</a:t>
            </a:r>
            <a:r>
              <a:rPr lang="en-GB" dirty="0">
                <a:solidFill>
                  <a:schemeClr val="tx1"/>
                </a:solidFill>
              </a:rPr>
              <a:t> Internet</a:t>
            </a:r>
            <a:endParaRPr lang="LID4096" dirty="0">
              <a:solidFill>
                <a:schemeClr val="tx1"/>
              </a:solidFill>
            </a:endParaRPr>
          </a:p>
        </p:txBody>
      </p:sp>
    </p:spTree>
    <p:extLst>
      <p:ext uri="{BB962C8B-B14F-4D97-AF65-F5344CB8AC3E}">
        <p14:creationId xmlns:p14="http://schemas.microsoft.com/office/powerpoint/2010/main" val="89656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1665B-A2FF-B219-BED5-760456209357}"/>
              </a:ext>
            </a:extLst>
          </p:cNvPr>
          <p:cNvSpPr>
            <a:spLocks noGrp="1"/>
          </p:cNvSpPr>
          <p:nvPr>
            <p:ph type="title"/>
          </p:nvPr>
        </p:nvSpPr>
        <p:spPr/>
        <p:txBody>
          <a:bodyPr/>
          <a:lstStyle/>
          <a:p>
            <a:r>
              <a:rPr lang="en-GB" dirty="0"/>
              <a:t>Information-Retrieval </a:t>
            </a:r>
            <a:r>
              <a:rPr lang="en-GB" dirty="0" err="1"/>
              <a:t>with</a:t>
            </a:r>
            <a:r>
              <a:rPr lang="en-GB" dirty="0"/>
              <a:t> AI-</a:t>
            </a:r>
            <a:r>
              <a:rPr lang="en-GB" dirty="0" err="1"/>
              <a:t>models</a:t>
            </a:r>
            <a:endParaRPr lang="LID4096" dirty="0"/>
          </a:p>
        </p:txBody>
      </p:sp>
      <p:sp>
        <p:nvSpPr>
          <p:cNvPr id="3" name="Content Placeholder 2">
            <a:extLst>
              <a:ext uri="{FF2B5EF4-FFF2-40B4-BE49-F238E27FC236}">
                <a16:creationId xmlns:a16="http://schemas.microsoft.com/office/drawing/2014/main" id="{4E90A012-8DFE-F475-A984-566E6E0702DD}"/>
              </a:ext>
            </a:extLst>
          </p:cNvPr>
          <p:cNvSpPr>
            <a:spLocks noGrp="1"/>
          </p:cNvSpPr>
          <p:nvPr>
            <p:ph sz="quarter" idx="10"/>
          </p:nvPr>
        </p:nvSpPr>
        <p:spPr>
          <a:xfrm>
            <a:off x="875566" y="1184014"/>
            <a:ext cx="10539194" cy="2473585"/>
          </a:xfrm>
        </p:spPr>
        <p:txBody>
          <a:bodyPr/>
          <a:lstStyle/>
          <a:p>
            <a:pPr marL="342900" indent="-342900">
              <a:buFont typeface="Arial" panose="020B0604020202020204" pitchFamily="34" charset="0"/>
              <a:buChar char="•"/>
            </a:pPr>
            <a:r>
              <a:rPr lang="en-GB" dirty="0"/>
              <a:t>AI-models are trained on data until a given “knowledge cut-off date”.</a:t>
            </a:r>
          </a:p>
          <a:p>
            <a:pPr marL="342900" indent="-342900">
              <a:buFont typeface="Arial" panose="020B0604020202020204" pitchFamily="34" charset="0"/>
              <a:buChar char="•"/>
            </a:pPr>
            <a:r>
              <a:rPr lang="en-GB" dirty="0"/>
              <a:t>Example: gpt-3.5 has a knowledge cut-off September 2021</a:t>
            </a:r>
            <a:endParaRPr lang="en-GB" i="1" dirty="0"/>
          </a:p>
        </p:txBody>
      </p:sp>
      <p:sp>
        <p:nvSpPr>
          <p:cNvPr id="16" name="TextBox 15">
            <a:extLst>
              <a:ext uri="{FF2B5EF4-FFF2-40B4-BE49-F238E27FC236}">
                <a16:creationId xmlns:a16="http://schemas.microsoft.com/office/drawing/2014/main" id="{C4454223-295F-14EA-FC57-B7E2083BFA80}"/>
              </a:ext>
            </a:extLst>
          </p:cNvPr>
          <p:cNvSpPr txBox="1"/>
          <p:nvPr/>
        </p:nvSpPr>
        <p:spPr>
          <a:xfrm>
            <a:off x="3048000" y="6167120"/>
            <a:ext cx="5265420" cy="830997"/>
          </a:xfrm>
          <a:prstGeom prst="rect">
            <a:avLst/>
          </a:prstGeom>
          <a:noFill/>
        </p:spPr>
        <p:txBody>
          <a:bodyPr wrap="square" rtlCol="0">
            <a:spAutoFit/>
          </a:bodyPr>
          <a:lstStyle/>
          <a:p>
            <a:r>
              <a:rPr lang="en-GB" sz="1200" dirty="0"/>
              <a:t>Text AI-generated gpt-3.5, December 8</a:t>
            </a:r>
            <a:r>
              <a:rPr lang="en-GB" sz="1200" baseline="30000" dirty="0"/>
              <a:t>th</a:t>
            </a:r>
            <a:r>
              <a:rPr lang="en-GB" sz="1200" dirty="0"/>
              <a:t> 2023.</a:t>
            </a:r>
          </a:p>
          <a:p>
            <a:r>
              <a:rPr lang="LID4096" sz="1200" dirty="0">
                <a:hlinkClick r:id="rId2"/>
              </a:rPr>
              <a:t>https://scads.github.io/prompt-engineering-tutorial-2023/01_prompts/02_use_cases.html</a:t>
            </a:r>
            <a:r>
              <a:rPr lang="en-GB" sz="1200" dirty="0"/>
              <a:t> </a:t>
            </a:r>
            <a:endParaRPr lang="LID4096" sz="1200" dirty="0"/>
          </a:p>
          <a:p>
            <a:endParaRPr lang="LID4096" sz="1200" dirty="0"/>
          </a:p>
        </p:txBody>
      </p:sp>
      <p:pic>
        <p:nvPicPr>
          <p:cNvPr id="12" name="Picture 11" descr="A screenshot of a computer&#10;&#10;AI-generated content may be incorrect.">
            <a:extLst>
              <a:ext uri="{FF2B5EF4-FFF2-40B4-BE49-F238E27FC236}">
                <a16:creationId xmlns:a16="http://schemas.microsoft.com/office/drawing/2014/main" id="{1FD6C1C9-1198-F7B0-E882-4BD8ACD75366}"/>
              </a:ext>
            </a:extLst>
          </p:cNvPr>
          <p:cNvPicPr>
            <a:picLocks noChangeAspect="1"/>
          </p:cNvPicPr>
          <p:nvPr/>
        </p:nvPicPr>
        <p:blipFill>
          <a:blip r:embed="rId3"/>
          <a:stretch>
            <a:fillRect/>
          </a:stretch>
        </p:blipFill>
        <p:spPr>
          <a:xfrm>
            <a:off x="777240" y="2268406"/>
            <a:ext cx="9286788" cy="2147676"/>
          </a:xfrm>
          <a:prstGeom prst="rect">
            <a:avLst/>
          </a:prstGeom>
        </p:spPr>
      </p:pic>
      <p:pic>
        <p:nvPicPr>
          <p:cNvPr id="15" name="Picture 14" descr="A screenshot of a computer&#10;&#10;AI-generated content may be incorrect.">
            <a:extLst>
              <a:ext uri="{FF2B5EF4-FFF2-40B4-BE49-F238E27FC236}">
                <a16:creationId xmlns:a16="http://schemas.microsoft.com/office/drawing/2014/main" id="{C294871C-6AFB-FE85-29BC-93732CF4AC8E}"/>
              </a:ext>
            </a:extLst>
          </p:cNvPr>
          <p:cNvPicPr>
            <a:picLocks noChangeAspect="1"/>
          </p:cNvPicPr>
          <p:nvPr/>
        </p:nvPicPr>
        <p:blipFill>
          <a:blip r:embed="rId4"/>
          <a:stretch>
            <a:fillRect/>
          </a:stretch>
        </p:blipFill>
        <p:spPr>
          <a:xfrm>
            <a:off x="2523621" y="4213452"/>
            <a:ext cx="9348054" cy="1828782"/>
          </a:xfrm>
          <a:prstGeom prst="rect">
            <a:avLst/>
          </a:prstGeom>
        </p:spPr>
      </p:pic>
    </p:spTree>
    <p:extLst>
      <p:ext uri="{BB962C8B-B14F-4D97-AF65-F5344CB8AC3E}">
        <p14:creationId xmlns:p14="http://schemas.microsoft.com/office/powerpoint/2010/main" val="117419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22A78-F0EA-980E-B151-E0312255DB6A}"/>
              </a:ext>
            </a:extLst>
          </p:cNvPr>
          <p:cNvSpPr>
            <a:spLocks noGrp="1"/>
          </p:cNvSpPr>
          <p:nvPr>
            <p:ph type="title"/>
          </p:nvPr>
        </p:nvSpPr>
        <p:spPr/>
        <p:txBody>
          <a:bodyPr/>
          <a:lstStyle/>
          <a:p>
            <a:r>
              <a:rPr lang="en-GB" sz="3200" dirty="0" err="1"/>
              <a:t>Comparison</a:t>
            </a:r>
            <a:r>
              <a:rPr lang="en-GB" sz="3200" dirty="0"/>
              <a:t> </a:t>
            </a:r>
            <a:r>
              <a:rPr lang="en-GB" sz="3200" dirty="0" err="1"/>
              <a:t>of small</a:t>
            </a:r>
            <a:r>
              <a:rPr lang="en-GB" sz="3200" dirty="0"/>
              <a:t> and </a:t>
            </a:r>
            <a:r>
              <a:rPr lang="en-GB" sz="3200" dirty="0" err="1"/>
              <a:t>large</a:t>
            </a:r>
            <a:r>
              <a:rPr lang="en-GB" sz="3200" dirty="0"/>
              <a:t> </a:t>
            </a:r>
            <a:r>
              <a:rPr lang="en-GB" sz="3200" dirty="0" err="1"/>
              <a:t>language models</a:t>
            </a:r>
            <a:endParaRPr lang="LID4096" sz="3200" dirty="0"/>
          </a:p>
        </p:txBody>
      </p:sp>
      <p:sp>
        <p:nvSpPr>
          <p:cNvPr id="3" name="Content Placeholder 2">
            <a:extLst>
              <a:ext uri="{FF2B5EF4-FFF2-40B4-BE49-F238E27FC236}">
                <a16:creationId xmlns:a16="http://schemas.microsoft.com/office/drawing/2014/main" id="{F183A8CC-550A-5454-586B-2E3546363F5D}"/>
              </a:ext>
            </a:extLst>
          </p:cNvPr>
          <p:cNvSpPr>
            <a:spLocks noGrp="1"/>
          </p:cNvSpPr>
          <p:nvPr>
            <p:ph sz="quarter" idx="10"/>
          </p:nvPr>
        </p:nvSpPr>
        <p:spPr>
          <a:xfrm>
            <a:off x="875566" y="1184015"/>
            <a:ext cx="10644901" cy="575337"/>
          </a:xfrm>
        </p:spPr>
        <p:txBody>
          <a:bodyPr/>
          <a:lstStyle/>
          <a:p>
            <a:r>
              <a:rPr lang="de-DE" sz="2000" dirty="0"/>
              <a:t>“</a:t>
            </a:r>
            <a:r>
              <a:rPr lang="en-GB" sz="2000" dirty="0"/>
              <a:t>What is the history of the UFZ Leipzig campus? Keep it very short.</a:t>
            </a:r>
            <a:r>
              <a:rPr lang="de-DE" sz="2000" dirty="0"/>
              <a:t>“</a:t>
            </a:r>
            <a:endParaRPr lang="LID4096" sz="2000" dirty="0"/>
          </a:p>
        </p:txBody>
      </p:sp>
      <p:sp>
        <p:nvSpPr>
          <p:cNvPr id="5" name="TextBox 4">
            <a:extLst>
              <a:ext uri="{FF2B5EF4-FFF2-40B4-BE49-F238E27FC236}">
                <a16:creationId xmlns:a16="http://schemas.microsoft.com/office/drawing/2014/main" id="{9D193E4C-004C-6B7F-0753-FE5FAF6FCF76}"/>
              </a:ext>
            </a:extLst>
          </p:cNvPr>
          <p:cNvSpPr txBox="1"/>
          <p:nvPr/>
        </p:nvSpPr>
        <p:spPr>
          <a:xfrm>
            <a:off x="133109" y="1632030"/>
            <a:ext cx="5469037" cy="3862596"/>
          </a:xfrm>
          <a:prstGeom prst="rect">
            <a:avLst/>
          </a:prstGeom>
          <a:noFill/>
        </p:spPr>
        <p:txBody>
          <a:bodyPr wrap="square">
            <a:spAutoFit/>
          </a:bodyPr>
          <a:lstStyle/>
          <a:p>
            <a:r>
              <a:rPr lang="en-GB" sz="2400" dirty="0"/>
              <a:t>gpt-oss:</a:t>
            </a:r>
            <a:r>
              <a:rPr lang="en-GB" sz="2400" dirty="0">
                <a:solidFill>
                  <a:srgbClr val="6CAF69"/>
                </a:solidFill>
              </a:rPr>
              <a:t>20b</a:t>
            </a:r>
            <a:r>
              <a:rPr lang="en-GB" sz="2400" dirty="0"/>
              <a:t> (</a:t>
            </a:r>
            <a:r>
              <a:rPr lang="en-GB" sz="2400" dirty="0" err="1"/>
              <a:t>ollama</a:t>
            </a:r>
            <a:r>
              <a:rPr lang="en-GB" sz="2400" dirty="0"/>
              <a:t>)</a:t>
            </a:r>
          </a:p>
          <a:p>
            <a:r>
              <a:rPr lang="en-GB" sz="1300" dirty="0"/>
              <a:t>UFZ Leipzig campus – Quick timeline</a:t>
            </a:r>
          </a:p>
          <a:p>
            <a:r>
              <a:rPr lang="en-GB" sz="1300" dirty="0"/>
              <a:t>- 1970s‑80s: The site was originally the agricultural research complex of the former East‑German university system.</a:t>
            </a:r>
          </a:p>
          <a:p>
            <a:r>
              <a:rPr lang="en-GB" sz="1300" dirty="0"/>
              <a:t>- 1990: After reunification, the complex was renamed UFZ (</a:t>
            </a:r>
            <a:r>
              <a:rPr lang="en-GB" sz="1300" dirty="0" err="1">
                <a:solidFill>
                  <a:srgbClr val="FF0000"/>
                </a:solidFill>
              </a:rPr>
              <a:t>Universitäts</a:t>
            </a:r>
            <a:r>
              <a:rPr lang="en-GB" sz="1300" dirty="0">
                <a:solidFill>
                  <a:srgbClr val="FF0000"/>
                </a:solidFill>
              </a:rPr>
              <a:t>‑ und </a:t>
            </a:r>
            <a:r>
              <a:rPr lang="en-GB" sz="1300" dirty="0" err="1">
                <a:solidFill>
                  <a:srgbClr val="FF0000"/>
                </a:solidFill>
              </a:rPr>
              <a:t>Forschungseinrichtung</a:t>
            </a:r>
            <a:r>
              <a:rPr lang="en-GB" sz="1300" dirty="0">
                <a:solidFill>
                  <a:srgbClr val="FF0000"/>
                </a:solidFill>
              </a:rPr>
              <a:t> Leipzig</a:t>
            </a:r>
            <a:r>
              <a:rPr lang="en-GB" sz="1300" dirty="0"/>
              <a:t>) and brought under the umbrella of the re‑established University of Leipzig.</a:t>
            </a:r>
          </a:p>
          <a:p>
            <a:r>
              <a:rPr lang="en-GB" sz="1300" dirty="0"/>
              <a:t>- 2003: UFZ became a full partner in the University’s research network, prompting a major renovation of the old buildings.</a:t>
            </a:r>
          </a:p>
          <a:p>
            <a:r>
              <a:rPr lang="en-GB" sz="1300" dirty="0"/>
              <a:t>- 2008: The new “Eco‑Science” research block was completed, adding state‑of‑the‑art laboratories and green‑roofed office space.</a:t>
            </a:r>
          </a:p>
          <a:p>
            <a:r>
              <a:rPr lang="en-GB" sz="1300" dirty="0"/>
              <a:t>- 2015: The campus expanded again with a large interdisciplinary research wing, now housing over 400 scientists in fields from agronomy to environmental policy.</a:t>
            </a:r>
          </a:p>
          <a:p>
            <a:r>
              <a:rPr lang="en-GB" sz="1300" dirty="0"/>
              <a:t>- Present: UFZ Leipzig serves as the central hub for the University’s environmental and agricultural research, offering graduate programs and collaborating with national and international partners.</a:t>
            </a:r>
            <a:endParaRPr lang="LID4096" sz="1300" dirty="0"/>
          </a:p>
        </p:txBody>
      </p:sp>
      <p:sp>
        <p:nvSpPr>
          <p:cNvPr id="6" name="TextBox 5">
            <a:extLst>
              <a:ext uri="{FF2B5EF4-FFF2-40B4-BE49-F238E27FC236}">
                <a16:creationId xmlns:a16="http://schemas.microsoft.com/office/drawing/2014/main" id="{8AD1A689-F78D-2F3C-9406-532C239D76A5}"/>
              </a:ext>
            </a:extLst>
          </p:cNvPr>
          <p:cNvSpPr txBox="1"/>
          <p:nvPr/>
        </p:nvSpPr>
        <p:spPr>
          <a:xfrm>
            <a:off x="5602146" y="1647804"/>
            <a:ext cx="4557107" cy="3908762"/>
          </a:xfrm>
          <a:prstGeom prst="rect">
            <a:avLst/>
          </a:prstGeom>
          <a:noFill/>
        </p:spPr>
        <p:txBody>
          <a:bodyPr wrap="square" rtlCol="0">
            <a:spAutoFit/>
          </a:bodyPr>
          <a:lstStyle/>
          <a:p>
            <a:r>
              <a:rPr lang="en-GB" sz="2400" dirty="0"/>
              <a:t>gpt-oss:</a:t>
            </a:r>
            <a:r>
              <a:rPr lang="en-GB" sz="2400" dirty="0">
                <a:solidFill>
                  <a:srgbClr val="6CAF69"/>
                </a:solidFill>
              </a:rPr>
              <a:t>120b</a:t>
            </a:r>
            <a:r>
              <a:rPr lang="en-GB" sz="2400" dirty="0"/>
              <a:t> (</a:t>
            </a:r>
            <a:r>
              <a:rPr lang="en-GB" sz="2400" dirty="0" err="1"/>
              <a:t>blablador</a:t>
            </a:r>
            <a:r>
              <a:rPr lang="en-GB" sz="2400" dirty="0"/>
              <a:t>)</a:t>
            </a:r>
          </a:p>
          <a:p>
            <a:r>
              <a:rPr lang="en-GB" sz="1600" dirty="0"/>
              <a:t>The </a:t>
            </a:r>
            <a:r>
              <a:rPr lang="en-GB" sz="1600" dirty="0">
                <a:solidFill>
                  <a:srgbClr val="6CAF69"/>
                </a:solidFill>
              </a:rPr>
              <a:t>Helmholtz Centre for Environmental Research (UFZ) </a:t>
            </a:r>
            <a:r>
              <a:rPr lang="en-GB" sz="1600" dirty="0"/>
              <a:t>in Leipzig occupies a campus that was developed in the late 1990s on the former site of the </a:t>
            </a:r>
            <a:r>
              <a:rPr lang="en-US" sz="1600" dirty="0"/>
              <a:t>Leipzig‑</a:t>
            </a:r>
            <a:r>
              <a:rPr lang="en-US" sz="1600" dirty="0" err="1"/>
              <a:t>Böhlen</a:t>
            </a:r>
            <a:r>
              <a:rPr lang="en-US" sz="1600" dirty="0"/>
              <a:t> </a:t>
            </a:r>
            <a:r>
              <a:rPr lang="en-GB" sz="1600" dirty="0"/>
              <a:t>chemical works. After German reunification, the area was repurposed for scientific research, and UFZ was officially founded in 1991. Construction of the modern campus began in 1996, and the first research buildings opened in 1999. Since then, the site has expanded into a leading interdisciplinary hub for environmental science, integrating laboratories, offices, and public outreach facilities on the former industrial grounds.</a:t>
            </a:r>
          </a:p>
        </p:txBody>
      </p:sp>
      <p:sp>
        <p:nvSpPr>
          <p:cNvPr id="9" name="Speech Bubble: Rectangle 8">
            <a:extLst>
              <a:ext uri="{FF2B5EF4-FFF2-40B4-BE49-F238E27FC236}">
                <a16:creationId xmlns:a16="http://schemas.microsoft.com/office/drawing/2014/main" id="{3558CC5B-AFDF-918B-22C5-7C6B3FAAD9DE}"/>
              </a:ext>
            </a:extLst>
          </p:cNvPr>
          <p:cNvSpPr/>
          <p:nvPr/>
        </p:nvSpPr>
        <p:spPr>
          <a:xfrm>
            <a:off x="1444134" y="5330757"/>
            <a:ext cx="2267731" cy="635058"/>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This model </a:t>
            </a:r>
            <a:r>
              <a:rPr lang="en-GB" dirty="0" err="1"/>
              <a:t>runs</a:t>
            </a:r>
            <a:r>
              <a:rPr lang="en-GB" dirty="0"/>
              <a:t> on </a:t>
            </a:r>
            <a:r>
              <a:rPr lang="en-GB" dirty="0" err="1"/>
              <a:t>my</a:t>
            </a:r>
            <a:r>
              <a:rPr lang="en-GB" dirty="0"/>
              <a:t> 2k </a:t>
            </a:r>
            <a:r>
              <a:rPr lang="en-GB" dirty="0" err="1"/>
              <a:t>Eur</a:t>
            </a:r>
            <a:r>
              <a:rPr lang="en-GB" dirty="0"/>
              <a:t> laptop</a:t>
            </a:r>
            <a:endParaRPr lang="LID4096" dirty="0"/>
          </a:p>
        </p:txBody>
      </p:sp>
      <p:sp>
        <p:nvSpPr>
          <p:cNvPr id="10" name="Speech Bubble: Rectangle 9">
            <a:extLst>
              <a:ext uri="{FF2B5EF4-FFF2-40B4-BE49-F238E27FC236}">
                <a16:creationId xmlns:a16="http://schemas.microsoft.com/office/drawing/2014/main" id="{4CE40458-0534-C542-A9AF-D902CD4DD7AF}"/>
              </a:ext>
            </a:extLst>
          </p:cNvPr>
          <p:cNvSpPr/>
          <p:nvPr/>
        </p:nvSpPr>
        <p:spPr>
          <a:xfrm>
            <a:off x="10038061" y="4392921"/>
            <a:ext cx="1825679" cy="1454327"/>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For this model special IT infrastructure is required (25k </a:t>
            </a:r>
            <a:r>
              <a:rPr lang="en-GB" dirty="0" err="1"/>
              <a:t>Eur</a:t>
            </a:r>
            <a:r>
              <a:rPr lang="en-GB" dirty="0"/>
              <a:t>)</a:t>
            </a:r>
            <a:endParaRPr lang="LID4096" dirty="0"/>
          </a:p>
        </p:txBody>
      </p:sp>
      <p:sp>
        <p:nvSpPr>
          <p:cNvPr id="11" name="Speech Bubble: Rectangle 10">
            <a:extLst>
              <a:ext uri="{FF2B5EF4-FFF2-40B4-BE49-F238E27FC236}">
                <a16:creationId xmlns:a16="http://schemas.microsoft.com/office/drawing/2014/main" id="{20A2E85B-0439-F342-B65B-C0173410AE43}"/>
              </a:ext>
            </a:extLst>
          </p:cNvPr>
          <p:cNvSpPr/>
          <p:nvPr/>
        </p:nvSpPr>
        <p:spPr>
          <a:xfrm>
            <a:off x="10092832" y="1647804"/>
            <a:ext cx="1956701" cy="1569958"/>
          </a:xfrm>
          <a:prstGeom prst="wedgeRectCallout">
            <a:avLst>
              <a:gd name="adj1" fmla="val -60457"/>
              <a:gd name="adj2" fmla="val -29658"/>
            </a:avLst>
          </a:prstGeom>
          <a:ln w="57150"/>
        </p:spPr>
        <p:style>
          <a:lnRef idx="2">
            <a:schemeClr val="accent4"/>
          </a:lnRef>
          <a:fillRef idx="1">
            <a:schemeClr val="lt1"/>
          </a:fillRef>
          <a:effectRef idx="0">
            <a:schemeClr val="accent4"/>
          </a:effectRef>
          <a:fontRef idx="minor">
            <a:schemeClr val="dk1"/>
          </a:fontRef>
        </p:style>
        <p:txBody>
          <a:bodyPr rtlCol="0" anchor="ctr"/>
          <a:lstStyle/>
          <a:p>
            <a:pPr algn="ctr"/>
            <a:r>
              <a:rPr lang="en-GB" sz="2400" dirty="0"/>
              <a:t>“120 billion parameters” (German “</a:t>
            </a:r>
            <a:r>
              <a:rPr lang="en-GB" sz="2400" dirty="0" err="1"/>
              <a:t>Milliarden</a:t>
            </a:r>
            <a:r>
              <a:rPr lang="en-GB" sz="2400" dirty="0"/>
              <a:t>”)</a:t>
            </a:r>
            <a:endParaRPr lang="LID4096" sz="2400" dirty="0"/>
          </a:p>
        </p:txBody>
      </p:sp>
      <p:sp>
        <p:nvSpPr>
          <p:cNvPr id="20" name="TextBox 19">
            <a:extLst>
              <a:ext uri="{FF2B5EF4-FFF2-40B4-BE49-F238E27FC236}">
                <a16:creationId xmlns:a16="http://schemas.microsoft.com/office/drawing/2014/main" id="{AA8873BA-BFC9-FB23-BB33-F9728A4ACE3A}"/>
              </a:ext>
            </a:extLst>
          </p:cNvPr>
          <p:cNvSpPr txBox="1"/>
          <p:nvPr/>
        </p:nvSpPr>
        <p:spPr>
          <a:xfrm>
            <a:off x="73959" y="5654488"/>
            <a:ext cx="1196788" cy="369332"/>
          </a:xfrm>
          <a:prstGeom prst="rect">
            <a:avLst/>
          </a:prstGeom>
          <a:noFill/>
        </p:spPr>
        <p:txBody>
          <a:bodyPr wrap="square" rtlCol="0">
            <a:spAutoFit/>
          </a:bodyPr>
          <a:lstStyle/>
          <a:p>
            <a:r>
              <a:rPr lang="en-GB" dirty="0">
                <a:solidFill>
                  <a:schemeClr val="bg1">
                    <a:lumMod val="50000"/>
                  </a:schemeClr>
                </a:solidFill>
              </a:rPr>
              <a:t>Best of 4</a:t>
            </a:r>
            <a:endParaRPr lang="LID4096" dirty="0">
              <a:solidFill>
                <a:schemeClr val="bg1">
                  <a:lumMod val="50000"/>
                </a:schemeClr>
              </a:solidFill>
            </a:endParaRPr>
          </a:p>
        </p:txBody>
      </p:sp>
      <p:sp>
        <p:nvSpPr>
          <p:cNvPr id="21" name="TextBox 20">
            <a:extLst>
              <a:ext uri="{FF2B5EF4-FFF2-40B4-BE49-F238E27FC236}">
                <a16:creationId xmlns:a16="http://schemas.microsoft.com/office/drawing/2014/main" id="{3FEE2156-B797-6982-C4D1-A90FF0EADC9E}"/>
              </a:ext>
            </a:extLst>
          </p:cNvPr>
          <p:cNvSpPr txBox="1"/>
          <p:nvPr/>
        </p:nvSpPr>
        <p:spPr>
          <a:xfrm>
            <a:off x="5602146" y="5662582"/>
            <a:ext cx="1196788" cy="369332"/>
          </a:xfrm>
          <a:prstGeom prst="rect">
            <a:avLst/>
          </a:prstGeom>
          <a:noFill/>
        </p:spPr>
        <p:txBody>
          <a:bodyPr wrap="square" rtlCol="0">
            <a:spAutoFit/>
          </a:bodyPr>
          <a:lstStyle/>
          <a:p>
            <a:r>
              <a:rPr lang="en-GB" dirty="0">
                <a:solidFill>
                  <a:schemeClr val="bg1">
                    <a:lumMod val="50000"/>
                  </a:schemeClr>
                </a:solidFill>
              </a:rPr>
              <a:t>Best of 2</a:t>
            </a:r>
            <a:endParaRPr lang="LID4096" dirty="0">
              <a:solidFill>
                <a:schemeClr val="bg1">
                  <a:lumMod val="50000"/>
                </a:schemeClr>
              </a:solidFill>
            </a:endParaRPr>
          </a:p>
        </p:txBody>
      </p:sp>
    </p:spTree>
    <p:extLst>
      <p:ext uri="{BB962C8B-B14F-4D97-AF65-F5344CB8AC3E}">
        <p14:creationId xmlns:p14="http://schemas.microsoft.com/office/powerpoint/2010/main" val="162454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D6721-FD50-9D96-1D0E-BBA29F7AD6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F31A73-9D91-FCD0-BD2F-FA08E699D542}"/>
              </a:ext>
            </a:extLst>
          </p:cNvPr>
          <p:cNvSpPr>
            <a:spLocks noGrp="1"/>
          </p:cNvSpPr>
          <p:nvPr>
            <p:ph type="title"/>
          </p:nvPr>
        </p:nvSpPr>
        <p:spPr/>
        <p:txBody>
          <a:bodyPr/>
          <a:lstStyle/>
          <a:p>
            <a:r>
              <a:rPr lang="en-GB" dirty="0"/>
              <a:t>AI systems / AI agents</a:t>
            </a:r>
            <a:endParaRPr lang="LID4096" dirty="0"/>
          </a:p>
        </p:txBody>
      </p:sp>
      <p:sp>
        <p:nvSpPr>
          <p:cNvPr id="3" name="Content Placeholder 2">
            <a:extLst>
              <a:ext uri="{FF2B5EF4-FFF2-40B4-BE49-F238E27FC236}">
                <a16:creationId xmlns:a16="http://schemas.microsoft.com/office/drawing/2014/main" id="{81184DDB-912B-A66D-C2B1-D39EE04197F0}"/>
              </a:ext>
            </a:extLst>
          </p:cNvPr>
          <p:cNvSpPr>
            <a:spLocks noGrp="1"/>
          </p:cNvSpPr>
          <p:nvPr>
            <p:ph sz="quarter" idx="10"/>
          </p:nvPr>
        </p:nvSpPr>
        <p:spPr>
          <a:xfrm>
            <a:off x="875566" y="1184015"/>
            <a:ext cx="10644901" cy="977294"/>
          </a:xfrm>
        </p:spPr>
        <p:txBody>
          <a:bodyPr/>
          <a:lstStyle/>
          <a:p>
            <a:r>
              <a:rPr lang="en-GB" dirty="0"/>
              <a:t>An AI agent is an AI system </a:t>
            </a:r>
            <a:r>
              <a:rPr lang="en-GB" i="1" dirty="0"/>
              <a:t>acting</a:t>
            </a:r>
            <a:r>
              <a:rPr lang="en-GB" dirty="0"/>
              <a:t> on behalf of a human .</a:t>
            </a:r>
            <a:endParaRPr lang="LID4096" dirty="0"/>
          </a:p>
        </p:txBody>
      </p:sp>
      <p:sp>
        <p:nvSpPr>
          <p:cNvPr id="4" name="Rectangle 3">
            <a:extLst>
              <a:ext uri="{FF2B5EF4-FFF2-40B4-BE49-F238E27FC236}">
                <a16:creationId xmlns:a16="http://schemas.microsoft.com/office/drawing/2014/main" id="{FA1B1A6C-3BC9-06FE-D32F-CBCF69E691BA}"/>
              </a:ext>
            </a:extLst>
          </p:cNvPr>
          <p:cNvSpPr/>
          <p:nvPr/>
        </p:nvSpPr>
        <p:spPr>
          <a:xfrm>
            <a:off x="4014395" y="1633407"/>
            <a:ext cx="3001547" cy="3223260"/>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AI system</a:t>
            </a:r>
          </a:p>
          <a:p>
            <a:endParaRPr lang="en-GB" sz="2800" dirty="0"/>
          </a:p>
          <a:p>
            <a:endParaRPr lang="en-GB" sz="2800" dirty="0"/>
          </a:p>
          <a:p>
            <a:endParaRPr lang="en-GB" sz="2800" dirty="0"/>
          </a:p>
          <a:p>
            <a:endParaRPr lang="en-GB" sz="2800" dirty="0"/>
          </a:p>
          <a:p>
            <a:endParaRPr lang="en-GB" sz="2800" dirty="0"/>
          </a:p>
          <a:p>
            <a:endParaRPr lang="LID4096" sz="2800" dirty="0"/>
          </a:p>
        </p:txBody>
      </p:sp>
      <p:sp>
        <p:nvSpPr>
          <p:cNvPr id="5" name="Flowchart: Magnetic Disk 4">
            <a:extLst>
              <a:ext uri="{FF2B5EF4-FFF2-40B4-BE49-F238E27FC236}">
                <a16:creationId xmlns:a16="http://schemas.microsoft.com/office/drawing/2014/main" id="{33CDBE9F-9636-29D9-DC54-D7A806B55EC1}"/>
              </a:ext>
            </a:extLst>
          </p:cNvPr>
          <p:cNvSpPr/>
          <p:nvPr/>
        </p:nvSpPr>
        <p:spPr>
          <a:xfrm>
            <a:off x="4371641" y="2405307"/>
            <a:ext cx="2287054" cy="220524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t>AI model</a:t>
            </a:r>
            <a:endParaRPr lang="LID4096" sz="2800" dirty="0"/>
          </a:p>
        </p:txBody>
      </p:sp>
      <p:sp>
        <p:nvSpPr>
          <p:cNvPr id="6" name="Flowchart: Magnetic Disk 5">
            <a:extLst>
              <a:ext uri="{FF2B5EF4-FFF2-40B4-BE49-F238E27FC236}">
                <a16:creationId xmlns:a16="http://schemas.microsoft.com/office/drawing/2014/main" id="{6A5C23BE-4E90-C6EB-C433-06AE5F4545F0}"/>
              </a:ext>
            </a:extLst>
          </p:cNvPr>
          <p:cNvSpPr/>
          <p:nvPr/>
        </p:nvSpPr>
        <p:spPr>
          <a:xfrm>
            <a:off x="7399622" y="2070562"/>
            <a:ext cx="1617226" cy="1200295"/>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t>Data</a:t>
            </a:r>
            <a:endParaRPr lang="LID4096" sz="2800" dirty="0"/>
          </a:p>
        </p:txBody>
      </p:sp>
      <p:sp>
        <p:nvSpPr>
          <p:cNvPr id="7" name="Arrow: Left-Right 6">
            <a:extLst>
              <a:ext uri="{FF2B5EF4-FFF2-40B4-BE49-F238E27FC236}">
                <a16:creationId xmlns:a16="http://schemas.microsoft.com/office/drawing/2014/main" id="{14B4A324-F9C0-8732-0502-26FB751A92C1}"/>
              </a:ext>
            </a:extLst>
          </p:cNvPr>
          <p:cNvSpPr/>
          <p:nvPr/>
        </p:nvSpPr>
        <p:spPr>
          <a:xfrm>
            <a:off x="6715188" y="2670709"/>
            <a:ext cx="658000" cy="434340"/>
          </a:xfrm>
          <a:prstGeom prst="lef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2800"/>
          </a:p>
        </p:txBody>
      </p:sp>
      <p:sp>
        <p:nvSpPr>
          <p:cNvPr id="8" name="Flowchart: Magnetic Disk 7">
            <a:extLst>
              <a:ext uri="{FF2B5EF4-FFF2-40B4-BE49-F238E27FC236}">
                <a16:creationId xmlns:a16="http://schemas.microsoft.com/office/drawing/2014/main" id="{52365937-90E6-CA75-944E-8FD201B55759}"/>
              </a:ext>
            </a:extLst>
          </p:cNvPr>
          <p:cNvSpPr/>
          <p:nvPr/>
        </p:nvSpPr>
        <p:spPr>
          <a:xfrm>
            <a:off x="7399622" y="3423257"/>
            <a:ext cx="1617226" cy="1200295"/>
          </a:xfrm>
          <a:prstGeom prst="flowChartMagneticDisk">
            <a:avLst/>
          </a:prstGeom>
          <a:solidFill>
            <a:schemeClr val="accent5">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t>Internet</a:t>
            </a:r>
            <a:endParaRPr lang="LID4096" sz="2800" dirty="0"/>
          </a:p>
        </p:txBody>
      </p:sp>
      <p:sp>
        <p:nvSpPr>
          <p:cNvPr id="9" name="Arrow: Left-Right 8">
            <a:extLst>
              <a:ext uri="{FF2B5EF4-FFF2-40B4-BE49-F238E27FC236}">
                <a16:creationId xmlns:a16="http://schemas.microsoft.com/office/drawing/2014/main" id="{828F1C74-5AFD-B3B5-F3F7-4188373B1497}"/>
              </a:ext>
            </a:extLst>
          </p:cNvPr>
          <p:cNvSpPr/>
          <p:nvPr/>
        </p:nvSpPr>
        <p:spPr>
          <a:xfrm>
            <a:off x="6713375" y="3806234"/>
            <a:ext cx="658000" cy="434340"/>
          </a:xfrm>
          <a:prstGeom prst="leftRightArrow">
            <a:avLst/>
          </a:prstGeom>
          <a:solidFill>
            <a:schemeClr val="accent5">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2800"/>
          </a:p>
        </p:txBody>
      </p:sp>
      <p:sp>
        <p:nvSpPr>
          <p:cNvPr id="12" name="TextBox 11">
            <a:extLst>
              <a:ext uri="{FF2B5EF4-FFF2-40B4-BE49-F238E27FC236}">
                <a16:creationId xmlns:a16="http://schemas.microsoft.com/office/drawing/2014/main" id="{8F005B0B-A44F-D6FB-C381-A0A704B39675}"/>
              </a:ext>
            </a:extLst>
          </p:cNvPr>
          <p:cNvSpPr txBox="1"/>
          <p:nvPr/>
        </p:nvSpPr>
        <p:spPr>
          <a:xfrm>
            <a:off x="9123218" y="2292927"/>
            <a:ext cx="2570018" cy="646331"/>
          </a:xfrm>
          <a:prstGeom prst="rect">
            <a:avLst/>
          </a:prstGeom>
          <a:noFill/>
        </p:spPr>
        <p:txBody>
          <a:bodyPr wrap="square" rtlCol="0">
            <a:spAutoFit/>
          </a:bodyPr>
          <a:lstStyle/>
          <a:p>
            <a:r>
              <a:rPr lang="en-GB" dirty="0" err="1"/>
              <a:t>E.g</a:t>
            </a:r>
            <a:r>
              <a:rPr lang="en-GB" dirty="0"/>
              <a:t>. company-internal </a:t>
            </a:r>
            <a:r>
              <a:rPr lang="en-GB" dirty="0" err="1"/>
              <a:t>documents</a:t>
            </a:r>
            <a:endParaRPr lang="LID4096" dirty="0"/>
          </a:p>
        </p:txBody>
      </p:sp>
      <p:sp>
        <p:nvSpPr>
          <p:cNvPr id="13" name="TextBox 12">
            <a:extLst>
              <a:ext uri="{FF2B5EF4-FFF2-40B4-BE49-F238E27FC236}">
                <a16:creationId xmlns:a16="http://schemas.microsoft.com/office/drawing/2014/main" id="{E5EE3FFF-B8C6-A479-241F-CC0415310C80}"/>
              </a:ext>
            </a:extLst>
          </p:cNvPr>
          <p:cNvSpPr txBox="1"/>
          <p:nvPr/>
        </p:nvSpPr>
        <p:spPr>
          <a:xfrm>
            <a:off x="9123218" y="3630974"/>
            <a:ext cx="2570018" cy="646331"/>
          </a:xfrm>
          <a:prstGeom prst="rect">
            <a:avLst/>
          </a:prstGeom>
          <a:noFill/>
        </p:spPr>
        <p:txBody>
          <a:bodyPr wrap="square" rtlCol="0">
            <a:spAutoFit/>
          </a:bodyPr>
          <a:lstStyle/>
          <a:p>
            <a:r>
              <a:rPr lang="en-GB" dirty="0"/>
              <a:t>For </a:t>
            </a:r>
            <a:r>
              <a:rPr lang="en-GB" dirty="0" err="1"/>
              <a:t>searching</a:t>
            </a:r>
            <a:r>
              <a:rPr lang="en-GB" dirty="0"/>
              <a:t> </a:t>
            </a:r>
            <a:r>
              <a:rPr lang="en-GB" dirty="0" err="1"/>
              <a:t>for</a:t>
            </a:r>
            <a:r>
              <a:rPr lang="en-GB" dirty="0"/>
              <a:t> </a:t>
            </a:r>
            <a:r>
              <a:rPr lang="en-GB" dirty="0" err="1"/>
              <a:t>current</a:t>
            </a:r>
            <a:r>
              <a:rPr lang="en-GB" dirty="0"/>
              <a:t> </a:t>
            </a:r>
            <a:r>
              <a:rPr lang="en-GB" dirty="0" err="1"/>
              <a:t>results</a:t>
            </a:r>
            <a:endParaRPr lang="LID4096" dirty="0"/>
          </a:p>
        </p:txBody>
      </p:sp>
      <p:grpSp>
        <p:nvGrpSpPr>
          <p:cNvPr id="15" name="Group 14">
            <a:extLst>
              <a:ext uri="{FF2B5EF4-FFF2-40B4-BE49-F238E27FC236}">
                <a16:creationId xmlns:a16="http://schemas.microsoft.com/office/drawing/2014/main" id="{813FFA61-42FE-5DB0-A823-601A56F86938}"/>
              </a:ext>
            </a:extLst>
          </p:cNvPr>
          <p:cNvGrpSpPr>
            <a:grpSpLocks noChangeAspect="1"/>
          </p:cNvGrpSpPr>
          <p:nvPr/>
        </p:nvGrpSpPr>
        <p:grpSpPr>
          <a:xfrm>
            <a:off x="1626042" y="3105049"/>
            <a:ext cx="862012" cy="1998425"/>
            <a:chOff x="621102" y="2631056"/>
            <a:chExt cx="379563" cy="879951"/>
          </a:xfrm>
          <a:solidFill>
            <a:srgbClr val="6CAF69"/>
          </a:solidFill>
        </p:grpSpPr>
        <p:sp>
          <p:nvSpPr>
            <p:cNvPr id="16" name="Smiley Face 15">
              <a:extLst>
                <a:ext uri="{FF2B5EF4-FFF2-40B4-BE49-F238E27FC236}">
                  <a16:creationId xmlns:a16="http://schemas.microsoft.com/office/drawing/2014/main" id="{B678E093-1F8A-DC5A-87CD-F754E0E61541}"/>
                </a:ext>
              </a:extLst>
            </p:cNvPr>
            <p:cNvSpPr/>
            <p:nvPr/>
          </p:nvSpPr>
          <p:spPr>
            <a:xfrm>
              <a:off x="621102" y="2631056"/>
              <a:ext cx="379563" cy="362309"/>
            </a:xfrm>
            <a:prstGeom prst="smileyFace">
              <a:avLst>
                <a:gd name="adj" fmla="val 4653"/>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BC43D86B-FDBE-5143-14A8-AC49A61FF077}"/>
                </a:ext>
              </a:extLst>
            </p:cNvPr>
            <p:cNvCxnSpPr>
              <a:stCxn id="16" idx="4"/>
            </p:cNvCxnSpPr>
            <p:nvPr/>
          </p:nvCxnSpPr>
          <p:spPr>
            <a:xfrm flipH="1">
              <a:off x="810883" y="2993365"/>
              <a:ext cx="1" cy="403823"/>
            </a:xfrm>
            <a:prstGeom prst="line">
              <a:avLst/>
            </a:prstGeom>
            <a:grp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729F44D-A87E-9F7E-8E1F-B0E02A1339C0}"/>
                </a:ext>
              </a:extLst>
            </p:cNvPr>
            <p:cNvCxnSpPr>
              <a:stCxn id="16" idx="4"/>
            </p:cNvCxnSpPr>
            <p:nvPr/>
          </p:nvCxnSpPr>
          <p:spPr>
            <a:xfrm>
              <a:off x="810884" y="2993365"/>
              <a:ext cx="139027" cy="113819"/>
            </a:xfrm>
            <a:prstGeom prst="line">
              <a:avLst/>
            </a:prstGeom>
            <a:grp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C2B5CBD-6E6A-5C1A-A9F6-AC41D6042A47}"/>
                </a:ext>
              </a:extLst>
            </p:cNvPr>
            <p:cNvCxnSpPr>
              <a:stCxn id="16" idx="4"/>
            </p:cNvCxnSpPr>
            <p:nvPr/>
          </p:nvCxnSpPr>
          <p:spPr>
            <a:xfrm flipH="1">
              <a:off x="671856" y="2993365"/>
              <a:ext cx="139027" cy="113819"/>
            </a:xfrm>
            <a:prstGeom prst="line">
              <a:avLst/>
            </a:prstGeom>
            <a:grp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F74A746-57F4-43F5-BEB1-419C9A6F45DB}"/>
                </a:ext>
              </a:extLst>
            </p:cNvPr>
            <p:cNvCxnSpPr/>
            <p:nvPr/>
          </p:nvCxnSpPr>
          <p:spPr>
            <a:xfrm flipH="1">
              <a:off x="671855" y="3397188"/>
              <a:ext cx="139028" cy="113819"/>
            </a:xfrm>
            <a:prstGeom prst="line">
              <a:avLst/>
            </a:prstGeom>
            <a:grp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6B08246-6728-6FF6-8A47-8B695D0A545F}"/>
                </a:ext>
              </a:extLst>
            </p:cNvPr>
            <p:cNvCxnSpPr/>
            <p:nvPr/>
          </p:nvCxnSpPr>
          <p:spPr>
            <a:xfrm>
              <a:off x="810883" y="3397187"/>
              <a:ext cx="139027" cy="113819"/>
            </a:xfrm>
            <a:prstGeom prst="line">
              <a:avLst/>
            </a:prstGeom>
            <a:grpFill/>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2A64941D-D85B-C87F-0247-1CADBFDB4025}"/>
              </a:ext>
            </a:extLst>
          </p:cNvPr>
          <p:cNvSpPr txBox="1"/>
          <p:nvPr/>
        </p:nvSpPr>
        <p:spPr>
          <a:xfrm>
            <a:off x="1356190" y="5145670"/>
            <a:ext cx="1401717" cy="523220"/>
          </a:xfrm>
          <a:prstGeom prst="rect">
            <a:avLst/>
          </a:prstGeom>
          <a:noFill/>
        </p:spPr>
        <p:txBody>
          <a:bodyPr wrap="square" rtlCol="0">
            <a:spAutoFit/>
          </a:bodyPr>
          <a:lstStyle/>
          <a:p>
            <a:pPr algn="ctr"/>
            <a:r>
              <a:rPr lang="en-GB" sz="2800" dirty="0"/>
              <a:t>User</a:t>
            </a:r>
            <a:endParaRPr lang="LID4096" dirty="0"/>
          </a:p>
        </p:txBody>
      </p:sp>
      <p:sp>
        <p:nvSpPr>
          <p:cNvPr id="26" name="Speech Bubble: Rectangle 25">
            <a:extLst>
              <a:ext uri="{FF2B5EF4-FFF2-40B4-BE49-F238E27FC236}">
                <a16:creationId xmlns:a16="http://schemas.microsoft.com/office/drawing/2014/main" id="{EE194790-D87D-5B3E-C7B5-5FF3D2F71E0F}"/>
              </a:ext>
            </a:extLst>
          </p:cNvPr>
          <p:cNvSpPr/>
          <p:nvPr/>
        </p:nvSpPr>
        <p:spPr>
          <a:xfrm>
            <a:off x="1029703" y="1660566"/>
            <a:ext cx="2715491" cy="1185993"/>
          </a:xfrm>
          <a:prstGeom prst="wedgeRectCallout">
            <a:avLst>
              <a:gd name="adj1" fmla="val 1106"/>
              <a:gd name="adj2" fmla="val 75350"/>
            </a:avLst>
          </a:prstGeom>
          <a:ln w="57150"/>
        </p:spPr>
        <p:style>
          <a:lnRef idx="2">
            <a:schemeClr val="accent4"/>
          </a:lnRef>
          <a:fillRef idx="1">
            <a:schemeClr val="lt1"/>
          </a:fillRef>
          <a:effectRef idx="0">
            <a:schemeClr val="accent4"/>
          </a:effectRef>
          <a:fontRef idx="minor">
            <a:schemeClr val="dk1"/>
          </a:fontRef>
        </p:style>
        <p:txBody>
          <a:bodyPr rtlCol="0" anchor="ctr"/>
          <a:lstStyle/>
          <a:p>
            <a:pPr algn="ctr"/>
            <a:r>
              <a:rPr lang="en-GB" sz="3200" dirty="0"/>
              <a:t>I need a …</a:t>
            </a:r>
            <a:endParaRPr lang="LID4096" sz="3200" dirty="0"/>
          </a:p>
        </p:txBody>
      </p:sp>
      <p:sp>
        <p:nvSpPr>
          <p:cNvPr id="29" name="Arrow: Right 28">
            <a:extLst>
              <a:ext uri="{FF2B5EF4-FFF2-40B4-BE49-F238E27FC236}">
                <a16:creationId xmlns:a16="http://schemas.microsoft.com/office/drawing/2014/main" id="{9EC17C84-BE29-2B0F-BFD5-85FF1538BA24}"/>
              </a:ext>
            </a:extLst>
          </p:cNvPr>
          <p:cNvSpPr/>
          <p:nvPr/>
        </p:nvSpPr>
        <p:spPr>
          <a:xfrm>
            <a:off x="3837709" y="2431171"/>
            <a:ext cx="429491" cy="382977"/>
          </a:xfrm>
          <a:prstGeom prst="rightArrow">
            <a:avLst/>
          </a:prstGeom>
          <a:solidFill>
            <a:srgbClr val="6CAF6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3600"/>
          </a:p>
        </p:txBody>
      </p:sp>
      <p:sp>
        <p:nvSpPr>
          <p:cNvPr id="30" name="Arrow: Right 29">
            <a:extLst>
              <a:ext uri="{FF2B5EF4-FFF2-40B4-BE49-F238E27FC236}">
                <a16:creationId xmlns:a16="http://schemas.microsoft.com/office/drawing/2014/main" id="{9AD21390-084C-9A5F-2C11-F691A553AEE4}"/>
              </a:ext>
            </a:extLst>
          </p:cNvPr>
          <p:cNvSpPr/>
          <p:nvPr/>
        </p:nvSpPr>
        <p:spPr>
          <a:xfrm rot="10800000">
            <a:off x="3785526" y="4087402"/>
            <a:ext cx="429491" cy="382977"/>
          </a:xfrm>
          <a:prstGeom prs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2800"/>
          </a:p>
        </p:txBody>
      </p:sp>
      <p:sp>
        <p:nvSpPr>
          <p:cNvPr id="22" name="Speech Bubble: Rectangle 21">
            <a:extLst>
              <a:ext uri="{FF2B5EF4-FFF2-40B4-BE49-F238E27FC236}">
                <a16:creationId xmlns:a16="http://schemas.microsoft.com/office/drawing/2014/main" id="{6C15422C-3D8D-CBF5-0938-8E39B51379AB}"/>
              </a:ext>
            </a:extLst>
          </p:cNvPr>
          <p:cNvSpPr/>
          <p:nvPr/>
        </p:nvSpPr>
        <p:spPr>
          <a:xfrm>
            <a:off x="3380509" y="4987406"/>
            <a:ext cx="3182851" cy="896396"/>
          </a:xfrm>
          <a:prstGeom prst="wedgeRectCallout">
            <a:avLst>
              <a:gd name="adj1" fmla="val -18685"/>
              <a:gd name="adj2" fmla="val -88997"/>
            </a:avLst>
          </a:prstGeom>
          <a:ln w="57150">
            <a:solidFill>
              <a:srgbClr val="009EE0"/>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3200" dirty="0"/>
              <a:t>Here you go …</a:t>
            </a:r>
            <a:endParaRPr lang="LID4096" sz="3200" dirty="0"/>
          </a:p>
        </p:txBody>
      </p:sp>
    </p:spTree>
    <p:extLst>
      <p:ext uri="{BB962C8B-B14F-4D97-AF65-F5344CB8AC3E}">
        <p14:creationId xmlns:p14="http://schemas.microsoft.com/office/powerpoint/2010/main" val="385637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p:bldP spid="13" grpId="0"/>
      <p:bldP spid="29" grpId="0" animBg="1"/>
      <p:bldP spid="30"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4A7F2-17DB-B4A3-4582-1051BD6CAA43}"/>
              </a:ext>
            </a:extLst>
          </p:cNvPr>
          <p:cNvSpPr>
            <a:spLocks noGrp="1"/>
          </p:cNvSpPr>
          <p:nvPr>
            <p:ph type="title"/>
          </p:nvPr>
        </p:nvSpPr>
        <p:spPr>
          <a:xfrm>
            <a:off x="891303" y="371735"/>
            <a:ext cx="3855958" cy="812280"/>
          </a:xfrm>
        </p:spPr>
        <p:txBody>
          <a:bodyPr/>
          <a:lstStyle/>
          <a:p>
            <a:r>
              <a:rPr lang="en-GB" dirty="0"/>
              <a:t>AI-</a:t>
            </a:r>
            <a:r>
              <a:rPr lang="en-GB" dirty="0" err="1"/>
              <a:t>powered</a:t>
            </a:r>
            <a:r>
              <a:rPr lang="en-GB" dirty="0"/>
              <a:t> </a:t>
            </a:r>
            <a:r>
              <a:rPr lang="en-GB" dirty="0" err="1"/>
              <a:t>Internet search</a:t>
            </a:r>
            <a:endParaRPr lang="LID4096" dirty="0"/>
          </a:p>
        </p:txBody>
      </p:sp>
      <p:sp>
        <p:nvSpPr>
          <p:cNvPr id="3" name="Content Placeholder 2">
            <a:extLst>
              <a:ext uri="{FF2B5EF4-FFF2-40B4-BE49-F238E27FC236}">
                <a16:creationId xmlns:a16="http://schemas.microsoft.com/office/drawing/2014/main" id="{37B372E5-B920-413A-38DD-92112E89FF9B}"/>
              </a:ext>
            </a:extLst>
          </p:cNvPr>
          <p:cNvSpPr>
            <a:spLocks noGrp="1"/>
          </p:cNvSpPr>
          <p:nvPr>
            <p:ph sz="quarter" idx="10"/>
          </p:nvPr>
        </p:nvSpPr>
        <p:spPr>
          <a:xfrm>
            <a:off x="817146" y="1800347"/>
            <a:ext cx="5039359" cy="4550036"/>
          </a:xfrm>
        </p:spPr>
        <p:txBody>
          <a:bodyPr/>
          <a:lstStyle/>
          <a:p>
            <a:r>
              <a:rPr lang="en-GB" sz="2800" dirty="0" err="1"/>
              <a:t>Numerous</a:t>
            </a:r>
            <a:r>
              <a:rPr lang="en-GB" sz="2800" dirty="0"/>
              <a:t> </a:t>
            </a:r>
            <a:r>
              <a:rPr lang="en-GB" sz="2800" dirty="0" err="1"/>
              <a:t>providers</a:t>
            </a:r>
            <a:r>
              <a:rPr lang="en-GB" sz="2800" dirty="0"/>
              <a:t> </a:t>
            </a:r>
            <a:r>
              <a:rPr lang="en-GB" sz="2800" dirty="0" err="1"/>
              <a:t>combine</a:t>
            </a:r>
            <a:r>
              <a:rPr lang="en-GB" sz="2800" dirty="0"/>
              <a:t> AI models </a:t>
            </a:r>
            <a:r>
              <a:rPr lang="en-GB" sz="2800" dirty="0" err="1"/>
              <a:t>with</a:t>
            </a:r>
            <a:r>
              <a:rPr lang="en-GB" sz="2800" dirty="0"/>
              <a:t> </a:t>
            </a:r>
            <a:r>
              <a:rPr lang="en-GB" sz="2800" dirty="0" err="1"/>
              <a:t>other</a:t>
            </a:r>
            <a:r>
              <a:rPr lang="en-GB" sz="2800" dirty="0"/>
              <a:t> software </a:t>
            </a:r>
            <a:br>
              <a:rPr lang="en-GB" sz="2800" dirty="0"/>
            </a:br>
            <a:r>
              <a:rPr lang="en-GB" sz="2800" dirty="0"/>
              <a:t>-&gt; </a:t>
            </a:r>
            <a:r>
              <a:rPr lang="en-GB" sz="2800" i="1" dirty="0"/>
              <a:t>AI systems.</a:t>
            </a:r>
            <a:endParaRPr lang="LID4096" sz="2800" i="1" dirty="0"/>
          </a:p>
        </p:txBody>
      </p:sp>
      <p:sp>
        <p:nvSpPr>
          <p:cNvPr id="4" name="TextBox 3">
            <a:extLst>
              <a:ext uri="{FF2B5EF4-FFF2-40B4-BE49-F238E27FC236}">
                <a16:creationId xmlns:a16="http://schemas.microsoft.com/office/drawing/2014/main" id="{14920F58-5E6D-1E78-E25A-6D374608D8B5}"/>
              </a:ext>
            </a:extLst>
          </p:cNvPr>
          <p:cNvSpPr txBox="1"/>
          <p:nvPr/>
        </p:nvSpPr>
        <p:spPr>
          <a:xfrm>
            <a:off x="2997200" y="6316988"/>
            <a:ext cx="5039360" cy="338554"/>
          </a:xfrm>
          <a:prstGeom prst="rect">
            <a:avLst/>
          </a:prstGeom>
          <a:noFill/>
        </p:spPr>
        <p:txBody>
          <a:bodyPr wrap="square" rtlCol="0">
            <a:spAutoFit/>
          </a:bodyPr>
          <a:lstStyle/>
          <a:p>
            <a:r>
              <a:rPr lang="en-GB" sz="1600" dirty="0"/>
              <a:t>Text generated with ChatGPT</a:t>
            </a:r>
          </a:p>
        </p:txBody>
      </p:sp>
      <p:pic>
        <p:nvPicPr>
          <p:cNvPr id="12" name="Picture 11" descr="A screenshot of a computer&#10;&#10;AI-generated content may be incorrect.">
            <a:extLst>
              <a:ext uri="{FF2B5EF4-FFF2-40B4-BE49-F238E27FC236}">
                <a16:creationId xmlns:a16="http://schemas.microsoft.com/office/drawing/2014/main" id="{802027DF-9999-28C9-DC75-0D65F31B986B}"/>
              </a:ext>
            </a:extLst>
          </p:cNvPr>
          <p:cNvPicPr>
            <a:picLocks noChangeAspect="1"/>
          </p:cNvPicPr>
          <p:nvPr/>
        </p:nvPicPr>
        <p:blipFill>
          <a:blip r:embed="rId2"/>
          <a:srcRect l="5945" t="8889" r="5621" b="7889"/>
          <a:stretch>
            <a:fillRect/>
          </a:stretch>
        </p:blipFill>
        <p:spPr>
          <a:xfrm>
            <a:off x="6042659" y="97415"/>
            <a:ext cx="4297681" cy="5895544"/>
          </a:xfrm>
          <a:prstGeom prst="rect">
            <a:avLst/>
          </a:prstGeom>
        </p:spPr>
      </p:pic>
      <p:pic>
        <p:nvPicPr>
          <p:cNvPr id="14" name="Picture 13" descr="A screenshot of a computer&#10;&#10;AI-generated content may be incorrect.">
            <a:extLst>
              <a:ext uri="{FF2B5EF4-FFF2-40B4-BE49-F238E27FC236}">
                <a16:creationId xmlns:a16="http://schemas.microsoft.com/office/drawing/2014/main" id="{CB4FF6A7-D812-68C7-43CA-76AC8399EB19}"/>
              </a:ext>
            </a:extLst>
          </p:cNvPr>
          <p:cNvPicPr>
            <a:picLocks noChangeAspect="1"/>
          </p:cNvPicPr>
          <p:nvPr/>
        </p:nvPicPr>
        <p:blipFill>
          <a:blip r:embed="rId3"/>
          <a:srcRect l="25219" t="68556" r="22304" b="14000"/>
          <a:stretch>
            <a:fillRect/>
          </a:stretch>
        </p:blipFill>
        <p:spPr>
          <a:xfrm>
            <a:off x="7040879" y="4305307"/>
            <a:ext cx="3482797" cy="1687651"/>
          </a:xfrm>
          <a:prstGeom prst="rect">
            <a:avLst/>
          </a:prstGeom>
        </p:spPr>
      </p:pic>
    </p:spTree>
    <p:extLst>
      <p:ext uri="{BB962C8B-B14F-4D97-AF65-F5344CB8AC3E}">
        <p14:creationId xmlns:p14="http://schemas.microsoft.com/office/powerpoint/2010/main" val="282389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4362B-F1D8-6F69-AB74-6498C1E2675A}"/>
              </a:ext>
            </a:extLst>
          </p:cNvPr>
          <p:cNvSpPr>
            <a:spLocks noGrp="1"/>
          </p:cNvSpPr>
          <p:nvPr>
            <p:ph type="title"/>
          </p:nvPr>
        </p:nvSpPr>
        <p:spPr/>
        <p:txBody>
          <a:bodyPr/>
          <a:lstStyle/>
          <a:p>
            <a:r>
              <a:rPr lang="en-GB" dirty="0" err="1"/>
              <a:t>Introduction</a:t>
            </a:r>
            <a:endParaRPr lang="LID4096" dirty="0"/>
          </a:p>
        </p:txBody>
      </p:sp>
      <p:sp>
        <p:nvSpPr>
          <p:cNvPr id="3" name="Content Placeholder 2">
            <a:extLst>
              <a:ext uri="{FF2B5EF4-FFF2-40B4-BE49-F238E27FC236}">
                <a16:creationId xmlns:a16="http://schemas.microsoft.com/office/drawing/2014/main" id="{3DB0F77F-C689-1CEB-300C-68ED540EA515}"/>
              </a:ext>
            </a:extLst>
          </p:cNvPr>
          <p:cNvSpPr>
            <a:spLocks noGrp="1"/>
          </p:cNvSpPr>
          <p:nvPr>
            <p:ph sz="quarter" idx="10"/>
          </p:nvPr>
        </p:nvSpPr>
        <p:spPr>
          <a:xfrm>
            <a:off x="875566" y="1184014"/>
            <a:ext cx="6185571" cy="4871345"/>
          </a:xfrm>
        </p:spPr>
        <p:txBody>
          <a:bodyPr/>
          <a:lstStyle/>
          <a:p>
            <a:pPr marL="342900" indent="-342900">
              <a:buFont typeface="Arial" panose="020B0604020202020204" pitchFamily="34" charset="0"/>
              <a:buChar char="•"/>
            </a:pPr>
            <a:r>
              <a:rPr lang="en-GB" dirty="0"/>
              <a:t>2010 </a:t>
            </a:r>
            <a:r>
              <a:rPr lang="en-GB" dirty="0" err="1"/>
              <a:t>Diplom</a:t>
            </a:r>
            <a:r>
              <a:rPr lang="en-GB" dirty="0"/>
              <a:t> (FH) Computer Science</a:t>
            </a:r>
          </a:p>
          <a:p>
            <a:pPr marL="342900" indent="-342900">
              <a:buFont typeface="Arial" panose="020B0604020202020204" pitchFamily="34" charset="0"/>
              <a:buChar char="•"/>
            </a:pPr>
            <a:r>
              <a:rPr lang="en-GB" dirty="0"/>
              <a:t>2016 Dr. </a:t>
            </a:r>
            <a:r>
              <a:rPr lang="en-GB" dirty="0" err="1"/>
              <a:t>rer</a:t>
            </a:r>
            <a:r>
              <a:rPr lang="en-GB" dirty="0"/>
              <a:t>. medic. in Medical Image Processing</a:t>
            </a:r>
          </a:p>
          <a:p>
            <a:pPr marL="342900" indent="-342900">
              <a:buFont typeface="Arial" panose="020B0604020202020204" pitchFamily="34" charset="0"/>
              <a:buChar char="•"/>
            </a:pPr>
            <a:r>
              <a:rPr lang="en-GB" dirty="0"/>
              <a:t>Teaching [BioImaging] Data Analysis and Data Management since 2019 @ TU Dresden and since 2024 @ Uni Leipzig</a:t>
            </a:r>
          </a:p>
          <a:p>
            <a:pPr marL="342900" indent="-342900">
              <a:buFont typeface="Arial" panose="020B0604020202020204" pitchFamily="34" charset="0"/>
              <a:buChar char="•"/>
            </a:pPr>
            <a:r>
              <a:rPr lang="en-GB" dirty="0"/>
              <a:t>Training Coordinator @ScaDS.AI since 2023</a:t>
            </a:r>
          </a:p>
          <a:p>
            <a:pPr marL="342900" indent="-342900">
              <a:buFont typeface="Arial" panose="020B0604020202020204" pitchFamily="34" charset="0"/>
              <a:buChar char="•"/>
            </a:pPr>
            <a:endParaRPr lang="LID4096" dirty="0"/>
          </a:p>
        </p:txBody>
      </p:sp>
      <p:pic>
        <p:nvPicPr>
          <p:cNvPr id="4" name="Picture 2" descr="Image">
            <a:extLst>
              <a:ext uri="{FF2B5EF4-FFF2-40B4-BE49-F238E27FC236}">
                <a16:creationId xmlns:a16="http://schemas.microsoft.com/office/drawing/2014/main" id="{B391354E-B2B7-18D5-11A0-D2BD65FBE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9364" y="2483898"/>
            <a:ext cx="2394663" cy="29726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a:extLst>
              <a:ext uri="{FF2B5EF4-FFF2-40B4-BE49-F238E27FC236}">
                <a16:creationId xmlns:a16="http://schemas.microsoft.com/office/drawing/2014/main" id="{D299FED4-4197-9CDF-70A6-E98691E12F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2498" y="2483897"/>
            <a:ext cx="2394663" cy="297268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32C941C-7367-D245-40F9-7E33E00032A5}"/>
              </a:ext>
            </a:extLst>
          </p:cNvPr>
          <p:cNvSpPr txBox="1"/>
          <p:nvPr/>
        </p:nvSpPr>
        <p:spPr>
          <a:xfrm>
            <a:off x="7179364" y="5456583"/>
            <a:ext cx="4727714" cy="584775"/>
          </a:xfrm>
          <a:prstGeom prst="rect">
            <a:avLst/>
          </a:prstGeom>
          <a:noFill/>
        </p:spPr>
        <p:txBody>
          <a:bodyPr wrap="square" rtlCol="0">
            <a:spAutoFit/>
          </a:bodyPr>
          <a:lstStyle/>
          <a:p>
            <a:pPr algn="ctr"/>
            <a:r>
              <a:rPr lang="en-GB" sz="1600" dirty="0" err="1"/>
              <a:t>Note</a:t>
            </a:r>
            <a:r>
              <a:rPr lang="en-GB" sz="1600" dirty="0"/>
              <a:t>: One </a:t>
            </a:r>
            <a:r>
              <a:rPr lang="en-GB" sz="1600" dirty="0" err="1"/>
              <a:t>of these</a:t>
            </a:r>
            <a:r>
              <a:rPr lang="en-GB" sz="1600" dirty="0"/>
              <a:t> images </a:t>
            </a:r>
            <a:r>
              <a:rPr lang="en-GB" sz="1600" dirty="0" err="1"/>
              <a:t>was</a:t>
            </a:r>
            <a:r>
              <a:rPr lang="en-GB" sz="1600" dirty="0"/>
              <a:t> </a:t>
            </a:r>
            <a:r>
              <a:rPr lang="en-GB" sz="1600" dirty="0" err="1"/>
              <a:t>generated</a:t>
            </a:r>
            <a:r>
              <a:rPr lang="en-GB" sz="1600" dirty="0"/>
              <a:t> </a:t>
            </a:r>
            <a:r>
              <a:rPr lang="en-GB" sz="1600" dirty="0" err="1"/>
              <a:t>with</a:t>
            </a:r>
            <a:r>
              <a:rPr lang="en-GB" sz="1600" dirty="0"/>
              <a:t> </a:t>
            </a:r>
            <a:r>
              <a:rPr lang="en-GB" sz="1600" dirty="0" err="1"/>
              <a:t>Generative</a:t>
            </a:r>
            <a:r>
              <a:rPr lang="en-GB" sz="1600" dirty="0"/>
              <a:t> </a:t>
            </a:r>
            <a:r>
              <a:rPr lang="en-GB" sz="1600" dirty="0" err="1"/>
              <a:t>Artificial</a:t>
            </a:r>
            <a:r>
              <a:rPr lang="en-GB" sz="1600" dirty="0"/>
              <a:t> </a:t>
            </a:r>
            <a:r>
              <a:rPr lang="en-GB" sz="1600" dirty="0" err="1"/>
              <a:t>Intelligence</a:t>
            </a:r>
            <a:r>
              <a:rPr lang="en-GB" sz="1600" dirty="0"/>
              <a:t>.</a:t>
            </a:r>
            <a:endParaRPr lang="LID4096" sz="1600" dirty="0"/>
          </a:p>
        </p:txBody>
      </p:sp>
    </p:spTree>
    <p:extLst>
      <p:ext uri="{BB962C8B-B14F-4D97-AF65-F5344CB8AC3E}">
        <p14:creationId xmlns:p14="http://schemas.microsoft.com/office/powerpoint/2010/main" val="139683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44E27-2AAD-B1EB-1C6B-EFD7DF37A880}"/>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655CEEEF-DDF1-27D9-2533-75D7D6296439}"/>
              </a:ext>
            </a:extLst>
          </p:cNvPr>
          <p:cNvPicPr>
            <a:picLocks noChangeAspect="1"/>
          </p:cNvPicPr>
          <p:nvPr/>
        </p:nvPicPr>
        <p:blipFill>
          <a:blip r:embed="rId2"/>
          <a:stretch>
            <a:fillRect/>
          </a:stretch>
        </p:blipFill>
        <p:spPr>
          <a:xfrm>
            <a:off x="4148313" y="1807991"/>
            <a:ext cx="7952247" cy="4097373"/>
          </a:xfrm>
          <a:prstGeom prst="rect">
            <a:avLst/>
          </a:prstGeom>
        </p:spPr>
      </p:pic>
      <p:sp>
        <p:nvSpPr>
          <p:cNvPr id="2" name="Title 1">
            <a:extLst>
              <a:ext uri="{FF2B5EF4-FFF2-40B4-BE49-F238E27FC236}">
                <a16:creationId xmlns:a16="http://schemas.microsoft.com/office/drawing/2014/main" id="{1C9E9CFE-1EF1-85DA-6FEF-39229AC56579}"/>
              </a:ext>
            </a:extLst>
          </p:cNvPr>
          <p:cNvSpPr>
            <a:spLocks noGrp="1"/>
          </p:cNvSpPr>
          <p:nvPr>
            <p:ph type="title"/>
          </p:nvPr>
        </p:nvSpPr>
        <p:spPr/>
        <p:txBody>
          <a:bodyPr/>
          <a:lstStyle/>
          <a:p>
            <a:r>
              <a:rPr lang="en-GB" dirty="0"/>
              <a:t>Chat-APPs und Large Language Models</a:t>
            </a:r>
            <a:endParaRPr lang="LID4096" dirty="0"/>
          </a:p>
        </p:txBody>
      </p:sp>
      <p:sp>
        <p:nvSpPr>
          <p:cNvPr id="3" name="Content Placeholder 2">
            <a:extLst>
              <a:ext uri="{FF2B5EF4-FFF2-40B4-BE49-F238E27FC236}">
                <a16:creationId xmlns:a16="http://schemas.microsoft.com/office/drawing/2014/main" id="{D25197BB-A53F-0BDC-3925-9ED979A9B1B9}"/>
              </a:ext>
            </a:extLst>
          </p:cNvPr>
          <p:cNvSpPr>
            <a:spLocks noGrp="1"/>
          </p:cNvSpPr>
          <p:nvPr>
            <p:ph sz="quarter" idx="10"/>
          </p:nvPr>
        </p:nvSpPr>
        <p:spPr>
          <a:xfrm>
            <a:off x="875566" y="1184015"/>
            <a:ext cx="10644901" cy="673360"/>
          </a:xfrm>
        </p:spPr>
        <p:txBody>
          <a:bodyPr/>
          <a:lstStyle/>
          <a:p>
            <a:r>
              <a:rPr lang="en-GB" dirty="0"/>
              <a:t>Specialized systems for academic research, e.g. </a:t>
            </a:r>
            <a:r>
              <a:rPr lang="en-GB" dirty="0">
                <a:solidFill>
                  <a:srgbClr val="6CAF69"/>
                </a:solidFill>
              </a:rPr>
              <a:t>summarizing</a:t>
            </a:r>
            <a:r>
              <a:rPr lang="en-GB" dirty="0"/>
              <a:t> publications</a:t>
            </a:r>
            <a:endParaRPr lang="LID4096" dirty="0"/>
          </a:p>
        </p:txBody>
      </p:sp>
      <p:sp>
        <p:nvSpPr>
          <p:cNvPr id="6" name="TextBox 5">
            <a:extLst>
              <a:ext uri="{FF2B5EF4-FFF2-40B4-BE49-F238E27FC236}">
                <a16:creationId xmlns:a16="http://schemas.microsoft.com/office/drawing/2014/main" id="{D71E404C-7C01-BC79-2FCF-9B0D4488FE9E}"/>
              </a:ext>
            </a:extLst>
          </p:cNvPr>
          <p:cNvSpPr txBox="1"/>
          <p:nvPr/>
        </p:nvSpPr>
        <p:spPr>
          <a:xfrm>
            <a:off x="3161165" y="6163099"/>
            <a:ext cx="7834008" cy="646331"/>
          </a:xfrm>
          <a:prstGeom prst="rect">
            <a:avLst/>
          </a:prstGeom>
          <a:noFill/>
        </p:spPr>
        <p:txBody>
          <a:bodyPr wrap="square">
            <a:spAutoFit/>
          </a:bodyPr>
          <a:lstStyle/>
          <a:p>
            <a:r>
              <a:rPr lang="en-GB" dirty="0"/>
              <a:t>Source: Generated from </a:t>
            </a:r>
            <a:r>
              <a:rPr lang="en-US" dirty="0" err="1"/>
              <a:t>Soulios</a:t>
            </a:r>
            <a:r>
              <a:rPr lang="en-US" dirty="0"/>
              <a:t>, K. et al (2023), </a:t>
            </a:r>
            <a:br>
              <a:rPr lang="en-US" dirty="0"/>
            </a:br>
            <a:r>
              <a:rPr lang="en-US" dirty="0"/>
              <a:t>licensed </a:t>
            </a:r>
            <a:r>
              <a:rPr lang="en-US" dirty="0">
                <a:hlinkClick r:id="rId3"/>
              </a:rPr>
              <a:t>CC-BY 4.0</a:t>
            </a:r>
            <a:r>
              <a:rPr lang="en-GB" dirty="0"/>
              <a:t> </a:t>
            </a:r>
            <a:r>
              <a:rPr lang="en-US" dirty="0">
                <a:hlinkClick r:id="rId4"/>
              </a:rPr>
              <a:t>https://doi.org/10.1093/bioinformatics/btad713</a:t>
            </a:r>
            <a:r>
              <a:rPr lang="en-US" dirty="0"/>
              <a:t> </a:t>
            </a:r>
            <a:endParaRPr lang="LID4096" dirty="0"/>
          </a:p>
        </p:txBody>
      </p:sp>
      <p:sp>
        <p:nvSpPr>
          <p:cNvPr id="15" name="Arrow: Right 14">
            <a:extLst>
              <a:ext uri="{FF2B5EF4-FFF2-40B4-BE49-F238E27FC236}">
                <a16:creationId xmlns:a16="http://schemas.microsoft.com/office/drawing/2014/main" id="{9820A353-4ED4-F518-D4D5-4D7D042BE31A}"/>
              </a:ext>
            </a:extLst>
          </p:cNvPr>
          <p:cNvSpPr/>
          <p:nvPr/>
        </p:nvSpPr>
        <p:spPr>
          <a:xfrm>
            <a:off x="3522499" y="4126370"/>
            <a:ext cx="625814" cy="661407"/>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LID4096"/>
          </a:p>
        </p:txBody>
      </p:sp>
      <p:pic>
        <p:nvPicPr>
          <p:cNvPr id="19" name="Picture 18" descr="A close up of a document&#10;&#10;AI-generated content may be incorrect.">
            <a:extLst>
              <a:ext uri="{FF2B5EF4-FFF2-40B4-BE49-F238E27FC236}">
                <a16:creationId xmlns:a16="http://schemas.microsoft.com/office/drawing/2014/main" id="{E7288181-00B5-50A3-FF74-E8742F47C9AE}"/>
              </a:ext>
            </a:extLst>
          </p:cNvPr>
          <p:cNvPicPr>
            <a:picLocks noChangeAspect="1"/>
          </p:cNvPicPr>
          <p:nvPr/>
        </p:nvPicPr>
        <p:blipFill>
          <a:blip r:embed="rId5"/>
          <a:stretch>
            <a:fillRect/>
          </a:stretch>
        </p:blipFill>
        <p:spPr>
          <a:xfrm>
            <a:off x="494528" y="1989469"/>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0" name="Picture 19" descr="A close up of a document&#10;&#10;AI-generated content may be incorrect.">
            <a:extLst>
              <a:ext uri="{FF2B5EF4-FFF2-40B4-BE49-F238E27FC236}">
                <a16:creationId xmlns:a16="http://schemas.microsoft.com/office/drawing/2014/main" id="{8485661C-9FD8-B88E-00B9-9734BF602F80}"/>
              </a:ext>
            </a:extLst>
          </p:cNvPr>
          <p:cNvPicPr>
            <a:picLocks noChangeAspect="1"/>
          </p:cNvPicPr>
          <p:nvPr/>
        </p:nvPicPr>
        <p:blipFill>
          <a:blip r:embed="rId5"/>
          <a:stretch>
            <a:fillRect/>
          </a:stretch>
        </p:blipFill>
        <p:spPr>
          <a:xfrm>
            <a:off x="409808" y="1898051"/>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1" name="Picture 20" descr="A close up of a document&#10;&#10;AI-generated content may be incorrect.">
            <a:extLst>
              <a:ext uri="{FF2B5EF4-FFF2-40B4-BE49-F238E27FC236}">
                <a16:creationId xmlns:a16="http://schemas.microsoft.com/office/drawing/2014/main" id="{7F1B3DC7-BE85-4FB8-4BF7-84FF496E84EB}"/>
              </a:ext>
            </a:extLst>
          </p:cNvPr>
          <p:cNvPicPr>
            <a:picLocks noChangeAspect="1"/>
          </p:cNvPicPr>
          <p:nvPr/>
        </p:nvPicPr>
        <p:blipFill>
          <a:blip r:embed="rId5"/>
          <a:stretch>
            <a:fillRect/>
          </a:stretch>
        </p:blipFill>
        <p:spPr>
          <a:xfrm>
            <a:off x="321203" y="1806633"/>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021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CD855-E055-3DB5-47D8-0FACBFCC3CE6}"/>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5F9EE20C-0736-A62F-7D38-6CA9684993C3}"/>
              </a:ext>
            </a:extLst>
          </p:cNvPr>
          <p:cNvPicPr>
            <a:picLocks noChangeAspect="1"/>
          </p:cNvPicPr>
          <p:nvPr/>
        </p:nvPicPr>
        <p:blipFill>
          <a:blip r:embed="rId2"/>
          <a:stretch>
            <a:fillRect/>
          </a:stretch>
        </p:blipFill>
        <p:spPr>
          <a:xfrm>
            <a:off x="4148313" y="1807991"/>
            <a:ext cx="7952247" cy="4097373"/>
          </a:xfrm>
          <a:prstGeom prst="rect">
            <a:avLst/>
          </a:prstGeom>
        </p:spPr>
      </p:pic>
      <p:sp>
        <p:nvSpPr>
          <p:cNvPr id="2" name="Title 1">
            <a:extLst>
              <a:ext uri="{FF2B5EF4-FFF2-40B4-BE49-F238E27FC236}">
                <a16:creationId xmlns:a16="http://schemas.microsoft.com/office/drawing/2014/main" id="{304C7DAC-4487-906E-E922-99413BC4ABC9}"/>
              </a:ext>
            </a:extLst>
          </p:cNvPr>
          <p:cNvSpPr>
            <a:spLocks noGrp="1"/>
          </p:cNvSpPr>
          <p:nvPr>
            <p:ph type="title"/>
          </p:nvPr>
        </p:nvSpPr>
        <p:spPr/>
        <p:txBody>
          <a:bodyPr/>
          <a:lstStyle/>
          <a:p>
            <a:r>
              <a:rPr lang="en-GB" dirty="0"/>
              <a:t>Chat-APPs und Large Language Models</a:t>
            </a:r>
            <a:endParaRPr lang="LID4096" dirty="0"/>
          </a:p>
        </p:txBody>
      </p:sp>
      <p:sp>
        <p:nvSpPr>
          <p:cNvPr id="3" name="Content Placeholder 2">
            <a:extLst>
              <a:ext uri="{FF2B5EF4-FFF2-40B4-BE49-F238E27FC236}">
                <a16:creationId xmlns:a16="http://schemas.microsoft.com/office/drawing/2014/main" id="{072A9F5F-581E-CB25-8FAD-C59F2C2B70B0}"/>
              </a:ext>
            </a:extLst>
          </p:cNvPr>
          <p:cNvSpPr>
            <a:spLocks noGrp="1"/>
          </p:cNvSpPr>
          <p:nvPr>
            <p:ph sz="quarter" idx="10"/>
          </p:nvPr>
        </p:nvSpPr>
        <p:spPr>
          <a:xfrm>
            <a:off x="875566" y="1184015"/>
            <a:ext cx="10644901" cy="673360"/>
          </a:xfrm>
        </p:spPr>
        <p:txBody>
          <a:bodyPr/>
          <a:lstStyle/>
          <a:p>
            <a:r>
              <a:rPr lang="en-GB" dirty="0"/>
              <a:t>Specialized systems for academic research, e.g. </a:t>
            </a:r>
            <a:r>
              <a:rPr lang="en-GB" dirty="0">
                <a:solidFill>
                  <a:srgbClr val="6CAF69"/>
                </a:solidFill>
              </a:rPr>
              <a:t>summarizing</a:t>
            </a:r>
            <a:r>
              <a:rPr lang="en-GB" dirty="0"/>
              <a:t> publications</a:t>
            </a:r>
            <a:endParaRPr lang="LID4096" dirty="0"/>
          </a:p>
        </p:txBody>
      </p:sp>
      <p:sp>
        <p:nvSpPr>
          <p:cNvPr id="6" name="TextBox 5">
            <a:extLst>
              <a:ext uri="{FF2B5EF4-FFF2-40B4-BE49-F238E27FC236}">
                <a16:creationId xmlns:a16="http://schemas.microsoft.com/office/drawing/2014/main" id="{5A79841E-C4BC-277A-701C-96DA44109A32}"/>
              </a:ext>
            </a:extLst>
          </p:cNvPr>
          <p:cNvSpPr txBox="1"/>
          <p:nvPr/>
        </p:nvSpPr>
        <p:spPr>
          <a:xfrm>
            <a:off x="3161165" y="6163099"/>
            <a:ext cx="7834008" cy="646331"/>
          </a:xfrm>
          <a:prstGeom prst="rect">
            <a:avLst/>
          </a:prstGeom>
          <a:noFill/>
        </p:spPr>
        <p:txBody>
          <a:bodyPr wrap="square">
            <a:spAutoFit/>
          </a:bodyPr>
          <a:lstStyle/>
          <a:p>
            <a:r>
              <a:rPr lang="en-GB" dirty="0"/>
              <a:t>Source: Generated from </a:t>
            </a:r>
            <a:r>
              <a:rPr lang="en-US" dirty="0" err="1"/>
              <a:t>Soulios</a:t>
            </a:r>
            <a:r>
              <a:rPr lang="en-US" dirty="0"/>
              <a:t>, K. et al (2023), </a:t>
            </a:r>
            <a:br>
              <a:rPr lang="en-US" dirty="0"/>
            </a:br>
            <a:r>
              <a:rPr lang="en-US" dirty="0"/>
              <a:t>licensed </a:t>
            </a:r>
            <a:r>
              <a:rPr lang="en-US" dirty="0">
                <a:hlinkClick r:id="rId3"/>
              </a:rPr>
              <a:t>CC-BY 4.0</a:t>
            </a:r>
            <a:r>
              <a:rPr lang="en-GB" dirty="0"/>
              <a:t> </a:t>
            </a:r>
            <a:r>
              <a:rPr lang="en-US" dirty="0">
                <a:hlinkClick r:id="rId4"/>
              </a:rPr>
              <a:t>https://doi.org/10.1093/bioinformatics/btad713</a:t>
            </a:r>
            <a:r>
              <a:rPr lang="en-US" dirty="0"/>
              <a:t> </a:t>
            </a:r>
            <a:endParaRPr lang="LID4096" dirty="0"/>
          </a:p>
        </p:txBody>
      </p:sp>
      <p:sp>
        <p:nvSpPr>
          <p:cNvPr id="15" name="Arrow: Right 14">
            <a:extLst>
              <a:ext uri="{FF2B5EF4-FFF2-40B4-BE49-F238E27FC236}">
                <a16:creationId xmlns:a16="http://schemas.microsoft.com/office/drawing/2014/main" id="{2A99F89A-B51E-6E04-D4D1-7C01B99BCC7F}"/>
              </a:ext>
            </a:extLst>
          </p:cNvPr>
          <p:cNvSpPr/>
          <p:nvPr/>
        </p:nvSpPr>
        <p:spPr>
          <a:xfrm>
            <a:off x="3522499" y="4126370"/>
            <a:ext cx="625814" cy="661407"/>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LID4096"/>
          </a:p>
        </p:txBody>
      </p:sp>
      <p:sp>
        <p:nvSpPr>
          <p:cNvPr id="16" name="Rectangle 15">
            <a:extLst>
              <a:ext uri="{FF2B5EF4-FFF2-40B4-BE49-F238E27FC236}">
                <a16:creationId xmlns:a16="http://schemas.microsoft.com/office/drawing/2014/main" id="{F9095BF9-6243-BB60-5CBF-735635CEB89A}"/>
              </a:ext>
            </a:extLst>
          </p:cNvPr>
          <p:cNvSpPr/>
          <p:nvPr/>
        </p:nvSpPr>
        <p:spPr>
          <a:xfrm>
            <a:off x="10129250" y="3218307"/>
            <a:ext cx="881164" cy="404039"/>
          </a:xfrm>
          <a:prstGeom prst="rect">
            <a:avLst/>
          </a:prstGeom>
          <a:noFill/>
          <a:ln w="57150">
            <a:solidFill>
              <a:srgbClr val="6CA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1" name="Picture 10" descr="A screenshot of a computer&#10;&#10;AI-generated content may be incorrect.">
            <a:extLst>
              <a:ext uri="{FF2B5EF4-FFF2-40B4-BE49-F238E27FC236}">
                <a16:creationId xmlns:a16="http://schemas.microsoft.com/office/drawing/2014/main" id="{C48FD20C-C5F9-5BA6-D105-CD5A173CC66F}"/>
              </a:ext>
            </a:extLst>
          </p:cNvPr>
          <p:cNvPicPr>
            <a:picLocks noChangeAspect="1"/>
          </p:cNvPicPr>
          <p:nvPr/>
        </p:nvPicPr>
        <p:blipFill>
          <a:blip r:embed="rId5"/>
          <a:stretch>
            <a:fillRect/>
          </a:stretch>
        </p:blipFill>
        <p:spPr>
          <a:xfrm>
            <a:off x="4231228" y="2673229"/>
            <a:ext cx="5815108" cy="2514469"/>
          </a:xfrm>
          <a:prstGeom prst="rect">
            <a:avLst/>
          </a:prstGeom>
        </p:spPr>
      </p:pic>
      <p:pic>
        <p:nvPicPr>
          <p:cNvPr id="19" name="Picture 18" descr="A close up of a document&#10;&#10;AI-generated content may be incorrect.">
            <a:extLst>
              <a:ext uri="{FF2B5EF4-FFF2-40B4-BE49-F238E27FC236}">
                <a16:creationId xmlns:a16="http://schemas.microsoft.com/office/drawing/2014/main" id="{799E134B-77EC-3CC5-BAEC-72A860777BB2}"/>
              </a:ext>
            </a:extLst>
          </p:cNvPr>
          <p:cNvPicPr>
            <a:picLocks noChangeAspect="1"/>
          </p:cNvPicPr>
          <p:nvPr/>
        </p:nvPicPr>
        <p:blipFill>
          <a:blip r:embed="rId6"/>
          <a:stretch>
            <a:fillRect/>
          </a:stretch>
        </p:blipFill>
        <p:spPr>
          <a:xfrm>
            <a:off x="494528" y="1989469"/>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0" name="Picture 19" descr="A close up of a document&#10;&#10;AI-generated content may be incorrect.">
            <a:extLst>
              <a:ext uri="{FF2B5EF4-FFF2-40B4-BE49-F238E27FC236}">
                <a16:creationId xmlns:a16="http://schemas.microsoft.com/office/drawing/2014/main" id="{78C7927D-04E9-D638-6981-A75FAD42DBF0}"/>
              </a:ext>
            </a:extLst>
          </p:cNvPr>
          <p:cNvPicPr>
            <a:picLocks noChangeAspect="1"/>
          </p:cNvPicPr>
          <p:nvPr/>
        </p:nvPicPr>
        <p:blipFill>
          <a:blip r:embed="rId6"/>
          <a:stretch>
            <a:fillRect/>
          </a:stretch>
        </p:blipFill>
        <p:spPr>
          <a:xfrm>
            <a:off x="409808" y="1898051"/>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1" name="Picture 20" descr="A close up of a document&#10;&#10;AI-generated content may be incorrect.">
            <a:extLst>
              <a:ext uri="{FF2B5EF4-FFF2-40B4-BE49-F238E27FC236}">
                <a16:creationId xmlns:a16="http://schemas.microsoft.com/office/drawing/2014/main" id="{622EAFC6-5691-D886-3B62-26088079835F}"/>
              </a:ext>
            </a:extLst>
          </p:cNvPr>
          <p:cNvPicPr>
            <a:picLocks noChangeAspect="1"/>
          </p:cNvPicPr>
          <p:nvPr/>
        </p:nvPicPr>
        <p:blipFill>
          <a:blip r:embed="rId6"/>
          <a:stretch>
            <a:fillRect/>
          </a:stretch>
        </p:blipFill>
        <p:spPr>
          <a:xfrm>
            <a:off x="321203" y="1806633"/>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244351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87ED0-7139-C733-924E-FC37373E987E}"/>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B649CA4C-B540-D8C8-20D5-F2C0139D8877}"/>
              </a:ext>
            </a:extLst>
          </p:cNvPr>
          <p:cNvPicPr>
            <a:picLocks noChangeAspect="1"/>
          </p:cNvPicPr>
          <p:nvPr/>
        </p:nvPicPr>
        <p:blipFill>
          <a:blip r:embed="rId4"/>
          <a:stretch>
            <a:fillRect/>
          </a:stretch>
        </p:blipFill>
        <p:spPr>
          <a:xfrm>
            <a:off x="4148313" y="1807991"/>
            <a:ext cx="7952247" cy="4097373"/>
          </a:xfrm>
          <a:prstGeom prst="rect">
            <a:avLst/>
          </a:prstGeom>
        </p:spPr>
      </p:pic>
      <p:sp>
        <p:nvSpPr>
          <p:cNvPr id="2" name="Title 1">
            <a:extLst>
              <a:ext uri="{FF2B5EF4-FFF2-40B4-BE49-F238E27FC236}">
                <a16:creationId xmlns:a16="http://schemas.microsoft.com/office/drawing/2014/main" id="{887AD9C0-CE18-3E9B-9126-DAFA0B108DF8}"/>
              </a:ext>
            </a:extLst>
          </p:cNvPr>
          <p:cNvSpPr>
            <a:spLocks noGrp="1"/>
          </p:cNvSpPr>
          <p:nvPr>
            <p:ph type="title"/>
          </p:nvPr>
        </p:nvSpPr>
        <p:spPr/>
        <p:txBody>
          <a:bodyPr/>
          <a:lstStyle/>
          <a:p>
            <a:r>
              <a:rPr lang="en-GB" dirty="0"/>
              <a:t>Chat-APPs und Large Language Models</a:t>
            </a:r>
            <a:endParaRPr lang="LID4096" dirty="0"/>
          </a:p>
        </p:txBody>
      </p:sp>
      <p:sp>
        <p:nvSpPr>
          <p:cNvPr id="3" name="Content Placeholder 2">
            <a:extLst>
              <a:ext uri="{FF2B5EF4-FFF2-40B4-BE49-F238E27FC236}">
                <a16:creationId xmlns:a16="http://schemas.microsoft.com/office/drawing/2014/main" id="{25823806-805F-7CC6-90E5-B1710B0F3522}"/>
              </a:ext>
            </a:extLst>
          </p:cNvPr>
          <p:cNvSpPr>
            <a:spLocks noGrp="1"/>
          </p:cNvSpPr>
          <p:nvPr>
            <p:ph sz="quarter" idx="10"/>
          </p:nvPr>
        </p:nvSpPr>
        <p:spPr>
          <a:xfrm>
            <a:off x="875566" y="1184015"/>
            <a:ext cx="10644901" cy="673360"/>
          </a:xfrm>
        </p:spPr>
        <p:txBody>
          <a:bodyPr/>
          <a:lstStyle/>
          <a:p>
            <a:r>
              <a:rPr lang="en-GB" dirty="0"/>
              <a:t>Specialized systems for academic research, e.g. </a:t>
            </a:r>
            <a:r>
              <a:rPr lang="en-GB" dirty="0">
                <a:solidFill>
                  <a:srgbClr val="6CAF69"/>
                </a:solidFill>
              </a:rPr>
              <a:t>summarizing</a:t>
            </a:r>
            <a:r>
              <a:rPr lang="en-GB" dirty="0"/>
              <a:t> publications</a:t>
            </a:r>
            <a:endParaRPr lang="LID4096" dirty="0"/>
          </a:p>
        </p:txBody>
      </p:sp>
      <p:sp>
        <p:nvSpPr>
          <p:cNvPr id="6" name="TextBox 5">
            <a:extLst>
              <a:ext uri="{FF2B5EF4-FFF2-40B4-BE49-F238E27FC236}">
                <a16:creationId xmlns:a16="http://schemas.microsoft.com/office/drawing/2014/main" id="{F4F38B47-5E37-E77E-B9BC-6088DBB06AFF}"/>
              </a:ext>
            </a:extLst>
          </p:cNvPr>
          <p:cNvSpPr txBox="1"/>
          <p:nvPr/>
        </p:nvSpPr>
        <p:spPr>
          <a:xfrm>
            <a:off x="3161165" y="6163099"/>
            <a:ext cx="7834008" cy="646331"/>
          </a:xfrm>
          <a:prstGeom prst="rect">
            <a:avLst/>
          </a:prstGeom>
          <a:noFill/>
        </p:spPr>
        <p:txBody>
          <a:bodyPr wrap="square">
            <a:spAutoFit/>
          </a:bodyPr>
          <a:lstStyle/>
          <a:p>
            <a:r>
              <a:rPr lang="en-GB" dirty="0"/>
              <a:t>Source: Generated from </a:t>
            </a:r>
            <a:r>
              <a:rPr lang="en-US" dirty="0" err="1"/>
              <a:t>Soulios</a:t>
            </a:r>
            <a:r>
              <a:rPr lang="en-US" dirty="0"/>
              <a:t>, K. et al (2023), </a:t>
            </a:r>
            <a:br>
              <a:rPr lang="en-US" dirty="0"/>
            </a:br>
            <a:r>
              <a:rPr lang="en-US" dirty="0"/>
              <a:t>licensed </a:t>
            </a:r>
            <a:r>
              <a:rPr lang="en-US" dirty="0">
                <a:hlinkClick r:id="rId5"/>
              </a:rPr>
              <a:t>CC-BY 4.0</a:t>
            </a:r>
            <a:r>
              <a:rPr lang="en-GB" dirty="0"/>
              <a:t> </a:t>
            </a:r>
            <a:r>
              <a:rPr lang="en-US" dirty="0">
                <a:hlinkClick r:id="rId6"/>
              </a:rPr>
              <a:t>https://doi.org/10.1093/bioinformatics/btad713</a:t>
            </a:r>
            <a:r>
              <a:rPr lang="en-US" dirty="0"/>
              <a:t> </a:t>
            </a:r>
            <a:endParaRPr lang="LID4096" dirty="0"/>
          </a:p>
        </p:txBody>
      </p:sp>
      <p:sp>
        <p:nvSpPr>
          <p:cNvPr id="15" name="Arrow: Right 14">
            <a:extLst>
              <a:ext uri="{FF2B5EF4-FFF2-40B4-BE49-F238E27FC236}">
                <a16:creationId xmlns:a16="http://schemas.microsoft.com/office/drawing/2014/main" id="{60F28D22-52A4-6BFD-7A28-EF36683C4C0E}"/>
              </a:ext>
            </a:extLst>
          </p:cNvPr>
          <p:cNvSpPr/>
          <p:nvPr/>
        </p:nvSpPr>
        <p:spPr>
          <a:xfrm>
            <a:off x="3522499" y="4126370"/>
            <a:ext cx="625814" cy="661407"/>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LID4096"/>
          </a:p>
        </p:txBody>
      </p:sp>
      <p:sp>
        <p:nvSpPr>
          <p:cNvPr id="16" name="Rectangle 15">
            <a:extLst>
              <a:ext uri="{FF2B5EF4-FFF2-40B4-BE49-F238E27FC236}">
                <a16:creationId xmlns:a16="http://schemas.microsoft.com/office/drawing/2014/main" id="{AC12F89B-0092-0542-F211-B5C264950CC0}"/>
              </a:ext>
            </a:extLst>
          </p:cNvPr>
          <p:cNvSpPr/>
          <p:nvPr/>
        </p:nvSpPr>
        <p:spPr>
          <a:xfrm>
            <a:off x="11051121" y="2883266"/>
            <a:ext cx="881164" cy="404039"/>
          </a:xfrm>
          <a:prstGeom prst="rect">
            <a:avLst/>
          </a:prstGeom>
          <a:noFill/>
          <a:ln w="57150">
            <a:solidFill>
              <a:srgbClr val="6CA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9" name="Picture 18" descr="A close up of a document&#10;&#10;AI-generated content may be incorrect.">
            <a:extLst>
              <a:ext uri="{FF2B5EF4-FFF2-40B4-BE49-F238E27FC236}">
                <a16:creationId xmlns:a16="http://schemas.microsoft.com/office/drawing/2014/main" id="{5380FF80-3CDB-B6E7-7696-9FE7338D7D20}"/>
              </a:ext>
            </a:extLst>
          </p:cNvPr>
          <p:cNvPicPr>
            <a:picLocks noChangeAspect="1"/>
          </p:cNvPicPr>
          <p:nvPr/>
        </p:nvPicPr>
        <p:blipFill>
          <a:blip r:embed="rId7"/>
          <a:stretch>
            <a:fillRect/>
          </a:stretch>
        </p:blipFill>
        <p:spPr>
          <a:xfrm>
            <a:off x="494528" y="1989469"/>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0" name="Picture 19" descr="A close up of a document&#10;&#10;AI-generated content may be incorrect.">
            <a:extLst>
              <a:ext uri="{FF2B5EF4-FFF2-40B4-BE49-F238E27FC236}">
                <a16:creationId xmlns:a16="http://schemas.microsoft.com/office/drawing/2014/main" id="{8AF229FA-7BE8-4FDB-AB30-AAB4755C5CC4}"/>
              </a:ext>
            </a:extLst>
          </p:cNvPr>
          <p:cNvPicPr>
            <a:picLocks noChangeAspect="1"/>
          </p:cNvPicPr>
          <p:nvPr/>
        </p:nvPicPr>
        <p:blipFill>
          <a:blip r:embed="rId7"/>
          <a:stretch>
            <a:fillRect/>
          </a:stretch>
        </p:blipFill>
        <p:spPr>
          <a:xfrm>
            <a:off x="409808" y="1898051"/>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1" name="Picture 20" descr="A close up of a document&#10;&#10;AI-generated content may be incorrect.">
            <a:extLst>
              <a:ext uri="{FF2B5EF4-FFF2-40B4-BE49-F238E27FC236}">
                <a16:creationId xmlns:a16="http://schemas.microsoft.com/office/drawing/2014/main" id="{AC020E3E-006D-6231-711D-D112E00A9C23}"/>
              </a:ext>
            </a:extLst>
          </p:cNvPr>
          <p:cNvPicPr>
            <a:picLocks noChangeAspect="1"/>
          </p:cNvPicPr>
          <p:nvPr/>
        </p:nvPicPr>
        <p:blipFill>
          <a:blip r:embed="rId7"/>
          <a:stretch>
            <a:fillRect/>
          </a:stretch>
        </p:blipFill>
        <p:spPr>
          <a:xfrm>
            <a:off x="321203" y="1806633"/>
            <a:ext cx="2983225" cy="388199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2" name="AI_&amp;_Chemical_Safety">
            <a:hlinkClick r:id="" action="ppaction://media"/>
            <a:extLst>
              <a:ext uri="{FF2B5EF4-FFF2-40B4-BE49-F238E27FC236}">
                <a16:creationId xmlns:a16="http://schemas.microsoft.com/office/drawing/2014/main" id="{E103D7C6-6A82-AEB5-D577-2F52384B8804}"/>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233033" y="2579252"/>
            <a:ext cx="5737955" cy="3227600"/>
          </a:xfrm>
          <a:prstGeom prst="rect">
            <a:avLst/>
          </a:prstGeom>
        </p:spPr>
      </p:pic>
    </p:spTree>
    <p:extLst>
      <p:ext uri="{BB962C8B-B14F-4D97-AF65-F5344CB8AC3E}">
        <p14:creationId xmlns:p14="http://schemas.microsoft.com/office/powerpoint/2010/main" val="3840500057"/>
      </p:ext>
    </p:extLst>
  </p:cSld>
  <p:clrMapOvr>
    <a:masterClrMapping/>
  </p:clrMapOvr>
  <p:timing>
    <p:tnLst>
      <p:par>
        <p:cTn id="1" dur="indefinite" restart="never" nodeType="tmRoot">
          <p:childTnLst>
            <p:video>
              <p:cMediaNode vol="80000">
                <p:cTn id="2" fill="hold" display="0">
                  <p:stCondLst>
                    <p:cond delay="indefinite"/>
                  </p:stCondLst>
                </p:cTn>
                <p:tgtEl>
                  <p:spTgt spid="2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32815-B5DD-586D-FAD8-D0B2EE26BBE7}"/>
              </a:ext>
            </a:extLst>
          </p:cNvPr>
          <p:cNvSpPr>
            <a:spLocks noGrp="1"/>
          </p:cNvSpPr>
          <p:nvPr>
            <p:ph type="title"/>
          </p:nvPr>
        </p:nvSpPr>
        <p:spPr/>
        <p:txBody>
          <a:bodyPr/>
          <a:lstStyle/>
          <a:p>
            <a:r>
              <a:rPr lang="en-GB" dirty="0"/>
              <a:t>AI-assisted [literature] research</a:t>
            </a:r>
            <a:endParaRPr lang="LID4096" dirty="0"/>
          </a:p>
        </p:txBody>
      </p:sp>
      <p:sp>
        <p:nvSpPr>
          <p:cNvPr id="3" name="Content Placeholder 2">
            <a:extLst>
              <a:ext uri="{FF2B5EF4-FFF2-40B4-BE49-F238E27FC236}">
                <a16:creationId xmlns:a16="http://schemas.microsoft.com/office/drawing/2014/main" id="{79D871E1-978B-7A5F-8694-140E6D1E786B}"/>
              </a:ext>
            </a:extLst>
          </p:cNvPr>
          <p:cNvSpPr>
            <a:spLocks noGrp="1"/>
          </p:cNvSpPr>
          <p:nvPr>
            <p:ph sz="quarter" idx="10"/>
          </p:nvPr>
        </p:nvSpPr>
        <p:spPr/>
        <p:txBody>
          <a:bodyPr/>
          <a:lstStyle/>
          <a:p>
            <a:r>
              <a:rPr lang="en-GB" dirty="0"/>
              <a:t>Services such as perplexity and scite.ai assist in finding literature </a:t>
            </a:r>
            <a:endParaRPr lang="LID4096" dirty="0"/>
          </a:p>
        </p:txBody>
      </p:sp>
      <p:sp>
        <p:nvSpPr>
          <p:cNvPr id="14" name="TextBox 13">
            <a:extLst>
              <a:ext uri="{FF2B5EF4-FFF2-40B4-BE49-F238E27FC236}">
                <a16:creationId xmlns:a16="http://schemas.microsoft.com/office/drawing/2014/main" id="{8A8C0941-5C02-C893-8DFC-1BBF6B7F1081}"/>
              </a:ext>
            </a:extLst>
          </p:cNvPr>
          <p:cNvSpPr txBox="1"/>
          <p:nvPr/>
        </p:nvSpPr>
        <p:spPr>
          <a:xfrm>
            <a:off x="3226833" y="6290850"/>
            <a:ext cx="5152627" cy="523220"/>
          </a:xfrm>
          <a:prstGeom prst="rect">
            <a:avLst/>
          </a:prstGeom>
          <a:noFill/>
        </p:spPr>
        <p:txBody>
          <a:bodyPr wrap="square">
            <a:spAutoFit/>
          </a:bodyPr>
          <a:lstStyle/>
          <a:p>
            <a:r>
              <a:rPr lang="en-GB" sz="1400" dirty="0">
                <a:hlinkClick r:id="rId2"/>
              </a:rPr>
              <a:t>https://perplexity.ai</a:t>
            </a:r>
            <a:r>
              <a:rPr lang="en-GB" sz="1400" dirty="0"/>
              <a:t> </a:t>
            </a:r>
          </a:p>
          <a:p>
            <a:r>
              <a:rPr lang="en-GB" sz="1400" dirty="0">
                <a:hlinkClick r:id="rId3"/>
              </a:rPr>
              <a:t>https://scite.ai</a:t>
            </a:r>
            <a:r>
              <a:rPr lang="en-GB" sz="1400" dirty="0"/>
              <a:t> </a:t>
            </a:r>
            <a:endParaRPr lang="LID4096" sz="1400" dirty="0"/>
          </a:p>
        </p:txBody>
      </p:sp>
      <p:pic>
        <p:nvPicPr>
          <p:cNvPr id="5" name="Picture 4">
            <a:extLst>
              <a:ext uri="{FF2B5EF4-FFF2-40B4-BE49-F238E27FC236}">
                <a16:creationId xmlns:a16="http://schemas.microsoft.com/office/drawing/2014/main" id="{875C07AE-0409-482E-16CD-BCE12E1A61CB}"/>
              </a:ext>
            </a:extLst>
          </p:cNvPr>
          <p:cNvPicPr>
            <a:picLocks noChangeAspect="1"/>
          </p:cNvPicPr>
          <p:nvPr/>
        </p:nvPicPr>
        <p:blipFill>
          <a:blip r:embed="rId4"/>
          <a:srcRect t="20828" b="43260"/>
          <a:stretch>
            <a:fillRect/>
          </a:stretch>
        </p:blipFill>
        <p:spPr>
          <a:xfrm>
            <a:off x="207926" y="3238500"/>
            <a:ext cx="6721193" cy="2763477"/>
          </a:xfrm>
          <a:prstGeom prst="rect">
            <a:avLst/>
          </a:prstGeom>
        </p:spPr>
      </p:pic>
      <p:pic>
        <p:nvPicPr>
          <p:cNvPr id="6" name="Picture 5">
            <a:extLst>
              <a:ext uri="{FF2B5EF4-FFF2-40B4-BE49-F238E27FC236}">
                <a16:creationId xmlns:a16="http://schemas.microsoft.com/office/drawing/2014/main" id="{320AE198-E33E-57B4-E829-71426E8C84C0}"/>
              </a:ext>
            </a:extLst>
          </p:cNvPr>
          <p:cNvPicPr>
            <a:picLocks noChangeAspect="1"/>
          </p:cNvPicPr>
          <p:nvPr/>
        </p:nvPicPr>
        <p:blipFill>
          <a:blip r:embed="rId4"/>
          <a:srcRect b="79171"/>
          <a:stretch>
            <a:fillRect/>
          </a:stretch>
        </p:blipFill>
        <p:spPr>
          <a:xfrm>
            <a:off x="207927" y="1635759"/>
            <a:ext cx="6721193" cy="1602741"/>
          </a:xfrm>
          <a:prstGeom prst="rect">
            <a:avLst/>
          </a:prstGeom>
        </p:spPr>
      </p:pic>
      <p:pic>
        <p:nvPicPr>
          <p:cNvPr id="12" name="Picture 11">
            <a:extLst>
              <a:ext uri="{FF2B5EF4-FFF2-40B4-BE49-F238E27FC236}">
                <a16:creationId xmlns:a16="http://schemas.microsoft.com/office/drawing/2014/main" id="{45F04155-24C0-5861-2CE4-346FBAF28FDD}"/>
              </a:ext>
            </a:extLst>
          </p:cNvPr>
          <p:cNvPicPr>
            <a:picLocks noChangeAspect="1"/>
          </p:cNvPicPr>
          <p:nvPr/>
        </p:nvPicPr>
        <p:blipFill>
          <a:blip r:embed="rId5"/>
          <a:srcRect b="23164"/>
          <a:stretch>
            <a:fillRect/>
          </a:stretch>
        </p:blipFill>
        <p:spPr>
          <a:xfrm>
            <a:off x="7087425" y="1635759"/>
            <a:ext cx="9376155" cy="4366218"/>
          </a:xfrm>
          <a:prstGeom prst="rect">
            <a:avLst/>
          </a:prstGeom>
        </p:spPr>
      </p:pic>
    </p:spTree>
    <p:extLst>
      <p:ext uri="{BB962C8B-B14F-4D97-AF65-F5344CB8AC3E}">
        <p14:creationId xmlns:p14="http://schemas.microsoft.com/office/powerpoint/2010/main" val="186093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B3E7F-FCED-EED0-7860-5443A633564F}"/>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5BCFE435-50AC-A39A-B961-B1901736C8E8}"/>
              </a:ext>
            </a:extLst>
          </p:cNvPr>
          <p:cNvPicPr>
            <a:picLocks noChangeAspect="1"/>
          </p:cNvPicPr>
          <p:nvPr/>
        </p:nvPicPr>
        <p:blipFill>
          <a:blip r:embed="rId2"/>
          <a:srcRect t="20828" b="43260"/>
          <a:stretch>
            <a:fillRect/>
          </a:stretch>
        </p:blipFill>
        <p:spPr>
          <a:xfrm>
            <a:off x="207926" y="3238500"/>
            <a:ext cx="6721193" cy="2763477"/>
          </a:xfrm>
          <a:prstGeom prst="rect">
            <a:avLst/>
          </a:prstGeom>
        </p:spPr>
      </p:pic>
      <p:sp>
        <p:nvSpPr>
          <p:cNvPr id="2" name="Title 1">
            <a:extLst>
              <a:ext uri="{FF2B5EF4-FFF2-40B4-BE49-F238E27FC236}">
                <a16:creationId xmlns:a16="http://schemas.microsoft.com/office/drawing/2014/main" id="{A701BCA3-E35F-1268-A2EA-90A1D4DD17B4}"/>
              </a:ext>
            </a:extLst>
          </p:cNvPr>
          <p:cNvSpPr>
            <a:spLocks noGrp="1"/>
          </p:cNvSpPr>
          <p:nvPr>
            <p:ph type="title"/>
          </p:nvPr>
        </p:nvSpPr>
        <p:spPr/>
        <p:txBody>
          <a:bodyPr/>
          <a:lstStyle/>
          <a:p>
            <a:r>
              <a:rPr lang="en-GB" dirty="0"/>
              <a:t>AI-assisted [literature] research</a:t>
            </a:r>
            <a:endParaRPr lang="LID4096" dirty="0"/>
          </a:p>
        </p:txBody>
      </p:sp>
      <p:sp>
        <p:nvSpPr>
          <p:cNvPr id="3" name="Content Placeholder 2">
            <a:extLst>
              <a:ext uri="{FF2B5EF4-FFF2-40B4-BE49-F238E27FC236}">
                <a16:creationId xmlns:a16="http://schemas.microsoft.com/office/drawing/2014/main" id="{C72765F4-34F1-CB65-17A9-62B38FD74BA7}"/>
              </a:ext>
            </a:extLst>
          </p:cNvPr>
          <p:cNvSpPr>
            <a:spLocks noGrp="1"/>
          </p:cNvSpPr>
          <p:nvPr>
            <p:ph sz="quarter" idx="10"/>
          </p:nvPr>
        </p:nvSpPr>
        <p:spPr/>
        <p:txBody>
          <a:bodyPr/>
          <a:lstStyle/>
          <a:p>
            <a:r>
              <a:rPr lang="en-GB" dirty="0"/>
              <a:t>Services such as perplexity and scite.ai assist in finding literature </a:t>
            </a:r>
            <a:endParaRPr lang="LID4096" dirty="0"/>
          </a:p>
          <a:p>
            <a:r>
              <a:rPr lang="en-GB" dirty="0"/>
              <a:t> </a:t>
            </a:r>
            <a:endParaRPr lang="LID4096" dirty="0"/>
          </a:p>
        </p:txBody>
      </p:sp>
      <p:pic>
        <p:nvPicPr>
          <p:cNvPr id="5" name="Picture 4">
            <a:extLst>
              <a:ext uri="{FF2B5EF4-FFF2-40B4-BE49-F238E27FC236}">
                <a16:creationId xmlns:a16="http://schemas.microsoft.com/office/drawing/2014/main" id="{AC98CEB7-B7A7-6D2F-4F28-31A6E664EBC7}"/>
              </a:ext>
            </a:extLst>
          </p:cNvPr>
          <p:cNvPicPr>
            <a:picLocks noChangeAspect="1"/>
          </p:cNvPicPr>
          <p:nvPr/>
        </p:nvPicPr>
        <p:blipFill>
          <a:blip r:embed="rId2"/>
          <a:srcRect b="79171"/>
          <a:stretch>
            <a:fillRect/>
          </a:stretch>
        </p:blipFill>
        <p:spPr>
          <a:xfrm>
            <a:off x="207927" y="1635759"/>
            <a:ext cx="6721193" cy="1602741"/>
          </a:xfrm>
          <a:prstGeom prst="rect">
            <a:avLst/>
          </a:prstGeom>
        </p:spPr>
      </p:pic>
      <p:pic>
        <p:nvPicPr>
          <p:cNvPr id="7" name="Picture 6">
            <a:extLst>
              <a:ext uri="{FF2B5EF4-FFF2-40B4-BE49-F238E27FC236}">
                <a16:creationId xmlns:a16="http://schemas.microsoft.com/office/drawing/2014/main" id="{7D9CF437-BF06-6A62-B8F7-856E7BF99B84}"/>
              </a:ext>
            </a:extLst>
          </p:cNvPr>
          <p:cNvPicPr>
            <a:picLocks noChangeAspect="1"/>
          </p:cNvPicPr>
          <p:nvPr/>
        </p:nvPicPr>
        <p:blipFill>
          <a:blip r:embed="rId3"/>
          <a:stretch>
            <a:fillRect/>
          </a:stretch>
        </p:blipFill>
        <p:spPr>
          <a:xfrm>
            <a:off x="5032768" y="6969760"/>
            <a:ext cx="5540224" cy="6858000"/>
          </a:xfrm>
          <a:prstGeom prst="rect">
            <a:avLst/>
          </a:prstGeom>
        </p:spPr>
      </p:pic>
      <p:sp>
        <p:nvSpPr>
          <p:cNvPr id="9" name="TextBox 8">
            <a:extLst>
              <a:ext uri="{FF2B5EF4-FFF2-40B4-BE49-F238E27FC236}">
                <a16:creationId xmlns:a16="http://schemas.microsoft.com/office/drawing/2014/main" id="{A01B9855-A4C0-ABBC-D7A3-EDD96A60D0B2}"/>
              </a:ext>
            </a:extLst>
          </p:cNvPr>
          <p:cNvSpPr txBox="1"/>
          <p:nvPr/>
        </p:nvSpPr>
        <p:spPr>
          <a:xfrm>
            <a:off x="3012440" y="6131560"/>
            <a:ext cx="5349240" cy="646331"/>
          </a:xfrm>
          <a:prstGeom prst="rect">
            <a:avLst/>
          </a:prstGeom>
          <a:noFill/>
        </p:spPr>
        <p:txBody>
          <a:bodyPr wrap="square">
            <a:spAutoFit/>
          </a:bodyPr>
          <a:lstStyle/>
          <a:p>
            <a:r>
              <a:rPr lang="LID4096" dirty="0">
                <a:hlinkClick r:id="rId4"/>
              </a:rPr>
              <a:t>https://www.perplexity.ai/search/does-emotion-prompting-really-h158xLyzSqiqzDYq_cUOXg#0</a:t>
            </a:r>
            <a:r>
              <a:rPr lang="en-GB" dirty="0"/>
              <a:t> </a:t>
            </a:r>
            <a:endParaRPr lang="LID4096" dirty="0"/>
          </a:p>
        </p:txBody>
      </p:sp>
      <p:sp>
        <p:nvSpPr>
          <p:cNvPr id="4" name="Rectangle: Rounded Corners 3">
            <a:extLst>
              <a:ext uri="{FF2B5EF4-FFF2-40B4-BE49-F238E27FC236}">
                <a16:creationId xmlns:a16="http://schemas.microsoft.com/office/drawing/2014/main" id="{FA581981-95F6-57AB-D0D8-D38A8090C854}"/>
              </a:ext>
            </a:extLst>
          </p:cNvPr>
          <p:cNvSpPr/>
          <p:nvPr/>
        </p:nvSpPr>
        <p:spPr>
          <a:xfrm>
            <a:off x="3779520" y="3637280"/>
            <a:ext cx="1253248" cy="589280"/>
          </a:xfrm>
          <a:prstGeom prst="round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 name="Rectangle: Rounded Corners 5">
            <a:extLst>
              <a:ext uri="{FF2B5EF4-FFF2-40B4-BE49-F238E27FC236}">
                <a16:creationId xmlns:a16="http://schemas.microsoft.com/office/drawing/2014/main" id="{7B647932-4F21-B218-F32A-10FFF486CB58}"/>
              </a:ext>
            </a:extLst>
          </p:cNvPr>
          <p:cNvSpPr/>
          <p:nvPr/>
        </p:nvSpPr>
        <p:spPr>
          <a:xfrm>
            <a:off x="5073783" y="3637280"/>
            <a:ext cx="1253248" cy="589280"/>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8" name="Rectangle: Rounded Corners 7">
            <a:extLst>
              <a:ext uri="{FF2B5EF4-FFF2-40B4-BE49-F238E27FC236}">
                <a16:creationId xmlns:a16="http://schemas.microsoft.com/office/drawing/2014/main" id="{0D135F6C-C54E-289F-348F-2424EE73E23E}"/>
              </a:ext>
            </a:extLst>
          </p:cNvPr>
          <p:cNvSpPr/>
          <p:nvPr/>
        </p:nvSpPr>
        <p:spPr>
          <a:xfrm>
            <a:off x="2465353" y="3637280"/>
            <a:ext cx="1253248" cy="589280"/>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 name="Rectangle: Rounded Corners 9">
            <a:extLst>
              <a:ext uri="{FF2B5EF4-FFF2-40B4-BE49-F238E27FC236}">
                <a16:creationId xmlns:a16="http://schemas.microsoft.com/office/drawing/2014/main" id="{A384CED1-A1B1-6FCC-2D55-358EEB0DB6F1}"/>
              </a:ext>
            </a:extLst>
          </p:cNvPr>
          <p:cNvSpPr/>
          <p:nvPr/>
        </p:nvSpPr>
        <p:spPr>
          <a:xfrm>
            <a:off x="1171506" y="3637280"/>
            <a:ext cx="1253248" cy="589280"/>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1" name="Speech Bubble: Rectangle 10">
            <a:extLst>
              <a:ext uri="{FF2B5EF4-FFF2-40B4-BE49-F238E27FC236}">
                <a16:creationId xmlns:a16="http://schemas.microsoft.com/office/drawing/2014/main" id="{E8C6A32A-E123-3C79-B3F3-5B6903CA7376}"/>
              </a:ext>
            </a:extLst>
          </p:cNvPr>
          <p:cNvSpPr/>
          <p:nvPr/>
        </p:nvSpPr>
        <p:spPr>
          <a:xfrm>
            <a:off x="6838032" y="4538346"/>
            <a:ext cx="3563268" cy="975360"/>
          </a:xfrm>
          <a:prstGeom prst="wedgeRectCallout">
            <a:avLst>
              <a:gd name="adj1" fmla="val -68157"/>
              <a:gd name="adj2" fmla="val -66667"/>
            </a:avLst>
          </a:prstGeom>
          <a:solidFill>
            <a:schemeClr val="bg1"/>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rPr>
              <a:t>AI does not free us from checking sources!</a:t>
            </a:r>
            <a:endParaRPr lang="LID4096" sz="2400" dirty="0">
              <a:solidFill>
                <a:schemeClr val="tx1"/>
              </a:solidFill>
            </a:endParaRPr>
          </a:p>
        </p:txBody>
      </p:sp>
      <p:sp>
        <p:nvSpPr>
          <p:cNvPr id="12" name="Rectangle 11">
            <a:extLst>
              <a:ext uri="{FF2B5EF4-FFF2-40B4-BE49-F238E27FC236}">
                <a16:creationId xmlns:a16="http://schemas.microsoft.com/office/drawing/2014/main" id="{73041238-2A59-9BFE-8548-118B8B32CFD2}"/>
              </a:ext>
            </a:extLst>
          </p:cNvPr>
          <p:cNvSpPr/>
          <p:nvPr/>
        </p:nvSpPr>
        <p:spPr>
          <a:xfrm>
            <a:off x="3320346" y="4979425"/>
            <a:ext cx="2691834" cy="167661"/>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3" name="Rectangle 12">
            <a:extLst>
              <a:ext uri="{FF2B5EF4-FFF2-40B4-BE49-F238E27FC236}">
                <a16:creationId xmlns:a16="http://schemas.microsoft.com/office/drawing/2014/main" id="{BF39D01F-A557-A158-3A10-77D6C83A8C51}"/>
              </a:ext>
            </a:extLst>
          </p:cNvPr>
          <p:cNvSpPr/>
          <p:nvPr/>
        </p:nvSpPr>
        <p:spPr>
          <a:xfrm>
            <a:off x="1171506" y="5147086"/>
            <a:ext cx="4924494" cy="205740"/>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17313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A7A13-96FE-3959-6CE1-76EBA8D17A6F}"/>
              </a:ext>
            </a:extLst>
          </p:cNvPr>
          <p:cNvSpPr>
            <a:spLocks noGrp="1"/>
          </p:cNvSpPr>
          <p:nvPr>
            <p:ph type="title"/>
          </p:nvPr>
        </p:nvSpPr>
        <p:spPr/>
        <p:txBody>
          <a:bodyPr/>
          <a:lstStyle/>
          <a:p>
            <a:r>
              <a:rPr lang="en-GB" dirty="0"/>
              <a:t>AI-assisted [literature] research</a:t>
            </a:r>
            <a:endParaRPr lang="LID4096" dirty="0"/>
          </a:p>
        </p:txBody>
      </p:sp>
      <p:sp>
        <p:nvSpPr>
          <p:cNvPr id="3" name="Content Placeholder 2">
            <a:extLst>
              <a:ext uri="{FF2B5EF4-FFF2-40B4-BE49-F238E27FC236}">
                <a16:creationId xmlns:a16="http://schemas.microsoft.com/office/drawing/2014/main" id="{12501415-11D9-96D4-E2E7-C5520E7CE751}"/>
              </a:ext>
            </a:extLst>
          </p:cNvPr>
          <p:cNvSpPr>
            <a:spLocks noGrp="1"/>
          </p:cNvSpPr>
          <p:nvPr>
            <p:ph sz="quarter" idx="10"/>
          </p:nvPr>
        </p:nvSpPr>
        <p:spPr/>
        <p:txBody>
          <a:bodyPr/>
          <a:lstStyle/>
          <a:p>
            <a:r>
              <a:rPr lang="en-GB" dirty="0"/>
              <a:t>Services such as perplexity and scite.ai assist in finding literature </a:t>
            </a:r>
            <a:endParaRPr lang="LID4096" dirty="0"/>
          </a:p>
          <a:p>
            <a:r>
              <a:rPr lang="en-GB" dirty="0"/>
              <a:t> </a:t>
            </a:r>
            <a:endParaRPr lang="LID4096" dirty="0"/>
          </a:p>
          <a:p>
            <a:endParaRPr lang="LID4096" dirty="0"/>
          </a:p>
        </p:txBody>
      </p:sp>
      <p:pic>
        <p:nvPicPr>
          <p:cNvPr id="5" name="Picture 4">
            <a:extLst>
              <a:ext uri="{FF2B5EF4-FFF2-40B4-BE49-F238E27FC236}">
                <a16:creationId xmlns:a16="http://schemas.microsoft.com/office/drawing/2014/main" id="{2958330C-3551-7725-0146-959B1605FC7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875566" y="1834848"/>
            <a:ext cx="7992590" cy="4029637"/>
          </a:xfrm>
          <a:prstGeom prst="rect">
            <a:avLst/>
          </a:prstGeom>
        </p:spPr>
      </p:pic>
      <p:sp>
        <p:nvSpPr>
          <p:cNvPr id="6" name="TextBox 5">
            <a:extLst>
              <a:ext uri="{FF2B5EF4-FFF2-40B4-BE49-F238E27FC236}">
                <a16:creationId xmlns:a16="http://schemas.microsoft.com/office/drawing/2014/main" id="{33ACDDF9-9AC3-01CB-543E-88FB3AFE63AF}"/>
              </a:ext>
            </a:extLst>
          </p:cNvPr>
          <p:cNvSpPr txBox="1"/>
          <p:nvPr/>
        </p:nvSpPr>
        <p:spPr>
          <a:xfrm>
            <a:off x="3012440" y="6131560"/>
            <a:ext cx="5349240" cy="646331"/>
          </a:xfrm>
          <a:prstGeom prst="rect">
            <a:avLst/>
          </a:prstGeom>
          <a:noFill/>
        </p:spPr>
        <p:txBody>
          <a:bodyPr wrap="square">
            <a:spAutoFit/>
          </a:bodyPr>
          <a:lstStyle/>
          <a:p>
            <a:r>
              <a:rPr lang="LID4096" dirty="0">
                <a:hlinkClick r:id="rId4"/>
              </a:rPr>
              <a:t>https://www.perplexity.ai/search/does-emotion-prompting-really-h158xLyzSqiqzDYq_cUOXg#0</a:t>
            </a:r>
            <a:r>
              <a:rPr lang="en-GB" dirty="0"/>
              <a:t> </a:t>
            </a:r>
            <a:endParaRPr lang="LID4096" dirty="0"/>
          </a:p>
        </p:txBody>
      </p:sp>
      <p:sp>
        <p:nvSpPr>
          <p:cNvPr id="7" name="Rectangle: Rounded Corners 6">
            <a:extLst>
              <a:ext uri="{FF2B5EF4-FFF2-40B4-BE49-F238E27FC236}">
                <a16:creationId xmlns:a16="http://schemas.microsoft.com/office/drawing/2014/main" id="{CDB3AC4D-7EC4-F0ED-7AF4-21B45B570190}"/>
              </a:ext>
            </a:extLst>
          </p:cNvPr>
          <p:cNvSpPr/>
          <p:nvPr/>
        </p:nvSpPr>
        <p:spPr>
          <a:xfrm>
            <a:off x="1394460" y="4970969"/>
            <a:ext cx="3848100" cy="378271"/>
          </a:xfrm>
          <a:prstGeom prst="roundRect">
            <a:avLst/>
          </a:prstGeom>
          <a:noFill/>
          <a:ln w="571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 name="Rectangle 8">
            <a:extLst>
              <a:ext uri="{FF2B5EF4-FFF2-40B4-BE49-F238E27FC236}">
                <a16:creationId xmlns:a16="http://schemas.microsoft.com/office/drawing/2014/main" id="{EC05D0F6-16FA-00A8-46C5-AA405D18248F}"/>
              </a:ext>
            </a:extLst>
          </p:cNvPr>
          <p:cNvSpPr/>
          <p:nvPr/>
        </p:nvSpPr>
        <p:spPr>
          <a:xfrm>
            <a:off x="5242560" y="3326130"/>
            <a:ext cx="3119120" cy="205740"/>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 name="Rectangle 9">
            <a:extLst>
              <a:ext uri="{FF2B5EF4-FFF2-40B4-BE49-F238E27FC236}">
                <a16:creationId xmlns:a16="http://schemas.microsoft.com/office/drawing/2014/main" id="{49B42FA7-A0FB-0B6D-D9DE-2CF01D8AD9A2}"/>
              </a:ext>
            </a:extLst>
          </p:cNvPr>
          <p:cNvSpPr/>
          <p:nvPr/>
        </p:nvSpPr>
        <p:spPr>
          <a:xfrm>
            <a:off x="1242060" y="3602016"/>
            <a:ext cx="6789420" cy="205740"/>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1" name="Rectangle 10">
            <a:extLst>
              <a:ext uri="{FF2B5EF4-FFF2-40B4-BE49-F238E27FC236}">
                <a16:creationId xmlns:a16="http://schemas.microsoft.com/office/drawing/2014/main" id="{A563124A-905D-C75D-7C9B-2A0E099AE43A}"/>
              </a:ext>
            </a:extLst>
          </p:cNvPr>
          <p:cNvSpPr/>
          <p:nvPr/>
        </p:nvSpPr>
        <p:spPr>
          <a:xfrm>
            <a:off x="5379720" y="4480560"/>
            <a:ext cx="4122420" cy="13839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780006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2111C-1F44-1200-59B8-D465990E47BA}"/>
              </a:ext>
            </a:extLst>
          </p:cNvPr>
          <p:cNvSpPr>
            <a:spLocks noGrp="1"/>
          </p:cNvSpPr>
          <p:nvPr>
            <p:ph type="title"/>
          </p:nvPr>
        </p:nvSpPr>
        <p:spPr/>
        <p:txBody>
          <a:bodyPr/>
          <a:lstStyle/>
          <a:p>
            <a:r>
              <a:rPr lang="en-GB" dirty="0"/>
              <a:t>AI-assisted [literature] research</a:t>
            </a:r>
            <a:endParaRPr lang="LID4096" dirty="0"/>
          </a:p>
        </p:txBody>
      </p:sp>
      <p:sp>
        <p:nvSpPr>
          <p:cNvPr id="3" name="Content Placeholder 2">
            <a:extLst>
              <a:ext uri="{FF2B5EF4-FFF2-40B4-BE49-F238E27FC236}">
                <a16:creationId xmlns:a16="http://schemas.microsoft.com/office/drawing/2014/main" id="{27E5A47F-1BBA-77FA-F463-97E1293FB66B}"/>
              </a:ext>
            </a:extLst>
          </p:cNvPr>
          <p:cNvSpPr>
            <a:spLocks noGrp="1"/>
          </p:cNvSpPr>
          <p:nvPr>
            <p:ph sz="quarter" idx="10"/>
          </p:nvPr>
        </p:nvSpPr>
        <p:spPr>
          <a:xfrm>
            <a:off x="875566" y="1184015"/>
            <a:ext cx="10644901" cy="469687"/>
          </a:xfrm>
        </p:spPr>
        <p:txBody>
          <a:bodyPr/>
          <a:lstStyle/>
          <a:p>
            <a:r>
              <a:rPr lang="en-GB" dirty="0"/>
              <a:t>Emotion-Prompting in contemporary non-scientific literature</a:t>
            </a:r>
            <a:endParaRPr lang="LID4096" dirty="0"/>
          </a:p>
        </p:txBody>
      </p:sp>
      <p:pic>
        <p:nvPicPr>
          <p:cNvPr id="4" name="Picture 3">
            <a:extLst>
              <a:ext uri="{FF2B5EF4-FFF2-40B4-BE49-F238E27FC236}">
                <a16:creationId xmlns:a16="http://schemas.microsoft.com/office/drawing/2014/main" id="{9274C711-631F-0A84-A90E-E71367DB064E}"/>
              </a:ext>
            </a:extLst>
          </p:cNvPr>
          <p:cNvPicPr>
            <a:picLocks noChangeAspect="1"/>
          </p:cNvPicPr>
          <p:nvPr/>
        </p:nvPicPr>
        <p:blipFill>
          <a:blip r:embed="rId2"/>
          <a:srcRect l="5934" t="21903" r="18879" b="55402"/>
          <a:stretch>
            <a:fillRect/>
          </a:stretch>
        </p:blipFill>
        <p:spPr>
          <a:xfrm>
            <a:off x="205777" y="1687768"/>
            <a:ext cx="5992239" cy="1556427"/>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A370D899-896B-5EB5-C1EA-78E691D8AE59}"/>
              </a:ext>
            </a:extLst>
          </p:cNvPr>
          <p:cNvPicPr>
            <a:picLocks noChangeAspect="1"/>
          </p:cNvPicPr>
          <p:nvPr/>
        </p:nvPicPr>
        <p:blipFill>
          <a:blip r:embed="rId3"/>
          <a:srcRect l="6399" t="32498" r="20298" b="51590"/>
          <a:stretch>
            <a:fillRect/>
          </a:stretch>
        </p:blipFill>
        <p:spPr>
          <a:xfrm>
            <a:off x="6354259" y="4200820"/>
            <a:ext cx="4866953" cy="1091261"/>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D9B5418A-B918-6210-990F-44D87827DC14}"/>
              </a:ext>
            </a:extLst>
          </p:cNvPr>
          <p:cNvSpPr txBox="1"/>
          <p:nvPr/>
        </p:nvSpPr>
        <p:spPr>
          <a:xfrm>
            <a:off x="6292300" y="5306153"/>
            <a:ext cx="5693923" cy="276999"/>
          </a:xfrm>
          <a:prstGeom prst="rect">
            <a:avLst/>
          </a:prstGeom>
          <a:noFill/>
        </p:spPr>
        <p:txBody>
          <a:bodyPr wrap="square">
            <a:spAutoFit/>
          </a:bodyPr>
          <a:lstStyle/>
          <a:p>
            <a:r>
              <a:rPr lang="en-GB" sz="1200" dirty="0"/>
              <a:t>Source: </a:t>
            </a:r>
            <a:r>
              <a:rPr lang="LID4096" sz="1200" dirty="0">
                <a:hlinkClick r:id="rId4"/>
              </a:rPr>
              <a:t>https://thomasbrandt.info/emotionale-intelligenz-llms/</a:t>
            </a:r>
            <a:r>
              <a:rPr lang="en-GB" sz="1200" dirty="0"/>
              <a:t> </a:t>
            </a:r>
            <a:endParaRPr lang="LID4096" sz="1200" dirty="0"/>
          </a:p>
        </p:txBody>
      </p:sp>
      <p:sp>
        <p:nvSpPr>
          <p:cNvPr id="9" name="TextBox 8">
            <a:extLst>
              <a:ext uri="{FF2B5EF4-FFF2-40B4-BE49-F238E27FC236}">
                <a16:creationId xmlns:a16="http://schemas.microsoft.com/office/drawing/2014/main" id="{DE0911B3-FB4D-B652-9AC0-32535B39F048}"/>
              </a:ext>
            </a:extLst>
          </p:cNvPr>
          <p:cNvSpPr txBox="1"/>
          <p:nvPr/>
        </p:nvSpPr>
        <p:spPr>
          <a:xfrm>
            <a:off x="142673" y="3244195"/>
            <a:ext cx="6055343" cy="461665"/>
          </a:xfrm>
          <a:prstGeom prst="rect">
            <a:avLst/>
          </a:prstGeom>
          <a:noFill/>
        </p:spPr>
        <p:txBody>
          <a:bodyPr wrap="square">
            <a:spAutoFit/>
          </a:bodyPr>
          <a:lstStyle/>
          <a:p>
            <a:r>
              <a:rPr lang="en-GB" sz="1200" dirty="0"/>
              <a:t>Source: </a:t>
            </a:r>
            <a:r>
              <a:rPr lang="LID4096" sz="1200" dirty="0">
                <a:hlinkClick r:id="rId5"/>
              </a:rPr>
              <a:t>https://www.golem.de/news/prompting-angst-macht-ki-schlau-2311-179100.html</a:t>
            </a:r>
            <a:r>
              <a:rPr lang="en-GB" sz="1200" dirty="0"/>
              <a:t> </a:t>
            </a:r>
            <a:endParaRPr lang="LID4096" sz="1200" dirty="0"/>
          </a:p>
        </p:txBody>
      </p:sp>
      <p:pic>
        <p:nvPicPr>
          <p:cNvPr id="11" name="Picture 10">
            <a:extLst>
              <a:ext uri="{FF2B5EF4-FFF2-40B4-BE49-F238E27FC236}">
                <a16:creationId xmlns:a16="http://schemas.microsoft.com/office/drawing/2014/main" id="{157751EB-168D-9DEF-3A5C-D619FADA8D5C}"/>
              </a:ext>
            </a:extLst>
          </p:cNvPr>
          <p:cNvPicPr>
            <a:picLocks noChangeAspect="1"/>
          </p:cNvPicPr>
          <p:nvPr/>
        </p:nvPicPr>
        <p:blipFill>
          <a:blip r:embed="rId6"/>
          <a:stretch>
            <a:fillRect/>
          </a:stretch>
        </p:blipFill>
        <p:spPr>
          <a:xfrm>
            <a:off x="558131" y="3833601"/>
            <a:ext cx="5639885" cy="1840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600ED666-74FF-3331-4887-ABC8111483E0}"/>
              </a:ext>
            </a:extLst>
          </p:cNvPr>
          <p:cNvSpPr txBox="1"/>
          <p:nvPr/>
        </p:nvSpPr>
        <p:spPr>
          <a:xfrm>
            <a:off x="502920" y="5693435"/>
            <a:ext cx="7833360" cy="276999"/>
          </a:xfrm>
          <a:prstGeom prst="rect">
            <a:avLst/>
          </a:prstGeom>
          <a:noFill/>
        </p:spPr>
        <p:txBody>
          <a:bodyPr wrap="square">
            <a:spAutoFit/>
          </a:bodyPr>
          <a:lstStyle/>
          <a:p>
            <a:r>
              <a:rPr lang="en-GB" sz="1200" dirty="0"/>
              <a:t>Source: </a:t>
            </a:r>
            <a:r>
              <a:rPr lang="LID4096" sz="1200" dirty="0">
                <a:hlinkClick r:id="rId7"/>
              </a:rPr>
              <a:t>https://bdtechtalks.com/2023/11/06/llm-emotion-prompting/</a:t>
            </a:r>
            <a:r>
              <a:rPr lang="en-GB" sz="1200" dirty="0"/>
              <a:t>   </a:t>
            </a:r>
            <a:endParaRPr lang="LID4096" sz="1200" dirty="0"/>
          </a:p>
        </p:txBody>
      </p:sp>
      <p:pic>
        <p:nvPicPr>
          <p:cNvPr id="14" name="Picture 13">
            <a:extLst>
              <a:ext uri="{FF2B5EF4-FFF2-40B4-BE49-F238E27FC236}">
                <a16:creationId xmlns:a16="http://schemas.microsoft.com/office/drawing/2014/main" id="{00C29060-309C-9E36-4805-EF2812BA7E92}"/>
              </a:ext>
            </a:extLst>
          </p:cNvPr>
          <p:cNvPicPr>
            <a:picLocks noChangeAspect="1"/>
          </p:cNvPicPr>
          <p:nvPr/>
        </p:nvPicPr>
        <p:blipFill>
          <a:blip r:embed="rId8"/>
          <a:srcRect l="8121" t="29763" r="15422" b="51378"/>
          <a:stretch>
            <a:fillRect/>
          </a:stretch>
        </p:blipFill>
        <p:spPr>
          <a:xfrm>
            <a:off x="6658789" y="1996295"/>
            <a:ext cx="4500464" cy="1293327"/>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E1ED1E1A-8E7D-DBA3-1A6C-2D0C42448522}"/>
              </a:ext>
            </a:extLst>
          </p:cNvPr>
          <p:cNvSpPr txBox="1"/>
          <p:nvPr/>
        </p:nvSpPr>
        <p:spPr>
          <a:xfrm>
            <a:off x="6577584" y="3289622"/>
            <a:ext cx="4581669" cy="461665"/>
          </a:xfrm>
          <a:prstGeom prst="rect">
            <a:avLst/>
          </a:prstGeom>
          <a:noFill/>
        </p:spPr>
        <p:txBody>
          <a:bodyPr wrap="square">
            <a:spAutoFit/>
          </a:bodyPr>
          <a:lstStyle/>
          <a:p>
            <a:r>
              <a:rPr lang="en-GB" sz="1200" dirty="0"/>
              <a:t>Source: </a:t>
            </a:r>
            <a:r>
              <a:rPr lang="LID4096" sz="1200" dirty="0">
                <a:hlinkClick r:id="rId9"/>
              </a:rPr>
              <a:t>https://medium.com/aimonks/emotionprompt-elevating-ai-with-emotional-intelligence-baee341f521b</a:t>
            </a:r>
            <a:r>
              <a:rPr lang="en-GB" sz="1200" dirty="0"/>
              <a:t> </a:t>
            </a:r>
            <a:endParaRPr lang="LID4096" sz="1200" dirty="0"/>
          </a:p>
        </p:txBody>
      </p:sp>
    </p:spTree>
    <p:extLst>
      <p:ext uri="{BB962C8B-B14F-4D97-AF65-F5344CB8AC3E}">
        <p14:creationId xmlns:p14="http://schemas.microsoft.com/office/powerpoint/2010/main" val="384264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BD64-4ACB-4F59-E587-A308328205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C31396-9129-BA19-6F85-2563B6931D84}"/>
              </a:ext>
            </a:extLst>
          </p:cNvPr>
          <p:cNvSpPr>
            <a:spLocks noGrp="1"/>
          </p:cNvSpPr>
          <p:nvPr>
            <p:ph type="title"/>
          </p:nvPr>
        </p:nvSpPr>
        <p:spPr/>
        <p:txBody>
          <a:bodyPr/>
          <a:lstStyle/>
          <a:p>
            <a:r>
              <a:rPr lang="en-GB" dirty="0"/>
              <a:t>AI-assisted [literature] research</a:t>
            </a:r>
            <a:endParaRPr lang="LID4096" dirty="0"/>
          </a:p>
        </p:txBody>
      </p:sp>
      <p:sp>
        <p:nvSpPr>
          <p:cNvPr id="3" name="Content Placeholder 2">
            <a:extLst>
              <a:ext uri="{FF2B5EF4-FFF2-40B4-BE49-F238E27FC236}">
                <a16:creationId xmlns:a16="http://schemas.microsoft.com/office/drawing/2014/main" id="{B6130979-BB85-7D47-38FA-BDF3F7711E6F}"/>
              </a:ext>
            </a:extLst>
          </p:cNvPr>
          <p:cNvSpPr>
            <a:spLocks noGrp="1"/>
          </p:cNvSpPr>
          <p:nvPr>
            <p:ph sz="quarter" idx="10"/>
          </p:nvPr>
        </p:nvSpPr>
        <p:spPr>
          <a:xfrm>
            <a:off x="875566" y="1184015"/>
            <a:ext cx="10644901" cy="469687"/>
          </a:xfrm>
        </p:spPr>
        <p:txBody>
          <a:bodyPr/>
          <a:lstStyle/>
          <a:p>
            <a:r>
              <a:rPr lang="en-GB" dirty="0"/>
              <a:t>Emotion-Prompting in contemporary non-scientific literature</a:t>
            </a:r>
            <a:endParaRPr lang="LID4096" dirty="0"/>
          </a:p>
        </p:txBody>
      </p:sp>
      <p:pic>
        <p:nvPicPr>
          <p:cNvPr id="8" name="Picture 7">
            <a:extLst>
              <a:ext uri="{FF2B5EF4-FFF2-40B4-BE49-F238E27FC236}">
                <a16:creationId xmlns:a16="http://schemas.microsoft.com/office/drawing/2014/main" id="{C4F2D268-6007-B6AB-BFCD-20899404882B}"/>
              </a:ext>
            </a:extLst>
          </p:cNvPr>
          <p:cNvPicPr>
            <a:picLocks noChangeAspect="1"/>
          </p:cNvPicPr>
          <p:nvPr/>
        </p:nvPicPr>
        <p:blipFill>
          <a:blip r:embed="rId2"/>
          <a:stretch>
            <a:fillRect/>
          </a:stretch>
        </p:blipFill>
        <p:spPr>
          <a:xfrm>
            <a:off x="527607" y="1931432"/>
            <a:ext cx="5670409" cy="3459910"/>
          </a:xfrm>
          <a:prstGeom prst="rect">
            <a:avLst/>
          </a:prstGeom>
        </p:spPr>
      </p:pic>
      <p:pic>
        <p:nvPicPr>
          <p:cNvPr id="12" name="Picture 11">
            <a:extLst>
              <a:ext uri="{FF2B5EF4-FFF2-40B4-BE49-F238E27FC236}">
                <a16:creationId xmlns:a16="http://schemas.microsoft.com/office/drawing/2014/main" id="{2B2C36E6-BA07-3FE9-2861-52E40F53634A}"/>
              </a:ext>
            </a:extLst>
          </p:cNvPr>
          <p:cNvPicPr>
            <a:picLocks noChangeAspect="1"/>
          </p:cNvPicPr>
          <p:nvPr/>
        </p:nvPicPr>
        <p:blipFill>
          <a:blip r:embed="rId3"/>
          <a:stretch>
            <a:fillRect/>
          </a:stretch>
        </p:blipFill>
        <p:spPr>
          <a:xfrm>
            <a:off x="2831106" y="3836432"/>
            <a:ext cx="8833287" cy="1417319"/>
          </a:xfrm>
          <a:prstGeom prst="rect">
            <a:avLst/>
          </a:prstGeom>
        </p:spPr>
      </p:pic>
      <p:sp>
        <p:nvSpPr>
          <p:cNvPr id="14" name="TextBox 13">
            <a:extLst>
              <a:ext uri="{FF2B5EF4-FFF2-40B4-BE49-F238E27FC236}">
                <a16:creationId xmlns:a16="http://schemas.microsoft.com/office/drawing/2014/main" id="{8964FFF2-AA14-599F-2668-6A7C80134EAE}"/>
              </a:ext>
            </a:extLst>
          </p:cNvPr>
          <p:cNvSpPr txBox="1"/>
          <p:nvPr/>
        </p:nvSpPr>
        <p:spPr>
          <a:xfrm>
            <a:off x="449580" y="5391342"/>
            <a:ext cx="7147560" cy="369332"/>
          </a:xfrm>
          <a:prstGeom prst="rect">
            <a:avLst/>
          </a:prstGeom>
          <a:noFill/>
        </p:spPr>
        <p:txBody>
          <a:bodyPr wrap="square" rtlCol="0">
            <a:spAutoFit/>
          </a:bodyPr>
          <a:lstStyle/>
          <a:p>
            <a:r>
              <a:rPr lang="en-GB" dirty="0"/>
              <a:t>Source: </a:t>
            </a:r>
            <a:r>
              <a:rPr lang="en-GB" dirty="0">
                <a:hlinkClick r:id="rId4"/>
              </a:rPr>
              <a:t>https://foundationinc.co/lab/emotionprompts-llm</a:t>
            </a:r>
            <a:r>
              <a:rPr lang="en-GB" dirty="0"/>
              <a:t> </a:t>
            </a:r>
            <a:endParaRPr lang="LID4096" dirty="0"/>
          </a:p>
        </p:txBody>
      </p:sp>
      <p:sp>
        <p:nvSpPr>
          <p:cNvPr id="15" name="Rectangle 14">
            <a:extLst>
              <a:ext uri="{FF2B5EF4-FFF2-40B4-BE49-F238E27FC236}">
                <a16:creationId xmlns:a16="http://schemas.microsoft.com/office/drawing/2014/main" id="{0F556D5F-4298-87AE-8BDD-83EFE45C0502}"/>
              </a:ext>
            </a:extLst>
          </p:cNvPr>
          <p:cNvSpPr/>
          <p:nvPr/>
        </p:nvSpPr>
        <p:spPr>
          <a:xfrm>
            <a:off x="2831106" y="4179332"/>
            <a:ext cx="6051015" cy="40386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758451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ED8D5-3BE4-EA90-C1E0-FDC6718BC8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C14519-C47E-383A-EE66-9F69A94D0E15}"/>
              </a:ext>
            </a:extLst>
          </p:cNvPr>
          <p:cNvSpPr>
            <a:spLocks noGrp="1"/>
          </p:cNvSpPr>
          <p:nvPr>
            <p:ph type="title"/>
          </p:nvPr>
        </p:nvSpPr>
        <p:spPr/>
        <p:txBody>
          <a:bodyPr/>
          <a:lstStyle/>
          <a:p>
            <a:r>
              <a:rPr lang="en-GB" dirty="0"/>
              <a:t>Critical review</a:t>
            </a:r>
            <a:endParaRPr lang="LID4096" dirty="0"/>
          </a:p>
        </p:txBody>
      </p:sp>
      <p:sp>
        <p:nvSpPr>
          <p:cNvPr id="3" name="Content Placeholder 2">
            <a:extLst>
              <a:ext uri="{FF2B5EF4-FFF2-40B4-BE49-F238E27FC236}">
                <a16:creationId xmlns:a16="http://schemas.microsoft.com/office/drawing/2014/main" id="{E6F42E77-EBE5-6745-D3CC-02F60B4BB9E8}"/>
              </a:ext>
            </a:extLst>
          </p:cNvPr>
          <p:cNvSpPr>
            <a:spLocks noGrp="1"/>
          </p:cNvSpPr>
          <p:nvPr>
            <p:ph sz="quarter" idx="10"/>
          </p:nvPr>
        </p:nvSpPr>
        <p:spPr>
          <a:xfrm>
            <a:off x="875566" y="1184015"/>
            <a:ext cx="10644901" cy="469687"/>
          </a:xfrm>
        </p:spPr>
        <p:txBody>
          <a:bodyPr/>
          <a:lstStyle/>
          <a:p>
            <a:r>
              <a:rPr lang="en-GB" dirty="0"/>
              <a:t>… is our job as brave [human] scientists</a:t>
            </a:r>
            <a:endParaRPr lang="LID4096" dirty="0"/>
          </a:p>
        </p:txBody>
      </p:sp>
      <p:pic>
        <p:nvPicPr>
          <p:cNvPr id="4" name="Picture 3">
            <a:extLst>
              <a:ext uri="{FF2B5EF4-FFF2-40B4-BE49-F238E27FC236}">
                <a16:creationId xmlns:a16="http://schemas.microsoft.com/office/drawing/2014/main" id="{3D342AB1-C980-D6AE-D4BF-D638FC59E209}"/>
              </a:ext>
            </a:extLst>
          </p:cNvPr>
          <p:cNvPicPr>
            <a:picLocks noChangeAspect="1"/>
          </p:cNvPicPr>
          <p:nvPr/>
        </p:nvPicPr>
        <p:blipFill>
          <a:blip r:embed="rId2"/>
          <a:srcRect b="66049"/>
          <a:stretch>
            <a:fillRect/>
          </a:stretch>
        </p:blipFill>
        <p:spPr>
          <a:xfrm>
            <a:off x="205011" y="2113086"/>
            <a:ext cx="4200080" cy="1191099"/>
          </a:xfrm>
          <a:prstGeom prst="rect">
            <a:avLst/>
          </a:prstGeom>
        </p:spPr>
      </p:pic>
      <p:sp>
        <p:nvSpPr>
          <p:cNvPr id="5" name="TextBox 4">
            <a:extLst>
              <a:ext uri="{FF2B5EF4-FFF2-40B4-BE49-F238E27FC236}">
                <a16:creationId xmlns:a16="http://schemas.microsoft.com/office/drawing/2014/main" id="{154B9D5D-17DD-A80F-0BAD-84456DEB4BE1}"/>
              </a:ext>
            </a:extLst>
          </p:cNvPr>
          <p:cNvSpPr txBox="1"/>
          <p:nvPr/>
        </p:nvSpPr>
        <p:spPr>
          <a:xfrm>
            <a:off x="3597275" y="6145768"/>
            <a:ext cx="5470525" cy="646331"/>
          </a:xfrm>
          <a:prstGeom prst="rect">
            <a:avLst/>
          </a:prstGeom>
          <a:noFill/>
        </p:spPr>
        <p:txBody>
          <a:bodyPr wrap="square">
            <a:spAutoFit/>
          </a:bodyPr>
          <a:lstStyle/>
          <a:p>
            <a:r>
              <a:rPr lang="de-DE" dirty="0" err="1"/>
              <a:t>Cropped</a:t>
            </a:r>
            <a:r>
              <a:rPr lang="de-DE" dirty="0"/>
              <a:t> </a:t>
            </a:r>
            <a:r>
              <a:rPr lang="de-DE" dirty="0" err="1"/>
              <a:t>from</a:t>
            </a:r>
            <a:r>
              <a:rPr lang="de-DE" dirty="0"/>
              <a:t> Li et al 2023, </a:t>
            </a:r>
            <a:r>
              <a:rPr lang="de-DE" dirty="0" err="1"/>
              <a:t>licensed</a:t>
            </a:r>
            <a:r>
              <a:rPr lang="de-DE" dirty="0"/>
              <a:t> </a:t>
            </a:r>
            <a:r>
              <a:rPr lang="de-DE" dirty="0">
                <a:hlinkClick r:id="rId3"/>
              </a:rPr>
              <a:t>CC-BY 4.0</a:t>
            </a:r>
            <a:r>
              <a:rPr lang="de-DE" dirty="0"/>
              <a:t>  </a:t>
            </a:r>
            <a:r>
              <a:rPr lang="en-US" dirty="0">
                <a:hlinkClick r:id="rId4"/>
              </a:rPr>
              <a:t>https://arxiv.org/abs/2307.11760</a:t>
            </a:r>
            <a:r>
              <a:rPr lang="en-US" dirty="0"/>
              <a:t> </a:t>
            </a:r>
          </a:p>
        </p:txBody>
      </p:sp>
      <p:pic>
        <p:nvPicPr>
          <p:cNvPr id="6" name="Picture 5">
            <a:extLst>
              <a:ext uri="{FF2B5EF4-FFF2-40B4-BE49-F238E27FC236}">
                <a16:creationId xmlns:a16="http://schemas.microsoft.com/office/drawing/2014/main" id="{9F37C08D-81E3-E471-F1A8-E094833708A3}"/>
              </a:ext>
            </a:extLst>
          </p:cNvPr>
          <p:cNvPicPr>
            <a:picLocks noChangeAspect="1"/>
          </p:cNvPicPr>
          <p:nvPr/>
        </p:nvPicPr>
        <p:blipFill>
          <a:blip r:embed="rId2"/>
          <a:srcRect l="2559" t="39661" r="3932"/>
          <a:stretch>
            <a:fillRect/>
          </a:stretch>
        </p:blipFill>
        <p:spPr>
          <a:xfrm>
            <a:off x="4465321" y="1868723"/>
            <a:ext cx="7673340" cy="4135837"/>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B3069D34-384E-9BE4-8308-F0DB8E2ECF03}"/>
              </a:ext>
            </a:extLst>
          </p:cNvPr>
          <p:cNvSpPr/>
          <p:nvPr/>
        </p:nvSpPr>
        <p:spPr>
          <a:xfrm>
            <a:off x="7536181" y="4156710"/>
            <a:ext cx="4602480" cy="205740"/>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 name="Rectangle 9">
            <a:extLst>
              <a:ext uri="{FF2B5EF4-FFF2-40B4-BE49-F238E27FC236}">
                <a16:creationId xmlns:a16="http://schemas.microsoft.com/office/drawing/2014/main" id="{B6581887-EC5A-E495-61EE-AC15FF7BFDD9}"/>
              </a:ext>
            </a:extLst>
          </p:cNvPr>
          <p:cNvSpPr/>
          <p:nvPr/>
        </p:nvSpPr>
        <p:spPr>
          <a:xfrm>
            <a:off x="4556761" y="4330184"/>
            <a:ext cx="2659379" cy="205740"/>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 name="TextBox 6">
            <a:extLst>
              <a:ext uri="{FF2B5EF4-FFF2-40B4-BE49-F238E27FC236}">
                <a16:creationId xmlns:a16="http://schemas.microsoft.com/office/drawing/2014/main" id="{73462067-D8E3-BF23-AB09-E64A5A68BED9}"/>
              </a:ext>
            </a:extLst>
          </p:cNvPr>
          <p:cNvSpPr txBox="1"/>
          <p:nvPr/>
        </p:nvSpPr>
        <p:spPr>
          <a:xfrm>
            <a:off x="53339" y="3372534"/>
            <a:ext cx="4291521" cy="923330"/>
          </a:xfrm>
          <a:prstGeom prst="rect">
            <a:avLst/>
          </a:prstGeom>
          <a:noFill/>
        </p:spPr>
        <p:txBody>
          <a:bodyPr wrap="square" rtlCol="0">
            <a:spAutoFit/>
          </a:bodyPr>
          <a:lstStyle/>
          <a:p>
            <a:pPr marL="285750" indent="-285750">
              <a:buFont typeface="Arial" panose="020B0604020202020204" pitchFamily="34" charset="0"/>
              <a:buChar char="•"/>
            </a:pPr>
            <a:r>
              <a:rPr lang="en-US" dirty="0"/>
              <a:t>accepted at 2023 International Joint Conference on Artificial Intelligence</a:t>
            </a:r>
            <a:r>
              <a:rPr lang="en-GB" dirty="0"/>
              <a:t> -&gt; presumably peer-reviewed</a:t>
            </a:r>
            <a:endParaRPr lang="en-US" dirty="0"/>
          </a:p>
        </p:txBody>
      </p:sp>
    </p:spTree>
    <p:extLst>
      <p:ext uri="{BB962C8B-B14F-4D97-AF65-F5344CB8AC3E}">
        <p14:creationId xmlns:p14="http://schemas.microsoft.com/office/powerpoint/2010/main" val="168030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C33E8-E181-6100-3520-2E614488C6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6AAC9-DF68-E73A-BED3-2D834F662007}"/>
              </a:ext>
            </a:extLst>
          </p:cNvPr>
          <p:cNvSpPr>
            <a:spLocks noGrp="1"/>
          </p:cNvSpPr>
          <p:nvPr>
            <p:ph type="title"/>
          </p:nvPr>
        </p:nvSpPr>
        <p:spPr/>
        <p:txBody>
          <a:bodyPr/>
          <a:lstStyle/>
          <a:p>
            <a:r>
              <a:rPr lang="en-GB" dirty="0"/>
              <a:t>Critical review</a:t>
            </a:r>
            <a:endParaRPr lang="LID4096" dirty="0"/>
          </a:p>
        </p:txBody>
      </p:sp>
      <p:sp>
        <p:nvSpPr>
          <p:cNvPr id="3" name="Content Placeholder 2">
            <a:extLst>
              <a:ext uri="{FF2B5EF4-FFF2-40B4-BE49-F238E27FC236}">
                <a16:creationId xmlns:a16="http://schemas.microsoft.com/office/drawing/2014/main" id="{299CAB5C-6C17-296D-FAE9-965C3ACA5796}"/>
              </a:ext>
            </a:extLst>
          </p:cNvPr>
          <p:cNvSpPr>
            <a:spLocks noGrp="1"/>
          </p:cNvSpPr>
          <p:nvPr>
            <p:ph sz="quarter" idx="10"/>
          </p:nvPr>
        </p:nvSpPr>
        <p:spPr>
          <a:xfrm>
            <a:off x="875566" y="1184015"/>
            <a:ext cx="10644901" cy="469687"/>
          </a:xfrm>
        </p:spPr>
        <p:txBody>
          <a:bodyPr/>
          <a:lstStyle/>
          <a:p>
            <a:r>
              <a:rPr lang="en-GB" dirty="0"/>
              <a:t>… is our job as brave [human] scientists</a:t>
            </a:r>
            <a:endParaRPr lang="LID4096" dirty="0"/>
          </a:p>
        </p:txBody>
      </p:sp>
      <p:sp>
        <p:nvSpPr>
          <p:cNvPr id="5" name="TextBox 4">
            <a:extLst>
              <a:ext uri="{FF2B5EF4-FFF2-40B4-BE49-F238E27FC236}">
                <a16:creationId xmlns:a16="http://schemas.microsoft.com/office/drawing/2014/main" id="{BFC9AE81-B348-A85B-7A37-917312E10419}"/>
              </a:ext>
            </a:extLst>
          </p:cNvPr>
          <p:cNvSpPr txBox="1"/>
          <p:nvPr/>
        </p:nvSpPr>
        <p:spPr>
          <a:xfrm>
            <a:off x="3122701" y="6053722"/>
            <a:ext cx="5470525" cy="830997"/>
          </a:xfrm>
          <a:prstGeom prst="rect">
            <a:avLst/>
          </a:prstGeom>
          <a:noFill/>
        </p:spPr>
        <p:txBody>
          <a:bodyPr wrap="square">
            <a:spAutoFit/>
          </a:bodyPr>
          <a:lstStyle/>
          <a:p>
            <a:r>
              <a:rPr lang="de-DE" sz="1600" dirty="0"/>
              <a:t>Figure </a:t>
            </a:r>
            <a:r>
              <a:rPr lang="de-DE" sz="1600" dirty="0" err="1"/>
              <a:t>cropped</a:t>
            </a:r>
            <a:r>
              <a:rPr lang="de-DE" sz="1600" dirty="0"/>
              <a:t> </a:t>
            </a:r>
            <a:r>
              <a:rPr lang="de-DE" sz="1600" dirty="0" err="1"/>
              <a:t>from</a:t>
            </a:r>
            <a:r>
              <a:rPr lang="de-DE" sz="1600" dirty="0"/>
              <a:t> Li et al 2023, </a:t>
            </a:r>
            <a:r>
              <a:rPr lang="de-DE" sz="1600" dirty="0" err="1"/>
              <a:t>licensed</a:t>
            </a:r>
            <a:r>
              <a:rPr lang="de-DE" sz="1600" dirty="0"/>
              <a:t> </a:t>
            </a:r>
            <a:r>
              <a:rPr lang="de-DE" sz="1600" dirty="0">
                <a:hlinkClick r:id="rId2"/>
              </a:rPr>
              <a:t>CC-BY 4.0</a:t>
            </a:r>
            <a:r>
              <a:rPr lang="de-DE" sz="1600" dirty="0"/>
              <a:t>  </a:t>
            </a:r>
            <a:r>
              <a:rPr lang="en-US" sz="1600" dirty="0">
                <a:hlinkClick r:id="rId3"/>
              </a:rPr>
              <a:t>https://arxiv.org/abs/2307.11760</a:t>
            </a:r>
            <a:r>
              <a:rPr lang="en-US" sz="1600" dirty="0"/>
              <a:t> </a:t>
            </a:r>
          </a:p>
          <a:p>
            <a:r>
              <a:rPr lang="en-US" sz="1600" dirty="0"/>
              <a:t>Cited from </a:t>
            </a:r>
            <a:r>
              <a:rPr lang="en-US" sz="1600" dirty="0">
                <a:hlinkClick r:id="rId4"/>
              </a:rPr>
              <a:t>https://huggingface.co/lmsys/vicuna-7b-v1.5</a:t>
            </a:r>
            <a:r>
              <a:rPr lang="en-US" sz="1600" dirty="0"/>
              <a:t> </a:t>
            </a:r>
          </a:p>
        </p:txBody>
      </p:sp>
      <p:pic>
        <p:nvPicPr>
          <p:cNvPr id="12" name="Picture 11">
            <a:extLst>
              <a:ext uri="{FF2B5EF4-FFF2-40B4-BE49-F238E27FC236}">
                <a16:creationId xmlns:a16="http://schemas.microsoft.com/office/drawing/2014/main" id="{A2EE245C-95B2-AEB4-2395-DB3C20E7E55F}"/>
              </a:ext>
            </a:extLst>
          </p:cNvPr>
          <p:cNvPicPr>
            <a:picLocks noChangeAspect="1"/>
          </p:cNvPicPr>
          <p:nvPr/>
        </p:nvPicPr>
        <p:blipFill rotWithShape="1">
          <a:blip r:embed="rId5"/>
          <a:srcRect l="7335" t="1" r="53478" b="63882"/>
          <a:stretch/>
        </p:blipFill>
        <p:spPr>
          <a:xfrm>
            <a:off x="457200" y="1636713"/>
            <a:ext cx="3810000" cy="1792287"/>
          </a:xfrm>
          <a:prstGeom prst="rect">
            <a:avLst/>
          </a:prstGeom>
        </p:spPr>
      </p:pic>
      <p:pic>
        <p:nvPicPr>
          <p:cNvPr id="14" name="Picture 13">
            <a:extLst>
              <a:ext uri="{FF2B5EF4-FFF2-40B4-BE49-F238E27FC236}">
                <a16:creationId xmlns:a16="http://schemas.microsoft.com/office/drawing/2014/main" id="{43C17B8A-A956-9C32-FA77-9F42FBBA371C}"/>
              </a:ext>
            </a:extLst>
          </p:cNvPr>
          <p:cNvPicPr>
            <a:picLocks noChangeAspect="1"/>
          </p:cNvPicPr>
          <p:nvPr/>
        </p:nvPicPr>
        <p:blipFill rotWithShape="1">
          <a:blip r:embed="rId5"/>
          <a:srcRect l="7335" t="38934" r="53478" b="17266"/>
          <a:stretch/>
        </p:blipFill>
        <p:spPr>
          <a:xfrm>
            <a:off x="457200" y="3576740"/>
            <a:ext cx="3810000" cy="2173514"/>
          </a:xfrm>
          <a:prstGeom prst="rect">
            <a:avLst/>
          </a:prstGeom>
        </p:spPr>
      </p:pic>
      <p:pic>
        <p:nvPicPr>
          <p:cNvPr id="15" name="Picture 14">
            <a:extLst>
              <a:ext uri="{FF2B5EF4-FFF2-40B4-BE49-F238E27FC236}">
                <a16:creationId xmlns:a16="http://schemas.microsoft.com/office/drawing/2014/main" id="{567BE671-67B5-5493-CDAF-CAE8A0C20FED}"/>
              </a:ext>
            </a:extLst>
          </p:cNvPr>
          <p:cNvPicPr>
            <a:picLocks noChangeAspect="1"/>
          </p:cNvPicPr>
          <p:nvPr/>
        </p:nvPicPr>
        <p:blipFill rotWithShape="1">
          <a:blip r:embed="rId5"/>
          <a:srcRect l="44967" t="1219" r="1943" b="14356"/>
          <a:stretch/>
        </p:blipFill>
        <p:spPr>
          <a:xfrm>
            <a:off x="4119160" y="1705180"/>
            <a:ext cx="5161759" cy="4189434"/>
          </a:xfrm>
          <a:prstGeom prst="rect">
            <a:avLst/>
          </a:prstGeom>
        </p:spPr>
      </p:pic>
      <p:pic>
        <p:nvPicPr>
          <p:cNvPr id="16" name="Picture 15">
            <a:extLst>
              <a:ext uri="{FF2B5EF4-FFF2-40B4-BE49-F238E27FC236}">
                <a16:creationId xmlns:a16="http://schemas.microsoft.com/office/drawing/2014/main" id="{088F7072-BE7C-456A-79A7-0E54E642144F}"/>
              </a:ext>
            </a:extLst>
          </p:cNvPr>
          <p:cNvPicPr>
            <a:picLocks noChangeAspect="1"/>
          </p:cNvPicPr>
          <p:nvPr/>
        </p:nvPicPr>
        <p:blipFill rotWithShape="1">
          <a:blip r:embed="rId6"/>
          <a:srcRect r="50307" b="54180"/>
          <a:stretch/>
        </p:blipFill>
        <p:spPr>
          <a:xfrm>
            <a:off x="8593226" y="1857828"/>
            <a:ext cx="3478567" cy="3142343"/>
          </a:xfrm>
          <a:prstGeom prst="rect">
            <a:avLst/>
          </a:prstGeom>
        </p:spPr>
      </p:pic>
      <p:sp>
        <p:nvSpPr>
          <p:cNvPr id="4" name="Speech Bubble: Rectangle 3">
            <a:extLst>
              <a:ext uri="{FF2B5EF4-FFF2-40B4-BE49-F238E27FC236}">
                <a16:creationId xmlns:a16="http://schemas.microsoft.com/office/drawing/2014/main" id="{3470720F-4265-849C-1B1E-5B4272963B7C}"/>
              </a:ext>
            </a:extLst>
          </p:cNvPr>
          <p:cNvSpPr/>
          <p:nvPr/>
        </p:nvSpPr>
        <p:spPr>
          <a:xfrm>
            <a:off x="8455800" y="5148218"/>
            <a:ext cx="3525000" cy="598349"/>
          </a:xfrm>
          <a:prstGeom prst="wedgeRectCallout">
            <a:avLst>
              <a:gd name="adj1" fmla="val 28986"/>
              <a:gd name="adj2" fmla="val -79199"/>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“Vicuna is a chat assistant trained by fine-tuning Llama 2”</a:t>
            </a:r>
            <a:endParaRPr lang="LID4096" dirty="0">
              <a:solidFill>
                <a:schemeClr val="tx1"/>
              </a:solidFill>
            </a:endParaRPr>
          </a:p>
        </p:txBody>
      </p:sp>
      <p:cxnSp>
        <p:nvCxnSpPr>
          <p:cNvPr id="9" name="Straight Connector 8">
            <a:extLst>
              <a:ext uri="{FF2B5EF4-FFF2-40B4-BE49-F238E27FC236}">
                <a16:creationId xmlns:a16="http://schemas.microsoft.com/office/drawing/2014/main" id="{BC62C4C8-D758-7A02-2CE8-570514380AD6}"/>
              </a:ext>
            </a:extLst>
          </p:cNvPr>
          <p:cNvCxnSpPr/>
          <p:nvPr/>
        </p:nvCxnSpPr>
        <p:spPr>
          <a:xfrm>
            <a:off x="8733600" y="3636000"/>
            <a:ext cx="547319" cy="0"/>
          </a:xfrm>
          <a:prstGeom prst="line">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7514F633-0BF1-536C-E24A-D6CDC8FCAFF2}"/>
              </a:ext>
            </a:extLst>
          </p:cNvPr>
          <p:cNvCxnSpPr>
            <a:cxnSpLocks/>
          </p:cNvCxnSpPr>
          <p:nvPr/>
        </p:nvCxnSpPr>
        <p:spPr>
          <a:xfrm>
            <a:off x="10973148" y="4904400"/>
            <a:ext cx="453252" cy="0"/>
          </a:xfrm>
          <a:prstGeom prst="line">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13" name="Straight Connector 12">
            <a:extLst>
              <a:ext uri="{FF2B5EF4-FFF2-40B4-BE49-F238E27FC236}">
                <a16:creationId xmlns:a16="http://schemas.microsoft.com/office/drawing/2014/main" id="{8DD80030-48EC-7EAC-2B3B-B42EC37FFA5D}"/>
              </a:ext>
            </a:extLst>
          </p:cNvPr>
          <p:cNvCxnSpPr/>
          <p:nvPr/>
        </p:nvCxnSpPr>
        <p:spPr>
          <a:xfrm>
            <a:off x="9437159" y="4904400"/>
            <a:ext cx="547319" cy="0"/>
          </a:xfrm>
          <a:prstGeom prst="line">
            <a:avLst/>
          </a:prstGeom>
          <a:solidFill>
            <a:schemeClr val="bg1"/>
          </a:solid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18" name="Straight Connector 17">
            <a:extLst>
              <a:ext uri="{FF2B5EF4-FFF2-40B4-BE49-F238E27FC236}">
                <a16:creationId xmlns:a16="http://schemas.microsoft.com/office/drawing/2014/main" id="{BEC5501E-B59A-7715-31B3-3288201DF77F}"/>
              </a:ext>
            </a:extLst>
          </p:cNvPr>
          <p:cNvCxnSpPr>
            <a:cxnSpLocks/>
          </p:cNvCxnSpPr>
          <p:nvPr/>
        </p:nvCxnSpPr>
        <p:spPr>
          <a:xfrm>
            <a:off x="11011733" y="2349600"/>
            <a:ext cx="357067" cy="0"/>
          </a:xfrm>
          <a:prstGeom prst="line">
            <a:avLst/>
          </a:prstGeom>
          <a:solidFill>
            <a:schemeClr val="bg1"/>
          </a:solid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cxnSp>
      <p:sp>
        <p:nvSpPr>
          <p:cNvPr id="20" name="Rectangle: Rounded Corners 19">
            <a:extLst>
              <a:ext uri="{FF2B5EF4-FFF2-40B4-BE49-F238E27FC236}">
                <a16:creationId xmlns:a16="http://schemas.microsoft.com/office/drawing/2014/main" id="{BD3E0948-277F-A6B2-FA8C-02DFCDEF41E6}"/>
              </a:ext>
            </a:extLst>
          </p:cNvPr>
          <p:cNvSpPr/>
          <p:nvPr/>
        </p:nvSpPr>
        <p:spPr>
          <a:xfrm rot="20234495">
            <a:off x="10493653" y="3056904"/>
            <a:ext cx="1498727" cy="241766"/>
          </a:xfrm>
          <a:prstGeom prst="round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LID4096"/>
          </a:p>
        </p:txBody>
      </p:sp>
    </p:spTree>
    <p:extLst>
      <p:ext uri="{BB962C8B-B14F-4D97-AF65-F5344CB8AC3E}">
        <p14:creationId xmlns:p14="http://schemas.microsoft.com/office/powerpoint/2010/main" val="86299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 name="Grafik 18"/>
          <p:cNvPicPr/>
          <p:nvPr/>
        </p:nvPicPr>
        <p:blipFill>
          <a:blip r:embed="rId3">
            <a:extLst>
              <a:ext uri="{BEBA8EAE-BF5A-486C-A8C5-ECC9F3942E4B}">
                <a14:imgProps xmlns:a14="http://schemas.microsoft.com/office/drawing/2010/main">
                  <a14:imgLayer r:embed="rId4">
                    <a14:imgEffect>
                      <a14:artisticPhotocopy/>
                    </a14:imgEffect>
                  </a14:imgLayer>
                </a14:imgProps>
              </a:ext>
            </a:extLst>
          </a:blip>
          <a:stretch/>
        </p:blipFill>
        <p:spPr>
          <a:xfrm>
            <a:off x="2303746" y="447360"/>
            <a:ext cx="6404640" cy="4708320"/>
          </a:xfrm>
          <a:prstGeom prst="rect">
            <a:avLst/>
          </a:prstGeom>
          <a:ln w="0">
            <a:noFill/>
          </a:ln>
        </p:spPr>
      </p:pic>
      <p:pic>
        <p:nvPicPr>
          <p:cNvPr id="267" name="Bild 30"/>
          <p:cNvPicPr/>
          <p:nvPr/>
        </p:nvPicPr>
        <p:blipFill>
          <a:blip r:embed="rId5"/>
          <a:stretch/>
        </p:blipFill>
        <p:spPr>
          <a:xfrm>
            <a:off x="7494946" y="2493120"/>
            <a:ext cx="1693920" cy="513600"/>
          </a:xfrm>
          <a:prstGeom prst="rect">
            <a:avLst/>
          </a:prstGeom>
          <a:ln w="0">
            <a:noFill/>
          </a:ln>
        </p:spPr>
      </p:pic>
      <p:pic>
        <p:nvPicPr>
          <p:cNvPr id="268" name="Grafik 12"/>
          <p:cNvPicPr/>
          <p:nvPr/>
        </p:nvPicPr>
        <p:blipFill>
          <a:blip r:embed="rId6"/>
          <a:stretch/>
        </p:blipFill>
        <p:spPr>
          <a:xfrm>
            <a:off x="7205986" y="1365120"/>
            <a:ext cx="2245920" cy="942720"/>
          </a:xfrm>
          <a:prstGeom prst="rect">
            <a:avLst/>
          </a:prstGeom>
          <a:ln w="0">
            <a:noFill/>
          </a:ln>
        </p:spPr>
      </p:pic>
      <p:pic>
        <p:nvPicPr>
          <p:cNvPr id="269" name="Grafik 17"/>
          <p:cNvPicPr/>
          <p:nvPr/>
        </p:nvPicPr>
        <p:blipFill>
          <a:blip r:embed="rId7"/>
          <a:stretch/>
        </p:blipFill>
        <p:spPr>
          <a:xfrm>
            <a:off x="4013506" y="1633920"/>
            <a:ext cx="3019200" cy="1426560"/>
          </a:xfrm>
          <a:prstGeom prst="rect">
            <a:avLst/>
          </a:prstGeom>
          <a:ln w="0">
            <a:noFill/>
          </a:ln>
        </p:spPr>
      </p:pic>
      <p:sp>
        <p:nvSpPr>
          <p:cNvPr id="270" name="Textfeld 24"/>
          <p:cNvSpPr/>
          <p:nvPr/>
        </p:nvSpPr>
        <p:spPr>
          <a:xfrm>
            <a:off x="4691266" y="3108480"/>
            <a:ext cx="2599680" cy="1106057"/>
          </a:xfrm>
          <a:prstGeom prst="rect">
            <a:avLst/>
          </a:prstGeom>
          <a:noFill/>
          <a:ln w="0">
            <a:noFill/>
          </a:ln>
        </p:spPr>
        <p:style>
          <a:lnRef idx="0">
            <a:scrgbClr r="0" g="0" b="0"/>
          </a:lnRef>
          <a:fillRef idx="0">
            <a:scrgbClr r="0" g="0" b="0"/>
          </a:fillRef>
          <a:effectRef idx="0">
            <a:scrgbClr r="0" g="0" b="0"/>
          </a:effectRef>
          <a:fontRef idx="minor"/>
        </p:style>
        <p:txBody>
          <a:bodyPr lIns="120000" tIns="60000" rIns="120000" bIns="60000" anchor="t">
            <a:spAutoFit/>
          </a:bodyPr>
          <a:lstStyle/>
          <a:p>
            <a:pPr defTabSz="914377"/>
            <a:r>
              <a:rPr lang="de-DE" sz="3200" b="1" spc="-1" dirty="0" err="1">
                <a:solidFill>
                  <a:srgbClr val="00305E"/>
                </a:solidFill>
                <a:latin typeface="Open Sans ExtraBold"/>
              </a:rPr>
              <a:t>Missions</a:t>
            </a:r>
            <a:r>
              <a:rPr lang="de-DE" sz="3200" b="1" spc="-1" dirty="0">
                <a:solidFill>
                  <a:srgbClr val="00305E"/>
                </a:solidFill>
                <a:latin typeface="Open Sans ExtraBold"/>
              </a:rPr>
              <a:t>:</a:t>
            </a:r>
            <a:endParaRPr lang="de-DE" sz="3200" spc="-1" dirty="0">
              <a:solidFill>
                <a:srgbClr val="000000"/>
              </a:solidFill>
              <a:latin typeface="Calibri"/>
            </a:endParaRPr>
          </a:p>
          <a:p>
            <a:pPr defTabSz="914377"/>
            <a:endParaRPr lang="de-DE" sz="3200" spc="-1" dirty="0">
              <a:solidFill>
                <a:srgbClr val="000000"/>
              </a:solidFill>
              <a:latin typeface="Calibri"/>
            </a:endParaRPr>
          </a:p>
        </p:txBody>
      </p:sp>
      <p:sp>
        <p:nvSpPr>
          <p:cNvPr id="271" name="Textfeld 37"/>
          <p:cNvSpPr/>
          <p:nvPr/>
        </p:nvSpPr>
        <p:spPr>
          <a:xfrm>
            <a:off x="1965826" y="3861600"/>
            <a:ext cx="7892786" cy="428948"/>
          </a:xfrm>
          <a:prstGeom prst="rect">
            <a:avLst/>
          </a:prstGeom>
          <a:solidFill>
            <a:srgbClr val="92D050"/>
          </a:solidFill>
          <a:ln w="0">
            <a:noFill/>
          </a:ln>
        </p:spPr>
        <p:style>
          <a:lnRef idx="0">
            <a:scrgbClr r="0" g="0" b="0"/>
          </a:lnRef>
          <a:fillRef idx="0">
            <a:scrgbClr r="0" g="0" b="0"/>
          </a:fillRef>
          <a:effectRef idx="0">
            <a:scrgbClr r="0" g="0" b="0"/>
          </a:effectRef>
          <a:fontRef idx="minor"/>
        </p:style>
        <p:txBody>
          <a:bodyPr wrap="square" lIns="120000" tIns="60000" rIns="120000" bIns="60000" anchor="t">
            <a:spAutoFit/>
          </a:bodyPr>
          <a:lstStyle/>
          <a:p>
            <a:pPr>
              <a:lnSpc>
                <a:spcPct val="100000"/>
              </a:lnSpc>
            </a:pPr>
            <a:r>
              <a:rPr lang="en-US" sz="2000" spc="-1" dirty="0">
                <a:solidFill>
                  <a:schemeClr val="lt1"/>
                </a:solidFill>
                <a:latin typeface="Arial"/>
                <a:ea typeface="Arial"/>
              </a:rPr>
              <a:t>Excellent Research scalable Data Science and Artificial Intelligence</a:t>
            </a:r>
            <a:endParaRPr lang="de-DE" sz="2000" spc="-1" dirty="0">
              <a:solidFill>
                <a:srgbClr val="000000"/>
              </a:solidFill>
              <a:latin typeface="Calibri"/>
            </a:endParaRPr>
          </a:p>
        </p:txBody>
      </p:sp>
      <p:sp>
        <p:nvSpPr>
          <p:cNvPr id="272" name="Textfeld 38"/>
          <p:cNvSpPr/>
          <p:nvPr/>
        </p:nvSpPr>
        <p:spPr>
          <a:xfrm>
            <a:off x="2811587" y="4348321"/>
            <a:ext cx="4108017" cy="428948"/>
          </a:xfrm>
          <a:prstGeom prst="rect">
            <a:avLst/>
          </a:prstGeom>
          <a:solidFill>
            <a:srgbClr val="51B02F"/>
          </a:solidFill>
          <a:ln w="0">
            <a:noFill/>
          </a:ln>
        </p:spPr>
        <p:style>
          <a:lnRef idx="0">
            <a:scrgbClr r="0" g="0" b="0"/>
          </a:lnRef>
          <a:fillRef idx="0">
            <a:scrgbClr r="0" g="0" b="0"/>
          </a:fillRef>
          <a:effectRef idx="0">
            <a:scrgbClr r="0" g="0" b="0"/>
          </a:effectRef>
          <a:fontRef idx="minor"/>
        </p:style>
        <p:txBody>
          <a:bodyPr wrap="none" lIns="120000" tIns="60000" rIns="120000" bIns="60000" anchor="t">
            <a:spAutoFit/>
          </a:bodyPr>
          <a:lstStyle/>
          <a:p>
            <a:pPr>
              <a:lnSpc>
                <a:spcPct val="100000"/>
              </a:lnSpc>
            </a:pPr>
            <a:r>
              <a:rPr lang="en-US" sz="2000" spc="-1" dirty="0">
                <a:solidFill>
                  <a:schemeClr val="lt1"/>
                </a:solidFill>
                <a:latin typeface="Arial"/>
                <a:ea typeface="Arial"/>
              </a:rPr>
              <a:t>Responsible, Trustworthy, Efficient</a:t>
            </a:r>
            <a:endParaRPr lang="de-DE" sz="2000" spc="-1" dirty="0">
              <a:solidFill>
                <a:srgbClr val="000000"/>
              </a:solidFill>
              <a:latin typeface="Calibri"/>
            </a:endParaRPr>
          </a:p>
        </p:txBody>
      </p:sp>
      <p:sp>
        <p:nvSpPr>
          <p:cNvPr id="273" name="Textfeld 39"/>
          <p:cNvSpPr/>
          <p:nvPr/>
        </p:nvSpPr>
        <p:spPr>
          <a:xfrm>
            <a:off x="4148386" y="4854240"/>
            <a:ext cx="5040480" cy="428948"/>
          </a:xfrm>
          <a:prstGeom prst="rect">
            <a:avLst/>
          </a:prstGeom>
          <a:solidFill>
            <a:srgbClr val="549FB7"/>
          </a:solidFill>
          <a:ln w="0">
            <a:noFill/>
          </a:ln>
        </p:spPr>
        <p:style>
          <a:lnRef idx="0">
            <a:scrgbClr r="0" g="0" b="0"/>
          </a:lnRef>
          <a:fillRef idx="0">
            <a:scrgbClr r="0" g="0" b="0"/>
          </a:fillRef>
          <a:effectRef idx="0">
            <a:scrgbClr r="0" g="0" b="0"/>
          </a:effectRef>
          <a:fontRef idx="minor"/>
        </p:style>
        <p:txBody>
          <a:bodyPr wrap="square" lIns="120000" tIns="60000" rIns="120000" bIns="60000" anchor="t">
            <a:spAutoFit/>
          </a:bodyPr>
          <a:lstStyle/>
          <a:p>
            <a:pPr>
              <a:lnSpc>
                <a:spcPct val="100000"/>
              </a:lnSpc>
            </a:pPr>
            <a:r>
              <a:rPr lang="en-US" sz="2000" spc="-1" dirty="0">
                <a:solidFill>
                  <a:schemeClr val="lt1"/>
                </a:solidFill>
                <a:latin typeface="Arial"/>
                <a:ea typeface="Arial"/>
              </a:rPr>
              <a:t>Transfer of AI-methods in applications</a:t>
            </a:r>
            <a:endParaRPr lang="de-DE" sz="2000" spc="-1" dirty="0">
              <a:solidFill>
                <a:srgbClr val="000000"/>
              </a:solidFill>
              <a:latin typeface="Calibri"/>
            </a:endParaRPr>
          </a:p>
        </p:txBody>
      </p:sp>
      <p:sp>
        <p:nvSpPr>
          <p:cNvPr id="274" name="Textfeld 40"/>
          <p:cNvSpPr/>
          <p:nvPr/>
        </p:nvSpPr>
        <p:spPr>
          <a:xfrm>
            <a:off x="2569667" y="5342401"/>
            <a:ext cx="5323158" cy="428948"/>
          </a:xfrm>
          <a:prstGeom prst="rect">
            <a:avLst/>
          </a:prstGeom>
          <a:solidFill>
            <a:srgbClr val="659F89"/>
          </a:solidFill>
          <a:ln w="0">
            <a:noFill/>
          </a:ln>
        </p:spPr>
        <p:style>
          <a:lnRef idx="0">
            <a:scrgbClr r="0" g="0" b="0"/>
          </a:lnRef>
          <a:fillRef idx="0">
            <a:scrgbClr r="0" g="0" b="0"/>
          </a:fillRef>
          <a:effectRef idx="0">
            <a:scrgbClr r="0" g="0" b="0"/>
          </a:effectRef>
          <a:fontRef idx="minor"/>
        </p:style>
        <p:txBody>
          <a:bodyPr wrap="none" lIns="120000" tIns="60000" rIns="120000" bIns="60000" anchor="t">
            <a:spAutoFit/>
          </a:bodyPr>
          <a:lstStyle/>
          <a:p>
            <a:pPr>
              <a:lnSpc>
                <a:spcPct val="100000"/>
              </a:lnSpc>
            </a:pPr>
            <a:r>
              <a:rPr lang="en-US" sz="2000" spc="-1" dirty="0">
                <a:solidFill>
                  <a:schemeClr val="lt1"/>
                </a:solidFill>
                <a:latin typeface="Arial"/>
                <a:ea typeface="Arial"/>
              </a:rPr>
              <a:t>Training of the next generations of AI experts</a:t>
            </a:r>
            <a:endParaRPr lang="de-DE" sz="2000" spc="-1" dirty="0">
              <a:solidFill>
                <a:srgbClr val="000000"/>
              </a:solidFill>
              <a:latin typeface="Calibri"/>
            </a:endParaRPr>
          </a:p>
        </p:txBody>
      </p:sp>
      <p:sp>
        <p:nvSpPr>
          <p:cNvPr id="2" name="Textfeld 40">
            <a:extLst>
              <a:ext uri="{FF2B5EF4-FFF2-40B4-BE49-F238E27FC236}">
                <a16:creationId xmlns:a16="http://schemas.microsoft.com/office/drawing/2014/main" id="{50193797-065D-A907-3185-91348D3C9774}"/>
              </a:ext>
            </a:extLst>
          </p:cNvPr>
          <p:cNvSpPr/>
          <p:nvPr/>
        </p:nvSpPr>
        <p:spPr>
          <a:xfrm>
            <a:off x="2569667" y="5340566"/>
            <a:ext cx="5323158" cy="428948"/>
          </a:xfrm>
          <a:prstGeom prst="rect">
            <a:avLst/>
          </a:prstGeom>
          <a:solidFill>
            <a:srgbClr val="FFC000"/>
          </a:solidFill>
          <a:ln w="0">
            <a:noFill/>
          </a:ln>
        </p:spPr>
        <p:style>
          <a:lnRef idx="0">
            <a:scrgbClr r="0" g="0" b="0"/>
          </a:lnRef>
          <a:fillRef idx="0">
            <a:scrgbClr r="0" g="0" b="0"/>
          </a:fillRef>
          <a:effectRef idx="0">
            <a:scrgbClr r="0" g="0" b="0"/>
          </a:effectRef>
          <a:fontRef idx="minor"/>
        </p:style>
        <p:txBody>
          <a:bodyPr wrap="none" lIns="120000" tIns="60000" rIns="120000" bIns="60000" anchor="t">
            <a:spAutoFit/>
          </a:bodyPr>
          <a:lstStyle/>
          <a:p>
            <a:pPr>
              <a:lnSpc>
                <a:spcPct val="100000"/>
              </a:lnSpc>
            </a:pPr>
            <a:r>
              <a:rPr lang="en-US" sz="2000" spc="-1" dirty="0">
                <a:solidFill>
                  <a:schemeClr val="lt1"/>
                </a:solidFill>
                <a:latin typeface="Arial"/>
                <a:ea typeface="Arial"/>
              </a:rPr>
              <a:t>Training of the next generations of AI experts</a:t>
            </a:r>
            <a:endParaRPr lang="de-DE" sz="2000" spc="-1" dirty="0">
              <a:solidFill>
                <a:srgbClr val="000000"/>
              </a:solidFill>
              <a:latin typeface="Calibri"/>
            </a:endParaRPr>
          </a:p>
        </p:txBody>
      </p:sp>
      <p:sp>
        <p:nvSpPr>
          <p:cNvPr id="3" name="Title 2">
            <a:extLst>
              <a:ext uri="{FF2B5EF4-FFF2-40B4-BE49-F238E27FC236}">
                <a16:creationId xmlns:a16="http://schemas.microsoft.com/office/drawing/2014/main" id="{3636C30E-E3B5-7EC1-0AAE-C13A6D19CEB3}"/>
              </a:ext>
            </a:extLst>
          </p:cNvPr>
          <p:cNvSpPr>
            <a:spLocks noGrp="1"/>
          </p:cNvSpPr>
          <p:nvPr>
            <p:ph type="title"/>
          </p:nvPr>
        </p:nvSpPr>
        <p:spPr/>
        <p:txBody>
          <a:bodyPr/>
          <a:lstStyle/>
          <a:p>
            <a:r>
              <a:rPr lang="en-GB" dirty="0"/>
              <a:t>Introduction</a:t>
            </a:r>
            <a:endParaRPr lang="LID4096" dirty="0"/>
          </a:p>
        </p:txBody>
      </p:sp>
      <p:sp>
        <p:nvSpPr>
          <p:cNvPr id="4" name="Content Placeholder 3">
            <a:extLst>
              <a:ext uri="{FF2B5EF4-FFF2-40B4-BE49-F238E27FC236}">
                <a16:creationId xmlns:a16="http://schemas.microsoft.com/office/drawing/2014/main" id="{6845ED9C-A434-C916-9A31-BDE08AEF4817}"/>
              </a:ext>
            </a:extLst>
          </p:cNvPr>
          <p:cNvSpPr>
            <a:spLocks noGrp="1"/>
          </p:cNvSpPr>
          <p:nvPr>
            <p:ph sz="quarter" idx="10"/>
          </p:nvPr>
        </p:nvSpPr>
        <p:spPr>
          <a:xfrm>
            <a:off x="875566" y="1184015"/>
            <a:ext cx="3019201" cy="1123825"/>
          </a:xfrm>
        </p:spPr>
        <p:txBody>
          <a:bodyPr/>
          <a:lstStyle/>
          <a:p>
            <a:r>
              <a:rPr lang="de-DE" spc="-1" dirty="0">
                <a:solidFill>
                  <a:srgbClr val="002060"/>
                </a:solidFill>
                <a:ea typeface="Open Sans" panose="020B0606030504020204" pitchFamily="34" charset="0"/>
                <a:cs typeface="Open Sans" panose="020B0606030504020204" pitchFamily="34" charset="0"/>
              </a:rPr>
              <a:t>Center </a:t>
            </a:r>
            <a:r>
              <a:rPr lang="de-DE" spc="-1" dirty="0" err="1">
                <a:solidFill>
                  <a:srgbClr val="002060"/>
                </a:solidFill>
                <a:ea typeface="Open Sans" panose="020B0606030504020204" pitchFamily="34" charset="0"/>
                <a:cs typeface="Open Sans" panose="020B0606030504020204" pitchFamily="34" charset="0"/>
              </a:rPr>
              <a:t>for</a:t>
            </a:r>
            <a:r>
              <a:rPr lang="de-DE" spc="-1" dirty="0">
                <a:solidFill>
                  <a:srgbClr val="002060"/>
                </a:solidFill>
                <a:ea typeface="Open Sans" panose="020B0606030504020204" pitchFamily="34" charset="0"/>
                <a:cs typeface="Open Sans" panose="020B0606030504020204" pitchFamily="34" charset="0"/>
              </a:rPr>
              <a:t> </a:t>
            </a:r>
            <a:r>
              <a:rPr lang="de-DE" spc="-1" dirty="0" err="1">
                <a:solidFill>
                  <a:srgbClr val="002060"/>
                </a:solidFill>
                <a:ea typeface="Open Sans" panose="020B0606030504020204" pitchFamily="34" charset="0"/>
                <a:cs typeface="Open Sans" panose="020B0606030504020204" pitchFamily="34" charset="0"/>
              </a:rPr>
              <a:t>Scalable</a:t>
            </a:r>
            <a:r>
              <a:rPr lang="de-DE" spc="-1" dirty="0">
                <a:solidFill>
                  <a:srgbClr val="002060"/>
                </a:solidFill>
                <a:ea typeface="Open Sans" panose="020B0606030504020204" pitchFamily="34" charset="0"/>
                <a:cs typeface="Open Sans" panose="020B0606030504020204" pitchFamily="34" charset="0"/>
              </a:rPr>
              <a:t> Data Analytics and </a:t>
            </a:r>
            <a:r>
              <a:rPr lang="de-DE" spc="-1" dirty="0" err="1">
                <a:solidFill>
                  <a:srgbClr val="002060"/>
                </a:solidFill>
                <a:ea typeface="Open Sans" panose="020B0606030504020204" pitchFamily="34" charset="0"/>
                <a:cs typeface="Open Sans" panose="020B0606030504020204" pitchFamily="34" charset="0"/>
              </a:rPr>
              <a:t>Artificial</a:t>
            </a:r>
            <a:r>
              <a:rPr lang="de-DE" spc="-1" dirty="0">
                <a:solidFill>
                  <a:srgbClr val="002060"/>
                </a:solidFill>
                <a:ea typeface="Open Sans" panose="020B0606030504020204" pitchFamily="34" charset="0"/>
                <a:cs typeface="Open Sans" panose="020B0606030504020204" pitchFamily="34" charset="0"/>
              </a:rPr>
              <a:t> </a:t>
            </a:r>
            <a:r>
              <a:rPr lang="de-DE" spc="-1" dirty="0" err="1">
                <a:solidFill>
                  <a:srgbClr val="002060"/>
                </a:solidFill>
                <a:ea typeface="Open Sans" panose="020B0606030504020204" pitchFamily="34" charset="0"/>
                <a:cs typeface="Open Sans" panose="020B0606030504020204" pitchFamily="34" charset="0"/>
              </a:rPr>
              <a:t>Intelligence</a:t>
            </a:r>
            <a:endParaRPr lang="de-DE" spc="-1" dirty="0">
              <a:solidFill>
                <a:srgbClr val="002060"/>
              </a:solidFill>
              <a:ea typeface="Open Sans" panose="020B0606030504020204" pitchFamily="34" charset="0"/>
              <a:cs typeface="Open Sans" panose="020B0606030504020204" pitchFamily="34" charset="0"/>
            </a:endParaRPr>
          </a:p>
          <a:p>
            <a:endParaRPr lang="LID4096" dirty="0"/>
          </a:p>
        </p:txBody>
      </p:sp>
    </p:spTree>
  </p:cSld>
  <p:clrMapOvr>
    <a:masterClrMapping/>
  </p:clrMapOvr>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0" presetClass="entr" fill="hold" nodeType="after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additive="repl">
                                        <p:cTn id="7" dur="750"/>
                                        <p:tgtEl>
                                          <p:spTgt spid="271"/>
                                        </p:tgtEl>
                                      </p:cBhvr>
                                    </p:animEffect>
                                  </p:childTnLst>
                                </p:cTn>
                              </p:par>
                            </p:childTnLst>
                          </p:cTn>
                        </p:par>
                        <p:par>
                          <p:cTn id="8" fill="hold">
                            <p:stCondLst>
                              <p:cond delay="750"/>
                            </p:stCondLst>
                            <p:childTnLst>
                              <p:par>
                                <p:cTn id="9" presetID="10" presetClass="entr" fill="hold" nodeType="afterEffect">
                                  <p:stCondLst>
                                    <p:cond delay="500"/>
                                  </p:stCondLst>
                                  <p:childTnLst>
                                    <p:set>
                                      <p:cBhvr>
                                        <p:cTn id="10" dur="1" fill="hold">
                                          <p:stCondLst>
                                            <p:cond delay="0"/>
                                          </p:stCondLst>
                                        </p:cTn>
                                        <p:tgtEl>
                                          <p:spTgt spid="272"/>
                                        </p:tgtEl>
                                        <p:attrNameLst>
                                          <p:attrName>style.visibility</p:attrName>
                                        </p:attrNameLst>
                                      </p:cBhvr>
                                      <p:to>
                                        <p:strVal val="visible"/>
                                      </p:to>
                                    </p:set>
                                    <p:animEffect transition="in" filter="fade">
                                      <p:cBhvr additive="repl">
                                        <p:cTn id="11" dur="1000"/>
                                        <p:tgtEl>
                                          <p:spTgt spid="272"/>
                                        </p:tgtEl>
                                      </p:cBhvr>
                                    </p:animEffect>
                                  </p:childTnLst>
                                </p:cTn>
                              </p:par>
                            </p:childTnLst>
                          </p:cTn>
                        </p:par>
                        <p:par>
                          <p:cTn id="12" fill="hold">
                            <p:stCondLst>
                              <p:cond delay="2250"/>
                            </p:stCondLst>
                            <p:childTnLst>
                              <p:par>
                                <p:cTn id="13" presetID="10" presetClass="entr" fill="hold" nodeType="afterEffect">
                                  <p:stCondLst>
                                    <p:cond delay="500"/>
                                  </p:stCondLst>
                                  <p:childTnLst>
                                    <p:set>
                                      <p:cBhvr>
                                        <p:cTn id="14" dur="1" fill="hold">
                                          <p:stCondLst>
                                            <p:cond delay="0"/>
                                          </p:stCondLst>
                                        </p:cTn>
                                        <p:tgtEl>
                                          <p:spTgt spid="273"/>
                                        </p:tgtEl>
                                        <p:attrNameLst>
                                          <p:attrName>style.visibility</p:attrName>
                                        </p:attrNameLst>
                                      </p:cBhvr>
                                      <p:to>
                                        <p:strVal val="visible"/>
                                      </p:to>
                                    </p:set>
                                    <p:animEffect transition="in" filter="fade">
                                      <p:cBhvr additive="repl">
                                        <p:cTn id="15" dur="1000"/>
                                        <p:tgtEl>
                                          <p:spTgt spid="273"/>
                                        </p:tgtEl>
                                      </p:cBhvr>
                                    </p:animEffect>
                                  </p:childTnLst>
                                </p:cTn>
                              </p:par>
                            </p:childTnLst>
                          </p:cTn>
                        </p:par>
                        <p:par>
                          <p:cTn id="16" fill="hold">
                            <p:stCondLst>
                              <p:cond delay="3750"/>
                            </p:stCondLst>
                            <p:childTnLst>
                              <p:par>
                                <p:cTn id="17" presetID="10" presetClass="entr" fill="hold" nodeType="afterEffect">
                                  <p:stCondLst>
                                    <p:cond delay="500"/>
                                  </p:stCondLst>
                                  <p:childTnLst>
                                    <p:set>
                                      <p:cBhvr>
                                        <p:cTn id="18" dur="1" fill="hold">
                                          <p:stCondLst>
                                            <p:cond delay="0"/>
                                          </p:stCondLst>
                                        </p:cTn>
                                        <p:tgtEl>
                                          <p:spTgt spid="274"/>
                                        </p:tgtEl>
                                        <p:attrNameLst>
                                          <p:attrName>style.visibility</p:attrName>
                                        </p:attrNameLst>
                                      </p:cBhvr>
                                      <p:to>
                                        <p:strVal val="visible"/>
                                      </p:to>
                                    </p:set>
                                    <p:animEffect transition="in" filter="fade">
                                      <p:cBhvr additive="repl">
                                        <p:cTn id="19" dur="750"/>
                                        <p:tgtEl>
                                          <p:spTgt spid="27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EC4203-8509-BC2A-94BF-FE9226E14273}"/>
              </a:ext>
            </a:extLst>
          </p:cNvPr>
          <p:cNvPicPr>
            <a:picLocks noChangeAspect="1"/>
          </p:cNvPicPr>
          <p:nvPr/>
        </p:nvPicPr>
        <p:blipFill>
          <a:blip r:embed="rId2"/>
          <a:stretch>
            <a:fillRect/>
          </a:stretch>
        </p:blipFill>
        <p:spPr>
          <a:xfrm>
            <a:off x="1118703" y="1671444"/>
            <a:ext cx="8611064" cy="4272156"/>
          </a:xfrm>
          <a:prstGeom prst="rect">
            <a:avLst/>
          </a:prstGeom>
        </p:spPr>
      </p:pic>
      <p:sp>
        <p:nvSpPr>
          <p:cNvPr id="2" name="Title 1">
            <a:extLst>
              <a:ext uri="{FF2B5EF4-FFF2-40B4-BE49-F238E27FC236}">
                <a16:creationId xmlns:a16="http://schemas.microsoft.com/office/drawing/2014/main" id="{6799BA93-98E8-E8F6-3221-AEDCB2B05927}"/>
              </a:ext>
            </a:extLst>
          </p:cNvPr>
          <p:cNvSpPr>
            <a:spLocks noGrp="1"/>
          </p:cNvSpPr>
          <p:nvPr>
            <p:ph type="title"/>
          </p:nvPr>
        </p:nvSpPr>
        <p:spPr/>
        <p:txBody>
          <a:bodyPr/>
          <a:lstStyle/>
          <a:p>
            <a:r>
              <a:rPr lang="en-GB" dirty="0"/>
              <a:t>Critical review</a:t>
            </a:r>
            <a:endParaRPr lang="LID4096" dirty="0"/>
          </a:p>
        </p:txBody>
      </p:sp>
      <p:sp>
        <p:nvSpPr>
          <p:cNvPr id="3" name="Content Placeholder 2">
            <a:extLst>
              <a:ext uri="{FF2B5EF4-FFF2-40B4-BE49-F238E27FC236}">
                <a16:creationId xmlns:a16="http://schemas.microsoft.com/office/drawing/2014/main" id="{979112C5-C633-6855-B9F7-80862C651DE3}"/>
              </a:ext>
            </a:extLst>
          </p:cNvPr>
          <p:cNvSpPr>
            <a:spLocks noGrp="1"/>
          </p:cNvSpPr>
          <p:nvPr>
            <p:ph sz="quarter" idx="10"/>
          </p:nvPr>
        </p:nvSpPr>
        <p:spPr>
          <a:xfrm>
            <a:off x="875566" y="1184015"/>
            <a:ext cx="10644901" cy="487429"/>
          </a:xfrm>
        </p:spPr>
        <p:txBody>
          <a:bodyPr/>
          <a:lstStyle/>
          <a:p>
            <a:r>
              <a:rPr lang="en-GB" dirty="0"/>
              <a:t>… is our job as brave [human] scientists</a:t>
            </a:r>
            <a:endParaRPr lang="LID4096" dirty="0"/>
          </a:p>
          <a:p>
            <a:endParaRPr lang="LID4096" dirty="0"/>
          </a:p>
        </p:txBody>
      </p:sp>
      <p:sp>
        <p:nvSpPr>
          <p:cNvPr id="4" name="Speech Bubble: Rectangle 3">
            <a:extLst>
              <a:ext uri="{FF2B5EF4-FFF2-40B4-BE49-F238E27FC236}">
                <a16:creationId xmlns:a16="http://schemas.microsoft.com/office/drawing/2014/main" id="{17E9CD8C-FD79-FDA5-FCE8-5E5E60EB8B78}"/>
              </a:ext>
            </a:extLst>
          </p:cNvPr>
          <p:cNvSpPr/>
          <p:nvPr/>
        </p:nvSpPr>
        <p:spPr>
          <a:xfrm>
            <a:off x="7939067" y="4218634"/>
            <a:ext cx="1534051" cy="845820"/>
          </a:xfrm>
          <a:prstGeom prst="wedgeRectCallout">
            <a:avLst>
              <a:gd name="adj1" fmla="val -66093"/>
              <a:gd name="adj2" fmla="val -47410"/>
            </a:avLst>
          </a:prstGeom>
          <a:solidFill>
            <a:schemeClr val="bg1"/>
          </a:solid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Are these the </a:t>
            </a:r>
            <a:r>
              <a:rPr lang="en-GB" sz="1600" dirty="0" err="1">
                <a:solidFill>
                  <a:schemeClr val="tx1"/>
                </a:solidFill>
              </a:rPr>
              <a:t>mentioned</a:t>
            </a:r>
            <a:r>
              <a:rPr lang="en-GB" sz="1600" dirty="0">
                <a:solidFill>
                  <a:schemeClr val="tx1"/>
                </a:solidFill>
              </a:rPr>
              <a:t> 115%?</a:t>
            </a:r>
            <a:endParaRPr lang="LID4096" sz="1600" dirty="0">
              <a:solidFill>
                <a:schemeClr val="tx1"/>
              </a:solidFill>
            </a:endParaRPr>
          </a:p>
        </p:txBody>
      </p:sp>
      <p:sp>
        <p:nvSpPr>
          <p:cNvPr id="6" name="TextBox 5">
            <a:extLst>
              <a:ext uri="{FF2B5EF4-FFF2-40B4-BE49-F238E27FC236}">
                <a16:creationId xmlns:a16="http://schemas.microsoft.com/office/drawing/2014/main" id="{913DC93E-FF09-0789-3FD3-8B77BF466D36}"/>
              </a:ext>
            </a:extLst>
          </p:cNvPr>
          <p:cNvSpPr txBox="1"/>
          <p:nvPr/>
        </p:nvSpPr>
        <p:spPr>
          <a:xfrm>
            <a:off x="3597275" y="6145768"/>
            <a:ext cx="5470525" cy="646331"/>
          </a:xfrm>
          <a:prstGeom prst="rect">
            <a:avLst/>
          </a:prstGeom>
          <a:noFill/>
        </p:spPr>
        <p:txBody>
          <a:bodyPr wrap="square">
            <a:spAutoFit/>
          </a:bodyPr>
          <a:lstStyle/>
          <a:p>
            <a:r>
              <a:rPr lang="de-DE" dirty="0" err="1"/>
              <a:t>Cropped</a:t>
            </a:r>
            <a:r>
              <a:rPr lang="de-DE" dirty="0"/>
              <a:t> </a:t>
            </a:r>
            <a:r>
              <a:rPr lang="de-DE" dirty="0" err="1"/>
              <a:t>from</a:t>
            </a:r>
            <a:r>
              <a:rPr lang="de-DE" dirty="0"/>
              <a:t> Li et al 2023, </a:t>
            </a:r>
            <a:r>
              <a:rPr lang="de-DE" dirty="0" err="1"/>
              <a:t>licensed</a:t>
            </a:r>
            <a:r>
              <a:rPr lang="de-DE" dirty="0"/>
              <a:t> </a:t>
            </a:r>
            <a:r>
              <a:rPr lang="de-DE" dirty="0">
                <a:hlinkClick r:id="rId3"/>
              </a:rPr>
              <a:t>CC-BY 4.0</a:t>
            </a:r>
            <a:r>
              <a:rPr lang="de-DE" dirty="0"/>
              <a:t>  </a:t>
            </a:r>
            <a:r>
              <a:rPr lang="en-US" dirty="0">
                <a:hlinkClick r:id="rId4"/>
              </a:rPr>
              <a:t>https://arxiv.org/abs/2307.11760</a:t>
            </a:r>
            <a:r>
              <a:rPr lang="en-US" dirty="0"/>
              <a:t> </a:t>
            </a:r>
          </a:p>
        </p:txBody>
      </p:sp>
      <p:sp>
        <p:nvSpPr>
          <p:cNvPr id="7" name="Rectangle: Rounded Corners 6">
            <a:extLst>
              <a:ext uri="{FF2B5EF4-FFF2-40B4-BE49-F238E27FC236}">
                <a16:creationId xmlns:a16="http://schemas.microsoft.com/office/drawing/2014/main" id="{0B43D673-615F-8846-E170-DFA2C8E2D8CA}"/>
              </a:ext>
            </a:extLst>
          </p:cNvPr>
          <p:cNvSpPr/>
          <p:nvPr/>
        </p:nvSpPr>
        <p:spPr>
          <a:xfrm rot="20234495">
            <a:off x="7544815" y="3159150"/>
            <a:ext cx="1957751" cy="241766"/>
          </a:xfrm>
          <a:prstGeom prst="round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LID4096"/>
          </a:p>
        </p:txBody>
      </p:sp>
      <p:sp>
        <p:nvSpPr>
          <p:cNvPr id="8" name="Speech Bubble: Rectangle 7">
            <a:extLst>
              <a:ext uri="{FF2B5EF4-FFF2-40B4-BE49-F238E27FC236}">
                <a16:creationId xmlns:a16="http://schemas.microsoft.com/office/drawing/2014/main" id="{CD07A29F-C56F-1CEF-3FDD-505DDA9DA2D8}"/>
              </a:ext>
            </a:extLst>
          </p:cNvPr>
          <p:cNvSpPr/>
          <p:nvPr/>
        </p:nvSpPr>
        <p:spPr>
          <a:xfrm>
            <a:off x="9619201" y="4658400"/>
            <a:ext cx="2196879" cy="1335407"/>
          </a:xfrm>
          <a:prstGeom prst="wedgeRectCallout">
            <a:avLst>
              <a:gd name="adj1" fmla="val -54846"/>
              <a:gd name="adj2" fmla="val -22537"/>
            </a:avLst>
          </a:prstGeom>
          <a:solidFill>
            <a:schemeClr val="bg1"/>
          </a:solid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If so, this is an improvement from </a:t>
            </a:r>
            <a:r>
              <a:rPr lang="en-GB" i="1" dirty="0">
                <a:solidFill>
                  <a:schemeClr val="tx1"/>
                </a:solidFill>
              </a:rPr>
              <a:t>very </a:t>
            </a:r>
            <a:r>
              <a:rPr lang="en-GB" i="1" dirty="0" err="1">
                <a:solidFill>
                  <a:schemeClr val="tx1"/>
                </a:solidFill>
              </a:rPr>
              <a:t>very</a:t>
            </a:r>
            <a:r>
              <a:rPr lang="en-GB" i="1" dirty="0">
                <a:solidFill>
                  <a:schemeClr val="tx1"/>
                </a:solidFill>
              </a:rPr>
              <a:t> bad </a:t>
            </a:r>
            <a:r>
              <a:rPr lang="en-GB" dirty="0">
                <a:solidFill>
                  <a:schemeClr val="tx1"/>
                </a:solidFill>
              </a:rPr>
              <a:t>to</a:t>
            </a:r>
            <a:r>
              <a:rPr lang="en-GB" i="1" dirty="0">
                <a:solidFill>
                  <a:schemeClr val="tx1"/>
                </a:solidFill>
              </a:rPr>
              <a:t> very bad</a:t>
            </a:r>
            <a:endParaRPr lang="LID4096" i="1" dirty="0">
              <a:solidFill>
                <a:schemeClr val="tx1"/>
              </a:solidFill>
            </a:endParaRPr>
          </a:p>
        </p:txBody>
      </p:sp>
    </p:spTree>
    <p:extLst>
      <p:ext uri="{BB962C8B-B14F-4D97-AF65-F5344CB8AC3E}">
        <p14:creationId xmlns:p14="http://schemas.microsoft.com/office/powerpoint/2010/main" val="357066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10048-E067-6A9D-FF65-E292EC286AA9}"/>
              </a:ext>
            </a:extLst>
          </p:cNvPr>
          <p:cNvSpPr>
            <a:spLocks noGrp="1"/>
          </p:cNvSpPr>
          <p:nvPr>
            <p:ph type="title"/>
          </p:nvPr>
        </p:nvSpPr>
        <p:spPr/>
        <p:txBody>
          <a:bodyPr/>
          <a:lstStyle/>
          <a:p>
            <a:r>
              <a:rPr lang="en-GB" dirty="0"/>
              <a:t>Good scientific practice</a:t>
            </a:r>
            <a:endParaRPr lang="LID4096" dirty="0"/>
          </a:p>
        </p:txBody>
      </p:sp>
      <p:sp>
        <p:nvSpPr>
          <p:cNvPr id="3" name="Content Placeholder 2">
            <a:extLst>
              <a:ext uri="{FF2B5EF4-FFF2-40B4-BE49-F238E27FC236}">
                <a16:creationId xmlns:a16="http://schemas.microsoft.com/office/drawing/2014/main" id="{82A1D9E3-E0BF-A576-AD81-2FE7F6E1D8AE}"/>
              </a:ext>
            </a:extLst>
          </p:cNvPr>
          <p:cNvSpPr>
            <a:spLocks noGrp="1"/>
          </p:cNvSpPr>
          <p:nvPr>
            <p:ph sz="quarter" idx="10"/>
          </p:nvPr>
        </p:nvSpPr>
        <p:spPr>
          <a:xfrm>
            <a:off x="875566" y="1184015"/>
            <a:ext cx="9731473" cy="994981"/>
          </a:xfrm>
        </p:spPr>
        <p:txBody>
          <a:bodyPr/>
          <a:lstStyle/>
          <a:p>
            <a:r>
              <a:rPr lang="en-GB" dirty="0"/>
              <a:t>We </a:t>
            </a:r>
            <a:r>
              <a:rPr lang="en-GB" dirty="0">
                <a:solidFill>
                  <a:srgbClr val="C00000"/>
                </a:solidFill>
              </a:rPr>
              <a:t>humans are responsible </a:t>
            </a:r>
            <a:r>
              <a:rPr lang="en-GB" dirty="0"/>
              <a:t>for reviewing AI-generated content and to declare what LLM / GenAI-system was used and for what.</a:t>
            </a:r>
            <a:endParaRPr lang="LID4096" dirty="0"/>
          </a:p>
        </p:txBody>
      </p:sp>
      <p:sp>
        <p:nvSpPr>
          <p:cNvPr id="20" name="Thought Bubble: Cloud 19">
            <a:extLst>
              <a:ext uri="{FF2B5EF4-FFF2-40B4-BE49-F238E27FC236}">
                <a16:creationId xmlns:a16="http://schemas.microsoft.com/office/drawing/2014/main" id="{D0B5E6EB-8B14-1B72-6EF1-277A7C06CF73}"/>
              </a:ext>
            </a:extLst>
          </p:cNvPr>
          <p:cNvSpPr/>
          <p:nvPr/>
        </p:nvSpPr>
        <p:spPr>
          <a:xfrm>
            <a:off x="4950852" y="3127922"/>
            <a:ext cx="2320060" cy="1410346"/>
          </a:xfrm>
          <a:prstGeom prst="cloudCallout">
            <a:avLst>
              <a:gd name="adj1" fmla="val -40234"/>
              <a:gd name="adj2" fmla="val 2709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World</a:t>
            </a:r>
            <a:endParaRPr lang="LID4096" sz="3600" dirty="0">
              <a:solidFill>
                <a:schemeClr val="tx1"/>
              </a:solidFill>
            </a:endParaRPr>
          </a:p>
        </p:txBody>
      </p:sp>
      <p:grpSp>
        <p:nvGrpSpPr>
          <p:cNvPr id="21" name="Group 20">
            <a:extLst>
              <a:ext uri="{FF2B5EF4-FFF2-40B4-BE49-F238E27FC236}">
                <a16:creationId xmlns:a16="http://schemas.microsoft.com/office/drawing/2014/main" id="{8FDDE717-659D-BE7A-40C2-874AEF180AD5}"/>
              </a:ext>
            </a:extLst>
          </p:cNvPr>
          <p:cNvGrpSpPr>
            <a:grpSpLocks noChangeAspect="1"/>
          </p:cNvGrpSpPr>
          <p:nvPr/>
        </p:nvGrpSpPr>
        <p:grpSpPr>
          <a:xfrm>
            <a:off x="2715111" y="2365226"/>
            <a:ext cx="719080" cy="1667062"/>
            <a:chOff x="621102" y="2631056"/>
            <a:chExt cx="379563" cy="879951"/>
          </a:xfrm>
          <a:solidFill>
            <a:srgbClr val="6CAF69"/>
          </a:solidFill>
        </p:grpSpPr>
        <p:sp>
          <p:nvSpPr>
            <p:cNvPr id="22" name="Smiley Face 21">
              <a:extLst>
                <a:ext uri="{FF2B5EF4-FFF2-40B4-BE49-F238E27FC236}">
                  <a16:creationId xmlns:a16="http://schemas.microsoft.com/office/drawing/2014/main" id="{4DF13A85-4505-5E81-2284-5A4308727B88}"/>
                </a:ext>
              </a:extLst>
            </p:cNvPr>
            <p:cNvSpPr/>
            <p:nvPr/>
          </p:nvSpPr>
          <p:spPr>
            <a:xfrm>
              <a:off x="621102" y="2631056"/>
              <a:ext cx="379563" cy="362309"/>
            </a:xfrm>
            <a:prstGeom prst="smileyFace">
              <a:avLst>
                <a:gd name="adj" fmla="val 4653"/>
              </a:avLst>
            </a:prstGeom>
            <a:solidFill>
              <a:schemeClr val="tx1">
                <a:lumMod val="25000"/>
                <a:lumOff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3" name="Straight Connector 22">
              <a:extLst>
                <a:ext uri="{FF2B5EF4-FFF2-40B4-BE49-F238E27FC236}">
                  <a16:creationId xmlns:a16="http://schemas.microsoft.com/office/drawing/2014/main" id="{E263E7AF-A7CE-58BC-9DE5-59BB5BD05366}"/>
                </a:ext>
              </a:extLst>
            </p:cNvPr>
            <p:cNvCxnSpPr>
              <a:stCxn id="22"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24F8AC6-0C2B-7F3F-92BD-ED8BF591A8F7}"/>
                </a:ext>
              </a:extLst>
            </p:cNvPr>
            <p:cNvCxnSpPr>
              <a:stCxn id="22"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EF97575-526A-BD16-938B-9EE902EAFDA0}"/>
                </a:ext>
              </a:extLst>
            </p:cNvPr>
            <p:cNvCxnSpPr>
              <a:stCxn id="22"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A04A5B3-23E3-7832-8E78-9F64CDB75DE0}"/>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EF664D-6431-E367-F71D-46F82410E600}"/>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E4DB0C53-046E-4879-A15E-199B455790A3}"/>
              </a:ext>
            </a:extLst>
          </p:cNvPr>
          <p:cNvGrpSpPr/>
          <p:nvPr/>
        </p:nvGrpSpPr>
        <p:grpSpPr>
          <a:xfrm>
            <a:off x="1519060" y="4827828"/>
            <a:ext cx="2087302" cy="989262"/>
            <a:chOff x="1666235" y="3541254"/>
            <a:chExt cx="2087302" cy="989262"/>
          </a:xfrm>
        </p:grpSpPr>
        <p:sp>
          <p:nvSpPr>
            <p:cNvPr id="29" name="Oval 28">
              <a:extLst>
                <a:ext uri="{FF2B5EF4-FFF2-40B4-BE49-F238E27FC236}">
                  <a16:creationId xmlns:a16="http://schemas.microsoft.com/office/drawing/2014/main" id="{9C696242-F5D1-2F58-9F3C-CFCCD6FFB261}"/>
                </a:ext>
              </a:extLst>
            </p:cNvPr>
            <p:cNvSpPr/>
            <p:nvPr/>
          </p:nvSpPr>
          <p:spPr>
            <a:xfrm>
              <a:off x="2862286" y="354125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0" name="Oval 29">
              <a:extLst>
                <a:ext uri="{FF2B5EF4-FFF2-40B4-BE49-F238E27FC236}">
                  <a16:creationId xmlns:a16="http://schemas.microsoft.com/office/drawing/2014/main" id="{E8EB26F6-16FC-6693-133C-772A425E0A53}"/>
                </a:ext>
              </a:extLst>
            </p:cNvPr>
            <p:cNvSpPr/>
            <p:nvPr/>
          </p:nvSpPr>
          <p:spPr>
            <a:xfrm>
              <a:off x="3014686" y="3693654"/>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1" name="Oval 30">
              <a:extLst>
                <a:ext uri="{FF2B5EF4-FFF2-40B4-BE49-F238E27FC236}">
                  <a16:creationId xmlns:a16="http://schemas.microsoft.com/office/drawing/2014/main" id="{7E1FF516-DD69-9D97-28A3-EEBC7D515F69}"/>
                </a:ext>
              </a:extLst>
            </p:cNvPr>
            <p:cNvSpPr/>
            <p:nvPr/>
          </p:nvSpPr>
          <p:spPr>
            <a:xfrm>
              <a:off x="2748532" y="3731863"/>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2" name="Oval 31">
              <a:extLst>
                <a:ext uri="{FF2B5EF4-FFF2-40B4-BE49-F238E27FC236}">
                  <a16:creationId xmlns:a16="http://schemas.microsoft.com/office/drawing/2014/main" id="{2C082CFF-652A-3D56-2588-BF9565387062}"/>
                </a:ext>
              </a:extLst>
            </p:cNvPr>
            <p:cNvSpPr/>
            <p:nvPr/>
          </p:nvSpPr>
          <p:spPr>
            <a:xfrm>
              <a:off x="2653878" y="3560358"/>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3" name="Oval 32">
              <a:extLst>
                <a:ext uri="{FF2B5EF4-FFF2-40B4-BE49-F238E27FC236}">
                  <a16:creationId xmlns:a16="http://schemas.microsoft.com/office/drawing/2014/main" id="{DCF1CFB7-6110-02D7-4033-C53C64D23B02}"/>
                </a:ext>
              </a:extLst>
            </p:cNvPr>
            <p:cNvSpPr/>
            <p:nvPr/>
          </p:nvSpPr>
          <p:spPr>
            <a:xfrm>
              <a:off x="2709886" y="3655445"/>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4" name="Oval 33">
              <a:extLst>
                <a:ext uri="{FF2B5EF4-FFF2-40B4-BE49-F238E27FC236}">
                  <a16:creationId xmlns:a16="http://schemas.microsoft.com/office/drawing/2014/main" id="{D17E1386-598A-2C6A-5425-BB2053198F11}"/>
                </a:ext>
              </a:extLst>
            </p:cNvPr>
            <p:cNvSpPr/>
            <p:nvPr/>
          </p:nvSpPr>
          <p:spPr>
            <a:xfrm>
              <a:off x="2862286" y="3731863"/>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5" name="TextBox 34">
              <a:extLst>
                <a:ext uri="{FF2B5EF4-FFF2-40B4-BE49-F238E27FC236}">
                  <a16:creationId xmlns:a16="http://schemas.microsoft.com/office/drawing/2014/main" id="{00A87B84-DF78-6DDF-D48F-6A25D1D0C9DF}"/>
                </a:ext>
              </a:extLst>
            </p:cNvPr>
            <p:cNvSpPr txBox="1"/>
            <p:nvPr/>
          </p:nvSpPr>
          <p:spPr>
            <a:xfrm>
              <a:off x="1666235" y="3834822"/>
              <a:ext cx="1005005" cy="369332"/>
            </a:xfrm>
            <a:prstGeom prst="rect">
              <a:avLst/>
            </a:prstGeom>
            <a:noFill/>
          </p:spPr>
          <p:txBody>
            <a:bodyPr wrap="square" rtlCol="0">
              <a:spAutoFit/>
            </a:bodyPr>
            <a:lstStyle/>
            <a:p>
              <a:pPr algn="ctr"/>
              <a:r>
                <a:rPr lang="en-GB" dirty="0"/>
                <a:t>LLM</a:t>
              </a:r>
              <a:endParaRPr lang="LID4096" dirty="0"/>
            </a:p>
          </p:txBody>
        </p:sp>
      </p:grpSp>
      <p:sp>
        <p:nvSpPr>
          <p:cNvPr id="36" name="Arrow: Left-Right 35">
            <a:extLst>
              <a:ext uri="{FF2B5EF4-FFF2-40B4-BE49-F238E27FC236}">
                <a16:creationId xmlns:a16="http://schemas.microsoft.com/office/drawing/2014/main" id="{E12FA729-9C7F-B633-D763-D1A1EA9B5261}"/>
              </a:ext>
            </a:extLst>
          </p:cNvPr>
          <p:cNvSpPr/>
          <p:nvPr/>
        </p:nvSpPr>
        <p:spPr>
          <a:xfrm rot="5400000">
            <a:off x="2774051" y="4288315"/>
            <a:ext cx="545862" cy="264160"/>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7" name="Arrow: Right 36">
            <a:extLst>
              <a:ext uri="{FF2B5EF4-FFF2-40B4-BE49-F238E27FC236}">
                <a16:creationId xmlns:a16="http://schemas.microsoft.com/office/drawing/2014/main" id="{6DD8051B-7458-57E3-FDEC-C7FB7C9A8EC3}"/>
              </a:ext>
            </a:extLst>
          </p:cNvPr>
          <p:cNvSpPr/>
          <p:nvPr/>
        </p:nvSpPr>
        <p:spPr>
          <a:xfrm rot="19716839">
            <a:off x="3869124" y="4574322"/>
            <a:ext cx="952486" cy="476338"/>
          </a:xfrm>
          <a:prstGeom prst="rightArrow">
            <a:avLst/>
          </a:prstGeom>
          <a:solidFill>
            <a:schemeClr val="bg1">
              <a:lumMod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8" name="TextBox 37">
            <a:extLst>
              <a:ext uri="{FF2B5EF4-FFF2-40B4-BE49-F238E27FC236}">
                <a16:creationId xmlns:a16="http://schemas.microsoft.com/office/drawing/2014/main" id="{21ADD774-6860-3280-AEC4-03FD28041C73}"/>
              </a:ext>
            </a:extLst>
          </p:cNvPr>
          <p:cNvSpPr txBox="1"/>
          <p:nvPr/>
        </p:nvSpPr>
        <p:spPr>
          <a:xfrm>
            <a:off x="1557706" y="2529117"/>
            <a:ext cx="1005005" cy="369332"/>
          </a:xfrm>
          <a:prstGeom prst="rect">
            <a:avLst/>
          </a:prstGeom>
          <a:noFill/>
        </p:spPr>
        <p:txBody>
          <a:bodyPr wrap="square" rtlCol="0">
            <a:spAutoFit/>
          </a:bodyPr>
          <a:lstStyle/>
          <a:p>
            <a:pPr algn="ctr"/>
            <a:r>
              <a:rPr lang="en-GB" dirty="0"/>
              <a:t>Author</a:t>
            </a:r>
            <a:endParaRPr lang="LID4096" dirty="0"/>
          </a:p>
        </p:txBody>
      </p:sp>
      <p:grpSp>
        <p:nvGrpSpPr>
          <p:cNvPr id="56" name="Group 55">
            <a:extLst>
              <a:ext uri="{FF2B5EF4-FFF2-40B4-BE49-F238E27FC236}">
                <a16:creationId xmlns:a16="http://schemas.microsoft.com/office/drawing/2014/main" id="{C0FA3A76-1F9B-16A4-923B-246478A34855}"/>
              </a:ext>
            </a:extLst>
          </p:cNvPr>
          <p:cNvGrpSpPr>
            <a:grpSpLocks noChangeAspect="1"/>
          </p:cNvGrpSpPr>
          <p:nvPr/>
        </p:nvGrpSpPr>
        <p:grpSpPr>
          <a:xfrm>
            <a:off x="8339854" y="2367966"/>
            <a:ext cx="719080" cy="1667062"/>
            <a:chOff x="621102" y="2631056"/>
            <a:chExt cx="379563" cy="879951"/>
          </a:xfrm>
          <a:solidFill>
            <a:srgbClr val="6CAF69"/>
          </a:solidFill>
        </p:grpSpPr>
        <p:sp>
          <p:nvSpPr>
            <p:cNvPr id="57" name="Smiley Face 56">
              <a:extLst>
                <a:ext uri="{FF2B5EF4-FFF2-40B4-BE49-F238E27FC236}">
                  <a16:creationId xmlns:a16="http://schemas.microsoft.com/office/drawing/2014/main" id="{53B2B821-1817-0800-6FC6-67E438235A59}"/>
                </a:ext>
              </a:extLst>
            </p:cNvPr>
            <p:cNvSpPr/>
            <p:nvPr/>
          </p:nvSpPr>
          <p:spPr>
            <a:xfrm>
              <a:off x="621102" y="2631056"/>
              <a:ext cx="379563" cy="362309"/>
            </a:xfrm>
            <a:prstGeom prst="smileyFace">
              <a:avLst>
                <a:gd name="adj" fmla="val 4653"/>
              </a:avLst>
            </a:prstGeom>
            <a:grp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8" name="Straight Connector 57">
              <a:extLst>
                <a:ext uri="{FF2B5EF4-FFF2-40B4-BE49-F238E27FC236}">
                  <a16:creationId xmlns:a16="http://schemas.microsoft.com/office/drawing/2014/main" id="{E49D6D4E-E44F-C3F3-775F-C0A200A6BF74}"/>
                </a:ext>
              </a:extLst>
            </p:cNvPr>
            <p:cNvCxnSpPr>
              <a:stCxn id="57"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879A5F7-446C-DD70-1500-6B12B326C69A}"/>
                </a:ext>
              </a:extLst>
            </p:cNvPr>
            <p:cNvCxnSpPr>
              <a:stCxn id="57"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5767683-C5B9-E7D4-36D9-8C3A4BFD4C58}"/>
                </a:ext>
              </a:extLst>
            </p:cNvPr>
            <p:cNvCxnSpPr>
              <a:stCxn id="57"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3169EB9-2BB4-3673-A852-9C2A12DE8AEC}"/>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863DDE2-03EE-A1E6-3611-A8B96350E356}"/>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711B668C-A3C0-9C51-67F6-3D445B223C19}"/>
              </a:ext>
            </a:extLst>
          </p:cNvPr>
          <p:cNvGrpSpPr/>
          <p:nvPr/>
        </p:nvGrpSpPr>
        <p:grpSpPr>
          <a:xfrm>
            <a:off x="8131446" y="4830568"/>
            <a:ext cx="2199318" cy="989262"/>
            <a:chOff x="2653878" y="3541254"/>
            <a:chExt cx="2199318" cy="989262"/>
          </a:xfrm>
        </p:grpSpPr>
        <p:sp>
          <p:nvSpPr>
            <p:cNvPr id="64" name="Oval 63">
              <a:extLst>
                <a:ext uri="{FF2B5EF4-FFF2-40B4-BE49-F238E27FC236}">
                  <a16:creationId xmlns:a16="http://schemas.microsoft.com/office/drawing/2014/main" id="{058EFB0B-D60C-0EBD-C878-618EA255DCD0}"/>
                </a:ext>
              </a:extLst>
            </p:cNvPr>
            <p:cNvSpPr/>
            <p:nvPr/>
          </p:nvSpPr>
          <p:spPr>
            <a:xfrm>
              <a:off x="2862286" y="354125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5" name="Oval 64">
              <a:extLst>
                <a:ext uri="{FF2B5EF4-FFF2-40B4-BE49-F238E27FC236}">
                  <a16:creationId xmlns:a16="http://schemas.microsoft.com/office/drawing/2014/main" id="{471AD240-680F-1688-4196-80E2E83547FE}"/>
                </a:ext>
              </a:extLst>
            </p:cNvPr>
            <p:cNvSpPr/>
            <p:nvPr/>
          </p:nvSpPr>
          <p:spPr>
            <a:xfrm>
              <a:off x="3014686" y="3693654"/>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6" name="Oval 65">
              <a:extLst>
                <a:ext uri="{FF2B5EF4-FFF2-40B4-BE49-F238E27FC236}">
                  <a16:creationId xmlns:a16="http://schemas.microsoft.com/office/drawing/2014/main" id="{A9A812BA-A3B1-D720-5165-D86106FA9BD1}"/>
                </a:ext>
              </a:extLst>
            </p:cNvPr>
            <p:cNvSpPr/>
            <p:nvPr/>
          </p:nvSpPr>
          <p:spPr>
            <a:xfrm>
              <a:off x="2748532" y="3731863"/>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7" name="Oval 66">
              <a:extLst>
                <a:ext uri="{FF2B5EF4-FFF2-40B4-BE49-F238E27FC236}">
                  <a16:creationId xmlns:a16="http://schemas.microsoft.com/office/drawing/2014/main" id="{61A42E00-C081-24E2-6A29-16EED60F9772}"/>
                </a:ext>
              </a:extLst>
            </p:cNvPr>
            <p:cNvSpPr/>
            <p:nvPr/>
          </p:nvSpPr>
          <p:spPr>
            <a:xfrm>
              <a:off x="2653878" y="3560358"/>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8" name="Oval 67">
              <a:extLst>
                <a:ext uri="{FF2B5EF4-FFF2-40B4-BE49-F238E27FC236}">
                  <a16:creationId xmlns:a16="http://schemas.microsoft.com/office/drawing/2014/main" id="{298B8491-6C40-1073-BD5D-080606261227}"/>
                </a:ext>
              </a:extLst>
            </p:cNvPr>
            <p:cNvSpPr/>
            <p:nvPr/>
          </p:nvSpPr>
          <p:spPr>
            <a:xfrm>
              <a:off x="2709886" y="3655445"/>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9" name="Oval 68">
              <a:extLst>
                <a:ext uri="{FF2B5EF4-FFF2-40B4-BE49-F238E27FC236}">
                  <a16:creationId xmlns:a16="http://schemas.microsoft.com/office/drawing/2014/main" id="{2B6F510F-647F-63E6-5A44-08572A9CFA58}"/>
                </a:ext>
              </a:extLst>
            </p:cNvPr>
            <p:cNvSpPr/>
            <p:nvPr/>
          </p:nvSpPr>
          <p:spPr>
            <a:xfrm>
              <a:off x="2862286" y="3731863"/>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0" name="TextBox 69">
              <a:extLst>
                <a:ext uri="{FF2B5EF4-FFF2-40B4-BE49-F238E27FC236}">
                  <a16:creationId xmlns:a16="http://schemas.microsoft.com/office/drawing/2014/main" id="{BA2F0564-F2A5-3E9D-7045-965B5502F033}"/>
                </a:ext>
              </a:extLst>
            </p:cNvPr>
            <p:cNvSpPr txBox="1"/>
            <p:nvPr/>
          </p:nvSpPr>
          <p:spPr>
            <a:xfrm>
              <a:off x="3848191" y="3789858"/>
              <a:ext cx="1005005" cy="369332"/>
            </a:xfrm>
            <a:prstGeom prst="rect">
              <a:avLst/>
            </a:prstGeom>
            <a:noFill/>
          </p:spPr>
          <p:txBody>
            <a:bodyPr wrap="square" rtlCol="0">
              <a:spAutoFit/>
            </a:bodyPr>
            <a:lstStyle/>
            <a:p>
              <a:pPr algn="ctr"/>
              <a:r>
                <a:rPr lang="en-GB" dirty="0"/>
                <a:t>LLM</a:t>
              </a:r>
              <a:endParaRPr lang="LID4096" dirty="0"/>
            </a:p>
          </p:txBody>
        </p:sp>
      </p:grpSp>
      <p:sp>
        <p:nvSpPr>
          <p:cNvPr id="71" name="Arrow: Left-Right 70">
            <a:extLst>
              <a:ext uri="{FF2B5EF4-FFF2-40B4-BE49-F238E27FC236}">
                <a16:creationId xmlns:a16="http://schemas.microsoft.com/office/drawing/2014/main" id="{BD5FAF7D-5F55-927F-E665-C7C427A93388}"/>
              </a:ext>
            </a:extLst>
          </p:cNvPr>
          <p:cNvSpPr/>
          <p:nvPr/>
        </p:nvSpPr>
        <p:spPr>
          <a:xfrm rot="5400000">
            <a:off x="8398794" y="4291055"/>
            <a:ext cx="545862" cy="264160"/>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2" name="TextBox 71">
            <a:extLst>
              <a:ext uri="{FF2B5EF4-FFF2-40B4-BE49-F238E27FC236}">
                <a16:creationId xmlns:a16="http://schemas.microsoft.com/office/drawing/2014/main" id="{489725FB-C027-716C-E4AE-62E778E404B2}"/>
              </a:ext>
            </a:extLst>
          </p:cNvPr>
          <p:cNvSpPr txBox="1"/>
          <p:nvPr/>
        </p:nvSpPr>
        <p:spPr>
          <a:xfrm>
            <a:off x="9192459" y="2539454"/>
            <a:ext cx="1005005" cy="369332"/>
          </a:xfrm>
          <a:prstGeom prst="rect">
            <a:avLst/>
          </a:prstGeom>
          <a:noFill/>
        </p:spPr>
        <p:txBody>
          <a:bodyPr wrap="square" rtlCol="0">
            <a:spAutoFit/>
          </a:bodyPr>
          <a:lstStyle/>
          <a:p>
            <a:pPr algn="ctr"/>
            <a:r>
              <a:rPr lang="en-GB" dirty="0"/>
              <a:t>Author</a:t>
            </a:r>
            <a:endParaRPr lang="LID4096" dirty="0"/>
          </a:p>
        </p:txBody>
      </p:sp>
      <p:sp>
        <p:nvSpPr>
          <p:cNvPr id="73" name="Arrow: Right 72">
            <a:extLst>
              <a:ext uri="{FF2B5EF4-FFF2-40B4-BE49-F238E27FC236}">
                <a16:creationId xmlns:a16="http://schemas.microsoft.com/office/drawing/2014/main" id="{241FDBF9-ECDE-4370-DB4D-DBBBAD3937C5}"/>
              </a:ext>
            </a:extLst>
          </p:cNvPr>
          <p:cNvSpPr/>
          <p:nvPr/>
        </p:nvSpPr>
        <p:spPr>
          <a:xfrm rot="9006445">
            <a:off x="7296488" y="2968196"/>
            <a:ext cx="952486" cy="476338"/>
          </a:xfrm>
          <a:prstGeom prst="rightArrow">
            <a:avLst/>
          </a:prstGeom>
          <a:solidFill>
            <a:schemeClr val="accent3">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cxnSp>
        <p:nvCxnSpPr>
          <p:cNvPr id="74" name="Straight Connector 73">
            <a:extLst>
              <a:ext uri="{FF2B5EF4-FFF2-40B4-BE49-F238E27FC236}">
                <a16:creationId xmlns:a16="http://schemas.microsoft.com/office/drawing/2014/main" id="{3696F57D-0164-B699-5003-909C634B6779}"/>
              </a:ext>
            </a:extLst>
          </p:cNvPr>
          <p:cNvCxnSpPr>
            <a:cxnSpLocks/>
          </p:cNvCxnSpPr>
          <p:nvPr/>
        </p:nvCxnSpPr>
        <p:spPr>
          <a:xfrm>
            <a:off x="1497222" y="2510013"/>
            <a:ext cx="3240451" cy="320954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32499EAA-B202-47FF-DD37-FBD1E0599F75}"/>
              </a:ext>
            </a:extLst>
          </p:cNvPr>
          <p:cNvCxnSpPr>
            <a:cxnSpLocks/>
          </p:cNvCxnSpPr>
          <p:nvPr/>
        </p:nvCxnSpPr>
        <p:spPr>
          <a:xfrm flipV="1">
            <a:off x="1701321" y="2495291"/>
            <a:ext cx="2986145" cy="3224263"/>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Speech Bubble: Rectangle 85">
            <a:extLst>
              <a:ext uri="{FF2B5EF4-FFF2-40B4-BE49-F238E27FC236}">
                <a16:creationId xmlns:a16="http://schemas.microsoft.com/office/drawing/2014/main" id="{2626A72E-6583-33AA-41E9-362B9FE2D555}"/>
              </a:ext>
            </a:extLst>
          </p:cNvPr>
          <p:cNvSpPr/>
          <p:nvPr/>
        </p:nvSpPr>
        <p:spPr>
          <a:xfrm>
            <a:off x="9452373" y="2908786"/>
            <a:ext cx="2454111" cy="2099230"/>
          </a:xfrm>
          <a:prstGeom prst="wedgeRectCallout">
            <a:avLst>
              <a:gd name="adj1" fmla="val -59288"/>
              <a:gd name="adj2" fmla="val -46281"/>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“ChatGPT was used for improving language in the manuscript, the intellectual content originates from the human authors.”</a:t>
            </a:r>
            <a:endParaRPr lang="LID4096" dirty="0">
              <a:solidFill>
                <a:schemeClr val="tx1"/>
              </a:solidFill>
            </a:endParaRPr>
          </a:p>
        </p:txBody>
      </p:sp>
    </p:spTree>
    <p:extLst>
      <p:ext uri="{BB962C8B-B14F-4D97-AF65-F5344CB8AC3E}">
        <p14:creationId xmlns:p14="http://schemas.microsoft.com/office/powerpoint/2010/main" val="4136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3" grpId="0" animBg="1"/>
      <p:bldP spid="86"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BF263-DFDD-6A61-0A7C-6626AE3D9C90}"/>
              </a:ext>
            </a:extLst>
          </p:cNvPr>
          <p:cNvSpPr>
            <a:spLocks noGrp="1"/>
          </p:cNvSpPr>
          <p:nvPr>
            <p:ph type="title"/>
          </p:nvPr>
        </p:nvSpPr>
        <p:spPr/>
        <p:txBody>
          <a:bodyPr/>
          <a:lstStyle/>
          <a:p>
            <a:r>
              <a:rPr lang="en-GB" dirty="0" err="1"/>
              <a:t>Doubtful</a:t>
            </a:r>
            <a:r>
              <a:rPr lang="en-GB" dirty="0"/>
              <a:t> Prompt-Engineering Tips</a:t>
            </a:r>
            <a:endParaRPr lang="LID4096" dirty="0"/>
          </a:p>
        </p:txBody>
      </p:sp>
      <p:sp>
        <p:nvSpPr>
          <p:cNvPr id="3" name="Content Placeholder 2">
            <a:extLst>
              <a:ext uri="{FF2B5EF4-FFF2-40B4-BE49-F238E27FC236}">
                <a16:creationId xmlns:a16="http://schemas.microsoft.com/office/drawing/2014/main" id="{8D3A6D5F-0433-23C5-2A20-4E6ECE51AB9C}"/>
              </a:ext>
            </a:extLst>
          </p:cNvPr>
          <p:cNvSpPr>
            <a:spLocks noGrp="1"/>
          </p:cNvSpPr>
          <p:nvPr>
            <p:ph sz="quarter" idx="10"/>
          </p:nvPr>
        </p:nvSpPr>
        <p:spPr/>
        <p:txBody>
          <a:bodyPr/>
          <a:lstStyle/>
          <a:p>
            <a:endParaRPr lang="LID4096" dirty="0"/>
          </a:p>
        </p:txBody>
      </p:sp>
      <p:sp>
        <p:nvSpPr>
          <p:cNvPr id="4" name="TextBox 3">
            <a:extLst>
              <a:ext uri="{FF2B5EF4-FFF2-40B4-BE49-F238E27FC236}">
                <a16:creationId xmlns:a16="http://schemas.microsoft.com/office/drawing/2014/main" id="{DF2AF465-10A6-52C1-13A9-C253AFBB6134}"/>
              </a:ext>
            </a:extLst>
          </p:cNvPr>
          <p:cNvSpPr txBox="1"/>
          <p:nvPr/>
        </p:nvSpPr>
        <p:spPr>
          <a:xfrm>
            <a:off x="3513666" y="6111148"/>
            <a:ext cx="4769273" cy="646331"/>
          </a:xfrm>
          <a:prstGeom prst="rect">
            <a:avLst/>
          </a:prstGeom>
          <a:noFill/>
        </p:spPr>
        <p:txBody>
          <a:bodyPr wrap="square">
            <a:spAutoFit/>
          </a:bodyPr>
          <a:lstStyle/>
          <a:p>
            <a:r>
              <a:rPr lang="LID4096" dirty="0">
                <a:hlinkClick r:id="rId2"/>
              </a:rPr>
              <a:t>https://chatgpt.com/share/6837f7ff-864c-8001-94c2-57fd88809cd1</a:t>
            </a:r>
            <a:r>
              <a:rPr lang="en-GB" dirty="0"/>
              <a:t> </a:t>
            </a:r>
            <a:endParaRPr lang="LID4096" dirty="0"/>
          </a:p>
        </p:txBody>
      </p:sp>
      <p:pic>
        <p:nvPicPr>
          <p:cNvPr id="5" name="Picture 4">
            <a:extLst>
              <a:ext uri="{FF2B5EF4-FFF2-40B4-BE49-F238E27FC236}">
                <a16:creationId xmlns:a16="http://schemas.microsoft.com/office/drawing/2014/main" id="{29A048E4-7787-7E8C-DE3E-FB1CEA1A3485}"/>
              </a:ext>
            </a:extLst>
          </p:cNvPr>
          <p:cNvPicPr>
            <a:picLocks noChangeAspect="1"/>
          </p:cNvPicPr>
          <p:nvPr/>
        </p:nvPicPr>
        <p:blipFill>
          <a:blip r:embed="rId3"/>
          <a:stretch>
            <a:fillRect/>
          </a:stretch>
        </p:blipFill>
        <p:spPr>
          <a:xfrm>
            <a:off x="129539" y="1184015"/>
            <a:ext cx="5415587" cy="4729105"/>
          </a:xfrm>
          <a:prstGeom prst="rect">
            <a:avLst/>
          </a:prstGeom>
        </p:spPr>
      </p:pic>
      <p:pic>
        <p:nvPicPr>
          <p:cNvPr id="6" name="Picture 5">
            <a:extLst>
              <a:ext uri="{FF2B5EF4-FFF2-40B4-BE49-F238E27FC236}">
                <a16:creationId xmlns:a16="http://schemas.microsoft.com/office/drawing/2014/main" id="{FC72CAC0-DB93-E8E1-1A51-D03173586352}"/>
              </a:ext>
            </a:extLst>
          </p:cNvPr>
          <p:cNvPicPr>
            <a:picLocks noChangeAspect="1"/>
          </p:cNvPicPr>
          <p:nvPr/>
        </p:nvPicPr>
        <p:blipFill>
          <a:blip r:embed="rId4"/>
          <a:stretch>
            <a:fillRect/>
          </a:stretch>
        </p:blipFill>
        <p:spPr>
          <a:xfrm>
            <a:off x="5726977" y="1892986"/>
            <a:ext cx="5924003" cy="4039093"/>
          </a:xfrm>
          <a:prstGeom prst="rect">
            <a:avLst/>
          </a:prstGeom>
        </p:spPr>
      </p:pic>
    </p:spTree>
    <p:extLst>
      <p:ext uri="{BB962C8B-B14F-4D97-AF65-F5344CB8AC3E}">
        <p14:creationId xmlns:p14="http://schemas.microsoft.com/office/powerpoint/2010/main" val="15393765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422B9-F705-8892-D1A6-5A2A0ADE501C}"/>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894FBCBC-76FC-5442-358F-5E3A03D15F34}"/>
              </a:ext>
            </a:extLst>
          </p:cNvPr>
          <p:cNvSpPr txBox="1">
            <a:spLocks/>
          </p:cNvSpPr>
          <p:nvPr/>
        </p:nvSpPr>
        <p:spPr>
          <a:xfrm>
            <a:off x="437199" y="2670372"/>
            <a:ext cx="12375976"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400" dirty="0">
              <a:solidFill>
                <a:schemeClr val="bg2">
                  <a:lumMod val="75000"/>
                </a:schemeClr>
              </a:solidFill>
              <a:ea typeface="Open Sans" panose="020B0606030504020204" pitchFamily="34" charset="0"/>
              <a:cs typeface="Open Sans" panose="020B0606030504020204" pitchFamily="34" charset="0"/>
            </a:endParaRPr>
          </a:p>
          <a:p>
            <a:r>
              <a:rPr lang="en-US" sz="4000" dirty="0">
                <a:solidFill>
                  <a:srgbClr val="064569"/>
                </a:solidFill>
                <a:ea typeface="Open Sans ExtraBold" panose="020B0606030504020204" pitchFamily="34" charset="0"/>
                <a:cs typeface="Open Sans ExtraBold" panose="020B0606030504020204" pitchFamily="34" charset="0"/>
              </a:rPr>
              <a:t>Prompt Engineering</a:t>
            </a:r>
          </a:p>
          <a:p>
            <a:r>
              <a:rPr lang="en-US" sz="3200" dirty="0">
                <a:solidFill>
                  <a:srgbClr val="064569"/>
                </a:solidFill>
                <a:ea typeface="Open Sans ExtraBold" panose="020B0606030504020204" pitchFamily="34" charset="0"/>
                <a:cs typeface="Open Sans ExtraBold" panose="020B0606030504020204" pitchFamily="34" charset="0"/>
              </a:rPr>
              <a:t>… or “The art of asking the right questions”</a:t>
            </a:r>
          </a:p>
        </p:txBody>
      </p:sp>
      <p:pic>
        <p:nvPicPr>
          <p:cNvPr id="5" name="Grafik 7">
            <a:extLst>
              <a:ext uri="{FF2B5EF4-FFF2-40B4-BE49-F238E27FC236}">
                <a16:creationId xmlns:a16="http://schemas.microsoft.com/office/drawing/2014/main" id="{779B096C-6997-E1F3-3EAA-FF68C781B8F4}"/>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6" name="Grafik 5">
            <a:extLst>
              <a:ext uri="{FF2B5EF4-FFF2-40B4-BE49-F238E27FC236}">
                <a16:creationId xmlns:a16="http://schemas.microsoft.com/office/drawing/2014/main" id="{AB46C168-F59B-B137-925C-865A0097AF6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7" name="Grafik 10">
            <a:extLst>
              <a:ext uri="{FF2B5EF4-FFF2-40B4-BE49-F238E27FC236}">
                <a16:creationId xmlns:a16="http://schemas.microsoft.com/office/drawing/2014/main" id="{52882AF6-DE1E-5867-7330-20954340B1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sp>
        <p:nvSpPr>
          <p:cNvPr id="10" name="Rectangle 148">
            <a:extLst>
              <a:ext uri="{FF2B5EF4-FFF2-40B4-BE49-F238E27FC236}">
                <a16:creationId xmlns:a16="http://schemas.microsoft.com/office/drawing/2014/main" id="{4E145CBB-AF04-57B9-D02B-A80C111A1580}"/>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ABCF3981-18E5-8ADB-7AD7-08584221F2CC}"/>
              </a:ext>
            </a:extLst>
          </p:cNvPr>
          <p:cNvPicPr>
            <a:picLocks noChangeAspect="1"/>
          </p:cNvPicPr>
          <p:nvPr/>
        </p:nvPicPr>
        <p:blipFill>
          <a:blip r:embed="rId5"/>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09A2D639-F4FE-3385-D900-102668EBB5BD}"/>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E0D280EC-698C-1C61-6DD7-CDDAAF985A84}"/>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Tree>
    <p:extLst>
      <p:ext uri="{BB962C8B-B14F-4D97-AF65-F5344CB8AC3E}">
        <p14:creationId xmlns:p14="http://schemas.microsoft.com/office/powerpoint/2010/main" val="108408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071F80-325A-E32B-A92A-5C66698CEF67}"/>
              </a:ext>
            </a:extLst>
          </p:cNvPr>
          <p:cNvPicPr>
            <a:picLocks noChangeAspect="1"/>
          </p:cNvPicPr>
          <p:nvPr/>
        </p:nvPicPr>
        <p:blipFill>
          <a:blip r:embed="rId2"/>
          <a:srcRect t="27218"/>
          <a:stretch>
            <a:fillRect/>
          </a:stretch>
        </p:blipFill>
        <p:spPr>
          <a:xfrm>
            <a:off x="378538" y="3133725"/>
            <a:ext cx="8089188" cy="2768039"/>
          </a:xfrm>
          <a:prstGeom prst="rect">
            <a:avLst/>
          </a:prstGeom>
        </p:spPr>
      </p:pic>
      <p:sp>
        <p:nvSpPr>
          <p:cNvPr id="11" name="Speech Bubble: Rectangle 10">
            <a:extLst>
              <a:ext uri="{FF2B5EF4-FFF2-40B4-BE49-F238E27FC236}">
                <a16:creationId xmlns:a16="http://schemas.microsoft.com/office/drawing/2014/main" id="{8B333E60-25B8-9A4F-E750-AEB493A260B4}"/>
              </a:ext>
            </a:extLst>
          </p:cNvPr>
          <p:cNvSpPr/>
          <p:nvPr/>
        </p:nvSpPr>
        <p:spPr>
          <a:xfrm>
            <a:off x="8669438" y="2324100"/>
            <a:ext cx="2560537" cy="3698232"/>
          </a:xfrm>
          <a:prstGeom prst="wedgeRectCallout">
            <a:avLst>
              <a:gd name="adj1" fmla="val -57819"/>
              <a:gd name="adj2" fmla="val 29713"/>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LID4096"/>
          </a:p>
        </p:txBody>
      </p:sp>
      <p:sp>
        <p:nvSpPr>
          <p:cNvPr id="2" name="Title 1">
            <a:extLst>
              <a:ext uri="{FF2B5EF4-FFF2-40B4-BE49-F238E27FC236}">
                <a16:creationId xmlns:a16="http://schemas.microsoft.com/office/drawing/2014/main" id="{80893279-612F-E89E-99EA-C6B76C0E9950}"/>
              </a:ext>
            </a:extLst>
          </p:cNvPr>
          <p:cNvSpPr>
            <a:spLocks noGrp="1"/>
          </p:cNvSpPr>
          <p:nvPr>
            <p:ph type="title"/>
          </p:nvPr>
        </p:nvSpPr>
        <p:spPr/>
        <p:txBody>
          <a:bodyPr/>
          <a:lstStyle/>
          <a:p>
            <a:r>
              <a:rPr lang="en-GB" dirty="0"/>
              <a:t>Prompt Engineering</a:t>
            </a:r>
            <a:endParaRPr lang="LID4096" dirty="0"/>
          </a:p>
        </p:txBody>
      </p:sp>
      <p:sp>
        <p:nvSpPr>
          <p:cNvPr id="3" name="Content Placeholder 2">
            <a:extLst>
              <a:ext uri="{FF2B5EF4-FFF2-40B4-BE49-F238E27FC236}">
                <a16:creationId xmlns:a16="http://schemas.microsoft.com/office/drawing/2014/main" id="{97BD49F0-36CC-F17A-EAD6-96C5CB0F1135}"/>
              </a:ext>
            </a:extLst>
          </p:cNvPr>
          <p:cNvSpPr>
            <a:spLocks noGrp="1"/>
          </p:cNvSpPr>
          <p:nvPr>
            <p:ph sz="quarter" idx="10"/>
          </p:nvPr>
        </p:nvSpPr>
        <p:spPr>
          <a:xfrm>
            <a:off x="875566" y="1184015"/>
            <a:ext cx="10644901" cy="563762"/>
          </a:xfrm>
        </p:spPr>
        <p:txBody>
          <a:bodyPr/>
          <a:lstStyle/>
          <a:p>
            <a:endParaRPr lang="LID4096" dirty="0"/>
          </a:p>
        </p:txBody>
      </p:sp>
      <p:sp>
        <p:nvSpPr>
          <p:cNvPr id="8" name="TextBox 7">
            <a:extLst>
              <a:ext uri="{FF2B5EF4-FFF2-40B4-BE49-F238E27FC236}">
                <a16:creationId xmlns:a16="http://schemas.microsoft.com/office/drawing/2014/main" id="{8A67512C-2BEA-73F4-1318-B9C27B85947A}"/>
              </a:ext>
            </a:extLst>
          </p:cNvPr>
          <p:cNvSpPr txBox="1"/>
          <p:nvPr/>
        </p:nvSpPr>
        <p:spPr>
          <a:xfrm>
            <a:off x="4394949" y="5258486"/>
            <a:ext cx="1064820" cy="830997"/>
          </a:xfrm>
          <a:prstGeom prst="rect">
            <a:avLst/>
          </a:prstGeom>
          <a:noFill/>
        </p:spPr>
        <p:txBody>
          <a:bodyPr wrap="square" rtlCol="0">
            <a:spAutoFit/>
          </a:bodyPr>
          <a:lstStyle/>
          <a:p>
            <a:r>
              <a:rPr lang="en-GB" sz="4800" dirty="0"/>
              <a:t>…</a:t>
            </a:r>
            <a:endParaRPr lang="LID4096" sz="4800" dirty="0"/>
          </a:p>
        </p:txBody>
      </p:sp>
      <p:sp>
        <p:nvSpPr>
          <p:cNvPr id="12" name="Speech Bubble: Rectangle 11">
            <a:extLst>
              <a:ext uri="{FF2B5EF4-FFF2-40B4-BE49-F238E27FC236}">
                <a16:creationId xmlns:a16="http://schemas.microsoft.com/office/drawing/2014/main" id="{9CFDDF1A-98B9-136D-426A-5164574FBDA8}"/>
              </a:ext>
            </a:extLst>
          </p:cNvPr>
          <p:cNvSpPr/>
          <p:nvPr/>
        </p:nvSpPr>
        <p:spPr>
          <a:xfrm>
            <a:off x="7423048" y="337011"/>
            <a:ext cx="3653924" cy="1573846"/>
          </a:xfrm>
          <a:prstGeom prst="wedgeRectCallout">
            <a:avLst>
              <a:gd name="adj1" fmla="val -45065"/>
              <a:gd name="adj2" fmla="val 58713"/>
            </a:avLst>
          </a:prstGeom>
          <a:ln w="57150">
            <a:solidFill>
              <a:srgbClr val="C00000"/>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2800" dirty="0">
                <a:solidFill>
                  <a:schemeClr val="dk1"/>
                </a:solidFill>
              </a:rPr>
              <a:t>Unspecific Prompt -&gt; unspecific text, </a:t>
            </a:r>
            <a:br>
              <a:rPr lang="en-GB" sz="2800" dirty="0">
                <a:solidFill>
                  <a:schemeClr val="dk1"/>
                </a:solidFill>
              </a:rPr>
            </a:br>
            <a:r>
              <a:rPr lang="en-GB" sz="2800" dirty="0">
                <a:solidFill>
                  <a:schemeClr val="dk1"/>
                </a:solidFill>
              </a:rPr>
              <a:t>often very long.</a:t>
            </a:r>
            <a:endParaRPr lang="LID4096" sz="2800" dirty="0">
              <a:solidFill>
                <a:schemeClr val="dk1"/>
              </a:solidFill>
            </a:endParaRPr>
          </a:p>
        </p:txBody>
      </p:sp>
      <p:pic>
        <p:nvPicPr>
          <p:cNvPr id="13" name="Picture 12">
            <a:extLst>
              <a:ext uri="{FF2B5EF4-FFF2-40B4-BE49-F238E27FC236}">
                <a16:creationId xmlns:a16="http://schemas.microsoft.com/office/drawing/2014/main" id="{53577C48-48CF-7E67-D90C-620AEB7EE0B1}"/>
              </a:ext>
            </a:extLst>
          </p:cNvPr>
          <p:cNvPicPr>
            <a:picLocks noChangeAspect="1"/>
          </p:cNvPicPr>
          <p:nvPr/>
        </p:nvPicPr>
        <p:blipFill>
          <a:blip r:embed="rId3"/>
          <a:stretch>
            <a:fillRect/>
          </a:stretch>
        </p:blipFill>
        <p:spPr>
          <a:xfrm>
            <a:off x="8762337" y="2395464"/>
            <a:ext cx="2396916" cy="3626868"/>
          </a:xfrm>
          <a:prstGeom prst="rect">
            <a:avLst/>
          </a:prstGeom>
        </p:spPr>
      </p:pic>
      <p:pic>
        <p:nvPicPr>
          <p:cNvPr id="15" name="Picture 14">
            <a:extLst>
              <a:ext uri="{FF2B5EF4-FFF2-40B4-BE49-F238E27FC236}">
                <a16:creationId xmlns:a16="http://schemas.microsoft.com/office/drawing/2014/main" id="{B8D0A438-DE6C-4828-2A8D-F5478CCB69C9}"/>
              </a:ext>
            </a:extLst>
          </p:cNvPr>
          <p:cNvPicPr>
            <a:picLocks noChangeAspect="1"/>
          </p:cNvPicPr>
          <p:nvPr/>
        </p:nvPicPr>
        <p:blipFill>
          <a:blip r:embed="rId2"/>
          <a:srcRect l="67030" b="81297"/>
          <a:stretch>
            <a:fillRect/>
          </a:stretch>
        </p:blipFill>
        <p:spPr>
          <a:xfrm>
            <a:off x="2936060" y="1747777"/>
            <a:ext cx="4416266" cy="1177836"/>
          </a:xfrm>
          <a:prstGeom prst="rect">
            <a:avLst/>
          </a:prstGeom>
        </p:spPr>
      </p:pic>
      <p:sp>
        <p:nvSpPr>
          <p:cNvPr id="16" name="TextBox 15">
            <a:extLst>
              <a:ext uri="{FF2B5EF4-FFF2-40B4-BE49-F238E27FC236}">
                <a16:creationId xmlns:a16="http://schemas.microsoft.com/office/drawing/2014/main" id="{33FC4425-74E7-3647-CCDD-5CCAB43BEECA}"/>
              </a:ext>
            </a:extLst>
          </p:cNvPr>
          <p:cNvSpPr txBox="1"/>
          <p:nvPr/>
        </p:nvSpPr>
        <p:spPr>
          <a:xfrm>
            <a:off x="3618689" y="6232187"/>
            <a:ext cx="4118043" cy="369332"/>
          </a:xfrm>
          <a:prstGeom prst="rect">
            <a:avLst/>
          </a:prstGeom>
          <a:noFill/>
        </p:spPr>
        <p:txBody>
          <a:bodyPr wrap="square" rtlCol="0">
            <a:spAutoFit/>
          </a:bodyPr>
          <a:lstStyle/>
          <a:p>
            <a:r>
              <a:rPr lang="en-GB" dirty="0"/>
              <a:t>Made using Google Gemini Flash 2.5</a:t>
            </a:r>
            <a:endParaRPr lang="LID4096" dirty="0"/>
          </a:p>
        </p:txBody>
      </p:sp>
    </p:spTree>
    <p:extLst>
      <p:ext uri="{BB962C8B-B14F-4D97-AF65-F5344CB8AC3E}">
        <p14:creationId xmlns:p14="http://schemas.microsoft.com/office/powerpoint/2010/main" val="343197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001EFFA-5A2C-1752-5F6E-3595F9AC430D}"/>
              </a:ext>
            </a:extLst>
          </p:cNvPr>
          <p:cNvPicPr>
            <a:picLocks noChangeAspect="1"/>
          </p:cNvPicPr>
          <p:nvPr/>
        </p:nvPicPr>
        <p:blipFill>
          <a:blip r:embed="rId2"/>
          <a:srcRect t="23972" b="13286"/>
          <a:stretch>
            <a:fillRect/>
          </a:stretch>
        </p:blipFill>
        <p:spPr>
          <a:xfrm>
            <a:off x="1337909" y="2941729"/>
            <a:ext cx="7003723" cy="2967516"/>
          </a:xfrm>
          <a:prstGeom prst="rect">
            <a:avLst/>
          </a:prstGeom>
        </p:spPr>
      </p:pic>
      <p:sp>
        <p:nvSpPr>
          <p:cNvPr id="2" name="Title 1">
            <a:extLst>
              <a:ext uri="{FF2B5EF4-FFF2-40B4-BE49-F238E27FC236}">
                <a16:creationId xmlns:a16="http://schemas.microsoft.com/office/drawing/2014/main" id="{866D1910-2DE5-6836-8CCC-7CF088F9366B}"/>
              </a:ext>
            </a:extLst>
          </p:cNvPr>
          <p:cNvSpPr>
            <a:spLocks noGrp="1"/>
          </p:cNvSpPr>
          <p:nvPr>
            <p:ph type="title"/>
          </p:nvPr>
        </p:nvSpPr>
        <p:spPr/>
        <p:txBody>
          <a:bodyPr/>
          <a:lstStyle/>
          <a:p>
            <a:r>
              <a:rPr lang="en-GB" dirty="0"/>
              <a:t>Prompt Engineering</a:t>
            </a:r>
            <a:endParaRPr lang="LID4096" dirty="0"/>
          </a:p>
        </p:txBody>
      </p:sp>
      <p:pic>
        <p:nvPicPr>
          <p:cNvPr id="5" name="Picture 4">
            <a:extLst>
              <a:ext uri="{FF2B5EF4-FFF2-40B4-BE49-F238E27FC236}">
                <a16:creationId xmlns:a16="http://schemas.microsoft.com/office/drawing/2014/main" id="{396F200A-E156-16C2-23E1-332258EA42E5}"/>
              </a:ext>
            </a:extLst>
          </p:cNvPr>
          <p:cNvPicPr>
            <a:picLocks noChangeAspect="1"/>
          </p:cNvPicPr>
          <p:nvPr/>
        </p:nvPicPr>
        <p:blipFill>
          <a:blip r:embed="rId3"/>
          <a:srcRect l="3666" b="48190"/>
          <a:stretch/>
        </p:blipFill>
        <p:spPr>
          <a:xfrm>
            <a:off x="3798625" y="7077919"/>
            <a:ext cx="9810320" cy="1347408"/>
          </a:xfrm>
          <a:prstGeom prst="rect">
            <a:avLst/>
          </a:prstGeom>
        </p:spPr>
      </p:pic>
      <p:pic>
        <p:nvPicPr>
          <p:cNvPr id="4" name="Picture 3">
            <a:extLst>
              <a:ext uri="{FF2B5EF4-FFF2-40B4-BE49-F238E27FC236}">
                <a16:creationId xmlns:a16="http://schemas.microsoft.com/office/drawing/2014/main" id="{8F2BC13D-3B42-5E5D-9647-95A364913B31}"/>
              </a:ext>
            </a:extLst>
          </p:cNvPr>
          <p:cNvPicPr>
            <a:picLocks noChangeAspect="1"/>
          </p:cNvPicPr>
          <p:nvPr/>
        </p:nvPicPr>
        <p:blipFill>
          <a:blip r:embed="rId3"/>
          <a:srcRect l="3666" t="56032"/>
          <a:stretch/>
        </p:blipFill>
        <p:spPr>
          <a:xfrm>
            <a:off x="-1352108" y="8557181"/>
            <a:ext cx="9810320" cy="1143462"/>
          </a:xfrm>
          <a:prstGeom prst="rect">
            <a:avLst/>
          </a:prstGeom>
        </p:spPr>
      </p:pic>
      <p:sp>
        <p:nvSpPr>
          <p:cNvPr id="10" name="Speech Bubble: Rectangle 9">
            <a:extLst>
              <a:ext uri="{FF2B5EF4-FFF2-40B4-BE49-F238E27FC236}">
                <a16:creationId xmlns:a16="http://schemas.microsoft.com/office/drawing/2014/main" id="{F418B7C4-0231-1F2E-61B7-F7DAF0EE1750}"/>
              </a:ext>
            </a:extLst>
          </p:cNvPr>
          <p:cNvSpPr/>
          <p:nvPr/>
        </p:nvSpPr>
        <p:spPr>
          <a:xfrm>
            <a:off x="7450087" y="894073"/>
            <a:ext cx="2507396" cy="1152866"/>
          </a:xfrm>
          <a:prstGeom prst="wedgeRectCallout">
            <a:avLst>
              <a:gd name="adj1" fmla="val -48612"/>
              <a:gd name="adj2" fmla="val 64997"/>
            </a:avLst>
          </a:prstGeom>
          <a:ln w="57150"/>
        </p:spPr>
        <p:style>
          <a:lnRef idx="2">
            <a:schemeClr val="accent4"/>
          </a:lnRef>
          <a:fillRef idx="1">
            <a:schemeClr val="lt1"/>
          </a:fillRef>
          <a:effectRef idx="0">
            <a:schemeClr val="accent4"/>
          </a:effectRef>
          <a:fontRef idx="minor">
            <a:schemeClr val="dk1"/>
          </a:fontRef>
        </p:style>
        <p:txBody>
          <a:bodyPr rtlCol="0" anchor="ctr"/>
          <a:lstStyle/>
          <a:p>
            <a:pPr algn="ctr"/>
            <a:r>
              <a:rPr lang="en-GB" sz="2800" dirty="0">
                <a:solidFill>
                  <a:schemeClr val="dk1"/>
                </a:solidFill>
              </a:rPr>
              <a:t>Format-</a:t>
            </a:r>
            <a:r>
              <a:rPr lang="en-GB" sz="2800" dirty="0" err="1">
                <a:solidFill>
                  <a:schemeClr val="dk1"/>
                </a:solidFill>
              </a:rPr>
              <a:t>Specification</a:t>
            </a:r>
            <a:endParaRPr lang="LID4096" sz="2800" dirty="0">
              <a:solidFill>
                <a:schemeClr val="dk1"/>
              </a:solidFill>
            </a:endParaRPr>
          </a:p>
        </p:txBody>
      </p:sp>
      <p:sp>
        <p:nvSpPr>
          <p:cNvPr id="16" name="Content Placeholder 15">
            <a:extLst>
              <a:ext uri="{FF2B5EF4-FFF2-40B4-BE49-F238E27FC236}">
                <a16:creationId xmlns:a16="http://schemas.microsoft.com/office/drawing/2014/main" id="{D6913855-0FA8-22CC-FC3A-592586819CCE}"/>
              </a:ext>
            </a:extLst>
          </p:cNvPr>
          <p:cNvSpPr>
            <a:spLocks noGrp="1"/>
          </p:cNvSpPr>
          <p:nvPr>
            <p:ph sz="quarter" idx="10"/>
          </p:nvPr>
        </p:nvSpPr>
        <p:spPr>
          <a:xfrm>
            <a:off x="875566" y="1184015"/>
            <a:ext cx="10644901" cy="539843"/>
          </a:xfrm>
        </p:spPr>
        <p:txBody>
          <a:bodyPr/>
          <a:lstStyle/>
          <a:p>
            <a:endParaRPr lang="LID4096" dirty="0"/>
          </a:p>
        </p:txBody>
      </p:sp>
      <p:pic>
        <p:nvPicPr>
          <p:cNvPr id="17" name="Picture 16">
            <a:extLst>
              <a:ext uri="{FF2B5EF4-FFF2-40B4-BE49-F238E27FC236}">
                <a16:creationId xmlns:a16="http://schemas.microsoft.com/office/drawing/2014/main" id="{34DF6B01-C462-7A6E-C0FF-386CD444D344}"/>
              </a:ext>
            </a:extLst>
          </p:cNvPr>
          <p:cNvPicPr>
            <a:picLocks noChangeAspect="1"/>
          </p:cNvPicPr>
          <p:nvPr/>
        </p:nvPicPr>
        <p:blipFill>
          <a:blip r:embed="rId2"/>
          <a:srcRect l="67264" t="1" b="82038"/>
          <a:stretch>
            <a:fillRect/>
          </a:stretch>
        </p:blipFill>
        <p:spPr>
          <a:xfrm>
            <a:off x="3286125" y="1340876"/>
            <a:ext cx="4061542" cy="1504971"/>
          </a:xfrm>
          <a:prstGeom prst="rect">
            <a:avLst/>
          </a:prstGeom>
        </p:spPr>
      </p:pic>
      <p:sp>
        <p:nvSpPr>
          <p:cNvPr id="9" name="Rectangle 8">
            <a:extLst>
              <a:ext uri="{FF2B5EF4-FFF2-40B4-BE49-F238E27FC236}">
                <a16:creationId xmlns:a16="http://schemas.microsoft.com/office/drawing/2014/main" id="{C97789A1-4A48-5B30-8C54-EA9E7C5D7272}"/>
              </a:ext>
            </a:extLst>
          </p:cNvPr>
          <p:cNvSpPr/>
          <p:nvPr/>
        </p:nvSpPr>
        <p:spPr>
          <a:xfrm>
            <a:off x="3553052" y="2093361"/>
            <a:ext cx="3247798" cy="442777"/>
          </a:xfrm>
          <a:prstGeom prst="rect">
            <a:avLst/>
          </a:prstGeom>
          <a:solidFill>
            <a:srgbClr val="6CAF69">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TextBox 17">
            <a:extLst>
              <a:ext uri="{FF2B5EF4-FFF2-40B4-BE49-F238E27FC236}">
                <a16:creationId xmlns:a16="http://schemas.microsoft.com/office/drawing/2014/main" id="{63ECC839-7D40-983D-BB8F-64DB850A5B59}"/>
              </a:ext>
            </a:extLst>
          </p:cNvPr>
          <p:cNvSpPr txBox="1"/>
          <p:nvPr/>
        </p:nvSpPr>
        <p:spPr>
          <a:xfrm>
            <a:off x="3618689" y="6232187"/>
            <a:ext cx="4118043" cy="369332"/>
          </a:xfrm>
          <a:prstGeom prst="rect">
            <a:avLst/>
          </a:prstGeom>
          <a:noFill/>
        </p:spPr>
        <p:txBody>
          <a:bodyPr wrap="square" rtlCol="0">
            <a:spAutoFit/>
          </a:bodyPr>
          <a:lstStyle/>
          <a:p>
            <a:r>
              <a:rPr lang="en-GB" dirty="0"/>
              <a:t>Made using Google Gemini Flash 2.5</a:t>
            </a:r>
            <a:endParaRPr lang="LID4096" dirty="0"/>
          </a:p>
        </p:txBody>
      </p:sp>
    </p:spTree>
    <p:extLst>
      <p:ext uri="{BB962C8B-B14F-4D97-AF65-F5344CB8AC3E}">
        <p14:creationId xmlns:p14="http://schemas.microsoft.com/office/powerpoint/2010/main" val="113546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CE072-9B3B-65D7-50CF-806098CE1C4A}"/>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258A9D2C-5BA3-240C-3BA3-CA877AA16325}"/>
              </a:ext>
            </a:extLst>
          </p:cNvPr>
          <p:cNvPicPr>
            <a:picLocks noChangeAspect="1"/>
          </p:cNvPicPr>
          <p:nvPr/>
        </p:nvPicPr>
        <p:blipFill>
          <a:blip r:embed="rId2"/>
          <a:srcRect l="62581" b="78272"/>
          <a:stretch>
            <a:fillRect/>
          </a:stretch>
        </p:blipFill>
        <p:spPr>
          <a:xfrm>
            <a:off x="3798625" y="1167685"/>
            <a:ext cx="3790512" cy="1518716"/>
          </a:xfrm>
          <a:prstGeom prst="rect">
            <a:avLst/>
          </a:prstGeom>
        </p:spPr>
      </p:pic>
      <p:sp>
        <p:nvSpPr>
          <p:cNvPr id="2" name="Title 1">
            <a:extLst>
              <a:ext uri="{FF2B5EF4-FFF2-40B4-BE49-F238E27FC236}">
                <a16:creationId xmlns:a16="http://schemas.microsoft.com/office/drawing/2014/main" id="{BC3BCF23-6B15-8C5F-F8AA-121F316D8648}"/>
              </a:ext>
            </a:extLst>
          </p:cNvPr>
          <p:cNvSpPr>
            <a:spLocks noGrp="1"/>
          </p:cNvSpPr>
          <p:nvPr>
            <p:ph type="title"/>
          </p:nvPr>
        </p:nvSpPr>
        <p:spPr/>
        <p:txBody>
          <a:bodyPr/>
          <a:lstStyle/>
          <a:p>
            <a:r>
              <a:rPr lang="en-GB" dirty="0"/>
              <a:t>Prompt Engineering</a:t>
            </a:r>
            <a:endParaRPr lang="LID4096" dirty="0"/>
          </a:p>
        </p:txBody>
      </p:sp>
      <p:sp>
        <p:nvSpPr>
          <p:cNvPr id="3" name="Content Placeholder 2">
            <a:extLst>
              <a:ext uri="{FF2B5EF4-FFF2-40B4-BE49-F238E27FC236}">
                <a16:creationId xmlns:a16="http://schemas.microsoft.com/office/drawing/2014/main" id="{D8C2A98F-3A01-5AEC-C4EF-4AE09E43A74F}"/>
              </a:ext>
            </a:extLst>
          </p:cNvPr>
          <p:cNvSpPr>
            <a:spLocks noGrp="1"/>
          </p:cNvSpPr>
          <p:nvPr>
            <p:ph sz="quarter" idx="10"/>
          </p:nvPr>
        </p:nvSpPr>
        <p:spPr>
          <a:xfrm>
            <a:off x="875566" y="1184015"/>
            <a:ext cx="10644901" cy="644785"/>
          </a:xfrm>
        </p:spPr>
        <p:txBody>
          <a:bodyPr/>
          <a:lstStyle/>
          <a:p>
            <a:endParaRPr lang="LID4096" dirty="0"/>
          </a:p>
        </p:txBody>
      </p:sp>
      <p:pic>
        <p:nvPicPr>
          <p:cNvPr id="5" name="Picture 4">
            <a:extLst>
              <a:ext uri="{FF2B5EF4-FFF2-40B4-BE49-F238E27FC236}">
                <a16:creationId xmlns:a16="http://schemas.microsoft.com/office/drawing/2014/main" id="{8FA2B9B6-B189-54B4-DB88-541654AACBC2}"/>
              </a:ext>
            </a:extLst>
          </p:cNvPr>
          <p:cNvPicPr>
            <a:picLocks noChangeAspect="1"/>
          </p:cNvPicPr>
          <p:nvPr/>
        </p:nvPicPr>
        <p:blipFill>
          <a:blip r:embed="rId3"/>
          <a:srcRect l="3666" b="48190"/>
          <a:stretch/>
        </p:blipFill>
        <p:spPr>
          <a:xfrm>
            <a:off x="3798625" y="7077919"/>
            <a:ext cx="9810320" cy="1347408"/>
          </a:xfrm>
          <a:prstGeom prst="rect">
            <a:avLst/>
          </a:prstGeom>
        </p:spPr>
      </p:pic>
      <p:pic>
        <p:nvPicPr>
          <p:cNvPr id="4" name="Picture 3">
            <a:extLst>
              <a:ext uri="{FF2B5EF4-FFF2-40B4-BE49-F238E27FC236}">
                <a16:creationId xmlns:a16="http://schemas.microsoft.com/office/drawing/2014/main" id="{4894079B-22FD-5BC5-0DF0-525A75B1EB34}"/>
              </a:ext>
            </a:extLst>
          </p:cNvPr>
          <p:cNvPicPr>
            <a:picLocks noChangeAspect="1"/>
          </p:cNvPicPr>
          <p:nvPr/>
        </p:nvPicPr>
        <p:blipFill>
          <a:blip r:embed="rId3"/>
          <a:srcRect l="3666" t="56032"/>
          <a:stretch/>
        </p:blipFill>
        <p:spPr>
          <a:xfrm>
            <a:off x="-1352108" y="8557181"/>
            <a:ext cx="9810320" cy="1143462"/>
          </a:xfrm>
          <a:prstGeom prst="rect">
            <a:avLst/>
          </a:prstGeom>
        </p:spPr>
      </p:pic>
      <p:sp>
        <p:nvSpPr>
          <p:cNvPr id="11" name="Speech Bubble: Rectangle 10">
            <a:extLst>
              <a:ext uri="{FF2B5EF4-FFF2-40B4-BE49-F238E27FC236}">
                <a16:creationId xmlns:a16="http://schemas.microsoft.com/office/drawing/2014/main" id="{E391C3D8-5D4B-76D9-9411-D18F05A6F136}"/>
              </a:ext>
            </a:extLst>
          </p:cNvPr>
          <p:cNvSpPr/>
          <p:nvPr/>
        </p:nvSpPr>
        <p:spPr>
          <a:xfrm>
            <a:off x="7808156" y="1713700"/>
            <a:ext cx="2430683" cy="1037120"/>
          </a:xfrm>
          <a:prstGeom prst="wedgeRectCallout">
            <a:avLst>
              <a:gd name="adj1" fmla="val -61537"/>
              <a:gd name="adj2" fmla="val -21346"/>
            </a:avLst>
          </a:prstGeom>
          <a:ln w="57150"/>
        </p:spPr>
        <p:style>
          <a:lnRef idx="2">
            <a:schemeClr val="accent4"/>
          </a:lnRef>
          <a:fillRef idx="1">
            <a:schemeClr val="lt1"/>
          </a:fillRef>
          <a:effectRef idx="0">
            <a:schemeClr val="accent4"/>
          </a:effectRef>
          <a:fontRef idx="minor">
            <a:schemeClr val="dk1"/>
          </a:fontRef>
        </p:style>
        <p:txBody>
          <a:bodyPr rtlCol="0" anchor="ctr"/>
          <a:lstStyle/>
          <a:p>
            <a:pPr algn="ctr"/>
            <a:r>
              <a:rPr lang="en-GB" sz="2800" dirty="0" err="1"/>
              <a:t>Target Audience</a:t>
            </a:r>
            <a:endParaRPr lang="LID4096" sz="2800" dirty="0"/>
          </a:p>
        </p:txBody>
      </p:sp>
      <p:sp>
        <p:nvSpPr>
          <p:cNvPr id="10" name="Rectangle 9">
            <a:extLst>
              <a:ext uri="{FF2B5EF4-FFF2-40B4-BE49-F238E27FC236}">
                <a16:creationId xmlns:a16="http://schemas.microsoft.com/office/drawing/2014/main" id="{88786D1F-F1FE-3808-3B3E-6F2859A53399}"/>
              </a:ext>
            </a:extLst>
          </p:cNvPr>
          <p:cNvSpPr/>
          <p:nvPr/>
        </p:nvSpPr>
        <p:spPr>
          <a:xfrm>
            <a:off x="3926993" y="1724576"/>
            <a:ext cx="3533775" cy="462555"/>
          </a:xfrm>
          <a:prstGeom prst="rect">
            <a:avLst/>
          </a:prstGeom>
          <a:solidFill>
            <a:srgbClr val="6CAF69">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4" name="Picture 13">
            <a:extLst>
              <a:ext uri="{FF2B5EF4-FFF2-40B4-BE49-F238E27FC236}">
                <a16:creationId xmlns:a16="http://schemas.microsoft.com/office/drawing/2014/main" id="{515AA427-38ED-83B2-CA58-53490B22BA21}"/>
              </a:ext>
            </a:extLst>
          </p:cNvPr>
          <p:cNvPicPr>
            <a:picLocks noChangeAspect="1"/>
          </p:cNvPicPr>
          <p:nvPr/>
        </p:nvPicPr>
        <p:blipFill>
          <a:blip r:embed="rId2"/>
          <a:srcRect t="27683"/>
          <a:stretch>
            <a:fillRect/>
          </a:stretch>
        </p:blipFill>
        <p:spPr>
          <a:xfrm>
            <a:off x="671533" y="2600639"/>
            <a:ext cx="6917604" cy="3451862"/>
          </a:xfrm>
          <a:prstGeom prst="rect">
            <a:avLst/>
          </a:prstGeom>
        </p:spPr>
      </p:pic>
      <p:sp>
        <p:nvSpPr>
          <p:cNvPr id="16" name="TextBox 15">
            <a:extLst>
              <a:ext uri="{FF2B5EF4-FFF2-40B4-BE49-F238E27FC236}">
                <a16:creationId xmlns:a16="http://schemas.microsoft.com/office/drawing/2014/main" id="{3B096B5A-F365-9A53-E29B-1C6B3E541172}"/>
              </a:ext>
            </a:extLst>
          </p:cNvPr>
          <p:cNvSpPr txBox="1"/>
          <p:nvPr/>
        </p:nvSpPr>
        <p:spPr>
          <a:xfrm>
            <a:off x="3618689" y="6232187"/>
            <a:ext cx="4118043" cy="369332"/>
          </a:xfrm>
          <a:prstGeom prst="rect">
            <a:avLst/>
          </a:prstGeom>
          <a:noFill/>
        </p:spPr>
        <p:txBody>
          <a:bodyPr wrap="square" rtlCol="0">
            <a:spAutoFit/>
          </a:bodyPr>
          <a:lstStyle/>
          <a:p>
            <a:r>
              <a:rPr lang="en-GB" dirty="0"/>
              <a:t>Made using Google Gemini Flash 2.5</a:t>
            </a:r>
            <a:endParaRPr lang="LID4096" dirty="0"/>
          </a:p>
        </p:txBody>
      </p:sp>
    </p:spTree>
    <p:extLst>
      <p:ext uri="{BB962C8B-B14F-4D97-AF65-F5344CB8AC3E}">
        <p14:creationId xmlns:p14="http://schemas.microsoft.com/office/powerpoint/2010/main" val="160802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67D93-999B-A315-BA85-781E9360563C}"/>
              </a:ext>
            </a:extLst>
          </p:cNvPr>
          <p:cNvSpPr>
            <a:spLocks noGrp="1"/>
          </p:cNvSpPr>
          <p:nvPr>
            <p:ph type="title"/>
          </p:nvPr>
        </p:nvSpPr>
        <p:spPr/>
        <p:txBody>
          <a:bodyPr/>
          <a:lstStyle/>
          <a:p>
            <a:r>
              <a:rPr lang="en-GB" dirty="0"/>
              <a:t>Prompt Engineering</a:t>
            </a:r>
            <a:endParaRPr lang="LID4096" dirty="0"/>
          </a:p>
        </p:txBody>
      </p:sp>
      <p:sp>
        <p:nvSpPr>
          <p:cNvPr id="3" name="Content Placeholder 2">
            <a:extLst>
              <a:ext uri="{FF2B5EF4-FFF2-40B4-BE49-F238E27FC236}">
                <a16:creationId xmlns:a16="http://schemas.microsoft.com/office/drawing/2014/main" id="{FA553D26-7B32-544B-F171-63A831428CA4}"/>
              </a:ext>
            </a:extLst>
          </p:cNvPr>
          <p:cNvSpPr>
            <a:spLocks noGrp="1"/>
          </p:cNvSpPr>
          <p:nvPr>
            <p:ph sz="quarter" idx="10"/>
          </p:nvPr>
        </p:nvSpPr>
        <p:spPr/>
        <p:txBody>
          <a:bodyPr/>
          <a:lstStyle/>
          <a:p>
            <a:endParaRPr lang="LID4096" dirty="0"/>
          </a:p>
        </p:txBody>
      </p:sp>
      <p:pic>
        <p:nvPicPr>
          <p:cNvPr id="8" name="Picture 7">
            <a:extLst>
              <a:ext uri="{FF2B5EF4-FFF2-40B4-BE49-F238E27FC236}">
                <a16:creationId xmlns:a16="http://schemas.microsoft.com/office/drawing/2014/main" id="{CE4B6A61-1129-CB58-D14A-FA763F25B177}"/>
              </a:ext>
            </a:extLst>
          </p:cNvPr>
          <p:cNvPicPr>
            <a:picLocks noChangeAspect="1"/>
          </p:cNvPicPr>
          <p:nvPr/>
        </p:nvPicPr>
        <p:blipFill>
          <a:blip r:embed="rId2"/>
          <a:srcRect t="42757"/>
          <a:stretch>
            <a:fillRect/>
          </a:stretch>
        </p:blipFill>
        <p:spPr>
          <a:xfrm>
            <a:off x="385281" y="3334245"/>
            <a:ext cx="6015520" cy="2636041"/>
          </a:xfrm>
          <a:prstGeom prst="rect">
            <a:avLst/>
          </a:prstGeom>
        </p:spPr>
      </p:pic>
      <p:pic>
        <p:nvPicPr>
          <p:cNvPr id="10" name="Picture 9">
            <a:extLst>
              <a:ext uri="{FF2B5EF4-FFF2-40B4-BE49-F238E27FC236}">
                <a16:creationId xmlns:a16="http://schemas.microsoft.com/office/drawing/2014/main" id="{E9C775C6-35C1-B5A0-1B89-EBEFE132AC57}"/>
              </a:ext>
            </a:extLst>
          </p:cNvPr>
          <p:cNvPicPr>
            <a:picLocks noChangeAspect="1"/>
          </p:cNvPicPr>
          <p:nvPr/>
        </p:nvPicPr>
        <p:blipFill>
          <a:blip r:embed="rId2"/>
          <a:srcRect l="31382" b="67872"/>
          <a:stretch>
            <a:fillRect/>
          </a:stretch>
        </p:blipFill>
        <p:spPr>
          <a:xfrm>
            <a:off x="4466853" y="1184016"/>
            <a:ext cx="5999148" cy="2150230"/>
          </a:xfrm>
          <a:prstGeom prst="rect">
            <a:avLst/>
          </a:prstGeom>
        </p:spPr>
      </p:pic>
      <p:sp>
        <p:nvSpPr>
          <p:cNvPr id="14" name="Rectangle 13">
            <a:extLst>
              <a:ext uri="{FF2B5EF4-FFF2-40B4-BE49-F238E27FC236}">
                <a16:creationId xmlns:a16="http://schemas.microsoft.com/office/drawing/2014/main" id="{ACF57D38-F5B2-2D08-4135-97D5A0BBEDC9}"/>
              </a:ext>
            </a:extLst>
          </p:cNvPr>
          <p:cNvSpPr/>
          <p:nvPr/>
        </p:nvSpPr>
        <p:spPr>
          <a:xfrm>
            <a:off x="4649286" y="1387460"/>
            <a:ext cx="4942496" cy="1403365"/>
          </a:xfrm>
          <a:prstGeom prst="rect">
            <a:avLst/>
          </a:prstGeom>
          <a:solidFill>
            <a:srgbClr val="6CAF69">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 name="Speech Bubble: Rectangle 5">
            <a:extLst>
              <a:ext uri="{FF2B5EF4-FFF2-40B4-BE49-F238E27FC236}">
                <a16:creationId xmlns:a16="http://schemas.microsoft.com/office/drawing/2014/main" id="{3ED882D7-6C26-A0BC-C2C3-0DD4E164329C}"/>
              </a:ext>
            </a:extLst>
          </p:cNvPr>
          <p:cNvSpPr/>
          <p:nvPr/>
        </p:nvSpPr>
        <p:spPr>
          <a:xfrm>
            <a:off x="9965803" y="2169069"/>
            <a:ext cx="1793650" cy="715325"/>
          </a:xfrm>
          <a:prstGeom prst="wedgeRectCallout">
            <a:avLst>
              <a:gd name="adj1" fmla="val -61537"/>
              <a:gd name="adj2" fmla="val -21346"/>
            </a:avLst>
          </a:prstGeom>
          <a:ln w="57150"/>
        </p:spPr>
        <p:style>
          <a:lnRef idx="2">
            <a:schemeClr val="accent4"/>
          </a:lnRef>
          <a:fillRef idx="1">
            <a:schemeClr val="lt1"/>
          </a:fillRef>
          <a:effectRef idx="0">
            <a:schemeClr val="accent4"/>
          </a:effectRef>
          <a:fontRef idx="minor">
            <a:schemeClr val="dk1"/>
          </a:fontRef>
        </p:style>
        <p:txBody>
          <a:bodyPr rtlCol="0" anchor="ctr"/>
          <a:lstStyle/>
          <a:p>
            <a:pPr algn="ctr"/>
            <a:r>
              <a:rPr lang="en-GB" sz="2800" dirty="0" err="1">
                <a:solidFill>
                  <a:schemeClr val="dk1"/>
                </a:solidFill>
              </a:rPr>
              <a:t>Context</a:t>
            </a:r>
            <a:endParaRPr lang="LID4096" sz="2800" dirty="0">
              <a:solidFill>
                <a:schemeClr val="dk1"/>
              </a:solidFill>
            </a:endParaRPr>
          </a:p>
        </p:txBody>
      </p:sp>
      <p:sp>
        <p:nvSpPr>
          <p:cNvPr id="12" name="TextBox 11">
            <a:extLst>
              <a:ext uri="{FF2B5EF4-FFF2-40B4-BE49-F238E27FC236}">
                <a16:creationId xmlns:a16="http://schemas.microsoft.com/office/drawing/2014/main" id="{94F3DC94-B91E-8C9E-1B39-200DD3188620}"/>
              </a:ext>
            </a:extLst>
          </p:cNvPr>
          <p:cNvSpPr txBox="1"/>
          <p:nvPr/>
        </p:nvSpPr>
        <p:spPr>
          <a:xfrm>
            <a:off x="3618689" y="6232187"/>
            <a:ext cx="4118043" cy="369332"/>
          </a:xfrm>
          <a:prstGeom prst="rect">
            <a:avLst/>
          </a:prstGeom>
          <a:noFill/>
        </p:spPr>
        <p:txBody>
          <a:bodyPr wrap="square" rtlCol="0">
            <a:spAutoFit/>
          </a:bodyPr>
          <a:lstStyle/>
          <a:p>
            <a:r>
              <a:rPr lang="en-GB" dirty="0"/>
              <a:t>Made using Google Gemini Flash 2.5</a:t>
            </a:r>
            <a:endParaRPr lang="LID4096" dirty="0"/>
          </a:p>
        </p:txBody>
      </p:sp>
    </p:spTree>
    <p:extLst>
      <p:ext uri="{BB962C8B-B14F-4D97-AF65-F5344CB8AC3E}">
        <p14:creationId xmlns:p14="http://schemas.microsoft.com/office/powerpoint/2010/main" val="388152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1A078-8510-AF08-F45F-6A7CA2350E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A8DF73-FA2D-2E01-9FAD-AC0ABF5F9455}"/>
              </a:ext>
            </a:extLst>
          </p:cNvPr>
          <p:cNvSpPr>
            <a:spLocks noGrp="1"/>
          </p:cNvSpPr>
          <p:nvPr>
            <p:ph type="title"/>
          </p:nvPr>
        </p:nvSpPr>
        <p:spPr/>
        <p:txBody>
          <a:bodyPr/>
          <a:lstStyle/>
          <a:p>
            <a:r>
              <a:rPr lang="en-GB" dirty="0"/>
              <a:t>Quiz: Prompt-</a:t>
            </a:r>
            <a:r>
              <a:rPr lang="en-GB" dirty="0" err="1"/>
              <a:t>Length</a:t>
            </a:r>
            <a:endParaRPr lang="LID4096" dirty="0"/>
          </a:p>
        </p:txBody>
      </p:sp>
      <p:sp>
        <p:nvSpPr>
          <p:cNvPr id="5" name="Content Placeholder 4">
            <a:extLst>
              <a:ext uri="{FF2B5EF4-FFF2-40B4-BE49-F238E27FC236}">
                <a16:creationId xmlns:a16="http://schemas.microsoft.com/office/drawing/2014/main" id="{B5254350-48E4-739A-DC19-20AA9A054A77}"/>
              </a:ext>
            </a:extLst>
          </p:cNvPr>
          <p:cNvSpPr>
            <a:spLocks noGrp="1"/>
          </p:cNvSpPr>
          <p:nvPr>
            <p:ph sz="quarter" idx="10"/>
          </p:nvPr>
        </p:nvSpPr>
        <p:spPr>
          <a:xfrm>
            <a:off x="875566" y="1184015"/>
            <a:ext cx="10644901" cy="1086701"/>
          </a:xfrm>
        </p:spPr>
        <p:txBody>
          <a:bodyPr/>
          <a:lstStyle/>
          <a:p>
            <a:r>
              <a:rPr lang="en-GB" sz="3200" dirty="0"/>
              <a:t>How long was the longest prompt you ever used?</a:t>
            </a:r>
            <a:endParaRPr lang="LID4096" sz="3200" dirty="0"/>
          </a:p>
        </p:txBody>
      </p:sp>
      <p:pic>
        <p:nvPicPr>
          <p:cNvPr id="6" name="Imagem 27">
            <a:extLst>
              <a:ext uri="{FF2B5EF4-FFF2-40B4-BE49-F238E27FC236}">
                <a16:creationId xmlns:a16="http://schemas.microsoft.com/office/drawing/2014/main" id="{F90C73C1-7A03-DE7F-4E56-B9BB30EA73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7513" y="4583239"/>
            <a:ext cx="1479108" cy="1479108"/>
          </a:xfrm>
          <a:prstGeom prst="rect">
            <a:avLst/>
          </a:prstGeom>
        </p:spPr>
      </p:pic>
      <p:pic>
        <p:nvPicPr>
          <p:cNvPr id="7" name="Imagem 28">
            <a:extLst>
              <a:ext uri="{FF2B5EF4-FFF2-40B4-BE49-F238E27FC236}">
                <a16:creationId xmlns:a16="http://schemas.microsoft.com/office/drawing/2014/main" id="{C6A77C3F-4D3F-21D9-ECC6-AB05B6F010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7004" y="4564242"/>
            <a:ext cx="1479108" cy="1479108"/>
          </a:xfrm>
          <a:prstGeom prst="rect">
            <a:avLst/>
          </a:prstGeom>
        </p:spPr>
      </p:pic>
      <p:pic>
        <p:nvPicPr>
          <p:cNvPr id="8" name="Imagem 30">
            <a:extLst>
              <a:ext uri="{FF2B5EF4-FFF2-40B4-BE49-F238E27FC236}">
                <a16:creationId xmlns:a16="http://schemas.microsoft.com/office/drawing/2014/main" id="{E7065C56-7E4A-19BE-816F-51147AAC76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340" y="4564242"/>
            <a:ext cx="1479108" cy="1479108"/>
          </a:xfrm>
          <a:prstGeom prst="rect">
            <a:avLst/>
          </a:prstGeom>
        </p:spPr>
      </p:pic>
      <p:pic>
        <p:nvPicPr>
          <p:cNvPr id="9" name="Imagem 29">
            <a:extLst>
              <a:ext uri="{FF2B5EF4-FFF2-40B4-BE49-F238E27FC236}">
                <a16:creationId xmlns:a16="http://schemas.microsoft.com/office/drawing/2014/main" id="{A3DC3C53-BE54-554E-1C33-2231376E05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9241" y="4583239"/>
            <a:ext cx="1479108" cy="1479108"/>
          </a:xfrm>
          <a:prstGeom prst="rect">
            <a:avLst/>
          </a:prstGeom>
        </p:spPr>
      </p:pic>
      <p:sp>
        <p:nvSpPr>
          <p:cNvPr id="3" name="TextBox 2">
            <a:extLst>
              <a:ext uri="{FF2B5EF4-FFF2-40B4-BE49-F238E27FC236}">
                <a16:creationId xmlns:a16="http://schemas.microsoft.com/office/drawing/2014/main" id="{CA3F77C7-76B4-1223-60DE-5ABD5FC0E257}"/>
              </a:ext>
            </a:extLst>
          </p:cNvPr>
          <p:cNvSpPr txBox="1"/>
          <p:nvPr/>
        </p:nvSpPr>
        <p:spPr>
          <a:xfrm>
            <a:off x="891302" y="3595077"/>
            <a:ext cx="2383344" cy="523220"/>
          </a:xfrm>
          <a:prstGeom prst="rect">
            <a:avLst/>
          </a:prstGeom>
          <a:noFill/>
        </p:spPr>
        <p:txBody>
          <a:bodyPr wrap="square" rtlCol="0">
            <a:spAutoFit/>
          </a:bodyPr>
          <a:lstStyle/>
          <a:p>
            <a:pPr algn="ctr"/>
            <a:r>
              <a:rPr lang="en-GB" sz="2800" dirty="0"/>
              <a:t>&lt; 10 </a:t>
            </a:r>
            <a:r>
              <a:rPr lang="en-GB" sz="2800" dirty="0" err="1"/>
              <a:t>sentences</a:t>
            </a:r>
            <a:endParaRPr lang="LID4096" sz="2800" dirty="0"/>
          </a:p>
        </p:txBody>
      </p:sp>
      <p:sp>
        <p:nvSpPr>
          <p:cNvPr id="4" name="TextBox 3">
            <a:extLst>
              <a:ext uri="{FF2B5EF4-FFF2-40B4-BE49-F238E27FC236}">
                <a16:creationId xmlns:a16="http://schemas.microsoft.com/office/drawing/2014/main" id="{9FA17023-3271-564E-A5F9-03CD8B4C674D}"/>
              </a:ext>
            </a:extLst>
          </p:cNvPr>
          <p:cNvSpPr txBox="1"/>
          <p:nvPr/>
        </p:nvSpPr>
        <p:spPr>
          <a:xfrm>
            <a:off x="3655118" y="3595077"/>
            <a:ext cx="2542898" cy="523220"/>
          </a:xfrm>
          <a:prstGeom prst="rect">
            <a:avLst/>
          </a:prstGeom>
          <a:noFill/>
        </p:spPr>
        <p:txBody>
          <a:bodyPr wrap="square" rtlCol="0">
            <a:spAutoFit/>
          </a:bodyPr>
          <a:lstStyle/>
          <a:p>
            <a:pPr algn="ctr"/>
            <a:r>
              <a:rPr lang="en-GB" sz="2800" dirty="0"/>
              <a:t>&lt; 1 A4 </a:t>
            </a:r>
            <a:r>
              <a:rPr lang="en-GB" sz="2800" dirty="0" err="1"/>
              <a:t>page</a:t>
            </a:r>
            <a:endParaRPr lang="LID4096" sz="2800" dirty="0"/>
          </a:p>
        </p:txBody>
      </p:sp>
      <p:sp>
        <p:nvSpPr>
          <p:cNvPr id="10" name="TextBox 9">
            <a:extLst>
              <a:ext uri="{FF2B5EF4-FFF2-40B4-BE49-F238E27FC236}">
                <a16:creationId xmlns:a16="http://schemas.microsoft.com/office/drawing/2014/main" id="{6437DB88-7890-04D0-5538-94D90AAE9236}"/>
              </a:ext>
            </a:extLst>
          </p:cNvPr>
          <p:cNvSpPr txBox="1"/>
          <p:nvPr/>
        </p:nvSpPr>
        <p:spPr>
          <a:xfrm>
            <a:off x="6471138" y="3595076"/>
            <a:ext cx="2542897" cy="523220"/>
          </a:xfrm>
          <a:prstGeom prst="rect">
            <a:avLst/>
          </a:prstGeom>
          <a:noFill/>
        </p:spPr>
        <p:txBody>
          <a:bodyPr wrap="square" rtlCol="0">
            <a:spAutoFit/>
          </a:bodyPr>
          <a:lstStyle/>
          <a:p>
            <a:pPr algn="ctr"/>
            <a:r>
              <a:rPr lang="en-GB" sz="2800" dirty="0"/>
              <a:t>&lt; 10 A4 pages</a:t>
            </a:r>
            <a:endParaRPr lang="LID4096" sz="2800" dirty="0"/>
          </a:p>
        </p:txBody>
      </p:sp>
      <p:sp>
        <p:nvSpPr>
          <p:cNvPr id="11" name="TextBox 10">
            <a:extLst>
              <a:ext uri="{FF2B5EF4-FFF2-40B4-BE49-F238E27FC236}">
                <a16:creationId xmlns:a16="http://schemas.microsoft.com/office/drawing/2014/main" id="{0C253C10-984B-DC0B-FE39-198F0511CBCE}"/>
              </a:ext>
            </a:extLst>
          </p:cNvPr>
          <p:cNvSpPr txBox="1"/>
          <p:nvPr/>
        </p:nvSpPr>
        <p:spPr>
          <a:xfrm>
            <a:off x="8854483" y="3595615"/>
            <a:ext cx="2872435" cy="523220"/>
          </a:xfrm>
          <a:prstGeom prst="rect">
            <a:avLst/>
          </a:prstGeom>
          <a:noFill/>
        </p:spPr>
        <p:txBody>
          <a:bodyPr wrap="square" rtlCol="0">
            <a:spAutoFit/>
          </a:bodyPr>
          <a:lstStyle>
            <a:defPPr>
              <a:defRPr lang="de-DE"/>
            </a:defPPr>
            <a:lvl1pPr algn="ctr">
              <a:defRPr sz="2800"/>
            </a:lvl1pPr>
          </a:lstStyle>
          <a:p>
            <a:r>
              <a:rPr lang="en-GB" dirty="0"/>
              <a:t>&lt; 1 book</a:t>
            </a:r>
            <a:endParaRPr lang="LID4096" dirty="0"/>
          </a:p>
        </p:txBody>
      </p:sp>
    </p:spTree>
    <p:extLst>
      <p:ext uri="{BB962C8B-B14F-4D97-AF65-F5344CB8AC3E}">
        <p14:creationId xmlns:p14="http://schemas.microsoft.com/office/powerpoint/2010/main" val="1271744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35F16-E4C1-3955-4089-1AAE1A3479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6A4172-4A46-316E-4630-06B5C3A51F6C}"/>
              </a:ext>
            </a:extLst>
          </p:cNvPr>
          <p:cNvSpPr>
            <a:spLocks noGrp="1"/>
          </p:cNvSpPr>
          <p:nvPr>
            <p:ph type="title"/>
          </p:nvPr>
        </p:nvSpPr>
        <p:spPr/>
        <p:txBody>
          <a:bodyPr/>
          <a:lstStyle/>
          <a:p>
            <a:r>
              <a:rPr lang="en-GB" dirty="0"/>
              <a:t>Long-context Prompting</a:t>
            </a:r>
            <a:r>
              <a:rPr lang="en-GB" sz="2400" dirty="0"/>
              <a:t> (in-context learning)</a:t>
            </a:r>
            <a:endParaRPr lang="LID4096" dirty="0"/>
          </a:p>
        </p:txBody>
      </p:sp>
      <p:sp>
        <p:nvSpPr>
          <p:cNvPr id="3" name="Content Placeholder 2">
            <a:extLst>
              <a:ext uri="{FF2B5EF4-FFF2-40B4-BE49-F238E27FC236}">
                <a16:creationId xmlns:a16="http://schemas.microsoft.com/office/drawing/2014/main" id="{76F390C2-4228-CA95-CBE4-F2242280874C}"/>
              </a:ext>
            </a:extLst>
          </p:cNvPr>
          <p:cNvSpPr>
            <a:spLocks noGrp="1"/>
          </p:cNvSpPr>
          <p:nvPr>
            <p:ph sz="quarter" idx="10"/>
          </p:nvPr>
        </p:nvSpPr>
        <p:spPr>
          <a:xfrm>
            <a:off x="875566" y="1184015"/>
            <a:ext cx="10644901" cy="537693"/>
          </a:xfrm>
        </p:spPr>
        <p:txBody>
          <a:bodyPr/>
          <a:lstStyle/>
          <a:p>
            <a:r>
              <a:rPr lang="en-GB" dirty="0"/>
              <a:t>We </a:t>
            </a:r>
            <a:r>
              <a:rPr lang="en-GB" dirty="0" err="1"/>
              <a:t>provide</a:t>
            </a:r>
            <a:r>
              <a:rPr lang="en-GB" dirty="0"/>
              <a:t> </a:t>
            </a:r>
            <a:r>
              <a:rPr lang="en-GB" dirty="0" err="1"/>
              <a:t>a</a:t>
            </a:r>
            <a:r>
              <a:rPr lang="en-GB" dirty="0"/>
              <a:t> </a:t>
            </a:r>
            <a:r>
              <a:rPr lang="en-GB" i="1" dirty="0" err="1"/>
              <a:t>huge</a:t>
            </a:r>
            <a:r>
              <a:rPr lang="en-GB" dirty="0"/>
              <a:t> </a:t>
            </a:r>
            <a:r>
              <a:rPr lang="en-GB" i="1" dirty="0" err="1"/>
              <a:t>knowledge base</a:t>
            </a:r>
            <a:r>
              <a:rPr lang="en-GB" dirty="0"/>
              <a:t> </a:t>
            </a:r>
            <a:r>
              <a:rPr lang="en-GB" dirty="0" err="1"/>
              <a:t>as</a:t>
            </a:r>
            <a:r>
              <a:rPr lang="en-GB" dirty="0"/>
              <a:t> </a:t>
            </a:r>
            <a:r>
              <a:rPr lang="en-GB" dirty="0" err="1"/>
              <a:t>context</a:t>
            </a:r>
            <a:r>
              <a:rPr lang="en-GB" dirty="0"/>
              <a:t> for the prompt.</a:t>
            </a:r>
            <a:endParaRPr lang="LID4096" dirty="0"/>
          </a:p>
        </p:txBody>
      </p:sp>
      <p:sp>
        <p:nvSpPr>
          <p:cNvPr id="5" name="TextBox 4">
            <a:extLst>
              <a:ext uri="{FF2B5EF4-FFF2-40B4-BE49-F238E27FC236}">
                <a16:creationId xmlns:a16="http://schemas.microsoft.com/office/drawing/2014/main" id="{C561B451-94BE-121E-ABEB-6FDD591D0C09}"/>
              </a:ext>
            </a:extLst>
          </p:cNvPr>
          <p:cNvSpPr txBox="1"/>
          <p:nvPr/>
        </p:nvSpPr>
        <p:spPr>
          <a:xfrm>
            <a:off x="2680716" y="1837038"/>
            <a:ext cx="3415284" cy="4031873"/>
          </a:xfrm>
          <a:prstGeom prst="rect">
            <a:avLst/>
          </a:prstGeom>
          <a:noFill/>
        </p:spPr>
        <p:txBody>
          <a:bodyPr wrap="square" rtlCol="0">
            <a:spAutoFit/>
          </a:bodyPr>
          <a:lstStyle/>
          <a:p>
            <a:r>
              <a:rPr lang="en-GB" sz="1600" dirty="0"/>
              <a:t>Prompt:</a:t>
            </a:r>
          </a:p>
          <a:p>
            <a:r>
              <a:rPr lang="en-GB" sz="1600" dirty="0"/>
              <a:t>You are a consultant in an academic context, specialized in good scientific practice.</a:t>
            </a:r>
          </a:p>
          <a:p>
            <a:endParaRPr lang="en-GB" sz="1600" dirty="0"/>
          </a:p>
          <a:p>
            <a:r>
              <a:rPr lang="en-GB" sz="1600" dirty="0"/>
              <a:t>&lt;KNOWLEDGE BASE&gt; </a:t>
            </a:r>
          </a:p>
          <a:p>
            <a:endParaRPr lang="en-GB" sz="1600" dirty="0"/>
          </a:p>
          <a:p>
            <a:r>
              <a:rPr lang="en-GB" sz="1600" dirty="0"/>
              <a:t>Your task:</a:t>
            </a:r>
            <a:br>
              <a:rPr lang="en-GB" sz="1600" dirty="0"/>
            </a:br>
            <a:r>
              <a:rPr lang="en-GB" sz="1600" dirty="0"/>
              <a:t>Answer all questions EXCLUSIVELY with the information provided. If the answer to a question is not given in the information above, reply politely that you do not know the answer and refer to the email address of the advisory office: &lt;EMAIL&gt;</a:t>
            </a:r>
          </a:p>
        </p:txBody>
      </p:sp>
      <p:pic>
        <p:nvPicPr>
          <p:cNvPr id="6" name="Picture 5">
            <a:extLst>
              <a:ext uri="{FF2B5EF4-FFF2-40B4-BE49-F238E27FC236}">
                <a16:creationId xmlns:a16="http://schemas.microsoft.com/office/drawing/2014/main" id="{067FC3BF-5767-EC01-2815-1FC1EB7349ED}"/>
              </a:ext>
            </a:extLst>
          </p:cNvPr>
          <p:cNvPicPr>
            <a:picLocks noChangeAspect="1"/>
          </p:cNvPicPr>
          <p:nvPr/>
        </p:nvPicPr>
        <p:blipFill rotWithShape="1">
          <a:blip r:embed="rId2"/>
          <a:srcRect t="-1" b="-382"/>
          <a:stretch/>
        </p:blipFill>
        <p:spPr>
          <a:xfrm>
            <a:off x="177295" y="2289476"/>
            <a:ext cx="1851709" cy="2644989"/>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7" name="Arrow: Right 6">
            <a:extLst>
              <a:ext uri="{FF2B5EF4-FFF2-40B4-BE49-F238E27FC236}">
                <a16:creationId xmlns:a16="http://schemas.microsoft.com/office/drawing/2014/main" id="{EBF16C2A-9AC8-4781-F369-F397429EDC08}"/>
              </a:ext>
            </a:extLst>
          </p:cNvPr>
          <p:cNvSpPr/>
          <p:nvPr/>
        </p:nvSpPr>
        <p:spPr>
          <a:xfrm>
            <a:off x="2092412" y="3220992"/>
            <a:ext cx="560173" cy="53769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0" name="Arrow: Right 9">
            <a:extLst>
              <a:ext uri="{FF2B5EF4-FFF2-40B4-BE49-F238E27FC236}">
                <a16:creationId xmlns:a16="http://schemas.microsoft.com/office/drawing/2014/main" id="{468A1101-16AB-DCD7-D4FD-FE2070D4DE8C}"/>
              </a:ext>
            </a:extLst>
          </p:cNvPr>
          <p:cNvSpPr/>
          <p:nvPr/>
        </p:nvSpPr>
        <p:spPr>
          <a:xfrm>
            <a:off x="5272217" y="3220991"/>
            <a:ext cx="560173" cy="53769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2" name="TextBox 11">
            <a:extLst>
              <a:ext uri="{FF2B5EF4-FFF2-40B4-BE49-F238E27FC236}">
                <a16:creationId xmlns:a16="http://schemas.microsoft.com/office/drawing/2014/main" id="{7B1C2AFE-F556-2179-AC28-C3225A5B7339}"/>
              </a:ext>
            </a:extLst>
          </p:cNvPr>
          <p:cNvSpPr txBox="1"/>
          <p:nvPr/>
        </p:nvSpPr>
        <p:spPr>
          <a:xfrm>
            <a:off x="3596640" y="6163099"/>
            <a:ext cx="7833360" cy="646331"/>
          </a:xfrm>
          <a:prstGeom prst="rect">
            <a:avLst/>
          </a:prstGeom>
          <a:noFill/>
        </p:spPr>
        <p:txBody>
          <a:bodyPr wrap="square">
            <a:spAutoFit/>
          </a:bodyPr>
          <a:lstStyle/>
          <a:p>
            <a:r>
              <a:rPr lang="en-GB" dirty="0"/>
              <a:t>Image source: DFG, licensed </a:t>
            </a:r>
            <a:r>
              <a:rPr lang="en-GB" dirty="0">
                <a:hlinkClick r:id="rId3"/>
              </a:rPr>
              <a:t>CC-BY-SA 4.0</a:t>
            </a:r>
            <a:endParaRPr lang="en-GB" dirty="0"/>
          </a:p>
          <a:p>
            <a:r>
              <a:rPr lang="LID4096" dirty="0">
                <a:hlinkClick r:id="rId4"/>
              </a:rPr>
              <a:t>https://zenodo.org/records/14281892</a:t>
            </a:r>
            <a:r>
              <a:rPr lang="en-GB" dirty="0"/>
              <a:t>  </a:t>
            </a:r>
            <a:endParaRPr lang="LID4096" dirty="0"/>
          </a:p>
        </p:txBody>
      </p:sp>
      <p:pic>
        <p:nvPicPr>
          <p:cNvPr id="16" name="Picture 15" descr="A screenshot of a computer&#10;&#10;AI-generated content may be incorrect.">
            <a:extLst>
              <a:ext uri="{FF2B5EF4-FFF2-40B4-BE49-F238E27FC236}">
                <a16:creationId xmlns:a16="http://schemas.microsoft.com/office/drawing/2014/main" id="{77DD2C07-DC4A-1212-97F7-0D950B99207D}"/>
              </a:ext>
            </a:extLst>
          </p:cNvPr>
          <p:cNvPicPr>
            <a:picLocks noChangeAspect="1"/>
          </p:cNvPicPr>
          <p:nvPr/>
        </p:nvPicPr>
        <p:blipFill>
          <a:blip r:embed="rId5"/>
          <a:srcRect l="7807" t="15374" r="7099" b="1077"/>
          <a:stretch>
            <a:fillRect/>
          </a:stretch>
        </p:blipFill>
        <p:spPr>
          <a:xfrm>
            <a:off x="6124131" y="1837038"/>
            <a:ext cx="6065858" cy="4089669"/>
          </a:xfrm>
          <a:prstGeom prst="rect">
            <a:avLst/>
          </a:prstGeom>
        </p:spPr>
      </p:pic>
    </p:spTree>
    <p:extLst>
      <p:ext uri="{BB962C8B-B14F-4D97-AF65-F5344CB8AC3E}">
        <p14:creationId xmlns:p14="http://schemas.microsoft.com/office/powerpoint/2010/main" val="66165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PlaceHolder 1"/>
          <p:cNvSpPr>
            <a:spLocks noGrp="1"/>
          </p:cNvSpPr>
          <p:nvPr>
            <p:ph/>
          </p:nvPr>
        </p:nvSpPr>
        <p:spPr>
          <a:xfrm>
            <a:off x="647700" y="1184160"/>
            <a:ext cx="5010258" cy="4249440"/>
          </a:xfrm>
          <a:prstGeom prst="rect">
            <a:avLst/>
          </a:prstGeom>
          <a:noFill/>
          <a:ln w="0">
            <a:noFill/>
          </a:ln>
        </p:spPr>
        <p:txBody>
          <a:bodyPr lIns="0" tIns="0" rIns="0" bIns="0" anchor="t">
            <a:noAutofit/>
          </a:bodyPr>
          <a:lstStyle/>
          <a:p>
            <a:pPr marL="292100" lvl="1" indent="-284163">
              <a:lnSpc>
                <a:spcPct val="100000"/>
              </a:lnSpc>
              <a:spcBef>
                <a:spcPts val="299"/>
              </a:spcBef>
              <a:buClr>
                <a:srgbClr val="1C4E72"/>
              </a:buClr>
              <a:buFont typeface="Arial"/>
              <a:buChar char="•"/>
            </a:pPr>
            <a:r>
              <a:rPr lang="de-DE" sz="1950" spc="-1" dirty="0">
                <a:solidFill>
                  <a:schemeClr val="dk2"/>
                </a:solidFill>
                <a:latin typeface="Open Sans"/>
                <a:ea typeface="Open Sans"/>
              </a:rPr>
              <a:t>We are one of 6 AI centers in Germany</a:t>
            </a:r>
          </a:p>
          <a:p>
            <a:pPr marL="292100" lvl="1" indent="-284163">
              <a:lnSpc>
                <a:spcPct val="100000"/>
              </a:lnSpc>
              <a:spcBef>
                <a:spcPts val="299"/>
              </a:spcBef>
              <a:buClr>
                <a:srgbClr val="1C4E72"/>
              </a:buClr>
              <a:buFont typeface="Arial"/>
              <a:buChar char="•"/>
            </a:pPr>
            <a:r>
              <a:rPr lang="de-DE" sz="1950" spc="-1" dirty="0">
                <a:solidFill>
                  <a:schemeClr val="dk2"/>
                </a:solidFill>
                <a:latin typeface="Open Sans"/>
                <a:ea typeface="Open Sans"/>
              </a:rPr>
              <a:t>Funded 50:50 by BMFTR and SMWK</a:t>
            </a:r>
            <a:endParaRPr lang="de-DE" sz="1950" spc="-1" dirty="0">
              <a:solidFill>
                <a:srgbClr val="000000"/>
              </a:solidFill>
              <a:latin typeface="Arial"/>
            </a:endParaRPr>
          </a:p>
          <a:p>
            <a:pPr marL="292100" lvl="1" indent="-284163">
              <a:lnSpc>
                <a:spcPct val="100000"/>
              </a:lnSpc>
              <a:spcBef>
                <a:spcPts val="299"/>
              </a:spcBef>
              <a:buClr>
                <a:srgbClr val="1C4E72"/>
              </a:buClr>
              <a:buFont typeface="Arial"/>
              <a:buChar char="•"/>
            </a:pPr>
            <a:r>
              <a:rPr lang="de-DE" sz="1950" spc="-1" dirty="0">
                <a:solidFill>
                  <a:schemeClr val="dk2"/>
                </a:solidFill>
                <a:latin typeface="Open Sans"/>
                <a:ea typeface="Open Sans"/>
              </a:rPr>
              <a:t>&gt; 330 employees and associates in Dresden and Leipzig</a:t>
            </a:r>
            <a:endParaRPr lang="de-DE" sz="1950" spc="-1" dirty="0">
              <a:solidFill>
                <a:srgbClr val="000000"/>
              </a:solidFill>
              <a:latin typeface="Arial"/>
            </a:endParaRPr>
          </a:p>
          <a:p>
            <a:pPr marL="285593" indent="-285593">
              <a:lnSpc>
                <a:spcPct val="100000"/>
              </a:lnSpc>
              <a:spcBef>
                <a:spcPts val="665"/>
              </a:spcBef>
              <a:buClr>
                <a:srgbClr val="00305E"/>
              </a:buClr>
              <a:buFont typeface="Arial"/>
              <a:buChar char="•"/>
              <a:tabLst>
                <a:tab pos="0" algn="l"/>
              </a:tabLst>
            </a:pPr>
            <a:r>
              <a:rPr lang="de-DE" sz="1950" b="1" spc="-1" dirty="0">
                <a:solidFill>
                  <a:schemeClr val="dk2"/>
                </a:solidFill>
                <a:latin typeface="Open Sans ExtraBold"/>
                <a:ea typeface="Open Sans ExtraBold"/>
              </a:rPr>
              <a:t>Local partner for research in</a:t>
            </a:r>
            <a:endParaRPr lang="de-DE" sz="1950" spc="-1" dirty="0">
              <a:solidFill>
                <a:srgbClr val="000000"/>
              </a:solidFill>
              <a:latin typeface="Arial"/>
            </a:endParaRPr>
          </a:p>
          <a:p>
            <a:pPr marL="560146" lvl="1" indent="-285593">
              <a:lnSpc>
                <a:spcPct val="100000"/>
              </a:lnSpc>
              <a:spcBef>
                <a:spcPts val="299"/>
              </a:spcBef>
              <a:buClr>
                <a:srgbClr val="1C4E72"/>
              </a:buClr>
              <a:buFont typeface="Arial"/>
              <a:buChar char="•"/>
              <a:tabLst>
                <a:tab pos="0" algn="l"/>
              </a:tabLst>
            </a:pPr>
            <a:r>
              <a:rPr lang="de-DE" sz="1950" spc="-1" dirty="0">
                <a:solidFill>
                  <a:schemeClr val="dk2"/>
                </a:solidFill>
                <a:latin typeface="Open Sans"/>
                <a:ea typeface="Open Sans"/>
              </a:rPr>
              <a:t>Fundamental AI research</a:t>
            </a:r>
            <a:endParaRPr lang="de-DE" sz="1950" spc="-1" dirty="0">
              <a:solidFill>
                <a:srgbClr val="000000"/>
              </a:solidFill>
              <a:latin typeface="Arial"/>
            </a:endParaRPr>
          </a:p>
          <a:p>
            <a:pPr marL="560146" lvl="1" indent="-285593">
              <a:lnSpc>
                <a:spcPct val="100000"/>
              </a:lnSpc>
              <a:spcBef>
                <a:spcPts val="299"/>
              </a:spcBef>
              <a:buClr>
                <a:srgbClr val="1C4E72"/>
              </a:buClr>
              <a:buFont typeface="Arial"/>
              <a:buChar char="•"/>
              <a:tabLst>
                <a:tab pos="0" algn="l"/>
              </a:tabLst>
            </a:pPr>
            <a:r>
              <a:rPr lang="de-DE" sz="1950" spc="-1" dirty="0">
                <a:solidFill>
                  <a:schemeClr val="dk2"/>
                </a:solidFill>
                <a:latin typeface="Open Sans"/>
                <a:ea typeface="Open Sans"/>
              </a:rPr>
              <a:t>AI &amp; Data Science in real-</a:t>
            </a:r>
            <a:r>
              <a:rPr lang="de-DE" sz="1950" spc="-1" dirty="0" err="1">
                <a:solidFill>
                  <a:schemeClr val="dk2"/>
                </a:solidFill>
                <a:latin typeface="Open Sans"/>
                <a:ea typeface="Open Sans"/>
              </a:rPr>
              <a:t>world</a:t>
            </a:r>
            <a:r>
              <a:rPr lang="de-DE" sz="1950" spc="-1" dirty="0">
                <a:solidFill>
                  <a:schemeClr val="dk2"/>
                </a:solidFill>
                <a:latin typeface="Open Sans"/>
                <a:ea typeface="Open Sans"/>
              </a:rPr>
              <a:t> applications (Transfer + Service)</a:t>
            </a:r>
            <a:endParaRPr lang="de-DE" sz="1950" spc="-1" dirty="0">
              <a:solidFill>
                <a:srgbClr val="000000"/>
              </a:solidFill>
              <a:latin typeface="Arial"/>
            </a:endParaRPr>
          </a:p>
          <a:p>
            <a:pPr marL="285593" indent="-285593">
              <a:lnSpc>
                <a:spcPct val="100000"/>
              </a:lnSpc>
              <a:spcBef>
                <a:spcPts val="665"/>
              </a:spcBef>
              <a:buClr>
                <a:srgbClr val="00305E"/>
              </a:buClr>
              <a:buFont typeface="Arial"/>
              <a:buChar char="•"/>
              <a:tabLst>
                <a:tab pos="0" algn="l"/>
              </a:tabLst>
            </a:pPr>
            <a:r>
              <a:rPr lang="de-DE" sz="1950" b="1" spc="-1" dirty="0">
                <a:solidFill>
                  <a:schemeClr val="dk2"/>
                </a:solidFill>
                <a:latin typeface="Open Sans ExtraBold"/>
                <a:ea typeface="Open Sans ExtraBold"/>
              </a:rPr>
              <a:t>History</a:t>
            </a:r>
            <a:endParaRPr lang="de-DE" sz="1950" spc="-1" dirty="0">
              <a:solidFill>
                <a:srgbClr val="000000"/>
              </a:solidFill>
              <a:latin typeface="Arial"/>
            </a:endParaRPr>
          </a:p>
          <a:p>
            <a:pPr marL="560146" lvl="1" indent="-285593">
              <a:lnSpc>
                <a:spcPct val="100000"/>
              </a:lnSpc>
              <a:spcBef>
                <a:spcPts val="299"/>
              </a:spcBef>
              <a:buClr>
                <a:srgbClr val="1C4E72"/>
              </a:buClr>
              <a:buFont typeface="Arial"/>
              <a:buChar char="•"/>
              <a:tabLst>
                <a:tab pos="0" algn="l"/>
              </a:tabLst>
            </a:pPr>
            <a:r>
              <a:rPr lang="de-DE" sz="1950" spc="-1" dirty="0">
                <a:solidFill>
                  <a:schemeClr val="dk2"/>
                </a:solidFill>
                <a:latin typeface="Open Sans"/>
                <a:ea typeface="Open Sans"/>
              </a:rPr>
              <a:t>Founded Oct. 2014 as Big Data center „</a:t>
            </a:r>
            <a:r>
              <a:rPr lang="de-DE" sz="1950" spc="-1" dirty="0" err="1">
                <a:solidFill>
                  <a:schemeClr val="dk2"/>
                </a:solidFill>
                <a:latin typeface="Open Sans"/>
                <a:ea typeface="Open Sans"/>
              </a:rPr>
              <a:t>ScaDS</a:t>
            </a:r>
            <a:r>
              <a:rPr lang="de-DE" sz="1950" spc="-1" dirty="0">
                <a:solidFill>
                  <a:schemeClr val="dk2"/>
                </a:solidFill>
                <a:latin typeface="Open Sans"/>
                <a:ea typeface="Open Sans"/>
              </a:rPr>
              <a:t> Dresden/Leipzig“</a:t>
            </a:r>
            <a:endParaRPr lang="de-DE" sz="1950" spc="-1" dirty="0">
              <a:solidFill>
                <a:srgbClr val="000000"/>
              </a:solidFill>
              <a:latin typeface="Arial"/>
            </a:endParaRPr>
          </a:p>
          <a:p>
            <a:pPr marL="560146" lvl="1" indent="-285593">
              <a:lnSpc>
                <a:spcPct val="100000"/>
              </a:lnSpc>
              <a:spcBef>
                <a:spcPts val="299"/>
              </a:spcBef>
              <a:buClr>
                <a:srgbClr val="1C4E72"/>
              </a:buClr>
              <a:buFont typeface="Arial"/>
              <a:buChar char="•"/>
              <a:tabLst>
                <a:tab pos="0" algn="l"/>
              </a:tabLst>
            </a:pPr>
            <a:r>
              <a:rPr lang="de-DE" sz="1950" spc="-1" dirty="0">
                <a:solidFill>
                  <a:schemeClr val="dk2"/>
                </a:solidFill>
                <a:latin typeface="Open Sans"/>
                <a:ea typeface="Open Sans"/>
              </a:rPr>
              <a:t>Since Nov. 2019: AI center ScaDS</a:t>
            </a:r>
            <a:r>
              <a:rPr lang="de-DE" sz="1950" spc="-1" dirty="0">
                <a:solidFill>
                  <a:srgbClr val="6CAF69"/>
                </a:solidFill>
                <a:latin typeface="Open Sans"/>
                <a:ea typeface="Open Sans"/>
              </a:rPr>
              <a:t>.AI</a:t>
            </a:r>
            <a:r>
              <a:rPr lang="de-DE" sz="1950" spc="-1" dirty="0">
                <a:solidFill>
                  <a:schemeClr val="tx1"/>
                </a:solidFill>
                <a:latin typeface="Open Sans"/>
                <a:ea typeface="Open Sans"/>
              </a:rPr>
              <a:t> Dresden / Leipzig</a:t>
            </a:r>
            <a:endParaRPr lang="de-DE" sz="1950" spc="-1" dirty="0">
              <a:solidFill>
                <a:schemeClr val="tx1"/>
              </a:solidFill>
              <a:latin typeface="Arial"/>
            </a:endParaRPr>
          </a:p>
        </p:txBody>
      </p:sp>
      <p:sp>
        <p:nvSpPr>
          <p:cNvPr id="279" name="Titel 2"/>
          <p:cNvSpPr/>
          <p:nvPr/>
        </p:nvSpPr>
        <p:spPr>
          <a:xfrm>
            <a:off x="647700" y="452640"/>
            <a:ext cx="9414580" cy="6907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de-DE" sz="2800" b="1" spc="-1" dirty="0">
                <a:solidFill>
                  <a:schemeClr val="dk1">
                    <a:lumMod val="90000"/>
                    <a:lumOff val="10000"/>
                  </a:schemeClr>
                </a:solidFill>
                <a:latin typeface="Open Sans ExtraBold"/>
                <a:ea typeface="Open Sans ExtraBold"/>
              </a:rPr>
              <a:t>Facts</a:t>
            </a:r>
            <a:endParaRPr lang="de-DE" sz="2800" spc="-1" dirty="0">
              <a:solidFill>
                <a:srgbClr val="000000"/>
              </a:solidFill>
              <a:latin typeface="Calibri"/>
            </a:endParaRPr>
          </a:p>
        </p:txBody>
      </p:sp>
      <p:sp>
        <p:nvSpPr>
          <p:cNvPr id="4" name="TextBox 3">
            <a:extLst>
              <a:ext uri="{FF2B5EF4-FFF2-40B4-BE49-F238E27FC236}">
                <a16:creationId xmlns:a16="http://schemas.microsoft.com/office/drawing/2014/main" id="{169827B2-2460-AFC5-9AAA-7134AFBA948E}"/>
              </a:ext>
            </a:extLst>
          </p:cNvPr>
          <p:cNvSpPr txBox="1"/>
          <p:nvPr/>
        </p:nvSpPr>
        <p:spPr>
          <a:xfrm>
            <a:off x="5931414" y="6138283"/>
            <a:ext cx="2772137" cy="646331"/>
          </a:xfrm>
          <a:prstGeom prst="rect">
            <a:avLst/>
          </a:prstGeom>
          <a:noFill/>
        </p:spPr>
        <p:txBody>
          <a:bodyPr wrap="square">
            <a:spAutoFit/>
          </a:bodyPr>
          <a:lstStyle/>
          <a:p>
            <a:r>
              <a:rPr lang="en-GB" dirty="0" err="1"/>
              <a:t>Image source</a:t>
            </a:r>
            <a:r>
              <a:rPr lang="en-GB" dirty="0"/>
              <a:t> / Copyright: </a:t>
            </a:r>
            <a:br>
              <a:rPr lang="en-GB" dirty="0"/>
            </a:br>
            <a:r>
              <a:rPr lang="LID4096" dirty="0">
                <a:hlinkClick r:id="rId3"/>
              </a:rPr>
              <a:t>https://ki-zentren.net/</a:t>
            </a:r>
            <a:r>
              <a:rPr lang="en-GB" dirty="0"/>
              <a:t> </a:t>
            </a:r>
            <a:endParaRPr lang="LID4096" dirty="0"/>
          </a:p>
        </p:txBody>
      </p:sp>
      <p:pic>
        <p:nvPicPr>
          <p:cNvPr id="6" name="Picture 5">
            <a:extLst>
              <a:ext uri="{FF2B5EF4-FFF2-40B4-BE49-F238E27FC236}">
                <a16:creationId xmlns:a16="http://schemas.microsoft.com/office/drawing/2014/main" id="{718C6FE2-8921-9CF4-575C-91E2F4DD315D}"/>
              </a:ext>
            </a:extLst>
          </p:cNvPr>
          <p:cNvPicPr>
            <a:picLocks noChangeAspect="1"/>
          </p:cNvPicPr>
          <p:nvPr/>
        </p:nvPicPr>
        <p:blipFill>
          <a:blip r:embed="rId4"/>
          <a:stretch>
            <a:fillRect/>
          </a:stretch>
        </p:blipFill>
        <p:spPr>
          <a:xfrm>
            <a:off x="5933476" y="1538470"/>
            <a:ext cx="6048599" cy="424944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8550F-FC47-CED8-438D-81B80589F245}"/>
              </a:ext>
            </a:extLst>
          </p:cNvPr>
          <p:cNvSpPr>
            <a:spLocks noGrp="1"/>
          </p:cNvSpPr>
          <p:nvPr>
            <p:ph type="title"/>
          </p:nvPr>
        </p:nvSpPr>
        <p:spPr/>
        <p:txBody>
          <a:bodyPr/>
          <a:lstStyle/>
          <a:p>
            <a:r>
              <a:rPr lang="en-GB" dirty="0" err="1"/>
              <a:t>Structuring</a:t>
            </a:r>
            <a:r>
              <a:rPr lang="en-GB" dirty="0"/>
              <a:t> of </a:t>
            </a:r>
            <a:r>
              <a:rPr lang="en-GB" dirty="0" err="1"/>
              <a:t>Information</a:t>
            </a:r>
            <a:endParaRPr lang="LID4096" dirty="0"/>
          </a:p>
        </p:txBody>
      </p:sp>
      <p:sp>
        <p:nvSpPr>
          <p:cNvPr id="3" name="Content Placeholder 2">
            <a:extLst>
              <a:ext uri="{FF2B5EF4-FFF2-40B4-BE49-F238E27FC236}">
                <a16:creationId xmlns:a16="http://schemas.microsoft.com/office/drawing/2014/main" id="{C29F52FB-EDCE-9549-D6AF-361F44621266}"/>
              </a:ext>
            </a:extLst>
          </p:cNvPr>
          <p:cNvSpPr>
            <a:spLocks noGrp="1"/>
          </p:cNvSpPr>
          <p:nvPr>
            <p:ph sz="quarter" idx="10"/>
          </p:nvPr>
        </p:nvSpPr>
        <p:spPr>
          <a:xfrm>
            <a:off x="95846" y="1264322"/>
            <a:ext cx="2585128" cy="812280"/>
          </a:xfrm>
        </p:spPr>
        <p:txBody>
          <a:bodyPr/>
          <a:lstStyle/>
          <a:p>
            <a:pPr algn="ctr"/>
            <a:r>
              <a:rPr lang="en-GB" sz="2000" dirty="0" err="1"/>
              <a:t>Unstructured</a:t>
            </a:r>
            <a:r>
              <a:rPr lang="en-GB" sz="2000" dirty="0"/>
              <a:t> </a:t>
            </a:r>
            <a:r>
              <a:rPr lang="en-GB" sz="2000" dirty="0" err="1"/>
              <a:t>Project Description</a:t>
            </a:r>
            <a:endParaRPr lang="LID4096" sz="2000" dirty="0"/>
          </a:p>
        </p:txBody>
      </p:sp>
      <p:sp>
        <p:nvSpPr>
          <p:cNvPr id="6" name="TextBox 4">
            <a:extLst>
              <a:ext uri="{FF2B5EF4-FFF2-40B4-BE49-F238E27FC236}">
                <a16:creationId xmlns:a16="http://schemas.microsoft.com/office/drawing/2014/main" id="{36BE2B38-EE2C-3A4F-6B89-26E3BBED0D04}"/>
              </a:ext>
            </a:extLst>
          </p:cNvPr>
          <p:cNvSpPr/>
          <p:nvPr/>
        </p:nvSpPr>
        <p:spPr>
          <a:xfrm>
            <a:off x="3092040" y="6055379"/>
            <a:ext cx="5205240" cy="829543"/>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en-US" sz="1200" b="0" u="sng" strike="noStrike" spc="-1" dirty="0">
                <a:solidFill>
                  <a:schemeClr val="dk1"/>
                </a:solidFill>
                <a:uFillTx/>
                <a:latin typeface="Calibri"/>
                <a:hlinkClick r:id="rId2"/>
              </a:rPr>
              <a:t>https://focalplane.biologists.com/2023/11/06/creating-a-research-data-management-plan-using-chatgpt/</a:t>
            </a:r>
            <a:r>
              <a:rPr lang="en-US" sz="1200" b="0" u="sng" strike="noStrike" spc="-1" dirty="0">
                <a:solidFill>
                  <a:schemeClr val="dk1"/>
                </a:solidFill>
                <a:uFillTx/>
                <a:latin typeface="Calibri"/>
              </a:rPr>
              <a:t> </a:t>
            </a:r>
            <a:r>
              <a:rPr lang="en-US" sz="1200" b="0" u="sng" strike="noStrike" spc="-1" dirty="0">
                <a:solidFill>
                  <a:schemeClr val="dk1"/>
                </a:solidFill>
                <a:uFillTx/>
                <a:latin typeface="Calibri"/>
                <a:hlinkClick r:id="rId3"/>
              </a:rPr>
              <a:t>https://www.dfg.de/resource/blob/174736/92691e48e89bf4ac88c8eb91b8f783b0/forschungsdaten-checkliste-en-data.pdf</a:t>
            </a:r>
            <a:r>
              <a:rPr lang="en-US" sz="1200" b="0" u="sng" strike="noStrike" spc="-1" dirty="0">
                <a:solidFill>
                  <a:schemeClr val="dk1"/>
                </a:solidFill>
                <a:uFillTx/>
                <a:latin typeface="Calibri"/>
              </a:rPr>
              <a:t> </a:t>
            </a:r>
            <a:r>
              <a:rPr lang="en-US" sz="1200" b="0" strike="noStrike" spc="-1" dirty="0">
                <a:solidFill>
                  <a:schemeClr val="dk1"/>
                </a:solidFill>
                <a:latin typeface="Calibri"/>
              </a:rPr>
              <a:t> </a:t>
            </a:r>
            <a:endParaRPr lang="de-DE" sz="1200" b="0" strike="noStrike" spc="-1" dirty="0">
              <a:solidFill>
                <a:srgbClr val="000000"/>
              </a:solidFill>
              <a:latin typeface="Calibri"/>
            </a:endParaRPr>
          </a:p>
        </p:txBody>
      </p:sp>
      <p:sp>
        <p:nvSpPr>
          <p:cNvPr id="7" name="TextBox 12">
            <a:extLst>
              <a:ext uri="{FF2B5EF4-FFF2-40B4-BE49-F238E27FC236}">
                <a16:creationId xmlns:a16="http://schemas.microsoft.com/office/drawing/2014/main" id="{97204FE0-3147-96DC-F5A2-814FCA8B8428}"/>
              </a:ext>
            </a:extLst>
          </p:cNvPr>
          <p:cNvSpPr/>
          <p:nvPr/>
        </p:nvSpPr>
        <p:spPr>
          <a:xfrm>
            <a:off x="5886450" y="1937880"/>
            <a:ext cx="6027390" cy="4107363"/>
          </a:xfrm>
          <a:prstGeom prst="rect">
            <a:avLst/>
          </a:prstGeom>
          <a:solidFill>
            <a:schemeClr val="bg1"/>
          </a:solidFill>
          <a:ln w="0">
            <a:solidFill>
              <a:schemeClr val="bg1">
                <a:lumMod val="65000"/>
              </a:schemeClr>
            </a:solidFill>
          </a:ln>
          <a:effectLst>
            <a:outerShdw blurRad="50760" dist="37674" dir="2700000" algn="tl" rotWithShape="0">
              <a:srgbClr val="000000">
                <a:alpha val="40000"/>
              </a:srgbClr>
            </a:outerShdw>
          </a:effectLst>
        </p:spPr>
        <p:style>
          <a:lnRef idx="0">
            <a:scrgbClr r="0" g="0" b="0"/>
          </a:lnRef>
          <a:fillRef idx="0">
            <a:scrgbClr r="0" g="0" b="0"/>
          </a:fillRef>
          <a:effectRef idx="0">
            <a:scrgbClr r="0" g="0" b="0"/>
          </a:effectRef>
          <a:fontRef idx="minor"/>
        </p:style>
        <p:txBody>
          <a:bodyPr wrap="square" lIns="90000" tIns="45000" rIns="90000" bIns="45000" anchor="t">
            <a:spAutoFit/>
          </a:bodyPr>
          <a:lstStyle/>
          <a:p>
            <a:pPr algn="just" defTabSz="914400">
              <a:lnSpc>
                <a:spcPct val="100000"/>
              </a:lnSpc>
            </a:pPr>
            <a:r>
              <a:rPr lang="en-US" sz="900" b="1" i="1" strike="noStrike" spc="-1" dirty="0">
                <a:solidFill>
                  <a:srgbClr val="000000"/>
                </a:solidFill>
                <a:latin typeface="Effra"/>
              </a:rPr>
              <a:t>Data Management Plan</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Data Description</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Our study aims at understanding the fundamental physical principles informing Gastrulation in </a:t>
            </a:r>
            <a:r>
              <a:rPr lang="en-US" sz="900" b="0" i="1" strike="noStrike" spc="-1" dirty="0" err="1">
                <a:solidFill>
                  <a:srgbClr val="000000"/>
                </a:solidFill>
                <a:latin typeface="Effra"/>
              </a:rPr>
              <a:t>Tribolium</a:t>
            </a:r>
            <a:r>
              <a:rPr lang="en-US" sz="900" b="0" i="1" strike="noStrike" spc="-1" dirty="0">
                <a:solidFill>
                  <a:srgbClr val="000000"/>
                </a:solidFill>
                <a:latin typeface="Effra"/>
              </a:rPr>
              <a:t> </a:t>
            </a:r>
            <a:r>
              <a:rPr lang="en-US" sz="900" b="0" i="1" strike="noStrike" spc="-1" dirty="0" err="1">
                <a:solidFill>
                  <a:srgbClr val="000000"/>
                </a:solidFill>
                <a:latin typeface="Effra"/>
              </a:rPr>
              <a:t>castaneum</a:t>
            </a:r>
            <a:r>
              <a:rPr lang="en-US" sz="900" b="0" i="1" strike="noStrike" spc="-1" dirty="0">
                <a:solidFill>
                  <a:srgbClr val="000000"/>
                </a:solidFill>
                <a:latin typeface="Effra"/>
              </a:rPr>
              <a:t> embryo development. Through this endeavor, we will generate 3D timelapse imaging data gathered from light-sheet microscopes. The data sets are stored using the NGFF file format. In the process of the project, we will create Python-based code for data analysis, research papers drafted on Overleaf, which incorporates the findings and results of our study.</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Documentation and Data Quality</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Once the required data is acquired, it undergoes a scrutiny process where two scientists, generally a post-doc or group leader along with a PhD scholar, determine whether the data merits a detailed analysis. If affirmed, it will be stored on our Omero-Server – an exclusive data management solution created for microscopy imaging data. The analysis results, Python analysis scripts, and manuscript edits are also stored in this server and always updated after each modification.</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Storage and Technical Archiving of the Project</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The data on the Omero-Server and the institutional git-server, where we store the Python analysis code and edits to our manuscript, are automatically backed up by our university’s compute center. Completed aspects of the project are retained in the institutional archive server for a guaranteed period of 15 years. This archive likewise holds a copy of all published data, code, and manuscripts attached to the project.</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Legal Obligations and Conditions</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Our published documents and data are licensed under the CC-BY 4.0 license, while the published code follows the BSD3 license. Individuals working on the project and accessing the institutional lab notebook are required to pay a monthly fee of 10 Euros.</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Data Exchange and Long-term Data Accessibility</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To ensure wider accessibility and visibility, we publish our finalized manuscripts to the </a:t>
            </a:r>
            <a:r>
              <a:rPr lang="en-US" sz="900" b="0" i="1" strike="noStrike" spc="-1" dirty="0" err="1">
                <a:solidFill>
                  <a:srgbClr val="000000"/>
                </a:solidFill>
                <a:latin typeface="Effra"/>
              </a:rPr>
              <a:t>bioRxiv</a:t>
            </a:r>
            <a:r>
              <a:rPr lang="en-US" sz="900" b="0" i="1" strike="noStrike" spc="-1" dirty="0">
                <a:solidFill>
                  <a:srgbClr val="000000"/>
                </a:solidFill>
                <a:latin typeface="Effra"/>
              </a:rPr>
              <a:t> – a preprint server primarily geared towards the life-sciences. We further open-source our project-related Python code by switching the settings on our git-server to public and tagging the code with a release version. All imaging data will be made accessible by uploading a copy of the data set from the Omero-Server to zenodo.org – a community-driven repository for research data backed by the European Union.</a:t>
            </a:r>
            <a:endParaRPr lang="de-DE" sz="900" b="0" strike="noStrike" spc="-1" dirty="0">
              <a:solidFill>
                <a:srgbClr val="000000"/>
              </a:solidFill>
              <a:latin typeface="Calibri"/>
            </a:endParaRPr>
          </a:p>
          <a:p>
            <a:pPr algn="just" defTabSz="914400">
              <a:lnSpc>
                <a:spcPct val="100000"/>
              </a:lnSpc>
            </a:pPr>
            <a:r>
              <a:rPr lang="en-US" sz="900" b="1" i="1" strike="noStrike" spc="-1" dirty="0">
                <a:solidFill>
                  <a:srgbClr val="000000"/>
                </a:solidFill>
                <a:latin typeface="Effra"/>
              </a:rPr>
              <a:t>Responsibilities and Resources</a:t>
            </a:r>
            <a:endParaRPr lang="de-DE" sz="900" b="0" strike="noStrike" spc="-1" dirty="0">
              <a:solidFill>
                <a:srgbClr val="000000"/>
              </a:solidFill>
              <a:latin typeface="Calibri"/>
            </a:endParaRPr>
          </a:p>
          <a:p>
            <a:pPr algn="just" defTabSz="914400">
              <a:lnSpc>
                <a:spcPct val="100000"/>
              </a:lnSpc>
            </a:pPr>
            <a:r>
              <a:rPr lang="en-US" sz="900" b="0" i="1" strike="noStrike" spc="-1" dirty="0">
                <a:solidFill>
                  <a:srgbClr val="000000"/>
                </a:solidFill>
                <a:latin typeface="Effra"/>
              </a:rPr>
              <a:t>The research group comprises four members who will be actively involved in the project that spans over four years. The compute center estimates the infrastructural costs for both storage and maintenance to be 20k Euros and one-half of an IT specialist’s position.</a:t>
            </a:r>
            <a:endParaRPr lang="de-DE" sz="900" b="0" strike="noStrike" spc="-1" dirty="0">
              <a:solidFill>
                <a:srgbClr val="000000"/>
              </a:solidFill>
              <a:latin typeface="Calibri"/>
            </a:endParaRPr>
          </a:p>
        </p:txBody>
      </p:sp>
      <p:sp>
        <p:nvSpPr>
          <p:cNvPr id="8" name="TextBox 14">
            <a:extLst>
              <a:ext uri="{FF2B5EF4-FFF2-40B4-BE49-F238E27FC236}">
                <a16:creationId xmlns:a16="http://schemas.microsoft.com/office/drawing/2014/main" id="{196079E1-03FC-3FD7-2C55-D75B16F848ED}"/>
              </a:ext>
            </a:extLst>
          </p:cNvPr>
          <p:cNvSpPr/>
          <p:nvPr/>
        </p:nvSpPr>
        <p:spPr>
          <a:xfrm>
            <a:off x="262440" y="1937880"/>
            <a:ext cx="2021472" cy="3876531"/>
          </a:xfrm>
          <a:prstGeom prst="rect">
            <a:avLst/>
          </a:prstGeom>
          <a:solidFill>
            <a:schemeClr val="bg1"/>
          </a:solidFill>
          <a:ln w="0">
            <a:solidFill>
              <a:schemeClr val="bg1">
                <a:lumMod val="65000"/>
              </a:schemeClr>
            </a:solidFill>
          </a:ln>
          <a:effectLst>
            <a:outerShdw blurRad="50760" dist="37674" dir="2700000" algn="tl" rotWithShape="0">
              <a:srgbClr val="000000">
                <a:alpha val="40000"/>
              </a:srgbClr>
            </a:outerShdw>
          </a:effectLst>
        </p:spPr>
        <p:style>
          <a:lnRef idx="0">
            <a:scrgbClr r="0" g="0" b="0"/>
          </a:lnRef>
          <a:fillRef idx="0">
            <a:scrgbClr r="0" g="0" b="0"/>
          </a:fillRef>
          <a:effectRef idx="0">
            <a:scrgbClr r="0" g="0" b="0"/>
          </a:effectRef>
          <a:fontRef idx="minor"/>
        </p:style>
        <p:txBody>
          <a:bodyPr wrap="square" lIns="90000" tIns="45000" rIns="90000" bIns="45000" anchor="t">
            <a:spAutoFit/>
          </a:bodyPr>
          <a:lstStyle/>
          <a:p>
            <a:pPr algn="just" defTabSz="914400">
              <a:lnSpc>
                <a:spcPct val="100000"/>
              </a:lnSpc>
            </a:pPr>
            <a:r>
              <a:rPr lang="en-US" sz="600" b="0" i="1" strike="noStrike" spc="-1" dirty="0">
                <a:solidFill>
                  <a:srgbClr val="000000"/>
                </a:solidFill>
                <a:latin typeface="Effra"/>
              </a:rPr>
              <a:t>In our project we investigate the underlying physical principles for Gastrulation in </a:t>
            </a:r>
            <a:r>
              <a:rPr lang="en-US" sz="600" b="0" i="1" strike="noStrike" spc="-1" dirty="0" err="1">
                <a:solidFill>
                  <a:srgbClr val="000000"/>
                </a:solidFill>
                <a:latin typeface="Effra"/>
              </a:rPr>
              <a:t>Tribolium</a:t>
            </a:r>
            <a:r>
              <a:rPr lang="en-US" sz="600" b="0" i="1" strike="noStrike" spc="-1" dirty="0">
                <a:solidFill>
                  <a:srgbClr val="000000"/>
                </a:solidFill>
                <a:latin typeface="Effra"/>
              </a:rPr>
              <a:t> </a:t>
            </a:r>
            <a:r>
              <a:rPr lang="en-US" sz="600" b="0" i="1" strike="noStrike" spc="-1" dirty="0" err="1">
                <a:solidFill>
                  <a:srgbClr val="000000"/>
                </a:solidFill>
                <a:latin typeface="Effra"/>
              </a:rPr>
              <a:t>castaneum</a:t>
            </a:r>
            <a:r>
              <a:rPr lang="en-US" sz="600" b="0" i="1" strike="noStrike" spc="-1" dirty="0">
                <a:solidFill>
                  <a:srgbClr val="000000"/>
                </a:solidFill>
                <a:latin typeface="Effra"/>
              </a:rPr>
              <a:t> embryo development. Therefore, we use light-sheet microscopes to acquire 3D timelapse imaging data. We store this data in the NGFF file format. After </a:t>
            </a:r>
            <a:r>
              <a:rPr lang="en-US" sz="600" b="0" i="1" strike="noStrike" spc="-1" dirty="0" err="1">
                <a:solidFill>
                  <a:srgbClr val="000000"/>
                </a:solidFill>
                <a:latin typeface="Effra"/>
              </a:rPr>
              <a:t>acquisition</a:t>
            </a:r>
            <a:r>
              <a:rPr lang="en-US" sz="600" b="0" i="1" strike="noStrike" spc="-1" dirty="0">
                <a:solidFill>
                  <a:srgbClr val="000000"/>
                </a:solidFill>
                <a:latin typeface="Effra"/>
              </a:rPr>
              <a:t>, two scientists, typically a PhD student and a post-doc or group leader look into the data together and decide if the dataset will be analyzed in detail. In case yes, we upload the data to an </a:t>
            </a:r>
            <a:r>
              <a:rPr lang="en-US" sz="600" b="0" i="1" strike="noStrike" spc="-1" dirty="0" err="1">
                <a:solidFill>
                  <a:srgbClr val="000000"/>
                </a:solidFill>
                <a:latin typeface="Effra"/>
              </a:rPr>
              <a:t>Omero</a:t>
            </a:r>
            <a:r>
              <a:rPr lang="en-US" sz="600" b="0" i="1" strike="noStrike" spc="-1" dirty="0">
                <a:solidFill>
                  <a:srgbClr val="000000"/>
                </a:solidFill>
                <a:latin typeface="Effra"/>
              </a:rPr>
              <a:t>-Server, a research data management solution specifically developed for microscopy imaging data. Data on this server is automatically backed-up by the compute center of our university. We then login to the </a:t>
            </a:r>
            <a:r>
              <a:rPr lang="en-US" sz="600" b="0" i="1" strike="noStrike" spc="-1" dirty="0" err="1">
                <a:solidFill>
                  <a:srgbClr val="000000"/>
                </a:solidFill>
                <a:latin typeface="Effra"/>
              </a:rPr>
              <a:t>Jupyter</a:t>
            </a:r>
            <a:r>
              <a:rPr lang="en-US" sz="600" b="0" i="1" strike="noStrike" spc="-1" dirty="0">
                <a:solidFill>
                  <a:srgbClr val="000000"/>
                </a:solidFill>
                <a:latin typeface="Effra"/>
              </a:rPr>
              <a:t> Lab server of the institute where we analyze the data. Analysis results are also stored in the </a:t>
            </a:r>
            <a:r>
              <a:rPr lang="en-US" sz="600" b="0" i="1" strike="noStrike" spc="-1" dirty="0" err="1">
                <a:solidFill>
                  <a:srgbClr val="000000"/>
                </a:solidFill>
                <a:latin typeface="Effra"/>
              </a:rPr>
              <a:t>Omero</a:t>
            </a:r>
            <a:r>
              <a:rPr lang="en-US" sz="600" b="0" i="1" strike="noStrike" spc="-1" dirty="0">
                <a:solidFill>
                  <a:srgbClr val="000000"/>
                </a:solidFill>
                <a:latin typeface="Effra"/>
              </a:rPr>
              <a:t>-Server next to the imaging data results belong to. The Python analysis code we write is stored in the institutional git-server. Also this server is backed up by the compute center. When the project advances, we start writing a </a:t>
            </a:r>
            <a:r>
              <a:rPr lang="en-US" sz="600" b="0" i="1" strike="noStrike" spc="-1" dirty="0" err="1">
                <a:solidFill>
                  <a:srgbClr val="000000"/>
                </a:solidFill>
                <a:latin typeface="Effra"/>
              </a:rPr>
              <a:t>manuscript</a:t>
            </a:r>
            <a:r>
              <a:rPr lang="en-US" sz="600" b="0" i="1" strike="noStrike" spc="-1" dirty="0">
                <a:solidFill>
                  <a:srgbClr val="000000"/>
                </a:solidFill>
                <a:latin typeface="Effra"/>
              </a:rPr>
              <a:t> using Overleaf, an online service for collaborative </a:t>
            </a:r>
            <a:r>
              <a:rPr lang="en-US" sz="600" b="0" i="1" strike="noStrike" spc="-1" dirty="0" err="1">
                <a:solidFill>
                  <a:srgbClr val="000000"/>
                </a:solidFill>
                <a:latin typeface="Effra"/>
              </a:rPr>
              <a:t>manuscript</a:t>
            </a:r>
            <a:r>
              <a:rPr lang="en-US" sz="600" b="0" i="1" strike="noStrike" spc="-1" dirty="0">
                <a:solidFill>
                  <a:srgbClr val="000000"/>
                </a:solidFill>
                <a:latin typeface="Effra"/>
              </a:rPr>
              <a:t> editing based on latex files. After every writing session, we save back the changed manuscript to the institutional git server. As soon as the manuscript is finished and submitted to the </a:t>
            </a:r>
            <a:r>
              <a:rPr lang="en-US" sz="600" b="0" i="1" strike="noStrike" spc="-1" dirty="0" err="1">
                <a:solidFill>
                  <a:srgbClr val="000000"/>
                </a:solidFill>
                <a:latin typeface="Effra"/>
              </a:rPr>
              <a:t>bioRxiv</a:t>
            </a:r>
            <a:r>
              <a:rPr lang="en-US" sz="600" b="0" i="1" strike="noStrike" spc="-1" dirty="0">
                <a:solidFill>
                  <a:srgbClr val="000000"/>
                </a:solidFill>
                <a:latin typeface="Effra"/>
              </a:rPr>
              <a:t>, a preprint server in the life-sciences, we also publish the project-related code by marking the project on the git-server as public. We also tag the code with a release version. At the same time we publish the imaging data by submitting a copy of the dataset from the </a:t>
            </a:r>
            <a:r>
              <a:rPr lang="en-US" sz="600" b="0" i="1" strike="noStrike" spc="-1" dirty="0" err="1">
                <a:solidFill>
                  <a:srgbClr val="000000"/>
                </a:solidFill>
                <a:latin typeface="Effra"/>
              </a:rPr>
              <a:t>Omero</a:t>
            </a:r>
            <a:r>
              <a:rPr lang="en-US" sz="600" b="0" i="1" strike="noStrike" spc="-1" dirty="0">
                <a:solidFill>
                  <a:srgbClr val="000000"/>
                </a:solidFill>
                <a:latin typeface="Effra"/>
              </a:rPr>
              <a:t>-Server to zenodo.org, a community-driven repository for research data funded by the European Union. Another copy of the data, the code and the manuscript is stored on the institutional archive server. This server, maintained by the compute center, </a:t>
            </a:r>
            <a:r>
              <a:rPr lang="en-US" sz="600" b="0" i="1" strike="noStrike" spc="-1" dirty="0" err="1">
                <a:solidFill>
                  <a:srgbClr val="000000"/>
                </a:solidFill>
                <a:latin typeface="Effra"/>
              </a:rPr>
              <a:t>guarantees</a:t>
            </a:r>
            <a:r>
              <a:rPr lang="en-US" sz="600" b="0" i="1" strike="noStrike" spc="-1" dirty="0">
                <a:solidFill>
                  <a:srgbClr val="000000"/>
                </a:solidFill>
                <a:latin typeface="Effra"/>
              </a:rPr>
              <a:t> to archive data for 15 years. Documents and data we published is licensed under CC-BY 4.0 license. The code we publish is licensed BSD3. The entire project and all steps of the data life-cycle are documented in an institutional </a:t>
            </a:r>
            <a:r>
              <a:rPr lang="en-US" sz="600" b="0" i="1" strike="noStrike" spc="-1" dirty="0" err="1">
                <a:solidFill>
                  <a:srgbClr val="000000"/>
                </a:solidFill>
                <a:latin typeface="Effra"/>
              </a:rPr>
              <a:t>lab notebook</a:t>
            </a:r>
            <a:r>
              <a:rPr lang="en-US" sz="600" b="0" i="1" strike="noStrike" spc="-1" dirty="0">
                <a:solidFill>
                  <a:srgbClr val="000000"/>
                </a:solidFill>
                <a:latin typeface="Effra"/>
              </a:rPr>
              <a:t> where every user has to pay 10 Euro per month. Four people will work on the project. The compute center estimates the costs for storage and maintenance of the infrastructure to 20k Euro and half a position of an IT specialist. The project duration is four years.</a:t>
            </a:r>
            <a:endParaRPr lang="de-DE" sz="600" b="0" strike="noStrike" spc="-1" dirty="0">
              <a:solidFill>
                <a:srgbClr val="000000"/>
              </a:solidFill>
              <a:latin typeface="Calibri"/>
            </a:endParaRPr>
          </a:p>
        </p:txBody>
      </p:sp>
      <p:sp>
        <p:nvSpPr>
          <p:cNvPr id="9" name="Arrow: Right 15">
            <a:extLst>
              <a:ext uri="{FF2B5EF4-FFF2-40B4-BE49-F238E27FC236}">
                <a16:creationId xmlns:a16="http://schemas.microsoft.com/office/drawing/2014/main" id="{117F79EC-1274-82F9-523A-90F29B1AB969}"/>
              </a:ext>
            </a:extLst>
          </p:cNvPr>
          <p:cNvSpPr/>
          <p:nvPr/>
        </p:nvSpPr>
        <p:spPr>
          <a:xfrm>
            <a:off x="2392136" y="5117670"/>
            <a:ext cx="3359373" cy="554040"/>
          </a:xfrm>
          <a:prstGeom prst="rightArrow">
            <a:avLst>
              <a:gd name="adj1" fmla="val 50000"/>
              <a:gd name="adj2" fmla="val 50000"/>
            </a:avLst>
          </a:prstGeom>
          <a:solidFill>
            <a:srgbClr val="70AD47"/>
          </a:solidFill>
          <a:ln>
            <a:solidFill>
              <a:srgbClr val="314B1F"/>
            </a:solidFill>
          </a:ln>
        </p:spPr>
        <p:style>
          <a:lnRef idx="2">
            <a:schemeClr val="accent6">
              <a:shade val="15000"/>
            </a:schemeClr>
          </a:lnRef>
          <a:fillRef idx="1">
            <a:schemeClr val="accent6"/>
          </a:fillRef>
          <a:effectRef idx="0">
            <a:schemeClr val="accent6"/>
          </a:effectRef>
          <a:fontRef idx="minor"/>
        </p:style>
        <p:txBody>
          <a:bodyPr lIns="90000" tIns="45000" rIns="90000" bIns="45000" anchor="ctr">
            <a:noAutofit/>
          </a:bodyPr>
          <a:lstStyle/>
          <a:p>
            <a:pPr algn="ctr" defTabSz="914400">
              <a:lnSpc>
                <a:spcPct val="100000"/>
              </a:lnSpc>
            </a:pPr>
            <a:r>
              <a:rPr lang="en-US" sz="1800" b="0" strike="noStrike" spc="-1" dirty="0">
                <a:solidFill>
                  <a:schemeClr val="lt1"/>
                </a:solidFill>
                <a:latin typeface="Calibri"/>
              </a:rPr>
              <a:t>ChatGPT</a:t>
            </a:r>
          </a:p>
        </p:txBody>
      </p:sp>
      <p:sp>
        <p:nvSpPr>
          <p:cNvPr id="10" name="Cross 9">
            <a:extLst>
              <a:ext uri="{FF2B5EF4-FFF2-40B4-BE49-F238E27FC236}">
                <a16:creationId xmlns:a16="http://schemas.microsoft.com/office/drawing/2014/main" id="{9C689AC1-55B3-89BC-2B0F-218CE7E72E19}"/>
              </a:ext>
            </a:extLst>
          </p:cNvPr>
          <p:cNvSpPr/>
          <p:nvPr/>
        </p:nvSpPr>
        <p:spPr>
          <a:xfrm>
            <a:off x="2418853" y="3298372"/>
            <a:ext cx="300718" cy="297996"/>
          </a:xfrm>
          <a:prstGeom prst="plus">
            <a:avLst>
              <a:gd name="adj" fmla="val 38398"/>
            </a:avLst>
          </a:prstGeom>
          <a:solidFill>
            <a:srgbClr val="70AD47"/>
          </a:solidFill>
          <a:ln>
            <a:solidFill>
              <a:srgbClr val="314B1F"/>
            </a:solidFill>
          </a:ln>
        </p:spPr>
        <p:style>
          <a:lnRef idx="2">
            <a:schemeClr val="accent6">
              <a:shade val="15000"/>
            </a:schemeClr>
          </a:lnRef>
          <a:fillRef idx="1">
            <a:schemeClr val="accent6"/>
          </a:fillRef>
          <a:effectRef idx="0">
            <a:schemeClr val="accent6"/>
          </a:effectRef>
          <a:fontRef idx="minor"/>
        </p:style>
        <p:txBody>
          <a:bodyPr lIns="90000" tIns="45000" rIns="90000" bIns="45000" anchor="ctr">
            <a:noAutofit/>
          </a:bodyPr>
          <a:lstStyle/>
          <a:p>
            <a:pPr algn="ctr"/>
            <a:endParaRPr lang="LID4096" spc="-1">
              <a:latin typeface="Calibri"/>
            </a:endParaRPr>
          </a:p>
        </p:txBody>
      </p:sp>
      <p:pic>
        <p:nvPicPr>
          <p:cNvPr id="12" name="Picture 11">
            <a:extLst>
              <a:ext uri="{FF2B5EF4-FFF2-40B4-BE49-F238E27FC236}">
                <a16:creationId xmlns:a16="http://schemas.microsoft.com/office/drawing/2014/main" id="{1189790F-9F71-992B-ADE6-C091A74E1127}"/>
              </a:ext>
            </a:extLst>
          </p:cNvPr>
          <p:cNvPicPr>
            <a:picLocks noChangeAspect="1"/>
          </p:cNvPicPr>
          <p:nvPr/>
        </p:nvPicPr>
        <p:blipFill>
          <a:blip r:embed="rId4"/>
          <a:stretch>
            <a:fillRect/>
          </a:stretch>
        </p:blipFill>
        <p:spPr>
          <a:xfrm>
            <a:off x="2836569" y="1962372"/>
            <a:ext cx="2470505" cy="3074991"/>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13" name="Content Placeholder 2">
            <a:extLst>
              <a:ext uri="{FF2B5EF4-FFF2-40B4-BE49-F238E27FC236}">
                <a16:creationId xmlns:a16="http://schemas.microsoft.com/office/drawing/2014/main" id="{02A145C8-BA8E-E769-C0A7-AEFC8DCA9522}"/>
              </a:ext>
            </a:extLst>
          </p:cNvPr>
          <p:cNvSpPr txBox="1">
            <a:spLocks/>
          </p:cNvSpPr>
          <p:nvPr/>
        </p:nvSpPr>
        <p:spPr>
          <a:xfrm>
            <a:off x="2779257" y="1244130"/>
            <a:ext cx="2585128" cy="812280"/>
          </a:xfrm>
          <a:prstGeom prst="rect">
            <a:avLst/>
          </a:prstGeom>
          <a:ln>
            <a:noFill/>
          </a:ln>
        </p:spPr>
        <p:txBody>
          <a:bodyPr vert="horz" lIns="0" tIns="0" rIns="0" bIns="0" rtlCol="0">
            <a:noAutofit/>
          </a:bodyPr>
          <a:lstStyle>
            <a:lvl1pPr marL="0" indent="0" algn="l" defTabSz="914400" rtl="0" eaLnBrk="1" latinLnBrk="0" hangingPunct="1">
              <a:spcBef>
                <a:spcPts val="12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12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dirty="0" err="1"/>
              <a:t>Format Specification</a:t>
            </a:r>
            <a:r>
              <a:rPr lang="en-GB" sz="2000" dirty="0"/>
              <a:t> </a:t>
            </a:r>
            <a:endParaRPr lang="LID4096" sz="2000" dirty="0"/>
          </a:p>
        </p:txBody>
      </p:sp>
      <p:sp>
        <p:nvSpPr>
          <p:cNvPr id="14" name="Content Placeholder 2">
            <a:extLst>
              <a:ext uri="{FF2B5EF4-FFF2-40B4-BE49-F238E27FC236}">
                <a16:creationId xmlns:a16="http://schemas.microsoft.com/office/drawing/2014/main" id="{8130973C-8BF1-616D-715A-6535B4BBE389}"/>
              </a:ext>
            </a:extLst>
          </p:cNvPr>
          <p:cNvSpPr txBox="1">
            <a:spLocks/>
          </p:cNvSpPr>
          <p:nvPr/>
        </p:nvSpPr>
        <p:spPr>
          <a:xfrm>
            <a:off x="5859730" y="1264322"/>
            <a:ext cx="6054109" cy="812280"/>
          </a:xfrm>
          <a:prstGeom prst="rect">
            <a:avLst/>
          </a:prstGeom>
          <a:ln>
            <a:noFill/>
          </a:ln>
        </p:spPr>
        <p:txBody>
          <a:bodyPr vert="horz" lIns="0" tIns="0" rIns="0" bIns="0" rtlCol="0">
            <a:noAutofit/>
          </a:bodyPr>
          <a:lstStyle>
            <a:lvl1pPr marL="0" indent="0" algn="l" defTabSz="914400" rtl="0" eaLnBrk="1" latinLnBrk="0" hangingPunct="1">
              <a:spcBef>
                <a:spcPts val="12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12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dirty="0" err="1"/>
              <a:t>Structured</a:t>
            </a:r>
            <a:r>
              <a:rPr lang="en-GB" sz="2000" dirty="0"/>
              <a:t> </a:t>
            </a:r>
            <a:r>
              <a:rPr lang="en-GB" sz="2000" dirty="0" err="1"/>
              <a:t>Document</a:t>
            </a:r>
            <a:r>
              <a:rPr lang="en-GB" sz="2000" dirty="0"/>
              <a:t> </a:t>
            </a:r>
            <a:br>
              <a:rPr lang="en-GB" sz="2000" dirty="0"/>
            </a:br>
            <a:r>
              <a:rPr lang="en-GB" sz="2000" dirty="0"/>
              <a:t>(</a:t>
            </a:r>
            <a:r>
              <a:rPr lang="en-GB" sz="2000" dirty="0" err="1"/>
              <a:t>Data Management Plan</a:t>
            </a:r>
            <a:r>
              <a:rPr lang="en-GB" sz="2000" dirty="0"/>
              <a:t>)</a:t>
            </a:r>
            <a:endParaRPr lang="LID4096" sz="2000" dirty="0"/>
          </a:p>
        </p:txBody>
      </p:sp>
    </p:spTree>
    <p:extLst>
      <p:ext uri="{BB962C8B-B14F-4D97-AF65-F5344CB8AC3E}">
        <p14:creationId xmlns:p14="http://schemas.microsoft.com/office/powerpoint/2010/main" val="1051230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A4B656-9419-8E9B-46BF-8E27CCAE2DB8}"/>
              </a:ext>
            </a:extLst>
          </p:cNvPr>
          <p:cNvSpPr/>
          <p:nvPr/>
        </p:nvSpPr>
        <p:spPr>
          <a:xfrm>
            <a:off x="7113724" y="3534626"/>
            <a:ext cx="4742996" cy="2419134"/>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Chat-Bot (AI-System)</a:t>
            </a:r>
          </a:p>
          <a:p>
            <a:endParaRPr lang="en-GB" sz="4400" dirty="0"/>
          </a:p>
          <a:p>
            <a:endParaRPr lang="en-GB" sz="2800" dirty="0"/>
          </a:p>
          <a:p>
            <a:endParaRPr lang="en-GB" sz="2800" dirty="0"/>
          </a:p>
          <a:p>
            <a:endParaRPr lang="LID4096" sz="2800" dirty="0"/>
          </a:p>
        </p:txBody>
      </p:sp>
      <p:sp>
        <p:nvSpPr>
          <p:cNvPr id="2" name="Title 1">
            <a:extLst>
              <a:ext uri="{FF2B5EF4-FFF2-40B4-BE49-F238E27FC236}">
                <a16:creationId xmlns:a16="http://schemas.microsoft.com/office/drawing/2014/main" id="{880BE1CC-7B10-8878-1994-1A52468A5BB6}"/>
              </a:ext>
            </a:extLst>
          </p:cNvPr>
          <p:cNvSpPr>
            <a:spLocks noGrp="1"/>
          </p:cNvSpPr>
          <p:nvPr>
            <p:ph type="title"/>
          </p:nvPr>
        </p:nvSpPr>
        <p:spPr/>
        <p:txBody>
          <a:bodyPr/>
          <a:lstStyle/>
          <a:p>
            <a:r>
              <a:rPr lang="en-GB" dirty="0" err="1"/>
              <a:t>Knowledge Distillation</a:t>
            </a:r>
            <a:endParaRPr lang="LID4096" dirty="0"/>
          </a:p>
        </p:txBody>
      </p:sp>
      <p:sp>
        <p:nvSpPr>
          <p:cNvPr id="3" name="Content Placeholder 2">
            <a:extLst>
              <a:ext uri="{FF2B5EF4-FFF2-40B4-BE49-F238E27FC236}">
                <a16:creationId xmlns:a16="http://schemas.microsoft.com/office/drawing/2014/main" id="{BAB48E84-25B7-7505-B92C-8854BCBECAE0}"/>
              </a:ext>
            </a:extLst>
          </p:cNvPr>
          <p:cNvSpPr>
            <a:spLocks noGrp="1"/>
          </p:cNvSpPr>
          <p:nvPr>
            <p:ph sz="quarter" idx="10"/>
          </p:nvPr>
        </p:nvSpPr>
        <p:spPr>
          <a:xfrm>
            <a:off x="875566" y="1184015"/>
            <a:ext cx="10644901" cy="502545"/>
          </a:xfrm>
        </p:spPr>
        <p:txBody>
          <a:bodyPr/>
          <a:lstStyle/>
          <a:p>
            <a:r>
              <a:rPr lang="en-GB" dirty="0"/>
              <a:t>To focus an LLM on a specific domain, we need a knowledge base. Such a base can be generated, for example:</a:t>
            </a:r>
          </a:p>
          <a:p>
            <a:pPr marL="342900" indent="-342900">
              <a:buFont typeface="Arial" panose="020B0604020202020204" pitchFamily="34" charset="0"/>
              <a:buChar char="•"/>
            </a:pPr>
            <a:r>
              <a:rPr lang="en-GB" dirty="0"/>
              <a:t>“List 10 possible causes of exposure to chemical X.”</a:t>
            </a:r>
          </a:p>
          <a:p>
            <a:pPr marL="342900" indent="-342900">
              <a:buFont typeface="Arial" panose="020B0604020202020204" pitchFamily="34" charset="0"/>
              <a:buChar char="•"/>
            </a:pPr>
            <a:r>
              <a:rPr lang="en-GB" dirty="0"/>
              <a:t>“Write 10 standard operating protocols for dealing with chemicals of category Y.”</a:t>
            </a:r>
          </a:p>
        </p:txBody>
      </p:sp>
      <p:sp>
        <p:nvSpPr>
          <p:cNvPr id="5" name="Flowchart: Magnetic Disk 4">
            <a:extLst>
              <a:ext uri="{FF2B5EF4-FFF2-40B4-BE49-F238E27FC236}">
                <a16:creationId xmlns:a16="http://schemas.microsoft.com/office/drawing/2014/main" id="{B0DF545A-0B9B-DD3A-D5F2-59EB68895AD4}"/>
              </a:ext>
            </a:extLst>
          </p:cNvPr>
          <p:cNvSpPr/>
          <p:nvPr/>
        </p:nvSpPr>
        <p:spPr>
          <a:xfrm>
            <a:off x="891302" y="3548120"/>
            <a:ext cx="2287054" cy="240564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Large</a:t>
            </a:r>
            <a:r>
              <a:rPr lang="en-GB" sz="2400" dirty="0"/>
              <a:t> </a:t>
            </a:r>
            <a:br>
              <a:rPr lang="en-GB" sz="2400" dirty="0"/>
            </a:br>
            <a:r>
              <a:rPr lang="en-GB" sz="2400" dirty="0"/>
              <a:t>AI model (</a:t>
            </a:r>
            <a:r>
              <a:rPr lang="en-GB" sz="2400" dirty="0" err="1"/>
              <a:t>e.g.</a:t>
            </a:r>
            <a:r>
              <a:rPr lang="en-GB" sz="2400" dirty="0"/>
              <a:t> GPT4)</a:t>
            </a:r>
            <a:endParaRPr lang="LID4096" sz="2400" dirty="0"/>
          </a:p>
        </p:txBody>
      </p:sp>
      <p:sp>
        <p:nvSpPr>
          <p:cNvPr id="6" name="Arrow: Right 5">
            <a:extLst>
              <a:ext uri="{FF2B5EF4-FFF2-40B4-BE49-F238E27FC236}">
                <a16:creationId xmlns:a16="http://schemas.microsoft.com/office/drawing/2014/main" id="{992B403A-ED92-FC4A-0E9C-C3A61157EC92}"/>
              </a:ext>
            </a:extLst>
          </p:cNvPr>
          <p:cNvSpPr/>
          <p:nvPr/>
        </p:nvSpPr>
        <p:spPr>
          <a:xfrm>
            <a:off x="3251200" y="4558506"/>
            <a:ext cx="3671978" cy="894080"/>
          </a:xfrm>
          <a:prstGeom prs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Distillation</a:t>
            </a:r>
            <a:endParaRPr lang="LID4096" sz="2400" dirty="0"/>
          </a:p>
        </p:txBody>
      </p:sp>
      <p:sp>
        <p:nvSpPr>
          <p:cNvPr id="7" name="Scroll: Vertical 6">
            <a:extLst>
              <a:ext uri="{FF2B5EF4-FFF2-40B4-BE49-F238E27FC236}">
                <a16:creationId xmlns:a16="http://schemas.microsoft.com/office/drawing/2014/main" id="{53FF7BD1-DACC-7B4D-0399-8CA9F9F70F81}"/>
              </a:ext>
            </a:extLst>
          </p:cNvPr>
          <p:cNvSpPr/>
          <p:nvPr/>
        </p:nvSpPr>
        <p:spPr>
          <a:xfrm>
            <a:off x="7193280" y="4338320"/>
            <a:ext cx="2204720" cy="1334452"/>
          </a:xfrm>
          <a:prstGeom prst="verticalScroll">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err="1"/>
              <a:t>Knowledge Base</a:t>
            </a:r>
            <a:endParaRPr lang="LID4096" sz="2000" dirty="0"/>
          </a:p>
        </p:txBody>
      </p:sp>
      <p:sp>
        <p:nvSpPr>
          <p:cNvPr id="8" name="Flowchart: Magnetic Disk 7">
            <a:extLst>
              <a:ext uri="{FF2B5EF4-FFF2-40B4-BE49-F238E27FC236}">
                <a16:creationId xmlns:a16="http://schemas.microsoft.com/office/drawing/2014/main" id="{503CE1C7-1758-F9FC-D3CB-E8EBBF2FEE97}"/>
              </a:ext>
            </a:extLst>
          </p:cNvPr>
          <p:cNvSpPr/>
          <p:nvPr/>
        </p:nvSpPr>
        <p:spPr>
          <a:xfrm>
            <a:off x="9972902" y="4226336"/>
            <a:ext cx="1613716" cy="155842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Small AI Model</a:t>
            </a:r>
            <a:endParaRPr lang="LID4096" sz="2400" dirty="0"/>
          </a:p>
        </p:txBody>
      </p:sp>
      <p:sp>
        <p:nvSpPr>
          <p:cNvPr id="10" name="Cross 9">
            <a:extLst>
              <a:ext uri="{FF2B5EF4-FFF2-40B4-BE49-F238E27FC236}">
                <a16:creationId xmlns:a16="http://schemas.microsoft.com/office/drawing/2014/main" id="{08E09D4B-280C-0683-067D-29BEE208E955}"/>
              </a:ext>
            </a:extLst>
          </p:cNvPr>
          <p:cNvSpPr/>
          <p:nvPr/>
        </p:nvSpPr>
        <p:spPr>
          <a:xfrm>
            <a:off x="9398000" y="4776946"/>
            <a:ext cx="457200" cy="457200"/>
          </a:xfrm>
          <a:prstGeom prst="plus">
            <a:avLst>
              <a:gd name="adj" fmla="val 38889"/>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2400"/>
          </a:p>
        </p:txBody>
      </p:sp>
    </p:spTree>
    <p:extLst>
      <p:ext uri="{BB962C8B-B14F-4D97-AF65-F5344CB8AC3E}">
        <p14:creationId xmlns:p14="http://schemas.microsoft.com/office/powerpoint/2010/main" val="214898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7" grpId="0" animBg="1"/>
      <p:bldP spid="8"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8A97B-C8D1-71A8-1D93-D7C24B20920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13647080-4A18-5698-68CA-613200AD23C1}"/>
              </a:ext>
            </a:extLst>
          </p:cNvPr>
          <p:cNvSpPr/>
          <p:nvPr/>
        </p:nvSpPr>
        <p:spPr>
          <a:xfrm>
            <a:off x="7113724" y="3534626"/>
            <a:ext cx="4742996" cy="2419134"/>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Chat-Bot (AI System)</a:t>
            </a:r>
          </a:p>
          <a:p>
            <a:endParaRPr lang="en-GB" sz="4400" dirty="0"/>
          </a:p>
          <a:p>
            <a:endParaRPr lang="en-GB" sz="2800" dirty="0"/>
          </a:p>
          <a:p>
            <a:endParaRPr lang="en-GB" sz="2800" dirty="0"/>
          </a:p>
          <a:p>
            <a:endParaRPr lang="LID4096" sz="2800" dirty="0"/>
          </a:p>
        </p:txBody>
      </p:sp>
      <p:sp>
        <p:nvSpPr>
          <p:cNvPr id="2" name="Title 1">
            <a:extLst>
              <a:ext uri="{FF2B5EF4-FFF2-40B4-BE49-F238E27FC236}">
                <a16:creationId xmlns:a16="http://schemas.microsoft.com/office/drawing/2014/main" id="{BF85E722-0029-A3E5-5531-4DB999283245}"/>
              </a:ext>
            </a:extLst>
          </p:cNvPr>
          <p:cNvSpPr>
            <a:spLocks noGrp="1"/>
          </p:cNvSpPr>
          <p:nvPr>
            <p:ph type="title"/>
          </p:nvPr>
        </p:nvSpPr>
        <p:spPr/>
        <p:txBody>
          <a:bodyPr/>
          <a:lstStyle/>
          <a:p>
            <a:r>
              <a:rPr lang="en-GB" dirty="0" err="1"/>
              <a:t>Knowledge Distillation</a:t>
            </a:r>
            <a:endParaRPr lang="LID4096" dirty="0"/>
          </a:p>
        </p:txBody>
      </p:sp>
      <p:sp>
        <p:nvSpPr>
          <p:cNvPr id="3" name="Content Placeholder 2">
            <a:extLst>
              <a:ext uri="{FF2B5EF4-FFF2-40B4-BE49-F238E27FC236}">
                <a16:creationId xmlns:a16="http://schemas.microsoft.com/office/drawing/2014/main" id="{2886646C-815D-2D36-782E-5E318346980E}"/>
              </a:ext>
            </a:extLst>
          </p:cNvPr>
          <p:cNvSpPr>
            <a:spLocks noGrp="1"/>
          </p:cNvSpPr>
          <p:nvPr>
            <p:ph sz="quarter" idx="10"/>
          </p:nvPr>
        </p:nvSpPr>
        <p:spPr>
          <a:xfrm>
            <a:off x="875566" y="1184015"/>
            <a:ext cx="10644901" cy="502545"/>
          </a:xfrm>
        </p:spPr>
        <p:txBody>
          <a:bodyPr/>
          <a:lstStyle/>
          <a:p>
            <a:r>
              <a:rPr lang="en-GB" dirty="0"/>
              <a:t>To focus an LLM on a specific domain, we need a knowledge base. Such a base can be generated, for example:</a:t>
            </a:r>
          </a:p>
          <a:p>
            <a:pPr marL="342900" indent="-342900">
              <a:buFont typeface="Arial" panose="020B0604020202020204" pitchFamily="34" charset="0"/>
              <a:buChar char="•"/>
            </a:pPr>
            <a:r>
              <a:rPr lang="en-GB" dirty="0"/>
              <a:t>“List 10 possible causes of exposure to chemical X.”</a:t>
            </a:r>
          </a:p>
          <a:p>
            <a:pPr marL="342900" indent="-342900">
              <a:buFont typeface="Arial" panose="020B0604020202020204" pitchFamily="34" charset="0"/>
              <a:buChar char="•"/>
            </a:pPr>
            <a:r>
              <a:rPr lang="en-GB" dirty="0"/>
              <a:t>“Write 10 standard operating protocols for dealing with chemicals of category Y.”</a:t>
            </a:r>
          </a:p>
        </p:txBody>
      </p:sp>
      <p:sp>
        <p:nvSpPr>
          <p:cNvPr id="5" name="Flowchart: Magnetic Disk 4">
            <a:extLst>
              <a:ext uri="{FF2B5EF4-FFF2-40B4-BE49-F238E27FC236}">
                <a16:creationId xmlns:a16="http://schemas.microsoft.com/office/drawing/2014/main" id="{1D6AF228-CACE-E566-C4AB-78B32453D18C}"/>
              </a:ext>
            </a:extLst>
          </p:cNvPr>
          <p:cNvSpPr/>
          <p:nvPr/>
        </p:nvSpPr>
        <p:spPr>
          <a:xfrm>
            <a:off x="891302" y="3548120"/>
            <a:ext cx="2287054" cy="240564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Large </a:t>
            </a:r>
            <a:br>
              <a:rPr lang="en-GB" sz="2400" dirty="0"/>
            </a:br>
            <a:r>
              <a:rPr lang="en-GB" sz="2400" dirty="0"/>
              <a:t>AI model (e.g. GPT4)</a:t>
            </a:r>
            <a:endParaRPr lang="LID4096" sz="2400" dirty="0"/>
          </a:p>
        </p:txBody>
      </p:sp>
      <p:sp>
        <p:nvSpPr>
          <p:cNvPr id="6" name="Arrow: Right 5">
            <a:extLst>
              <a:ext uri="{FF2B5EF4-FFF2-40B4-BE49-F238E27FC236}">
                <a16:creationId xmlns:a16="http://schemas.microsoft.com/office/drawing/2014/main" id="{B6539EFC-C56C-18E2-7A94-7610ECCBD707}"/>
              </a:ext>
            </a:extLst>
          </p:cNvPr>
          <p:cNvSpPr/>
          <p:nvPr/>
        </p:nvSpPr>
        <p:spPr>
          <a:xfrm>
            <a:off x="3251200" y="4558506"/>
            <a:ext cx="2052320" cy="894080"/>
          </a:xfrm>
          <a:prstGeom prs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Distillation</a:t>
            </a:r>
            <a:endParaRPr lang="LID4096" sz="2400" dirty="0"/>
          </a:p>
        </p:txBody>
      </p:sp>
      <p:sp>
        <p:nvSpPr>
          <p:cNvPr id="7" name="Scroll: Vertical 6">
            <a:extLst>
              <a:ext uri="{FF2B5EF4-FFF2-40B4-BE49-F238E27FC236}">
                <a16:creationId xmlns:a16="http://schemas.microsoft.com/office/drawing/2014/main" id="{0C8BD6A0-12DE-19FE-F2BA-DCE3AA23EDE9}"/>
              </a:ext>
            </a:extLst>
          </p:cNvPr>
          <p:cNvSpPr/>
          <p:nvPr/>
        </p:nvSpPr>
        <p:spPr>
          <a:xfrm>
            <a:off x="7193280" y="4338320"/>
            <a:ext cx="2204720" cy="1334452"/>
          </a:xfrm>
          <a:prstGeom prst="verticalScroll">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err="1"/>
              <a:t>Knowledge Base</a:t>
            </a:r>
            <a:r>
              <a:rPr lang="en-GB" sz="2000" dirty="0"/>
              <a:t> </a:t>
            </a:r>
            <a:endParaRPr lang="LID4096" sz="2000" dirty="0"/>
          </a:p>
        </p:txBody>
      </p:sp>
      <p:sp>
        <p:nvSpPr>
          <p:cNvPr id="8" name="Flowchart: Magnetic Disk 7">
            <a:extLst>
              <a:ext uri="{FF2B5EF4-FFF2-40B4-BE49-F238E27FC236}">
                <a16:creationId xmlns:a16="http://schemas.microsoft.com/office/drawing/2014/main" id="{93AFFE5B-DFAB-5C95-9F9E-6C98E66EDCA7}"/>
              </a:ext>
            </a:extLst>
          </p:cNvPr>
          <p:cNvSpPr/>
          <p:nvPr/>
        </p:nvSpPr>
        <p:spPr>
          <a:xfrm>
            <a:off x="9972902" y="4226336"/>
            <a:ext cx="1613716" cy="1558420"/>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Small AI Model</a:t>
            </a:r>
            <a:endParaRPr lang="LID4096" sz="2400" dirty="0"/>
          </a:p>
        </p:txBody>
      </p:sp>
      <p:sp>
        <p:nvSpPr>
          <p:cNvPr id="10" name="Cross 9">
            <a:extLst>
              <a:ext uri="{FF2B5EF4-FFF2-40B4-BE49-F238E27FC236}">
                <a16:creationId xmlns:a16="http://schemas.microsoft.com/office/drawing/2014/main" id="{4A7A2DC9-E8C4-4215-7F5A-8EF64A20CF66}"/>
              </a:ext>
            </a:extLst>
          </p:cNvPr>
          <p:cNvSpPr/>
          <p:nvPr/>
        </p:nvSpPr>
        <p:spPr>
          <a:xfrm>
            <a:off x="9398000" y="4776946"/>
            <a:ext cx="457200" cy="457200"/>
          </a:xfrm>
          <a:prstGeom prst="plus">
            <a:avLst>
              <a:gd name="adj" fmla="val 38889"/>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sz="2400"/>
          </a:p>
        </p:txBody>
      </p:sp>
      <p:sp>
        <p:nvSpPr>
          <p:cNvPr id="4" name="Arrow: Right 3">
            <a:extLst>
              <a:ext uri="{FF2B5EF4-FFF2-40B4-BE49-F238E27FC236}">
                <a16:creationId xmlns:a16="http://schemas.microsoft.com/office/drawing/2014/main" id="{65732A4B-B212-4A62-0546-E59BAFA6E379}"/>
              </a:ext>
            </a:extLst>
          </p:cNvPr>
          <p:cNvSpPr/>
          <p:nvPr/>
        </p:nvSpPr>
        <p:spPr>
          <a:xfrm>
            <a:off x="5376364" y="4558506"/>
            <a:ext cx="1699214" cy="894080"/>
          </a:xfrm>
          <a:prstGeom prst="rightArrow">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Curation</a:t>
            </a:r>
            <a:endParaRPr lang="LID4096" sz="2400" dirty="0"/>
          </a:p>
        </p:txBody>
      </p:sp>
      <p:sp>
        <p:nvSpPr>
          <p:cNvPr id="11" name="Scroll: Vertical 10">
            <a:extLst>
              <a:ext uri="{FF2B5EF4-FFF2-40B4-BE49-F238E27FC236}">
                <a16:creationId xmlns:a16="http://schemas.microsoft.com/office/drawing/2014/main" id="{932E73E0-85B3-E1C6-4AE0-15A9885731CF}"/>
              </a:ext>
            </a:extLst>
          </p:cNvPr>
          <p:cNvSpPr/>
          <p:nvPr/>
        </p:nvSpPr>
        <p:spPr>
          <a:xfrm>
            <a:off x="4043680" y="5452586"/>
            <a:ext cx="2204720" cy="1033679"/>
          </a:xfrm>
          <a:prstGeom prst="verticalScroll">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err="1"/>
              <a:t>Knowledge Base</a:t>
            </a:r>
            <a:r>
              <a:rPr lang="en-GB" sz="2000" dirty="0"/>
              <a:t> (</a:t>
            </a:r>
            <a:r>
              <a:rPr lang="en-GB" sz="2000" dirty="0" err="1"/>
              <a:t>Draft</a:t>
            </a:r>
            <a:r>
              <a:rPr lang="en-GB" sz="2000" dirty="0"/>
              <a:t>)</a:t>
            </a:r>
            <a:endParaRPr lang="LID4096" sz="2000" dirty="0"/>
          </a:p>
        </p:txBody>
      </p:sp>
    </p:spTree>
    <p:extLst>
      <p:ext uri="{BB962C8B-B14F-4D97-AF65-F5344CB8AC3E}">
        <p14:creationId xmlns:p14="http://schemas.microsoft.com/office/powerpoint/2010/main" val="24517111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E339D7D3-CAB1-E137-67BE-812406ACD144}"/>
              </a:ext>
            </a:extLst>
          </p:cNvPr>
          <p:cNvSpPr/>
          <p:nvPr/>
        </p:nvSpPr>
        <p:spPr>
          <a:xfrm>
            <a:off x="4176369" y="3766752"/>
            <a:ext cx="553304" cy="41141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 name="Rectangle 6">
            <a:extLst>
              <a:ext uri="{FF2B5EF4-FFF2-40B4-BE49-F238E27FC236}">
                <a16:creationId xmlns:a16="http://schemas.microsoft.com/office/drawing/2014/main" id="{5EF224A8-6382-58AD-ED85-10B33B256CD0}"/>
              </a:ext>
            </a:extLst>
          </p:cNvPr>
          <p:cNvSpPr/>
          <p:nvPr/>
        </p:nvSpPr>
        <p:spPr>
          <a:xfrm>
            <a:off x="3658016" y="2893492"/>
            <a:ext cx="3596640" cy="3028734"/>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Chat-Bot (AI system)</a:t>
            </a:r>
          </a:p>
          <a:p>
            <a:endParaRPr lang="en-GB" sz="2800" dirty="0"/>
          </a:p>
          <a:p>
            <a:endParaRPr lang="en-GB" sz="1600" dirty="0"/>
          </a:p>
          <a:p>
            <a:endParaRPr lang="en-GB" sz="4400" dirty="0"/>
          </a:p>
          <a:p>
            <a:endParaRPr lang="en-GB" sz="2800" dirty="0"/>
          </a:p>
          <a:p>
            <a:endParaRPr lang="en-GB" sz="2800" dirty="0"/>
          </a:p>
          <a:p>
            <a:endParaRPr lang="LID4096" sz="2800" dirty="0"/>
          </a:p>
        </p:txBody>
      </p:sp>
      <p:sp>
        <p:nvSpPr>
          <p:cNvPr id="2" name="Title 1">
            <a:extLst>
              <a:ext uri="{FF2B5EF4-FFF2-40B4-BE49-F238E27FC236}">
                <a16:creationId xmlns:a16="http://schemas.microsoft.com/office/drawing/2014/main" id="{A81AB388-E09D-1419-B4C4-1D86E3E0CC5A}"/>
              </a:ext>
            </a:extLst>
          </p:cNvPr>
          <p:cNvSpPr>
            <a:spLocks noGrp="1"/>
          </p:cNvSpPr>
          <p:nvPr>
            <p:ph type="title"/>
          </p:nvPr>
        </p:nvSpPr>
        <p:spPr/>
        <p:txBody>
          <a:bodyPr/>
          <a:lstStyle/>
          <a:p>
            <a:r>
              <a:rPr lang="en-GB" dirty="0"/>
              <a:t>System prompts</a:t>
            </a:r>
            <a:endParaRPr lang="LID4096" dirty="0"/>
          </a:p>
        </p:txBody>
      </p:sp>
      <p:sp>
        <p:nvSpPr>
          <p:cNvPr id="3" name="Content Placeholder 2">
            <a:extLst>
              <a:ext uri="{FF2B5EF4-FFF2-40B4-BE49-F238E27FC236}">
                <a16:creationId xmlns:a16="http://schemas.microsoft.com/office/drawing/2014/main" id="{F35E2046-D411-DBD9-1D29-4E25529AAE91}"/>
              </a:ext>
            </a:extLst>
          </p:cNvPr>
          <p:cNvSpPr>
            <a:spLocks noGrp="1"/>
          </p:cNvSpPr>
          <p:nvPr>
            <p:ph sz="quarter" idx="10"/>
          </p:nvPr>
        </p:nvSpPr>
        <p:spPr>
          <a:xfrm>
            <a:off x="875566" y="1184015"/>
            <a:ext cx="10644901" cy="1345825"/>
          </a:xfrm>
        </p:spPr>
        <p:txBody>
          <a:bodyPr/>
          <a:lstStyle/>
          <a:p>
            <a:pPr marL="342900" indent="-342900">
              <a:buFont typeface="Arial" panose="020B0604020202020204" pitchFamily="34" charset="0"/>
              <a:buChar char="•"/>
            </a:pPr>
            <a:r>
              <a:rPr lang="en-GB" dirty="0"/>
              <a:t>System-Prompts are traditionally defined by AI-system developers to specialize an AI-model. </a:t>
            </a:r>
          </a:p>
          <a:p>
            <a:pPr marL="342900" indent="-342900">
              <a:buFont typeface="Arial" panose="020B0604020202020204" pitchFamily="34" charset="0"/>
              <a:buChar char="•"/>
            </a:pPr>
            <a:r>
              <a:rPr lang="en-GB" dirty="0"/>
              <a:t>System-Prompts are interpreted by Chat-Apps as higher order instructions.</a:t>
            </a:r>
            <a:endParaRPr lang="LID4096" dirty="0"/>
          </a:p>
        </p:txBody>
      </p:sp>
      <p:sp>
        <p:nvSpPr>
          <p:cNvPr id="5" name="Scroll: Vertical 4">
            <a:extLst>
              <a:ext uri="{FF2B5EF4-FFF2-40B4-BE49-F238E27FC236}">
                <a16:creationId xmlns:a16="http://schemas.microsoft.com/office/drawing/2014/main" id="{F6AD1B33-D442-D825-45F3-47C47D6B67B4}"/>
              </a:ext>
            </a:extLst>
          </p:cNvPr>
          <p:cNvSpPr/>
          <p:nvPr/>
        </p:nvSpPr>
        <p:spPr>
          <a:xfrm>
            <a:off x="3282096" y="3407626"/>
            <a:ext cx="1574800" cy="1097280"/>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System prompt</a:t>
            </a:r>
            <a:endParaRPr lang="LID4096" dirty="0"/>
          </a:p>
        </p:txBody>
      </p:sp>
      <p:sp>
        <p:nvSpPr>
          <p:cNvPr id="6" name="Scroll: Vertical 5">
            <a:extLst>
              <a:ext uri="{FF2B5EF4-FFF2-40B4-BE49-F238E27FC236}">
                <a16:creationId xmlns:a16="http://schemas.microsoft.com/office/drawing/2014/main" id="{15F2482D-EF97-D074-0075-243282E67AC9}"/>
              </a:ext>
            </a:extLst>
          </p:cNvPr>
          <p:cNvSpPr/>
          <p:nvPr/>
        </p:nvSpPr>
        <p:spPr>
          <a:xfrm>
            <a:off x="6146800" y="3407626"/>
            <a:ext cx="1574800" cy="1097280"/>
          </a:xfrm>
          <a:prstGeom prst="verticalScroll">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User prompt</a:t>
            </a:r>
            <a:endParaRPr lang="LID4096" dirty="0"/>
          </a:p>
        </p:txBody>
      </p:sp>
      <p:grpSp>
        <p:nvGrpSpPr>
          <p:cNvPr id="8" name="Group 7">
            <a:extLst>
              <a:ext uri="{FF2B5EF4-FFF2-40B4-BE49-F238E27FC236}">
                <a16:creationId xmlns:a16="http://schemas.microsoft.com/office/drawing/2014/main" id="{7B8CDE67-B4D0-140F-9C26-D10E8FE51520}"/>
              </a:ext>
            </a:extLst>
          </p:cNvPr>
          <p:cNvGrpSpPr>
            <a:grpSpLocks noChangeAspect="1"/>
          </p:cNvGrpSpPr>
          <p:nvPr/>
        </p:nvGrpSpPr>
        <p:grpSpPr>
          <a:xfrm>
            <a:off x="1397689" y="3431370"/>
            <a:ext cx="862012" cy="1998425"/>
            <a:chOff x="621102" y="2631056"/>
            <a:chExt cx="379563" cy="879951"/>
          </a:xfrm>
          <a:solidFill>
            <a:srgbClr val="E30B5D"/>
          </a:solidFill>
        </p:grpSpPr>
        <p:sp>
          <p:nvSpPr>
            <p:cNvPr id="9" name="Smiley Face 8">
              <a:extLst>
                <a:ext uri="{FF2B5EF4-FFF2-40B4-BE49-F238E27FC236}">
                  <a16:creationId xmlns:a16="http://schemas.microsoft.com/office/drawing/2014/main" id="{B57F51E0-E4AB-B490-8CE4-9EA1C5775560}"/>
                </a:ext>
              </a:extLst>
            </p:cNvPr>
            <p:cNvSpPr/>
            <p:nvPr/>
          </p:nvSpPr>
          <p:spPr>
            <a:xfrm>
              <a:off x="621102" y="2631056"/>
              <a:ext cx="379563" cy="362309"/>
            </a:xfrm>
            <a:prstGeom prst="smileyFace">
              <a:avLst/>
            </a:prstGeom>
            <a:solidFill>
              <a:srgbClr val="00B0F0"/>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85A7D6E2-A53B-5B90-0C52-BFADA91450DF}"/>
                </a:ext>
              </a:extLst>
            </p:cNvPr>
            <p:cNvCxnSpPr>
              <a:stCxn id="9" idx="4"/>
            </p:cNvCxnSpPr>
            <p:nvPr/>
          </p:nvCxnSpPr>
          <p:spPr>
            <a:xfrm flipH="1">
              <a:off x="810883" y="2993365"/>
              <a:ext cx="1" cy="403823"/>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BD34676-A761-D176-4883-107677DBB055}"/>
                </a:ext>
              </a:extLst>
            </p:cNvPr>
            <p:cNvCxnSpPr>
              <a:stCxn id="9" idx="4"/>
            </p:cNvCxnSpPr>
            <p:nvPr/>
          </p:nvCxnSpPr>
          <p:spPr>
            <a:xfrm>
              <a:off x="810884" y="2993365"/>
              <a:ext cx="139027"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49EF16B-E609-E8E0-C277-EBF8BE3891E6}"/>
                </a:ext>
              </a:extLst>
            </p:cNvPr>
            <p:cNvCxnSpPr>
              <a:stCxn id="9" idx="4"/>
            </p:cNvCxnSpPr>
            <p:nvPr/>
          </p:nvCxnSpPr>
          <p:spPr>
            <a:xfrm flipH="1">
              <a:off x="671856" y="2993365"/>
              <a:ext cx="139028"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94D6301-B258-85E3-73F1-0F259117BABD}"/>
                </a:ext>
              </a:extLst>
            </p:cNvPr>
            <p:cNvCxnSpPr/>
            <p:nvPr/>
          </p:nvCxnSpPr>
          <p:spPr>
            <a:xfrm flipH="1">
              <a:off x="671855" y="3397188"/>
              <a:ext cx="139028"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573168E-5469-112F-D308-0DA5CC47C5B9}"/>
                </a:ext>
              </a:extLst>
            </p:cNvPr>
            <p:cNvCxnSpPr/>
            <p:nvPr/>
          </p:nvCxnSpPr>
          <p:spPr>
            <a:xfrm>
              <a:off x="810883" y="3397187"/>
              <a:ext cx="139027"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Flowchart: Magnetic Disk 14">
            <a:extLst>
              <a:ext uri="{FF2B5EF4-FFF2-40B4-BE49-F238E27FC236}">
                <a16:creationId xmlns:a16="http://schemas.microsoft.com/office/drawing/2014/main" id="{7DFDCE7C-22E7-C5D0-0601-B969F6D51E3B}"/>
              </a:ext>
            </a:extLst>
          </p:cNvPr>
          <p:cNvSpPr/>
          <p:nvPr/>
        </p:nvSpPr>
        <p:spPr>
          <a:xfrm>
            <a:off x="4856896" y="4430585"/>
            <a:ext cx="1182778" cy="1344596"/>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AI model</a:t>
            </a:r>
            <a:endParaRPr lang="LID4096" sz="2400" dirty="0"/>
          </a:p>
        </p:txBody>
      </p:sp>
      <p:sp>
        <p:nvSpPr>
          <p:cNvPr id="16" name="Scroll: Vertical 15">
            <a:extLst>
              <a:ext uri="{FF2B5EF4-FFF2-40B4-BE49-F238E27FC236}">
                <a16:creationId xmlns:a16="http://schemas.microsoft.com/office/drawing/2014/main" id="{34155B70-269E-0151-68DC-056355E9C07E}"/>
              </a:ext>
            </a:extLst>
          </p:cNvPr>
          <p:cNvSpPr/>
          <p:nvPr/>
        </p:nvSpPr>
        <p:spPr>
          <a:xfrm>
            <a:off x="6624320" y="4665155"/>
            <a:ext cx="1574800" cy="869076"/>
          </a:xfrm>
          <a:prstGeom prst="verticalScroll">
            <a:avLst/>
          </a:prstGeom>
          <a:gradFill flip="none" rotWithShape="1">
            <a:gsLst>
              <a:gs pos="0">
                <a:schemeClr val="tx1">
                  <a:lumMod val="75000"/>
                  <a:lumOff val="25000"/>
                </a:schemeClr>
              </a:gs>
              <a:gs pos="50000">
                <a:schemeClr val="accent2">
                  <a:lumMod val="40000"/>
                  <a:lumOff val="60000"/>
                </a:schemeClr>
              </a:gs>
              <a:gs pos="100000">
                <a:schemeClr val="accent3">
                  <a:lumMod val="75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Response</a:t>
            </a:r>
            <a:endParaRPr lang="LID4096" dirty="0"/>
          </a:p>
        </p:txBody>
      </p:sp>
      <p:grpSp>
        <p:nvGrpSpPr>
          <p:cNvPr id="17" name="Group 16">
            <a:extLst>
              <a:ext uri="{FF2B5EF4-FFF2-40B4-BE49-F238E27FC236}">
                <a16:creationId xmlns:a16="http://schemas.microsoft.com/office/drawing/2014/main" id="{910AD6DD-46BA-0094-E8C5-3196E4DE17BF}"/>
              </a:ext>
            </a:extLst>
          </p:cNvPr>
          <p:cNvGrpSpPr>
            <a:grpSpLocks noChangeAspect="1"/>
          </p:cNvGrpSpPr>
          <p:nvPr/>
        </p:nvGrpSpPr>
        <p:grpSpPr>
          <a:xfrm>
            <a:off x="9256942" y="3431372"/>
            <a:ext cx="862012" cy="1998425"/>
            <a:chOff x="621102" y="2631056"/>
            <a:chExt cx="379563" cy="879951"/>
          </a:xfrm>
          <a:solidFill>
            <a:schemeClr val="accent3">
              <a:lumMod val="75000"/>
            </a:schemeClr>
          </a:solidFill>
        </p:grpSpPr>
        <p:sp>
          <p:nvSpPr>
            <p:cNvPr id="18" name="Smiley Face 17">
              <a:extLst>
                <a:ext uri="{FF2B5EF4-FFF2-40B4-BE49-F238E27FC236}">
                  <a16:creationId xmlns:a16="http://schemas.microsoft.com/office/drawing/2014/main" id="{A53102B8-7CD2-2D3F-A1D2-2B9E36970E1E}"/>
                </a:ext>
              </a:extLst>
            </p:cNvPr>
            <p:cNvSpPr/>
            <p:nvPr/>
          </p:nvSpPr>
          <p:spPr>
            <a:xfrm>
              <a:off x="621102" y="2631056"/>
              <a:ext cx="379563" cy="362309"/>
            </a:xfrm>
            <a:prstGeom prst="smileyFace">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D539914F-A52D-1381-D8CE-91F42E9FD93E}"/>
                </a:ext>
              </a:extLst>
            </p:cNvPr>
            <p:cNvCxnSpPr>
              <a:stCxn id="18" idx="4"/>
            </p:cNvCxnSpPr>
            <p:nvPr/>
          </p:nvCxnSpPr>
          <p:spPr>
            <a:xfrm flipH="1">
              <a:off x="810883" y="2993365"/>
              <a:ext cx="1" cy="403823"/>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B51D670-6ADD-7E41-A4EC-F43F9459C6B6}"/>
                </a:ext>
              </a:extLst>
            </p:cNvPr>
            <p:cNvCxnSpPr>
              <a:stCxn id="18" idx="4"/>
            </p:cNvCxnSpPr>
            <p:nvPr/>
          </p:nvCxnSpPr>
          <p:spPr>
            <a:xfrm>
              <a:off x="810884" y="2993365"/>
              <a:ext cx="139027"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F024A8-7E2A-ADBC-5531-644D7D2AB38C}"/>
                </a:ext>
              </a:extLst>
            </p:cNvPr>
            <p:cNvCxnSpPr>
              <a:stCxn id="18" idx="4"/>
            </p:cNvCxnSpPr>
            <p:nvPr/>
          </p:nvCxnSpPr>
          <p:spPr>
            <a:xfrm flipH="1">
              <a:off x="671856" y="2993365"/>
              <a:ext cx="139028"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EA2955-5C61-D906-7A85-ADCFF6A110F5}"/>
                </a:ext>
              </a:extLst>
            </p:cNvPr>
            <p:cNvCxnSpPr/>
            <p:nvPr/>
          </p:nvCxnSpPr>
          <p:spPr>
            <a:xfrm flipH="1">
              <a:off x="671855" y="3397188"/>
              <a:ext cx="139028"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5BEF315-BBAA-CBBC-C60E-B2B333DB1A00}"/>
                </a:ext>
              </a:extLst>
            </p:cNvPr>
            <p:cNvCxnSpPr/>
            <p:nvPr/>
          </p:nvCxnSpPr>
          <p:spPr>
            <a:xfrm>
              <a:off x="810883" y="3397187"/>
              <a:ext cx="139027"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7" name="Connector: Elbow 26">
            <a:extLst>
              <a:ext uri="{FF2B5EF4-FFF2-40B4-BE49-F238E27FC236}">
                <a16:creationId xmlns:a16="http://schemas.microsoft.com/office/drawing/2014/main" id="{9FEAF644-89F1-F654-B5D6-3BEC44A9E627}"/>
              </a:ext>
            </a:extLst>
          </p:cNvPr>
          <p:cNvCxnSpPr>
            <a:cxnSpLocks/>
            <a:endCxn id="15" idx="1"/>
          </p:cNvCxnSpPr>
          <p:nvPr/>
        </p:nvCxnSpPr>
        <p:spPr>
          <a:xfrm rot="10800000" flipV="1">
            <a:off x="5448286" y="3976585"/>
            <a:ext cx="749731" cy="453999"/>
          </a:xfrm>
          <a:prstGeom prst="bentConnector2">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051EA7EA-2670-2756-358D-F4EBC1F7DF95}"/>
              </a:ext>
            </a:extLst>
          </p:cNvPr>
          <p:cNvCxnSpPr>
            <a:cxnSpLocks/>
            <a:stCxn id="44" idx="3"/>
            <a:endCxn id="15" idx="1"/>
          </p:cNvCxnSpPr>
          <p:nvPr/>
        </p:nvCxnSpPr>
        <p:spPr>
          <a:xfrm>
            <a:off x="4729673" y="3972459"/>
            <a:ext cx="718612" cy="458126"/>
          </a:xfrm>
          <a:prstGeom prst="bentConnector2">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4D8E0FD-4B5E-FAF3-97C2-29A7B490A233}"/>
              </a:ext>
            </a:extLst>
          </p:cNvPr>
          <p:cNvCxnSpPr>
            <a:stCxn id="15" idx="4"/>
            <a:endCxn id="16" idx="1"/>
          </p:cNvCxnSpPr>
          <p:nvPr/>
        </p:nvCxnSpPr>
        <p:spPr>
          <a:xfrm flipV="1">
            <a:off x="6039674" y="5099693"/>
            <a:ext cx="693281" cy="319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5FE7B0D6-CDD4-B64E-ADB8-34B23C6552A3}"/>
              </a:ext>
            </a:extLst>
          </p:cNvPr>
          <p:cNvSpPr txBox="1"/>
          <p:nvPr/>
        </p:nvSpPr>
        <p:spPr>
          <a:xfrm>
            <a:off x="802640" y="5432631"/>
            <a:ext cx="2056910" cy="461665"/>
          </a:xfrm>
          <a:prstGeom prst="rect">
            <a:avLst/>
          </a:prstGeom>
          <a:noFill/>
        </p:spPr>
        <p:txBody>
          <a:bodyPr wrap="square" rtlCol="0">
            <a:spAutoFit/>
          </a:bodyPr>
          <a:lstStyle/>
          <a:p>
            <a:pPr algn="ctr"/>
            <a:r>
              <a:rPr lang="en-GB" sz="2400" dirty="0" err="1"/>
              <a:t>Developer</a:t>
            </a:r>
            <a:endParaRPr lang="LID4096" sz="2400" dirty="0"/>
          </a:p>
        </p:txBody>
      </p:sp>
      <p:sp>
        <p:nvSpPr>
          <p:cNvPr id="53" name="TextBox 52">
            <a:extLst>
              <a:ext uri="{FF2B5EF4-FFF2-40B4-BE49-F238E27FC236}">
                <a16:creationId xmlns:a16="http://schemas.microsoft.com/office/drawing/2014/main" id="{BB512ED1-6F57-7D38-E64A-A8279B2C3C45}"/>
              </a:ext>
            </a:extLst>
          </p:cNvPr>
          <p:cNvSpPr txBox="1"/>
          <p:nvPr/>
        </p:nvSpPr>
        <p:spPr>
          <a:xfrm>
            <a:off x="8768238" y="5387719"/>
            <a:ext cx="1950562" cy="461665"/>
          </a:xfrm>
          <a:prstGeom prst="rect">
            <a:avLst/>
          </a:prstGeom>
          <a:noFill/>
        </p:spPr>
        <p:txBody>
          <a:bodyPr wrap="square" rtlCol="0">
            <a:spAutoFit/>
          </a:bodyPr>
          <a:lstStyle/>
          <a:p>
            <a:pPr algn="ctr"/>
            <a:r>
              <a:rPr lang="en-GB" sz="2400" dirty="0" err="1"/>
              <a:t>User</a:t>
            </a:r>
            <a:endParaRPr lang="LID4096" sz="2400" dirty="0"/>
          </a:p>
        </p:txBody>
      </p:sp>
    </p:spTree>
    <p:extLst>
      <p:ext uri="{BB962C8B-B14F-4D97-AF65-F5344CB8AC3E}">
        <p14:creationId xmlns:p14="http://schemas.microsoft.com/office/powerpoint/2010/main" val="296464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5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E3464-458B-CA28-D952-95D57C16B62F}"/>
            </a:ext>
          </a:extLst>
        </p:cNvPr>
        <p:cNvGrpSpPr/>
        <p:nvPr/>
      </p:nvGrpSpPr>
      <p:grpSpPr>
        <a:xfrm>
          <a:off x="0" y="0"/>
          <a:ext cx="0" cy="0"/>
          <a:chOff x="0" y="0"/>
          <a:chExt cx="0" cy="0"/>
        </a:xfrm>
      </p:grpSpPr>
      <p:sp>
        <p:nvSpPr>
          <p:cNvPr id="44" name="Rectangle 43">
            <a:extLst>
              <a:ext uri="{FF2B5EF4-FFF2-40B4-BE49-F238E27FC236}">
                <a16:creationId xmlns:a16="http://schemas.microsoft.com/office/drawing/2014/main" id="{763204D6-E0A1-6CB0-9839-DCF6F9882C68}"/>
              </a:ext>
            </a:extLst>
          </p:cNvPr>
          <p:cNvSpPr/>
          <p:nvPr/>
        </p:nvSpPr>
        <p:spPr>
          <a:xfrm>
            <a:off x="4176369" y="3766752"/>
            <a:ext cx="553304" cy="41141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7" name="Rectangle 6">
            <a:extLst>
              <a:ext uri="{FF2B5EF4-FFF2-40B4-BE49-F238E27FC236}">
                <a16:creationId xmlns:a16="http://schemas.microsoft.com/office/drawing/2014/main" id="{207CEAA0-8F65-6F46-506B-6E010DF8CA55}"/>
              </a:ext>
            </a:extLst>
          </p:cNvPr>
          <p:cNvSpPr/>
          <p:nvPr/>
        </p:nvSpPr>
        <p:spPr>
          <a:xfrm>
            <a:off x="3658016" y="2893492"/>
            <a:ext cx="3596640" cy="3028734"/>
          </a:xfrm>
          <a:prstGeom prst="rect">
            <a:avLst/>
          </a:prstGeom>
          <a:solidFill>
            <a:srgbClr val="81DB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t>Chat-Bot (AI system)</a:t>
            </a:r>
          </a:p>
          <a:p>
            <a:endParaRPr lang="en-GB" sz="2800" dirty="0"/>
          </a:p>
          <a:p>
            <a:endParaRPr lang="en-GB" sz="1600" dirty="0"/>
          </a:p>
          <a:p>
            <a:endParaRPr lang="en-GB" sz="4400" dirty="0"/>
          </a:p>
          <a:p>
            <a:endParaRPr lang="en-GB" sz="2800" dirty="0"/>
          </a:p>
          <a:p>
            <a:endParaRPr lang="en-GB" sz="2800" dirty="0"/>
          </a:p>
          <a:p>
            <a:endParaRPr lang="LID4096" sz="2800" dirty="0"/>
          </a:p>
        </p:txBody>
      </p:sp>
      <p:sp>
        <p:nvSpPr>
          <p:cNvPr id="2" name="Title 1">
            <a:extLst>
              <a:ext uri="{FF2B5EF4-FFF2-40B4-BE49-F238E27FC236}">
                <a16:creationId xmlns:a16="http://schemas.microsoft.com/office/drawing/2014/main" id="{1F3C3115-F8E7-77CC-2AA2-3B5EEBC7C27B}"/>
              </a:ext>
            </a:extLst>
          </p:cNvPr>
          <p:cNvSpPr>
            <a:spLocks noGrp="1"/>
          </p:cNvSpPr>
          <p:nvPr>
            <p:ph type="title"/>
          </p:nvPr>
        </p:nvSpPr>
        <p:spPr/>
        <p:txBody>
          <a:bodyPr/>
          <a:lstStyle/>
          <a:p>
            <a:r>
              <a:rPr lang="en-GB" dirty="0"/>
              <a:t>System prompts</a:t>
            </a:r>
            <a:endParaRPr lang="LID4096" dirty="0"/>
          </a:p>
        </p:txBody>
      </p:sp>
      <p:sp>
        <p:nvSpPr>
          <p:cNvPr id="3" name="Content Placeholder 2">
            <a:extLst>
              <a:ext uri="{FF2B5EF4-FFF2-40B4-BE49-F238E27FC236}">
                <a16:creationId xmlns:a16="http://schemas.microsoft.com/office/drawing/2014/main" id="{0A9CDE3D-E876-FF4C-DC9E-B7851FD953CD}"/>
              </a:ext>
            </a:extLst>
          </p:cNvPr>
          <p:cNvSpPr>
            <a:spLocks noGrp="1"/>
          </p:cNvSpPr>
          <p:nvPr>
            <p:ph sz="quarter" idx="10"/>
          </p:nvPr>
        </p:nvSpPr>
        <p:spPr>
          <a:xfrm>
            <a:off x="875566" y="1184015"/>
            <a:ext cx="10644901" cy="1345825"/>
          </a:xfrm>
        </p:spPr>
        <p:txBody>
          <a:bodyPr/>
          <a:lstStyle/>
          <a:p>
            <a:pPr marL="342900" indent="-342900">
              <a:buFont typeface="Arial" panose="020B0604020202020204" pitchFamily="34" charset="0"/>
              <a:buChar char="•"/>
            </a:pPr>
            <a:r>
              <a:rPr lang="en-GB" dirty="0"/>
              <a:t>System-Prompts are traditionally defined by AI-system developers to specialize an AI-model. </a:t>
            </a:r>
          </a:p>
          <a:p>
            <a:pPr marL="342900" indent="-342900">
              <a:buFont typeface="Arial" panose="020B0604020202020204" pitchFamily="34" charset="0"/>
              <a:buChar char="•"/>
            </a:pPr>
            <a:r>
              <a:rPr lang="en-GB" dirty="0"/>
              <a:t>System-Prompts are interpreted by Chat-Apps as higher order instructions.</a:t>
            </a:r>
            <a:endParaRPr lang="LID4096" dirty="0"/>
          </a:p>
        </p:txBody>
      </p:sp>
      <p:sp>
        <p:nvSpPr>
          <p:cNvPr id="5" name="Scroll: Vertical 4">
            <a:extLst>
              <a:ext uri="{FF2B5EF4-FFF2-40B4-BE49-F238E27FC236}">
                <a16:creationId xmlns:a16="http://schemas.microsoft.com/office/drawing/2014/main" id="{FBEAA929-581A-C5C9-45D3-AC2D8ED52CEC}"/>
              </a:ext>
            </a:extLst>
          </p:cNvPr>
          <p:cNvSpPr/>
          <p:nvPr/>
        </p:nvSpPr>
        <p:spPr>
          <a:xfrm>
            <a:off x="3282096" y="3407626"/>
            <a:ext cx="1574800" cy="1097280"/>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System prompt</a:t>
            </a:r>
            <a:endParaRPr lang="LID4096" dirty="0"/>
          </a:p>
        </p:txBody>
      </p:sp>
      <p:sp>
        <p:nvSpPr>
          <p:cNvPr id="6" name="Scroll: Vertical 5">
            <a:extLst>
              <a:ext uri="{FF2B5EF4-FFF2-40B4-BE49-F238E27FC236}">
                <a16:creationId xmlns:a16="http://schemas.microsoft.com/office/drawing/2014/main" id="{D21E9794-050F-5294-C734-909B5A8B0FB1}"/>
              </a:ext>
            </a:extLst>
          </p:cNvPr>
          <p:cNvSpPr/>
          <p:nvPr/>
        </p:nvSpPr>
        <p:spPr>
          <a:xfrm>
            <a:off x="6146800" y="3407626"/>
            <a:ext cx="1574800" cy="1097280"/>
          </a:xfrm>
          <a:prstGeom prst="verticalScroll">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User prompt</a:t>
            </a:r>
            <a:endParaRPr lang="LID4096" dirty="0"/>
          </a:p>
        </p:txBody>
      </p:sp>
      <p:grpSp>
        <p:nvGrpSpPr>
          <p:cNvPr id="8" name="Group 7">
            <a:extLst>
              <a:ext uri="{FF2B5EF4-FFF2-40B4-BE49-F238E27FC236}">
                <a16:creationId xmlns:a16="http://schemas.microsoft.com/office/drawing/2014/main" id="{501113F2-2B2A-F771-FC9D-6EF151281841}"/>
              </a:ext>
            </a:extLst>
          </p:cNvPr>
          <p:cNvGrpSpPr>
            <a:grpSpLocks noChangeAspect="1"/>
          </p:cNvGrpSpPr>
          <p:nvPr/>
        </p:nvGrpSpPr>
        <p:grpSpPr>
          <a:xfrm>
            <a:off x="1397689" y="3431370"/>
            <a:ext cx="862012" cy="1998425"/>
            <a:chOff x="621102" y="2631056"/>
            <a:chExt cx="379563" cy="879951"/>
          </a:xfrm>
          <a:solidFill>
            <a:srgbClr val="E30B5D"/>
          </a:solidFill>
        </p:grpSpPr>
        <p:sp>
          <p:nvSpPr>
            <p:cNvPr id="9" name="Smiley Face 8">
              <a:extLst>
                <a:ext uri="{FF2B5EF4-FFF2-40B4-BE49-F238E27FC236}">
                  <a16:creationId xmlns:a16="http://schemas.microsoft.com/office/drawing/2014/main" id="{CF84C3EF-00DB-07DF-80D1-05B3160ED3B8}"/>
                </a:ext>
              </a:extLst>
            </p:cNvPr>
            <p:cNvSpPr/>
            <p:nvPr/>
          </p:nvSpPr>
          <p:spPr>
            <a:xfrm>
              <a:off x="621102" y="2631056"/>
              <a:ext cx="379563" cy="362309"/>
            </a:xfrm>
            <a:prstGeom prst="smileyFace">
              <a:avLst/>
            </a:prstGeom>
            <a:solidFill>
              <a:srgbClr val="00B0F0"/>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DE34787C-1E5C-B7CA-3383-82172E0D57A6}"/>
                </a:ext>
              </a:extLst>
            </p:cNvPr>
            <p:cNvCxnSpPr>
              <a:stCxn id="9" idx="4"/>
            </p:cNvCxnSpPr>
            <p:nvPr/>
          </p:nvCxnSpPr>
          <p:spPr>
            <a:xfrm flipH="1">
              <a:off x="810883" y="2993365"/>
              <a:ext cx="1" cy="403823"/>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ABD7102-AB25-137E-6442-319F6F5E1D61}"/>
                </a:ext>
              </a:extLst>
            </p:cNvPr>
            <p:cNvCxnSpPr>
              <a:stCxn id="9" idx="4"/>
            </p:cNvCxnSpPr>
            <p:nvPr/>
          </p:nvCxnSpPr>
          <p:spPr>
            <a:xfrm>
              <a:off x="810884" y="2993365"/>
              <a:ext cx="139027"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9641403-663F-7C9C-499F-8E3D53F387D4}"/>
                </a:ext>
              </a:extLst>
            </p:cNvPr>
            <p:cNvCxnSpPr>
              <a:stCxn id="9" idx="4"/>
            </p:cNvCxnSpPr>
            <p:nvPr/>
          </p:nvCxnSpPr>
          <p:spPr>
            <a:xfrm flipH="1">
              <a:off x="671856" y="2993365"/>
              <a:ext cx="139028"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3EEF89-0B07-A6A4-91BC-F4F94543A12C}"/>
                </a:ext>
              </a:extLst>
            </p:cNvPr>
            <p:cNvCxnSpPr/>
            <p:nvPr/>
          </p:nvCxnSpPr>
          <p:spPr>
            <a:xfrm flipH="1">
              <a:off x="671855" y="3397188"/>
              <a:ext cx="139028"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DBE7408-A4D3-B345-89DA-9348BD445C6F}"/>
                </a:ext>
              </a:extLst>
            </p:cNvPr>
            <p:cNvCxnSpPr/>
            <p:nvPr/>
          </p:nvCxnSpPr>
          <p:spPr>
            <a:xfrm>
              <a:off x="810883" y="3397187"/>
              <a:ext cx="139027" cy="113819"/>
            </a:xfrm>
            <a:prstGeom prst="line">
              <a:avLst/>
            </a:prstGeom>
            <a:solidFill>
              <a:srgbClr val="00B0F0"/>
            </a:solid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Flowchart: Magnetic Disk 14">
            <a:extLst>
              <a:ext uri="{FF2B5EF4-FFF2-40B4-BE49-F238E27FC236}">
                <a16:creationId xmlns:a16="http://schemas.microsoft.com/office/drawing/2014/main" id="{7B3B9EE1-7EDC-2514-C0F2-4CF329692266}"/>
              </a:ext>
            </a:extLst>
          </p:cNvPr>
          <p:cNvSpPr/>
          <p:nvPr/>
        </p:nvSpPr>
        <p:spPr>
          <a:xfrm>
            <a:off x="4856896" y="4430585"/>
            <a:ext cx="1182778" cy="1344596"/>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AI model</a:t>
            </a:r>
            <a:endParaRPr lang="LID4096" sz="2400" dirty="0"/>
          </a:p>
        </p:txBody>
      </p:sp>
      <p:sp>
        <p:nvSpPr>
          <p:cNvPr id="16" name="Scroll: Vertical 15">
            <a:extLst>
              <a:ext uri="{FF2B5EF4-FFF2-40B4-BE49-F238E27FC236}">
                <a16:creationId xmlns:a16="http://schemas.microsoft.com/office/drawing/2014/main" id="{8D0ABF41-DE14-3E7D-B0DC-742EE156A16E}"/>
              </a:ext>
            </a:extLst>
          </p:cNvPr>
          <p:cNvSpPr/>
          <p:nvPr/>
        </p:nvSpPr>
        <p:spPr>
          <a:xfrm>
            <a:off x="6624320" y="4665155"/>
            <a:ext cx="1574800" cy="869076"/>
          </a:xfrm>
          <a:prstGeom prst="verticalScroll">
            <a:avLst/>
          </a:prstGeom>
          <a:gradFill flip="none" rotWithShape="1">
            <a:gsLst>
              <a:gs pos="0">
                <a:schemeClr val="tx1">
                  <a:lumMod val="75000"/>
                  <a:lumOff val="25000"/>
                </a:schemeClr>
              </a:gs>
              <a:gs pos="50000">
                <a:schemeClr val="accent2">
                  <a:lumMod val="40000"/>
                  <a:lumOff val="60000"/>
                </a:schemeClr>
              </a:gs>
              <a:gs pos="100000">
                <a:schemeClr val="accent6">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err="1"/>
              <a:t>Response</a:t>
            </a:r>
            <a:endParaRPr lang="LID4096" dirty="0"/>
          </a:p>
        </p:txBody>
      </p:sp>
      <p:grpSp>
        <p:nvGrpSpPr>
          <p:cNvPr id="17" name="Group 16">
            <a:extLst>
              <a:ext uri="{FF2B5EF4-FFF2-40B4-BE49-F238E27FC236}">
                <a16:creationId xmlns:a16="http://schemas.microsoft.com/office/drawing/2014/main" id="{045500D3-B14D-A4CD-01B3-1014D15AF2BC}"/>
              </a:ext>
            </a:extLst>
          </p:cNvPr>
          <p:cNvGrpSpPr>
            <a:grpSpLocks noChangeAspect="1"/>
          </p:cNvGrpSpPr>
          <p:nvPr/>
        </p:nvGrpSpPr>
        <p:grpSpPr>
          <a:xfrm>
            <a:off x="9256942" y="3431372"/>
            <a:ext cx="862012" cy="1998425"/>
            <a:chOff x="621102" y="2631056"/>
            <a:chExt cx="379563" cy="879951"/>
          </a:xfrm>
          <a:solidFill>
            <a:schemeClr val="accent6">
              <a:lumMod val="60000"/>
              <a:lumOff val="40000"/>
            </a:schemeClr>
          </a:solidFill>
        </p:grpSpPr>
        <p:sp>
          <p:nvSpPr>
            <p:cNvPr id="18" name="Smiley Face 17">
              <a:extLst>
                <a:ext uri="{FF2B5EF4-FFF2-40B4-BE49-F238E27FC236}">
                  <a16:creationId xmlns:a16="http://schemas.microsoft.com/office/drawing/2014/main" id="{D89705E0-12BA-6498-DA9B-B89DFBC60E1D}"/>
                </a:ext>
              </a:extLst>
            </p:cNvPr>
            <p:cNvSpPr/>
            <p:nvPr/>
          </p:nvSpPr>
          <p:spPr>
            <a:xfrm>
              <a:off x="621102" y="2631056"/>
              <a:ext cx="379563" cy="362309"/>
            </a:xfrm>
            <a:prstGeom prst="smileyFace">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8E6FDA6C-1082-7185-AA5D-6230D45FBCBE}"/>
                </a:ext>
              </a:extLst>
            </p:cNvPr>
            <p:cNvCxnSpPr>
              <a:stCxn id="18" idx="4"/>
            </p:cNvCxnSpPr>
            <p:nvPr/>
          </p:nvCxnSpPr>
          <p:spPr>
            <a:xfrm flipH="1">
              <a:off x="810883" y="2993365"/>
              <a:ext cx="1" cy="403823"/>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4850CD5-5423-9C65-8D17-09D6D2B6F197}"/>
                </a:ext>
              </a:extLst>
            </p:cNvPr>
            <p:cNvCxnSpPr>
              <a:stCxn id="18" idx="4"/>
            </p:cNvCxnSpPr>
            <p:nvPr/>
          </p:nvCxnSpPr>
          <p:spPr>
            <a:xfrm>
              <a:off x="810884" y="2993365"/>
              <a:ext cx="139027"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4C4AA00-99A7-06C3-BC8F-E2AB10AEBDE7}"/>
                </a:ext>
              </a:extLst>
            </p:cNvPr>
            <p:cNvCxnSpPr>
              <a:stCxn id="18" idx="4"/>
            </p:cNvCxnSpPr>
            <p:nvPr/>
          </p:nvCxnSpPr>
          <p:spPr>
            <a:xfrm flipH="1">
              <a:off x="671856" y="2993365"/>
              <a:ext cx="139028"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2725FB9-CFCA-F24E-457C-AED54F1E5B81}"/>
                </a:ext>
              </a:extLst>
            </p:cNvPr>
            <p:cNvCxnSpPr/>
            <p:nvPr/>
          </p:nvCxnSpPr>
          <p:spPr>
            <a:xfrm flipH="1">
              <a:off x="671855" y="3397188"/>
              <a:ext cx="139028"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C2DB4FB-5547-19B4-E2F5-24DF6C18FD04}"/>
                </a:ext>
              </a:extLst>
            </p:cNvPr>
            <p:cNvCxnSpPr/>
            <p:nvPr/>
          </p:nvCxnSpPr>
          <p:spPr>
            <a:xfrm>
              <a:off x="810883" y="3397187"/>
              <a:ext cx="139027" cy="113819"/>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7" name="Connector: Elbow 26">
            <a:extLst>
              <a:ext uri="{FF2B5EF4-FFF2-40B4-BE49-F238E27FC236}">
                <a16:creationId xmlns:a16="http://schemas.microsoft.com/office/drawing/2014/main" id="{414F80A3-3BC5-BABC-A390-D973AFD5F904}"/>
              </a:ext>
            </a:extLst>
          </p:cNvPr>
          <p:cNvCxnSpPr>
            <a:cxnSpLocks/>
            <a:endCxn id="15" idx="1"/>
          </p:cNvCxnSpPr>
          <p:nvPr/>
        </p:nvCxnSpPr>
        <p:spPr>
          <a:xfrm rot="10800000" flipV="1">
            <a:off x="5448286" y="3976585"/>
            <a:ext cx="749731" cy="453999"/>
          </a:xfrm>
          <a:prstGeom prst="bentConnector2">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1C673CB8-4429-B5AB-9AA1-BA5220733AB4}"/>
              </a:ext>
            </a:extLst>
          </p:cNvPr>
          <p:cNvCxnSpPr>
            <a:cxnSpLocks/>
            <a:stCxn id="44" idx="3"/>
            <a:endCxn id="15" idx="1"/>
          </p:cNvCxnSpPr>
          <p:nvPr/>
        </p:nvCxnSpPr>
        <p:spPr>
          <a:xfrm>
            <a:off x="4729673" y="3972459"/>
            <a:ext cx="718612" cy="458126"/>
          </a:xfrm>
          <a:prstGeom prst="bentConnector2">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B0D03D7B-E97A-88B5-A459-BCCEEBB8CE54}"/>
              </a:ext>
            </a:extLst>
          </p:cNvPr>
          <p:cNvCxnSpPr>
            <a:stCxn id="15" idx="4"/>
            <a:endCxn id="16" idx="1"/>
          </p:cNvCxnSpPr>
          <p:nvPr/>
        </p:nvCxnSpPr>
        <p:spPr>
          <a:xfrm flipV="1">
            <a:off x="6039674" y="5099693"/>
            <a:ext cx="693281" cy="319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05D3A915-D77F-88CC-750F-46CCC55D4D8F}"/>
              </a:ext>
            </a:extLst>
          </p:cNvPr>
          <p:cNvSpPr txBox="1"/>
          <p:nvPr/>
        </p:nvSpPr>
        <p:spPr>
          <a:xfrm>
            <a:off x="802640" y="5432631"/>
            <a:ext cx="2056910" cy="461665"/>
          </a:xfrm>
          <a:prstGeom prst="rect">
            <a:avLst/>
          </a:prstGeom>
          <a:noFill/>
        </p:spPr>
        <p:txBody>
          <a:bodyPr wrap="square" rtlCol="0">
            <a:spAutoFit/>
          </a:bodyPr>
          <a:lstStyle/>
          <a:p>
            <a:pPr algn="ctr"/>
            <a:r>
              <a:rPr lang="en-GB" sz="2400" dirty="0" err="1"/>
              <a:t>Developer</a:t>
            </a:r>
            <a:endParaRPr lang="LID4096" sz="2400" dirty="0"/>
          </a:p>
        </p:txBody>
      </p:sp>
      <p:sp>
        <p:nvSpPr>
          <p:cNvPr id="53" name="TextBox 52">
            <a:extLst>
              <a:ext uri="{FF2B5EF4-FFF2-40B4-BE49-F238E27FC236}">
                <a16:creationId xmlns:a16="http://schemas.microsoft.com/office/drawing/2014/main" id="{5EF8F830-10A8-1D50-2AA1-5C6CEB624A70}"/>
              </a:ext>
            </a:extLst>
          </p:cNvPr>
          <p:cNvSpPr txBox="1"/>
          <p:nvPr/>
        </p:nvSpPr>
        <p:spPr>
          <a:xfrm>
            <a:off x="8768238" y="5387719"/>
            <a:ext cx="1950562" cy="461665"/>
          </a:xfrm>
          <a:prstGeom prst="rect">
            <a:avLst/>
          </a:prstGeom>
          <a:noFill/>
        </p:spPr>
        <p:txBody>
          <a:bodyPr wrap="square" rtlCol="0">
            <a:spAutoFit/>
          </a:bodyPr>
          <a:lstStyle/>
          <a:p>
            <a:pPr algn="ctr"/>
            <a:r>
              <a:rPr lang="en-GB" sz="2400" dirty="0" err="1"/>
              <a:t>User</a:t>
            </a:r>
            <a:endParaRPr lang="LID4096" sz="2400" dirty="0"/>
          </a:p>
        </p:txBody>
      </p:sp>
    </p:spTree>
    <p:extLst>
      <p:ext uri="{BB962C8B-B14F-4D97-AF65-F5344CB8AC3E}">
        <p14:creationId xmlns:p14="http://schemas.microsoft.com/office/powerpoint/2010/main" val="152826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F45D-A64B-9FA5-F5B5-CC44FA04D7DE}"/>
            </a:ext>
          </a:extLst>
        </p:cNvPr>
        <p:cNvGrpSpPr/>
        <p:nvPr/>
      </p:nvGrpSpPr>
      <p:grpSpPr>
        <a:xfrm>
          <a:off x="0" y="0"/>
          <a:ext cx="0" cy="0"/>
          <a:chOff x="0" y="0"/>
          <a:chExt cx="0" cy="0"/>
        </a:xfrm>
      </p:grpSpPr>
      <p:pic>
        <p:nvPicPr>
          <p:cNvPr id="1026" name="Picture 2" descr="GPT-4-128 Context Testing">
            <a:extLst>
              <a:ext uri="{FF2B5EF4-FFF2-40B4-BE49-F238E27FC236}">
                <a16:creationId xmlns:a16="http://schemas.microsoft.com/office/drawing/2014/main" id="{76B65000-F7C3-4629-05EB-6EEA7C161B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784" y="666120"/>
            <a:ext cx="9508124" cy="532108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DF6C1E8-3612-3842-8A95-17C1971B08AE}"/>
              </a:ext>
            </a:extLst>
          </p:cNvPr>
          <p:cNvSpPr>
            <a:spLocks noGrp="1"/>
          </p:cNvSpPr>
          <p:nvPr>
            <p:ph type="title"/>
          </p:nvPr>
        </p:nvSpPr>
        <p:spPr/>
        <p:txBody>
          <a:bodyPr/>
          <a:lstStyle/>
          <a:p>
            <a:r>
              <a:rPr lang="en-US" dirty="0"/>
              <a:t>Context length</a:t>
            </a:r>
          </a:p>
        </p:txBody>
      </p:sp>
      <p:sp>
        <p:nvSpPr>
          <p:cNvPr id="3" name="Content Placeholder 2">
            <a:extLst>
              <a:ext uri="{FF2B5EF4-FFF2-40B4-BE49-F238E27FC236}">
                <a16:creationId xmlns:a16="http://schemas.microsoft.com/office/drawing/2014/main" id="{4086AF01-64AB-4081-0971-68EB1B7DF0DC}"/>
              </a:ext>
            </a:extLst>
          </p:cNvPr>
          <p:cNvSpPr>
            <a:spLocks noGrp="1"/>
          </p:cNvSpPr>
          <p:nvPr>
            <p:ph sz="quarter" idx="10"/>
          </p:nvPr>
        </p:nvSpPr>
        <p:spPr/>
        <p:txBody>
          <a:bodyPr/>
          <a:lstStyle/>
          <a:p>
            <a:endParaRPr lang="LID4096"/>
          </a:p>
        </p:txBody>
      </p:sp>
      <p:sp>
        <p:nvSpPr>
          <p:cNvPr id="8" name="TextBox 7">
            <a:extLst>
              <a:ext uri="{FF2B5EF4-FFF2-40B4-BE49-F238E27FC236}">
                <a16:creationId xmlns:a16="http://schemas.microsoft.com/office/drawing/2014/main" id="{3EC467A3-F2D6-5DD7-536A-988272BB4DAD}"/>
              </a:ext>
            </a:extLst>
          </p:cNvPr>
          <p:cNvSpPr txBox="1"/>
          <p:nvPr/>
        </p:nvSpPr>
        <p:spPr>
          <a:xfrm>
            <a:off x="3664875" y="6255432"/>
            <a:ext cx="4938436" cy="461665"/>
          </a:xfrm>
          <a:prstGeom prst="rect">
            <a:avLst/>
          </a:prstGeom>
          <a:solidFill>
            <a:schemeClr val="bg1"/>
          </a:solidFill>
        </p:spPr>
        <p:txBody>
          <a:bodyPr wrap="square" rtlCol="0">
            <a:spAutoFit/>
          </a:bodyPr>
          <a:lstStyle/>
          <a:p>
            <a:r>
              <a:rPr lang="en-US" sz="1200" dirty="0"/>
              <a:t>Visualization by Greg </a:t>
            </a:r>
            <a:r>
              <a:rPr lang="en-US" sz="1200" dirty="0" err="1"/>
              <a:t>Kamradt</a:t>
            </a:r>
            <a:r>
              <a:rPr lang="en-US" sz="1200" dirty="0"/>
              <a:t>, Licensed MIT (modified), Source: </a:t>
            </a:r>
            <a:r>
              <a:rPr lang="en-US" sz="1200" dirty="0">
                <a:hlinkClick r:id="rId3"/>
              </a:rPr>
              <a:t>https://github.com/gkamradt/LLMTest_NeedleInAHaystack</a:t>
            </a:r>
            <a:r>
              <a:rPr lang="en-US" sz="1200" dirty="0"/>
              <a:t> </a:t>
            </a:r>
          </a:p>
        </p:txBody>
      </p:sp>
    </p:spTree>
    <p:extLst>
      <p:ext uri="{BB962C8B-B14F-4D97-AF65-F5344CB8AC3E}">
        <p14:creationId xmlns:p14="http://schemas.microsoft.com/office/powerpoint/2010/main" val="35924802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D3D02-A8DF-F259-38AF-36AFEAC50C51}"/>
            </a:ext>
          </a:extLst>
        </p:cNvPr>
        <p:cNvGrpSpPr/>
        <p:nvPr/>
      </p:nvGrpSpPr>
      <p:grpSpPr>
        <a:xfrm>
          <a:off x="0" y="0"/>
          <a:ext cx="0" cy="0"/>
          <a:chOff x="0" y="0"/>
          <a:chExt cx="0" cy="0"/>
        </a:xfrm>
      </p:grpSpPr>
      <p:pic>
        <p:nvPicPr>
          <p:cNvPr id="1028" name="Picture 4">
            <a:extLst>
              <a:ext uri="{FF2B5EF4-FFF2-40B4-BE49-F238E27FC236}">
                <a16:creationId xmlns:a16="http://schemas.microsoft.com/office/drawing/2014/main" id="{EB0B5626-5AD3-723B-632A-96772F0417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784" y="777874"/>
            <a:ext cx="9423642" cy="523331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565C6A4-B5E4-B2B7-75B6-F193EAA7638E}"/>
              </a:ext>
            </a:extLst>
          </p:cNvPr>
          <p:cNvSpPr>
            <a:spLocks noGrp="1"/>
          </p:cNvSpPr>
          <p:nvPr>
            <p:ph type="title"/>
          </p:nvPr>
        </p:nvSpPr>
        <p:spPr/>
        <p:txBody>
          <a:bodyPr>
            <a:normAutofit/>
          </a:bodyPr>
          <a:lstStyle/>
          <a:p>
            <a:r>
              <a:rPr lang="en-US" dirty="0"/>
              <a:t>Context length</a:t>
            </a:r>
          </a:p>
        </p:txBody>
      </p:sp>
      <p:sp>
        <p:nvSpPr>
          <p:cNvPr id="4" name="Content Placeholder 3">
            <a:extLst>
              <a:ext uri="{FF2B5EF4-FFF2-40B4-BE49-F238E27FC236}">
                <a16:creationId xmlns:a16="http://schemas.microsoft.com/office/drawing/2014/main" id="{9C37B74E-8A29-7F2E-8901-51E020DFF205}"/>
              </a:ext>
            </a:extLst>
          </p:cNvPr>
          <p:cNvSpPr>
            <a:spLocks noGrp="1"/>
          </p:cNvSpPr>
          <p:nvPr>
            <p:ph sz="quarter" idx="10"/>
          </p:nvPr>
        </p:nvSpPr>
        <p:spPr/>
        <p:txBody>
          <a:bodyPr/>
          <a:lstStyle/>
          <a:p>
            <a:endParaRPr lang="LID4096"/>
          </a:p>
        </p:txBody>
      </p:sp>
      <p:sp>
        <p:nvSpPr>
          <p:cNvPr id="8" name="TextBox 7">
            <a:extLst>
              <a:ext uri="{FF2B5EF4-FFF2-40B4-BE49-F238E27FC236}">
                <a16:creationId xmlns:a16="http://schemas.microsoft.com/office/drawing/2014/main" id="{5B659707-86A2-03EC-1480-14F06D94F846}"/>
              </a:ext>
            </a:extLst>
          </p:cNvPr>
          <p:cNvSpPr txBox="1"/>
          <p:nvPr/>
        </p:nvSpPr>
        <p:spPr>
          <a:xfrm>
            <a:off x="3664875" y="6255432"/>
            <a:ext cx="4938436" cy="461665"/>
          </a:xfrm>
          <a:prstGeom prst="rect">
            <a:avLst/>
          </a:prstGeom>
          <a:solidFill>
            <a:schemeClr val="bg1"/>
          </a:solidFill>
        </p:spPr>
        <p:txBody>
          <a:bodyPr wrap="square" rtlCol="0">
            <a:spAutoFit/>
          </a:bodyPr>
          <a:lstStyle/>
          <a:p>
            <a:r>
              <a:rPr lang="en-US" sz="1200" dirty="0"/>
              <a:t>Visualization by Greg </a:t>
            </a:r>
            <a:r>
              <a:rPr lang="en-US" sz="1200" dirty="0" err="1"/>
              <a:t>Kamradt</a:t>
            </a:r>
            <a:r>
              <a:rPr lang="en-US" sz="1200" dirty="0"/>
              <a:t>, Licensed MIT (modified), Source: </a:t>
            </a:r>
            <a:r>
              <a:rPr lang="en-US" sz="1200" dirty="0">
                <a:hlinkClick r:id="rId3"/>
              </a:rPr>
              <a:t>https://github.com/gkamradt/LLMTest_NeedleInAHaystack</a:t>
            </a:r>
            <a:r>
              <a:rPr lang="en-US" sz="1200" dirty="0"/>
              <a:t> </a:t>
            </a:r>
          </a:p>
        </p:txBody>
      </p:sp>
    </p:spTree>
    <p:extLst>
      <p:ext uri="{BB962C8B-B14F-4D97-AF65-F5344CB8AC3E}">
        <p14:creationId xmlns:p14="http://schemas.microsoft.com/office/powerpoint/2010/main" val="21931758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4752E-E0F0-B9C5-DF21-F9CC852C9BC9}"/>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78F44279-ED32-F8BA-52BE-E21ABC13DA7A}"/>
              </a:ext>
            </a:extLst>
          </p:cNvPr>
          <p:cNvPicPr>
            <a:picLocks noChangeAspect="1"/>
          </p:cNvPicPr>
          <p:nvPr/>
        </p:nvPicPr>
        <p:blipFill>
          <a:blip r:embed="rId3"/>
          <a:srcRect r="24310"/>
          <a:stretch>
            <a:fillRect/>
          </a:stretch>
        </p:blipFill>
        <p:spPr>
          <a:xfrm>
            <a:off x="309790" y="4038250"/>
            <a:ext cx="4816610" cy="933580"/>
          </a:xfrm>
          <a:prstGeom prst="rect">
            <a:avLst/>
          </a:prstGeom>
        </p:spPr>
      </p:pic>
      <p:sp>
        <p:nvSpPr>
          <p:cNvPr id="2" name="Title 1">
            <a:extLst>
              <a:ext uri="{FF2B5EF4-FFF2-40B4-BE49-F238E27FC236}">
                <a16:creationId xmlns:a16="http://schemas.microsoft.com/office/drawing/2014/main" id="{0981A77D-F84F-D381-B4ED-175A9E23DF23}"/>
              </a:ext>
            </a:extLst>
          </p:cNvPr>
          <p:cNvSpPr>
            <a:spLocks noGrp="1"/>
          </p:cNvSpPr>
          <p:nvPr>
            <p:ph type="title"/>
          </p:nvPr>
        </p:nvSpPr>
        <p:spPr/>
        <p:txBody>
          <a:bodyPr/>
          <a:lstStyle/>
          <a:p>
            <a:r>
              <a:rPr lang="en-US" dirty="0" err="1"/>
              <a:t>Context length</a:t>
            </a:r>
            <a:endParaRPr lang="LID4096" dirty="0"/>
          </a:p>
        </p:txBody>
      </p:sp>
      <p:sp>
        <p:nvSpPr>
          <p:cNvPr id="3" name="Content Placeholder 2">
            <a:extLst>
              <a:ext uri="{FF2B5EF4-FFF2-40B4-BE49-F238E27FC236}">
                <a16:creationId xmlns:a16="http://schemas.microsoft.com/office/drawing/2014/main" id="{34410A63-CA04-F682-E4CD-0DC3D8F8B937}"/>
              </a:ext>
            </a:extLst>
          </p:cNvPr>
          <p:cNvSpPr>
            <a:spLocks noGrp="1"/>
          </p:cNvSpPr>
          <p:nvPr>
            <p:ph sz="quarter" idx="10"/>
          </p:nvPr>
        </p:nvSpPr>
        <p:spPr>
          <a:xfrm>
            <a:off x="875567" y="1047215"/>
            <a:ext cx="10211534" cy="734833"/>
          </a:xfrm>
        </p:spPr>
        <p:txBody>
          <a:bodyPr/>
          <a:lstStyle/>
          <a:p>
            <a:r>
              <a:rPr lang="en-GB" dirty="0"/>
              <a:t>The number of tokens, a language model can ingest.</a:t>
            </a:r>
            <a:br>
              <a:rPr lang="en-GB" dirty="0"/>
            </a:br>
            <a:r>
              <a:rPr lang="en-GB" dirty="0"/>
              <a:t>(1 Token ≈ 0.75 Words)</a:t>
            </a:r>
          </a:p>
        </p:txBody>
      </p:sp>
      <p:sp>
        <p:nvSpPr>
          <p:cNvPr id="4" name="TextBox 3">
            <a:extLst>
              <a:ext uri="{FF2B5EF4-FFF2-40B4-BE49-F238E27FC236}">
                <a16:creationId xmlns:a16="http://schemas.microsoft.com/office/drawing/2014/main" id="{3C1B773D-CE39-B8A0-4A7D-BEBFEF9D351E}"/>
              </a:ext>
            </a:extLst>
          </p:cNvPr>
          <p:cNvSpPr txBox="1"/>
          <p:nvPr/>
        </p:nvSpPr>
        <p:spPr>
          <a:xfrm>
            <a:off x="3669122" y="6027003"/>
            <a:ext cx="4637756" cy="830997"/>
          </a:xfrm>
          <a:prstGeom prst="rect">
            <a:avLst/>
          </a:prstGeom>
          <a:noFill/>
        </p:spPr>
        <p:txBody>
          <a:bodyPr wrap="square">
            <a:spAutoFit/>
          </a:bodyPr>
          <a:lstStyle/>
          <a:p>
            <a:r>
              <a:rPr lang="en-GB" sz="1200" dirty="0">
                <a:hlinkClick r:id="rId4"/>
              </a:rPr>
              <a:t>https://storage.googleapis.com/model-cards/documents/gemini-2.5-pro-preview.pdf</a:t>
            </a:r>
            <a:r>
              <a:rPr lang="en-GB" sz="1200" dirty="0"/>
              <a:t> </a:t>
            </a:r>
          </a:p>
          <a:p>
            <a:r>
              <a:rPr lang="LID4096" sz="1200" dirty="0">
                <a:hlinkClick r:id="rId5"/>
              </a:rPr>
              <a:t>https://platform.openai.com/docs/models/gpt-4o</a:t>
            </a:r>
            <a:r>
              <a:rPr lang="en-GB" sz="1200" dirty="0"/>
              <a:t>  </a:t>
            </a:r>
            <a:r>
              <a:rPr lang="en-GB" sz="1200" dirty="0">
                <a:hlinkClick r:id="rId6"/>
              </a:rPr>
              <a:t>https://platform.openai.com/docs/models/gpt-5</a:t>
            </a:r>
            <a:r>
              <a:rPr lang="en-GB" sz="1200" dirty="0"/>
              <a:t>  </a:t>
            </a:r>
            <a:endParaRPr lang="LID4096" sz="1200" dirty="0"/>
          </a:p>
        </p:txBody>
      </p:sp>
      <p:pic>
        <p:nvPicPr>
          <p:cNvPr id="8" name="Picture 7">
            <a:extLst>
              <a:ext uri="{FF2B5EF4-FFF2-40B4-BE49-F238E27FC236}">
                <a16:creationId xmlns:a16="http://schemas.microsoft.com/office/drawing/2014/main" id="{9A63AF19-6C2A-94AA-C848-142ECB4997E3}"/>
              </a:ext>
            </a:extLst>
          </p:cNvPr>
          <p:cNvPicPr>
            <a:picLocks noChangeAspect="1"/>
          </p:cNvPicPr>
          <p:nvPr/>
        </p:nvPicPr>
        <p:blipFill>
          <a:blip r:embed="rId7"/>
          <a:stretch>
            <a:fillRect/>
          </a:stretch>
        </p:blipFill>
        <p:spPr>
          <a:xfrm>
            <a:off x="309790" y="1991432"/>
            <a:ext cx="4096322" cy="819264"/>
          </a:xfrm>
          <a:prstGeom prst="rect">
            <a:avLst/>
          </a:prstGeom>
        </p:spPr>
      </p:pic>
      <p:pic>
        <p:nvPicPr>
          <p:cNvPr id="12" name="Picture 11">
            <a:extLst>
              <a:ext uri="{FF2B5EF4-FFF2-40B4-BE49-F238E27FC236}">
                <a16:creationId xmlns:a16="http://schemas.microsoft.com/office/drawing/2014/main" id="{CE116C76-7798-18CE-F861-2EBA208F4FD9}"/>
              </a:ext>
            </a:extLst>
          </p:cNvPr>
          <p:cNvPicPr>
            <a:picLocks noChangeAspect="1"/>
          </p:cNvPicPr>
          <p:nvPr/>
        </p:nvPicPr>
        <p:blipFill>
          <a:blip r:embed="rId8"/>
          <a:stretch>
            <a:fillRect/>
          </a:stretch>
        </p:blipFill>
        <p:spPr>
          <a:xfrm>
            <a:off x="1205267" y="2831625"/>
            <a:ext cx="2951576" cy="1133194"/>
          </a:xfrm>
          <a:prstGeom prst="rect">
            <a:avLst/>
          </a:prstGeom>
        </p:spPr>
      </p:pic>
      <p:pic>
        <p:nvPicPr>
          <p:cNvPr id="6" name="Picture 5">
            <a:extLst>
              <a:ext uri="{FF2B5EF4-FFF2-40B4-BE49-F238E27FC236}">
                <a16:creationId xmlns:a16="http://schemas.microsoft.com/office/drawing/2014/main" id="{9829E553-6E18-08A4-3881-1A27E82A0748}"/>
              </a:ext>
            </a:extLst>
          </p:cNvPr>
          <p:cNvPicPr>
            <a:picLocks noChangeAspect="1"/>
          </p:cNvPicPr>
          <p:nvPr/>
        </p:nvPicPr>
        <p:blipFill>
          <a:blip r:embed="rId9"/>
          <a:srcRect t="26293" b="28265"/>
          <a:stretch>
            <a:fillRect/>
          </a:stretch>
        </p:blipFill>
        <p:spPr>
          <a:xfrm>
            <a:off x="5352944" y="3548691"/>
            <a:ext cx="6839056" cy="2331836"/>
          </a:xfrm>
          <a:prstGeom prst="rect">
            <a:avLst/>
          </a:prstGeom>
        </p:spPr>
      </p:pic>
      <p:sp>
        <p:nvSpPr>
          <p:cNvPr id="7" name="Rectangle 6">
            <a:extLst>
              <a:ext uri="{FF2B5EF4-FFF2-40B4-BE49-F238E27FC236}">
                <a16:creationId xmlns:a16="http://schemas.microsoft.com/office/drawing/2014/main" id="{236D8A18-7DE8-6658-D8FC-3E4A4C0A7354}"/>
              </a:ext>
            </a:extLst>
          </p:cNvPr>
          <p:cNvSpPr/>
          <p:nvPr/>
        </p:nvSpPr>
        <p:spPr>
          <a:xfrm>
            <a:off x="6891086" y="5213972"/>
            <a:ext cx="1876993" cy="243069"/>
          </a:xfrm>
          <a:prstGeom prst="rect">
            <a:avLst/>
          </a:prstGeom>
          <a:solidFill>
            <a:srgbClr val="6CAF69">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 name="Rectangle 4">
            <a:extLst>
              <a:ext uri="{FF2B5EF4-FFF2-40B4-BE49-F238E27FC236}">
                <a16:creationId xmlns:a16="http://schemas.microsoft.com/office/drawing/2014/main" id="{3FA6C199-F172-93BD-CDB0-30287AB23359}"/>
              </a:ext>
            </a:extLst>
          </p:cNvPr>
          <p:cNvSpPr/>
          <p:nvPr/>
        </p:nvSpPr>
        <p:spPr>
          <a:xfrm>
            <a:off x="1609728" y="2880602"/>
            <a:ext cx="2226456" cy="312976"/>
          </a:xfrm>
          <a:prstGeom prst="rect">
            <a:avLst/>
          </a:prstGeom>
          <a:solidFill>
            <a:srgbClr val="6CAF69">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13" name="Picture 12">
            <a:extLst>
              <a:ext uri="{FF2B5EF4-FFF2-40B4-BE49-F238E27FC236}">
                <a16:creationId xmlns:a16="http://schemas.microsoft.com/office/drawing/2014/main" id="{1D007345-2CB7-E033-D086-EF75F3AAE18E}"/>
              </a:ext>
            </a:extLst>
          </p:cNvPr>
          <p:cNvPicPr>
            <a:picLocks noChangeAspect="1"/>
          </p:cNvPicPr>
          <p:nvPr/>
        </p:nvPicPr>
        <p:blipFill>
          <a:blip r:embed="rId10"/>
          <a:stretch>
            <a:fillRect/>
          </a:stretch>
        </p:blipFill>
        <p:spPr>
          <a:xfrm>
            <a:off x="1280441" y="4876373"/>
            <a:ext cx="2960360" cy="1150763"/>
          </a:xfrm>
          <a:prstGeom prst="rect">
            <a:avLst/>
          </a:prstGeom>
        </p:spPr>
      </p:pic>
      <p:pic>
        <p:nvPicPr>
          <p:cNvPr id="15" name="Picture 14">
            <a:extLst>
              <a:ext uri="{FF2B5EF4-FFF2-40B4-BE49-F238E27FC236}">
                <a16:creationId xmlns:a16="http://schemas.microsoft.com/office/drawing/2014/main" id="{F1BB2AE8-C4E1-E347-9E9B-044A57FC4C72}"/>
              </a:ext>
            </a:extLst>
          </p:cNvPr>
          <p:cNvPicPr>
            <a:picLocks noChangeAspect="1"/>
          </p:cNvPicPr>
          <p:nvPr/>
        </p:nvPicPr>
        <p:blipFill>
          <a:blip r:embed="rId11"/>
          <a:stretch>
            <a:fillRect/>
          </a:stretch>
        </p:blipFill>
        <p:spPr>
          <a:xfrm>
            <a:off x="5395925" y="1782048"/>
            <a:ext cx="2279275" cy="1693405"/>
          </a:xfrm>
          <a:prstGeom prst="rect">
            <a:avLst/>
          </a:prstGeom>
        </p:spPr>
      </p:pic>
      <p:sp>
        <p:nvSpPr>
          <p:cNvPr id="16" name="Rectangle 15">
            <a:extLst>
              <a:ext uri="{FF2B5EF4-FFF2-40B4-BE49-F238E27FC236}">
                <a16:creationId xmlns:a16="http://schemas.microsoft.com/office/drawing/2014/main" id="{BBAC4A84-52CA-0229-ADDD-7F4D58C0662E}"/>
              </a:ext>
            </a:extLst>
          </p:cNvPr>
          <p:cNvSpPr/>
          <p:nvPr/>
        </p:nvSpPr>
        <p:spPr>
          <a:xfrm>
            <a:off x="1647393" y="4929796"/>
            <a:ext cx="2226456" cy="312976"/>
          </a:xfrm>
          <a:prstGeom prst="rect">
            <a:avLst/>
          </a:prstGeom>
          <a:solidFill>
            <a:srgbClr val="6CAF69">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25643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311A6-2557-6054-F786-F4E17E5142AF}"/>
              </a:ext>
            </a:extLst>
          </p:cNvPr>
          <p:cNvSpPr>
            <a:spLocks noGrp="1"/>
          </p:cNvSpPr>
          <p:nvPr>
            <p:ph type="title"/>
          </p:nvPr>
        </p:nvSpPr>
        <p:spPr/>
        <p:txBody>
          <a:bodyPr/>
          <a:lstStyle/>
          <a:p>
            <a:r>
              <a:rPr lang="en-GB" dirty="0"/>
              <a:t>Chat-APPs and </a:t>
            </a:r>
            <a:r>
              <a:rPr lang="en-GB" dirty="0" err="1"/>
              <a:t>Language models</a:t>
            </a:r>
            <a:endParaRPr lang="LID4096" dirty="0"/>
          </a:p>
        </p:txBody>
      </p:sp>
      <p:sp>
        <p:nvSpPr>
          <p:cNvPr id="12" name="Content Placeholder 11">
            <a:extLst>
              <a:ext uri="{FF2B5EF4-FFF2-40B4-BE49-F238E27FC236}">
                <a16:creationId xmlns:a16="http://schemas.microsoft.com/office/drawing/2014/main" id="{0619946D-0390-0C6E-D1FD-424993F31A62}"/>
              </a:ext>
            </a:extLst>
          </p:cNvPr>
          <p:cNvSpPr>
            <a:spLocks noGrp="1"/>
          </p:cNvSpPr>
          <p:nvPr>
            <p:ph sz="quarter" idx="10"/>
          </p:nvPr>
        </p:nvSpPr>
        <p:spPr>
          <a:xfrm>
            <a:off x="875566" y="1184015"/>
            <a:ext cx="10644901" cy="361477"/>
          </a:xfrm>
        </p:spPr>
        <p:txBody>
          <a:bodyPr/>
          <a:lstStyle/>
          <a:p>
            <a:r>
              <a:rPr lang="en-GB" dirty="0" err="1"/>
              <a:t>Commercial</a:t>
            </a:r>
            <a:r>
              <a:rPr lang="en-GB" dirty="0"/>
              <a:t> providers </a:t>
            </a:r>
            <a:r>
              <a:rPr lang="en-GB" dirty="0" err="1"/>
              <a:t>of closed</a:t>
            </a:r>
            <a:r>
              <a:rPr lang="en-GB" dirty="0"/>
              <a:t> models</a:t>
            </a:r>
            <a:endParaRPr lang="LID4096" dirty="0"/>
          </a:p>
        </p:txBody>
      </p:sp>
      <p:sp>
        <p:nvSpPr>
          <p:cNvPr id="11" name="TextBox 10">
            <a:extLst>
              <a:ext uri="{FF2B5EF4-FFF2-40B4-BE49-F238E27FC236}">
                <a16:creationId xmlns:a16="http://schemas.microsoft.com/office/drawing/2014/main" id="{48583FD5-488F-4D42-8E6C-2F52B0B61A9F}"/>
              </a:ext>
            </a:extLst>
          </p:cNvPr>
          <p:cNvSpPr txBox="1"/>
          <p:nvPr/>
        </p:nvSpPr>
        <p:spPr>
          <a:xfrm>
            <a:off x="8564880" y="4987788"/>
            <a:ext cx="3840518" cy="369332"/>
          </a:xfrm>
          <a:prstGeom prst="rect">
            <a:avLst/>
          </a:prstGeom>
          <a:noFill/>
        </p:spPr>
        <p:txBody>
          <a:bodyPr wrap="square">
            <a:spAutoFit/>
          </a:bodyPr>
          <a:lstStyle/>
          <a:p>
            <a:r>
              <a:rPr lang="LID4096" dirty="0">
                <a:hlinkClick r:id="rId2"/>
              </a:rPr>
              <a:t>https://gemini.google.com/</a:t>
            </a:r>
            <a:r>
              <a:rPr lang="en-GB" dirty="0"/>
              <a:t> </a:t>
            </a:r>
            <a:endParaRPr lang="LID4096" dirty="0"/>
          </a:p>
        </p:txBody>
      </p:sp>
      <p:sp>
        <p:nvSpPr>
          <p:cNvPr id="14" name="TextBox 13">
            <a:extLst>
              <a:ext uri="{FF2B5EF4-FFF2-40B4-BE49-F238E27FC236}">
                <a16:creationId xmlns:a16="http://schemas.microsoft.com/office/drawing/2014/main" id="{E1EE5D81-0016-F3FD-F037-A712F8AFF895}"/>
              </a:ext>
            </a:extLst>
          </p:cNvPr>
          <p:cNvSpPr txBox="1"/>
          <p:nvPr/>
        </p:nvSpPr>
        <p:spPr>
          <a:xfrm>
            <a:off x="249965" y="4987788"/>
            <a:ext cx="3857063" cy="369332"/>
          </a:xfrm>
          <a:prstGeom prst="rect">
            <a:avLst/>
          </a:prstGeom>
          <a:noFill/>
        </p:spPr>
        <p:txBody>
          <a:bodyPr wrap="square">
            <a:spAutoFit/>
          </a:bodyPr>
          <a:lstStyle/>
          <a:p>
            <a:pPr algn="ctr"/>
            <a:r>
              <a:rPr lang="en-US" sz="1800" dirty="0">
                <a:hlinkClick r:id="rId3"/>
              </a:rPr>
              <a:t>https://chatgpt.com/</a:t>
            </a:r>
            <a:r>
              <a:rPr lang="en-US" sz="1800" dirty="0"/>
              <a:t> </a:t>
            </a:r>
          </a:p>
        </p:txBody>
      </p:sp>
      <p:sp>
        <p:nvSpPr>
          <p:cNvPr id="16" name="TextBox 15">
            <a:extLst>
              <a:ext uri="{FF2B5EF4-FFF2-40B4-BE49-F238E27FC236}">
                <a16:creationId xmlns:a16="http://schemas.microsoft.com/office/drawing/2014/main" id="{E17D9248-2C3E-B2D7-B7B1-7532B269D375}"/>
              </a:ext>
            </a:extLst>
          </p:cNvPr>
          <p:cNvSpPr txBox="1"/>
          <p:nvPr/>
        </p:nvSpPr>
        <p:spPr>
          <a:xfrm>
            <a:off x="4213695" y="4987788"/>
            <a:ext cx="3871278" cy="369332"/>
          </a:xfrm>
          <a:prstGeom prst="rect">
            <a:avLst/>
          </a:prstGeom>
          <a:noFill/>
        </p:spPr>
        <p:txBody>
          <a:bodyPr wrap="square">
            <a:spAutoFit/>
          </a:bodyPr>
          <a:lstStyle/>
          <a:p>
            <a:pPr algn="ctr"/>
            <a:r>
              <a:rPr lang="en-US" sz="1800" dirty="0">
                <a:hlinkClick r:id="rId4"/>
              </a:rPr>
              <a:t>https://claude.ai/</a:t>
            </a:r>
            <a:endParaRPr lang="en-US" sz="1800" dirty="0"/>
          </a:p>
        </p:txBody>
      </p:sp>
      <p:pic>
        <p:nvPicPr>
          <p:cNvPr id="18" name="Picture 17">
            <a:extLst>
              <a:ext uri="{FF2B5EF4-FFF2-40B4-BE49-F238E27FC236}">
                <a16:creationId xmlns:a16="http://schemas.microsoft.com/office/drawing/2014/main" id="{805B1804-87DB-6F68-0626-C3D0BD3B7C2C}"/>
              </a:ext>
            </a:extLst>
          </p:cNvPr>
          <p:cNvPicPr>
            <a:picLocks noChangeAspect="1"/>
          </p:cNvPicPr>
          <p:nvPr/>
        </p:nvPicPr>
        <p:blipFill>
          <a:blip r:embed="rId5"/>
          <a:stretch>
            <a:fillRect/>
          </a:stretch>
        </p:blipFill>
        <p:spPr>
          <a:xfrm>
            <a:off x="8191639" y="1744889"/>
            <a:ext cx="3840518" cy="3254801"/>
          </a:xfrm>
          <a:prstGeom prst="rect">
            <a:avLst/>
          </a:prstGeom>
        </p:spPr>
      </p:pic>
      <p:pic>
        <p:nvPicPr>
          <p:cNvPr id="20" name="Picture 19">
            <a:extLst>
              <a:ext uri="{FF2B5EF4-FFF2-40B4-BE49-F238E27FC236}">
                <a16:creationId xmlns:a16="http://schemas.microsoft.com/office/drawing/2014/main" id="{C96CC134-3BCE-8EFF-2690-0846D1FDDE81}"/>
              </a:ext>
            </a:extLst>
          </p:cNvPr>
          <p:cNvPicPr>
            <a:picLocks noChangeAspect="1"/>
          </p:cNvPicPr>
          <p:nvPr/>
        </p:nvPicPr>
        <p:blipFill>
          <a:blip r:embed="rId6"/>
          <a:stretch>
            <a:fillRect/>
          </a:stretch>
        </p:blipFill>
        <p:spPr>
          <a:xfrm>
            <a:off x="4198829" y="1744889"/>
            <a:ext cx="3840517" cy="3254801"/>
          </a:xfrm>
          <a:prstGeom prst="rect">
            <a:avLst/>
          </a:prstGeom>
        </p:spPr>
      </p:pic>
      <p:pic>
        <p:nvPicPr>
          <p:cNvPr id="22" name="Picture 21">
            <a:extLst>
              <a:ext uri="{FF2B5EF4-FFF2-40B4-BE49-F238E27FC236}">
                <a16:creationId xmlns:a16="http://schemas.microsoft.com/office/drawing/2014/main" id="{3FFC3C0D-B0D2-501A-0B24-E301BD9D3584}"/>
              </a:ext>
            </a:extLst>
          </p:cNvPr>
          <p:cNvPicPr>
            <a:picLocks noChangeAspect="1"/>
          </p:cNvPicPr>
          <p:nvPr/>
        </p:nvPicPr>
        <p:blipFill>
          <a:blip r:embed="rId7"/>
          <a:stretch>
            <a:fillRect/>
          </a:stretch>
        </p:blipFill>
        <p:spPr>
          <a:xfrm>
            <a:off x="206018" y="1744889"/>
            <a:ext cx="3840518" cy="3254801"/>
          </a:xfrm>
          <a:prstGeom prst="rect">
            <a:avLst/>
          </a:prstGeom>
        </p:spPr>
      </p:pic>
    </p:spTree>
    <p:extLst>
      <p:ext uri="{BB962C8B-B14F-4D97-AF65-F5344CB8AC3E}">
        <p14:creationId xmlns:p14="http://schemas.microsoft.com/office/powerpoint/2010/main" val="38437281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16049-2978-F6B9-1C3A-D8D8424CC1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392857-6FEE-A012-E293-C19F52BF45F7}"/>
              </a:ext>
            </a:extLst>
          </p:cNvPr>
          <p:cNvSpPr>
            <a:spLocks noGrp="1"/>
          </p:cNvSpPr>
          <p:nvPr>
            <p:ph type="title"/>
          </p:nvPr>
        </p:nvSpPr>
        <p:spPr/>
        <p:txBody>
          <a:bodyPr/>
          <a:lstStyle/>
          <a:p>
            <a:r>
              <a:rPr lang="en-GB" dirty="0"/>
              <a:t>Quiz:</a:t>
            </a:r>
            <a:endParaRPr lang="LID4096" dirty="0"/>
          </a:p>
        </p:txBody>
      </p:sp>
      <p:sp>
        <p:nvSpPr>
          <p:cNvPr id="12" name="Content Placeholder 11">
            <a:extLst>
              <a:ext uri="{FF2B5EF4-FFF2-40B4-BE49-F238E27FC236}">
                <a16:creationId xmlns:a16="http://schemas.microsoft.com/office/drawing/2014/main" id="{9F00EAC8-F957-6F80-A291-73AA503623EF}"/>
              </a:ext>
            </a:extLst>
          </p:cNvPr>
          <p:cNvSpPr>
            <a:spLocks noGrp="1"/>
          </p:cNvSpPr>
          <p:nvPr>
            <p:ph sz="quarter" idx="10"/>
          </p:nvPr>
        </p:nvSpPr>
        <p:spPr>
          <a:xfrm>
            <a:off x="875566" y="1184015"/>
            <a:ext cx="10644901" cy="361477"/>
          </a:xfrm>
        </p:spPr>
        <p:txBody>
          <a:bodyPr/>
          <a:lstStyle/>
          <a:p>
            <a:r>
              <a:rPr lang="en-GB" dirty="0"/>
              <a:t>What </a:t>
            </a:r>
            <a:r>
              <a:rPr lang="en-GB" dirty="0" err="1"/>
              <a:t>do</a:t>
            </a:r>
            <a:r>
              <a:rPr lang="en-GB" dirty="0"/>
              <a:t> you use </a:t>
            </a:r>
            <a:r>
              <a:rPr lang="en-GB" dirty="0" err="1"/>
              <a:t>most often</a:t>
            </a:r>
            <a:r>
              <a:rPr lang="en-GB" dirty="0"/>
              <a:t>?</a:t>
            </a:r>
            <a:endParaRPr lang="LID4096" dirty="0"/>
          </a:p>
        </p:txBody>
      </p:sp>
      <p:sp>
        <p:nvSpPr>
          <p:cNvPr id="11" name="TextBox 10">
            <a:extLst>
              <a:ext uri="{FF2B5EF4-FFF2-40B4-BE49-F238E27FC236}">
                <a16:creationId xmlns:a16="http://schemas.microsoft.com/office/drawing/2014/main" id="{D31AB7A0-DE69-FD40-055F-A616FED164EB}"/>
              </a:ext>
            </a:extLst>
          </p:cNvPr>
          <p:cNvSpPr txBox="1"/>
          <p:nvPr/>
        </p:nvSpPr>
        <p:spPr>
          <a:xfrm>
            <a:off x="8318801" y="4987788"/>
            <a:ext cx="4086597" cy="369332"/>
          </a:xfrm>
          <a:prstGeom prst="rect">
            <a:avLst/>
          </a:prstGeom>
          <a:noFill/>
        </p:spPr>
        <p:txBody>
          <a:bodyPr wrap="square">
            <a:spAutoFit/>
          </a:bodyPr>
          <a:lstStyle/>
          <a:p>
            <a:r>
              <a:rPr lang="LID4096" dirty="0">
                <a:hlinkClick r:id="rId2"/>
              </a:rPr>
              <a:t>https://gemini.google.com/</a:t>
            </a:r>
            <a:r>
              <a:rPr lang="en-GB" dirty="0"/>
              <a:t> </a:t>
            </a:r>
            <a:endParaRPr lang="LID4096" dirty="0"/>
          </a:p>
        </p:txBody>
      </p:sp>
      <p:sp>
        <p:nvSpPr>
          <p:cNvPr id="14" name="TextBox 13">
            <a:extLst>
              <a:ext uri="{FF2B5EF4-FFF2-40B4-BE49-F238E27FC236}">
                <a16:creationId xmlns:a16="http://schemas.microsoft.com/office/drawing/2014/main" id="{869829FC-2023-1E7B-A846-2C5AE1123934}"/>
              </a:ext>
            </a:extLst>
          </p:cNvPr>
          <p:cNvSpPr txBox="1"/>
          <p:nvPr/>
        </p:nvSpPr>
        <p:spPr>
          <a:xfrm>
            <a:off x="249965" y="4987788"/>
            <a:ext cx="3857063" cy="369332"/>
          </a:xfrm>
          <a:prstGeom prst="rect">
            <a:avLst/>
          </a:prstGeom>
          <a:noFill/>
        </p:spPr>
        <p:txBody>
          <a:bodyPr wrap="square">
            <a:spAutoFit/>
          </a:bodyPr>
          <a:lstStyle/>
          <a:p>
            <a:pPr algn="ctr"/>
            <a:r>
              <a:rPr lang="en-US" sz="1800" dirty="0">
                <a:hlinkClick r:id="rId3"/>
              </a:rPr>
              <a:t>https://chatgpt.com/</a:t>
            </a:r>
            <a:r>
              <a:rPr lang="en-US" sz="1800" dirty="0"/>
              <a:t> </a:t>
            </a:r>
          </a:p>
        </p:txBody>
      </p:sp>
      <p:sp>
        <p:nvSpPr>
          <p:cNvPr id="16" name="TextBox 15">
            <a:extLst>
              <a:ext uri="{FF2B5EF4-FFF2-40B4-BE49-F238E27FC236}">
                <a16:creationId xmlns:a16="http://schemas.microsoft.com/office/drawing/2014/main" id="{04650347-55F8-F52D-CE41-CC0E9501B473}"/>
              </a:ext>
            </a:extLst>
          </p:cNvPr>
          <p:cNvSpPr txBox="1"/>
          <p:nvPr/>
        </p:nvSpPr>
        <p:spPr>
          <a:xfrm>
            <a:off x="4213695" y="4987788"/>
            <a:ext cx="3871278" cy="369332"/>
          </a:xfrm>
          <a:prstGeom prst="rect">
            <a:avLst/>
          </a:prstGeom>
          <a:noFill/>
        </p:spPr>
        <p:txBody>
          <a:bodyPr wrap="square">
            <a:spAutoFit/>
          </a:bodyPr>
          <a:lstStyle/>
          <a:p>
            <a:pPr algn="ctr"/>
            <a:r>
              <a:rPr lang="en-US" sz="1800" dirty="0">
                <a:hlinkClick r:id="rId4"/>
              </a:rPr>
              <a:t>https://claude.ai/</a:t>
            </a:r>
            <a:endParaRPr lang="en-US" sz="1800" dirty="0"/>
          </a:p>
        </p:txBody>
      </p:sp>
      <p:pic>
        <p:nvPicPr>
          <p:cNvPr id="18" name="Picture 17">
            <a:extLst>
              <a:ext uri="{FF2B5EF4-FFF2-40B4-BE49-F238E27FC236}">
                <a16:creationId xmlns:a16="http://schemas.microsoft.com/office/drawing/2014/main" id="{0472C259-0A8C-23CD-595F-57C518DEDFAB}"/>
              </a:ext>
            </a:extLst>
          </p:cNvPr>
          <p:cNvPicPr>
            <a:picLocks noChangeAspect="1"/>
          </p:cNvPicPr>
          <p:nvPr/>
        </p:nvPicPr>
        <p:blipFill>
          <a:blip r:embed="rId5"/>
          <a:stretch>
            <a:fillRect/>
          </a:stretch>
        </p:blipFill>
        <p:spPr>
          <a:xfrm>
            <a:off x="8191639" y="1744889"/>
            <a:ext cx="3840518" cy="3254801"/>
          </a:xfrm>
          <a:prstGeom prst="rect">
            <a:avLst/>
          </a:prstGeom>
        </p:spPr>
      </p:pic>
      <p:pic>
        <p:nvPicPr>
          <p:cNvPr id="20" name="Picture 19">
            <a:extLst>
              <a:ext uri="{FF2B5EF4-FFF2-40B4-BE49-F238E27FC236}">
                <a16:creationId xmlns:a16="http://schemas.microsoft.com/office/drawing/2014/main" id="{0A11F262-CE6C-440E-3876-83DB3F2D8484}"/>
              </a:ext>
            </a:extLst>
          </p:cNvPr>
          <p:cNvPicPr>
            <a:picLocks noChangeAspect="1"/>
          </p:cNvPicPr>
          <p:nvPr/>
        </p:nvPicPr>
        <p:blipFill>
          <a:blip r:embed="rId6"/>
          <a:stretch>
            <a:fillRect/>
          </a:stretch>
        </p:blipFill>
        <p:spPr>
          <a:xfrm>
            <a:off x="4198829" y="1744889"/>
            <a:ext cx="3840517" cy="3254801"/>
          </a:xfrm>
          <a:prstGeom prst="rect">
            <a:avLst/>
          </a:prstGeom>
        </p:spPr>
      </p:pic>
      <p:pic>
        <p:nvPicPr>
          <p:cNvPr id="22" name="Picture 21">
            <a:extLst>
              <a:ext uri="{FF2B5EF4-FFF2-40B4-BE49-F238E27FC236}">
                <a16:creationId xmlns:a16="http://schemas.microsoft.com/office/drawing/2014/main" id="{4EFDBA6B-A8A7-FEB2-45F6-B14DE714CDAD}"/>
              </a:ext>
            </a:extLst>
          </p:cNvPr>
          <p:cNvPicPr>
            <a:picLocks noChangeAspect="1"/>
          </p:cNvPicPr>
          <p:nvPr/>
        </p:nvPicPr>
        <p:blipFill>
          <a:blip r:embed="rId7"/>
          <a:stretch>
            <a:fillRect/>
          </a:stretch>
        </p:blipFill>
        <p:spPr>
          <a:xfrm>
            <a:off x="206018" y="1744889"/>
            <a:ext cx="3840518" cy="3254801"/>
          </a:xfrm>
          <a:prstGeom prst="rect">
            <a:avLst/>
          </a:prstGeom>
        </p:spPr>
      </p:pic>
      <p:pic>
        <p:nvPicPr>
          <p:cNvPr id="3" name="Imagem 27">
            <a:extLst>
              <a:ext uri="{FF2B5EF4-FFF2-40B4-BE49-F238E27FC236}">
                <a16:creationId xmlns:a16="http://schemas.microsoft.com/office/drawing/2014/main" id="{5CC6DAF1-AF81-5A69-159E-D5BA92AAEB6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33027" y="4564242"/>
            <a:ext cx="1479108" cy="1479108"/>
          </a:xfrm>
          <a:prstGeom prst="rect">
            <a:avLst/>
          </a:prstGeom>
        </p:spPr>
      </p:pic>
      <p:pic>
        <p:nvPicPr>
          <p:cNvPr id="4" name="Imagem 28">
            <a:extLst>
              <a:ext uri="{FF2B5EF4-FFF2-40B4-BE49-F238E27FC236}">
                <a16:creationId xmlns:a16="http://schemas.microsoft.com/office/drawing/2014/main" id="{58FA62F5-0F38-F0D2-B811-3A8ADE08C6B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034953" y="4564242"/>
            <a:ext cx="1479108" cy="1479108"/>
          </a:xfrm>
          <a:prstGeom prst="rect">
            <a:avLst/>
          </a:prstGeom>
        </p:spPr>
      </p:pic>
      <p:pic>
        <p:nvPicPr>
          <p:cNvPr id="5" name="Imagem 30">
            <a:extLst>
              <a:ext uri="{FF2B5EF4-FFF2-40B4-BE49-F238E27FC236}">
                <a16:creationId xmlns:a16="http://schemas.microsoft.com/office/drawing/2014/main" id="{8E322C77-41EE-7D28-7D18-DE2FCF782ED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1405" y="4564242"/>
            <a:ext cx="1479108" cy="1479108"/>
          </a:xfrm>
          <a:prstGeom prst="rect">
            <a:avLst/>
          </a:prstGeom>
        </p:spPr>
      </p:pic>
      <p:pic>
        <p:nvPicPr>
          <p:cNvPr id="6" name="Imagem 29">
            <a:extLst>
              <a:ext uri="{FF2B5EF4-FFF2-40B4-BE49-F238E27FC236}">
                <a16:creationId xmlns:a16="http://schemas.microsoft.com/office/drawing/2014/main" id="{C8E3F314-EEF8-C80D-F03C-9FBFFC46DF2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10133" y="54008"/>
            <a:ext cx="1479108" cy="1479108"/>
          </a:xfrm>
          <a:prstGeom prst="rect">
            <a:avLst/>
          </a:prstGeom>
        </p:spPr>
      </p:pic>
      <p:sp>
        <p:nvSpPr>
          <p:cNvPr id="8" name="TextBox 7">
            <a:extLst>
              <a:ext uri="{FF2B5EF4-FFF2-40B4-BE49-F238E27FC236}">
                <a16:creationId xmlns:a16="http://schemas.microsoft.com/office/drawing/2014/main" id="{8E62A7DC-EEA7-26FF-538E-D14859DFC008}"/>
              </a:ext>
            </a:extLst>
          </p:cNvPr>
          <p:cNvSpPr txBox="1"/>
          <p:nvPr/>
        </p:nvSpPr>
        <p:spPr>
          <a:xfrm>
            <a:off x="9187195" y="461037"/>
            <a:ext cx="1849406" cy="461665"/>
          </a:xfrm>
          <a:prstGeom prst="rect">
            <a:avLst/>
          </a:prstGeom>
          <a:noFill/>
        </p:spPr>
        <p:txBody>
          <a:bodyPr wrap="square" rtlCol="0">
            <a:spAutoFit/>
          </a:bodyPr>
          <a:lstStyle/>
          <a:p>
            <a:r>
              <a:rPr lang="en-GB" sz="2400" dirty="0"/>
              <a:t>Other</a:t>
            </a:r>
            <a:endParaRPr lang="LID4096" sz="2400" dirty="0"/>
          </a:p>
        </p:txBody>
      </p:sp>
    </p:spTree>
    <p:extLst>
      <p:ext uri="{BB962C8B-B14F-4D97-AF65-F5344CB8AC3E}">
        <p14:creationId xmlns:p14="http://schemas.microsoft.com/office/powerpoint/2010/main" val="4263414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613F5E85-75C8-E774-F4C4-019FB3245661}"/>
              </a:ext>
            </a:extLst>
          </p:cNvPr>
          <p:cNvSpPr/>
          <p:nvPr/>
        </p:nvSpPr>
        <p:spPr>
          <a:xfrm>
            <a:off x="-1915886" y="876692"/>
            <a:ext cx="14049829" cy="9022051"/>
          </a:xfrm>
          <a:prstGeom prst="ellipse">
            <a:avLst/>
          </a:prstGeom>
          <a:solidFill>
            <a:schemeClr val="accent1">
              <a:alpha val="40000"/>
            </a:schemeClr>
          </a:solidFill>
          <a:ln w="349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r>
              <a:rPr lang="de-DE" sz="4000" dirty="0"/>
              <a:t>Computer Science</a:t>
            </a:r>
            <a:endParaRPr lang="en-US" sz="4000" dirty="0"/>
          </a:p>
        </p:txBody>
      </p:sp>
      <p:sp>
        <p:nvSpPr>
          <p:cNvPr id="2" name="Title 1">
            <a:extLst>
              <a:ext uri="{FF2B5EF4-FFF2-40B4-BE49-F238E27FC236}">
                <a16:creationId xmlns:a16="http://schemas.microsoft.com/office/drawing/2014/main" id="{D8A06956-F2AF-F9AD-54BC-E7EBFE3EB9B5}"/>
              </a:ext>
            </a:extLst>
          </p:cNvPr>
          <p:cNvSpPr>
            <a:spLocks noGrp="1"/>
          </p:cNvSpPr>
          <p:nvPr>
            <p:ph type="title"/>
          </p:nvPr>
        </p:nvSpPr>
        <p:spPr/>
        <p:txBody>
          <a:bodyPr/>
          <a:lstStyle/>
          <a:p>
            <a:r>
              <a:rPr lang="de-DE" dirty="0"/>
              <a:t>Overview</a:t>
            </a:r>
            <a:endParaRPr lang="en-US" dirty="0"/>
          </a:p>
        </p:txBody>
      </p:sp>
      <p:sp>
        <p:nvSpPr>
          <p:cNvPr id="3" name="Oval 2">
            <a:extLst>
              <a:ext uri="{FF2B5EF4-FFF2-40B4-BE49-F238E27FC236}">
                <a16:creationId xmlns:a16="http://schemas.microsoft.com/office/drawing/2014/main" id="{8E31D81D-2B2E-E69A-1852-4C08496F902D}"/>
              </a:ext>
            </a:extLst>
          </p:cNvPr>
          <p:cNvSpPr/>
          <p:nvPr/>
        </p:nvSpPr>
        <p:spPr>
          <a:xfrm>
            <a:off x="1668544" y="876693"/>
            <a:ext cx="5986021" cy="4760536"/>
          </a:xfrm>
          <a:prstGeom prst="ellipse">
            <a:avLst/>
          </a:prstGeom>
          <a:solidFill>
            <a:schemeClr val="accent1">
              <a:alpha val="40000"/>
            </a:schemeClr>
          </a:solidFill>
          <a:ln w="349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r>
              <a:rPr lang="de-DE" sz="4400" dirty="0"/>
              <a:t>AI Fundamentals </a:t>
            </a:r>
            <a:r>
              <a:rPr lang="de-DE" sz="2000" dirty="0"/>
              <a:t>(Generative AI, Language Models)</a:t>
            </a:r>
            <a:endParaRPr lang="en-US" sz="2000" dirty="0"/>
          </a:p>
        </p:txBody>
      </p:sp>
      <p:sp>
        <p:nvSpPr>
          <p:cNvPr id="4" name="Oval 3">
            <a:extLst>
              <a:ext uri="{FF2B5EF4-FFF2-40B4-BE49-F238E27FC236}">
                <a16:creationId xmlns:a16="http://schemas.microsoft.com/office/drawing/2014/main" id="{1617CABA-37BA-689E-A565-ECB2646760ED}"/>
              </a:ext>
            </a:extLst>
          </p:cNvPr>
          <p:cNvSpPr/>
          <p:nvPr/>
        </p:nvSpPr>
        <p:spPr>
          <a:xfrm>
            <a:off x="6621518" y="2087881"/>
            <a:ext cx="4977434" cy="3613482"/>
          </a:xfrm>
          <a:prstGeom prst="ellipse">
            <a:avLst/>
          </a:prstGeom>
          <a:solidFill>
            <a:schemeClr val="accent1">
              <a:alpha val="40000"/>
            </a:schemeClr>
          </a:solidFill>
          <a:ln w="349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de-DE" sz="3600" dirty="0"/>
              <a:t>Practical Tips</a:t>
            </a:r>
            <a:r>
              <a:rPr lang="de-DE" sz="4000" dirty="0"/>
              <a:t> </a:t>
            </a:r>
            <a:r>
              <a:rPr lang="de-DE" sz="2400" dirty="0"/>
              <a:t>(Prompt Engineering)</a:t>
            </a:r>
            <a:endParaRPr lang="en-US" dirty="0"/>
          </a:p>
        </p:txBody>
      </p:sp>
      <p:sp>
        <p:nvSpPr>
          <p:cNvPr id="6" name="Oval 5">
            <a:extLst>
              <a:ext uri="{FF2B5EF4-FFF2-40B4-BE49-F238E27FC236}">
                <a16:creationId xmlns:a16="http://schemas.microsoft.com/office/drawing/2014/main" id="{280DD579-26DB-4100-E58E-A6F1EAB77ABB}"/>
              </a:ext>
            </a:extLst>
          </p:cNvPr>
          <p:cNvSpPr/>
          <p:nvPr/>
        </p:nvSpPr>
        <p:spPr>
          <a:xfrm>
            <a:off x="5538525" y="-1905000"/>
            <a:ext cx="7872675" cy="5120640"/>
          </a:xfrm>
          <a:prstGeom prst="ellipse">
            <a:avLst/>
          </a:prstGeom>
          <a:solidFill>
            <a:srgbClr val="22B14C">
              <a:alpha val="40000"/>
            </a:srgbClr>
          </a:solidFill>
          <a:ln w="349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000" dirty="0"/>
              <a:t>Applications</a:t>
            </a:r>
            <a:endParaRPr lang="en-US" sz="3200" dirty="0"/>
          </a:p>
        </p:txBody>
      </p:sp>
      <p:sp>
        <p:nvSpPr>
          <p:cNvPr id="9" name="Smiley Face 8">
            <a:extLst>
              <a:ext uri="{FF2B5EF4-FFF2-40B4-BE49-F238E27FC236}">
                <a16:creationId xmlns:a16="http://schemas.microsoft.com/office/drawing/2014/main" id="{E9B1AE8A-61EB-E7A1-112C-8E6784F53D71}"/>
              </a:ext>
            </a:extLst>
          </p:cNvPr>
          <p:cNvSpPr/>
          <p:nvPr/>
        </p:nvSpPr>
        <p:spPr>
          <a:xfrm>
            <a:off x="6251070" y="1582664"/>
            <a:ext cx="1102995" cy="1010432"/>
          </a:xfrm>
          <a:prstGeom prst="smileyFace">
            <a:avLst/>
          </a:prstGeom>
          <a:solidFill>
            <a:srgbClr val="FFFF00"/>
          </a:solidFill>
          <a:ln>
            <a:solidFill>
              <a:srgbClr val="C55A1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4" name="Smiley Face 13">
            <a:extLst>
              <a:ext uri="{FF2B5EF4-FFF2-40B4-BE49-F238E27FC236}">
                <a16:creationId xmlns:a16="http://schemas.microsoft.com/office/drawing/2014/main" id="{0155FB27-08BA-695F-F705-32D85F776286}"/>
              </a:ext>
            </a:extLst>
          </p:cNvPr>
          <p:cNvSpPr/>
          <p:nvPr/>
        </p:nvSpPr>
        <p:spPr>
          <a:xfrm>
            <a:off x="8737558" y="2158511"/>
            <a:ext cx="1102995" cy="1010432"/>
          </a:xfrm>
          <a:prstGeom prst="smileyFace">
            <a:avLst/>
          </a:prstGeom>
          <a:solidFill>
            <a:srgbClr val="FFFF00"/>
          </a:solidFill>
          <a:ln>
            <a:solidFill>
              <a:srgbClr val="C55A1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 name="Oval 4">
            <a:extLst>
              <a:ext uri="{FF2B5EF4-FFF2-40B4-BE49-F238E27FC236}">
                <a16:creationId xmlns:a16="http://schemas.microsoft.com/office/drawing/2014/main" id="{2E036770-FEF3-7CDB-678F-444B6CEC92E3}"/>
              </a:ext>
            </a:extLst>
          </p:cNvPr>
          <p:cNvSpPr/>
          <p:nvPr/>
        </p:nvSpPr>
        <p:spPr>
          <a:xfrm rot="1313439">
            <a:off x="3463379" y="421463"/>
            <a:ext cx="5345060" cy="1951534"/>
          </a:xfrm>
          <a:prstGeom prst="ellipse">
            <a:avLst/>
          </a:prstGeom>
          <a:solidFill>
            <a:srgbClr val="C00000">
              <a:alpha val="40000"/>
            </a:srgbClr>
          </a:solidFill>
          <a:ln w="349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de-DE" sz="4000" dirty="0"/>
              <a:t>Risks, Ethics, Legal Aspects</a:t>
            </a:r>
            <a:endParaRPr lang="en-US" sz="3200" dirty="0"/>
          </a:p>
        </p:txBody>
      </p:sp>
      <p:sp>
        <p:nvSpPr>
          <p:cNvPr id="7" name="Lightning Bolt 6">
            <a:extLst>
              <a:ext uri="{FF2B5EF4-FFF2-40B4-BE49-F238E27FC236}">
                <a16:creationId xmlns:a16="http://schemas.microsoft.com/office/drawing/2014/main" id="{B140BB42-AA7C-5882-BE32-0D027182C622}"/>
              </a:ext>
            </a:extLst>
          </p:cNvPr>
          <p:cNvSpPr/>
          <p:nvPr/>
        </p:nvSpPr>
        <p:spPr>
          <a:xfrm>
            <a:off x="3875188" y="182880"/>
            <a:ext cx="772160" cy="1037891"/>
          </a:xfrm>
          <a:prstGeom prst="lightningBolt">
            <a:avLst/>
          </a:prstGeom>
          <a:solidFill>
            <a:srgbClr val="FFFF00"/>
          </a:solidFill>
          <a:ln>
            <a:solidFill>
              <a:srgbClr val="C55A1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198050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4400C-3E31-0B8D-9CB1-8902CC2936A7}"/>
              </a:ext>
            </a:extLst>
          </p:cNvPr>
          <p:cNvSpPr>
            <a:spLocks noGrp="1"/>
          </p:cNvSpPr>
          <p:nvPr>
            <p:ph type="title"/>
          </p:nvPr>
        </p:nvSpPr>
        <p:spPr/>
        <p:txBody>
          <a:bodyPr/>
          <a:lstStyle/>
          <a:p>
            <a:r>
              <a:rPr lang="en-GB" dirty="0"/>
              <a:t>Chat-APPs and </a:t>
            </a:r>
            <a:r>
              <a:rPr lang="en-GB" dirty="0" err="1"/>
              <a:t>Language models</a:t>
            </a:r>
            <a:endParaRPr lang="LID4096" dirty="0"/>
          </a:p>
        </p:txBody>
      </p:sp>
      <p:sp>
        <p:nvSpPr>
          <p:cNvPr id="3" name="Content Placeholder 2">
            <a:extLst>
              <a:ext uri="{FF2B5EF4-FFF2-40B4-BE49-F238E27FC236}">
                <a16:creationId xmlns:a16="http://schemas.microsoft.com/office/drawing/2014/main" id="{8F968624-95D4-99CC-368F-80A8D9A047A5}"/>
              </a:ext>
            </a:extLst>
          </p:cNvPr>
          <p:cNvSpPr>
            <a:spLocks noGrp="1"/>
          </p:cNvSpPr>
          <p:nvPr>
            <p:ph sz="quarter" idx="10"/>
          </p:nvPr>
        </p:nvSpPr>
        <p:spPr>
          <a:xfrm>
            <a:off x="875567" y="1184015"/>
            <a:ext cx="10203914" cy="4550036"/>
          </a:xfrm>
        </p:spPr>
        <p:txBody>
          <a:bodyPr/>
          <a:lstStyle/>
          <a:p>
            <a:r>
              <a:rPr lang="en-GB" dirty="0" err="1"/>
              <a:t>Data protection-compliant</a:t>
            </a:r>
            <a:r>
              <a:rPr lang="en-GB" dirty="0"/>
              <a:t> </a:t>
            </a:r>
            <a:r>
              <a:rPr lang="en-GB" dirty="0" err="1"/>
              <a:t>usage</a:t>
            </a:r>
            <a:r>
              <a:rPr lang="en-GB" dirty="0"/>
              <a:t> </a:t>
            </a:r>
            <a:r>
              <a:rPr lang="en-GB" dirty="0" err="1"/>
              <a:t>through</a:t>
            </a:r>
            <a:r>
              <a:rPr lang="en-GB" dirty="0"/>
              <a:t> </a:t>
            </a:r>
            <a:r>
              <a:rPr lang="en-GB" dirty="0" err="1"/>
              <a:t>academic</a:t>
            </a:r>
            <a:r>
              <a:rPr lang="en-GB" dirty="0"/>
              <a:t> providers and </a:t>
            </a:r>
            <a:r>
              <a:rPr lang="en-GB" dirty="0" err="1">
                <a:solidFill>
                  <a:srgbClr val="00B050"/>
                </a:solidFill>
              </a:rPr>
              <a:t>local</a:t>
            </a:r>
            <a:r>
              <a:rPr lang="en-GB" dirty="0"/>
              <a:t> models</a:t>
            </a:r>
            <a:endParaRPr lang="LID4096" dirty="0"/>
          </a:p>
        </p:txBody>
      </p:sp>
      <p:sp>
        <p:nvSpPr>
          <p:cNvPr id="5" name="TextBox 4">
            <a:extLst>
              <a:ext uri="{FF2B5EF4-FFF2-40B4-BE49-F238E27FC236}">
                <a16:creationId xmlns:a16="http://schemas.microsoft.com/office/drawing/2014/main" id="{97BA3694-A618-E16B-1433-0C642DE39E9C}"/>
              </a:ext>
            </a:extLst>
          </p:cNvPr>
          <p:cNvSpPr txBox="1"/>
          <p:nvPr/>
        </p:nvSpPr>
        <p:spPr>
          <a:xfrm>
            <a:off x="82323" y="5382302"/>
            <a:ext cx="4084683" cy="338554"/>
          </a:xfrm>
          <a:prstGeom prst="rect">
            <a:avLst/>
          </a:prstGeom>
          <a:noFill/>
        </p:spPr>
        <p:txBody>
          <a:bodyPr wrap="square">
            <a:spAutoFit/>
          </a:bodyPr>
          <a:lstStyle/>
          <a:p>
            <a:r>
              <a:rPr lang="en-US" sz="1600" dirty="0">
                <a:hlinkClick r:id="rId2"/>
              </a:rPr>
              <a:t>https://helmholtz-blablador.fz-juelich.de/</a:t>
            </a:r>
            <a:r>
              <a:rPr lang="en-US" sz="1600" dirty="0"/>
              <a:t>  </a:t>
            </a:r>
          </a:p>
        </p:txBody>
      </p:sp>
      <p:pic>
        <p:nvPicPr>
          <p:cNvPr id="8" name="Picture 7">
            <a:extLst>
              <a:ext uri="{FF2B5EF4-FFF2-40B4-BE49-F238E27FC236}">
                <a16:creationId xmlns:a16="http://schemas.microsoft.com/office/drawing/2014/main" id="{B2FADCFE-B51F-E17A-9DB9-54496CF21D94}"/>
              </a:ext>
            </a:extLst>
          </p:cNvPr>
          <p:cNvPicPr>
            <a:picLocks noChangeAspect="1"/>
          </p:cNvPicPr>
          <p:nvPr/>
        </p:nvPicPr>
        <p:blipFill>
          <a:blip r:embed="rId3"/>
          <a:stretch>
            <a:fillRect/>
          </a:stretch>
        </p:blipFill>
        <p:spPr>
          <a:xfrm>
            <a:off x="4167006" y="2112694"/>
            <a:ext cx="3857988" cy="3269608"/>
          </a:xfrm>
          <a:prstGeom prst="rect">
            <a:avLst/>
          </a:prstGeom>
        </p:spPr>
      </p:pic>
      <p:sp>
        <p:nvSpPr>
          <p:cNvPr id="10" name="TextBox 9">
            <a:extLst>
              <a:ext uri="{FF2B5EF4-FFF2-40B4-BE49-F238E27FC236}">
                <a16:creationId xmlns:a16="http://schemas.microsoft.com/office/drawing/2014/main" id="{AF70E9A0-7DCE-1250-05CE-5F566D37C4C8}"/>
              </a:ext>
            </a:extLst>
          </p:cNvPr>
          <p:cNvSpPr txBox="1"/>
          <p:nvPr/>
        </p:nvSpPr>
        <p:spPr>
          <a:xfrm>
            <a:off x="4167006" y="5382302"/>
            <a:ext cx="3857988" cy="338554"/>
          </a:xfrm>
          <a:prstGeom prst="rect">
            <a:avLst/>
          </a:prstGeom>
          <a:noFill/>
        </p:spPr>
        <p:txBody>
          <a:bodyPr wrap="square">
            <a:spAutoFit/>
          </a:bodyPr>
          <a:lstStyle/>
          <a:p>
            <a:pPr algn="ctr"/>
            <a:r>
              <a:rPr lang="LID4096" sz="1600" dirty="0">
                <a:hlinkClick r:id="rId4"/>
              </a:rPr>
              <a:t>https://chat-ai.academiccloud.de</a:t>
            </a:r>
            <a:r>
              <a:rPr lang="en-GB" sz="1600" dirty="0"/>
              <a:t> </a:t>
            </a:r>
            <a:endParaRPr lang="LID4096" sz="1600" dirty="0"/>
          </a:p>
        </p:txBody>
      </p:sp>
      <p:pic>
        <p:nvPicPr>
          <p:cNvPr id="13" name="Picture 12">
            <a:extLst>
              <a:ext uri="{FF2B5EF4-FFF2-40B4-BE49-F238E27FC236}">
                <a16:creationId xmlns:a16="http://schemas.microsoft.com/office/drawing/2014/main" id="{4564506B-31CE-0574-889B-DBDD60409167}"/>
              </a:ext>
            </a:extLst>
          </p:cNvPr>
          <p:cNvPicPr>
            <a:picLocks noChangeAspect="1"/>
          </p:cNvPicPr>
          <p:nvPr/>
        </p:nvPicPr>
        <p:blipFill>
          <a:blip r:embed="rId5"/>
          <a:stretch>
            <a:fillRect/>
          </a:stretch>
        </p:blipFill>
        <p:spPr>
          <a:xfrm>
            <a:off x="141015" y="2125889"/>
            <a:ext cx="3857988" cy="3269608"/>
          </a:xfrm>
          <a:prstGeom prst="rect">
            <a:avLst/>
          </a:prstGeom>
        </p:spPr>
      </p:pic>
      <p:pic>
        <p:nvPicPr>
          <p:cNvPr id="15" name="Picture 14">
            <a:extLst>
              <a:ext uri="{FF2B5EF4-FFF2-40B4-BE49-F238E27FC236}">
                <a16:creationId xmlns:a16="http://schemas.microsoft.com/office/drawing/2014/main" id="{7BB50D28-818A-07CE-1C3A-5FC0F9EBAF29}"/>
              </a:ext>
            </a:extLst>
          </p:cNvPr>
          <p:cNvPicPr>
            <a:picLocks noChangeAspect="1"/>
          </p:cNvPicPr>
          <p:nvPr/>
        </p:nvPicPr>
        <p:blipFill>
          <a:blip r:embed="rId6"/>
          <a:stretch>
            <a:fillRect/>
          </a:stretch>
        </p:blipFill>
        <p:spPr>
          <a:xfrm>
            <a:off x="8144096" y="2125889"/>
            <a:ext cx="3858660" cy="3269608"/>
          </a:xfrm>
          <a:prstGeom prst="rect">
            <a:avLst/>
          </a:prstGeom>
        </p:spPr>
      </p:pic>
      <p:sp>
        <p:nvSpPr>
          <p:cNvPr id="17" name="TextBox 16">
            <a:extLst>
              <a:ext uri="{FF2B5EF4-FFF2-40B4-BE49-F238E27FC236}">
                <a16:creationId xmlns:a16="http://schemas.microsoft.com/office/drawing/2014/main" id="{8872903C-360C-1FA5-73C4-E5FA97398821}"/>
              </a:ext>
            </a:extLst>
          </p:cNvPr>
          <p:cNvSpPr txBox="1"/>
          <p:nvPr/>
        </p:nvSpPr>
        <p:spPr>
          <a:xfrm>
            <a:off x="8973599" y="5351524"/>
            <a:ext cx="2828638" cy="369332"/>
          </a:xfrm>
          <a:prstGeom prst="rect">
            <a:avLst/>
          </a:prstGeom>
          <a:noFill/>
        </p:spPr>
        <p:txBody>
          <a:bodyPr wrap="square">
            <a:spAutoFit/>
          </a:bodyPr>
          <a:lstStyle/>
          <a:p>
            <a:r>
              <a:rPr lang="LID4096" dirty="0">
                <a:solidFill>
                  <a:srgbClr val="00B050"/>
                </a:solidFill>
                <a:hlinkClick r:id="rId7">
                  <a:extLst>
                    <a:ext uri="{A12FA001-AC4F-418D-AE19-62706E023703}">
                      <ahyp:hlinkClr xmlns:ahyp="http://schemas.microsoft.com/office/drawing/2018/hyperlinkcolor" val="tx"/>
                    </a:ext>
                  </a:extLst>
                </a:hlinkClick>
              </a:rPr>
              <a:t>https://ollama.com/</a:t>
            </a:r>
            <a:r>
              <a:rPr lang="en-GB" dirty="0">
                <a:solidFill>
                  <a:srgbClr val="00B050"/>
                </a:solidFill>
              </a:rPr>
              <a:t> </a:t>
            </a:r>
            <a:endParaRPr lang="LID4096" dirty="0">
              <a:solidFill>
                <a:srgbClr val="00B050"/>
              </a:solidFill>
            </a:endParaRPr>
          </a:p>
        </p:txBody>
      </p:sp>
    </p:spTree>
    <p:extLst>
      <p:ext uri="{BB962C8B-B14F-4D97-AF65-F5344CB8AC3E}">
        <p14:creationId xmlns:p14="http://schemas.microsoft.com/office/powerpoint/2010/main" val="2759476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21317-5710-3ED9-B3A1-49F380FA4E5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2A68520-7842-D327-25C3-ABAD299FDE39}"/>
              </a:ext>
            </a:extLst>
          </p:cNvPr>
          <p:cNvSpPr txBox="1"/>
          <p:nvPr/>
        </p:nvSpPr>
        <p:spPr>
          <a:xfrm>
            <a:off x="82323" y="4921860"/>
            <a:ext cx="4084683" cy="338554"/>
          </a:xfrm>
          <a:prstGeom prst="rect">
            <a:avLst/>
          </a:prstGeom>
          <a:noFill/>
        </p:spPr>
        <p:txBody>
          <a:bodyPr wrap="square">
            <a:spAutoFit/>
          </a:bodyPr>
          <a:lstStyle/>
          <a:p>
            <a:r>
              <a:rPr lang="en-US" sz="1600" dirty="0">
                <a:hlinkClick r:id="rId2"/>
              </a:rPr>
              <a:t>https://helmholtz-blablador.fz-juelich.de/</a:t>
            </a:r>
            <a:r>
              <a:rPr lang="en-US" sz="1600" dirty="0"/>
              <a:t>  </a:t>
            </a:r>
          </a:p>
        </p:txBody>
      </p:sp>
      <p:pic>
        <p:nvPicPr>
          <p:cNvPr id="9" name="Picture 8">
            <a:extLst>
              <a:ext uri="{FF2B5EF4-FFF2-40B4-BE49-F238E27FC236}">
                <a16:creationId xmlns:a16="http://schemas.microsoft.com/office/drawing/2014/main" id="{2ECB2201-21F4-0A22-8A7F-8873A5D5003E}"/>
              </a:ext>
            </a:extLst>
          </p:cNvPr>
          <p:cNvPicPr>
            <a:picLocks noChangeAspect="1"/>
          </p:cNvPicPr>
          <p:nvPr/>
        </p:nvPicPr>
        <p:blipFill>
          <a:blip r:embed="rId3"/>
          <a:stretch>
            <a:fillRect/>
          </a:stretch>
        </p:blipFill>
        <p:spPr>
          <a:xfrm>
            <a:off x="4167006" y="1652252"/>
            <a:ext cx="3857988" cy="3269608"/>
          </a:xfrm>
          <a:prstGeom prst="rect">
            <a:avLst/>
          </a:prstGeom>
        </p:spPr>
      </p:pic>
      <p:sp>
        <p:nvSpPr>
          <p:cNvPr id="10" name="TextBox 9">
            <a:extLst>
              <a:ext uri="{FF2B5EF4-FFF2-40B4-BE49-F238E27FC236}">
                <a16:creationId xmlns:a16="http://schemas.microsoft.com/office/drawing/2014/main" id="{499758E9-D49D-B7E3-D8B0-EAA86EE8E235}"/>
              </a:ext>
            </a:extLst>
          </p:cNvPr>
          <p:cNvSpPr txBox="1"/>
          <p:nvPr/>
        </p:nvSpPr>
        <p:spPr>
          <a:xfrm>
            <a:off x="4167006" y="4921860"/>
            <a:ext cx="3857988" cy="338554"/>
          </a:xfrm>
          <a:prstGeom prst="rect">
            <a:avLst/>
          </a:prstGeom>
          <a:noFill/>
        </p:spPr>
        <p:txBody>
          <a:bodyPr wrap="square">
            <a:spAutoFit/>
          </a:bodyPr>
          <a:lstStyle/>
          <a:p>
            <a:pPr algn="ctr"/>
            <a:r>
              <a:rPr lang="LID4096" sz="1600" dirty="0">
                <a:hlinkClick r:id="rId4"/>
              </a:rPr>
              <a:t>https://chat-ai.academiccloud.de</a:t>
            </a:r>
            <a:r>
              <a:rPr lang="en-GB" sz="1600" dirty="0"/>
              <a:t> </a:t>
            </a:r>
            <a:endParaRPr lang="LID4096" sz="1600" dirty="0"/>
          </a:p>
        </p:txBody>
      </p:sp>
      <p:pic>
        <p:nvPicPr>
          <p:cNvPr id="13" name="Picture 12">
            <a:extLst>
              <a:ext uri="{FF2B5EF4-FFF2-40B4-BE49-F238E27FC236}">
                <a16:creationId xmlns:a16="http://schemas.microsoft.com/office/drawing/2014/main" id="{C0781660-0694-B4B1-60E8-E56E85433573}"/>
              </a:ext>
            </a:extLst>
          </p:cNvPr>
          <p:cNvPicPr>
            <a:picLocks noChangeAspect="1"/>
          </p:cNvPicPr>
          <p:nvPr/>
        </p:nvPicPr>
        <p:blipFill>
          <a:blip r:embed="rId5"/>
          <a:stretch>
            <a:fillRect/>
          </a:stretch>
        </p:blipFill>
        <p:spPr>
          <a:xfrm>
            <a:off x="141015" y="1665447"/>
            <a:ext cx="3857988" cy="3269608"/>
          </a:xfrm>
          <a:prstGeom prst="rect">
            <a:avLst/>
          </a:prstGeom>
        </p:spPr>
      </p:pic>
      <p:pic>
        <p:nvPicPr>
          <p:cNvPr id="15" name="Picture 14">
            <a:extLst>
              <a:ext uri="{FF2B5EF4-FFF2-40B4-BE49-F238E27FC236}">
                <a16:creationId xmlns:a16="http://schemas.microsoft.com/office/drawing/2014/main" id="{D133B281-2964-3785-9CAC-3798066024AA}"/>
              </a:ext>
            </a:extLst>
          </p:cNvPr>
          <p:cNvPicPr>
            <a:picLocks noChangeAspect="1"/>
          </p:cNvPicPr>
          <p:nvPr/>
        </p:nvPicPr>
        <p:blipFill>
          <a:blip r:embed="rId6"/>
          <a:stretch>
            <a:fillRect/>
          </a:stretch>
        </p:blipFill>
        <p:spPr>
          <a:xfrm>
            <a:off x="8144096" y="1665447"/>
            <a:ext cx="3858660" cy="3269608"/>
          </a:xfrm>
          <a:prstGeom prst="rect">
            <a:avLst/>
          </a:prstGeom>
        </p:spPr>
      </p:pic>
      <p:sp>
        <p:nvSpPr>
          <p:cNvPr id="17" name="TextBox 16">
            <a:extLst>
              <a:ext uri="{FF2B5EF4-FFF2-40B4-BE49-F238E27FC236}">
                <a16:creationId xmlns:a16="http://schemas.microsoft.com/office/drawing/2014/main" id="{C4A654BA-9AF8-B909-EAD7-1892183DD847}"/>
              </a:ext>
            </a:extLst>
          </p:cNvPr>
          <p:cNvSpPr txBox="1"/>
          <p:nvPr/>
        </p:nvSpPr>
        <p:spPr>
          <a:xfrm>
            <a:off x="8973599" y="4891082"/>
            <a:ext cx="2828638" cy="369332"/>
          </a:xfrm>
          <a:prstGeom prst="rect">
            <a:avLst/>
          </a:prstGeom>
          <a:noFill/>
        </p:spPr>
        <p:txBody>
          <a:bodyPr wrap="square">
            <a:spAutoFit/>
          </a:bodyPr>
          <a:lstStyle/>
          <a:p>
            <a:r>
              <a:rPr lang="LID4096" dirty="0">
                <a:solidFill>
                  <a:srgbClr val="00B050"/>
                </a:solidFill>
                <a:hlinkClick r:id="rId7">
                  <a:extLst>
                    <a:ext uri="{A12FA001-AC4F-418D-AE19-62706E023703}">
                      <ahyp:hlinkClr xmlns:ahyp="http://schemas.microsoft.com/office/drawing/2018/hyperlinkcolor" val="tx"/>
                    </a:ext>
                  </a:extLst>
                </a:hlinkClick>
              </a:rPr>
              <a:t>https://ollama.com/</a:t>
            </a:r>
            <a:r>
              <a:rPr lang="en-GB" dirty="0">
                <a:solidFill>
                  <a:srgbClr val="00B050"/>
                </a:solidFill>
              </a:rPr>
              <a:t> </a:t>
            </a:r>
            <a:endParaRPr lang="LID4096" dirty="0">
              <a:solidFill>
                <a:srgbClr val="00B050"/>
              </a:solidFill>
            </a:endParaRPr>
          </a:p>
        </p:txBody>
      </p:sp>
      <p:sp>
        <p:nvSpPr>
          <p:cNvPr id="2" name="Title 1">
            <a:extLst>
              <a:ext uri="{FF2B5EF4-FFF2-40B4-BE49-F238E27FC236}">
                <a16:creationId xmlns:a16="http://schemas.microsoft.com/office/drawing/2014/main" id="{61688A24-75B9-F4A6-2E47-78A9416414E3}"/>
              </a:ext>
            </a:extLst>
          </p:cNvPr>
          <p:cNvSpPr>
            <a:spLocks noGrp="1"/>
          </p:cNvSpPr>
          <p:nvPr>
            <p:ph type="title"/>
          </p:nvPr>
        </p:nvSpPr>
        <p:spPr/>
        <p:txBody>
          <a:bodyPr/>
          <a:lstStyle/>
          <a:p>
            <a:r>
              <a:rPr lang="en-GB" dirty="0"/>
              <a:t>Quiz:</a:t>
            </a:r>
            <a:endParaRPr lang="LID4096" dirty="0"/>
          </a:p>
        </p:txBody>
      </p:sp>
      <p:sp>
        <p:nvSpPr>
          <p:cNvPr id="12" name="Content Placeholder 11">
            <a:extLst>
              <a:ext uri="{FF2B5EF4-FFF2-40B4-BE49-F238E27FC236}">
                <a16:creationId xmlns:a16="http://schemas.microsoft.com/office/drawing/2014/main" id="{A0EC7EF0-723A-426F-74D8-952EE3F51238}"/>
              </a:ext>
            </a:extLst>
          </p:cNvPr>
          <p:cNvSpPr>
            <a:spLocks noGrp="1"/>
          </p:cNvSpPr>
          <p:nvPr>
            <p:ph sz="quarter" idx="10"/>
          </p:nvPr>
        </p:nvSpPr>
        <p:spPr>
          <a:xfrm>
            <a:off x="875566" y="1184015"/>
            <a:ext cx="10644901" cy="361477"/>
          </a:xfrm>
        </p:spPr>
        <p:txBody>
          <a:bodyPr/>
          <a:lstStyle/>
          <a:p>
            <a:r>
              <a:rPr lang="en-GB" dirty="0"/>
              <a:t>What </a:t>
            </a:r>
            <a:r>
              <a:rPr lang="en-GB" dirty="0" err="1"/>
              <a:t>do</a:t>
            </a:r>
            <a:r>
              <a:rPr lang="en-GB" dirty="0"/>
              <a:t> you use </a:t>
            </a:r>
            <a:r>
              <a:rPr lang="en-GB" dirty="0" err="1"/>
              <a:t>most often</a:t>
            </a:r>
            <a:r>
              <a:rPr lang="en-GB" dirty="0"/>
              <a:t>?</a:t>
            </a:r>
            <a:endParaRPr lang="LID4096" dirty="0"/>
          </a:p>
        </p:txBody>
      </p:sp>
      <p:pic>
        <p:nvPicPr>
          <p:cNvPr id="3" name="Imagem 27">
            <a:extLst>
              <a:ext uri="{FF2B5EF4-FFF2-40B4-BE49-F238E27FC236}">
                <a16:creationId xmlns:a16="http://schemas.microsoft.com/office/drawing/2014/main" id="{7DED6BA3-7788-BBF7-A521-49E1F673F7C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33027" y="4564242"/>
            <a:ext cx="1479108" cy="1479108"/>
          </a:xfrm>
          <a:prstGeom prst="rect">
            <a:avLst/>
          </a:prstGeom>
        </p:spPr>
      </p:pic>
      <p:pic>
        <p:nvPicPr>
          <p:cNvPr id="4" name="Imagem 28">
            <a:extLst>
              <a:ext uri="{FF2B5EF4-FFF2-40B4-BE49-F238E27FC236}">
                <a16:creationId xmlns:a16="http://schemas.microsoft.com/office/drawing/2014/main" id="{417D0403-DFD9-D98C-2098-6148D4D99D5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034953" y="4564242"/>
            <a:ext cx="1479108" cy="1479108"/>
          </a:xfrm>
          <a:prstGeom prst="rect">
            <a:avLst/>
          </a:prstGeom>
        </p:spPr>
      </p:pic>
      <p:pic>
        <p:nvPicPr>
          <p:cNvPr id="5" name="Imagem 30">
            <a:extLst>
              <a:ext uri="{FF2B5EF4-FFF2-40B4-BE49-F238E27FC236}">
                <a16:creationId xmlns:a16="http://schemas.microsoft.com/office/drawing/2014/main" id="{982E8F0C-0858-E953-A75A-BD8A86338C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1405" y="4564242"/>
            <a:ext cx="1479108" cy="1479108"/>
          </a:xfrm>
          <a:prstGeom prst="rect">
            <a:avLst/>
          </a:prstGeom>
        </p:spPr>
      </p:pic>
      <p:pic>
        <p:nvPicPr>
          <p:cNvPr id="6" name="Imagem 29">
            <a:extLst>
              <a:ext uri="{FF2B5EF4-FFF2-40B4-BE49-F238E27FC236}">
                <a16:creationId xmlns:a16="http://schemas.microsoft.com/office/drawing/2014/main" id="{AD3CF720-D98D-36A1-3D9D-FEE4E233B4D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10133" y="54008"/>
            <a:ext cx="1479108" cy="1479108"/>
          </a:xfrm>
          <a:prstGeom prst="rect">
            <a:avLst/>
          </a:prstGeom>
        </p:spPr>
      </p:pic>
      <p:sp>
        <p:nvSpPr>
          <p:cNvPr id="8" name="TextBox 7">
            <a:extLst>
              <a:ext uri="{FF2B5EF4-FFF2-40B4-BE49-F238E27FC236}">
                <a16:creationId xmlns:a16="http://schemas.microsoft.com/office/drawing/2014/main" id="{2EA2AB33-7086-CF98-8ED8-72238489F5FD}"/>
              </a:ext>
            </a:extLst>
          </p:cNvPr>
          <p:cNvSpPr txBox="1"/>
          <p:nvPr/>
        </p:nvSpPr>
        <p:spPr>
          <a:xfrm>
            <a:off x="9187195" y="461037"/>
            <a:ext cx="1849406" cy="461665"/>
          </a:xfrm>
          <a:prstGeom prst="rect">
            <a:avLst/>
          </a:prstGeom>
          <a:noFill/>
        </p:spPr>
        <p:txBody>
          <a:bodyPr wrap="square" rtlCol="0">
            <a:spAutoFit/>
          </a:bodyPr>
          <a:lstStyle/>
          <a:p>
            <a:r>
              <a:rPr lang="en-GB" sz="2400" dirty="0"/>
              <a:t>Other</a:t>
            </a:r>
            <a:endParaRPr lang="LID4096" sz="2400" dirty="0"/>
          </a:p>
        </p:txBody>
      </p:sp>
    </p:spTree>
    <p:extLst>
      <p:ext uri="{BB962C8B-B14F-4D97-AF65-F5344CB8AC3E}">
        <p14:creationId xmlns:p14="http://schemas.microsoft.com/office/powerpoint/2010/main" val="154743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7C9F4-DFC1-6698-9969-59B4BFD7BC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9FE3F4-67E1-396B-70DF-46EE7BC38798}"/>
              </a:ext>
            </a:extLst>
          </p:cNvPr>
          <p:cNvSpPr>
            <a:spLocks noGrp="1"/>
          </p:cNvSpPr>
          <p:nvPr>
            <p:ph type="title"/>
          </p:nvPr>
        </p:nvSpPr>
        <p:spPr/>
        <p:txBody>
          <a:bodyPr/>
          <a:lstStyle/>
          <a:p>
            <a:r>
              <a:rPr lang="en-GB" dirty="0"/>
              <a:t>Quiz: Terminology</a:t>
            </a:r>
            <a:endParaRPr lang="LID4096" dirty="0"/>
          </a:p>
        </p:txBody>
      </p:sp>
      <p:sp>
        <p:nvSpPr>
          <p:cNvPr id="5" name="Content Placeholder 4">
            <a:extLst>
              <a:ext uri="{FF2B5EF4-FFF2-40B4-BE49-F238E27FC236}">
                <a16:creationId xmlns:a16="http://schemas.microsoft.com/office/drawing/2014/main" id="{782F71AF-830E-7B18-5AF4-A6BDD27005D9}"/>
              </a:ext>
            </a:extLst>
          </p:cNvPr>
          <p:cNvSpPr>
            <a:spLocks noGrp="1"/>
          </p:cNvSpPr>
          <p:nvPr>
            <p:ph sz="quarter" idx="10"/>
          </p:nvPr>
        </p:nvSpPr>
        <p:spPr>
          <a:xfrm>
            <a:off x="875566" y="1184015"/>
            <a:ext cx="10644901" cy="1086701"/>
          </a:xfrm>
        </p:spPr>
        <p:txBody>
          <a:bodyPr/>
          <a:lstStyle/>
          <a:p>
            <a:r>
              <a:rPr lang="en-GB" sz="3200" dirty="0"/>
              <a:t>What </a:t>
            </a:r>
            <a:r>
              <a:rPr lang="en-GB" sz="3200" dirty="0" err="1"/>
              <a:t>is</a:t>
            </a:r>
            <a:r>
              <a:rPr lang="en-GB" sz="3200" dirty="0"/>
              <a:t> ChatGPT?</a:t>
            </a:r>
            <a:endParaRPr lang="LID4096" sz="3200" dirty="0"/>
          </a:p>
        </p:txBody>
      </p:sp>
      <p:pic>
        <p:nvPicPr>
          <p:cNvPr id="6" name="Imagem 27">
            <a:extLst>
              <a:ext uri="{FF2B5EF4-FFF2-40B4-BE49-F238E27FC236}">
                <a16:creationId xmlns:a16="http://schemas.microsoft.com/office/drawing/2014/main" id="{AF38CDFC-54B8-E580-239B-0955D630E0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7513" y="4583239"/>
            <a:ext cx="1479108" cy="1479108"/>
          </a:xfrm>
          <a:prstGeom prst="rect">
            <a:avLst/>
          </a:prstGeom>
        </p:spPr>
      </p:pic>
      <p:pic>
        <p:nvPicPr>
          <p:cNvPr id="8" name="Imagem 30">
            <a:extLst>
              <a:ext uri="{FF2B5EF4-FFF2-40B4-BE49-F238E27FC236}">
                <a16:creationId xmlns:a16="http://schemas.microsoft.com/office/drawing/2014/main" id="{44278B05-D389-4B8A-6C4A-DA2923CF4D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1340" y="4564242"/>
            <a:ext cx="1479108" cy="1479108"/>
          </a:xfrm>
          <a:prstGeom prst="rect">
            <a:avLst/>
          </a:prstGeom>
        </p:spPr>
      </p:pic>
      <p:sp>
        <p:nvSpPr>
          <p:cNvPr id="3" name="TextBox 2">
            <a:extLst>
              <a:ext uri="{FF2B5EF4-FFF2-40B4-BE49-F238E27FC236}">
                <a16:creationId xmlns:a16="http://schemas.microsoft.com/office/drawing/2014/main" id="{849D9B07-C722-A4EF-BDB2-20F49416F1DD}"/>
              </a:ext>
            </a:extLst>
          </p:cNvPr>
          <p:cNvSpPr txBox="1"/>
          <p:nvPr/>
        </p:nvSpPr>
        <p:spPr>
          <a:xfrm>
            <a:off x="891302" y="3595077"/>
            <a:ext cx="2383344" cy="523220"/>
          </a:xfrm>
          <a:prstGeom prst="rect">
            <a:avLst/>
          </a:prstGeom>
          <a:noFill/>
        </p:spPr>
        <p:txBody>
          <a:bodyPr wrap="square" rtlCol="0">
            <a:spAutoFit/>
          </a:bodyPr>
          <a:lstStyle/>
          <a:p>
            <a:pPr algn="ctr"/>
            <a:r>
              <a:rPr lang="en-GB" sz="2800" dirty="0"/>
              <a:t>AI Model</a:t>
            </a:r>
            <a:endParaRPr lang="LID4096" sz="2800" dirty="0"/>
          </a:p>
        </p:txBody>
      </p:sp>
      <p:sp>
        <p:nvSpPr>
          <p:cNvPr id="4" name="TextBox 3">
            <a:extLst>
              <a:ext uri="{FF2B5EF4-FFF2-40B4-BE49-F238E27FC236}">
                <a16:creationId xmlns:a16="http://schemas.microsoft.com/office/drawing/2014/main" id="{12B03827-CE1D-17EF-42C6-AC9172394DA0}"/>
              </a:ext>
            </a:extLst>
          </p:cNvPr>
          <p:cNvSpPr txBox="1"/>
          <p:nvPr/>
        </p:nvSpPr>
        <p:spPr>
          <a:xfrm>
            <a:off x="3935395" y="3595077"/>
            <a:ext cx="2383344" cy="523220"/>
          </a:xfrm>
          <a:prstGeom prst="rect">
            <a:avLst/>
          </a:prstGeom>
          <a:noFill/>
        </p:spPr>
        <p:txBody>
          <a:bodyPr wrap="square" rtlCol="0">
            <a:spAutoFit/>
          </a:bodyPr>
          <a:lstStyle/>
          <a:p>
            <a:pPr algn="ctr"/>
            <a:r>
              <a:rPr lang="en-GB" sz="2800" dirty="0"/>
              <a:t>AI System</a:t>
            </a:r>
            <a:endParaRPr lang="LID4096" sz="2800" dirty="0"/>
          </a:p>
        </p:txBody>
      </p:sp>
    </p:spTree>
    <p:extLst>
      <p:ext uri="{BB962C8B-B14F-4D97-AF65-F5344CB8AC3E}">
        <p14:creationId xmlns:p14="http://schemas.microsoft.com/office/powerpoint/2010/main" val="29867288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FEA159-491B-1466-3A01-D31293DB3ECA}"/>
              </a:ext>
            </a:extLst>
          </p:cNvPr>
          <p:cNvSpPr>
            <a:spLocks noGrp="1"/>
          </p:cNvSpPr>
          <p:nvPr>
            <p:ph type="title"/>
          </p:nvPr>
        </p:nvSpPr>
        <p:spPr/>
        <p:txBody>
          <a:bodyPr/>
          <a:lstStyle/>
          <a:p>
            <a:r>
              <a:rPr lang="en-GB" dirty="0"/>
              <a:t>Collaborative Learning with AI Assistants</a:t>
            </a:r>
            <a:endParaRPr lang="LID4096" dirty="0"/>
          </a:p>
        </p:txBody>
      </p:sp>
      <p:sp>
        <p:nvSpPr>
          <p:cNvPr id="5" name="Content Placeholder 4">
            <a:extLst>
              <a:ext uri="{FF2B5EF4-FFF2-40B4-BE49-F238E27FC236}">
                <a16:creationId xmlns:a16="http://schemas.microsoft.com/office/drawing/2014/main" id="{90B86D31-D7E5-0039-E6E0-B88D73639482}"/>
              </a:ext>
            </a:extLst>
          </p:cNvPr>
          <p:cNvSpPr>
            <a:spLocks noGrp="1"/>
          </p:cNvSpPr>
          <p:nvPr>
            <p:ph sz="quarter" idx="10"/>
          </p:nvPr>
        </p:nvSpPr>
        <p:spPr/>
        <p:txBody>
          <a:bodyPr/>
          <a:lstStyle/>
          <a:p>
            <a:pPr marL="342900" indent="-342900">
              <a:buFont typeface="Arial" panose="020B0604020202020204" pitchFamily="34" charset="0"/>
              <a:buChar char="•"/>
            </a:pPr>
            <a:r>
              <a:rPr lang="en-GB" sz="3600" dirty="0"/>
              <a:t>We all learn in parallel how to use GenAI</a:t>
            </a:r>
          </a:p>
          <a:p>
            <a:pPr marL="342900" indent="-342900">
              <a:buFont typeface="Arial" panose="020B0604020202020204" pitchFamily="34" charset="0"/>
              <a:buChar char="•"/>
            </a:pPr>
            <a:r>
              <a:rPr lang="en-GB" sz="3600" dirty="0"/>
              <a:t>Many of us hide how we use it from others</a:t>
            </a:r>
          </a:p>
          <a:p>
            <a:pPr marL="342900" indent="-342900">
              <a:buFont typeface="Arial" panose="020B0604020202020204" pitchFamily="34" charset="0"/>
              <a:buChar char="•"/>
            </a:pPr>
            <a:r>
              <a:rPr lang="en-GB" sz="3600" dirty="0"/>
              <a:t>Some are to shy to share how they use GenAI</a:t>
            </a:r>
            <a:endParaRPr lang="LID4096" sz="3600" dirty="0"/>
          </a:p>
        </p:txBody>
      </p:sp>
      <p:grpSp>
        <p:nvGrpSpPr>
          <p:cNvPr id="6" name="Group 5">
            <a:extLst>
              <a:ext uri="{FF2B5EF4-FFF2-40B4-BE49-F238E27FC236}">
                <a16:creationId xmlns:a16="http://schemas.microsoft.com/office/drawing/2014/main" id="{A30206BC-7C50-1426-61C2-7F812C7DC580}"/>
              </a:ext>
            </a:extLst>
          </p:cNvPr>
          <p:cNvGrpSpPr>
            <a:grpSpLocks noChangeAspect="1"/>
          </p:cNvGrpSpPr>
          <p:nvPr/>
        </p:nvGrpSpPr>
        <p:grpSpPr>
          <a:xfrm>
            <a:off x="3433600" y="3796586"/>
            <a:ext cx="862012" cy="1998425"/>
            <a:chOff x="621102" y="2631056"/>
            <a:chExt cx="379563" cy="879951"/>
          </a:xfrm>
          <a:solidFill>
            <a:srgbClr val="6CAF69"/>
          </a:solidFill>
        </p:grpSpPr>
        <p:sp>
          <p:nvSpPr>
            <p:cNvPr id="7" name="Smiley Face 6">
              <a:extLst>
                <a:ext uri="{FF2B5EF4-FFF2-40B4-BE49-F238E27FC236}">
                  <a16:creationId xmlns:a16="http://schemas.microsoft.com/office/drawing/2014/main" id="{E19239B1-C80C-0871-0C78-2AF130CA7866}"/>
                </a:ext>
              </a:extLst>
            </p:cNvPr>
            <p:cNvSpPr/>
            <p:nvPr/>
          </p:nvSpPr>
          <p:spPr>
            <a:xfrm>
              <a:off x="621102" y="2631056"/>
              <a:ext cx="379563" cy="362309"/>
            </a:xfrm>
            <a:prstGeom prst="smileyFace">
              <a:avLst>
                <a:gd name="adj" fmla="val 4653"/>
              </a:avLst>
            </a:prstGeom>
            <a:grp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a:extLst>
                <a:ext uri="{FF2B5EF4-FFF2-40B4-BE49-F238E27FC236}">
                  <a16:creationId xmlns:a16="http://schemas.microsoft.com/office/drawing/2014/main" id="{5A6E3B2B-DC8A-CFCF-FACF-5B03E1438242}"/>
                </a:ext>
              </a:extLst>
            </p:cNvPr>
            <p:cNvCxnSpPr>
              <a:stCxn id="7"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E9FD36F-C3E6-EB65-14D2-1F19471DB468}"/>
                </a:ext>
              </a:extLst>
            </p:cNvPr>
            <p:cNvCxnSpPr>
              <a:stCxn id="7"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5790B7-CB5A-2C40-45EE-5415F34B55AE}"/>
                </a:ext>
              </a:extLst>
            </p:cNvPr>
            <p:cNvCxnSpPr>
              <a:stCxn id="7"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0C0D3C7-2D4C-5F11-D129-852362442F29}"/>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FF246A2-8A15-9170-FB43-13397F424F20}"/>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4F5E6449-99BC-A4A2-9F94-0855C68CE4DB}"/>
              </a:ext>
            </a:extLst>
          </p:cNvPr>
          <p:cNvGrpSpPr/>
          <p:nvPr/>
        </p:nvGrpSpPr>
        <p:grpSpPr>
          <a:xfrm>
            <a:off x="1666871" y="3777482"/>
            <a:ext cx="1099659" cy="1451191"/>
            <a:chOff x="2653878" y="3541254"/>
            <a:chExt cx="1099659" cy="1451191"/>
          </a:xfrm>
        </p:grpSpPr>
        <p:sp>
          <p:nvSpPr>
            <p:cNvPr id="14" name="Oval 13">
              <a:extLst>
                <a:ext uri="{FF2B5EF4-FFF2-40B4-BE49-F238E27FC236}">
                  <a16:creationId xmlns:a16="http://schemas.microsoft.com/office/drawing/2014/main" id="{6EF47200-B698-DA26-A9B3-346D90EC8EE8}"/>
                </a:ext>
              </a:extLst>
            </p:cNvPr>
            <p:cNvSpPr/>
            <p:nvPr/>
          </p:nvSpPr>
          <p:spPr>
            <a:xfrm>
              <a:off x="2862286" y="354125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5" name="Oval 14">
              <a:extLst>
                <a:ext uri="{FF2B5EF4-FFF2-40B4-BE49-F238E27FC236}">
                  <a16:creationId xmlns:a16="http://schemas.microsoft.com/office/drawing/2014/main" id="{79337A0E-BA16-4654-384D-8570933E2AF9}"/>
                </a:ext>
              </a:extLst>
            </p:cNvPr>
            <p:cNvSpPr/>
            <p:nvPr/>
          </p:nvSpPr>
          <p:spPr>
            <a:xfrm>
              <a:off x="3014686" y="3693654"/>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6" name="Oval 15">
              <a:extLst>
                <a:ext uri="{FF2B5EF4-FFF2-40B4-BE49-F238E27FC236}">
                  <a16:creationId xmlns:a16="http://schemas.microsoft.com/office/drawing/2014/main" id="{A9B1F9F1-3F49-2FD0-69F7-0233978B88E5}"/>
                </a:ext>
              </a:extLst>
            </p:cNvPr>
            <p:cNvSpPr/>
            <p:nvPr/>
          </p:nvSpPr>
          <p:spPr>
            <a:xfrm>
              <a:off x="2748532" y="3731863"/>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7" name="Oval 16">
              <a:extLst>
                <a:ext uri="{FF2B5EF4-FFF2-40B4-BE49-F238E27FC236}">
                  <a16:creationId xmlns:a16="http://schemas.microsoft.com/office/drawing/2014/main" id="{B6E4455B-C407-C52D-68BC-B830E652CF89}"/>
                </a:ext>
              </a:extLst>
            </p:cNvPr>
            <p:cNvSpPr/>
            <p:nvPr/>
          </p:nvSpPr>
          <p:spPr>
            <a:xfrm>
              <a:off x="2653878" y="3560358"/>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Oval 17">
              <a:extLst>
                <a:ext uri="{FF2B5EF4-FFF2-40B4-BE49-F238E27FC236}">
                  <a16:creationId xmlns:a16="http://schemas.microsoft.com/office/drawing/2014/main" id="{22433A63-6F67-4C11-68A0-EC872DEBD223}"/>
                </a:ext>
              </a:extLst>
            </p:cNvPr>
            <p:cNvSpPr/>
            <p:nvPr/>
          </p:nvSpPr>
          <p:spPr>
            <a:xfrm>
              <a:off x="2709886" y="3655445"/>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9" name="Oval 18">
              <a:extLst>
                <a:ext uri="{FF2B5EF4-FFF2-40B4-BE49-F238E27FC236}">
                  <a16:creationId xmlns:a16="http://schemas.microsoft.com/office/drawing/2014/main" id="{C4656114-16BC-8582-7D21-147EBC252A8A}"/>
                </a:ext>
              </a:extLst>
            </p:cNvPr>
            <p:cNvSpPr/>
            <p:nvPr/>
          </p:nvSpPr>
          <p:spPr>
            <a:xfrm>
              <a:off x="2862286" y="3731863"/>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0" name="TextBox 19">
              <a:extLst>
                <a:ext uri="{FF2B5EF4-FFF2-40B4-BE49-F238E27FC236}">
                  <a16:creationId xmlns:a16="http://schemas.microsoft.com/office/drawing/2014/main" id="{3B185FEF-5FB0-36F4-6BB7-DDE667B8968D}"/>
                </a:ext>
              </a:extLst>
            </p:cNvPr>
            <p:cNvSpPr txBox="1"/>
            <p:nvPr/>
          </p:nvSpPr>
          <p:spPr>
            <a:xfrm>
              <a:off x="2748532" y="4623113"/>
              <a:ext cx="1005005" cy="369332"/>
            </a:xfrm>
            <a:prstGeom prst="rect">
              <a:avLst/>
            </a:prstGeom>
            <a:noFill/>
          </p:spPr>
          <p:txBody>
            <a:bodyPr wrap="square" rtlCol="0">
              <a:spAutoFit/>
            </a:bodyPr>
            <a:lstStyle/>
            <a:p>
              <a:pPr algn="ctr"/>
              <a:r>
                <a:rPr lang="en-GB" dirty="0"/>
                <a:t>LLM</a:t>
              </a:r>
              <a:endParaRPr lang="LID4096" dirty="0"/>
            </a:p>
          </p:txBody>
        </p:sp>
      </p:grpSp>
      <p:grpSp>
        <p:nvGrpSpPr>
          <p:cNvPr id="21" name="Group 20">
            <a:extLst>
              <a:ext uri="{FF2B5EF4-FFF2-40B4-BE49-F238E27FC236}">
                <a16:creationId xmlns:a16="http://schemas.microsoft.com/office/drawing/2014/main" id="{07DFEEA1-B8A8-BCBE-B75E-1484184FA9AF}"/>
              </a:ext>
            </a:extLst>
          </p:cNvPr>
          <p:cNvGrpSpPr>
            <a:grpSpLocks noChangeAspect="1"/>
          </p:cNvGrpSpPr>
          <p:nvPr/>
        </p:nvGrpSpPr>
        <p:grpSpPr>
          <a:xfrm>
            <a:off x="7258841" y="3777482"/>
            <a:ext cx="862012" cy="1998425"/>
            <a:chOff x="621102" y="2631056"/>
            <a:chExt cx="379563" cy="879951"/>
          </a:xfrm>
          <a:solidFill>
            <a:srgbClr val="6CAF69"/>
          </a:solidFill>
        </p:grpSpPr>
        <p:sp>
          <p:nvSpPr>
            <p:cNvPr id="22" name="Smiley Face 21">
              <a:extLst>
                <a:ext uri="{FF2B5EF4-FFF2-40B4-BE49-F238E27FC236}">
                  <a16:creationId xmlns:a16="http://schemas.microsoft.com/office/drawing/2014/main" id="{74E02D79-15BA-61EB-E252-B73144EAD180}"/>
                </a:ext>
              </a:extLst>
            </p:cNvPr>
            <p:cNvSpPr/>
            <p:nvPr/>
          </p:nvSpPr>
          <p:spPr>
            <a:xfrm>
              <a:off x="621102" y="2631056"/>
              <a:ext cx="379563" cy="362309"/>
            </a:xfrm>
            <a:prstGeom prst="smileyFace">
              <a:avLst>
                <a:gd name="adj" fmla="val 4653"/>
              </a:avLst>
            </a:prstGeom>
            <a:solidFill>
              <a:srgbClr val="009EE0"/>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 name="Straight Connector 22">
              <a:extLst>
                <a:ext uri="{FF2B5EF4-FFF2-40B4-BE49-F238E27FC236}">
                  <a16:creationId xmlns:a16="http://schemas.microsoft.com/office/drawing/2014/main" id="{78CB1D0E-6F64-17C2-5228-0B9D2EEEE66D}"/>
                </a:ext>
              </a:extLst>
            </p:cNvPr>
            <p:cNvCxnSpPr>
              <a:stCxn id="22"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837F303-C133-09D9-A24F-9C10F921C2C7}"/>
                </a:ext>
              </a:extLst>
            </p:cNvPr>
            <p:cNvCxnSpPr>
              <a:stCxn id="22"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2EA17DD-BC10-82E0-27E2-E826EA9F417D}"/>
                </a:ext>
              </a:extLst>
            </p:cNvPr>
            <p:cNvCxnSpPr>
              <a:stCxn id="22"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24CBD85-58CB-D7E9-09F8-21AEBDB89226}"/>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54D29DD-1026-A45C-1DB3-CB26F4FE08FD}"/>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BF4B7C43-3287-948E-8E69-FFED23ED7D7C}"/>
              </a:ext>
            </a:extLst>
          </p:cNvPr>
          <p:cNvGrpSpPr/>
          <p:nvPr/>
        </p:nvGrpSpPr>
        <p:grpSpPr>
          <a:xfrm>
            <a:off x="8809351" y="3787642"/>
            <a:ext cx="1099659" cy="1451191"/>
            <a:chOff x="2653878" y="3541254"/>
            <a:chExt cx="1099659" cy="1451191"/>
          </a:xfrm>
        </p:grpSpPr>
        <p:sp>
          <p:nvSpPr>
            <p:cNvPr id="29" name="Oval 28">
              <a:extLst>
                <a:ext uri="{FF2B5EF4-FFF2-40B4-BE49-F238E27FC236}">
                  <a16:creationId xmlns:a16="http://schemas.microsoft.com/office/drawing/2014/main" id="{96FC9C32-6792-BCDA-7766-BD953A05FBE4}"/>
                </a:ext>
              </a:extLst>
            </p:cNvPr>
            <p:cNvSpPr/>
            <p:nvPr/>
          </p:nvSpPr>
          <p:spPr>
            <a:xfrm>
              <a:off x="2862286" y="354125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0" name="Oval 29">
              <a:extLst>
                <a:ext uri="{FF2B5EF4-FFF2-40B4-BE49-F238E27FC236}">
                  <a16:creationId xmlns:a16="http://schemas.microsoft.com/office/drawing/2014/main" id="{125B756D-5CE6-5166-E497-197BCDB91A9A}"/>
                </a:ext>
              </a:extLst>
            </p:cNvPr>
            <p:cNvSpPr/>
            <p:nvPr/>
          </p:nvSpPr>
          <p:spPr>
            <a:xfrm>
              <a:off x="3014686" y="3693654"/>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1" name="Oval 30">
              <a:extLst>
                <a:ext uri="{FF2B5EF4-FFF2-40B4-BE49-F238E27FC236}">
                  <a16:creationId xmlns:a16="http://schemas.microsoft.com/office/drawing/2014/main" id="{0C2B6040-DF4F-12C5-303F-E25DE799C71A}"/>
                </a:ext>
              </a:extLst>
            </p:cNvPr>
            <p:cNvSpPr/>
            <p:nvPr/>
          </p:nvSpPr>
          <p:spPr>
            <a:xfrm>
              <a:off x="2748532" y="3731863"/>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2" name="Oval 31">
              <a:extLst>
                <a:ext uri="{FF2B5EF4-FFF2-40B4-BE49-F238E27FC236}">
                  <a16:creationId xmlns:a16="http://schemas.microsoft.com/office/drawing/2014/main" id="{2FA19545-7887-797C-4BC0-6080982333CB}"/>
                </a:ext>
              </a:extLst>
            </p:cNvPr>
            <p:cNvSpPr/>
            <p:nvPr/>
          </p:nvSpPr>
          <p:spPr>
            <a:xfrm>
              <a:off x="2653878" y="3560358"/>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3" name="Oval 32">
              <a:extLst>
                <a:ext uri="{FF2B5EF4-FFF2-40B4-BE49-F238E27FC236}">
                  <a16:creationId xmlns:a16="http://schemas.microsoft.com/office/drawing/2014/main" id="{89A53BA5-7D81-0EF4-9FFF-2D6AF3A6DE70}"/>
                </a:ext>
              </a:extLst>
            </p:cNvPr>
            <p:cNvSpPr/>
            <p:nvPr/>
          </p:nvSpPr>
          <p:spPr>
            <a:xfrm>
              <a:off x="2709886" y="3655445"/>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4" name="Oval 33">
              <a:extLst>
                <a:ext uri="{FF2B5EF4-FFF2-40B4-BE49-F238E27FC236}">
                  <a16:creationId xmlns:a16="http://schemas.microsoft.com/office/drawing/2014/main" id="{DB0AAA3C-5791-4EC3-A2BE-172F4618CA7B}"/>
                </a:ext>
              </a:extLst>
            </p:cNvPr>
            <p:cNvSpPr/>
            <p:nvPr/>
          </p:nvSpPr>
          <p:spPr>
            <a:xfrm>
              <a:off x="2862286" y="3731863"/>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5" name="TextBox 34">
              <a:extLst>
                <a:ext uri="{FF2B5EF4-FFF2-40B4-BE49-F238E27FC236}">
                  <a16:creationId xmlns:a16="http://schemas.microsoft.com/office/drawing/2014/main" id="{89B62622-8676-0383-21F3-46C9B88FADCB}"/>
                </a:ext>
              </a:extLst>
            </p:cNvPr>
            <p:cNvSpPr txBox="1"/>
            <p:nvPr/>
          </p:nvSpPr>
          <p:spPr>
            <a:xfrm>
              <a:off x="2748532" y="4623113"/>
              <a:ext cx="1005005" cy="369332"/>
            </a:xfrm>
            <a:prstGeom prst="rect">
              <a:avLst/>
            </a:prstGeom>
            <a:noFill/>
          </p:spPr>
          <p:txBody>
            <a:bodyPr wrap="square" rtlCol="0">
              <a:spAutoFit/>
            </a:bodyPr>
            <a:lstStyle/>
            <a:p>
              <a:pPr algn="ctr"/>
              <a:r>
                <a:rPr lang="en-GB" dirty="0"/>
                <a:t>LLM</a:t>
              </a:r>
              <a:endParaRPr lang="LID4096" dirty="0"/>
            </a:p>
          </p:txBody>
        </p:sp>
      </p:grpSp>
      <p:sp>
        <p:nvSpPr>
          <p:cNvPr id="36" name="Arrow: Left-Right 35">
            <a:extLst>
              <a:ext uri="{FF2B5EF4-FFF2-40B4-BE49-F238E27FC236}">
                <a16:creationId xmlns:a16="http://schemas.microsoft.com/office/drawing/2014/main" id="{EA2237BC-7AE1-BA75-14EC-6890F74882B7}"/>
              </a:ext>
            </a:extLst>
          </p:cNvPr>
          <p:cNvSpPr/>
          <p:nvPr/>
        </p:nvSpPr>
        <p:spPr>
          <a:xfrm>
            <a:off x="8186420" y="4076708"/>
            <a:ext cx="545862" cy="264160"/>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7" name="Arrow: Left-Right 36">
            <a:extLst>
              <a:ext uri="{FF2B5EF4-FFF2-40B4-BE49-F238E27FC236}">
                <a16:creationId xmlns:a16="http://schemas.microsoft.com/office/drawing/2014/main" id="{2EF2A2B7-E7C7-6315-3BF2-607CC4347E51}"/>
              </a:ext>
            </a:extLst>
          </p:cNvPr>
          <p:cNvSpPr/>
          <p:nvPr/>
        </p:nvSpPr>
        <p:spPr>
          <a:xfrm>
            <a:off x="2793084" y="4076708"/>
            <a:ext cx="545862" cy="264160"/>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8" name="Arrow: Left-Right 37">
            <a:extLst>
              <a:ext uri="{FF2B5EF4-FFF2-40B4-BE49-F238E27FC236}">
                <a16:creationId xmlns:a16="http://schemas.microsoft.com/office/drawing/2014/main" id="{3E18A02D-BB25-84C3-8877-6538C350A013}"/>
              </a:ext>
            </a:extLst>
          </p:cNvPr>
          <p:cNvSpPr/>
          <p:nvPr/>
        </p:nvSpPr>
        <p:spPr>
          <a:xfrm>
            <a:off x="5110224" y="3920196"/>
            <a:ext cx="1334004" cy="533543"/>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4836828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06FF3A2-1D89-8DBB-1E12-C73C4872D8B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332CBE7-18D0-08A7-6526-EBBFA77773E7}"/>
              </a:ext>
            </a:extLst>
          </p:cNvPr>
          <p:cNvSpPr>
            <a:spLocks noGrp="1"/>
          </p:cNvSpPr>
          <p:nvPr>
            <p:ph type="title"/>
          </p:nvPr>
        </p:nvSpPr>
        <p:spPr/>
        <p:txBody>
          <a:bodyPr/>
          <a:lstStyle/>
          <a:p>
            <a:r>
              <a:rPr lang="en-GB" dirty="0"/>
              <a:t>Collaborative Learning with AI Assistants</a:t>
            </a:r>
            <a:endParaRPr lang="LID4096" dirty="0"/>
          </a:p>
        </p:txBody>
      </p:sp>
      <p:sp>
        <p:nvSpPr>
          <p:cNvPr id="5" name="Content Placeholder 4">
            <a:extLst>
              <a:ext uri="{FF2B5EF4-FFF2-40B4-BE49-F238E27FC236}">
                <a16:creationId xmlns:a16="http://schemas.microsoft.com/office/drawing/2014/main" id="{6185F927-7A4C-A507-934B-C17B71A46DD6}"/>
              </a:ext>
            </a:extLst>
          </p:cNvPr>
          <p:cNvSpPr>
            <a:spLocks noGrp="1"/>
          </p:cNvSpPr>
          <p:nvPr>
            <p:ph sz="quarter" idx="10"/>
          </p:nvPr>
        </p:nvSpPr>
        <p:spPr>
          <a:xfrm>
            <a:off x="875566" y="1184015"/>
            <a:ext cx="10644901" cy="1101985"/>
          </a:xfrm>
        </p:spPr>
        <p:txBody>
          <a:bodyPr/>
          <a:lstStyle/>
          <a:p>
            <a:pPr marL="342900" indent="-342900">
              <a:buFont typeface="Arial" panose="020B0604020202020204" pitchFamily="34" charset="0"/>
              <a:buChar char="•"/>
            </a:pPr>
            <a:r>
              <a:rPr lang="en-GB" sz="2800" dirty="0"/>
              <a:t>By introducing GenAI into our discussions, we could learn from each other, while using it transparently.</a:t>
            </a:r>
            <a:endParaRPr lang="LID4096" sz="2800" dirty="0"/>
          </a:p>
        </p:txBody>
      </p:sp>
      <p:grpSp>
        <p:nvGrpSpPr>
          <p:cNvPr id="6" name="Group 5">
            <a:extLst>
              <a:ext uri="{FF2B5EF4-FFF2-40B4-BE49-F238E27FC236}">
                <a16:creationId xmlns:a16="http://schemas.microsoft.com/office/drawing/2014/main" id="{A8FEE2F0-AF00-F11D-C094-D6679EAAE05C}"/>
              </a:ext>
            </a:extLst>
          </p:cNvPr>
          <p:cNvGrpSpPr>
            <a:grpSpLocks noChangeAspect="1"/>
          </p:cNvGrpSpPr>
          <p:nvPr/>
        </p:nvGrpSpPr>
        <p:grpSpPr>
          <a:xfrm>
            <a:off x="3777610" y="2285996"/>
            <a:ext cx="862012" cy="1998425"/>
            <a:chOff x="621102" y="2631056"/>
            <a:chExt cx="379563" cy="879951"/>
          </a:xfrm>
          <a:solidFill>
            <a:srgbClr val="6CAF69"/>
          </a:solidFill>
        </p:grpSpPr>
        <p:sp>
          <p:nvSpPr>
            <p:cNvPr id="7" name="Smiley Face 6">
              <a:extLst>
                <a:ext uri="{FF2B5EF4-FFF2-40B4-BE49-F238E27FC236}">
                  <a16:creationId xmlns:a16="http://schemas.microsoft.com/office/drawing/2014/main" id="{C7AE1BC7-D83F-6219-0911-441694006915}"/>
                </a:ext>
              </a:extLst>
            </p:cNvPr>
            <p:cNvSpPr/>
            <p:nvPr/>
          </p:nvSpPr>
          <p:spPr>
            <a:xfrm>
              <a:off x="621102" y="2631056"/>
              <a:ext cx="379563" cy="362309"/>
            </a:xfrm>
            <a:prstGeom prst="smileyFace">
              <a:avLst>
                <a:gd name="adj" fmla="val 4653"/>
              </a:avLst>
            </a:prstGeom>
            <a:grp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a:extLst>
                <a:ext uri="{FF2B5EF4-FFF2-40B4-BE49-F238E27FC236}">
                  <a16:creationId xmlns:a16="http://schemas.microsoft.com/office/drawing/2014/main" id="{F5F52B6B-6470-837C-50B1-E7C8EBEE45FB}"/>
                </a:ext>
              </a:extLst>
            </p:cNvPr>
            <p:cNvCxnSpPr>
              <a:stCxn id="7"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8A0B4B6-6B13-9FD5-302E-E1C5CFF7E1D1}"/>
                </a:ext>
              </a:extLst>
            </p:cNvPr>
            <p:cNvCxnSpPr>
              <a:stCxn id="7"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F404A73-8D9E-3720-8FF0-F85B37B00253}"/>
                </a:ext>
              </a:extLst>
            </p:cNvPr>
            <p:cNvCxnSpPr>
              <a:stCxn id="7"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81E9F32-349F-4B3B-D7A4-C08E15493162}"/>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4E6A3DA-D3B6-8398-808A-98947AD2B4B8}"/>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22BA7922-E032-F246-AFC7-C1E4455CFC47}"/>
              </a:ext>
            </a:extLst>
          </p:cNvPr>
          <p:cNvGrpSpPr>
            <a:grpSpLocks noChangeAspect="1"/>
          </p:cNvGrpSpPr>
          <p:nvPr/>
        </p:nvGrpSpPr>
        <p:grpSpPr>
          <a:xfrm>
            <a:off x="7654973" y="2333139"/>
            <a:ext cx="862012" cy="1998425"/>
            <a:chOff x="621102" y="2631056"/>
            <a:chExt cx="379563" cy="879951"/>
          </a:xfrm>
          <a:solidFill>
            <a:srgbClr val="6CAF69"/>
          </a:solidFill>
        </p:grpSpPr>
        <p:sp>
          <p:nvSpPr>
            <p:cNvPr id="22" name="Smiley Face 21">
              <a:extLst>
                <a:ext uri="{FF2B5EF4-FFF2-40B4-BE49-F238E27FC236}">
                  <a16:creationId xmlns:a16="http://schemas.microsoft.com/office/drawing/2014/main" id="{2E82C3F4-EE02-9A62-9D0B-04E1AC4DE5CE}"/>
                </a:ext>
              </a:extLst>
            </p:cNvPr>
            <p:cNvSpPr/>
            <p:nvPr/>
          </p:nvSpPr>
          <p:spPr>
            <a:xfrm>
              <a:off x="621102" y="2631056"/>
              <a:ext cx="379563" cy="362309"/>
            </a:xfrm>
            <a:prstGeom prst="smileyFace">
              <a:avLst>
                <a:gd name="adj" fmla="val 4653"/>
              </a:avLst>
            </a:prstGeom>
            <a:solidFill>
              <a:srgbClr val="009EE0"/>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 name="Straight Connector 22">
              <a:extLst>
                <a:ext uri="{FF2B5EF4-FFF2-40B4-BE49-F238E27FC236}">
                  <a16:creationId xmlns:a16="http://schemas.microsoft.com/office/drawing/2014/main" id="{0996C838-DFFA-3039-72F6-62BAA17C9408}"/>
                </a:ext>
              </a:extLst>
            </p:cNvPr>
            <p:cNvCxnSpPr>
              <a:stCxn id="22" idx="4"/>
            </p:cNvCxnSpPr>
            <p:nvPr/>
          </p:nvCxnSpPr>
          <p:spPr>
            <a:xfrm flipH="1">
              <a:off x="810883" y="2993365"/>
              <a:ext cx="1" cy="403823"/>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E4EBBDE-A3B3-F1A3-DB9F-74D87F0C19EF}"/>
                </a:ext>
              </a:extLst>
            </p:cNvPr>
            <p:cNvCxnSpPr>
              <a:stCxn id="22" idx="4"/>
            </p:cNvCxnSpPr>
            <p:nvPr/>
          </p:nvCxnSpPr>
          <p:spPr>
            <a:xfrm>
              <a:off x="810884"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24817FA-17C6-2C5F-6E81-DD50B7E6BE04}"/>
                </a:ext>
              </a:extLst>
            </p:cNvPr>
            <p:cNvCxnSpPr>
              <a:stCxn id="22" idx="4"/>
            </p:cNvCxnSpPr>
            <p:nvPr/>
          </p:nvCxnSpPr>
          <p:spPr>
            <a:xfrm flipH="1">
              <a:off x="671856" y="2993365"/>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0C5E2B7-2C22-3A05-6A46-C31AD54561D9}"/>
                </a:ext>
              </a:extLst>
            </p:cNvPr>
            <p:cNvCxnSpPr/>
            <p:nvPr/>
          </p:nvCxnSpPr>
          <p:spPr>
            <a:xfrm flipH="1">
              <a:off x="671855" y="3397188"/>
              <a:ext cx="139028"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6769560-73F7-814C-7A7C-1D0C67C3F7E8}"/>
                </a:ext>
              </a:extLst>
            </p:cNvPr>
            <p:cNvCxnSpPr/>
            <p:nvPr/>
          </p:nvCxnSpPr>
          <p:spPr>
            <a:xfrm>
              <a:off x="810883" y="3397187"/>
              <a:ext cx="139027" cy="113819"/>
            </a:xfrm>
            <a:prstGeom prst="line">
              <a:avLst/>
            </a:prstGeom>
            <a:grpFill/>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F179EDEB-2698-048B-7DA0-82299E43909C}"/>
              </a:ext>
            </a:extLst>
          </p:cNvPr>
          <p:cNvGrpSpPr/>
          <p:nvPr/>
        </p:nvGrpSpPr>
        <p:grpSpPr>
          <a:xfrm>
            <a:off x="5615180" y="4522762"/>
            <a:ext cx="1099659" cy="1451191"/>
            <a:chOff x="2653878" y="3541254"/>
            <a:chExt cx="1099659" cy="1451191"/>
          </a:xfrm>
        </p:grpSpPr>
        <p:sp>
          <p:nvSpPr>
            <p:cNvPr id="29" name="Oval 28">
              <a:extLst>
                <a:ext uri="{FF2B5EF4-FFF2-40B4-BE49-F238E27FC236}">
                  <a16:creationId xmlns:a16="http://schemas.microsoft.com/office/drawing/2014/main" id="{AC367E1D-22C3-5B7E-A622-3A26FD990691}"/>
                </a:ext>
              </a:extLst>
            </p:cNvPr>
            <p:cNvSpPr/>
            <p:nvPr/>
          </p:nvSpPr>
          <p:spPr>
            <a:xfrm>
              <a:off x="2862286" y="3541254"/>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0" name="Oval 29">
              <a:extLst>
                <a:ext uri="{FF2B5EF4-FFF2-40B4-BE49-F238E27FC236}">
                  <a16:creationId xmlns:a16="http://schemas.microsoft.com/office/drawing/2014/main" id="{547EBDA9-3E4A-8F8F-5CFC-B4D48EA8697D}"/>
                </a:ext>
              </a:extLst>
            </p:cNvPr>
            <p:cNvSpPr/>
            <p:nvPr/>
          </p:nvSpPr>
          <p:spPr>
            <a:xfrm>
              <a:off x="3014686" y="3693654"/>
              <a:ext cx="700205"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1" name="Oval 30">
              <a:extLst>
                <a:ext uri="{FF2B5EF4-FFF2-40B4-BE49-F238E27FC236}">
                  <a16:creationId xmlns:a16="http://schemas.microsoft.com/office/drawing/2014/main" id="{74AB5612-F758-EBEC-2E83-37BCB48A733A}"/>
                </a:ext>
              </a:extLst>
            </p:cNvPr>
            <p:cNvSpPr/>
            <p:nvPr/>
          </p:nvSpPr>
          <p:spPr>
            <a:xfrm>
              <a:off x="2748532" y="3731863"/>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2" name="Oval 31">
              <a:extLst>
                <a:ext uri="{FF2B5EF4-FFF2-40B4-BE49-F238E27FC236}">
                  <a16:creationId xmlns:a16="http://schemas.microsoft.com/office/drawing/2014/main" id="{73533656-7A5D-A96F-AC0D-51B2766F5720}"/>
                </a:ext>
              </a:extLst>
            </p:cNvPr>
            <p:cNvSpPr/>
            <p:nvPr/>
          </p:nvSpPr>
          <p:spPr>
            <a:xfrm>
              <a:off x="2653878" y="3560358"/>
              <a:ext cx="891251" cy="798653"/>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3" name="Oval 32">
              <a:extLst>
                <a:ext uri="{FF2B5EF4-FFF2-40B4-BE49-F238E27FC236}">
                  <a16:creationId xmlns:a16="http://schemas.microsoft.com/office/drawing/2014/main" id="{D383741E-B268-B9A9-C37F-A018BF844938}"/>
                </a:ext>
              </a:extLst>
            </p:cNvPr>
            <p:cNvSpPr/>
            <p:nvPr/>
          </p:nvSpPr>
          <p:spPr>
            <a:xfrm>
              <a:off x="2709886" y="3655445"/>
              <a:ext cx="891251" cy="592387"/>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4" name="Oval 33">
              <a:extLst>
                <a:ext uri="{FF2B5EF4-FFF2-40B4-BE49-F238E27FC236}">
                  <a16:creationId xmlns:a16="http://schemas.microsoft.com/office/drawing/2014/main" id="{E8C95ECE-5BBA-722B-184E-DC4A39615583}"/>
                </a:ext>
              </a:extLst>
            </p:cNvPr>
            <p:cNvSpPr/>
            <p:nvPr/>
          </p:nvSpPr>
          <p:spPr>
            <a:xfrm>
              <a:off x="2862286" y="3731863"/>
              <a:ext cx="567161" cy="575250"/>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5" name="TextBox 34">
              <a:extLst>
                <a:ext uri="{FF2B5EF4-FFF2-40B4-BE49-F238E27FC236}">
                  <a16:creationId xmlns:a16="http://schemas.microsoft.com/office/drawing/2014/main" id="{F0F5EA62-6BD2-BA84-3816-E625A42D91DA}"/>
                </a:ext>
              </a:extLst>
            </p:cNvPr>
            <p:cNvSpPr txBox="1"/>
            <p:nvPr/>
          </p:nvSpPr>
          <p:spPr>
            <a:xfrm>
              <a:off x="2748532" y="4623113"/>
              <a:ext cx="1005005" cy="369332"/>
            </a:xfrm>
            <a:prstGeom prst="rect">
              <a:avLst/>
            </a:prstGeom>
            <a:noFill/>
          </p:spPr>
          <p:txBody>
            <a:bodyPr wrap="square" rtlCol="0">
              <a:spAutoFit/>
            </a:bodyPr>
            <a:lstStyle/>
            <a:p>
              <a:pPr algn="ctr"/>
              <a:r>
                <a:rPr lang="en-GB" dirty="0"/>
                <a:t>LLM</a:t>
              </a:r>
              <a:endParaRPr lang="LID4096" dirty="0"/>
            </a:p>
          </p:txBody>
        </p:sp>
      </p:grpSp>
      <p:sp>
        <p:nvSpPr>
          <p:cNvPr id="2" name="Arrow: Left-Right 1">
            <a:extLst>
              <a:ext uri="{FF2B5EF4-FFF2-40B4-BE49-F238E27FC236}">
                <a16:creationId xmlns:a16="http://schemas.microsoft.com/office/drawing/2014/main" id="{DD319CC1-0C0D-E332-D5D6-A84CBACD283C}"/>
              </a:ext>
            </a:extLst>
          </p:cNvPr>
          <p:cNvSpPr/>
          <p:nvPr/>
        </p:nvSpPr>
        <p:spPr>
          <a:xfrm rot="20022487">
            <a:off x="6214173" y="2832923"/>
            <a:ext cx="1334004" cy="533543"/>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 name="Arrow: Left-Right 2">
            <a:extLst>
              <a:ext uri="{FF2B5EF4-FFF2-40B4-BE49-F238E27FC236}">
                <a16:creationId xmlns:a16="http://schemas.microsoft.com/office/drawing/2014/main" id="{6CD58FFA-0CA4-BD16-F4F0-A6A45EC450D8}"/>
              </a:ext>
            </a:extLst>
          </p:cNvPr>
          <p:cNvSpPr/>
          <p:nvPr/>
        </p:nvSpPr>
        <p:spPr>
          <a:xfrm rot="1504137">
            <a:off x="4817093" y="2843286"/>
            <a:ext cx="1334004" cy="533543"/>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8" name="Arrow: Left-Right 37">
            <a:extLst>
              <a:ext uri="{FF2B5EF4-FFF2-40B4-BE49-F238E27FC236}">
                <a16:creationId xmlns:a16="http://schemas.microsoft.com/office/drawing/2014/main" id="{BD0A201A-3FC7-E2C3-0D96-960E8A4C6410}"/>
              </a:ext>
            </a:extLst>
          </p:cNvPr>
          <p:cNvSpPr/>
          <p:nvPr/>
        </p:nvSpPr>
        <p:spPr>
          <a:xfrm rot="5400000">
            <a:off x="5706115" y="3662687"/>
            <a:ext cx="917107" cy="533543"/>
          </a:xfrm>
          <a:prstGeom prst="left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0" name="TextBox 39">
            <a:extLst>
              <a:ext uri="{FF2B5EF4-FFF2-40B4-BE49-F238E27FC236}">
                <a16:creationId xmlns:a16="http://schemas.microsoft.com/office/drawing/2014/main" id="{52B4D6CF-42E2-0825-603E-5886B5B36E2F}"/>
              </a:ext>
            </a:extLst>
          </p:cNvPr>
          <p:cNvSpPr txBox="1"/>
          <p:nvPr/>
        </p:nvSpPr>
        <p:spPr>
          <a:xfrm>
            <a:off x="2618376" y="7825155"/>
            <a:ext cx="7833360" cy="646331"/>
          </a:xfrm>
          <a:prstGeom prst="rect">
            <a:avLst/>
          </a:prstGeom>
          <a:noFill/>
        </p:spPr>
        <p:txBody>
          <a:bodyPr wrap="square">
            <a:spAutoFit/>
          </a:bodyPr>
          <a:lstStyle/>
          <a:p>
            <a:r>
              <a:rPr lang="LID4096" dirty="0"/>
              <a:t>https://www.microsoft.com/insidetrack/blog/enabling-real-time-multi-employee-collaboration-at-microsoft-with-copilot-pages/</a:t>
            </a:r>
          </a:p>
        </p:txBody>
      </p:sp>
    </p:spTree>
    <p:extLst>
      <p:ext uri="{BB962C8B-B14F-4D97-AF65-F5344CB8AC3E}">
        <p14:creationId xmlns:p14="http://schemas.microsoft.com/office/powerpoint/2010/main" val="3021762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0AD7F-57AC-BF36-A487-BB1BA42692E2}"/>
            </a:ext>
          </a:extLst>
        </p:cNvPr>
        <p:cNvGrpSpPr/>
        <p:nvPr/>
      </p:nvGrpSpPr>
      <p:grpSpPr>
        <a:xfrm>
          <a:off x="0" y="0"/>
          <a:ext cx="0" cy="0"/>
          <a:chOff x="0" y="0"/>
          <a:chExt cx="0" cy="0"/>
        </a:xfrm>
      </p:grpSpPr>
      <p:sp>
        <p:nvSpPr>
          <p:cNvPr id="9" name="Textplatzhalter 2">
            <a:extLst>
              <a:ext uri="{FF2B5EF4-FFF2-40B4-BE49-F238E27FC236}">
                <a16:creationId xmlns:a16="http://schemas.microsoft.com/office/drawing/2014/main" id="{CC0F47A0-C530-E00F-E4E4-97502E9E98C9}"/>
              </a:ext>
            </a:extLst>
          </p:cNvPr>
          <p:cNvSpPr txBox="1">
            <a:spLocks/>
          </p:cNvSpPr>
          <p:nvPr/>
        </p:nvSpPr>
        <p:spPr>
          <a:xfrm>
            <a:off x="437199" y="2670372"/>
            <a:ext cx="7091361"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4400" dirty="0">
              <a:solidFill>
                <a:srgbClr val="064569"/>
              </a:solidFill>
              <a:ea typeface="Open Sans ExtraBold" panose="020B0606030504020204" pitchFamily="34" charset="0"/>
              <a:cs typeface="Open Sans ExtraBold" panose="020B0606030504020204" pitchFamily="34" charset="0"/>
            </a:endParaRPr>
          </a:p>
          <a:p>
            <a:r>
              <a:rPr lang="en-US" sz="4400" dirty="0" err="1">
                <a:solidFill>
                  <a:srgbClr val="064569"/>
                </a:solidFill>
                <a:ea typeface="Open Sans ExtraBold" panose="020B0606030504020204" pitchFamily="34" charset="0"/>
                <a:cs typeface="Open Sans ExtraBold" panose="020B0606030504020204" pitchFamily="34" charset="0"/>
              </a:rPr>
              <a:t>Exercises</a:t>
            </a:r>
            <a:endParaRPr lang="en-US" sz="4400" b="1" dirty="0">
              <a:solidFill>
                <a:srgbClr val="064569"/>
              </a:solidFill>
              <a:ea typeface="Open Sans ExtraBold" panose="020B0606030504020204" pitchFamily="34" charset="0"/>
              <a:cs typeface="Open Sans ExtraBold" panose="020B0606030504020204" pitchFamily="34" charset="0"/>
            </a:endParaRPr>
          </a:p>
          <a:p>
            <a:r>
              <a:rPr lang="en-US" sz="3200" dirty="0">
                <a:solidFill>
                  <a:srgbClr val="51B02F"/>
                </a:solidFill>
                <a:ea typeface="Open Sans ExtraBold" panose="020B0606030504020204" pitchFamily="34" charset="0"/>
                <a:cs typeface="Open Sans ExtraBold" panose="020B0606030504020204" pitchFamily="34" charset="0"/>
              </a:rPr>
              <a:t>Robert Haase</a:t>
            </a:r>
          </a:p>
          <a:p>
            <a:endParaRPr lang="en-US" sz="6600" dirty="0">
              <a:solidFill>
                <a:srgbClr val="51B02F"/>
              </a:solidFill>
              <a:ea typeface="Open Sans ExtraBold" panose="020B0606030504020204" pitchFamily="34" charset="0"/>
              <a:cs typeface="Open Sans ExtraBold" panose="020B0606030504020204" pitchFamily="34" charset="0"/>
            </a:endParaRPr>
          </a:p>
          <a:p>
            <a:endParaRPr lang="en-US" sz="4400" dirty="0">
              <a:solidFill>
                <a:srgbClr val="064569"/>
              </a:solidFill>
              <a:ea typeface="Open Sans ExtraBold" panose="020B0606030504020204" pitchFamily="34" charset="0"/>
              <a:cs typeface="Open Sans ExtraBold" panose="020B0606030504020204" pitchFamily="34" charset="0"/>
            </a:endParaRPr>
          </a:p>
        </p:txBody>
      </p:sp>
      <p:pic>
        <p:nvPicPr>
          <p:cNvPr id="18" name="Grafik 7">
            <a:extLst>
              <a:ext uri="{FF2B5EF4-FFF2-40B4-BE49-F238E27FC236}">
                <a16:creationId xmlns:a16="http://schemas.microsoft.com/office/drawing/2014/main" id="{6C2F9F84-EE7A-1A3D-52BD-46942A2165C5}"/>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19" name="Grafik 5">
            <a:extLst>
              <a:ext uri="{FF2B5EF4-FFF2-40B4-BE49-F238E27FC236}">
                <a16:creationId xmlns:a16="http://schemas.microsoft.com/office/drawing/2014/main" id="{ACA2E0CD-BED1-AFB1-9D88-7EC8B6AD9A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20" name="Grafik 10">
            <a:extLst>
              <a:ext uri="{FF2B5EF4-FFF2-40B4-BE49-F238E27FC236}">
                <a16:creationId xmlns:a16="http://schemas.microsoft.com/office/drawing/2014/main" id="{D8E27D90-6D1B-2277-D06C-DF7AB209F9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cxnSp>
        <p:nvCxnSpPr>
          <p:cNvPr id="25" name="Straight Connector 24">
            <a:extLst>
              <a:ext uri="{FF2B5EF4-FFF2-40B4-BE49-F238E27FC236}">
                <a16:creationId xmlns:a16="http://schemas.microsoft.com/office/drawing/2014/main" id="{48A51DC8-20BA-BC6E-4BF0-FD24C3F81458}"/>
              </a:ext>
            </a:extLst>
          </p:cNvPr>
          <p:cNvCxnSpPr/>
          <p:nvPr/>
        </p:nvCxnSpPr>
        <p:spPr>
          <a:xfrm>
            <a:off x="8639251" y="6232550"/>
            <a:ext cx="0" cy="490057"/>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1075C9AC-456B-E667-81F5-777D5D05F604}"/>
              </a:ext>
            </a:extLst>
          </p:cNvPr>
          <p:cNvPicPr>
            <a:picLocks noChangeAspect="1"/>
          </p:cNvPicPr>
          <p:nvPr/>
        </p:nvPicPr>
        <p:blipFill>
          <a:blip r:embed="rId5"/>
          <a:stretch/>
        </p:blipFill>
        <p:spPr>
          <a:xfrm>
            <a:off x="453140" y="361455"/>
            <a:ext cx="2646110" cy="1075932"/>
          </a:xfrm>
          <a:prstGeom prst="rect">
            <a:avLst/>
          </a:prstGeom>
          <a:ln w="0">
            <a:noFill/>
          </a:ln>
        </p:spPr>
      </p:pic>
      <p:sp>
        <p:nvSpPr>
          <p:cNvPr id="6" name="Textplatzhalter 2">
            <a:extLst>
              <a:ext uri="{FF2B5EF4-FFF2-40B4-BE49-F238E27FC236}">
                <a16:creationId xmlns:a16="http://schemas.microsoft.com/office/drawing/2014/main" id="{0D076615-E534-F852-05AA-A18A3FC9984C}"/>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2BBD9E11-6EE1-6C5D-DAE3-A7B200F88B75}"/>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
        <p:nvSpPr>
          <p:cNvPr id="2" name="Speech Bubble: Rectangle 1">
            <a:extLst>
              <a:ext uri="{FF2B5EF4-FFF2-40B4-BE49-F238E27FC236}">
                <a16:creationId xmlns:a16="http://schemas.microsoft.com/office/drawing/2014/main" id="{9A4BBD2A-30B7-494A-0C9C-C5F76F36BF26}"/>
              </a:ext>
            </a:extLst>
          </p:cNvPr>
          <p:cNvSpPr/>
          <p:nvPr/>
        </p:nvSpPr>
        <p:spPr>
          <a:xfrm>
            <a:off x="3683506" y="2225233"/>
            <a:ext cx="3622495" cy="1111170"/>
          </a:xfrm>
          <a:prstGeom prst="wedgeRectCallout">
            <a:avLst>
              <a:gd name="adj1" fmla="val -61751"/>
              <a:gd name="adj2" fmla="val 52084"/>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sz="3600" dirty="0" err="1"/>
              <a:t>Group work</a:t>
            </a:r>
            <a:endParaRPr lang="LID4096" sz="3600" dirty="0"/>
          </a:p>
        </p:txBody>
      </p:sp>
    </p:spTree>
    <p:extLst>
      <p:ext uri="{BB962C8B-B14F-4D97-AF65-F5344CB8AC3E}">
        <p14:creationId xmlns:p14="http://schemas.microsoft.com/office/powerpoint/2010/main" val="8220038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1ABFD-A1E2-BA0F-5D6C-0BD97D5E6C91}"/>
              </a:ext>
            </a:extLst>
          </p:cNvPr>
          <p:cNvSpPr>
            <a:spLocks noGrp="1"/>
          </p:cNvSpPr>
          <p:nvPr>
            <p:ph type="title"/>
          </p:nvPr>
        </p:nvSpPr>
        <p:spPr/>
        <p:txBody>
          <a:bodyPr/>
          <a:lstStyle/>
          <a:p>
            <a:r>
              <a:rPr lang="en-GB" dirty="0" err="1"/>
              <a:t>Exercise</a:t>
            </a:r>
            <a:r>
              <a:rPr lang="en-GB" dirty="0"/>
              <a:t>: Text </a:t>
            </a:r>
            <a:r>
              <a:rPr lang="en-GB" dirty="0" err="1"/>
              <a:t>generation</a:t>
            </a:r>
            <a:endParaRPr lang="LID4096" dirty="0"/>
          </a:p>
        </p:txBody>
      </p:sp>
      <p:sp>
        <p:nvSpPr>
          <p:cNvPr id="3" name="Content Placeholder 2">
            <a:extLst>
              <a:ext uri="{FF2B5EF4-FFF2-40B4-BE49-F238E27FC236}">
                <a16:creationId xmlns:a16="http://schemas.microsoft.com/office/drawing/2014/main" id="{C3B25BEF-2B7D-EACE-7466-962672A2A4FA}"/>
              </a:ext>
            </a:extLst>
          </p:cNvPr>
          <p:cNvSpPr>
            <a:spLocks noGrp="1"/>
          </p:cNvSpPr>
          <p:nvPr>
            <p:ph sz="quarter" idx="10"/>
          </p:nvPr>
        </p:nvSpPr>
        <p:spPr>
          <a:xfrm>
            <a:off x="875566" y="1184015"/>
            <a:ext cx="4481132" cy="4550036"/>
          </a:xfrm>
        </p:spPr>
        <p:txBody>
          <a:bodyPr/>
          <a:lstStyle/>
          <a:p>
            <a:r>
              <a:rPr lang="en-GB" sz="2800" dirty="0"/>
              <a:t>Generate a speech for the Scientific Director for the official opening of a new research building. </a:t>
            </a:r>
          </a:p>
          <a:p>
            <a:pPr marL="457200" indent="-457200">
              <a:buFont typeface="Arial" panose="020B0604020202020204" pitchFamily="34" charset="0"/>
              <a:buChar char="•"/>
            </a:pPr>
            <a:r>
              <a:rPr lang="en-GB" sz="2800" dirty="0"/>
              <a:t>Use the predefined prompt</a:t>
            </a:r>
          </a:p>
          <a:p>
            <a:pPr marL="457200" indent="-457200">
              <a:buFont typeface="Arial" panose="020B0604020202020204" pitchFamily="34" charset="0"/>
              <a:buChar char="•"/>
            </a:pPr>
            <a:r>
              <a:rPr lang="en-GB" sz="2800" dirty="0"/>
              <a:t>Modify target audience, length, details and topic</a:t>
            </a:r>
            <a:endParaRPr lang="LID4096" sz="2800" dirty="0"/>
          </a:p>
        </p:txBody>
      </p:sp>
      <p:pic>
        <p:nvPicPr>
          <p:cNvPr id="6" name="Picture 5" descr="A screenshot of a computer&#10;&#10;AI-generated content may be incorrect.">
            <a:extLst>
              <a:ext uri="{FF2B5EF4-FFF2-40B4-BE49-F238E27FC236}">
                <a16:creationId xmlns:a16="http://schemas.microsoft.com/office/drawing/2014/main" id="{8F0B0A26-CE07-19D2-F073-5D24BBF872BA}"/>
              </a:ext>
            </a:extLst>
          </p:cNvPr>
          <p:cNvPicPr>
            <a:picLocks noChangeAspect="1"/>
          </p:cNvPicPr>
          <p:nvPr/>
        </p:nvPicPr>
        <p:blipFill>
          <a:blip r:embed="rId2"/>
          <a:stretch>
            <a:fillRect/>
          </a:stretch>
        </p:blipFill>
        <p:spPr>
          <a:xfrm>
            <a:off x="5603132" y="1653879"/>
            <a:ext cx="6478049" cy="3839005"/>
          </a:xfrm>
          <a:prstGeom prst="rect">
            <a:avLst/>
          </a:prstGeom>
        </p:spPr>
      </p:pic>
      <p:sp>
        <p:nvSpPr>
          <p:cNvPr id="8" name="TextBox 7">
            <a:extLst>
              <a:ext uri="{FF2B5EF4-FFF2-40B4-BE49-F238E27FC236}">
                <a16:creationId xmlns:a16="http://schemas.microsoft.com/office/drawing/2014/main" id="{6E3A8F01-351F-805B-907B-3F53D2F39D98}"/>
              </a:ext>
            </a:extLst>
          </p:cNvPr>
          <p:cNvSpPr txBox="1"/>
          <p:nvPr/>
        </p:nvSpPr>
        <p:spPr>
          <a:xfrm>
            <a:off x="3190672" y="6163099"/>
            <a:ext cx="5045413" cy="646331"/>
          </a:xfrm>
          <a:prstGeom prst="rect">
            <a:avLst/>
          </a:prstGeom>
          <a:noFill/>
        </p:spPr>
        <p:txBody>
          <a:bodyPr wrap="square">
            <a:spAutoFit/>
          </a:bodyPr>
          <a:lstStyle/>
          <a:p>
            <a:r>
              <a:rPr lang="LID4096" dirty="0">
                <a:hlinkClick r:id="rId3"/>
              </a:rPr>
              <a:t>https://scads.github.io/ai4science-ufz-2025/session1/speech-generation.html</a:t>
            </a:r>
            <a:r>
              <a:rPr lang="en-GB" dirty="0"/>
              <a:t> </a:t>
            </a:r>
            <a:endParaRPr lang="LID4096" dirty="0"/>
          </a:p>
        </p:txBody>
      </p:sp>
    </p:spTree>
    <p:extLst>
      <p:ext uri="{BB962C8B-B14F-4D97-AF65-F5344CB8AC3E}">
        <p14:creationId xmlns:p14="http://schemas.microsoft.com/office/powerpoint/2010/main" val="17075677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50D30-9072-568B-0E49-5BBC34C41C7D}"/>
              </a:ext>
            </a:extLst>
          </p:cNvPr>
          <p:cNvSpPr>
            <a:spLocks noGrp="1"/>
          </p:cNvSpPr>
          <p:nvPr>
            <p:ph type="title"/>
          </p:nvPr>
        </p:nvSpPr>
        <p:spPr/>
        <p:txBody>
          <a:bodyPr/>
          <a:lstStyle/>
          <a:p>
            <a:r>
              <a:rPr lang="en-GB" dirty="0" err="1"/>
              <a:t>Exercise</a:t>
            </a:r>
            <a:r>
              <a:rPr lang="en-GB" dirty="0"/>
              <a:t>: Deep Research</a:t>
            </a:r>
            <a:endParaRPr lang="LID4096" dirty="0"/>
          </a:p>
        </p:txBody>
      </p:sp>
      <p:sp>
        <p:nvSpPr>
          <p:cNvPr id="3" name="Content Placeholder 2">
            <a:extLst>
              <a:ext uri="{FF2B5EF4-FFF2-40B4-BE49-F238E27FC236}">
                <a16:creationId xmlns:a16="http://schemas.microsoft.com/office/drawing/2014/main" id="{CD7CF979-69E4-C8BB-9FE1-573F85B1FAB5}"/>
              </a:ext>
            </a:extLst>
          </p:cNvPr>
          <p:cNvSpPr>
            <a:spLocks noGrp="1"/>
          </p:cNvSpPr>
          <p:nvPr>
            <p:ph sz="quarter" idx="10"/>
          </p:nvPr>
        </p:nvSpPr>
        <p:spPr>
          <a:xfrm>
            <a:off x="875566" y="1184015"/>
            <a:ext cx="4857268" cy="4550036"/>
          </a:xfrm>
        </p:spPr>
        <p:txBody>
          <a:bodyPr/>
          <a:lstStyle/>
          <a:p>
            <a:r>
              <a:rPr lang="en-GB" dirty="0"/>
              <a:t>Use a commercial LLM service provider to pursue a deep research.</a:t>
            </a:r>
          </a:p>
          <a:p>
            <a:pPr marL="342900" indent="-342900">
              <a:buFont typeface="Arial" panose="020B0604020202020204" pitchFamily="34" charset="0"/>
              <a:buChar char="•"/>
            </a:pPr>
            <a:r>
              <a:rPr lang="en-GB" dirty="0"/>
              <a:t>Check provided information and sources.</a:t>
            </a:r>
          </a:p>
          <a:p>
            <a:pPr marL="342900" indent="-342900">
              <a:buFont typeface="Arial" panose="020B0604020202020204" pitchFamily="34" charset="0"/>
              <a:buChar char="•"/>
            </a:pPr>
            <a:r>
              <a:rPr lang="en-GB" dirty="0"/>
              <a:t>Compare the results with your </a:t>
            </a:r>
            <a:r>
              <a:rPr lang="en-GB" dirty="0" err="1"/>
              <a:t>neighbors</a:t>
            </a:r>
            <a:r>
              <a:rPr lang="en-GB" dirty="0"/>
              <a:t>. How similar are results given identical prompts?</a:t>
            </a:r>
            <a:endParaRPr lang="LID4096" dirty="0"/>
          </a:p>
        </p:txBody>
      </p:sp>
      <p:sp>
        <p:nvSpPr>
          <p:cNvPr id="11" name="TextBox 10">
            <a:extLst>
              <a:ext uri="{FF2B5EF4-FFF2-40B4-BE49-F238E27FC236}">
                <a16:creationId xmlns:a16="http://schemas.microsoft.com/office/drawing/2014/main" id="{1D2E1BA2-5EAE-6A97-85CA-51CFBEC23E08}"/>
              </a:ext>
            </a:extLst>
          </p:cNvPr>
          <p:cNvSpPr txBox="1"/>
          <p:nvPr/>
        </p:nvSpPr>
        <p:spPr>
          <a:xfrm>
            <a:off x="3759820" y="6111535"/>
            <a:ext cx="4301167" cy="646331"/>
          </a:xfrm>
          <a:prstGeom prst="rect">
            <a:avLst/>
          </a:prstGeom>
          <a:noFill/>
        </p:spPr>
        <p:txBody>
          <a:bodyPr wrap="square">
            <a:spAutoFit/>
          </a:bodyPr>
          <a:lstStyle/>
          <a:p>
            <a:r>
              <a:rPr lang="en-US" dirty="0">
                <a:hlinkClick r:id="rId2"/>
              </a:rPr>
              <a:t>https://scads.github.io/ai4science-ufz-2025/session1/deepresearch.html</a:t>
            </a:r>
            <a:r>
              <a:rPr lang="en-US" dirty="0"/>
              <a:t> </a:t>
            </a:r>
            <a:endParaRPr lang="LID4096" dirty="0"/>
          </a:p>
        </p:txBody>
      </p:sp>
      <p:pic>
        <p:nvPicPr>
          <p:cNvPr id="6" name="Picture 5" descr="A screenshot of a computer&#10;&#10;AI-generated content may be incorrect.">
            <a:extLst>
              <a:ext uri="{FF2B5EF4-FFF2-40B4-BE49-F238E27FC236}">
                <a16:creationId xmlns:a16="http://schemas.microsoft.com/office/drawing/2014/main" id="{5A5B85D8-8ECF-5E31-096D-FF42EE554CC7}"/>
              </a:ext>
            </a:extLst>
          </p:cNvPr>
          <p:cNvPicPr>
            <a:picLocks noChangeAspect="1"/>
          </p:cNvPicPr>
          <p:nvPr/>
        </p:nvPicPr>
        <p:blipFill>
          <a:blip r:embed="rId3"/>
          <a:stretch>
            <a:fillRect/>
          </a:stretch>
        </p:blipFill>
        <p:spPr>
          <a:xfrm>
            <a:off x="5979267" y="1184014"/>
            <a:ext cx="6119099" cy="4809037"/>
          </a:xfrm>
          <a:prstGeom prst="rect">
            <a:avLst/>
          </a:prstGeom>
        </p:spPr>
      </p:pic>
    </p:spTree>
    <p:extLst>
      <p:ext uri="{BB962C8B-B14F-4D97-AF65-F5344CB8AC3E}">
        <p14:creationId xmlns:p14="http://schemas.microsoft.com/office/powerpoint/2010/main" val="39207503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78BE3-26DD-C79C-792C-2CAC0D05370A}"/>
              </a:ext>
            </a:extLst>
          </p:cNvPr>
          <p:cNvSpPr>
            <a:spLocks noGrp="1"/>
          </p:cNvSpPr>
          <p:nvPr>
            <p:ph type="title"/>
          </p:nvPr>
        </p:nvSpPr>
        <p:spPr/>
        <p:txBody>
          <a:bodyPr/>
          <a:lstStyle/>
          <a:p>
            <a:r>
              <a:rPr lang="en-GB" dirty="0"/>
              <a:t>Exercise: Knowledge distillation</a:t>
            </a:r>
            <a:endParaRPr lang="LID4096" dirty="0"/>
          </a:p>
        </p:txBody>
      </p:sp>
      <p:sp>
        <p:nvSpPr>
          <p:cNvPr id="3" name="Content Placeholder 2">
            <a:extLst>
              <a:ext uri="{FF2B5EF4-FFF2-40B4-BE49-F238E27FC236}">
                <a16:creationId xmlns:a16="http://schemas.microsoft.com/office/drawing/2014/main" id="{158D95B1-BB5E-4712-A031-994172EA962A}"/>
              </a:ext>
            </a:extLst>
          </p:cNvPr>
          <p:cNvSpPr>
            <a:spLocks noGrp="1"/>
          </p:cNvSpPr>
          <p:nvPr>
            <p:ph sz="quarter" idx="10"/>
          </p:nvPr>
        </p:nvSpPr>
        <p:spPr>
          <a:xfrm>
            <a:off x="875567" y="1184015"/>
            <a:ext cx="4176494" cy="4550036"/>
          </a:xfrm>
        </p:spPr>
        <p:txBody>
          <a:bodyPr/>
          <a:lstStyle/>
          <a:p>
            <a:pPr marL="342900" indent="-342900">
              <a:buFont typeface="Arial" panose="020B0604020202020204" pitchFamily="34" charset="0"/>
              <a:buChar char="•"/>
            </a:pPr>
            <a:r>
              <a:rPr lang="en-GB" dirty="0"/>
              <a:t>Create a knowledge base by distilling it from a large language model</a:t>
            </a:r>
          </a:p>
          <a:p>
            <a:pPr marL="342900" indent="-342900">
              <a:buFont typeface="Arial" panose="020B0604020202020204" pitchFamily="34" charset="0"/>
              <a:buChar char="•"/>
            </a:pPr>
            <a:r>
              <a:rPr lang="en-GB" dirty="0"/>
              <a:t>Save it in a text file for later use.</a:t>
            </a:r>
            <a:endParaRPr lang="LID4096" dirty="0"/>
          </a:p>
        </p:txBody>
      </p:sp>
      <p:sp>
        <p:nvSpPr>
          <p:cNvPr id="6" name="TextBox 5">
            <a:extLst>
              <a:ext uri="{FF2B5EF4-FFF2-40B4-BE49-F238E27FC236}">
                <a16:creationId xmlns:a16="http://schemas.microsoft.com/office/drawing/2014/main" id="{7F80D163-44AF-8131-8E1E-5B73773FEAAD}"/>
              </a:ext>
            </a:extLst>
          </p:cNvPr>
          <p:cNvSpPr txBox="1"/>
          <p:nvPr/>
        </p:nvSpPr>
        <p:spPr>
          <a:xfrm>
            <a:off x="3246120" y="6116932"/>
            <a:ext cx="4861560" cy="646331"/>
          </a:xfrm>
          <a:prstGeom prst="rect">
            <a:avLst/>
          </a:prstGeom>
          <a:noFill/>
        </p:spPr>
        <p:txBody>
          <a:bodyPr wrap="square">
            <a:spAutoFit/>
          </a:bodyPr>
          <a:lstStyle/>
          <a:p>
            <a:r>
              <a:rPr lang="en-US" dirty="0">
                <a:hlinkClick r:id="rId2"/>
              </a:rPr>
              <a:t>https://scads.github.io/ai4science-ufz-2025/session1/distillation.html</a:t>
            </a:r>
            <a:r>
              <a:rPr lang="en-US" dirty="0"/>
              <a:t> </a:t>
            </a:r>
            <a:endParaRPr lang="LID4096" dirty="0"/>
          </a:p>
        </p:txBody>
      </p:sp>
      <p:pic>
        <p:nvPicPr>
          <p:cNvPr id="8" name="Picture 7" descr="A screenshot of a computer&#10;&#10;AI-generated content may be incorrect.">
            <a:extLst>
              <a:ext uri="{FF2B5EF4-FFF2-40B4-BE49-F238E27FC236}">
                <a16:creationId xmlns:a16="http://schemas.microsoft.com/office/drawing/2014/main" id="{4CFD7595-0FA0-7A74-D12D-EAD42CE567CD}"/>
              </a:ext>
            </a:extLst>
          </p:cNvPr>
          <p:cNvPicPr>
            <a:picLocks noChangeAspect="1"/>
          </p:cNvPicPr>
          <p:nvPr/>
        </p:nvPicPr>
        <p:blipFill>
          <a:blip r:embed="rId3"/>
          <a:stretch>
            <a:fillRect/>
          </a:stretch>
        </p:blipFill>
        <p:spPr>
          <a:xfrm>
            <a:off x="5135880" y="1146363"/>
            <a:ext cx="6927218" cy="4817380"/>
          </a:xfrm>
          <a:prstGeom prst="rect">
            <a:avLst/>
          </a:prstGeom>
        </p:spPr>
      </p:pic>
    </p:spTree>
    <p:extLst>
      <p:ext uri="{BB962C8B-B14F-4D97-AF65-F5344CB8AC3E}">
        <p14:creationId xmlns:p14="http://schemas.microsoft.com/office/powerpoint/2010/main" val="29529887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F10D6-0A02-D607-345F-232DB0127817}"/>
              </a:ext>
            </a:extLst>
          </p:cNvPr>
          <p:cNvSpPr>
            <a:spLocks noGrp="1"/>
          </p:cNvSpPr>
          <p:nvPr>
            <p:ph type="title"/>
          </p:nvPr>
        </p:nvSpPr>
        <p:spPr/>
        <p:txBody>
          <a:bodyPr/>
          <a:lstStyle/>
          <a:p>
            <a:r>
              <a:rPr lang="en-GB" dirty="0" err="1"/>
              <a:t>Exercise</a:t>
            </a:r>
            <a:r>
              <a:rPr lang="en-GB" dirty="0"/>
              <a:t>: Video overviews about papers </a:t>
            </a:r>
            <a:endParaRPr lang="LID4096" dirty="0"/>
          </a:p>
        </p:txBody>
      </p:sp>
      <p:sp>
        <p:nvSpPr>
          <p:cNvPr id="3" name="Content Placeholder 2">
            <a:extLst>
              <a:ext uri="{FF2B5EF4-FFF2-40B4-BE49-F238E27FC236}">
                <a16:creationId xmlns:a16="http://schemas.microsoft.com/office/drawing/2014/main" id="{5F9B481D-E8A0-4E32-4210-C3857D544C9D}"/>
              </a:ext>
            </a:extLst>
          </p:cNvPr>
          <p:cNvSpPr>
            <a:spLocks noGrp="1"/>
          </p:cNvSpPr>
          <p:nvPr>
            <p:ph sz="quarter" idx="10"/>
          </p:nvPr>
        </p:nvSpPr>
        <p:spPr>
          <a:xfrm>
            <a:off x="542694" y="1184015"/>
            <a:ext cx="3437344" cy="4550036"/>
          </a:xfrm>
        </p:spPr>
        <p:txBody>
          <a:bodyPr/>
          <a:lstStyle/>
          <a:p>
            <a:pPr marL="342900" indent="-342900">
              <a:buFont typeface="Arial" panose="020B0604020202020204" pitchFamily="34" charset="0"/>
              <a:buChar char="•"/>
            </a:pPr>
            <a:r>
              <a:rPr lang="en-GB" dirty="0"/>
              <a:t>Login to Google </a:t>
            </a:r>
            <a:r>
              <a:rPr lang="en-GB" dirty="0" err="1"/>
              <a:t>NotebookLM</a:t>
            </a:r>
            <a:r>
              <a:rPr lang="en-GB" dirty="0"/>
              <a:t>, </a:t>
            </a:r>
          </a:p>
          <a:p>
            <a:pPr marL="342900" indent="-342900">
              <a:buFont typeface="Arial" panose="020B0604020202020204" pitchFamily="34" charset="0"/>
              <a:buChar char="•"/>
            </a:pPr>
            <a:r>
              <a:rPr lang="en-GB" dirty="0"/>
              <a:t>upload your latest publication or a paper you read recently and </a:t>
            </a:r>
          </a:p>
          <a:p>
            <a:pPr marL="342900" indent="-342900">
              <a:buFont typeface="Arial" panose="020B0604020202020204" pitchFamily="34" charset="0"/>
              <a:buChar char="•"/>
            </a:pPr>
            <a:r>
              <a:rPr lang="en-GB" dirty="0"/>
              <a:t>generate a Video Overview</a:t>
            </a:r>
            <a:endParaRPr lang="LID4096" dirty="0"/>
          </a:p>
        </p:txBody>
      </p:sp>
      <p:sp>
        <p:nvSpPr>
          <p:cNvPr id="7" name="Speech Bubble: Rectangle 6">
            <a:extLst>
              <a:ext uri="{FF2B5EF4-FFF2-40B4-BE49-F238E27FC236}">
                <a16:creationId xmlns:a16="http://schemas.microsoft.com/office/drawing/2014/main" id="{50747586-66C0-EE44-BBB5-97539596C0C0}"/>
              </a:ext>
            </a:extLst>
          </p:cNvPr>
          <p:cNvSpPr/>
          <p:nvPr/>
        </p:nvSpPr>
        <p:spPr>
          <a:xfrm>
            <a:off x="542694" y="4669277"/>
            <a:ext cx="3391710" cy="1284051"/>
          </a:xfrm>
          <a:prstGeom prst="wedgeRectCallout">
            <a:avLst/>
          </a:prstGeom>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dirty="0"/>
              <a:t>Upload documents only where you hold the copyright!</a:t>
            </a:r>
            <a:endParaRPr lang="LID4096" sz="2400" dirty="0"/>
          </a:p>
        </p:txBody>
      </p:sp>
      <p:pic>
        <p:nvPicPr>
          <p:cNvPr id="8" name="Picture 7" descr="A screenshot of a computer&#10;&#10;AI-generated content may be incorrect.">
            <a:extLst>
              <a:ext uri="{FF2B5EF4-FFF2-40B4-BE49-F238E27FC236}">
                <a16:creationId xmlns:a16="http://schemas.microsoft.com/office/drawing/2014/main" id="{9C1B78E1-F7B7-0DAA-EBA5-D3E910B1FA00}"/>
              </a:ext>
            </a:extLst>
          </p:cNvPr>
          <p:cNvPicPr>
            <a:picLocks noChangeAspect="1"/>
          </p:cNvPicPr>
          <p:nvPr/>
        </p:nvPicPr>
        <p:blipFill>
          <a:blip r:embed="rId2"/>
          <a:stretch>
            <a:fillRect/>
          </a:stretch>
        </p:blipFill>
        <p:spPr>
          <a:xfrm>
            <a:off x="4148313" y="1807991"/>
            <a:ext cx="7952247" cy="4097373"/>
          </a:xfrm>
          <a:prstGeom prst="rect">
            <a:avLst/>
          </a:prstGeom>
        </p:spPr>
      </p:pic>
      <p:sp>
        <p:nvSpPr>
          <p:cNvPr id="9" name="TextBox 8">
            <a:extLst>
              <a:ext uri="{FF2B5EF4-FFF2-40B4-BE49-F238E27FC236}">
                <a16:creationId xmlns:a16="http://schemas.microsoft.com/office/drawing/2014/main" id="{56E23E04-2CD9-4161-1F58-05BABB1508C1}"/>
              </a:ext>
            </a:extLst>
          </p:cNvPr>
          <p:cNvSpPr txBox="1"/>
          <p:nvPr/>
        </p:nvSpPr>
        <p:spPr>
          <a:xfrm>
            <a:off x="3096314" y="6163099"/>
            <a:ext cx="7834008" cy="646331"/>
          </a:xfrm>
          <a:prstGeom prst="rect">
            <a:avLst/>
          </a:prstGeom>
          <a:noFill/>
        </p:spPr>
        <p:txBody>
          <a:bodyPr wrap="square">
            <a:spAutoFit/>
          </a:bodyPr>
          <a:lstStyle/>
          <a:p>
            <a:r>
              <a:rPr lang="en-GB" sz="1200" dirty="0">
                <a:hlinkClick r:id="rId3"/>
              </a:rPr>
              <a:t>https://scads.github.io/ai4science-ufz-2025/session1/notebooklm.html</a:t>
            </a:r>
            <a:r>
              <a:rPr lang="en-GB" sz="1200" dirty="0"/>
              <a:t> </a:t>
            </a:r>
          </a:p>
          <a:p>
            <a:r>
              <a:rPr lang="en-GB" sz="1200" dirty="0"/>
              <a:t>Source: Generated from </a:t>
            </a:r>
            <a:r>
              <a:rPr lang="en-US" sz="1200" dirty="0" err="1"/>
              <a:t>Soulios</a:t>
            </a:r>
            <a:r>
              <a:rPr lang="en-US" sz="1200" dirty="0"/>
              <a:t>, K. et al (2023), </a:t>
            </a:r>
            <a:br>
              <a:rPr lang="en-US" sz="1200" dirty="0"/>
            </a:br>
            <a:r>
              <a:rPr lang="en-US" sz="1200" dirty="0"/>
              <a:t>licensed </a:t>
            </a:r>
            <a:r>
              <a:rPr lang="en-US" sz="1200" dirty="0">
                <a:hlinkClick r:id="rId4"/>
              </a:rPr>
              <a:t>CC-BY 4.0</a:t>
            </a:r>
            <a:r>
              <a:rPr lang="en-GB" sz="1200" dirty="0"/>
              <a:t> </a:t>
            </a:r>
            <a:r>
              <a:rPr lang="en-US" sz="1200" dirty="0">
                <a:hlinkClick r:id="rId5"/>
              </a:rPr>
              <a:t>https://doi.org/10.1093/bioinformatics/btad713</a:t>
            </a:r>
            <a:r>
              <a:rPr lang="en-US" sz="1200" dirty="0"/>
              <a:t> </a:t>
            </a:r>
            <a:endParaRPr lang="LID4096" sz="1200" dirty="0"/>
          </a:p>
        </p:txBody>
      </p:sp>
      <p:sp>
        <p:nvSpPr>
          <p:cNvPr id="10" name="Rectangle 9">
            <a:extLst>
              <a:ext uri="{FF2B5EF4-FFF2-40B4-BE49-F238E27FC236}">
                <a16:creationId xmlns:a16="http://schemas.microsoft.com/office/drawing/2014/main" id="{7EF6AA2F-2DE5-8794-CAED-6814FEB65C2D}"/>
              </a:ext>
            </a:extLst>
          </p:cNvPr>
          <p:cNvSpPr/>
          <p:nvPr/>
        </p:nvSpPr>
        <p:spPr>
          <a:xfrm>
            <a:off x="11051121" y="2883266"/>
            <a:ext cx="881164" cy="404039"/>
          </a:xfrm>
          <a:prstGeom prst="rect">
            <a:avLst/>
          </a:prstGeom>
          <a:noFill/>
          <a:ln w="57150">
            <a:solidFill>
              <a:srgbClr val="6CA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3273785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B763F-C639-C9EB-1A3B-BC6C2E9D13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9E1381-A034-C169-2696-70842897626D}"/>
              </a:ext>
            </a:extLst>
          </p:cNvPr>
          <p:cNvSpPr>
            <a:spLocks noGrp="1"/>
          </p:cNvSpPr>
          <p:nvPr>
            <p:ph type="title"/>
          </p:nvPr>
        </p:nvSpPr>
        <p:spPr/>
        <p:txBody>
          <a:bodyPr/>
          <a:lstStyle/>
          <a:p>
            <a:r>
              <a:rPr lang="en-GB" dirty="0"/>
              <a:t>Quiz: </a:t>
            </a:r>
            <a:r>
              <a:rPr lang="en-GB" dirty="0" err="1"/>
              <a:t>Dealing</a:t>
            </a:r>
            <a:r>
              <a:rPr lang="en-GB" dirty="0"/>
              <a:t> </a:t>
            </a:r>
            <a:r>
              <a:rPr lang="en-GB" dirty="0" err="1"/>
              <a:t>with</a:t>
            </a:r>
            <a:r>
              <a:rPr lang="en-GB" dirty="0"/>
              <a:t> AI</a:t>
            </a:r>
            <a:endParaRPr lang="LID4096" dirty="0"/>
          </a:p>
        </p:txBody>
      </p:sp>
      <p:sp>
        <p:nvSpPr>
          <p:cNvPr id="5" name="Content Placeholder 4">
            <a:extLst>
              <a:ext uri="{FF2B5EF4-FFF2-40B4-BE49-F238E27FC236}">
                <a16:creationId xmlns:a16="http://schemas.microsoft.com/office/drawing/2014/main" id="{15F34F45-103E-6905-E3F7-52C9D80875DA}"/>
              </a:ext>
            </a:extLst>
          </p:cNvPr>
          <p:cNvSpPr>
            <a:spLocks noGrp="1"/>
          </p:cNvSpPr>
          <p:nvPr>
            <p:ph sz="quarter" idx="10"/>
          </p:nvPr>
        </p:nvSpPr>
        <p:spPr>
          <a:xfrm>
            <a:off x="875566" y="1184015"/>
            <a:ext cx="10644901" cy="1086701"/>
          </a:xfrm>
        </p:spPr>
        <p:txBody>
          <a:bodyPr/>
          <a:lstStyle/>
          <a:p>
            <a:r>
              <a:rPr lang="en-GB" sz="3200" dirty="0"/>
              <a:t>How often do you use AI (ChatGPT, etc)?</a:t>
            </a:r>
            <a:endParaRPr lang="LID4096" sz="3200" dirty="0"/>
          </a:p>
        </p:txBody>
      </p:sp>
      <p:pic>
        <p:nvPicPr>
          <p:cNvPr id="6" name="Imagem 27">
            <a:extLst>
              <a:ext uri="{FF2B5EF4-FFF2-40B4-BE49-F238E27FC236}">
                <a16:creationId xmlns:a16="http://schemas.microsoft.com/office/drawing/2014/main" id="{F44A86DF-836C-25EF-575C-E1EC9F06A3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7513" y="4583239"/>
            <a:ext cx="1479108" cy="1479108"/>
          </a:xfrm>
          <a:prstGeom prst="rect">
            <a:avLst/>
          </a:prstGeom>
        </p:spPr>
      </p:pic>
      <p:pic>
        <p:nvPicPr>
          <p:cNvPr id="7" name="Imagem 28">
            <a:extLst>
              <a:ext uri="{FF2B5EF4-FFF2-40B4-BE49-F238E27FC236}">
                <a16:creationId xmlns:a16="http://schemas.microsoft.com/office/drawing/2014/main" id="{766E748A-1043-D9C4-3B8C-4E10E43731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6646" y="4564242"/>
            <a:ext cx="1479108" cy="1479108"/>
          </a:xfrm>
          <a:prstGeom prst="rect">
            <a:avLst/>
          </a:prstGeom>
        </p:spPr>
      </p:pic>
      <p:pic>
        <p:nvPicPr>
          <p:cNvPr id="8" name="Imagem 30">
            <a:extLst>
              <a:ext uri="{FF2B5EF4-FFF2-40B4-BE49-F238E27FC236}">
                <a16:creationId xmlns:a16="http://schemas.microsoft.com/office/drawing/2014/main" id="{40B78BF5-FBD9-A709-1AFE-E57A066277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340" y="4564242"/>
            <a:ext cx="1479108" cy="1479108"/>
          </a:xfrm>
          <a:prstGeom prst="rect">
            <a:avLst/>
          </a:prstGeom>
        </p:spPr>
      </p:pic>
      <p:pic>
        <p:nvPicPr>
          <p:cNvPr id="9" name="Imagem 29">
            <a:extLst>
              <a:ext uri="{FF2B5EF4-FFF2-40B4-BE49-F238E27FC236}">
                <a16:creationId xmlns:a16="http://schemas.microsoft.com/office/drawing/2014/main" id="{5A32B76B-9F16-18CD-B14A-B6B4E5D5C3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9241" y="4583239"/>
            <a:ext cx="1479108" cy="1479108"/>
          </a:xfrm>
          <a:prstGeom prst="rect">
            <a:avLst/>
          </a:prstGeom>
        </p:spPr>
      </p:pic>
      <p:sp>
        <p:nvSpPr>
          <p:cNvPr id="3" name="TextBox 2">
            <a:extLst>
              <a:ext uri="{FF2B5EF4-FFF2-40B4-BE49-F238E27FC236}">
                <a16:creationId xmlns:a16="http://schemas.microsoft.com/office/drawing/2014/main" id="{1A2DE5A8-2B9C-6EF5-042F-7AF932240B2D}"/>
              </a:ext>
            </a:extLst>
          </p:cNvPr>
          <p:cNvSpPr txBox="1"/>
          <p:nvPr/>
        </p:nvSpPr>
        <p:spPr>
          <a:xfrm>
            <a:off x="891302" y="3595077"/>
            <a:ext cx="2383344" cy="523220"/>
          </a:xfrm>
          <a:prstGeom prst="rect">
            <a:avLst/>
          </a:prstGeom>
          <a:noFill/>
        </p:spPr>
        <p:txBody>
          <a:bodyPr wrap="square" rtlCol="0">
            <a:spAutoFit/>
          </a:bodyPr>
          <a:lstStyle/>
          <a:p>
            <a:pPr algn="ctr"/>
            <a:r>
              <a:rPr lang="en-GB" sz="2800" dirty="0"/>
              <a:t>&lt; 1x </a:t>
            </a:r>
            <a:r>
              <a:rPr lang="en-GB" sz="2800" dirty="0" err="1"/>
              <a:t>per week</a:t>
            </a:r>
            <a:endParaRPr lang="LID4096" sz="2800" dirty="0"/>
          </a:p>
        </p:txBody>
      </p:sp>
      <p:sp>
        <p:nvSpPr>
          <p:cNvPr id="4" name="TextBox 3">
            <a:extLst>
              <a:ext uri="{FF2B5EF4-FFF2-40B4-BE49-F238E27FC236}">
                <a16:creationId xmlns:a16="http://schemas.microsoft.com/office/drawing/2014/main" id="{DCB04113-B58B-5A8C-0E8E-3CFD77DB31F7}"/>
              </a:ext>
            </a:extLst>
          </p:cNvPr>
          <p:cNvSpPr txBox="1"/>
          <p:nvPr/>
        </p:nvSpPr>
        <p:spPr>
          <a:xfrm>
            <a:off x="3935395" y="3595077"/>
            <a:ext cx="2383344" cy="523220"/>
          </a:xfrm>
          <a:prstGeom prst="rect">
            <a:avLst/>
          </a:prstGeom>
          <a:noFill/>
        </p:spPr>
        <p:txBody>
          <a:bodyPr wrap="square" rtlCol="0">
            <a:spAutoFit/>
          </a:bodyPr>
          <a:lstStyle/>
          <a:p>
            <a:pPr algn="ctr"/>
            <a:r>
              <a:rPr lang="en-GB" sz="2800" dirty="0"/>
              <a:t>approx. 1x per day</a:t>
            </a:r>
            <a:endParaRPr lang="LID4096" sz="2800" dirty="0"/>
          </a:p>
        </p:txBody>
      </p:sp>
      <p:sp>
        <p:nvSpPr>
          <p:cNvPr id="10" name="TextBox 9">
            <a:extLst>
              <a:ext uri="{FF2B5EF4-FFF2-40B4-BE49-F238E27FC236}">
                <a16:creationId xmlns:a16="http://schemas.microsoft.com/office/drawing/2014/main" id="{1FD509F1-F9BA-3B35-292A-7DC5DD15AD4A}"/>
              </a:ext>
            </a:extLst>
          </p:cNvPr>
          <p:cNvSpPr txBox="1"/>
          <p:nvPr/>
        </p:nvSpPr>
        <p:spPr>
          <a:xfrm>
            <a:off x="6471139" y="3272747"/>
            <a:ext cx="2383344" cy="954107"/>
          </a:xfrm>
          <a:prstGeom prst="rect">
            <a:avLst/>
          </a:prstGeom>
          <a:noFill/>
        </p:spPr>
        <p:txBody>
          <a:bodyPr wrap="square" rtlCol="0">
            <a:spAutoFit/>
          </a:bodyPr>
          <a:lstStyle/>
          <a:p>
            <a:pPr algn="ctr"/>
            <a:r>
              <a:rPr lang="en-GB" sz="2800" dirty="0" err="1"/>
              <a:t>Several times</a:t>
            </a:r>
            <a:r>
              <a:rPr lang="en-GB" sz="2800" dirty="0"/>
              <a:t> per day</a:t>
            </a:r>
            <a:endParaRPr lang="LID4096" sz="2800" dirty="0"/>
          </a:p>
        </p:txBody>
      </p:sp>
      <p:sp>
        <p:nvSpPr>
          <p:cNvPr id="11" name="TextBox 10">
            <a:extLst>
              <a:ext uri="{FF2B5EF4-FFF2-40B4-BE49-F238E27FC236}">
                <a16:creationId xmlns:a16="http://schemas.microsoft.com/office/drawing/2014/main" id="{E455C0B5-9A0E-BD98-0861-A409E4AC180C}"/>
              </a:ext>
            </a:extLst>
          </p:cNvPr>
          <p:cNvSpPr txBox="1"/>
          <p:nvPr/>
        </p:nvSpPr>
        <p:spPr>
          <a:xfrm>
            <a:off x="9006883" y="3703634"/>
            <a:ext cx="2383344" cy="523220"/>
          </a:xfrm>
          <a:prstGeom prst="rect">
            <a:avLst/>
          </a:prstGeom>
          <a:noFill/>
        </p:spPr>
        <p:txBody>
          <a:bodyPr wrap="square" rtlCol="0">
            <a:spAutoFit/>
          </a:bodyPr>
          <a:lstStyle/>
          <a:p>
            <a:pPr algn="ctr"/>
            <a:r>
              <a:rPr lang="en-GB" sz="2800" dirty="0" err="1"/>
              <a:t>Constantly</a:t>
            </a:r>
            <a:endParaRPr lang="LID4096" sz="2800" dirty="0"/>
          </a:p>
        </p:txBody>
      </p:sp>
    </p:spTree>
    <p:extLst>
      <p:ext uri="{BB962C8B-B14F-4D97-AF65-F5344CB8AC3E}">
        <p14:creationId xmlns:p14="http://schemas.microsoft.com/office/powerpoint/2010/main" val="8356251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781C1-387D-A1D6-4960-7CDAF2D10770}"/>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798D59A4-90D3-9F29-2B1C-70120BD2E121}"/>
              </a:ext>
            </a:extLst>
          </p:cNvPr>
          <p:cNvSpPr txBox="1">
            <a:spLocks/>
          </p:cNvSpPr>
          <p:nvPr/>
        </p:nvSpPr>
        <p:spPr>
          <a:xfrm>
            <a:off x="0" y="2670372"/>
            <a:ext cx="12191999" cy="3317181"/>
          </a:xfrm>
          <a:prstGeom prst="rect">
            <a:avLst/>
          </a:prstGeom>
          <a:solidFill>
            <a:schemeClr val="bg1"/>
          </a:solidFill>
          <a:ln>
            <a:noFill/>
          </a:ln>
        </p:spPr>
        <p:txBody>
          <a:bodyPr vert="horz" lIns="0" tIns="0" rIns="0" bIns="0" rtlCol="0" anchor="t">
            <a:noAutofit/>
          </a:bodyPr>
          <a:lstStyle>
            <a:lvl1pPr marL="0" indent="0" algn="l" defTabSz="914400" rtl="0" eaLnBrk="1" latinLnBrk="0" hangingPunct="1">
              <a:spcBef>
                <a:spcPts val="600"/>
              </a:spcBef>
              <a:buFont typeface="Arial" panose="020B0604020202020204" pitchFamily="34" charset="0"/>
              <a:buNone/>
              <a:defRPr sz="1600" kern="120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Font typeface="Open Sans" panose="020B0606030504020204" pitchFamily="34" charset="0"/>
              <a:buChar char="—"/>
              <a:defRPr sz="1600" kern="1200">
                <a:solidFill>
                  <a:schemeClr val="tx2"/>
                </a:solidFill>
                <a:latin typeface="Open Sans" panose="020B0606030504020204" pitchFamily="34" charset="0"/>
                <a:ea typeface="+mn-ea"/>
                <a:cs typeface="+mn-cs"/>
              </a:defRPr>
            </a:lvl2pPr>
            <a:lvl3pPr marL="0" indent="0" algn="l" defTabSz="914400" rtl="0" eaLnBrk="1" latinLnBrk="0" hangingPunct="1">
              <a:spcBef>
                <a:spcPts val="600"/>
              </a:spcBef>
              <a:buFont typeface="Arial" panose="020B0604020202020204" pitchFamily="34" charset="0"/>
              <a:buNone/>
              <a:defRPr sz="1400" kern="1200">
                <a:solidFill>
                  <a:schemeClr val="tx2"/>
                </a:solidFill>
                <a:latin typeface="Open Sans" panose="020B0606030504020204" pitchFamily="34" charset="0"/>
                <a:ea typeface="+mn-ea"/>
                <a:cs typeface="+mn-cs"/>
              </a:defRPr>
            </a:lvl3pPr>
            <a:lvl4pPr marL="396000" indent="-216000" algn="l" defTabSz="914400" rtl="0" eaLnBrk="1" latinLnBrk="0" hangingPunct="1">
              <a:spcBef>
                <a:spcPts val="300"/>
              </a:spcBef>
              <a:buFont typeface="Symbol" panose="05050102010706020507" pitchFamily="18" charset="2"/>
              <a:buChar char="-"/>
              <a:defRPr sz="1400" kern="1200">
                <a:solidFill>
                  <a:schemeClr val="tx2"/>
                </a:solidFill>
                <a:latin typeface="Open Sans" panose="020B0606030504020204" pitchFamily="34" charset="0"/>
                <a:ea typeface="+mn-ea"/>
                <a:cs typeface="+mn-cs"/>
              </a:defRPr>
            </a:lvl4pPr>
            <a:lvl5pPr marL="576000" indent="-179388" algn="l" defTabSz="914400" rtl="0" eaLnBrk="1" latinLnBrk="0" hangingPunct="1">
              <a:spcBef>
                <a:spcPts val="300"/>
              </a:spcBef>
              <a:buFont typeface="Symbol" panose="05050102010706020507" pitchFamily="18" charset="2"/>
              <a:buChar char="-"/>
              <a:defRPr sz="14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chemeClr val="bg1"/>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chemeClr val="bg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en-US" sz="2400" dirty="0">
              <a:solidFill>
                <a:schemeClr val="bg2">
                  <a:lumMod val="75000"/>
                </a:schemeClr>
              </a:solidFill>
              <a:ea typeface="Open Sans" panose="020B0606030504020204" pitchFamily="34" charset="0"/>
              <a:cs typeface="Open Sans" panose="020B0606030504020204" pitchFamily="34" charset="0"/>
            </a:endParaRPr>
          </a:p>
          <a:p>
            <a:pPr algn="ctr"/>
            <a:r>
              <a:rPr lang="en-US" sz="4000" dirty="0">
                <a:solidFill>
                  <a:srgbClr val="064569"/>
                </a:solidFill>
                <a:ea typeface="Open Sans ExtraBold" panose="020B0606030504020204" pitchFamily="34" charset="0"/>
                <a:cs typeface="Open Sans ExtraBold" panose="020B0606030504020204" pitchFamily="34" charset="0"/>
              </a:rPr>
              <a:t>Pause</a:t>
            </a:r>
          </a:p>
        </p:txBody>
      </p:sp>
      <p:pic>
        <p:nvPicPr>
          <p:cNvPr id="5" name="Grafik 7">
            <a:extLst>
              <a:ext uri="{FF2B5EF4-FFF2-40B4-BE49-F238E27FC236}">
                <a16:creationId xmlns:a16="http://schemas.microsoft.com/office/drawing/2014/main" id="{95FC2B92-5474-B3B3-1CBD-0CC2AF2CB248}"/>
              </a:ext>
            </a:extLst>
          </p:cNvPr>
          <p:cNvPicPr>
            <a:picLocks noChangeAspect="1"/>
          </p:cNvPicPr>
          <p:nvPr/>
        </p:nvPicPr>
        <p:blipFill rotWithShape="1">
          <a:blip r:embed="rId2"/>
          <a:srcRect t="27427" b="13875"/>
          <a:stretch/>
        </p:blipFill>
        <p:spPr>
          <a:xfrm>
            <a:off x="4031205" y="6121300"/>
            <a:ext cx="1640063" cy="682272"/>
          </a:xfrm>
          <a:prstGeom prst="rect">
            <a:avLst/>
          </a:prstGeom>
        </p:spPr>
      </p:pic>
      <p:pic>
        <p:nvPicPr>
          <p:cNvPr id="6" name="Grafik 5">
            <a:extLst>
              <a:ext uri="{FF2B5EF4-FFF2-40B4-BE49-F238E27FC236}">
                <a16:creationId xmlns:a16="http://schemas.microsoft.com/office/drawing/2014/main" id="{B8BCF5E4-0371-C1D6-809F-626DE473A4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524"/>
          <a:stretch/>
        </p:blipFill>
        <p:spPr>
          <a:xfrm>
            <a:off x="5494754" y="6108600"/>
            <a:ext cx="497234" cy="682272"/>
          </a:xfrm>
          <a:prstGeom prst="rect">
            <a:avLst/>
          </a:prstGeom>
        </p:spPr>
      </p:pic>
      <p:pic>
        <p:nvPicPr>
          <p:cNvPr id="7" name="Grafik 10">
            <a:extLst>
              <a:ext uri="{FF2B5EF4-FFF2-40B4-BE49-F238E27FC236}">
                <a16:creationId xmlns:a16="http://schemas.microsoft.com/office/drawing/2014/main" id="{2CE6E5C7-0146-933A-FE3B-031504B3C6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510" y="6277354"/>
            <a:ext cx="1901231" cy="490057"/>
          </a:xfrm>
          <a:prstGeom prst="rect">
            <a:avLst/>
          </a:prstGeom>
        </p:spPr>
      </p:pic>
      <p:sp>
        <p:nvSpPr>
          <p:cNvPr id="10" name="Rectangle 148">
            <a:extLst>
              <a:ext uri="{FF2B5EF4-FFF2-40B4-BE49-F238E27FC236}">
                <a16:creationId xmlns:a16="http://schemas.microsoft.com/office/drawing/2014/main" id="{A6650C61-14D0-F439-F327-1CEC5761A69C}"/>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pic>
        <p:nvPicPr>
          <p:cNvPr id="2" name="Grafik 4">
            <a:extLst>
              <a:ext uri="{FF2B5EF4-FFF2-40B4-BE49-F238E27FC236}">
                <a16:creationId xmlns:a16="http://schemas.microsoft.com/office/drawing/2014/main" id="{1176DEAA-CE87-DD83-EB43-03C76FEEB5DA}"/>
              </a:ext>
            </a:extLst>
          </p:cNvPr>
          <p:cNvPicPr>
            <a:picLocks noChangeAspect="1"/>
          </p:cNvPicPr>
          <p:nvPr/>
        </p:nvPicPr>
        <p:blipFill>
          <a:blip r:embed="rId5"/>
          <a:stretch/>
        </p:blipFill>
        <p:spPr>
          <a:xfrm>
            <a:off x="453140" y="361455"/>
            <a:ext cx="2646110" cy="1075932"/>
          </a:xfrm>
          <a:prstGeom prst="rect">
            <a:avLst/>
          </a:prstGeom>
          <a:ln w="0">
            <a:noFill/>
          </a:ln>
        </p:spPr>
      </p:pic>
      <p:sp>
        <p:nvSpPr>
          <p:cNvPr id="3" name="Textplatzhalter 2">
            <a:extLst>
              <a:ext uri="{FF2B5EF4-FFF2-40B4-BE49-F238E27FC236}">
                <a16:creationId xmlns:a16="http://schemas.microsoft.com/office/drawing/2014/main" id="{63851166-C265-B960-9F2E-698FB75797C5}"/>
              </a:ext>
            </a:extLst>
          </p:cNvPr>
          <p:cNvSpPr/>
          <p:nvPr/>
        </p:nvSpPr>
        <p:spPr>
          <a:xfrm>
            <a:off x="453140" y="1480349"/>
            <a:ext cx="2869742" cy="466882"/>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601"/>
              </a:spcBef>
              <a:tabLst>
                <a:tab pos="0" algn="l"/>
              </a:tabLst>
            </a:pPr>
            <a:r>
              <a:rPr lang="en-US" sz="1100" b="0" strike="noStrike" spc="-1" dirty="0">
                <a:solidFill>
                  <a:srgbClr val="555A5B"/>
                </a:solidFill>
                <a:latin typeface="Open Sans"/>
                <a:ea typeface="DejaVu Sans"/>
              </a:rPr>
              <a:t>CENTER FOR SCALABLE DATA ANALYTICS AND ARTIFICIAL INTELLIGENCE</a:t>
            </a:r>
            <a:endParaRPr lang="en-US" sz="1100" b="0" strike="noStrike" spc="-1" dirty="0">
              <a:solidFill>
                <a:srgbClr val="000000"/>
              </a:solidFill>
              <a:latin typeface="Calibri"/>
            </a:endParaRPr>
          </a:p>
        </p:txBody>
      </p:sp>
      <p:sp>
        <p:nvSpPr>
          <p:cNvPr id="8" name="Rectangle 148">
            <a:extLst>
              <a:ext uri="{FF2B5EF4-FFF2-40B4-BE49-F238E27FC236}">
                <a16:creationId xmlns:a16="http://schemas.microsoft.com/office/drawing/2014/main" id="{0B0374E9-02B0-2C5C-D037-F5D5BC2AE3A2}"/>
              </a:ext>
            </a:extLst>
          </p:cNvPr>
          <p:cNvSpPr/>
          <p:nvPr/>
        </p:nvSpPr>
        <p:spPr>
          <a:xfrm>
            <a:off x="0" y="0"/>
            <a:ext cx="525240" cy="31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en-US" sz="1800" b="0" strike="noStrike" spc="-1">
              <a:solidFill>
                <a:srgbClr val="000000"/>
              </a:solidFill>
              <a:latin typeface="Calibri"/>
              <a:ea typeface="DejaVu Sans"/>
            </a:endParaRPr>
          </a:p>
        </p:txBody>
      </p:sp>
    </p:spTree>
    <p:extLst>
      <p:ext uri="{BB962C8B-B14F-4D97-AF65-F5344CB8AC3E}">
        <p14:creationId xmlns:p14="http://schemas.microsoft.com/office/powerpoint/2010/main" val="8563005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64CE1-CB7E-2D98-041F-DDDFE4FDA556}"/>
              </a:ext>
            </a:extLst>
          </p:cNvPr>
          <p:cNvSpPr>
            <a:spLocks noGrp="1"/>
          </p:cNvSpPr>
          <p:nvPr>
            <p:ph type="title"/>
          </p:nvPr>
        </p:nvSpPr>
        <p:spPr/>
        <p:txBody>
          <a:bodyPr/>
          <a:lstStyle/>
          <a:p>
            <a:r>
              <a:rPr lang="en-GB" dirty="0"/>
              <a:t>Feedback Round</a:t>
            </a:r>
            <a:endParaRPr lang="LID4096" dirty="0"/>
          </a:p>
        </p:txBody>
      </p:sp>
      <p:sp>
        <p:nvSpPr>
          <p:cNvPr id="3" name="Content Placeholder 2">
            <a:extLst>
              <a:ext uri="{FF2B5EF4-FFF2-40B4-BE49-F238E27FC236}">
                <a16:creationId xmlns:a16="http://schemas.microsoft.com/office/drawing/2014/main" id="{F5D01167-15C9-A0D9-7E92-06CEB05AD15B}"/>
              </a:ext>
            </a:extLst>
          </p:cNvPr>
          <p:cNvSpPr>
            <a:spLocks noGrp="1"/>
          </p:cNvSpPr>
          <p:nvPr>
            <p:ph sz="quarter" idx="10"/>
          </p:nvPr>
        </p:nvSpPr>
        <p:spPr/>
        <p:txBody>
          <a:bodyPr/>
          <a:lstStyle/>
          <a:p>
            <a:r>
              <a:rPr lang="en-GB" dirty="0"/>
              <a:t>What worked well? What not?</a:t>
            </a:r>
            <a:endParaRPr lang="LID4096" dirty="0"/>
          </a:p>
        </p:txBody>
      </p:sp>
    </p:spTree>
    <p:extLst>
      <p:ext uri="{BB962C8B-B14F-4D97-AF65-F5344CB8AC3E}">
        <p14:creationId xmlns:p14="http://schemas.microsoft.com/office/powerpoint/2010/main" val="3633835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6ABF9-1AAC-BCF5-D182-9EDBEF9E76DC}"/>
              </a:ext>
            </a:extLst>
          </p:cNvPr>
          <p:cNvSpPr>
            <a:spLocks noGrp="1"/>
          </p:cNvSpPr>
          <p:nvPr>
            <p:ph type="title"/>
          </p:nvPr>
        </p:nvSpPr>
        <p:spPr/>
        <p:txBody>
          <a:bodyPr/>
          <a:lstStyle/>
          <a:p>
            <a:r>
              <a:rPr lang="en-GB" sz="3600" dirty="0"/>
              <a:t>AI-</a:t>
            </a:r>
            <a:r>
              <a:rPr lang="en-GB" sz="3600" dirty="0" err="1"/>
              <a:t>Competency Training</a:t>
            </a:r>
            <a:r>
              <a:rPr lang="en-GB" sz="3600" dirty="0"/>
              <a:t> </a:t>
            </a:r>
            <a:r>
              <a:rPr lang="en-GB" sz="3600" dirty="0" err="1"/>
              <a:t>according to</a:t>
            </a:r>
            <a:r>
              <a:rPr lang="en-GB" sz="3600" dirty="0"/>
              <a:t> EU-AI Act</a:t>
            </a:r>
            <a:endParaRPr lang="LID4096" sz="3600" dirty="0"/>
          </a:p>
        </p:txBody>
      </p:sp>
      <p:sp>
        <p:nvSpPr>
          <p:cNvPr id="7" name="Rectangle 6">
            <a:extLst>
              <a:ext uri="{FF2B5EF4-FFF2-40B4-BE49-F238E27FC236}">
                <a16:creationId xmlns:a16="http://schemas.microsoft.com/office/drawing/2014/main" id="{1D5AEB9C-CDE1-FA48-49B9-6483C93A37C2}"/>
              </a:ext>
            </a:extLst>
          </p:cNvPr>
          <p:cNvSpPr/>
          <p:nvPr/>
        </p:nvSpPr>
        <p:spPr>
          <a:xfrm>
            <a:off x="875566" y="4053840"/>
            <a:ext cx="3422114" cy="1127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Basics</a:t>
            </a:r>
            <a:r>
              <a:rPr lang="en-GB" sz="2400" dirty="0"/>
              <a:t> / </a:t>
            </a:r>
            <a:r>
              <a:rPr lang="en-GB" sz="2400" dirty="0" err="1"/>
              <a:t>Functionality</a:t>
            </a:r>
            <a:endParaRPr lang="LID4096" sz="2400" dirty="0"/>
          </a:p>
        </p:txBody>
      </p:sp>
      <p:sp>
        <p:nvSpPr>
          <p:cNvPr id="8" name="Rectangle 7">
            <a:extLst>
              <a:ext uri="{FF2B5EF4-FFF2-40B4-BE49-F238E27FC236}">
                <a16:creationId xmlns:a16="http://schemas.microsoft.com/office/drawing/2014/main" id="{1E3AE74D-0F1D-2A38-F298-C7584759E7DC}"/>
              </a:ext>
            </a:extLst>
          </p:cNvPr>
          <p:cNvSpPr/>
          <p:nvPr/>
        </p:nvSpPr>
        <p:spPr>
          <a:xfrm>
            <a:off x="4537740" y="4053840"/>
            <a:ext cx="3422114" cy="1127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Proper</a:t>
            </a:r>
            <a:r>
              <a:rPr lang="en-GB" sz="2400" dirty="0"/>
              <a:t> </a:t>
            </a:r>
            <a:r>
              <a:rPr lang="en-GB" sz="2400" dirty="0" err="1"/>
              <a:t>Application</a:t>
            </a:r>
            <a:endParaRPr lang="LID4096" sz="2400" dirty="0"/>
          </a:p>
        </p:txBody>
      </p:sp>
      <p:sp>
        <p:nvSpPr>
          <p:cNvPr id="9" name="Rectangle 8">
            <a:extLst>
              <a:ext uri="{FF2B5EF4-FFF2-40B4-BE49-F238E27FC236}">
                <a16:creationId xmlns:a16="http://schemas.microsoft.com/office/drawing/2014/main" id="{2F2CE006-E6B6-BEC8-AE43-97A6B85A0BED}"/>
              </a:ext>
            </a:extLst>
          </p:cNvPr>
          <p:cNvSpPr/>
          <p:nvPr/>
        </p:nvSpPr>
        <p:spPr>
          <a:xfrm>
            <a:off x="8199914" y="4053840"/>
            <a:ext cx="3422114" cy="11277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err="1"/>
              <a:t>Risks</a:t>
            </a:r>
            <a:r>
              <a:rPr lang="en-GB" sz="2400" dirty="0"/>
              <a:t> / </a:t>
            </a:r>
            <a:r>
              <a:rPr lang="en-GB" sz="2400" dirty="0" err="1"/>
              <a:t>Legal</a:t>
            </a:r>
            <a:r>
              <a:rPr lang="en-GB" sz="2400" dirty="0"/>
              <a:t> </a:t>
            </a:r>
            <a:r>
              <a:rPr lang="en-GB" sz="2400" dirty="0" err="1"/>
              <a:t>Framework</a:t>
            </a:r>
            <a:endParaRPr lang="LID4096" sz="2400" dirty="0"/>
          </a:p>
        </p:txBody>
      </p:sp>
      <p:sp>
        <p:nvSpPr>
          <p:cNvPr id="10" name="TextBox 9">
            <a:extLst>
              <a:ext uri="{FF2B5EF4-FFF2-40B4-BE49-F238E27FC236}">
                <a16:creationId xmlns:a16="http://schemas.microsoft.com/office/drawing/2014/main" id="{8E340C4D-11A3-118C-FF08-36A9142361DE}"/>
              </a:ext>
            </a:extLst>
          </p:cNvPr>
          <p:cNvSpPr txBox="1"/>
          <p:nvPr/>
        </p:nvSpPr>
        <p:spPr>
          <a:xfrm>
            <a:off x="891302" y="5268266"/>
            <a:ext cx="3406378" cy="707886"/>
          </a:xfrm>
          <a:prstGeom prst="rect">
            <a:avLst/>
          </a:prstGeom>
          <a:noFill/>
        </p:spPr>
        <p:txBody>
          <a:bodyPr wrap="square" rtlCol="0">
            <a:spAutoFit/>
          </a:bodyPr>
          <a:lstStyle/>
          <a:p>
            <a:pPr algn="ctr"/>
            <a:r>
              <a:rPr lang="en-GB" sz="4000" dirty="0"/>
              <a:t>Part 1</a:t>
            </a:r>
            <a:endParaRPr lang="LID4096" sz="4000" dirty="0"/>
          </a:p>
        </p:txBody>
      </p:sp>
      <p:sp>
        <p:nvSpPr>
          <p:cNvPr id="11" name="TextBox 10">
            <a:extLst>
              <a:ext uri="{FF2B5EF4-FFF2-40B4-BE49-F238E27FC236}">
                <a16:creationId xmlns:a16="http://schemas.microsoft.com/office/drawing/2014/main" id="{EF48B591-2F93-1BA4-16EB-79D0E62F0B96}"/>
              </a:ext>
            </a:extLst>
          </p:cNvPr>
          <p:cNvSpPr txBox="1"/>
          <p:nvPr/>
        </p:nvSpPr>
        <p:spPr>
          <a:xfrm>
            <a:off x="4537740" y="5268266"/>
            <a:ext cx="3422114" cy="707886"/>
          </a:xfrm>
          <a:prstGeom prst="rect">
            <a:avLst/>
          </a:prstGeom>
          <a:noFill/>
        </p:spPr>
        <p:txBody>
          <a:bodyPr wrap="square" rtlCol="0">
            <a:spAutoFit/>
          </a:bodyPr>
          <a:lstStyle/>
          <a:p>
            <a:pPr algn="ctr"/>
            <a:r>
              <a:rPr lang="en-GB" sz="4000" dirty="0"/>
              <a:t>Part 1/2</a:t>
            </a:r>
            <a:endParaRPr lang="LID4096" sz="4000" dirty="0"/>
          </a:p>
        </p:txBody>
      </p:sp>
      <p:sp>
        <p:nvSpPr>
          <p:cNvPr id="12" name="TextBox 11">
            <a:extLst>
              <a:ext uri="{FF2B5EF4-FFF2-40B4-BE49-F238E27FC236}">
                <a16:creationId xmlns:a16="http://schemas.microsoft.com/office/drawing/2014/main" id="{891F996B-84B1-9FE3-3AD1-381EEA601064}"/>
              </a:ext>
            </a:extLst>
          </p:cNvPr>
          <p:cNvSpPr txBox="1"/>
          <p:nvPr/>
        </p:nvSpPr>
        <p:spPr>
          <a:xfrm>
            <a:off x="8199914" y="5268266"/>
            <a:ext cx="3422114" cy="707886"/>
          </a:xfrm>
          <a:prstGeom prst="rect">
            <a:avLst/>
          </a:prstGeom>
          <a:noFill/>
        </p:spPr>
        <p:txBody>
          <a:bodyPr wrap="square" rtlCol="0">
            <a:spAutoFit/>
          </a:bodyPr>
          <a:lstStyle/>
          <a:p>
            <a:pPr algn="ctr"/>
            <a:r>
              <a:rPr lang="en-GB" sz="4000" dirty="0"/>
              <a:t>Part 3</a:t>
            </a:r>
            <a:endParaRPr lang="LID4096" sz="4000" dirty="0"/>
          </a:p>
        </p:txBody>
      </p:sp>
      <p:sp>
        <p:nvSpPr>
          <p:cNvPr id="15" name="Content Placeholder 14">
            <a:extLst>
              <a:ext uri="{FF2B5EF4-FFF2-40B4-BE49-F238E27FC236}">
                <a16:creationId xmlns:a16="http://schemas.microsoft.com/office/drawing/2014/main" id="{F531897B-555C-0431-24E3-C8E363BBC370}"/>
              </a:ext>
            </a:extLst>
          </p:cNvPr>
          <p:cNvSpPr>
            <a:spLocks noGrp="1"/>
          </p:cNvSpPr>
          <p:nvPr>
            <p:ph sz="quarter" idx="10"/>
          </p:nvPr>
        </p:nvSpPr>
        <p:spPr/>
        <p:txBody>
          <a:bodyPr/>
          <a:lstStyle/>
          <a:p>
            <a:r>
              <a:rPr lang="en-GB" sz="2700" dirty="0">
                <a:solidFill>
                  <a:srgbClr val="666666"/>
                </a:solidFill>
                <a:latin typeface="Source Serif Pro" panose="02040603050405020204" pitchFamily="18" charset="0"/>
              </a:rPr>
              <a:t>‘AI literacy’ means </a:t>
            </a:r>
            <a:r>
              <a:rPr lang="en-GB" sz="2700" dirty="0">
                <a:solidFill>
                  <a:srgbClr val="666666"/>
                </a:solidFill>
                <a:highlight>
                  <a:srgbClr val="FFF3CC"/>
                </a:highlight>
                <a:latin typeface="Source Serif Pro" panose="02040603050405020204" pitchFamily="18" charset="0"/>
              </a:rPr>
              <a:t>skills, knowledge and understanding </a:t>
            </a:r>
            <a:r>
              <a:rPr lang="en-GB" sz="2700" dirty="0">
                <a:solidFill>
                  <a:srgbClr val="666666"/>
                </a:solidFill>
                <a:latin typeface="Source Serif Pro" panose="02040603050405020204" pitchFamily="18" charset="0"/>
              </a:rPr>
              <a:t>that allow providers, deployers and affected persons, taking into account their respective rights and obligations in the context of this Regulation, to make an </a:t>
            </a:r>
            <a:r>
              <a:rPr lang="en-GB" sz="2700" dirty="0">
                <a:solidFill>
                  <a:srgbClr val="666666"/>
                </a:solidFill>
                <a:highlight>
                  <a:srgbClr val="D5E8D4"/>
                </a:highlight>
                <a:latin typeface="Source Serif Pro" panose="02040603050405020204" pitchFamily="18" charset="0"/>
              </a:rPr>
              <a:t>informed deployment of AI systems</a:t>
            </a:r>
            <a:r>
              <a:rPr lang="en-GB" sz="2700" dirty="0">
                <a:solidFill>
                  <a:srgbClr val="666666"/>
                </a:solidFill>
                <a:latin typeface="Source Serif Pro" panose="02040603050405020204" pitchFamily="18" charset="0"/>
              </a:rPr>
              <a:t>, as well as to gain awareness about the </a:t>
            </a:r>
            <a:r>
              <a:rPr lang="en-GB" sz="2700" dirty="0">
                <a:solidFill>
                  <a:srgbClr val="666666"/>
                </a:solidFill>
                <a:highlight>
                  <a:srgbClr val="D5E8D4"/>
                </a:highlight>
                <a:latin typeface="Source Serif Pro" panose="02040603050405020204" pitchFamily="18" charset="0"/>
              </a:rPr>
              <a:t>opportunities</a:t>
            </a:r>
            <a:r>
              <a:rPr lang="en-GB" sz="2700" dirty="0">
                <a:solidFill>
                  <a:srgbClr val="666666"/>
                </a:solidFill>
                <a:latin typeface="Source Serif Pro" panose="02040603050405020204" pitchFamily="18" charset="0"/>
              </a:rPr>
              <a:t> and </a:t>
            </a:r>
            <a:r>
              <a:rPr lang="en-GB" sz="2700" dirty="0">
                <a:solidFill>
                  <a:srgbClr val="666666"/>
                </a:solidFill>
                <a:highlight>
                  <a:srgbClr val="FFF3CC"/>
                </a:highlight>
                <a:latin typeface="Source Serif Pro" panose="02040603050405020204" pitchFamily="18" charset="0"/>
              </a:rPr>
              <a:t>risks</a:t>
            </a:r>
            <a:r>
              <a:rPr lang="en-GB" sz="2700" dirty="0">
                <a:solidFill>
                  <a:srgbClr val="666666"/>
                </a:solidFill>
                <a:latin typeface="Source Serif Pro" panose="02040603050405020204" pitchFamily="18" charset="0"/>
              </a:rPr>
              <a:t> of AI and possible </a:t>
            </a:r>
            <a:r>
              <a:rPr lang="en-GB" sz="2700" dirty="0">
                <a:solidFill>
                  <a:srgbClr val="666666"/>
                </a:solidFill>
                <a:highlight>
                  <a:srgbClr val="FF7C80"/>
                </a:highlight>
                <a:latin typeface="Source Serif Pro" panose="02040603050405020204" pitchFamily="18" charset="0"/>
              </a:rPr>
              <a:t>harm</a:t>
            </a:r>
            <a:r>
              <a:rPr lang="en-GB" sz="2700" dirty="0">
                <a:solidFill>
                  <a:srgbClr val="666666"/>
                </a:solidFill>
                <a:latin typeface="Source Serif Pro" panose="02040603050405020204" pitchFamily="18" charset="0"/>
              </a:rPr>
              <a:t> it can cause;</a:t>
            </a:r>
            <a:r>
              <a:rPr lang="en" sz="2700" dirty="0">
                <a:solidFill>
                  <a:srgbClr val="666666"/>
                </a:solidFill>
                <a:latin typeface="Source Serif Pro" panose="02040603050405020204" pitchFamily="18" charset="0"/>
              </a:rPr>
              <a:t> (EU AI Act, Art 3 (56))</a:t>
            </a:r>
            <a:endParaRPr lang="LID4096" sz="2700" dirty="0">
              <a:solidFill>
                <a:srgbClr val="666666"/>
              </a:solidFill>
              <a:latin typeface="Source Serif Pro" panose="02040603050405020204" pitchFamily="18" charset="0"/>
            </a:endParaRPr>
          </a:p>
          <a:p>
            <a:endParaRPr lang="LID4096" sz="2700" dirty="0"/>
          </a:p>
        </p:txBody>
      </p:sp>
      <p:sp>
        <p:nvSpPr>
          <p:cNvPr id="4" name="TextBox 4">
            <a:extLst>
              <a:ext uri="{FF2B5EF4-FFF2-40B4-BE49-F238E27FC236}">
                <a16:creationId xmlns:a16="http://schemas.microsoft.com/office/drawing/2014/main" id="{49CF6ACA-B381-809F-7C5A-B08C74AB0536}"/>
              </a:ext>
            </a:extLst>
          </p:cNvPr>
          <p:cNvSpPr txBox="1"/>
          <p:nvPr/>
        </p:nvSpPr>
        <p:spPr>
          <a:xfrm>
            <a:off x="3083560" y="6100234"/>
            <a:ext cx="7833360" cy="646331"/>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hlinkClick r:id="rId2"/>
              </a:rPr>
              <a:t>https://eur-lex.europa.eu/legal-content/EN/TXT/HTML/?uri=OJ:L_202401689#art_3</a:t>
            </a:r>
            <a:r>
              <a:rPr lang="en-US" dirty="0"/>
              <a:t> </a:t>
            </a:r>
            <a:endParaRPr lang="LID4096" dirty="0"/>
          </a:p>
        </p:txBody>
      </p:sp>
    </p:spTree>
    <p:extLst>
      <p:ext uri="{BB962C8B-B14F-4D97-AF65-F5344CB8AC3E}">
        <p14:creationId xmlns:p14="http://schemas.microsoft.com/office/powerpoint/2010/main" val="285023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1B207-4D1C-CDB9-6814-7935D00F9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E0B5E6-9452-1214-CC4C-52753770E3D2}"/>
              </a:ext>
            </a:extLst>
          </p:cNvPr>
          <p:cNvSpPr>
            <a:spLocks noGrp="1"/>
          </p:cNvSpPr>
          <p:nvPr>
            <p:ph type="title"/>
          </p:nvPr>
        </p:nvSpPr>
        <p:spPr/>
        <p:txBody>
          <a:bodyPr/>
          <a:lstStyle/>
          <a:p>
            <a:r>
              <a:rPr lang="de" dirty="0"/>
              <a:t>Artificial Intelligence (</a:t>
            </a:r>
            <a:r>
              <a:rPr lang="de" dirty="0">
                <a:solidFill>
                  <a:srgbClr val="6CAF69"/>
                </a:solidFill>
              </a:rPr>
              <a:t>AI</a:t>
            </a:r>
            <a:r>
              <a:rPr lang="de" dirty="0"/>
              <a:t>)</a:t>
            </a:r>
            <a:endParaRPr lang="LID4096" dirty="0"/>
          </a:p>
        </p:txBody>
      </p:sp>
      <p:cxnSp>
        <p:nvCxnSpPr>
          <p:cNvPr id="11" name="Straight Connector 10">
            <a:extLst>
              <a:ext uri="{FF2B5EF4-FFF2-40B4-BE49-F238E27FC236}">
                <a16:creationId xmlns:a16="http://schemas.microsoft.com/office/drawing/2014/main" id="{7DE5A40F-886D-9CAC-E04E-886524D1B763}"/>
              </a:ext>
            </a:extLst>
          </p:cNvPr>
          <p:cNvCxnSpPr>
            <a:cxnSpLocks/>
          </p:cNvCxnSpPr>
          <p:nvPr/>
        </p:nvCxnSpPr>
        <p:spPr>
          <a:xfrm>
            <a:off x="6096000" y="1381328"/>
            <a:ext cx="0" cy="3915045"/>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9815D61-4C72-4364-882F-F4136FB71A15}"/>
              </a:ext>
            </a:extLst>
          </p:cNvPr>
          <p:cNvSpPr txBox="1"/>
          <p:nvPr/>
        </p:nvSpPr>
        <p:spPr>
          <a:xfrm>
            <a:off x="613925" y="1378937"/>
            <a:ext cx="4856480" cy="3539430"/>
          </a:xfrm>
          <a:prstGeom prst="rect">
            <a:avLst/>
          </a:prstGeom>
          <a:noFill/>
        </p:spPr>
        <p:txBody>
          <a:bodyPr wrap="square" rtlCol="0">
            <a:spAutoFit/>
          </a:bodyPr>
          <a:lstStyle/>
          <a:p>
            <a:r>
              <a:rPr lang="de" sz="2800" dirty="0"/>
              <a:t>Weak AI</a:t>
            </a:r>
          </a:p>
          <a:p>
            <a:pPr marL="457200" indent="-457200">
              <a:buFont typeface="Arial" panose="020B0604020202020204" pitchFamily="34" charset="0"/>
              <a:buChar char="•"/>
            </a:pPr>
            <a:r>
              <a:rPr lang="de" sz="2800" dirty="0"/>
              <a:t>Application-specific</a:t>
            </a:r>
          </a:p>
          <a:p>
            <a:pPr marL="457200" indent="-457200">
              <a:buFont typeface="Arial" panose="020B0604020202020204" pitchFamily="34" charset="0"/>
              <a:buChar char="•"/>
            </a:pPr>
            <a:r>
              <a:rPr lang="de" sz="2800" dirty="0"/>
              <a:t>Typically trained with annotated data</a:t>
            </a:r>
          </a:p>
          <a:p>
            <a:pPr marL="457200" indent="-457200">
              <a:buFont typeface="Arial" panose="020B0604020202020204" pitchFamily="34" charset="0"/>
              <a:buChar char="•"/>
            </a:pPr>
            <a:r>
              <a:rPr lang="de" sz="2800" dirty="0"/>
              <a:t>Reflexive tasks</a:t>
            </a:r>
          </a:p>
          <a:p>
            <a:pPr marL="457200" indent="-457200">
              <a:buFont typeface="Arial" panose="020B0604020202020204" pitchFamily="34" charset="0"/>
              <a:buChar char="•"/>
            </a:pPr>
            <a:r>
              <a:rPr lang="de" sz="2800" dirty="0"/>
              <a:t>Extrapolation not possible</a:t>
            </a:r>
          </a:p>
          <a:p>
            <a:pPr marL="457200" indent="-457200">
              <a:buFont typeface="Arial" panose="020B0604020202020204" pitchFamily="34" charset="0"/>
              <a:buChar char="•"/>
            </a:pPr>
            <a:endParaRPr lang="LID4096" sz="2800" dirty="0"/>
          </a:p>
        </p:txBody>
      </p:sp>
      <p:sp>
        <p:nvSpPr>
          <p:cNvPr id="13" name="TextBox 12">
            <a:extLst>
              <a:ext uri="{FF2B5EF4-FFF2-40B4-BE49-F238E27FC236}">
                <a16:creationId xmlns:a16="http://schemas.microsoft.com/office/drawing/2014/main" id="{8ADA1B0C-E086-ECDF-45A7-7E540E533092}"/>
              </a:ext>
            </a:extLst>
          </p:cNvPr>
          <p:cNvSpPr txBox="1"/>
          <p:nvPr/>
        </p:nvSpPr>
        <p:spPr>
          <a:xfrm>
            <a:off x="6436686" y="1353691"/>
            <a:ext cx="5638582" cy="3970318"/>
          </a:xfrm>
          <a:prstGeom prst="rect">
            <a:avLst/>
          </a:prstGeom>
          <a:noFill/>
        </p:spPr>
        <p:txBody>
          <a:bodyPr wrap="square" rtlCol="0">
            <a:spAutoFit/>
          </a:bodyPr>
          <a:lstStyle/>
          <a:p>
            <a:r>
              <a:rPr lang="de" sz="2800" dirty="0"/>
              <a:t>Strong AI</a:t>
            </a:r>
          </a:p>
          <a:p>
            <a:pPr marL="457200" indent="-457200">
              <a:buFont typeface="Arial" panose="020B0604020202020204" pitchFamily="34" charset="0"/>
              <a:buChar char="•"/>
            </a:pPr>
            <a:r>
              <a:rPr lang="de" sz="2800" dirty="0"/>
              <a:t>Human capabilities</a:t>
            </a:r>
          </a:p>
          <a:p>
            <a:pPr marL="457200" indent="-457200">
              <a:buFont typeface="Arial" panose="020B0604020202020204" pitchFamily="34" charset="0"/>
              <a:buChar char="•"/>
            </a:pPr>
            <a:r>
              <a:rPr lang="de" sz="2800" dirty="0"/>
              <a:t>Access to the knowledge of humanity, beyond individuals</a:t>
            </a:r>
          </a:p>
          <a:p>
            <a:pPr marL="457200" indent="-457200">
              <a:buFont typeface="Arial" panose="020B0604020202020204" pitchFamily="34" charset="0"/>
              <a:buChar char="•"/>
            </a:pPr>
            <a:r>
              <a:rPr lang="de" sz="2800" dirty="0"/>
              <a:t>Can create new solutions</a:t>
            </a:r>
            <a:r>
              <a:rPr lang="de" sz="2800" i="1" dirty="0"/>
              <a:t> through creative work</a:t>
            </a:r>
          </a:p>
          <a:p>
            <a:pPr marL="457200" indent="-457200">
              <a:buFont typeface="Arial" panose="020B0604020202020204" pitchFamily="34" charset="0"/>
              <a:buChar char="•"/>
            </a:pPr>
            <a:endParaRPr lang="LID4096" sz="2800" dirty="0"/>
          </a:p>
        </p:txBody>
      </p:sp>
      <p:sp>
        <p:nvSpPr>
          <p:cNvPr id="14" name="Speech Bubble: Rectangle 13">
            <a:extLst>
              <a:ext uri="{FF2B5EF4-FFF2-40B4-BE49-F238E27FC236}">
                <a16:creationId xmlns:a16="http://schemas.microsoft.com/office/drawing/2014/main" id="{D0F3E5AD-735F-E77D-62D7-CC1BCF6983DF}"/>
              </a:ext>
            </a:extLst>
          </p:cNvPr>
          <p:cNvSpPr/>
          <p:nvPr/>
        </p:nvSpPr>
        <p:spPr>
          <a:xfrm>
            <a:off x="508000" y="4750296"/>
            <a:ext cx="4576323" cy="1152664"/>
          </a:xfrm>
          <a:prstGeom prst="wedgeRectCallout">
            <a:avLst>
              <a:gd name="adj1" fmla="val -21277"/>
              <a:gd name="adj2" fmla="val -64674"/>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r>
              <a:rPr lang="de" sz="2800" dirty="0"/>
              <a:t>Ideal for data analysis tasks</a:t>
            </a:r>
            <a:endParaRPr lang="LID4096" sz="2800" dirty="0"/>
          </a:p>
        </p:txBody>
      </p:sp>
    </p:spTree>
    <p:extLst>
      <p:ext uri="{BB962C8B-B14F-4D97-AF65-F5344CB8AC3E}">
        <p14:creationId xmlns:p14="http://schemas.microsoft.com/office/powerpoint/2010/main" val="1074938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F7B1F-D1B4-E821-EA01-AFD0D9D94AA9}"/>
              </a:ext>
            </a:extLst>
          </p:cNvPr>
          <p:cNvSpPr>
            <a:spLocks noGrp="1"/>
          </p:cNvSpPr>
          <p:nvPr>
            <p:ph type="title"/>
          </p:nvPr>
        </p:nvSpPr>
        <p:spPr/>
        <p:txBody>
          <a:bodyPr/>
          <a:lstStyle/>
          <a:p>
            <a:r>
              <a:rPr lang="de" dirty="0"/>
              <a:t>Artificial Intelligence (AI)</a:t>
            </a:r>
            <a:endParaRPr lang="LID4096" dirty="0"/>
          </a:p>
        </p:txBody>
      </p:sp>
      <p:sp>
        <p:nvSpPr>
          <p:cNvPr id="3" name="Text Placeholder 2">
            <a:extLst>
              <a:ext uri="{FF2B5EF4-FFF2-40B4-BE49-F238E27FC236}">
                <a16:creationId xmlns:a16="http://schemas.microsoft.com/office/drawing/2014/main" id="{EF425A27-3A3E-32F8-BE10-769A99BDC13D}"/>
              </a:ext>
            </a:extLst>
          </p:cNvPr>
          <p:cNvSpPr txBox="1">
            <a:spLocks/>
          </p:cNvSpPr>
          <p:nvPr/>
        </p:nvSpPr>
        <p:spPr>
          <a:xfrm>
            <a:off x="459035" y="2074983"/>
            <a:ext cx="4198323" cy="2432830"/>
          </a:xfrm>
          <a:prstGeom prst="rect">
            <a:avLst/>
          </a:prstGeom>
        </p:spPr>
        <p:txBody>
          <a:bodyPr>
            <a:normAutofit/>
          </a:bodyPr>
          <a:lstStyle>
            <a:lvl1pPr marL="0" indent="0" algn="l" defTabSz="914400" rtl="0" eaLnBrk="1" latinLnBrk="0" hangingPunct="1">
              <a:spcBef>
                <a:spcPts val="6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6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de" dirty="0"/>
              <a:t>Unsupervised Machine Learning (ML)</a:t>
            </a:r>
          </a:p>
          <a:p>
            <a:pPr marL="173038" indent="-173038">
              <a:buFont typeface="Arial" panose="020B0604020202020204" pitchFamily="34" charset="0"/>
              <a:buChar char="•"/>
            </a:pPr>
            <a:r>
              <a:rPr lang="de" sz="2000" dirty="0"/>
              <a:t>Dimensionality reduction</a:t>
            </a:r>
          </a:p>
          <a:p>
            <a:pPr marL="173038" indent="-173038">
              <a:buFont typeface="Arial" panose="020B0604020202020204" pitchFamily="34" charset="0"/>
              <a:buChar char="•"/>
            </a:pPr>
            <a:r>
              <a:rPr lang="de" sz="2000" dirty="0"/>
              <a:t>Clustering</a:t>
            </a:r>
          </a:p>
          <a:p>
            <a:pPr marL="173038" indent="-173038">
              <a:buFont typeface="Arial" panose="020B0604020202020204" pitchFamily="34" charset="0"/>
              <a:buChar char="•"/>
            </a:pPr>
            <a:r>
              <a:rPr lang="de" sz="2000" dirty="0"/>
              <a:t>Outlier detection</a:t>
            </a:r>
          </a:p>
          <a:p>
            <a:pPr marL="173038" indent="-173038">
              <a:buFont typeface="Arial" panose="020B0604020202020204" pitchFamily="34" charset="0"/>
              <a:buChar char="•"/>
            </a:pPr>
            <a:r>
              <a:rPr lang="de" sz="2000" dirty="0"/>
              <a:t>Hypothesis generation</a:t>
            </a:r>
          </a:p>
        </p:txBody>
      </p:sp>
      <p:sp>
        <p:nvSpPr>
          <p:cNvPr id="4" name="Text Placeholder 2">
            <a:extLst>
              <a:ext uri="{FF2B5EF4-FFF2-40B4-BE49-F238E27FC236}">
                <a16:creationId xmlns:a16="http://schemas.microsoft.com/office/drawing/2014/main" id="{DAD055FB-DF2D-741F-57A1-C1B3DC546E2B}"/>
              </a:ext>
            </a:extLst>
          </p:cNvPr>
          <p:cNvSpPr txBox="1">
            <a:spLocks/>
          </p:cNvSpPr>
          <p:nvPr/>
        </p:nvSpPr>
        <p:spPr>
          <a:xfrm>
            <a:off x="4694456" y="2061560"/>
            <a:ext cx="3531334" cy="2601532"/>
          </a:xfrm>
          <a:prstGeom prst="rect">
            <a:avLst/>
          </a:prstGeom>
        </p:spPr>
        <p:txBody>
          <a:bodyPr>
            <a:normAutofit/>
          </a:bodyPr>
          <a:lstStyle>
            <a:lvl1pPr marL="0" indent="0" algn="l" defTabSz="914400" rtl="0" eaLnBrk="1" latinLnBrk="0" hangingPunct="1">
              <a:spcBef>
                <a:spcPts val="6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6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de" dirty="0"/>
              <a:t>Supervised ML</a:t>
            </a:r>
          </a:p>
          <a:p>
            <a:pPr marL="233363" indent="-223838">
              <a:buFont typeface="Arial" panose="020B0604020202020204" pitchFamily="34" charset="0"/>
              <a:buChar char="•"/>
            </a:pPr>
            <a:r>
              <a:rPr lang="de" sz="2000" dirty="0"/>
              <a:t>AI/ML learns tasks that need to be done by humans otherwise</a:t>
            </a:r>
          </a:p>
          <a:p>
            <a:pPr marL="233363" indent="-223838">
              <a:buFont typeface="Arial" panose="020B0604020202020204" pitchFamily="34" charset="0"/>
              <a:buChar char="•"/>
            </a:pPr>
            <a:r>
              <a:rPr lang="de" sz="2000" dirty="0"/>
              <a:t>Models </a:t>
            </a:r>
            <a:r>
              <a:rPr lang="de" sz="2000" i="1" dirty="0"/>
              <a:t>are trained </a:t>
            </a:r>
            <a:r>
              <a:rPr lang="de" sz="2000" dirty="0"/>
              <a:t>using annotated data</a:t>
            </a:r>
          </a:p>
          <a:p>
            <a:endParaRPr lang="en-US" sz="2800" dirty="0"/>
          </a:p>
        </p:txBody>
      </p:sp>
      <p:sp>
        <p:nvSpPr>
          <p:cNvPr id="5" name="Text Placeholder 2">
            <a:extLst>
              <a:ext uri="{FF2B5EF4-FFF2-40B4-BE49-F238E27FC236}">
                <a16:creationId xmlns:a16="http://schemas.microsoft.com/office/drawing/2014/main" id="{3CD04534-EDEB-4A98-A574-75BFFF0D9FAE}"/>
              </a:ext>
            </a:extLst>
          </p:cNvPr>
          <p:cNvSpPr txBox="1">
            <a:spLocks/>
          </p:cNvSpPr>
          <p:nvPr/>
        </p:nvSpPr>
        <p:spPr>
          <a:xfrm>
            <a:off x="8419365" y="2054739"/>
            <a:ext cx="3531333" cy="2835899"/>
          </a:xfrm>
          <a:prstGeom prst="rect">
            <a:avLst/>
          </a:prstGeom>
        </p:spPr>
        <p:txBody>
          <a:bodyPr>
            <a:normAutofit fontScale="92500" lnSpcReduction="10000"/>
          </a:bodyPr>
          <a:lstStyle>
            <a:lvl1pPr marL="0" indent="0" algn="l" defTabSz="914400" rtl="0" eaLnBrk="1" latinLnBrk="0" hangingPunct="1">
              <a:spcBef>
                <a:spcPts val="600"/>
              </a:spcBef>
              <a:buFont typeface="Arial" panose="020B0604020202020204" pitchFamily="34" charset="0"/>
              <a:buNone/>
              <a:defRPr sz="2400" kern="1200" baseline="0">
                <a:solidFill>
                  <a:schemeClr val="tx2"/>
                </a:solidFill>
                <a:latin typeface="Open Sans" panose="020B0606030504020204" pitchFamily="34" charset="0"/>
                <a:ea typeface="+mn-ea"/>
                <a:cs typeface="+mn-cs"/>
              </a:defRPr>
            </a:lvl1pPr>
            <a:lvl2pPr marL="396000" indent="-324000" algn="l" defTabSz="914400" rtl="0" eaLnBrk="1" latinLnBrk="0" hangingPunct="1">
              <a:spcBef>
                <a:spcPts val="300"/>
              </a:spcBef>
              <a:buClr>
                <a:schemeClr val="accent1"/>
              </a:buClr>
              <a:buFont typeface="Arial" panose="020B0604020202020204" pitchFamily="34" charset="0"/>
              <a:buChar char="•"/>
              <a:defRPr sz="2400" kern="1200" baseline="0">
                <a:solidFill>
                  <a:schemeClr val="tx2"/>
                </a:solidFill>
                <a:latin typeface="Open Sans" panose="020B0606030504020204" pitchFamily="34" charset="0"/>
                <a:ea typeface="+mn-ea"/>
                <a:cs typeface="+mn-cs"/>
              </a:defRPr>
            </a:lvl2pPr>
            <a:lvl3pPr marL="285750" indent="-285750" algn="l" defTabSz="914400" rtl="0" eaLnBrk="1" latinLnBrk="0" hangingPunct="1">
              <a:spcBef>
                <a:spcPts val="600"/>
              </a:spcBef>
              <a:buFont typeface="Arial" panose="020B0604020202020204" pitchFamily="34" charset="0"/>
              <a:buChar char="•"/>
              <a:defRPr sz="1400" kern="1200">
                <a:solidFill>
                  <a:schemeClr val="tx2"/>
                </a:solidFill>
                <a:latin typeface="Open Sans" panose="020B0606030504020204" pitchFamily="34" charset="0"/>
                <a:ea typeface="+mn-ea"/>
                <a:cs typeface="+mn-cs"/>
              </a:defRPr>
            </a:lvl3pPr>
            <a:lvl4pPr marL="465750" indent="-285750" algn="l" defTabSz="914400" rtl="0" eaLnBrk="1" latinLnBrk="0" hangingPunct="1">
              <a:spcBef>
                <a:spcPts val="300"/>
              </a:spcBef>
              <a:buClr>
                <a:srgbClr val="51B02F"/>
              </a:buClr>
              <a:buFont typeface="Arial" panose="020B0604020202020204" pitchFamily="34" charset="0"/>
              <a:buChar char="•"/>
              <a:defRPr sz="2000" kern="1200">
                <a:solidFill>
                  <a:schemeClr val="tx2"/>
                </a:solidFill>
                <a:latin typeface="Open Sans" panose="020B0606030504020204" pitchFamily="34" charset="0"/>
                <a:ea typeface="+mn-ea"/>
                <a:cs typeface="+mn-cs"/>
              </a:defRPr>
            </a:lvl4pPr>
            <a:lvl5pPr marL="682362" indent="-285750" algn="l" defTabSz="914400" rtl="0" eaLnBrk="1" latinLnBrk="0" hangingPunct="1">
              <a:spcBef>
                <a:spcPts val="300"/>
              </a:spcBef>
              <a:buClr>
                <a:schemeClr val="bg2"/>
              </a:buClr>
              <a:buFont typeface="Arial" panose="020B0604020202020204" pitchFamily="34" charset="0"/>
              <a:buChar char="•"/>
              <a:defRPr sz="2000" kern="1200" baseline="0">
                <a:solidFill>
                  <a:schemeClr val="tx2"/>
                </a:solidFill>
                <a:latin typeface="Open Sans" panose="020B0606030504020204" pitchFamily="34" charset="0"/>
                <a:ea typeface="+mn-ea"/>
                <a:cs typeface="+mn-cs"/>
              </a:defRPr>
            </a:lvl5pPr>
            <a:lvl6pPr marL="358775" indent="0" algn="l" defTabSz="914400" rtl="0" eaLnBrk="1" latinLnBrk="0" hangingPunct="1">
              <a:spcBef>
                <a:spcPts val="0"/>
              </a:spcBef>
              <a:buFont typeface="Arial" panose="020B0604020202020204" pitchFamily="34" charset="0"/>
              <a:buNone/>
              <a:defRPr sz="3200" b="1" kern="1200">
                <a:solidFill>
                  <a:srgbClr val="FF0000"/>
                </a:solidFill>
                <a:latin typeface="+mn-lt"/>
                <a:ea typeface="+mn-ea"/>
                <a:cs typeface="+mn-cs"/>
              </a:defRPr>
            </a:lvl6pPr>
            <a:lvl7pPr marL="358775" indent="0" algn="l" defTabSz="914400" rtl="0" eaLnBrk="1" latinLnBrk="0" hangingPunct="1">
              <a:spcBef>
                <a:spcPts val="0"/>
              </a:spcBef>
              <a:buFont typeface="Arial" panose="020B0604020202020204" pitchFamily="34" charset="0"/>
              <a:buNone/>
              <a:defRPr sz="3200" kern="1200">
                <a:solidFill>
                  <a:srgbClr val="FF0000"/>
                </a:solidFill>
                <a:latin typeface="+mn-lt"/>
                <a:ea typeface="+mn-ea"/>
                <a:cs typeface="+mn-cs"/>
              </a:defRPr>
            </a:lvl7pPr>
            <a:lvl8pPr marL="893763" indent="-228600" algn="l" defTabSz="914400" rtl="0" eaLnBrk="1" latinLnBrk="0" hangingPunct="1">
              <a:spcBef>
                <a:spcPct val="20000"/>
              </a:spcBef>
              <a:buClr>
                <a:schemeClr val="bg2"/>
              </a:buClr>
              <a:buSzPct val="100000"/>
              <a:buFont typeface="Wingdings" panose="05000000000000000000" pitchFamily="2" charset="2"/>
              <a:buChar char="§"/>
              <a:defRPr sz="2000" kern="1200" baseline="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de" dirty="0"/>
              <a:t>Generative AI (</a:t>
            </a:r>
            <a:r>
              <a:rPr lang="de" i="1" dirty="0">
                <a:solidFill>
                  <a:srgbClr val="6CAF69"/>
                </a:solidFill>
              </a:rPr>
              <a:t>GenAI</a:t>
            </a:r>
            <a:r>
              <a:rPr lang="de" dirty="0"/>
              <a:t>)</a:t>
            </a:r>
          </a:p>
          <a:p>
            <a:pPr marL="342900" indent="-342900">
              <a:buFont typeface="Arial" panose="020B0604020202020204" pitchFamily="34" charset="0"/>
              <a:buChar char="•"/>
            </a:pPr>
            <a:r>
              <a:rPr lang="de" sz="2000" dirty="0"/>
              <a:t>Generates data from a prompt</a:t>
            </a:r>
          </a:p>
          <a:p>
            <a:pPr marL="342900" indent="-342900">
              <a:buFont typeface="Arial" panose="020B0604020202020204" pitchFamily="34" charset="0"/>
              <a:buChar char="•"/>
            </a:pPr>
            <a:r>
              <a:rPr lang="de" sz="2000" dirty="0"/>
              <a:t>Large Language Models</a:t>
            </a:r>
          </a:p>
          <a:p>
            <a:pPr marL="342900" indent="-342900">
              <a:buFont typeface="Arial" panose="020B0604020202020204" pitchFamily="34" charset="0"/>
              <a:buChar char="•"/>
            </a:pPr>
            <a:r>
              <a:rPr lang="de" sz="2000" dirty="0"/>
              <a:t>Training models is too expensive for individual projects</a:t>
            </a:r>
          </a:p>
          <a:p>
            <a:pPr marL="342900" indent="-342900">
              <a:buFont typeface="Arial" panose="020B0604020202020204" pitchFamily="34" charset="0"/>
              <a:buChar char="•"/>
            </a:pPr>
            <a:r>
              <a:rPr lang="de" sz="2000" dirty="0"/>
              <a:t>Hyped since 2022, with yet unclear limitations.</a:t>
            </a:r>
          </a:p>
        </p:txBody>
      </p:sp>
      <p:sp>
        <p:nvSpPr>
          <p:cNvPr id="8" name="Arrow: Right 7">
            <a:extLst>
              <a:ext uri="{FF2B5EF4-FFF2-40B4-BE49-F238E27FC236}">
                <a16:creationId xmlns:a16="http://schemas.microsoft.com/office/drawing/2014/main" id="{2203D967-13C8-2C60-F7D1-A043A38DCCDC}"/>
              </a:ext>
            </a:extLst>
          </p:cNvPr>
          <p:cNvSpPr/>
          <p:nvPr/>
        </p:nvSpPr>
        <p:spPr>
          <a:xfrm>
            <a:off x="5794095" y="5108896"/>
            <a:ext cx="429370" cy="3429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cxnSp>
        <p:nvCxnSpPr>
          <p:cNvPr id="9" name="Straight Arrow Connector 8">
            <a:extLst>
              <a:ext uri="{FF2B5EF4-FFF2-40B4-BE49-F238E27FC236}">
                <a16:creationId xmlns:a16="http://schemas.microsoft.com/office/drawing/2014/main" id="{A2A210CB-75DE-A261-9B8E-302EAE08A4FB}"/>
              </a:ext>
            </a:extLst>
          </p:cNvPr>
          <p:cNvCxnSpPr/>
          <p:nvPr/>
        </p:nvCxnSpPr>
        <p:spPr>
          <a:xfrm>
            <a:off x="1412305" y="5721838"/>
            <a:ext cx="1660422" cy="0"/>
          </a:xfrm>
          <a:prstGeom prst="straightConnector1">
            <a:avLst/>
          </a:prstGeom>
          <a:ln w="28575">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DCB814D-A1DB-BB70-927A-461CDA106E00}"/>
              </a:ext>
            </a:extLst>
          </p:cNvPr>
          <p:cNvCxnSpPr>
            <a:cxnSpLocks/>
          </p:cNvCxnSpPr>
          <p:nvPr/>
        </p:nvCxnSpPr>
        <p:spPr>
          <a:xfrm flipV="1">
            <a:off x="1412305" y="4444591"/>
            <a:ext cx="0" cy="1273255"/>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C8ECCDA-5506-63EA-C8D7-97D5F28EC1DD}"/>
              </a:ext>
            </a:extLst>
          </p:cNvPr>
          <p:cNvSpPr txBox="1"/>
          <p:nvPr/>
        </p:nvSpPr>
        <p:spPr>
          <a:xfrm>
            <a:off x="1663763" y="5761752"/>
            <a:ext cx="1121584" cy="338554"/>
          </a:xfrm>
          <a:prstGeom prst="rect">
            <a:avLst/>
          </a:prstGeom>
          <a:noFill/>
        </p:spPr>
        <p:txBody>
          <a:bodyPr wrap="square" rtlCol="0">
            <a:spAutoFit/>
          </a:bodyPr>
          <a:lstStyle>
            <a:defPPr>
              <a:defRPr lang="de-DE"/>
            </a:defPPr>
            <a:lvl1pPr algn="ctr">
              <a:defRPr sz="1600">
                <a:solidFill>
                  <a:schemeClr val="accent6">
                    <a:lumMod val="75000"/>
                  </a:schemeClr>
                </a:solidFill>
              </a:defRPr>
            </a:lvl1pPr>
          </a:lstStyle>
          <a:p>
            <a:r>
              <a:rPr lang="de" dirty="0"/>
              <a:t>UMAP 2</a:t>
            </a:r>
          </a:p>
        </p:txBody>
      </p:sp>
      <p:sp>
        <p:nvSpPr>
          <p:cNvPr id="12" name="TextBox 11">
            <a:extLst>
              <a:ext uri="{FF2B5EF4-FFF2-40B4-BE49-F238E27FC236}">
                <a16:creationId xmlns:a16="http://schemas.microsoft.com/office/drawing/2014/main" id="{4536EAF2-096C-2A02-E1EF-3B542E878FA7}"/>
              </a:ext>
            </a:extLst>
          </p:cNvPr>
          <p:cNvSpPr txBox="1"/>
          <p:nvPr/>
        </p:nvSpPr>
        <p:spPr>
          <a:xfrm rot="16200000">
            <a:off x="588898" y="5003633"/>
            <a:ext cx="1121582" cy="155169"/>
          </a:xfrm>
          <a:prstGeom prst="rect">
            <a:avLst/>
          </a:prstGeom>
          <a:noFill/>
        </p:spPr>
        <p:txBody>
          <a:bodyPr wrap="square" rtlCol="0">
            <a:spAutoFit/>
          </a:bodyPr>
          <a:lstStyle/>
          <a:p>
            <a:pPr algn="ctr"/>
            <a:r>
              <a:rPr lang="de" sz="1600">
                <a:solidFill>
                  <a:schemeClr val="accent6">
                    <a:lumMod val="75000"/>
                  </a:schemeClr>
                </a:solidFill>
              </a:rPr>
              <a:t>UMAP 1</a:t>
            </a:r>
          </a:p>
        </p:txBody>
      </p:sp>
      <p:sp>
        <p:nvSpPr>
          <p:cNvPr id="13" name="Oval 12">
            <a:extLst>
              <a:ext uri="{FF2B5EF4-FFF2-40B4-BE49-F238E27FC236}">
                <a16:creationId xmlns:a16="http://schemas.microsoft.com/office/drawing/2014/main" id="{7BE4B3E9-4BC6-582F-5675-A93BA03D0F7D}"/>
              </a:ext>
            </a:extLst>
          </p:cNvPr>
          <p:cNvSpPr/>
          <p:nvPr/>
        </p:nvSpPr>
        <p:spPr>
          <a:xfrm>
            <a:off x="2260986" y="5117546"/>
            <a:ext cx="79826" cy="79827"/>
          </a:xfrm>
          <a:prstGeom prst="ellipse">
            <a:avLst/>
          </a:prstGeom>
          <a:solidFill>
            <a:srgbClr val="ED7D3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FA39F1C-A668-4F2F-0CB0-FAA2726A8B29}"/>
              </a:ext>
            </a:extLst>
          </p:cNvPr>
          <p:cNvSpPr/>
          <p:nvPr/>
        </p:nvSpPr>
        <p:spPr>
          <a:xfrm>
            <a:off x="1961003" y="5117546"/>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B1BA141-A0F6-512E-1666-FEAE9AF8F8D1}"/>
              </a:ext>
            </a:extLst>
          </p:cNvPr>
          <p:cNvSpPr/>
          <p:nvPr/>
        </p:nvSpPr>
        <p:spPr>
          <a:xfrm>
            <a:off x="1831209" y="5287405"/>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850CBB7-C0ED-C255-1E0E-8CBFCDB30E29}"/>
              </a:ext>
            </a:extLst>
          </p:cNvPr>
          <p:cNvSpPr/>
          <p:nvPr/>
        </p:nvSpPr>
        <p:spPr>
          <a:xfrm>
            <a:off x="2380264" y="5298112"/>
            <a:ext cx="79826" cy="79827"/>
          </a:xfrm>
          <a:prstGeom prst="ellipse">
            <a:avLst/>
          </a:prstGeom>
          <a:solidFill>
            <a:srgbClr val="ED7D3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E6FDF24-3EBC-AC2F-BEFF-BD8DF59FCFC0}"/>
              </a:ext>
            </a:extLst>
          </p:cNvPr>
          <p:cNvSpPr/>
          <p:nvPr/>
        </p:nvSpPr>
        <p:spPr>
          <a:xfrm>
            <a:off x="2539140" y="5162972"/>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70336B11-232D-683D-1A2C-132D4AB1D55E}"/>
              </a:ext>
            </a:extLst>
          </p:cNvPr>
          <p:cNvSpPr/>
          <p:nvPr/>
        </p:nvSpPr>
        <p:spPr>
          <a:xfrm>
            <a:off x="2394642" y="4824695"/>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7A6594D8-EF8A-F454-1A30-2292D525013D}"/>
              </a:ext>
            </a:extLst>
          </p:cNvPr>
          <p:cNvSpPr/>
          <p:nvPr/>
        </p:nvSpPr>
        <p:spPr>
          <a:xfrm>
            <a:off x="1512843" y="4890638"/>
            <a:ext cx="79826" cy="79827"/>
          </a:xfrm>
          <a:prstGeom prst="ellipse">
            <a:avLst/>
          </a:prstGeom>
          <a:solidFill>
            <a:schemeClr val="accent3">
              <a:lumMod val="60000"/>
              <a:lumOff val="4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272DB88-3DAC-C3F5-F678-3B3CF9A1A53A}"/>
              </a:ext>
            </a:extLst>
          </p:cNvPr>
          <p:cNvSpPr/>
          <p:nvPr/>
        </p:nvSpPr>
        <p:spPr>
          <a:xfrm>
            <a:off x="2618965" y="5406034"/>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DE63FFC-10F6-B136-7DD9-72CD587DA6E5}"/>
              </a:ext>
            </a:extLst>
          </p:cNvPr>
          <p:cNvSpPr/>
          <p:nvPr/>
        </p:nvSpPr>
        <p:spPr>
          <a:xfrm>
            <a:off x="2883902" y="4964715"/>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897F905-0B7B-8971-14DB-3B530601385C}"/>
              </a:ext>
            </a:extLst>
          </p:cNvPr>
          <p:cNvSpPr/>
          <p:nvPr/>
        </p:nvSpPr>
        <p:spPr>
          <a:xfrm>
            <a:off x="2530787" y="5008255"/>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07CA1AA-4551-195A-5B43-9146772F1DC2}"/>
              </a:ext>
            </a:extLst>
          </p:cNvPr>
          <p:cNvSpPr/>
          <p:nvPr/>
        </p:nvSpPr>
        <p:spPr>
          <a:xfrm>
            <a:off x="1606707" y="5223451"/>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0BA06A1-F618-2102-D786-E222392B844B}"/>
              </a:ext>
            </a:extLst>
          </p:cNvPr>
          <p:cNvSpPr/>
          <p:nvPr/>
        </p:nvSpPr>
        <p:spPr>
          <a:xfrm>
            <a:off x="1765419" y="5048046"/>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C877917-2E0A-BC17-C0B1-6D5155313E3A}"/>
              </a:ext>
            </a:extLst>
          </p:cNvPr>
          <p:cNvSpPr/>
          <p:nvPr/>
        </p:nvSpPr>
        <p:spPr>
          <a:xfrm>
            <a:off x="1671034" y="4814516"/>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8F13934A-B2D6-8BD1-14EA-A748485F04E6}"/>
              </a:ext>
            </a:extLst>
          </p:cNvPr>
          <p:cNvSpPr/>
          <p:nvPr/>
        </p:nvSpPr>
        <p:spPr>
          <a:xfrm>
            <a:off x="2587705" y="4604107"/>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9BC5909-E0B3-AF80-5260-A2D0927E6126}"/>
              </a:ext>
            </a:extLst>
          </p:cNvPr>
          <p:cNvSpPr/>
          <p:nvPr/>
        </p:nvSpPr>
        <p:spPr>
          <a:xfrm>
            <a:off x="1818109" y="4672908"/>
            <a:ext cx="79826" cy="79827"/>
          </a:xfrm>
          <a:prstGeom prst="ellipse">
            <a:avLst/>
          </a:prstGeom>
          <a:solidFill>
            <a:schemeClr val="accent3">
              <a:lumMod val="60000"/>
              <a:lumOff val="4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8ECAE6D-8802-B8E1-533D-D9E976F30EC5}"/>
              </a:ext>
            </a:extLst>
          </p:cNvPr>
          <p:cNvSpPr/>
          <p:nvPr/>
        </p:nvSpPr>
        <p:spPr>
          <a:xfrm>
            <a:off x="2777661" y="5207578"/>
            <a:ext cx="79826" cy="79827"/>
          </a:xfrm>
          <a:prstGeom prst="ellipse">
            <a:avLst/>
          </a:prstGeom>
          <a:solidFill>
            <a:srgbClr val="ED7D31"/>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FD096E9-EB27-DC01-F663-59674466BC7F}"/>
              </a:ext>
            </a:extLst>
          </p:cNvPr>
          <p:cNvSpPr/>
          <p:nvPr/>
        </p:nvSpPr>
        <p:spPr>
          <a:xfrm>
            <a:off x="1696816" y="5424794"/>
            <a:ext cx="79826" cy="79827"/>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18EC35E-CF9C-A7B3-02E3-2AC86853B7B6}"/>
              </a:ext>
            </a:extLst>
          </p:cNvPr>
          <p:cNvSpPr/>
          <p:nvPr/>
        </p:nvSpPr>
        <p:spPr>
          <a:xfrm>
            <a:off x="2777661" y="4782268"/>
            <a:ext cx="79826" cy="79827"/>
          </a:xfrm>
          <a:prstGeom prst="ellipse">
            <a:avLst/>
          </a:prstGeom>
          <a:solidFill>
            <a:srgbClr val="ED7D3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a:extLst>
              <a:ext uri="{FF2B5EF4-FFF2-40B4-BE49-F238E27FC236}">
                <a16:creationId xmlns:a16="http://schemas.microsoft.com/office/drawing/2014/main" id="{11F41DAB-B72E-06CD-BF80-1B3E01CDC4FC}"/>
              </a:ext>
            </a:extLst>
          </p:cNvPr>
          <p:cNvPicPr>
            <a:picLocks noChangeAspect="1"/>
          </p:cNvPicPr>
          <p:nvPr/>
        </p:nvPicPr>
        <p:blipFill>
          <a:blip r:embed="rId2"/>
          <a:stretch>
            <a:fillRect/>
          </a:stretch>
        </p:blipFill>
        <p:spPr>
          <a:xfrm>
            <a:off x="9291638" y="4952536"/>
            <a:ext cx="1448002" cy="905001"/>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31" name="Rectangle 30">
            <a:extLst>
              <a:ext uri="{FF2B5EF4-FFF2-40B4-BE49-F238E27FC236}">
                <a16:creationId xmlns:a16="http://schemas.microsoft.com/office/drawing/2014/main" id="{88DD994C-A4EC-EAA0-ACAC-8D251BD1F099}"/>
              </a:ext>
            </a:extLst>
          </p:cNvPr>
          <p:cNvSpPr/>
          <p:nvPr/>
        </p:nvSpPr>
        <p:spPr>
          <a:xfrm>
            <a:off x="937592" y="1074622"/>
            <a:ext cx="2789582" cy="8382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 sz="2800" dirty="0"/>
              <a:t>Explorative</a:t>
            </a:r>
            <a:endParaRPr lang="LID4096" sz="2800" dirty="0"/>
          </a:p>
        </p:txBody>
      </p:sp>
      <p:sp>
        <p:nvSpPr>
          <p:cNvPr id="33" name="Rectangle 32">
            <a:extLst>
              <a:ext uri="{FF2B5EF4-FFF2-40B4-BE49-F238E27FC236}">
                <a16:creationId xmlns:a16="http://schemas.microsoft.com/office/drawing/2014/main" id="{2B82F357-FB5C-9691-543A-5FDB388492FC}"/>
              </a:ext>
            </a:extLst>
          </p:cNvPr>
          <p:cNvSpPr/>
          <p:nvPr/>
        </p:nvSpPr>
        <p:spPr>
          <a:xfrm>
            <a:off x="4701209" y="1074621"/>
            <a:ext cx="2789582" cy="8382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 sz="2800" dirty="0"/>
              <a:t>Analytic</a:t>
            </a:r>
            <a:endParaRPr lang="LID4096" sz="2800" dirty="0"/>
          </a:p>
        </p:txBody>
      </p:sp>
      <p:sp>
        <p:nvSpPr>
          <p:cNvPr id="34" name="Rectangle 33">
            <a:extLst>
              <a:ext uri="{FF2B5EF4-FFF2-40B4-BE49-F238E27FC236}">
                <a16:creationId xmlns:a16="http://schemas.microsoft.com/office/drawing/2014/main" id="{0DBFED78-89F1-911E-FE73-A280B435C7B8}"/>
              </a:ext>
            </a:extLst>
          </p:cNvPr>
          <p:cNvSpPr/>
          <p:nvPr/>
        </p:nvSpPr>
        <p:spPr>
          <a:xfrm>
            <a:off x="8464826" y="1074622"/>
            <a:ext cx="2789582" cy="8382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 sz="2800" dirty="0"/>
              <a:t>Generative</a:t>
            </a:r>
            <a:endParaRPr lang="LID4096" sz="2800" dirty="0"/>
          </a:p>
        </p:txBody>
      </p:sp>
      <p:grpSp>
        <p:nvGrpSpPr>
          <p:cNvPr id="37" name="Group 36">
            <a:extLst>
              <a:ext uri="{FF2B5EF4-FFF2-40B4-BE49-F238E27FC236}">
                <a16:creationId xmlns:a16="http://schemas.microsoft.com/office/drawing/2014/main" id="{095AC015-ED5E-096B-36A3-28805D66C376}"/>
              </a:ext>
            </a:extLst>
          </p:cNvPr>
          <p:cNvGrpSpPr/>
          <p:nvPr/>
        </p:nvGrpSpPr>
        <p:grpSpPr>
          <a:xfrm>
            <a:off x="4931972" y="4861210"/>
            <a:ext cx="840000" cy="854479"/>
            <a:chOff x="210231" y="2895955"/>
            <a:chExt cx="2296167" cy="2050032"/>
          </a:xfrm>
        </p:grpSpPr>
        <p:sp>
          <p:nvSpPr>
            <p:cNvPr id="38" name="Rectangle 37">
              <a:extLst>
                <a:ext uri="{FF2B5EF4-FFF2-40B4-BE49-F238E27FC236}">
                  <a16:creationId xmlns:a16="http://schemas.microsoft.com/office/drawing/2014/main" id="{A45E4FEA-B52B-7ACB-6EF8-D85DD5E59D8A}"/>
                </a:ext>
              </a:extLst>
            </p:cNvPr>
            <p:cNvSpPr/>
            <p:nvPr/>
          </p:nvSpPr>
          <p:spPr>
            <a:xfrm>
              <a:off x="210231" y="2895955"/>
              <a:ext cx="2296167" cy="205003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9" name="Free-form: Shape 38">
              <a:extLst>
                <a:ext uri="{FF2B5EF4-FFF2-40B4-BE49-F238E27FC236}">
                  <a16:creationId xmlns:a16="http://schemas.microsoft.com/office/drawing/2014/main" id="{A52BDAD0-BE5F-F1C4-4422-CE4A39C8B68F}"/>
                </a:ext>
              </a:extLst>
            </p:cNvPr>
            <p:cNvSpPr/>
            <p:nvPr/>
          </p:nvSpPr>
          <p:spPr>
            <a:xfrm>
              <a:off x="210446" y="3168343"/>
              <a:ext cx="2279930" cy="1542329"/>
            </a:xfrm>
            <a:custGeom>
              <a:avLst/>
              <a:gdLst>
                <a:gd name="connsiteX0" fmla="*/ 0 w 2511707"/>
                <a:gd name="connsiteY0" fmla="*/ 763941 h 1542329"/>
                <a:gd name="connsiteX1" fmla="*/ 405114 w 2511707"/>
                <a:gd name="connsiteY1" fmla="*/ 740791 h 1542329"/>
                <a:gd name="connsiteX2" fmla="*/ 532436 w 2511707"/>
                <a:gd name="connsiteY2" fmla="*/ 1226928 h 1542329"/>
                <a:gd name="connsiteX3" fmla="*/ 567160 w 2511707"/>
                <a:gd name="connsiteY3" fmla="*/ 578746 h 1542329"/>
                <a:gd name="connsiteX4" fmla="*/ 648183 w 2511707"/>
                <a:gd name="connsiteY4" fmla="*/ 960710 h 1542329"/>
                <a:gd name="connsiteX5" fmla="*/ 671332 w 2511707"/>
                <a:gd name="connsiteY5" fmla="*/ 613470 h 1542329"/>
                <a:gd name="connsiteX6" fmla="*/ 740780 w 2511707"/>
                <a:gd name="connsiteY6" fmla="*/ 983860 h 1542329"/>
                <a:gd name="connsiteX7" fmla="*/ 868102 w 2511707"/>
                <a:gd name="connsiteY7" fmla="*/ 12 h 1542329"/>
                <a:gd name="connsiteX8" fmla="*/ 960699 w 2511707"/>
                <a:gd name="connsiteY8" fmla="*/ 960710 h 1542329"/>
                <a:gd name="connsiteX9" fmla="*/ 1018573 w 2511707"/>
                <a:gd name="connsiteY9" fmla="*/ 347252 h 1542329"/>
                <a:gd name="connsiteX10" fmla="*/ 1145894 w 2511707"/>
                <a:gd name="connsiteY10" fmla="*/ 1539445 h 1542329"/>
                <a:gd name="connsiteX11" fmla="*/ 1157469 w 2511707"/>
                <a:gd name="connsiteY11" fmla="*/ 694493 h 1542329"/>
                <a:gd name="connsiteX12" fmla="*/ 1203768 w 2511707"/>
                <a:gd name="connsiteY12" fmla="*/ 1111181 h 1542329"/>
                <a:gd name="connsiteX13" fmla="*/ 1261641 w 2511707"/>
                <a:gd name="connsiteY13" fmla="*/ 717642 h 1542329"/>
                <a:gd name="connsiteX14" fmla="*/ 1319514 w 2511707"/>
                <a:gd name="connsiteY14" fmla="*/ 1134331 h 1542329"/>
                <a:gd name="connsiteX15" fmla="*/ 1412112 w 2511707"/>
                <a:gd name="connsiteY15" fmla="*/ 335678 h 1542329"/>
                <a:gd name="connsiteX16" fmla="*/ 1469985 w 2511707"/>
                <a:gd name="connsiteY16" fmla="*/ 925986 h 1542329"/>
                <a:gd name="connsiteX17" fmla="*/ 1597307 w 2511707"/>
                <a:gd name="connsiteY17" fmla="*/ 601895 h 1542329"/>
                <a:gd name="connsiteX18" fmla="*/ 1643605 w 2511707"/>
                <a:gd name="connsiteY18" fmla="*/ 925986 h 1542329"/>
                <a:gd name="connsiteX19" fmla="*/ 1805651 w 2511707"/>
                <a:gd name="connsiteY19" fmla="*/ 821814 h 1542329"/>
                <a:gd name="connsiteX20" fmla="*/ 1863524 w 2511707"/>
                <a:gd name="connsiteY20" fmla="*/ 1041733 h 1542329"/>
                <a:gd name="connsiteX21" fmla="*/ 2025570 w 2511707"/>
                <a:gd name="connsiteY21" fmla="*/ 856538 h 1542329"/>
                <a:gd name="connsiteX22" fmla="*/ 2245489 w 2511707"/>
                <a:gd name="connsiteY22" fmla="*/ 844964 h 1542329"/>
                <a:gd name="connsiteX23" fmla="*/ 2419109 w 2511707"/>
                <a:gd name="connsiteY23" fmla="*/ 740791 h 1542329"/>
                <a:gd name="connsiteX24" fmla="*/ 2511707 w 2511707"/>
                <a:gd name="connsiteY24" fmla="*/ 752366 h 15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1707" h="1542329">
                  <a:moveTo>
                    <a:pt x="0" y="763941"/>
                  </a:moveTo>
                  <a:cubicBezTo>
                    <a:pt x="158187" y="713783"/>
                    <a:pt x="316375" y="663626"/>
                    <a:pt x="405114" y="740791"/>
                  </a:cubicBezTo>
                  <a:cubicBezTo>
                    <a:pt x="493853" y="817956"/>
                    <a:pt x="505428" y="1253935"/>
                    <a:pt x="532436" y="1226928"/>
                  </a:cubicBezTo>
                  <a:cubicBezTo>
                    <a:pt x="559444" y="1199921"/>
                    <a:pt x="547869" y="623116"/>
                    <a:pt x="567160" y="578746"/>
                  </a:cubicBezTo>
                  <a:cubicBezTo>
                    <a:pt x="586451" y="534376"/>
                    <a:pt x="630821" y="954923"/>
                    <a:pt x="648183" y="960710"/>
                  </a:cubicBezTo>
                  <a:cubicBezTo>
                    <a:pt x="665545" y="966497"/>
                    <a:pt x="655899" y="609612"/>
                    <a:pt x="671332" y="613470"/>
                  </a:cubicBezTo>
                  <a:cubicBezTo>
                    <a:pt x="686765" y="617328"/>
                    <a:pt x="707985" y="1086103"/>
                    <a:pt x="740780" y="983860"/>
                  </a:cubicBezTo>
                  <a:cubicBezTo>
                    <a:pt x="773575" y="881617"/>
                    <a:pt x="831449" y="3870"/>
                    <a:pt x="868102" y="12"/>
                  </a:cubicBezTo>
                  <a:cubicBezTo>
                    <a:pt x="904755" y="-3846"/>
                    <a:pt x="935620" y="902837"/>
                    <a:pt x="960699" y="960710"/>
                  </a:cubicBezTo>
                  <a:cubicBezTo>
                    <a:pt x="985778" y="1018583"/>
                    <a:pt x="987707" y="250796"/>
                    <a:pt x="1018573" y="347252"/>
                  </a:cubicBezTo>
                  <a:cubicBezTo>
                    <a:pt x="1049439" y="443708"/>
                    <a:pt x="1122745" y="1481572"/>
                    <a:pt x="1145894" y="1539445"/>
                  </a:cubicBezTo>
                  <a:cubicBezTo>
                    <a:pt x="1169043" y="1597318"/>
                    <a:pt x="1147823" y="765870"/>
                    <a:pt x="1157469" y="694493"/>
                  </a:cubicBezTo>
                  <a:cubicBezTo>
                    <a:pt x="1167115" y="623116"/>
                    <a:pt x="1186406" y="1107323"/>
                    <a:pt x="1203768" y="1111181"/>
                  </a:cubicBezTo>
                  <a:cubicBezTo>
                    <a:pt x="1221130" y="1115039"/>
                    <a:pt x="1242350" y="713784"/>
                    <a:pt x="1261641" y="717642"/>
                  </a:cubicBezTo>
                  <a:cubicBezTo>
                    <a:pt x="1280932" y="721500"/>
                    <a:pt x="1294436" y="1197992"/>
                    <a:pt x="1319514" y="1134331"/>
                  </a:cubicBezTo>
                  <a:cubicBezTo>
                    <a:pt x="1344593" y="1070670"/>
                    <a:pt x="1387034" y="370402"/>
                    <a:pt x="1412112" y="335678"/>
                  </a:cubicBezTo>
                  <a:cubicBezTo>
                    <a:pt x="1437190" y="300954"/>
                    <a:pt x="1439119" y="881616"/>
                    <a:pt x="1469985" y="925986"/>
                  </a:cubicBezTo>
                  <a:cubicBezTo>
                    <a:pt x="1500851" y="970356"/>
                    <a:pt x="1568370" y="601895"/>
                    <a:pt x="1597307" y="601895"/>
                  </a:cubicBezTo>
                  <a:cubicBezTo>
                    <a:pt x="1626244" y="601895"/>
                    <a:pt x="1608881" y="889333"/>
                    <a:pt x="1643605" y="925986"/>
                  </a:cubicBezTo>
                  <a:cubicBezTo>
                    <a:pt x="1678329" y="962639"/>
                    <a:pt x="1768998" y="802523"/>
                    <a:pt x="1805651" y="821814"/>
                  </a:cubicBezTo>
                  <a:cubicBezTo>
                    <a:pt x="1842304" y="841105"/>
                    <a:pt x="1826871" y="1035946"/>
                    <a:pt x="1863524" y="1041733"/>
                  </a:cubicBezTo>
                  <a:cubicBezTo>
                    <a:pt x="1900177" y="1047520"/>
                    <a:pt x="1961909" y="889333"/>
                    <a:pt x="2025570" y="856538"/>
                  </a:cubicBezTo>
                  <a:cubicBezTo>
                    <a:pt x="2089231" y="823743"/>
                    <a:pt x="2179899" y="864255"/>
                    <a:pt x="2245489" y="844964"/>
                  </a:cubicBezTo>
                  <a:cubicBezTo>
                    <a:pt x="2311079" y="825673"/>
                    <a:pt x="2374739" y="756224"/>
                    <a:pt x="2419109" y="740791"/>
                  </a:cubicBezTo>
                  <a:cubicBezTo>
                    <a:pt x="2463479" y="725358"/>
                    <a:pt x="2487593" y="738862"/>
                    <a:pt x="2511707" y="752366"/>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grpSp>
      <p:sp>
        <p:nvSpPr>
          <p:cNvPr id="40" name="TextBox 39">
            <a:extLst>
              <a:ext uri="{FF2B5EF4-FFF2-40B4-BE49-F238E27FC236}">
                <a16:creationId xmlns:a16="http://schemas.microsoft.com/office/drawing/2014/main" id="{24D205C7-128A-1106-6603-65CA9429298F}"/>
              </a:ext>
            </a:extLst>
          </p:cNvPr>
          <p:cNvSpPr txBox="1"/>
          <p:nvPr/>
        </p:nvSpPr>
        <p:spPr>
          <a:xfrm>
            <a:off x="6184220" y="4718502"/>
            <a:ext cx="1884713" cy="1169551"/>
          </a:xfrm>
          <a:prstGeom prst="rect">
            <a:avLst/>
          </a:prstGeom>
          <a:noFill/>
        </p:spPr>
        <p:txBody>
          <a:bodyPr wrap="square" rtlCol="0">
            <a:spAutoFit/>
          </a:bodyPr>
          <a:lstStyle/>
          <a:p>
            <a:pPr marL="112713" indent="-112713">
              <a:buFont typeface="Arial" panose="020B0604020202020204" pitchFamily="34" charset="0"/>
              <a:buChar char="•"/>
            </a:pPr>
            <a:r>
              <a:rPr lang="de" sz="1400" strike="sngStrike" dirty="0">
                <a:solidFill>
                  <a:srgbClr val="00B050"/>
                </a:solidFill>
              </a:rPr>
              <a:t>Noise</a:t>
            </a:r>
          </a:p>
          <a:p>
            <a:pPr marL="112713" indent="-112713">
              <a:buFont typeface="Arial" panose="020B0604020202020204" pitchFamily="34" charset="0"/>
              <a:buChar char="•"/>
            </a:pPr>
            <a:r>
              <a:rPr lang="de" sz="1400" strike="sngStrike" dirty="0">
                <a:solidFill>
                  <a:srgbClr val="FCBE4E"/>
                </a:solidFill>
              </a:rPr>
              <a:t>Tourist jumpingg on a senso</a:t>
            </a:r>
          </a:p>
          <a:p>
            <a:pPr marL="112713" indent="-112713">
              <a:buFont typeface="Arial" panose="020B0604020202020204" pitchFamily="34" charset="0"/>
              <a:buChar char="•"/>
            </a:pPr>
            <a:r>
              <a:rPr lang="de" sz="1400" dirty="0">
                <a:solidFill>
                  <a:srgbClr val="C00000"/>
                </a:solidFill>
              </a:rPr>
              <a:t>Erthquake approaching!</a:t>
            </a:r>
            <a:endParaRPr lang="LID4096" sz="1400" dirty="0">
              <a:solidFill>
                <a:srgbClr val="C00000"/>
              </a:solidFill>
            </a:endParaRPr>
          </a:p>
        </p:txBody>
      </p:sp>
      <p:sp>
        <p:nvSpPr>
          <p:cNvPr id="41" name="TextBox 40">
            <a:extLst>
              <a:ext uri="{FF2B5EF4-FFF2-40B4-BE49-F238E27FC236}">
                <a16:creationId xmlns:a16="http://schemas.microsoft.com/office/drawing/2014/main" id="{D2235534-744A-7076-4F9E-E1C1B570C070}"/>
              </a:ext>
            </a:extLst>
          </p:cNvPr>
          <p:cNvSpPr txBox="1"/>
          <p:nvPr/>
        </p:nvSpPr>
        <p:spPr>
          <a:xfrm>
            <a:off x="7204147" y="5223451"/>
            <a:ext cx="1214120" cy="830997"/>
          </a:xfrm>
          <a:prstGeom prst="rect">
            <a:avLst/>
          </a:prstGeom>
          <a:noFill/>
        </p:spPr>
        <p:txBody>
          <a:bodyPr wrap="square">
            <a:spAutoFit/>
          </a:bodyPr>
          <a:lstStyle/>
          <a:p>
            <a:endParaRPr/>
          </a:p>
        </p:txBody>
      </p:sp>
      <p:sp>
        <p:nvSpPr>
          <p:cNvPr id="6" name="Rectangle 5">
            <a:extLst>
              <a:ext uri="{FF2B5EF4-FFF2-40B4-BE49-F238E27FC236}">
                <a16:creationId xmlns:a16="http://schemas.microsoft.com/office/drawing/2014/main" id="{523C6D4E-EBBD-3418-B8E2-EE54B9183AE0}"/>
              </a:ext>
            </a:extLst>
          </p:cNvPr>
          <p:cNvSpPr/>
          <p:nvPr/>
        </p:nvSpPr>
        <p:spPr>
          <a:xfrm>
            <a:off x="937592" y="1074622"/>
            <a:ext cx="2789582" cy="838201"/>
          </a:xfrm>
          <a:prstGeom prst="rec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 sz="2800" dirty="0"/>
              <a:t>Explorative</a:t>
            </a:r>
            <a:endParaRPr lang="LID4096" sz="2800" dirty="0"/>
          </a:p>
        </p:txBody>
      </p:sp>
      <p:sp>
        <p:nvSpPr>
          <p:cNvPr id="7" name="Rectangle 6">
            <a:extLst>
              <a:ext uri="{FF2B5EF4-FFF2-40B4-BE49-F238E27FC236}">
                <a16:creationId xmlns:a16="http://schemas.microsoft.com/office/drawing/2014/main" id="{2CB0F794-2F06-8108-428D-21C001D82220}"/>
              </a:ext>
            </a:extLst>
          </p:cNvPr>
          <p:cNvSpPr/>
          <p:nvPr/>
        </p:nvSpPr>
        <p:spPr>
          <a:xfrm>
            <a:off x="4701209" y="1074621"/>
            <a:ext cx="2789582" cy="838201"/>
          </a:xfrm>
          <a:prstGeom prst="rec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 sz="2800" dirty="0"/>
              <a:t>Analytic</a:t>
            </a:r>
            <a:endParaRPr lang="LID4096" sz="2800" dirty="0"/>
          </a:p>
        </p:txBody>
      </p:sp>
    </p:spTree>
    <p:extLst>
      <p:ext uri="{BB962C8B-B14F-4D97-AF65-F5344CB8AC3E}">
        <p14:creationId xmlns:p14="http://schemas.microsoft.com/office/powerpoint/2010/main" val="203790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33" grpId="0" animBg="1"/>
      <p:bldP spid="34" grpId="0" animBg="1"/>
      <p:bldP spid="40" grpId="0"/>
      <p:bldP spid="6" grpId="0" animBg="1"/>
      <p:bldP spid="7" grpId="0" animBg="1"/>
    </p:bldLst>
  </p:timing>
</p:sld>
</file>

<file path=ppt/theme/theme1.xml><?xml version="1.0" encoding="utf-8"?>
<a:theme xmlns:a="http://schemas.openxmlformats.org/drawingml/2006/main" name="TUD_2018">
  <a:themeElements>
    <a:clrScheme name="TUD_Farben">
      <a:dk1>
        <a:srgbClr val="00305E"/>
      </a:dk1>
      <a:lt1>
        <a:srgbClr val="FFFFFF"/>
      </a:lt1>
      <a:dk2>
        <a:srgbClr val="00305E"/>
      </a:dk2>
      <a:lt2>
        <a:srgbClr val="727879"/>
      </a:lt2>
      <a:accent1>
        <a:srgbClr val="009EE0"/>
      </a:accent1>
      <a:accent2>
        <a:srgbClr val="006AB3"/>
      </a:accent2>
      <a:accent3>
        <a:srgbClr val="6AB023"/>
      </a:accent3>
      <a:accent4>
        <a:srgbClr val="007D40"/>
      </a:accent4>
      <a:accent5>
        <a:srgbClr val="93107E"/>
      </a:accent5>
      <a:accent6>
        <a:srgbClr val="54378A"/>
      </a:accent6>
      <a:hlink>
        <a:srgbClr val="009EE0"/>
      </a:hlink>
      <a:folHlink>
        <a:srgbClr val="006AB3"/>
      </a:folHlink>
    </a:clrScheme>
    <a:fontScheme name="TUD_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äsentation5" id="{F5DABC0C-316B-434E-B9F8-D3370FD95A3E}" vid="{19CB8540-6DD6-924D-B8D0-2D0F9399859F}"/>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BEE476C9DF2F248B265B4A3C7AC3448" ma:contentTypeVersion="11" ma:contentTypeDescription="Ein neues Dokument erstellen." ma:contentTypeScope="" ma:versionID="0793756170811d0eb752a3111ee68051">
  <xsd:schema xmlns:xsd="http://www.w3.org/2001/XMLSchema" xmlns:xs="http://www.w3.org/2001/XMLSchema" xmlns:p="http://schemas.microsoft.com/office/2006/metadata/properties" xmlns:ns2="a086261e-0429-4196-aa9d-895edc846c16" targetNamespace="http://schemas.microsoft.com/office/2006/metadata/properties" ma:root="true" ma:fieldsID="dda6790b4f1926a9a2f1b57ce85fcf7a" ns2:_="">
    <xsd:import namespace="a086261e-0429-4196-aa9d-895edc846c16"/>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86261e-0429-4196-aa9d-895edc846c16" elementFormDefault="qualified">
    <xsd:import namespace="http://schemas.microsoft.com/office/2006/documentManagement/types"/>
    <xsd:import namespace="http://schemas.microsoft.com/office/infopath/2007/PartnerControls"/>
    <xsd:element name="_dlc_DocId" ma:index="8" nillable="true" ma:displayName="Wert der Dokument-ID" ma:description="Der Wert der diesem Element zugewiesenen Dokument-ID." ma:internalName="_dlc_DocId" ma:readOnly="true">
      <xsd:simpleType>
        <xsd:restriction base="dms:Text"/>
      </xsd:simpleType>
    </xsd:element>
    <xsd:element name="_dlc_DocIdUrl" ma:index="9" nillable="true" ma:displayName="Dokument-ID" ma:description="Permanenter Hyperlink zu diesem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086261e-0429-4196-aa9d-895edc846c16">ZIHTEAMSITE-196109956-1493</_dlc_DocId>
    <_dlc_DocIdUrl xmlns="a086261e-0429-4196-aa9d-895edc846c16">
      <Url>https://sharepoint.tu-dresden.de/sites/zih/projekte/scads/_layouts/15/DocIdRedir.aspx?ID=ZIHTEAMSITE-196109956-1493</Url>
      <Description>ZIHTEAMSITE-196109956-1493</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F7354A6-EABF-4029-B3F4-181CA108D2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86261e-0429-4196-aa9d-895edc846c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8F8D1C-8693-43B4-9141-AEF95057B684}">
  <ds:schemaRefs>
    <ds:schemaRef ds:uri="http://schemas.microsoft.com/office/2006/documentManagement/types"/>
    <ds:schemaRef ds:uri="http://www.w3.org/XML/1998/namespace"/>
    <ds:schemaRef ds:uri="http://purl.org/dc/elements/1.1/"/>
    <ds:schemaRef ds:uri="a086261e-0429-4196-aa9d-895edc846c16"/>
    <ds:schemaRef ds:uri="http://purl.org/dc/terms/"/>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941C5575-D805-4D41-AA18-4E77B970908E}">
  <ds:schemaRefs>
    <ds:schemaRef ds:uri="http://schemas.microsoft.com/sharepoint/v3/contenttype/forms"/>
  </ds:schemaRefs>
</ds:datastoreItem>
</file>

<file path=customXml/itemProps4.xml><?xml version="1.0" encoding="utf-8"?>
<ds:datastoreItem xmlns:ds="http://schemas.openxmlformats.org/officeDocument/2006/customXml" ds:itemID="{76DC3C5C-13A8-4AE9-9F1D-E2AC52CBD04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10865</TotalTime>
  <Words>3742</Words>
  <Application>Microsoft Office PowerPoint</Application>
  <PresentationFormat>Widescreen</PresentationFormat>
  <Paragraphs>431</Paragraphs>
  <Slides>61</Slides>
  <Notes>5</Notes>
  <HiddenSlides>3</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Calibri</vt:lpstr>
      <vt:lpstr>Effra</vt:lpstr>
      <vt:lpstr>Open Sans</vt:lpstr>
      <vt:lpstr>Open Sans ExtraBold</vt:lpstr>
      <vt:lpstr>Source Serif Pro</vt:lpstr>
      <vt:lpstr>Times New Roman</vt:lpstr>
      <vt:lpstr>Wingdings</vt:lpstr>
      <vt:lpstr>TUD_2018</vt:lpstr>
      <vt:lpstr>PowerPoint Presentation</vt:lpstr>
      <vt:lpstr>Introduction</vt:lpstr>
      <vt:lpstr>Introduction</vt:lpstr>
      <vt:lpstr>PowerPoint Presentation</vt:lpstr>
      <vt:lpstr>Overview</vt:lpstr>
      <vt:lpstr>Quiz: Dealing with AI</vt:lpstr>
      <vt:lpstr>AI-Competency Training according to EU-AI Act</vt:lpstr>
      <vt:lpstr>Artificial Intelligence (AI)</vt:lpstr>
      <vt:lpstr>Artificial Intelligence (AI)</vt:lpstr>
      <vt:lpstr>Artificial Intelligence (AI)</vt:lpstr>
      <vt:lpstr>Large Language Models (LLMs)</vt:lpstr>
      <vt:lpstr>Large Language Models (LLMs)</vt:lpstr>
      <vt:lpstr>Large Language Models (LLMs)</vt:lpstr>
      <vt:lpstr>Large Language Models (LLMs)</vt:lpstr>
      <vt:lpstr>Large Language Models</vt:lpstr>
      <vt:lpstr>Information-Retrieval with AI-models</vt:lpstr>
      <vt:lpstr>Comparison of small and large language models</vt:lpstr>
      <vt:lpstr>AI systems / AI agents</vt:lpstr>
      <vt:lpstr>AI-powered Internet search</vt:lpstr>
      <vt:lpstr>Chat-APPs und Large Language Models</vt:lpstr>
      <vt:lpstr>Chat-APPs und Large Language Models</vt:lpstr>
      <vt:lpstr>Chat-APPs und Large Language Models</vt:lpstr>
      <vt:lpstr>AI-assisted [literature] research</vt:lpstr>
      <vt:lpstr>AI-assisted [literature] research</vt:lpstr>
      <vt:lpstr>AI-assisted [literature] research</vt:lpstr>
      <vt:lpstr>AI-assisted [literature] research</vt:lpstr>
      <vt:lpstr>AI-assisted [literature] research</vt:lpstr>
      <vt:lpstr>Critical review</vt:lpstr>
      <vt:lpstr>Critical review</vt:lpstr>
      <vt:lpstr>Critical review</vt:lpstr>
      <vt:lpstr>Good scientific practice</vt:lpstr>
      <vt:lpstr>Doubtful Prompt-Engineering Tips</vt:lpstr>
      <vt:lpstr>PowerPoint Presentation</vt:lpstr>
      <vt:lpstr>Prompt Engineering</vt:lpstr>
      <vt:lpstr>Prompt Engineering</vt:lpstr>
      <vt:lpstr>Prompt Engineering</vt:lpstr>
      <vt:lpstr>Prompt Engineering</vt:lpstr>
      <vt:lpstr>Quiz: Prompt-Length</vt:lpstr>
      <vt:lpstr>Long-context Prompting (in-context learning)</vt:lpstr>
      <vt:lpstr>Structuring of Information</vt:lpstr>
      <vt:lpstr>Knowledge Distillation</vt:lpstr>
      <vt:lpstr>Knowledge Distillation</vt:lpstr>
      <vt:lpstr>System prompts</vt:lpstr>
      <vt:lpstr>System prompts</vt:lpstr>
      <vt:lpstr>Context length</vt:lpstr>
      <vt:lpstr>Context length</vt:lpstr>
      <vt:lpstr>Context length</vt:lpstr>
      <vt:lpstr>Chat-APPs and Language models</vt:lpstr>
      <vt:lpstr>Quiz:</vt:lpstr>
      <vt:lpstr>Chat-APPs and Language models</vt:lpstr>
      <vt:lpstr>Quiz:</vt:lpstr>
      <vt:lpstr>Quiz: Terminology</vt:lpstr>
      <vt:lpstr>Collaborative Learning with AI Assistants</vt:lpstr>
      <vt:lpstr>Collaborative Learning with AI Assistants</vt:lpstr>
      <vt:lpstr>PowerPoint Presentation</vt:lpstr>
      <vt:lpstr>Exercise: Text generation</vt:lpstr>
      <vt:lpstr>Exercise: Deep Research</vt:lpstr>
      <vt:lpstr>Exercise: Knowledge distillation</vt:lpstr>
      <vt:lpstr>Exercise: Video overviews about papers </vt:lpstr>
      <vt:lpstr>PowerPoint Presentation</vt:lpstr>
      <vt:lpstr>Feedback Round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Thomas Burghardt</dc:creator>
  <cp:lastModifiedBy>Robert Haase</cp:lastModifiedBy>
  <cp:revision>271</cp:revision>
  <dcterms:modified xsi:type="dcterms:W3CDTF">2025-12-11T15:26:02Z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0x0101003BEE476C9DF2F248B265B4A3C7AC3448</vt:lpwstr>
  </property>
  <property fmtid="{D5CDD505-2E9C-101B-9397-08002B2CF9AE}" pid="3" name="_dlc_DocIdItemGuid">
    <vt:lpwstr>72f4eced-47dd-49c0-bdfa-f3d2425fc663</vt:lpwstr>
  </property>
</Properties>
</file>