
<file path=[Content_Types].xml><?xml version="1.0" encoding="utf-8"?>
<Types xmlns="http://schemas.openxmlformats.org/package/2006/content-types">
  <Default Extension="xml" ContentType="application/xml"/>
  <Default Extension="gif" ContentType="image/gif"/>
  <Default Extension="jpg" ContentType="image/jpeg"/>
  <Default Extension="wmf" ContentType="image/x-wmf"/>
  <Default Extension="bin" ContentType="application/vnd.openxmlformats-officedocument.oleObject"/>
  <Default Extension="rels" ContentType="application/vnd.openxmlformats-package.relationships+xml"/>
  <Default Extension="jpeg" ContentType="image/jpeg"/>
  <Default Extension="png" ContentType="image/png"/>
  <Override PartName="/ppt/notesSlides/notesSlide16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2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3.xml" ContentType="application/vnd.openxmlformats-officedocument.presentationml.slide+xml"/>
  <Override PartName="/ppt/theme/theme2.xml" ContentType="application/vnd.openxmlformats-officedocument.theme+xml"/>
  <Override PartName="/ppt/theme/theme1.xml" ContentType="application/vnd.openxmlformats-officedocument.theme+xml"/>
  <Override PartName="/ppt/slides/slide3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2.xml" ContentType="application/vnd.openxmlformats-officedocument.presentationml.notesSlide+xml"/>
  <Override PartName="/docProps/app.xml" ContentType="application/vnd.openxmlformats-officedocument.extended-properties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Layouts/slideLayout2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docProps/core.xml" ContentType="application/vnd.openxmlformats-package.core-properties+xml"/>
  <Override PartName="/ppt/slideLayouts/slideLayout6.xml" ContentType="application/vnd.openxmlformats-officedocument.presentationml.slideLayout+xml"/>
  <Override PartName="/ppt/notesSlides/notesSlide11.xml" ContentType="application/vnd.openxmlformats-officedocument.presentationml.notes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3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bleStyles.xml" ContentType="application/vnd.openxmlformats-officedocument.presentationml.tableStyles+xml"/>
  <Override PartName="/ppt/notesSlides/notesSlide4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6.xml" ContentType="application/vnd.openxmlformats-officedocument.presentationml.notesSlide+xml"/>
  <Override PartName="/ppt/presentation.xml" ContentType="application/vnd.openxmlformats-officedocument.presentationml.presentation.main+xml"/>
  <Override PartName="/ppt/notesSlides/notesSlide7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notesMasterIdLst>
    <p:notesMasterId r:id="rId20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12192000" cy="6858000"/>
  <p:notesSz cx="6858000" cy="9144000"/>
  <p:defaultTextStyle>
    <a:defPPr>
      <a:defRPr lang="de-DE"/>
    </a:defPPr>
    <a:lvl1pPr marL="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2A488322-F2BA-4B5B-9748-0D474271808F}">
  <a:tblStyle styleId="{2A488322-F2BA-4B5B-9748-0D474271808F}" styleName="Medium Style 3 - Accent 6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noFill/>
            </a:ln>
          </a:left>
          <a:right>
            <a:ln w="12700">
              <a:noFill/>
            </a:ln>
          </a:right>
          <a:top>
            <a:ln w="38100">
              <a:solidFill>
                <a:schemeClr val="dk1"/>
              </a:solidFill>
            </a:ln>
          </a:top>
          <a:bottom>
            <a:ln w="38100">
              <a:solidFill>
                <a:schemeClr val="dk1"/>
              </a:solidFill>
            </a:ln>
          </a:bottom>
          <a:insideH>
            <a:ln w="12700">
              <a:noFill/>
            </a:ln>
          </a:insideH>
          <a:insideV>
            <a:ln w="12700"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band2V>
      <a:tcStyle>
        <a:tcBdr/>
        <a:fill>
          <a:solidFill>
            <a:schemeClr val="accent3">
              <a:tint val="2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dk1"/>
      </a:tcTxStyle>
      <a:tcStyle>
        <a:tcBdr>
          <a:top>
            <a:ln w="38100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111" d="100"/>
          <a:sy n="111" d="100"/>
        </p:scale>
        <p:origin x="534" y="108"/>
      </p:cViewPr>
      <p:guideLst>
        <p:guide pos="3840"/>
        <p:guide pos="2160" orient="horz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notesMaster" Target="notesMasters/notesMaster1.xml"/><Relationship Id="rId21" Type="http://schemas.openxmlformats.org/officeDocument/2006/relationships/presProps" Target="presProps.xml" /><Relationship Id="rId22" Type="http://schemas.openxmlformats.org/officeDocument/2006/relationships/tableStyles" Target="tableStyles.xml" /><Relationship Id="rId23" Type="http://schemas.openxmlformats.org/officeDocument/2006/relationships/viewProps" Target="viewProps.xml" /></Relationships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51452986" name="Kopfzeilenplatzhalt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745486291" name="Datumsplatzhalt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C03D21A-2DC8-415A-A88B-8904AA79CB87}" type="datetimeFigureOut">
              <a:rPr lang="de-DE"/>
              <a:t>08.02.2023</a:t>
            </a:fld>
            <a:endParaRPr lang="de-DE"/>
          </a:p>
        </p:txBody>
      </p:sp>
      <p:sp>
        <p:nvSpPr>
          <p:cNvPr id="955721698" name="Folienbildplatzhalter 3"/>
          <p:cNvSpPr>
            <a:spLocks noChangeAspect="1" noGrp="1" noRo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de-DE"/>
          </a:p>
        </p:txBody>
      </p:sp>
      <p:sp>
        <p:nvSpPr>
          <p:cNvPr id="476355925" name="Notizenplatzhalt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69444507" name="Fußzeilenplatzhalt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55777917" name="Foliennummernplatzhalt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549487F-4027-480A-806B-3173AE55B695}" type="slidenum">
              <a:rPr lang="de-DE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 ?>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 ?>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 ?>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 ?>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 ?>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 ?>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 ?>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 ?>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 ?>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 ?>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67486150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986267178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385628080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9CD4EF6-EC16-F0E3-6627-326FF53955D7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00617388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930592788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692622943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30FC672-F2D3-3367-317E-8A8324A4915D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82993819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705882361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1285806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5CE9F23-2A23-ED87-03D9-9695C87C67DC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21819278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58655490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80409317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E81AB46-A556-9C01-307B-10E750AC9192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60866139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289051314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0412689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E8BBA97-30E6-51CA-C417-98C05EA99E4F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68572009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506929654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550282790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2587969-411B-2307-5F7C-E7907D8384BD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34535511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21351134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06661167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000B0F8-E918-8522-6B9B-5A38155D3BEF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95294580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113912251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11256436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B01C5E-1F76-66BB-6153-26708CF77ACD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64416948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68673848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742681439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862AD48-57A5-3EA8-876D-C96A57B72EC6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75577736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487982876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349858512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AEC75A6-DC47-718F-7D6F-E13E5E990DB5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23029054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79284915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102536822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932FF25-9084-6ABF-0BC8-2E44D6F4ED73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94605921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76800431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304376903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03D0C21-C540-33AC-968B-820EBC02C899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12877180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133938737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22379499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71A9844-A77B-5503-6D4C-4F025EA32D43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35918924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134477354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675557419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C8D938C-04DC-A199-8D5A-61AADFD14018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94069309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55688556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447847836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69A96DD-05A6-60AA-6467-5F2456BC7541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04491103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277624455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34924135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E373AE3-DC0E-7828-6669-15A71EADC992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itle" userDrawn="1">
  <p:cSld name="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83304476" name="Titel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2063948391" name="Untertitel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de-DE"/>
              <a:t>Master-Untertitelformat bearbeiten</a:t>
            </a:r>
            <a:endParaRPr/>
          </a:p>
        </p:txBody>
      </p:sp>
      <p:sp>
        <p:nvSpPr>
          <p:cNvPr id="943446998" name="Datumsplatzhalt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09.03.2021</a:t>
            </a:r>
            <a:endParaRPr/>
          </a:p>
        </p:txBody>
      </p:sp>
      <p:sp>
        <p:nvSpPr>
          <p:cNvPr id="685267279" name="Fußzeilenplatzhalt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German BioImaging Community Meeting 2021</a:t>
            </a:r>
            <a:endParaRPr lang="de-DE"/>
          </a:p>
        </p:txBody>
      </p:sp>
      <p:sp>
        <p:nvSpPr>
          <p:cNvPr id="1476432300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A16BF97-E854-4822-8704-8905D7A74C6E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vertTitleAndTx" userDrawn="1">
  <p:cSld name="Vertikaler Titel u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15755364" name="Vertikaler Titel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416216283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2137119" name="Datumsplatzhalt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09.03.2021</a:t>
            </a:r>
            <a:endParaRPr/>
          </a:p>
        </p:txBody>
      </p:sp>
      <p:sp>
        <p:nvSpPr>
          <p:cNvPr id="654181803" name="Fußzeilenplatzhalt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German BioImaging Community Meeting 2021</a:t>
            </a:r>
            <a:endParaRPr lang="de-DE"/>
          </a:p>
        </p:txBody>
      </p:sp>
      <p:sp>
        <p:nvSpPr>
          <p:cNvPr id="990790694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A16BF97-E854-4822-8704-8905D7A74C6E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obj" userDrawn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4453563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518096498" name="Inhaltsplatzhalter 2"/>
          <p:cNvSpPr>
            <a:spLocks noGrp="1"/>
          </p:cNvSpPr>
          <p:nvPr>
            <p:ph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556078234" name="Datumsplatzhalt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09.03.2021</a:t>
            </a:r>
            <a:endParaRPr/>
          </a:p>
        </p:txBody>
      </p:sp>
      <p:sp>
        <p:nvSpPr>
          <p:cNvPr id="1952459714" name="Fußzeilenplatzhalt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German BioImaging Community Meeting 2021</a:t>
            </a:r>
            <a:endParaRPr lang="de-DE"/>
          </a:p>
        </p:txBody>
      </p:sp>
      <p:sp>
        <p:nvSpPr>
          <p:cNvPr id="623463909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A16BF97-E854-4822-8704-8905D7A74C6E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secHead" userDrawn="1">
  <p:cSld name="Abschnitts-&#10;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512957317" name="Picture 5"/>
          <p:cNvPicPr>
            <a:picLocks noChangeAspect="1"/>
          </p:cNvPicPr>
          <p:nvPr userDrawn="1"/>
        </p:nvPicPr>
        <p:blipFill rotWithShape="1">
          <a:blip r:embed="rId2"/>
          <a:srcRect l="0" t="23130" r="0" b="0"/>
          <a:stretch/>
        </p:blipFill>
        <p:spPr bwMode="auto">
          <a:xfrm>
            <a:off x="841375" y="1709738"/>
            <a:ext cx="10509250" cy="4379912"/>
          </a:xfrm>
          <a:prstGeom prst="rect">
            <a:avLst/>
          </a:prstGeom>
        </p:spPr>
      </p:pic>
      <p:sp>
        <p:nvSpPr>
          <p:cNvPr id="1988041234" name="Titel 1"/>
          <p:cNvSpPr>
            <a:spLocks noGrp="1"/>
          </p:cNvSpPr>
          <p:nvPr>
            <p:ph type="title" hasCustomPrompt="1"/>
          </p:nvPr>
        </p:nvSpPr>
        <p:spPr bwMode="auto"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8000" b="0">
                <a:latin typeface="Titillium Web"/>
              </a:defRPr>
            </a:lvl1pPr>
          </a:lstStyle>
          <a:p>
            <a:pPr>
              <a:defRPr/>
            </a:pPr>
            <a:r>
              <a:rPr lang="de-DE">
                <a:latin typeface="Titillium Web"/>
              </a:rPr>
              <a:t>General Assembly 2022</a:t>
            </a:r>
            <a:endParaRPr lang="de-DE"/>
          </a:p>
        </p:txBody>
      </p:sp>
      <p:sp>
        <p:nvSpPr>
          <p:cNvPr id="80407141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Titillium Web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1542275698" name="Datumsplatzhalt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de-DE"/>
              <a:t>21.03.2022</a:t>
            </a:r>
            <a:endParaRPr/>
          </a:p>
        </p:txBody>
      </p:sp>
      <p:sp>
        <p:nvSpPr>
          <p:cNvPr id="1226666516" name="Fußzeilenplatzhalt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en-US"/>
              <a:t>German </a:t>
            </a:r>
            <a:r>
              <a:rPr lang="en-US"/>
              <a:t>BioImaging</a:t>
            </a:r>
            <a:r>
              <a:rPr lang="en-US"/>
              <a:t> General Assembly 2022</a:t>
            </a:r>
            <a:endParaRPr lang="de-DE"/>
          </a:p>
        </p:txBody>
      </p:sp>
      <p:sp>
        <p:nvSpPr>
          <p:cNvPr id="1686769262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fld id="{7A16BF97-E854-4822-8704-8905D7A74C6E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woTxTwoObj" userDrawn="1">
  <p:cSld name="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58558286" name="Titel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Titillium Web"/>
              </a:defRPr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87098974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Titillium Web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211321996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Titillium Web"/>
              </a:defRPr>
            </a:lvl1pPr>
            <a:lvl2pPr>
              <a:defRPr>
                <a:latin typeface="Titillium Web"/>
              </a:defRPr>
            </a:lvl2pPr>
            <a:lvl3pPr>
              <a:defRPr>
                <a:latin typeface="Titillium Web"/>
              </a:defRPr>
            </a:lvl3pPr>
            <a:lvl4pPr>
              <a:defRPr>
                <a:latin typeface="Titillium Web"/>
              </a:defRPr>
            </a:lvl4pPr>
            <a:lvl5pPr>
              <a:defRPr>
                <a:latin typeface="Titillium Web"/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247369420" name="Textplatzhalt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Titillium Web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1432362927" name="Inhaltsplatzhalt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Titillium Web"/>
              </a:defRPr>
            </a:lvl1pPr>
            <a:lvl2pPr>
              <a:defRPr>
                <a:latin typeface="Titillium Web"/>
              </a:defRPr>
            </a:lvl2pPr>
            <a:lvl3pPr>
              <a:defRPr>
                <a:latin typeface="Titillium Web"/>
              </a:defRPr>
            </a:lvl3pPr>
            <a:lvl4pPr>
              <a:defRPr>
                <a:latin typeface="Titillium Web"/>
              </a:defRPr>
            </a:lvl4pPr>
            <a:lvl5pPr>
              <a:defRPr>
                <a:latin typeface="Titillium Web"/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838557130" name="Datumsplatzhalt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latin typeface="Titillium Web"/>
              </a:defRPr>
            </a:lvl1pPr>
          </a:lstStyle>
          <a:p>
            <a:pPr>
              <a:defRPr/>
            </a:pPr>
            <a:r>
              <a:rPr lang="de-DE"/>
              <a:t>09.03.2021</a:t>
            </a:r>
            <a:endParaRPr/>
          </a:p>
        </p:txBody>
      </p:sp>
      <p:sp>
        <p:nvSpPr>
          <p:cNvPr id="1062554697" name="Fußzeilenplatzhalt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latin typeface="Titillium Web"/>
              </a:defRPr>
            </a:lvl1pPr>
          </a:lstStyle>
          <a:p>
            <a:pPr>
              <a:defRPr/>
            </a:pPr>
            <a:r>
              <a:rPr lang="en-US"/>
              <a:t>German BioImaging Community Meeting 2021</a:t>
            </a:r>
            <a:endParaRPr lang="de-DE"/>
          </a:p>
        </p:txBody>
      </p:sp>
      <p:sp>
        <p:nvSpPr>
          <p:cNvPr id="1783793186" name="Foliennummernplatzhalt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latin typeface="Titillium Web"/>
              </a:defRPr>
            </a:lvl1pPr>
          </a:lstStyle>
          <a:p>
            <a:pPr>
              <a:defRPr/>
            </a:pPr>
            <a:fld id="{7A16BF97-E854-4822-8704-8905D7A74C6E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userDrawn="1">
  <p:cSld name="GerBI-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680288" name="Rechteck 13"/>
          <p:cNvSpPr/>
          <p:nvPr userDrawn="1"/>
        </p:nvSpPr>
        <p:spPr bwMode="auto">
          <a:xfrm>
            <a:off x="0" y="6538912"/>
            <a:ext cx="12192000" cy="312871"/>
          </a:xfrm>
          <a:prstGeom prst="rect">
            <a:avLst/>
          </a:prstGeom>
          <a:solidFill>
            <a:srgbClr val="009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974683187" name="Datumsplatzhalter 1"/>
          <p:cNvSpPr>
            <a:spLocks noGrp="1"/>
          </p:cNvSpPr>
          <p:nvPr>
            <p:ph type="dt" sz="half" idx="10"/>
          </p:nvPr>
        </p:nvSpPr>
        <p:spPr bwMode="auto">
          <a:xfrm>
            <a:off x="10833463" y="6537686"/>
            <a:ext cx="1123406" cy="312871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de-DE"/>
              <a:t>09.12.2025</a:t>
            </a:r>
            <a:endParaRPr/>
          </a:p>
        </p:txBody>
      </p:sp>
      <p:sp>
        <p:nvSpPr>
          <p:cNvPr id="592683042" name="Fußzeilenplatzhalter 2"/>
          <p:cNvSpPr>
            <a:spLocks noGrp="1"/>
          </p:cNvSpPr>
          <p:nvPr>
            <p:ph type="ftr" sz="quarter" idx="11"/>
          </p:nvPr>
        </p:nvSpPr>
        <p:spPr bwMode="auto">
          <a:xfrm>
            <a:off x="4011741" y="6538912"/>
            <a:ext cx="4114800" cy="312871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de-DE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Gerbi Teammeeting</a:t>
            </a:r>
            <a:endParaRPr sz="1200"/>
          </a:p>
        </p:txBody>
      </p:sp>
      <p:sp>
        <p:nvSpPr>
          <p:cNvPr id="1248776396" name="Foliennummernplatzhalter 3"/>
          <p:cNvSpPr>
            <a:spLocks noGrp="1"/>
          </p:cNvSpPr>
          <p:nvPr>
            <p:ph type="sldNum" sz="quarter" idx="12"/>
          </p:nvPr>
        </p:nvSpPr>
        <p:spPr bwMode="auto">
          <a:xfrm>
            <a:off x="235131" y="6537687"/>
            <a:ext cx="618308" cy="312871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fld id="{01C7383B-F147-4BDE-BDA0-AE8ABB1D943C}" type="slidenum">
              <a:rPr lang="de-DE"/>
              <a:t>‹Nr.›</a:t>
            </a:fld>
            <a:endParaRPr lang="de-DE"/>
          </a:p>
        </p:txBody>
      </p:sp>
      <p:sp>
        <p:nvSpPr>
          <p:cNvPr id="118034596" name="Rechteck 5"/>
          <p:cNvSpPr/>
          <p:nvPr userDrawn="1"/>
        </p:nvSpPr>
        <p:spPr bwMode="auto">
          <a:xfrm>
            <a:off x="235131" y="188779"/>
            <a:ext cx="9342000" cy="73631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1276747982" name="Grafik 7"/>
          <p:cNvPicPr>
            <a:picLocks noChangeAspect="1"/>
          </p:cNvPicPr>
          <p:nvPr userDrawn="1"/>
        </p:nvPicPr>
        <p:blipFill rotWithShape="1">
          <a:blip r:embed="rId2"/>
          <a:srcRect l="4428" t="24005" r="2921" b="21218"/>
          <a:stretch/>
        </p:blipFill>
        <p:spPr bwMode="auto">
          <a:xfrm>
            <a:off x="9602623" y="162652"/>
            <a:ext cx="2328121" cy="774000"/>
          </a:xfrm>
          <a:prstGeom prst="rect">
            <a:avLst/>
          </a:prstGeom>
        </p:spPr>
      </p:pic>
      <p:sp>
        <p:nvSpPr>
          <p:cNvPr id="1545842055" name="Textplatzhalter 11"/>
          <p:cNvSpPr>
            <a:spLocks noGrp="1"/>
          </p:cNvSpPr>
          <p:nvPr>
            <p:ph type="body" sz="quarter" idx="13"/>
          </p:nvPr>
        </p:nvSpPr>
        <p:spPr bwMode="auto">
          <a:xfrm>
            <a:off x="235132" y="1158875"/>
            <a:ext cx="11695612" cy="5067300"/>
          </a:xfrm>
          <a:prstGeom prst="rect">
            <a:avLst/>
          </a:prstGeom>
        </p:spPr>
        <p:txBody>
          <a:bodyPr/>
          <a:lstStyle>
            <a:lvl1pPr>
              <a:buClr>
                <a:srgbClr val="00983A"/>
              </a:buClr>
              <a:defRPr>
                <a:latin typeface="Titillium Web"/>
              </a:defRPr>
            </a:lvl1pPr>
            <a:lvl2pPr>
              <a:buClr>
                <a:srgbClr val="00983A"/>
              </a:buClr>
              <a:defRPr>
                <a:latin typeface="Titillium Web"/>
              </a:defRPr>
            </a:lvl2pPr>
            <a:lvl3pPr>
              <a:buClr>
                <a:srgbClr val="00983A"/>
              </a:buClr>
              <a:defRPr>
                <a:latin typeface="Titillium Web"/>
              </a:defRPr>
            </a:lvl3pPr>
            <a:lvl4pPr>
              <a:buClr>
                <a:srgbClr val="00983A"/>
              </a:buClr>
              <a:defRPr>
                <a:latin typeface="Titillium Web"/>
              </a:defRPr>
            </a:lvl4pPr>
            <a:lvl5pPr>
              <a:buClr>
                <a:srgbClr val="00983A"/>
              </a:buClr>
              <a:defRPr>
                <a:latin typeface="Titillium Web"/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275366441" name="Titel 12"/>
          <p:cNvSpPr>
            <a:spLocks noGrp="1"/>
          </p:cNvSpPr>
          <p:nvPr>
            <p:ph type="title"/>
          </p:nvPr>
        </p:nvSpPr>
        <p:spPr bwMode="auto">
          <a:xfrm>
            <a:off x="235131" y="253866"/>
            <a:ext cx="9342000" cy="736311"/>
          </a:xfrm>
        </p:spPr>
        <p:txBody>
          <a:bodyPr>
            <a:normAutofit/>
          </a:bodyPr>
          <a:lstStyle>
            <a:lvl1pPr>
              <a:defRPr sz="4000">
                <a:latin typeface="Titillium Web"/>
              </a:defRPr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userDrawn="1">
  <p:cSld name="Benutzerdefiniertes Layou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83233694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506967646" name="Datumsplatzhalt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09.03.2021</a:t>
            </a:r>
            <a:endParaRPr/>
          </a:p>
        </p:txBody>
      </p:sp>
      <p:sp>
        <p:nvSpPr>
          <p:cNvPr id="774892528" name="Fußzeilenplatzhalt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German BioImaging Community Meeting 2021</a:t>
            </a:r>
            <a:endParaRPr lang="de-DE"/>
          </a:p>
        </p:txBody>
      </p:sp>
      <p:sp>
        <p:nvSpPr>
          <p:cNvPr id="605259360" name="Foliennummernplatzhalt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A16BF97-E854-4822-8704-8905D7A74C6E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objTx" userDrawn="1">
  <p:cSld name="Inhalt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35661100" name="Titel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986512560" name="Inhaltsplatzhalter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258581579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516700008" name="Datumsplatzhalt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09.03.2021</a:t>
            </a:r>
            <a:endParaRPr/>
          </a:p>
        </p:txBody>
      </p:sp>
      <p:sp>
        <p:nvSpPr>
          <p:cNvPr id="942554909" name="Fußzeilenplatzhalt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German BioImaging Community Meeting 2021</a:t>
            </a:r>
            <a:endParaRPr lang="de-DE"/>
          </a:p>
        </p:txBody>
      </p:sp>
      <p:sp>
        <p:nvSpPr>
          <p:cNvPr id="656612385" name="Foliennummernplatzhalt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A16BF97-E854-4822-8704-8905D7A74C6E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picTx" userDrawn="1">
  <p:cSld name="Bild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23887835" name="Titel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905645955" name="Bildplatzhalter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de-DE"/>
          </a:p>
        </p:txBody>
      </p:sp>
      <p:sp>
        <p:nvSpPr>
          <p:cNvPr id="313355031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78303556" name="Datumsplatzhalt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09.03.2021</a:t>
            </a:r>
            <a:endParaRPr/>
          </a:p>
        </p:txBody>
      </p:sp>
      <p:sp>
        <p:nvSpPr>
          <p:cNvPr id="518643544" name="Fußzeilenplatzhalt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German BioImaging Community Meeting 2021</a:t>
            </a:r>
            <a:endParaRPr lang="de-DE"/>
          </a:p>
        </p:txBody>
      </p:sp>
      <p:sp>
        <p:nvSpPr>
          <p:cNvPr id="801032704" name="Foliennummernplatzhalt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A16BF97-E854-4822-8704-8905D7A74C6E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vertTx" userDrawn="1">
  <p:cSld name="Titel und vertikaler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9824426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439996532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643582454" name="Datumsplatzhalt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09.03.2021</a:t>
            </a:r>
            <a:endParaRPr/>
          </a:p>
        </p:txBody>
      </p:sp>
      <p:sp>
        <p:nvSpPr>
          <p:cNvPr id="1558386736" name="Fußzeilenplatzhalt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German BioImaging Community Meeting 2021</a:t>
            </a:r>
            <a:endParaRPr lang="de-DE"/>
          </a:p>
        </p:txBody>
      </p:sp>
      <p:sp>
        <p:nvSpPr>
          <p:cNvPr id="217646006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A16BF97-E854-4822-8704-8905D7A74C6E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54829828" name="Titelplatzhalt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294484891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2046775070" name="Datumsplatzhalt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de-DE"/>
              <a:t>18.11.2025</a:t>
            </a:r>
            <a:endParaRPr/>
          </a:p>
        </p:txBody>
      </p:sp>
      <p:sp>
        <p:nvSpPr>
          <p:cNvPr id="888571459" name="Fußzeilenplatzhalt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en-US"/>
              <a:t>Gerbi Teammeeting Dec 09, 2025</a:t>
            </a:r>
            <a:endParaRPr lang="de-DE"/>
          </a:p>
        </p:txBody>
      </p:sp>
      <p:sp>
        <p:nvSpPr>
          <p:cNvPr id="84313930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itillium Web"/>
              </a:defRPr>
            </a:lvl1pPr>
          </a:lstStyle>
          <a:p>
            <a:pPr>
              <a:defRPr/>
            </a:pPr>
            <a:fld id="{7A16BF97-E854-4822-8704-8905D7A74C6E}" type="slidenum">
              <a:rPr lang="de-DE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dt="1" ftr="1" hdr="0" sldNum="1"/>
  <p:txStyles>
    <p:titleStyle>
      <a:lvl1pPr algn="l" defTabSz="914400" rtl="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Titillium Web"/>
          <a:ea typeface="+mj-ea"/>
          <a:cs typeface="+mj-cs"/>
        </a:defRPr>
      </a:lvl1pPr>
    </p:titleStyle>
    <p:bodyStyle>
      <a:lvl1pPr marL="228600" indent="-228600" algn="l" defTabSz="914400" rtl="0">
        <a:lnSpc>
          <a:spcPct val="90000"/>
        </a:lnSpc>
        <a:spcBef>
          <a:spcPts val="1000"/>
        </a:spcBef>
        <a:buClr>
          <a:srgbClr val="00983A"/>
        </a:buClr>
        <a:buFont typeface="Arial"/>
        <a:buChar char="•"/>
        <a:defRPr sz="2800">
          <a:solidFill>
            <a:schemeClr val="tx1"/>
          </a:solidFill>
          <a:latin typeface="Titillium Web"/>
          <a:ea typeface="+mn-ea"/>
          <a:cs typeface="+mn-cs"/>
        </a:defRPr>
      </a:lvl1pPr>
      <a:lvl2pPr marL="685800" indent="-228600" algn="l" defTabSz="914400" rtl="0">
        <a:lnSpc>
          <a:spcPct val="90000"/>
        </a:lnSpc>
        <a:spcBef>
          <a:spcPts val="500"/>
        </a:spcBef>
        <a:buClr>
          <a:srgbClr val="00983A"/>
        </a:buClr>
        <a:buFont typeface="Arial"/>
        <a:buChar char="•"/>
        <a:defRPr sz="2400">
          <a:solidFill>
            <a:schemeClr val="tx1"/>
          </a:solidFill>
          <a:latin typeface="Titillium Web"/>
          <a:ea typeface="+mn-ea"/>
          <a:cs typeface="+mn-cs"/>
        </a:defRPr>
      </a:lvl2pPr>
      <a:lvl3pPr marL="1143000" indent="-228600" algn="l" defTabSz="914400" rtl="0">
        <a:lnSpc>
          <a:spcPct val="90000"/>
        </a:lnSpc>
        <a:spcBef>
          <a:spcPts val="500"/>
        </a:spcBef>
        <a:buClr>
          <a:srgbClr val="00983A"/>
        </a:buClr>
        <a:buFont typeface="Arial"/>
        <a:buChar char="•"/>
        <a:defRPr sz="2000">
          <a:solidFill>
            <a:schemeClr val="tx1"/>
          </a:solidFill>
          <a:latin typeface="Titillium Web"/>
          <a:ea typeface="+mn-ea"/>
          <a:cs typeface="+mn-cs"/>
        </a:defRPr>
      </a:lvl3pPr>
      <a:lvl4pPr marL="1600200" indent="-228600" algn="l" defTabSz="914400" rtl="0">
        <a:lnSpc>
          <a:spcPct val="90000"/>
        </a:lnSpc>
        <a:spcBef>
          <a:spcPts val="500"/>
        </a:spcBef>
        <a:buClr>
          <a:srgbClr val="00983A"/>
        </a:buClr>
        <a:buFont typeface="Arial"/>
        <a:buChar char="•"/>
        <a:defRPr sz="1800">
          <a:solidFill>
            <a:schemeClr val="tx1"/>
          </a:solidFill>
          <a:latin typeface="Titillium Web"/>
          <a:ea typeface="+mn-ea"/>
          <a:cs typeface="+mn-cs"/>
        </a:defRPr>
      </a:lvl4pPr>
      <a:lvl5pPr marL="2057400" indent="-228600" algn="l" defTabSz="914400" rtl="0">
        <a:lnSpc>
          <a:spcPct val="90000"/>
        </a:lnSpc>
        <a:spcBef>
          <a:spcPts val="500"/>
        </a:spcBef>
        <a:buClr>
          <a:srgbClr val="00983A"/>
        </a:buClr>
        <a:buFont typeface="Arial"/>
        <a:buChar char="•"/>
        <a:defRPr sz="1800">
          <a:solidFill>
            <a:schemeClr val="tx1"/>
          </a:solidFill>
          <a:latin typeface="Titillium Web"/>
          <a:ea typeface="+mn-ea"/>
          <a:cs typeface="+mn-cs"/>
        </a:defRPr>
      </a:lvl5pPr>
      <a:lvl6pPr marL="25146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Relationship Id="rId4" Type="http://schemas.openxmlformats.org/officeDocument/2006/relationships/image" Target="../media/image3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8.jpg"/><Relationship Id="rId4" Type="http://schemas.openxmlformats.org/officeDocument/2006/relationships/image" Target="../media/image19.jpg"/><Relationship Id="rId5" Type="http://schemas.openxmlformats.org/officeDocument/2006/relationships/image" Target="../media/image20.jpg"/><Relationship Id="rId6" Type="http://schemas.openxmlformats.org/officeDocument/2006/relationships/image" Target="../media/image21.png"/><Relationship Id="rId7" Type="http://schemas.openxmlformats.org/officeDocument/2006/relationships/image" Target="../media/image22.png"/><Relationship Id="rId8" Type="http://schemas.openxmlformats.org/officeDocument/2006/relationships/hyperlink" Target="https://github.com/BIOP/ijp-imagetoatlas" TargetMode="External"/><Relationship Id="rId9" Type="http://schemas.openxmlformats.org/officeDocument/2006/relationships/hyperlink" Target="http://creativecommons.org/licenses/by-nc-nd/4.0/" TargetMode="External"/><Relationship Id="rId10" Type="http://schemas.openxmlformats.org/officeDocument/2006/relationships/image" Target="../media/image23.png"/><Relationship Id="rId11" Type="http://schemas.openxmlformats.org/officeDocument/2006/relationships/image" Target="../media/image24.png"/><Relationship Id="rId12" Type="http://schemas.openxmlformats.org/officeDocument/2006/relationships/image" Target="../media/image25.jp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png"/><Relationship Id="rId4" Type="http://schemas.openxmlformats.org/officeDocument/2006/relationships/image" Target="../media/image26.png"/><Relationship Id="rId5" Type="http://schemas.openxmlformats.org/officeDocument/2006/relationships/image" Target="../media/image27.jpg"/><Relationship Id="rId6" Type="http://schemas.openxmlformats.org/officeDocument/2006/relationships/hyperlink" Target="https://ngff.openmicroscopy.org/rfc/5" TargetMode="External"/><Relationship Id="rId7" Type="http://schemas.openxmlformats.org/officeDocument/2006/relationships/image" Target="../media/image28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3.pn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4.png"/><Relationship Id="rId4" Type="http://schemas.openxmlformats.org/officeDocument/2006/relationships/image" Target="../media/image35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hyperlink" Target="https://creativecommons.org/licenses/by/4.0/" TargetMode="External"/><Relationship Id="rId5" Type="http://schemas.openxmlformats.org/officeDocument/2006/relationships/hyperlink" Target="https://zenodo.org/records/17609551" TargetMode="Externa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hyperlink" Target="https://creativecommons.org/licenses/by-nc/2.5/" TargetMode="External"/><Relationship Id="rId5" Type="http://schemas.openxmlformats.org/officeDocument/2006/relationships/hyperlink" Target="https://www.openmicroscopy.org/bio-formats/" TargetMode="External"/><Relationship Id="rId6" Type="http://schemas.openxmlformats.org/officeDocument/2006/relationships/image" Target="../media/image6.gif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jpg"/><Relationship Id="rId4" Type="http://schemas.openxmlformats.org/officeDocument/2006/relationships/image" Target="../media/image10.png"/><Relationship Id="rId5" Type="http://schemas.openxmlformats.org/officeDocument/2006/relationships/hyperlink" Target="https://github.com/zarr-developers/zarr-illustrations-falk-2022/tree/main" TargetMode="Externa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jpg"/><Relationship Id="rId4" Type="http://schemas.openxmlformats.org/officeDocument/2006/relationships/image" Target="../media/image12.jpg"/><Relationship Id="rId5" Type="http://schemas.openxmlformats.org/officeDocument/2006/relationships/image" Target="../media/image13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png"/><Relationship Id="rId4" Type="http://schemas.openxmlformats.org/officeDocument/2006/relationships/hyperlink" Target="https://github.com/zarr-developers/zarr-illustrations-falk-2022/tree/main" TargetMode="Externa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45060170" name="Titel 1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pPr algn="r">
              <a:defRPr/>
            </a:pPr>
            <a:r>
              <a:rPr lang="en-US" sz="60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ome-zarr and transformations</a:t>
            </a:r>
            <a:endParaRPr/>
          </a:p>
        </p:txBody>
      </p:sp>
      <p:sp>
        <p:nvSpPr>
          <p:cNvPr id="1265292142" name="Text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algn="r">
              <a:defRPr/>
            </a:pPr>
            <a:r>
              <a:rPr lang="de-DE">
                <a:solidFill>
                  <a:schemeClr val="tx1"/>
                </a:solidFill>
              </a:rPr>
              <a:t>Johannes Soltwedel</a:t>
            </a:r>
            <a:endParaRPr/>
          </a:p>
        </p:txBody>
      </p:sp>
      <p:sp>
        <p:nvSpPr>
          <p:cNvPr id="1455372332" name="Datumsplatzhalt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rPr lang="de-DE">
                <a:solidFill>
                  <a:schemeClr val="tx1"/>
                </a:solidFill>
              </a:rPr>
              <a:t>09.12.2025</a:t>
            </a:r>
            <a:endParaRPr>
              <a:solidFill>
                <a:schemeClr val="tx1"/>
              </a:solidFill>
            </a:endParaRPr>
          </a:p>
        </p:txBody>
      </p:sp>
      <p:sp>
        <p:nvSpPr>
          <p:cNvPr id="1068533374" name="Fußzeilenplatzhalt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>
                <a:solidFill>
                  <a:schemeClr val="accent3"/>
                </a:solidFill>
              </a:rPr>
              <a:t>Gerbi Teammeeting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692304957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A16BF97-E854-4822-8704-8905D7A74C6E}" type="slidenum">
              <a:rPr lang="de-DE"/>
              <a:t>1</a:t>
            </a:fld>
            <a:endParaRPr lang="de-DE"/>
          </a:p>
        </p:txBody>
      </p:sp>
      <p:pic>
        <p:nvPicPr>
          <p:cNvPr id="477786799" name="Grafik 6"/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4715" t="24923" r="3212" b="21260"/>
          <a:stretch/>
        </p:blipFill>
        <p:spPr bwMode="auto">
          <a:xfrm>
            <a:off x="831850" y="411469"/>
            <a:ext cx="3544207" cy="1164919"/>
          </a:xfrm>
          <a:prstGeom prst="rect">
            <a:avLst/>
          </a:prstGeom>
        </p:spPr>
      </p:pic>
      <p:pic>
        <p:nvPicPr>
          <p:cNvPr id="1807743464" name=""/>
          <p:cNvPicPr>
            <a:picLocks noChangeAspect="1"/>
          </p:cNvPicPr>
          <p:nvPr/>
        </p:nvPicPr>
        <p:blipFill rotWithShape="1">
          <a:blip r:embed="rId4"/>
          <a:stretch/>
        </p:blipFill>
        <p:spPr bwMode="auto">
          <a:xfrm>
            <a:off x="8318499" y="0"/>
            <a:ext cx="3657600" cy="1657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91145007" name="Datumsplatzhalter 1"/>
          <p:cNvSpPr>
            <a:spLocks noGrp="1"/>
          </p:cNvSpPr>
          <p:nvPr>
            <p:ph type="dt" sz="half" idx="10"/>
          </p:nvPr>
        </p:nvSpPr>
        <p:spPr bwMode="auto">
          <a:xfrm>
            <a:off x="10833462" y="6537685"/>
            <a:ext cx="1123405" cy="31287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de-DE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09.12.2025</a:t>
            </a:r>
            <a:endParaRPr sz="1200"/>
          </a:p>
        </p:txBody>
      </p:sp>
      <p:sp>
        <p:nvSpPr>
          <p:cNvPr id="192092902" name="Fußzeilenplatzhalter 2"/>
          <p:cNvSpPr>
            <a:spLocks noGrp="1"/>
          </p:cNvSpPr>
          <p:nvPr>
            <p:ph type="ftr" sz="quarter" idx="11"/>
          </p:nvPr>
        </p:nvSpPr>
        <p:spPr bwMode="auto">
          <a:xfrm>
            <a:off x="4011741" y="6538911"/>
            <a:ext cx="4114800" cy="31287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en-US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Gerbi Teammeeting</a:t>
            </a:r>
            <a:endParaRPr sz="1200">
              <a:solidFill>
                <a:schemeClr val="bg1"/>
              </a:solidFill>
            </a:endParaRPr>
          </a:p>
        </p:txBody>
      </p:sp>
      <p:sp>
        <p:nvSpPr>
          <p:cNvPr id="2119528291" name="Foliennummernplatzhalter 3"/>
          <p:cNvSpPr>
            <a:spLocks noGrp="1"/>
          </p:cNvSpPr>
          <p:nvPr>
            <p:ph type="sldNum" sz="quarter" idx="12"/>
          </p:nvPr>
        </p:nvSpPr>
        <p:spPr bwMode="auto">
          <a:xfrm>
            <a:off x="235129" y="6537686"/>
            <a:ext cx="618307" cy="31287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fld id="{0D8D924C-FF64-136F-50C8-6EEA71122032}" type="slidenum">
              <a:rPr lang="de-DE"/>
              <a:t/>
            </a:fld>
            <a:endParaRPr lang="de-DE"/>
          </a:p>
        </p:txBody>
      </p:sp>
      <p:sp>
        <p:nvSpPr>
          <p:cNvPr id="203003503" name="Titel 12"/>
          <p:cNvSpPr>
            <a:spLocks noGrp="1"/>
          </p:cNvSpPr>
          <p:nvPr>
            <p:ph type="title"/>
          </p:nvPr>
        </p:nvSpPr>
        <p:spPr bwMode="auto">
          <a:xfrm>
            <a:off x="235129" y="253865"/>
            <a:ext cx="9342000" cy="736310"/>
          </a:xfrm>
        </p:spPr>
        <p:txBody>
          <a:bodyPr/>
          <a:lstStyle>
            <a:lvl1pPr>
              <a:defRPr sz="4000">
                <a:latin typeface="Titillium Web"/>
              </a:defRPr>
            </a:lvl1pPr>
          </a:lstStyle>
          <a:p>
            <a:pPr>
              <a:defRPr/>
            </a:pPr>
            <a:r>
              <a:rPr/>
              <a:t>RFC5</a:t>
            </a:r>
            <a:endParaRPr/>
          </a:p>
        </p:txBody>
      </p:sp>
      <p:grpSp>
        <p:nvGrpSpPr>
          <p:cNvPr id="507699128" name="Group 835049519"/>
          <p:cNvGrpSpPr/>
          <p:nvPr/>
        </p:nvGrpSpPr>
        <p:grpSpPr bwMode="auto">
          <a:xfrm rot="0" flipH="0" flipV="0">
            <a:off x="177603" y="1977564"/>
            <a:ext cx="9399527" cy="4255558"/>
            <a:chOff x="0" y="0"/>
            <a:chExt cx="9399527" cy="4255558"/>
          </a:xfrm>
        </p:grpSpPr>
        <p:pic>
          <p:nvPicPr>
            <p:cNvPr id="19559076" name="Group 835049519"/>
            <p:cNvPicPr>
              <a:picLocks noChangeAspect="1"/>
            </p:cNvPicPr>
            <p:nvPr/>
          </p:nvPicPr>
          <p:blipFill rotWithShape="1">
            <a:blip r:embed="rId3"/>
            <a:srcRect l="0" t="0" r="0" b="42137"/>
            <a:stretch/>
          </p:blipFill>
          <p:spPr bwMode="auto">
            <a:xfrm flipH="0" flipV="0">
              <a:off x="0" y="0"/>
              <a:ext cx="9399527" cy="3662825"/>
            </a:xfrm>
            <a:prstGeom prst="rect">
              <a:avLst/>
            </a:prstGeom>
          </p:spPr>
        </p:pic>
        <p:pic>
          <p:nvPicPr>
            <p:cNvPr id="690498862" name="Group 835049519"/>
            <p:cNvPicPr>
              <a:picLocks noChangeAspect="1"/>
            </p:cNvPicPr>
            <p:nvPr/>
          </p:nvPicPr>
          <p:blipFill rotWithShape="1">
            <a:blip r:embed="rId3"/>
            <a:srcRect l="0" t="92520" r="0" b="-1884"/>
            <a:stretch/>
          </p:blipFill>
          <p:spPr bwMode="auto">
            <a:xfrm flipH="0" flipV="0">
              <a:off x="0" y="3662825"/>
              <a:ext cx="9399527" cy="592732"/>
            </a:xfrm>
            <a:prstGeom prst="rect">
              <a:avLst/>
            </a:prstGeom>
          </p:spPr>
        </p:pic>
      </p:grpSp>
      <p:sp>
        <p:nvSpPr>
          <p:cNvPr id="1925268850" name=""/>
          <p:cNvSpPr txBox="1"/>
          <p:nvPr/>
        </p:nvSpPr>
        <p:spPr bwMode="auto">
          <a:xfrm rot="0" flipH="0" flipV="0">
            <a:off x="8211838" y="1087199"/>
            <a:ext cx="3745029" cy="173772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/>
              <a:t>OME-ZARR provides support for collections of images:</a:t>
            </a:r>
            <a:endParaRPr/>
          </a:p>
          <a:p>
            <a:pPr marL="283879" indent="-283879">
              <a:buFont typeface="Arial"/>
              <a:buChar char="–"/>
              <a:defRPr/>
            </a:pPr>
            <a:r>
              <a:rPr/>
              <a:t>Multi-resolution pyramids</a:t>
            </a:r>
            <a:endParaRPr/>
          </a:p>
          <a:p>
            <a:pPr marL="283879" indent="-283879">
              <a:buFont typeface="Arial"/>
              <a:buChar char="–"/>
              <a:defRPr/>
            </a:pPr>
            <a:r>
              <a:rPr/>
              <a:t>Multi-well plates</a:t>
            </a:r>
            <a:endParaRPr/>
          </a:p>
          <a:p>
            <a:pPr marL="283879" indent="-283879">
              <a:buFont typeface="Arial"/>
              <a:buChar char="–"/>
              <a:defRPr/>
            </a:pPr>
            <a:r>
              <a:rPr/>
              <a:t>Image + label</a:t>
            </a:r>
            <a:endParaRPr/>
          </a:p>
          <a:p>
            <a:pPr marL="283879" indent="-283879">
              <a:buFont typeface="Arial"/>
              <a:buChar char="–"/>
              <a:defRPr/>
            </a:pPr>
            <a:r>
              <a:rPr b="1"/>
              <a:t>RFC5: Spatial relationships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46507481" name="Datumsplatzhalter 1"/>
          <p:cNvSpPr>
            <a:spLocks noGrp="1"/>
          </p:cNvSpPr>
          <p:nvPr>
            <p:ph type="dt" sz="half" idx="10"/>
          </p:nvPr>
        </p:nvSpPr>
        <p:spPr bwMode="auto">
          <a:xfrm>
            <a:off x="10833462" y="6537685"/>
            <a:ext cx="1123405" cy="31287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de-DE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09.12.2025</a:t>
            </a:r>
            <a:endParaRPr sz="1200"/>
          </a:p>
        </p:txBody>
      </p:sp>
      <p:sp>
        <p:nvSpPr>
          <p:cNvPr id="886494" name="Fußzeilenplatzhalter 2"/>
          <p:cNvSpPr>
            <a:spLocks noGrp="1"/>
          </p:cNvSpPr>
          <p:nvPr>
            <p:ph type="ftr" sz="quarter" idx="11"/>
          </p:nvPr>
        </p:nvSpPr>
        <p:spPr bwMode="auto">
          <a:xfrm>
            <a:off x="4011741" y="6538911"/>
            <a:ext cx="4114800" cy="31287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en-US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Gerbi Teammeeting</a:t>
            </a:r>
            <a:endParaRPr sz="1200">
              <a:solidFill>
                <a:schemeClr val="bg1"/>
              </a:solidFill>
            </a:endParaRPr>
          </a:p>
        </p:txBody>
      </p:sp>
      <p:sp>
        <p:nvSpPr>
          <p:cNvPr id="1512771953" name="Foliennummernplatzhalter 3"/>
          <p:cNvSpPr>
            <a:spLocks noGrp="1"/>
          </p:cNvSpPr>
          <p:nvPr>
            <p:ph type="sldNum" sz="quarter" idx="12"/>
          </p:nvPr>
        </p:nvSpPr>
        <p:spPr bwMode="auto">
          <a:xfrm>
            <a:off x="235129" y="6537686"/>
            <a:ext cx="618307" cy="31287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fld id="{2D1D6A73-F4FF-E890-2554-1FB174AF4EEE}" type="slidenum">
              <a:rPr lang="de-DE"/>
              <a:t/>
            </a:fld>
            <a:endParaRPr lang="de-DE"/>
          </a:p>
        </p:txBody>
      </p:sp>
      <p:sp>
        <p:nvSpPr>
          <p:cNvPr id="642297684" name="Textplatzhalter 11"/>
          <p:cNvSpPr>
            <a:spLocks noGrp="1"/>
          </p:cNvSpPr>
          <p:nvPr>
            <p:ph type="body" sz="quarter" idx="13"/>
          </p:nvPr>
        </p:nvSpPr>
        <p:spPr bwMode="auto">
          <a:xfrm flipH="0" flipV="0">
            <a:off x="235131" y="1158874"/>
            <a:ext cx="3477454" cy="866556"/>
          </a:xfrm>
          <a:prstGeom prst="rect">
            <a:avLst/>
          </a:prstGeo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>
              <a:buClr>
                <a:srgbClr val="00983A"/>
              </a:buClr>
              <a:defRPr>
                <a:latin typeface="Titillium Web"/>
              </a:defRPr>
            </a:lvl1pPr>
            <a:lvl2pPr>
              <a:buClr>
                <a:srgbClr val="00983A"/>
              </a:buClr>
              <a:defRPr>
                <a:latin typeface="Titillium Web"/>
              </a:defRPr>
            </a:lvl2pPr>
            <a:lvl3pPr>
              <a:buClr>
                <a:srgbClr val="00983A"/>
              </a:buClr>
              <a:defRPr>
                <a:latin typeface="Titillium Web"/>
              </a:defRPr>
            </a:lvl3pPr>
            <a:lvl4pPr>
              <a:buClr>
                <a:srgbClr val="00983A"/>
              </a:buClr>
              <a:defRPr>
                <a:latin typeface="Titillium Web"/>
              </a:defRPr>
            </a:lvl4pPr>
            <a:lvl5pPr>
              <a:buClr>
                <a:srgbClr val="00983A"/>
              </a:buClr>
              <a:defRPr>
                <a:latin typeface="Titillium Web"/>
              </a:defRPr>
            </a:lvl5pPr>
          </a:lstStyle>
          <a:p>
            <a:pPr marL="0" indent="0">
              <a:buClr>
                <a:srgbClr val="00983A"/>
              </a:buClr>
              <a:buFont typeface="Arial"/>
              <a:buNone/>
              <a:defRPr/>
            </a:pPr>
            <a:r>
              <a:rPr sz="1900" b="1"/>
              <a:t>Tiled acquisition/Stitching</a:t>
            </a:r>
            <a:endParaRPr sz="1900" b="1"/>
          </a:p>
        </p:txBody>
      </p:sp>
      <p:sp>
        <p:nvSpPr>
          <p:cNvPr id="395826943" name="Titel 12"/>
          <p:cNvSpPr>
            <a:spLocks noGrp="1"/>
          </p:cNvSpPr>
          <p:nvPr>
            <p:ph type="title"/>
          </p:nvPr>
        </p:nvSpPr>
        <p:spPr bwMode="auto">
          <a:xfrm>
            <a:off x="255304" y="253865"/>
            <a:ext cx="9342000" cy="736310"/>
          </a:xfrm>
        </p:spPr>
        <p:txBody>
          <a:bodyPr/>
          <a:lstStyle>
            <a:lvl1pPr>
              <a:defRPr sz="4000">
                <a:latin typeface="Titillium Web"/>
              </a:defRPr>
            </a:lvl1pPr>
          </a:lstStyle>
          <a:p>
            <a:pPr>
              <a:defRPr/>
            </a:pPr>
            <a:r>
              <a:rPr/>
              <a:t>Usecases</a:t>
            </a:r>
            <a:endParaRPr/>
          </a:p>
        </p:txBody>
      </p:sp>
      <p:pic>
        <p:nvPicPr>
          <p:cNvPr id="79486047" name="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 rot="5399976" flipH="0" flipV="0">
            <a:off x="300549" y="1782187"/>
            <a:ext cx="1233788" cy="1240247"/>
          </a:xfrm>
          <a:prstGeom prst="rect">
            <a:avLst/>
          </a:prstGeom>
        </p:spPr>
      </p:pic>
      <p:pic>
        <p:nvPicPr>
          <p:cNvPr id="96560283" name=""/>
          <p:cNvPicPr>
            <a:picLocks noChangeAspect="1"/>
          </p:cNvPicPr>
          <p:nvPr/>
        </p:nvPicPr>
        <p:blipFill rotWithShape="1">
          <a:blip r:embed="rId4"/>
          <a:stretch/>
        </p:blipFill>
        <p:spPr bwMode="auto">
          <a:xfrm rot="5399976" flipH="0" flipV="0">
            <a:off x="2284639" y="1782187"/>
            <a:ext cx="1233788" cy="1240247"/>
          </a:xfrm>
          <a:prstGeom prst="rect">
            <a:avLst/>
          </a:prstGeom>
        </p:spPr>
      </p:pic>
      <p:pic>
        <p:nvPicPr>
          <p:cNvPr id="1147838189" name=""/>
          <p:cNvPicPr>
            <a:picLocks noChangeAspect="1"/>
          </p:cNvPicPr>
          <p:nvPr/>
        </p:nvPicPr>
        <p:blipFill rotWithShape="1">
          <a:blip r:embed="rId5"/>
          <a:stretch/>
        </p:blipFill>
        <p:spPr bwMode="auto">
          <a:xfrm rot="5399976" flipH="0" flipV="0">
            <a:off x="1298101" y="1782187"/>
            <a:ext cx="1233788" cy="1240247"/>
          </a:xfrm>
          <a:prstGeom prst="rect">
            <a:avLst/>
          </a:prstGeom>
        </p:spPr>
      </p:pic>
      <p:sp>
        <p:nvSpPr>
          <p:cNvPr id="1115429786" name=""/>
          <p:cNvSpPr txBox="1"/>
          <p:nvPr/>
        </p:nvSpPr>
        <p:spPr bwMode="auto">
          <a:xfrm rot="0" flipH="0" flipV="0">
            <a:off x="297319" y="1534431"/>
            <a:ext cx="2909929" cy="305159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400"/>
              <a:t>Microscopes acquire image tile by tile</a:t>
            </a:r>
            <a:endParaRPr sz="1400"/>
          </a:p>
        </p:txBody>
      </p:sp>
      <p:sp>
        <p:nvSpPr>
          <p:cNvPr id="976156680" name=""/>
          <p:cNvSpPr txBox="1"/>
          <p:nvPr/>
        </p:nvSpPr>
        <p:spPr bwMode="auto">
          <a:xfrm rot="0" flipH="0" flipV="0">
            <a:off x="917443" y="2097363"/>
            <a:ext cx="993843" cy="305159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400">
                <a:solidFill>
                  <a:srgbClr val="FF0000"/>
                </a:solidFill>
              </a:rPr>
              <a:t>Translation</a:t>
            </a:r>
            <a:endParaRPr sz="1400">
              <a:solidFill>
                <a:srgbClr val="FF0000"/>
              </a:solidFill>
            </a:endParaRPr>
          </a:p>
        </p:txBody>
      </p:sp>
      <p:sp>
        <p:nvSpPr>
          <p:cNvPr id="956422096" name="Textplatzhalter 11"/>
          <p:cNvSpPr>
            <a:spLocks noGrp="1"/>
          </p:cNvSpPr>
          <p:nvPr/>
        </p:nvSpPr>
        <p:spPr bwMode="auto">
          <a:xfrm flipH="0" flipV="0">
            <a:off x="394391" y="3794190"/>
            <a:ext cx="2549472" cy="369139"/>
          </a:xfrm>
          <a:prstGeom prst="rect">
            <a:avLst/>
          </a:prstGeo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228600" indent="-228600" algn="l" defTabSz="914400" rtl="0">
              <a:lnSpc>
                <a:spcPct val="90000"/>
              </a:lnSpc>
              <a:spcBef>
                <a:spcPts val="999"/>
              </a:spcBef>
              <a:buClr>
                <a:srgbClr val="00983A"/>
              </a:buClr>
              <a:buFont typeface="Arial"/>
              <a:buChar char="•"/>
              <a:defRPr sz="2800">
                <a:solidFill>
                  <a:schemeClr val="tx1"/>
                </a:solidFill>
                <a:latin typeface="Titillium Web"/>
                <a:ea typeface="Titillium Web"/>
                <a:cs typeface="Titillium Web"/>
              </a:defRPr>
            </a:lvl1pPr>
            <a:lvl2pPr marL="685800" indent="-228600" algn="l" defTabSz="914400" rtl="0">
              <a:lnSpc>
                <a:spcPct val="90000"/>
              </a:lnSpc>
              <a:spcBef>
                <a:spcPts val="499"/>
              </a:spcBef>
              <a:buClr>
                <a:srgbClr val="00983A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Titillium Web"/>
                <a:ea typeface="Titillium Web"/>
                <a:cs typeface="Titillium Web"/>
              </a:defRPr>
            </a:lvl2pPr>
            <a:lvl3pPr marL="1143000" indent="-228600" algn="l" defTabSz="914400" rtl="0">
              <a:lnSpc>
                <a:spcPct val="90000"/>
              </a:lnSpc>
              <a:spcBef>
                <a:spcPts val="499"/>
              </a:spcBef>
              <a:buClr>
                <a:srgbClr val="00983A"/>
              </a:buClr>
              <a:buFont typeface="Arial"/>
              <a:buChar char="•"/>
              <a:defRPr sz="2000">
                <a:solidFill>
                  <a:schemeClr val="tx1"/>
                </a:solidFill>
                <a:latin typeface="Titillium Web"/>
                <a:ea typeface="Titillium Web"/>
                <a:cs typeface="Titillium Web"/>
              </a:defRPr>
            </a:lvl3pPr>
            <a:lvl4pPr marL="1600200" indent="-228600" algn="l" defTabSz="914400" rtl="0">
              <a:lnSpc>
                <a:spcPct val="90000"/>
              </a:lnSpc>
              <a:spcBef>
                <a:spcPts val="499"/>
              </a:spcBef>
              <a:buClr>
                <a:srgbClr val="00983A"/>
              </a:buClr>
              <a:buFont typeface="Arial"/>
              <a:buChar char="•"/>
              <a:defRPr sz="1800">
                <a:solidFill>
                  <a:schemeClr val="tx1"/>
                </a:solidFill>
                <a:latin typeface="Titillium Web"/>
                <a:ea typeface="Titillium Web"/>
                <a:cs typeface="Titillium Web"/>
              </a:defRPr>
            </a:lvl4pPr>
            <a:lvl5pPr marL="2057400" indent="-228600" algn="l" defTabSz="914400" rtl="0">
              <a:lnSpc>
                <a:spcPct val="90000"/>
              </a:lnSpc>
              <a:spcBef>
                <a:spcPts val="499"/>
              </a:spcBef>
              <a:buClr>
                <a:srgbClr val="00983A"/>
              </a:buClr>
              <a:buFont typeface="Arial"/>
              <a:buChar char="•"/>
              <a:defRPr sz="1800">
                <a:solidFill>
                  <a:schemeClr val="tx1"/>
                </a:solidFill>
                <a:latin typeface="Titillium Web"/>
                <a:ea typeface="Titillium Web"/>
                <a:cs typeface="Titillium Web"/>
              </a:defRPr>
            </a:lvl5pPr>
            <a:lvl6pPr marL="2514599" indent="-228600" algn="l" defTabSz="914400" rtl="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983A"/>
              </a:buClr>
              <a:buFont typeface="Arial"/>
              <a:buNone/>
              <a:defRPr/>
            </a:pPr>
            <a:r>
              <a:rPr sz="1900" b="1"/>
              <a:t>Skewed acquisition</a:t>
            </a:r>
            <a:endParaRPr sz="1900" b="1"/>
          </a:p>
        </p:txBody>
      </p:sp>
      <p:sp>
        <p:nvSpPr>
          <p:cNvPr id="48188706" name=""/>
          <p:cNvSpPr/>
          <p:nvPr/>
        </p:nvSpPr>
        <p:spPr bwMode="auto">
          <a:xfrm>
            <a:off x="301375" y="4227469"/>
            <a:ext cx="1100666" cy="973666"/>
          </a:xfrm>
          <a:custGeom>
            <a:avLst/>
            <a:gdLst/>
            <a:ahLst/>
            <a:cxnLst/>
            <a:rect l="l" t="t" r="r" b="b"/>
            <a:pathLst>
              <a:path w="43200" h="43200" fill="norm" stroke="1" extrusionOk="0">
                <a:moveTo>
                  <a:pt x="4984" y="10330"/>
                </a:moveTo>
                <a:cubicBezTo>
                  <a:pt x="3738" y="11739"/>
                  <a:pt x="2907" y="14086"/>
                  <a:pt x="1661" y="16434"/>
                </a:cubicBezTo>
                <a:cubicBezTo>
                  <a:pt x="830" y="17843"/>
                  <a:pt x="415" y="20191"/>
                  <a:pt x="415" y="22069"/>
                </a:cubicBezTo>
                <a:cubicBezTo>
                  <a:pt x="0" y="25826"/>
                  <a:pt x="415" y="28173"/>
                  <a:pt x="1246" y="30991"/>
                </a:cubicBezTo>
                <a:cubicBezTo>
                  <a:pt x="2076" y="32400"/>
                  <a:pt x="4153" y="34747"/>
                  <a:pt x="5815" y="36156"/>
                </a:cubicBezTo>
                <a:cubicBezTo>
                  <a:pt x="7061" y="37095"/>
                  <a:pt x="9138" y="38034"/>
                  <a:pt x="11630" y="39443"/>
                </a:cubicBezTo>
                <a:cubicBezTo>
                  <a:pt x="15369" y="40852"/>
                  <a:pt x="17861" y="41791"/>
                  <a:pt x="21600" y="42730"/>
                </a:cubicBezTo>
                <a:cubicBezTo>
                  <a:pt x="23261" y="43200"/>
                  <a:pt x="26584" y="43200"/>
                  <a:pt x="28661" y="43200"/>
                </a:cubicBezTo>
                <a:cubicBezTo>
                  <a:pt x="31984" y="42730"/>
                  <a:pt x="33646" y="42260"/>
                  <a:pt x="35723" y="40852"/>
                </a:cubicBezTo>
                <a:cubicBezTo>
                  <a:pt x="36553" y="39443"/>
                  <a:pt x="37384" y="38034"/>
                  <a:pt x="37800" y="36156"/>
                </a:cubicBezTo>
                <a:cubicBezTo>
                  <a:pt x="37800" y="34278"/>
                  <a:pt x="37800" y="31930"/>
                  <a:pt x="38215" y="30052"/>
                </a:cubicBezTo>
                <a:cubicBezTo>
                  <a:pt x="38215" y="28173"/>
                  <a:pt x="39046" y="24886"/>
                  <a:pt x="39461" y="22539"/>
                </a:cubicBezTo>
                <a:cubicBezTo>
                  <a:pt x="39876" y="20660"/>
                  <a:pt x="40292" y="18313"/>
                  <a:pt x="41123" y="16904"/>
                </a:cubicBezTo>
                <a:cubicBezTo>
                  <a:pt x="41953" y="15026"/>
                  <a:pt x="42784" y="12678"/>
                  <a:pt x="43200" y="10330"/>
                </a:cubicBezTo>
                <a:cubicBezTo>
                  <a:pt x="43200" y="7982"/>
                  <a:pt x="43200" y="5634"/>
                  <a:pt x="43200" y="3756"/>
                </a:cubicBezTo>
                <a:cubicBezTo>
                  <a:pt x="41953" y="1878"/>
                  <a:pt x="40707" y="939"/>
                  <a:pt x="39046" y="469"/>
                </a:cubicBezTo>
                <a:cubicBezTo>
                  <a:pt x="36969" y="0"/>
                  <a:pt x="35307" y="0"/>
                  <a:pt x="32815" y="0"/>
                </a:cubicBezTo>
                <a:cubicBezTo>
                  <a:pt x="31153" y="0"/>
                  <a:pt x="29492" y="0"/>
                  <a:pt x="27415" y="0"/>
                </a:cubicBezTo>
                <a:cubicBezTo>
                  <a:pt x="25753" y="0"/>
                  <a:pt x="23676" y="469"/>
                  <a:pt x="21600" y="1408"/>
                </a:cubicBezTo>
                <a:cubicBezTo>
                  <a:pt x="19938" y="2347"/>
                  <a:pt x="18276" y="2817"/>
                  <a:pt x="16615" y="3756"/>
                </a:cubicBezTo>
                <a:cubicBezTo>
                  <a:pt x="14953" y="4695"/>
                  <a:pt x="13292" y="5165"/>
                  <a:pt x="11630" y="5165"/>
                </a:cubicBezTo>
                <a:cubicBezTo>
                  <a:pt x="10384" y="6104"/>
                  <a:pt x="8723" y="6573"/>
                  <a:pt x="7476" y="7513"/>
                </a:cubicBezTo>
                <a:quadBezTo>
                  <a:pt x="6230" y="8452"/>
                  <a:pt x="5400" y="9860"/>
                </a:quad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r>
              <a:rPr/>
              <a:t>Cell</a:t>
            </a:r>
            <a:endParaRPr/>
          </a:p>
        </p:txBody>
      </p:sp>
      <p:grpSp>
        <p:nvGrpSpPr>
          <p:cNvPr id="729041609" name=""/>
          <p:cNvGrpSpPr/>
          <p:nvPr/>
        </p:nvGrpSpPr>
        <p:grpSpPr bwMode="auto">
          <a:xfrm>
            <a:off x="217707" y="4163331"/>
            <a:ext cx="1280576" cy="1152657"/>
            <a:chOff x="0" y="0"/>
            <a:chExt cx="1280576" cy="1152657"/>
          </a:xfrm>
        </p:grpSpPr>
        <p:sp>
          <p:nvSpPr>
            <p:cNvPr id="557183727" name=""/>
            <p:cNvSpPr/>
            <p:nvPr/>
          </p:nvSpPr>
          <p:spPr bwMode="auto">
            <a:xfrm rot="0" flipH="0" flipV="0">
              <a:off x="116415" y="0"/>
              <a:ext cx="116416" cy="1152657"/>
            </a:xfrm>
            <a:prstGeom prst="rect">
              <a:avLst/>
            </a:prstGeom>
            <a:noFill/>
            <a:ln w="6349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47726495" name=""/>
            <p:cNvSpPr/>
            <p:nvPr/>
          </p:nvSpPr>
          <p:spPr bwMode="auto">
            <a:xfrm rot="0" flipH="0" flipV="0">
              <a:off x="225366" y="0"/>
              <a:ext cx="116415" cy="1152657"/>
            </a:xfrm>
            <a:prstGeom prst="rect">
              <a:avLst/>
            </a:prstGeom>
            <a:noFill/>
            <a:ln w="6349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77312945" name=""/>
            <p:cNvSpPr/>
            <p:nvPr/>
          </p:nvSpPr>
          <p:spPr bwMode="auto">
            <a:xfrm rot="0" flipH="0" flipV="0">
              <a:off x="349247" y="0"/>
              <a:ext cx="116415" cy="1152657"/>
            </a:xfrm>
            <a:prstGeom prst="rect">
              <a:avLst/>
            </a:prstGeom>
            <a:noFill/>
            <a:ln w="6349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86879891" name=""/>
            <p:cNvSpPr/>
            <p:nvPr/>
          </p:nvSpPr>
          <p:spPr bwMode="auto">
            <a:xfrm rot="0" flipH="0" flipV="0">
              <a:off x="465664" y="0"/>
              <a:ext cx="116415" cy="1152657"/>
            </a:xfrm>
            <a:prstGeom prst="rect">
              <a:avLst/>
            </a:prstGeom>
            <a:noFill/>
            <a:ln w="6349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36237800" name=""/>
            <p:cNvSpPr/>
            <p:nvPr/>
          </p:nvSpPr>
          <p:spPr bwMode="auto">
            <a:xfrm rot="0" flipH="0" flipV="0">
              <a:off x="582080" y="0"/>
              <a:ext cx="116415" cy="1152657"/>
            </a:xfrm>
            <a:prstGeom prst="rect">
              <a:avLst/>
            </a:prstGeom>
            <a:noFill/>
            <a:ln w="6349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73163800" name=""/>
            <p:cNvSpPr/>
            <p:nvPr/>
          </p:nvSpPr>
          <p:spPr bwMode="auto">
            <a:xfrm rot="0" flipH="0" flipV="0">
              <a:off x="698495" y="0"/>
              <a:ext cx="116415" cy="1152657"/>
            </a:xfrm>
            <a:prstGeom prst="rect">
              <a:avLst/>
            </a:prstGeom>
            <a:noFill/>
            <a:ln w="6349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/>
            </a:p>
          </p:txBody>
        </p:sp>
        <p:sp>
          <p:nvSpPr>
            <p:cNvPr id="351878391" name=""/>
            <p:cNvSpPr/>
            <p:nvPr/>
          </p:nvSpPr>
          <p:spPr bwMode="auto">
            <a:xfrm rot="0" flipH="0" flipV="0">
              <a:off x="814912" y="0"/>
              <a:ext cx="116415" cy="1152657"/>
            </a:xfrm>
            <a:prstGeom prst="rect">
              <a:avLst/>
            </a:prstGeom>
            <a:noFill/>
            <a:ln w="6349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15011306" name=""/>
            <p:cNvSpPr/>
            <p:nvPr/>
          </p:nvSpPr>
          <p:spPr bwMode="auto">
            <a:xfrm rot="0" flipH="0" flipV="0">
              <a:off x="931328" y="0"/>
              <a:ext cx="116415" cy="1152657"/>
            </a:xfrm>
            <a:prstGeom prst="rect">
              <a:avLst/>
            </a:prstGeom>
            <a:noFill/>
            <a:ln w="6349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40600913" name=""/>
            <p:cNvSpPr/>
            <p:nvPr/>
          </p:nvSpPr>
          <p:spPr bwMode="auto">
            <a:xfrm rot="0" flipH="0" flipV="0">
              <a:off x="1047744" y="0"/>
              <a:ext cx="116415" cy="1152657"/>
            </a:xfrm>
            <a:prstGeom prst="rect">
              <a:avLst/>
            </a:prstGeom>
            <a:noFill/>
            <a:ln w="6349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/>
            </a:p>
          </p:txBody>
        </p:sp>
        <p:sp>
          <p:nvSpPr>
            <p:cNvPr id="1093914656" name=""/>
            <p:cNvSpPr/>
            <p:nvPr/>
          </p:nvSpPr>
          <p:spPr bwMode="auto">
            <a:xfrm rot="0" flipH="0" flipV="0">
              <a:off x="1164160" y="0"/>
              <a:ext cx="116415" cy="1152657"/>
            </a:xfrm>
            <a:prstGeom prst="rect">
              <a:avLst/>
            </a:prstGeom>
            <a:noFill/>
            <a:ln w="6349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03767950" name=""/>
            <p:cNvSpPr/>
            <p:nvPr/>
          </p:nvSpPr>
          <p:spPr bwMode="auto">
            <a:xfrm rot="0" flipH="0" flipV="0">
              <a:off x="0" y="0"/>
              <a:ext cx="116415" cy="1152657"/>
            </a:xfrm>
            <a:prstGeom prst="rect">
              <a:avLst/>
            </a:prstGeom>
            <a:noFill/>
            <a:ln w="6349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1806298716" name=""/>
          <p:cNvPicPr>
            <a:picLocks noChangeAspect="1"/>
          </p:cNvPicPr>
          <p:nvPr/>
        </p:nvPicPr>
        <p:blipFill rotWithShape="1">
          <a:blip r:embed="rId6"/>
          <a:stretch/>
        </p:blipFill>
        <p:spPr bwMode="auto">
          <a:xfrm flipH="0" flipV="0">
            <a:off x="81056" y="5405463"/>
            <a:ext cx="1670295" cy="861424"/>
          </a:xfrm>
          <a:prstGeom prst="rect">
            <a:avLst/>
          </a:prstGeom>
        </p:spPr>
      </p:pic>
      <p:pic>
        <p:nvPicPr>
          <p:cNvPr id="1961826217" name=""/>
          <p:cNvPicPr>
            <a:picLocks noChangeAspect="1"/>
          </p:cNvPicPr>
          <p:nvPr/>
        </p:nvPicPr>
        <p:blipFill rotWithShape="1">
          <a:blip r:embed="rId7"/>
          <a:stretch/>
        </p:blipFill>
        <p:spPr bwMode="auto">
          <a:xfrm flipH="0" flipV="0">
            <a:off x="1801027" y="5442891"/>
            <a:ext cx="3101443" cy="786568"/>
          </a:xfrm>
          <a:prstGeom prst="rect">
            <a:avLst/>
          </a:prstGeom>
        </p:spPr>
      </p:pic>
      <p:grpSp>
        <p:nvGrpSpPr>
          <p:cNvPr id="2114480114" name=""/>
          <p:cNvGrpSpPr/>
          <p:nvPr/>
        </p:nvGrpSpPr>
        <p:grpSpPr bwMode="auto">
          <a:xfrm>
            <a:off x="1916389" y="4126918"/>
            <a:ext cx="1394107" cy="1152656"/>
            <a:chOff x="0" y="0"/>
            <a:chExt cx="1394107" cy="1152656"/>
          </a:xfrm>
        </p:grpSpPr>
        <p:sp>
          <p:nvSpPr>
            <p:cNvPr id="2097599426" name=""/>
            <p:cNvSpPr/>
            <p:nvPr/>
          </p:nvSpPr>
          <p:spPr bwMode="auto">
            <a:xfrm>
              <a:off x="19499" y="140208"/>
              <a:ext cx="1100665" cy="973665"/>
            </a:xfrm>
            <a:custGeom>
              <a:avLst/>
              <a:gdLst/>
              <a:ahLst/>
              <a:cxnLst/>
              <a:rect l="l" t="t" r="r" b="b"/>
              <a:pathLst>
                <a:path w="43200" h="43200" fill="norm" stroke="1" extrusionOk="0">
                  <a:moveTo>
                    <a:pt x="4984" y="10330"/>
                  </a:moveTo>
                  <a:cubicBezTo>
                    <a:pt x="3738" y="11739"/>
                    <a:pt x="2907" y="14086"/>
                    <a:pt x="1661" y="16434"/>
                  </a:cubicBezTo>
                  <a:cubicBezTo>
                    <a:pt x="830" y="17843"/>
                    <a:pt x="415" y="20191"/>
                    <a:pt x="415" y="22069"/>
                  </a:cubicBezTo>
                  <a:cubicBezTo>
                    <a:pt x="0" y="25826"/>
                    <a:pt x="415" y="28173"/>
                    <a:pt x="1246" y="30991"/>
                  </a:cubicBezTo>
                  <a:cubicBezTo>
                    <a:pt x="2076" y="32400"/>
                    <a:pt x="4153" y="34747"/>
                    <a:pt x="5815" y="36156"/>
                  </a:cubicBezTo>
                  <a:cubicBezTo>
                    <a:pt x="7061" y="37095"/>
                    <a:pt x="9138" y="38034"/>
                    <a:pt x="11630" y="39443"/>
                  </a:cubicBezTo>
                  <a:cubicBezTo>
                    <a:pt x="15369" y="40852"/>
                    <a:pt x="17861" y="41791"/>
                    <a:pt x="21600" y="42730"/>
                  </a:cubicBezTo>
                  <a:cubicBezTo>
                    <a:pt x="23261" y="43200"/>
                    <a:pt x="26584" y="43200"/>
                    <a:pt x="28661" y="43200"/>
                  </a:cubicBezTo>
                  <a:cubicBezTo>
                    <a:pt x="31984" y="42730"/>
                    <a:pt x="33646" y="42260"/>
                    <a:pt x="35723" y="40852"/>
                  </a:cubicBezTo>
                  <a:cubicBezTo>
                    <a:pt x="36553" y="39443"/>
                    <a:pt x="37384" y="38034"/>
                    <a:pt x="37800" y="36156"/>
                  </a:cubicBezTo>
                  <a:cubicBezTo>
                    <a:pt x="37800" y="34278"/>
                    <a:pt x="37800" y="31930"/>
                    <a:pt x="38215" y="30052"/>
                  </a:cubicBezTo>
                  <a:cubicBezTo>
                    <a:pt x="38215" y="28173"/>
                    <a:pt x="39046" y="24886"/>
                    <a:pt x="39461" y="22539"/>
                  </a:cubicBezTo>
                  <a:cubicBezTo>
                    <a:pt x="39876" y="20660"/>
                    <a:pt x="40292" y="18313"/>
                    <a:pt x="41123" y="16904"/>
                  </a:cubicBezTo>
                  <a:cubicBezTo>
                    <a:pt x="41953" y="15026"/>
                    <a:pt x="42784" y="12678"/>
                    <a:pt x="43200" y="10330"/>
                  </a:cubicBezTo>
                  <a:cubicBezTo>
                    <a:pt x="43200" y="7982"/>
                    <a:pt x="43200" y="5634"/>
                    <a:pt x="43200" y="3756"/>
                  </a:cubicBezTo>
                  <a:cubicBezTo>
                    <a:pt x="41953" y="1878"/>
                    <a:pt x="40707" y="939"/>
                    <a:pt x="39046" y="469"/>
                  </a:cubicBezTo>
                  <a:cubicBezTo>
                    <a:pt x="36969" y="0"/>
                    <a:pt x="35307" y="0"/>
                    <a:pt x="32815" y="0"/>
                  </a:cubicBezTo>
                  <a:cubicBezTo>
                    <a:pt x="31153" y="0"/>
                    <a:pt x="29492" y="0"/>
                    <a:pt x="27415" y="0"/>
                  </a:cubicBezTo>
                  <a:cubicBezTo>
                    <a:pt x="25753" y="0"/>
                    <a:pt x="23676" y="469"/>
                    <a:pt x="21600" y="1408"/>
                  </a:cubicBezTo>
                  <a:cubicBezTo>
                    <a:pt x="19938" y="2347"/>
                    <a:pt x="18276" y="2817"/>
                    <a:pt x="16615" y="3756"/>
                  </a:cubicBezTo>
                  <a:cubicBezTo>
                    <a:pt x="14953" y="4695"/>
                    <a:pt x="13292" y="5165"/>
                    <a:pt x="11630" y="5165"/>
                  </a:cubicBezTo>
                  <a:cubicBezTo>
                    <a:pt x="10384" y="6104"/>
                    <a:pt x="8723" y="6573"/>
                    <a:pt x="7476" y="7513"/>
                  </a:cubicBezTo>
                  <a:quadBezTo>
                    <a:pt x="6230" y="8452"/>
                    <a:pt x="5400" y="9860"/>
                  </a:quadBez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/>
                <a:t>Cell</a:t>
              </a:r>
              <a:endParaRPr/>
            </a:p>
          </p:txBody>
        </p:sp>
        <p:sp>
          <p:nvSpPr>
            <p:cNvPr id="1570496207" name=""/>
            <p:cNvSpPr/>
            <p:nvPr/>
          </p:nvSpPr>
          <p:spPr bwMode="auto">
            <a:xfrm rot="2432790" flipH="0" flipV="0">
              <a:off x="159710" y="0"/>
              <a:ext cx="116415" cy="1152657"/>
            </a:xfrm>
            <a:prstGeom prst="rect">
              <a:avLst/>
            </a:prstGeom>
            <a:noFill/>
            <a:ln w="6349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976153748" name=""/>
            <p:cNvSpPr/>
            <p:nvPr/>
          </p:nvSpPr>
          <p:spPr bwMode="auto">
            <a:xfrm rot="2432790" flipH="0" flipV="0">
              <a:off x="319421" y="0"/>
              <a:ext cx="116415" cy="1152657"/>
            </a:xfrm>
            <a:prstGeom prst="rect">
              <a:avLst/>
            </a:prstGeom>
            <a:noFill/>
            <a:ln w="6349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05327538" name=""/>
            <p:cNvSpPr/>
            <p:nvPr/>
          </p:nvSpPr>
          <p:spPr bwMode="auto">
            <a:xfrm rot="2432790" flipH="0" flipV="0">
              <a:off x="479134" y="0"/>
              <a:ext cx="116415" cy="1152657"/>
            </a:xfrm>
            <a:prstGeom prst="rect">
              <a:avLst/>
            </a:prstGeom>
            <a:noFill/>
            <a:ln w="6349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7798959" name=""/>
            <p:cNvSpPr/>
            <p:nvPr/>
          </p:nvSpPr>
          <p:spPr bwMode="auto">
            <a:xfrm rot="2432790" flipH="0" flipV="0">
              <a:off x="638845" y="0"/>
              <a:ext cx="116415" cy="1152657"/>
            </a:xfrm>
            <a:prstGeom prst="rect">
              <a:avLst/>
            </a:prstGeom>
            <a:noFill/>
            <a:ln w="6349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40871664" name=""/>
            <p:cNvSpPr/>
            <p:nvPr/>
          </p:nvSpPr>
          <p:spPr bwMode="auto">
            <a:xfrm rot="2432790" flipH="0" flipV="0">
              <a:off x="798557" y="0"/>
              <a:ext cx="116415" cy="1152657"/>
            </a:xfrm>
            <a:prstGeom prst="rect">
              <a:avLst/>
            </a:prstGeom>
            <a:noFill/>
            <a:ln w="6349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13520070" name=""/>
            <p:cNvSpPr/>
            <p:nvPr/>
          </p:nvSpPr>
          <p:spPr bwMode="auto">
            <a:xfrm rot="2432790" flipH="0" flipV="0">
              <a:off x="958268" y="0"/>
              <a:ext cx="116415" cy="1152657"/>
            </a:xfrm>
            <a:prstGeom prst="rect">
              <a:avLst/>
            </a:prstGeom>
            <a:noFill/>
            <a:ln w="6349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/>
            </a:p>
          </p:txBody>
        </p:sp>
        <p:sp>
          <p:nvSpPr>
            <p:cNvPr id="1350583586" name=""/>
            <p:cNvSpPr/>
            <p:nvPr/>
          </p:nvSpPr>
          <p:spPr bwMode="auto">
            <a:xfrm rot="2432790" flipH="0" flipV="0">
              <a:off x="1117980" y="0"/>
              <a:ext cx="116415" cy="1152657"/>
            </a:xfrm>
            <a:prstGeom prst="rect">
              <a:avLst/>
            </a:prstGeom>
            <a:noFill/>
            <a:ln w="6349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55419678" name=""/>
            <p:cNvSpPr/>
            <p:nvPr/>
          </p:nvSpPr>
          <p:spPr bwMode="auto">
            <a:xfrm rot="2432790" flipH="0" flipV="0">
              <a:off x="1277691" y="0"/>
              <a:ext cx="116415" cy="1152657"/>
            </a:xfrm>
            <a:prstGeom prst="rect">
              <a:avLst/>
            </a:prstGeom>
            <a:noFill/>
            <a:ln w="6349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78763019" name=""/>
            <p:cNvSpPr/>
            <p:nvPr/>
          </p:nvSpPr>
          <p:spPr bwMode="auto">
            <a:xfrm rot="2432790" flipH="0" flipV="0">
              <a:off x="0" y="0"/>
              <a:ext cx="116415" cy="1152657"/>
            </a:xfrm>
            <a:prstGeom prst="rect">
              <a:avLst/>
            </a:prstGeom>
            <a:noFill/>
            <a:ln w="6349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666142867" name=""/>
          <p:cNvSpPr txBox="1"/>
          <p:nvPr/>
        </p:nvSpPr>
        <p:spPr bwMode="auto">
          <a:xfrm rot="0" flipH="0" flipV="0">
            <a:off x="160813" y="5063796"/>
            <a:ext cx="1004447" cy="274679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200"/>
              <a:t>Conventional</a:t>
            </a:r>
            <a:endParaRPr sz="1200"/>
          </a:p>
        </p:txBody>
      </p:sp>
      <p:sp>
        <p:nvSpPr>
          <p:cNvPr id="624906834" name=""/>
          <p:cNvSpPr txBox="1"/>
          <p:nvPr/>
        </p:nvSpPr>
        <p:spPr bwMode="auto">
          <a:xfrm rot="0" flipH="0" flipV="0">
            <a:off x="1669127" y="5055368"/>
            <a:ext cx="663563" cy="274679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200"/>
              <a:t>Skewed</a:t>
            </a:r>
            <a:endParaRPr sz="1200"/>
          </a:p>
        </p:txBody>
      </p:sp>
      <p:sp>
        <p:nvSpPr>
          <p:cNvPr id="221686695" name=""/>
          <p:cNvSpPr/>
          <p:nvPr/>
        </p:nvSpPr>
        <p:spPr bwMode="auto">
          <a:xfrm rot="0" flipH="0" flipV="0">
            <a:off x="1801027" y="5714697"/>
            <a:ext cx="955960" cy="296333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r>
              <a:rPr sz="1100"/>
              <a:t>Shear</a:t>
            </a:r>
            <a:endParaRPr sz="1100"/>
          </a:p>
        </p:txBody>
      </p:sp>
      <p:sp>
        <p:nvSpPr>
          <p:cNvPr id="427325704" name="Textplatzhalter 11"/>
          <p:cNvSpPr>
            <a:spLocks noGrp="1"/>
          </p:cNvSpPr>
          <p:nvPr/>
        </p:nvSpPr>
        <p:spPr bwMode="auto">
          <a:xfrm flipH="0" flipV="0">
            <a:off x="6978281" y="918726"/>
            <a:ext cx="4416884" cy="393981"/>
          </a:xfrm>
          <a:prstGeom prst="rect">
            <a:avLst/>
          </a:prstGeo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85000" lnSpcReduction="3000"/>
          </a:bodyPr>
          <a:lstStyle>
            <a:lvl1pPr marL="228600" indent="-228600" algn="l" defTabSz="914400" rtl="0">
              <a:lnSpc>
                <a:spcPct val="90000"/>
              </a:lnSpc>
              <a:spcBef>
                <a:spcPts val="999"/>
              </a:spcBef>
              <a:buClr>
                <a:srgbClr val="00983A"/>
              </a:buClr>
              <a:buFont typeface="Arial"/>
              <a:buChar char="•"/>
              <a:defRPr sz="2800">
                <a:solidFill>
                  <a:schemeClr val="tx1"/>
                </a:solidFill>
                <a:latin typeface="Titillium Web"/>
                <a:ea typeface="Titillium Web"/>
                <a:cs typeface="Titillium Web"/>
              </a:defRPr>
            </a:lvl1pPr>
            <a:lvl2pPr marL="685800" indent="-228600" algn="l" defTabSz="914400" rtl="0">
              <a:lnSpc>
                <a:spcPct val="90000"/>
              </a:lnSpc>
              <a:spcBef>
                <a:spcPts val="499"/>
              </a:spcBef>
              <a:buClr>
                <a:srgbClr val="00983A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Titillium Web"/>
                <a:ea typeface="Titillium Web"/>
                <a:cs typeface="Titillium Web"/>
              </a:defRPr>
            </a:lvl2pPr>
            <a:lvl3pPr marL="1143000" indent="-228600" algn="l" defTabSz="914400" rtl="0">
              <a:lnSpc>
                <a:spcPct val="90000"/>
              </a:lnSpc>
              <a:spcBef>
                <a:spcPts val="499"/>
              </a:spcBef>
              <a:buClr>
                <a:srgbClr val="00983A"/>
              </a:buClr>
              <a:buFont typeface="Arial"/>
              <a:buChar char="•"/>
              <a:defRPr sz="2000">
                <a:solidFill>
                  <a:schemeClr val="tx1"/>
                </a:solidFill>
                <a:latin typeface="Titillium Web"/>
                <a:ea typeface="Titillium Web"/>
                <a:cs typeface="Titillium Web"/>
              </a:defRPr>
            </a:lvl3pPr>
            <a:lvl4pPr marL="1600200" indent="-228600" algn="l" defTabSz="914400" rtl="0">
              <a:lnSpc>
                <a:spcPct val="90000"/>
              </a:lnSpc>
              <a:spcBef>
                <a:spcPts val="499"/>
              </a:spcBef>
              <a:buClr>
                <a:srgbClr val="00983A"/>
              </a:buClr>
              <a:buFont typeface="Arial"/>
              <a:buChar char="•"/>
              <a:defRPr sz="1800">
                <a:solidFill>
                  <a:schemeClr val="tx1"/>
                </a:solidFill>
                <a:latin typeface="Titillium Web"/>
                <a:ea typeface="Titillium Web"/>
                <a:cs typeface="Titillium Web"/>
              </a:defRPr>
            </a:lvl4pPr>
            <a:lvl5pPr marL="2057400" indent="-228600" algn="l" defTabSz="914400" rtl="0">
              <a:lnSpc>
                <a:spcPct val="90000"/>
              </a:lnSpc>
              <a:spcBef>
                <a:spcPts val="499"/>
              </a:spcBef>
              <a:buClr>
                <a:srgbClr val="00983A"/>
              </a:buClr>
              <a:buFont typeface="Arial"/>
              <a:buChar char="•"/>
              <a:defRPr sz="1800">
                <a:solidFill>
                  <a:schemeClr val="tx1"/>
                </a:solidFill>
                <a:latin typeface="Titillium Web"/>
                <a:ea typeface="Titillium Web"/>
                <a:cs typeface="Titillium Web"/>
              </a:defRPr>
            </a:lvl5pPr>
            <a:lvl6pPr marL="2514599" indent="-228600" algn="l" defTabSz="914400" rtl="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983A"/>
              </a:buClr>
              <a:buFont typeface="Arial"/>
              <a:buNone/>
              <a:defRPr/>
            </a:pPr>
            <a:r>
              <a:rPr sz="2200" b="1"/>
              <a:t>Atlas registration/3D reconstruction</a:t>
            </a:r>
            <a:endParaRPr sz="2200"/>
          </a:p>
        </p:txBody>
      </p:sp>
      <p:sp>
        <p:nvSpPr>
          <p:cNvPr id="141358217" name=""/>
          <p:cNvSpPr txBox="1"/>
          <p:nvPr/>
        </p:nvSpPr>
        <p:spPr bwMode="auto">
          <a:xfrm rot="0" flipH="0" flipV="0">
            <a:off x="4875249" y="1417970"/>
            <a:ext cx="3035314" cy="118907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lvl="0" algn="r">
              <a:defRPr/>
            </a:pPr>
            <a:r>
              <a:rPr sz="1800"/>
              <a:t>Reconstruction of 3D volume from individual 2D images</a:t>
            </a:r>
            <a:endParaRPr sz="1800"/>
          </a:p>
          <a:p>
            <a:pPr lvl="0" algn="r">
              <a:defRPr/>
            </a:pPr>
            <a:r>
              <a:rPr lang="de-DE" sz="1800" b="0" i="0" u="sng" strike="noStrike" cap="none" spc="0">
                <a:solidFill>
                  <a:schemeClr val="tx1"/>
                </a:solidFill>
                <a:latin typeface="Calibri"/>
                <a:ea typeface="Calibri"/>
                <a:cs typeface="Calibri"/>
                <a:hlinkClick r:id="rId8" tooltip=""/>
              </a:rPr>
              <a:t>https://github.com/BIOP/ijp-imagetoatlas</a:t>
            </a:r>
            <a:r>
              <a:rPr sz="1800"/>
              <a:t> </a:t>
            </a:r>
            <a:endParaRPr sz="1800"/>
          </a:p>
        </p:txBody>
      </p:sp>
      <p:sp>
        <p:nvSpPr>
          <p:cNvPr id="1007608312" name=""/>
          <p:cNvSpPr/>
          <p:nvPr/>
        </p:nvSpPr>
        <p:spPr bwMode="auto">
          <a:xfrm flipH="0" flipV="0">
            <a:off x="8063040" y="6110604"/>
            <a:ext cx="3831405" cy="427079"/>
          </a:xfr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upright="0" compatLnSpc="1">
            <a:prstTxWarp prst="textNoShape"/>
            <a:spAutoFit/>
          </a:bodyPr>
          <a:p>
            <a:pPr>
              <a:defRPr/>
            </a:pPr>
            <a:r>
              <a:rPr sz="1100" b="0" i="0" u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Chiaruttini et al. (2024), shared under </a:t>
            </a:r>
            <a:r>
              <a:rPr lang="de-DE" sz="1100" b="0" i="0" u="sng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  <a:hlinkClick r:id="rId9" tooltip=""/>
              </a:rPr>
              <a:t>CC-BY-NC-ND 4.0 International license</a:t>
            </a:r>
            <a:r>
              <a:rPr lang="de-DE" sz="11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.</a:t>
            </a:r>
            <a:endParaRPr>
              <a:solidFill>
                <a:schemeClr val="tx1"/>
              </a:solidFill>
            </a:endParaRPr>
          </a:p>
        </p:txBody>
      </p:sp>
      <p:pic>
        <p:nvPicPr>
          <p:cNvPr id="1424973560" name=""/>
          <p:cNvPicPr>
            <a:picLocks noChangeAspect="1"/>
          </p:cNvPicPr>
          <p:nvPr/>
        </p:nvPicPr>
        <p:blipFill rotWithShape="1">
          <a:blip r:embed="rId10"/>
          <a:stretch/>
        </p:blipFill>
        <p:spPr bwMode="auto">
          <a:xfrm>
            <a:off x="4011741" y="3200040"/>
            <a:ext cx="3486150" cy="2447924"/>
          </a:xfrm>
          <a:prstGeom prst="rect">
            <a:avLst/>
          </a:prstGeom>
        </p:spPr>
      </p:pic>
      <p:sp>
        <p:nvSpPr>
          <p:cNvPr id="61665329" name=""/>
          <p:cNvSpPr txBox="1"/>
          <p:nvPr/>
        </p:nvSpPr>
        <p:spPr bwMode="auto">
          <a:xfrm rot="0" flipH="0" flipV="0">
            <a:off x="1836774" y="6114308"/>
            <a:ext cx="1795322" cy="305159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400" b="1">
                <a:solidFill>
                  <a:srgbClr val="FF0000"/>
                </a:solidFill>
              </a:rPr>
              <a:t>Affine transformation</a:t>
            </a:r>
            <a:endParaRPr sz="1400" b="1">
              <a:solidFill>
                <a:srgbClr val="FF0000"/>
              </a:solidFill>
            </a:endParaRPr>
          </a:p>
        </p:txBody>
      </p:sp>
      <p:sp>
        <p:nvSpPr>
          <p:cNvPr id="333364449" name="Textplatzhalter 11"/>
          <p:cNvSpPr>
            <a:spLocks noGrp="1"/>
          </p:cNvSpPr>
          <p:nvPr/>
        </p:nvSpPr>
        <p:spPr bwMode="auto">
          <a:xfrm flipH="0" flipV="0">
            <a:off x="4044979" y="2780822"/>
            <a:ext cx="3605658" cy="325805"/>
          </a:xfrm>
          <a:prstGeom prst="rect">
            <a:avLst/>
          </a:prstGeo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95000" lnSpcReduction="1000"/>
          </a:bodyPr>
          <a:lstStyle>
            <a:lvl1pPr marL="228600" indent="-228600" algn="l" defTabSz="914400" rtl="0">
              <a:lnSpc>
                <a:spcPct val="90000"/>
              </a:lnSpc>
              <a:spcBef>
                <a:spcPts val="999"/>
              </a:spcBef>
              <a:buClr>
                <a:srgbClr val="00983A"/>
              </a:buClr>
              <a:buFont typeface="Arial"/>
              <a:buChar char="•"/>
              <a:defRPr sz="2800">
                <a:solidFill>
                  <a:schemeClr val="tx1"/>
                </a:solidFill>
                <a:latin typeface="Titillium Web"/>
                <a:ea typeface="Titillium Web"/>
                <a:cs typeface="Titillium Web"/>
              </a:defRPr>
            </a:lvl1pPr>
            <a:lvl2pPr marL="685800" indent="-228600" algn="l" defTabSz="914400" rtl="0">
              <a:lnSpc>
                <a:spcPct val="90000"/>
              </a:lnSpc>
              <a:spcBef>
                <a:spcPts val="499"/>
              </a:spcBef>
              <a:buClr>
                <a:srgbClr val="00983A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Titillium Web"/>
                <a:ea typeface="Titillium Web"/>
                <a:cs typeface="Titillium Web"/>
              </a:defRPr>
            </a:lvl2pPr>
            <a:lvl3pPr marL="1143000" indent="-228600" algn="l" defTabSz="914400" rtl="0">
              <a:lnSpc>
                <a:spcPct val="90000"/>
              </a:lnSpc>
              <a:spcBef>
                <a:spcPts val="499"/>
              </a:spcBef>
              <a:buClr>
                <a:srgbClr val="00983A"/>
              </a:buClr>
              <a:buFont typeface="Arial"/>
              <a:buChar char="•"/>
              <a:defRPr sz="2000">
                <a:solidFill>
                  <a:schemeClr val="tx1"/>
                </a:solidFill>
                <a:latin typeface="Titillium Web"/>
                <a:ea typeface="Titillium Web"/>
                <a:cs typeface="Titillium Web"/>
              </a:defRPr>
            </a:lvl3pPr>
            <a:lvl4pPr marL="1600200" indent="-228600" algn="l" defTabSz="914400" rtl="0">
              <a:lnSpc>
                <a:spcPct val="90000"/>
              </a:lnSpc>
              <a:spcBef>
                <a:spcPts val="499"/>
              </a:spcBef>
              <a:buClr>
                <a:srgbClr val="00983A"/>
              </a:buClr>
              <a:buFont typeface="Arial"/>
              <a:buChar char="•"/>
              <a:defRPr sz="1800">
                <a:solidFill>
                  <a:schemeClr val="tx1"/>
                </a:solidFill>
                <a:latin typeface="Titillium Web"/>
                <a:ea typeface="Titillium Web"/>
                <a:cs typeface="Titillium Web"/>
              </a:defRPr>
            </a:lvl4pPr>
            <a:lvl5pPr marL="2057400" indent="-228600" algn="l" defTabSz="914400" rtl="0">
              <a:lnSpc>
                <a:spcPct val="90000"/>
              </a:lnSpc>
              <a:spcBef>
                <a:spcPts val="499"/>
              </a:spcBef>
              <a:buClr>
                <a:srgbClr val="00983A"/>
              </a:buClr>
              <a:buFont typeface="Arial"/>
              <a:buChar char="•"/>
              <a:defRPr sz="1800">
                <a:solidFill>
                  <a:schemeClr val="tx1"/>
                </a:solidFill>
                <a:latin typeface="Titillium Web"/>
                <a:ea typeface="Titillium Web"/>
                <a:cs typeface="Titillium Web"/>
              </a:defRPr>
            </a:lvl5pPr>
            <a:lvl6pPr marL="2514599" indent="-228600" algn="l" defTabSz="914400" rtl="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983A"/>
              </a:buClr>
              <a:buFont typeface="Arial"/>
              <a:buNone/>
              <a:defRPr/>
            </a:pPr>
            <a:r>
              <a:rPr sz="1900" b="1"/>
              <a:t>Multi-modal image registration</a:t>
            </a:r>
            <a:endParaRPr sz="1900" b="1"/>
          </a:p>
        </p:txBody>
      </p:sp>
      <p:sp>
        <p:nvSpPr>
          <p:cNvPr id="790890188" name=""/>
          <p:cNvSpPr/>
          <p:nvPr/>
        </p:nvSpPr>
        <p:spPr bwMode="auto">
          <a:xfrm flipH="0" flipV="0">
            <a:off x="6197253" y="5603424"/>
            <a:ext cx="1300399" cy="259439"/>
          </a:xfr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upright="0" compatLnSpc="1">
            <a:prstTxWarp prst="textNoShape"/>
            <a:spAutoFit/>
          </a:bodyPr>
          <a:p>
            <a:pPr algn="r">
              <a:defRPr/>
            </a:pPr>
            <a:r>
              <a:rPr sz="1100" b="0" i="0" u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Lee at al (2021)</a:t>
            </a:r>
            <a:endParaRPr>
              <a:solidFill>
                <a:schemeClr val="tx1"/>
              </a:solidFill>
            </a:endParaRPr>
          </a:p>
        </p:txBody>
      </p:sp>
      <p:grpSp>
        <p:nvGrpSpPr>
          <p:cNvPr id="1722885488" name=""/>
          <p:cNvGrpSpPr/>
          <p:nvPr/>
        </p:nvGrpSpPr>
        <p:grpSpPr bwMode="auto">
          <a:xfrm>
            <a:off x="869977" y="2332729"/>
            <a:ext cx="2253017" cy="1143136"/>
            <a:chOff x="0" y="0"/>
            <a:chExt cx="2253017" cy="1143136"/>
          </a:xfrm>
        </p:grpSpPr>
        <p:cxnSp>
          <p:nvCxnSpPr>
            <p:cNvPr id="604577968" name="Line 402250789"/>
            <p:cNvCxnSpPr/>
            <p:nvPr/>
          </p:nvCxnSpPr>
          <p:spPr bwMode="auto">
            <a:xfrm rot="0" flipH="0" flipV="0">
              <a:off x="40820" y="46869"/>
              <a:ext cx="1081767" cy="0"/>
            </a:xfrm>
            <a:prstGeom prst="line">
              <a:avLst/>
            </a:prstGeom>
            <a:ln w="28575" cap="flat" cmpd="sng" algn="ctr">
              <a:solidFill>
                <a:srgbClr val="FF0000"/>
              </a:solidFill>
              <a:prstDash val="solid"/>
              <a:miter lim="800000"/>
              <a:tailEnd type="none" len="med"/>
            </a:ln>
          </p:spPr>
          <p:style>
            <a:lnRef idx="1">
              <a:schemeClr val="accent1">
                <a:shade val="50000"/>
              </a:schemeClr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5590639" name=""/>
            <p:cNvSpPr/>
            <p:nvPr/>
          </p:nvSpPr>
          <p:spPr bwMode="auto">
            <a:xfrm rot="0" flipH="0" flipV="0">
              <a:off x="1063058" y="0"/>
              <a:ext cx="81642" cy="93737"/>
            </a:xfrm>
            <a:prstGeom prst="ellipse">
              <a:avLst/>
            </a:prstGeom>
            <a:solidFill>
              <a:srgbClr val="FF0000"/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48846076" name=""/>
            <p:cNvSpPr/>
            <p:nvPr/>
          </p:nvSpPr>
          <p:spPr bwMode="auto">
            <a:xfrm rot="0" flipH="0" flipV="0">
              <a:off x="0" y="0"/>
              <a:ext cx="81641" cy="93737"/>
            </a:xfrm>
            <a:prstGeom prst="ellipse">
              <a:avLst/>
            </a:prstGeom>
            <a:solidFill>
              <a:srgbClr val="FF0000"/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cxnSp>
          <p:nvCxnSpPr>
            <p:cNvPr id="735020995" name="Line 402250789"/>
            <p:cNvCxnSpPr/>
            <p:nvPr/>
          </p:nvCxnSpPr>
          <p:spPr bwMode="auto">
            <a:xfrm rot="0" flipH="0" flipV="0">
              <a:off x="1063058" y="46868"/>
              <a:ext cx="1081766" cy="0"/>
            </a:xfrm>
            <a:prstGeom prst="line">
              <a:avLst/>
            </a:prstGeom>
            <a:ln w="28575" cap="flat" cmpd="sng" algn="ctr">
              <a:solidFill>
                <a:srgbClr val="FF0000"/>
              </a:solidFill>
              <a:prstDash val="solid"/>
              <a:miter lim="800000"/>
              <a:tailEnd type="none" len="med"/>
            </a:ln>
          </p:spPr>
          <p:style>
            <a:lnRef idx="1">
              <a:schemeClr val="accent1">
                <a:shade val="50000"/>
              </a:schemeClr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9339335" name=""/>
            <p:cNvSpPr/>
            <p:nvPr/>
          </p:nvSpPr>
          <p:spPr bwMode="auto">
            <a:xfrm rot="0" flipH="0" flipV="0">
              <a:off x="2144825" y="0"/>
              <a:ext cx="81641" cy="93737"/>
            </a:xfrm>
            <a:prstGeom prst="ellipse">
              <a:avLst/>
            </a:prstGeom>
            <a:solidFill>
              <a:srgbClr val="FF0000"/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cxnSp>
          <p:nvCxnSpPr>
            <p:cNvPr id="1340851139" name="Line 402250789"/>
            <p:cNvCxnSpPr/>
            <p:nvPr/>
          </p:nvCxnSpPr>
          <p:spPr bwMode="auto">
            <a:xfrm rot="0" flipH="0" flipV="0">
              <a:off x="2185646" y="46508"/>
              <a:ext cx="0" cy="1049760"/>
            </a:xfrm>
            <a:prstGeom prst="line">
              <a:avLst/>
            </a:prstGeom>
            <a:ln w="28575" cap="flat" cmpd="sng" algn="ctr">
              <a:solidFill>
                <a:srgbClr val="FF0000"/>
              </a:solidFill>
              <a:prstDash val="sysDash"/>
              <a:miter lim="800000"/>
              <a:tailEnd type="none" len="med"/>
            </a:ln>
          </p:spPr>
          <p:style>
            <a:lnRef idx="1">
              <a:schemeClr val="accent1">
                <a:shade val="50000"/>
              </a:schemeClr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8168982" name=""/>
            <p:cNvSpPr/>
            <p:nvPr/>
          </p:nvSpPr>
          <p:spPr bwMode="auto">
            <a:xfrm rot="0" flipH="0" flipV="0">
              <a:off x="2144825" y="1049400"/>
              <a:ext cx="81641" cy="93737"/>
            </a:xfrm>
            <a:prstGeom prst="ellipse">
              <a:avLst/>
            </a:prstGeom>
            <a:solidFill>
              <a:srgbClr val="FF0000"/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cxnSp>
          <p:nvCxnSpPr>
            <p:cNvPr id="300492523" name="Line 402250789"/>
            <p:cNvCxnSpPr/>
            <p:nvPr/>
          </p:nvCxnSpPr>
          <p:spPr bwMode="auto">
            <a:xfrm rot="0" flipH="0" flipV="0">
              <a:off x="1124421" y="1098069"/>
              <a:ext cx="1081766" cy="0"/>
            </a:xfrm>
            <a:prstGeom prst="line">
              <a:avLst/>
            </a:prstGeom>
            <a:ln w="28575" cap="flat" cmpd="sng" algn="ctr">
              <a:solidFill>
                <a:srgbClr val="FF0000"/>
              </a:solidFill>
              <a:prstDash val="sysDash"/>
              <a:miter lim="800000"/>
              <a:headEnd type="triangle"/>
              <a:tailEnd type="none" len="med"/>
            </a:ln>
          </p:spPr>
          <p:style>
            <a:lnRef idx="1">
              <a:schemeClr val="accent1">
                <a:shade val="50000"/>
              </a:schemeClr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0810751" name=""/>
            <p:cNvSpPr txBox="1"/>
            <p:nvPr/>
          </p:nvSpPr>
          <p:spPr bwMode="auto">
            <a:xfrm rot="0" flipH="0" flipV="0">
              <a:off x="644979" y="867309"/>
              <a:ext cx="1532903" cy="228960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t" anchorCtr="0" forceAA="0" upright="0" compatLnSpc="0">
              <a:spAutoFit/>
            </a:bodyPr>
            <a:p>
              <a:pPr>
                <a:defRPr/>
              </a:pPr>
              <a:r>
                <a:rPr sz="900"/>
                <a:t>Microscope stage movement</a:t>
              </a:r>
              <a:endParaRPr sz="900"/>
            </a:p>
          </p:txBody>
        </p:sp>
        <p:sp>
          <p:nvSpPr>
            <p:cNvPr id="178717988" name=""/>
            <p:cNvSpPr txBox="1"/>
            <p:nvPr/>
          </p:nvSpPr>
          <p:spPr bwMode="auto">
            <a:xfrm rot="0" flipH="0" flipV="0">
              <a:off x="81641" y="69580"/>
              <a:ext cx="923517" cy="292922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t" anchorCtr="0" forceAA="0" upright="0" compatLnSpc="0">
              <a:spAutoFit/>
            </a:bodyPr>
            <a:p>
              <a:pPr>
                <a:defRPr/>
              </a:pP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>
                            <m:sty m:val="p"/>
                          </m:rPr>
                          <a:rPr lang="de-DE" sz="1200" u="none" strike="noStrike" cap="none" spc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  <a:cs typeface="Cambria Math"/>
                          </a:rPr>
                          <m:t>  </m:t>
                        </m:r>
                        <m:acc>
                          <m:accPr>
                            <m:chr m:val="⃗"/>
                            <m:ctrlPr>
                              <a:rPr lang="de-DE" sz="1200" u="none" strike="noStrike" cap="none" spc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  <a:cs typeface="Cambria Math"/>
                              </a:rPr>
                            </m:ctrlPr>
                          </m:accPr>
                          <m:e>
                            <m:r>
                              <m:rPr/>
                              <a:rPr lang="de-DE" sz="1200" u="none" strike="noStrike" cap="none" spc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  <a:cs typeface="Cambria Math"/>
                              </a:rPr>
                              <m:t>t</m:t>
                            </m:r>
                          </m:e>
                        </m:acc>
                        <m:r>
                          <m:rPr>
                            <m:sty m:val="p"/>
                          </m:rPr>
                          <a:rPr lang="de-DE" sz="1100" u="none" strike="noStrike" cap="none" spc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  <a:cs typeface="Cambria Math"/>
                          </a:rPr>
                          <m:t> = (10, 0)</m:t>
                        </m:r>
                      </m:oMath>
                    </m:oMathPara>
                  </a14:m>
                </mc:Choice>
                <mc:Fallback/>
              </mc:AlternateContent>
              <a:endParaRPr sz="1200">
                <a:solidFill>
                  <a:srgbClr val="FF0000"/>
                </a:solidFill>
              </a:endParaRPr>
            </a:p>
          </p:txBody>
        </p:sp>
        <p:sp>
          <p:nvSpPr>
            <p:cNvPr id="1845008449" name=""/>
            <p:cNvSpPr txBox="1"/>
            <p:nvPr/>
          </p:nvSpPr>
          <p:spPr bwMode="auto">
            <a:xfrm rot="0" flipH="0" flipV="0">
              <a:off x="1251713" y="93737"/>
              <a:ext cx="978468" cy="292922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t" anchorCtr="0" forceAA="0" upright="0" compatLnSpc="0">
              <a:spAutoFit/>
            </a:bodyPr>
            <a:p>
              <a:pPr>
                <a:defRPr/>
              </a:pP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>
                            <m:sty m:val="p"/>
                          </m:rPr>
                          <a:rPr lang="de-DE" sz="1200" u="none" strike="noStrike" cap="none" spc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  <a:cs typeface="Cambria Math"/>
                          </a:rPr>
                          <m:t>  </m:t>
                        </m:r>
                        <m:acc>
                          <m:accPr>
                            <m:chr m:val="⃗"/>
                            <m:ctrlPr>
                              <a:rPr lang="de-DE" sz="1200" u="none" strike="noStrike" cap="none" spc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  <a:cs typeface="Cambria Math"/>
                              </a:rPr>
                            </m:ctrlPr>
                          </m:accPr>
                          <m:e>
                            <m:r>
                              <m:rPr/>
                              <a:rPr lang="de-DE" sz="1200" u="none" strike="noStrike" cap="none" spc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  <a:cs typeface="Cambria Math"/>
                              </a:rPr>
                              <m:t>t</m:t>
                            </m:r>
                          </m:e>
                        </m:acc>
                        <m:r>
                          <m:rPr>
                            <m:sty m:val="p"/>
                          </m:rPr>
                          <a:rPr lang="de-DE" sz="1200" u="none" strike="noStrike" cap="none" spc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  <a:cs typeface="Cambria Math"/>
                          </a:rPr>
                          <m:t> = (10, 0)</m:t>
                        </m:r>
                      </m:oMath>
                    </m:oMathPara>
                  </a14:m>
                </mc:Choice>
                <mc:Fallback/>
              </mc:AlternateContent>
              <a:endParaRPr sz="1200">
                <a:solidFill>
                  <a:srgbClr val="FF0000"/>
                </a:solidFill>
              </a:endParaRPr>
            </a:p>
          </p:txBody>
        </p:sp>
        <p:sp>
          <p:nvSpPr>
            <p:cNvPr id="1871330816" name=""/>
            <p:cNvSpPr txBox="1"/>
            <p:nvPr/>
          </p:nvSpPr>
          <p:spPr bwMode="auto">
            <a:xfrm rot="0" flipH="0" flipV="0">
              <a:off x="1116906" y="443832"/>
              <a:ext cx="1136111" cy="292922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t" anchorCtr="0" forceAA="0" upright="0" compatLnSpc="0">
              <a:spAutoFit/>
            </a:bodyPr>
            <a:p>
              <a:pPr>
                <a:defRPr/>
              </a:pP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>
                            <m:sty m:val="p"/>
                          </m:rPr>
                          <a:rPr lang="de-DE" sz="1200" u="none" strike="noStrike" cap="none" spc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  <a:cs typeface="Cambria Math"/>
                          </a:rPr>
                          <m:t>  </m:t>
                        </m:r>
                        <m:acc>
                          <m:accPr>
                            <m:chr m:val="⃗"/>
                            <m:ctrlPr>
                              <a:rPr lang="de-DE" sz="1200" u="none" strike="noStrike" cap="none" spc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  <a:cs typeface="Cambria Math"/>
                              </a:rPr>
                            </m:ctrlPr>
                          </m:accPr>
                          <m:e>
                            <m:r>
                              <m:rPr/>
                              <a:rPr lang="de-DE" sz="1200" u="none" strike="noStrike" cap="none" spc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  <a:cs typeface="Cambria Math"/>
                              </a:rPr>
                              <m:t>t</m:t>
                            </m:r>
                          </m:e>
                        </m:acc>
                        <m:r>
                          <m:rPr>
                            <m:sty m:val="p"/>
                          </m:rPr>
                          <a:rPr lang="de-DE" sz="1200" u="none" strike="noStrike" cap="none" spc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  <a:cs typeface="Cambria Math"/>
                          </a:rPr>
                          <m:t> = (0, -10)</m:t>
                        </m:r>
                      </m:oMath>
                    </m:oMathPara>
                  </a14:m>
                </mc:Choice>
                <mc:Fallback/>
              </mc:AlternateContent>
              <a:endParaRPr sz="1200">
                <a:solidFill>
                  <a:srgbClr val="FF0000"/>
                </a:solidFill>
              </a:endParaRPr>
            </a:p>
          </p:txBody>
        </p:sp>
      </p:grpSp>
      <p:pic>
        <p:nvPicPr>
          <p:cNvPr id="2067253116" name=""/>
          <p:cNvPicPr>
            <a:picLocks noChangeAspect="1"/>
          </p:cNvPicPr>
          <p:nvPr/>
        </p:nvPicPr>
        <p:blipFill rotWithShape="1">
          <a:blip r:embed="rId11"/>
          <a:stretch/>
        </p:blipFill>
        <p:spPr bwMode="auto">
          <a:xfrm>
            <a:off x="0" y="0"/>
            <a:ext cx="1800000" cy="1800000"/>
          </a:xfrm>
          <a:prstGeom prst="rect">
            <a:avLst/>
          </a:prstGeom>
        </p:spPr>
      </p:pic>
      <p:pic>
        <p:nvPicPr>
          <p:cNvPr id="716040893" name=""/>
          <p:cNvPicPr>
            <a:picLocks noChangeAspect="1"/>
          </p:cNvPicPr>
          <p:nvPr/>
        </p:nvPicPr>
        <p:blipFill rotWithShape="1">
          <a:blip r:embed="rId12"/>
          <a:stretch/>
        </p:blipFill>
        <p:spPr bwMode="auto">
          <a:xfrm flipH="0" flipV="0">
            <a:off x="7910562" y="1233969"/>
            <a:ext cx="3807136" cy="49074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838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47838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6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6560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288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15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2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8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41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448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6142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06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6298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1826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686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5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497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364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89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325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760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81574126" name="Datumsplatzhalter 1"/>
          <p:cNvSpPr>
            <a:spLocks noGrp="1"/>
          </p:cNvSpPr>
          <p:nvPr>
            <p:ph type="dt" sz="half" idx="10"/>
          </p:nvPr>
        </p:nvSpPr>
        <p:spPr bwMode="auto">
          <a:xfrm>
            <a:off x="10833462" y="6537685"/>
            <a:ext cx="1123405" cy="31287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de-DE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09.12.2025</a:t>
            </a:r>
            <a:endParaRPr sz="1200"/>
          </a:p>
        </p:txBody>
      </p:sp>
      <p:sp>
        <p:nvSpPr>
          <p:cNvPr id="903887972" name="Fußzeilenplatzhalter 2"/>
          <p:cNvSpPr>
            <a:spLocks noGrp="1"/>
          </p:cNvSpPr>
          <p:nvPr>
            <p:ph type="ftr" sz="quarter" idx="11"/>
          </p:nvPr>
        </p:nvSpPr>
        <p:spPr bwMode="auto">
          <a:xfrm>
            <a:off x="4011741" y="6538911"/>
            <a:ext cx="4114800" cy="31287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en-US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Gerbi Teammeeting</a:t>
            </a:r>
            <a:endParaRPr sz="1200">
              <a:solidFill>
                <a:schemeClr val="bg1"/>
              </a:solidFill>
            </a:endParaRPr>
          </a:p>
        </p:txBody>
      </p:sp>
      <p:sp>
        <p:nvSpPr>
          <p:cNvPr id="1554386273" name="Foliennummernplatzhalter 3"/>
          <p:cNvSpPr>
            <a:spLocks noGrp="1"/>
          </p:cNvSpPr>
          <p:nvPr>
            <p:ph type="sldNum" sz="quarter" idx="12"/>
          </p:nvPr>
        </p:nvSpPr>
        <p:spPr bwMode="auto">
          <a:xfrm>
            <a:off x="235129" y="6537686"/>
            <a:ext cx="618307" cy="31287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fld id="{7EA9166E-6523-2092-B3B9-CA7CC73A364A}" type="slidenum">
              <a:rPr lang="de-DE"/>
              <a:t/>
            </a:fld>
            <a:endParaRPr lang="de-DE"/>
          </a:p>
        </p:txBody>
      </p:sp>
      <p:sp>
        <p:nvSpPr>
          <p:cNvPr id="1858368417" name="Textplatzhalter 11"/>
          <p:cNvSpPr>
            <a:spLocks noGrp="1"/>
          </p:cNvSpPr>
          <p:nvPr>
            <p:ph type="body" sz="quarter" idx="13"/>
          </p:nvPr>
        </p:nvSpPr>
        <p:spPr bwMode="auto">
          <a:xfrm flipH="0" flipV="0">
            <a:off x="235131" y="1158874"/>
            <a:ext cx="4052201" cy="1455208"/>
          </a:xfrm>
          <a:prstGeom prst="rect">
            <a:avLst/>
          </a:prstGeom>
        </p:spPr>
        <p:txBody>
          <a:bodyPr/>
          <a:lstStyle>
            <a:lvl1pPr>
              <a:buClr>
                <a:srgbClr val="00983A"/>
              </a:buClr>
              <a:defRPr>
                <a:latin typeface="Titillium Web"/>
              </a:defRPr>
            </a:lvl1pPr>
            <a:lvl2pPr>
              <a:buClr>
                <a:srgbClr val="00983A"/>
              </a:buClr>
              <a:defRPr>
                <a:latin typeface="Titillium Web"/>
              </a:defRPr>
            </a:lvl2pPr>
            <a:lvl3pPr>
              <a:buClr>
                <a:srgbClr val="00983A"/>
              </a:buClr>
              <a:defRPr>
                <a:latin typeface="Titillium Web"/>
              </a:defRPr>
            </a:lvl3pPr>
            <a:lvl4pPr>
              <a:buClr>
                <a:srgbClr val="00983A"/>
              </a:buClr>
              <a:defRPr>
                <a:latin typeface="Titillium Web"/>
              </a:defRPr>
            </a:lvl4pPr>
            <a:lvl5pPr>
              <a:buClr>
                <a:srgbClr val="00983A"/>
              </a:buClr>
              <a:defRPr>
                <a:latin typeface="Titillium Web"/>
              </a:defRPr>
            </a:lvl5pPr>
          </a:lstStyle>
          <a:p>
            <a:pPr marL="0" indent="0">
              <a:buClr>
                <a:srgbClr val="00983A"/>
              </a:buClr>
              <a:buFont typeface="Arial"/>
              <a:buNone/>
              <a:defRPr/>
            </a:pPr>
            <a:r>
              <a:rPr/>
              <a:t>Current transformations</a:t>
            </a:r>
            <a:endParaRPr/>
          </a:p>
        </p:txBody>
      </p:sp>
      <p:sp>
        <p:nvSpPr>
          <p:cNvPr id="1512958679" name="Titel 12"/>
          <p:cNvSpPr>
            <a:spLocks noGrp="1"/>
          </p:cNvSpPr>
          <p:nvPr>
            <p:ph type="title"/>
          </p:nvPr>
        </p:nvSpPr>
        <p:spPr bwMode="auto">
          <a:xfrm>
            <a:off x="235129" y="253865"/>
            <a:ext cx="9342000" cy="736310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normAutofit/>
          </a:bodyPr>
          <a:lstStyle>
            <a:lvl1pPr>
              <a:defRPr sz="4000">
                <a:latin typeface="Titillium Web"/>
              </a:defRPr>
            </a:lvl1pPr>
          </a:lstStyle>
          <a:p>
            <a:pPr>
              <a:defRPr/>
            </a:pPr>
            <a:r>
              <a:rPr lang="de-DE" sz="4000" b="0" i="0" u="none" strike="noStrike" cap="none" spc="0">
                <a:solidFill>
                  <a:schemeClr val="tx1"/>
                </a:solidFill>
                <a:latin typeface="Titillium Web"/>
                <a:ea typeface="Titillium Web"/>
                <a:cs typeface="Titillium Web"/>
              </a:rPr>
              <a:t>RFC5 proposal</a:t>
            </a:r>
            <a:endParaRPr sz="4000"/>
          </a:p>
        </p:txBody>
      </p:sp>
      <p:pic>
        <p:nvPicPr>
          <p:cNvPr id="774778807" name=""/>
          <p:cNvPicPr>
            <a:picLocks noChangeAspect="1"/>
          </p:cNvPicPr>
          <p:nvPr/>
        </p:nvPicPr>
        <p:blipFill rotWithShape="1">
          <a:blip r:embed="rId3"/>
          <a:srcRect l="0" t="0" r="0" b="61428"/>
          <a:stretch/>
        </p:blipFill>
        <p:spPr bwMode="auto">
          <a:xfrm flipH="0" flipV="0">
            <a:off x="235131" y="3150129"/>
            <a:ext cx="3304476" cy="1866370"/>
          </a:xfrm>
          <a:prstGeom prst="rect">
            <a:avLst/>
          </a:prstGeom>
        </p:spPr>
      </p:pic>
      <p:sp>
        <p:nvSpPr>
          <p:cNvPr id="1498752764" name=""/>
          <p:cNvSpPr/>
          <p:nvPr/>
        </p:nvSpPr>
        <p:spPr bwMode="auto">
          <a:xfrm rot="0" flipH="0" flipV="0">
            <a:off x="773666" y="2074333"/>
            <a:ext cx="1005416" cy="882649"/>
          </a:xfrm>
          <a:prstGeom prst="rect">
            <a:avLst/>
          </a:prstGeom>
          <a:noFill/>
          <a:ln w="19049" cap="flat" cmpd="sng" algn="ctr">
            <a:solidFill>
              <a:srgbClr val="00983A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593979756" name=""/>
          <p:cNvCxnSpPr/>
          <p:nvPr/>
        </p:nvCxnSpPr>
        <p:spPr bwMode="auto">
          <a:xfrm flipH="0" flipV="0">
            <a:off x="1387499" y="2614083"/>
            <a:ext cx="338666" cy="285750"/>
          </a:xfrm>
          <a:prstGeom prst="line">
            <a:avLst/>
          </a:prstGeom>
          <a:ln w="19049" cap="flat" cmpd="sng" algn="ctr">
            <a:solidFill>
              <a:schemeClr val="tx1"/>
            </a:solidFill>
            <a:prstDash val="solid"/>
            <a:miter lim="800000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4217566" name=""/>
          <p:cNvSpPr/>
          <p:nvPr/>
        </p:nvSpPr>
        <p:spPr bwMode="auto">
          <a:xfrm rot="0" flipH="0" flipV="0">
            <a:off x="826582" y="2127249"/>
            <a:ext cx="624416" cy="539749"/>
          </a:xfrm>
          <a:prstGeom prst="rect">
            <a:avLst/>
          </a:prstGeom>
          <a:noFill/>
          <a:ln w="19049" cap="flat" cmpd="sng" algn="ctr">
            <a:solidFill>
              <a:srgbClr val="00983A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789729" name=""/>
          <p:cNvSpPr txBox="1"/>
          <p:nvPr/>
        </p:nvSpPr>
        <p:spPr bwMode="auto">
          <a:xfrm rot="0" flipH="0" flipV="0">
            <a:off x="733620" y="1769173"/>
            <a:ext cx="542754" cy="305159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400"/>
              <a:t>scale</a:t>
            </a:r>
            <a:endParaRPr sz="1400"/>
          </a:p>
        </p:txBody>
      </p:sp>
      <p:sp>
        <p:nvSpPr>
          <p:cNvPr id="880137735" name=""/>
          <p:cNvSpPr/>
          <p:nvPr/>
        </p:nvSpPr>
        <p:spPr bwMode="auto">
          <a:xfrm rot="0" flipH="0" flipV="0">
            <a:off x="2016149" y="2147357"/>
            <a:ext cx="624415" cy="539749"/>
          </a:xfrm>
          <a:prstGeom prst="rect">
            <a:avLst/>
          </a:prstGeom>
          <a:noFill/>
          <a:ln w="19049" cap="flat" cmpd="sng" algn="ctr">
            <a:solidFill>
              <a:srgbClr val="00983A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6763758" name=""/>
          <p:cNvSpPr/>
          <p:nvPr/>
        </p:nvSpPr>
        <p:spPr bwMode="auto">
          <a:xfrm rot="0" flipH="0" flipV="0">
            <a:off x="2528382" y="2147357"/>
            <a:ext cx="624415" cy="539749"/>
          </a:xfrm>
          <a:prstGeom prst="rect">
            <a:avLst/>
          </a:prstGeom>
          <a:noFill/>
          <a:ln w="19049" cap="flat" cmpd="sng" algn="ctr">
            <a:solidFill>
              <a:srgbClr val="00983A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765794817" name=""/>
          <p:cNvCxnSpPr/>
          <p:nvPr/>
        </p:nvCxnSpPr>
        <p:spPr bwMode="auto">
          <a:xfrm flipH="0" flipV="0">
            <a:off x="2301899" y="2417232"/>
            <a:ext cx="538690" cy="0"/>
          </a:xfrm>
          <a:prstGeom prst="line">
            <a:avLst/>
          </a:prstGeom>
          <a:ln w="19049" cap="flat" cmpd="sng" algn="ctr">
            <a:solidFill>
              <a:schemeClr val="tx1"/>
            </a:solidFill>
            <a:prstDash val="solid"/>
            <a:miter lim="800000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920102" name=""/>
          <p:cNvSpPr txBox="1"/>
          <p:nvPr/>
        </p:nvSpPr>
        <p:spPr bwMode="auto">
          <a:xfrm rot="0" flipH="0" flipV="0">
            <a:off x="2028490" y="1769173"/>
            <a:ext cx="827244" cy="305159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400"/>
              <a:t>translate</a:t>
            </a:r>
            <a:endParaRPr sz="1400"/>
          </a:p>
        </p:txBody>
      </p:sp>
      <p:pic>
        <p:nvPicPr>
          <p:cNvPr id="1310170345" name=""/>
          <p:cNvPicPr>
            <a:picLocks noChangeAspect="1"/>
          </p:cNvPicPr>
          <p:nvPr/>
        </p:nvPicPr>
        <p:blipFill rotWithShape="1">
          <a:blip r:embed="rId4"/>
          <a:srcRect l="0" t="0" r="0" b="47072"/>
          <a:stretch/>
        </p:blipFill>
        <p:spPr bwMode="auto">
          <a:xfrm flipH="0" flipV="0">
            <a:off x="8324541" y="990176"/>
            <a:ext cx="3521406" cy="5201072"/>
          </a:xfrm>
          <a:prstGeom prst="rect">
            <a:avLst/>
          </a:prstGeom>
        </p:spPr>
      </p:pic>
      <p:pic>
        <p:nvPicPr>
          <p:cNvPr id="1665873039" name=""/>
          <p:cNvPicPr>
            <a:picLocks noChangeAspect="1"/>
          </p:cNvPicPr>
          <p:nvPr/>
        </p:nvPicPr>
        <p:blipFill rotWithShape="1">
          <a:blip r:embed="rId5"/>
          <a:stretch/>
        </p:blipFill>
        <p:spPr bwMode="auto">
          <a:xfrm flipH="0" flipV="0">
            <a:off x="4209747" y="5016499"/>
            <a:ext cx="1392766" cy="1362814"/>
          </a:xfrm>
          <a:prstGeom prst="rect">
            <a:avLst/>
          </a:prstGeom>
        </p:spPr>
      </p:pic>
      <p:sp>
        <p:nvSpPr>
          <p:cNvPr id="1607785878" name="Textplatzhalter 11"/>
          <p:cNvSpPr>
            <a:spLocks noGrp="1"/>
          </p:cNvSpPr>
          <p:nvPr/>
        </p:nvSpPr>
        <p:spPr bwMode="auto">
          <a:xfrm flipH="0" flipV="0">
            <a:off x="4439732" y="1158874"/>
            <a:ext cx="3686807" cy="1984374"/>
          </a:xfrm>
          <a:prstGeom prst="rect">
            <a:avLst/>
          </a:prstGeo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228600" indent="-228600" algn="l" defTabSz="914400" rtl="0">
              <a:lnSpc>
                <a:spcPct val="90000"/>
              </a:lnSpc>
              <a:spcBef>
                <a:spcPts val="999"/>
              </a:spcBef>
              <a:buClr>
                <a:srgbClr val="00983A"/>
              </a:buClr>
              <a:buFont typeface="Arial"/>
              <a:buChar char="•"/>
              <a:defRPr sz="2800">
                <a:solidFill>
                  <a:schemeClr val="tx1"/>
                </a:solidFill>
                <a:latin typeface="Titillium Web"/>
                <a:ea typeface="Titillium Web"/>
                <a:cs typeface="Titillium Web"/>
              </a:defRPr>
            </a:lvl1pPr>
            <a:lvl2pPr marL="685800" indent="-228600" algn="l" defTabSz="914400" rtl="0">
              <a:lnSpc>
                <a:spcPct val="90000"/>
              </a:lnSpc>
              <a:spcBef>
                <a:spcPts val="499"/>
              </a:spcBef>
              <a:buClr>
                <a:srgbClr val="00983A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Titillium Web"/>
                <a:ea typeface="Titillium Web"/>
                <a:cs typeface="Titillium Web"/>
              </a:defRPr>
            </a:lvl2pPr>
            <a:lvl3pPr marL="1143000" indent="-228600" algn="l" defTabSz="914400" rtl="0">
              <a:lnSpc>
                <a:spcPct val="90000"/>
              </a:lnSpc>
              <a:spcBef>
                <a:spcPts val="499"/>
              </a:spcBef>
              <a:buClr>
                <a:srgbClr val="00983A"/>
              </a:buClr>
              <a:buFont typeface="Arial"/>
              <a:buChar char="•"/>
              <a:defRPr sz="2000">
                <a:solidFill>
                  <a:schemeClr val="tx1"/>
                </a:solidFill>
                <a:latin typeface="Titillium Web"/>
                <a:ea typeface="Titillium Web"/>
                <a:cs typeface="Titillium Web"/>
              </a:defRPr>
            </a:lvl3pPr>
            <a:lvl4pPr marL="1600200" indent="-228600" algn="l" defTabSz="914400" rtl="0">
              <a:lnSpc>
                <a:spcPct val="90000"/>
              </a:lnSpc>
              <a:spcBef>
                <a:spcPts val="499"/>
              </a:spcBef>
              <a:buClr>
                <a:srgbClr val="00983A"/>
              </a:buClr>
              <a:buFont typeface="Arial"/>
              <a:buChar char="•"/>
              <a:defRPr sz="1800">
                <a:solidFill>
                  <a:schemeClr val="tx1"/>
                </a:solidFill>
                <a:latin typeface="Titillium Web"/>
                <a:ea typeface="Titillium Web"/>
                <a:cs typeface="Titillium Web"/>
              </a:defRPr>
            </a:lvl4pPr>
            <a:lvl5pPr marL="2057400" indent="-228600" algn="l" defTabSz="914400" rtl="0">
              <a:lnSpc>
                <a:spcPct val="90000"/>
              </a:lnSpc>
              <a:spcBef>
                <a:spcPts val="499"/>
              </a:spcBef>
              <a:buClr>
                <a:srgbClr val="00983A"/>
              </a:buClr>
              <a:buFont typeface="Arial"/>
              <a:buChar char="•"/>
              <a:defRPr sz="1800">
                <a:solidFill>
                  <a:schemeClr val="tx1"/>
                </a:solidFill>
                <a:latin typeface="Titillium Web"/>
                <a:ea typeface="Titillium Web"/>
                <a:cs typeface="Titillium Web"/>
              </a:defRPr>
            </a:lvl5pPr>
            <a:lvl6pPr marL="2514599" indent="-228600" algn="l" defTabSz="914400" rtl="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983A"/>
              </a:buClr>
              <a:buFont typeface="Arial"/>
              <a:buNone/>
              <a:defRPr/>
            </a:pPr>
            <a:r>
              <a:rPr/>
              <a:t>New transformations:</a:t>
            </a:r>
            <a:endParaRPr/>
          </a:p>
          <a:p>
            <a:pPr marL="0" indent="0">
              <a:buClr>
                <a:srgbClr val="00983A"/>
              </a:buClr>
              <a:buFont typeface="Arial"/>
              <a:buNone/>
              <a:defRPr/>
            </a:pPr>
            <a:r>
              <a:rPr sz="2000" b="0"/>
              <a:t>scale</a:t>
            </a:r>
            <a:r>
              <a:rPr sz="2000"/>
              <a:t>, translate, rotate, affine, sequence, displacements, coordinates, bijection, byDimension</a:t>
            </a:r>
            <a:endParaRPr sz="2000"/>
          </a:p>
        </p:txBody>
      </p:sp>
      <p:sp>
        <p:nvSpPr>
          <p:cNvPr id="1654936176" name=""/>
          <p:cNvSpPr txBox="1"/>
          <p:nvPr/>
        </p:nvSpPr>
        <p:spPr bwMode="auto">
          <a:xfrm rot="0" flipH="0" flipV="0">
            <a:off x="3939699" y="4101739"/>
            <a:ext cx="1932863" cy="91476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b="1"/>
              <a:t>Project lead:</a:t>
            </a:r>
            <a:br>
              <a:rPr/>
            </a:br>
            <a:r>
              <a:rPr/>
              <a:t>John Bogovic, HHMI Janelia, USA</a:t>
            </a:r>
            <a:endParaRPr/>
          </a:p>
        </p:txBody>
      </p:sp>
      <p:sp>
        <p:nvSpPr>
          <p:cNvPr id="681770742" name=""/>
          <p:cNvSpPr txBox="1"/>
          <p:nvPr/>
        </p:nvSpPr>
        <p:spPr bwMode="auto">
          <a:xfrm rot="0" flipH="0" flipV="0">
            <a:off x="8126541" y="6171565"/>
            <a:ext cx="3770930" cy="3661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l">
              <a:defRPr/>
            </a:pPr>
            <a:r>
              <a:rPr u="sng">
                <a:hlinkClick r:id="rId6" tooltip=""/>
              </a:rPr>
              <a:t>https://ngff.openmicroscopy.org/rfc/5</a:t>
            </a:r>
            <a:r>
              <a:rPr/>
              <a:t> </a:t>
            </a:r>
            <a:endParaRPr/>
          </a:p>
        </p:txBody>
      </p:sp>
      <p:pic>
        <p:nvPicPr>
          <p:cNvPr id="1257550555" name=""/>
          <p:cNvPicPr>
            <a:picLocks noChangeAspect="1"/>
          </p:cNvPicPr>
          <p:nvPr/>
        </p:nvPicPr>
        <p:blipFill rotWithShape="1">
          <a:blip r:embed="rId7"/>
          <a:stretch/>
        </p:blipFill>
        <p:spPr bwMode="auto">
          <a:xfrm>
            <a:off x="5872562" y="2969364"/>
            <a:ext cx="2162174" cy="34099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63291426" name="Datumsplatzhalter 1"/>
          <p:cNvSpPr>
            <a:spLocks noGrp="1"/>
          </p:cNvSpPr>
          <p:nvPr>
            <p:ph type="dt" sz="half" idx="10"/>
          </p:nvPr>
        </p:nvSpPr>
        <p:spPr bwMode="auto">
          <a:xfrm>
            <a:off x="10833462" y="6537685"/>
            <a:ext cx="1123405" cy="31287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de-DE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09.12.2025</a:t>
            </a:r>
            <a:endParaRPr sz="1200"/>
          </a:p>
        </p:txBody>
      </p:sp>
      <p:sp>
        <p:nvSpPr>
          <p:cNvPr id="1617283621" name="Fußzeilenplatzhalter 2"/>
          <p:cNvSpPr>
            <a:spLocks noGrp="1"/>
          </p:cNvSpPr>
          <p:nvPr>
            <p:ph type="ftr" sz="quarter" idx="11"/>
          </p:nvPr>
        </p:nvSpPr>
        <p:spPr bwMode="auto">
          <a:xfrm>
            <a:off x="4011741" y="6538911"/>
            <a:ext cx="4114800" cy="31287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en-US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Gerbi Teammeeting</a:t>
            </a:r>
            <a:endParaRPr sz="1200">
              <a:solidFill>
                <a:schemeClr val="bg1"/>
              </a:solidFill>
            </a:endParaRPr>
          </a:p>
        </p:txBody>
      </p:sp>
      <p:sp>
        <p:nvSpPr>
          <p:cNvPr id="658675558" name="Foliennummernplatzhalter 3"/>
          <p:cNvSpPr>
            <a:spLocks noGrp="1"/>
          </p:cNvSpPr>
          <p:nvPr>
            <p:ph type="sldNum" sz="quarter" idx="12"/>
          </p:nvPr>
        </p:nvSpPr>
        <p:spPr bwMode="auto">
          <a:xfrm>
            <a:off x="235129" y="6537686"/>
            <a:ext cx="618307" cy="31287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fld id="{3C1CC53D-B4B1-26AE-F1A0-646057CC0870}" type="slidenum">
              <a:rPr lang="de-DE"/>
              <a:t/>
            </a:fld>
            <a:endParaRPr lang="de-DE"/>
          </a:p>
        </p:txBody>
      </p:sp>
      <p:sp>
        <p:nvSpPr>
          <p:cNvPr id="1030988473" name="Titel 12"/>
          <p:cNvSpPr>
            <a:spLocks noGrp="1"/>
          </p:cNvSpPr>
          <p:nvPr>
            <p:ph type="title"/>
          </p:nvPr>
        </p:nvSpPr>
        <p:spPr bwMode="auto">
          <a:xfrm>
            <a:off x="235129" y="253865"/>
            <a:ext cx="9342000" cy="736310"/>
          </a:xfrm>
        </p:spPr>
        <p:txBody>
          <a:bodyPr/>
          <a:lstStyle>
            <a:lvl1pPr>
              <a:defRPr sz="4000">
                <a:latin typeface="Titillium Web"/>
              </a:defRPr>
            </a:lvl1pPr>
          </a:lstStyle>
          <a:p>
            <a:pPr>
              <a:defRPr/>
            </a:pPr>
            <a:r>
              <a:rPr/>
              <a:t>Past &amp; future</a:t>
            </a:r>
            <a:endParaRPr/>
          </a:p>
        </p:txBody>
      </p:sp>
      <p:pic>
        <p:nvPicPr>
          <p:cNvPr id="907731158" name="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235129" y="1121833"/>
            <a:ext cx="7010399" cy="857250"/>
          </a:xfrm>
          <a:prstGeom prst="rect">
            <a:avLst/>
          </a:prstGeom>
        </p:spPr>
      </p:pic>
      <p:pic>
        <p:nvPicPr>
          <p:cNvPr id="134550656" name=""/>
          <p:cNvPicPr>
            <a:picLocks noChangeAspect="1"/>
          </p:cNvPicPr>
          <p:nvPr/>
        </p:nvPicPr>
        <p:blipFill rotWithShape="1">
          <a:blip r:embed="rId4"/>
          <a:stretch/>
        </p:blipFill>
        <p:spPr bwMode="auto">
          <a:xfrm>
            <a:off x="235129" y="2873374"/>
            <a:ext cx="6953249" cy="666749"/>
          </a:xfrm>
          <a:prstGeom prst="rect">
            <a:avLst/>
          </a:prstGeom>
        </p:spPr>
      </p:pic>
      <p:pic>
        <p:nvPicPr>
          <p:cNvPr id="193872693" name=""/>
          <p:cNvPicPr>
            <a:picLocks noChangeAspect="1"/>
          </p:cNvPicPr>
          <p:nvPr/>
        </p:nvPicPr>
        <p:blipFill rotWithShape="1">
          <a:blip r:embed="rId5"/>
          <a:stretch/>
        </p:blipFill>
        <p:spPr bwMode="auto">
          <a:xfrm>
            <a:off x="235129" y="2084916"/>
            <a:ext cx="6972300" cy="704849"/>
          </a:xfrm>
          <a:prstGeom prst="rect">
            <a:avLst/>
          </a:prstGeom>
        </p:spPr>
      </p:pic>
      <p:pic>
        <p:nvPicPr>
          <p:cNvPr id="1813336520" name=""/>
          <p:cNvPicPr>
            <a:picLocks noChangeAspect="1"/>
          </p:cNvPicPr>
          <p:nvPr/>
        </p:nvPicPr>
        <p:blipFill rotWithShape="1">
          <a:blip r:embed="rId6"/>
          <a:stretch/>
        </p:blipFill>
        <p:spPr bwMode="auto">
          <a:xfrm>
            <a:off x="235129" y="2789766"/>
            <a:ext cx="6953249" cy="1457325"/>
          </a:xfrm>
          <a:prstGeom prst="rect">
            <a:avLst/>
          </a:prstGeom>
        </p:spPr>
      </p:pic>
      <p:cxnSp>
        <p:nvCxnSpPr>
          <p:cNvPr id="1611752981" name=""/>
          <p:cNvCxnSpPr/>
          <p:nvPr/>
        </p:nvCxnSpPr>
        <p:spPr bwMode="auto">
          <a:xfrm flipH="1" flipV="0">
            <a:off x="7335333" y="1185333"/>
            <a:ext cx="0" cy="2984499"/>
          </a:xfrm>
          <a:prstGeom prst="line">
            <a:avLst/>
          </a:prstGeom>
          <a:ln w="28575" cap="flat" cmpd="sng" algn="ctr">
            <a:solidFill>
              <a:schemeClr val="tx1"/>
            </a:solidFill>
            <a:prstDash val="solid"/>
            <a:miter lim="800000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1307824" name=""/>
          <p:cNvSpPr txBox="1"/>
          <p:nvPr/>
        </p:nvSpPr>
        <p:spPr bwMode="auto">
          <a:xfrm rot="0" flipH="0" flipV="0">
            <a:off x="7557583" y="3711606"/>
            <a:ext cx="894953" cy="366119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/>
              <a:t>Present</a:t>
            </a:r>
            <a:endParaRPr/>
          </a:p>
        </p:txBody>
      </p:sp>
      <p:cxnSp>
        <p:nvCxnSpPr>
          <p:cNvPr id="764525663" name=""/>
          <p:cNvCxnSpPr/>
          <p:nvPr/>
        </p:nvCxnSpPr>
        <p:spPr bwMode="auto">
          <a:xfrm flipH="1" flipV="0">
            <a:off x="7335333" y="4381499"/>
            <a:ext cx="0" cy="1686982"/>
          </a:xfrm>
          <a:prstGeom prst="line">
            <a:avLst/>
          </a:prstGeom>
          <a:ln w="28575" cap="flat" cmpd="sng" algn="ctr">
            <a:solidFill>
              <a:srgbClr val="000000"/>
            </a:solidFill>
            <a:prstDash val="sysDash"/>
            <a:miter lim="800000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3205703" name=""/>
          <p:cNvSpPr txBox="1"/>
          <p:nvPr/>
        </p:nvSpPr>
        <p:spPr bwMode="auto">
          <a:xfrm rot="0" flipH="0" flipV="0">
            <a:off x="7557583" y="5811339"/>
            <a:ext cx="898858" cy="366119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/>
              <a:t>January</a:t>
            </a:r>
            <a:endParaRPr/>
          </a:p>
        </p:txBody>
      </p:sp>
      <p:sp>
        <p:nvSpPr>
          <p:cNvPr id="1101780056" name=""/>
          <p:cNvSpPr txBox="1"/>
          <p:nvPr/>
        </p:nvSpPr>
        <p:spPr bwMode="auto">
          <a:xfrm rot="0" flipH="0" flipV="0">
            <a:off x="680717" y="5491119"/>
            <a:ext cx="6119226" cy="640440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 marL="283879" indent="-283879">
              <a:buFont typeface="Arial"/>
              <a:buChar char="–"/>
              <a:defRPr/>
            </a:pPr>
            <a:r>
              <a:rPr/>
              <a:t>Release specification 0.6 (transforms + minor stuff)</a:t>
            </a:r>
            <a:endParaRPr/>
          </a:p>
          <a:p>
            <a:pPr marL="283879" indent="-283879">
              <a:buFont typeface="Arial"/>
              <a:buChar char="–"/>
              <a:defRPr/>
            </a:pPr>
            <a:r>
              <a:rPr/>
              <a:t>Update popular read/write tools (ngff-zarr, ome-zarr-py, etc)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72206718" name="Datumsplatzhalter 1"/>
          <p:cNvSpPr>
            <a:spLocks noGrp="1"/>
          </p:cNvSpPr>
          <p:nvPr>
            <p:ph type="dt" sz="half" idx="10"/>
          </p:nvPr>
        </p:nvSpPr>
        <p:spPr bwMode="auto">
          <a:xfrm>
            <a:off x="10833462" y="6537685"/>
            <a:ext cx="1123405" cy="31287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de-DE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09.12.2025</a:t>
            </a:r>
            <a:endParaRPr sz="1200"/>
          </a:p>
        </p:txBody>
      </p:sp>
      <p:sp>
        <p:nvSpPr>
          <p:cNvPr id="2030130615" name="Fußzeilenplatzhalter 2"/>
          <p:cNvSpPr>
            <a:spLocks noGrp="1"/>
          </p:cNvSpPr>
          <p:nvPr>
            <p:ph type="ftr" sz="quarter" idx="11"/>
          </p:nvPr>
        </p:nvSpPr>
        <p:spPr bwMode="auto">
          <a:xfrm>
            <a:off x="4011741" y="6538911"/>
            <a:ext cx="4114800" cy="31287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en-US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Gerbi Teammeeting</a:t>
            </a:r>
            <a:endParaRPr sz="1200">
              <a:solidFill>
                <a:schemeClr val="bg1"/>
              </a:solidFill>
            </a:endParaRPr>
          </a:p>
        </p:txBody>
      </p:sp>
      <p:sp>
        <p:nvSpPr>
          <p:cNvPr id="1165951009" name="Foliennummernplatzhalter 3"/>
          <p:cNvSpPr>
            <a:spLocks noGrp="1"/>
          </p:cNvSpPr>
          <p:nvPr>
            <p:ph type="sldNum" sz="quarter" idx="12"/>
          </p:nvPr>
        </p:nvSpPr>
        <p:spPr bwMode="auto">
          <a:xfrm>
            <a:off x="235129" y="6537686"/>
            <a:ext cx="618307" cy="31287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fld id="{50E5C7C1-5020-C9BE-7450-892C551CB006}" type="slidenum">
              <a:rPr lang="de-DE"/>
              <a:t/>
            </a:fld>
            <a:endParaRPr lang="de-DE"/>
          </a:p>
        </p:txBody>
      </p:sp>
      <p:sp>
        <p:nvSpPr>
          <p:cNvPr id="525303884" name="Textplatzhalter 11"/>
          <p:cNvSpPr>
            <a:spLocks noGrp="1"/>
          </p:cNvSpPr>
          <p:nvPr>
            <p:ph type="body" sz="quarter" idx="13"/>
          </p:nvPr>
        </p:nvSpPr>
        <p:spPr bwMode="auto">
          <a:xfrm flipH="0" flipV="0">
            <a:off x="3883297" y="2873374"/>
            <a:ext cx="4243242" cy="777874"/>
          </a:xfrm>
          <a:prstGeom prst="rect">
            <a:avLst/>
          </a:prstGeom>
        </p:spPr>
        <p:txBody>
          <a:bodyPr/>
          <a:lstStyle>
            <a:lvl1pPr>
              <a:buClr>
                <a:srgbClr val="00983A"/>
              </a:buClr>
              <a:defRPr>
                <a:latin typeface="Titillium Web"/>
              </a:defRPr>
            </a:lvl1pPr>
            <a:lvl2pPr>
              <a:buClr>
                <a:srgbClr val="00983A"/>
              </a:buClr>
              <a:defRPr>
                <a:latin typeface="Titillium Web"/>
              </a:defRPr>
            </a:lvl2pPr>
            <a:lvl3pPr>
              <a:buClr>
                <a:srgbClr val="00983A"/>
              </a:buClr>
              <a:defRPr>
                <a:latin typeface="Titillium Web"/>
              </a:defRPr>
            </a:lvl3pPr>
            <a:lvl4pPr>
              <a:buClr>
                <a:srgbClr val="00983A"/>
              </a:buClr>
              <a:defRPr>
                <a:latin typeface="Titillium Web"/>
              </a:defRPr>
            </a:lvl4pPr>
            <a:lvl5pPr>
              <a:buClr>
                <a:srgbClr val="00983A"/>
              </a:buClr>
              <a:defRPr>
                <a:latin typeface="Titillium Web"/>
              </a:defRPr>
            </a:lvl5pPr>
          </a:lstStyle>
          <a:p>
            <a:pPr marL="0" indent="0">
              <a:buClr>
                <a:srgbClr val="00983A"/>
              </a:buClr>
              <a:buFont typeface="Arial"/>
              <a:buNone/>
              <a:defRPr/>
            </a:pPr>
            <a:r>
              <a:rPr/>
              <a:t>ngff.openmicroscopy.org</a:t>
            </a:r>
            <a:endParaRPr/>
          </a:p>
        </p:txBody>
      </p:sp>
      <p:sp>
        <p:nvSpPr>
          <p:cNvPr id="1479418065" name="Titel 12"/>
          <p:cNvSpPr>
            <a:spLocks noGrp="1"/>
          </p:cNvSpPr>
          <p:nvPr>
            <p:ph type="title"/>
          </p:nvPr>
        </p:nvSpPr>
        <p:spPr bwMode="auto">
          <a:xfrm>
            <a:off x="235129" y="253865"/>
            <a:ext cx="9342000" cy="736310"/>
          </a:xfrm>
        </p:spPr>
        <p:txBody>
          <a:bodyPr/>
          <a:lstStyle>
            <a:lvl1pPr>
              <a:defRPr sz="4000">
                <a:latin typeface="Titillium Web"/>
              </a:defRPr>
            </a:lvl1pPr>
          </a:lstStyle>
          <a:p>
            <a:pPr>
              <a:defRPr/>
            </a:pPr>
            <a:r>
              <a:rPr/>
              <a:t>More resources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97912543" name="Datumsplatzhalter 1"/>
          <p:cNvSpPr>
            <a:spLocks noGrp="1"/>
          </p:cNvSpPr>
          <p:nvPr>
            <p:ph type="dt" sz="half" idx="10"/>
          </p:nvPr>
        </p:nvSpPr>
        <p:spPr bwMode="auto">
          <a:xfrm>
            <a:off x="10833462" y="6537685"/>
            <a:ext cx="1123405" cy="31287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de-DE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09.12.2025</a:t>
            </a:r>
            <a:endParaRPr sz="1200"/>
          </a:p>
        </p:txBody>
      </p:sp>
      <p:sp>
        <p:nvSpPr>
          <p:cNvPr id="1112775783" name="Fußzeilenplatzhalter 2"/>
          <p:cNvSpPr>
            <a:spLocks noGrp="1"/>
          </p:cNvSpPr>
          <p:nvPr>
            <p:ph type="ftr" sz="quarter" idx="11"/>
          </p:nvPr>
        </p:nvSpPr>
        <p:spPr bwMode="auto">
          <a:xfrm>
            <a:off x="4011741" y="6538911"/>
            <a:ext cx="4114800" cy="31287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en-US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Gerbi Teammeeting</a:t>
            </a:r>
            <a:endParaRPr sz="1200">
              <a:solidFill>
                <a:schemeClr val="bg1"/>
              </a:solidFill>
            </a:endParaRPr>
          </a:p>
        </p:txBody>
      </p:sp>
      <p:sp>
        <p:nvSpPr>
          <p:cNvPr id="1359668146" name="Foliennummernplatzhalter 3"/>
          <p:cNvSpPr>
            <a:spLocks noGrp="1"/>
          </p:cNvSpPr>
          <p:nvPr>
            <p:ph type="sldNum" sz="quarter" idx="12"/>
          </p:nvPr>
        </p:nvSpPr>
        <p:spPr bwMode="auto">
          <a:xfrm>
            <a:off x="235129" y="6537686"/>
            <a:ext cx="618307" cy="31287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fld id="{ED138469-717A-8739-FC3C-8461FE1D248C}" type="slidenum">
              <a:rPr lang="de-DE"/>
              <a:t/>
            </a:fld>
            <a:endParaRPr lang="de-DE"/>
          </a:p>
        </p:txBody>
      </p:sp>
      <p:sp>
        <p:nvSpPr>
          <p:cNvPr id="342811038" name="Titel 12"/>
          <p:cNvSpPr>
            <a:spLocks noGrp="1"/>
          </p:cNvSpPr>
          <p:nvPr>
            <p:ph type="title"/>
          </p:nvPr>
        </p:nvSpPr>
        <p:spPr bwMode="auto">
          <a:xfrm>
            <a:off x="235129" y="253865"/>
            <a:ext cx="9342000" cy="736310"/>
          </a:xfrm>
        </p:spPr>
        <p:txBody>
          <a:bodyPr/>
          <a:lstStyle>
            <a:lvl1pPr>
              <a:defRPr sz="4000">
                <a:latin typeface="Titillium Web"/>
              </a:defRPr>
            </a:lvl1pPr>
          </a:lstStyle>
          <a:p>
            <a:pPr>
              <a:defRPr/>
            </a:pPr>
            <a:r>
              <a:rPr/>
              <a:t>Acknowledgements</a:t>
            </a:r>
            <a:endParaRPr/>
          </a:p>
        </p:txBody>
      </p:sp>
      <p:pic>
        <p:nvPicPr>
          <p:cNvPr id="1015259473" name="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 flipH="0" flipV="0">
            <a:off x="1573249" y="1081443"/>
            <a:ext cx="8351618" cy="53066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90391989" name="Datumsplatzhalter 1"/>
          <p:cNvSpPr>
            <a:spLocks noGrp="1"/>
          </p:cNvSpPr>
          <p:nvPr>
            <p:ph type="dt" sz="half" idx="10"/>
          </p:nvPr>
        </p:nvSpPr>
        <p:spPr bwMode="auto">
          <a:xfrm>
            <a:off x="10833462" y="6537685"/>
            <a:ext cx="1123405" cy="31287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de-DE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09.12.2025</a:t>
            </a:r>
            <a:endParaRPr sz="1200"/>
          </a:p>
        </p:txBody>
      </p:sp>
      <p:sp>
        <p:nvSpPr>
          <p:cNvPr id="1132639599" name="Fußzeilenplatzhalter 2"/>
          <p:cNvSpPr>
            <a:spLocks noGrp="1"/>
          </p:cNvSpPr>
          <p:nvPr>
            <p:ph type="ftr" sz="quarter" idx="11"/>
          </p:nvPr>
        </p:nvSpPr>
        <p:spPr bwMode="auto">
          <a:xfrm>
            <a:off x="4011741" y="6538911"/>
            <a:ext cx="4114800" cy="31287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en-US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Gerbi Teammeeting</a:t>
            </a:r>
            <a:endParaRPr sz="1200">
              <a:solidFill>
                <a:schemeClr val="bg1"/>
              </a:solidFill>
            </a:endParaRPr>
          </a:p>
        </p:txBody>
      </p:sp>
      <p:sp>
        <p:nvSpPr>
          <p:cNvPr id="1676857298" name="Foliennummernplatzhalter 3"/>
          <p:cNvSpPr>
            <a:spLocks noGrp="1"/>
          </p:cNvSpPr>
          <p:nvPr>
            <p:ph type="sldNum" sz="quarter" idx="12"/>
          </p:nvPr>
        </p:nvSpPr>
        <p:spPr bwMode="auto">
          <a:xfrm>
            <a:off x="235129" y="6537686"/>
            <a:ext cx="618307" cy="31287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fld id="{DD3D10DF-199D-35D3-6D69-A75E70A27D70}" type="slidenum">
              <a:rPr lang="de-DE"/>
              <a:t/>
            </a:fld>
            <a:endParaRPr lang="de-DE"/>
          </a:p>
        </p:txBody>
      </p:sp>
      <p:sp>
        <p:nvSpPr>
          <p:cNvPr id="1185574433" name="Titel 12"/>
          <p:cNvSpPr>
            <a:spLocks noGrp="1"/>
          </p:cNvSpPr>
          <p:nvPr>
            <p:ph type="title"/>
          </p:nvPr>
        </p:nvSpPr>
        <p:spPr bwMode="auto">
          <a:xfrm>
            <a:off x="235129" y="253865"/>
            <a:ext cx="9342000" cy="736310"/>
          </a:xfrm>
        </p:spPr>
        <p:txBody>
          <a:bodyPr/>
          <a:lstStyle>
            <a:lvl1pPr>
              <a:defRPr sz="4000">
                <a:latin typeface="Titillium Web"/>
              </a:defRPr>
            </a:lvl1pPr>
          </a:lstStyle>
          <a:p>
            <a:pPr>
              <a:defRPr/>
            </a:pPr>
            <a:r>
              <a:rPr/>
              <a:t>Acknowledgements</a:t>
            </a:r>
            <a:endParaRPr/>
          </a:p>
        </p:txBody>
      </p:sp>
      <p:pic>
        <p:nvPicPr>
          <p:cNvPr id="1351329344" name="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 flipH="0" flipV="0">
            <a:off x="54453" y="990176"/>
            <a:ext cx="12083091" cy="5448020"/>
          </a:xfrm>
          <a:prstGeom prst="rect">
            <a:avLst/>
          </a:prstGeom>
        </p:spPr>
      </p:pic>
      <p:sp>
        <p:nvSpPr>
          <p:cNvPr id="154293353" name=""/>
          <p:cNvSpPr/>
          <p:nvPr/>
        </p:nvSpPr>
        <p:spPr bwMode="auto">
          <a:xfrm rot="0" flipH="0" flipV="0">
            <a:off x="10621999" y="1063624"/>
            <a:ext cx="1460499" cy="396874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01089036" name=""/>
          <p:cNvPicPr>
            <a:picLocks noChangeAspect="1"/>
          </p:cNvPicPr>
          <p:nvPr/>
        </p:nvPicPr>
        <p:blipFill rotWithShape="1">
          <a:blip r:embed="rId4"/>
          <a:stretch/>
        </p:blipFill>
        <p:spPr bwMode="auto">
          <a:xfrm flipH="0" flipV="0">
            <a:off x="7492779" y="74253"/>
            <a:ext cx="2084349" cy="944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31726538" name="Datumsplatzhalter 1"/>
          <p:cNvSpPr>
            <a:spLocks noGrp="1"/>
          </p:cNvSpPr>
          <p:nvPr>
            <p:ph type="dt" sz="half" idx="10"/>
          </p:nvPr>
        </p:nvSpPr>
        <p:spPr bwMode="auto">
          <a:xfrm>
            <a:off x="10833462" y="6537685"/>
            <a:ext cx="1123405" cy="31287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de-DE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09.12.2025</a:t>
            </a:r>
            <a:endParaRPr sz="1200"/>
          </a:p>
        </p:txBody>
      </p:sp>
      <p:sp>
        <p:nvSpPr>
          <p:cNvPr id="1709086982" name="Fußzeilenplatzhalter 2"/>
          <p:cNvSpPr>
            <a:spLocks noGrp="1"/>
          </p:cNvSpPr>
          <p:nvPr>
            <p:ph type="ftr" sz="quarter" idx="11"/>
          </p:nvPr>
        </p:nvSpPr>
        <p:spPr bwMode="auto">
          <a:xfrm>
            <a:off x="4011741" y="6538911"/>
            <a:ext cx="4114800" cy="31287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en-US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Gerbi Teammeeting</a:t>
            </a:r>
            <a:endParaRPr sz="1200">
              <a:solidFill>
                <a:schemeClr val="bg1"/>
              </a:solidFill>
            </a:endParaRPr>
          </a:p>
        </p:txBody>
      </p:sp>
      <p:sp>
        <p:nvSpPr>
          <p:cNvPr id="672421783" name="Foliennummernplatzhalter 3"/>
          <p:cNvSpPr>
            <a:spLocks noGrp="1"/>
          </p:cNvSpPr>
          <p:nvPr>
            <p:ph type="sldNum" sz="quarter" idx="12"/>
          </p:nvPr>
        </p:nvSpPr>
        <p:spPr bwMode="auto">
          <a:xfrm>
            <a:off x="235129" y="6537686"/>
            <a:ext cx="618308" cy="31287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fld id="{5AA98C9A-5B52-7443-91E1-914228D8A063}" type="slidenum">
              <a:rPr lang="de-DE"/>
              <a:t/>
            </a:fld>
            <a:endParaRPr lang="de-DE"/>
          </a:p>
        </p:txBody>
      </p:sp>
      <p:sp>
        <p:nvSpPr>
          <p:cNvPr id="254790764" name="Textplatzhalter 11"/>
          <p:cNvSpPr>
            <a:spLocks noGrp="1"/>
          </p:cNvSpPr>
          <p:nvPr>
            <p:ph type="body" sz="quarter" idx="13"/>
          </p:nvPr>
        </p:nvSpPr>
        <p:spPr bwMode="auto">
          <a:xfrm>
            <a:off x="235131" y="1158874"/>
            <a:ext cx="11695611" cy="5067299"/>
          </a:xfrm>
          <a:prstGeom prst="rect">
            <a:avLst/>
          </a:prstGeom>
        </p:spPr>
        <p:txBody>
          <a:bodyPr/>
          <a:lstStyle>
            <a:lvl1pPr>
              <a:buClr>
                <a:srgbClr val="00983A"/>
              </a:buClr>
              <a:defRPr>
                <a:latin typeface="Titillium Web"/>
              </a:defRPr>
            </a:lvl1pPr>
            <a:lvl2pPr>
              <a:buClr>
                <a:srgbClr val="00983A"/>
              </a:buClr>
              <a:defRPr>
                <a:latin typeface="Titillium Web"/>
              </a:defRPr>
            </a:lvl2pPr>
            <a:lvl3pPr>
              <a:buClr>
                <a:srgbClr val="00983A"/>
              </a:buClr>
              <a:defRPr>
                <a:latin typeface="Titillium Web"/>
              </a:defRPr>
            </a:lvl3pPr>
            <a:lvl4pPr>
              <a:buClr>
                <a:srgbClr val="00983A"/>
              </a:buClr>
              <a:defRPr>
                <a:latin typeface="Titillium Web"/>
              </a:defRPr>
            </a:lvl4pPr>
            <a:lvl5pPr>
              <a:buClr>
                <a:srgbClr val="00983A"/>
              </a:buClr>
              <a:defRPr>
                <a:latin typeface="Titillium Web"/>
              </a:defRPr>
            </a:lvl5pPr>
          </a:lstStyle>
          <a:p>
            <a:pPr>
              <a:defRPr/>
            </a:pPr>
            <a:endParaRPr/>
          </a:p>
        </p:txBody>
      </p:sp>
      <p:pic>
        <p:nvPicPr>
          <p:cNvPr id="959288570" name="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 flipH="0" flipV="0">
            <a:off x="-61875" y="-31967"/>
            <a:ext cx="12271374" cy="6570879"/>
          </a:xfrm>
          <a:prstGeom prst="rect">
            <a:avLst/>
          </a:prstGeom>
        </p:spPr>
      </p:pic>
      <p:sp>
        <p:nvSpPr>
          <p:cNvPr id="1920708236" name=""/>
          <p:cNvSpPr txBox="1"/>
          <p:nvPr/>
        </p:nvSpPr>
        <p:spPr bwMode="auto">
          <a:xfrm rot="16199969" flipH="0" flipV="0">
            <a:off x="10392692" y="4797683"/>
            <a:ext cx="2963931" cy="518519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400"/>
              <a:t>Slide shared under </a:t>
            </a:r>
            <a:r>
              <a:rPr sz="1400" u="sng">
                <a:hlinkClick r:id="rId4" tooltip=""/>
              </a:rPr>
              <a:t>CC-BY 4.0</a:t>
            </a:r>
            <a:r>
              <a:rPr sz="1400"/>
              <a:t> </a:t>
            </a:r>
            <a:endParaRPr/>
          </a:p>
          <a:p>
            <a:pPr>
              <a:defRPr/>
            </a:pPr>
            <a:r>
              <a:rPr lang="de-DE" sz="1400" b="0" i="0" u="sng" strike="noStrike" cap="none" spc="0">
                <a:solidFill>
                  <a:schemeClr val="tx1"/>
                </a:solidFill>
                <a:latin typeface="Calibri"/>
                <a:ea typeface="Calibri"/>
                <a:cs typeface="Calibri"/>
                <a:hlinkClick r:id="rId5" tooltip=""/>
              </a:rPr>
              <a:t>https://zenodo.org/records/17609551</a:t>
            </a:r>
            <a:r>
              <a:rPr lang="de-DE" sz="1400" b="0" i="0" u="none" strike="noStrike" cap="none" spc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400"/>
              <a:t> </a:t>
            </a:r>
            <a:endParaRPr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67920205" name="Datumsplatzhalter 1"/>
          <p:cNvSpPr>
            <a:spLocks noGrp="1"/>
          </p:cNvSpPr>
          <p:nvPr>
            <p:ph type="dt" sz="half" idx="10"/>
          </p:nvPr>
        </p:nvSpPr>
        <p:spPr bwMode="auto">
          <a:xfrm>
            <a:off x="10833462" y="6537685"/>
            <a:ext cx="1123405" cy="31287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de-DE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09.12.2025</a:t>
            </a:r>
            <a:endParaRPr sz="1200"/>
          </a:p>
        </p:txBody>
      </p:sp>
      <p:sp>
        <p:nvSpPr>
          <p:cNvPr id="133391503" name="Fußzeilenplatzhalter 2"/>
          <p:cNvSpPr>
            <a:spLocks noGrp="1"/>
          </p:cNvSpPr>
          <p:nvPr>
            <p:ph type="ftr" sz="quarter" idx="11"/>
          </p:nvPr>
        </p:nvSpPr>
        <p:spPr bwMode="auto">
          <a:xfrm>
            <a:off x="4011741" y="6538911"/>
            <a:ext cx="4114800" cy="31287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en-US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Gerbi Teammeeting</a:t>
            </a:r>
            <a:endParaRPr sz="1200">
              <a:solidFill>
                <a:schemeClr val="bg1"/>
              </a:solidFill>
            </a:endParaRPr>
          </a:p>
        </p:txBody>
      </p:sp>
      <p:sp>
        <p:nvSpPr>
          <p:cNvPr id="1419546801" name="Foliennummernplatzhalter 3"/>
          <p:cNvSpPr>
            <a:spLocks noGrp="1"/>
          </p:cNvSpPr>
          <p:nvPr>
            <p:ph type="sldNum" sz="quarter" idx="12"/>
          </p:nvPr>
        </p:nvSpPr>
        <p:spPr bwMode="auto">
          <a:xfrm>
            <a:off x="235129" y="6537686"/>
            <a:ext cx="618308" cy="31287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fld id="{D622C286-0B65-B8AC-A282-B5D05516F601}" type="slidenum">
              <a:rPr lang="de-DE"/>
              <a:t/>
            </a:fld>
            <a:endParaRPr lang="de-DE"/>
          </a:p>
        </p:txBody>
      </p:sp>
      <p:sp>
        <p:nvSpPr>
          <p:cNvPr id="493763106" name="Titel 12"/>
          <p:cNvSpPr>
            <a:spLocks noGrp="1"/>
          </p:cNvSpPr>
          <p:nvPr>
            <p:ph type="title"/>
          </p:nvPr>
        </p:nvSpPr>
        <p:spPr bwMode="auto">
          <a:xfrm>
            <a:off x="235129" y="253865"/>
            <a:ext cx="9342000" cy="736311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normAutofit fontScale="90000" lnSpcReduction="2000"/>
          </a:bodyPr>
          <a:lstStyle>
            <a:lvl1pPr>
              <a:defRPr sz="4000">
                <a:latin typeface="Titillium Web"/>
              </a:defRPr>
            </a:lvl1pPr>
          </a:lstStyle>
          <a:p>
            <a:pPr>
              <a:defRPr/>
            </a:pPr>
            <a:r>
              <a:rPr/>
              <a:t>Why do we need a new (next-gen) file format</a:t>
            </a:r>
            <a:r>
              <a:rPr/>
              <a:t>?</a:t>
            </a:r>
            <a:endParaRPr/>
          </a:p>
        </p:txBody>
      </p:sp>
      <p:pic>
        <p:nvPicPr>
          <p:cNvPr id="844490110" name="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333374" y="1228302"/>
            <a:ext cx="4762499" cy="2695574"/>
          </a:xfrm>
          <a:prstGeom prst="rect">
            <a:avLst/>
          </a:prstGeom>
        </p:spPr>
      </p:pic>
      <p:sp>
        <p:nvSpPr>
          <p:cNvPr id="784468391" name=""/>
          <p:cNvSpPr txBox="1"/>
          <p:nvPr/>
        </p:nvSpPr>
        <p:spPr bwMode="auto">
          <a:xfrm rot="0" flipH="0" flipV="0">
            <a:off x="306871" y="3923877"/>
            <a:ext cx="4815506" cy="5185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l">
              <a:defRPr/>
            </a:pPr>
            <a:r>
              <a:rPr sz="1400"/>
              <a:t>Shared under  </a:t>
            </a:r>
            <a:r>
              <a:rPr lang="de-DE" sz="1400" b="0" i="0" u="none" strike="noStrike" cap="none" spc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CC BY-NC 2.5</a:t>
            </a:r>
            <a:r>
              <a:rPr sz="1400"/>
              <a:t> </a:t>
            </a:r>
            <a:r>
              <a:rPr sz="1400" u="sng">
                <a:hlinkClick r:id="rId4" tooltip=""/>
              </a:rPr>
              <a:t>https://creativecommons.org/licenses/by-nc/2.5/</a:t>
            </a:r>
            <a:r>
              <a:rPr sz="1400"/>
              <a:t> </a:t>
            </a:r>
            <a:endParaRPr sz="1400"/>
          </a:p>
        </p:txBody>
      </p:sp>
      <p:sp>
        <p:nvSpPr>
          <p:cNvPr id="1028307206" name=""/>
          <p:cNvSpPr txBox="1"/>
          <p:nvPr/>
        </p:nvSpPr>
        <p:spPr bwMode="auto">
          <a:xfrm rot="0" flipH="0" flipV="0">
            <a:off x="6415124" y="1539874"/>
            <a:ext cx="4767051" cy="427079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2200" b="0"/>
              <a:t>So far, OME, bioformats have your back:</a:t>
            </a:r>
            <a:endParaRPr sz="2200" b="0"/>
          </a:p>
        </p:txBody>
      </p:sp>
      <p:sp>
        <p:nvSpPr>
          <p:cNvPr id="154876560" name=""/>
          <p:cNvSpPr txBox="1"/>
          <p:nvPr/>
        </p:nvSpPr>
        <p:spPr bwMode="auto">
          <a:xfrm rot="0" flipH="0" flipV="0">
            <a:off x="604874" y="5175249"/>
            <a:ext cx="4622038" cy="640440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lang="de-DE" sz="1800" b="1" i="0" u="none" strike="noStrike" cap="none" spc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Read more:</a:t>
            </a:r>
            <a:endParaRPr lang="de-DE" sz="1800" b="0" i="0" u="none" strike="noStrike" cap="none" spc="0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  <a:p>
            <a:pPr>
              <a:defRPr/>
            </a:pPr>
            <a:r>
              <a:rPr lang="de-DE" sz="1800" b="0" i="0" u="sng" strike="noStrike" cap="none" spc="0">
                <a:solidFill>
                  <a:schemeClr val="tx1"/>
                </a:solidFill>
                <a:latin typeface="Calibri"/>
                <a:ea typeface="Calibri"/>
                <a:cs typeface="Calibri"/>
                <a:hlinkClick r:id="rId5" tooltip=""/>
              </a:rPr>
              <a:t>https://www.openmicroscopy.org/bio-formats/</a:t>
            </a:r>
            <a:r>
              <a:rPr lang="de-DE" sz="1800" b="0" i="0" u="none" strike="noStrike" cap="none" spc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 </a:t>
            </a:r>
            <a:endParaRPr lang="de-DE" sz="1800" b="0" i="0" u="none" strike="noStrike" cap="none" spc="0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161428079" name=""/>
          <p:cNvPicPr>
            <a:picLocks noChangeAspect="1"/>
          </p:cNvPicPr>
          <p:nvPr/>
        </p:nvPicPr>
        <p:blipFill rotWithShape="1">
          <a:blip r:embed="rId6"/>
          <a:stretch/>
        </p:blipFill>
        <p:spPr bwMode="auto">
          <a:xfrm flipH="0" flipV="0">
            <a:off x="6000750" y="1995487"/>
            <a:ext cx="5716624" cy="4301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78588350" name="Datumsplatzhalter 1"/>
          <p:cNvSpPr>
            <a:spLocks noGrp="1"/>
          </p:cNvSpPr>
          <p:nvPr>
            <p:ph type="dt" sz="half" idx="10"/>
          </p:nvPr>
        </p:nvSpPr>
        <p:spPr bwMode="auto">
          <a:xfrm>
            <a:off x="10833462" y="6537685"/>
            <a:ext cx="1123405" cy="31287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de-DE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09.12.2025</a:t>
            </a:r>
            <a:endParaRPr sz="1200"/>
          </a:p>
        </p:txBody>
      </p:sp>
      <p:sp>
        <p:nvSpPr>
          <p:cNvPr id="1477819364" name="Fußzeilenplatzhalter 2"/>
          <p:cNvSpPr>
            <a:spLocks noGrp="1"/>
          </p:cNvSpPr>
          <p:nvPr>
            <p:ph type="ftr" sz="quarter" idx="11"/>
          </p:nvPr>
        </p:nvSpPr>
        <p:spPr bwMode="auto">
          <a:xfrm>
            <a:off x="4011741" y="6538911"/>
            <a:ext cx="4114800" cy="31287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en-US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Gerbi Teammeeting</a:t>
            </a:r>
            <a:endParaRPr sz="1200">
              <a:solidFill>
                <a:schemeClr val="bg1"/>
              </a:solidFill>
            </a:endParaRPr>
          </a:p>
        </p:txBody>
      </p:sp>
      <p:sp>
        <p:nvSpPr>
          <p:cNvPr id="414482266" name="Foliennummernplatzhalter 3"/>
          <p:cNvSpPr>
            <a:spLocks noGrp="1"/>
          </p:cNvSpPr>
          <p:nvPr>
            <p:ph type="sldNum" sz="quarter" idx="12"/>
          </p:nvPr>
        </p:nvSpPr>
        <p:spPr bwMode="auto">
          <a:xfrm>
            <a:off x="235129" y="6537686"/>
            <a:ext cx="618308" cy="31287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fld id="{87E5931F-5032-E532-9D8A-9C2F176FD502}" type="slidenum">
              <a:rPr lang="de-DE"/>
              <a:t/>
            </a:fld>
            <a:endParaRPr lang="de-DE"/>
          </a:p>
        </p:txBody>
      </p:sp>
      <p:sp>
        <p:nvSpPr>
          <p:cNvPr id="1342551616" name="Titel 12"/>
          <p:cNvSpPr>
            <a:spLocks noGrp="1"/>
          </p:cNvSpPr>
          <p:nvPr>
            <p:ph type="title"/>
          </p:nvPr>
        </p:nvSpPr>
        <p:spPr bwMode="auto">
          <a:xfrm>
            <a:off x="235129" y="253865"/>
            <a:ext cx="9342000" cy="736311"/>
          </a:xfrm>
        </p:spPr>
        <p:txBody>
          <a:bodyPr/>
          <a:lstStyle>
            <a:lvl1pPr>
              <a:defRPr sz="4000">
                <a:latin typeface="Titillium Web"/>
              </a:defRPr>
            </a:lvl1pPr>
          </a:lstStyle>
          <a:p>
            <a:pPr>
              <a:defRPr/>
            </a:pPr>
            <a:r>
              <a:rPr/>
              <a:t>NGFF/OME/ZARR?</a:t>
            </a:r>
            <a:endParaRPr/>
          </a:p>
        </p:txBody>
      </p:sp>
      <p:grpSp>
        <p:nvGrpSpPr>
          <p:cNvPr id="1486943682" name=""/>
          <p:cNvGrpSpPr/>
          <p:nvPr/>
        </p:nvGrpSpPr>
        <p:grpSpPr bwMode="auto">
          <a:xfrm flipH="0" flipV="0">
            <a:off x="96468" y="990177"/>
            <a:ext cx="7196553" cy="4042433"/>
            <a:chOff x="0" y="0"/>
            <a:chExt cx="7196553" cy="4042433"/>
          </a:xfrm>
        </p:grpSpPr>
        <p:pic>
          <p:nvPicPr>
            <p:cNvPr id="403293379" name=""/>
            <p:cNvPicPr>
              <a:picLocks noChangeAspect="1"/>
            </p:cNvPicPr>
            <p:nvPr/>
          </p:nvPicPr>
          <p:blipFill rotWithShape="1">
            <a:blip r:embed="rId3"/>
            <a:stretch/>
          </p:blipFill>
          <p:spPr bwMode="auto">
            <a:xfrm flipH="0" flipV="0">
              <a:off x="0" y="77144"/>
              <a:ext cx="7196553" cy="3965289"/>
            </a:xfrm>
            <a:prstGeom prst="rect">
              <a:avLst/>
            </a:prstGeom>
          </p:spPr>
        </p:pic>
        <p:sp>
          <p:nvSpPr>
            <p:cNvPr id="1049871558" name=""/>
            <p:cNvSpPr/>
            <p:nvPr/>
          </p:nvSpPr>
          <p:spPr bwMode="auto">
            <a:xfrm rot="0" flipH="0" flipV="0">
              <a:off x="6372527" y="0"/>
              <a:ext cx="819802" cy="331346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1243755102" name=""/>
          <p:cNvPicPr>
            <a:picLocks noChangeAspect="1"/>
          </p:cNvPicPr>
          <p:nvPr/>
        </p:nvPicPr>
        <p:blipFill rotWithShape="1">
          <a:blip r:embed="rId4"/>
          <a:stretch/>
        </p:blipFill>
        <p:spPr bwMode="auto">
          <a:xfrm flipH="0" flipV="0">
            <a:off x="7440392" y="990177"/>
            <a:ext cx="4273477" cy="5018395"/>
          </a:xfrm>
          <a:prstGeom prst="rect">
            <a:avLst/>
          </a:prstGeom>
        </p:spPr>
      </p:pic>
      <p:sp>
        <p:nvSpPr>
          <p:cNvPr id="763283642" name=""/>
          <p:cNvSpPr txBox="1"/>
          <p:nvPr/>
        </p:nvSpPr>
        <p:spPr bwMode="auto">
          <a:xfrm rot="0" flipH="0" flipV="0">
            <a:off x="384310" y="5112844"/>
            <a:ext cx="2510754" cy="366119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/>
              <a:t>ngff.openmicroscopy.org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20328688" name="Datumsplatzhalter 1"/>
          <p:cNvSpPr>
            <a:spLocks noGrp="1"/>
          </p:cNvSpPr>
          <p:nvPr>
            <p:ph type="dt" sz="half" idx="10"/>
          </p:nvPr>
        </p:nvSpPr>
        <p:spPr bwMode="auto">
          <a:xfrm>
            <a:off x="10833462" y="6537685"/>
            <a:ext cx="1123405" cy="31287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de-DE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09.12.2025</a:t>
            </a:r>
            <a:endParaRPr sz="1200"/>
          </a:p>
        </p:txBody>
      </p:sp>
      <p:sp>
        <p:nvSpPr>
          <p:cNvPr id="1836810007" name="Fußzeilenplatzhalter 2"/>
          <p:cNvSpPr>
            <a:spLocks noGrp="1"/>
          </p:cNvSpPr>
          <p:nvPr>
            <p:ph type="ftr" sz="quarter" idx="11"/>
          </p:nvPr>
        </p:nvSpPr>
        <p:spPr bwMode="auto">
          <a:xfrm>
            <a:off x="4011741" y="6538911"/>
            <a:ext cx="4114800" cy="31287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en-US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Gerbi Teammeeting</a:t>
            </a:r>
            <a:endParaRPr sz="1200">
              <a:solidFill>
                <a:schemeClr val="bg1"/>
              </a:solidFill>
            </a:endParaRPr>
          </a:p>
        </p:txBody>
      </p:sp>
      <p:sp>
        <p:nvSpPr>
          <p:cNvPr id="99508238" name="Titel 12"/>
          <p:cNvSpPr>
            <a:spLocks noGrp="1"/>
          </p:cNvSpPr>
          <p:nvPr>
            <p:ph type="title"/>
          </p:nvPr>
        </p:nvSpPr>
        <p:spPr bwMode="auto">
          <a:xfrm>
            <a:off x="235129" y="253865"/>
            <a:ext cx="9342000" cy="736311"/>
          </a:xfrm>
        </p:spPr>
        <p:txBody>
          <a:bodyPr/>
          <a:lstStyle>
            <a:lvl1pPr>
              <a:defRPr sz="4000">
                <a:latin typeface="Titillium Web"/>
              </a:defRPr>
            </a:lvl1pPr>
          </a:lstStyle>
          <a:p>
            <a:pPr>
              <a:defRPr/>
            </a:pPr>
            <a:r>
              <a:rPr/>
              <a:t>Chunked file formats</a:t>
            </a:r>
            <a:endParaRPr/>
          </a:p>
        </p:txBody>
      </p:sp>
      <p:pic>
        <p:nvPicPr>
          <p:cNvPr id="939418340" name="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 flipH="0" flipV="0">
            <a:off x="154712" y="960708"/>
            <a:ext cx="3857026" cy="4830491"/>
          </a:xfrm>
          <a:prstGeom prst="rect">
            <a:avLst/>
          </a:prstGeom>
        </p:spPr>
      </p:pic>
      <p:pic>
        <p:nvPicPr>
          <p:cNvPr id="1524642619" name=""/>
          <p:cNvPicPr>
            <a:picLocks noChangeAspect="1"/>
          </p:cNvPicPr>
          <p:nvPr/>
        </p:nvPicPr>
        <p:blipFill rotWithShape="1">
          <a:blip r:embed="rId4"/>
          <a:stretch/>
        </p:blipFill>
        <p:spPr bwMode="auto">
          <a:xfrm flipH="0" flipV="0">
            <a:off x="4278758" y="1060651"/>
            <a:ext cx="3580764" cy="5233985"/>
          </a:xfrm>
          <a:prstGeom prst="rect">
            <a:avLst/>
          </a:prstGeom>
        </p:spPr>
      </p:pic>
      <p:sp>
        <p:nvSpPr>
          <p:cNvPr id="872066632" name=""/>
          <p:cNvSpPr txBox="1"/>
          <p:nvPr/>
        </p:nvSpPr>
        <p:spPr bwMode="auto">
          <a:xfrm rot="0" flipH="0" flipV="0">
            <a:off x="8272498" y="1254123"/>
            <a:ext cx="3262343" cy="448092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b="1"/>
              <a:t>Def.</a:t>
            </a:r>
            <a:r>
              <a:rPr/>
              <a:t> (</a:t>
            </a:r>
            <a:r>
              <a:rPr i="1"/>
              <a:t>n</a:t>
            </a:r>
            <a:r>
              <a:rPr/>
              <a:t>) Directory-like layout of data in subfiles rather than a single file, header information available in formats like JSON or YAML</a:t>
            </a:r>
            <a:endParaRPr/>
          </a:p>
          <a:p>
            <a:pPr>
              <a:defRPr/>
            </a:pPr>
            <a:endParaRPr/>
          </a:p>
          <a:p>
            <a:pPr>
              <a:defRPr/>
            </a:pPr>
            <a:r>
              <a:rPr b="1"/>
              <a:t>Pros:</a:t>
            </a:r>
            <a:endParaRPr b="1"/>
          </a:p>
          <a:p>
            <a:pPr marL="283879" indent="-283879">
              <a:buFont typeface="Arial"/>
              <a:buChar char="•"/>
              <a:defRPr/>
            </a:pPr>
            <a:r>
              <a:rPr b="0"/>
              <a:t>natively supports parallel read/write access to chunks</a:t>
            </a:r>
            <a:endParaRPr b="0"/>
          </a:p>
          <a:p>
            <a:pPr marL="283879" indent="-283879">
              <a:buFont typeface="Arial"/>
              <a:buChar char="•"/>
              <a:defRPr/>
            </a:pPr>
            <a:r>
              <a:rPr b="0"/>
              <a:t>avoid costly downloads or transfer of large data on cloud infrastructure (e.g., S3)</a:t>
            </a:r>
            <a:endParaRPr b="0"/>
          </a:p>
          <a:p>
            <a:pPr marL="283879" indent="-283879">
              <a:buFont typeface="Arial"/>
              <a:buChar char="•"/>
              <a:defRPr/>
            </a:pPr>
            <a:r>
              <a:rPr b="0"/>
              <a:t>web-/cloud-ready</a:t>
            </a:r>
            <a:endParaRPr b="0"/>
          </a:p>
          <a:p>
            <a:pPr marL="283879" indent="-283879">
              <a:buFont typeface="Arial"/>
              <a:buChar char="•"/>
              <a:defRPr/>
            </a:pPr>
            <a:endParaRPr b="0"/>
          </a:p>
          <a:p>
            <a:pPr>
              <a:defRPr/>
            </a:pPr>
            <a:r>
              <a:rPr b="1"/>
              <a:t>Cons:</a:t>
            </a:r>
            <a:endParaRPr b="1"/>
          </a:p>
          <a:p>
            <a:pPr marL="283879" indent="-283879">
              <a:buFont typeface="Arial"/>
              <a:buChar char="•"/>
              <a:defRPr/>
            </a:pPr>
            <a:r>
              <a:rPr b="0" i="1"/>
              <a:t>A lot</a:t>
            </a:r>
            <a:r>
              <a:rPr b="0"/>
              <a:t> of files on disk</a:t>
            </a:r>
            <a:endParaRPr b="0"/>
          </a:p>
        </p:txBody>
      </p:sp>
      <p:sp>
        <p:nvSpPr>
          <p:cNvPr id="953724106" name=""/>
          <p:cNvSpPr txBox="1"/>
          <p:nvPr/>
        </p:nvSpPr>
        <p:spPr bwMode="auto">
          <a:xfrm rot="0" flipH="0" flipV="0">
            <a:off x="363574" y="5771694"/>
            <a:ext cx="4095255" cy="640440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200"/>
              <a:t>Image „Monolithic vs. chunked“ by Henning Falk</a:t>
            </a:r>
            <a:endParaRPr sz="1200"/>
          </a:p>
          <a:p>
            <a:pPr>
              <a:defRPr/>
            </a:pPr>
            <a:r>
              <a:rPr lang="de-DE" sz="1200" b="0" i="0" u="sng" strike="noStrike" cap="none" spc="0">
                <a:solidFill>
                  <a:schemeClr val="tx1"/>
                </a:solidFill>
                <a:latin typeface="Calibri"/>
                <a:ea typeface="Calibri"/>
                <a:cs typeface="Calibri"/>
                <a:hlinkClick r:id="rId5" tooltip=""/>
              </a:rPr>
              <a:t>https://github.com/zarr-developers/zarr-illustrations-falk-2022</a:t>
            </a:r>
            <a:endParaRPr sz="1200"/>
          </a:p>
          <a:p>
            <a:pPr>
              <a:defRPr/>
            </a:pPr>
            <a:r>
              <a:rPr sz="1200"/>
              <a:t>(c) NumFOCUS (CC-BY-4.0)</a:t>
            </a:r>
            <a:endParaRPr sz="1200"/>
          </a:p>
        </p:txBody>
      </p:sp>
      <p:sp>
        <p:nvSpPr>
          <p:cNvPr id="1778019516" name=""/>
          <p:cNvSpPr/>
          <p:nvPr/>
        </p:nvSpPr>
        <p:spPr bwMode="auto">
          <a:xfrm rot="0" flipH="0" flipV="0">
            <a:off x="421499" y="3623879"/>
            <a:ext cx="1422762" cy="426982"/>
          </a:xfrm>
          <a:prstGeom prst="rect">
            <a:avLst/>
          </a:prstGeom>
          <a:solidFill>
            <a:srgbClr val="D4CAC8"/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r>
              <a:rPr>
                <a:solidFill>
                  <a:schemeClr val="tx1"/>
                </a:solidFill>
              </a:rPr>
              <a:t>Open image</a:t>
            </a:r>
            <a:endParaRPr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84655718" name="Datumsplatzhalter 1"/>
          <p:cNvSpPr>
            <a:spLocks noGrp="1"/>
          </p:cNvSpPr>
          <p:nvPr>
            <p:ph type="dt" sz="half" idx="10"/>
          </p:nvPr>
        </p:nvSpPr>
        <p:spPr bwMode="auto">
          <a:xfrm>
            <a:off x="10833462" y="6537685"/>
            <a:ext cx="1123405" cy="31287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de-DE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09.12.2025</a:t>
            </a:r>
            <a:endParaRPr sz="1200"/>
          </a:p>
        </p:txBody>
      </p:sp>
      <p:sp>
        <p:nvSpPr>
          <p:cNvPr id="2012503528" name="Fußzeilenplatzhalter 2"/>
          <p:cNvSpPr>
            <a:spLocks noGrp="1"/>
          </p:cNvSpPr>
          <p:nvPr>
            <p:ph type="ftr" sz="quarter" idx="11"/>
          </p:nvPr>
        </p:nvSpPr>
        <p:spPr bwMode="auto">
          <a:xfrm>
            <a:off x="4011741" y="6538911"/>
            <a:ext cx="4114800" cy="31287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en-US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Gerbi Teammeeting</a:t>
            </a:r>
            <a:endParaRPr sz="1200">
              <a:solidFill>
                <a:schemeClr val="bg1"/>
              </a:solidFill>
            </a:endParaRPr>
          </a:p>
        </p:txBody>
      </p:sp>
      <p:sp>
        <p:nvSpPr>
          <p:cNvPr id="1469417233" name="Foliennummernplatzhalter 3"/>
          <p:cNvSpPr>
            <a:spLocks noGrp="1"/>
          </p:cNvSpPr>
          <p:nvPr>
            <p:ph type="sldNum" sz="quarter" idx="12"/>
          </p:nvPr>
        </p:nvSpPr>
        <p:spPr bwMode="auto">
          <a:xfrm flipH="0" flipV="0">
            <a:off x="795613" y="5915067"/>
            <a:ext cx="669779" cy="397461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fld id="{AEE6CD32-463B-9164-A74B-F667F3DDCAF4}" type="slidenum">
              <a:rPr lang="de-DE"/>
              <a:t/>
            </a:fld>
            <a:endParaRPr lang="de-DE"/>
          </a:p>
        </p:txBody>
      </p:sp>
      <p:sp>
        <p:nvSpPr>
          <p:cNvPr id="594720328" name="Titel 12"/>
          <p:cNvSpPr>
            <a:spLocks noGrp="1"/>
          </p:cNvSpPr>
          <p:nvPr>
            <p:ph type="title"/>
          </p:nvPr>
        </p:nvSpPr>
        <p:spPr bwMode="auto">
          <a:xfrm>
            <a:off x="235129" y="253865"/>
            <a:ext cx="9342000" cy="736311"/>
          </a:xfrm>
        </p:spPr>
        <p:txBody>
          <a:bodyPr/>
          <a:lstStyle>
            <a:lvl1pPr>
              <a:defRPr sz="4000">
                <a:latin typeface="Titillium Web"/>
              </a:defRPr>
            </a:lvl1pPr>
          </a:lstStyle>
          <a:p>
            <a:pPr>
              <a:defRPr/>
            </a:pPr>
            <a:r>
              <a:rPr/>
              <a:t>Pyramidal layout</a:t>
            </a:r>
            <a:endParaRPr/>
          </a:p>
        </p:txBody>
      </p:sp>
      <p:pic>
        <p:nvPicPr>
          <p:cNvPr id="1608537267" name="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 rot="16199932" flipH="0" flipV="0">
            <a:off x="501555" y="985329"/>
            <a:ext cx="2650178" cy="3068906"/>
          </a:xfrm>
          <a:prstGeom prst="rect">
            <a:avLst/>
          </a:prstGeom>
        </p:spPr>
      </p:pic>
      <p:sp>
        <p:nvSpPr>
          <p:cNvPr id="26619815" name=""/>
          <p:cNvSpPr txBox="1"/>
          <p:nvPr/>
        </p:nvSpPr>
        <p:spPr bwMode="auto">
          <a:xfrm rot="0" flipH="0" flipV="0">
            <a:off x="694800" y="3770590"/>
            <a:ext cx="2626452" cy="27467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200"/>
              <a:t>Typical WSI image: ~30k x 30k pixels</a:t>
            </a:r>
            <a:endParaRPr sz="1400"/>
          </a:p>
        </p:txBody>
      </p:sp>
      <p:sp>
        <p:nvSpPr>
          <p:cNvPr id="1464487471" name=""/>
          <p:cNvSpPr/>
          <p:nvPr/>
        </p:nvSpPr>
        <p:spPr bwMode="auto">
          <a:xfrm rot="0" flipH="0" flipV="0">
            <a:off x="262516" y="4068739"/>
            <a:ext cx="3098606" cy="2127228"/>
          </a:xfrm>
          <a:prstGeom prst="flowChartAlternateProcess">
            <a:avLst/>
          </a:prstGeom>
          <a:solidFill>
            <a:schemeClr val="bg1"/>
          </a:solidFill>
          <a:ln w="38099" cap="flat" cmpd="sng" algn="ctr">
            <a:solidFill>
              <a:schemeClr val="tx1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71341632" name=""/>
          <p:cNvPicPr>
            <a:picLocks noChangeAspect="1"/>
          </p:cNvPicPr>
          <p:nvPr/>
        </p:nvPicPr>
        <p:blipFill rotWithShape="1">
          <a:blip r:embed="rId4"/>
          <a:stretch/>
        </p:blipFill>
        <p:spPr bwMode="auto">
          <a:xfrm rot="16199932" flipH="0" flipV="0">
            <a:off x="925873" y="3694327"/>
            <a:ext cx="1801443" cy="2747552"/>
          </a:xfrm>
          <a:prstGeom prst="rect">
            <a:avLst/>
          </a:prstGeom>
        </p:spPr>
      </p:pic>
      <p:sp>
        <p:nvSpPr>
          <p:cNvPr id="415914687" name=""/>
          <p:cNvSpPr txBox="1"/>
          <p:nvPr/>
        </p:nvSpPr>
        <p:spPr bwMode="auto">
          <a:xfrm rot="0" flipH="0" flipV="0">
            <a:off x="348750" y="6195968"/>
            <a:ext cx="2955690" cy="30515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400"/>
              <a:t>Typical monitor: 2550 x 1440 pixels</a:t>
            </a:r>
            <a:endParaRPr sz="1400"/>
          </a:p>
        </p:txBody>
      </p:sp>
      <p:sp>
        <p:nvSpPr>
          <p:cNvPr id="1582789402" name=""/>
          <p:cNvSpPr txBox="1"/>
          <p:nvPr/>
        </p:nvSpPr>
        <p:spPr bwMode="auto">
          <a:xfrm rot="0" flipH="0" flipV="0">
            <a:off x="1039110" y="2294153"/>
            <a:ext cx="1645763" cy="2441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000">
                <a:solidFill>
                  <a:schemeClr val="bg1"/>
                </a:solidFill>
              </a:rPr>
              <a:t>H&amp;E hnSCC tumor section</a:t>
            </a:r>
            <a:endParaRPr sz="1000">
              <a:solidFill>
                <a:schemeClr val="bg1"/>
              </a:solidFill>
            </a:endParaRPr>
          </a:p>
        </p:txBody>
      </p:sp>
      <p:pic>
        <p:nvPicPr>
          <p:cNvPr id="1187049353" name=""/>
          <p:cNvPicPr>
            <a:picLocks noChangeAspect="1"/>
          </p:cNvPicPr>
          <p:nvPr/>
        </p:nvPicPr>
        <p:blipFill rotWithShape="1">
          <a:blip r:embed="rId5"/>
          <a:stretch/>
        </p:blipFill>
        <p:spPr bwMode="auto">
          <a:xfrm flipH="0" flipV="0">
            <a:off x="3492052" y="1104899"/>
            <a:ext cx="8301846" cy="5261611"/>
          </a:xfrm>
          <a:prstGeom prst="rect">
            <a:avLst/>
          </a:prstGeom>
        </p:spPr>
      </p:pic>
      <p:sp>
        <p:nvSpPr>
          <p:cNvPr id="1419233081" name=""/>
          <p:cNvSpPr/>
          <p:nvPr/>
        </p:nvSpPr>
        <p:spPr bwMode="auto">
          <a:xfrm rot="0" flipH="0" flipV="0">
            <a:off x="7240950" y="2324098"/>
            <a:ext cx="2533649" cy="1733549"/>
          </a:xfrm>
          <a:prstGeom prst="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049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923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16109856" name="Datumsplatzhalter 1"/>
          <p:cNvSpPr>
            <a:spLocks noGrp="1"/>
          </p:cNvSpPr>
          <p:nvPr>
            <p:ph type="dt" sz="half" idx="10"/>
          </p:nvPr>
        </p:nvSpPr>
        <p:spPr bwMode="auto">
          <a:xfrm>
            <a:off x="10833462" y="6537685"/>
            <a:ext cx="1123405" cy="31287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de-DE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09.12.2025</a:t>
            </a:r>
            <a:endParaRPr sz="1200"/>
          </a:p>
        </p:txBody>
      </p:sp>
      <p:sp>
        <p:nvSpPr>
          <p:cNvPr id="523046928" name="Fußzeilenplatzhalter 2"/>
          <p:cNvSpPr>
            <a:spLocks noGrp="1"/>
          </p:cNvSpPr>
          <p:nvPr>
            <p:ph type="ftr" sz="quarter" idx="11"/>
          </p:nvPr>
        </p:nvSpPr>
        <p:spPr bwMode="auto">
          <a:xfrm>
            <a:off x="4011741" y="6538911"/>
            <a:ext cx="4114800" cy="31287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en-US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Gerbi Teammeeting</a:t>
            </a:r>
            <a:endParaRPr sz="1200">
              <a:solidFill>
                <a:schemeClr val="bg1"/>
              </a:solidFill>
            </a:endParaRPr>
          </a:p>
        </p:txBody>
      </p:sp>
      <p:sp>
        <p:nvSpPr>
          <p:cNvPr id="1257715198" name="Foliennummernplatzhalter 3"/>
          <p:cNvSpPr>
            <a:spLocks noGrp="1"/>
          </p:cNvSpPr>
          <p:nvPr>
            <p:ph type="sldNum" sz="quarter" idx="12"/>
          </p:nvPr>
        </p:nvSpPr>
        <p:spPr bwMode="auto">
          <a:xfrm>
            <a:off x="235129" y="6537686"/>
            <a:ext cx="618308" cy="31287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fld id="{75BA9EA3-63EC-C2C6-FDBB-F7A67BE80BBD}" type="slidenum">
              <a:rPr lang="de-DE"/>
              <a:t/>
            </a:fld>
            <a:endParaRPr lang="de-DE"/>
          </a:p>
        </p:txBody>
      </p:sp>
      <p:sp>
        <p:nvSpPr>
          <p:cNvPr id="877983892" name="Textplatzhalter 11"/>
          <p:cNvSpPr>
            <a:spLocks noGrp="1"/>
          </p:cNvSpPr>
          <p:nvPr>
            <p:ph type="body" sz="quarter" idx="13"/>
          </p:nvPr>
        </p:nvSpPr>
        <p:spPr bwMode="auto">
          <a:xfrm>
            <a:off x="235131" y="1158874"/>
            <a:ext cx="11695611" cy="5067299"/>
          </a:xfrm>
          <a:prstGeom prst="rect">
            <a:avLst/>
          </a:prstGeom>
        </p:spPr>
        <p:txBody>
          <a:bodyPr/>
          <a:lstStyle>
            <a:lvl1pPr>
              <a:buClr>
                <a:srgbClr val="00983A"/>
              </a:buClr>
              <a:defRPr>
                <a:latin typeface="Titillium Web"/>
              </a:defRPr>
            </a:lvl1pPr>
            <a:lvl2pPr>
              <a:buClr>
                <a:srgbClr val="00983A"/>
              </a:buClr>
              <a:defRPr>
                <a:latin typeface="Titillium Web"/>
              </a:defRPr>
            </a:lvl2pPr>
            <a:lvl3pPr>
              <a:buClr>
                <a:srgbClr val="00983A"/>
              </a:buClr>
              <a:defRPr>
                <a:latin typeface="Titillium Web"/>
              </a:defRPr>
            </a:lvl3pPr>
            <a:lvl4pPr>
              <a:buClr>
                <a:srgbClr val="00983A"/>
              </a:buClr>
              <a:defRPr>
                <a:latin typeface="Titillium Web"/>
              </a:defRPr>
            </a:lvl4pPr>
            <a:lvl5pPr>
              <a:buClr>
                <a:srgbClr val="00983A"/>
              </a:buClr>
              <a:defRPr>
                <a:latin typeface="Titillium Web"/>
              </a:defRPr>
            </a:lvl5pPr>
          </a:lstStyle>
          <a:p>
            <a:pPr marL="0" indent="0">
              <a:buClr>
                <a:srgbClr val="00983A"/>
              </a:buClr>
              <a:buFont typeface="Arial"/>
              <a:buNone/>
              <a:defRPr/>
            </a:pPr>
            <a:r>
              <a:rPr/>
              <a:t>S3: </a:t>
            </a:r>
            <a:r>
              <a:rPr b="1"/>
              <a:t>S</a:t>
            </a:r>
            <a:r>
              <a:rPr/>
              <a:t>imple </a:t>
            </a:r>
            <a:r>
              <a:rPr b="1"/>
              <a:t>S</a:t>
            </a:r>
            <a:r>
              <a:rPr/>
              <a:t>torage </a:t>
            </a:r>
            <a:r>
              <a:rPr b="1"/>
              <a:t>S</a:t>
            </a:r>
            <a:r>
              <a:rPr/>
              <a:t>olution – first introduced by AWS</a:t>
            </a:r>
            <a:endParaRPr/>
          </a:p>
          <a:p>
            <a:pPr marL="0" indent="0">
              <a:buClr>
                <a:srgbClr val="00983A"/>
              </a:buClr>
              <a:buFont typeface="Arial"/>
              <a:buNone/>
              <a:defRPr/>
            </a:pPr>
            <a:endParaRPr/>
          </a:p>
        </p:txBody>
      </p:sp>
      <p:sp>
        <p:nvSpPr>
          <p:cNvPr id="714711230" name="Titel 12"/>
          <p:cNvSpPr>
            <a:spLocks noGrp="1"/>
          </p:cNvSpPr>
          <p:nvPr>
            <p:ph type="title"/>
          </p:nvPr>
        </p:nvSpPr>
        <p:spPr bwMode="auto">
          <a:xfrm>
            <a:off x="235129" y="253865"/>
            <a:ext cx="9342000" cy="736311"/>
          </a:xfrm>
        </p:spPr>
        <p:txBody>
          <a:bodyPr/>
          <a:lstStyle>
            <a:lvl1pPr>
              <a:defRPr sz="4000">
                <a:latin typeface="Titillium Web"/>
              </a:defRPr>
            </a:lvl1pPr>
          </a:lstStyle>
          <a:p>
            <a:pPr>
              <a:defRPr/>
            </a:pPr>
            <a:r>
              <a:rPr/>
              <a:t>S3 cloud storage</a:t>
            </a:r>
            <a:endParaRPr/>
          </a:p>
        </p:txBody>
      </p:sp>
      <p:graphicFrame>
        <p:nvGraphicFramePr>
          <p:cNvPr id="1347819458" name=""/>
          <p:cNvGraphicFramePr>
            <a:graphicFrameLocks xmlns:a="http://schemas.openxmlformats.org/drawingml/2006/main"/>
          </p:cNvGraphicFramePr>
          <p:nvPr/>
        </p:nvGraphicFramePr>
        <p:xfrm rot="0">
          <a:off x="235131" y="1657300"/>
          <a:ext cx="6389361" cy="4427219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{2A488322-F2BA-4B5B-9748-0D474271808F}</a:tableStyleId>
              </a:tblPr>
              <a:tblGrid>
                <a:gridCol w="2129787"/>
                <a:gridCol w="2129787"/>
                <a:gridCol w="2129787"/>
              </a:tblGrid>
              <a:tr h="365760">
                <a:tc>
                  <a:txBody>
                    <a:bodyPr/>
                    <a:p>
                      <a:pPr algn="ctr">
                        <a:defRPr/>
                      </a:pPr>
                      <a:endParaRPr/>
                    </a:p>
                  </a:txBody>
                  <a:tcPr>
                    <a:solidFill>
                      <a:srgbClr val="00983A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2000"/>
                        <a:t>Local</a:t>
                      </a:r>
                      <a:endParaRPr/>
                    </a:p>
                  </a:txBody>
                  <a:tcPr>
                    <a:solidFill>
                      <a:srgbClr val="00983A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2000"/>
                        <a:t>S3</a:t>
                      </a:r>
                      <a:endParaRPr/>
                    </a:p>
                  </a:txBody>
                  <a:tcPr>
                    <a:solidFill>
                      <a:srgbClr val="00983A"/>
                    </a:solidFill>
                  </a:tcPr>
                </a:tc>
              </a:tr>
              <a:tr h="365760">
                <a:tc>
                  <a:txBody>
                    <a:bodyPr/>
                    <a:p>
                      <a:pPr algn="l">
                        <a:defRPr/>
                      </a:pPr>
                      <a:r>
                        <a:rPr sz="2000"/>
                        <a:t>Where‘s the data?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2000"/>
                        <a:t>Local drive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2000" b="1"/>
                        <a:t>Remote </a:t>
                      </a:r>
                      <a:r>
                        <a:rPr sz="2000"/>
                        <a:t>cloud</a:t>
                      </a:r>
                      <a:endParaRPr/>
                    </a:p>
                  </a:txBody>
                  <a:tcPr anchor="ctr"/>
                </a:tc>
              </a:tr>
              <a:tr h="365760">
                <a:tc>
                  <a:txBody>
                    <a:bodyPr/>
                    <a:p>
                      <a:pPr algn="l">
                        <a:defRPr/>
                      </a:pPr>
                      <a:r>
                        <a:rPr sz="2000"/>
                        <a:t>Data is stored as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2000"/>
                        <a:t>Files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2000"/>
                        <a:t>Objects with </a:t>
                      </a:r>
                      <a:r>
                        <a:rPr sz="2000" b="1"/>
                        <a:t>metadata</a:t>
                      </a:r>
                      <a:endParaRPr/>
                    </a:p>
                  </a:txBody>
                  <a:tcPr anchor="ctr"/>
                </a:tc>
              </a:tr>
              <a:tr h="365760">
                <a:tc>
                  <a:txBody>
                    <a:bodyPr/>
                    <a:p>
                      <a:pPr algn="l">
                        <a:defRPr/>
                      </a:pPr>
                      <a:r>
                        <a:rPr sz="2000"/>
                        <a:t>Hierarchy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2000"/>
                        <a:t>Folders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2000"/>
                        <a:t>None (</a:t>
                      </a:r>
                      <a:r>
                        <a:rPr sz="2000" b="1" i="1"/>
                        <a:t>Data lake</a:t>
                      </a:r>
                      <a:r>
                        <a:rPr sz="2000"/>
                        <a:t>)</a:t>
                      </a:r>
                      <a:endParaRPr/>
                    </a:p>
                  </a:txBody>
                  <a:tcPr anchor="ctr"/>
                </a:tc>
              </a:tr>
              <a:tr h="365760">
                <a:tc>
                  <a:txBody>
                    <a:bodyPr/>
                    <a:p>
                      <a:pPr algn="l">
                        <a:defRPr/>
                      </a:pPr>
                      <a:r>
                        <a:rPr sz="2000"/>
                        <a:t>Data can be accessed through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2000"/>
                        <a:t>File browser (loading)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2000" b="1"/>
                        <a:t>Webbrowser (streaming)</a:t>
                      </a:r>
                      <a:endParaRPr/>
                    </a:p>
                  </a:txBody>
                  <a:tcPr anchor="ctr"/>
                </a:tc>
              </a:tr>
              <a:tr h="365760">
                <a:tc>
                  <a:txBody>
                    <a:bodyPr/>
                    <a:p>
                      <a:pPr algn="l">
                        <a:defRPr/>
                      </a:pPr>
                      <a:r>
                        <a:rPr sz="2000"/>
                        <a:t>Sharing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2000"/>
                        <a:t>Copy data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2000"/>
                        <a:t>Via URL</a:t>
                      </a:r>
                      <a:endParaRPr/>
                    </a:p>
                  </a:txBody>
                  <a:tcPr anchor="ctr"/>
                </a:tc>
              </a:tr>
              <a:tr h="365760">
                <a:tc>
                  <a:txBody>
                    <a:bodyPr/>
                    <a:p>
                      <a:pPr algn="l">
                        <a:defRPr/>
                      </a:pPr>
                      <a:r>
                        <a:rPr sz="2000"/>
                        <a:t>Scalability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2000"/>
                        <a:t>Buy more harddrives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2000"/>
                        <a:t>Scales virtually indefinitely</a:t>
                      </a:r>
                      <a:endParaRPr/>
                    </a:p>
                  </a:txBody>
                  <a:tcPr anchor="ctr"/>
                </a:tc>
              </a:tr>
              <a:tr h="365760">
                <a:tc>
                  <a:txBody>
                    <a:bodyPr/>
                    <a:p>
                      <a:pPr algn="l">
                        <a:defRPr/>
                      </a:pPr>
                      <a:r>
                        <a:rPr sz="2000"/>
                        <a:t>Permissions</a:t>
                      </a:r>
                      <a:endParaRPr sz="200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2000"/>
                        <a:t>Per network-drive, per user locally</a:t>
                      </a:r>
                      <a:endParaRPr sz="200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2000"/>
                        <a:t>Data in </a:t>
                      </a:r>
                      <a:r>
                        <a:rPr sz="2000" b="1"/>
                        <a:t>buckets</a:t>
                      </a:r>
                      <a:endParaRPr sz="200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420365400" name="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 flipH="0" flipV="0">
            <a:off x="6744681" y="1600327"/>
            <a:ext cx="5311155" cy="4293693"/>
          </a:xfrm>
          <a:prstGeom prst="rect">
            <a:avLst/>
          </a:prstGeom>
        </p:spPr>
      </p:pic>
      <p:sp>
        <p:nvSpPr>
          <p:cNvPr id="148054186" name=""/>
          <p:cNvSpPr txBox="1"/>
          <p:nvPr/>
        </p:nvSpPr>
        <p:spPr bwMode="auto">
          <a:xfrm rot="0" flipH="0" flipV="0">
            <a:off x="7352630" y="5894021"/>
            <a:ext cx="4095255" cy="640440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200"/>
              <a:t>Image „Clara shares“ by Henning Falk</a:t>
            </a:r>
            <a:endParaRPr sz="1200"/>
          </a:p>
          <a:p>
            <a:pPr>
              <a:defRPr/>
            </a:pPr>
            <a:r>
              <a:rPr lang="de-DE" sz="1200" b="0" i="0" u="sng" strike="noStrike" cap="none" spc="0">
                <a:solidFill>
                  <a:schemeClr val="tx1"/>
                </a:solidFill>
                <a:latin typeface="Calibri"/>
                <a:ea typeface="Calibri"/>
                <a:cs typeface="Calibri"/>
                <a:hlinkClick r:id="rId4" tooltip=""/>
              </a:rPr>
              <a:t>https://github.com/zarr-developers/zarr-illustrations-falk-2022</a:t>
            </a:r>
            <a:endParaRPr sz="1200"/>
          </a:p>
          <a:p>
            <a:pPr>
              <a:defRPr/>
            </a:pPr>
            <a:r>
              <a:rPr sz="1200"/>
              <a:t>(c) NumFOCUS (CC-BY-4.0)</a:t>
            </a:r>
            <a:endParaRPr sz="12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11163735" name="Datumsplatzhalter 1"/>
          <p:cNvSpPr>
            <a:spLocks noGrp="1"/>
          </p:cNvSpPr>
          <p:nvPr>
            <p:ph type="dt" sz="half" idx="10"/>
          </p:nvPr>
        </p:nvSpPr>
        <p:spPr bwMode="auto">
          <a:xfrm>
            <a:off x="10833462" y="6537685"/>
            <a:ext cx="1123405" cy="31287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de-DE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09.12.2025</a:t>
            </a:r>
            <a:endParaRPr sz="1200"/>
          </a:p>
        </p:txBody>
      </p:sp>
      <p:sp>
        <p:nvSpPr>
          <p:cNvPr id="55473434" name="Fußzeilenplatzhalter 2"/>
          <p:cNvSpPr>
            <a:spLocks noGrp="1"/>
          </p:cNvSpPr>
          <p:nvPr>
            <p:ph type="ftr" sz="quarter" idx="11"/>
          </p:nvPr>
        </p:nvSpPr>
        <p:spPr bwMode="auto">
          <a:xfrm>
            <a:off x="4011741" y="6538911"/>
            <a:ext cx="4114800" cy="31287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en-US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Gerbi Teammeeting</a:t>
            </a:r>
            <a:endParaRPr sz="1200">
              <a:solidFill>
                <a:schemeClr val="bg1"/>
              </a:solidFill>
            </a:endParaRPr>
          </a:p>
        </p:txBody>
      </p:sp>
      <p:sp>
        <p:nvSpPr>
          <p:cNvPr id="2036446425" name="Foliennummernplatzhalter 3"/>
          <p:cNvSpPr>
            <a:spLocks noGrp="1"/>
          </p:cNvSpPr>
          <p:nvPr>
            <p:ph type="sldNum" sz="quarter" idx="12"/>
          </p:nvPr>
        </p:nvSpPr>
        <p:spPr bwMode="auto">
          <a:xfrm>
            <a:off x="235129" y="6537686"/>
            <a:ext cx="618308" cy="31287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fld id="{F778B8A3-24EB-ABB2-CA3A-54472BFBC370}" type="slidenum">
              <a:rPr lang="de-DE"/>
              <a:t/>
            </a:fld>
            <a:endParaRPr lang="de-DE"/>
          </a:p>
        </p:txBody>
      </p:sp>
      <p:sp>
        <p:nvSpPr>
          <p:cNvPr id="584521814" name="Titel 12"/>
          <p:cNvSpPr>
            <a:spLocks noGrp="1"/>
          </p:cNvSpPr>
          <p:nvPr>
            <p:ph type="title"/>
          </p:nvPr>
        </p:nvSpPr>
        <p:spPr bwMode="auto">
          <a:xfrm>
            <a:off x="235129" y="253865"/>
            <a:ext cx="9342000" cy="736311"/>
          </a:xfrm>
        </p:spPr>
        <p:txBody>
          <a:bodyPr/>
          <a:lstStyle>
            <a:lvl1pPr>
              <a:defRPr sz="4000">
                <a:latin typeface="Titillium Web"/>
              </a:defRPr>
            </a:lvl1pPr>
          </a:lstStyle>
          <a:p>
            <a:pPr>
              <a:defRPr/>
            </a:pPr>
            <a:r>
              <a:rPr>
                <a:solidFill>
                  <a:srgbClr val="00983A"/>
                </a:solidFill>
              </a:rPr>
              <a:t>Becoming </a:t>
            </a:r>
            <a:r>
              <a:rPr/>
              <a:t>OME-ZARR</a:t>
            </a:r>
            <a:endParaRPr/>
          </a:p>
        </p:txBody>
      </p:sp>
      <p:pic>
        <p:nvPicPr>
          <p:cNvPr id="161766160" name="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 flipH="0" flipV="0">
            <a:off x="400986" y="990177"/>
            <a:ext cx="2018363" cy="5353049"/>
          </a:xfrm>
          <a:prstGeom prst="rect">
            <a:avLst/>
          </a:prstGeom>
        </p:spPr>
      </p:pic>
      <p:pic>
        <p:nvPicPr>
          <p:cNvPr id="968262064" name=""/>
          <p:cNvPicPr>
            <a:picLocks noChangeAspect="1"/>
          </p:cNvPicPr>
          <p:nvPr/>
        </p:nvPicPr>
        <p:blipFill rotWithShape="1">
          <a:blip r:embed="rId4"/>
          <a:stretch/>
        </p:blipFill>
        <p:spPr bwMode="auto">
          <a:xfrm flipH="0" flipV="0">
            <a:off x="2764662" y="1247352"/>
            <a:ext cx="3304476" cy="4838699"/>
          </a:xfrm>
          <a:prstGeom prst="rect">
            <a:avLst/>
          </a:prstGeom>
        </p:spPr>
      </p:pic>
      <p:sp>
        <p:nvSpPr>
          <p:cNvPr id="1020961594" name=""/>
          <p:cNvSpPr txBox="1"/>
          <p:nvPr/>
        </p:nvSpPr>
        <p:spPr bwMode="auto">
          <a:xfrm rot="0" flipH="0" flipV="0">
            <a:off x="7285714" y="2284247"/>
            <a:ext cx="4582829" cy="91476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/>
              <a:t>Human-readable metadata header file contains all important information about image (axis ordering, pixel sizes, etc)</a:t>
            </a:r>
            <a:endParaRPr/>
          </a:p>
        </p:txBody>
      </p:sp>
      <p:cxnSp>
        <p:nvCxnSpPr>
          <p:cNvPr id="1025743385" name=""/>
          <p:cNvCxnSpPr/>
          <p:nvPr/>
        </p:nvCxnSpPr>
        <p:spPr bwMode="auto">
          <a:xfrm flipH="1" flipV="1">
            <a:off x="5741804" y="2827574"/>
            <a:ext cx="708391" cy="651057"/>
          </a:xfrm>
          <a:prstGeom prst="line">
            <a:avLst/>
          </a:prstGeom>
          <a:ln w="38099" cap="flat" cmpd="sng" algn="ctr">
            <a:solidFill>
              <a:srgbClr val="00983A"/>
            </a:solidFill>
            <a:prstDash val="solid"/>
            <a:miter lim="800000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4220566" name=""/>
          <p:cNvSpPr txBox="1"/>
          <p:nvPr/>
        </p:nvSpPr>
        <p:spPr bwMode="auto">
          <a:xfrm rot="0" flipH="0" flipV="0">
            <a:off x="6450195" y="3577165"/>
            <a:ext cx="4982923" cy="173772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/>
              <a:t>This is what „the spec“ defines:</a:t>
            </a:r>
            <a:endParaRPr/>
          </a:p>
          <a:p>
            <a:pPr>
              <a:defRPr/>
            </a:pPr>
            <a:endParaRPr/>
          </a:p>
          <a:p>
            <a:pPr>
              <a:defRPr/>
            </a:pPr>
            <a:r>
              <a:rPr i="1"/>
              <a:t>[..] </a:t>
            </a:r>
            <a:r>
              <a:rPr lang="de-DE" sz="1800" b="0" i="1" u="none" strike="noStrike" cap="none" spc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"multiscales" contains a list of dictionaries where each entry describes a multiscale image. [...] </a:t>
            </a:r>
            <a:r>
              <a:rPr lang="de-DE" sz="1800" b="0" i="1" u="none" strike="noStrike" cap="none" spc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Each "multiscales" dictionary MUST contain the field "datasets", which is a list of dictionaries</a:t>
            </a:r>
            <a:r>
              <a:rPr lang="de-DE" sz="1800" b="0" i="1" u="none" strike="noStrike" cap="none" spc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 [...]</a:t>
            </a:r>
            <a:endParaRPr i="1"/>
          </a:p>
        </p:txBody>
      </p:sp>
      <p:cxnSp>
        <p:nvCxnSpPr>
          <p:cNvPr id="1115291248" name=""/>
          <p:cNvCxnSpPr/>
          <p:nvPr/>
        </p:nvCxnSpPr>
        <p:spPr bwMode="auto">
          <a:xfrm flipH="1" flipV="0">
            <a:off x="4840258" y="1335689"/>
            <a:ext cx="700689" cy="251810"/>
          </a:xfrm>
          <a:prstGeom prst="line">
            <a:avLst/>
          </a:prstGeom>
          <a:ln w="28575" cap="flat" cmpd="sng" algn="ctr">
            <a:solidFill>
              <a:srgbClr val="00983A"/>
            </a:solidFill>
            <a:prstDash val="solid"/>
            <a:miter lim="800000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7536731" name=""/>
          <p:cNvSpPr txBox="1"/>
          <p:nvPr/>
        </p:nvSpPr>
        <p:spPr bwMode="auto">
          <a:xfrm rot="0" flipH="0" flipV="0">
            <a:off x="5672327" y="1193361"/>
            <a:ext cx="3427260" cy="640440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/>
              <a:t>[item1, item2..]: Array of stuff</a:t>
            </a:r>
            <a:endParaRPr/>
          </a:p>
          <a:p>
            <a:pPr>
              <a:defRPr/>
            </a:pPr>
            <a:r>
              <a:rPr/>
              <a:t>{“key“: </a:t>
            </a:r>
            <a:r>
              <a:rPr lang="de-DE" sz="1800" b="0" i="0" u="none" strike="noStrike" cap="none" spc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</a:t>
            </a:r>
            <a:r>
              <a:rPr/>
              <a:t>value“}: Dictionary of stuff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2310994" name="Datumsplatzhalter 1"/>
          <p:cNvSpPr>
            <a:spLocks noGrp="1"/>
          </p:cNvSpPr>
          <p:nvPr>
            <p:ph type="dt" sz="half" idx="10"/>
          </p:nvPr>
        </p:nvSpPr>
        <p:spPr bwMode="auto">
          <a:xfrm>
            <a:off x="10833462" y="6537685"/>
            <a:ext cx="1123405" cy="31287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de-DE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09.12.2025</a:t>
            </a:r>
            <a:endParaRPr sz="1200"/>
          </a:p>
        </p:txBody>
      </p:sp>
      <p:sp>
        <p:nvSpPr>
          <p:cNvPr id="1383072518" name="Fußzeilenplatzhalter 2"/>
          <p:cNvSpPr>
            <a:spLocks noGrp="1"/>
          </p:cNvSpPr>
          <p:nvPr>
            <p:ph type="ftr" sz="quarter" idx="11"/>
          </p:nvPr>
        </p:nvSpPr>
        <p:spPr bwMode="auto">
          <a:xfrm>
            <a:off x="4011741" y="6538911"/>
            <a:ext cx="4114800" cy="31287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r>
              <a:rPr lang="en-US" sz="1200" b="0" i="0" u="none" strike="noStrike" cap="none" spc="0">
                <a:solidFill>
                  <a:schemeClr val="bg1"/>
                </a:solidFill>
                <a:latin typeface="Titillium Web"/>
                <a:ea typeface="Titillium Web"/>
                <a:cs typeface="Titillium Web"/>
              </a:rPr>
              <a:t>Gerbi Teammeeting</a:t>
            </a:r>
            <a:endParaRPr sz="1200">
              <a:solidFill>
                <a:schemeClr val="bg1"/>
              </a:solidFill>
            </a:endParaRPr>
          </a:p>
        </p:txBody>
      </p:sp>
      <p:sp>
        <p:nvSpPr>
          <p:cNvPr id="895113609" name="Foliennummernplatzhalter 3"/>
          <p:cNvSpPr>
            <a:spLocks noGrp="1"/>
          </p:cNvSpPr>
          <p:nvPr>
            <p:ph type="sldNum" sz="quarter" idx="12"/>
          </p:nvPr>
        </p:nvSpPr>
        <p:spPr bwMode="auto">
          <a:xfrm>
            <a:off x="235129" y="6537686"/>
            <a:ext cx="618307" cy="31287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Titillium Web"/>
              </a:defRPr>
            </a:lvl1pPr>
          </a:lstStyle>
          <a:p>
            <a:pPr>
              <a:defRPr/>
            </a:pPr>
            <a:fld id="{872C32CA-07F1-38F7-CCF4-EDA785ECCE98}" type="slidenum">
              <a:rPr lang="de-DE"/>
              <a:t/>
            </a:fld>
            <a:endParaRPr lang="de-DE"/>
          </a:p>
        </p:txBody>
      </p:sp>
      <p:sp>
        <p:nvSpPr>
          <p:cNvPr id="1055292324" name="Titel 12"/>
          <p:cNvSpPr>
            <a:spLocks noGrp="1"/>
          </p:cNvSpPr>
          <p:nvPr>
            <p:ph type="title"/>
          </p:nvPr>
        </p:nvSpPr>
        <p:spPr bwMode="auto">
          <a:xfrm>
            <a:off x="235129" y="253865"/>
            <a:ext cx="9342000" cy="736310"/>
          </a:xfrm>
        </p:spPr>
        <p:txBody>
          <a:bodyPr/>
          <a:lstStyle>
            <a:lvl1pPr>
              <a:defRPr sz="4000">
                <a:latin typeface="Titillium Web"/>
              </a:defRPr>
            </a:lvl1pPr>
          </a:lstStyle>
          <a:p>
            <a:pPr>
              <a:defRPr/>
            </a:pPr>
            <a:r>
              <a:rPr/>
              <a:t>RFCs</a:t>
            </a:r>
            <a:endParaRPr/>
          </a:p>
        </p:txBody>
      </p:sp>
      <p:pic>
        <p:nvPicPr>
          <p:cNvPr id="2022502735" name="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 flipH="0" flipV="0">
            <a:off x="917754" y="1110865"/>
            <a:ext cx="10129617" cy="5035932"/>
          </a:xfrm>
          <a:prstGeom prst="rect">
            <a:avLst/>
          </a:prstGeom>
        </p:spPr>
      </p:pic>
      <p:sp>
        <p:nvSpPr>
          <p:cNvPr id="833350299" name=""/>
          <p:cNvSpPr/>
          <p:nvPr/>
        </p:nvSpPr>
        <p:spPr bwMode="auto">
          <a:xfrm rot="0" flipH="0" flipV="0">
            <a:off x="1906120" y="2375775"/>
            <a:ext cx="580258" cy="328448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96363199" name=""/>
          <p:cNvSpPr/>
          <p:nvPr/>
        </p:nvSpPr>
        <p:spPr bwMode="auto">
          <a:xfrm rot="10799989" flipH="0" flipV="0">
            <a:off x="11047372" y="2375776"/>
            <a:ext cx="580257" cy="328447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1_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onlyoffice/9.2.0.98</Application>
  <PresentationFormat>On-screen Show (4:3)</PresentationFormat>
  <Paragraphs>0</Paragraphs>
  <Slides>16</Slides>
  <Notes>16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0</LinksUpToDate>
  <SharedDoc>0</SharedDoc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Digital Infrastructure</dc:title>
  <dc:creator>Stefanie Weidtkamp-Peters</dc:creator>
  <cp:lastModifiedBy>Johannes Soltwedel</cp:lastModifiedBy>
  <cp:revision>76</cp:revision>
  <dcterms:created xsi:type="dcterms:W3CDTF">2021-03-09T11:04:16Z</dcterms:created>
  <dcterms:modified xsi:type="dcterms:W3CDTF">2025-12-11T11:53:16Z</dcterms:modified>
</cp:coreProperties>
</file>