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y="6858000" cx="12192000"/>
  <p:notesSz cx="6858000" cy="9144000"/>
  <p:embeddedFontLst>
    <p:embeddedFont>
      <p:font typeface="Open Sans"/>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4">
          <p15:clr>
            <a:srgbClr val="A4A3A4"/>
          </p15:clr>
        </p15:guide>
      </p15:sldGuideLst>
    </p:ext>
    <p:ext uri="GoogleSlidesCustomDataVersion2">
      <go:slidesCustomData xmlns:go="http://customooxmlschemas.google.com/" r:id="rId53" roundtripDataSignature="AMtx7mh3tZPl/p/jzEw5qCQyLAWrok+R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4"/>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font" Target="fonts/OpenSans-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italic.fntdata"/><Relationship Id="rId50" Type="http://schemas.openxmlformats.org/officeDocument/2006/relationships/font" Target="fonts/OpenSans-bold.fntdata"/><Relationship Id="rId53" Type="http://customschemas.google.com/relationships/presentationmetadata" Target="metadata"/><Relationship Id="rId52" Type="http://schemas.openxmlformats.org/officeDocument/2006/relationships/font" Target="fonts/OpenSans-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 name="Google Shape;18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 name="Google Shape;21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solidFill>
                  <a:srgbClr val="FF0000"/>
                </a:solidFill>
              </a:rPr>
              <a:t>Challenges: discomfort, misinterpretation</a:t>
            </a:r>
            <a:endParaRPr>
              <a:solidFill>
                <a:srgbClr val="FF0000"/>
              </a:solidFill>
            </a:endParaRPr>
          </a:p>
          <a:p>
            <a:pPr indent="0" lvl="0" marL="0" rtl="0" algn="l">
              <a:lnSpc>
                <a:spcPct val="100000"/>
              </a:lnSpc>
              <a:spcBef>
                <a:spcPts val="0"/>
              </a:spcBef>
              <a:spcAft>
                <a:spcPts val="0"/>
              </a:spcAft>
              <a:buSzPts val="1400"/>
              <a:buNone/>
            </a:pPr>
            <a:r>
              <a:rPr lang="en-US">
                <a:solidFill>
                  <a:srgbClr val="FF0000"/>
                </a:solidFill>
              </a:rPr>
              <a:t>Opportunities: growth, learning, teamwork</a:t>
            </a:r>
            <a:endParaRPr>
              <a:solidFill>
                <a:srgbClr val="FF0000"/>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solidFill>
                  <a:srgbClr val="FF0000"/>
                </a:solidFill>
              </a:rPr>
              <a:t>Challenges: discomfort, misinterpretation</a:t>
            </a:r>
            <a:endParaRPr>
              <a:solidFill>
                <a:srgbClr val="FF0000"/>
              </a:solidFill>
            </a:endParaRPr>
          </a:p>
          <a:p>
            <a:pPr indent="0" lvl="0" marL="0" rtl="0" algn="l">
              <a:lnSpc>
                <a:spcPct val="100000"/>
              </a:lnSpc>
              <a:spcBef>
                <a:spcPts val="0"/>
              </a:spcBef>
              <a:spcAft>
                <a:spcPts val="0"/>
              </a:spcAft>
              <a:buSzPts val="1400"/>
              <a:buNone/>
            </a:pPr>
            <a:r>
              <a:rPr lang="en-US">
                <a:solidFill>
                  <a:srgbClr val="FF0000"/>
                </a:solidFill>
              </a:rPr>
              <a:t>Opportunities: growth, learning, teamwork</a:t>
            </a:r>
            <a:endParaRPr>
              <a:solidFill>
                <a:srgbClr val="FF0000"/>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solidFill>
                  <a:srgbClr val="FF0000"/>
                </a:solidFill>
              </a:rPr>
              <a:t>Challenges: discomfort, misinterpretation</a:t>
            </a:r>
            <a:endParaRPr>
              <a:solidFill>
                <a:srgbClr val="FF0000"/>
              </a:solidFill>
            </a:endParaRPr>
          </a:p>
          <a:p>
            <a:pPr indent="0" lvl="0" marL="0" rtl="0" algn="l">
              <a:lnSpc>
                <a:spcPct val="100000"/>
              </a:lnSpc>
              <a:spcBef>
                <a:spcPts val="0"/>
              </a:spcBef>
              <a:spcAft>
                <a:spcPts val="0"/>
              </a:spcAft>
              <a:buSzPts val="1400"/>
              <a:buNone/>
            </a:pPr>
            <a:r>
              <a:rPr lang="en-US">
                <a:solidFill>
                  <a:srgbClr val="FF0000"/>
                </a:solidFill>
              </a:rPr>
              <a:t>Opportunities: growth, learning, teamwork</a:t>
            </a:r>
            <a:endParaRPr>
              <a:solidFill>
                <a:srgbClr val="FF0000"/>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8" name="Google Shape;24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solidFill>
                  <a:srgbClr val="FF0000"/>
                </a:solidFill>
              </a:rPr>
              <a:t>Challenges: discomfort, misinterpretation</a:t>
            </a:r>
            <a:endParaRPr>
              <a:solidFill>
                <a:srgbClr val="FF0000"/>
              </a:solidFill>
            </a:endParaRPr>
          </a:p>
          <a:p>
            <a:pPr indent="0" lvl="0" marL="0" rtl="0" algn="l">
              <a:lnSpc>
                <a:spcPct val="100000"/>
              </a:lnSpc>
              <a:spcBef>
                <a:spcPts val="0"/>
              </a:spcBef>
              <a:spcAft>
                <a:spcPts val="0"/>
              </a:spcAft>
              <a:buSzPts val="1400"/>
              <a:buNone/>
            </a:pPr>
            <a:r>
              <a:rPr lang="en-US">
                <a:solidFill>
                  <a:srgbClr val="FF0000"/>
                </a:solidFill>
              </a:rPr>
              <a:t>Opportunities: growth, learning, teamwork</a:t>
            </a:r>
            <a:endParaRPr>
              <a:solidFill>
                <a:srgbClr val="FF0000"/>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 name="Google Shape;26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4" name="Google Shape;27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3" name="Google Shape;283;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9" name="Google Shape;309;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9" name="Google Shape;31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2" name="Google Shape;35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 name="Google Shape;372;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2" name="Google Shape;38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Pros:</a:t>
            </a:r>
            <a:endParaRPr/>
          </a:p>
          <a:p>
            <a:pPr indent="0" lvl="0" marL="0" rtl="0" algn="l">
              <a:lnSpc>
                <a:spcPct val="100000"/>
              </a:lnSpc>
              <a:spcBef>
                <a:spcPts val="0"/>
              </a:spcBef>
              <a:spcAft>
                <a:spcPts val="0"/>
              </a:spcAft>
              <a:buSzPts val="1400"/>
              <a:buNone/>
            </a:pPr>
            <a:r>
              <a:rPr lang="en-US"/>
              <a:t>- Encourages transparency</a:t>
            </a:r>
            <a:endParaRPr/>
          </a:p>
          <a:p>
            <a:pPr indent="0" lvl="0" marL="0" rtl="0" algn="l">
              <a:lnSpc>
                <a:spcPct val="100000"/>
              </a:lnSpc>
              <a:spcBef>
                <a:spcPts val="0"/>
              </a:spcBef>
              <a:spcAft>
                <a:spcPts val="0"/>
              </a:spcAft>
              <a:buSzPts val="1400"/>
              <a:buNone/>
            </a:pPr>
            <a:r>
              <a:rPr lang="en-US"/>
              <a:t>- Enables machine readability</a:t>
            </a:r>
            <a:endParaRPr/>
          </a:p>
          <a:p>
            <a:pPr indent="0" lvl="0" marL="0" rtl="0" algn="l">
              <a:lnSpc>
                <a:spcPct val="100000"/>
              </a:lnSpc>
              <a:spcBef>
                <a:spcPts val="0"/>
              </a:spcBef>
              <a:spcAft>
                <a:spcPts val="0"/>
              </a:spcAft>
              <a:buSzPts val="1400"/>
              <a:buNone/>
            </a:pPr>
            <a:r>
              <a:rPr lang="en-US"/>
              <a:t>- Promotes collaboration</a:t>
            </a:r>
            <a:endParaRPr/>
          </a:p>
          <a:p>
            <a:pPr indent="0" lvl="0" marL="0" rtl="0" algn="l">
              <a:lnSpc>
                <a:spcPct val="100000"/>
              </a:lnSpc>
              <a:spcBef>
                <a:spcPts val="0"/>
              </a:spcBef>
              <a:spcAft>
                <a:spcPts val="0"/>
              </a:spcAft>
              <a:buSzPts val="1400"/>
              <a:buNone/>
            </a:pPr>
            <a:r>
              <a:rPr lang="en-US"/>
              <a:t>Cons:</a:t>
            </a:r>
            <a:endParaRPr/>
          </a:p>
          <a:p>
            <a:pPr indent="0" lvl="0" marL="0" rtl="0" algn="l">
              <a:lnSpc>
                <a:spcPct val="100000"/>
              </a:lnSpc>
              <a:spcBef>
                <a:spcPts val="0"/>
              </a:spcBef>
              <a:spcAft>
                <a:spcPts val="0"/>
              </a:spcAft>
              <a:buSzPts val="1400"/>
              <a:buNone/>
            </a:pPr>
            <a:r>
              <a:rPr lang="en-US"/>
              <a:t>- Time-consuming to implement</a:t>
            </a:r>
            <a:endParaRPr/>
          </a:p>
          <a:p>
            <a:pPr indent="0" lvl="0" marL="0" rtl="0" algn="l">
              <a:lnSpc>
                <a:spcPct val="100000"/>
              </a:lnSpc>
              <a:spcBef>
                <a:spcPts val="0"/>
              </a:spcBef>
              <a:spcAft>
                <a:spcPts val="0"/>
              </a:spcAft>
              <a:buSzPts val="1400"/>
              <a:buNone/>
            </a:pPr>
            <a:r>
              <a:rPr lang="en-US"/>
              <a:t>- Not all data can be open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6" name="Google Shape;426;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2" name="Google Shape;452;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0" name="Google Shape;46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7" name="Google Shape;467;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4" name="Google Shape;474;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3" name="Google Shape;48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0" name="Google Shape;490;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7" name="Google Shape;497;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18" name="Google Shape;11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4" name="Google Shape;504;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1" name="Google Shape;511;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9" name="Google Shape;519;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2" name="Google Shape;532;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 name="Google Shape;12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 name="Google Shape;13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1" name="Google Shape;16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15" name="Shape 15"/>
        <p:cNvGrpSpPr/>
        <p:nvPr/>
      </p:nvGrpSpPr>
      <p:grpSpPr>
        <a:xfrm>
          <a:off x="0" y="0"/>
          <a:ext cx="0" cy="0"/>
          <a:chOff x="0" y="0"/>
          <a:chExt cx="0" cy="0"/>
        </a:xfrm>
      </p:grpSpPr>
      <p:sp>
        <p:nvSpPr>
          <p:cNvPr id="16" name="Google Shape;16;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72" name="Shape 72"/>
        <p:cNvGrpSpPr/>
        <p:nvPr/>
      </p:nvGrpSpPr>
      <p:grpSpPr>
        <a:xfrm>
          <a:off x="0" y="0"/>
          <a:ext cx="0" cy="0"/>
          <a:chOff x="0" y="0"/>
          <a:chExt cx="0" cy="0"/>
        </a:xfrm>
      </p:grpSpPr>
      <p:sp>
        <p:nvSpPr>
          <p:cNvPr id="73" name="Google Shape;73;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5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78" name="Shape 78"/>
        <p:cNvGrpSpPr/>
        <p:nvPr/>
      </p:nvGrpSpPr>
      <p:grpSpPr>
        <a:xfrm>
          <a:off x="0" y="0"/>
          <a:ext cx="0" cy="0"/>
          <a:chOff x="0" y="0"/>
          <a:chExt cx="0" cy="0"/>
        </a:xfrm>
      </p:grpSpPr>
      <p:sp>
        <p:nvSpPr>
          <p:cNvPr id="79" name="Google Shape;79;p5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5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1" name="Shape 21"/>
        <p:cNvGrpSpPr/>
        <p:nvPr/>
      </p:nvGrpSpPr>
      <p:grpSpPr>
        <a:xfrm>
          <a:off x="0" y="0"/>
          <a:ext cx="0" cy="0"/>
          <a:chOff x="0" y="0"/>
          <a:chExt cx="0" cy="0"/>
        </a:xfrm>
      </p:grpSpPr>
      <p:sp>
        <p:nvSpPr>
          <p:cNvPr id="22" name="Google Shape;22;p4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4" name="Google Shape;24;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27" name="Shape 27"/>
        <p:cNvGrpSpPr/>
        <p:nvPr/>
      </p:nvGrpSpPr>
      <p:grpSpPr>
        <a:xfrm>
          <a:off x="0" y="0"/>
          <a:ext cx="0" cy="0"/>
          <a:chOff x="0" y="0"/>
          <a:chExt cx="0" cy="0"/>
        </a:xfrm>
      </p:grpSpPr>
      <p:sp>
        <p:nvSpPr>
          <p:cNvPr id="28" name="Google Shape;28;p4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33" name="Shape 33"/>
        <p:cNvGrpSpPr/>
        <p:nvPr/>
      </p:nvGrpSpPr>
      <p:grpSpPr>
        <a:xfrm>
          <a:off x="0" y="0"/>
          <a:ext cx="0" cy="0"/>
          <a:chOff x="0" y="0"/>
          <a:chExt cx="0" cy="0"/>
        </a:xfrm>
      </p:grpSpPr>
      <p:sp>
        <p:nvSpPr>
          <p:cNvPr id="34" name="Google Shape;34;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40" name="Shape 40"/>
        <p:cNvGrpSpPr/>
        <p:nvPr/>
      </p:nvGrpSpPr>
      <p:grpSpPr>
        <a:xfrm>
          <a:off x="0" y="0"/>
          <a:ext cx="0" cy="0"/>
          <a:chOff x="0" y="0"/>
          <a:chExt cx="0" cy="0"/>
        </a:xfrm>
      </p:grpSpPr>
      <p:sp>
        <p:nvSpPr>
          <p:cNvPr id="41" name="Google Shape;41;p4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4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4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4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4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49" name="Shape 49"/>
        <p:cNvGrpSpPr/>
        <p:nvPr/>
      </p:nvGrpSpPr>
      <p:grpSpPr>
        <a:xfrm>
          <a:off x="0" y="0"/>
          <a:ext cx="0" cy="0"/>
          <a:chOff x="0" y="0"/>
          <a:chExt cx="0" cy="0"/>
        </a:xfrm>
      </p:grpSpPr>
      <p:sp>
        <p:nvSpPr>
          <p:cNvPr id="50" name="Google Shape;50;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54" name="Shape 54"/>
        <p:cNvGrpSpPr/>
        <p:nvPr/>
      </p:nvGrpSpPr>
      <p:grpSpPr>
        <a:xfrm>
          <a:off x="0" y="0"/>
          <a:ext cx="0" cy="0"/>
          <a:chOff x="0" y="0"/>
          <a:chExt cx="0" cy="0"/>
        </a:xfrm>
      </p:grpSpPr>
      <p:sp>
        <p:nvSpPr>
          <p:cNvPr id="55" name="Google Shape;55;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58" name="Shape 58"/>
        <p:cNvGrpSpPr/>
        <p:nvPr/>
      </p:nvGrpSpPr>
      <p:grpSpPr>
        <a:xfrm>
          <a:off x="0" y="0"/>
          <a:ext cx="0" cy="0"/>
          <a:chOff x="0" y="0"/>
          <a:chExt cx="0" cy="0"/>
        </a:xfrm>
      </p:grpSpPr>
      <p:sp>
        <p:nvSpPr>
          <p:cNvPr id="59" name="Google Shape;59;p5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5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5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65" name="Shape 65"/>
        <p:cNvGrpSpPr/>
        <p:nvPr/>
      </p:nvGrpSpPr>
      <p:grpSpPr>
        <a:xfrm>
          <a:off x="0" y="0"/>
          <a:ext cx="0" cy="0"/>
          <a:chOff x="0" y="0"/>
          <a:chExt cx="0" cy="0"/>
        </a:xfrm>
      </p:grpSpPr>
      <p:sp>
        <p:nvSpPr>
          <p:cNvPr id="66" name="Google Shape;66;p5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53"/>
          <p:cNvSpPr/>
          <p:nvPr>
            <p:ph idx="2" type="pic"/>
          </p:nvPr>
        </p:nvSpPr>
        <p:spPr>
          <a:xfrm>
            <a:off x="5183188" y="987425"/>
            <a:ext cx="6172200" cy="4873625"/>
          </a:xfrm>
          <a:prstGeom prst="rect">
            <a:avLst/>
          </a:prstGeom>
          <a:noFill/>
          <a:ln>
            <a:noFill/>
          </a:ln>
        </p:spPr>
      </p:sp>
      <p:sp>
        <p:nvSpPr>
          <p:cNvPr id="68" name="Google Shape;68;p5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21.png"/><Relationship Id="rId5"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5.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35.jpg"/><Relationship Id="rId5"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41.jpg"/><Relationship Id="rId5"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13.png"/><Relationship Id="rId5"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4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4.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1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4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4.png"/><Relationship Id="rId4" Type="http://schemas.openxmlformats.org/officeDocument/2006/relationships/image" Target="../media/image42.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image" Target="../media/image40.png"/><Relationship Id="rId5" Type="http://schemas.openxmlformats.org/officeDocument/2006/relationships/image" Target="../media/image39.png"/><Relationship Id="rId6" Type="http://schemas.openxmlformats.org/officeDocument/2006/relationships/image" Target="../media/image37.png"/><Relationship Id="rId7" Type="http://schemas.openxmlformats.org/officeDocument/2006/relationships/image" Target="../media/image45.png"/><Relationship Id="rId8" Type="http://schemas.openxmlformats.org/officeDocument/2006/relationships/image" Target="../media/image4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grpSp>
        <p:nvGrpSpPr>
          <p:cNvPr id="88" name="Google Shape;88;p1"/>
          <p:cNvGrpSpPr/>
          <p:nvPr/>
        </p:nvGrpSpPr>
        <p:grpSpPr>
          <a:xfrm>
            <a:off x="-12700" y="0"/>
            <a:ext cx="12204699" cy="6858000"/>
            <a:chOff x="-12700" y="0"/>
            <a:chExt cx="12204699" cy="6858000"/>
          </a:xfrm>
        </p:grpSpPr>
        <p:pic>
          <p:nvPicPr>
            <p:cNvPr id="89" name="Google Shape;89;p1"/>
            <p:cNvPicPr preferRelativeResize="0"/>
            <p:nvPr/>
          </p:nvPicPr>
          <p:blipFill rotWithShape="1">
            <a:blip r:embed="rId3">
              <a:alphaModFix/>
            </a:blip>
            <a:srcRect b="0" l="0" r="0" t="0"/>
            <a:stretch/>
          </p:blipFill>
          <p:spPr>
            <a:xfrm>
              <a:off x="2855342" y="0"/>
              <a:ext cx="9336657" cy="6858000"/>
            </a:xfrm>
            <a:prstGeom prst="rect">
              <a:avLst/>
            </a:prstGeom>
            <a:noFill/>
            <a:ln>
              <a:noFill/>
            </a:ln>
          </p:spPr>
        </p:pic>
        <p:pic>
          <p:nvPicPr>
            <p:cNvPr id="90" name="Google Shape;90;p1"/>
            <p:cNvPicPr preferRelativeResize="0"/>
            <p:nvPr/>
          </p:nvPicPr>
          <p:blipFill rotWithShape="1">
            <a:blip r:embed="rId3">
              <a:alphaModFix/>
            </a:blip>
            <a:srcRect b="0" l="0" r="56463" t="0"/>
            <a:stretch/>
          </p:blipFill>
          <p:spPr>
            <a:xfrm flipH="1">
              <a:off x="-12700" y="0"/>
              <a:ext cx="2868042" cy="6858000"/>
            </a:xfrm>
            <a:prstGeom prst="rect">
              <a:avLst/>
            </a:prstGeom>
            <a:noFill/>
            <a:ln>
              <a:noFill/>
            </a:ln>
          </p:spPr>
        </p:pic>
      </p:grpSp>
      <p:sp>
        <p:nvSpPr>
          <p:cNvPr id="91" name="Google Shape;91;p1"/>
          <p:cNvSpPr/>
          <p:nvPr/>
        </p:nvSpPr>
        <p:spPr>
          <a:xfrm>
            <a:off x="-12700" y="0"/>
            <a:ext cx="8209472" cy="218521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a:t>
            </a:r>
            <a:r>
              <a:rPr b="1" i="0" lang="en-US" sz="4000" u="none" cap="none" strike="noStrike">
                <a:solidFill>
                  <a:srgbClr val="FFFFFF"/>
                </a:solidFill>
                <a:latin typeface="Arial"/>
                <a:ea typeface="Arial"/>
                <a:cs typeface="Arial"/>
                <a:sym typeface="Arial"/>
              </a:rPr>
              <a:t>Hybrid Learn-to-Learn Course on Scientific Programming and Workflow Management</a:t>
            </a:r>
            <a:endParaRPr b="0" i="0" sz="4000" u="none" cap="none" strike="noStrike">
              <a:solidFill>
                <a:schemeClr val="dk1"/>
              </a:solidFill>
              <a:latin typeface="Arial"/>
              <a:ea typeface="Arial"/>
              <a:cs typeface="Arial"/>
              <a:sym typeface="Arial"/>
            </a:endParaRPr>
          </a:p>
        </p:txBody>
      </p:sp>
      <p:sp>
        <p:nvSpPr>
          <p:cNvPr id="92" name="Google Shape;92;p1"/>
          <p:cNvSpPr/>
          <p:nvPr/>
        </p:nvSpPr>
        <p:spPr>
          <a:xfrm>
            <a:off x="2256346" y="2090100"/>
            <a:ext cx="3228149" cy="76944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lt1"/>
              </a:solidFill>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Open Sans"/>
                <a:ea typeface="Open Sans"/>
                <a:cs typeface="Open Sans"/>
                <a:sym typeface="Open Sans"/>
              </a:rPr>
              <a:t> </a:t>
            </a:r>
            <a:r>
              <a:rPr b="1" i="1" lang="en-US" sz="1800" u="none" cap="none" strike="noStrike">
                <a:solidFill>
                  <a:schemeClr val="lt1"/>
                </a:solidFill>
                <a:latin typeface="Open Sans"/>
                <a:ea typeface="Open Sans"/>
                <a:cs typeface="Open Sans"/>
                <a:sym typeface="Open Sans"/>
              </a:rPr>
              <a:t>Tatiane Micheletti, Chris Wudel, Otis Senalor</a:t>
            </a:r>
            <a:endParaRPr b="0" i="0" sz="1800" u="none" cap="none" strike="noStrike">
              <a:solidFill>
                <a:schemeClr val="lt1"/>
              </a:solidFill>
              <a:latin typeface="Calibri"/>
              <a:ea typeface="Calibri"/>
              <a:cs typeface="Calibri"/>
              <a:sym typeface="Calibri"/>
            </a:endParaRPr>
          </a:p>
        </p:txBody>
      </p:sp>
      <p:pic>
        <p:nvPicPr>
          <p:cNvPr id="93" name="Google Shape;93;p1"/>
          <p:cNvPicPr preferRelativeResize="0"/>
          <p:nvPr/>
        </p:nvPicPr>
        <p:blipFill rotWithShape="1">
          <a:blip r:embed="rId4">
            <a:alphaModFix/>
          </a:blip>
          <a:srcRect b="0" l="0" r="0" t="0"/>
          <a:stretch/>
        </p:blipFill>
        <p:spPr>
          <a:xfrm>
            <a:off x="5732954" y="2243875"/>
            <a:ext cx="2068308" cy="595953"/>
          </a:xfrm>
          <a:prstGeom prst="rect">
            <a:avLst/>
          </a:prstGeom>
          <a:noFill/>
          <a:ln>
            <a:noFill/>
          </a:ln>
        </p:spPr>
      </p:pic>
      <p:pic>
        <p:nvPicPr>
          <p:cNvPr id="94" name="Google Shape;94;p1"/>
          <p:cNvPicPr preferRelativeResize="0"/>
          <p:nvPr/>
        </p:nvPicPr>
        <p:blipFill rotWithShape="1">
          <a:blip r:embed="rId5">
            <a:alphaModFix/>
          </a:blip>
          <a:srcRect b="0" l="0" r="0" t="0"/>
          <a:stretch/>
        </p:blipFill>
        <p:spPr>
          <a:xfrm>
            <a:off x="201990" y="2243875"/>
            <a:ext cx="2054356" cy="597409"/>
          </a:xfrm>
          <a:prstGeom prst="rect">
            <a:avLst/>
          </a:prstGeom>
          <a:noFill/>
          <a:ln>
            <a:noFill/>
          </a:ln>
        </p:spPr>
      </p:pic>
      <p:grpSp>
        <p:nvGrpSpPr>
          <p:cNvPr id="95" name="Google Shape;95;p1"/>
          <p:cNvGrpSpPr/>
          <p:nvPr/>
        </p:nvGrpSpPr>
        <p:grpSpPr>
          <a:xfrm>
            <a:off x="201990" y="4093463"/>
            <a:ext cx="6923692" cy="2098491"/>
            <a:chOff x="-12699" y="3251200"/>
            <a:chExt cx="8097207" cy="2276291"/>
          </a:xfrm>
        </p:grpSpPr>
        <p:pic>
          <p:nvPicPr>
            <p:cNvPr id="96" name="Google Shape;96;p1"/>
            <p:cNvPicPr preferRelativeResize="0"/>
            <p:nvPr/>
          </p:nvPicPr>
          <p:blipFill rotWithShape="1">
            <a:blip r:embed="rId6">
              <a:alphaModFix/>
            </a:blip>
            <a:srcRect b="18350" l="0" r="0" t="0"/>
            <a:stretch/>
          </p:blipFill>
          <p:spPr>
            <a:xfrm>
              <a:off x="-12699" y="3251200"/>
              <a:ext cx="8097207" cy="2276291"/>
            </a:xfrm>
            <a:prstGeom prst="rect">
              <a:avLst/>
            </a:prstGeom>
            <a:noFill/>
            <a:ln>
              <a:noFill/>
            </a:ln>
          </p:spPr>
        </p:pic>
        <p:pic>
          <p:nvPicPr>
            <p:cNvPr id="97" name="Google Shape;97;p1"/>
            <p:cNvPicPr preferRelativeResize="0"/>
            <p:nvPr/>
          </p:nvPicPr>
          <p:blipFill rotWithShape="1">
            <a:blip r:embed="rId7">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10"/>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83" name="Google Shape;183;p10"/>
          <p:cNvSpPr/>
          <p:nvPr/>
        </p:nvSpPr>
        <p:spPr>
          <a:xfrm>
            <a:off x="4359215" y="802640"/>
            <a:ext cx="7133649" cy="545592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SpaDES is a family of R packages initially developed for simulation spatial discrete events. It evolved to become a formalization of models to support the implementation of PERFICT and FAIR principles.</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It promotes modular, interoperable,  and reproducible modeling.</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Usage</a:t>
            </a:r>
            <a:endParaRPr b="1" i="0" sz="2800" u="none" cap="none" strike="noStrike">
              <a:solidFill>
                <a:schemeClr val="lt1"/>
              </a:solidFill>
              <a:latin typeface="Arial"/>
              <a:ea typeface="Arial"/>
              <a:cs typeface="Arial"/>
              <a:sym typeface="Arial"/>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Forest, wildlife, land-use modeling</a:t>
            </a:r>
            <a:endParaRPr b="1" i="0" sz="2800" u="none" cap="none" strike="noStrike">
              <a:solidFill>
                <a:schemeClr val="lt1"/>
              </a:solidFill>
              <a:latin typeface="Arial"/>
              <a:ea typeface="Arial"/>
              <a:cs typeface="Arial"/>
              <a:sym typeface="Arial"/>
            </a:endParaRPr>
          </a:p>
        </p:txBody>
      </p:sp>
      <p:pic>
        <p:nvPicPr>
          <p:cNvPr id="184" name="Google Shape;184;p10"/>
          <p:cNvPicPr preferRelativeResize="0"/>
          <p:nvPr/>
        </p:nvPicPr>
        <p:blipFill rotWithShape="1">
          <a:blip r:embed="rId4">
            <a:alphaModFix/>
          </a:blip>
          <a:srcRect b="0" l="0" r="0" t="0"/>
          <a:stretch/>
        </p:blipFill>
        <p:spPr>
          <a:xfrm>
            <a:off x="0" y="2159766"/>
            <a:ext cx="3734951" cy="3734951"/>
          </a:xfrm>
          <a:prstGeom prst="rect">
            <a:avLst/>
          </a:prstGeom>
          <a:noFill/>
          <a:ln>
            <a:noFill/>
          </a:ln>
        </p:spPr>
      </p:pic>
      <p:sp>
        <p:nvSpPr>
          <p:cNvPr id="185" name="Google Shape;185;p10"/>
          <p:cNvSpPr/>
          <p:nvPr/>
        </p:nvSpPr>
        <p:spPr>
          <a:xfrm>
            <a:off x="653965" y="599440"/>
            <a:ext cx="598682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SpaDES</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11"/>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91" name="Google Shape;191;p11"/>
          <p:cNvSpPr/>
          <p:nvPr/>
        </p:nvSpPr>
        <p:spPr>
          <a:xfrm>
            <a:off x="3803015" y="550507"/>
            <a:ext cx="8021955" cy="455743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rgbClr val="FFFF00"/>
                </a:solidFill>
                <a:latin typeface="Arial"/>
                <a:ea typeface="Arial"/>
                <a:cs typeface="Arial"/>
                <a:sym typeface="Arial"/>
              </a:rPr>
              <a:t>TASK: </a:t>
            </a:r>
            <a:r>
              <a:rPr b="1" i="0" lang="en-US" sz="2800" u="none" cap="none" strike="noStrike">
                <a:solidFill>
                  <a:schemeClr val="lt1"/>
                </a:solidFill>
                <a:latin typeface="Arial"/>
                <a:ea typeface="Arial"/>
                <a:cs typeface="Arial"/>
                <a:sym typeface="Arial"/>
              </a:rPr>
              <a:t>In your group, think about pros and cons of adhering to FAIR and PERFICT in science, using protocols such as TRACE and ODD, and software as SpaDES.</a:t>
            </a:r>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 </a:t>
            </a:r>
            <a:r>
              <a:rPr b="1" i="0" lang="en-US" sz="2800" u="none" cap="none" strike="noStrike">
                <a:solidFill>
                  <a:srgbClr val="FFFF00"/>
                </a:solidFill>
                <a:latin typeface="Arial"/>
                <a:ea typeface="Arial"/>
                <a:cs typeface="Arial"/>
                <a:sym typeface="Arial"/>
              </a:rPr>
              <a:t>🡪 one per paper slip!</a:t>
            </a:r>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lt1"/>
              </a:buClr>
              <a:buSzPts val="2800"/>
              <a:buFont typeface="Arial"/>
              <a:buNone/>
            </a:pPr>
            <a:r>
              <a:rPr b="1" i="0" lang="en-US" sz="4400" u="none" cap="none" strike="noStrike">
                <a:solidFill>
                  <a:srgbClr val="92D050"/>
                </a:solidFill>
                <a:latin typeface="Arial"/>
                <a:ea typeface="Arial"/>
                <a:cs typeface="Arial"/>
                <a:sym typeface="Arial"/>
              </a:rPr>
              <a:t>Green paper: Pro</a:t>
            </a:r>
            <a:endParaRPr/>
          </a:p>
          <a:p>
            <a:pPr indent="0" lvl="0" marL="0" marR="0" rtl="0" algn="l">
              <a:lnSpc>
                <a:spcPct val="150000"/>
              </a:lnSpc>
              <a:spcBef>
                <a:spcPts val="0"/>
              </a:spcBef>
              <a:spcAft>
                <a:spcPts val="0"/>
              </a:spcAft>
              <a:buClr>
                <a:schemeClr val="lt1"/>
              </a:buClr>
              <a:buSzPts val="2800"/>
              <a:buFont typeface="Arial"/>
              <a:buNone/>
            </a:pPr>
            <a:r>
              <a:rPr b="1" i="0" lang="en-US" sz="4400" u="none" cap="none" strike="noStrike">
                <a:solidFill>
                  <a:srgbClr val="FF0000"/>
                </a:solidFill>
                <a:latin typeface="Arial"/>
                <a:ea typeface="Arial"/>
                <a:cs typeface="Arial"/>
                <a:sym typeface="Arial"/>
              </a:rPr>
              <a:t>Red paper: Con</a:t>
            </a:r>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Please, place your papers on the board.</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192" name="Google Shape;192;p11"/>
          <p:cNvSpPr/>
          <p:nvPr/>
        </p:nvSpPr>
        <p:spPr>
          <a:xfrm>
            <a:off x="0" y="0"/>
            <a:ext cx="3540760"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3" name="Google Shape;193;p11"/>
          <p:cNvSpPr txBox="1"/>
          <p:nvPr>
            <p:ph type="title"/>
          </p:nvPr>
        </p:nvSpPr>
        <p:spPr>
          <a:xfrm>
            <a:off x="218440" y="1153795"/>
            <a:ext cx="2696845" cy="446087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4400"/>
              <a:buFont typeface="Calibri"/>
              <a:buNone/>
            </a:pPr>
            <a:r>
              <a:rPr lang="en-US">
                <a:solidFill>
                  <a:srgbClr val="FFFFFF"/>
                </a:solidFill>
              </a:rPr>
              <a:t>FAIR PERFICT</a:t>
            </a:r>
            <a:br>
              <a:rPr lang="en-US">
                <a:solidFill>
                  <a:srgbClr val="FFFFFF"/>
                </a:solidFill>
              </a:rPr>
            </a:br>
            <a:r>
              <a:rPr lang="en-US">
                <a:solidFill>
                  <a:srgbClr val="FFFFFF"/>
                </a:solidFill>
              </a:rPr>
              <a:t>TRACE</a:t>
            </a:r>
            <a:br>
              <a:rPr lang="en-US">
                <a:solidFill>
                  <a:srgbClr val="FFFFFF"/>
                </a:solidFill>
              </a:rPr>
            </a:br>
            <a:r>
              <a:rPr lang="en-US">
                <a:solidFill>
                  <a:srgbClr val="FFFFFF"/>
                </a:solidFill>
              </a:rPr>
              <a:t>ODD</a:t>
            </a:r>
            <a:br>
              <a:rPr lang="en-US">
                <a:solidFill>
                  <a:srgbClr val="FFFFFF"/>
                </a:solidFill>
              </a:rPr>
            </a:br>
            <a:r>
              <a:rPr lang="en-US">
                <a:solidFill>
                  <a:srgbClr val="FFFFFF"/>
                </a:solidFill>
              </a:rPr>
              <a:t>SpaDES</a:t>
            </a:r>
            <a:endParaRPr>
              <a:solidFill>
                <a:srgbClr val="FFFFFF"/>
              </a:solidFill>
            </a:endParaRPr>
          </a:p>
        </p:txBody>
      </p:sp>
      <p:pic>
        <p:nvPicPr>
          <p:cNvPr id="194" name="Google Shape;194;p11"/>
          <p:cNvPicPr preferRelativeResize="0"/>
          <p:nvPr/>
        </p:nvPicPr>
        <p:blipFill rotWithShape="1">
          <a:blip r:embed="rId4">
            <a:alphaModFix/>
          </a:blip>
          <a:srcRect b="0" l="0" r="0" t="0"/>
          <a:stretch/>
        </p:blipFill>
        <p:spPr>
          <a:xfrm>
            <a:off x="10626717" y="5049583"/>
            <a:ext cx="1346843" cy="149292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p12"/>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00" name="Google Shape;200;p12"/>
          <p:cNvSpPr/>
          <p:nvPr/>
        </p:nvSpPr>
        <p:spPr>
          <a:xfrm>
            <a:off x="3803015" y="550507"/>
            <a:ext cx="8021955" cy="455743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800"/>
              <a:buFont typeface="Arial"/>
              <a:buNone/>
            </a:pPr>
            <a:r>
              <a:rPr b="1" i="0" lang="en-US" sz="4400" u="none" cap="none" strike="noStrike">
                <a:solidFill>
                  <a:srgbClr val="FFFF00"/>
                </a:solidFill>
                <a:latin typeface="Arial"/>
                <a:ea typeface="Arial"/>
                <a:cs typeface="Arial"/>
                <a:sym typeface="Arial"/>
              </a:rPr>
              <a:t>DISCUSSION: </a:t>
            </a:r>
            <a:endParaRPr/>
          </a:p>
          <a:p>
            <a:pPr indent="0" lvl="0" marL="0" marR="0" rtl="0" algn="l">
              <a:lnSpc>
                <a:spcPct val="100000"/>
              </a:lnSpc>
              <a:spcBef>
                <a:spcPts val="0"/>
              </a:spcBef>
              <a:spcAft>
                <a:spcPts val="0"/>
              </a:spcAft>
              <a:buClr>
                <a:schemeClr val="lt1"/>
              </a:buClr>
              <a:buSzPts val="2800"/>
              <a:buFont typeface="Arial"/>
              <a:buNone/>
            </a:pPr>
            <a:r>
              <a:t/>
            </a:r>
            <a:endParaRPr b="1" i="0" sz="4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rPr b="1" i="0" lang="en-US" sz="4400" u="none" cap="none" strike="noStrike">
                <a:solidFill>
                  <a:schemeClr val="lt1"/>
                </a:solidFill>
                <a:latin typeface="Arial"/>
                <a:ea typeface="Arial"/>
                <a:cs typeface="Arial"/>
                <a:sym typeface="Arial"/>
              </a:rPr>
              <a:t>What can we learn about it?</a:t>
            </a:r>
            <a:endParaRPr b="1" i="0" sz="4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4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4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4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4400" u="none" cap="none" strike="noStrike">
              <a:solidFill>
                <a:schemeClr val="lt1"/>
              </a:solidFill>
              <a:latin typeface="Arial"/>
              <a:ea typeface="Arial"/>
              <a:cs typeface="Arial"/>
              <a:sym typeface="Arial"/>
            </a:endParaRPr>
          </a:p>
        </p:txBody>
      </p:sp>
      <p:sp>
        <p:nvSpPr>
          <p:cNvPr id="201" name="Google Shape;201;p12"/>
          <p:cNvSpPr/>
          <p:nvPr/>
        </p:nvSpPr>
        <p:spPr>
          <a:xfrm>
            <a:off x="31115" y="0"/>
            <a:ext cx="3540760"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2" name="Google Shape;202;p12"/>
          <p:cNvPicPr preferRelativeResize="0"/>
          <p:nvPr/>
        </p:nvPicPr>
        <p:blipFill rotWithShape="1">
          <a:blip r:embed="rId4">
            <a:alphaModFix/>
          </a:blip>
          <a:srcRect b="0" l="0" r="0" t="0"/>
          <a:stretch/>
        </p:blipFill>
        <p:spPr>
          <a:xfrm>
            <a:off x="10626717" y="5042626"/>
            <a:ext cx="1346843" cy="1506835"/>
          </a:xfrm>
          <a:prstGeom prst="rect">
            <a:avLst/>
          </a:prstGeom>
          <a:noFill/>
          <a:ln>
            <a:noFill/>
          </a:ln>
        </p:spPr>
      </p:pic>
      <p:sp>
        <p:nvSpPr>
          <p:cNvPr id="203" name="Google Shape;203;p12"/>
          <p:cNvSpPr txBox="1"/>
          <p:nvPr/>
        </p:nvSpPr>
        <p:spPr>
          <a:xfrm>
            <a:off x="218440" y="1153795"/>
            <a:ext cx="2696845" cy="4460875"/>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FFFFFF"/>
              </a:buClr>
              <a:buSzPts val="4400"/>
              <a:buFont typeface="Calibri"/>
              <a:buNone/>
            </a:pPr>
            <a:r>
              <a:rPr b="0" i="0" lang="en-US" sz="4400" u="none" cap="none" strike="noStrike">
                <a:solidFill>
                  <a:srgbClr val="FFFFFF"/>
                </a:solidFill>
                <a:latin typeface="Calibri"/>
                <a:ea typeface="Calibri"/>
                <a:cs typeface="Calibri"/>
                <a:sym typeface="Calibri"/>
              </a:rPr>
              <a:t>FAIR PERFICT</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TRACE</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ODD</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SpaDES</a:t>
            </a:r>
            <a:endParaRPr b="0" i="0" sz="4400" u="none" cap="none" strike="noStrike">
              <a:solidFill>
                <a:srgbClr val="FFFFFF"/>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pic>
        <p:nvPicPr>
          <p:cNvPr id="208" name="Google Shape;208;p13"/>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09" name="Google Shape;209;p13"/>
          <p:cNvSpPr/>
          <p:nvPr/>
        </p:nvSpPr>
        <p:spPr>
          <a:xfrm>
            <a:off x="3803015" y="550507"/>
            <a:ext cx="8021955" cy="455743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rgbClr val="FFFF00"/>
                </a:solidFill>
                <a:latin typeface="Arial"/>
                <a:ea typeface="Arial"/>
                <a:cs typeface="Arial"/>
                <a:sym typeface="Arial"/>
              </a:rPr>
              <a:t>TASK: </a:t>
            </a:r>
            <a:r>
              <a:rPr b="1" i="0" lang="en-US" sz="2800" u="none" cap="none" strike="noStrike">
                <a:solidFill>
                  <a:schemeClr val="lt1"/>
                </a:solidFill>
                <a:latin typeface="Arial"/>
                <a:ea typeface="Arial"/>
                <a:cs typeface="Arial"/>
                <a:sym typeface="Arial"/>
              </a:rPr>
              <a:t>How can you ensure </a:t>
            </a:r>
            <a:r>
              <a:rPr b="1" i="0" lang="en-US" sz="2800" u="none" cap="none" strike="noStrike">
                <a:solidFill>
                  <a:srgbClr val="FFFF00"/>
                </a:solidFill>
                <a:latin typeface="Arial"/>
                <a:ea typeface="Arial"/>
                <a:cs typeface="Arial"/>
                <a:sym typeface="Arial"/>
              </a:rPr>
              <a:t>YOUR</a:t>
            </a:r>
            <a:r>
              <a:rPr b="1" i="0" lang="en-US" sz="2800" u="none" cap="none" strike="noStrike">
                <a:solidFill>
                  <a:schemeClr val="lt1"/>
                </a:solidFill>
                <a:latin typeface="Arial"/>
                <a:ea typeface="Arial"/>
                <a:cs typeface="Arial"/>
                <a:sym typeface="Arial"/>
              </a:rPr>
              <a:t> dataset and workflow follow the FAIR principles? </a:t>
            </a:r>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 </a:t>
            </a:r>
            <a:r>
              <a:rPr b="1" i="0" lang="en-US" sz="2800" u="none" cap="none" strike="noStrike">
                <a:solidFill>
                  <a:srgbClr val="FFFF00"/>
                </a:solidFill>
                <a:latin typeface="Arial"/>
                <a:ea typeface="Arial"/>
                <a:cs typeface="Arial"/>
                <a:sym typeface="Arial"/>
              </a:rPr>
              <a:t>🡪 INDIVIDUAL! </a:t>
            </a:r>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rgbClr val="FFFF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Share it with the group.</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10" name="Google Shape;210;p13"/>
          <p:cNvSpPr/>
          <p:nvPr/>
        </p:nvSpPr>
        <p:spPr>
          <a:xfrm>
            <a:off x="0" y="0"/>
            <a:ext cx="3540760"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1" name="Google Shape;211;p13"/>
          <p:cNvPicPr preferRelativeResize="0"/>
          <p:nvPr/>
        </p:nvPicPr>
        <p:blipFill rotWithShape="1">
          <a:blip r:embed="rId4">
            <a:alphaModFix/>
          </a:blip>
          <a:srcRect b="0" l="0" r="0" t="0"/>
          <a:stretch/>
        </p:blipFill>
        <p:spPr>
          <a:xfrm>
            <a:off x="10626717" y="5042626"/>
            <a:ext cx="1346843" cy="1506835"/>
          </a:xfrm>
          <a:prstGeom prst="rect">
            <a:avLst/>
          </a:prstGeom>
          <a:noFill/>
          <a:ln>
            <a:noFill/>
          </a:ln>
        </p:spPr>
      </p:pic>
      <p:sp>
        <p:nvSpPr>
          <p:cNvPr id="212" name="Google Shape;212;p13"/>
          <p:cNvSpPr txBox="1"/>
          <p:nvPr/>
        </p:nvSpPr>
        <p:spPr>
          <a:xfrm>
            <a:off x="218440" y="1153795"/>
            <a:ext cx="2696845" cy="4460875"/>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FFFFFF"/>
              </a:buClr>
              <a:buSzPts val="4400"/>
              <a:buFont typeface="Calibri"/>
              <a:buNone/>
            </a:pPr>
            <a:r>
              <a:rPr b="0" i="0" lang="en-US" sz="4400" u="none" cap="none" strike="noStrike">
                <a:solidFill>
                  <a:srgbClr val="FFFFFF"/>
                </a:solidFill>
                <a:latin typeface="Calibri"/>
                <a:ea typeface="Calibri"/>
                <a:cs typeface="Calibri"/>
                <a:sym typeface="Calibri"/>
              </a:rPr>
              <a:t>FAIR PERFICT</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TRACE</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ODD</a:t>
            </a:r>
            <a:br>
              <a:rPr b="0" i="0" lang="en-US" sz="4400" u="none" cap="none" strike="noStrike">
                <a:solidFill>
                  <a:srgbClr val="FFFFFF"/>
                </a:solidFill>
                <a:latin typeface="Calibri"/>
                <a:ea typeface="Calibri"/>
                <a:cs typeface="Calibri"/>
                <a:sym typeface="Calibri"/>
              </a:rPr>
            </a:br>
            <a:r>
              <a:rPr b="0" i="0" lang="en-US" sz="4400" u="none" cap="none" strike="noStrike">
                <a:solidFill>
                  <a:srgbClr val="FFFFFF"/>
                </a:solidFill>
                <a:latin typeface="Calibri"/>
                <a:ea typeface="Calibri"/>
                <a:cs typeface="Calibri"/>
                <a:sym typeface="Calibri"/>
              </a:rPr>
              <a:t>SpaDES</a:t>
            </a:r>
            <a:endParaRPr b="0" i="0" sz="4400" u="none" cap="none" strike="noStrike">
              <a:solidFill>
                <a:srgbClr val="FFFFFF"/>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14"/>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218" name="Google Shape;218;p14"/>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FFE599"/>
              </a:buClr>
              <a:buSzPts val="5500"/>
              <a:buFont typeface="Arial"/>
              <a:buNone/>
            </a:pPr>
            <a:r>
              <a:rPr b="1" i="0" lang="en-US" sz="5500" u="none" cap="none" strike="noStrike">
                <a:solidFill>
                  <a:srgbClr val="FFE599"/>
                </a:solidFill>
                <a:latin typeface="Arial"/>
                <a:ea typeface="Arial"/>
                <a:cs typeface="Arial"/>
                <a:sym typeface="Arial"/>
              </a:rPr>
              <a:t>MODULE 24.</a:t>
            </a:r>
            <a:r>
              <a:rPr b="1" i="0" lang="en-US" sz="5500"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6000"/>
              <a:buFont typeface="Arial"/>
              <a:buNone/>
            </a:pPr>
            <a:r>
              <a:rPr b="1" i="0" lang="en-US" sz="6000" u="none" cap="none" strike="noStrike">
                <a:solidFill>
                  <a:schemeClr val="lt1"/>
                </a:solidFill>
                <a:latin typeface="Arial"/>
                <a:ea typeface="Arial"/>
                <a:cs typeface="Arial"/>
                <a:sym typeface="Arial"/>
              </a:rPr>
              <a:t>Giving and Getting Feedback   </a:t>
            </a:r>
            <a:endParaRPr b="1" i="0" sz="5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4400"/>
              <a:buFont typeface="Arial"/>
              <a:buNone/>
            </a:pPr>
            <a:r>
              <a:rPr b="1" i="1" lang="en-US" sz="4400" u="none" cap="none" strike="noStrike">
                <a:solidFill>
                  <a:schemeClr val="lt1"/>
                </a:solidFill>
                <a:latin typeface="Arial"/>
                <a:ea typeface="Arial"/>
                <a:cs typeface="Arial"/>
                <a:sym typeface="Arial"/>
              </a:rPr>
              <a:t>Improving Soft Skills</a:t>
            </a:r>
            <a:endParaRPr b="1" i="1" sz="3600" u="none" cap="none" strike="noStrike">
              <a:solidFill>
                <a:schemeClr val="lt1"/>
              </a:solidFill>
              <a:latin typeface="Arial"/>
              <a:ea typeface="Arial"/>
              <a:cs typeface="Arial"/>
              <a:sym typeface="Arial"/>
            </a:endParaRPr>
          </a:p>
        </p:txBody>
      </p:sp>
      <p:grpSp>
        <p:nvGrpSpPr>
          <p:cNvPr id="219" name="Google Shape;219;p14"/>
          <p:cNvGrpSpPr/>
          <p:nvPr/>
        </p:nvGrpSpPr>
        <p:grpSpPr>
          <a:xfrm>
            <a:off x="2254357" y="4311387"/>
            <a:ext cx="7670485" cy="2098513"/>
            <a:chOff x="-12699" y="3251200"/>
            <a:chExt cx="8097208" cy="2276291"/>
          </a:xfrm>
        </p:grpSpPr>
        <p:pic>
          <p:nvPicPr>
            <p:cNvPr id="220" name="Google Shape;220;p14"/>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221" name="Google Shape;221;p14"/>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15"/>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27" name="Google Shape;227;p15"/>
          <p:cNvSpPr/>
          <p:nvPr/>
        </p:nvSpPr>
        <p:spPr>
          <a:xfrm>
            <a:off x="159657" y="1153886"/>
            <a:ext cx="11665313" cy="605971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chemeClr val="lt1"/>
              </a:buClr>
              <a:buSzPts val="2800"/>
              <a:buFont typeface="Arial"/>
              <a:buNone/>
            </a:pPr>
            <a:r>
              <a:rPr b="1" i="0" lang="en-US" sz="2400" u="none" cap="none" strike="noStrike">
                <a:solidFill>
                  <a:srgbClr val="FFFF00"/>
                </a:solidFill>
                <a:latin typeface="Arial"/>
                <a:ea typeface="Arial"/>
                <a:cs typeface="Arial"/>
                <a:sym typeface="Arial"/>
              </a:rPr>
              <a:t>TASK: </a:t>
            </a:r>
            <a:r>
              <a:rPr b="1" i="0" lang="en-US" sz="2400" u="none" cap="none" strike="noStrike">
                <a:solidFill>
                  <a:schemeClr val="lt1"/>
                </a:solidFill>
                <a:latin typeface="Arial"/>
                <a:ea typeface="Arial"/>
                <a:cs typeface="Arial"/>
                <a:sym typeface="Arial"/>
              </a:rPr>
              <a:t>To practice these rules, we're not going to review code. </a:t>
            </a:r>
            <a:endParaRPr/>
          </a:p>
          <a:p>
            <a:pPr indent="0" lvl="0" marL="0" marR="0" rtl="0" algn="just">
              <a:lnSpc>
                <a:spcPct val="150000"/>
              </a:lnSpc>
              <a:spcBef>
                <a:spcPts val="0"/>
              </a:spcBef>
              <a:spcAft>
                <a:spcPts val="0"/>
              </a:spcAft>
              <a:buClr>
                <a:schemeClr val="lt1"/>
              </a:buClr>
              <a:buSzPts val="2800"/>
              <a:buFont typeface="Arial"/>
              <a:buNone/>
            </a:pPr>
            <a:r>
              <a:rPr b="1" i="0" lang="en-US" sz="2400" u="none" cap="none" strike="noStrike">
                <a:solidFill>
                  <a:schemeClr val="lt1"/>
                </a:solidFill>
                <a:latin typeface="Arial"/>
                <a:ea typeface="Arial"/>
                <a:cs typeface="Arial"/>
                <a:sym typeface="Arial"/>
              </a:rPr>
              <a:t>We're going to review something much more important: </a:t>
            </a:r>
            <a:r>
              <a:rPr b="1" i="0" lang="en-US" sz="2400" u="none" cap="none" strike="noStrike">
                <a:solidFill>
                  <a:srgbClr val="FFFF00"/>
                </a:solidFill>
                <a:latin typeface="Arial"/>
                <a:ea typeface="Arial"/>
                <a:cs typeface="Arial"/>
                <a:sym typeface="Arial"/>
              </a:rPr>
              <a:t>a sandwich.</a:t>
            </a:r>
            <a:r>
              <a:rPr b="1" i="0" lang="en-US" sz="2400" u="none" cap="none" strike="noStrike">
                <a:solidFill>
                  <a:schemeClr val="lt1"/>
                </a:solidFill>
                <a:latin typeface="Arial"/>
                <a:ea typeface="Arial"/>
                <a:cs typeface="Arial"/>
                <a:sym typeface="Arial"/>
              </a:rPr>
              <a:t> Live role-play time!</a:t>
            </a:r>
            <a:endParaRPr/>
          </a:p>
          <a:p>
            <a:pPr indent="-514350" lvl="0" marL="514350" marR="0" rtl="0" algn="just">
              <a:lnSpc>
                <a:spcPct val="150000"/>
              </a:lnSpc>
              <a:spcBef>
                <a:spcPts val="0"/>
              </a:spcBef>
              <a:spcAft>
                <a:spcPts val="0"/>
              </a:spcAft>
              <a:buClr>
                <a:schemeClr val="lt1"/>
              </a:buClr>
              <a:buSzPts val="2800"/>
              <a:buFont typeface="Arial"/>
              <a:buAutoNum type="arabicPeriod"/>
            </a:pPr>
            <a:r>
              <a:rPr b="1" i="0" lang="en-US" sz="2400" u="none" cap="none" strike="noStrike">
                <a:solidFill>
                  <a:schemeClr val="lt1"/>
                </a:solidFill>
                <a:latin typeface="Arial"/>
                <a:ea typeface="Arial"/>
                <a:cs typeface="Arial"/>
                <a:sym typeface="Arial"/>
              </a:rPr>
              <a:t>I need </a:t>
            </a:r>
            <a:r>
              <a:rPr b="1" i="0" lang="en-US" sz="2400" u="none" cap="none" strike="noStrike">
                <a:solidFill>
                  <a:srgbClr val="92D050"/>
                </a:solidFill>
                <a:latin typeface="Arial"/>
                <a:ea typeface="Arial"/>
                <a:cs typeface="Arial"/>
                <a:sym typeface="Arial"/>
              </a:rPr>
              <a:t>two volunteers</a:t>
            </a:r>
            <a:r>
              <a:rPr b="1" i="0" lang="en-US" sz="2400" u="none" cap="none" strike="noStrike">
                <a:solidFill>
                  <a:schemeClr val="lt1"/>
                </a:solidFill>
                <a:latin typeface="Arial"/>
                <a:ea typeface="Arial"/>
                <a:cs typeface="Arial"/>
                <a:sym typeface="Arial"/>
              </a:rPr>
              <a:t>.</a:t>
            </a:r>
            <a:endParaRPr/>
          </a:p>
          <a:p>
            <a:pPr indent="0" lvl="2" marL="0" marR="0" rtl="0" algn="just">
              <a:lnSpc>
                <a:spcPct val="150000"/>
              </a:lnSpc>
              <a:spcBef>
                <a:spcPts val="0"/>
              </a:spcBef>
              <a:spcAft>
                <a:spcPts val="0"/>
              </a:spcAft>
              <a:buNone/>
            </a:pPr>
            <a:r>
              <a:rPr b="1" i="0" lang="en-US" sz="2400" u="none" cap="none" strike="noStrike">
                <a:solidFill>
                  <a:schemeClr val="lt1"/>
                </a:solidFill>
                <a:latin typeface="Arial"/>
                <a:ea typeface="Arial"/>
                <a:cs typeface="Arial"/>
                <a:sym typeface="Arial"/>
              </a:rPr>
              <a:t>	One </a:t>
            </a:r>
            <a:r>
              <a:rPr b="1" i="0" lang="en-US" sz="2400" u="none" cap="none" strike="noStrike">
                <a:solidFill>
                  <a:srgbClr val="002060"/>
                </a:solidFill>
                <a:highlight>
                  <a:srgbClr val="FFFF00"/>
                </a:highlight>
                <a:latin typeface="Arial"/>
                <a:ea typeface="Arial"/>
                <a:cs typeface="Arial"/>
                <a:sym typeface="Arial"/>
              </a:rPr>
              <a:t>"Chef"</a:t>
            </a:r>
            <a:r>
              <a:rPr b="1" i="0" lang="en-US" sz="2400" u="none" cap="none" strike="noStrike">
                <a:solidFill>
                  <a:schemeClr val="lt1"/>
                </a:solidFill>
                <a:latin typeface="Arial"/>
                <a:ea typeface="Arial"/>
                <a:cs typeface="Arial"/>
                <a:sym typeface="Arial"/>
              </a:rPr>
              <a:t> who has just created their masterpiece sandwich.</a:t>
            </a:r>
            <a:endParaRPr/>
          </a:p>
          <a:p>
            <a:pPr indent="0" lvl="3" marL="0" marR="0" rtl="0" algn="just">
              <a:lnSpc>
                <a:spcPct val="150000"/>
              </a:lnSpc>
              <a:spcBef>
                <a:spcPts val="0"/>
              </a:spcBef>
              <a:spcAft>
                <a:spcPts val="0"/>
              </a:spcAft>
              <a:buNone/>
            </a:pPr>
            <a:r>
              <a:rPr b="1" i="0" lang="en-US" sz="2400" u="none" cap="none" strike="noStrike">
                <a:solidFill>
                  <a:schemeClr val="lt1"/>
                </a:solidFill>
                <a:latin typeface="Arial"/>
                <a:ea typeface="Arial"/>
                <a:cs typeface="Arial"/>
                <a:sym typeface="Arial"/>
              </a:rPr>
              <a:t>	One </a:t>
            </a:r>
            <a:r>
              <a:rPr b="1" i="0" lang="en-US" sz="2400" u="none" cap="none" strike="noStrike">
                <a:solidFill>
                  <a:srgbClr val="002060"/>
                </a:solidFill>
                <a:highlight>
                  <a:srgbClr val="00FF00"/>
                </a:highlight>
                <a:latin typeface="Arial"/>
                <a:ea typeface="Arial"/>
                <a:cs typeface="Arial"/>
                <a:sym typeface="Arial"/>
              </a:rPr>
              <a:t>"Taster"</a:t>
            </a:r>
            <a:r>
              <a:rPr b="1" i="0" lang="en-US" sz="2400" u="none" cap="none" strike="noStrike">
                <a:solidFill>
                  <a:schemeClr val="lt1"/>
                </a:solidFill>
                <a:latin typeface="Arial"/>
                <a:ea typeface="Arial"/>
                <a:cs typeface="Arial"/>
                <a:sym typeface="Arial"/>
              </a:rPr>
              <a:t> who has been asked to give feedback on the sandwich.</a:t>
            </a:r>
            <a:endParaRPr b="1" i="0" sz="24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t/>
            </a:r>
            <a:endParaRPr b="1" i="0" sz="24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rPr b="1" i="0" lang="en-US" sz="2400" u="none" cap="none" strike="noStrike">
                <a:solidFill>
                  <a:schemeClr val="lt1"/>
                </a:solidFill>
                <a:latin typeface="Arial"/>
                <a:ea typeface="Arial"/>
                <a:cs typeface="Arial"/>
                <a:sym typeface="Arial"/>
              </a:rPr>
              <a:t>2. </a:t>
            </a:r>
            <a:r>
              <a:rPr b="1" i="0" lang="en-US" sz="2400" u="none" cap="none" strike="noStrike">
                <a:solidFill>
                  <a:srgbClr val="002060"/>
                </a:solidFill>
                <a:highlight>
                  <a:srgbClr val="FFFF00"/>
                </a:highlight>
                <a:latin typeface="Arial"/>
                <a:ea typeface="Arial"/>
                <a:cs typeface="Arial"/>
                <a:sym typeface="Arial"/>
              </a:rPr>
              <a:t>Chef:</a:t>
            </a:r>
            <a:r>
              <a:rPr b="1" i="0" lang="en-US" sz="2400" u="none" cap="none" strike="noStrike">
                <a:solidFill>
                  <a:srgbClr val="002060"/>
                </a:solidFill>
                <a:latin typeface="Arial"/>
                <a:ea typeface="Arial"/>
                <a:cs typeface="Arial"/>
                <a:sym typeface="Arial"/>
              </a:rPr>
              <a:t> </a:t>
            </a:r>
            <a:r>
              <a:rPr b="1" i="0" lang="en-US" sz="2400" u="none" cap="none" strike="noStrike">
                <a:solidFill>
                  <a:schemeClr val="lt1"/>
                </a:solidFill>
                <a:latin typeface="Arial"/>
                <a:ea typeface="Arial"/>
                <a:cs typeface="Arial"/>
                <a:sym typeface="Arial"/>
              </a:rPr>
              <a:t>write down the ingredients of your perfect sandwich. Be as specific as possible.</a:t>
            </a:r>
            <a:endParaRPr/>
          </a:p>
          <a:p>
            <a:pPr indent="0" lvl="0" marL="0" marR="0" rtl="0" algn="l">
              <a:lnSpc>
                <a:spcPct val="150000"/>
              </a:lnSpc>
              <a:spcBef>
                <a:spcPts val="0"/>
              </a:spcBef>
              <a:spcAft>
                <a:spcPts val="0"/>
              </a:spcAft>
              <a:buClr>
                <a:schemeClr val="dk1"/>
              </a:buClr>
              <a:buSzPts val="2800"/>
              <a:buFont typeface="Arial"/>
              <a:buNone/>
            </a:pPr>
            <a:r>
              <a:rPr b="1" i="0" lang="en-US" sz="2400" u="none" cap="none" strike="noStrike">
                <a:solidFill>
                  <a:schemeClr val="lt1"/>
                </a:solidFill>
                <a:latin typeface="Arial"/>
                <a:ea typeface="Arial"/>
                <a:cs typeface="Arial"/>
                <a:sym typeface="Arial"/>
              </a:rPr>
              <a:t>3. </a:t>
            </a:r>
            <a:r>
              <a:rPr b="1" i="0" lang="en-US" sz="2400" u="none" cap="none" strike="noStrike">
                <a:solidFill>
                  <a:srgbClr val="002060"/>
                </a:solidFill>
                <a:highlight>
                  <a:srgbClr val="00FF00"/>
                </a:highlight>
                <a:latin typeface="Arial"/>
                <a:ea typeface="Arial"/>
                <a:cs typeface="Arial"/>
                <a:sym typeface="Arial"/>
              </a:rPr>
              <a:t>Taster:</a:t>
            </a:r>
            <a:r>
              <a:rPr b="1" i="0" lang="en-US" sz="2400" u="none" cap="none" strike="noStrike">
                <a:solidFill>
                  <a:schemeClr val="lt1"/>
                </a:solidFill>
                <a:latin typeface="Arial"/>
                <a:ea typeface="Arial"/>
                <a:cs typeface="Arial"/>
                <a:sym typeface="Arial"/>
              </a:rPr>
              <a:t> You will give the Chef feedback. First, the </a:t>
            </a:r>
            <a:r>
              <a:rPr b="1" i="0" lang="en-US" sz="2400" u="none" cap="none" strike="noStrike">
                <a:solidFill>
                  <a:srgbClr val="C00000"/>
                </a:solidFill>
                <a:highlight>
                  <a:srgbClr val="C0C0C0"/>
                </a:highlight>
                <a:latin typeface="Arial"/>
                <a:ea typeface="Arial"/>
                <a:cs typeface="Arial"/>
                <a:sym typeface="Arial"/>
              </a:rPr>
              <a:t>WRONG</a:t>
            </a:r>
            <a:r>
              <a:rPr b="1" i="0" lang="en-US" sz="2400" u="none" cap="none" strike="noStrike">
                <a:solidFill>
                  <a:schemeClr val="lt1"/>
                </a:solidFill>
                <a:latin typeface="Arial"/>
                <a:ea typeface="Arial"/>
                <a:cs typeface="Arial"/>
                <a:sym typeface="Arial"/>
              </a:rPr>
              <a:t> way.</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28" name="Google Shape;228;p15"/>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US" sz="4800" u="none" cap="none" strike="noStrike">
                <a:solidFill>
                  <a:schemeClr val="lt1"/>
                </a:solidFill>
                <a:latin typeface="Arial"/>
                <a:ea typeface="Arial"/>
                <a:cs typeface="Arial"/>
                <a:sym typeface="Arial"/>
              </a:rPr>
              <a:t>The Sandwich Review</a:t>
            </a:r>
            <a:endParaRPr b="1" i="1" sz="4800" u="none" cap="none" strike="noStrike">
              <a:solidFill>
                <a:schemeClr val="lt1"/>
              </a:solidFill>
              <a:latin typeface="Arial"/>
              <a:ea typeface="Arial"/>
              <a:cs typeface="Arial"/>
              <a:sym typeface="Arial"/>
            </a:endParaRPr>
          </a:p>
        </p:txBody>
      </p:sp>
      <p:pic>
        <p:nvPicPr>
          <p:cNvPr id="229" name="Google Shape;229;p15"/>
          <p:cNvPicPr preferRelativeResize="0"/>
          <p:nvPr/>
        </p:nvPicPr>
        <p:blipFill rotWithShape="1">
          <a:blip r:embed="rId4">
            <a:alphaModFix/>
          </a:blip>
          <a:srcRect b="0" l="0" r="0" t="0"/>
          <a:stretch/>
        </p:blipFill>
        <p:spPr>
          <a:xfrm>
            <a:off x="4048664" y="2299255"/>
            <a:ext cx="1181758" cy="11872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16"/>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35" name="Google Shape;235;p16"/>
          <p:cNvSpPr/>
          <p:nvPr/>
        </p:nvSpPr>
        <p:spPr>
          <a:xfrm>
            <a:off x="159657" y="1153886"/>
            <a:ext cx="11665313" cy="605971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chemeClr val="lt1"/>
              </a:buClr>
              <a:buSzPts val="2800"/>
              <a:buFont typeface="Arial"/>
              <a:buNone/>
            </a:pPr>
            <a:r>
              <a:rPr b="1" i="0" lang="en-US" sz="2800" u="none" cap="none" strike="noStrike">
                <a:solidFill>
                  <a:srgbClr val="FFFF00"/>
                </a:solidFill>
                <a:latin typeface="Arial"/>
                <a:ea typeface="Arial"/>
                <a:cs typeface="Arial"/>
                <a:sym typeface="Arial"/>
              </a:rPr>
              <a:t>THE BAD REVIEW:</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1800"/>
              </a:spcBef>
              <a:spcAft>
                <a:spcPts val="0"/>
              </a:spcAft>
              <a:buClr>
                <a:schemeClr val="dk1"/>
              </a:buClr>
              <a:buSzPts val="2800"/>
              <a:buFont typeface="Arial"/>
              <a:buNone/>
            </a:pPr>
            <a:r>
              <a:rPr b="1" i="0" lang="en-US" sz="2800" u="none" cap="none" strike="noStrike">
                <a:solidFill>
                  <a:schemeClr val="lt1"/>
                </a:solidFill>
                <a:latin typeface="Arial"/>
                <a:ea typeface="Arial"/>
                <a:cs typeface="Arial"/>
                <a:sym typeface="Arial"/>
              </a:rPr>
              <a:t>1. </a:t>
            </a:r>
            <a:r>
              <a:rPr b="1" i="0" lang="en-US" sz="2800" u="none" cap="none" strike="noStrike">
                <a:solidFill>
                  <a:srgbClr val="002060"/>
                </a:solidFill>
                <a:highlight>
                  <a:srgbClr val="00FF00"/>
                </a:highlight>
                <a:latin typeface="Arial"/>
                <a:ea typeface="Arial"/>
                <a:cs typeface="Arial"/>
                <a:sym typeface="Arial"/>
              </a:rPr>
              <a:t>Taster:</a:t>
            </a:r>
            <a:r>
              <a:rPr b="1" i="0" lang="en-US" sz="2800" u="none" cap="none" strike="noStrike">
                <a:solidFill>
                  <a:schemeClr val="lt1"/>
                </a:solidFill>
                <a:latin typeface="Arial"/>
                <a:ea typeface="Arial"/>
                <a:cs typeface="Arial"/>
                <a:sym typeface="Arial"/>
              </a:rPr>
              <a:t> Give the most unhelpful, personal, and critical feedback you can imagine.</a:t>
            </a:r>
            <a:endParaRPr/>
          </a:p>
          <a:p>
            <a:pPr indent="0" lvl="0" marL="0" marR="0" rtl="0" algn="l">
              <a:lnSpc>
                <a:spcPct val="100000"/>
              </a:lnSpc>
              <a:spcBef>
                <a:spcPts val="3600"/>
              </a:spcBef>
              <a:spcAft>
                <a:spcPts val="0"/>
              </a:spcAft>
              <a:buClr>
                <a:schemeClr val="dk1"/>
              </a:buClr>
              <a:buSzPts val="2800"/>
              <a:buFont typeface="Arial"/>
              <a:buNone/>
            </a:pPr>
            <a:r>
              <a:rPr b="1" i="0" lang="en-US" sz="2800" u="none" cap="none" strike="noStrike">
                <a:solidFill>
                  <a:schemeClr val="lt1"/>
                </a:solidFill>
                <a:latin typeface="Arial"/>
                <a:ea typeface="Arial"/>
                <a:cs typeface="Arial"/>
                <a:sym typeface="Arial"/>
              </a:rPr>
              <a:t>2. </a:t>
            </a:r>
            <a:r>
              <a:rPr b="1" i="0" lang="en-US" sz="2800" u="none" cap="none" strike="noStrike">
                <a:solidFill>
                  <a:srgbClr val="002060"/>
                </a:solidFill>
                <a:highlight>
                  <a:srgbClr val="FFFF00"/>
                </a:highlight>
                <a:latin typeface="Arial"/>
                <a:ea typeface="Arial"/>
                <a:cs typeface="Arial"/>
                <a:sym typeface="Arial"/>
              </a:rPr>
              <a:t>Chef:</a:t>
            </a:r>
            <a:r>
              <a:rPr b="1" i="0" lang="en-US" sz="2800" u="none" cap="none" strike="noStrike">
                <a:solidFill>
                  <a:srgbClr val="002060"/>
                </a:solidFill>
                <a:latin typeface="Arial"/>
                <a:ea typeface="Arial"/>
                <a:cs typeface="Arial"/>
                <a:sym typeface="Arial"/>
              </a:rPr>
              <a:t> </a:t>
            </a:r>
            <a:r>
              <a:rPr b="1" i="0" lang="en-US" sz="2800" u="none" cap="none" strike="noStrike">
                <a:solidFill>
                  <a:schemeClr val="lt1"/>
                </a:solidFill>
                <a:latin typeface="Arial"/>
                <a:ea typeface="Arial"/>
                <a:cs typeface="Arial"/>
                <a:sym typeface="Arial"/>
              </a:rPr>
              <a:t>react naturally.</a:t>
            </a:r>
            <a:endParaRPr/>
          </a:p>
          <a:p>
            <a:pPr indent="0" lvl="0" marL="0" marR="0" rtl="0" algn="l">
              <a:lnSpc>
                <a:spcPct val="150000"/>
              </a:lnSpc>
              <a:spcBef>
                <a:spcPts val="180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36" name="Google Shape;236;p16"/>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US" sz="4800" u="none" cap="none" strike="noStrike">
                <a:solidFill>
                  <a:schemeClr val="lt1"/>
                </a:solidFill>
                <a:latin typeface="Arial"/>
                <a:ea typeface="Arial"/>
                <a:cs typeface="Arial"/>
                <a:sym typeface="Arial"/>
              </a:rPr>
              <a:t>The Sandwich Review</a:t>
            </a:r>
            <a:endParaRPr b="1" i="1" sz="4800" u="none" cap="none" strike="noStrike">
              <a:solidFill>
                <a:schemeClr val="lt1"/>
              </a:solidFill>
              <a:latin typeface="Arial"/>
              <a:ea typeface="Arial"/>
              <a:cs typeface="Arial"/>
              <a:sym typeface="Arial"/>
            </a:endParaRPr>
          </a:p>
        </p:txBody>
      </p:sp>
      <p:pic>
        <p:nvPicPr>
          <p:cNvPr id="237" name="Google Shape;237;p16"/>
          <p:cNvPicPr preferRelativeResize="0"/>
          <p:nvPr/>
        </p:nvPicPr>
        <p:blipFill rotWithShape="1">
          <a:blip r:embed="rId4">
            <a:alphaModFix/>
          </a:blip>
          <a:srcRect b="0" l="0" r="0" t="0"/>
          <a:stretch/>
        </p:blipFill>
        <p:spPr>
          <a:xfrm>
            <a:off x="10803230" y="101859"/>
            <a:ext cx="1229113" cy="13385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17"/>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43" name="Google Shape;243;p17"/>
          <p:cNvSpPr/>
          <p:nvPr/>
        </p:nvSpPr>
        <p:spPr>
          <a:xfrm>
            <a:off x="159657" y="1153886"/>
            <a:ext cx="11665313" cy="605971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1800"/>
              </a:spcBef>
              <a:spcAft>
                <a:spcPts val="0"/>
              </a:spcAft>
              <a:buClr>
                <a:schemeClr val="lt1"/>
              </a:buClr>
              <a:buSzPts val="2800"/>
              <a:buFont typeface="Arial"/>
              <a:buNone/>
            </a:pPr>
            <a:r>
              <a:rPr b="1" i="0" lang="en-US" sz="2800" u="none" cap="none" strike="noStrike">
                <a:solidFill>
                  <a:srgbClr val="FFFF00"/>
                </a:solidFill>
                <a:latin typeface="Arial"/>
                <a:ea typeface="Arial"/>
                <a:cs typeface="Arial"/>
                <a:sym typeface="Arial"/>
              </a:rPr>
              <a:t>THE GOOD REVIEW:</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3000"/>
              </a:spcBef>
              <a:spcAft>
                <a:spcPts val="0"/>
              </a:spcAft>
              <a:buClr>
                <a:schemeClr val="dk1"/>
              </a:buClr>
              <a:buSzPts val="2800"/>
              <a:buFont typeface="Arial"/>
              <a:buNone/>
            </a:pPr>
            <a:r>
              <a:rPr b="1" i="0" lang="en-US" sz="2800" u="none" cap="none" strike="noStrike">
                <a:solidFill>
                  <a:schemeClr val="lt1"/>
                </a:solidFill>
                <a:latin typeface="Arial"/>
                <a:ea typeface="Arial"/>
                <a:cs typeface="Arial"/>
                <a:sym typeface="Arial"/>
              </a:rPr>
              <a:t>1. </a:t>
            </a:r>
            <a:r>
              <a:rPr b="1" i="0" lang="en-US" sz="2800" u="none" cap="none" strike="noStrike">
                <a:solidFill>
                  <a:srgbClr val="002060"/>
                </a:solidFill>
                <a:highlight>
                  <a:srgbClr val="00FF00"/>
                </a:highlight>
                <a:latin typeface="Arial"/>
                <a:ea typeface="Arial"/>
                <a:cs typeface="Arial"/>
                <a:sym typeface="Arial"/>
              </a:rPr>
              <a:t>Taster:</a:t>
            </a:r>
            <a:r>
              <a:rPr b="1" i="0" lang="en-US" sz="2800" u="none" cap="none" strike="noStrike">
                <a:solidFill>
                  <a:schemeClr val="lt1"/>
                </a:solidFill>
                <a:latin typeface="Arial"/>
                <a:ea typeface="Arial"/>
                <a:cs typeface="Arial"/>
                <a:sym typeface="Arial"/>
              </a:rPr>
              <a:t> Give give feedback again, but this time, follow the rules.</a:t>
            </a:r>
            <a:endParaRPr/>
          </a:p>
          <a:p>
            <a:pPr indent="0" lvl="0" marL="0" marR="0" rtl="0" algn="l">
              <a:lnSpc>
                <a:spcPct val="150000"/>
              </a:lnSpc>
              <a:spcBef>
                <a:spcPts val="3000"/>
              </a:spcBef>
              <a:spcAft>
                <a:spcPts val="0"/>
              </a:spcAft>
              <a:buClr>
                <a:schemeClr val="dk1"/>
              </a:buClr>
              <a:buSzPts val="2800"/>
              <a:buFont typeface="Arial"/>
              <a:buNone/>
            </a:pPr>
            <a:r>
              <a:rPr b="1" i="0" lang="en-US" sz="2800" u="none" cap="none" strike="noStrike">
                <a:solidFill>
                  <a:schemeClr val="lt1"/>
                </a:solidFill>
                <a:latin typeface="Arial"/>
                <a:ea typeface="Arial"/>
                <a:cs typeface="Arial"/>
                <a:sym typeface="Arial"/>
              </a:rPr>
              <a:t>2. </a:t>
            </a:r>
            <a:r>
              <a:rPr b="1" i="0" lang="en-US" sz="2800" u="none" cap="none" strike="noStrike">
                <a:solidFill>
                  <a:srgbClr val="002060"/>
                </a:solidFill>
                <a:highlight>
                  <a:srgbClr val="FFFF00"/>
                </a:highlight>
                <a:latin typeface="Arial"/>
                <a:ea typeface="Arial"/>
                <a:cs typeface="Arial"/>
                <a:sym typeface="Arial"/>
              </a:rPr>
              <a:t>Chef:</a:t>
            </a:r>
            <a:r>
              <a:rPr b="1" i="0" lang="en-US" sz="2800" u="none" cap="none" strike="noStrike">
                <a:solidFill>
                  <a:srgbClr val="002060"/>
                </a:solidFill>
                <a:latin typeface="Arial"/>
                <a:ea typeface="Arial"/>
                <a:cs typeface="Arial"/>
                <a:sym typeface="Arial"/>
              </a:rPr>
              <a:t> </a:t>
            </a:r>
            <a:r>
              <a:rPr b="1" i="0" lang="en-US" sz="2800" u="none" cap="none" strike="noStrike">
                <a:solidFill>
                  <a:schemeClr val="lt1"/>
                </a:solidFill>
                <a:latin typeface="Arial"/>
                <a:ea typeface="Arial"/>
                <a:cs typeface="Arial"/>
                <a:sym typeface="Arial"/>
              </a:rPr>
              <a:t>practice receiving the feedback gracefully, using the rules.</a:t>
            </a:r>
            <a:endParaRPr/>
          </a:p>
          <a:p>
            <a:pPr indent="0" lvl="0" marL="0" marR="0" rtl="0" algn="l">
              <a:lnSpc>
                <a:spcPct val="150000"/>
              </a:lnSpc>
              <a:spcBef>
                <a:spcPts val="120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44" name="Google Shape;244;p17"/>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US" sz="4800" u="none" cap="none" strike="noStrike">
                <a:solidFill>
                  <a:schemeClr val="lt1"/>
                </a:solidFill>
                <a:latin typeface="Arial"/>
                <a:ea typeface="Arial"/>
                <a:cs typeface="Arial"/>
                <a:sym typeface="Arial"/>
              </a:rPr>
              <a:t>The Sandwich Review</a:t>
            </a:r>
            <a:endParaRPr b="1" i="1" sz="4800" u="none" cap="none" strike="noStrike">
              <a:solidFill>
                <a:schemeClr val="lt1"/>
              </a:solidFill>
              <a:latin typeface="Arial"/>
              <a:ea typeface="Arial"/>
              <a:cs typeface="Arial"/>
              <a:sym typeface="Arial"/>
            </a:endParaRPr>
          </a:p>
        </p:txBody>
      </p:sp>
      <p:pic>
        <p:nvPicPr>
          <p:cNvPr id="245" name="Google Shape;245;p17"/>
          <p:cNvPicPr preferRelativeResize="0"/>
          <p:nvPr/>
        </p:nvPicPr>
        <p:blipFill rotWithShape="1">
          <a:blip r:embed="rId4">
            <a:alphaModFix/>
          </a:blip>
          <a:srcRect b="0" l="0" r="0" t="0"/>
          <a:stretch/>
        </p:blipFill>
        <p:spPr>
          <a:xfrm>
            <a:off x="10819579" y="119664"/>
            <a:ext cx="1196414" cy="13029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p18"/>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51" name="Google Shape;251;p18"/>
          <p:cNvSpPr/>
          <p:nvPr/>
        </p:nvSpPr>
        <p:spPr>
          <a:xfrm>
            <a:off x="321956" y="201930"/>
            <a:ext cx="11882743"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How to give and receive feedback?</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grpSp>
        <p:nvGrpSpPr>
          <p:cNvPr id="252" name="Google Shape;252;p18"/>
          <p:cNvGrpSpPr/>
          <p:nvPr/>
        </p:nvGrpSpPr>
        <p:grpSpPr>
          <a:xfrm>
            <a:off x="2624684" y="1191923"/>
            <a:ext cx="6459682" cy="5598232"/>
            <a:chOff x="2624684" y="1191923"/>
            <a:chExt cx="6459682" cy="5598232"/>
          </a:xfrm>
        </p:grpSpPr>
        <p:pic>
          <p:nvPicPr>
            <p:cNvPr id="253" name="Google Shape;253;p18"/>
            <p:cNvPicPr preferRelativeResize="0"/>
            <p:nvPr/>
          </p:nvPicPr>
          <p:blipFill rotWithShape="1">
            <a:blip r:embed="rId4">
              <a:alphaModFix/>
            </a:blip>
            <a:srcRect b="9661" l="0" r="0" t="23370"/>
            <a:stretch/>
          </p:blipFill>
          <p:spPr>
            <a:xfrm>
              <a:off x="2624684" y="1191923"/>
              <a:ext cx="6459682" cy="5598232"/>
            </a:xfrm>
            <a:prstGeom prst="rect">
              <a:avLst/>
            </a:prstGeom>
            <a:noFill/>
            <a:ln>
              <a:noFill/>
            </a:ln>
          </p:spPr>
        </p:pic>
        <p:sp>
          <p:nvSpPr>
            <p:cNvPr id="254" name="Google Shape;254;p18"/>
            <p:cNvSpPr/>
            <p:nvPr/>
          </p:nvSpPr>
          <p:spPr>
            <a:xfrm>
              <a:off x="3022600" y="4448175"/>
              <a:ext cx="2536825" cy="606425"/>
            </a:xfrm>
            <a:prstGeom prst="rect">
              <a:avLst/>
            </a:prstGeom>
            <a:solidFill>
              <a:srgbClr val="7E191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55" name="Google Shape;255;p18"/>
            <p:cNvSpPr txBox="1"/>
            <p:nvPr/>
          </p:nvSpPr>
          <p:spPr>
            <a:xfrm>
              <a:off x="4177453" y="4535943"/>
              <a:ext cx="1468672"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100" u="none" cap="none" strike="noStrike">
                  <a:solidFill>
                    <a:schemeClr val="lt1"/>
                  </a:solidFill>
                  <a:latin typeface="Arial"/>
                  <a:ea typeface="Arial"/>
                  <a:cs typeface="Arial"/>
                  <a:sym typeface="Arial"/>
                </a:rPr>
                <a:t>Focus on the work,</a:t>
              </a:r>
              <a:endParaRPr/>
            </a:p>
            <a:p>
              <a:pPr indent="0" lvl="0" marL="0" marR="0" rtl="0" algn="l">
                <a:lnSpc>
                  <a:spcPct val="100000"/>
                </a:lnSpc>
                <a:spcBef>
                  <a:spcPts val="0"/>
                </a:spcBef>
                <a:spcAft>
                  <a:spcPts val="0"/>
                </a:spcAft>
                <a:buNone/>
              </a:pPr>
              <a:r>
                <a:rPr b="1" i="0" lang="en-US" sz="1100" u="none" cap="none" strike="noStrike">
                  <a:solidFill>
                    <a:schemeClr val="lt1"/>
                  </a:solidFill>
                  <a:latin typeface="Arial"/>
                  <a:ea typeface="Arial"/>
                  <a:cs typeface="Arial"/>
                  <a:sym typeface="Arial"/>
                </a:rPr>
                <a:t>not the person</a:t>
              </a:r>
              <a:endParaRPr/>
            </a:p>
          </p:txBody>
        </p:sp>
        <p:grpSp>
          <p:nvGrpSpPr>
            <p:cNvPr id="256" name="Google Shape;256;p18"/>
            <p:cNvGrpSpPr/>
            <p:nvPr/>
          </p:nvGrpSpPr>
          <p:grpSpPr>
            <a:xfrm>
              <a:off x="3145450" y="4455795"/>
              <a:ext cx="672644" cy="672644"/>
              <a:chOff x="3145450" y="4455795"/>
              <a:chExt cx="672644" cy="672644"/>
            </a:xfrm>
          </p:grpSpPr>
          <p:sp>
            <p:nvSpPr>
              <p:cNvPr id="257" name="Google Shape;257;p18"/>
              <p:cNvSpPr/>
              <p:nvPr/>
            </p:nvSpPr>
            <p:spPr>
              <a:xfrm>
                <a:off x="3263705" y="4572000"/>
                <a:ext cx="428185" cy="316230"/>
              </a:xfrm>
              <a:prstGeom prst="rect">
                <a:avLst/>
              </a:prstGeom>
              <a:solidFill>
                <a:schemeClr val="accent1"/>
              </a:solidFill>
              <a:ln cap="flat" cmpd="sng" w="25400">
                <a:solidFill>
                  <a:srgbClr val="4271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Presentation with bar chart with solid fill" id="258" name="Google Shape;258;p18"/>
              <p:cNvPicPr preferRelativeResize="0"/>
              <p:nvPr/>
            </p:nvPicPr>
            <p:blipFill rotWithShape="1">
              <a:blip r:embed="rId5">
                <a:alphaModFix/>
              </a:blip>
              <a:srcRect b="0" l="0" r="0" t="0"/>
              <a:stretch/>
            </p:blipFill>
            <p:spPr>
              <a:xfrm>
                <a:off x="3145450" y="4455795"/>
                <a:ext cx="672644" cy="672644"/>
              </a:xfrm>
              <a:prstGeom prst="rect">
                <a:avLst/>
              </a:prstGeom>
              <a:noFill/>
              <a:ln>
                <a:noFill/>
              </a:ln>
            </p:spPr>
          </p:pic>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19"/>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264" name="Google Shape;264;p19"/>
          <p:cNvSpPr/>
          <p:nvPr/>
        </p:nvSpPr>
        <p:spPr>
          <a:xfrm>
            <a:off x="159657" y="1153886"/>
            <a:ext cx="11665313" cy="605971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chemeClr val="lt1"/>
              </a:buClr>
              <a:buSzPts val="2800"/>
              <a:buFont typeface="Arial"/>
              <a:buNone/>
            </a:pPr>
            <a:r>
              <a:rPr b="1" i="0" lang="en-US" sz="2800" u="none" cap="none" strike="noStrike">
                <a:solidFill>
                  <a:srgbClr val="92D050"/>
                </a:solidFill>
                <a:latin typeface="Arial"/>
                <a:ea typeface="Arial"/>
                <a:cs typeface="Arial"/>
                <a:sym typeface="Arial"/>
              </a:rPr>
              <a:t>Wrap-up:</a:t>
            </a:r>
            <a:endParaRPr b="1" i="0" sz="2800" u="none" cap="none" strike="noStrike">
              <a:solidFill>
                <a:srgbClr val="92D050"/>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rPr b="1" i="1" lang="en-US" sz="2800" u="none" cap="none" strike="noStrike">
                <a:solidFill>
                  <a:schemeClr val="lt1"/>
                </a:solidFill>
                <a:latin typeface="Arial"/>
                <a:ea typeface="Arial"/>
                <a:cs typeface="Arial"/>
                <a:sym typeface="Arial"/>
              </a:rPr>
              <a:t>1. What was the biggest difference between the first review and the second one?</a:t>
            </a:r>
            <a:endParaRPr/>
          </a:p>
          <a:p>
            <a:pPr indent="0" lvl="0" marL="0" marR="0" rtl="0" algn="l">
              <a:lnSpc>
                <a:spcPct val="150000"/>
              </a:lnSpc>
              <a:spcBef>
                <a:spcPts val="0"/>
              </a:spcBef>
              <a:spcAft>
                <a:spcPts val="0"/>
              </a:spcAft>
              <a:buClr>
                <a:schemeClr val="dk1"/>
              </a:buClr>
              <a:buSzPts val="2800"/>
              <a:buFont typeface="Arial"/>
              <a:buNone/>
            </a:pPr>
            <a:r>
              <a:rPr b="1" i="1" lang="en-US" sz="2800" u="none" cap="none" strike="noStrike">
                <a:solidFill>
                  <a:schemeClr val="lt1"/>
                </a:solidFill>
                <a:latin typeface="Arial"/>
                <a:ea typeface="Arial"/>
                <a:cs typeface="Arial"/>
                <a:sym typeface="Arial"/>
              </a:rPr>
              <a:t>2. Which specific phrase or question from the 'Good Review' was most effective, and why?</a:t>
            </a:r>
            <a:endParaRPr/>
          </a:p>
          <a:p>
            <a:pPr indent="0" lvl="0" marL="0" marR="0" rtl="0" algn="l">
              <a:lnSpc>
                <a:spcPct val="150000"/>
              </a:lnSpc>
              <a:spcBef>
                <a:spcPts val="0"/>
              </a:spcBef>
              <a:spcAft>
                <a:spcPts val="0"/>
              </a:spcAft>
              <a:buClr>
                <a:schemeClr val="dk1"/>
              </a:buClr>
              <a:buSzPts val="2800"/>
              <a:buFont typeface="Arial"/>
              <a:buNone/>
            </a:pPr>
            <a:r>
              <a:rPr b="1" i="1" lang="en-US" sz="2800" u="none" cap="none" strike="noStrike">
                <a:solidFill>
                  <a:schemeClr val="lt1"/>
                </a:solidFill>
                <a:latin typeface="Arial"/>
                <a:ea typeface="Arial"/>
                <a:cs typeface="Arial"/>
                <a:sym typeface="Arial"/>
              </a:rPr>
              <a:t>3. How could you apply the 'Good Review' techniques when looking at a classmate's R plot or code?</a:t>
            </a:r>
            <a:endParaRPr b="1" i="1"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lt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p:txBody>
      </p:sp>
      <p:sp>
        <p:nvSpPr>
          <p:cNvPr id="265" name="Google Shape;265;p19"/>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US" sz="4800" u="none" cap="none" strike="noStrike">
                <a:solidFill>
                  <a:schemeClr val="lt1"/>
                </a:solidFill>
                <a:latin typeface="Arial"/>
                <a:ea typeface="Arial"/>
                <a:cs typeface="Arial"/>
                <a:sym typeface="Arial"/>
              </a:rPr>
              <a:t>The Sandwich Review</a:t>
            </a:r>
            <a:endParaRPr b="1" i="1" sz="48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p2"/>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03" name="Google Shape;103;p2"/>
          <p:cNvSpPr/>
          <p:nvPr/>
        </p:nvSpPr>
        <p:spPr>
          <a:xfrm>
            <a:off x="-12700" y="0"/>
            <a:ext cx="6096000"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3600" u="none" cap="none" strike="noStrike">
                <a:solidFill>
                  <a:schemeClr val="lt1"/>
                </a:solidFill>
                <a:latin typeface="Arial"/>
                <a:ea typeface="Arial"/>
                <a:cs typeface="Arial"/>
                <a:sym typeface="Arial"/>
              </a:rPr>
              <a:t>Course schedule</a:t>
            </a:r>
            <a:endParaRPr b="1" i="0" sz="3600" u="none" cap="none" strike="noStrike">
              <a:solidFill>
                <a:schemeClr val="lt1"/>
              </a:solidFill>
              <a:latin typeface="Arial"/>
              <a:ea typeface="Arial"/>
              <a:cs typeface="Arial"/>
              <a:sym typeface="Arial"/>
            </a:endParaRPr>
          </a:p>
        </p:txBody>
      </p:sp>
      <p:sp>
        <p:nvSpPr>
          <p:cNvPr id="104" name="Google Shape;104;p2"/>
          <p:cNvSpPr/>
          <p:nvPr/>
        </p:nvSpPr>
        <p:spPr>
          <a:xfrm>
            <a:off x="600753" y="4886490"/>
            <a:ext cx="1154044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800" u="none" cap="none" strike="noStrike">
                <a:solidFill>
                  <a:srgbClr val="002060"/>
                </a:solidFill>
                <a:highlight>
                  <a:srgbClr val="FFFF00"/>
                </a:highlight>
                <a:latin typeface="Arial"/>
                <a:ea typeface="Arial"/>
                <a:cs typeface="Arial"/>
                <a:sym typeface="Arial"/>
              </a:rPr>
              <a:t>Certificate:</a:t>
            </a:r>
            <a:r>
              <a:rPr b="1" i="0" lang="en-US" sz="2800" u="none" cap="none" strike="noStrike">
                <a:solidFill>
                  <a:schemeClr val="lt1"/>
                </a:solidFill>
                <a:latin typeface="Arial"/>
                <a:ea typeface="Arial"/>
                <a:cs typeface="Arial"/>
                <a:sym typeface="Arial"/>
              </a:rPr>
              <a:t> at least </a:t>
            </a:r>
            <a:r>
              <a:rPr b="1" i="0" lang="en-US" sz="2800" u="none" cap="none" strike="noStrike">
                <a:solidFill>
                  <a:srgbClr val="FFFF00"/>
                </a:solidFill>
                <a:latin typeface="Arial"/>
                <a:ea typeface="Arial"/>
                <a:cs typeface="Arial"/>
                <a:sym typeface="Arial"/>
              </a:rPr>
              <a:t>80%</a:t>
            </a:r>
            <a:r>
              <a:rPr b="1" i="0" lang="en-US" sz="2800" u="none" cap="none" strike="noStrike">
                <a:solidFill>
                  <a:schemeClr val="lt1"/>
                </a:solidFill>
                <a:latin typeface="Arial"/>
                <a:ea typeface="Arial"/>
                <a:cs typeface="Arial"/>
                <a:sym typeface="Arial"/>
              </a:rPr>
              <a:t> of the in-person sessions attendance.</a:t>
            </a:r>
            <a:endParaRPr b="1" i="0" sz="2800" u="none" cap="none" strike="noStrike">
              <a:solidFill>
                <a:schemeClr val="lt1"/>
              </a:solidFill>
              <a:latin typeface="Arial"/>
              <a:ea typeface="Arial"/>
              <a:cs typeface="Arial"/>
              <a:sym typeface="Arial"/>
            </a:endParaRPr>
          </a:p>
        </p:txBody>
      </p:sp>
      <p:pic>
        <p:nvPicPr>
          <p:cNvPr id="105" name="Google Shape;105;p2"/>
          <p:cNvPicPr preferRelativeResize="0"/>
          <p:nvPr/>
        </p:nvPicPr>
        <p:blipFill rotWithShape="1">
          <a:blip r:embed="rId4">
            <a:alphaModFix/>
          </a:blip>
          <a:srcRect b="0" l="0" r="0" t="0"/>
          <a:stretch/>
        </p:blipFill>
        <p:spPr>
          <a:xfrm>
            <a:off x="600753" y="738554"/>
            <a:ext cx="10626049" cy="4055397"/>
          </a:xfrm>
          <a:prstGeom prst="rect">
            <a:avLst/>
          </a:prstGeom>
          <a:noFill/>
          <a:ln>
            <a:noFill/>
          </a:ln>
        </p:spPr>
      </p:pic>
      <p:sp>
        <p:nvSpPr>
          <p:cNvPr id="106" name="Google Shape;106;p2"/>
          <p:cNvSpPr/>
          <p:nvPr/>
        </p:nvSpPr>
        <p:spPr>
          <a:xfrm flipH="1">
            <a:off x="10288210" y="2417971"/>
            <a:ext cx="854855" cy="439947"/>
          </a:xfrm>
          <a:prstGeom prst="rightArrow">
            <a:avLst>
              <a:gd fmla="val 50000" name="adj1"/>
              <a:gd fmla="val 50000" name="adj2"/>
            </a:avLst>
          </a:prstGeom>
          <a:solidFill>
            <a:srgbClr val="FF0000"/>
          </a:solidFill>
          <a:ln cap="flat" cmpd="sng" w="25400">
            <a:solidFill>
              <a:srgbClr val="4271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20"/>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pic>
        <p:nvPicPr>
          <p:cNvPr id="271" name="Google Shape;271;p20"/>
          <p:cNvPicPr preferRelativeResize="0"/>
          <p:nvPr/>
        </p:nvPicPr>
        <p:blipFill rotWithShape="1">
          <a:blip r:embed="rId4">
            <a:alphaModFix/>
          </a:blip>
          <a:srcRect b="0" l="0" r="0" t="0"/>
          <a:stretch/>
        </p:blipFill>
        <p:spPr>
          <a:xfrm>
            <a:off x="0" y="99390"/>
            <a:ext cx="12192000"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21"/>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277" name="Google Shape;277;p21"/>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FFE599"/>
              </a:buClr>
              <a:buSzPts val="5500"/>
              <a:buFont typeface="Arial"/>
              <a:buNone/>
            </a:pPr>
            <a:r>
              <a:rPr b="1" i="0" lang="en-US" sz="5500" u="none" cap="none" strike="noStrike">
                <a:solidFill>
                  <a:srgbClr val="FFE599"/>
                </a:solidFill>
                <a:latin typeface="Arial"/>
                <a:ea typeface="Arial"/>
                <a:cs typeface="Arial"/>
                <a:sym typeface="Arial"/>
              </a:rPr>
              <a:t>MODULE 25.</a:t>
            </a:r>
            <a:r>
              <a:rPr b="1" i="0" lang="en-US" sz="5500"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6000"/>
              <a:buFont typeface="Arial"/>
              <a:buNone/>
            </a:pPr>
            <a:r>
              <a:rPr b="1" i="0" lang="en-US" sz="6000" u="none" cap="none" strike="noStrike">
                <a:solidFill>
                  <a:schemeClr val="lt1"/>
                </a:solidFill>
                <a:latin typeface="Arial"/>
                <a:ea typeface="Arial"/>
                <a:cs typeface="Arial"/>
                <a:sym typeface="Arial"/>
              </a:rPr>
              <a:t>Project Management   </a:t>
            </a:r>
            <a:endParaRPr b="1" i="0" sz="5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4400"/>
              <a:buFont typeface="Arial"/>
              <a:buNone/>
            </a:pPr>
            <a:r>
              <a:rPr b="1" i="1" lang="en-US" sz="4400" u="none" cap="none" strike="noStrike">
                <a:solidFill>
                  <a:schemeClr val="lt1"/>
                </a:solidFill>
                <a:latin typeface="Arial"/>
                <a:ea typeface="Arial"/>
                <a:cs typeface="Arial"/>
                <a:sym typeface="Arial"/>
              </a:rPr>
              <a:t>Developing soft skills</a:t>
            </a:r>
            <a:endParaRPr b="1" i="1" sz="3600" u="none" cap="none" strike="noStrike">
              <a:solidFill>
                <a:schemeClr val="lt1"/>
              </a:solidFill>
              <a:latin typeface="Arial"/>
              <a:ea typeface="Arial"/>
              <a:cs typeface="Arial"/>
              <a:sym typeface="Arial"/>
            </a:endParaRPr>
          </a:p>
        </p:txBody>
      </p:sp>
      <p:grpSp>
        <p:nvGrpSpPr>
          <p:cNvPr id="278" name="Google Shape;278;p21"/>
          <p:cNvGrpSpPr/>
          <p:nvPr/>
        </p:nvGrpSpPr>
        <p:grpSpPr>
          <a:xfrm>
            <a:off x="2254357" y="4311387"/>
            <a:ext cx="7670485" cy="2098513"/>
            <a:chOff x="-12699" y="3251200"/>
            <a:chExt cx="8097208" cy="2276291"/>
          </a:xfrm>
        </p:grpSpPr>
        <p:pic>
          <p:nvPicPr>
            <p:cNvPr id="279" name="Google Shape;279;p21"/>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280" name="Google Shape;280;p21"/>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id="285" name="Google Shape;285;p22"/>
          <p:cNvPicPr preferRelativeResize="0"/>
          <p:nvPr/>
        </p:nvPicPr>
        <p:blipFill rotWithShape="1">
          <a:blip r:embed="rId3">
            <a:alphaModFix/>
          </a:blip>
          <a:srcRect b="0" l="0" r="56463" t="0"/>
          <a:stretch/>
        </p:blipFill>
        <p:spPr>
          <a:xfrm flipH="1">
            <a:off x="0" y="-17095"/>
            <a:ext cx="12204700" cy="6858000"/>
          </a:xfrm>
          <a:prstGeom prst="rect">
            <a:avLst/>
          </a:prstGeom>
          <a:noFill/>
          <a:ln>
            <a:noFill/>
          </a:ln>
        </p:spPr>
      </p:pic>
      <p:sp>
        <p:nvSpPr>
          <p:cNvPr id="286" name="Google Shape;286;p22"/>
          <p:cNvSpPr/>
          <p:nvPr/>
        </p:nvSpPr>
        <p:spPr>
          <a:xfrm>
            <a:off x="-37781" y="13261"/>
            <a:ext cx="12204600" cy="119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Project Management</a:t>
            </a:r>
            <a:endParaRPr b="1" i="0" sz="3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1"/>
              </a:solidFill>
              <a:latin typeface="Arial"/>
              <a:ea typeface="Arial"/>
              <a:cs typeface="Arial"/>
              <a:sym typeface="Arial"/>
            </a:endParaRPr>
          </a:p>
        </p:txBody>
      </p:sp>
      <p:sp>
        <p:nvSpPr>
          <p:cNvPr id="287" name="Google Shape;287;p22"/>
          <p:cNvSpPr/>
          <p:nvPr/>
        </p:nvSpPr>
        <p:spPr>
          <a:xfrm>
            <a:off x="1445472"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8" name="Google Shape;288;p22"/>
          <p:cNvGrpSpPr/>
          <p:nvPr/>
        </p:nvGrpSpPr>
        <p:grpSpPr>
          <a:xfrm>
            <a:off x="1106391" y="827367"/>
            <a:ext cx="4448039" cy="3033408"/>
            <a:chOff x="1073206" y="972663"/>
            <a:chExt cx="4448039" cy="3033408"/>
          </a:xfrm>
        </p:grpSpPr>
        <p:sp>
          <p:nvSpPr>
            <p:cNvPr id="289" name="Google Shape;289;p22"/>
            <p:cNvSpPr/>
            <p:nvPr/>
          </p:nvSpPr>
          <p:spPr>
            <a:xfrm>
              <a:off x="2163300" y="972663"/>
              <a:ext cx="2245514" cy="2252954"/>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p22"/>
            <p:cNvSpPr/>
            <p:nvPr/>
          </p:nvSpPr>
          <p:spPr>
            <a:xfrm>
              <a:off x="2641852" y="1452802"/>
              <a:ext cx="1288410" cy="1292679"/>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22"/>
            <p:cNvSpPr txBox="1"/>
            <p:nvPr/>
          </p:nvSpPr>
          <p:spPr>
            <a:xfrm>
              <a:off x="1073206" y="3300291"/>
              <a:ext cx="4448039"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2"/>
                  </a:solidFill>
                  <a:latin typeface="Calibri"/>
                  <a:ea typeface="Calibri"/>
                  <a:cs typeface="Calibri"/>
                  <a:sym typeface="Calibri"/>
                </a:rPr>
                <a:t>Project Management Software</a:t>
              </a:r>
              <a:endParaRPr b="1" i="0" sz="2300" u="none" cap="none" strike="noStrike">
                <a:solidFill>
                  <a:schemeClr val="accent2"/>
                </a:solidFill>
                <a:latin typeface="Calibri"/>
                <a:ea typeface="Calibri"/>
                <a:cs typeface="Calibri"/>
                <a:sym typeface="Calibri"/>
              </a:endParaRPr>
            </a:p>
          </p:txBody>
        </p:sp>
      </p:grpSp>
      <p:sp>
        <p:nvSpPr>
          <p:cNvPr id="292" name="Google Shape;292;p22"/>
          <p:cNvSpPr/>
          <p:nvPr/>
        </p:nvSpPr>
        <p:spPr>
          <a:xfrm>
            <a:off x="5770846"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22"/>
          <p:cNvSpPr/>
          <p:nvPr/>
        </p:nvSpPr>
        <p:spPr>
          <a:xfrm>
            <a:off x="1445472" y="5606072"/>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2"/>
          <p:cNvSpPr/>
          <p:nvPr/>
        </p:nvSpPr>
        <p:spPr>
          <a:xfrm>
            <a:off x="5843401" y="5606072"/>
            <a:ext cx="3681092"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5" name="Google Shape;295;p22"/>
          <p:cNvGrpSpPr/>
          <p:nvPr/>
        </p:nvGrpSpPr>
        <p:grpSpPr>
          <a:xfrm>
            <a:off x="6560160" y="3869781"/>
            <a:ext cx="3681092" cy="2988219"/>
            <a:chOff x="6515330" y="3697109"/>
            <a:chExt cx="3681092" cy="2988219"/>
          </a:xfrm>
        </p:grpSpPr>
        <p:sp>
          <p:nvSpPr>
            <p:cNvPr id="296" name="Google Shape;296;p22"/>
            <p:cNvSpPr/>
            <p:nvPr/>
          </p:nvSpPr>
          <p:spPr>
            <a:xfrm>
              <a:off x="7082368" y="3697109"/>
              <a:ext cx="2245469" cy="2252909"/>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22"/>
            <p:cNvSpPr/>
            <p:nvPr/>
          </p:nvSpPr>
          <p:spPr>
            <a:xfrm>
              <a:off x="7560921" y="4175107"/>
              <a:ext cx="1288485" cy="1292754"/>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2"/>
            <p:cNvSpPr txBox="1"/>
            <p:nvPr/>
          </p:nvSpPr>
          <p:spPr>
            <a:xfrm>
              <a:off x="6515330" y="5979548"/>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5"/>
                  </a:solidFill>
                  <a:latin typeface="Calibri"/>
                  <a:ea typeface="Calibri"/>
                  <a:cs typeface="Calibri"/>
                  <a:sym typeface="Calibri"/>
                </a:rPr>
                <a:t>Milestones and Timelines</a:t>
              </a:r>
              <a:endParaRPr/>
            </a:p>
          </p:txBody>
        </p:sp>
      </p:grpSp>
      <p:grpSp>
        <p:nvGrpSpPr>
          <p:cNvPr id="299" name="Google Shape;299;p22"/>
          <p:cNvGrpSpPr/>
          <p:nvPr/>
        </p:nvGrpSpPr>
        <p:grpSpPr>
          <a:xfrm>
            <a:off x="1411578" y="3810022"/>
            <a:ext cx="3681092" cy="3013688"/>
            <a:chOff x="1445472" y="3878602"/>
            <a:chExt cx="3681092" cy="3013688"/>
          </a:xfrm>
        </p:grpSpPr>
        <p:sp>
          <p:nvSpPr>
            <p:cNvPr id="300" name="Google Shape;300;p22"/>
            <p:cNvSpPr/>
            <p:nvPr/>
          </p:nvSpPr>
          <p:spPr>
            <a:xfrm>
              <a:off x="2163300" y="3878602"/>
              <a:ext cx="2245469" cy="2252909"/>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22"/>
            <p:cNvSpPr txBox="1"/>
            <p:nvPr/>
          </p:nvSpPr>
          <p:spPr>
            <a:xfrm>
              <a:off x="1445472" y="6186510"/>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4"/>
                  </a:solidFill>
                  <a:latin typeface="Calibri"/>
                  <a:ea typeface="Calibri"/>
                  <a:cs typeface="Calibri"/>
                  <a:sym typeface="Calibri"/>
                </a:rPr>
                <a:t>Peer Consultation</a:t>
              </a:r>
              <a:endParaRPr b="1" i="0" sz="2300" u="none" cap="none" strike="noStrike">
                <a:solidFill>
                  <a:schemeClr val="accent4"/>
                </a:solidFill>
                <a:latin typeface="Calibri"/>
                <a:ea typeface="Calibri"/>
                <a:cs typeface="Calibri"/>
                <a:sym typeface="Calibri"/>
              </a:endParaRPr>
            </a:p>
          </p:txBody>
        </p:sp>
        <p:pic>
          <p:nvPicPr>
            <p:cNvPr descr="Users with solid fill" id="302" name="Google Shape;302;p22"/>
            <p:cNvPicPr preferRelativeResize="0"/>
            <p:nvPr/>
          </p:nvPicPr>
          <p:blipFill rotWithShape="1">
            <a:blip r:embed="rId6">
              <a:alphaModFix/>
            </a:blip>
            <a:srcRect b="0" l="0" r="0" t="0"/>
            <a:stretch/>
          </p:blipFill>
          <p:spPr>
            <a:xfrm>
              <a:off x="2652982" y="4398684"/>
              <a:ext cx="1266071" cy="1266071"/>
            </a:xfrm>
            <a:prstGeom prst="rect">
              <a:avLst/>
            </a:prstGeom>
            <a:noFill/>
            <a:ln>
              <a:noFill/>
            </a:ln>
          </p:spPr>
        </p:pic>
      </p:grpSp>
      <p:grpSp>
        <p:nvGrpSpPr>
          <p:cNvPr id="303" name="Google Shape;303;p22"/>
          <p:cNvGrpSpPr/>
          <p:nvPr/>
        </p:nvGrpSpPr>
        <p:grpSpPr>
          <a:xfrm>
            <a:off x="6381502" y="838027"/>
            <a:ext cx="3681092" cy="3031754"/>
            <a:chOff x="6291960" y="974317"/>
            <a:chExt cx="3681092" cy="3031754"/>
          </a:xfrm>
        </p:grpSpPr>
        <p:sp>
          <p:nvSpPr>
            <p:cNvPr id="304" name="Google Shape;304;p22"/>
            <p:cNvSpPr/>
            <p:nvPr/>
          </p:nvSpPr>
          <p:spPr>
            <a:xfrm>
              <a:off x="7009771" y="974317"/>
              <a:ext cx="2245469" cy="2252909"/>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22"/>
            <p:cNvSpPr txBox="1"/>
            <p:nvPr/>
          </p:nvSpPr>
          <p:spPr>
            <a:xfrm>
              <a:off x="6291960" y="3300291"/>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3"/>
                  </a:solidFill>
                  <a:latin typeface="Calibri"/>
                  <a:ea typeface="Calibri"/>
                  <a:cs typeface="Calibri"/>
                  <a:sym typeface="Calibri"/>
                </a:rPr>
                <a:t>Roles and Responsibilities</a:t>
              </a:r>
              <a:endParaRPr b="1" i="0" sz="2300" u="none" cap="none" strike="noStrike">
                <a:solidFill>
                  <a:schemeClr val="accent3"/>
                </a:solidFill>
                <a:latin typeface="Calibri"/>
                <a:ea typeface="Calibri"/>
                <a:cs typeface="Calibri"/>
                <a:sym typeface="Calibri"/>
              </a:endParaRPr>
            </a:p>
          </p:txBody>
        </p:sp>
        <p:pic>
          <p:nvPicPr>
            <p:cNvPr descr="Connections with solid fill" id="306" name="Google Shape;306;p22"/>
            <p:cNvPicPr preferRelativeResize="0"/>
            <p:nvPr/>
          </p:nvPicPr>
          <p:blipFill rotWithShape="1">
            <a:blip r:embed="rId7">
              <a:alphaModFix/>
            </a:blip>
            <a:srcRect b="0" l="0" r="0" t="0"/>
            <a:stretch/>
          </p:blipFill>
          <p:spPr>
            <a:xfrm>
              <a:off x="7392966" y="1339977"/>
              <a:ext cx="1426370" cy="142637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95"/>
                                        </p:tgtEl>
                                      </p:cBhvr>
                                    </p:animEffect>
                                    <p:set>
                                      <p:cBhvr>
                                        <p:cTn dur="1" fill="hold">
                                          <p:stCondLst>
                                            <p:cond delay="500"/>
                                          </p:stCondLst>
                                        </p:cTn>
                                        <p:tgtEl>
                                          <p:spTgt spid="29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99"/>
                                        </p:tgtEl>
                                      </p:cBhvr>
                                    </p:animEffect>
                                    <p:set>
                                      <p:cBhvr>
                                        <p:cTn dur="1" fill="hold">
                                          <p:stCondLst>
                                            <p:cond delay="500"/>
                                          </p:stCondLst>
                                        </p:cTn>
                                        <p:tgtEl>
                                          <p:spTgt spid="29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88"/>
                                        </p:tgtEl>
                                      </p:cBhvr>
                                    </p:animEffect>
                                    <p:set>
                                      <p:cBhvr>
                                        <p:cTn dur="1" fill="hold">
                                          <p:stCondLst>
                                            <p:cond delay="500"/>
                                          </p:stCondLst>
                                        </p:cTn>
                                        <p:tgtEl>
                                          <p:spTgt spid="28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id="311" name="Google Shape;311;p23"/>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312" name="Google Shape;312;p23"/>
          <p:cNvSpPr/>
          <p:nvPr/>
        </p:nvSpPr>
        <p:spPr>
          <a:xfrm>
            <a:off x="215050" y="1948177"/>
            <a:ext cx="6703147" cy="3998576"/>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rgbClr val="FFFF00"/>
                </a:solidFill>
                <a:latin typeface="Arial"/>
                <a:ea typeface="Arial"/>
                <a:cs typeface="Arial"/>
                <a:sym typeface="Arial"/>
              </a:rPr>
              <a:t>The Coordinator:</a:t>
            </a:r>
            <a:r>
              <a:rPr b="1" i="0" lang="en-US" sz="2400" u="none" cap="none" strike="noStrike">
                <a:solidFill>
                  <a:schemeClr val="lt1"/>
                </a:solidFill>
                <a:latin typeface="Arial"/>
                <a:ea typeface="Arial"/>
                <a:cs typeface="Arial"/>
                <a:sym typeface="Arial"/>
              </a:rPr>
              <a:t> Eye on the big picture, </a:t>
            </a:r>
            <a:r>
              <a:rPr b="1" i="1" lang="en-US" sz="2400" u="none" cap="none" strike="noStrike">
                <a:solidFill>
                  <a:schemeClr val="lt1"/>
                </a:solidFill>
                <a:latin typeface="Arial"/>
                <a:ea typeface="Arial"/>
                <a:cs typeface="Arial"/>
                <a:sym typeface="Arial"/>
              </a:rPr>
              <a:t>Are we on track?</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rgbClr val="FFFF00"/>
                </a:solidFill>
                <a:latin typeface="Arial"/>
                <a:ea typeface="Arial"/>
                <a:cs typeface="Arial"/>
                <a:sym typeface="Arial"/>
              </a:rPr>
              <a:t>The Data Engineer:</a:t>
            </a:r>
            <a:r>
              <a:rPr b="1" i="0" lang="en-US" sz="2400" u="none" cap="none" strike="noStrike">
                <a:solidFill>
                  <a:schemeClr val="lt1"/>
                </a:solidFill>
                <a:latin typeface="Arial"/>
                <a:ea typeface="Arial"/>
                <a:cs typeface="Arial"/>
                <a:sym typeface="Arial"/>
              </a:rPr>
              <a:t> getting, cleaning, and organizing the data. </a:t>
            </a:r>
            <a:r>
              <a:rPr b="1" i="1" lang="en-US" sz="2400" u="none" cap="none" strike="noStrike">
                <a:solidFill>
                  <a:schemeClr val="lt1"/>
                </a:solidFill>
                <a:latin typeface="Arial"/>
                <a:ea typeface="Arial"/>
                <a:cs typeface="Arial"/>
                <a:sym typeface="Arial"/>
              </a:rPr>
              <a:t>Is this data clean and usable?</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rgbClr val="FFFF00"/>
                </a:solidFill>
                <a:latin typeface="Arial"/>
                <a:ea typeface="Arial"/>
                <a:cs typeface="Arial"/>
                <a:sym typeface="Arial"/>
              </a:rPr>
              <a:t>The Analyst:</a:t>
            </a:r>
            <a:r>
              <a:rPr b="1" i="0" lang="en-US" sz="2400" u="none" cap="none" strike="noStrike">
                <a:solidFill>
                  <a:schemeClr val="lt1"/>
                </a:solidFill>
                <a:latin typeface="Arial"/>
                <a:ea typeface="Arial"/>
                <a:cs typeface="Arial"/>
                <a:sym typeface="Arial"/>
              </a:rPr>
              <a:t> statistical analysis. </a:t>
            </a:r>
            <a:r>
              <a:rPr b="1" i="1" lang="en-US" sz="2400" u="none" cap="none" strike="noStrike">
                <a:solidFill>
                  <a:schemeClr val="lt1"/>
                </a:solidFill>
                <a:latin typeface="Arial"/>
                <a:ea typeface="Arial"/>
                <a:cs typeface="Arial"/>
                <a:sym typeface="Arial"/>
              </a:rPr>
              <a:t>What do these results mean?</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rgbClr val="FFFF00"/>
                </a:solidFill>
                <a:latin typeface="Arial"/>
                <a:ea typeface="Arial"/>
                <a:cs typeface="Arial"/>
                <a:sym typeface="Arial"/>
              </a:rPr>
              <a:t>The Storyteller:</a:t>
            </a:r>
            <a:r>
              <a:rPr b="1" i="0" lang="en-US" sz="2400" u="none" cap="none" strike="noStrike">
                <a:solidFill>
                  <a:schemeClr val="lt1"/>
                </a:solidFill>
                <a:latin typeface="Arial"/>
                <a:ea typeface="Arial"/>
                <a:cs typeface="Arial"/>
                <a:sym typeface="Arial"/>
              </a:rPr>
              <a:t> creates and communicated the story. </a:t>
            </a:r>
            <a:r>
              <a:rPr b="1" i="1" lang="en-US" sz="2400" u="none" cap="none" strike="noStrike">
                <a:solidFill>
                  <a:schemeClr val="lt1"/>
                </a:solidFill>
                <a:latin typeface="Arial"/>
                <a:ea typeface="Arial"/>
                <a:cs typeface="Arial"/>
                <a:sym typeface="Arial"/>
              </a:rPr>
              <a:t>How can I make this clear and compelling?</a:t>
            </a:r>
            <a:endParaRPr/>
          </a:p>
        </p:txBody>
      </p:sp>
      <p:sp>
        <p:nvSpPr>
          <p:cNvPr id="313" name="Google Shape;313;p23"/>
          <p:cNvSpPr/>
          <p:nvPr/>
        </p:nvSpPr>
        <p:spPr>
          <a:xfrm>
            <a:off x="927012" y="162656"/>
            <a:ext cx="9417387"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Roles and Responsibilities</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pic>
        <p:nvPicPr>
          <p:cNvPr id="314" name="Google Shape;314;p23"/>
          <p:cNvPicPr preferRelativeResize="0"/>
          <p:nvPr/>
        </p:nvPicPr>
        <p:blipFill rotWithShape="1">
          <a:blip r:embed="rId4">
            <a:alphaModFix/>
          </a:blip>
          <a:srcRect b="0" l="0" r="0" t="0"/>
          <a:stretch/>
        </p:blipFill>
        <p:spPr>
          <a:xfrm rot="172023">
            <a:off x="7165619" y="2321639"/>
            <a:ext cx="4430173" cy="2953449"/>
          </a:xfrm>
          <a:prstGeom prst="rect">
            <a:avLst/>
          </a:prstGeom>
          <a:noFill/>
          <a:ln cap="flat" cmpd="sng" w="76200">
            <a:solidFill>
              <a:schemeClr val="lt1"/>
            </a:solidFill>
            <a:prstDash val="solid"/>
            <a:round/>
            <a:headEnd len="sm" w="sm" type="none"/>
            <a:tailEnd len="sm" w="sm" type="none"/>
          </a:ln>
          <a:effectLst>
            <a:outerShdw blurRad="50800" rotWithShape="0" algn="tl" dir="2700000" dist="38100">
              <a:srgbClr val="000000">
                <a:alpha val="40000"/>
              </a:srgbClr>
            </a:outerShdw>
          </a:effectLst>
        </p:spPr>
      </p:pic>
      <p:sp>
        <p:nvSpPr>
          <p:cNvPr id="315" name="Google Shape;315;p23"/>
          <p:cNvSpPr/>
          <p:nvPr/>
        </p:nvSpPr>
        <p:spPr>
          <a:xfrm>
            <a:off x="391380" y="1096422"/>
            <a:ext cx="11421939" cy="503448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In any project: different 'jobs' need to be done. Think of these as </a:t>
            </a:r>
            <a:r>
              <a:rPr b="1" i="0" lang="en-US" sz="2400" u="none" cap="none" strike="noStrike">
                <a:solidFill>
                  <a:srgbClr val="FFFF00"/>
                </a:solidFill>
                <a:latin typeface="Arial"/>
                <a:ea typeface="Arial"/>
                <a:cs typeface="Arial"/>
                <a:sym typeface="Arial"/>
              </a:rPr>
              <a:t>‘hats’.</a:t>
            </a:r>
            <a:endParaRPr/>
          </a:p>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Some hats you should wear, when working alone or with your group are:</a:t>
            </a:r>
            <a:endParaRPr/>
          </a:p>
        </p:txBody>
      </p:sp>
      <p:sp>
        <p:nvSpPr>
          <p:cNvPr id="316" name="Google Shape;316;p23"/>
          <p:cNvSpPr/>
          <p:nvPr/>
        </p:nvSpPr>
        <p:spPr>
          <a:xfrm>
            <a:off x="378681" y="5437180"/>
            <a:ext cx="11514825" cy="1625842"/>
          </a:xfrm>
          <a:prstGeom prst="rect">
            <a:avLst/>
          </a:prstGeom>
          <a:noFill/>
          <a:ln>
            <a:noFill/>
          </a:ln>
        </p:spPr>
        <p:txBody>
          <a:bodyPr anchorCtr="0" anchor="t" bIns="45700" lIns="91425" spcFirstLastPara="1" rIns="91425" wrap="square" tIns="45700">
            <a:noAutofit/>
          </a:bodyPr>
          <a:lstStyle/>
          <a:p>
            <a:pPr indent="-190500" lvl="0" marL="342900" marR="0" rtl="0" algn="l">
              <a:lnSpc>
                <a:spcPct val="100000"/>
              </a:lnSpc>
              <a:spcBef>
                <a:spcPts val="0"/>
              </a:spcBef>
              <a:spcAft>
                <a:spcPts val="0"/>
              </a:spcAft>
              <a:buClr>
                <a:schemeClr val="lt1"/>
              </a:buClr>
              <a:buSzPts val="2400"/>
              <a:buFont typeface="Arial"/>
              <a:buNone/>
            </a:pPr>
            <a:r>
              <a:t/>
            </a:r>
            <a:endParaRPr b="1" i="1"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US" sz="2400" u="none" cap="none" strike="noStrike">
                <a:solidFill>
                  <a:srgbClr val="FFFF00"/>
                </a:solidFill>
                <a:latin typeface="Arial"/>
                <a:ea typeface="Arial"/>
                <a:cs typeface="Arial"/>
                <a:sym typeface="Arial"/>
              </a:rPr>
              <a:t>IMPORTANT</a:t>
            </a:r>
            <a:r>
              <a:rPr b="1" i="0" lang="en-US" sz="2400" u="none" cap="none" strike="noStrike">
                <a:solidFill>
                  <a:schemeClr val="lt1"/>
                </a:solidFill>
                <a:latin typeface="Arial"/>
                <a:ea typeface="Arial"/>
                <a:cs typeface="Arial"/>
                <a:sym typeface="Arial"/>
              </a:rPr>
              <a:t>:</a:t>
            </a:r>
            <a:r>
              <a:rPr b="1" i="1" lang="en-US" sz="2400" u="none" cap="none" strike="noStrike">
                <a:solidFill>
                  <a:schemeClr val="lt1"/>
                </a:solidFill>
                <a:latin typeface="Arial"/>
                <a:ea typeface="Arial"/>
                <a:cs typeface="Arial"/>
                <a:sym typeface="Arial"/>
              </a:rPr>
              <a:t> Be aware and communicate which hat you have on. </a:t>
            </a:r>
            <a:endParaRPr/>
          </a:p>
          <a:p>
            <a:pPr indent="0" lvl="0" marL="0" marR="0" rtl="0" algn="l">
              <a:lnSpc>
                <a:spcPct val="100000"/>
              </a:lnSpc>
              <a:spcBef>
                <a:spcPts val="0"/>
              </a:spcBef>
              <a:spcAft>
                <a:spcPts val="0"/>
              </a:spcAft>
              <a:buNone/>
            </a:pPr>
            <a:r>
              <a:rPr b="1" i="1" lang="en-US" sz="2400" u="none" cap="none" strike="noStrike">
                <a:solidFill>
                  <a:schemeClr val="lt1"/>
                </a:solidFill>
                <a:latin typeface="Arial"/>
                <a:ea typeface="Arial"/>
                <a:cs typeface="Arial"/>
                <a:sym typeface="Arial"/>
              </a:rPr>
              <a:t>This helps keeping working groups professional and useful.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xEl>
                                              <p:pRg end="0" st="0"/>
                                            </p:txEl>
                                          </p:spTgt>
                                        </p:tgtEl>
                                        <p:attrNameLst>
                                          <p:attrName>style.visibility</p:attrName>
                                        </p:attrNameLst>
                                      </p:cBhvr>
                                      <p:to>
                                        <p:strVal val="visible"/>
                                      </p:to>
                                    </p:set>
                                    <p:animEffect filter="fade" transition="in">
                                      <p:cBhvr>
                                        <p:cTn dur="500"/>
                                        <p:tgtEl>
                                          <p:spTgt spid="31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xEl>
                                              <p:pRg end="1" st="1"/>
                                            </p:txEl>
                                          </p:spTgt>
                                        </p:tgtEl>
                                        <p:attrNameLst>
                                          <p:attrName>style.visibility</p:attrName>
                                        </p:attrNameLst>
                                      </p:cBhvr>
                                      <p:to>
                                        <p:strVal val="visible"/>
                                      </p:to>
                                    </p:set>
                                    <p:animEffect filter="fade" transition="in">
                                      <p:cBhvr>
                                        <p:cTn dur="500"/>
                                        <p:tgtEl>
                                          <p:spTgt spid="31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xEl>
                                              <p:pRg end="2" st="2"/>
                                            </p:txEl>
                                          </p:spTgt>
                                        </p:tgtEl>
                                        <p:attrNameLst>
                                          <p:attrName>style.visibility</p:attrName>
                                        </p:attrNameLst>
                                      </p:cBhvr>
                                      <p:to>
                                        <p:strVal val="visible"/>
                                      </p:to>
                                    </p:set>
                                    <p:animEffect filter="fade" transition="in">
                                      <p:cBhvr>
                                        <p:cTn dur="500"/>
                                        <p:tgtEl>
                                          <p:spTgt spid="31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2">
                                            <p:txEl>
                                              <p:pRg end="3" st="3"/>
                                            </p:txEl>
                                          </p:spTgt>
                                        </p:tgtEl>
                                        <p:attrNameLst>
                                          <p:attrName>style.visibility</p:attrName>
                                        </p:attrNameLst>
                                      </p:cBhvr>
                                      <p:to>
                                        <p:strVal val="visible"/>
                                      </p:to>
                                    </p:set>
                                    <p:animEffect filter="fade" transition="in">
                                      <p:cBhvr>
                                        <p:cTn dur="500"/>
                                        <p:tgtEl>
                                          <p:spTgt spid="31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16"/>
                                        </p:tgtEl>
                                        <p:attrNameLst>
                                          <p:attrName>style.visibility</p:attrName>
                                        </p:attrNameLst>
                                      </p:cBhvr>
                                      <p:to>
                                        <p:strVal val="visible"/>
                                      </p:to>
                                    </p:set>
                                    <p:anim calcmode="lin" valueType="num">
                                      <p:cBhvr additive="base">
                                        <p:cTn dur="500"/>
                                        <p:tgtEl>
                                          <p:spTgt spid="31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24"/>
          <p:cNvPicPr preferRelativeResize="0"/>
          <p:nvPr/>
        </p:nvPicPr>
        <p:blipFill rotWithShape="1">
          <a:blip r:embed="rId3">
            <a:alphaModFix/>
          </a:blip>
          <a:srcRect b="0" l="0" r="56463" t="0"/>
          <a:stretch/>
        </p:blipFill>
        <p:spPr>
          <a:xfrm flipH="1">
            <a:off x="0" y="-17095"/>
            <a:ext cx="12204700" cy="6858000"/>
          </a:xfrm>
          <a:prstGeom prst="rect">
            <a:avLst/>
          </a:prstGeom>
          <a:noFill/>
          <a:ln>
            <a:noFill/>
          </a:ln>
        </p:spPr>
      </p:pic>
      <p:sp>
        <p:nvSpPr>
          <p:cNvPr id="322" name="Google Shape;322;p24"/>
          <p:cNvSpPr/>
          <p:nvPr/>
        </p:nvSpPr>
        <p:spPr>
          <a:xfrm>
            <a:off x="-37781" y="13261"/>
            <a:ext cx="12204600" cy="119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Project Management</a:t>
            </a:r>
            <a:endParaRPr b="1" i="0" sz="3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1"/>
              </a:solidFill>
              <a:latin typeface="Arial"/>
              <a:ea typeface="Arial"/>
              <a:cs typeface="Arial"/>
              <a:sym typeface="Arial"/>
            </a:endParaRPr>
          </a:p>
        </p:txBody>
      </p:sp>
      <p:sp>
        <p:nvSpPr>
          <p:cNvPr id="323" name="Google Shape;323;p24"/>
          <p:cNvSpPr/>
          <p:nvPr/>
        </p:nvSpPr>
        <p:spPr>
          <a:xfrm>
            <a:off x="1445472"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4" name="Google Shape;324;p24"/>
          <p:cNvGrpSpPr/>
          <p:nvPr/>
        </p:nvGrpSpPr>
        <p:grpSpPr>
          <a:xfrm>
            <a:off x="1106391" y="827367"/>
            <a:ext cx="4448039" cy="3033408"/>
            <a:chOff x="1073206" y="972663"/>
            <a:chExt cx="4448039" cy="3033408"/>
          </a:xfrm>
        </p:grpSpPr>
        <p:sp>
          <p:nvSpPr>
            <p:cNvPr id="325" name="Google Shape;325;p24"/>
            <p:cNvSpPr/>
            <p:nvPr/>
          </p:nvSpPr>
          <p:spPr>
            <a:xfrm>
              <a:off x="2163300" y="972663"/>
              <a:ext cx="2245514" cy="2252954"/>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24"/>
            <p:cNvSpPr/>
            <p:nvPr/>
          </p:nvSpPr>
          <p:spPr>
            <a:xfrm>
              <a:off x="2641852" y="1452802"/>
              <a:ext cx="1288410" cy="1292679"/>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24"/>
            <p:cNvSpPr txBox="1"/>
            <p:nvPr/>
          </p:nvSpPr>
          <p:spPr>
            <a:xfrm>
              <a:off x="1073206" y="3300291"/>
              <a:ext cx="4448039"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2"/>
                  </a:solidFill>
                  <a:latin typeface="Calibri"/>
                  <a:ea typeface="Calibri"/>
                  <a:cs typeface="Calibri"/>
                  <a:sym typeface="Calibri"/>
                </a:rPr>
                <a:t>Project Management Software</a:t>
              </a:r>
              <a:endParaRPr b="1" i="0" sz="2300" u="none" cap="none" strike="noStrike">
                <a:solidFill>
                  <a:schemeClr val="accent2"/>
                </a:solidFill>
                <a:latin typeface="Calibri"/>
                <a:ea typeface="Calibri"/>
                <a:cs typeface="Calibri"/>
                <a:sym typeface="Calibri"/>
              </a:endParaRPr>
            </a:p>
          </p:txBody>
        </p:sp>
      </p:grpSp>
      <p:sp>
        <p:nvSpPr>
          <p:cNvPr id="328" name="Google Shape;328;p24"/>
          <p:cNvSpPr/>
          <p:nvPr/>
        </p:nvSpPr>
        <p:spPr>
          <a:xfrm>
            <a:off x="5770846"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24"/>
          <p:cNvSpPr/>
          <p:nvPr/>
        </p:nvSpPr>
        <p:spPr>
          <a:xfrm>
            <a:off x="1445472" y="5606072"/>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24"/>
          <p:cNvSpPr/>
          <p:nvPr/>
        </p:nvSpPr>
        <p:spPr>
          <a:xfrm>
            <a:off x="5843401" y="5606072"/>
            <a:ext cx="3681092"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1" name="Google Shape;331;p24"/>
          <p:cNvGrpSpPr/>
          <p:nvPr/>
        </p:nvGrpSpPr>
        <p:grpSpPr>
          <a:xfrm>
            <a:off x="6560160" y="3869781"/>
            <a:ext cx="3681092" cy="2988219"/>
            <a:chOff x="6515330" y="3697109"/>
            <a:chExt cx="3681092" cy="2988219"/>
          </a:xfrm>
        </p:grpSpPr>
        <p:sp>
          <p:nvSpPr>
            <p:cNvPr id="332" name="Google Shape;332;p24"/>
            <p:cNvSpPr/>
            <p:nvPr/>
          </p:nvSpPr>
          <p:spPr>
            <a:xfrm>
              <a:off x="7082368" y="3697109"/>
              <a:ext cx="2245469" cy="2252909"/>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24"/>
            <p:cNvSpPr/>
            <p:nvPr/>
          </p:nvSpPr>
          <p:spPr>
            <a:xfrm>
              <a:off x="7560921" y="4175107"/>
              <a:ext cx="1288485" cy="1292754"/>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24"/>
            <p:cNvSpPr txBox="1"/>
            <p:nvPr/>
          </p:nvSpPr>
          <p:spPr>
            <a:xfrm>
              <a:off x="6515330" y="5979548"/>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5"/>
                  </a:solidFill>
                  <a:latin typeface="Calibri"/>
                  <a:ea typeface="Calibri"/>
                  <a:cs typeface="Calibri"/>
                  <a:sym typeface="Calibri"/>
                </a:rPr>
                <a:t>Milestones and Timelines</a:t>
              </a:r>
              <a:endParaRPr/>
            </a:p>
          </p:txBody>
        </p:sp>
      </p:grpSp>
      <p:grpSp>
        <p:nvGrpSpPr>
          <p:cNvPr id="335" name="Google Shape;335;p24"/>
          <p:cNvGrpSpPr/>
          <p:nvPr/>
        </p:nvGrpSpPr>
        <p:grpSpPr>
          <a:xfrm>
            <a:off x="1411578" y="3810022"/>
            <a:ext cx="3681092" cy="3013688"/>
            <a:chOff x="1445472" y="3878602"/>
            <a:chExt cx="3681092" cy="3013688"/>
          </a:xfrm>
        </p:grpSpPr>
        <p:sp>
          <p:nvSpPr>
            <p:cNvPr id="336" name="Google Shape;336;p24"/>
            <p:cNvSpPr/>
            <p:nvPr/>
          </p:nvSpPr>
          <p:spPr>
            <a:xfrm>
              <a:off x="2163300" y="3878602"/>
              <a:ext cx="2245469" cy="2252909"/>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24"/>
            <p:cNvSpPr txBox="1"/>
            <p:nvPr/>
          </p:nvSpPr>
          <p:spPr>
            <a:xfrm>
              <a:off x="1445472" y="6186510"/>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4"/>
                  </a:solidFill>
                  <a:latin typeface="Calibri"/>
                  <a:ea typeface="Calibri"/>
                  <a:cs typeface="Calibri"/>
                  <a:sym typeface="Calibri"/>
                </a:rPr>
                <a:t>Peer Consultation</a:t>
              </a:r>
              <a:endParaRPr b="1" i="0" sz="2300" u="none" cap="none" strike="noStrike">
                <a:solidFill>
                  <a:schemeClr val="accent4"/>
                </a:solidFill>
                <a:latin typeface="Calibri"/>
                <a:ea typeface="Calibri"/>
                <a:cs typeface="Calibri"/>
                <a:sym typeface="Calibri"/>
              </a:endParaRPr>
            </a:p>
          </p:txBody>
        </p:sp>
        <p:pic>
          <p:nvPicPr>
            <p:cNvPr descr="Users with solid fill" id="338" name="Google Shape;338;p24"/>
            <p:cNvPicPr preferRelativeResize="0"/>
            <p:nvPr/>
          </p:nvPicPr>
          <p:blipFill rotWithShape="1">
            <a:blip r:embed="rId6">
              <a:alphaModFix/>
            </a:blip>
            <a:srcRect b="0" l="0" r="0" t="0"/>
            <a:stretch/>
          </p:blipFill>
          <p:spPr>
            <a:xfrm>
              <a:off x="2652982" y="4398684"/>
              <a:ext cx="1266071" cy="1266071"/>
            </a:xfrm>
            <a:prstGeom prst="rect">
              <a:avLst/>
            </a:prstGeom>
            <a:noFill/>
            <a:ln>
              <a:noFill/>
            </a:ln>
          </p:spPr>
        </p:pic>
      </p:grpSp>
      <p:grpSp>
        <p:nvGrpSpPr>
          <p:cNvPr id="339" name="Google Shape;339;p24"/>
          <p:cNvGrpSpPr/>
          <p:nvPr/>
        </p:nvGrpSpPr>
        <p:grpSpPr>
          <a:xfrm>
            <a:off x="6381502" y="866073"/>
            <a:ext cx="3681092" cy="3031754"/>
            <a:chOff x="6291960" y="974317"/>
            <a:chExt cx="3681092" cy="3031754"/>
          </a:xfrm>
        </p:grpSpPr>
        <p:sp>
          <p:nvSpPr>
            <p:cNvPr id="340" name="Google Shape;340;p24"/>
            <p:cNvSpPr/>
            <p:nvPr/>
          </p:nvSpPr>
          <p:spPr>
            <a:xfrm>
              <a:off x="7009771" y="974317"/>
              <a:ext cx="2245469" cy="2252909"/>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24"/>
            <p:cNvSpPr txBox="1"/>
            <p:nvPr/>
          </p:nvSpPr>
          <p:spPr>
            <a:xfrm>
              <a:off x="6291960" y="3300291"/>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3"/>
                  </a:solidFill>
                  <a:latin typeface="Calibri"/>
                  <a:ea typeface="Calibri"/>
                  <a:cs typeface="Calibri"/>
                  <a:sym typeface="Calibri"/>
                </a:rPr>
                <a:t>Roles and Responsibilities</a:t>
              </a:r>
              <a:endParaRPr b="1" i="0" sz="2300" u="none" cap="none" strike="noStrike">
                <a:solidFill>
                  <a:schemeClr val="accent3"/>
                </a:solidFill>
                <a:latin typeface="Calibri"/>
                <a:ea typeface="Calibri"/>
                <a:cs typeface="Calibri"/>
                <a:sym typeface="Calibri"/>
              </a:endParaRPr>
            </a:p>
          </p:txBody>
        </p:sp>
        <p:pic>
          <p:nvPicPr>
            <p:cNvPr descr="Connections with solid fill" id="342" name="Google Shape;342;p24"/>
            <p:cNvPicPr preferRelativeResize="0"/>
            <p:nvPr/>
          </p:nvPicPr>
          <p:blipFill rotWithShape="1">
            <a:blip r:embed="rId7">
              <a:alphaModFix/>
            </a:blip>
            <a:srcRect b="0" l="0" r="0" t="0"/>
            <a:stretch/>
          </p:blipFill>
          <p:spPr>
            <a:xfrm>
              <a:off x="7392966" y="1339977"/>
              <a:ext cx="1426370" cy="142637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39"/>
                                        </p:tgtEl>
                                      </p:cBhvr>
                                    </p:animEffect>
                                    <p:set>
                                      <p:cBhvr>
                                        <p:cTn dur="1" fill="hold">
                                          <p:stCondLst>
                                            <p:cond delay="500"/>
                                          </p:stCondLst>
                                        </p:cTn>
                                        <p:tgtEl>
                                          <p:spTgt spid="33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31"/>
                                        </p:tgtEl>
                                      </p:cBhvr>
                                    </p:animEffect>
                                    <p:set>
                                      <p:cBhvr>
                                        <p:cTn dur="1" fill="hold">
                                          <p:stCondLst>
                                            <p:cond delay="500"/>
                                          </p:stCondLst>
                                        </p:cTn>
                                        <p:tgtEl>
                                          <p:spTgt spid="33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35"/>
                                        </p:tgtEl>
                                      </p:cBhvr>
                                    </p:animEffect>
                                    <p:set>
                                      <p:cBhvr>
                                        <p:cTn dur="1" fill="hold">
                                          <p:stCondLst>
                                            <p:cond delay="500"/>
                                          </p:stCondLst>
                                        </p:cTn>
                                        <p:tgtEl>
                                          <p:spTgt spid="33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pic>
        <p:nvPicPr>
          <p:cNvPr id="347" name="Google Shape;347;p25"/>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348" name="Google Shape;348;p25"/>
          <p:cNvSpPr/>
          <p:nvPr/>
        </p:nvSpPr>
        <p:spPr>
          <a:xfrm>
            <a:off x="927012" y="162656"/>
            <a:ext cx="1022866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Project Management Software</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349" name="Google Shape;349;p25"/>
          <p:cNvSpPr/>
          <p:nvPr/>
        </p:nvSpPr>
        <p:spPr>
          <a:xfrm>
            <a:off x="391380" y="1096422"/>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b="1" i="0" lang="en-US" sz="2400" u="none" cap="none" strike="noStrike">
                <a:solidFill>
                  <a:schemeClr val="lt1"/>
                </a:solidFill>
                <a:latin typeface="Arial"/>
                <a:ea typeface="Arial"/>
                <a:cs typeface="Arial"/>
                <a:sym typeface="Arial"/>
              </a:rPr>
              <a:t>The human brain is great at creative ideas, but terrible at remembering dozens of small tasks. You need an 'external brain' to keep track of your work. </a:t>
            </a:r>
            <a:endParaRPr/>
          </a:p>
          <a:p>
            <a:pPr indent="-342900" lvl="0" marL="342900" marR="0" rtl="0" algn="just">
              <a:lnSpc>
                <a:spcPct val="150000"/>
              </a:lnSpc>
              <a:spcBef>
                <a:spcPts val="0"/>
              </a:spcBef>
              <a:spcAft>
                <a:spcPts val="0"/>
              </a:spcAft>
              <a:buClr>
                <a:schemeClr val="lt1"/>
              </a:buClr>
              <a:buSzPts val="2400"/>
              <a:buFont typeface="Noto Sans Symbols"/>
              <a:buChar char="🡪"/>
            </a:pPr>
            <a:r>
              <a:rPr b="1" i="1" lang="en-US" sz="2400" u="none" cap="none" strike="noStrike">
                <a:solidFill>
                  <a:srgbClr val="FFFF00"/>
                </a:solidFill>
                <a:latin typeface="Arial"/>
                <a:ea typeface="Arial"/>
                <a:cs typeface="Arial"/>
                <a:sym typeface="Arial"/>
              </a:rPr>
              <a:t>The specific tool doesn't matter as much as the habit of using it.</a:t>
            </a:r>
            <a:endParaRPr/>
          </a:p>
          <a:p>
            <a:pPr indent="0" lvl="0" marL="0" marR="0" rtl="0" algn="just">
              <a:lnSpc>
                <a:spcPct val="150000"/>
              </a:lnSpc>
              <a:spcBef>
                <a:spcPts val="0"/>
              </a:spcBef>
              <a:spcAft>
                <a:spcPts val="0"/>
              </a:spcAft>
              <a:buNone/>
            </a:pPr>
            <a:r>
              <a:rPr b="1" i="0" lang="en-US" sz="2400" u="none" cap="none" strike="noStrike">
                <a:solidFill>
                  <a:schemeClr val="lt1"/>
                </a:solidFill>
                <a:latin typeface="Arial"/>
                <a:ea typeface="Arial"/>
                <a:cs typeface="Arial"/>
                <a:sym typeface="Arial"/>
              </a:rPr>
              <a:t>Each tool focuses on different aspects of project management. Some are…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pic>
        <p:nvPicPr>
          <p:cNvPr id="354" name="Google Shape;354;p26"/>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355" name="Google Shape;355;p26"/>
          <p:cNvSpPr/>
          <p:nvPr/>
        </p:nvSpPr>
        <p:spPr>
          <a:xfrm>
            <a:off x="5319623" y="1437815"/>
            <a:ext cx="6671094" cy="489397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Open source </a:t>
            </a:r>
            <a:r>
              <a:rPr b="1" i="0" lang="en-US" sz="2400" u="none" cap="none" strike="noStrike">
                <a:solidFill>
                  <a:srgbClr val="FFFF00"/>
                </a:solidFill>
                <a:latin typeface="Arial"/>
                <a:ea typeface="Arial"/>
                <a:cs typeface="Arial"/>
                <a:sym typeface="Arial"/>
              </a:rPr>
              <a:t>communication</a:t>
            </a:r>
            <a:r>
              <a:rPr b="1" i="0" lang="en-US" sz="2400" u="none" cap="none" strike="noStrike">
                <a:solidFill>
                  <a:schemeClr val="lt1"/>
                </a:solidFill>
                <a:latin typeface="Arial"/>
                <a:ea typeface="Arial"/>
                <a:cs typeface="Arial"/>
                <a:sym typeface="Arial"/>
              </a:rPr>
              <a:t> and project tools</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Purpose</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Topic-threaded team messaging</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Key Features:</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Threaded conversations</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Markdown support (ideal for discussing code)</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App integration</a:t>
            </a:r>
            <a:endParaRPr b="1" i="0" sz="2400" u="none" cap="none" strike="noStrike">
              <a:solidFill>
                <a:schemeClr val="lt1"/>
              </a:solidFill>
              <a:latin typeface="Arial"/>
              <a:ea typeface="Arial"/>
              <a:cs typeface="Arial"/>
              <a:sym typeface="Arial"/>
            </a:endParaRPr>
          </a:p>
        </p:txBody>
      </p:sp>
      <p:sp>
        <p:nvSpPr>
          <p:cNvPr id="356" name="Google Shape;356;p26"/>
          <p:cNvSpPr/>
          <p:nvPr/>
        </p:nvSpPr>
        <p:spPr>
          <a:xfrm>
            <a:off x="4357571" y="162656"/>
            <a:ext cx="598682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Zulip and Slack</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pic>
        <p:nvPicPr>
          <p:cNvPr id="357" name="Google Shape;357;p26"/>
          <p:cNvPicPr preferRelativeResize="0"/>
          <p:nvPr/>
        </p:nvPicPr>
        <p:blipFill rotWithShape="1">
          <a:blip r:embed="rId4">
            <a:alphaModFix/>
          </a:blip>
          <a:srcRect b="12165" l="0" r="0" t="15691"/>
          <a:stretch/>
        </p:blipFill>
        <p:spPr>
          <a:xfrm>
            <a:off x="201283" y="3947081"/>
            <a:ext cx="4199577" cy="1715795"/>
          </a:xfrm>
          <a:custGeom>
            <a:rect b="b" l="l" r="r" t="t"/>
            <a:pathLst>
              <a:path extrusionOk="0" h="3692092" w="12192000">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ln>
            <a:noFill/>
          </a:ln>
        </p:spPr>
      </p:pic>
      <p:sp>
        <p:nvSpPr>
          <p:cNvPr id="358" name="Google Shape;358;p26"/>
          <p:cNvSpPr/>
          <p:nvPr/>
        </p:nvSpPr>
        <p:spPr>
          <a:xfrm>
            <a:off x="781970" y="990074"/>
            <a:ext cx="1999067" cy="196123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359" name="Google Shape;359;p26"/>
          <p:cNvPicPr preferRelativeResize="0"/>
          <p:nvPr/>
        </p:nvPicPr>
        <p:blipFill rotWithShape="1">
          <a:blip r:embed="rId5">
            <a:alphaModFix/>
          </a:blip>
          <a:srcRect b="0" l="0" r="0" t="0"/>
          <a:stretch/>
        </p:blipFill>
        <p:spPr>
          <a:xfrm>
            <a:off x="366445" y="592179"/>
            <a:ext cx="2762723" cy="276272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pic>
        <p:nvPicPr>
          <p:cNvPr id="364" name="Google Shape;364;p27"/>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365" name="Google Shape;365;p27"/>
          <p:cNvSpPr/>
          <p:nvPr/>
        </p:nvSpPr>
        <p:spPr>
          <a:xfrm>
            <a:off x="7680960" y="3719420"/>
            <a:ext cx="4262996" cy="1275096"/>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6" name="Google Shape;366;p27"/>
          <p:cNvSpPr/>
          <p:nvPr/>
        </p:nvSpPr>
        <p:spPr>
          <a:xfrm>
            <a:off x="580170" y="1437815"/>
            <a:ext cx="6390289" cy="489397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rgbClr val="FFFF00"/>
                </a:solidFill>
                <a:latin typeface="Arial"/>
                <a:ea typeface="Arial"/>
                <a:cs typeface="Arial"/>
                <a:sym typeface="Arial"/>
              </a:rPr>
              <a:t>Project management tools </a:t>
            </a:r>
            <a:r>
              <a:rPr b="1" i="0" lang="en-US" sz="2400" u="none" cap="none" strike="noStrike">
                <a:solidFill>
                  <a:schemeClr val="lt1"/>
                </a:solidFill>
                <a:latin typeface="Arial"/>
                <a:ea typeface="Arial"/>
                <a:cs typeface="Arial"/>
                <a:sym typeface="Arial"/>
              </a:rPr>
              <a:t>with centralized workflow</a:t>
            </a:r>
            <a:endParaRPr/>
          </a:p>
          <a:p>
            <a:pPr indent="0" lvl="0" marL="0" marR="0" rtl="0" algn="l">
              <a:lnSpc>
                <a:spcPct val="100000"/>
              </a:lnSpc>
              <a:spcBef>
                <a:spcPts val="0"/>
              </a:spcBef>
              <a:spcAft>
                <a:spcPts val="0"/>
              </a:spcAft>
              <a:buClr>
                <a:schemeClr val="lt1"/>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Key Features</a:t>
            </a:r>
            <a:endParaRPr/>
          </a:p>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 Dashboards, time tracking</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Assignable tasks</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Drag-and-drop cards</a:t>
            </a:r>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Visual workflow management</a:t>
            </a:r>
            <a:endParaRPr/>
          </a:p>
        </p:txBody>
      </p:sp>
      <p:sp>
        <p:nvSpPr>
          <p:cNvPr id="367" name="Google Shape;367;p27"/>
          <p:cNvSpPr/>
          <p:nvPr/>
        </p:nvSpPr>
        <p:spPr>
          <a:xfrm>
            <a:off x="1305385" y="162656"/>
            <a:ext cx="7114022"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Click-up and Trello</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pic>
        <p:nvPicPr>
          <p:cNvPr id="368" name="Google Shape;368;p27"/>
          <p:cNvPicPr preferRelativeResize="0"/>
          <p:nvPr/>
        </p:nvPicPr>
        <p:blipFill rotWithShape="1">
          <a:blip r:embed="rId4">
            <a:alphaModFix/>
          </a:blip>
          <a:srcRect b="9670" l="0" r="0" t="13034"/>
          <a:stretch/>
        </p:blipFill>
        <p:spPr>
          <a:xfrm>
            <a:off x="7597788" y="1657609"/>
            <a:ext cx="4436001" cy="1765738"/>
          </a:xfrm>
          <a:custGeom>
            <a:rect b="b" l="l" r="r" t="t"/>
            <a:pathLst>
              <a:path extrusionOk="0" h="3692092" w="12192000">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ln>
            <a:noFill/>
          </a:ln>
        </p:spPr>
      </p:pic>
      <p:pic>
        <p:nvPicPr>
          <p:cNvPr id="369" name="Google Shape;369;p27"/>
          <p:cNvPicPr preferRelativeResize="0"/>
          <p:nvPr/>
        </p:nvPicPr>
        <p:blipFill rotWithShape="1">
          <a:blip r:embed="rId5">
            <a:alphaModFix/>
          </a:blip>
          <a:srcRect b="0" l="0" r="0" t="0"/>
          <a:stretch/>
        </p:blipFill>
        <p:spPr>
          <a:xfrm>
            <a:off x="7650659" y="3106731"/>
            <a:ext cx="4153689" cy="23364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id="374" name="Google Shape;374;p28"/>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375" name="Google Shape;375;p28"/>
          <p:cNvSpPr/>
          <p:nvPr/>
        </p:nvSpPr>
        <p:spPr>
          <a:xfrm>
            <a:off x="4988210" y="911682"/>
            <a:ext cx="6618015" cy="531254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3200" u="none" cap="none" strike="noStrike">
                <a:solidFill>
                  <a:srgbClr val="FFFF00"/>
                </a:solidFill>
                <a:latin typeface="Arial"/>
                <a:ea typeface="Arial"/>
                <a:cs typeface="Arial"/>
                <a:sym typeface="Arial"/>
              </a:rPr>
              <a:t>TASK 1: </a:t>
            </a:r>
            <a:r>
              <a:rPr b="1" i="0" lang="en-US" sz="3200" u="none" cap="none" strike="noStrike">
                <a:solidFill>
                  <a:schemeClr val="lt1"/>
                </a:solidFill>
                <a:latin typeface="Arial"/>
                <a:ea typeface="Arial"/>
                <a:cs typeface="Arial"/>
                <a:sym typeface="Arial"/>
              </a:rPr>
              <a:t>Within your group, discuss the adoption of (1) one communication software and (2) the frequency of online and in-person meetings.</a:t>
            </a:r>
            <a:endParaRPr/>
          </a:p>
          <a:p>
            <a:pPr indent="0" lvl="0" marL="0" marR="0" rtl="0" algn="just">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rPr b="1" i="0" lang="en-US" sz="3200" u="none" cap="none" strike="noStrike">
                <a:solidFill>
                  <a:srgbClr val="FFFF00"/>
                </a:solidFill>
                <a:latin typeface="Arial"/>
                <a:ea typeface="Arial"/>
                <a:cs typeface="Arial"/>
                <a:sym typeface="Arial"/>
              </a:rPr>
              <a:t>TASK 2: </a:t>
            </a:r>
            <a:r>
              <a:rPr b="1" i="0" lang="en-US" sz="3200" u="none" cap="none" strike="noStrike">
                <a:solidFill>
                  <a:schemeClr val="lt1"/>
                </a:solidFill>
                <a:latin typeface="Arial"/>
                <a:ea typeface="Arial"/>
                <a:cs typeface="Arial"/>
                <a:sym typeface="Arial"/>
              </a:rPr>
              <a:t>Individually, decide how you will keep track of your own project. This can be manually, but it is preferably with a software.</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800"/>
              <a:buFont typeface="Arial"/>
              <a:buNone/>
            </a:pPr>
            <a:r>
              <a:t/>
            </a:r>
            <a:endParaRPr b="1" i="0" sz="3200" u="none" cap="none" strike="noStrike">
              <a:solidFill>
                <a:schemeClr val="lt1"/>
              </a:solidFill>
              <a:latin typeface="Arial"/>
              <a:ea typeface="Arial"/>
              <a:cs typeface="Arial"/>
              <a:sym typeface="Arial"/>
            </a:endParaRPr>
          </a:p>
        </p:txBody>
      </p:sp>
      <p:sp>
        <p:nvSpPr>
          <p:cNvPr id="376" name="Google Shape;376;p28"/>
          <p:cNvSpPr/>
          <p:nvPr/>
        </p:nvSpPr>
        <p:spPr>
          <a:xfrm>
            <a:off x="0" y="0"/>
            <a:ext cx="2985796"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7" name="Google Shape;377;p28"/>
          <p:cNvSpPr txBox="1"/>
          <p:nvPr>
            <p:ph type="title"/>
          </p:nvPr>
        </p:nvSpPr>
        <p:spPr>
          <a:xfrm>
            <a:off x="218440" y="1153795"/>
            <a:ext cx="2696845" cy="446087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4400"/>
              <a:buFont typeface="Calibri"/>
              <a:buNone/>
            </a:pPr>
            <a:r>
              <a:rPr b="1" lang="en-US">
                <a:solidFill>
                  <a:srgbClr val="FFFFFF"/>
                </a:solidFill>
              </a:rPr>
              <a:t>Decisions</a:t>
            </a:r>
            <a:endParaRPr b="1">
              <a:solidFill>
                <a:srgbClr val="FFFFFF"/>
              </a:solidFill>
            </a:endParaRPr>
          </a:p>
        </p:txBody>
      </p:sp>
      <p:pic>
        <p:nvPicPr>
          <p:cNvPr id="378" name="Google Shape;378;p28"/>
          <p:cNvPicPr preferRelativeResize="0"/>
          <p:nvPr/>
        </p:nvPicPr>
        <p:blipFill rotWithShape="1">
          <a:blip r:embed="rId4">
            <a:alphaModFix/>
          </a:blip>
          <a:srcRect b="0" l="0" r="0" t="0"/>
          <a:stretch/>
        </p:blipFill>
        <p:spPr>
          <a:xfrm>
            <a:off x="3310709" y="835350"/>
            <a:ext cx="1442243" cy="1570641"/>
          </a:xfrm>
          <a:prstGeom prst="rect">
            <a:avLst/>
          </a:prstGeom>
          <a:noFill/>
          <a:ln>
            <a:noFill/>
          </a:ln>
        </p:spPr>
      </p:pic>
      <p:pic>
        <p:nvPicPr>
          <p:cNvPr id="379" name="Google Shape;379;p28"/>
          <p:cNvPicPr preferRelativeResize="0"/>
          <p:nvPr/>
        </p:nvPicPr>
        <p:blipFill rotWithShape="1">
          <a:blip r:embed="rId5">
            <a:alphaModFix/>
          </a:blip>
          <a:srcRect b="0" l="0" r="0" t="0"/>
          <a:stretch/>
        </p:blipFill>
        <p:spPr>
          <a:xfrm>
            <a:off x="3381276" y="4039170"/>
            <a:ext cx="1374190" cy="153743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29"/>
          <p:cNvPicPr preferRelativeResize="0"/>
          <p:nvPr/>
        </p:nvPicPr>
        <p:blipFill rotWithShape="1">
          <a:blip r:embed="rId3">
            <a:alphaModFix/>
          </a:blip>
          <a:srcRect b="0" l="0" r="56463" t="0"/>
          <a:stretch/>
        </p:blipFill>
        <p:spPr>
          <a:xfrm flipH="1">
            <a:off x="0" y="-17095"/>
            <a:ext cx="12204700" cy="6858000"/>
          </a:xfrm>
          <a:prstGeom prst="rect">
            <a:avLst/>
          </a:prstGeom>
          <a:noFill/>
          <a:ln>
            <a:noFill/>
          </a:ln>
        </p:spPr>
      </p:pic>
      <p:sp>
        <p:nvSpPr>
          <p:cNvPr id="385" name="Google Shape;385;p29"/>
          <p:cNvSpPr/>
          <p:nvPr/>
        </p:nvSpPr>
        <p:spPr>
          <a:xfrm>
            <a:off x="-37781" y="13261"/>
            <a:ext cx="12204600" cy="119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Project Management</a:t>
            </a:r>
            <a:endParaRPr b="1" i="0" sz="3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1"/>
              </a:solidFill>
              <a:latin typeface="Arial"/>
              <a:ea typeface="Arial"/>
              <a:cs typeface="Arial"/>
              <a:sym typeface="Arial"/>
            </a:endParaRPr>
          </a:p>
        </p:txBody>
      </p:sp>
      <p:sp>
        <p:nvSpPr>
          <p:cNvPr id="386" name="Google Shape;386;p29"/>
          <p:cNvSpPr/>
          <p:nvPr/>
        </p:nvSpPr>
        <p:spPr>
          <a:xfrm>
            <a:off x="1445472"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87" name="Google Shape;387;p29"/>
          <p:cNvGrpSpPr/>
          <p:nvPr/>
        </p:nvGrpSpPr>
        <p:grpSpPr>
          <a:xfrm>
            <a:off x="1106391" y="827367"/>
            <a:ext cx="4448039" cy="3033408"/>
            <a:chOff x="1073206" y="972663"/>
            <a:chExt cx="4448039" cy="3033408"/>
          </a:xfrm>
        </p:grpSpPr>
        <p:sp>
          <p:nvSpPr>
            <p:cNvPr id="388" name="Google Shape;388;p29"/>
            <p:cNvSpPr/>
            <p:nvPr/>
          </p:nvSpPr>
          <p:spPr>
            <a:xfrm>
              <a:off x="2163300" y="972663"/>
              <a:ext cx="2245514" cy="2252954"/>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29"/>
            <p:cNvSpPr/>
            <p:nvPr/>
          </p:nvSpPr>
          <p:spPr>
            <a:xfrm>
              <a:off x="2641852" y="1452802"/>
              <a:ext cx="1288410" cy="1292679"/>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29"/>
            <p:cNvSpPr txBox="1"/>
            <p:nvPr/>
          </p:nvSpPr>
          <p:spPr>
            <a:xfrm>
              <a:off x="1073206" y="3300291"/>
              <a:ext cx="4448039"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2"/>
                  </a:solidFill>
                  <a:latin typeface="Calibri"/>
                  <a:ea typeface="Calibri"/>
                  <a:cs typeface="Calibri"/>
                  <a:sym typeface="Calibri"/>
                </a:rPr>
                <a:t>Project Management Software</a:t>
              </a:r>
              <a:endParaRPr b="1" i="0" sz="2300" u="none" cap="none" strike="noStrike">
                <a:solidFill>
                  <a:schemeClr val="accent2"/>
                </a:solidFill>
                <a:latin typeface="Calibri"/>
                <a:ea typeface="Calibri"/>
                <a:cs typeface="Calibri"/>
                <a:sym typeface="Calibri"/>
              </a:endParaRPr>
            </a:p>
          </p:txBody>
        </p:sp>
      </p:grpSp>
      <p:sp>
        <p:nvSpPr>
          <p:cNvPr id="391" name="Google Shape;391;p29"/>
          <p:cNvSpPr/>
          <p:nvPr/>
        </p:nvSpPr>
        <p:spPr>
          <a:xfrm>
            <a:off x="5770846"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29"/>
          <p:cNvSpPr/>
          <p:nvPr/>
        </p:nvSpPr>
        <p:spPr>
          <a:xfrm>
            <a:off x="1445472" y="5606072"/>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29"/>
          <p:cNvSpPr/>
          <p:nvPr/>
        </p:nvSpPr>
        <p:spPr>
          <a:xfrm>
            <a:off x="5843401" y="5606072"/>
            <a:ext cx="3681092"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94" name="Google Shape;394;p29"/>
          <p:cNvGrpSpPr/>
          <p:nvPr/>
        </p:nvGrpSpPr>
        <p:grpSpPr>
          <a:xfrm>
            <a:off x="6560160" y="3869781"/>
            <a:ext cx="3681092" cy="2988219"/>
            <a:chOff x="6515330" y="3697109"/>
            <a:chExt cx="3681092" cy="2988219"/>
          </a:xfrm>
        </p:grpSpPr>
        <p:sp>
          <p:nvSpPr>
            <p:cNvPr id="395" name="Google Shape;395;p29"/>
            <p:cNvSpPr/>
            <p:nvPr/>
          </p:nvSpPr>
          <p:spPr>
            <a:xfrm>
              <a:off x="7082368" y="3697109"/>
              <a:ext cx="2245469" cy="2252909"/>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29"/>
            <p:cNvSpPr/>
            <p:nvPr/>
          </p:nvSpPr>
          <p:spPr>
            <a:xfrm>
              <a:off x="7560921" y="4175107"/>
              <a:ext cx="1288485" cy="1292754"/>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29"/>
            <p:cNvSpPr txBox="1"/>
            <p:nvPr/>
          </p:nvSpPr>
          <p:spPr>
            <a:xfrm>
              <a:off x="6515330" y="5979548"/>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5"/>
                  </a:solidFill>
                  <a:latin typeface="Calibri"/>
                  <a:ea typeface="Calibri"/>
                  <a:cs typeface="Calibri"/>
                  <a:sym typeface="Calibri"/>
                </a:rPr>
                <a:t>Milestones and Timelines</a:t>
              </a:r>
              <a:endParaRPr/>
            </a:p>
          </p:txBody>
        </p:sp>
      </p:grpSp>
      <p:grpSp>
        <p:nvGrpSpPr>
          <p:cNvPr id="398" name="Google Shape;398;p29"/>
          <p:cNvGrpSpPr/>
          <p:nvPr/>
        </p:nvGrpSpPr>
        <p:grpSpPr>
          <a:xfrm>
            <a:off x="1411578" y="3810022"/>
            <a:ext cx="3681092" cy="3013688"/>
            <a:chOff x="1445472" y="3878602"/>
            <a:chExt cx="3681092" cy="3013688"/>
          </a:xfrm>
        </p:grpSpPr>
        <p:sp>
          <p:nvSpPr>
            <p:cNvPr id="399" name="Google Shape;399;p29"/>
            <p:cNvSpPr/>
            <p:nvPr/>
          </p:nvSpPr>
          <p:spPr>
            <a:xfrm>
              <a:off x="2163300" y="3878602"/>
              <a:ext cx="2245469" cy="2252909"/>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29"/>
            <p:cNvSpPr txBox="1"/>
            <p:nvPr/>
          </p:nvSpPr>
          <p:spPr>
            <a:xfrm>
              <a:off x="1445472" y="6186510"/>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4"/>
                  </a:solidFill>
                  <a:latin typeface="Calibri"/>
                  <a:ea typeface="Calibri"/>
                  <a:cs typeface="Calibri"/>
                  <a:sym typeface="Calibri"/>
                </a:rPr>
                <a:t>Peer Consultation</a:t>
              </a:r>
              <a:endParaRPr b="1" i="0" sz="2300" u="none" cap="none" strike="noStrike">
                <a:solidFill>
                  <a:schemeClr val="accent4"/>
                </a:solidFill>
                <a:latin typeface="Calibri"/>
                <a:ea typeface="Calibri"/>
                <a:cs typeface="Calibri"/>
                <a:sym typeface="Calibri"/>
              </a:endParaRPr>
            </a:p>
          </p:txBody>
        </p:sp>
        <p:pic>
          <p:nvPicPr>
            <p:cNvPr descr="Users with solid fill" id="401" name="Google Shape;401;p29"/>
            <p:cNvPicPr preferRelativeResize="0"/>
            <p:nvPr/>
          </p:nvPicPr>
          <p:blipFill rotWithShape="1">
            <a:blip r:embed="rId6">
              <a:alphaModFix/>
            </a:blip>
            <a:srcRect b="0" l="0" r="0" t="0"/>
            <a:stretch/>
          </p:blipFill>
          <p:spPr>
            <a:xfrm>
              <a:off x="2652982" y="4398684"/>
              <a:ext cx="1266071" cy="1266071"/>
            </a:xfrm>
            <a:prstGeom prst="rect">
              <a:avLst/>
            </a:prstGeom>
            <a:noFill/>
            <a:ln>
              <a:noFill/>
            </a:ln>
          </p:spPr>
        </p:pic>
      </p:grpSp>
      <p:grpSp>
        <p:nvGrpSpPr>
          <p:cNvPr id="402" name="Google Shape;402;p29"/>
          <p:cNvGrpSpPr/>
          <p:nvPr/>
        </p:nvGrpSpPr>
        <p:grpSpPr>
          <a:xfrm>
            <a:off x="6381502" y="866073"/>
            <a:ext cx="3681092" cy="3031754"/>
            <a:chOff x="6291960" y="974317"/>
            <a:chExt cx="3681092" cy="3031754"/>
          </a:xfrm>
        </p:grpSpPr>
        <p:sp>
          <p:nvSpPr>
            <p:cNvPr id="403" name="Google Shape;403;p29"/>
            <p:cNvSpPr/>
            <p:nvPr/>
          </p:nvSpPr>
          <p:spPr>
            <a:xfrm>
              <a:off x="7009771" y="974317"/>
              <a:ext cx="2245469" cy="2252909"/>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29"/>
            <p:cNvSpPr txBox="1"/>
            <p:nvPr/>
          </p:nvSpPr>
          <p:spPr>
            <a:xfrm>
              <a:off x="6291960" y="3300291"/>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3"/>
                  </a:solidFill>
                  <a:latin typeface="Calibri"/>
                  <a:ea typeface="Calibri"/>
                  <a:cs typeface="Calibri"/>
                  <a:sym typeface="Calibri"/>
                </a:rPr>
                <a:t>Roles and Responsibilities</a:t>
              </a:r>
              <a:endParaRPr b="1" i="0" sz="2300" u="none" cap="none" strike="noStrike">
                <a:solidFill>
                  <a:schemeClr val="accent3"/>
                </a:solidFill>
                <a:latin typeface="Calibri"/>
                <a:ea typeface="Calibri"/>
                <a:cs typeface="Calibri"/>
                <a:sym typeface="Calibri"/>
              </a:endParaRPr>
            </a:p>
          </p:txBody>
        </p:sp>
        <p:pic>
          <p:nvPicPr>
            <p:cNvPr descr="Connections with solid fill" id="405" name="Google Shape;405;p29"/>
            <p:cNvPicPr preferRelativeResize="0"/>
            <p:nvPr/>
          </p:nvPicPr>
          <p:blipFill rotWithShape="1">
            <a:blip r:embed="rId7">
              <a:alphaModFix/>
            </a:blip>
            <a:srcRect b="0" l="0" r="0" t="0"/>
            <a:stretch/>
          </p:blipFill>
          <p:spPr>
            <a:xfrm>
              <a:off x="7392966" y="1339977"/>
              <a:ext cx="1426370" cy="142637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402"/>
                                        </p:tgtEl>
                                      </p:cBhvr>
                                    </p:animEffect>
                                    <p:set>
                                      <p:cBhvr>
                                        <p:cTn dur="1" fill="hold">
                                          <p:stCondLst>
                                            <p:cond delay="500"/>
                                          </p:stCondLst>
                                        </p:cTn>
                                        <p:tgtEl>
                                          <p:spTgt spid="40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98"/>
                                        </p:tgtEl>
                                      </p:cBhvr>
                                    </p:animEffect>
                                    <p:set>
                                      <p:cBhvr>
                                        <p:cTn dur="1" fill="hold">
                                          <p:stCondLst>
                                            <p:cond delay="500"/>
                                          </p:stCondLst>
                                        </p:cTn>
                                        <p:tgtEl>
                                          <p:spTgt spid="39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87"/>
                                        </p:tgtEl>
                                      </p:cBhvr>
                                    </p:animEffect>
                                    <p:set>
                                      <p:cBhvr>
                                        <p:cTn dur="1" fill="hold">
                                          <p:stCondLst>
                                            <p:cond delay="500"/>
                                          </p:stCondLst>
                                        </p:cTn>
                                        <p:tgtEl>
                                          <p:spTgt spid="38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3"/>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12" name="Google Shape;112;p3"/>
          <p:cNvSpPr/>
          <p:nvPr/>
        </p:nvSpPr>
        <p:spPr>
          <a:xfrm>
            <a:off x="3282206" y="443773"/>
            <a:ext cx="8021955" cy="526964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800"/>
              <a:buFont typeface="Arial"/>
              <a:buNone/>
            </a:pPr>
            <a:r>
              <a:rPr b="1" i="0" lang="en-US" sz="3200" u="none" cap="none" strike="noStrike">
                <a:solidFill>
                  <a:srgbClr val="FFFF00"/>
                </a:solidFill>
                <a:latin typeface="Arial"/>
                <a:ea typeface="Arial"/>
                <a:cs typeface="Arial"/>
                <a:sym typeface="Arial"/>
              </a:rPr>
              <a:t>TASK: </a:t>
            </a:r>
            <a:r>
              <a:rPr b="1" i="0" lang="en-US" sz="3200" u="none" cap="none" strike="noStrike">
                <a:solidFill>
                  <a:schemeClr val="lt1"/>
                </a:solidFill>
                <a:latin typeface="Arial"/>
                <a:ea typeface="Arial"/>
                <a:cs typeface="Arial"/>
                <a:sym typeface="Arial"/>
              </a:rPr>
              <a:t>Divide yourselves in groups of 3 (or 4) people. This will be your group during phase 2. </a:t>
            </a:r>
            <a:endParaRPr/>
          </a:p>
          <a:p>
            <a:pPr indent="0" lvl="0" marL="0" marR="0" rtl="0" algn="l">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rPr b="1" i="0" lang="en-US" sz="3200" u="none" cap="none" strike="noStrike">
                <a:solidFill>
                  <a:schemeClr val="lt1"/>
                </a:solidFill>
                <a:latin typeface="Arial"/>
                <a:ea typeface="Arial"/>
                <a:cs typeface="Arial"/>
                <a:sym typeface="Arial"/>
              </a:rPr>
              <a:t>You will be expected to:</a:t>
            </a:r>
            <a:endParaRPr/>
          </a:p>
          <a:p>
            <a:pPr indent="-457200" lvl="0" marL="457200" marR="0" rtl="0" algn="l">
              <a:lnSpc>
                <a:spcPct val="100000"/>
              </a:lnSpc>
              <a:spcBef>
                <a:spcPts val="0"/>
              </a:spcBef>
              <a:spcAft>
                <a:spcPts val="0"/>
              </a:spcAft>
              <a:buClr>
                <a:schemeClr val="lt1"/>
              </a:buClr>
              <a:buSzPts val="2800"/>
              <a:buFont typeface="Noto Sans Symbols"/>
              <a:buChar char="🡪"/>
            </a:pPr>
            <a:r>
              <a:rPr b="1" i="0" lang="en-US" sz="3200" u="none" cap="none" strike="noStrike">
                <a:solidFill>
                  <a:schemeClr val="lt1"/>
                </a:solidFill>
                <a:latin typeface="Arial"/>
                <a:ea typeface="Arial"/>
                <a:cs typeface="Arial"/>
                <a:sym typeface="Arial"/>
              </a:rPr>
              <a:t>stay in touch during the next 4 weeks</a:t>
            </a:r>
            <a:endParaRPr/>
          </a:p>
          <a:p>
            <a:pPr indent="-457200" lvl="0" marL="457200" marR="0" rtl="0" algn="l">
              <a:lnSpc>
                <a:spcPct val="100000"/>
              </a:lnSpc>
              <a:spcBef>
                <a:spcPts val="0"/>
              </a:spcBef>
              <a:spcAft>
                <a:spcPts val="0"/>
              </a:spcAft>
              <a:buClr>
                <a:schemeClr val="lt1"/>
              </a:buClr>
              <a:buSzPts val="2800"/>
              <a:buFont typeface="Noto Sans Symbols"/>
              <a:buChar char="🡪"/>
            </a:pPr>
            <a:r>
              <a:rPr b="1" i="0" lang="en-US" sz="3200" u="none" cap="none" strike="noStrike">
                <a:solidFill>
                  <a:schemeClr val="lt1"/>
                </a:solidFill>
                <a:latin typeface="Arial"/>
                <a:ea typeface="Arial"/>
                <a:cs typeface="Arial"/>
                <a:sym typeface="Arial"/>
              </a:rPr>
              <a:t>develop some activities together</a:t>
            </a:r>
            <a:endParaRPr/>
          </a:p>
          <a:p>
            <a:pPr indent="-279400" lvl="0" marL="457200" marR="0" rtl="0" algn="l">
              <a:lnSpc>
                <a:spcPct val="100000"/>
              </a:lnSpc>
              <a:spcBef>
                <a:spcPts val="0"/>
              </a:spcBef>
              <a:spcAft>
                <a:spcPts val="0"/>
              </a:spcAft>
              <a:buClr>
                <a:schemeClr val="lt1"/>
              </a:buClr>
              <a:buSzPts val="2800"/>
              <a:buFont typeface="Noto Sans Symbols"/>
              <a:buNone/>
            </a:pPr>
            <a:r>
              <a:t/>
            </a:r>
            <a:endParaRPr b="1" i="0" sz="3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1" i="0" lang="en-US" sz="3200" u="none" cap="none" strike="noStrike">
                <a:solidFill>
                  <a:srgbClr val="FFFF00"/>
                </a:solidFill>
                <a:latin typeface="Arial"/>
                <a:ea typeface="Arial"/>
                <a:cs typeface="Arial"/>
                <a:sym typeface="Arial"/>
              </a:rPr>
              <a:t>Once the group has been formed, please bring me the names in each group.</a:t>
            </a:r>
            <a:endParaRPr/>
          </a:p>
          <a:p>
            <a:pPr indent="0" lvl="0" marL="0" marR="0" rtl="0" algn="l">
              <a:lnSpc>
                <a:spcPct val="100000"/>
              </a:lnSpc>
              <a:spcBef>
                <a:spcPts val="0"/>
              </a:spcBef>
              <a:spcAft>
                <a:spcPts val="0"/>
              </a:spcAft>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None/>
            </a:pPr>
            <a:r>
              <a:t/>
            </a:r>
            <a:endParaRPr b="1" i="0" sz="3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t/>
            </a:r>
            <a:endParaRPr b="1" i="0" sz="3200" u="none" cap="none" strike="noStrike">
              <a:solidFill>
                <a:schemeClr val="lt1"/>
              </a:solidFill>
              <a:latin typeface="Arial"/>
              <a:ea typeface="Arial"/>
              <a:cs typeface="Arial"/>
              <a:sym typeface="Arial"/>
            </a:endParaRPr>
          </a:p>
        </p:txBody>
      </p:sp>
      <p:sp>
        <p:nvSpPr>
          <p:cNvPr id="113" name="Google Shape;113;p3"/>
          <p:cNvSpPr/>
          <p:nvPr/>
        </p:nvSpPr>
        <p:spPr>
          <a:xfrm>
            <a:off x="0" y="0"/>
            <a:ext cx="2985796"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3"/>
          <p:cNvSpPr txBox="1"/>
          <p:nvPr>
            <p:ph type="title"/>
          </p:nvPr>
        </p:nvSpPr>
        <p:spPr>
          <a:xfrm>
            <a:off x="218440" y="1153795"/>
            <a:ext cx="2696845" cy="446087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4400"/>
              <a:buFont typeface="Calibri"/>
              <a:buNone/>
            </a:pPr>
            <a:r>
              <a:rPr b="1" lang="en-US">
                <a:solidFill>
                  <a:srgbClr val="FFFFFF"/>
                </a:solidFill>
              </a:rPr>
              <a:t>Setup your </a:t>
            </a:r>
            <a:br>
              <a:rPr b="1" lang="en-US">
                <a:solidFill>
                  <a:srgbClr val="FFFFFF"/>
                </a:solidFill>
              </a:rPr>
            </a:br>
            <a:r>
              <a:rPr b="1" lang="en-US">
                <a:solidFill>
                  <a:srgbClr val="FFFFFF"/>
                </a:solidFill>
              </a:rPr>
              <a:t>Working Group</a:t>
            </a:r>
            <a:endParaRPr b="1">
              <a:solidFill>
                <a:srgbClr val="FFFFFF"/>
              </a:solidFill>
            </a:endParaRPr>
          </a:p>
        </p:txBody>
      </p:sp>
      <p:pic>
        <p:nvPicPr>
          <p:cNvPr id="115" name="Google Shape;115;p3"/>
          <p:cNvPicPr preferRelativeResize="0"/>
          <p:nvPr/>
        </p:nvPicPr>
        <p:blipFill rotWithShape="1">
          <a:blip r:embed="rId4">
            <a:alphaModFix/>
          </a:blip>
          <a:srcRect b="0" l="0" r="0" t="0"/>
          <a:stretch/>
        </p:blipFill>
        <p:spPr>
          <a:xfrm>
            <a:off x="10531316" y="5001208"/>
            <a:ext cx="1442243" cy="1613568"/>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30"/>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pic>
        <p:nvPicPr>
          <p:cNvPr descr="Colorful pins linked with threads" id="411" name="Google Shape;411;p30"/>
          <p:cNvPicPr preferRelativeResize="0"/>
          <p:nvPr/>
        </p:nvPicPr>
        <p:blipFill rotWithShape="1">
          <a:blip r:embed="rId4">
            <a:alphaModFix/>
          </a:blip>
          <a:srcRect b="0" l="31335" r="25300" t="0"/>
          <a:stretch/>
        </p:blipFill>
        <p:spPr>
          <a:xfrm>
            <a:off x="7382510" y="0"/>
            <a:ext cx="4809490" cy="6858000"/>
          </a:xfrm>
          <a:custGeom>
            <a:rect b="b" l="l" r="r" t="t"/>
            <a:pathLst>
              <a:path extrusionOk="0" h="6858000" w="5962785">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
        <p:nvSpPr>
          <p:cNvPr id="412" name="Google Shape;412;p30"/>
          <p:cNvSpPr/>
          <p:nvPr/>
        </p:nvSpPr>
        <p:spPr>
          <a:xfrm>
            <a:off x="927012" y="162656"/>
            <a:ext cx="1022866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Milestones and Timelines</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13" name="Google Shape;413;p30"/>
          <p:cNvSpPr/>
          <p:nvPr/>
        </p:nvSpPr>
        <p:spPr>
          <a:xfrm>
            <a:off x="391380" y="1096422"/>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None/>
            </a:pPr>
            <a:r>
              <a:rPr b="1" i="0" lang="en-US" sz="2800" u="none" cap="none" strike="noStrike">
                <a:solidFill>
                  <a:schemeClr val="lt1"/>
                </a:solidFill>
                <a:latin typeface="Arial"/>
                <a:ea typeface="Arial"/>
                <a:cs typeface="Arial"/>
                <a:sym typeface="Arial"/>
              </a:rPr>
              <a:t>A big project can feel overwhelming. The best way to manage it is to </a:t>
            </a:r>
            <a:r>
              <a:rPr b="1" i="0" lang="en-US" sz="2800" u="none" cap="none" strike="noStrike">
                <a:solidFill>
                  <a:srgbClr val="FFFF00"/>
                </a:solidFill>
                <a:latin typeface="Arial"/>
                <a:ea typeface="Arial"/>
                <a:cs typeface="Arial"/>
                <a:sym typeface="Arial"/>
              </a:rPr>
              <a:t>work backwards</a:t>
            </a:r>
            <a:r>
              <a:rPr b="1" i="0" lang="en-US" sz="2800" u="none" cap="none" strike="noStrike">
                <a:solidFill>
                  <a:schemeClr val="lt1"/>
                </a:solidFill>
                <a:latin typeface="Arial"/>
                <a:ea typeface="Arial"/>
                <a:cs typeface="Arial"/>
                <a:sym typeface="Arial"/>
              </a:rPr>
              <a:t> from your final deadline.</a:t>
            </a:r>
            <a:endParaRPr/>
          </a:p>
          <a:p>
            <a:pPr indent="-457200" lvl="0" marL="457200" marR="0" rtl="0" algn="just">
              <a:lnSpc>
                <a:spcPct val="150000"/>
              </a:lnSpc>
              <a:spcBef>
                <a:spcPts val="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Identify the Final Deadline</a:t>
            </a:r>
            <a:endParaRPr/>
          </a:p>
          <a:p>
            <a:pPr indent="-457200" lvl="0" marL="457200" marR="0" rtl="0" algn="just">
              <a:lnSpc>
                <a:spcPct val="150000"/>
              </a:lnSpc>
              <a:spcBef>
                <a:spcPts val="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Define Your Major Milestones</a:t>
            </a:r>
            <a:endParaRPr/>
          </a:p>
          <a:p>
            <a:pPr indent="-457200" lvl="0" marL="457200" marR="0" rtl="0" algn="just">
              <a:lnSpc>
                <a:spcPct val="150000"/>
              </a:lnSpc>
              <a:spcBef>
                <a:spcPts val="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Put Milestones on a Calendar</a:t>
            </a:r>
            <a:endParaRPr/>
          </a:p>
          <a:p>
            <a:pPr indent="-457200" lvl="0" marL="457200" marR="0" rtl="0" algn="just">
              <a:lnSpc>
                <a:spcPct val="150000"/>
              </a:lnSpc>
              <a:spcBef>
                <a:spcPts val="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Break Down the Tasks</a:t>
            </a:r>
            <a:endParaRPr/>
          </a:p>
          <a:p>
            <a:pPr indent="-457200" lvl="0" marL="457200" marR="0" rtl="0" algn="just">
              <a:lnSpc>
                <a:spcPct val="150000"/>
              </a:lnSpc>
              <a:spcBef>
                <a:spcPts val="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Prepare a timeline with weekly milestones you hope to achieve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id="418" name="Google Shape;418;p31"/>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19" name="Google Shape;419;p31"/>
          <p:cNvSpPr/>
          <p:nvPr/>
        </p:nvSpPr>
        <p:spPr>
          <a:xfrm>
            <a:off x="5098352" y="889392"/>
            <a:ext cx="6618015" cy="1976561"/>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3200" u="none" cap="none" strike="noStrike">
                <a:solidFill>
                  <a:srgbClr val="FFFF00"/>
                </a:solidFill>
                <a:latin typeface="Arial"/>
                <a:ea typeface="Arial"/>
                <a:cs typeface="Arial"/>
                <a:sym typeface="Arial"/>
              </a:rPr>
              <a:t>TASK: </a:t>
            </a:r>
            <a:r>
              <a:rPr b="1" i="0" lang="en-US" sz="3200" u="none" cap="none" strike="noStrike">
                <a:solidFill>
                  <a:schemeClr val="lt1"/>
                </a:solidFill>
                <a:latin typeface="Arial"/>
                <a:ea typeface="Arial"/>
                <a:cs typeface="Arial"/>
                <a:sym typeface="Arial"/>
              </a:rPr>
              <a:t>Prepare a timeline with milestones for your project. Don’t forget to break down to weekly achievements.</a:t>
            </a:r>
            <a:endParaRPr/>
          </a:p>
        </p:txBody>
      </p:sp>
      <p:sp>
        <p:nvSpPr>
          <p:cNvPr id="420" name="Google Shape;420;p31"/>
          <p:cNvSpPr/>
          <p:nvPr/>
        </p:nvSpPr>
        <p:spPr>
          <a:xfrm>
            <a:off x="0" y="0"/>
            <a:ext cx="2985796" cy="6858000"/>
          </a:xfrm>
          <a:custGeom>
            <a:rect b="b" l="l" r="r" t="t"/>
            <a:pathLst>
              <a:path extrusionOk="0" h="6858000" w="4167271">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rgbClr val="C55A1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1" name="Google Shape;421;p31"/>
          <p:cNvSpPr txBox="1"/>
          <p:nvPr>
            <p:ph type="title"/>
          </p:nvPr>
        </p:nvSpPr>
        <p:spPr>
          <a:xfrm>
            <a:off x="113512" y="1153795"/>
            <a:ext cx="2801773" cy="446087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FFFFF"/>
              </a:buClr>
              <a:buSzPts val="4400"/>
              <a:buFont typeface="Calibri"/>
              <a:buNone/>
            </a:pPr>
            <a:r>
              <a:rPr b="1" lang="en-US">
                <a:solidFill>
                  <a:srgbClr val="FFFFFF"/>
                </a:solidFill>
              </a:rPr>
              <a:t>Milestones</a:t>
            </a:r>
            <a:endParaRPr b="1">
              <a:solidFill>
                <a:srgbClr val="FFFFFF"/>
              </a:solidFill>
            </a:endParaRPr>
          </a:p>
        </p:txBody>
      </p:sp>
      <p:pic>
        <p:nvPicPr>
          <p:cNvPr id="422" name="Google Shape;422;p31"/>
          <p:cNvPicPr preferRelativeResize="0"/>
          <p:nvPr/>
        </p:nvPicPr>
        <p:blipFill rotWithShape="1">
          <a:blip r:embed="rId4">
            <a:alphaModFix/>
          </a:blip>
          <a:srcRect b="0" l="0" r="0" t="0"/>
          <a:stretch/>
        </p:blipFill>
        <p:spPr>
          <a:xfrm>
            <a:off x="3466476" y="920894"/>
            <a:ext cx="1398846" cy="1550564"/>
          </a:xfrm>
          <a:prstGeom prst="rect">
            <a:avLst/>
          </a:prstGeom>
          <a:noFill/>
          <a:ln>
            <a:noFill/>
          </a:ln>
        </p:spPr>
      </p:pic>
      <p:sp>
        <p:nvSpPr>
          <p:cNvPr id="423" name="Google Shape;423;p31"/>
          <p:cNvSpPr/>
          <p:nvPr/>
        </p:nvSpPr>
        <p:spPr>
          <a:xfrm>
            <a:off x="5098351" y="3501213"/>
            <a:ext cx="6618015" cy="2918506"/>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3200" u="none" cap="none" strike="noStrike">
                <a:solidFill>
                  <a:srgbClr val="FFFF00"/>
                </a:solidFill>
                <a:latin typeface="Arial"/>
                <a:ea typeface="Arial"/>
                <a:cs typeface="Arial"/>
                <a:sym typeface="Arial"/>
              </a:rPr>
              <a:t>Pro-tip: </a:t>
            </a:r>
            <a:r>
              <a:rPr b="1" i="0" lang="en-US" sz="3200" u="none" cap="none" strike="noStrike">
                <a:solidFill>
                  <a:schemeClr val="lt1"/>
                </a:solidFill>
                <a:latin typeface="Arial"/>
                <a:ea typeface="Arial"/>
                <a:cs typeface="Arial"/>
                <a:sym typeface="Arial"/>
              </a:rPr>
              <a:t>Be pessimistic. Plan for about 2-3x the time you initially think you will need. This way you will likely stay on track or finish early!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pic>
        <p:nvPicPr>
          <p:cNvPr id="428" name="Google Shape;428;p32"/>
          <p:cNvPicPr preferRelativeResize="0"/>
          <p:nvPr/>
        </p:nvPicPr>
        <p:blipFill rotWithShape="1">
          <a:blip r:embed="rId3">
            <a:alphaModFix/>
          </a:blip>
          <a:srcRect b="0" l="0" r="56463" t="0"/>
          <a:stretch/>
        </p:blipFill>
        <p:spPr>
          <a:xfrm flipH="1">
            <a:off x="0" y="-17095"/>
            <a:ext cx="12204700" cy="6858000"/>
          </a:xfrm>
          <a:prstGeom prst="rect">
            <a:avLst/>
          </a:prstGeom>
          <a:noFill/>
          <a:ln>
            <a:noFill/>
          </a:ln>
        </p:spPr>
      </p:pic>
      <p:sp>
        <p:nvSpPr>
          <p:cNvPr id="429" name="Google Shape;429;p32"/>
          <p:cNvSpPr/>
          <p:nvPr/>
        </p:nvSpPr>
        <p:spPr>
          <a:xfrm>
            <a:off x="-37781" y="13261"/>
            <a:ext cx="12204600" cy="119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Project Management</a:t>
            </a:r>
            <a:endParaRPr b="1" i="0" sz="3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1"/>
              </a:solidFill>
              <a:latin typeface="Arial"/>
              <a:ea typeface="Arial"/>
              <a:cs typeface="Arial"/>
              <a:sym typeface="Arial"/>
            </a:endParaRPr>
          </a:p>
        </p:txBody>
      </p:sp>
      <p:sp>
        <p:nvSpPr>
          <p:cNvPr id="430" name="Google Shape;430;p32"/>
          <p:cNvSpPr/>
          <p:nvPr/>
        </p:nvSpPr>
        <p:spPr>
          <a:xfrm>
            <a:off x="1445472"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31" name="Google Shape;431;p32"/>
          <p:cNvGrpSpPr/>
          <p:nvPr/>
        </p:nvGrpSpPr>
        <p:grpSpPr>
          <a:xfrm>
            <a:off x="1106391" y="827367"/>
            <a:ext cx="4448039" cy="3033408"/>
            <a:chOff x="1073206" y="972663"/>
            <a:chExt cx="4448039" cy="3033408"/>
          </a:xfrm>
        </p:grpSpPr>
        <p:sp>
          <p:nvSpPr>
            <p:cNvPr id="432" name="Google Shape;432;p32"/>
            <p:cNvSpPr/>
            <p:nvPr/>
          </p:nvSpPr>
          <p:spPr>
            <a:xfrm>
              <a:off x="2163300" y="972663"/>
              <a:ext cx="2245514" cy="2252954"/>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32"/>
            <p:cNvSpPr/>
            <p:nvPr/>
          </p:nvSpPr>
          <p:spPr>
            <a:xfrm>
              <a:off x="2641852" y="1452802"/>
              <a:ext cx="1288410" cy="1292679"/>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32"/>
            <p:cNvSpPr txBox="1"/>
            <p:nvPr/>
          </p:nvSpPr>
          <p:spPr>
            <a:xfrm>
              <a:off x="1073206" y="3300291"/>
              <a:ext cx="4448039"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2"/>
                  </a:solidFill>
                  <a:latin typeface="Calibri"/>
                  <a:ea typeface="Calibri"/>
                  <a:cs typeface="Calibri"/>
                  <a:sym typeface="Calibri"/>
                </a:rPr>
                <a:t>Project Management Software</a:t>
              </a:r>
              <a:endParaRPr b="1" i="0" sz="2300" u="none" cap="none" strike="noStrike">
                <a:solidFill>
                  <a:schemeClr val="accent2"/>
                </a:solidFill>
                <a:latin typeface="Calibri"/>
                <a:ea typeface="Calibri"/>
                <a:cs typeface="Calibri"/>
                <a:sym typeface="Calibri"/>
              </a:endParaRPr>
            </a:p>
          </p:txBody>
        </p:sp>
      </p:grpSp>
      <p:sp>
        <p:nvSpPr>
          <p:cNvPr id="435" name="Google Shape;435;p32"/>
          <p:cNvSpPr/>
          <p:nvPr/>
        </p:nvSpPr>
        <p:spPr>
          <a:xfrm>
            <a:off x="5770846" y="3927357"/>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32"/>
          <p:cNvSpPr/>
          <p:nvPr/>
        </p:nvSpPr>
        <p:spPr>
          <a:xfrm>
            <a:off x="1445472" y="5606072"/>
            <a:ext cx="3681170"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32"/>
          <p:cNvSpPr/>
          <p:nvPr/>
        </p:nvSpPr>
        <p:spPr>
          <a:xfrm>
            <a:off x="5843401" y="5606072"/>
            <a:ext cx="3681092" cy="70578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38" name="Google Shape;438;p32"/>
          <p:cNvGrpSpPr/>
          <p:nvPr/>
        </p:nvGrpSpPr>
        <p:grpSpPr>
          <a:xfrm>
            <a:off x="6560160" y="3869781"/>
            <a:ext cx="3681092" cy="2988219"/>
            <a:chOff x="6515330" y="3697109"/>
            <a:chExt cx="3681092" cy="2988219"/>
          </a:xfrm>
        </p:grpSpPr>
        <p:sp>
          <p:nvSpPr>
            <p:cNvPr id="439" name="Google Shape;439;p32"/>
            <p:cNvSpPr/>
            <p:nvPr/>
          </p:nvSpPr>
          <p:spPr>
            <a:xfrm>
              <a:off x="7082368" y="3697109"/>
              <a:ext cx="2245469" cy="2252909"/>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32"/>
            <p:cNvSpPr/>
            <p:nvPr/>
          </p:nvSpPr>
          <p:spPr>
            <a:xfrm>
              <a:off x="7560921" y="4175107"/>
              <a:ext cx="1288485" cy="1292754"/>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32"/>
            <p:cNvSpPr txBox="1"/>
            <p:nvPr/>
          </p:nvSpPr>
          <p:spPr>
            <a:xfrm>
              <a:off x="6515330" y="5979548"/>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5"/>
                  </a:solidFill>
                  <a:latin typeface="Calibri"/>
                  <a:ea typeface="Calibri"/>
                  <a:cs typeface="Calibri"/>
                  <a:sym typeface="Calibri"/>
                </a:rPr>
                <a:t>Milestones and Timelines</a:t>
              </a:r>
              <a:endParaRPr/>
            </a:p>
          </p:txBody>
        </p:sp>
      </p:grpSp>
      <p:grpSp>
        <p:nvGrpSpPr>
          <p:cNvPr id="442" name="Google Shape;442;p32"/>
          <p:cNvGrpSpPr/>
          <p:nvPr/>
        </p:nvGrpSpPr>
        <p:grpSpPr>
          <a:xfrm>
            <a:off x="1411578" y="3810022"/>
            <a:ext cx="3681092" cy="3013688"/>
            <a:chOff x="1445472" y="3878602"/>
            <a:chExt cx="3681092" cy="3013688"/>
          </a:xfrm>
        </p:grpSpPr>
        <p:sp>
          <p:nvSpPr>
            <p:cNvPr id="443" name="Google Shape;443;p32"/>
            <p:cNvSpPr/>
            <p:nvPr/>
          </p:nvSpPr>
          <p:spPr>
            <a:xfrm>
              <a:off x="2163300" y="3878602"/>
              <a:ext cx="2245469" cy="2252909"/>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32"/>
            <p:cNvSpPr txBox="1"/>
            <p:nvPr/>
          </p:nvSpPr>
          <p:spPr>
            <a:xfrm>
              <a:off x="1445472" y="6186510"/>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4"/>
                  </a:solidFill>
                  <a:latin typeface="Calibri"/>
                  <a:ea typeface="Calibri"/>
                  <a:cs typeface="Calibri"/>
                  <a:sym typeface="Calibri"/>
                </a:rPr>
                <a:t>Peer Consultation</a:t>
              </a:r>
              <a:endParaRPr b="1" i="0" sz="2300" u="none" cap="none" strike="noStrike">
                <a:solidFill>
                  <a:schemeClr val="accent4"/>
                </a:solidFill>
                <a:latin typeface="Calibri"/>
                <a:ea typeface="Calibri"/>
                <a:cs typeface="Calibri"/>
                <a:sym typeface="Calibri"/>
              </a:endParaRPr>
            </a:p>
          </p:txBody>
        </p:sp>
        <p:pic>
          <p:nvPicPr>
            <p:cNvPr descr="Users with solid fill" id="445" name="Google Shape;445;p32"/>
            <p:cNvPicPr preferRelativeResize="0"/>
            <p:nvPr/>
          </p:nvPicPr>
          <p:blipFill rotWithShape="1">
            <a:blip r:embed="rId6">
              <a:alphaModFix/>
            </a:blip>
            <a:srcRect b="0" l="0" r="0" t="0"/>
            <a:stretch/>
          </p:blipFill>
          <p:spPr>
            <a:xfrm>
              <a:off x="2652982" y="4398684"/>
              <a:ext cx="1266071" cy="1266071"/>
            </a:xfrm>
            <a:prstGeom prst="rect">
              <a:avLst/>
            </a:prstGeom>
            <a:noFill/>
            <a:ln>
              <a:noFill/>
            </a:ln>
          </p:spPr>
        </p:pic>
      </p:grpSp>
      <p:grpSp>
        <p:nvGrpSpPr>
          <p:cNvPr id="446" name="Google Shape;446;p32"/>
          <p:cNvGrpSpPr/>
          <p:nvPr/>
        </p:nvGrpSpPr>
        <p:grpSpPr>
          <a:xfrm>
            <a:off x="6381502" y="866073"/>
            <a:ext cx="3681092" cy="3031754"/>
            <a:chOff x="6291960" y="974317"/>
            <a:chExt cx="3681092" cy="3031754"/>
          </a:xfrm>
        </p:grpSpPr>
        <p:sp>
          <p:nvSpPr>
            <p:cNvPr id="447" name="Google Shape;447;p32"/>
            <p:cNvSpPr/>
            <p:nvPr/>
          </p:nvSpPr>
          <p:spPr>
            <a:xfrm>
              <a:off x="7009771" y="974317"/>
              <a:ext cx="2245469" cy="2252909"/>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32"/>
            <p:cNvSpPr txBox="1"/>
            <p:nvPr/>
          </p:nvSpPr>
          <p:spPr>
            <a:xfrm>
              <a:off x="6291960" y="3300291"/>
              <a:ext cx="3681092" cy="70578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3"/>
                  </a:solidFill>
                  <a:latin typeface="Calibri"/>
                  <a:ea typeface="Calibri"/>
                  <a:cs typeface="Calibri"/>
                  <a:sym typeface="Calibri"/>
                </a:rPr>
                <a:t>Roles and Responsibilities</a:t>
              </a:r>
              <a:endParaRPr b="1" i="0" sz="2300" u="none" cap="none" strike="noStrike">
                <a:solidFill>
                  <a:schemeClr val="accent3"/>
                </a:solidFill>
                <a:latin typeface="Calibri"/>
                <a:ea typeface="Calibri"/>
                <a:cs typeface="Calibri"/>
                <a:sym typeface="Calibri"/>
              </a:endParaRPr>
            </a:p>
          </p:txBody>
        </p:sp>
        <p:pic>
          <p:nvPicPr>
            <p:cNvPr descr="Connections with solid fill" id="449" name="Google Shape;449;p32"/>
            <p:cNvPicPr preferRelativeResize="0"/>
            <p:nvPr/>
          </p:nvPicPr>
          <p:blipFill rotWithShape="1">
            <a:blip r:embed="rId7">
              <a:alphaModFix/>
            </a:blip>
            <a:srcRect b="0" l="0" r="0" t="0"/>
            <a:stretch/>
          </p:blipFill>
          <p:spPr>
            <a:xfrm>
              <a:off x="7392966" y="1339977"/>
              <a:ext cx="1426370" cy="142637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446"/>
                                        </p:tgtEl>
                                      </p:cBhvr>
                                    </p:animEffect>
                                    <p:set>
                                      <p:cBhvr>
                                        <p:cTn dur="1" fill="hold">
                                          <p:stCondLst>
                                            <p:cond delay="500"/>
                                          </p:stCondLst>
                                        </p:cTn>
                                        <p:tgtEl>
                                          <p:spTgt spid="44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431"/>
                                        </p:tgtEl>
                                      </p:cBhvr>
                                    </p:animEffect>
                                    <p:set>
                                      <p:cBhvr>
                                        <p:cTn dur="1" fill="hold">
                                          <p:stCondLst>
                                            <p:cond delay="500"/>
                                          </p:stCondLst>
                                        </p:cTn>
                                        <p:tgtEl>
                                          <p:spTgt spid="43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438"/>
                                        </p:tgtEl>
                                      </p:cBhvr>
                                    </p:animEffect>
                                    <p:set>
                                      <p:cBhvr>
                                        <p:cTn dur="1" fill="hold">
                                          <p:stCondLst>
                                            <p:cond delay="500"/>
                                          </p:stCondLst>
                                        </p:cTn>
                                        <p:tgtEl>
                                          <p:spTgt spid="43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pic>
        <p:nvPicPr>
          <p:cNvPr id="454" name="Google Shape;454;p33"/>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55" name="Google Shape;455;p33"/>
          <p:cNvSpPr/>
          <p:nvPr/>
        </p:nvSpPr>
        <p:spPr>
          <a:xfrm>
            <a:off x="927012" y="162656"/>
            <a:ext cx="1022866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The Project Clinic</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56" name="Google Shape;456;p33"/>
          <p:cNvSpPr/>
          <p:nvPr/>
        </p:nvSpPr>
        <p:spPr>
          <a:xfrm>
            <a:off x="391380" y="1834248"/>
            <a:ext cx="11421939" cy="540527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800"/>
              </a:spcBef>
              <a:spcAft>
                <a:spcPts val="0"/>
              </a:spcAft>
              <a:buNone/>
            </a:pPr>
            <a:r>
              <a:rPr b="1" i="0" lang="en-US" sz="2800" u="none" cap="none" strike="noStrike">
                <a:solidFill>
                  <a:schemeClr val="lt1"/>
                </a:solidFill>
                <a:latin typeface="Arial"/>
                <a:ea typeface="Arial"/>
                <a:cs typeface="Arial"/>
                <a:sym typeface="Arial"/>
              </a:rPr>
              <a:t>A </a:t>
            </a:r>
            <a:r>
              <a:rPr b="1" i="0" lang="en-US" sz="2800" u="none" cap="none" strike="noStrike">
                <a:solidFill>
                  <a:srgbClr val="FFFF00"/>
                </a:solidFill>
                <a:latin typeface="Arial"/>
                <a:ea typeface="Arial"/>
                <a:cs typeface="Arial"/>
                <a:sym typeface="Arial"/>
              </a:rPr>
              <a:t>Peer Consultation </a:t>
            </a:r>
            <a:r>
              <a:rPr b="1" i="0" lang="en-US" sz="2800" u="none" cap="none" strike="noStrike">
                <a:solidFill>
                  <a:schemeClr val="lt1"/>
                </a:solidFill>
                <a:latin typeface="Arial"/>
                <a:ea typeface="Arial"/>
                <a:cs typeface="Arial"/>
                <a:sym typeface="Arial"/>
              </a:rPr>
              <a:t>is a structured way of getting help from your peers. My objective is to teach you how to use it, so you can use it </a:t>
            </a:r>
            <a:r>
              <a:rPr b="1" i="0" lang="en-US" sz="2800" u="none" cap="none" strike="noStrike">
                <a:solidFill>
                  <a:srgbClr val="FFFF00"/>
                </a:solidFill>
                <a:latin typeface="Arial"/>
                <a:ea typeface="Arial"/>
                <a:cs typeface="Arial"/>
                <a:sym typeface="Arial"/>
              </a:rPr>
              <a:t>during your in-person meetings </a:t>
            </a:r>
            <a:r>
              <a:rPr b="1" i="0" lang="en-US" sz="2800" u="none" cap="none" strike="noStrike">
                <a:solidFill>
                  <a:schemeClr val="lt1"/>
                </a:solidFill>
                <a:latin typeface="Arial"/>
                <a:ea typeface="Arial"/>
                <a:cs typeface="Arial"/>
                <a:sym typeface="Arial"/>
              </a:rPr>
              <a:t>in the next phase.</a:t>
            </a:r>
            <a:endParaRPr/>
          </a:p>
          <a:p>
            <a:pPr indent="-457200" lvl="0" marL="457200" marR="0" rtl="0" algn="just">
              <a:lnSpc>
                <a:spcPct val="100000"/>
              </a:lnSpc>
              <a:spcBef>
                <a:spcPts val="360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Pitch of projects (or situations, professional difficulties, etc.) you would like to discuss with your colleagues. You have just  </a:t>
            </a:r>
            <a:r>
              <a:rPr b="1" i="0" lang="en-US" sz="2800" u="none" cap="none" strike="noStrike">
                <a:solidFill>
                  <a:srgbClr val="FFFF00"/>
                </a:solidFill>
                <a:latin typeface="Arial"/>
                <a:ea typeface="Arial"/>
                <a:cs typeface="Arial"/>
                <a:sym typeface="Arial"/>
              </a:rPr>
              <a:t>1 minute</a:t>
            </a:r>
            <a:r>
              <a:rPr b="1" i="0" lang="en-US" sz="2800" u="none" cap="none" strike="noStrike">
                <a:solidFill>
                  <a:schemeClr val="lt1"/>
                </a:solidFill>
                <a:latin typeface="Arial"/>
                <a:ea typeface="Arial"/>
                <a:cs typeface="Arial"/>
                <a:sym typeface="Arial"/>
              </a:rPr>
              <a:t>.</a:t>
            </a:r>
            <a:endParaRPr/>
          </a:p>
          <a:p>
            <a:pPr indent="-457200" lvl="0" marL="457200" marR="0" rtl="0" algn="just">
              <a:lnSpc>
                <a:spcPct val="100000"/>
              </a:lnSpc>
              <a:spcBef>
                <a:spcPts val="3600"/>
              </a:spcBef>
              <a:spcAft>
                <a:spcPts val="0"/>
              </a:spcAft>
              <a:buClr>
                <a:schemeClr val="lt1"/>
              </a:buClr>
              <a:buSzPts val="2400"/>
              <a:buFont typeface="Arial"/>
              <a:buAutoNum type="arabicPeriod"/>
            </a:pPr>
            <a:r>
              <a:rPr b="1" i="0" lang="en-US" sz="2800" u="none" cap="none" strike="noStrike">
                <a:solidFill>
                  <a:schemeClr val="lt1"/>
                </a:solidFill>
                <a:latin typeface="Arial"/>
                <a:ea typeface="Arial"/>
                <a:cs typeface="Arial"/>
                <a:sym typeface="Arial"/>
              </a:rPr>
              <a:t>Voting on the one we will work with.</a:t>
            </a:r>
            <a:endParaRPr/>
          </a:p>
          <a:p>
            <a:pPr indent="0" lvl="0" marL="0" marR="0" rtl="0" algn="just">
              <a:lnSpc>
                <a:spcPct val="150000"/>
              </a:lnSpc>
              <a:spcBef>
                <a:spcPts val="1800"/>
              </a:spcBef>
              <a:spcAft>
                <a:spcPts val="0"/>
              </a:spcAft>
              <a:buNone/>
            </a:pPr>
            <a:r>
              <a:t/>
            </a:r>
            <a:endParaRPr b="1" i="0" sz="2800" u="none" cap="none" strike="noStrike">
              <a:solidFill>
                <a:schemeClr val="lt1"/>
              </a:solidFill>
              <a:latin typeface="Arial"/>
              <a:ea typeface="Arial"/>
              <a:cs typeface="Arial"/>
              <a:sym typeface="Arial"/>
            </a:endParaRPr>
          </a:p>
        </p:txBody>
      </p:sp>
      <p:pic>
        <p:nvPicPr>
          <p:cNvPr id="457" name="Google Shape;457;p33"/>
          <p:cNvPicPr preferRelativeResize="0"/>
          <p:nvPr/>
        </p:nvPicPr>
        <p:blipFill rotWithShape="1">
          <a:blip r:embed="rId4">
            <a:alphaModFix/>
          </a:blip>
          <a:srcRect b="0" l="0" r="0" t="0"/>
          <a:stretch/>
        </p:blipFill>
        <p:spPr>
          <a:xfrm>
            <a:off x="10461998" y="240391"/>
            <a:ext cx="1445800" cy="165598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id="462" name="Google Shape;462;p34"/>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63" name="Google Shape;463;p34"/>
          <p:cNvSpPr/>
          <p:nvPr/>
        </p:nvSpPr>
        <p:spPr>
          <a:xfrm>
            <a:off x="927012" y="162656"/>
            <a:ext cx="1022866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The Project Clinic</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64" name="Google Shape;464;p34"/>
          <p:cNvSpPr/>
          <p:nvPr/>
        </p:nvSpPr>
        <p:spPr>
          <a:xfrm>
            <a:off x="391380" y="1280160"/>
            <a:ext cx="11421939" cy="4850746"/>
          </a:xfrm>
          <a:prstGeom prst="rect">
            <a:avLst/>
          </a:prstGeom>
          <a:noFill/>
          <a:ln>
            <a:noFill/>
          </a:ln>
        </p:spPr>
        <p:txBody>
          <a:bodyPr anchorCtr="0" anchor="t" bIns="45700" lIns="91425" spcFirstLastPara="1" rIns="91425" wrap="square" tIns="45700">
            <a:noAutofit/>
          </a:bodyPr>
          <a:lstStyle/>
          <a:p>
            <a:pPr indent="-685800" lvl="0" marL="685800" marR="0" rtl="0" algn="just">
              <a:lnSpc>
                <a:spcPct val="100000"/>
              </a:lnSpc>
              <a:spcBef>
                <a:spcPts val="600"/>
              </a:spcBef>
              <a:spcAft>
                <a:spcPts val="0"/>
              </a:spcAft>
              <a:buClr>
                <a:schemeClr val="lt1"/>
              </a:buClr>
              <a:buSzPts val="2400"/>
              <a:buFont typeface="Arial"/>
              <a:buChar char="•"/>
            </a:pPr>
            <a:r>
              <a:rPr b="0" i="0" lang="en-US" sz="4800" u="none" cap="none" strike="noStrike">
                <a:solidFill>
                  <a:schemeClr val="lt1"/>
                </a:solidFill>
                <a:latin typeface="Arial"/>
                <a:ea typeface="Arial"/>
                <a:cs typeface="Arial"/>
                <a:sym typeface="Arial"/>
              </a:rPr>
              <a:t>1 Case Giver</a:t>
            </a:r>
            <a:endParaRPr/>
          </a:p>
          <a:p>
            <a:pPr indent="-685800" lvl="0" marL="685800" marR="0" rtl="0" algn="just">
              <a:lnSpc>
                <a:spcPct val="100000"/>
              </a:lnSpc>
              <a:spcBef>
                <a:spcPts val="1200"/>
              </a:spcBef>
              <a:spcAft>
                <a:spcPts val="0"/>
              </a:spcAft>
              <a:buClr>
                <a:schemeClr val="lt1"/>
              </a:buClr>
              <a:buSzPts val="2400"/>
              <a:buFont typeface="Arial"/>
              <a:buChar char="•"/>
            </a:pPr>
            <a:r>
              <a:rPr b="0" i="0" lang="en-US" sz="4800" u="none" cap="none" strike="noStrike">
                <a:solidFill>
                  <a:schemeClr val="lt1"/>
                </a:solidFill>
                <a:latin typeface="Arial"/>
                <a:ea typeface="Arial"/>
                <a:cs typeface="Arial"/>
                <a:sym typeface="Arial"/>
              </a:rPr>
              <a:t>1 Protocol Keeper</a:t>
            </a:r>
            <a:endParaRPr/>
          </a:p>
          <a:p>
            <a:pPr indent="-685800" lvl="0" marL="685800" marR="0" rtl="0" algn="just">
              <a:lnSpc>
                <a:spcPct val="100000"/>
              </a:lnSpc>
              <a:spcBef>
                <a:spcPts val="1200"/>
              </a:spcBef>
              <a:spcAft>
                <a:spcPts val="0"/>
              </a:spcAft>
              <a:buClr>
                <a:schemeClr val="lt1"/>
              </a:buClr>
              <a:buSzPts val="2400"/>
              <a:buFont typeface="Arial"/>
              <a:buChar char="•"/>
            </a:pPr>
            <a:r>
              <a:rPr b="0" i="0" lang="en-US" sz="4800" u="none" cap="none" strike="noStrike">
                <a:solidFill>
                  <a:schemeClr val="lt1"/>
                </a:solidFill>
                <a:latin typeface="Arial"/>
                <a:ea typeface="Arial"/>
                <a:cs typeface="Arial"/>
                <a:sym typeface="Arial"/>
              </a:rPr>
              <a:t>1 Moderator</a:t>
            </a:r>
            <a:endParaRPr/>
          </a:p>
          <a:p>
            <a:pPr indent="-685800" lvl="0" marL="685800" marR="0" rtl="0" algn="just">
              <a:lnSpc>
                <a:spcPct val="100000"/>
              </a:lnSpc>
              <a:spcBef>
                <a:spcPts val="1200"/>
              </a:spcBef>
              <a:spcAft>
                <a:spcPts val="600"/>
              </a:spcAft>
              <a:buClr>
                <a:schemeClr val="lt1"/>
              </a:buClr>
              <a:buSzPts val="2400"/>
              <a:buFont typeface="Arial"/>
              <a:buChar char="•"/>
            </a:pPr>
            <a:r>
              <a:rPr b="0" i="0" lang="en-US" sz="4800" u="none" cap="none" strike="noStrike">
                <a:solidFill>
                  <a:schemeClr val="lt1"/>
                </a:solidFill>
                <a:latin typeface="Arial"/>
                <a:ea typeface="Arial"/>
                <a:cs typeface="Arial"/>
                <a:sym typeface="Arial"/>
              </a:rPr>
              <a:t>The rest are consultants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pic>
        <p:nvPicPr>
          <p:cNvPr id="469" name="Google Shape;469;p35"/>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70" name="Google Shape;470;p35"/>
          <p:cNvSpPr/>
          <p:nvPr/>
        </p:nvSpPr>
        <p:spPr>
          <a:xfrm>
            <a:off x="927012" y="162656"/>
            <a:ext cx="1022866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The Project Clinic</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71" name="Google Shape;471;p35"/>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rgbClr val="FFFF00"/>
                </a:solidFill>
                <a:latin typeface="Arial"/>
                <a:ea typeface="Arial"/>
                <a:cs typeface="Arial"/>
                <a:sym typeface="Arial"/>
              </a:rPr>
              <a:t>The Pitch: </a:t>
            </a:r>
            <a:r>
              <a:rPr b="0" i="0" lang="en-US" sz="3200" u="none" cap="none" strike="noStrike">
                <a:solidFill>
                  <a:schemeClr val="lt1"/>
                </a:solidFill>
                <a:latin typeface="Arial"/>
                <a:ea typeface="Arial"/>
                <a:cs typeface="Arial"/>
                <a:sym typeface="Arial"/>
              </a:rPr>
              <a:t>Case giver briefly explains their idea and where they feel stuck (3 min).</a:t>
            </a:r>
            <a:endParaRPr/>
          </a:p>
          <a:p>
            <a:pPr indent="0" lvl="0" marL="0" marR="0" rtl="0" algn="just">
              <a:lnSpc>
                <a:spcPct val="100000"/>
              </a:lnSpc>
              <a:spcBef>
                <a:spcPts val="2400"/>
              </a:spcBef>
              <a:spcAft>
                <a:spcPts val="0"/>
              </a:spcAft>
              <a:buNone/>
            </a:pPr>
            <a:r>
              <a:rPr b="1" i="0" lang="en-US" sz="3200" u="none" cap="none" strike="noStrike">
                <a:solidFill>
                  <a:srgbClr val="FFC000"/>
                </a:solidFill>
                <a:latin typeface="Arial"/>
                <a:ea typeface="Arial"/>
                <a:cs typeface="Arial"/>
                <a:sym typeface="Arial"/>
              </a:rPr>
              <a:t>Clarifying Questions: </a:t>
            </a:r>
            <a:r>
              <a:rPr b="0" i="0" lang="en-US" sz="3200" u="none" cap="none" strike="noStrike">
                <a:solidFill>
                  <a:schemeClr val="lt1"/>
                </a:solidFill>
                <a:latin typeface="Arial"/>
                <a:ea typeface="Arial"/>
                <a:cs typeface="Arial"/>
                <a:sym typeface="Arial"/>
              </a:rPr>
              <a:t>Consultants can only ask questions to better understand the project (5 min).</a:t>
            </a:r>
            <a:endParaRPr/>
          </a:p>
          <a:p>
            <a:pPr indent="0" lvl="0" marL="0" marR="0" rtl="0" algn="just">
              <a:lnSpc>
                <a:spcPct val="100000"/>
              </a:lnSpc>
              <a:spcBef>
                <a:spcPts val="2400"/>
              </a:spcBef>
              <a:spcAft>
                <a:spcPts val="0"/>
              </a:spcAft>
              <a:buNone/>
            </a:pPr>
            <a:r>
              <a:rPr b="1" i="0" lang="en-US" sz="3200" u="none" cap="none" strike="noStrike">
                <a:solidFill>
                  <a:srgbClr val="92D050"/>
                </a:solidFill>
                <a:latin typeface="Arial"/>
                <a:ea typeface="Arial"/>
                <a:cs typeface="Arial"/>
                <a:sym typeface="Arial"/>
              </a:rPr>
              <a:t>Open Brainstorm:</a:t>
            </a:r>
            <a:r>
              <a:rPr b="0" i="0" lang="en-US" sz="3200" u="none" cap="none" strike="noStrike">
                <a:solidFill>
                  <a:srgbClr val="92D050"/>
                </a:solidFill>
                <a:latin typeface="Arial"/>
                <a:ea typeface="Arial"/>
                <a:cs typeface="Arial"/>
                <a:sym typeface="Arial"/>
              </a:rPr>
              <a:t> </a:t>
            </a:r>
            <a:r>
              <a:rPr b="0" i="0" lang="en-US" sz="3200" u="none" cap="none" strike="noStrike">
                <a:solidFill>
                  <a:schemeClr val="lt1"/>
                </a:solidFill>
                <a:latin typeface="Arial"/>
                <a:ea typeface="Arial"/>
                <a:cs typeface="Arial"/>
                <a:sym typeface="Arial"/>
              </a:rPr>
              <a:t>Consultants offer helpful, constructive ideas without the participation of the case giver! (10 min). </a:t>
            </a:r>
            <a:endParaRPr/>
          </a:p>
          <a:p>
            <a:pPr indent="0" lvl="0" marL="0" marR="0" rtl="0" algn="just">
              <a:lnSpc>
                <a:spcPct val="100000"/>
              </a:lnSpc>
              <a:spcBef>
                <a:spcPts val="2400"/>
              </a:spcBef>
              <a:spcAft>
                <a:spcPts val="0"/>
              </a:spcAft>
              <a:buNone/>
            </a:pPr>
            <a:r>
              <a:rPr b="1" i="0" lang="en-US" sz="3200" u="none" cap="none" strike="noStrike">
                <a:solidFill>
                  <a:srgbClr val="FF0000"/>
                </a:solidFill>
                <a:latin typeface="Arial"/>
                <a:ea typeface="Arial"/>
                <a:cs typeface="Arial"/>
                <a:sym typeface="Arial"/>
              </a:rPr>
              <a:t>The Takeaway:</a:t>
            </a:r>
            <a:r>
              <a:rPr b="0" i="0" lang="en-US" sz="3200" u="none" cap="none" strike="noStrike">
                <a:solidFill>
                  <a:srgbClr val="FF0000"/>
                </a:solidFill>
                <a:latin typeface="Arial"/>
                <a:ea typeface="Arial"/>
                <a:cs typeface="Arial"/>
                <a:sym typeface="Arial"/>
              </a:rPr>
              <a:t> </a:t>
            </a:r>
            <a:r>
              <a:rPr b="0" i="0" lang="en-US" sz="3200" u="none" cap="none" strike="noStrike">
                <a:solidFill>
                  <a:schemeClr val="lt1"/>
                </a:solidFill>
                <a:latin typeface="Arial"/>
                <a:ea typeface="Arial"/>
                <a:cs typeface="Arial"/>
                <a:sym typeface="Arial"/>
              </a:rPr>
              <a:t>The Project Owner summarizes the most helpful ideas they heard and thanks their consultants (5 min). </a:t>
            </a:r>
            <a:endParaRPr/>
          </a:p>
          <a:p>
            <a:pPr indent="0" lvl="0" marL="0" marR="0" rtl="0" algn="just">
              <a:lnSpc>
                <a:spcPct val="100000"/>
              </a:lnSpc>
              <a:spcBef>
                <a:spcPts val="2400"/>
              </a:spcBef>
              <a:spcAft>
                <a:spcPts val="1200"/>
              </a:spcAft>
              <a:buNone/>
            </a:pPr>
            <a:r>
              <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p36"/>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477" name="Google Shape;477;p36"/>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FFE599"/>
              </a:buClr>
              <a:buSzPts val="5500"/>
              <a:buFont typeface="Arial"/>
              <a:buNone/>
            </a:pPr>
            <a:r>
              <a:rPr b="1" i="0" lang="en-US" sz="5500" u="none" cap="none" strike="noStrike">
                <a:solidFill>
                  <a:srgbClr val="FFE599"/>
                </a:solidFill>
                <a:latin typeface="Arial"/>
                <a:ea typeface="Arial"/>
                <a:cs typeface="Arial"/>
                <a:sym typeface="Arial"/>
              </a:rPr>
              <a:t>MODULE 26.</a:t>
            </a:r>
            <a:r>
              <a:rPr b="1" i="0" lang="en-US" sz="5500"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6000"/>
              <a:buFont typeface="Arial"/>
              <a:buNone/>
            </a:pPr>
            <a:r>
              <a:rPr b="1" i="0" lang="en-US" sz="6000" u="none" cap="none" strike="noStrike">
                <a:solidFill>
                  <a:schemeClr val="lt1"/>
                </a:solidFill>
                <a:latin typeface="Arial"/>
                <a:ea typeface="Arial"/>
                <a:cs typeface="Arial"/>
                <a:sym typeface="Arial"/>
              </a:rPr>
              <a:t>Project Phase II   </a:t>
            </a:r>
            <a:endParaRPr b="1" i="0" sz="5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4400"/>
              <a:buFont typeface="Arial"/>
              <a:buNone/>
            </a:pPr>
            <a:r>
              <a:rPr b="1" i="1" lang="en-US" sz="4400" u="none" cap="none" strike="noStrike">
                <a:solidFill>
                  <a:schemeClr val="lt1"/>
                </a:solidFill>
                <a:latin typeface="Arial"/>
                <a:ea typeface="Arial"/>
                <a:cs typeface="Arial"/>
                <a:sym typeface="Arial"/>
              </a:rPr>
              <a:t>What is expected in the next four weeks…</a:t>
            </a:r>
            <a:endParaRPr b="1" i="1" sz="3600" u="none" cap="none" strike="noStrike">
              <a:solidFill>
                <a:schemeClr val="lt1"/>
              </a:solidFill>
              <a:latin typeface="Arial"/>
              <a:ea typeface="Arial"/>
              <a:cs typeface="Arial"/>
              <a:sym typeface="Arial"/>
            </a:endParaRPr>
          </a:p>
        </p:txBody>
      </p:sp>
      <p:grpSp>
        <p:nvGrpSpPr>
          <p:cNvPr id="478" name="Google Shape;478;p36"/>
          <p:cNvGrpSpPr/>
          <p:nvPr/>
        </p:nvGrpSpPr>
        <p:grpSpPr>
          <a:xfrm>
            <a:off x="2254357" y="4311387"/>
            <a:ext cx="7670485" cy="2098513"/>
            <a:chOff x="-12699" y="3251200"/>
            <a:chExt cx="8097208" cy="2276291"/>
          </a:xfrm>
        </p:grpSpPr>
        <p:pic>
          <p:nvPicPr>
            <p:cNvPr id="479" name="Google Shape;479;p36"/>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480" name="Google Shape;480;p36"/>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pic>
        <p:nvPicPr>
          <p:cNvPr id="485" name="Google Shape;485;p37"/>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86" name="Google Shape;486;p37"/>
          <p:cNvSpPr/>
          <p:nvPr/>
        </p:nvSpPr>
        <p:spPr>
          <a:xfrm>
            <a:off x="523415" y="162656"/>
            <a:ext cx="10632265"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What we expect for Phase II?</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87" name="Google Shape;487;p37"/>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rgbClr val="FFFF00"/>
                </a:solidFill>
                <a:latin typeface="Arial"/>
                <a:ea typeface="Arial"/>
                <a:cs typeface="Arial"/>
                <a:sym typeface="Arial"/>
              </a:rPr>
              <a:t>Working Groups: </a:t>
            </a:r>
            <a:endParaRPr/>
          </a:p>
          <a:p>
            <a:pPr indent="0" lvl="0" marL="0" marR="0" rtl="0" algn="just">
              <a:lnSpc>
                <a:spcPct val="100000"/>
              </a:lnSpc>
              <a:spcBef>
                <a:spcPts val="2400"/>
              </a:spcBef>
              <a:spcAft>
                <a:spcPts val="0"/>
              </a:spcAft>
              <a:buNone/>
            </a:pPr>
            <a:r>
              <a:rPr b="1" i="0" lang="en-US" sz="3200" u="none" cap="none" strike="noStrike">
                <a:solidFill>
                  <a:srgbClr val="FFFF00"/>
                </a:solidFill>
                <a:latin typeface="Arial"/>
                <a:ea typeface="Arial"/>
                <a:cs typeface="Arial"/>
                <a:sym typeface="Arial"/>
              </a:rPr>
              <a:t>1. </a:t>
            </a:r>
            <a:r>
              <a:rPr b="0" i="0" lang="en-US" sz="3200" u="none" cap="none" strike="noStrike">
                <a:solidFill>
                  <a:schemeClr val="lt1"/>
                </a:solidFill>
                <a:latin typeface="Arial"/>
                <a:ea typeface="Arial"/>
                <a:cs typeface="Arial"/>
                <a:sym typeface="Arial"/>
              </a:rPr>
              <a:t>Regular meetings (at least once a week) to help each other stay on track of their projects. You push them, they push you. </a:t>
            </a:r>
            <a:endParaRPr/>
          </a:p>
          <a:p>
            <a:pPr indent="0" lvl="0" marL="0" marR="0" rtl="0" algn="just">
              <a:lnSpc>
                <a:spcPct val="100000"/>
              </a:lnSpc>
              <a:spcBef>
                <a:spcPts val="2400"/>
              </a:spcBef>
              <a:spcAft>
                <a:spcPts val="0"/>
              </a:spcAft>
              <a:buNone/>
            </a:pPr>
            <a:r>
              <a:rPr b="1" i="0" lang="en-US" sz="3200" u="none" cap="none" strike="noStrike">
                <a:solidFill>
                  <a:srgbClr val="FFFF00"/>
                </a:solidFill>
                <a:latin typeface="Arial"/>
                <a:ea typeface="Arial"/>
                <a:cs typeface="Arial"/>
                <a:sym typeface="Arial"/>
              </a:rPr>
              <a:t>2.  </a:t>
            </a:r>
            <a:r>
              <a:rPr b="0" i="0" lang="en-US" sz="3200" u="none" cap="none" strike="noStrike">
                <a:solidFill>
                  <a:schemeClr val="lt1"/>
                </a:solidFill>
                <a:latin typeface="Arial"/>
                <a:ea typeface="Arial"/>
                <a:cs typeface="Arial"/>
                <a:sym typeface="Arial"/>
              </a:rPr>
              <a:t>Regular online communication (for smaller problems!).</a:t>
            </a:r>
            <a:endParaRPr b="1" i="0" sz="3200" u="none" cap="none" strike="noStrike">
              <a:solidFill>
                <a:srgbClr val="FFFF00"/>
              </a:solidFill>
              <a:latin typeface="Arial"/>
              <a:ea typeface="Arial"/>
              <a:cs typeface="Arial"/>
              <a:sym typeface="Arial"/>
            </a:endParaRPr>
          </a:p>
          <a:p>
            <a:pPr indent="0" lvl="0" marL="0" marR="0" rtl="0" algn="just">
              <a:lnSpc>
                <a:spcPct val="100000"/>
              </a:lnSpc>
              <a:spcBef>
                <a:spcPts val="2400"/>
              </a:spcBef>
              <a:spcAft>
                <a:spcPts val="0"/>
              </a:spcAft>
              <a:buNone/>
            </a:pPr>
            <a:r>
              <a:rPr b="1" i="0" lang="en-US" sz="3200" u="none" cap="none" strike="noStrike">
                <a:solidFill>
                  <a:srgbClr val="FFFF00"/>
                </a:solidFill>
                <a:latin typeface="Arial"/>
                <a:ea typeface="Arial"/>
                <a:cs typeface="Arial"/>
                <a:sym typeface="Arial"/>
              </a:rPr>
              <a:t>3. </a:t>
            </a:r>
            <a:r>
              <a:rPr b="0" i="0" lang="en-US" sz="3200" u="none" cap="none" strike="noStrike">
                <a:solidFill>
                  <a:schemeClr val="lt1"/>
                </a:solidFill>
                <a:latin typeface="Arial"/>
                <a:ea typeface="Arial"/>
                <a:cs typeface="Arial"/>
                <a:sym typeface="Arial"/>
              </a:rPr>
              <a:t>Peer consultation</a:t>
            </a:r>
            <a:r>
              <a:rPr b="1" i="0" lang="en-US" sz="3200" u="none" cap="none" strike="noStrike">
                <a:solidFill>
                  <a:schemeClr val="lt1"/>
                </a:solidFill>
                <a:latin typeface="Arial"/>
                <a:ea typeface="Arial"/>
                <a:cs typeface="Arial"/>
                <a:sym typeface="Arial"/>
              </a:rPr>
              <a:t> </a:t>
            </a:r>
            <a:r>
              <a:rPr b="0" i="0" lang="en-US" sz="3200" u="none" cap="none" strike="noStrike">
                <a:solidFill>
                  <a:schemeClr val="lt1"/>
                </a:solidFill>
                <a:latin typeface="Arial"/>
                <a:ea typeface="Arial"/>
                <a:cs typeface="Arial"/>
                <a:sym typeface="Arial"/>
              </a:rPr>
              <a:t>sessions when needed (for bigger problems!).</a:t>
            </a:r>
            <a:endParaRPr/>
          </a:p>
          <a:p>
            <a:pPr indent="0" lvl="0" marL="0" marR="0" rtl="0" algn="just">
              <a:lnSpc>
                <a:spcPct val="100000"/>
              </a:lnSpc>
              <a:spcBef>
                <a:spcPts val="2400"/>
              </a:spcBef>
              <a:spcAft>
                <a:spcPts val="1200"/>
              </a:spcAft>
              <a:buNone/>
            </a:pPr>
            <a:r>
              <a:rPr b="1" i="0" lang="en-US" sz="3200" u="none" cap="none" strike="noStrike">
                <a:solidFill>
                  <a:srgbClr val="FFFF00"/>
                </a:solidFill>
                <a:latin typeface="Arial"/>
                <a:ea typeface="Arial"/>
                <a:cs typeface="Arial"/>
                <a:sym typeface="Arial"/>
              </a:rPr>
              <a:t>4.  </a:t>
            </a:r>
            <a:r>
              <a:rPr b="0" i="0" lang="en-US" sz="3200" u="none" cap="none" strike="noStrike">
                <a:solidFill>
                  <a:schemeClr val="lt1"/>
                </a:solidFill>
                <a:latin typeface="Arial"/>
                <a:ea typeface="Arial"/>
                <a:cs typeface="Arial"/>
                <a:sym typeface="Arial"/>
              </a:rPr>
              <a:t>Be mindful of the feedback rules we discussed!</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pic>
        <p:nvPicPr>
          <p:cNvPr id="492" name="Google Shape;492;p38"/>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93" name="Google Shape;493;p38"/>
          <p:cNvSpPr/>
          <p:nvPr/>
        </p:nvSpPr>
        <p:spPr>
          <a:xfrm>
            <a:off x="523415" y="162656"/>
            <a:ext cx="10632265"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What we expect for Phase II?</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494" name="Google Shape;494;p38"/>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rgbClr val="FFC000"/>
                </a:solidFill>
                <a:latin typeface="Arial"/>
                <a:ea typeface="Arial"/>
                <a:cs typeface="Arial"/>
                <a:sym typeface="Arial"/>
              </a:rPr>
              <a:t>Project Management:</a:t>
            </a:r>
            <a:r>
              <a:rPr b="1" i="0" lang="en-US" sz="3200" u="none" cap="none" strike="noStrike">
                <a:solidFill>
                  <a:srgbClr val="FFFF00"/>
                </a:solidFill>
                <a:latin typeface="Arial"/>
                <a:ea typeface="Arial"/>
                <a:cs typeface="Arial"/>
                <a:sym typeface="Arial"/>
              </a:rPr>
              <a:t> </a:t>
            </a:r>
            <a:endParaRPr/>
          </a:p>
          <a:p>
            <a:pPr indent="0" lvl="0" marL="0" marR="0" rtl="0" algn="just">
              <a:lnSpc>
                <a:spcPct val="100000"/>
              </a:lnSpc>
              <a:spcBef>
                <a:spcPts val="2400"/>
              </a:spcBef>
              <a:spcAft>
                <a:spcPts val="0"/>
              </a:spcAft>
              <a:buNone/>
            </a:pPr>
            <a:r>
              <a:rPr b="1" i="0" lang="en-US" sz="3200" u="none" cap="none" strike="noStrike">
                <a:solidFill>
                  <a:srgbClr val="FFC000"/>
                </a:solidFill>
                <a:latin typeface="Arial"/>
                <a:ea typeface="Arial"/>
                <a:cs typeface="Arial"/>
                <a:sym typeface="Arial"/>
              </a:rPr>
              <a:t>1. </a:t>
            </a:r>
            <a:r>
              <a:rPr b="0" i="0" lang="en-US" sz="3200" u="none" cap="none" strike="noStrike">
                <a:solidFill>
                  <a:schemeClr val="lt1"/>
                </a:solidFill>
                <a:latin typeface="Arial"/>
                <a:ea typeface="Arial"/>
                <a:cs typeface="Arial"/>
                <a:sym typeface="Arial"/>
              </a:rPr>
              <a:t>Maintenance of a </a:t>
            </a:r>
            <a:r>
              <a:rPr b="1" i="0" lang="en-US" sz="3200" u="sng" cap="none" strike="noStrike">
                <a:solidFill>
                  <a:srgbClr val="FFC000"/>
                </a:solidFill>
                <a:latin typeface="Arial"/>
                <a:ea typeface="Arial"/>
                <a:cs typeface="Arial"/>
                <a:sym typeface="Arial"/>
              </a:rPr>
              <a:t>(project) diary</a:t>
            </a:r>
            <a:r>
              <a:rPr b="0" i="0" lang="en-US" sz="3200" u="none" cap="none" strike="noStrike">
                <a:solidFill>
                  <a:schemeClr val="lt1"/>
                </a:solidFill>
                <a:latin typeface="Arial"/>
                <a:ea typeface="Arial"/>
                <a:cs typeface="Arial"/>
                <a:sym typeface="Arial"/>
              </a:rPr>
              <a:t> (or even better, a TRACE document). We will go over it in last (in person) week of the course.</a:t>
            </a:r>
            <a:endParaRPr/>
          </a:p>
          <a:p>
            <a:pPr indent="0" lvl="0" marL="0" marR="0" rtl="0" algn="just">
              <a:lnSpc>
                <a:spcPct val="100000"/>
              </a:lnSpc>
              <a:spcBef>
                <a:spcPts val="2400"/>
              </a:spcBef>
              <a:spcAft>
                <a:spcPts val="1200"/>
              </a:spcAft>
              <a:buNone/>
            </a:pPr>
            <a:r>
              <a:rPr b="1" i="0" lang="en-US" sz="3200" u="none" cap="none" strike="noStrike">
                <a:solidFill>
                  <a:srgbClr val="FFC000"/>
                </a:solidFill>
                <a:latin typeface="Arial"/>
                <a:ea typeface="Arial"/>
                <a:cs typeface="Arial"/>
                <a:sym typeface="Arial"/>
              </a:rPr>
              <a:t>2. </a:t>
            </a:r>
            <a:r>
              <a:rPr b="0" i="0" lang="en-US" sz="3200" u="none" cap="none" strike="noStrike">
                <a:solidFill>
                  <a:schemeClr val="lt1"/>
                </a:solidFill>
                <a:latin typeface="Arial"/>
                <a:ea typeface="Arial"/>
                <a:cs typeface="Arial"/>
                <a:sym typeface="Arial"/>
              </a:rPr>
              <a:t>Regular work on your projects. I expect at least 3-4 hours a day </a:t>
            </a:r>
            <a:r>
              <a:rPr b="1" i="0" lang="en-US" sz="3200" u="sng" cap="none" strike="noStrike">
                <a:solidFill>
                  <a:schemeClr val="lt1"/>
                </a:solidFill>
                <a:latin typeface="Arial"/>
                <a:ea typeface="Arial"/>
                <a:cs typeface="Arial"/>
                <a:sym typeface="Arial"/>
              </a:rPr>
              <a:t>🡪 Now is the time to get this thesis done! You can do it!</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pic>
        <p:nvPicPr>
          <p:cNvPr id="499" name="Google Shape;499;p39"/>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500" name="Google Shape;500;p39"/>
          <p:cNvSpPr/>
          <p:nvPr/>
        </p:nvSpPr>
        <p:spPr>
          <a:xfrm>
            <a:off x="523415" y="162656"/>
            <a:ext cx="10632265"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What we expect for Phase II?</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501" name="Google Shape;501;p39"/>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rgbClr val="92D050"/>
                </a:solidFill>
                <a:latin typeface="Arial"/>
                <a:ea typeface="Arial"/>
                <a:cs typeface="Arial"/>
                <a:sym typeface="Arial"/>
              </a:rPr>
              <a:t>Further Information: </a:t>
            </a:r>
            <a:endParaRPr/>
          </a:p>
          <a:p>
            <a:pPr indent="0" lvl="0" marL="0" marR="0" rtl="0" algn="just">
              <a:lnSpc>
                <a:spcPct val="100000"/>
              </a:lnSpc>
              <a:spcBef>
                <a:spcPts val="2400"/>
              </a:spcBef>
              <a:spcAft>
                <a:spcPts val="1200"/>
              </a:spcAft>
              <a:buNone/>
            </a:pPr>
            <a:r>
              <a:rPr b="1" i="0" lang="en-US" sz="3200" u="none" cap="none" strike="noStrike">
                <a:solidFill>
                  <a:srgbClr val="92D050"/>
                </a:solidFill>
                <a:latin typeface="Arial"/>
                <a:ea typeface="Arial"/>
                <a:cs typeface="Arial"/>
                <a:sym typeface="Arial"/>
              </a:rPr>
              <a:t>1. </a:t>
            </a:r>
            <a:r>
              <a:rPr b="0" i="0" lang="en-US" sz="3200" u="none" cap="none" strike="noStrike">
                <a:solidFill>
                  <a:schemeClr val="lt1"/>
                </a:solidFill>
                <a:latin typeface="Arial"/>
                <a:ea typeface="Arial"/>
                <a:cs typeface="Arial"/>
                <a:sym typeface="Arial"/>
              </a:rPr>
              <a:t>Access OPAL once a week (Monday) to work on the activities uploaded there. Each week, there will be some new material (papers, videos, online resources, etc.) to help you in your project journey. This will be information going deeper than what we discussed here, which you should consider while developing your project.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4"/>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121" name="Google Shape;121;p4"/>
          <p:cNvSpPr/>
          <p:nvPr/>
        </p:nvSpPr>
        <p:spPr>
          <a:xfrm>
            <a:off x="-609600" y="-181154"/>
            <a:ext cx="12801499" cy="6857999"/>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rPr b="1" i="0" lang="en-US" sz="5500" u="none" cap="none" strike="noStrike">
                <a:solidFill>
                  <a:srgbClr val="FFE599"/>
                </a:solidFill>
                <a:latin typeface="Arial"/>
                <a:ea typeface="Arial"/>
                <a:cs typeface="Arial"/>
                <a:sym typeface="Arial"/>
              </a:rPr>
              <a:t>MODULES 23 - 26</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1" i="1" sz="1600" u="none" cap="none" strike="noStrike">
              <a:solidFill>
                <a:schemeClr val="lt1"/>
              </a:solidFill>
              <a:latin typeface="Arial"/>
              <a:ea typeface="Arial"/>
              <a:cs typeface="Arial"/>
              <a:sym typeface="Arial"/>
            </a:endParaRPr>
          </a:p>
        </p:txBody>
      </p:sp>
      <p:grpSp>
        <p:nvGrpSpPr>
          <p:cNvPr id="122" name="Google Shape;122;p4"/>
          <p:cNvGrpSpPr/>
          <p:nvPr/>
        </p:nvGrpSpPr>
        <p:grpSpPr>
          <a:xfrm>
            <a:off x="221127" y="3225137"/>
            <a:ext cx="3740127" cy="3067563"/>
            <a:chOff x="6287197" y="2574364"/>
            <a:chExt cx="5018792" cy="4116294"/>
          </a:xfrm>
        </p:grpSpPr>
        <p:pic>
          <p:nvPicPr>
            <p:cNvPr id="123" name="Google Shape;123;p4"/>
            <p:cNvPicPr preferRelativeResize="0"/>
            <p:nvPr/>
          </p:nvPicPr>
          <p:blipFill rotWithShape="1">
            <a:blip r:embed="rId4">
              <a:alphaModFix/>
            </a:blip>
            <a:srcRect b="0" l="0" r="0" t="0"/>
            <a:stretch/>
          </p:blipFill>
          <p:spPr>
            <a:xfrm>
              <a:off x="7189695" y="2574364"/>
              <a:ext cx="4116294" cy="4116294"/>
            </a:xfrm>
            <a:prstGeom prst="rect">
              <a:avLst/>
            </a:prstGeom>
            <a:noFill/>
            <a:ln>
              <a:noFill/>
            </a:ln>
          </p:spPr>
        </p:pic>
        <p:sp>
          <p:nvSpPr>
            <p:cNvPr id="124" name="Google Shape;124;p4"/>
            <p:cNvSpPr/>
            <p:nvPr/>
          </p:nvSpPr>
          <p:spPr>
            <a:xfrm>
              <a:off x="6287197" y="2912868"/>
              <a:ext cx="4839786" cy="923330"/>
            </a:xfrm>
            <a:prstGeom prst="rect">
              <a:avLst/>
            </a:prstGeom>
          </p:spPr>
          <p:txBody>
            <a:bodyPr>
              <a:prstTxWarp prst="textPlain"/>
            </a:bodyPr>
            <a:lstStyle/>
            <a:p>
              <a:pPr lvl="0" algn="ctr"/>
              <a:r>
                <a:rPr b="1" i="0">
                  <a:ln cap="flat" cmpd="sng" w="9525">
                    <a:solidFill>
                      <a:schemeClr val="accent2"/>
                    </a:solidFill>
                    <a:prstDash val="solid"/>
                    <a:round/>
                    <a:headEnd len="sm" w="sm" type="none"/>
                    <a:tailEnd len="sm" w="sm" type="none"/>
                  </a:ln>
                  <a:solidFill>
                    <a:srgbClr val="FFFFFF"/>
                  </a:solidFill>
                  <a:latin typeface="Arial"/>
                </a:rPr>
                <a:t>Learning</a:t>
              </a:r>
            </a:p>
          </p:txBody>
        </p:sp>
        <p:sp>
          <p:nvSpPr>
            <p:cNvPr id="125" name="Google Shape;125;p4"/>
            <p:cNvSpPr/>
            <p:nvPr/>
          </p:nvSpPr>
          <p:spPr>
            <a:xfrm>
              <a:off x="6466203" y="5453295"/>
              <a:ext cx="4839786" cy="923330"/>
            </a:xfrm>
            <a:prstGeom prst="rect">
              <a:avLst/>
            </a:prstGeom>
          </p:spPr>
          <p:txBody>
            <a:bodyPr>
              <a:prstTxWarp prst="textPlain"/>
            </a:bodyPr>
            <a:lstStyle/>
            <a:p>
              <a:pPr lvl="0" algn="ctr"/>
              <a:r>
                <a:rPr b="1" i="0">
                  <a:ln cap="flat" cmpd="sng" w="9525">
                    <a:solidFill>
                      <a:schemeClr val="accent2"/>
                    </a:solidFill>
                    <a:prstDash val="solid"/>
                    <a:round/>
                    <a:headEnd len="sm" w="sm" type="none"/>
                    <a:tailEnd len="sm" w="sm" type="none"/>
                  </a:ln>
                  <a:solidFill>
                    <a:srgbClr val="FFFFFF"/>
                  </a:solidFill>
                  <a:latin typeface="Arial"/>
                </a:rPr>
                <a:t>Goals</a:t>
              </a:r>
            </a:p>
          </p:txBody>
        </p:sp>
      </p:grpSp>
      <p:sp>
        <p:nvSpPr>
          <p:cNvPr id="126" name="Google Shape;126;p4"/>
          <p:cNvSpPr/>
          <p:nvPr/>
        </p:nvSpPr>
        <p:spPr>
          <a:xfrm>
            <a:off x="4315783" y="1278294"/>
            <a:ext cx="7655090" cy="7036479"/>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Clr>
                <a:srgbClr val="000000"/>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800"/>
              <a:buFont typeface="Arial"/>
              <a:buAutoNum type="arabicPeriod"/>
            </a:pPr>
            <a:r>
              <a:rPr b="1" i="1" lang="en-US" sz="2800" u="none" cap="none" strike="noStrike">
                <a:solidFill>
                  <a:schemeClr val="lt1"/>
                </a:solidFill>
                <a:latin typeface="Arial"/>
                <a:ea typeface="Arial"/>
                <a:cs typeface="Arial"/>
                <a:sym typeface="Arial"/>
              </a:rPr>
              <a:t>Understand the basic concepts regarding FAIR science</a:t>
            </a:r>
            <a:endParaRPr b="1" i="1" sz="2800" u="none" cap="none" strike="noStrike">
              <a:solidFill>
                <a:schemeClr val="lt1"/>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800"/>
              <a:buFont typeface="Arial"/>
              <a:buAutoNum type="arabicPeriod"/>
            </a:pPr>
            <a:r>
              <a:rPr b="1" i="1" lang="en-US" sz="2800" u="none" cap="none" strike="noStrike">
                <a:solidFill>
                  <a:schemeClr val="lt1"/>
                </a:solidFill>
                <a:latin typeface="Arial"/>
                <a:ea typeface="Arial"/>
                <a:cs typeface="Arial"/>
                <a:sym typeface="Arial"/>
              </a:rPr>
              <a:t>Acquiring skills to provide and receive feedback, as well as manage a working group</a:t>
            </a:r>
            <a:endParaRPr b="1" i="1" sz="2800" u="none" cap="none" strike="noStrike">
              <a:solidFill>
                <a:schemeClr val="lt1"/>
              </a:solidFill>
              <a:latin typeface="Arial"/>
              <a:ea typeface="Arial"/>
              <a:cs typeface="Arial"/>
              <a:sym typeface="Arial"/>
            </a:endParaRPr>
          </a:p>
          <a:p>
            <a:pPr indent="0" lvl="0" marL="0" marR="0" rtl="0" algn="just">
              <a:lnSpc>
                <a:spcPct val="100000"/>
              </a:lnSpc>
              <a:spcBef>
                <a:spcPts val="2400"/>
              </a:spcBef>
              <a:spcAft>
                <a:spcPts val="1200"/>
              </a:spcAft>
              <a:buClr>
                <a:srgbClr val="000000"/>
              </a:buClr>
              <a:buSzPts val="2800"/>
              <a:buFont typeface="Arial"/>
              <a:buAutoNum type="arabicPeriod"/>
            </a:pPr>
            <a:r>
              <a:rPr b="1" i="1" lang="en-US" sz="2800" u="none" cap="none" strike="noStrike">
                <a:solidFill>
                  <a:schemeClr val="lt1"/>
                </a:solidFill>
                <a:latin typeface="Arial"/>
                <a:ea typeface="Arial"/>
                <a:cs typeface="Arial"/>
                <a:sym typeface="Arial"/>
              </a:rPr>
              <a:t>Understanding the flow and expectations of the Phase II of the course</a:t>
            </a:r>
            <a:endParaRPr b="1" i="1" sz="28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pic>
        <p:nvPicPr>
          <p:cNvPr id="506" name="Google Shape;506;p40"/>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507" name="Google Shape;507;p40"/>
          <p:cNvSpPr/>
          <p:nvPr/>
        </p:nvSpPr>
        <p:spPr>
          <a:xfrm>
            <a:off x="523415" y="162656"/>
            <a:ext cx="10632265"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What we expect for Phase II?</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508" name="Google Shape;508;p40"/>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rgbClr val="00B0F0"/>
                </a:solidFill>
                <a:latin typeface="Arial"/>
                <a:ea typeface="Arial"/>
                <a:cs typeface="Arial"/>
                <a:sym typeface="Arial"/>
              </a:rPr>
              <a:t>Online Support: </a:t>
            </a:r>
            <a:endParaRPr/>
          </a:p>
          <a:p>
            <a:pPr indent="0" lvl="0" marL="0" marR="0" rtl="0" algn="just">
              <a:lnSpc>
                <a:spcPct val="100000"/>
              </a:lnSpc>
              <a:spcBef>
                <a:spcPts val="2400"/>
              </a:spcBef>
              <a:spcAft>
                <a:spcPts val="1200"/>
              </a:spcAft>
              <a:buNone/>
            </a:pPr>
            <a:r>
              <a:rPr b="1" i="0" lang="en-US" sz="3200" u="none" cap="none" strike="noStrike">
                <a:solidFill>
                  <a:srgbClr val="00B0F0"/>
                </a:solidFill>
                <a:latin typeface="Arial"/>
                <a:ea typeface="Arial"/>
                <a:cs typeface="Arial"/>
                <a:sym typeface="Arial"/>
              </a:rPr>
              <a:t>1. </a:t>
            </a:r>
            <a:r>
              <a:rPr b="0" i="0" lang="en-US" sz="3200" u="none" cap="none" strike="noStrike">
                <a:solidFill>
                  <a:schemeClr val="lt1"/>
                </a:solidFill>
                <a:latin typeface="Arial"/>
                <a:ea typeface="Arial"/>
                <a:cs typeface="Arial"/>
                <a:sym typeface="Arial"/>
              </a:rPr>
              <a:t>We will be available through email and OPAL to help you with any problems you encounter, which cannot be resolved with your Emergency Plan, nor with your Peer Group.</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pic>
        <p:nvPicPr>
          <p:cNvPr id="513" name="Google Shape;513;p41"/>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514" name="Google Shape;514;p41"/>
          <p:cNvSpPr/>
          <p:nvPr/>
        </p:nvSpPr>
        <p:spPr>
          <a:xfrm>
            <a:off x="523415" y="162656"/>
            <a:ext cx="10632265"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What to expect from Phase III?</a:t>
            </a:r>
            <a:endParaRPr/>
          </a:p>
          <a:p>
            <a:pPr indent="0" lvl="0" marL="0" marR="0" rtl="0" algn="l">
              <a:lnSpc>
                <a:spcPct val="100000"/>
              </a:lnSpc>
              <a:spcBef>
                <a:spcPts val="0"/>
              </a:spcBef>
              <a:spcAft>
                <a:spcPts val="0"/>
              </a:spcAft>
              <a:buClr>
                <a:srgbClr val="000000"/>
              </a:buClr>
              <a:buSzPts val="5400"/>
              <a:buFont typeface="Arial"/>
              <a:buNone/>
            </a:pPr>
            <a:r>
              <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515" name="Google Shape;515;p41"/>
          <p:cNvSpPr/>
          <p:nvPr/>
        </p:nvSpPr>
        <p:spPr>
          <a:xfrm>
            <a:off x="385030" y="1361536"/>
            <a:ext cx="11421939" cy="4693696"/>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0" i="0" lang="en-US" sz="3200" u="none" cap="none" strike="noStrike">
                <a:solidFill>
                  <a:schemeClr val="lt1"/>
                </a:solidFill>
                <a:latin typeface="Arial"/>
                <a:ea typeface="Arial"/>
                <a:cs typeface="Arial"/>
                <a:sym typeface="Arial"/>
              </a:rPr>
              <a:t>On Phase III (</a:t>
            </a:r>
            <a:r>
              <a:rPr b="1" i="1" lang="en-US" sz="3200" u="sng" cap="none" strike="noStrike">
                <a:solidFill>
                  <a:schemeClr val="lt1"/>
                </a:solidFill>
                <a:latin typeface="Arial"/>
                <a:ea typeface="Arial"/>
                <a:cs typeface="Arial"/>
                <a:sym typeface="Arial"/>
              </a:rPr>
              <a:t>in-person, August 4</a:t>
            </a:r>
            <a:r>
              <a:rPr b="1" baseline="30000" i="1" lang="en-US" sz="3200" u="sng" cap="none" strike="noStrike">
                <a:solidFill>
                  <a:schemeClr val="lt1"/>
                </a:solidFill>
                <a:latin typeface="Arial"/>
                <a:ea typeface="Arial"/>
                <a:cs typeface="Arial"/>
                <a:sym typeface="Arial"/>
              </a:rPr>
              <a:t>th</a:t>
            </a:r>
            <a:r>
              <a:rPr b="1" i="1" lang="en-US" sz="3200" u="sng" cap="none" strike="noStrike">
                <a:solidFill>
                  <a:schemeClr val="lt1"/>
                </a:solidFill>
                <a:latin typeface="Arial"/>
                <a:ea typeface="Arial"/>
                <a:cs typeface="Arial"/>
                <a:sym typeface="Arial"/>
              </a:rPr>
              <a:t> to 8</a:t>
            </a:r>
            <a:r>
              <a:rPr b="1" baseline="30000" i="1" lang="en-US" sz="3200" u="sng" cap="none" strike="noStrike">
                <a:solidFill>
                  <a:schemeClr val="lt1"/>
                </a:solidFill>
                <a:latin typeface="Arial"/>
                <a:ea typeface="Arial"/>
                <a:cs typeface="Arial"/>
                <a:sym typeface="Arial"/>
              </a:rPr>
              <a:t>th</a:t>
            </a:r>
            <a:r>
              <a:rPr b="0" i="0" lang="en-US" sz="3200" u="none" cap="none" strike="noStrike">
                <a:solidFill>
                  <a:schemeClr val="lt1"/>
                </a:solidFill>
                <a:latin typeface="Arial"/>
                <a:ea typeface="Arial"/>
                <a:cs typeface="Arial"/>
                <a:sym typeface="Arial"/>
              </a:rPr>
              <a:t>), we will discuss the learning process, the challenges, and the opportunities.</a:t>
            </a:r>
            <a:endParaRPr/>
          </a:p>
          <a:p>
            <a:pPr indent="0" lvl="0" marL="0" marR="0" rtl="0" algn="just">
              <a:lnSpc>
                <a:spcPct val="100000"/>
              </a:lnSpc>
              <a:spcBef>
                <a:spcPts val="2400"/>
              </a:spcBef>
              <a:spcAft>
                <a:spcPts val="0"/>
              </a:spcAft>
              <a:buNone/>
            </a:pPr>
            <a:r>
              <a:rPr b="0" i="0" lang="en-US" sz="3200" u="none" cap="none" strike="noStrike">
                <a:solidFill>
                  <a:schemeClr val="lt1"/>
                </a:solidFill>
                <a:latin typeface="Arial"/>
                <a:ea typeface="Arial"/>
                <a:cs typeface="Arial"/>
                <a:sym typeface="Arial"/>
              </a:rPr>
              <a:t>This second in person week is </a:t>
            </a:r>
            <a:r>
              <a:rPr b="1" i="0" lang="en-US" sz="3200" u="sng" cap="none" strike="noStrike">
                <a:solidFill>
                  <a:schemeClr val="lt1"/>
                </a:solidFill>
                <a:latin typeface="Arial"/>
                <a:ea typeface="Arial"/>
                <a:cs typeface="Arial"/>
                <a:sym typeface="Arial"/>
              </a:rPr>
              <a:t>extremely important</a:t>
            </a:r>
            <a:r>
              <a:rPr b="0" i="0" lang="en-US" sz="3200" u="none" cap="none" strike="noStrike">
                <a:solidFill>
                  <a:schemeClr val="lt1"/>
                </a:solidFill>
                <a:latin typeface="Arial"/>
                <a:ea typeface="Arial"/>
                <a:cs typeface="Arial"/>
                <a:sym typeface="Arial"/>
              </a:rPr>
              <a:t> for the consolidation of the soft skills acquired during the course and learning how others overcame challenges you may still face! </a:t>
            </a:r>
            <a:endParaRPr/>
          </a:p>
          <a:p>
            <a:pPr indent="0" lvl="0" marL="0" marR="0" rtl="0" algn="just">
              <a:lnSpc>
                <a:spcPct val="100000"/>
              </a:lnSpc>
              <a:spcBef>
                <a:spcPts val="2400"/>
              </a:spcBef>
              <a:spcAft>
                <a:spcPts val="1200"/>
              </a:spcAft>
              <a:buNone/>
            </a:pPr>
            <a:r>
              <a:rPr b="0" i="0" lang="en-US" sz="3200" u="none" cap="none" strike="noStrike">
                <a:solidFill>
                  <a:schemeClr val="lt1"/>
                </a:solidFill>
                <a:latin typeface="Arial"/>
                <a:ea typeface="Arial"/>
                <a:cs typeface="Arial"/>
                <a:sym typeface="Arial"/>
              </a:rPr>
              <a:t>Do not miss it!</a:t>
            </a:r>
            <a:endParaRPr/>
          </a:p>
        </p:txBody>
      </p:sp>
      <p:pic>
        <p:nvPicPr>
          <p:cNvPr descr="Call to every American to Be There for Veterans - VA News" id="516" name="Google Shape;516;p41"/>
          <p:cNvPicPr preferRelativeResize="0"/>
          <p:nvPr/>
        </p:nvPicPr>
        <p:blipFill rotWithShape="1">
          <a:blip r:embed="rId4">
            <a:alphaModFix/>
          </a:blip>
          <a:srcRect b="0" l="0" r="0" t="0"/>
          <a:stretch/>
        </p:blipFill>
        <p:spPr>
          <a:xfrm rot="-215558">
            <a:off x="4524729" y="4681590"/>
            <a:ext cx="3155244" cy="1735384"/>
          </a:xfrm>
          <a:prstGeom prst="rect">
            <a:avLst/>
          </a:prstGeom>
          <a:noFill/>
          <a:ln cap="flat" cmpd="sng" w="76200">
            <a:solidFill>
              <a:schemeClr val="lt1"/>
            </a:solidFill>
            <a:prstDash val="solid"/>
            <a:round/>
            <a:headEnd len="sm" w="sm" type="none"/>
            <a:tailEnd len="sm" w="sm" type="none"/>
          </a:ln>
          <a:effectLst>
            <a:outerShdw blurRad="50800" rotWithShape="0" algn="tl" dir="2700000" dist="38100">
              <a:srgbClr val="000000">
                <a:alpha val="40000"/>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pic>
        <p:nvPicPr>
          <p:cNvPr id="521" name="Google Shape;521;p42"/>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522" name="Google Shape;522;p42"/>
          <p:cNvSpPr/>
          <p:nvPr/>
        </p:nvSpPr>
        <p:spPr>
          <a:xfrm>
            <a:off x="218537" y="162656"/>
            <a:ext cx="11645660" cy="119888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00"/>
              <a:buFont typeface="Arial"/>
              <a:buNone/>
            </a:pPr>
            <a:r>
              <a:rPr b="1" i="0" lang="en-US" sz="4800" u="none" cap="none" strike="noStrike">
                <a:solidFill>
                  <a:srgbClr val="F2F2F2"/>
                </a:solidFill>
                <a:latin typeface="Arial"/>
                <a:ea typeface="Arial"/>
                <a:cs typeface="Arial"/>
                <a:sym typeface="Arial"/>
              </a:rPr>
              <a:t>THE MARSHMALLOW CHALLENGE </a:t>
            </a:r>
            <a:endParaRPr/>
          </a:p>
          <a:p>
            <a:pPr indent="0" lvl="0" marL="0" marR="0" rtl="0" algn="ctr">
              <a:lnSpc>
                <a:spcPct val="100000"/>
              </a:lnSpc>
              <a:spcBef>
                <a:spcPts val="0"/>
              </a:spcBef>
              <a:spcAft>
                <a:spcPts val="0"/>
              </a:spcAft>
              <a:buClr>
                <a:srgbClr val="000000"/>
              </a:buClr>
              <a:buSzPts val="4800"/>
              <a:buFont typeface="Arial"/>
              <a:buNone/>
            </a:pPr>
            <a:r>
              <a:t/>
            </a:r>
            <a:endParaRPr b="1" i="0" sz="4800" u="none" cap="none" strike="noStrike">
              <a:solidFill>
                <a:srgbClr val="F2F2F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200"/>
              <a:buFont typeface="Arial"/>
              <a:buNone/>
            </a:pPr>
            <a:r>
              <a:t/>
            </a:r>
            <a:endParaRPr b="1" i="0" sz="3200" u="none" cap="none" strike="noStrike">
              <a:solidFill>
                <a:srgbClr val="F2F2F2"/>
              </a:solidFill>
              <a:latin typeface="Arial"/>
              <a:ea typeface="Arial"/>
              <a:cs typeface="Arial"/>
              <a:sym typeface="Arial"/>
            </a:endParaRPr>
          </a:p>
        </p:txBody>
      </p:sp>
      <p:sp>
        <p:nvSpPr>
          <p:cNvPr id="523" name="Google Shape;523;p42"/>
          <p:cNvSpPr/>
          <p:nvPr/>
        </p:nvSpPr>
        <p:spPr>
          <a:xfrm>
            <a:off x="385030" y="960408"/>
            <a:ext cx="11421939" cy="509482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1200"/>
              </a:spcAft>
              <a:buNone/>
            </a:pPr>
            <a:r>
              <a:t/>
            </a:r>
            <a:endParaRPr b="0" i="0" sz="3200" u="none" cap="none" strike="noStrike">
              <a:solidFill>
                <a:schemeClr val="lt1"/>
              </a:solidFill>
              <a:latin typeface="Arial"/>
              <a:ea typeface="Arial"/>
              <a:cs typeface="Arial"/>
              <a:sym typeface="Arial"/>
            </a:endParaRPr>
          </a:p>
        </p:txBody>
      </p:sp>
      <p:sp>
        <p:nvSpPr>
          <p:cNvPr id="524" name="Google Shape;524;p42"/>
          <p:cNvSpPr/>
          <p:nvPr/>
        </p:nvSpPr>
        <p:spPr>
          <a:xfrm>
            <a:off x="385030" y="1020748"/>
            <a:ext cx="11421939" cy="503448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None/>
            </a:pPr>
            <a:r>
              <a:rPr b="1" i="0" lang="en-US" sz="3200" u="none" cap="none" strike="noStrike">
                <a:solidFill>
                  <a:schemeClr val="lt1"/>
                </a:solidFill>
                <a:latin typeface="Arial"/>
                <a:ea typeface="Arial"/>
                <a:cs typeface="Arial"/>
                <a:sym typeface="Arial"/>
              </a:rPr>
              <a:t>Each group has:</a:t>
            </a:r>
            <a:endParaRPr/>
          </a:p>
          <a:p>
            <a:pPr indent="-457200" lvl="0" marL="457200" marR="0" rtl="0" algn="just">
              <a:lnSpc>
                <a:spcPct val="100000"/>
              </a:lnSpc>
              <a:spcBef>
                <a:spcPts val="1200"/>
              </a:spcBef>
              <a:spcAft>
                <a:spcPts val="0"/>
              </a:spcAft>
              <a:buClr>
                <a:schemeClr val="lt1"/>
              </a:buClr>
              <a:buSzPts val="2400"/>
              <a:buFont typeface="Arial"/>
              <a:buChar char="•"/>
            </a:pPr>
            <a:r>
              <a:rPr b="0" i="0" lang="en-US" sz="3200" u="none" cap="none" strike="noStrike">
                <a:solidFill>
                  <a:schemeClr val="lt1"/>
                </a:solidFill>
                <a:latin typeface="Arial"/>
                <a:ea typeface="Arial"/>
                <a:cs typeface="Arial"/>
                <a:sym typeface="Arial"/>
              </a:rPr>
              <a:t>20 sticks uncooked noodle</a:t>
            </a:r>
            <a:endParaRPr/>
          </a:p>
          <a:p>
            <a:pPr indent="-457200" lvl="0" marL="457200" marR="0" rtl="0" algn="just">
              <a:lnSpc>
                <a:spcPct val="100000"/>
              </a:lnSpc>
              <a:spcBef>
                <a:spcPts val="0"/>
              </a:spcBef>
              <a:spcAft>
                <a:spcPts val="0"/>
              </a:spcAft>
              <a:buClr>
                <a:schemeClr val="lt1"/>
              </a:buClr>
              <a:buSzPts val="2400"/>
              <a:buFont typeface="Arial"/>
              <a:buChar char="•"/>
            </a:pPr>
            <a:r>
              <a:rPr b="0" i="0" lang="en-US" sz="3200" u="none" cap="none" strike="noStrike">
                <a:solidFill>
                  <a:schemeClr val="lt1"/>
                </a:solidFill>
                <a:latin typeface="Arial"/>
                <a:ea typeface="Arial"/>
                <a:cs typeface="Arial"/>
                <a:sym typeface="Arial"/>
              </a:rPr>
              <a:t>1 meter tape</a:t>
            </a:r>
            <a:endParaRPr/>
          </a:p>
          <a:p>
            <a:pPr indent="-457200" lvl="0" marL="457200" marR="0" rtl="0" algn="just">
              <a:lnSpc>
                <a:spcPct val="100000"/>
              </a:lnSpc>
              <a:spcBef>
                <a:spcPts val="0"/>
              </a:spcBef>
              <a:spcAft>
                <a:spcPts val="0"/>
              </a:spcAft>
              <a:buClr>
                <a:schemeClr val="lt1"/>
              </a:buClr>
              <a:buSzPts val="2400"/>
              <a:buFont typeface="Arial"/>
              <a:buChar char="•"/>
            </a:pPr>
            <a:r>
              <a:rPr b="0" i="0" lang="en-US" sz="3200" u="none" cap="none" strike="noStrike">
                <a:solidFill>
                  <a:schemeClr val="lt1"/>
                </a:solidFill>
                <a:latin typeface="Arial"/>
                <a:ea typeface="Arial"/>
                <a:cs typeface="Arial"/>
                <a:sym typeface="Arial"/>
              </a:rPr>
              <a:t>1 meter string</a:t>
            </a:r>
            <a:endParaRPr/>
          </a:p>
          <a:p>
            <a:pPr indent="-457200" lvl="0" marL="457200" marR="0" rtl="0" algn="just">
              <a:lnSpc>
                <a:spcPct val="100000"/>
              </a:lnSpc>
              <a:spcBef>
                <a:spcPts val="0"/>
              </a:spcBef>
              <a:spcAft>
                <a:spcPts val="0"/>
              </a:spcAft>
              <a:buClr>
                <a:schemeClr val="lt1"/>
              </a:buClr>
              <a:buSzPts val="2400"/>
              <a:buFont typeface="Arial"/>
              <a:buChar char="•"/>
            </a:pPr>
            <a:r>
              <a:rPr b="0" i="0" lang="en-US" sz="3200" u="none" cap="none" strike="noStrike">
                <a:solidFill>
                  <a:schemeClr val="lt1"/>
                </a:solidFill>
                <a:latin typeface="Arial"/>
                <a:ea typeface="Arial"/>
                <a:cs typeface="Arial"/>
                <a:sym typeface="Arial"/>
              </a:rPr>
              <a:t>1 marshmallow</a:t>
            </a:r>
            <a:endParaRPr/>
          </a:p>
          <a:p>
            <a:pPr indent="-304800" lvl="0" marL="457200" marR="0" rtl="0" algn="just">
              <a:lnSpc>
                <a:spcPct val="100000"/>
              </a:lnSpc>
              <a:spcBef>
                <a:spcPts val="0"/>
              </a:spcBef>
              <a:spcAft>
                <a:spcPts val="0"/>
              </a:spcAft>
              <a:buClr>
                <a:schemeClr val="lt1"/>
              </a:buClr>
              <a:buSzPts val="2400"/>
              <a:buFont typeface="Arial"/>
              <a:buNone/>
            </a:pPr>
            <a:r>
              <a:t/>
            </a:r>
            <a:endParaRPr b="1" i="0" sz="4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None/>
            </a:pPr>
            <a:r>
              <a:rPr b="1" i="0" lang="en-US" sz="3200" u="none" cap="none" strike="noStrike">
                <a:solidFill>
                  <a:srgbClr val="FFFF00"/>
                </a:solidFill>
                <a:latin typeface="Arial"/>
                <a:ea typeface="Arial"/>
                <a:cs typeface="Arial"/>
                <a:sym typeface="Arial"/>
              </a:rPr>
              <a:t>OBJECTIVE:</a:t>
            </a:r>
            <a:r>
              <a:rPr b="0" i="0" lang="en-US" sz="3200" u="none" cap="none" strike="noStrike">
                <a:solidFill>
                  <a:srgbClr val="FFFF00"/>
                </a:solidFill>
                <a:latin typeface="Arial"/>
                <a:ea typeface="Arial"/>
                <a:cs typeface="Arial"/>
                <a:sym typeface="Arial"/>
              </a:rPr>
              <a:t> </a:t>
            </a:r>
            <a:r>
              <a:rPr b="0" i="0" lang="en-US" sz="3200" u="none" cap="none" strike="noStrike">
                <a:solidFill>
                  <a:schemeClr val="lt1"/>
                </a:solidFill>
                <a:latin typeface="Arial"/>
                <a:ea typeface="Arial"/>
                <a:cs typeface="Arial"/>
                <a:sym typeface="Arial"/>
              </a:rPr>
              <a:t>Build the highest free-standing tower with the marshmallow on top.</a:t>
            </a:r>
            <a:endParaRPr/>
          </a:p>
        </p:txBody>
      </p:sp>
      <p:pic>
        <p:nvPicPr>
          <p:cNvPr id="525" name="Google Shape;525;p42"/>
          <p:cNvPicPr preferRelativeResize="0"/>
          <p:nvPr/>
        </p:nvPicPr>
        <p:blipFill rotWithShape="1">
          <a:blip r:embed="rId4">
            <a:alphaModFix/>
          </a:blip>
          <a:srcRect b="0" l="0" r="0" t="0"/>
          <a:stretch/>
        </p:blipFill>
        <p:spPr>
          <a:xfrm>
            <a:off x="10216061" y="4938431"/>
            <a:ext cx="1648136" cy="1756913"/>
          </a:xfrm>
          <a:prstGeom prst="rect">
            <a:avLst/>
          </a:prstGeom>
          <a:noFill/>
          <a:ln>
            <a:noFill/>
          </a:ln>
        </p:spPr>
      </p:pic>
      <p:pic>
        <p:nvPicPr>
          <p:cNvPr id="526" name="Google Shape;526;p42"/>
          <p:cNvPicPr preferRelativeResize="0"/>
          <p:nvPr/>
        </p:nvPicPr>
        <p:blipFill rotWithShape="1">
          <a:blip r:embed="rId5">
            <a:alphaModFix/>
          </a:blip>
          <a:srcRect b="0" l="0" r="0" t="0"/>
          <a:stretch/>
        </p:blipFill>
        <p:spPr>
          <a:xfrm>
            <a:off x="9746412" y="2358980"/>
            <a:ext cx="2399075" cy="2399075"/>
          </a:xfrm>
          <a:prstGeom prst="rect">
            <a:avLst/>
          </a:prstGeom>
          <a:noFill/>
          <a:ln>
            <a:noFill/>
          </a:ln>
        </p:spPr>
      </p:pic>
      <p:pic>
        <p:nvPicPr>
          <p:cNvPr id="527" name="Google Shape;527;p42"/>
          <p:cNvPicPr preferRelativeResize="0"/>
          <p:nvPr/>
        </p:nvPicPr>
        <p:blipFill rotWithShape="1">
          <a:blip r:embed="rId6">
            <a:alphaModFix/>
          </a:blip>
          <a:srcRect b="0" l="0" r="0" t="0"/>
          <a:stretch/>
        </p:blipFill>
        <p:spPr>
          <a:xfrm>
            <a:off x="6024732" y="1083304"/>
            <a:ext cx="2345623" cy="1825749"/>
          </a:xfrm>
          <a:prstGeom prst="rect">
            <a:avLst/>
          </a:prstGeom>
          <a:noFill/>
          <a:ln>
            <a:noFill/>
          </a:ln>
        </p:spPr>
      </p:pic>
      <p:pic>
        <p:nvPicPr>
          <p:cNvPr id="528" name="Google Shape;528;p42"/>
          <p:cNvPicPr preferRelativeResize="0"/>
          <p:nvPr/>
        </p:nvPicPr>
        <p:blipFill rotWithShape="1">
          <a:blip r:embed="rId7">
            <a:alphaModFix/>
          </a:blip>
          <a:srcRect b="0" l="0" r="0" t="0"/>
          <a:stretch/>
        </p:blipFill>
        <p:spPr>
          <a:xfrm>
            <a:off x="8082497" y="2520638"/>
            <a:ext cx="1002228" cy="1579599"/>
          </a:xfrm>
          <a:prstGeom prst="rect">
            <a:avLst/>
          </a:prstGeom>
          <a:noFill/>
          <a:ln>
            <a:noFill/>
          </a:ln>
        </p:spPr>
      </p:pic>
      <p:pic>
        <p:nvPicPr>
          <p:cNvPr id="529" name="Google Shape;529;p42"/>
          <p:cNvPicPr preferRelativeResize="0"/>
          <p:nvPr/>
        </p:nvPicPr>
        <p:blipFill rotWithShape="1">
          <a:blip r:embed="rId8">
            <a:alphaModFix/>
          </a:blip>
          <a:srcRect b="0" l="0" r="0" t="0"/>
          <a:stretch/>
        </p:blipFill>
        <p:spPr>
          <a:xfrm>
            <a:off x="9032042" y="1020748"/>
            <a:ext cx="2458341" cy="161007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pic>
        <p:nvPicPr>
          <p:cNvPr id="534" name="Google Shape;534;p43"/>
          <p:cNvPicPr preferRelativeResize="0"/>
          <p:nvPr/>
        </p:nvPicPr>
        <p:blipFill rotWithShape="1">
          <a:blip r:embed="rId3">
            <a:alphaModFix/>
          </a:blip>
          <a:srcRect b="0" l="0" r="56463" t="0"/>
          <a:stretch/>
        </p:blipFill>
        <p:spPr>
          <a:xfrm flipH="1">
            <a:off x="-12702" y="0"/>
            <a:ext cx="12204702" cy="6857999"/>
          </a:xfrm>
          <a:prstGeom prst="rect">
            <a:avLst/>
          </a:prstGeom>
          <a:noFill/>
          <a:ln>
            <a:noFill/>
          </a:ln>
        </p:spPr>
      </p:pic>
      <p:sp>
        <p:nvSpPr>
          <p:cNvPr id="535" name="Google Shape;535;p43"/>
          <p:cNvSpPr/>
          <p:nvPr/>
        </p:nvSpPr>
        <p:spPr>
          <a:xfrm>
            <a:off x="4001231" y="-141625"/>
            <a:ext cx="3419526" cy="644791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1300"/>
              <a:buFont typeface="Arial"/>
              <a:buNone/>
            </a:pPr>
            <a:r>
              <a:rPr b="1" i="0" lang="en-US" sz="41300" u="none" cap="none" strike="noStrike">
                <a:solidFill>
                  <a:schemeClr val="accent5"/>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5"/>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132" name="Google Shape;132;p5"/>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FFE599"/>
              </a:buClr>
              <a:buSzPts val="5500"/>
              <a:buFont typeface="Arial"/>
              <a:buNone/>
            </a:pPr>
            <a:r>
              <a:rPr b="1" i="0" lang="en-US" sz="5500" u="none" cap="none" strike="noStrike">
                <a:solidFill>
                  <a:srgbClr val="FFE599"/>
                </a:solidFill>
                <a:latin typeface="Arial"/>
                <a:ea typeface="Arial"/>
                <a:cs typeface="Arial"/>
                <a:sym typeface="Arial"/>
              </a:rPr>
              <a:t>MODULE 23.</a:t>
            </a:r>
            <a:r>
              <a:rPr b="1" i="0" lang="en-US" sz="5500"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6000"/>
              <a:buFont typeface="Arial"/>
              <a:buNone/>
            </a:pPr>
            <a:r>
              <a:rPr b="1" i="0" lang="en-US" sz="6000" u="none" cap="none" strike="noStrike">
                <a:solidFill>
                  <a:schemeClr val="lt1"/>
                </a:solidFill>
                <a:latin typeface="Arial"/>
                <a:ea typeface="Arial"/>
                <a:cs typeface="Arial"/>
                <a:sym typeface="Arial"/>
              </a:rPr>
              <a:t>The Acronym Soup  </a:t>
            </a:r>
            <a:endParaRPr b="1" i="0" sz="5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600"/>
              <a:buFont typeface="Calibri"/>
              <a:buNone/>
            </a:pPr>
            <a:r>
              <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4400"/>
              <a:buFont typeface="Arial"/>
              <a:buNone/>
            </a:pPr>
            <a:r>
              <a:rPr b="1" i="1" lang="en-US" sz="4400" u="none" cap="none" strike="noStrike">
                <a:solidFill>
                  <a:schemeClr val="lt1"/>
                </a:solidFill>
                <a:latin typeface="Arial"/>
                <a:ea typeface="Arial"/>
                <a:cs typeface="Arial"/>
                <a:sym typeface="Arial"/>
              </a:rPr>
              <a:t>Protocols and guides</a:t>
            </a:r>
            <a:endParaRPr b="1" i="1" sz="3600" u="none" cap="none" strike="noStrike">
              <a:solidFill>
                <a:schemeClr val="lt1"/>
              </a:solidFill>
              <a:latin typeface="Arial"/>
              <a:ea typeface="Arial"/>
              <a:cs typeface="Arial"/>
              <a:sym typeface="Arial"/>
            </a:endParaRPr>
          </a:p>
        </p:txBody>
      </p:sp>
      <p:grpSp>
        <p:nvGrpSpPr>
          <p:cNvPr id="133" name="Google Shape;133;p5"/>
          <p:cNvGrpSpPr/>
          <p:nvPr/>
        </p:nvGrpSpPr>
        <p:grpSpPr>
          <a:xfrm>
            <a:off x="2254357" y="4311387"/>
            <a:ext cx="7670485" cy="2098513"/>
            <a:chOff x="-12699" y="3251200"/>
            <a:chExt cx="8097208" cy="2276291"/>
          </a:xfrm>
        </p:grpSpPr>
        <p:pic>
          <p:nvPicPr>
            <p:cNvPr id="134" name="Google Shape;134;p5"/>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135" name="Google Shape;135;p5"/>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6"/>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41" name="Google Shape;141;p6"/>
          <p:cNvSpPr/>
          <p:nvPr/>
        </p:nvSpPr>
        <p:spPr>
          <a:xfrm>
            <a:off x="321957" y="201930"/>
            <a:ext cx="598682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FAIR Principles</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
        <p:nvSpPr>
          <p:cNvPr id="142" name="Google Shape;142;p6"/>
          <p:cNvSpPr/>
          <p:nvPr/>
        </p:nvSpPr>
        <p:spPr>
          <a:xfrm>
            <a:off x="218440" y="1483567"/>
            <a:ext cx="8066405" cy="397362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2800" u="none" cap="none" strike="noStrike">
                <a:solidFill>
                  <a:schemeClr val="lt1"/>
                </a:solidFill>
                <a:latin typeface="Arial"/>
                <a:ea typeface="Arial"/>
                <a:cs typeface="Arial"/>
                <a:sym typeface="Arial"/>
              </a:rPr>
              <a:t>What does each part of FAIR mean in practice?</a:t>
            </a:r>
            <a:endParaRPr b="1" i="0" sz="2800" u="none" cap="none" strike="noStrike">
              <a:solidFill>
                <a:schemeClr val="lt1"/>
              </a:solidFill>
              <a:latin typeface="Arial"/>
              <a:ea typeface="Arial"/>
              <a:cs typeface="Arial"/>
              <a:sym typeface="Arial"/>
            </a:endParaRPr>
          </a:p>
          <a:p>
            <a:pPr indent="-215900" lvl="0" marL="342900" marR="0" rtl="0" algn="l">
              <a:lnSpc>
                <a:spcPct val="100000"/>
              </a:lnSpc>
              <a:spcBef>
                <a:spcPts val="0"/>
              </a:spcBef>
              <a:spcAft>
                <a:spcPts val="0"/>
              </a:spcAft>
              <a:buClr>
                <a:schemeClr val="dk1"/>
              </a:buClr>
              <a:buSzPts val="20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US" sz="2800" u="none" cap="none" strike="noStrike">
                <a:solidFill>
                  <a:srgbClr val="FFFF00"/>
                </a:solidFill>
                <a:latin typeface="Arial"/>
                <a:ea typeface="Arial"/>
                <a:cs typeface="Arial"/>
                <a:sym typeface="Arial"/>
              </a:rPr>
              <a:t>FAIR</a:t>
            </a:r>
            <a:r>
              <a:rPr b="1" i="0" lang="en-US" sz="2800" u="none" cap="none" strike="noStrike">
                <a:solidFill>
                  <a:schemeClr val="lt1"/>
                </a:solidFill>
                <a:latin typeface="Arial"/>
                <a:ea typeface="Arial"/>
                <a:cs typeface="Arial"/>
                <a:sym typeface="Arial"/>
              </a:rPr>
              <a:t> stands for </a:t>
            </a:r>
            <a:endParaRPr b="1" i="0" sz="28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000"/>
              <a:buFont typeface="Arial"/>
              <a:buChar char="•"/>
            </a:pPr>
            <a:r>
              <a:rPr b="1" i="0" lang="en-US" sz="2800" u="none" cap="none" strike="noStrike">
                <a:solidFill>
                  <a:srgbClr val="FFFF00"/>
                </a:solidFill>
                <a:latin typeface="Arial"/>
                <a:ea typeface="Arial"/>
                <a:cs typeface="Arial"/>
                <a:sym typeface="Arial"/>
              </a:rPr>
              <a:t>F</a:t>
            </a:r>
            <a:r>
              <a:rPr b="1" i="0" lang="en-US" sz="2800" u="none" cap="none" strike="noStrike">
                <a:solidFill>
                  <a:schemeClr val="lt1"/>
                </a:solidFill>
                <a:latin typeface="Arial"/>
                <a:ea typeface="Arial"/>
                <a:cs typeface="Arial"/>
                <a:sym typeface="Arial"/>
              </a:rPr>
              <a:t>indable</a:t>
            </a:r>
            <a:endParaRPr b="1" i="0" sz="28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000"/>
              <a:buFont typeface="Arial"/>
              <a:buChar char="•"/>
            </a:pPr>
            <a:r>
              <a:rPr b="1" i="0" lang="en-US" sz="2800" u="none" cap="none" strike="noStrike">
                <a:solidFill>
                  <a:srgbClr val="FFFF00"/>
                </a:solidFill>
                <a:latin typeface="Arial"/>
                <a:ea typeface="Arial"/>
                <a:cs typeface="Arial"/>
                <a:sym typeface="Arial"/>
              </a:rPr>
              <a:t>A</a:t>
            </a:r>
            <a:r>
              <a:rPr b="1" i="0" lang="en-US" sz="2800" u="none" cap="none" strike="noStrike">
                <a:solidFill>
                  <a:schemeClr val="lt1"/>
                </a:solidFill>
                <a:latin typeface="Arial"/>
                <a:ea typeface="Arial"/>
                <a:cs typeface="Arial"/>
                <a:sym typeface="Arial"/>
              </a:rPr>
              <a:t>ccessible</a:t>
            </a:r>
            <a:endParaRPr b="1" i="0" sz="28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000"/>
              <a:buFont typeface="Arial"/>
              <a:buChar char="•"/>
            </a:pPr>
            <a:r>
              <a:rPr b="1" i="0" lang="en-US" sz="2800" u="none" cap="none" strike="noStrike">
                <a:solidFill>
                  <a:srgbClr val="FFFF00"/>
                </a:solidFill>
                <a:latin typeface="Arial"/>
                <a:ea typeface="Arial"/>
                <a:cs typeface="Arial"/>
                <a:sym typeface="Arial"/>
              </a:rPr>
              <a:t>I</a:t>
            </a:r>
            <a:r>
              <a:rPr b="1" i="0" lang="en-US" sz="2800" u="none" cap="none" strike="noStrike">
                <a:solidFill>
                  <a:schemeClr val="lt1"/>
                </a:solidFill>
                <a:latin typeface="Arial"/>
                <a:ea typeface="Arial"/>
                <a:cs typeface="Arial"/>
                <a:sym typeface="Arial"/>
              </a:rPr>
              <a:t>nteroperable </a:t>
            </a:r>
            <a:endParaRPr b="1" i="0" sz="28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000"/>
              <a:buFont typeface="Arial"/>
              <a:buChar char="•"/>
            </a:pPr>
            <a:r>
              <a:rPr b="1" i="0" lang="en-US" sz="2800" u="none" cap="none" strike="noStrike">
                <a:solidFill>
                  <a:srgbClr val="FFFF00"/>
                </a:solidFill>
                <a:latin typeface="Arial"/>
                <a:ea typeface="Arial"/>
                <a:cs typeface="Arial"/>
                <a:sym typeface="Arial"/>
              </a:rPr>
              <a:t>R</a:t>
            </a:r>
            <a:r>
              <a:rPr b="1" i="0" lang="en-US" sz="2800" u="none" cap="none" strike="noStrike">
                <a:solidFill>
                  <a:schemeClr val="lt1"/>
                </a:solidFill>
                <a:latin typeface="Arial"/>
                <a:ea typeface="Arial"/>
                <a:cs typeface="Arial"/>
                <a:sym typeface="Arial"/>
              </a:rPr>
              <a:t>eusable. </a:t>
            </a:r>
            <a:endParaRPr b="1" i="0" sz="2800" u="none" cap="none" strike="noStrike">
              <a:solidFill>
                <a:schemeClr val="lt1"/>
              </a:solidFill>
              <a:latin typeface="Arial"/>
              <a:ea typeface="Arial"/>
              <a:cs typeface="Arial"/>
              <a:sym typeface="Arial"/>
            </a:endParaRPr>
          </a:p>
          <a:p>
            <a:pPr indent="-215900" lvl="0" marL="342900" marR="0" rtl="0" algn="l">
              <a:lnSpc>
                <a:spcPct val="100000"/>
              </a:lnSpc>
              <a:spcBef>
                <a:spcPts val="0"/>
              </a:spcBef>
              <a:spcAft>
                <a:spcPts val="0"/>
              </a:spcAft>
              <a:buClr>
                <a:schemeClr val="dk1"/>
              </a:buClr>
              <a:buSzPts val="2000"/>
              <a:buFont typeface="Arial"/>
              <a:buNone/>
            </a:pPr>
            <a:r>
              <a:t/>
            </a:r>
            <a:endParaRPr b="1"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1" i="0" lang="en-US" sz="2800" u="none" cap="none" strike="noStrike">
                <a:solidFill>
                  <a:schemeClr val="lt1"/>
                </a:solidFill>
                <a:latin typeface="Arial"/>
                <a:ea typeface="Arial"/>
                <a:cs typeface="Arial"/>
                <a:sym typeface="Arial"/>
              </a:rPr>
              <a:t>These principles help improve the transparency and usefulness of data.</a:t>
            </a:r>
            <a:endParaRPr b="1" i="0" sz="2800" u="none" cap="none" strike="noStrike">
              <a:solidFill>
                <a:schemeClr val="lt1"/>
              </a:solidFill>
              <a:latin typeface="Arial"/>
              <a:ea typeface="Arial"/>
              <a:cs typeface="Arial"/>
              <a:sym typeface="Arial"/>
            </a:endParaRPr>
          </a:p>
        </p:txBody>
      </p:sp>
      <p:grpSp>
        <p:nvGrpSpPr>
          <p:cNvPr id="143" name="Google Shape;143;p6"/>
          <p:cNvGrpSpPr/>
          <p:nvPr/>
        </p:nvGrpSpPr>
        <p:grpSpPr>
          <a:xfrm>
            <a:off x="7433270" y="-26239"/>
            <a:ext cx="4780320" cy="6874714"/>
            <a:chOff x="5818240" y="-1"/>
            <a:chExt cx="6373761" cy="6874714"/>
          </a:xfrm>
        </p:grpSpPr>
        <p:sp>
          <p:nvSpPr>
            <p:cNvPr id="144" name="Google Shape;144;p6"/>
            <p:cNvSpPr/>
            <p:nvPr/>
          </p:nvSpPr>
          <p:spPr>
            <a:xfrm>
              <a:off x="5818240" y="-1"/>
              <a:ext cx="6373761" cy="6874714"/>
            </a:xfrm>
            <a:custGeom>
              <a:rect b="b" l="l" r="r" t="t"/>
              <a:pathLst>
                <a:path extrusionOk="0" h="6874714" w="6373761">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0">
                  <a:srgbClr val="FFFFFF">
                    <a:alpha val="9411"/>
                  </a:srgbClr>
                </a:gs>
                <a:gs pos="2000">
                  <a:srgbClr val="FFFFFF">
                    <a:alpha val="9411"/>
                  </a:srgbClr>
                </a:gs>
                <a:gs pos="16000">
                  <a:srgbClr val="70AD47">
                    <a:alpha val="9411"/>
                  </a:srgbClr>
                </a:gs>
                <a:gs pos="85000">
                  <a:srgbClr val="5B9BD5">
                    <a:alpha val="9411"/>
                  </a:srgbClr>
                </a:gs>
                <a:gs pos="100000">
                  <a:srgbClr val="FFFFFF">
                    <a:alpha val="9411"/>
                  </a:srgbClr>
                </a:gs>
              </a:gsLst>
              <a:lin ang="120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5" name="Google Shape;145;p6"/>
            <p:cNvSpPr/>
            <p:nvPr/>
          </p:nvSpPr>
          <p:spPr>
            <a:xfrm>
              <a:off x="5865276" y="313387"/>
              <a:ext cx="6326724" cy="6561326"/>
            </a:xfrm>
            <a:custGeom>
              <a:rect b="b" l="l" r="r" t="t"/>
              <a:pathLst>
                <a:path extrusionOk="0" h="6561326" w="6326724">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0">
                  <a:srgbClr val="FFFFFF">
                    <a:alpha val="9411"/>
                  </a:srgbClr>
                </a:gs>
                <a:gs pos="2000">
                  <a:srgbClr val="FFFFFF">
                    <a:alpha val="9411"/>
                  </a:srgbClr>
                </a:gs>
                <a:gs pos="16000">
                  <a:srgbClr val="70AD47">
                    <a:alpha val="9411"/>
                  </a:srgbClr>
                </a:gs>
                <a:gs pos="85000">
                  <a:srgbClr val="5B9BD5">
                    <a:alpha val="9411"/>
                  </a:srgbClr>
                </a:gs>
                <a:gs pos="100000">
                  <a:srgbClr val="FFFFFF">
                    <a:alpha val="9411"/>
                  </a:srgbClr>
                </a:gs>
              </a:gsLst>
              <a:lin ang="120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6" name="Google Shape;146;p6"/>
            <p:cNvSpPr/>
            <p:nvPr/>
          </p:nvSpPr>
          <p:spPr>
            <a:xfrm>
              <a:off x="5870322" y="353119"/>
              <a:ext cx="6321679" cy="6521594"/>
            </a:xfrm>
            <a:custGeom>
              <a:rect b="b" l="l" r="r" t="t"/>
              <a:pathLst>
                <a:path extrusionOk="0" h="6521594" w="6321679">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0">
                  <a:srgbClr val="FFFFFF">
                    <a:alpha val="9411"/>
                  </a:srgbClr>
                </a:gs>
                <a:gs pos="2000">
                  <a:srgbClr val="FFFFFF">
                    <a:alpha val="9411"/>
                  </a:srgbClr>
                </a:gs>
                <a:gs pos="16000">
                  <a:srgbClr val="70AD47">
                    <a:alpha val="9411"/>
                  </a:srgbClr>
                </a:gs>
                <a:gs pos="85000">
                  <a:srgbClr val="5B9BD5">
                    <a:alpha val="9411"/>
                  </a:srgbClr>
                </a:gs>
                <a:gs pos="100000">
                  <a:srgbClr val="FFFFFF">
                    <a:alpha val="9411"/>
                  </a:srgbClr>
                </a:gs>
              </a:gsLst>
              <a:lin ang="120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7" name="Google Shape;147;p6"/>
            <p:cNvSpPr/>
            <p:nvPr/>
          </p:nvSpPr>
          <p:spPr>
            <a:xfrm>
              <a:off x="5870322" y="353119"/>
              <a:ext cx="6321679" cy="6521594"/>
            </a:xfrm>
            <a:custGeom>
              <a:rect b="b" l="l" r="r" t="t"/>
              <a:pathLst>
                <a:path extrusionOk="0" h="6521594" w="6321679">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0">
                  <a:srgbClr val="FFFFFF">
                    <a:alpha val="9411"/>
                  </a:srgbClr>
                </a:gs>
                <a:gs pos="2000">
                  <a:srgbClr val="FFFFFF">
                    <a:alpha val="9411"/>
                  </a:srgbClr>
                </a:gs>
                <a:gs pos="16000">
                  <a:srgbClr val="70AD47">
                    <a:alpha val="9411"/>
                  </a:srgbClr>
                </a:gs>
                <a:gs pos="85000">
                  <a:srgbClr val="5B9BD5">
                    <a:alpha val="9411"/>
                  </a:srgbClr>
                </a:gs>
                <a:gs pos="100000">
                  <a:srgbClr val="FFFFFF">
                    <a:alpha val="9411"/>
                  </a:srgbClr>
                </a:gs>
              </a:gsLst>
              <a:lin ang="120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pic>
        <p:nvPicPr>
          <p:cNvPr id="148" name="Google Shape;148;p6"/>
          <p:cNvPicPr preferRelativeResize="0"/>
          <p:nvPr/>
        </p:nvPicPr>
        <p:blipFill rotWithShape="1">
          <a:blip r:embed="rId4">
            <a:alphaModFix/>
          </a:blip>
          <a:srcRect b="0" l="0" r="0" t="0"/>
          <a:stretch/>
        </p:blipFill>
        <p:spPr>
          <a:xfrm>
            <a:off x="8732774" y="2026005"/>
            <a:ext cx="3106674" cy="31237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7"/>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54" name="Google Shape;154;p7"/>
          <p:cNvSpPr/>
          <p:nvPr/>
        </p:nvSpPr>
        <p:spPr>
          <a:xfrm>
            <a:off x="321955" y="1265238"/>
            <a:ext cx="9793953" cy="12928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US" sz="2400" u="none" cap="none" strike="noStrike">
                <a:solidFill>
                  <a:schemeClr val="lt1"/>
                </a:solidFill>
                <a:latin typeface="Arial"/>
                <a:ea typeface="Arial"/>
                <a:cs typeface="Arial"/>
                <a:sym typeface="Arial"/>
              </a:rPr>
              <a:t>PERFICT combines best practices for science with predictive ecology</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t/>
            </a:r>
            <a:endParaRPr b="1" i="0" sz="2400" u="none" cap="none" strike="noStrike">
              <a:solidFill>
                <a:schemeClr val="lt1"/>
              </a:solidFill>
              <a:latin typeface="Arial"/>
              <a:ea typeface="Arial"/>
              <a:cs typeface="Arial"/>
              <a:sym typeface="Arial"/>
            </a:endParaRPr>
          </a:p>
        </p:txBody>
      </p:sp>
      <p:pic>
        <p:nvPicPr>
          <p:cNvPr descr="Functions-and-modules-as-key-tools-of-a-PERFICT-approach-Functions-are-modular-and-can" id="155" name="Google Shape;155;p7"/>
          <p:cNvPicPr preferRelativeResize="0"/>
          <p:nvPr/>
        </p:nvPicPr>
        <p:blipFill rotWithShape="1">
          <a:blip r:embed="rId4">
            <a:alphaModFix/>
          </a:blip>
          <a:srcRect b="0" l="0" r="0" t="0"/>
          <a:stretch/>
        </p:blipFill>
        <p:spPr>
          <a:xfrm>
            <a:off x="393700" y="2065655"/>
            <a:ext cx="7167880" cy="3771265"/>
          </a:xfrm>
          <a:prstGeom prst="rect">
            <a:avLst/>
          </a:prstGeom>
          <a:noFill/>
          <a:ln>
            <a:noFill/>
          </a:ln>
        </p:spPr>
      </p:pic>
      <p:sp>
        <p:nvSpPr>
          <p:cNvPr id="156" name="Google Shape;156;p7"/>
          <p:cNvSpPr/>
          <p:nvPr/>
        </p:nvSpPr>
        <p:spPr>
          <a:xfrm>
            <a:off x="203200" y="5932170"/>
            <a:ext cx="8063865" cy="74866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Usage</a:t>
            </a:r>
            <a:endParaRPr b="1" i="0" sz="2400" u="none" cap="none" strike="noStrike">
              <a:solidFill>
                <a:schemeClr val="lt1"/>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It is used for interdisciplinary modeling.</a:t>
            </a:r>
            <a:endParaRPr b="1" i="0" sz="2400" u="none" cap="none" strike="noStrike">
              <a:solidFill>
                <a:schemeClr val="lt1"/>
              </a:solidFill>
              <a:latin typeface="Arial"/>
              <a:ea typeface="Arial"/>
              <a:cs typeface="Arial"/>
              <a:sym typeface="Arial"/>
            </a:endParaRPr>
          </a:p>
        </p:txBody>
      </p:sp>
      <p:sp>
        <p:nvSpPr>
          <p:cNvPr id="157" name="Google Shape;157;p7"/>
          <p:cNvSpPr/>
          <p:nvPr/>
        </p:nvSpPr>
        <p:spPr>
          <a:xfrm>
            <a:off x="7758909" y="2065655"/>
            <a:ext cx="4236720" cy="377063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1" lang="en-US" sz="2400" u="none" cap="none" strike="noStrike">
                <a:solidFill>
                  <a:schemeClr val="lt1"/>
                </a:solidFill>
                <a:latin typeface="Arial"/>
                <a:ea typeface="Arial"/>
                <a:cs typeface="Arial"/>
                <a:sym typeface="Arial"/>
              </a:rPr>
              <a:t>make frequent </a:t>
            </a:r>
            <a:r>
              <a:rPr b="1" i="1" lang="en-US" sz="2400" u="none" cap="none" strike="noStrike">
                <a:solidFill>
                  <a:srgbClr val="FFFF00"/>
                </a:solidFill>
                <a:latin typeface="Arial"/>
                <a:ea typeface="Arial"/>
                <a:cs typeface="Arial"/>
                <a:sym typeface="Arial"/>
              </a:rPr>
              <a:t>P</a:t>
            </a:r>
            <a:r>
              <a:rPr b="1" i="1" lang="en-US" sz="2400" u="none" cap="none" strike="noStrike">
                <a:solidFill>
                  <a:schemeClr val="lt1"/>
                </a:solidFill>
                <a:latin typeface="Arial"/>
                <a:ea typeface="Arial"/>
                <a:cs typeface="Arial"/>
                <a:sym typeface="Arial"/>
              </a:rPr>
              <a:t>redictions</a:t>
            </a:r>
            <a:endParaRPr/>
          </a:p>
          <a:p>
            <a:pPr indent="0" lvl="0" marL="0" marR="0" rtl="0" algn="l">
              <a:lnSpc>
                <a:spcPct val="100000"/>
              </a:lnSpc>
              <a:spcBef>
                <a:spcPts val="0"/>
              </a:spcBef>
              <a:spcAft>
                <a:spcPts val="0"/>
              </a:spcAft>
              <a:buNone/>
            </a:pPr>
            <a:r>
              <a:rPr b="1" i="1" lang="en-US" sz="2400" u="none" cap="none" strike="noStrike">
                <a:solidFill>
                  <a:srgbClr val="FFFF00"/>
                </a:solidFill>
                <a:latin typeface="Arial"/>
                <a:ea typeface="Arial"/>
                <a:cs typeface="Arial"/>
                <a:sym typeface="Arial"/>
              </a:rPr>
              <a:t>E</a:t>
            </a:r>
            <a:r>
              <a:rPr b="1" i="1" lang="en-US" sz="2400" u="none" cap="none" strike="noStrike">
                <a:solidFill>
                  <a:schemeClr val="lt1"/>
                </a:solidFill>
                <a:latin typeface="Arial"/>
                <a:ea typeface="Arial"/>
                <a:cs typeface="Arial"/>
                <a:sym typeface="Arial"/>
              </a:rPr>
              <a:t>valuate models, </a:t>
            </a:r>
            <a:endParaRPr/>
          </a:p>
          <a:p>
            <a:pPr indent="0" lvl="0" marL="0" marR="0" rtl="0" algn="l">
              <a:lnSpc>
                <a:spcPct val="100000"/>
              </a:lnSpc>
              <a:spcBef>
                <a:spcPts val="0"/>
              </a:spcBef>
              <a:spcAft>
                <a:spcPts val="0"/>
              </a:spcAft>
              <a:buNone/>
            </a:pPr>
            <a:r>
              <a:rPr b="1" i="1" lang="en-US" sz="2400" u="none" cap="none" strike="noStrike">
                <a:solidFill>
                  <a:schemeClr val="lt1"/>
                </a:solidFill>
                <a:latin typeface="Arial"/>
                <a:ea typeface="Arial"/>
                <a:cs typeface="Arial"/>
                <a:sym typeface="Arial"/>
              </a:rPr>
              <a:t>make models </a:t>
            </a:r>
            <a:r>
              <a:rPr b="1" i="1" lang="en-US" sz="2400" u="none" cap="none" strike="noStrike">
                <a:solidFill>
                  <a:srgbClr val="FFFF00"/>
                </a:solidFill>
                <a:latin typeface="Arial"/>
                <a:ea typeface="Arial"/>
                <a:cs typeface="Arial"/>
                <a:sym typeface="Arial"/>
              </a:rPr>
              <a:t>R</a:t>
            </a:r>
            <a:r>
              <a:rPr b="1" i="1" lang="en-US" sz="2400" u="none" cap="none" strike="noStrike">
                <a:solidFill>
                  <a:schemeClr val="lt1"/>
                </a:solidFill>
                <a:latin typeface="Arial"/>
                <a:ea typeface="Arial"/>
                <a:cs typeface="Arial"/>
                <a:sym typeface="Arial"/>
              </a:rPr>
              <a:t>eusable, </a:t>
            </a:r>
            <a:endParaRPr/>
          </a:p>
          <a:p>
            <a:pPr indent="0" lvl="0" marL="0" marR="0" rtl="0" algn="l">
              <a:lnSpc>
                <a:spcPct val="100000"/>
              </a:lnSpc>
              <a:spcBef>
                <a:spcPts val="0"/>
              </a:spcBef>
              <a:spcAft>
                <a:spcPts val="0"/>
              </a:spcAft>
              <a:buNone/>
            </a:pPr>
            <a:r>
              <a:rPr b="1" i="1" lang="en-US" sz="2400" u="none" cap="none" strike="noStrike">
                <a:solidFill>
                  <a:srgbClr val="FFFF00"/>
                </a:solidFill>
                <a:latin typeface="Arial"/>
                <a:ea typeface="Arial"/>
                <a:cs typeface="Arial"/>
                <a:sym typeface="Arial"/>
              </a:rPr>
              <a:t>F</a:t>
            </a:r>
            <a:r>
              <a:rPr b="1" i="1" lang="en-US" sz="2400" u="none" cap="none" strike="noStrike">
                <a:solidFill>
                  <a:schemeClr val="lt1"/>
                </a:solidFill>
                <a:latin typeface="Arial"/>
                <a:ea typeface="Arial"/>
                <a:cs typeface="Arial"/>
                <a:sym typeface="Arial"/>
              </a:rPr>
              <a:t>reely accessible and </a:t>
            </a:r>
            <a:endParaRPr/>
          </a:p>
          <a:p>
            <a:pPr indent="0" lvl="0" marL="0" marR="0" rtl="0" algn="l">
              <a:lnSpc>
                <a:spcPct val="100000"/>
              </a:lnSpc>
              <a:spcBef>
                <a:spcPts val="0"/>
              </a:spcBef>
              <a:spcAft>
                <a:spcPts val="0"/>
              </a:spcAft>
              <a:buNone/>
            </a:pPr>
            <a:r>
              <a:rPr b="1" i="1" lang="en-US" sz="2400" u="none" cap="none" strike="noStrike">
                <a:solidFill>
                  <a:srgbClr val="FFFF00"/>
                </a:solidFill>
                <a:latin typeface="Arial"/>
                <a:ea typeface="Arial"/>
                <a:cs typeface="Arial"/>
                <a:sym typeface="Arial"/>
              </a:rPr>
              <a:t>I</a:t>
            </a:r>
            <a:r>
              <a:rPr b="1" i="1" lang="en-US" sz="2400" u="none" cap="none" strike="noStrike">
                <a:solidFill>
                  <a:schemeClr val="lt1"/>
                </a:solidFill>
                <a:latin typeface="Arial"/>
                <a:ea typeface="Arial"/>
                <a:cs typeface="Arial"/>
                <a:sym typeface="Arial"/>
              </a:rPr>
              <a:t>nteroperable, built within </a:t>
            </a:r>
            <a:endParaRPr/>
          </a:p>
          <a:p>
            <a:pPr indent="0" lvl="0" marL="0" marR="0" rtl="0" algn="l">
              <a:lnSpc>
                <a:spcPct val="100000"/>
              </a:lnSpc>
              <a:spcBef>
                <a:spcPts val="0"/>
              </a:spcBef>
              <a:spcAft>
                <a:spcPts val="0"/>
              </a:spcAft>
              <a:buNone/>
            </a:pPr>
            <a:r>
              <a:rPr b="1" i="1" lang="en-US" sz="2400" u="none" cap="none" strike="noStrike">
                <a:solidFill>
                  <a:srgbClr val="FFFF00"/>
                </a:solidFill>
                <a:latin typeface="Arial"/>
                <a:ea typeface="Arial"/>
                <a:cs typeface="Arial"/>
                <a:sym typeface="Arial"/>
              </a:rPr>
              <a:t>C</a:t>
            </a:r>
            <a:r>
              <a:rPr b="1" i="1" lang="en-US" sz="2400" u="none" cap="none" strike="noStrike">
                <a:solidFill>
                  <a:schemeClr val="lt1"/>
                </a:solidFill>
                <a:latin typeface="Arial"/>
                <a:ea typeface="Arial"/>
                <a:cs typeface="Arial"/>
                <a:sym typeface="Arial"/>
              </a:rPr>
              <a:t>ontinuous workflows that are routinely </a:t>
            </a:r>
            <a:endParaRPr/>
          </a:p>
          <a:p>
            <a:pPr indent="0" lvl="0" marL="0" marR="0" rtl="0" algn="l">
              <a:lnSpc>
                <a:spcPct val="100000"/>
              </a:lnSpc>
              <a:spcBef>
                <a:spcPts val="0"/>
              </a:spcBef>
              <a:spcAft>
                <a:spcPts val="0"/>
              </a:spcAft>
              <a:buNone/>
            </a:pPr>
            <a:r>
              <a:rPr b="1" i="1" lang="en-US" sz="2400" u="none" cap="none" strike="noStrike">
                <a:solidFill>
                  <a:srgbClr val="FFFF00"/>
                </a:solidFill>
                <a:latin typeface="Arial"/>
                <a:ea typeface="Arial"/>
                <a:cs typeface="Arial"/>
                <a:sym typeface="Arial"/>
              </a:rPr>
              <a:t>T</a:t>
            </a:r>
            <a:r>
              <a:rPr b="1" i="1" lang="en-US" sz="2400" u="none" cap="none" strike="noStrike">
                <a:solidFill>
                  <a:schemeClr val="lt1"/>
                </a:solidFill>
                <a:latin typeface="Arial"/>
                <a:ea typeface="Arial"/>
                <a:cs typeface="Arial"/>
                <a:sym typeface="Arial"/>
              </a:rPr>
              <a:t>ested </a:t>
            </a:r>
            <a:endParaRPr b="1" i="1" sz="2400" u="none" cap="none" strike="noStrike">
              <a:solidFill>
                <a:schemeClr val="lt1"/>
              </a:solidFill>
              <a:latin typeface="Arial"/>
              <a:ea typeface="Arial"/>
              <a:cs typeface="Arial"/>
              <a:sym typeface="Arial"/>
            </a:endParaRPr>
          </a:p>
        </p:txBody>
      </p:sp>
      <p:sp>
        <p:nvSpPr>
          <p:cNvPr id="158" name="Google Shape;158;p7"/>
          <p:cNvSpPr/>
          <p:nvPr/>
        </p:nvSpPr>
        <p:spPr>
          <a:xfrm>
            <a:off x="321956" y="201930"/>
            <a:ext cx="8862301"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PERFICT Principles</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8"/>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64" name="Google Shape;164;p8"/>
          <p:cNvSpPr/>
          <p:nvPr/>
        </p:nvSpPr>
        <p:spPr>
          <a:xfrm>
            <a:off x="250825" y="1511180"/>
            <a:ext cx="5130165" cy="475159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ODD stands for </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Overview</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Design concepts</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Details </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id="165" name="Google Shape;165;p8"/>
          <p:cNvPicPr preferRelativeResize="0"/>
          <p:nvPr/>
        </p:nvPicPr>
        <p:blipFill rotWithShape="1">
          <a:blip r:embed="rId4">
            <a:alphaModFix/>
          </a:blip>
          <a:srcRect b="0" l="0" r="0" t="0"/>
          <a:stretch/>
        </p:blipFill>
        <p:spPr>
          <a:xfrm>
            <a:off x="5380990" y="831850"/>
            <a:ext cx="6666230" cy="5097145"/>
          </a:xfrm>
          <a:prstGeom prst="rect">
            <a:avLst/>
          </a:prstGeom>
          <a:noFill/>
          <a:ln>
            <a:noFill/>
          </a:ln>
        </p:spPr>
      </p:pic>
      <p:sp>
        <p:nvSpPr>
          <p:cNvPr id="166" name="Google Shape;166;p8"/>
          <p:cNvSpPr/>
          <p:nvPr/>
        </p:nvSpPr>
        <p:spPr>
          <a:xfrm>
            <a:off x="250825" y="3594776"/>
            <a:ext cx="5129530" cy="316606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Usage</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It is used to document agent-based models.</a:t>
            </a:r>
            <a:endParaRPr b="1" i="0" sz="2400" u="none" cap="none" strike="noStrike">
              <a:solidFill>
                <a:schemeClr val="lt1"/>
              </a:solidFill>
              <a:latin typeface="Arial"/>
              <a:ea typeface="Arial"/>
              <a:cs typeface="Arial"/>
              <a:sym typeface="Arial"/>
            </a:endParaRPr>
          </a:p>
          <a:p>
            <a:pPr indent="-190500" lvl="0" marL="342900" marR="0" rtl="0" algn="l">
              <a:lnSpc>
                <a:spcPct val="100000"/>
              </a:lnSpc>
              <a:spcBef>
                <a:spcPts val="0"/>
              </a:spcBef>
              <a:spcAft>
                <a:spcPts val="0"/>
              </a:spcAft>
              <a:buClr>
                <a:schemeClr val="dk1"/>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1" i="0" lang="en-US" sz="2400" u="none" cap="none" strike="noStrike">
                <a:solidFill>
                  <a:schemeClr val="lt1"/>
                </a:solidFill>
                <a:latin typeface="Arial"/>
                <a:ea typeface="Arial"/>
                <a:cs typeface="Arial"/>
                <a:sym typeface="Arial"/>
              </a:rPr>
              <a:t>It is used for ecological/social modeling documentation</a:t>
            </a:r>
            <a:endParaRPr b="1"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1" i="0" sz="2400" u="none" cap="none" strike="noStrike">
              <a:solidFill>
                <a:schemeClr val="lt1"/>
              </a:solidFill>
              <a:latin typeface="Arial"/>
              <a:ea typeface="Arial"/>
              <a:cs typeface="Arial"/>
              <a:sym typeface="Arial"/>
            </a:endParaRPr>
          </a:p>
        </p:txBody>
      </p:sp>
      <p:sp>
        <p:nvSpPr>
          <p:cNvPr id="167" name="Google Shape;167;p8"/>
          <p:cNvSpPr/>
          <p:nvPr/>
        </p:nvSpPr>
        <p:spPr>
          <a:xfrm>
            <a:off x="321957" y="201930"/>
            <a:ext cx="598682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ODD Protocol</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id="172" name="Google Shape;172;p9"/>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pic>
        <p:nvPicPr>
          <p:cNvPr descr="Fig. 2" id="173" name="Google Shape;173;p9"/>
          <p:cNvPicPr preferRelativeResize="0"/>
          <p:nvPr/>
        </p:nvPicPr>
        <p:blipFill rotWithShape="1">
          <a:blip r:embed="rId4">
            <a:alphaModFix/>
          </a:blip>
          <a:srcRect b="0" l="0" r="0" t="0"/>
          <a:stretch/>
        </p:blipFill>
        <p:spPr>
          <a:xfrm>
            <a:off x="4401803" y="2576423"/>
            <a:ext cx="7637528" cy="4102627"/>
          </a:xfrm>
          <a:prstGeom prst="rect">
            <a:avLst/>
          </a:prstGeom>
          <a:noFill/>
          <a:ln>
            <a:noFill/>
          </a:ln>
        </p:spPr>
      </p:pic>
      <p:grpSp>
        <p:nvGrpSpPr>
          <p:cNvPr id="174" name="Google Shape;174;p9"/>
          <p:cNvGrpSpPr/>
          <p:nvPr/>
        </p:nvGrpSpPr>
        <p:grpSpPr>
          <a:xfrm>
            <a:off x="290693" y="1223130"/>
            <a:ext cx="11035395" cy="8656799"/>
            <a:chOff x="290693" y="256972"/>
            <a:chExt cx="11035395" cy="8656799"/>
          </a:xfrm>
        </p:grpSpPr>
        <p:sp>
          <p:nvSpPr>
            <p:cNvPr id="175" name="Google Shape;175;p9"/>
            <p:cNvSpPr/>
            <p:nvPr/>
          </p:nvSpPr>
          <p:spPr>
            <a:xfrm>
              <a:off x="290693" y="256972"/>
              <a:ext cx="11035395" cy="545592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TRACE helps document model credibility through Transparent and Comprehensive Evaluation.</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Key Elements:</a:t>
              </a:r>
              <a:endParaRPr b="1" i="0" sz="2800" u="none" cap="none" strike="noStrike">
                <a:solidFill>
                  <a:schemeClr val="lt1"/>
                </a:solidFill>
                <a:latin typeface="Arial"/>
                <a:ea typeface="Arial"/>
                <a:cs typeface="Arial"/>
                <a:sym typeface="Arial"/>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Model purpose</a:t>
              </a:r>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Assumptions</a:t>
              </a:r>
              <a:endParaRPr b="1" i="0" sz="2800" u="none" cap="none" strike="noStrike">
                <a:solidFill>
                  <a:schemeClr val="lt1"/>
                </a:solidFill>
                <a:latin typeface="Arial"/>
                <a:ea typeface="Arial"/>
                <a:cs typeface="Arial"/>
                <a:sym typeface="Arial"/>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Validation</a:t>
              </a:r>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Uncertainty</a:t>
              </a:r>
              <a:endParaRPr b="1" i="0" sz="2800" u="none" cap="none" strike="noStrike">
                <a:solidFill>
                  <a:schemeClr val="lt1"/>
                </a:solidFill>
                <a:latin typeface="Arial"/>
                <a:ea typeface="Arial"/>
                <a:cs typeface="Arial"/>
                <a:sym typeface="Arial"/>
              </a:endParaRPr>
            </a:p>
          </p:txBody>
        </p:sp>
        <p:sp>
          <p:nvSpPr>
            <p:cNvPr id="176" name="Google Shape;176;p9"/>
            <p:cNvSpPr/>
            <p:nvPr/>
          </p:nvSpPr>
          <p:spPr>
            <a:xfrm>
              <a:off x="290693" y="3457851"/>
              <a:ext cx="3918998" cy="545592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2800"/>
                <a:buFont typeface="Arial"/>
                <a:buNone/>
              </a:pPr>
              <a:r>
                <a:t/>
              </a:r>
              <a:endParaRPr b="1" i="0" sz="28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800"/>
                <a:buFont typeface="Arial"/>
                <a:buNone/>
              </a:pPr>
              <a:r>
                <a:rPr b="1" i="0" lang="en-US" sz="2800" u="none" cap="none" strike="noStrike">
                  <a:solidFill>
                    <a:schemeClr val="lt1"/>
                  </a:solidFill>
                  <a:latin typeface="Arial"/>
                  <a:ea typeface="Arial"/>
                  <a:cs typeface="Arial"/>
                  <a:sym typeface="Arial"/>
                </a:rPr>
                <a:t>Usage</a:t>
              </a:r>
              <a:endParaRPr b="1" i="0" sz="2800" u="none" cap="none" strike="noStrike">
                <a:solidFill>
                  <a:schemeClr val="lt1"/>
                </a:solidFill>
                <a:latin typeface="Arial"/>
                <a:ea typeface="Arial"/>
                <a:cs typeface="Arial"/>
                <a:sym typeface="Arial"/>
              </a:endParaRPr>
            </a:p>
            <a:p>
              <a:pPr indent="-457200" lvl="0" marL="457200" marR="0" rtl="0" algn="just">
                <a:lnSpc>
                  <a:spcPct val="100000"/>
                </a:lnSpc>
                <a:spcBef>
                  <a:spcPts val="0"/>
                </a:spcBef>
                <a:spcAft>
                  <a:spcPts val="0"/>
                </a:spcAft>
                <a:buClr>
                  <a:schemeClr val="lt1"/>
                </a:buClr>
                <a:buSzPts val="2800"/>
                <a:buFont typeface="Arial"/>
                <a:buChar char="•"/>
              </a:pPr>
              <a:r>
                <a:rPr b="1" i="0" lang="en-US" sz="2800" u="none" cap="none" strike="noStrike">
                  <a:solidFill>
                    <a:schemeClr val="lt1"/>
                  </a:solidFill>
                  <a:latin typeface="Arial"/>
                  <a:ea typeface="Arial"/>
                  <a:cs typeface="Arial"/>
                  <a:sym typeface="Arial"/>
                </a:rPr>
                <a:t>Trusted environmental and policy models.</a:t>
              </a:r>
              <a:endParaRPr b="1" i="0" sz="2800" u="none" cap="none" strike="noStrike">
                <a:solidFill>
                  <a:schemeClr val="lt1"/>
                </a:solidFill>
                <a:latin typeface="Arial"/>
                <a:ea typeface="Arial"/>
                <a:cs typeface="Arial"/>
                <a:sym typeface="Arial"/>
              </a:endParaRPr>
            </a:p>
          </p:txBody>
        </p:sp>
      </p:grpSp>
      <p:sp>
        <p:nvSpPr>
          <p:cNvPr id="177" name="Google Shape;177;p9"/>
          <p:cNvSpPr/>
          <p:nvPr/>
        </p:nvSpPr>
        <p:spPr>
          <a:xfrm>
            <a:off x="321957" y="201930"/>
            <a:ext cx="5986828" cy="11988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5400"/>
              <a:buFont typeface="Arial"/>
              <a:buNone/>
            </a:pPr>
            <a:r>
              <a:rPr b="1" i="0" lang="en-US" sz="5400" u="none" cap="none" strike="noStrike">
                <a:solidFill>
                  <a:srgbClr val="F2F2F2"/>
                </a:solidFill>
                <a:latin typeface="Arial"/>
                <a:ea typeface="Arial"/>
                <a:cs typeface="Arial"/>
                <a:sym typeface="Arial"/>
              </a:rPr>
              <a:t>TRACE</a:t>
            </a:r>
            <a:endParaRPr b="1" i="0" sz="5400" u="none" cap="none" strike="noStrike">
              <a:solidFill>
                <a:srgbClr val="F2F2F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rgbClr val="F2F2F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Benutzerdefiniert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92D050"/>
      </a:hlink>
      <a:folHlink>
        <a:srgbClr val="92D0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