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37">
          <p15:clr>
            <a:srgbClr val="A4A3A4"/>
          </p15:clr>
        </p15:guide>
        <p15:guide id="2" pos="3840">
          <p15:clr>
            <a:srgbClr val="A4A3A4"/>
          </p15:clr>
        </p15:guide>
      </p15:sldGuideLst>
    </p:ext>
    <p:ext uri="GoogleSlidesCustomDataVersion2">
      <go:slidesCustomData xmlns:go="http://customooxmlschemas.google.com/" r:id="rId49" roundtripDataSignature="AMtx7mirMIL7Ugj/RyXZSrBysNA4PL38J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99FA6F0-7D12-4BA9-BB53-B1506B710489}">
  <a:tblStyle styleId="{A99FA6F0-7D12-4BA9-BB53-B1506B710489}"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37"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customschemas.google.com/relationships/presentationmetadata" Target="meta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1" name="Google Shape;16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2" name="Google Shape;172;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2" name="Google Shape;182;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2" name="Google Shape;19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2" name="Google Shape;20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9" name="Google Shape;20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6: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2400"/>
              <a:buFont typeface="Arial"/>
              <a:buNone/>
            </a:pPr>
            <a:r>
              <a:rPr b="1" lang="de-DE" sz="2400">
                <a:solidFill>
                  <a:schemeClr val="dk1"/>
                </a:solidFill>
                <a:latin typeface="Arial"/>
                <a:ea typeface="Arial"/>
                <a:cs typeface="Arial"/>
                <a:sym typeface="Arial"/>
              </a:rPr>
              <a:t>It's a single paragraph with unclear steps, vague references, and no diagrams.</a:t>
            </a:r>
            <a:endParaRPr>
              <a:solidFill>
                <a:schemeClr val="dk1"/>
              </a:solidFill>
            </a:endParaRPr>
          </a:p>
        </p:txBody>
      </p:sp>
      <p:sp>
        <p:nvSpPr>
          <p:cNvPr id="218" name="Google Shape;21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7: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1100"/>
              <a:buNone/>
            </a:pPr>
            <a:r>
              <a:t/>
            </a:r>
            <a:endParaRPr>
              <a:solidFill>
                <a:schemeClr val="dk1"/>
              </a:solidFill>
            </a:endParaRPr>
          </a:p>
        </p:txBody>
      </p:sp>
      <p:sp>
        <p:nvSpPr>
          <p:cNvPr id="227" name="Google Shape;22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9: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1100"/>
              <a:buNone/>
            </a:pPr>
            <a:r>
              <a:t/>
            </a:r>
            <a:endParaRPr>
              <a:solidFill>
                <a:schemeClr val="dk1"/>
              </a:solidFill>
            </a:endParaRPr>
          </a:p>
        </p:txBody>
      </p:sp>
      <p:sp>
        <p:nvSpPr>
          <p:cNvPr id="240" name="Google Shape;240;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0" name="Google Shape;9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2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1100"/>
              <a:buNone/>
            </a:pPr>
            <a:r>
              <a:t/>
            </a:r>
            <a:endParaRPr>
              <a:solidFill>
                <a:schemeClr val="dk1"/>
              </a:solidFill>
            </a:endParaRPr>
          </a:p>
        </p:txBody>
      </p:sp>
      <p:sp>
        <p:nvSpPr>
          <p:cNvPr id="248" name="Google Shape;24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5" name="Google Shape;255;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2" name="Google Shape;262;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2" name="Google Shape;27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2" name="Google Shape;292;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2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2400"/>
              <a:buFont typeface="Arial"/>
              <a:buNone/>
            </a:pPr>
            <a:r>
              <a:t/>
            </a:r>
            <a:endParaRPr>
              <a:solidFill>
                <a:schemeClr val="dk1"/>
              </a:solidFill>
            </a:endParaRPr>
          </a:p>
        </p:txBody>
      </p:sp>
      <p:sp>
        <p:nvSpPr>
          <p:cNvPr id="299" name="Google Shape;299;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26: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2400"/>
              <a:buFont typeface="Arial"/>
              <a:buNone/>
            </a:pPr>
            <a:r>
              <a:t/>
            </a:r>
            <a:endParaRPr>
              <a:solidFill>
                <a:schemeClr val="dk1"/>
              </a:solidFill>
            </a:endParaRPr>
          </a:p>
        </p:txBody>
      </p:sp>
      <p:sp>
        <p:nvSpPr>
          <p:cNvPr id="308" name="Google Shape;308;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27: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2400"/>
              <a:buFont typeface="Arial"/>
              <a:buNone/>
            </a:pPr>
            <a:r>
              <a:t/>
            </a:r>
            <a:endParaRPr>
              <a:solidFill>
                <a:schemeClr val="dk1"/>
              </a:solidFill>
            </a:endParaRPr>
          </a:p>
        </p:txBody>
      </p:sp>
      <p:sp>
        <p:nvSpPr>
          <p:cNvPr id="320" name="Google Shape;320;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2400"/>
              <a:buFont typeface="Arial"/>
              <a:buNone/>
            </a:pPr>
            <a:r>
              <a:t/>
            </a:r>
            <a:endParaRPr>
              <a:solidFill>
                <a:schemeClr val="dk1"/>
              </a:solidFill>
            </a:endParaRPr>
          </a:p>
        </p:txBody>
      </p:sp>
      <p:sp>
        <p:nvSpPr>
          <p:cNvPr id="327" name="Google Shape;327;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5" name="Google Shape;335;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3: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9" name="Google Shape;9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6" name="Google Shape;346;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64" name="Google Shape;364;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32: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1" name="Google Shape;371;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33: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2400"/>
              <a:buFont typeface="Arial"/>
              <a:buNone/>
            </a:pPr>
            <a:r>
              <a:rPr b="1" lang="de-DE" sz="2400">
                <a:solidFill>
                  <a:schemeClr val="dk1"/>
                </a:solidFill>
                <a:latin typeface="Arial"/>
                <a:ea typeface="Arial"/>
                <a:cs typeface="Arial"/>
                <a:sym typeface="Arial"/>
              </a:rPr>
              <a:t>It's a single paragraph with unclear steps, vague references, and no diagrams.</a:t>
            </a:r>
            <a:endParaRPr>
              <a:solidFill>
                <a:schemeClr val="dk1"/>
              </a:solidFill>
            </a:endParaRPr>
          </a:p>
        </p:txBody>
      </p:sp>
      <p:sp>
        <p:nvSpPr>
          <p:cNvPr id="380" name="Google Shape;380;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3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1100"/>
              <a:buNone/>
            </a:pPr>
            <a:r>
              <a:t/>
            </a:r>
            <a:endParaRPr>
              <a:solidFill>
                <a:schemeClr val="dk1"/>
              </a:solidFill>
            </a:endParaRPr>
          </a:p>
        </p:txBody>
      </p:sp>
      <p:sp>
        <p:nvSpPr>
          <p:cNvPr id="389" name="Google Shape;389;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3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9" name="Google Shape;399;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7" name="Google Shape;407;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7" name="Google Shape;417;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28" name="Google Shape;428;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39: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6" name="Google Shape;436;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0" name="Google Shape;11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4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5" name="Google Shape;445;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4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1100"/>
              <a:buNone/>
            </a:pPr>
            <a:r>
              <a:rPr lang="de-DE">
                <a:solidFill>
                  <a:schemeClr val="dk1"/>
                </a:solidFill>
              </a:rPr>
              <a:t>Strength-(e.g., "Easy to learn for R users," "Highly scalable for big data," "Great for bioinformatics.")</a:t>
            </a:r>
            <a:endParaRPr>
              <a:solidFill>
                <a:schemeClr val="dk1"/>
              </a:solidFill>
            </a:endParaRPr>
          </a:p>
          <a:p>
            <a:pPr indent="0" lvl="0" marL="0" rtl="0" algn="just">
              <a:lnSpc>
                <a:spcPct val="100000"/>
              </a:lnSpc>
              <a:spcBef>
                <a:spcPts val="0"/>
              </a:spcBef>
              <a:spcAft>
                <a:spcPts val="0"/>
              </a:spcAft>
              <a:buSzPts val="1100"/>
              <a:buNone/>
            </a:pPr>
            <a:r>
              <a:rPr lang="de-DE">
                <a:solidFill>
                  <a:schemeClr val="dk1"/>
                </a:solidFill>
              </a:rPr>
              <a:t>Weakness-(e.g., "Steep learning curve," "Requires knowledge of another language," "Less flexible than other tools.")</a:t>
            </a:r>
            <a:endParaRPr>
              <a:solidFill>
                <a:schemeClr val="dk1"/>
              </a:solidFill>
            </a:endParaRPr>
          </a:p>
        </p:txBody>
      </p:sp>
      <p:sp>
        <p:nvSpPr>
          <p:cNvPr id="452" name="Google Shape;452;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0" name="Google Shape;460;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2400"/>
              <a:buFont typeface="Arial"/>
              <a:buNone/>
            </a:pPr>
            <a:r>
              <a:rPr b="1" lang="de-DE" sz="2400">
                <a:solidFill>
                  <a:schemeClr val="dk1"/>
                </a:solidFill>
                <a:latin typeface="Arial"/>
                <a:ea typeface="Arial"/>
                <a:cs typeface="Arial"/>
                <a:sym typeface="Arial"/>
              </a:rPr>
              <a:t>It's a single paragraph with unclear steps, vague references, and no diagrams.</a:t>
            </a:r>
            <a:endParaRPr>
              <a:solidFill>
                <a:schemeClr val="dk1"/>
              </a:solidFill>
            </a:endParaRPr>
          </a:p>
        </p:txBody>
      </p:sp>
      <p:sp>
        <p:nvSpPr>
          <p:cNvPr id="119" name="Google Shape;11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6: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2400"/>
              <a:buFont typeface="Arial"/>
              <a:buNone/>
            </a:pPr>
            <a:r>
              <a:rPr b="1" lang="de-DE" sz="2400">
                <a:solidFill>
                  <a:schemeClr val="dk1"/>
                </a:solidFill>
                <a:latin typeface="Arial"/>
                <a:ea typeface="Arial"/>
                <a:cs typeface="Arial"/>
                <a:sym typeface="Arial"/>
              </a:rPr>
              <a:t>It's a single paragraph with unclear steps, vague references, and no diagrams.</a:t>
            </a:r>
            <a:endParaRPr>
              <a:solidFill>
                <a:schemeClr val="dk1"/>
              </a:solidFill>
            </a:endParaRPr>
          </a:p>
        </p:txBody>
      </p:sp>
      <p:sp>
        <p:nvSpPr>
          <p:cNvPr id="128" name="Google Shape;12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7: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1100"/>
              <a:buNone/>
            </a:pPr>
            <a:r>
              <a:t/>
            </a:r>
            <a:endParaRPr>
              <a:solidFill>
                <a:schemeClr val="dk1"/>
              </a:solidFill>
            </a:endParaRPr>
          </a:p>
        </p:txBody>
      </p:sp>
      <p:sp>
        <p:nvSpPr>
          <p:cNvPr id="143" name="Google Shape;14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0" name="Google Shape;150;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11" name="Shape 11"/>
        <p:cNvGrpSpPr/>
        <p:nvPr/>
      </p:nvGrpSpPr>
      <p:grpSpPr>
        <a:xfrm>
          <a:off x="0" y="0"/>
          <a:ext cx="0" cy="0"/>
          <a:chOff x="0" y="0"/>
          <a:chExt cx="0" cy="0"/>
        </a:xfrm>
      </p:grpSpPr>
      <p:sp>
        <p:nvSpPr>
          <p:cNvPr id="12" name="Google Shape;12;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4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 name="Google Shape;14;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kaler Titel und Text" type="vertTitleAndTx">
  <p:cSld name="VERTICAL_TITLE_AND_VERTICAL_TEXT">
    <p:spTree>
      <p:nvGrpSpPr>
        <p:cNvPr id="68" name="Shape 68"/>
        <p:cNvGrpSpPr/>
        <p:nvPr/>
      </p:nvGrpSpPr>
      <p:grpSpPr>
        <a:xfrm>
          <a:off x="0" y="0"/>
          <a:ext cx="0" cy="0"/>
          <a:chOff x="0" y="0"/>
          <a:chExt cx="0" cy="0"/>
        </a:xfrm>
      </p:grpSpPr>
      <p:sp>
        <p:nvSpPr>
          <p:cNvPr id="69" name="Google Shape;69;p5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5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schnitts-&#10;überschrift" type="secHead">
  <p:cSld name="SECTION_HEADER">
    <p:spTree>
      <p:nvGrpSpPr>
        <p:cNvPr id="17" name="Shape 17"/>
        <p:cNvGrpSpPr/>
        <p:nvPr/>
      </p:nvGrpSpPr>
      <p:grpSpPr>
        <a:xfrm>
          <a:off x="0" y="0"/>
          <a:ext cx="0" cy="0"/>
          <a:chOff x="0" y="0"/>
          <a:chExt cx="0" cy="0"/>
        </a:xfrm>
      </p:grpSpPr>
      <p:sp>
        <p:nvSpPr>
          <p:cNvPr id="18" name="Google Shape;18;p4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4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0" name="Google Shape;20;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wei Inhalte" type="twoObj">
  <p:cSld name="TWO_OBJECTS">
    <p:spTree>
      <p:nvGrpSpPr>
        <p:cNvPr id="23" name="Shape 23"/>
        <p:cNvGrpSpPr/>
        <p:nvPr/>
      </p:nvGrpSpPr>
      <p:grpSpPr>
        <a:xfrm>
          <a:off x="0" y="0"/>
          <a:ext cx="0" cy="0"/>
          <a:chOff x="0" y="0"/>
          <a:chExt cx="0" cy="0"/>
        </a:xfrm>
      </p:grpSpPr>
      <p:sp>
        <p:nvSpPr>
          <p:cNvPr id="24" name="Google Shape;24;p4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4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leich" type="twoTxTwoObj">
  <p:cSld name="TWO_OBJECTS_WITH_TEXT">
    <p:spTree>
      <p:nvGrpSpPr>
        <p:cNvPr id="30" name="Shape 30"/>
        <p:cNvGrpSpPr/>
        <p:nvPr/>
      </p:nvGrpSpPr>
      <p:grpSpPr>
        <a:xfrm>
          <a:off x="0" y="0"/>
          <a:ext cx="0" cy="0"/>
          <a:chOff x="0" y="0"/>
          <a:chExt cx="0" cy="0"/>
        </a:xfrm>
      </p:grpSpPr>
      <p:sp>
        <p:nvSpPr>
          <p:cNvPr id="31" name="Google Shape;31;p4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3" name="Google Shape;33;p4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 name="Google Shape;34;p4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5" name="Google Shape;35;p4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r Titel" type="titleOnly">
  <p:cSld name="TITLE_ONLY">
    <p:spTree>
      <p:nvGrpSpPr>
        <p:cNvPr id="39" name="Shape 39"/>
        <p:cNvGrpSpPr/>
        <p:nvPr/>
      </p:nvGrpSpPr>
      <p:grpSpPr>
        <a:xfrm>
          <a:off x="0" y="0"/>
          <a:ext cx="0" cy="0"/>
          <a:chOff x="0" y="0"/>
          <a:chExt cx="0" cy="0"/>
        </a:xfrm>
      </p:grpSpPr>
      <p:sp>
        <p:nvSpPr>
          <p:cNvPr id="40" name="Google Shape;40;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r" type="blank">
  <p:cSld name="BLANK">
    <p:spTree>
      <p:nvGrpSpPr>
        <p:cNvPr id="44" name="Shape 44"/>
        <p:cNvGrpSpPr/>
        <p:nvPr/>
      </p:nvGrpSpPr>
      <p:grpSpPr>
        <a:xfrm>
          <a:off x="0" y="0"/>
          <a:ext cx="0" cy="0"/>
          <a:chOff x="0" y="0"/>
          <a:chExt cx="0" cy="0"/>
        </a:xfrm>
      </p:grpSpPr>
      <p:sp>
        <p:nvSpPr>
          <p:cNvPr id="45" name="Google Shape;45;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alt mit Überschrift" type="objTx">
  <p:cSld name="OBJECT_WITH_CAPTION_TEXT">
    <p:spTree>
      <p:nvGrpSpPr>
        <p:cNvPr id="48" name="Shape 48"/>
        <p:cNvGrpSpPr/>
        <p:nvPr/>
      </p:nvGrpSpPr>
      <p:grpSpPr>
        <a:xfrm>
          <a:off x="0" y="0"/>
          <a:ext cx="0" cy="0"/>
          <a:chOff x="0" y="0"/>
          <a:chExt cx="0" cy="0"/>
        </a:xfrm>
      </p:grpSpPr>
      <p:sp>
        <p:nvSpPr>
          <p:cNvPr id="49" name="Google Shape;49;p5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5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1" name="Google Shape;51;p5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2" name="Google Shape;52;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ld mit Überschrift" type="picTx">
  <p:cSld name="PICTURE_WITH_CAPTION_TEXT">
    <p:spTree>
      <p:nvGrpSpPr>
        <p:cNvPr id="55" name="Shape 55"/>
        <p:cNvGrpSpPr/>
        <p:nvPr/>
      </p:nvGrpSpPr>
      <p:grpSpPr>
        <a:xfrm>
          <a:off x="0" y="0"/>
          <a:ext cx="0" cy="0"/>
          <a:chOff x="0" y="0"/>
          <a:chExt cx="0" cy="0"/>
        </a:xfrm>
      </p:grpSpPr>
      <p:sp>
        <p:nvSpPr>
          <p:cNvPr id="56" name="Google Shape;56;p5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51"/>
          <p:cNvSpPr/>
          <p:nvPr>
            <p:ph idx="2" type="pic"/>
          </p:nvPr>
        </p:nvSpPr>
        <p:spPr>
          <a:xfrm>
            <a:off x="5183188" y="987425"/>
            <a:ext cx="6172200" cy="4873625"/>
          </a:xfrm>
          <a:prstGeom prst="rect">
            <a:avLst/>
          </a:prstGeom>
          <a:noFill/>
          <a:ln>
            <a:noFill/>
          </a:ln>
        </p:spPr>
      </p:sp>
      <p:sp>
        <p:nvSpPr>
          <p:cNvPr id="58" name="Google Shape;58;p5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9" name="Google Shape;59;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vertikaler Text" type="vertTx">
  <p:cSld name="VERTICAL_TEXT">
    <p:spTree>
      <p:nvGrpSpPr>
        <p:cNvPr id="62" name="Shape 62"/>
        <p:cNvGrpSpPr/>
        <p:nvPr/>
      </p:nvGrpSpPr>
      <p:grpSpPr>
        <a:xfrm>
          <a:off x="0" y="0"/>
          <a:ext cx="0" cy="0"/>
          <a:chOff x="0" y="0"/>
          <a:chExt cx="0" cy="0"/>
        </a:xfrm>
      </p:grpSpPr>
      <p:sp>
        <p:nvSpPr>
          <p:cNvPr id="63" name="Google Shape;63;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52"/>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 name="Google Shape;65;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2.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4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4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6.png"/><Relationship Id="rId6" Type="http://schemas.openxmlformats.org/officeDocument/2006/relationships/image" Target="../media/image2.png"/><Relationship Id="rId7"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2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15.png"/><Relationship Id="rId5"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png"/><Relationship Id="rId4" Type="http://schemas.openxmlformats.org/officeDocument/2006/relationships/image" Target="../media/image39.png"/><Relationship Id="rId5"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png"/><Relationship Id="rId4" Type="http://schemas.openxmlformats.org/officeDocument/2006/relationships/image" Target="../media/image29.png"/><Relationship Id="rId5" Type="http://schemas.openxmlformats.org/officeDocument/2006/relationships/image" Target="../media/image40.png"/><Relationship Id="rId6" Type="http://schemas.openxmlformats.org/officeDocument/2006/relationships/image" Target="../media/image11.png"/></Relationships>
</file>

<file path=ppt/slides/_rels/slide23.xml.rels><?xml version="1.0" encoding="UTF-8" standalone="yes"?><Relationships xmlns="http://schemas.openxmlformats.org/package/2006/relationships"><Relationship Id="rId11" Type="http://schemas.openxmlformats.org/officeDocument/2006/relationships/image" Target="../media/image37.png"/><Relationship Id="rId10" Type="http://schemas.openxmlformats.org/officeDocument/2006/relationships/image" Target="../media/image32.png"/><Relationship Id="rId13" Type="http://schemas.openxmlformats.org/officeDocument/2006/relationships/image" Target="../media/image26.png"/><Relationship Id="rId12" Type="http://schemas.openxmlformats.org/officeDocument/2006/relationships/image" Target="../media/image36.png"/><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png"/><Relationship Id="rId4" Type="http://schemas.openxmlformats.org/officeDocument/2006/relationships/image" Target="../media/image30.png"/><Relationship Id="rId9" Type="http://schemas.openxmlformats.org/officeDocument/2006/relationships/image" Target="../media/image28.png"/><Relationship Id="rId14" Type="http://schemas.openxmlformats.org/officeDocument/2006/relationships/image" Target="../media/image11.png"/><Relationship Id="rId5" Type="http://schemas.openxmlformats.org/officeDocument/2006/relationships/image" Target="../media/image46.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png"/><Relationship Id="rId4" Type="http://schemas.openxmlformats.org/officeDocument/2006/relationships/image" Target="../media/image38.png"/><Relationship Id="rId5" Type="http://schemas.openxmlformats.org/officeDocument/2006/relationships/image" Target="../media/image43.png"/><Relationship Id="rId6" Type="http://schemas.openxmlformats.org/officeDocument/2006/relationships/image" Target="../media/image51.png"/><Relationship Id="rId7" Type="http://schemas.openxmlformats.org/officeDocument/2006/relationships/image" Target="../media/image4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11" Type="http://schemas.openxmlformats.org/officeDocument/2006/relationships/image" Target="../media/image55.png"/><Relationship Id="rId10" Type="http://schemas.openxmlformats.org/officeDocument/2006/relationships/image" Target="../media/image59.png"/><Relationship Id="rId12" Type="http://schemas.openxmlformats.org/officeDocument/2006/relationships/image" Target="../media/image60.png"/><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png"/><Relationship Id="rId4" Type="http://schemas.openxmlformats.org/officeDocument/2006/relationships/hyperlink" Target="https://www.gitkraken.com/" TargetMode="External"/><Relationship Id="rId9" Type="http://schemas.openxmlformats.org/officeDocument/2006/relationships/image" Target="../media/image56.png"/><Relationship Id="rId5" Type="http://schemas.openxmlformats.org/officeDocument/2006/relationships/hyperlink" Target="https://github.com/join" TargetMode="External"/><Relationship Id="rId6" Type="http://schemas.openxmlformats.org/officeDocument/2006/relationships/hyperlink" Target="https://github.com/" TargetMode="External"/><Relationship Id="rId7" Type="http://schemas.openxmlformats.org/officeDocument/2006/relationships/image" Target="../media/image58.png"/><Relationship Id="rId8" Type="http://schemas.openxmlformats.org/officeDocument/2006/relationships/image" Target="../media/image5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2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50.png"/><Relationship Id="rId6" Type="http://schemas.openxmlformats.org/officeDocument/2006/relationships/image" Target="../media/image5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png"/><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pn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1.png"/><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png"/><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15.png"/><Relationship Id="rId5"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grpSp>
        <p:nvGrpSpPr>
          <p:cNvPr id="78" name="Google Shape;78;p1"/>
          <p:cNvGrpSpPr/>
          <p:nvPr/>
        </p:nvGrpSpPr>
        <p:grpSpPr>
          <a:xfrm>
            <a:off x="-12700" y="0"/>
            <a:ext cx="12204699" cy="6858000"/>
            <a:chOff x="-12700" y="0"/>
            <a:chExt cx="12204699" cy="6858000"/>
          </a:xfrm>
        </p:grpSpPr>
        <p:pic>
          <p:nvPicPr>
            <p:cNvPr id="79" name="Google Shape;79;p1"/>
            <p:cNvPicPr preferRelativeResize="0"/>
            <p:nvPr/>
          </p:nvPicPr>
          <p:blipFill rotWithShape="1">
            <a:blip r:embed="rId3">
              <a:alphaModFix/>
            </a:blip>
            <a:srcRect b="0" l="0" r="0" t="0"/>
            <a:stretch/>
          </p:blipFill>
          <p:spPr>
            <a:xfrm>
              <a:off x="2855342" y="0"/>
              <a:ext cx="9336657" cy="6858000"/>
            </a:xfrm>
            <a:prstGeom prst="rect">
              <a:avLst/>
            </a:prstGeom>
            <a:noFill/>
            <a:ln>
              <a:noFill/>
            </a:ln>
          </p:spPr>
        </p:pic>
        <p:pic>
          <p:nvPicPr>
            <p:cNvPr id="80" name="Google Shape;80;p1"/>
            <p:cNvPicPr preferRelativeResize="0"/>
            <p:nvPr/>
          </p:nvPicPr>
          <p:blipFill rotWithShape="1">
            <a:blip r:embed="rId3">
              <a:alphaModFix/>
            </a:blip>
            <a:srcRect b="0" l="0" r="56463" t="0"/>
            <a:stretch/>
          </p:blipFill>
          <p:spPr>
            <a:xfrm flipH="1">
              <a:off x="-12700" y="0"/>
              <a:ext cx="2868042" cy="6858000"/>
            </a:xfrm>
            <a:prstGeom prst="rect">
              <a:avLst/>
            </a:prstGeom>
            <a:noFill/>
            <a:ln>
              <a:noFill/>
            </a:ln>
          </p:spPr>
        </p:pic>
      </p:grpSp>
      <p:sp>
        <p:nvSpPr>
          <p:cNvPr id="81" name="Google Shape;81;p1"/>
          <p:cNvSpPr/>
          <p:nvPr/>
        </p:nvSpPr>
        <p:spPr>
          <a:xfrm>
            <a:off x="-12700" y="0"/>
            <a:ext cx="8209472" cy="218521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0" i="0" lang="de-DE" sz="1600" u="none" cap="none" strike="noStrike">
                <a:solidFill>
                  <a:srgbClr val="000000"/>
                </a:solidFill>
                <a:latin typeface="Arial"/>
                <a:ea typeface="Arial"/>
                <a:cs typeface="Arial"/>
                <a:sym typeface="Arial"/>
              </a:rPr>
              <a:t> </a:t>
            </a:r>
            <a:r>
              <a:rPr b="1" i="0" lang="de-DE" sz="4000" u="none" cap="none" strike="noStrike">
                <a:solidFill>
                  <a:srgbClr val="FFFFFF"/>
                </a:solidFill>
                <a:latin typeface="Arial"/>
                <a:ea typeface="Arial"/>
                <a:cs typeface="Arial"/>
                <a:sym typeface="Arial"/>
              </a:rPr>
              <a:t>Hybrid Learn-to-Learn Course on Scientific Programming and Workflow Management</a:t>
            </a:r>
            <a:endParaRPr b="0" i="0" sz="4000" u="none" cap="none" strike="noStrike">
              <a:solidFill>
                <a:schemeClr val="dk1"/>
              </a:solidFill>
              <a:latin typeface="Arial"/>
              <a:ea typeface="Arial"/>
              <a:cs typeface="Arial"/>
              <a:sym typeface="Arial"/>
            </a:endParaRPr>
          </a:p>
        </p:txBody>
      </p:sp>
      <p:sp>
        <p:nvSpPr>
          <p:cNvPr id="82" name="Google Shape;82;p1"/>
          <p:cNvSpPr/>
          <p:nvPr/>
        </p:nvSpPr>
        <p:spPr>
          <a:xfrm>
            <a:off x="2256346" y="2090100"/>
            <a:ext cx="3228149" cy="76944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00"/>
              <a:buFont typeface="Arial"/>
              <a:buNone/>
            </a:pPr>
            <a:r>
              <a:rPr b="0" i="0" lang="de-DE" sz="800" u="none" cap="none" strike="noStrike">
                <a:solidFill>
                  <a:schemeClr val="lt1"/>
                </a:solidFill>
                <a:latin typeface="Arial"/>
                <a:ea typeface="Arial"/>
                <a:cs typeface="Arial"/>
                <a:sym typeface="Arial"/>
              </a:rPr>
              <a:t> </a:t>
            </a:r>
            <a:r>
              <a:rPr b="1" i="1" lang="de-DE" sz="1800" u="none" cap="none" strike="noStrike">
                <a:solidFill>
                  <a:schemeClr val="lt1"/>
                </a:solidFill>
                <a:latin typeface="Arial"/>
                <a:ea typeface="Arial"/>
                <a:cs typeface="Arial"/>
                <a:sym typeface="Arial"/>
              </a:rPr>
              <a:t>Tatiane Micheletti, Chris Wudel, Otis Senalor</a:t>
            </a:r>
            <a:endParaRPr b="0" i="0" sz="1800" u="none" cap="none" strike="noStrike">
              <a:solidFill>
                <a:schemeClr val="lt1"/>
              </a:solidFill>
              <a:latin typeface="Arial"/>
              <a:ea typeface="Arial"/>
              <a:cs typeface="Arial"/>
              <a:sym typeface="Arial"/>
            </a:endParaRPr>
          </a:p>
        </p:txBody>
      </p:sp>
      <p:pic>
        <p:nvPicPr>
          <p:cNvPr id="83" name="Google Shape;83;p1"/>
          <p:cNvPicPr preferRelativeResize="0"/>
          <p:nvPr/>
        </p:nvPicPr>
        <p:blipFill rotWithShape="1">
          <a:blip r:embed="rId4">
            <a:alphaModFix/>
          </a:blip>
          <a:srcRect b="0" l="0" r="0" t="0"/>
          <a:stretch/>
        </p:blipFill>
        <p:spPr>
          <a:xfrm>
            <a:off x="5732954" y="2243875"/>
            <a:ext cx="2068308" cy="595953"/>
          </a:xfrm>
          <a:prstGeom prst="rect">
            <a:avLst/>
          </a:prstGeom>
          <a:noFill/>
          <a:ln>
            <a:noFill/>
          </a:ln>
        </p:spPr>
      </p:pic>
      <p:pic>
        <p:nvPicPr>
          <p:cNvPr id="84" name="Google Shape;84;p1"/>
          <p:cNvPicPr preferRelativeResize="0"/>
          <p:nvPr/>
        </p:nvPicPr>
        <p:blipFill rotWithShape="1">
          <a:blip r:embed="rId5">
            <a:alphaModFix/>
          </a:blip>
          <a:srcRect b="0" l="0" r="0" t="0"/>
          <a:stretch/>
        </p:blipFill>
        <p:spPr>
          <a:xfrm>
            <a:off x="201990" y="2243875"/>
            <a:ext cx="2054356" cy="597409"/>
          </a:xfrm>
          <a:prstGeom prst="rect">
            <a:avLst/>
          </a:prstGeom>
          <a:noFill/>
          <a:ln>
            <a:noFill/>
          </a:ln>
        </p:spPr>
      </p:pic>
      <p:grpSp>
        <p:nvGrpSpPr>
          <p:cNvPr id="85" name="Google Shape;85;p1"/>
          <p:cNvGrpSpPr/>
          <p:nvPr/>
        </p:nvGrpSpPr>
        <p:grpSpPr>
          <a:xfrm>
            <a:off x="35020" y="3472361"/>
            <a:ext cx="7670800" cy="2098491"/>
            <a:chOff x="-12699" y="3251200"/>
            <a:chExt cx="8097207" cy="2276291"/>
          </a:xfrm>
        </p:grpSpPr>
        <p:pic>
          <p:nvPicPr>
            <p:cNvPr id="86" name="Google Shape;86;p1"/>
            <p:cNvPicPr preferRelativeResize="0"/>
            <p:nvPr/>
          </p:nvPicPr>
          <p:blipFill rotWithShape="1">
            <a:blip r:embed="rId6">
              <a:alphaModFix/>
            </a:blip>
            <a:srcRect b="18350" l="0" r="0" t="0"/>
            <a:stretch/>
          </p:blipFill>
          <p:spPr>
            <a:xfrm>
              <a:off x="-12699" y="3251200"/>
              <a:ext cx="8097207" cy="2276291"/>
            </a:xfrm>
            <a:prstGeom prst="rect">
              <a:avLst/>
            </a:prstGeom>
            <a:noFill/>
            <a:ln>
              <a:noFill/>
            </a:ln>
          </p:spPr>
        </p:pic>
        <p:pic>
          <p:nvPicPr>
            <p:cNvPr id="87" name="Google Shape;87;p1"/>
            <p:cNvPicPr preferRelativeResize="0"/>
            <p:nvPr/>
          </p:nvPicPr>
          <p:blipFill rotWithShape="1">
            <a:blip r:embed="rId7">
              <a:alphaModFix/>
            </a:blip>
            <a:srcRect b="0" l="0" r="0" t="0"/>
            <a:stretch/>
          </p:blipFill>
          <p:spPr>
            <a:xfrm>
              <a:off x="2404050" y="4108576"/>
              <a:ext cx="2466399" cy="543900"/>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10"/>
          <p:cNvPicPr preferRelativeResize="0"/>
          <p:nvPr/>
        </p:nvPicPr>
        <p:blipFill rotWithShape="1">
          <a:blip r:embed="rId3">
            <a:alphaModFix/>
          </a:blip>
          <a:srcRect b="0" l="0" r="56463" t="0"/>
          <a:stretch/>
        </p:blipFill>
        <p:spPr>
          <a:xfrm flipH="1">
            <a:off x="0" y="-1"/>
            <a:ext cx="12204700" cy="6857999"/>
          </a:xfrm>
          <a:prstGeom prst="rect">
            <a:avLst/>
          </a:prstGeom>
          <a:noFill/>
          <a:ln>
            <a:noFill/>
          </a:ln>
        </p:spPr>
      </p:pic>
      <p:sp>
        <p:nvSpPr>
          <p:cNvPr id="164" name="Google Shape;164;p10"/>
          <p:cNvSpPr/>
          <p:nvPr/>
        </p:nvSpPr>
        <p:spPr>
          <a:xfrm>
            <a:off x="-12701" y="0"/>
            <a:ext cx="12204701" cy="95410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de-DE" sz="3200" u="none" cap="none" strike="noStrike">
                <a:solidFill>
                  <a:schemeClr val="lt1"/>
                </a:solidFill>
                <a:latin typeface="Arial"/>
                <a:ea typeface="Arial"/>
                <a:cs typeface="Arial"/>
                <a:sym typeface="Arial"/>
              </a:rPr>
              <a:t>Workflow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The 4R – What Do They Mean? (Definitions)</a:t>
            </a:r>
            <a:endParaRPr b="1" i="0" sz="2400" u="none" cap="none" strike="noStrike">
              <a:solidFill>
                <a:schemeClr val="lt1"/>
              </a:solidFill>
              <a:latin typeface="Arial"/>
              <a:ea typeface="Arial"/>
              <a:cs typeface="Arial"/>
              <a:sym typeface="Arial"/>
            </a:endParaRPr>
          </a:p>
        </p:txBody>
      </p:sp>
      <p:sp>
        <p:nvSpPr>
          <p:cNvPr id="165" name="Google Shape;165;p10"/>
          <p:cNvSpPr/>
          <p:nvPr/>
        </p:nvSpPr>
        <p:spPr>
          <a:xfrm>
            <a:off x="0" y="1015663"/>
            <a:ext cx="12374354" cy="1323439"/>
          </a:xfrm>
          <a:prstGeom prst="rect">
            <a:avLst/>
          </a:prstGeom>
          <a:noFill/>
          <a:ln>
            <a:noFill/>
          </a:ln>
        </p:spPr>
        <p:txBody>
          <a:bodyPr anchorCtr="0" anchor="t" bIns="45700" lIns="91425" spcFirstLastPara="1" rIns="91425" wrap="square" tIns="45700">
            <a:noAutofit/>
          </a:bodyPr>
          <a:lstStyle/>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66" name="Google Shape;166;p10"/>
          <p:cNvSpPr/>
          <p:nvPr/>
        </p:nvSpPr>
        <p:spPr>
          <a:xfrm>
            <a:off x="0" y="0"/>
            <a:ext cx="12192000" cy="15875"/>
          </a:xfrm>
          <a:prstGeom prst="rect">
            <a:avLst/>
          </a:prstGeom>
          <a:solidFill>
            <a:srgbClr val="0000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 name="Google Shape;167;p10"/>
          <p:cNvSpPr/>
          <p:nvPr/>
        </p:nvSpPr>
        <p:spPr>
          <a:xfrm>
            <a:off x="281458" y="5405727"/>
            <a:ext cx="11910541" cy="107721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Why Are the 4R Crucial?</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000"/>
              <a:buFont typeface="Arial"/>
              <a:buChar char="•"/>
            </a:pPr>
            <a:r>
              <a:rPr b="1" i="0" lang="de-DE" sz="2000" u="none" cap="none" strike="noStrike">
                <a:solidFill>
                  <a:schemeClr val="lt1"/>
                </a:solidFill>
                <a:latin typeface="Arial"/>
                <a:ea typeface="Arial"/>
                <a:cs typeface="Arial"/>
                <a:sym typeface="Arial"/>
              </a:rPr>
              <a:t>The 4R are essential for reliable research, boosting credibility, enabling collaboration, and ensuring ethical and impactful science.</a:t>
            </a:r>
            <a:endParaRPr b="0" i="0" sz="1400" u="none" cap="none" strike="noStrike">
              <a:solidFill>
                <a:srgbClr val="000000"/>
              </a:solidFill>
              <a:latin typeface="Arial"/>
              <a:ea typeface="Arial"/>
              <a:cs typeface="Arial"/>
              <a:sym typeface="Arial"/>
            </a:endParaRPr>
          </a:p>
        </p:txBody>
      </p:sp>
      <p:pic>
        <p:nvPicPr>
          <p:cNvPr id="168" name="Google Shape;168;p10"/>
          <p:cNvPicPr preferRelativeResize="0"/>
          <p:nvPr/>
        </p:nvPicPr>
        <p:blipFill rotWithShape="1">
          <a:blip r:embed="rId4">
            <a:alphaModFix/>
          </a:blip>
          <a:srcRect b="0" l="0" r="0" t="17701"/>
          <a:stretch/>
        </p:blipFill>
        <p:spPr>
          <a:xfrm>
            <a:off x="1232263" y="1015663"/>
            <a:ext cx="9740174" cy="5344034"/>
          </a:xfrm>
          <a:prstGeom prst="rect">
            <a:avLst/>
          </a:prstGeom>
          <a:noFill/>
          <a:ln>
            <a:noFill/>
          </a:ln>
        </p:spPr>
      </p:pic>
      <p:sp>
        <p:nvSpPr>
          <p:cNvPr id="169" name="Google Shape;169;p10"/>
          <p:cNvSpPr/>
          <p:nvPr/>
        </p:nvSpPr>
        <p:spPr>
          <a:xfrm>
            <a:off x="4641368" y="4439570"/>
            <a:ext cx="1103586" cy="359453"/>
          </a:xfrm>
          <a:prstGeom prst="rect">
            <a:avLst/>
          </a:prstGeom>
          <a:solidFill>
            <a:srgbClr val="EF9E4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11"/>
          <p:cNvPicPr preferRelativeResize="0"/>
          <p:nvPr/>
        </p:nvPicPr>
        <p:blipFill rotWithShape="1">
          <a:blip r:embed="rId3">
            <a:alphaModFix/>
          </a:blip>
          <a:srcRect b="0" l="0" r="56463" t="0"/>
          <a:stretch/>
        </p:blipFill>
        <p:spPr>
          <a:xfrm flipH="1">
            <a:off x="-12701" y="0"/>
            <a:ext cx="12204700" cy="6858000"/>
          </a:xfrm>
          <a:prstGeom prst="rect">
            <a:avLst/>
          </a:prstGeom>
          <a:noFill/>
          <a:ln>
            <a:noFill/>
          </a:ln>
        </p:spPr>
      </p:pic>
      <p:sp>
        <p:nvSpPr>
          <p:cNvPr id="175" name="Google Shape;175;p11"/>
          <p:cNvSpPr/>
          <p:nvPr/>
        </p:nvSpPr>
        <p:spPr>
          <a:xfrm>
            <a:off x="-12701" y="0"/>
            <a:ext cx="12204701" cy="95410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de-DE" sz="3200" u="none" cap="none" strike="noStrike">
                <a:solidFill>
                  <a:schemeClr val="lt1"/>
                </a:solidFill>
                <a:latin typeface="Arial"/>
                <a:ea typeface="Arial"/>
                <a:cs typeface="Arial"/>
                <a:sym typeface="Arial"/>
              </a:rPr>
              <a:t>Workflow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The Challenge – The 'Reproducibility Crisis'</a:t>
            </a:r>
            <a:endParaRPr b="0" i="0" sz="1400" u="none" cap="none" strike="noStrike">
              <a:solidFill>
                <a:srgbClr val="000000"/>
              </a:solidFill>
              <a:latin typeface="Arial"/>
              <a:ea typeface="Arial"/>
              <a:cs typeface="Arial"/>
              <a:sym typeface="Arial"/>
            </a:endParaRPr>
          </a:p>
        </p:txBody>
      </p:sp>
      <p:sp>
        <p:nvSpPr>
          <p:cNvPr id="176" name="Google Shape;176;p11"/>
          <p:cNvSpPr/>
          <p:nvPr/>
        </p:nvSpPr>
        <p:spPr>
          <a:xfrm>
            <a:off x="0" y="1015663"/>
            <a:ext cx="12374354" cy="1323439"/>
          </a:xfrm>
          <a:prstGeom prst="rect">
            <a:avLst/>
          </a:prstGeom>
          <a:noFill/>
          <a:ln>
            <a:noFill/>
          </a:ln>
        </p:spPr>
        <p:txBody>
          <a:bodyPr anchorCtr="0" anchor="t" bIns="45700" lIns="91425" spcFirstLastPara="1" rIns="91425" wrap="square" tIns="45700">
            <a:noAutofit/>
          </a:bodyPr>
          <a:lstStyle/>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77" name="Google Shape;177;p11"/>
          <p:cNvSpPr/>
          <p:nvPr/>
        </p:nvSpPr>
        <p:spPr>
          <a:xfrm>
            <a:off x="-69369" y="1162699"/>
            <a:ext cx="7523306" cy="2123658"/>
          </a:xfrm>
          <a:prstGeom prst="rect">
            <a:avLst/>
          </a:prstGeom>
          <a:noFill/>
          <a:ln>
            <a:noFill/>
          </a:ln>
        </p:spPr>
        <p:txBody>
          <a:bodyPr anchorCtr="0" anchor="t" bIns="45700" lIns="91425" spcFirstLastPara="1" rIns="91425" wrap="square" tIns="45700">
            <a:noAutofit/>
          </a:bodyPr>
          <a:lstStyle/>
          <a:p>
            <a:pPr indent="-285750" lvl="1" marL="742950" marR="0" rtl="0" algn="just">
              <a:lnSpc>
                <a:spcPct val="100000"/>
              </a:lnSpc>
              <a:spcBef>
                <a:spcPts val="0"/>
              </a:spcBef>
              <a:spcAft>
                <a:spcPts val="0"/>
              </a:spcAft>
              <a:buClr>
                <a:schemeClr val="lt1"/>
              </a:buClr>
              <a:buSzPts val="1600"/>
              <a:buFont typeface="Arial"/>
              <a:buChar char="•"/>
            </a:pPr>
            <a:r>
              <a:rPr b="1" i="0" lang="de-DE" sz="1800" u="none" cap="none" strike="noStrike">
                <a:solidFill>
                  <a:schemeClr val="lt1"/>
                </a:solidFill>
                <a:latin typeface="Arial"/>
                <a:ea typeface="Arial"/>
                <a:cs typeface="Arial"/>
                <a:sym typeface="Arial"/>
              </a:rPr>
              <a:t>Crisis of Credibility:</a:t>
            </a:r>
            <a:r>
              <a:rPr b="0" i="0" lang="de-DE" sz="1800" u="none" cap="none" strike="noStrike">
                <a:solidFill>
                  <a:schemeClr val="lt1"/>
                </a:solidFill>
                <a:latin typeface="Arial"/>
                <a:ea typeface="Arial"/>
                <a:cs typeface="Arial"/>
                <a:sym typeface="Arial"/>
              </a:rPr>
              <a:t> Growing concerns about ethics and transparency in scientific research (Hernández &amp; Colom, 2023).</a:t>
            </a:r>
            <a:endParaRPr b="0" i="0" sz="1800" u="none" cap="none" strike="noStrike">
              <a:solidFill>
                <a:srgbClr val="000000"/>
              </a:solidFill>
              <a:latin typeface="Arial"/>
              <a:ea typeface="Arial"/>
              <a:cs typeface="Arial"/>
              <a:sym typeface="Arial"/>
            </a:endParaRPr>
          </a:p>
          <a:p>
            <a:pPr indent="-285750" lvl="1" marL="742950" marR="0" rtl="0" algn="just">
              <a:lnSpc>
                <a:spcPct val="100000"/>
              </a:lnSpc>
              <a:spcBef>
                <a:spcPts val="0"/>
              </a:spcBef>
              <a:spcAft>
                <a:spcPts val="0"/>
              </a:spcAft>
              <a:buClr>
                <a:schemeClr val="lt1"/>
              </a:buClr>
              <a:buSzPts val="1600"/>
              <a:buFont typeface="Arial"/>
              <a:buChar char="•"/>
            </a:pPr>
            <a:r>
              <a:rPr b="1" i="0" lang="de-DE" sz="1800" u="none" cap="none" strike="noStrike">
                <a:solidFill>
                  <a:schemeClr val="lt1"/>
                </a:solidFill>
                <a:latin typeface="Arial"/>
                <a:ea typeface="Arial"/>
                <a:cs typeface="Arial"/>
                <a:sym typeface="Arial"/>
              </a:rPr>
              <a:t>Technological Complexity:</a:t>
            </a:r>
            <a:endParaRPr b="1" i="0" sz="1800" u="none" cap="none" strike="noStrike">
              <a:solidFill>
                <a:srgbClr val="000000"/>
              </a:solidFill>
              <a:latin typeface="Arial"/>
              <a:ea typeface="Arial"/>
              <a:cs typeface="Arial"/>
              <a:sym typeface="Arial"/>
            </a:endParaRPr>
          </a:p>
          <a:p>
            <a:pPr indent="-285750" lvl="2" marL="1200150" marR="0" rtl="0" algn="just">
              <a:lnSpc>
                <a:spcPct val="100000"/>
              </a:lnSpc>
              <a:spcBef>
                <a:spcPts val="0"/>
              </a:spcBef>
              <a:spcAft>
                <a:spcPts val="0"/>
              </a:spcAft>
              <a:buClr>
                <a:schemeClr val="lt1"/>
              </a:buClr>
              <a:buSzPts val="1600"/>
              <a:buFont typeface="Arial"/>
              <a:buChar char="•"/>
            </a:pPr>
            <a:r>
              <a:rPr b="0" i="0" lang="de-DE" sz="1800" u="none" cap="none" strike="noStrike">
                <a:solidFill>
                  <a:schemeClr val="lt1"/>
                </a:solidFill>
                <a:latin typeface="Arial"/>
                <a:ea typeface="Arial"/>
                <a:cs typeface="Arial"/>
                <a:sym typeface="Arial"/>
              </a:rPr>
              <a:t>AI/ML publications shift towards data- and model-centric approaches.</a:t>
            </a:r>
            <a:endParaRPr b="0" i="0" sz="1800" u="none" cap="none" strike="noStrike">
              <a:solidFill>
                <a:srgbClr val="000000"/>
              </a:solidFill>
              <a:latin typeface="Arial"/>
              <a:ea typeface="Arial"/>
              <a:cs typeface="Arial"/>
              <a:sym typeface="Arial"/>
            </a:endParaRPr>
          </a:p>
          <a:p>
            <a:pPr indent="-285750" lvl="1" marL="742950" marR="0" rtl="0" algn="just">
              <a:lnSpc>
                <a:spcPct val="100000"/>
              </a:lnSpc>
              <a:spcBef>
                <a:spcPts val="0"/>
              </a:spcBef>
              <a:spcAft>
                <a:spcPts val="0"/>
              </a:spcAft>
              <a:buClr>
                <a:schemeClr val="lt1"/>
              </a:buClr>
              <a:buSzPts val="1600"/>
              <a:buFont typeface="Arial"/>
              <a:buChar char="•"/>
            </a:pPr>
            <a:r>
              <a:rPr b="1" i="0" lang="de-DE" sz="1800" u="none" cap="none" strike="noStrike">
                <a:solidFill>
                  <a:schemeClr val="lt1"/>
                </a:solidFill>
                <a:latin typeface="Arial"/>
                <a:ea typeface="Arial"/>
                <a:cs typeface="Arial"/>
                <a:sym typeface="Arial"/>
              </a:rPr>
              <a:t>Impact on Journals: </a:t>
            </a:r>
            <a:r>
              <a:rPr b="0" i="0" lang="de-DE" sz="1800" u="none" cap="none" strike="noStrike">
                <a:solidFill>
                  <a:schemeClr val="lt1"/>
                </a:solidFill>
                <a:latin typeface="Arial"/>
                <a:ea typeface="Arial"/>
                <a:cs typeface="Arial"/>
                <a:sym typeface="Arial"/>
              </a:rPr>
              <a:t>Need to adapt business models and policies.</a:t>
            </a:r>
            <a:endParaRPr b="0" i="0" sz="1800" u="none" cap="none" strike="noStrike">
              <a:solidFill>
                <a:srgbClr val="000000"/>
              </a:solidFill>
              <a:latin typeface="Arial"/>
              <a:ea typeface="Arial"/>
              <a:cs typeface="Arial"/>
              <a:sym typeface="Arial"/>
            </a:endParaRPr>
          </a:p>
          <a:p>
            <a:pPr indent="-285750" lvl="1" marL="742950" marR="0" rtl="0" algn="just">
              <a:lnSpc>
                <a:spcPct val="100000"/>
              </a:lnSpc>
              <a:spcBef>
                <a:spcPts val="0"/>
              </a:spcBef>
              <a:spcAft>
                <a:spcPts val="0"/>
              </a:spcAft>
              <a:buClr>
                <a:schemeClr val="lt1"/>
              </a:buClr>
              <a:buSzPts val="1600"/>
              <a:buFont typeface="Arial"/>
              <a:buChar char="•"/>
            </a:pPr>
            <a:r>
              <a:rPr b="1" i="0" lang="de-DE" sz="1800" u="none" cap="none" strike="noStrike">
                <a:solidFill>
                  <a:schemeClr val="lt1"/>
                </a:solidFill>
                <a:latin typeface="Arial"/>
                <a:ea typeface="Arial"/>
                <a:cs typeface="Arial"/>
                <a:sym typeface="Arial"/>
              </a:rPr>
              <a:t>Goal:</a:t>
            </a:r>
            <a:r>
              <a:rPr b="0" i="0" lang="de-DE" sz="1800" u="none" cap="none" strike="noStrike">
                <a:solidFill>
                  <a:schemeClr val="lt1"/>
                </a:solidFill>
                <a:latin typeface="Arial"/>
                <a:ea typeface="Arial"/>
                <a:cs typeface="Arial"/>
                <a:sym typeface="Arial"/>
              </a:rPr>
              <a:t> Ensure reliable, trustworthy research as foundation for progress.</a:t>
            </a:r>
            <a:endParaRPr b="0" i="0" sz="1800" u="none" cap="none" strike="noStrike">
              <a:solidFill>
                <a:srgbClr val="000000"/>
              </a:solidFill>
              <a:latin typeface="Arial"/>
              <a:ea typeface="Arial"/>
              <a:cs typeface="Arial"/>
              <a:sym typeface="Arial"/>
            </a:endParaRPr>
          </a:p>
        </p:txBody>
      </p:sp>
      <p:pic>
        <p:nvPicPr>
          <p:cNvPr id="178" name="Google Shape;178;p11"/>
          <p:cNvPicPr preferRelativeResize="0"/>
          <p:nvPr/>
        </p:nvPicPr>
        <p:blipFill rotWithShape="1">
          <a:blip r:embed="rId4">
            <a:alphaModFix/>
          </a:blip>
          <a:srcRect b="0" l="0" r="0" t="0"/>
          <a:stretch/>
        </p:blipFill>
        <p:spPr>
          <a:xfrm>
            <a:off x="7580061" y="2329367"/>
            <a:ext cx="4397453" cy="4213224"/>
          </a:xfrm>
          <a:prstGeom prst="rect">
            <a:avLst/>
          </a:prstGeom>
          <a:noFill/>
          <a:ln>
            <a:noFill/>
          </a:ln>
        </p:spPr>
      </p:pic>
      <p:sp>
        <p:nvSpPr>
          <p:cNvPr id="179" name="Google Shape;179;p11"/>
          <p:cNvSpPr/>
          <p:nvPr/>
        </p:nvSpPr>
        <p:spPr>
          <a:xfrm>
            <a:off x="-1" y="4057221"/>
            <a:ext cx="7397707" cy="2970948"/>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800"/>
              <a:buFont typeface="Arial"/>
              <a:buNone/>
            </a:pPr>
            <a:r>
              <a:rPr b="1" i="0" lang="de-DE" sz="1800" u="none" cap="none" strike="noStrike">
                <a:solidFill>
                  <a:schemeClr val="lt1"/>
                </a:solidFill>
                <a:latin typeface="Arial"/>
                <a:ea typeface="Arial"/>
                <a:cs typeface="Arial"/>
                <a:sym typeface="Arial"/>
              </a:rPr>
              <a:t>Outlook and Contribution of the Paper</a:t>
            </a:r>
            <a:endParaRPr b="0" i="0" sz="1800" u="none" cap="none" strike="noStrike">
              <a:solidFill>
                <a:srgbClr val="000000"/>
              </a:solidFill>
              <a:latin typeface="Arial"/>
              <a:ea typeface="Arial"/>
              <a:cs typeface="Arial"/>
              <a:sym typeface="Arial"/>
            </a:endParaRPr>
          </a:p>
          <a:p>
            <a:pPr indent="-285750" lvl="1" marL="742950" marR="0" rtl="0" algn="just">
              <a:lnSpc>
                <a:spcPct val="100000"/>
              </a:lnSpc>
              <a:spcBef>
                <a:spcPts val="0"/>
              </a:spcBef>
              <a:spcAft>
                <a:spcPts val="0"/>
              </a:spcAft>
              <a:buClr>
                <a:schemeClr val="lt1"/>
              </a:buClr>
              <a:buSzPts val="1600"/>
              <a:buFont typeface="Arial"/>
              <a:buChar char="•"/>
            </a:pPr>
            <a:r>
              <a:rPr b="0" i="0" lang="de-DE" sz="1800" u="none" cap="none" strike="noStrike">
                <a:solidFill>
                  <a:schemeClr val="lt1"/>
                </a:solidFill>
                <a:latin typeface="Arial"/>
                <a:ea typeface="Arial"/>
                <a:cs typeface="Arial"/>
                <a:sym typeface="Arial"/>
              </a:rPr>
              <a:t>Status Quo: Analysis of policies and technologies for reproducibility</a:t>
            </a:r>
            <a:endParaRPr b="0" i="0" sz="1800" u="none" cap="none" strike="noStrike">
              <a:solidFill>
                <a:srgbClr val="000000"/>
              </a:solidFill>
              <a:latin typeface="Arial"/>
              <a:ea typeface="Arial"/>
              <a:cs typeface="Arial"/>
              <a:sym typeface="Arial"/>
            </a:endParaRPr>
          </a:p>
          <a:p>
            <a:pPr indent="-285750" lvl="1" marL="742950" marR="0" rtl="0" algn="just">
              <a:lnSpc>
                <a:spcPct val="100000"/>
              </a:lnSpc>
              <a:spcBef>
                <a:spcPts val="0"/>
              </a:spcBef>
              <a:spcAft>
                <a:spcPts val="0"/>
              </a:spcAft>
              <a:buClr>
                <a:schemeClr val="lt1"/>
              </a:buClr>
              <a:buSzPts val="1600"/>
              <a:buFont typeface="Arial"/>
              <a:buChar char="•"/>
            </a:pPr>
            <a:r>
              <a:rPr b="0" i="0" lang="de-DE" sz="1800" u="none" cap="none" strike="noStrike">
                <a:solidFill>
                  <a:schemeClr val="lt1"/>
                </a:solidFill>
                <a:latin typeface="Arial"/>
                <a:ea typeface="Arial"/>
                <a:cs typeface="Arial"/>
                <a:sym typeface="Arial"/>
              </a:rPr>
              <a:t>Identified gaps: "Reproducibility gap" in publications</a:t>
            </a:r>
            <a:endParaRPr b="0" i="0" sz="1800" u="none" cap="none" strike="noStrike">
              <a:solidFill>
                <a:srgbClr val="000000"/>
              </a:solidFill>
              <a:latin typeface="Arial"/>
              <a:ea typeface="Arial"/>
              <a:cs typeface="Arial"/>
              <a:sym typeface="Arial"/>
            </a:endParaRPr>
          </a:p>
          <a:p>
            <a:pPr indent="-285750" lvl="1" marL="742950" marR="0" rtl="0" algn="just">
              <a:lnSpc>
                <a:spcPct val="100000"/>
              </a:lnSpc>
              <a:spcBef>
                <a:spcPts val="0"/>
              </a:spcBef>
              <a:spcAft>
                <a:spcPts val="0"/>
              </a:spcAft>
              <a:buClr>
                <a:schemeClr val="lt1"/>
              </a:buClr>
              <a:buSzPts val="1600"/>
              <a:buFont typeface="Arial"/>
              <a:buChar char="•"/>
            </a:pPr>
            <a:r>
              <a:rPr b="0" i="0" lang="de-DE" sz="1800" u="none" cap="none" strike="noStrike">
                <a:solidFill>
                  <a:schemeClr val="lt1"/>
                </a:solidFill>
                <a:latin typeface="Arial"/>
                <a:ea typeface="Arial"/>
                <a:cs typeface="Arial"/>
                <a:sym typeface="Arial"/>
              </a:rPr>
              <a:t>Recommendations: Standardized "Reproducibility Guide" for authors</a:t>
            </a:r>
            <a:endParaRPr b="0" i="0" sz="1800" u="none" cap="none" strike="noStrike">
              <a:solidFill>
                <a:srgbClr val="000000"/>
              </a:solidFill>
              <a:latin typeface="Arial"/>
              <a:ea typeface="Arial"/>
              <a:cs typeface="Arial"/>
              <a:sym typeface="Arial"/>
            </a:endParaRPr>
          </a:p>
          <a:p>
            <a:pPr indent="-285750" lvl="1" marL="742950" marR="0" rtl="0" algn="just">
              <a:lnSpc>
                <a:spcPct val="100000"/>
              </a:lnSpc>
              <a:spcBef>
                <a:spcPts val="0"/>
              </a:spcBef>
              <a:spcAft>
                <a:spcPts val="0"/>
              </a:spcAft>
              <a:buClr>
                <a:schemeClr val="lt1"/>
              </a:buClr>
              <a:buSzPts val="1600"/>
              <a:buFont typeface="Arial"/>
              <a:buChar char="•"/>
            </a:pPr>
            <a:r>
              <a:rPr b="0" i="0" lang="de-DE" sz="1800" u="none" cap="none" strike="noStrike">
                <a:solidFill>
                  <a:schemeClr val="lt1"/>
                </a:solidFill>
                <a:latin typeface="Arial"/>
                <a:ea typeface="Arial"/>
                <a:cs typeface="Arial"/>
                <a:sym typeface="Arial"/>
              </a:rPr>
              <a:t>Shared responsibility: Authors, publishers, technology providers</a:t>
            </a:r>
            <a:endParaRPr b="0" i="0" sz="1800" u="none" cap="none" strike="noStrike">
              <a:solidFill>
                <a:srgbClr val="000000"/>
              </a:solidFill>
              <a:latin typeface="Arial"/>
              <a:ea typeface="Arial"/>
              <a:cs typeface="Arial"/>
              <a:sym typeface="Arial"/>
            </a:endParaRPr>
          </a:p>
          <a:p>
            <a:pPr indent="-285750" lvl="1" marL="742950" marR="0" rtl="0" algn="just">
              <a:lnSpc>
                <a:spcPct val="100000"/>
              </a:lnSpc>
              <a:spcBef>
                <a:spcPts val="0"/>
              </a:spcBef>
              <a:spcAft>
                <a:spcPts val="0"/>
              </a:spcAft>
              <a:buClr>
                <a:schemeClr val="lt1"/>
              </a:buClr>
              <a:buSzPts val="1600"/>
              <a:buFont typeface="Arial"/>
              <a:buChar char="•"/>
            </a:pPr>
            <a:r>
              <a:rPr b="0" i="0" lang="de-DE" sz="1800" u="none" cap="none" strike="noStrike">
                <a:solidFill>
                  <a:schemeClr val="lt1"/>
                </a:solidFill>
                <a:latin typeface="Arial"/>
                <a:ea typeface="Arial"/>
                <a:cs typeface="Arial"/>
                <a:sym typeface="Arial"/>
              </a:rPr>
              <a:t>Goal: Improve reliability and transparency in scientific research</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pic>
        <p:nvPicPr>
          <p:cNvPr id="184" name="Google Shape;184;p12"/>
          <p:cNvPicPr preferRelativeResize="0"/>
          <p:nvPr/>
        </p:nvPicPr>
        <p:blipFill rotWithShape="1">
          <a:blip r:embed="rId3">
            <a:alphaModFix/>
          </a:blip>
          <a:srcRect b="0" l="0" r="56463" t="0"/>
          <a:stretch/>
        </p:blipFill>
        <p:spPr>
          <a:xfrm flipH="1">
            <a:off x="0" y="-1"/>
            <a:ext cx="12204700" cy="6858000"/>
          </a:xfrm>
          <a:prstGeom prst="rect">
            <a:avLst/>
          </a:prstGeom>
          <a:noFill/>
          <a:ln>
            <a:noFill/>
          </a:ln>
        </p:spPr>
      </p:pic>
      <p:sp>
        <p:nvSpPr>
          <p:cNvPr id="185" name="Google Shape;185;p12"/>
          <p:cNvSpPr/>
          <p:nvPr/>
        </p:nvSpPr>
        <p:spPr>
          <a:xfrm>
            <a:off x="-12701" y="0"/>
            <a:ext cx="12204701" cy="95410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de-DE" sz="3200" u="none" cap="none" strike="noStrike">
                <a:solidFill>
                  <a:schemeClr val="lt1"/>
                </a:solidFill>
                <a:latin typeface="Arial"/>
                <a:ea typeface="Arial"/>
                <a:cs typeface="Arial"/>
                <a:sym typeface="Arial"/>
              </a:rPr>
              <a:t>Workflow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Key Components of Reproducible Workflows</a:t>
            </a:r>
            <a:endParaRPr b="1" i="0" sz="2400" u="none" cap="none" strike="noStrike">
              <a:solidFill>
                <a:schemeClr val="lt1"/>
              </a:solidFill>
              <a:latin typeface="Arial"/>
              <a:ea typeface="Arial"/>
              <a:cs typeface="Arial"/>
              <a:sym typeface="Arial"/>
            </a:endParaRPr>
          </a:p>
        </p:txBody>
      </p:sp>
      <p:sp>
        <p:nvSpPr>
          <p:cNvPr id="186" name="Google Shape;186;p12"/>
          <p:cNvSpPr/>
          <p:nvPr/>
        </p:nvSpPr>
        <p:spPr>
          <a:xfrm>
            <a:off x="0" y="1015663"/>
            <a:ext cx="12374354" cy="1323439"/>
          </a:xfrm>
          <a:prstGeom prst="rect">
            <a:avLst/>
          </a:prstGeom>
          <a:noFill/>
          <a:ln>
            <a:noFill/>
          </a:ln>
        </p:spPr>
        <p:txBody>
          <a:bodyPr anchorCtr="0" anchor="t" bIns="45700" lIns="91425" spcFirstLastPara="1" rIns="91425" wrap="square" tIns="45700">
            <a:noAutofit/>
          </a:bodyPr>
          <a:lstStyle/>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87" name="Google Shape;187;p12"/>
          <p:cNvSpPr/>
          <p:nvPr/>
        </p:nvSpPr>
        <p:spPr>
          <a:xfrm>
            <a:off x="0" y="0"/>
            <a:ext cx="12192000" cy="15875"/>
          </a:xfrm>
          <a:prstGeom prst="rect">
            <a:avLst/>
          </a:prstGeom>
          <a:solidFill>
            <a:srgbClr val="0000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8" name="Google Shape;188;p12"/>
          <p:cNvSpPr/>
          <p:nvPr/>
        </p:nvSpPr>
        <p:spPr>
          <a:xfrm>
            <a:off x="384679" y="954107"/>
            <a:ext cx="11519774" cy="230620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Calibri"/>
                <a:ea typeface="Calibri"/>
                <a:cs typeface="Calibri"/>
                <a:sym typeface="Calibri"/>
              </a:rPr>
              <a:t>Key Components of Reproducible Workflows</a:t>
            </a:r>
            <a:endParaRPr b="0" i="0" sz="16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2000"/>
              <a:buFont typeface="Arial"/>
              <a:buChar char="•"/>
            </a:pPr>
            <a:r>
              <a:rPr b="0" i="0" lang="de-DE" sz="2400" u="none" cap="none" strike="noStrike">
                <a:solidFill>
                  <a:schemeClr val="lt1"/>
                </a:solidFill>
                <a:latin typeface="Calibri"/>
                <a:ea typeface="Calibri"/>
                <a:cs typeface="Calibri"/>
                <a:sym typeface="Calibri"/>
              </a:rPr>
              <a:t>Software &amp; Code: Open access, use of open-source</a:t>
            </a:r>
            <a:endParaRPr b="0" i="0" sz="2400" u="none" cap="none" strike="noStrike">
              <a:solidFill>
                <a:schemeClr val="lt1"/>
              </a:solidFill>
              <a:latin typeface="Calibri"/>
              <a:ea typeface="Calibri"/>
              <a:cs typeface="Calibri"/>
              <a:sym typeface="Calibri"/>
            </a:endParaRPr>
          </a:p>
          <a:p>
            <a:pPr indent="-285750" lvl="1" marL="742950" marR="0" rtl="0" algn="l">
              <a:lnSpc>
                <a:spcPct val="100000"/>
              </a:lnSpc>
              <a:spcBef>
                <a:spcPts val="0"/>
              </a:spcBef>
              <a:spcAft>
                <a:spcPts val="0"/>
              </a:spcAft>
              <a:buClr>
                <a:schemeClr val="lt1"/>
              </a:buClr>
              <a:buSzPts val="2000"/>
              <a:buFont typeface="Arial"/>
              <a:buChar char="•"/>
            </a:pPr>
            <a:r>
              <a:rPr b="0" i="0" lang="de-DE" sz="2400" u="none" cap="none" strike="noStrike">
                <a:solidFill>
                  <a:schemeClr val="lt1"/>
                </a:solidFill>
                <a:latin typeface="Calibri"/>
                <a:ea typeface="Calibri"/>
                <a:cs typeface="Calibri"/>
                <a:sym typeface="Calibri"/>
              </a:rPr>
              <a:t>Data &amp; Metadata: FAIR principles, open formats</a:t>
            </a:r>
            <a:endParaRPr b="0" i="0" sz="2400" u="none" cap="none" strike="noStrike">
              <a:solidFill>
                <a:schemeClr val="lt1"/>
              </a:solidFill>
              <a:latin typeface="Calibri"/>
              <a:ea typeface="Calibri"/>
              <a:cs typeface="Calibri"/>
              <a:sym typeface="Calibri"/>
            </a:endParaRPr>
          </a:p>
          <a:p>
            <a:pPr indent="-285750" lvl="1" marL="742950" marR="0" rtl="0" algn="l">
              <a:lnSpc>
                <a:spcPct val="100000"/>
              </a:lnSpc>
              <a:spcBef>
                <a:spcPts val="0"/>
              </a:spcBef>
              <a:spcAft>
                <a:spcPts val="0"/>
              </a:spcAft>
              <a:buClr>
                <a:schemeClr val="lt1"/>
              </a:buClr>
              <a:buSzPts val="2000"/>
              <a:buFont typeface="Arial"/>
              <a:buChar char="•"/>
            </a:pPr>
            <a:r>
              <a:rPr b="0" i="0" lang="de-DE" sz="2400" u="none" cap="none" strike="noStrike">
                <a:solidFill>
                  <a:schemeClr val="lt1"/>
                </a:solidFill>
                <a:latin typeface="Calibri"/>
                <a:ea typeface="Calibri"/>
                <a:cs typeface="Calibri"/>
                <a:sym typeface="Calibri"/>
              </a:rPr>
              <a:t>Environment: Document software versions, containerization (Docker)</a:t>
            </a:r>
            <a:endParaRPr b="0" i="0" sz="16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2000"/>
              <a:buFont typeface="Arial"/>
              <a:buChar char="•"/>
            </a:pPr>
            <a:r>
              <a:rPr b="0" i="0" lang="de-DE" sz="2400" u="none" cap="none" strike="noStrike">
                <a:solidFill>
                  <a:schemeClr val="lt1"/>
                </a:solidFill>
                <a:latin typeface="Calibri"/>
                <a:ea typeface="Calibri"/>
                <a:cs typeface="Calibri"/>
                <a:sym typeface="Calibri"/>
              </a:rPr>
              <a:t>Workflow Definition: Clear process steps, lifecycle management</a:t>
            </a:r>
            <a:endParaRPr b="0" i="0" sz="2400" u="none" cap="none" strike="noStrike">
              <a:solidFill>
                <a:schemeClr val="lt1"/>
              </a:solidFill>
              <a:latin typeface="Calibri"/>
              <a:ea typeface="Calibri"/>
              <a:cs typeface="Calibri"/>
              <a:sym typeface="Calibri"/>
            </a:endParaRPr>
          </a:p>
          <a:p>
            <a:pPr indent="-285750" lvl="1" marL="742950" marR="0" rtl="0" algn="l">
              <a:lnSpc>
                <a:spcPct val="100000"/>
              </a:lnSpc>
              <a:spcBef>
                <a:spcPts val="0"/>
              </a:spcBef>
              <a:spcAft>
                <a:spcPts val="0"/>
              </a:spcAft>
              <a:buClr>
                <a:schemeClr val="lt1"/>
              </a:buClr>
              <a:buSzPts val="2000"/>
              <a:buFont typeface="Arial"/>
              <a:buChar char="•"/>
            </a:pPr>
            <a:r>
              <a:rPr b="0" i="0" lang="de-DE" sz="2400" u="none" cap="none" strike="noStrike">
                <a:solidFill>
                  <a:schemeClr val="lt1"/>
                </a:solidFill>
                <a:latin typeface="Calibri"/>
                <a:ea typeface="Calibri"/>
                <a:cs typeface="Calibri"/>
                <a:sym typeface="Calibri"/>
              </a:rPr>
              <a:t>Provenance: Complete logging and traceability</a:t>
            </a:r>
            <a:endParaRPr b="0" i="0" sz="2400" u="none" cap="none" strike="noStrike">
              <a:solidFill>
                <a:schemeClr val="lt1"/>
              </a:solidFill>
              <a:latin typeface="Calibri"/>
              <a:ea typeface="Calibri"/>
              <a:cs typeface="Calibri"/>
              <a:sym typeface="Calibri"/>
            </a:endParaRPr>
          </a:p>
        </p:txBody>
      </p:sp>
      <p:pic>
        <p:nvPicPr>
          <p:cNvPr id="189" name="Google Shape;189;p12"/>
          <p:cNvPicPr preferRelativeResize="0"/>
          <p:nvPr/>
        </p:nvPicPr>
        <p:blipFill rotWithShape="1">
          <a:blip r:embed="rId4">
            <a:alphaModFix/>
          </a:blip>
          <a:srcRect b="0" l="0" r="0" t="0"/>
          <a:stretch/>
        </p:blipFill>
        <p:spPr>
          <a:xfrm>
            <a:off x="6401050" y="3354766"/>
            <a:ext cx="5733854" cy="3429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13"/>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195" name="Google Shape;195;p13"/>
          <p:cNvSpPr/>
          <p:nvPr/>
        </p:nvSpPr>
        <p:spPr>
          <a:xfrm>
            <a:off x="0" y="0"/>
            <a:ext cx="6135000" cy="954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de-DE" sz="3200" u="none" cap="none" strike="noStrike">
                <a:solidFill>
                  <a:schemeClr val="lt1"/>
                </a:solidFill>
                <a:latin typeface="Arial"/>
                <a:ea typeface="Arial"/>
                <a:cs typeface="Arial"/>
                <a:sym typeface="Arial"/>
              </a:rPr>
              <a:t>Workflow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Benefits of Workflow Management</a:t>
            </a:r>
            <a:endParaRPr b="1" i="0" sz="2400" u="none" cap="none" strike="noStrike">
              <a:solidFill>
                <a:schemeClr val="lt1"/>
              </a:solidFill>
              <a:latin typeface="Arial"/>
              <a:ea typeface="Arial"/>
              <a:cs typeface="Arial"/>
              <a:sym typeface="Arial"/>
            </a:endParaRPr>
          </a:p>
        </p:txBody>
      </p:sp>
      <p:sp>
        <p:nvSpPr>
          <p:cNvPr id="196" name="Google Shape;196;p13"/>
          <p:cNvSpPr/>
          <p:nvPr/>
        </p:nvSpPr>
        <p:spPr>
          <a:xfrm>
            <a:off x="12701" y="1015663"/>
            <a:ext cx="12374354" cy="1323439"/>
          </a:xfrm>
          <a:prstGeom prst="rect">
            <a:avLst/>
          </a:prstGeom>
          <a:noFill/>
          <a:ln>
            <a:noFill/>
          </a:ln>
        </p:spPr>
        <p:txBody>
          <a:bodyPr anchorCtr="0" anchor="t" bIns="45700" lIns="91425" spcFirstLastPara="1" rIns="91425" wrap="square" tIns="45700">
            <a:noAutofit/>
          </a:bodyPr>
          <a:lstStyle/>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grpSp>
        <p:nvGrpSpPr>
          <p:cNvPr id="197" name="Google Shape;197;p13"/>
          <p:cNvGrpSpPr/>
          <p:nvPr/>
        </p:nvGrpSpPr>
        <p:grpSpPr>
          <a:xfrm>
            <a:off x="4214680" y="1124188"/>
            <a:ext cx="6035040" cy="5246370"/>
            <a:chOff x="2842260" y="1524000"/>
            <a:chExt cx="6035040" cy="5246370"/>
          </a:xfrm>
        </p:grpSpPr>
        <p:sp>
          <p:nvSpPr>
            <p:cNvPr id="198" name="Google Shape;198;p13"/>
            <p:cNvSpPr/>
            <p:nvPr/>
          </p:nvSpPr>
          <p:spPr>
            <a:xfrm>
              <a:off x="2895600" y="1524000"/>
              <a:ext cx="5928360" cy="5227320"/>
            </a:xfrm>
            <a:prstGeom prst="roundRect">
              <a:avLst>
                <a:gd fmla="val 16667" name="adj"/>
              </a:avLst>
            </a:prstGeom>
            <a:solidFill>
              <a:schemeClr val="l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99" name="Google Shape;199;p13"/>
            <p:cNvPicPr preferRelativeResize="0"/>
            <p:nvPr/>
          </p:nvPicPr>
          <p:blipFill rotWithShape="1">
            <a:blip r:embed="rId4">
              <a:alphaModFix/>
            </a:blip>
            <a:srcRect b="0" l="0" r="0" t="20452"/>
            <a:stretch/>
          </p:blipFill>
          <p:spPr>
            <a:xfrm>
              <a:off x="2842260" y="1969770"/>
              <a:ext cx="6035040" cy="4800600"/>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pic>
        <p:nvPicPr>
          <p:cNvPr id="204" name="Google Shape;204;p14"/>
          <p:cNvPicPr preferRelativeResize="0"/>
          <p:nvPr/>
        </p:nvPicPr>
        <p:blipFill rotWithShape="1">
          <a:blip r:embed="rId3">
            <a:alphaModFix/>
          </a:blip>
          <a:srcRect b="0" l="0" r="56463" t="0"/>
          <a:stretch/>
        </p:blipFill>
        <p:spPr>
          <a:xfrm flipH="1">
            <a:off x="-2" y="0"/>
            <a:ext cx="12204702" cy="6857999"/>
          </a:xfrm>
          <a:prstGeom prst="rect">
            <a:avLst/>
          </a:prstGeom>
          <a:noFill/>
          <a:ln>
            <a:noFill/>
          </a:ln>
        </p:spPr>
      </p:pic>
      <p:sp>
        <p:nvSpPr>
          <p:cNvPr id="205" name="Google Shape;205;p14"/>
          <p:cNvSpPr/>
          <p:nvPr/>
        </p:nvSpPr>
        <p:spPr>
          <a:xfrm>
            <a:off x="12701" y="1015663"/>
            <a:ext cx="12374400" cy="1323300"/>
          </a:xfrm>
          <a:prstGeom prst="rect">
            <a:avLst/>
          </a:prstGeom>
          <a:noFill/>
          <a:ln>
            <a:noFill/>
          </a:ln>
        </p:spPr>
        <p:txBody>
          <a:bodyPr anchorCtr="0" anchor="t" bIns="45700" lIns="91425" spcFirstLastPara="1" rIns="91425" wrap="square" tIns="45700">
            <a:noAutofit/>
          </a:bodyPr>
          <a:lstStyle/>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206" name="Google Shape;206;p14"/>
          <p:cNvSpPr txBox="1"/>
          <p:nvPr/>
        </p:nvSpPr>
        <p:spPr>
          <a:xfrm>
            <a:off x="730200" y="1295500"/>
            <a:ext cx="10341000" cy="20319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00FF00"/>
                </a:solidFill>
                <a:latin typeface="Arial"/>
                <a:ea typeface="Arial"/>
                <a:cs typeface="Arial"/>
                <a:sym typeface="Arial"/>
              </a:rPr>
              <a:t>Wrap-Up: </a:t>
            </a:r>
            <a:endParaRPr b="1" i="0" sz="2400" u="none" cap="none" strike="noStrike">
              <a:solidFill>
                <a:srgbClr val="00FF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A scientific workflow is only as strong as its weakest, most confusing step. Your goal is to eliminate ambiguity and make your process self-explanatory.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p15"/>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grpSp>
        <p:nvGrpSpPr>
          <p:cNvPr id="212" name="Google Shape;212;p15"/>
          <p:cNvGrpSpPr/>
          <p:nvPr/>
        </p:nvGrpSpPr>
        <p:grpSpPr>
          <a:xfrm>
            <a:off x="2313422" y="4586880"/>
            <a:ext cx="7407076" cy="2007620"/>
            <a:chOff x="-12699" y="3251200"/>
            <a:chExt cx="8097208" cy="2276291"/>
          </a:xfrm>
        </p:grpSpPr>
        <p:pic>
          <p:nvPicPr>
            <p:cNvPr id="213" name="Google Shape;213;p15"/>
            <p:cNvPicPr preferRelativeResize="0"/>
            <p:nvPr/>
          </p:nvPicPr>
          <p:blipFill rotWithShape="1">
            <a:blip r:embed="rId4">
              <a:alphaModFix/>
            </a:blip>
            <a:srcRect b="18347" l="0" r="0" t="0"/>
            <a:stretch/>
          </p:blipFill>
          <p:spPr>
            <a:xfrm>
              <a:off x="-12699" y="3251200"/>
              <a:ext cx="8097208" cy="2276291"/>
            </a:xfrm>
            <a:prstGeom prst="rect">
              <a:avLst/>
            </a:prstGeom>
            <a:noFill/>
            <a:ln>
              <a:noFill/>
            </a:ln>
          </p:spPr>
        </p:pic>
        <p:pic>
          <p:nvPicPr>
            <p:cNvPr id="214" name="Google Shape;214;p15"/>
            <p:cNvPicPr preferRelativeResize="0"/>
            <p:nvPr/>
          </p:nvPicPr>
          <p:blipFill rotWithShape="1">
            <a:blip r:embed="rId5">
              <a:alphaModFix/>
            </a:blip>
            <a:srcRect b="0" l="0" r="0" t="0"/>
            <a:stretch/>
          </p:blipFill>
          <p:spPr>
            <a:xfrm>
              <a:off x="2404050" y="4108576"/>
              <a:ext cx="2466399" cy="543900"/>
            </a:xfrm>
            <a:prstGeom prst="rect">
              <a:avLst/>
            </a:prstGeom>
            <a:noFill/>
            <a:ln>
              <a:noFill/>
            </a:ln>
          </p:spPr>
        </p:pic>
      </p:grpSp>
      <p:sp>
        <p:nvSpPr>
          <p:cNvPr id="215" name="Google Shape;215;p15"/>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500"/>
              <a:buFont typeface="Arial"/>
              <a:buNone/>
            </a:pPr>
            <a:r>
              <a:rPr b="1" i="0" lang="de-DE" sz="5500" u="none" cap="none" strike="noStrike">
                <a:solidFill>
                  <a:srgbClr val="FFE599"/>
                </a:solidFill>
                <a:latin typeface="Arial"/>
                <a:ea typeface="Arial"/>
                <a:cs typeface="Arial"/>
                <a:sym typeface="Arial"/>
              </a:rPr>
              <a:t>MODULE 20.</a:t>
            </a:r>
            <a:r>
              <a:rPr b="1" i="0" lang="de-DE" sz="5500" u="none" cap="none" strike="noStrike">
                <a:solidFill>
                  <a:srgbClr val="FFFFFF"/>
                </a:solidFill>
                <a:latin typeface="Arial"/>
                <a:ea typeface="Arial"/>
                <a:cs typeface="Arial"/>
                <a:sym typeface="Arial"/>
              </a:rPr>
              <a:t> </a:t>
            </a:r>
            <a:endParaRPr/>
          </a:p>
          <a:p>
            <a:pPr indent="0" lvl="0" marL="0" marR="0" rtl="0" algn="ctr">
              <a:lnSpc>
                <a:spcPct val="100000"/>
              </a:lnSpc>
              <a:spcBef>
                <a:spcPts val="0"/>
              </a:spcBef>
              <a:spcAft>
                <a:spcPts val="0"/>
              </a:spcAft>
              <a:buClr>
                <a:srgbClr val="000000"/>
              </a:buClr>
              <a:buSzPts val="5500"/>
              <a:buFont typeface="Arial"/>
              <a:buNone/>
            </a:pPr>
            <a:r>
              <a:rPr b="1" i="0" lang="de-DE" sz="5100" u="none" cap="none" strike="noStrike">
                <a:solidFill>
                  <a:schemeClr val="lt1"/>
                </a:solidFill>
                <a:latin typeface="Arial"/>
                <a:ea typeface="Arial"/>
                <a:cs typeface="Arial"/>
                <a:sym typeface="Arial"/>
              </a:rPr>
              <a:t>The Master Blueprint</a:t>
            </a:r>
            <a:endParaRPr b="1" i="0" sz="51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500"/>
              <a:buFont typeface="Arial"/>
              <a:buNone/>
            </a:pPr>
            <a:r>
              <a:t/>
            </a:r>
            <a:endParaRPr b="1" i="0" sz="51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1" lang="de-DE" sz="3600" u="none" cap="none" strike="noStrike">
                <a:solidFill>
                  <a:srgbClr val="FFFFFF"/>
                </a:solidFill>
                <a:latin typeface="Arial"/>
                <a:ea typeface="Arial"/>
                <a:cs typeface="Arial"/>
                <a:sym typeface="Arial"/>
              </a:rPr>
              <a:t>Version Control Systems (Git/GitHub) for collaboration and project management</a:t>
            </a:r>
            <a:endParaRPr b="1" i="1" sz="3600" u="none" cap="none" strike="noStrike">
              <a:solidFill>
                <a:srgbClr val="FFFFFF"/>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16"/>
          <p:cNvPicPr preferRelativeResize="0"/>
          <p:nvPr/>
        </p:nvPicPr>
        <p:blipFill rotWithShape="1">
          <a:blip r:embed="rId3">
            <a:alphaModFix/>
          </a:blip>
          <a:srcRect b="0" l="0" r="56463" t="0"/>
          <a:stretch/>
        </p:blipFill>
        <p:spPr>
          <a:xfrm flipH="1">
            <a:off x="0" y="0"/>
            <a:ext cx="12204702" cy="6857999"/>
          </a:xfrm>
          <a:prstGeom prst="rect">
            <a:avLst/>
          </a:prstGeom>
          <a:noFill/>
          <a:ln>
            <a:noFill/>
          </a:ln>
        </p:spPr>
      </p:pic>
      <p:sp>
        <p:nvSpPr>
          <p:cNvPr id="221" name="Google Shape;221;p16"/>
          <p:cNvSpPr/>
          <p:nvPr/>
        </p:nvSpPr>
        <p:spPr>
          <a:xfrm>
            <a:off x="312300" y="1648584"/>
            <a:ext cx="6680396" cy="29565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C000"/>
                </a:solidFill>
                <a:latin typeface="Arial"/>
                <a:ea typeface="Arial"/>
                <a:cs typeface="Arial"/>
                <a:sym typeface="Arial"/>
              </a:rPr>
              <a:t>The Problem: </a:t>
            </a:r>
            <a:r>
              <a:rPr b="1" i="0" lang="de-DE" sz="3200" u="none" cap="none" strike="noStrike">
                <a:solidFill>
                  <a:schemeClr val="lt1"/>
                </a:solidFill>
                <a:latin typeface="Arial"/>
                <a:ea typeface="Arial"/>
                <a:cs typeface="Arial"/>
                <a:sym typeface="Arial"/>
              </a:rPr>
              <a:t>You receive a document which you need to review. But you are not the only one.</a:t>
            </a:r>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FF00"/>
                </a:solidFill>
                <a:latin typeface="Arial"/>
                <a:ea typeface="Arial"/>
                <a:cs typeface="Arial"/>
                <a:sym typeface="Arial"/>
              </a:rPr>
              <a:t>Your Mission: </a:t>
            </a:r>
            <a:r>
              <a:rPr b="1" i="0" lang="de-DE" sz="3200" u="none" cap="none" strike="noStrike">
                <a:solidFill>
                  <a:schemeClr val="lt1"/>
                </a:solidFill>
                <a:latin typeface="Arial"/>
                <a:ea typeface="Arial"/>
                <a:cs typeface="Arial"/>
                <a:sym typeface="Arial"/>
              </a:rPr>
              <a:t>Identify who made each change and what is the final important information.</a:t>
            </a:r>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p:txBody>
      </p:sp>
      <p:pic>
        <p:nvPicPr>
          <p:cNvPr descr="Warning with solid fill" id="222" name="Google Shape;222;p16"/>
          <p:cNvPicPr preferRelativeResize="0"/>
          <p:nvPr/>
        </p:nvPicPr>
        <p:blipFill rotWithShape="1">
          <a:blip r:embed="rId4">
            <a:alphaModFix/>
          </a:blip>
          <a:srcRect b="0" l="0" r="0" t="0"/>
          <a:stretch/>
        </p:blipFill>
        <p:spPr>
          <a:xfrm>
            <a:off x="11311294" y="6042686"/>
            <a:ext cx="673221" cy="673221"/>
          </a:xfrm>
          <a:prstGeom prst="rect">
            <a:avLst/>
          </a:prstGeom>
          <a:noFill/>
          <a:ln>
            <a:noFill/>
          </a:ln>
        </p:spPr>
      </p:pic>
      <p:sp>
        <p:nvSpPr>
          <p:cNvPr id="223" name="Google Shape;223;p16"/>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rgbClr val="FFFFFF"/>
                </a:solidFill>
                <a:latin typeface="Arial"/>
                <a:ea typeface="Arial"/>
                <a:cs typeface="Arial"/>
                <a:sym typeface="Arial"/>
              </a:rPr>
              <a:t>20. </a:t>
            </a:r>
            <a:r>
              <a:rPr b="1" i="0" lang="de-DE" sz="5400" u="none" cap="none" strike="noStrike">
                <a:solidFill>
                  <a:schemeClr val="lt1"/>
                </a:solidFill>
                <a:latin typeface="Arial"/>
                <a:ea typeface="Arial"/>
                <a:cs typeface="Arial"/>
                <a:sym typeface="Arial"/>
              </a:rPr>
              <a:t>The Master Blueprint</a:t>
            </a:r>
            <a:endParaRPr b="1" i="0" sz="5400" u="none" cap="none" strike="noStrike">
              <a:solidFill>
                <a:schemeClr val="lt1"/>
              </a:solidFill>
              <a:latin typeface="Arial"/>
              <a:ea typeface="Arial"/>
              <a:cs typeface="Arial"/>
              <a:sym typeface="Arial"/>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pic>
        <p:nvPicPr>
          <p:cNvPr descr="20+ Corrected Paper Stock Illustrations, Royalty-Free Vector ..." id="224" name="Google Shape;224;p16"/>
          <p:cNvPicPr preferRelativeResize="0"/>
          <p:nvPr/>
        </p:nvPicPr>
        <p:blipFill rotWithShape="1">
          <a:blip r:embed="rId5">
            <a:alphaModFix/>
          </a:blip>
          <a:srcRect b="0" l="0" r="0" t="0"/>
          <a:stretch/>
        </p:blipFill>
        <p:spPr>
          <a:xfrm rot="298743">
            <a:off x="7567448" y="1835171"/>
            <a:ext cx="4154870" cy="2769913"/>
          </a:xfrm>
          <a:prstGeom prst="rect">
            <a:avLst/>
          </a:prstGeom>
          <a:noFill/>
          <a:ln cap="flat" cmpd="sng" w="76200">
            <a:solidFill>
              <a:schemeClr val="lt1"/>
            </a:solidFill>
            <a:prstDash val="solid"/>
            <a:round/>
            <a:headEnd len="sm" w="sm" type="none"/>
            <a:tailEnd len="sm" w="sm" type="none"/>
          </a:ln>
          <a:effectLst>
            <a:outerShdw blurRad="50800" rotWithShape="0" algn="tl" dir="2700000" dist="38100">
              <a:srgbClr val="000000">
                <a:alpha val="4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17"/>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230" name="Google Shape;230;p17"/>
          <p:cNvSpPr/>
          <p:nvPr/>
        </p:nvSpPr>
        <p:spPr>
          <a:xfrm>
            <a:off x="227625" y="436000"/>
            <a:ext cx="10524458" cy="5939575"/>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FFFF00"/>
                </a:solidFill>
                <a:latin typeface="Arial"/>
                <a:ea typeface="Arial"/>
                <a:cs typeface="Arial"/>
                <a:sym typeface="Arial"/>
              </a:rPr>
              <a:t>TASK: </a:t>
            </a:r>
            <a:r>
              <a:rPr b="1" i="0" lang="de-DE" sz="2400" u="none" cap="none" strike="noStrike">
                <a:solidFill>
                  <a:schemeClr val="lt1"/>
                </a:solidFill>
                <a:latin typeface="Arial"/>
                <a:ea typeface="Arial"/>
                <a:cs typeface="Arial"/>
                <a:sym typeface="Arial"/>
              </a:rPr>
              <a:t>Your group gets one sheet of paper (the "Shared Document") with a sentence: </a:t>
            </a:r>
            <a:r>
              <a:rPr b="1" i="1" lang="de-DE" sz="2400" u="none" cap="none" strike="noStrike">
                <a:solidFill>
                  <a:schemeClr val="lt1"/>
                </a:solidFill>
                <a:latin typeface="Arial"/>
                <a:ea typeface="Arial"/>
                <a:cs typeface="Arial"/>
                <a:sym typeface="Arial"/>
              </a:rPr>
              <a:t>Finding: The average biomass at Site Alpha is 15.2 g.</a:t>
            </a:r>
            <a:endParaRPr b="1" i="1"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342900" lvl="0" marL="876300" marR="0" rtl="0" algn="just">
              <a:lnSpc>
                <a:spcPct val="100000"/>
              </a:lnSpc>
              <a:spcBef>
                <a:spcPts val="0"/>
              </a:spcBef>
              <a:spcAft>
                <a:spcPts val="0"/>
              </a:spcAft>
              <a:buClr>
                <a:schemeClr val="lt1"/>
              </a:buClr>
              <a:buSzPts val="2400"/>
              <a:buFont typeface="Arial"/>
              <a:buChar char="•"/>
            </a:pPr>
            <a:r>
              <a:rPr b="1" i="0" lang="de-DE" sz="2400" u="none" cap="none" strike="noStrike">
                <a:solidFill>
                  <a:schemeClr val="lt1"/>
                </a:solidFill>
                <a:latin typeface="Arial"/>
                <a:ea typeface="Arial"/>
                <a:cs typeface="Arial"/>
                <a:sym typeface="Arial"/>
              </a:rPr>
              <a:t>Now circle the paper around the group and make changes, one by one. </a:t>
            </a:r>
            <a:endParaRPr/>
          </a:p>
          <a:p>
            <a:pPr indent="0" lvl="0" marL="533400" marR="0" rtl="0" algn="just">
              <a:lnSpc>
                <a:spcPct val="100000"/>
              </a:lnSpc>
              <a:spcBef>
                <a:spcPts val="0"/>
              </a:spcBef>
              <a:spcAft>
                <a:spcPts val="0"/>
              </a:spcAft>
              <a:buNone/>
            </a:pPr>
            <a:r>
              <a:t/>
            </a:r>
            <a:endParaRPr b="1" i="0" sz="2400" u="none" cap="none" strike="noStrike">
              <a:solidFill>
                <a:schemeClr val="lt1"/>
              </a:solidFill>
              <a:latin typeface="Arial"/>
              <a:ea typeface="Arial"/>
              <a:cs typeface="Arial"/>
              <a:sym typeface="Arial"/>
            </a:endParaRPr>
          </a:p>
          <a:p>
            <a:pPr indent="-342900" lvl="0" marL="876300" marR="0" rtl="0" algn="just">
              <a:lnSpc>
                <a:spcPct val="100000"/>
              </a:lnSpc>
              <a:spcBef>
                <a:spcPts val="0"/>
              </a:spcBef>
              <a:spcAft>
                <a:spcPts val="0"/>
              </a:spcAft>
              <a:buClr>
                <a:schemeClr val="lt1"/>
              </a:buClr>
              <a:buSzPts val="2400"/>
              <a:buFont typeface="Arial"/>
              <a:buChar char="•"/>
            </a:pPr>
            <a:r>
              <a:rPr b="1" i="0" lang="de-DE" sz="2400" u="none" cap="none" strike="noStrike">
                <a:solidFill>
                  <a:schemeClr val="lt1"/>
                </a:solidFill>
                <a:latin typeface="Arial"/>
                <a:ea typeface="Arial"/>
                <a:cs typeface="Arial"/>
                <a:sym typeface="Arial"/>
              </a:rPr>
              <a:t>Do not show the others which changes you made.</a:t>
            </a:r>
            <a:endParaRPr b="1" i="0" sz="2400" u="none" cap="none" strike="noStrike">
              <a:solidFill>
                <a:schemeClr val="lt1"/>
              </a:solidFill>
              <a:latin typeface="Arial"/>
              <a:ea typeface="Arial"/>
              <a:cs typeface="Arial"/>
              <a:sym typeface="Arial"/>
            </a:endParaRPr>
          </a:p>
          <a:p>
            <a:pPr indent="-190500" lvl="0" marL="876300" marR="0" rtl="0" algn="just">
              <a:lnSpc>
                <a:spcPct val="100000"/>
              </a:lnSpc>
              <a:spcBef>
                <a:spcPts val="0"/>
              </a:spcBef>
              <a:spcAft>
                <a:spcPts val="0"/>
              </a:spcAft>
              <a:buClr>
                <a:schemeClr val="lt1"/>
              </a:buClr>
              <a:buSzPts val="2400"/>
              <a:buFont typeface="Arial"/>
              <a:buNone/>
            </a:pPr>
            <a:r>
              <a:t/>
            </a:r>
            <a:endParaRPr b="1" i="0" sz="2400" u="none" cap="none" strike="noStrike">
              <a:solidFill>
                <a:schemeClr val="lt1"/>
              </a:solidFill>
              <a:latin typeface="Arial"/>
              <a:ea typeface="Arial"/>
              <a:cs typeface="Arial"/>
              <a:sym typeface="Arial"/>
            </a:endParaRPr>
          </a:p>
          <a:p>
            <a:pPr indent="-342900" lvl="0" marL="876300" marR="0" rtl="0" algn="just">
              <a:lnSpc>
                <a:spcPct val="100000"/>
              </a:lnSpc>
              <a:spcBef>
                <a:spcPts val="0"/>
              </a:spcBef>
              <a:spcAft>
                <a:spcPts val="0"/>
              </a:spcAft>
              <a:buClr>
                <a:schemeClr val="lt1"/>
              </a:buClr>
              <a:buSzPts val="2400"/>
              <a:buFont typeface="Arial"/>
              <a:buChar char="•"/>
            </a:pPr>
            <a:r>
              <a:rPr b="1" i="0" lang="de-DE" sz="2400" u="none" cap="none" strike="noStrike">
                <a:solidFill>
                  <a:schemeClr val="lt1"/>
                </a:solidFill>
                <a:latin typeface="Arial"/>
                <a:ea typeface="Arial"/>
                <a:cs typeface="Arial"/>
                <a:sym typeface="Arial"/>
              </a:rPr>
              <a:t>Do this 2 rounds per person</a:t>
            </a:r>
            <a:endParaRPr b="1" i="0" sz="2400" u="none" cap="none" strike="noStrike">
              <a:solidFill>
                <a:schemeClr val="lt1"/>
              </a:solidFill>
              <a:latin typeface="Arial"/>
              <a:ea typeface="Arial"/>
              <a:cs typeface="Arial"/>
              <a:sym typeface="Arial"/>
            </a:endParaRPr>
          </a:p>
          <a:p>
            <a:pPr indent="0" lvl="0" marL="533400" marR="0" rtl="0" algn="just">
              <a:lnSpc>
                <a:spcPct val="100000"/>
              </a:lnSpc>
              <a:spcBef>
                <a:spcPts val="0"/>
              </a:spcBef>
              <a:spcAft>
                <a:spcPts val="0"/>
              </a:spcAft>
              <a:buNone/>
            </a:pPr>
            <a:r>
              <a:t/>
            </a:r>
            <a:endParaRPr b="1" i="0" sz="2400" u="none" cap="none" strike="noStrike">
              <a:solidFill>
                <a:schemeClr val="lt1"/>
              </a:solidFill>
              <a:latin typeface="Arial"/>
              <a:ea typeface="Arial"/>
              <a:cs typeface="Arial"/>
              <a:sym typeface="Arial"/>
            </a:endParaRPr>
          </a:p>
          <a:p>
            <a:pPr indent="-342900" lvl="0" marL="876300" marR="0" rtl="0" algn="just">
              <a:lnSpc>
                <a:spcPct val="100000"/>
              </a:lnSpc>
              <a:spcBef>
                <a:spcPts val="0"/>
              </a:spcBef>
              <a:spcAft>
                <a:spcPts val="0"/>
              </a:spcAft>
              <a:buClr>
                <a:schemeClr val="lt1"/>
              </a:buClr>
              <a:buSzPts val="2400"/>
              <a:buFont typeface="Arial"/>
              <a:buChar char="•"/>
            </a:pPr>
            <a:r>
              <a:rPr b="1" i="0" lang="de-DE" sz="2400" u="none" cap="none" strike="noStrike">
                <a:solidFill>
                  <a:schemeClr val="lt1"/>
                </a:solidFill>
                <a:latin typeface="Arial"/>
                <a:ea typeface="Arial"/>
                <a:cs typeface="Arial"/>
                <a:sym typeface="Arial"/>
              </a:rPr>
              <a:t>Don‘t be shy in changing the paper!</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2F5496"/>
                </a:solidFill>
                <a:highlight>
                  <a:srgbClr val="FFFF00"/>
                </a:highlight>
                <a:latin typeface="Arial"/>
                <a:ea typeface="Arial"/>
                <a:cs typeface="Arial"/>
                <a:sym typeface="Arial"/>
              </a:rPr>
              <a:t>Discussion:</a:t>
            </a:r>
            <a:r>
              <a:rPr b="1" i="0" lang="de-DE" sz="2400" u="none" cap="none" strike="noStrike">
                <a:solidFill>
                  <a:schemeClr val="lt1"/>
                </a:solidFill>
                <a:latin typeface="Arial"/>
                <a:ea typeface="Arial"/>
                <a:cs typeface="Arial"/>
                <a:sym typeface="Arial"/>
              </a:rPr>
              <a:t> </a:t>
            </a:r>
            <a:r>
              <a:rPr b="1" i="1" lang="de-DE" sz="2400" u="none" cap="none" strike="noStrike">
                <a:solidFill>
                  <a:schemeClr val="lt1"/>
                </a:solidFill>
                <a:latin typeface="Arial"/>
                <a:ea typeface="Arial"/>
                <a:cs typeface="Arial"/>
                <a:sym typeface="Arial"/>
              </a:rPr>
              <a:t>Who changed the biomass value? When? Why? What if we wanted to go back to the second value?</a:t>
            </a:r>
            <a:endParaRPr b="1" i="1"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p:txBody>
      </p:sp>
      <p:pic>
        <p:nvPicPr>
          <p:cNvPr id="231" name="Google Shape;231;p17"/>
          <p:cNvPicPr preferRelativeResize="0"/>
          <p:nvPr/>
        </p:nvPicPr>
        <p:blipFill rotWithShape="1">
          <a:blip r:embed="rId4">
            <a:alphaModFix/>
          </a:blip>
          <a:srcRect b="0" l="0" r="0" t="0"/>
          <a:stretch/>
        </p:blipFill>
        <p:spPr>
          <a:xfrm>
            <a:off x="10863975" y="0"/>
            <a:ext cx="1093124" cy="1222975"/>
          </a:xfrm>
          <a:prstGeom prst="rect">
            <a:avLst/>
          </a:prstGeom>
          <a:noFill/>
          <a:ln>
            <a:noFill/>
          </a:ln>
        </p:spPr>
      </p:pic>
      <p:pic>
        <p:nvPicPr>
          <p:cNvPr descr="Send with solid fill" id="232" name="Google Shape;232;p17"/>
          <p:cNvPicPr preferRelativeResize="0"/>
          <p:nvPr/>
        </p:nvPicPr>
        <p:blipFill rotWithShape="1">
          <a:blip r:embed="rId5">
            <a:alphaModFix/>
          </a:blip>
          <a:srcRect b="0" l="0" r="0" t="0"/>
          <a:stretch/>
        </p:blipFill>
        <p:spPr>
          <a:xfrm>
            <a:off x="11172500" y="5983275"/>
            <a:ext cx="784599" cy="7845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pic>
        <p:nvPicPr>
          <p:cNvPr id="237" name="Google Shape;237;p18"/>
          <p:cNvPicPr preferRelativeResize="0"/>
          <p:nvPr/>
        </p:nvPicPr>
        <p:blipFill rotWithShape="1">
          <a:blip r:embed="rId3">
            <a:alphaModFix/>
          </a:blip>
          <a:srcRect b="0" l="0" r="0" t="0"/>
          <a:stretch/>
        </p:blipFill>
        <p:spPr>
          <a:xfrm>
            <a:off x="572277" y="-251927"/>
            <a:ext cx="11178073" cy="838355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p19"/>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243" name="Google Shape;243;p19"/>
          <p:cNvSpPr/>
          <p:nvPr/>
        </p:nvSpPr>
        <p:spPr>
          <a:xfrm>
            <a:off x="227625" y="436000"/>
            <a:ext cx="10524458" cy="604047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FFFF00"/>
                </a:solidFill>
                <a:latin typeface="Arial"/>
                <a:ea typeface="Arial"/>
                <a:cs typeface="Arial"/>
                <a:sym typeface="Arial"/>
              </a:rPr>
              <a:t>TASK: </a:t>
            </a:r>
            <a:r>
              <a:rPr b="1" i="0" lang="de-DE" sz="2400" u="none" cap="none" strike="noStrike">
                <a:solidFill>
                  <a:schemeClr val="lt1"/>
                </a:solidFill>
                <a:latin typeface="Arial"/>
                <a:ea typeface="Arial"/>
                <a:cs typeface="Arial"/>
                <a:sym typeface="Arial"/>
              </a:rPr>
              <a:t>Start with a fresh "Master Blueprint" sheet of paper and a separate "Logbook" notebook.</a:t>
            </a:r>
            <a:endParaRPr b="1" i="0" sz="2400" u="none" cap="none" strike="noStrike">
              <a:solidFill>
                <a:schemeClr val="lt1"/>
              </a:solidFill>
              <a:latin typeface="Arial"/>
              <a:ea typeface="Arial"/>
              <a:cs typeface="Arial"/>
              <a:sym typeface="Arial"/>
            </a:endParaRPr>
          </a:p>
          <a:p>
            <a:pPr indent="-190500" lvl="0" marL="34290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342900" lvl="0" marL="419100" marR="0" rtl="0" algn="just">
              <a:lnSpc>
                <a:spcPct val="100000"/>
              </a:lnSpc>
              <a:spcBef>
                <a:spcPts val="0"/>
              </a:spcBef>
              <a:spcAft>
                <a:spcPts val="0"/>
              </a:spcAft>
              <a:buClr>
                <a:schemeClr val="lt1"/>
              </a:buClr>
              <a:buSzPts val="2400"/>
              <a:buFont typeface="Arial"/>
              <a:buChar char="•"/>
            </a:pPr>
            <a:r>
              <a:rPr b="1" i="0" lang="de-DE" sz="2400" u="none" cap="none" strike="noStrike">
                <a:solidFill>
                  <a:srgbClr val="FFFF00"/>
                </a:solidFill>
                <a:latin typeface="Arial"/>
                <a:ea typeface="Arial"/>
                <a:cs typeface="Arial"/>
                <a:sym typeface="Arial"/>
              </a:rPr>
              <a:t>Rule:</a:t>
            </a:r>
            <a:r>
              <a:rPr b="1" i="0" lang="de-DE" sz="2400" u="none" cap="none" strike="noStrike">
                <a:solidFill>
                  <a:schemeClr val="lt1"/>
                </a:solidFill>
                <a:latin typeface="Arial"/>
                <a:ea typeface="Arial"/>
                <a:cs typeface="Arial"/>
                <a:sym typeface="Arial"/>
              </a:rPr>
              <a:t> To change the master blueprint, you must first make an entry in the Logbook.</a:t>
            </a:r>
            <a:endParaRPr b="1" i="0" sz="2400" u="none" cap="none" strike="noStrike">
              <a:solidFill>
                <a:schemeClr val="lt1"/>
              </a:solidFill>
              <a:latin typeface="Arial"/>
              <a:ea typeface="Arial"/>
              <a:cs typeface="Arial"/>
              <a:sym typeface="Arial"/>
            </a:endParaRPr>
          </a:p>
          <a:p>
            <a:pPr indent="-190500" lvl="0" marL="34290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342900" lvl="0" marL="419100" marR="0" rtl="0" algn="just">
              <a:lnSpc>
                <a:spcPct val="100000"/>
              </a:lnSpc>
              <a:spcBef>
                <a:spcPts val="0"/>
              </a:spcBef>
              <a:spcAft>
                <a:spcPts val="0"/>
              </a:spcAft>
              <a:buClr>
                <a:schemeClr val="lt1"/>
              </a:buClr>
              <a:buSzPts val="2400"/>
              <a:buFont typeface="Arial"/>
              <a:buChar char="•"/>
            </a:pPr>
            <a:r>
              <a:rPr b="1" i="0" lang="de-DE" sz="2400" u="none" cap="none" strike="noStrike">
                <a:solidFill>
                  <a:schemeClr val="lt1"/>
                </a:solidFill>
                <a:latin typeface="Arial"/>
                <a:ea typeface="Arial"/>
                <a:cs typeface="Arial"/>
                <a:sym typeface="Arial"/>
              </a:rPr>
              <a:t>Example Logbook Entry: Date: 10/26 | Author: Eva | Change: Corrected biomass from 15.2g to 14.8g. </a:t>
            </a:r>
            <a:r>
              <a:rPr b="1" i="0" lang="de-DE" sz="2400" u="none" cap="none" strike="noStrike">
                <a:solidFill>
                  <a:srgbClr val="FF0000"/>
                </a:solidFill>
                <a:latin typeface="Arial"/>
                <a:ea typeface="Arial"/>
                <a:cs typeface="Arial"/>
                <a:sym typeface="Arial"/>
              </a:rPr>
              <a:t>| Reason: Re-ran calculation after removing outlier sample #A-07.</a:t>
            </a:r>
            <a:endParaRPr/>
          </a:p>
          <a:p>
            <a:pPr indent="-190500" lvl="0" marL="419100" marR="0" rtl="0" algn="just">
              <a:lnSpc>
                <a:spcPct val="100000"/>
              </a:lnSpc>
              <a:spcBef>
                <a:spcPts val="0"/>
              </a:spcBef>
              <a:spcAft>
                <a:spcPts val="0"/>
              </a:spcAft>
              <a:buClr>
                <a:schemeClr val="lt1"/>
              </a:buClr>
              <a:buSzPts val="2400"/>
              <a:buFont typeface="Arial"/>
              <a:buNone/>
            </a:pPr>
            <a:r>
              <a:t/>
            </a:r>
            <a:endParaRPr b="1" i="0" sz="2400" u="none" cap="none" strike="noStrike">
              <a:solidFill>
                <a:srgbClr val="FF0000"/>
              </a:solidFill>
              <a:latin typeface="Arial"/>
              <a:ea typeface="Arial"/>
              <a:cs typeface="Arial"/>
              <a:sym typeface="Arial"/>
            </a:endParaRPr>
          </a:p>
          <a:p>
            <a:pPr indent="-342900" lvl="0" marL="419100" marR="0" rtl="0" algn="just">
              <a:lnSpc>
                <a:spcPct val="100000"/>
              </a:lnSpc>
              <a:spcBef>
                <a:spcPts val="0"/>
              </a:spcBef>
              <a:spcAft>
                <a:spcPts val="0"/>
              </a:spcAft>
              <a:buClr>
                <a:schemeClr val="lt1"/>
              </a:buClr>
              <a:buSzPts val="2400"/>
              <a:buFont typeface="Arial"/>
              <a:buChar char="•"/>
            </a:pPr>
            <a:r>
              <a:rPr b="1" i="0" lang="de-DE" sz="2400" u="none" cap="none" strike="noStrike">
                <a:solidFill>
                  <a:schemeClr val="lt1"/>
                </a:solidFill>
                <a:latin typeface="Arial"/>
                <a:ea typeface="Arial"/>
                <a:cs typeface="Arial"/>
                <a:sym typeface="Arial"/>
              </a:rPr>
              <a:t>After writing the log entry, the author makes the change on the master blueprint. Now you have a perfect history of the project.</a:t>
            </a:r>
            <a:endParaRPr/>
          </a:p>
          <a:p>
            <a:pPr indent="-190500" lvl="0" marL="419100" marR="0" rtl="0" algn="just">
              <a:lnSpc>
                <a:spcPct val="100000"/>
              </a:lnSpc>
              <a:spcBef>
                <a:spcPts val="0"/>
              </a:spcBef>
              <a:spcAft>
                <a:spcPts val="0"/>
              </a:spcAft>
              <a:buClr>
                <a:schemeClr val="lt1"/>
              </a:buClr>
              <a:buSzPts val="2400"/>
              <a:buFont typeface="Arial"/>
              <a:buNone/>
            </a:pPr>
            <a:r>
              <a:t/>
            </a:r>
            <a:endParaRPr b="1" i="0" sz="2400" u="none" cap="none" strike="noStrike">
              <a:solidFill>
                <a:schemeClr val="lt1"/>
              </a:solidFill>
              <a:latin typeface="Arial"/>
              <a:ea typeface="Arial"/>
              <a:cs typeface="Arial"/>
              <a:sym typeface="Arial"/>
            </a:endParaRPr>
          </a:p>
          <a:p>
            <a:pPr indent="-342900" lvl="0" marL="419100" marR="0" rtl="0" algn="just">
              <a:lnSpc>
                <a:spcPct val="100000"/>
              </a:lnSpc>
              <a:spcBef>
                <a:spcPts val="0"/>
              </a:spcBef>
              <a:spcAft>
                <a:spcPts val="0"/>
              </a:spcAft>
              <a:buClr>
                <a:schemeClr val="lt1"/>
              </a:buClr>
              <a:buSzPts val="2400"/>
              <a:buFont typeface="Arial"/>
              <a:buChar char="•"/>
            </a:pPr>
            <a:r>
              <a:rPr b="1" i="0" lang="de-DE" sz="2400" u="none" cap="none" strike="noStrike">
                <a:solidFill>
                  <a:schemeClr val="lt1"/>
                </a:solidFill>
                <a:latin typeface="Arial"/>
                <a:ea typeface="Arial"/>
                <a:cs typeface="Arial"/>
                <a:sym typeface="Arial"/>
              </a:rPr>
              <a:t>Redo the process again (2 rounds per person).</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p:txBody>
      </p:sp>
      <p:pic>
        <p:nvPicPr>
          <p:cNvPr id="244" name="Google Shape;244;p19"/>
          <p:cNvPicPr preferRelativeResize="0"/>
          <p:nvPr/>
        </p:nvPicPr>
        <p:blipFill rotWithShape="1">
          <a:blip r:embed="rId4">
            <a:alphaModFix/>
          </a:blip>
          <a:srcRect b="0" l="0" r="0" t="0"/>
          <a:stretch/>
        </p:blipFill>
        <p:spPr>
          <a:xfrm>
            <a:off x="10982375" y="28852"/>
            <a:ext cx="1093124" cy="1165270"/>
          </a:xfrm>
          <a:prstGeom prst="rect">
            <a:avLst/>
          </a:prstGeom>
          <a:noFill/>
          <a:ln>
            <a:noFill/>
          </a:ln>
        </p:spPr>
      </p:pic>
      <p:pic>
        <p:nvPicPr>
          <p:cNvPr descr="Send with solid fill" id="245" name="Google Shape;245;p19"/>
          <p:cNvPicPr preferRelativeResize="0"/>
          <p:nvPr/>
        </p:nvPicPr>
        <p:blipFill rotWithShape="1">
          <a:blip r:embed="rId5">
            <a:alphaModFix/>
          </a:blip>
          <a:srcRect b="0" l="0" r="0" t="0"/>
          <a:stretch/>
        </p:blipFill>
        <p:spPr>
          <a:xfrm>
            <a:off x="11172500" y="5983275"/>
            <a:ext cx="784599" cy="7845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pic>
        <p:nvPicPr>
          <p:cNvPr id="92" name="Google Shape;92;p2"/>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93" name="Google Shape;93;p2"/>
          <p:cNvSpPr/>
          <p:nvPr/>
        </p:nvSpPr>
        <p:spPr>
          <a:xfrm>
            <a:off x="-12700" y="0"/>
            <a:ext cx="6096000"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de-DE" sz="3600" u="none" cap="none" strike="noStrike">
                <a:solidFill>
                  <a:schemeClr val="lt1"/>
                </a:solidFill>
                <a:latin typeface="Arial"/>
                <a:ea typeface="Arial"/>
                <a:cs typeface="Arial"/>
                <a:sym typeface="Arial"/>
              </a:rPr>
              <a:t>Course schedule:</a:t>
            </a:r>
            <a:endParaRPr b="0" i="0" sz="1400" u="none" cap="none" strike="noStrike">
              <a:solidFill>
                <a:srgbClr val="000000"/>
              </a:solidFill>
              <a:latin typeface="Arial"/>
              <a:ea typeface="Arial"/>
              <a:cs typeface="Arial"/>
              <a:sym typeface="Arial"/>
            </a:endParaRPr>
          </a:p>
        </p:txBody>
      </p:sp>
      <p:sp>
        <p:nvSpPr>
          <p:cNvPr id="94" name="Google Shape;94;p2"/>
          <p:cNvSpPr/>
          <p:nvPr/>
        </p:nvSpPr>
        <p:spPr>
          <a:xfrm>
            <a:off x="795450" y="4962700"/>
            <a:ext cx="11068200" cy="6462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100"/>
              <a:buFont typeface="Arial"/>
              <a:buNone/>
            </a:pPr>
            <a:r>
              <a:rPr b="1" i="0" lang="de-DE" sz="2800" u="none" cap="none" strike="noStrike">
                <a:solidFill>
                  <a:srgbClr val="002060"/>
                </a:solidFill>
                <a:highlight>
                  <a:srgbClr val="FFFF00"/>
                </a:highlight>
                <a:latin typeface="Arial"/>
                <a:ea typeface="Arial"/>
                <a:cs typeface="Arial"/>
                <a:sym typeface="Arial"/>
              </a:rPr>
              <a:t>Certificate:</a:t>
            </a:r>
            <a:r>
              <a:rPr b="1" i="0" lang="de-DE" sz="2800" u="none" cap="none" strike="noStrike">
                <a:solidFill>
                  <a:schemeClr val="lt1"/>
                </a:solidFill>
                <a:latin typeface="Arial"/>
                <a:ea typeface="Arial"/>
                <a:cs typeface="Arial"/>
                <a:sym typeface="Arial"/>
              </a:rPr>
              <a:t> at least </a:t>
            </a:r>
            <a:r>
              <a:rPr b="1" i="0" lang="de-DE" sz="2800" u="none" cap="none" strike="noStrike">
                <a:solidFill>
                  <a:srgbClr val="FFFF00"/>
                </a:solidFill>
                <a:latin typeface="Arial"/>
                <a:ea typeface="Arial"/>
                <a:cs typeface="Arial"/>
                <a:sym typeface="Arial"/>
              </a:rPr>
              <a:t>80%</a:t>
            </a:r>
            <a:r>
              <a:rPr b="1" i="0" lang="de-DE" sz="2800" u="none" cap="none" strike="noStrike">
                <a:solidFill>
                  <a:schemeClr val="lt1"/>
                </a:solidFill>
                <a:latin typeface="Arial"/>
                <a:ea typeface="Arial"/>
                <a:cs typeface="Arial"/>
                <a:sym typeface="Arial"/>
              </a:rPr>
              <a:t> of the in-person sessions attendance.</a:t>
            </a:r>
            <a:endParaRPr b="0" i="0" sz="1800" u="none" cap="none" strike="noStrike">
              <a:solidFill>
                <a:schemeClr val="lt1"/>
              </a:solidFill>
              <a:latin typeface="Arial"/>
              <a:ea typeface="Arial"/>
              <a:cs typeface="Arial"/>
              <a:sym typeface="Arial"/>
            </a:endParaRPr>
          </a:p>
        </p:txBody>
      </p:sp>
      <p:pic>
        <p:nvPicPr>
          <p:cNvPr id="95" name="Google Shape;95;p2"/>
          <p:cNvPicPr preferRelativeResize="0"/>
          <p:nvPr/>
        </p:nvPicPr>
        <p:blipFill rotWithShape="1">
          <a:blip r:embed="rId4">
            <a:alphaModFix/>
          </a:blip>
          <a:srcRect b="0" l="0" r="0" t="0"/>
          <a:stretch/>
        </p:blipFill>
        <p:spPr>
          <a:xfrm>
            <a:off x="842200" y="873650"/>
            <a:ext cx="10376101" cy="3958750"/>
          </a:xfrm>
          <a:prstGeom prst="rect">
            <a:avLst/>
          </a:prstGeom>
          <a:noFill/>
          <a:ln>
            <a:noFill/>
          </a:ln>
        </p:spPr>
      </p:pic>
      <p:sp>
        <p:nvSpPr>
          <p:cNvPr id="96" name="Google Shape;96;p2"/>
          <p:cNvSpPr/>
          <p:nvPr/>
        </p:nvSpPr>
        <p:spPr>
          <a:xfrm flipH="1">
            <a:off x="10696574" y="2242193"/>
            <a:ext cx="855000" cy="439800"/>
          </a:xfrm>
          <a:prstGeom prst="rightArrow">
            <a:avLst>
              <a:gd fmla="val 50000" name="adj1"/>
              <a:gd fmla="val 50000" name="adj2"/>
            </a:avLst>
          </a:prstGeom>
          <a:solidFill>
            <a:srgbClr val="FF0000"/>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pic>
        <p:nvPicPr>
          <p:cNvPr id="250" name="Google Shape;250;p20"/>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251" name="Google Shape;251;p20"/>
          <p:cNvSpPr/>
          <p:nvPr/>
        </p:nvSpPr>
        <p:spPr>
          <a:xfrm>
            <a:off x="227625" y="2087354"/>
            <a:ext cx="10524458" cy="438912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de-DE" sz="6000" u="none" cap="none" strike="noStrike">
                <a:solidFill>
                  <a:srgbClr val="FFFF00"/>
                </a:solidFill>
                <a:latin typeface="Arial"/>
                <a:ea typeface="Arial"/>
                <a:cs typeface="Arial"/>
                <a:sym typeface="Arial"/>
              </a:rPr>
              <a:t>Thoughts?</a:t>
            </a:r>
            <a:endParaRPr b="1" i="0" sz="60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p:txBody>
      </p:sp>
      <p:pic>
        <p:nvPicPr>
          <p:cNvPr descr="Playbook with solid fill" id="252" name="Google Shape;252;p20"/>
          <p:cNvPicPr preferRelativeResize="0"/>
          <p:nvPr/>
        </p:nvPicPr>
        <p:blipFill rotWithShape="1">
          <a:blip r:embed="rId4">
            <a:alphaModFix/>
          </a:blip>
          <a:srcRect b="0" l="0" r="0" t="0"/>
          <a:stretch/>
        </p:blipFill>
        <p:spPr>
          <a:xfrm>
            <a:off x="11276780" y="5980523"/>
            <a:ext cx="784599" cy="7845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id="257" name="Google Shape;257;p21"/>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258" name="Google Shape;258;p21"/>
          <p:cNvSpPr/>
          <p:nvPr/>
        </p:nvSpPr>
        <p:spPr>
          <a:xfrm>
            <a:off x="409925" y="192275"/>
            <a:ext cx="11286300" cy="63987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00FFFF"/>
                </a:solidFill>
                <a:latin typeface="Arial"/>
                <a:ea typeface="Arial"/>
                <a:cs typeface="Arial"/>
                <a:sym typeface="Arial"/>
              </a:rPr>
              <a:t>The Bridge:</a:t>
            </a:r>
            <a:endParaRPr b="1" i="0" sz="2400" u="none" cap="none" strike="noStrike">
              <a:solidFill>
                <a:srgbClr val="00FFFF"/>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100"/>
              <a:buFont typeface="Arial"/>
              <a:buNone/>
            </a:pPr>
            <a:r>
              <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1100"/>
              <a:buFont typeface="Arial"/>
              <a:buNone/>
            </a:pPr>
            <a:r>
              <a:rPr b="1" i="0" lang="de-DE" sz="2000" u="none" cap="none" strike="noStrike">
                <a:solidFill>
                  <a:srgbClr val="FFFFFF"/>
                </a:solidFill>
                <a:latin typeface="Arial"/>
                <a:ea typeface="Arial"/>
                <a:cs typeface="Arial"/>
                <a:sym typeface="Arial"/>
              </a:rPr>
              <a:t>The Logbook protocol you just used is exactly what Git does automatically.</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1100"/>
              <a:buFont typeface="Arial"/>
              <a:buNone/>
            </a:pPr>
            <a:r>
              <a:t/>
            </a:r>
            <a:endParaRPr b="1" i="0" sz="2000" u="none" cap="none" strike="noStrike">
              <a:solidFill>
                <a:srgbClr val="FFFFFF"/>
              </a:solidFill>
              <a:latin typeface="Arial"/>
              <a:ea typeface="Arial"/>
              <a:cs typeface="Arial"/>
              <a:sym typeface="Arial"/>
            </a:endParaRPr>
          </a:p>
          <a:p>
            <a:pPr indent="-355600" lvl="0" marL="914400" marR="0" rtl="0" algn="just">
              <a:lnSpc>
                <a:spcPct val="100000"/>
              </a:lnSpc>
              <a:spcBef>
                <a:spcPts val="120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Git is the tracking software. It's the logbook itself.</a:t>
            </a:r>
            <a:endParaRPr b="1" i="0" sz="2000" u="none" cap="none" strike="noStrike">
              <a:solidFill>
                <a:srgbClr val="FFFFFF"/>
              </a:solidFill>
              <a:latin typeface="Arial"/>
              <a:ea typeface="Arial"/>
              <a:cs typeface="Arial"/>
              <a:sym typeface="Arial"/>
            </a:endParaRPr>
          </a:p>
          <a:p>
            <a:pPr indent="0" lvl="0" marL="457200" marR="0" rtl="0" algn="just">
              <a:lnSpc>
                <a:spcPct val="100000"/>
              </a:lnSpc>
              <a:spcBef>
                <a:spcPts val="1200"/>
              </a:spcBef>
              <a:spcAft>
                <a:spcPts val="0"/>
              </a:spcAft>
              <a:buClr>
                <a:srgbClr val="000000"/>
              </a:buClr>
              <a:buSzPts val="2000"/>
              <a:buFont typeface="Arial"/>
              <a:buNone/>
            </a:pPr>
            <a:r>
              <a:t/>
            </a:r>
            <a:endParaRPr b="1" i="0" sz="2000" u="none" cap="none" strike="noStrike">
              <a:solidFill>
                <a:srgbClr val="FFFFFF"/>
              </a:solidFill>
              <a:latin typeface="Arial"/>
              <a:ea typeface="Arial"/>
              <a:cs typeface="Arial"/>
              <a:sym typeface="Arial"/>
            </a:endParaRPr>
          </a:p>
          <a:p>
            <a:pPr indent="-355600" lvl="0" marL="914400" marR="0" rtl="0" algn="just">
              <a:lnSpc>
                <a:spcPct val="100000"/>
              </a:lnSpc>
              <a:spcBef>
                <a:spcPts val="120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A repository (or "repo") is your project folder—the Master Blueprint.</a:t>
            </a:r>
            <a:endParaRPr b="1" i="0" sz="2000" u="none" cap="none" strike="noStrike">
              <a:solidFill>
                <a:srgbClr val="FFFFFF"/>
              </a:solidFill>
              <a:latin typeface="Arial"/>
              <a:ea typeface="Arial"/>
              <a:cs typeface="Arial"/>
              <a:sym typeface="Arial"/>
            </a:endParaRPr>
          </a:p>
          <a:p>
            <a:pPr indent="0" lvl="0" marL="457200" marR="0" rtl="0" algn="just">
              <a:lnSpc>
                <a:spcPct val="100000"/>
              </a:lnSpc>
              <a:spcBef>
                <a:spcPts val="1200"/>
              </a:spcBef>
              <a:spcAft>
                <a:spcPts val="0"/>
              </a:spcAft>
              <a:buClr>
                <a:srgbClr val="000000"/>
              </a:buClr>
              <a:buSzPts val="2000"/>
              <a:buFont typeface="Arial"/>
              <a:buNone/>
            </a:pPr>
            <a:r>
              <a:t/>
            </a:r>
            <a:endParaRPr b="1" i="0" sz="2000" u="none" cap="none" strike="noStrike">
              <a:solidFill>
                <a:srgbClr val="FFFFFF"/>
              </a:solidFill>
              <a:latin typeface="Arial"/>
              <a:ea typeface="Arial"/>
              <a:cs typeface="Arial"/>
              <a:sym typeface="Arial"/>
            </a:endParaRPr>
          </a:p>
          <a:p>
            <a:pPr indent="-355600" lvl="0" marL="914400" marR="0" rtl="0" algn="just">
              <a:lnSpc>
                <a:spcPct val="100000"/>
              </a:lnSpc>
              <a:spcBef>
                <a:spcPts val="120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Making a log entry is called a commit. Each commit is a snapshot of your entire project at a specific moment in time. The commit message is your "Reason."</a:t>
            </a:r>
            <a:endParaRPr b="1" i="0" sz="2000" u="none" cap="none" strike="noStrike">
              <a:solidFill>
                <a:srgbClr val="FFFFFF"/>
              </a:solidFill>
              <a:latin typeface="Arial"/>
              <a:ea typeface="Arial"/>
              <a:cs typeface="Arial"/>
              <a:sym typeface="Arial"/>
            </a:endParaRPr>
          </a:p>
          <a:p>
            <a:pPr indent="0" lvl="0" marL="457200" marR="0" rtl="0" algn="just">
              <a:lnSpc>
                <a:spcPct val="100000"/>
              </a:lnSpc>
              <a:spcBef>
                <a:spcPts val="1200"/>
              </a:spcBef>
              <a:spcAft>
                <a:spcPts val="0"/>
              </a:spcAft>
              <a:buClr>
                <a:srgbClr val="000000"/>
              </a:buClr>
              <a:buSzPts val="2000"/>
              <a:buFont typeface="Arial"/>
              <a:buNone/>
            </a:pPr>
            <a:r>
              <a:t/>
            </a:r>
            <a:endParaRPr b="1" i="0" sz="2000" u="none" cap="none" strike="noStrike">
              <a:solidFill>
                <a:srgbClr val="FFFFFF"/>
              </a:solidFill>
              <a:latin typeface="Arial"/>
              <a:ea typeface="Arial"/>
              <a:cs typeface="Arial"/>
              <a:sym typeface="Arial"/>
            </a:endParaRPr>
          </a:p>
          <a:p>
            <a:pPr indent="-355600" lvl="0" marL="914400" marR="0" rtl="0" algn="just">
              <a:lnSpc>
                <a:spcPct val="100000"/>
              </a:lnSpc>
              <a:spcBef>
                <a:spcPts val="120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GitHub is a website that hosts your Git repository. It's the shared library where everyone on the team can see the Master Blueprint and its entire history. It is the single source of truth.</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2400"/>
              </a:spcBef>
              <a:spcAft>
                <a:spcPts val="1200"/>
              </a:spcAft>
              <a:buClr>
                <a:srgbClr val="000000"/>
              </a:buClr>
              <a:buSzPts val="1100"/>
              <a:buFont typeface="Arial"/>
              <a:buNone/>
            </a:pPr>
            <a:r>
              <a:t/>
            </a:r>
            <a:endParaRPr b="1" i="0" sz="2000" u="none" cap="none" strike="noStrike">
              <a:solidFill>
                <a:srgbClr val="FFFFFF"/>
              </a:solidFill>
              <a:latin typeface="Arial"/>
              <a:ea typeface="Arial"/>
              <a:cs typeface="Arial"/>
              <a:sym typeface="Arial"/>
            </a:endParaRPr>
          </a:p>
        </p:txBody>
      </p:sp>
      <p:pic>
        <p:nvPicPr>
          <p:cNvPr descr="Teacher with solid fill" id="259" name="Google Shape;259;p21"/>
          <p:cNvPicPr preferRelativeResize="0"/>
          <p:nvPr/>
        </p:nvPicPr>
        <p:blipFill rotWithShape="1">
          <a:blip r:embed="rId4">
            <a:alphaModFix/>
          </a:blip>
          <a:srcRect b="0" l="0" r="0" t="0"/>
          <a:stretch/>
        </p:blipFill>
        <p:spPr>
          <a:xfrm>
            <a:off x="11111011" y="5944201"/>
            <a:ext cx="784599" cy="7845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22"/>
          <p:cNvPicPr preferRelativeResize="0"/>
          <p:nvPr/>
        </p:nvPicPr>
        <p:blipFill rotWithShape="1">
          <a:blip r:embed="rId3">
            <a:alphaModFix/>
          </a:blip>
          <a:srcRect b="0" l="0" r="56463" t="0"/>
          <a:stretch/>
        </p:blipFill>
        <p:spPr>
          <a:xfrm flipH="1">
            <a:off x="0" y="-1"/>
            <a:ext cx="12204700" cy="6858000"/>
          </a:xfrm>
          <a:prstGeom prst="rect">
            <a:avLst/>
          </a:prstGeom>
          <a:noFill/>
          <a:ln>
            <a:noFill/>
          </a:ln>
        </p:spPr>
      </p:pic>
      <p:sp>
        <p:nvSpPr>
          <p:cNvPr id="265" name="Google Shape;265;p22"/>
          <p:cNvSpPr/>
          <p:nvPr/>
        </p:nvSpPr>
        <p:spPr>
          <a:xfrm>
            <a:off x="-12701" y="0"/>
            <a:ext cx="11882647"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de-DE" sz="3600" u="none" cap="none" strike="noStrike">
                <a:solidFill>
                  <a:schemeClr val="lt1"/>
                </a:solidFill>
                <a:latin typeface="Arial"/>
                <a:ea typeface="Arial"/>
                <a:cs typeface="Arial"/>
                <a:sym typeface="Arial"/>
              </a:rPr>
              <a:t>Version Control Systems</a:t>
            </a:r>
            <a:endParaRPr b="1" i="0" sz="2400" u="none" cap="none" strike="noStrike">
              <a:solidFill>
                <a:schemeClr val="lt1"/>
              </a:solidFill>
              <a:latin typeface="Arial"/>
              <a:ea typeface="Arial"/>
              <a:cs typeface="Arial"/>
              <a:sym typeface="Arial"/>
            </a:endParaRPr>
          </a:p>
        </p:txBody>
      </p:sp>
      <p:sp>
        <p:nvSpPr>
          <p:cNvPr id="266" name="Google Shape;266;p22"/>
          <p:cNvSpPr/>
          <p:nvPr/>
        </p:nvSpPr>
        <p:spPr>
          <a:xfrm>
            <a:off x="0" y="1015663"/>
            <a:ext cx="12374354" cy="458587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What is a Version Control System?</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Arial"/>
                <a:ea typeface="Arial"/>
                <a:cs typeface="Arial"/>
                <a:sym typeface="Arial"/>
              </a:rPr>
              <a:t>A system that tracks changes to files over time</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Arial"/>
                <a:ea typeface="Arial"/>
                <a:cs typeface="Arial"/>
                <a:sym typeface="Arial"/>
              </a:rPr>
              <a:t>Essential for software development, documentation, and data science</a:t>
            </a:r>
            <a:endParaRPr b="0" i="0" sz="1800" u="none" cap="none" strike="noStrike">
              <a:solidFill>
                <a:schemeClr val="lt1"/>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Arial"/>
                <a:ea typeface="Arial"/>
                <a:cs typeface="Arial"/>
                <a:sym typeface="Arial"/>
              </a:rPr>
              <a:t>Allows multiple contributors to work on the same project</a:t>
            </a:r>
            <a:endParaRPr b="0" i="0" sz="1800" u="none" cap="none" strike="noStrike">
              <a:solidFill>
                <a:schemeClr val="lt1"/>
              </a:solidFill>
              <a:latin typeface="Arial"/>
              <a:ea typeface="Arial"/>
              <a:cs typeface="Arial"/>
              <a:sym typeface="Arial"/>
            </a:endParaRPr>
          </a:p>
          <a:p>
            <a:pPr indent="-171450" lvl="1" marL="74295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lt1"/>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2000"/>
              <a:buFont typeface="Arial"/>
              <a:buNone/>
            </a:pPr>
            <a:r>
              <a:rPr b="1" i="0" lang="de-DE" sz="2000" u="none" cap="none" strike="noStrike">
                <a:solidFill>
                  <a:schemeClr val="lt1"/>
                </a:solidFill>
                <a:latin typeface="Arial"/>
                <a:ea typeface="Arial"/>
                <a:cs typeface="Arial"/>
                <a:sym typeface="Arial"/>
              </a:rPr>
              <a:t>✅ Benefits:</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Arial"/>
                <a:ea typeface="Arial"/>
                <a:cs typeface="Arial"/>
                <a:sym typeface="Arial"/>
              </a:rPr>
              <a:t>    Change history and traceability</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Arial"/>
                <a:ea typeface="Arial"/>
                <a:cs typeface="Arial"/>
                <a:sym typeface="Arial"/>
              </a:rPr>
              <a:t>    Parallel development (branches)</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Arial"/>
                <a:ea typeface="Arial"/>
                <a:cs typeface="Arial"/>
                <a:sym typeface="Arial"/>
              </a:rPr>
              <a:t>    Rollback to earlier versions</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Arial"/>
                <a:ea typeface="Arial"/>
                <a:cs typeface="Arial"/>
                <a:sym typeface="Arial"/>
              </a:rPr>
              <a:t>    Documented project evolution</a:t>
            </a:r>
            <a:endParaRPr b="0" i="0" sz="1800" u="none" cap="none" strike="noStrike">
              <a:solidFill>
                <a:schemeClr val="lt1"/>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pic>
        <p:nvPicPr>
          <p:cNvPr id="267" name="Google Shape;267;p22"/>
          <p:cNvPicPr preferRelativeResize="0"/>
          <p:nvPr/>
        </p:nvPicPr>
        <p:blipFill rotWithShape="1">
          <a:blip r:embed="rId4">
            <a:alphaModFix/>
          </a:blip>
          <a:srcRect b="0" l="0" r="0" t="0"/>
          <a:stretch/>
        </p:blipFill>
        <p:spPr>
          <a:xfrm>
            <a:off x="994702" y="4494385"/>
            <a:ext cx="6105334" cy="2035111"/>
          </a:xfrm>
          <a:prstGeom prst="rect">
            <a:avLst/>
          </a:prstGeom>
          <a:noFill/>
          <a:ln>
            <a:noFill/>
          </a:ln>
        </p:spPr>
      </p:pic>
      <p:pic>
        <p:nvPicPr>
          <p:cNvPr id="268" name="Google Shape;268;p22"/>
          <p:cNvPicPr preferRelativeResize="0"/>
          <p:nvPr/>
        </p:nvPicPr>
        <p:blipFill rotWithShape="1">
          <a:blip r:embed="rId5">
            <a:alphaModFix/>
          </a:blip>
          <a:srcRect b="0" l="0" r="0" t="0"/>
          <a:stretch/>
        </p:blipFill>
        <p:spPr>
          <a:xfrm>
            <a:off x="5826210" y="1880563"/>
            <a:ext cx="6228940" cy="3096874"/>
          </a:xfrm>
          <a:prstGeom prst="rect">
            <a:avLst/>
          </a:prstGeom>
          <a:noFill/>
          <a:ln>
            <a:noFill/>
          </a:ln>
        </p:spPr>
      </p:pic>
      <p:pic>
        <p:nvPicPr>
          <p:cNvPr descr="Teacher with solid fill" id="269" name="Google Shape;269;p22"/>
          <p:cNvPicPr preferRelativeResize="0"/>
          <p:nvPr/>
        </p:nvPicPr>
        <p:blipFill rotWithShape="1">
          <a:blip r:embed="rId6">
            <a:alphaModFix/>
          </a:blip>
          <a:srcRect b="0" l="0" r="0" t="0"/>
          <a:stretch/>
        </p:blipFill>
        <p:spPr>
          <a:xfrm>
            <a:off x="11197298" y="5937699"/>
            <a:ext cx="784599" cy="7845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23"/>
          <p:cNvPicPr preferRelativeResize="0"/>
          <p:nvPr/>
        </p:nvPicPr>
        <p:blipFill rotWithShape="1">
          <a:blip r:embed="rId3">
            <a:alphaModFix/>
          </a:blip>
          <a:srcRect b="0" l="0" r="56463" t="0"/>
          <a:stretch/>
        </p:blipFill>
        <p:spPr>
          <a:xfrm flipH="1">
            <a:off x="8793" y="0"/>
            <a:ext cx="12204700" cy="6858000"/>
          </a:xfrm>
          <a:prstGeom prst="rect">
            <a:avLst/>
          </a:prstGeom>
          <a:noFill/>
          <a:ln>
            <a:noFill/>
          </a:ln>
        </p:spPr>
      </p:pic>
      <p:sp>
        <p:nvSpPr>
          <p:cNvPr id="275" name="Google Shape;275;p23"/>
          <p:cNvSpPr/>
          <p:nvPr/>
        </p:nvSpPr>
        <p:spPr>
          <a:xfrm>
            <a:off x="-12701" y="0"/>
            <a:ext cx="11882647"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de-DE" sz="3600" u="none" cap="none" strike="noStrike">
                <a:solidFill>
                  <a:schemeClr val="lt1"/>
                </a:solidFill>
                <a:latin typeface="Arial"/>
                <a:ea typeface="Arial"/>
                <a:cs typeface="Arial"/>
                <a:sym typeface="Arial"/>
              </a:rPr>
              <a:t>Version Control Systems</a:t>
            </a:r>
            <a:endParaRPr b="1" i="0" sz="2400" u="none" cap="none" strike="noStrike">
              <a:solidFill>
                <a:schemeClr val="lt1"/>
              </a:solidFill>
              <a:latin typeface="Arial"/>
              <a:ea typeface="Arial"/>
              <a:cs typeface="Arial"/>
              <a:sym typeface="Arial"/>
            </a:endParaRPr>
          </a:p>
        </p:txBody>
      </p:sp>
      <p:sp>
        <p:nvSpPr>
          <p:cNvPr id="276" name="Google Shape;276;p23"/>
          <p:cNvSpPr/>
          <p:nvPr/>
        </p:nvSpPr>
        <p:spPr>
          <a:xfrm>
            <a:off x="0" y="711737"/>
            <a:ext cx="12374354" cy="46166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Examples of Version Control Systems (VCS):</a:t>
            </a:r>
            <a:endParaRPr b="0" i="0" sz="2000" u="none" cap="none" strike="noStrike">
              <a:solidFill>
                <a:schemeClr val="lt1"/>
              </a:solidFill>
              <a:latin typeface="Arial"/>
              <a:ea typeface="Arial"/>
              <a:cs typeface="Arial"/>
              <a:sym typeface="Arial"/>
            </a:endParaRPr>
          </a:p>
        </p:txBody>
      </p:sp>
      <p:sp>
        <p:nvSpPr>
          <p:cNvPr id="277" name="Google Shape;277;p23"/>
          <p:cNvSpPr/>
          <p:nvPr/>
        </p:nvSpPr>
        <p:spPr>
          <a:xfrm>
            <a:off x="-477169" y="6388470"/>
            <a:ext cx="12217400"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de-DE" sz="2000" u="none" cap="none" strike="noStrike">
                <a:solidFill>
                  <a:srgbClr val="C00000"/>
                </a:solidFill>
                <a:latin typeface="Arial"/>
                <a:ea typeface="Arial"/>
                <a:cs typeface="Arial"/>
                <a:sym typeface="Arial"/>
              </a:rPr>
              <a:t>📌</a:t>
            </a:r>
            <a:r>
              <a:rPr b="1" i="0" lang="de-DE" sz="2000" u="none" cap="none" strike="noStrike">
                <a:solidFill>
                  <a:schemeClr val="lt1"/>
                </a:solidFill>
                <a:latin typeface="Arial"/>
                <a:ea typeface="Arial"/>
                <a:cs typeface="Arial"/>
                <a:sym typeface="Arial"/>
              </a:rPr>
              <a:t> In practice, Git is the industry standard → Platforms like GitHub, GitLab</a:t>
            </a:r>
            <a:endParaRPr b="1" i="0" sz="2000" u="none" cap="none" strike="noStrike">
              <a:solidFill>
                <a:schemeClr val="lt1"/>
              </a:solidFill>
              <a:latin typeface="Arial"/>
              <a:ea typeface="Arial"/>
              <a:cs typeface="Arial"/>
              <a:sym typeface="Arial"/>
            </a:endParaRPr>
          </a:p>
        </p:txBody>
      </p:sp>
      <p:pic>
        <p:nvPicPr>
          <p:cNvPr id="278" name="Google Shape;278;p23"/>
          <p:cNvPicPr preferRelativeResize="0"/>
          <p:nvPr/>
        </p:nvPicPr>
        <p:blipFill rotWithShape="1">
          <a:blip r:embed="rId4">
            <a:alphaModFix/>
          </a:blip>
          <a:srcRect b="29678" l="0" r="0" t="0"/>
          <a:stretch/>
        </p:blipFill>
        <p:spPr>
          <a:xfrm>
            <a:off x="2318489" y="2084600"/>
            <a:ext cx="373400" cy="360000"/>
          </a:xfrm>
          <a:prstGeom prst="rect">
            <a:avLst/>
          </a:prstGeom>
          <a:noFill/>
          <a:ln>
            <a:noFill/>
          </a:ln>
        </p:spPr>
      </p:pic>
      <p:graphicFrame>
        <p:nvGraphicFramePr>
          <p:cNvPr id="279" name="Google Shape;279;p23"/>
          <p:cNvGraphicFramePr/>
          <p:nvPr/>
        </p:nvGraphicFramePr>
        <p:xfrm>
          <a:off x="2689657" y="1225495"/>
          <a:ext cx="3000000" cy="3000000"/>
        </p:xfrm>
        <a:graphic>
          <a:graphicData uri="http://schemas.openxmlformats.org/drawingml/2006/table">
            <a:tbl>
              <a:tblPr>
                <a:noFill/>
                <a:tableStyleId>{A99FA6F0-7D12-4BA9-BB53-B1506B710489}</a:tableStyleId>
              </a:tblPr>
              <a:tblGrid>
                <a:gridCol w="2345200"/>
                <a:gridCol w="2349325"/>
                <a:gridCol w="2349325"/>
              </a:tblGrid>
              <a:tr h="245150">
                <a:tc>
                  <a:txBody>
                    <a:bodyPr/>
                    <a:lstStyle/>
                    <a:p>
                      <a:pPr indent="0" lvl="0" marL="0" marR="0" rtl="0" algn="l">
                        <a:lnSpc>
                          <a:spcPct val="100000"/>
                        </a:lnSpc>
                        <a:spcBef>
                          <a:spcPts val="0"/>
                        </a:spcBef>
                        <a:spcAft>
                          <a:spcPts val="0"/>
                        </a:spcAft>
                        <a:buClr>
                          <a:srgbClr val="000000"/>
                        </a:buClr>
                        <a:buSzPts val="2000"/>
                        <a:buFont typeface="Arial"/>
                        <a:buNone/>
                      </a:pPr>
                      <a:r>
                        <a:rPr b="1" lang="de-DE" sz="2000" u="none" cap="none" strike="noStrike">
                          <a:solidFill>
                            <a:schemeClr val="lt1"/>
                          </a:solidFill>
                        </a:rPr>
                        <a:t>Tool</a:t>
                      </a:r>
                      <a:endParaRPr sz="20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548135"/>
                    </a:solidFill>
                  </a:tcPr>
                </a:tc>
                <a:tc>
                  <a:txBody>
                    <a:bodyPr/>
                    <a:lstStyle/>
                    <a:p>
                      <a:pPr indent="0" lvl="0" marL="0" marR="0" rtl="0" algn="l">
                        <a:lnSpc>
                          <a:spcPct val="100000"/>
                        </a:lnSpc>
                        <a:spcBef>
                          <a:spcPts val="0"/>
                        </a:spcBef>
                        <a:spcAft>
                          <a:spcPts val="0"/>
                        </a:spcAft>
                        <a:buClr>
                          <a:srgbClr val="000000"/>
                        </a:buClr>
                        <a:buSzPts val="2000"/>
                        <a:buFont typeface="Arial"/>
                        <a:buNone/>
                      </a:pPr>
                      <a:r>
                        <a:rPr b="1" lang="de-DE" sz="2000" u="none" cap="none" strike="noStrike">
                          <a:solidFill>
                            <a:schemeClr val="lt1"/>
                          </a:solidFill>
                        </a:rPr>
                        <a:t>Type</a:t>
                      </a:r>
                      <a:endParaRPr sz="20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548135"/>
                    </a:solidFill>
                  </a:tcPr>
                </a:tc>
                <a:tc>
                  <a:txBody>
                    <a:bodyPr/>
                    <a:lstStyle/>
                    <a:p>
                      <a:pPr indent="0" lvl="0" marL="0" marR="0" rtl="0" algn="l">
                        <a:lnSpc>
                          <a:spcPct val="100000"/>
                        </a:lnSpc>
                        <a:spcBef>
                          <a:spcPts val="0"/>
                        </a:spcBef>
                        <a:spcAft>
                          <a:spcPts val="0"/>
                        </a:spcAft>
                        <a:buClr>
                          <a:srgbClr val="000000"/>
                        </a:buClr>
                        <a:buSzPts val="2000"/>
                        <a:buFont typeface="Arial"/>
                        <a:buNone/>
                      </a:pPr>
                      <a:r>
                        <a:rPr b="1" lang="de-DE" sz="2000" u="none" cap="none" strike="noStrike">
                          <a:solidFill>
                            <a:schemeClr val="lt1"/>
                          </a:solidFill>
                        </a:rPr>
                        <a:t>Description</a:t>
                      </a:r>
                      <a:endParaRPr sz="20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548135"/>
                    </a:solidFill>
                  </a:tcPr>
                </a:tc>
              </a:tr>
              <a:tr h="42900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Git</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Distributed</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Most popular VCS; used with GitHub, GitLab, Bitbucket</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42900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GitHub</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Git-based Cloud</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Popular Git hosting platform for open-source and teams</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4515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GitLab</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Git-based Cloud/Self-hosted</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CI/CD &amp; DevOps features built-in</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42900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Bitbucket</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Git/Mercurial</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Atlassian’s VCS platform, often used with Jira</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42900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SVN</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Centralized</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Subversion – legacy but still used in some enterprises</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42900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Mercurial</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Distributed</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Simple alternative to Git; less commonly used now</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42900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Fossil</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Distributed</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Lightweight VCS with built-in wiki, bug tracker, and web UI</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42900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ClearCase</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Centralized</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IBM enterprise-grade VCS for large organizations</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42900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HelixCore</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Centralized</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Perforce system, great for large files (e.g., game development)</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429000">
                <a:tc>
                  <a:txBody>
                    <a:bodyPr/>
                    <a:lstStyle/>
                    <a:p>
                      <a:pPr indent="0" lvl="0" marL="0" marR="0" rtl="0" algn="l">
                        <a:lnSpc>
                          <a:spcPct val="100000"/>
                        </a:lnSpc>
                        <a:spcBef>
                          <a:spcPts val="0"/>
                        </a:spcBef>
                        <a:spcAft>
                          <a:spcPts val="0"/>
                        </a:spcAft>
                        <a:buClr>
                          <a:srgbClr val="000000"/>
                        </a:buClr>
                        <a:buSzPts val="1300"/>
                        <a:buFont typeface="Arial"/>
                        <a:buNone/>
                      </a:pPr>
                      <a:r>
                        <a:rPr b="1" lang="de-DE" sz="1300" u="none" cap="none" strike="noStrike">
                          <a:solidFill>
                            <a:schemeClr val="lt1"/>
                          </a:solidFill>
                        </a:rPr>
                        <a:t>Plastic SCM</a:t>
                      </a:r>
                      <a:endParaRPr sz="1300" u="none" cap="none" strike="noStrike">
                        <a:solidFill>
                          <a:schemeClr val="lt1"/>
                        </a:solidFill>
                      </a:endParaRPr>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Centralized/Distributed</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300"/>
                        <a:buFont typeface="Arial"/>
                        <a:buNone/>
                      </a:pPr>
                      <a:r>
                        <a:rPr lang="de-DE" sz="1300" u="none" cap="none" strike="noStrike">
                          <a:solidFill>
                            <a:schemeClr val="lt1"/>
                          </a:solidFill>
                        </a:rPr>
                        <a:t>Focus on branching/merging and game development</a:t>
                      </a:r>
                      <a:endParaRPr sz="1400" u="none" cap="none" strike="noStrike"/>
                    </a:p>
                  </a:txBody>
                  <a:tcPr marT="30650" marB="30650" marR="61275" marL="6127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280" name="Google Shape;280;p23"/>
          <p:cNvPicPr preferRelativeResize="0"/>
          <p:nvPr/>
        </p:nvPicPr>
        <p:blipFill rotWithShape="1">
          <a:blip r:embed="rId5">
            <a:alphaModFix/>
          </a:blip>
          <a:srcRect b="0" l="0" r="0" t="0"/>
          <a:stretch/>
        </p:blipFill>
        <p:spPr>
          <a:xfrm>
            <a:off x="2313277" y="2471729"/>
            <a:ext cx="377476" cy="360000"/>
          </a:xfrm>
          <a:prstGeom prst="rect">
            <a:avLst/>
          </a:prstGeom>
          <a:noFill/>
          <a:ln>
            <a:noFill/>
          </a:ln>
        </p:spPr>
      </p:pic>
      <p:pic>
        <p:nvPicPr>
          <p:cNvPr id="281" name="Google Shape;281;p23"/>
          <p:cNvPicPr preferRelativeResize="0"/>
          <p:nvPr/>
        </p:nvPicPr>
        <p:blipFill rotWithShape="1">
          <a:blip r:embed="rId6">
            <a:alphaModFix/>
          </a:blip>
          <a:srcRect b="0" l="0" r="0" t="0"/>
          <a:stretch/>
        </p:blipFill>
        <p:spPr>
          <a:xfrm>
            <a:off x="2288576" y="3737297"/>
            <a:ext cx="413333" cy="360000"/>
          </a:xfrm>
          <a:prstGeom prst="rect">
            <a:avLst/>
          </a:prstGeom>
          <a:noFill/>
          <a:ln>
            <a:noFill/>
          </a:ln>
        </p:spPr>
      </p:pic>
      <p:pic>
        <p:nvPicPr>
          <p:cNvPr id="282" name="Google Shape;282;p23"/>
          <p:cNvPicPr preferRelativeResize="0"/>
          <p:nvPr/>
        </p:nvPicPr>
        <p:blipFill rotWithShape="1">
          <a:blip r:embed="rId7">
            <a:alphaModFix/>
          </a:blip>
          <a:srcRect b="0" l="0" r="0" t="0"/>
          <a:stretch/>
        </p:blipFill>
        <p:spPr>
          <a:xfrm>
            <a:off x="2346711" y="4196045"/>
            <a:ext cx="307573" cy="360000"/>
          </a:xfrm>
          <a:prstGeom prst="rect">
            <a:avLst/>
          </a:prstGeom>
          <a:noFill/>
          <a:ln>
            <a:noFill/>
          </a:ln>
        </p:spPr>
      </p:pic>
      <p:pic>
        <p:nvPicPr>
          <p:cNvPr id="283" name="Google Shape;283;p23"/>
          <p:cNvPicPr preferRelativeResize="0"/>
          <p:nvPr/>
        </p:nvPicPr>
        <p:blipFill rotWithShape="1">
          <a:blip r:embed="rId8">
            <a:alphaModFix/>
          </a:blip>
          <a:srcRect b="0" l="0" r="0" t="0"/>
          <a:stretch/>
        </p:blipFill>
        <p:spPr>
          <a:xfrm>
            <a:off x="2340532" y="1644029"/>
            <a:ext cx="332307" cy="360000"/>
          </a:xfrm>
          <a:prstGeom prst="rect">
            <a:avLst/>
          </a:prstGeom>
          <a:noFill/>
          <a:ln>
            <a:noFill/>
          </a:ln>
        </p:spPr>
      </p:pic>
      <p:pic>
        <p:nvPicPr>
          <p:cNvPr id="284" name="Google Shape;284;p23"/>
          <p:cNvPicPr preferRelativeResize="0"/>
          <p:nvPr/>
        </p:nvPicPr>
        <p:blipFill rotWithShape="1">
          <a:blip r:embed="rId9">
            <a:alphaModFix/>
          </a:blip>
          <a:srcRect b="0" l="0" r="0" t="0"/>
          <a:stretch/>
        </p:blipFill>
        <p:spPr>
          <a:xfrm>
            <a:off x="2336011" y="5122137"/>
            <a:ext cx="318462" cy="360000"/>
          </a:xfrm>
          <a:prstGeom prst="rect">
            <a:avLst/>
          </a:prstGeom>
          <a:noFill/>
          <a:ln>
            <a:noFill/>
          </a:ln>
        </p:spPr>
      </p:pic>
      <p:pic>
        <p:nvPicPr>
          <p:cNvPr id="285" name="Google Shape;285;p23"/>
          <p:cNvPicPr preferRelativeResize="0"/>
          <p:nvPr/>
        </p:nvPicPr>
        <p:blipFill rotWithShape="1">
          <a:blip r:embed="rId10">
            <a:alphaModFix/>
          </a:blip>
          <a:srcRect b="0" l="0" r="0" t="0"/>
          <a:stretch/>
        </p:blipFill>
        <p:spPr>
          <a:xfrm>
            <a:off x="2296909" y="3278549"/>
            <a:ext cx="405000" cy="360000"/>
          </a:xfrm>
          <a:prstGeom prst="rect">
            <a:avLst/>
          </a:prstGeom>
          <a:noFill/>
          <a:ln>
            <a:noFill/>
          </a:ln>
        </p:spPr>
      </p:pic>
      <p:pic>
        <p:nvPicPr>
          <p:cNvPr id="286" name="Google Shape;286;p23"/>
          <p:cNvPicPr preferRelativeResize="0"/>
          <p:nvPr/>
        </p:nvPicPr>
        <p:blipFill rotWithShape="1">
          <a:blip r:embed="rId11">
            <a:alphaModFix/>
          </a:blip>
          <a:srcRect b="0" l="0" r="0" t="0"/>
          <a:stretch/>
        </p:blipFill>
        <p:spPr>
          <a:xfrm>
            <a:off x="2306434" y="4671020"/>
            <a:ext cx="325385" cy="360000"/>
          </a:xfrm>
          <a:prstGeom prst="rect">
            <a:avLst/>
          </a:prstGeom>
          <a:noFill/>
          <a:ln>
            <a:noFill/>
          </a:ln>
        </p:spPr>
      </p:pic>
      <p:pic>
        <p:nvPicPr>
          <p:cNvPr id="287" name="Google Shape;287;p23"/>
          <p:cNvPicPr preferRelativeResize="0"/>
          <p:nvPr/>
        </p:nvPicPr>
        <p:blipFill rotWithShape="1">
          <a:blip r:embed="rId12">
            <a:alphaModFix/>
          </a:blip>
          <a:srcRect b="0" l="0" r="0" t="0"/>
          <a:stretch/>
        </p:blipFill>
        <p:spPr>
          <a:xfrm>
            <a:off x="2345868" y="5580885"/>
            <a:ext cx="326972" cy="360000"/>
          </a:xfrm>
          <a:prstGeom prst="rect">
            <a:avLst/>
          </a:prstGeom>
          <a:noFill/>
          <a:ln>
            <a:noFill/>
          </a:ln>
        </p:spPr>
      </p:pic>
      <p:pic>
        <p:nvPicPr>
          <p:cNvPr id="288" name="Google Shape;288;p23"/>
          <p:cNvPicPr preferRelativeResize="0"/>
          <p:nvPr/>
        </p:nvPicPr>
        <p:blipFill rotWithShape="1">
          <a:blip r:embed="rId13">
            <a:alphaModFix/>
          </a:blip>
          <a:srcRect b="0" l="0" r="0" t="0"/>
          <a:stretch/>
        </p:blipFill>
        <p:spPr>
          <a:xfrm>
            <a:off x="2333036" y="2831872"/>
            <a:ext cx="346154" cy="360000"/>
          </a:xfrm>
          <a:prstGeom prst="rect">
            <a:avLst/>
          </a:prstGeom>
          <a:noFill/>
          <a:ln>
            <a:noFill/>
          </a:ln>
        </p:spPr>
      </p:pic>
      <p:pic>
        <p:nvPicPr>
          <p:cNvPr descr="Teacher with solid fill" id="289" name="Google Shape;289;p23"/>
          <p:cNvPicPr preferRelativeResize="0"/>
          <p:nvPr/>
        </p:nvPicPr>
        <p:blipFill rotWithShape="1">
          <a:blip r:embed="rId14">
            <a:alphaModFix/>
          </a:blip>
          <a:srcRect b="0" l="0" r="0" t="0"/>
          <a:stretch/>
        </p:blipFill>
        <p:spPr>
          <a:xfrm>
            <a:off x="11254268" y="6083068"/>
            <a:ext cx="784599" cy="78459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pic>
        <p:nvPicPr>
          <p:cNvPr id="294" name="Google Shape;294;p24"/>
          <p:cNvPicPr preferRelativeResize="0"/>
          <p:nvPr/>
        </p:nvPicPr>
        <p:blipFill rotWithShape="1">
          <a:blip r:embed="rId3">
            <a:alphaModFix/>
          </a:blip>
          <a:srcRect b="0" l="0" r="56463" t="0"/>
          <a:stretch/>
        </p:blipFill>
        <p:spPr>
          <a:xfrm flipH="1">
            <a:off x="5451" y="0"/>
            <a:ext cx="12204700" cy="6858000"/>
          </a:xfrm>
          <a:prstGeom prst="rect">
            <a:avLst/>
          </a:prstGeom>
          <a:noFill/>
          <a:ln>
            <a:noFill/>
          </a:ln>
        </p:spPr>
      </p:pic>
      <p:sp>
        <p:nvSpPr>
          <p:cNvPr id="295" name="Google Shape;295;p24"/>
          <p:cNvSpPr/>
          <p:nvPr/>
        </p:nvSpPr>
        <p:spPr>
          <a:xfrm>
            <a:off x="-12701" y="0"/>
            <a:ext cx="11882647"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de-DE" sz="3600" u="none" cap="none" strike="noStrike">
                <a:solidFill>
                  <a:schemeClr val="lt1"/>
                </a:solidFill>
                <a:latin typeface="Arial"/>
                <a:ea typeface="Arial"/>
                <a:cs typeface="Arial"/>
                <a:sym typeface="Arial"/>
              </a:rPr>
              <a:t>Version Control Systems</a:t>
            </a:r>
            <a:endParaRPr b="1" i="0" sz="2400" u="none" cap="none" strike="noStrike">
              <a:solidFill>
                <a:schemeClr val="lt1"/>
              </a:solidFill>
              <a:latin typeface="Arial"/>
              <a:ea typeface="Arial"/>
              <a:cs typeface="Arial"/>
              <a:sym typeface="Arial"/>
            </a:endParaRPr>
          </a:p>
        </p:txBody>
      </p:sp>
      <p:sp>
        <p:nvSpPr>
          <p:cNvPr id="296" name="Google Shape;296;p24"/>
          <p:cNvSpPr/>
          <p:nvPr/>
        </p:nvSpPr>
        <p:spPr>
          <a:xfrm>
            <a:off x="322054" y="624678"/>
            <a:ext cx="11774695" cy="483209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Why Use Git for Collaboration?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chemeClr val="lt1"/>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2000"/>
              <a:buFont typeface="Arial"/>
              <a:buChar char="•"/>
            </a:pPr>
            <a:r>
              <a:rPr b="0" i="0" lang="de-DE" sz="2200" u="none" cap="none" strike="noStrike">
                <a:solidFill>
                  <a:schemeClr val="lt1"/>
                </a:solidFill>
                <a:latin typeface="Calibri"/>
                <a:ea typeface="Calibri"/>
                <a:cs typeface="Calibri"/>
                <a:sym typeface="Calibri"/>
              </a:rPr>
              <a:t>Changes are traceable and well-documentedEvery modification is recorded with author and timestamp.</a:t>
            </a:r>
            <a:endParaRPr b="0" i="0" sz="2200" u="none" cap="none" strike="noStrike">
              <a:solidFill>
                <a:srgbClr val="000000"/>
              </a:solidFill>
              <a:latin typeface="Arial"/>
              <a:ea typeface="Arial"/>
              <a:cs typeface="Arial"/>
              <a:sym typeface="Arial"/>
            </a:endParaRPr>
          </a:p>
          <a:p>
            <a:pPr indent="-158750" lvl="1" marL="742950" marR="0" rtl="0" algn="l">
              <a:lnSpc>
                <a:spcPct val="100000"/>
              </a:lnSpc>
              <a:spcBef>
                <a:spcPts val="0"/>
              </a:spcBef>
              <a:spcAft>
                <a:spcPts val="0"/>
              </a:spcAft>
              <a:buClr>
                <a:schemeClr val="dk1"/>
              </a:buClr>
              <a:buSzPts val="2000"/>
              <a:buFont typeface="Arial"/>
              <a:buNone/>
            </a:pPr>
            <a:r>
              <a:t/>
            </a:r>
            <a:endParaRPr b="0" i="0" sz="2200" u="none" cap="none" strike="noStrike">
              <a:solidFill>
                <a:schemeClr val="lt1"/>
              </a:solidFill>
              <a:latin typeface="Calibri"/>
              <a:ea typeface="Calibri"/>
              <a:cs typeface="Calibri"/>
              <a:sym typeface="Calibri"/>
            </a:endParaRPr>
          </a:p>
          <a:p>
            <a:pPr indent="-285750" lvl="1" marL="742950" marR="0" rtl="0" algn="l">
              <a:lnSpc>
                <a:spcPct val="100000"/>
              </a:lnSpc>
              <a:spcBef>
                <a:spcPts val="0"/>
              </a:spcBef>
              <a:spcAft>
                <a:spcPts val="0"/>
              </a:spcAft>
              <a:buClr>
                <a:schemeClr val="lt1"/>
              </a:buClr>
              <a:buSzPts val="2000"/>
              <a:buFont typeface="Arial"/>
              <a:buChar char="•"/>
            </a:pPr>
            <a:r>
              <a:rPr b="0" i="0" lang="de-DE" sz="2200" u="none" cap="none" strike="noStrike">
                <a:solidFill>
                  <a:schemeClr val="lt1"/>
                </a:solidFill>
                <a:latin typeface="Calibri"/>
                <a:ea typeface="Calibri"/>
                <a:cs typeface="Calibri"/>
                <a:sym typeface="Calibri"/>
              </a:rPr>
              <a:t> Work is distributed across team membersDevelopers can work on different parts simultaneously.</a:t>
            </a:r>
            <a:endParaRPr b="0" i="0" sz="2200" u="none" cap="none" strike="noStrike">
              <a:solidFill>
                <a:srgbClr val="000000"/>
              </a:solidFill>
              <a:latin typeface="Arial"/>
              <a:ea typeface="Arial"/>
              <a:cs typeface="Arial"/>
              <a:sym typeface="Arial"/>
            </a:endParaRPr>
          </a:p>
          <a:p>
            <a:pPr indent="-158750" lvl="1" marL="742950" marR="0" rtl="0" algn="l">
              <a:lnSpc>
                <a:spcPct val="100000"/>
              </a:lnSpc>
              <a:spcBef>
                <a:spcPts val="0"/>
              </a:spcBef>
              <a:spcAft>
                <a:spcPts val="0"/>
              </a:spcAft>
              <a:buClr>
                <a:schemeClr val="dk1"/>
              </a:buClr>
              <a:buSzPts val="2000"/>
              <a:buFont typeface="Arial"/>
              <a:buNone/>
            </a:pPr>
            <a:r>
              <a:t/>
            </a:r>
            <a:endParaRPr b="0" i="0" sz="2200" u="none" cap="none" strike="noStrike">
              <a:solidFill>
                <a:schemeClr val="lt1"/>
              </a:solidFill>
              <a:latin typeface="Calibri"/>
              <a:ea typeface="Calibri"/>
              <a:cs typeface="Calibri"/>
              <a:sym typeface="Calibri"/>
            </a:endParaRPr>
          </a:p>
          <a:p>
            <a:pPr indent="-285750" lvl="1" marL="742950" marR="0" rtl="0" algn="l">
              <a:lnSpc>
                <a:spcPct val="100000"/>
              </a:lnSpc>
              <a:spcBef>
                <a:spcPts val="0"/>
              </a:spcBef>
              <a:spcAft>
                <a:spcPts val="0"/>
              </a:spcAft>
              <a:buClr>
                <a:schemeClr val="lt1"/>
              </a:buClr>
              <a:buSzPts val="2000"/>
              <a:buFont typeface="Arial"/>
              <a:buChar char="•"/>
            </a:pPr>
            <a:r>
              <a:rPr b="0" i="0" lang="de-DE" sz="2200" u="none" cap="none" strike="noStrike">
                <a:solidFill>
                  <a:schemeClr val="lt1"/>
                </a:solidFill>
                <a:latin typeface="Calibri"/>
                <a:ea typeface="Calibri"/>
                <a:cs typeface="Calibri"/>
                <a:sym typeface="Calibri"/>
              </a:rPr>
              <a:t> Code quality improves through reviewsPull/Merge requests help catch bugs early.</a:t>
            </a:r>
            <a:endParaRPr b="0" i="0" sz="2200" u="none" cap="none" strike="noStrike">
              <a:solidFill>
                <a:srgbClr val="000000"/>
              </a:solidFill>
              <a:latin typeface="Arial"/>
              <a:ea typeface="Arial"/>
              <a:cs typeface="Arial"/>
              <a:sym typeface="Arial"/>
            </a:endParaRPr>
          </a:p>
          <a:p>
            <a:pPr indent="-158750" lvl="1" marL="742950" marR="0" rtl="0" algn="l">
              <a:lnSpc>
                <a:spcPct val="100000"/>
              </a:lnSpc>
              <a:spcBef>
                <a:spcPts val="0"/>
              </a:spcBef>
              <a:spcAft>
                <a:spcPts val="0"/>
              </a:spcAft>
              <a:buClr>
                <a:schemeClr val="dk1"/>
              </a:buClr>
              <a:buSzPts val="2000"/>
              <a:buFont typeface="Arial"/>
              <a:buNone/>
            </a:pPr>
            <a:r>
              <a:t/>
            </a:r>
            <a:endParaRPr b="0" i="0" sz="2200" u="none" cap="none" strike="noStrike">
              <a:solidFill>
                <a:schemeClr val="lt1"/>
              </a:solidFill>
              <a:latin typeface="Calibri"/>
              <a:ea typeface="Calibri"/>
              <a:cs typeface="Calibri"/>
              <a:sym typeface="Calibri"/>
            </a:endParaRPr>
          </a:p>
          <a:p>
            <a:pPr indent="-285750" lvl="1" marL="742950" marR="0" rtl="0" algn="l">
              <a:lnSpc>
                <a:spcPct val="100000"/>
              </a:lnSpc>
              <a:spcBef>
                <a:spcPts val="0"/>
              </a:spcBef>
              <a:spcAft>
                <a:spcPts val="0"/>
              </a:spcAft>
              <a:buClr>
                <a:schemeClr val="lt1"/>
              </a:buClr>
              <a:buSzPts val="2000"/>
              <a:buFont typeface="Arial"/>
              <a:buChar char="•"/>
            </a:pPr>
            <a:r>
              <a:rPr b="0" i="0" lang="de-DE" sz="2200" u="none" cap="none" strike="noStrike">
                <a:solidFill>
                  <a:schemeClr val="lt1"/>
                </a:solidFill>
                <a:latin typeface="Calibri"/>
                <a:ea typeface="Calibri"/>
                <a:cs typeface="Calibri"/>
                <a:sym typeface="Calibri"/>
              </a:rPr>
              <a:t>Automation via CI/CDAutomatically test, build, and deploy code.</a:t>
            </a:r>
            <a:endParaRPr b="0" i="0" sz="2200" u="none" cap="none" strike="noStrike">
              <a:solidFill>
                <a:srgbClr val="000000"/>
              </a:solidFill>
              <a:latin typeface="Arial"/>
              <a:ea typeface="Arial"/>
              <a:cs typeface="Arial"/>
              <a:sym typeface="Arial"/>
            </a:endParaRPr>
          </a:p>
          <a:p>
            <a:pPr indent="-158750" lvl="1" marL="742950" marR="0" rtl="0" algn="l">
              <a:lnSpc>
                <a:spcPct val="100000"/>
              </a:lnSpc>
              <a:spcBef>
                <a:spcPts val="0"/>
              </a:spcBef>
              <a:spcAft>
                <a:spcPts val="0"/>
              </a:spcAft>
              <a:buClr>
                <a:schemeClr val="dk1"/>
              </a:buClr>
              <a:buSzPts val="2000"/>
              <a:buFont typeface="Arial"/>
              <a:buNone/>
            </a:pPr>
            <a:r>
              <a:t/>
            </a:r>
            <a:endParaRPr b="0" i="0" sz="2200" u="none" cap="none" strike="noStrike">
              <a:solidFill>
                <a:schemeClr val="lt1"/>
              </a:solidFill>
              <a:latin typeface="Calibri"/>
              <a:ea typeface="Calibri"/>
              <a:cs typeface="Calibri"/>
              <a:sym typeface="Calibri"/>
            </a:endParaRPr>
          </a:p>
          <a:p>
            <a:pPr indent="-285750" lvl="1" marL="742950" marR="0" rtl="0" algn="l">
              <a:lnSpc>
                <a:spcPct val="100000"/>
              </a:lnSpc>
              <a:spcBef>
                <a:spcPts val="0"/>
              </a:spcBef>
              <a:spcAft>
                <a:spcPts val="0"/>
              </a:spcAft>
              <a:buClr>
                <a:schemeClr val="lt1"/>
              </a:buClr>
              <a:buSzPts val="2000"/>
              <a:buFont typeface="Arial"/>
              <a:buChar char="•"/>
            </a:pPr>
            <a:r>
              <a:rPr b="0" i="0" lang="de-DE" sz="2200" u="none" cap="none" strike="noStrike">
                <a:solidFill>
                  <a:schemeClr val="lt1"/>
                </a:solidFill>
                <a:latin typeface="Calibri"/>
                <a:ea typeface="Calibri"/>
                <a:cs typeface="Calibri"/>
                <a:sym typeface="Calibri"/>
              </a:rPr>
              <a:t> Plan and track work with IssuesUse GitHub/GitLab issues, milestones, and project boards.</a:t>
            </a:r>
            <a:endParaRPr b="0" i="0" sz="2200" u="none" cap="none" strike="noStrike">
              <a:solidFill>
                <a:srgbClr val="000000"/>
              </a:solidFill>
              <a:latin typeface="Arial"/>
              <a:ea typeface="Arial"/>
              <a:cs typeface="Arial"/>
              <a:sym typeface="Arial"/>
            </a:endParaRPr>
          </a:p>
          <a:p>
            <a:pPr indent="-158750" lvl="1" marL="742950" marR="0" rtl="0" algn="l">
              <a:lnSpc>
                <a:spcPct val="100000"/>
              </a:lnSpc>
              <a:spcBef>
                <a:spcPts val="0"/>
              </a:spcBef>
              <a:spcAft>
                <a:spcPts val="0"/>
              </a:spcAft>
              <a:buClr>
                <a:schemeClr val="dk1"/>
              </a:buClr>
              <a:buSzPts val="2000"/>
              <a:buFont typeface="Arial"/>
              <a:buNone/>
            </a:pPr>
            <a:r>
              <a:t/>
            </a:r>
            <a:endParaRPr b="0" i="0" sz="2200" u="none" cap="none" strike="noStrike">
              <a:solidFill>
                <a:schemeClr val="lt1"/>
              </a:solidFill>
              <a:latin typeface="Calibri"/>
              <a:ea typeface="Calibri"/>
              <a:cs typeface="Calibri"/>
              <a:sym typeface="Calibri"/>
            </a:endParaRPr>
          </a:p>
          <a:p>
            <a:pPr indent="-285750" lvl="1" marL="742950" marR="0" rtl="0" algn="l">
              <a:lnSpc>
                <a:spcPct val="100000"/>
              </a:lnSpc>
              <a:spcBef>
                <a:spcPts val="0"/>
              </a:spcBef>
              <a:spcAft>
                <a:spcPts val="0"/>
              </a:spcAft>
              <a:buClr>
                <a:schemeClr val="lt1"/>
              </a:buClr>
              <a:buSzPts val="2000"/>
              <a:buFont typeface="Arial"/>
              <a:buChar char="•"/>
            </a:pPr>
            <a:r>
              <a:rPr b="0" i="0" lang="de-DE" sz="2200" u="none" cap="none" strike="noStrike">
                <a:solidFill>
                  <a:schemeClr val="lt1"/>
                </a:solidFill>
                <a:latin typeface="Calibri"/>
                <a:ea typeface="Calibri"/>
                <a:cs typeface="Calibri"/>
                <a:sym typeface="Calibri"/>
              </a:rPr>
              <a:t> Centralized and secure accessManage permissions and ensure everyone works from one source.</a:t>
            </a:r>
            <a:endParaRPr b="0" i="0" sz="2200" u="none" cap="none" strike="noStrike">
              <a:solidFill>
                <a:srgbClr val="000000"/>
              </a:solidFill>
              <a:latin typeface="Arial"/>
              <a:ea typeface="Arial"/>
              <a:cs typeface="Arial"/>
              <a:sym typeface="Arial"/>
            </a:endParaRPr>
          </a:p>
          <a:p>
            <a:pPr indent="-158750" lvl="1" marL="742950" marR="0" rtl="0" algn="l">
              <a:lnSpc>
                <a:spcPct val="100000"/>
              </a:lnSpc>
              <a:spcBef>
                <a:spcPts val="0"/>
              </a:spcBef>
              <a:spcAft>
                <a:spcPts val="0"/>
              </a:spcAft>
              <a:buClr>
                <a:schemeClr val="dk1"/>
              </a:buClr>
              <a:buSzPts val="2000"/>
              <a:buFont typeface="Arial"/>
              <a:buNone/>
            </a:pPr>
            <a:r>
              <a:t/>
            </a:r>
            <a:endParaRPr b="0" i="0" sz="2200" u="none" cap="none" strike="noStrike">
              <a:solidFill>
                <a:schemeClr val="lt1"/>
              </a:solidFill>
              <a:latin typeface="Calibri"/>
              <a:ea typeface="Calibri"/>
              <a:cs typeface="Calibri"/>
              <a:sym typeface="Calibri"/>
            </a:endParaRPr>
          </a:p>
          <a:p>
            <a:pPr indent="-285750" lvl="1" marL="742950" marR="0" rtl="0" algn="l">
              <a:lnSpc>
                <a:spcPct val="100000"/>
              </a:lnSpc>
              <a:spcBef>
                <a:spcPts val="0"/>
              </a:spcBef>
              <a:spcAft>
                <a:spcPts val="0"/>
              </a:spcAft>
              <a:buClr>
                <a:schemeClr val="lt1"/>
              </a:buClr>
              <a:buSzPts val="2000"/>
              <a:buFont typeface="Arial"/>
              <a:buChar char="•"/>
            </a:pPr>
            <a:r>
              <a:rPr b="0" i="0" lang="de-DE" sz="2200" u="none" cap="none" strike="noStrike">
                <a:solidFill>
                  <a:schemeClr val="lt1"/>
                </a:solidFill>
                <a:latin typeface="Calibri"/>
                <a:ea typeface="Calibri"/>
                <a:cs typeface="Calibri"/>
                <a:sym typeface="Calibri"/>
              </a:rPr>
              <a:t> Encourages open collaborationIdeal for both private teams and public open-source projects.</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pic>
        <p:nvPicPr>
          <p:cNvPr id="301" name="Google Shape;301;p25"/>
          <p:cNvPicPr preferRelativeResize="0"/>
          <p:nvPr/>
        </p:nvPicPr>
        <p:blipFill rotWithShape="1">
          <a:blip r:embed="rId3">
            <a:alphaModFix/>
          </a:blip>
          <a:srcRect b="0" l="0" r="56463" t="0"/>
          <a:stretch/>
        </p:blipFill>
        <p:spPr>
          <a:xfrm flipH="1">
            <a:off x="0" y="0"/>
            <a:ext cx="12204702" cy="6857999"/>
          </a:xfrm>
          <a:prstGeom prst="rect">
            <a:avLst/>
          </a:prstGeom>
          <a:noFill/>
          <a:ln>
            <a:noFill/>
          </a:ln>
        </p:spPr>
      </p:pic>
      <p:sp>
        <p:nvSpPr>
          <p:cNvPr id="302" name="Google Shape;302;p25"/>
          <p:cNvSpPr/>
          <p:nvPr/>
        </p:nvSpPr>
        <p:spPr>
          <a:xfrm>
            <a:off x="312300" y="1182657"/>
            <a:ext cx="6680396" cy="6083383"/>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C000"/>
                </a:solidFill>
                <a:latin typeface="Arial"/>
                <a:ea typeface="Arial"/>
                <a:cs typeface="Arial"/>
                <a:sym typeface="Arial"/>
              </a:rPr>
              <a:t>The Problem: </a:t>
            </a:r>
            <a:r>
              <a:rPr b="1" i="0" lang="de-DE" sz="3200" u="none" cap="none" strike="noStrike">
                <a:solidFill>
                  <a:schemeClr val="lt1"/>
                </a:solidFill>
                <a:latin typeface="Arial"/>
                <a:ea typeface="Arial"/>
                <a:cs typeface="Arial"/>
                <a:sym typeface="Arial"/>
              </a:rPr>
              <a:t>Our expedition team must collaboratively write the "Official Rules of Isla R-borea." The main rule book is protected, and no one can edit it directly for safety reasons.</a:t>
            </a:r>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FF00"/>
                </a:solidFill>
                <a:latin typeface="Arial"/>
                <a:ea typeface="Arial"/>
                <a:cs typeface="Arial"/>
                <a:sym typeface="Arial"/>
              </a:rPr>
              <a:t>Your Mission: </a:t>
            </a:r>
            <a:r>
              <a:rPr b="1" i="0" lang="de-DE" sz="3200" u="none" cap="none" strike="noStrike">
                <a:solidFill>
                  <a:schemeClr val="lt1"/>
                </a:solidFill>
                <a:latin typeface="Arial"/>
                <a:ea typeface="Arial"/>
                <a:cs typeface="Arial"/>
                <a:sym typeface="Arial"/>
              </a:rPr>
              <a:t>To act out the roles of a version control system and build our document together, rule by rule.</a:t>
            </a:r>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p:txBody>
      </p:sp>
      <p:pic>
        <p:nvPicPr>
          <p:cNvPr descr="Warning with solid fill" id="303" name="Google Shape;303;p25"/>
          <p:cNvPicPr preferRelativeResize="0"/>
          <p:nvPr/>
        </p:nvPicPr>
        <p:blipFill rotWithShape="1">
          <a:blip r:embed="rId4">
            <a:alphaModFix/>
          </a:blip>
          <a:srcRect b="0" l="0" r="0" t="0"/>
          <a:stretch/>
        </p:blipFill>
        <p:spPr>
          <a:xfrm>
            <a:off x="11311294" y="6042686"/>
            <a:ext cx="673221" cy="673221"/>
          </a:xfrm>
          <a:prstGeom prst="rect">
            <a:avLst/>
          </a:prstGeom>
          <a:noFill/>
          <a:ln>
            <a:noFill/>
          </a:ln>
        </p:spPr>
      </p:pic>
      <p:sp>
        <p:nvSpPr>
          <p:cNvPr id="304" name="Google Shape;304;p25"/>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chemeClr val="lt1"/>
                </a:solidFill>
                <a:latin typeface="Arial"/>
                <a:ea typeface="Arial"/>
                <a:cs typeface="Arial"/>
                <a:sym typeface="Arial"/>
              </a:rPr>
              <a:t>The Human-Git</a:t>
            </a:r>
            <a:endParaRPr b="1" i="0" sz="5400" u="none" cap="none" strike="noStrike">
              <a:solidFill>
                <a:schemeClr val="lt1"/>
              </a:solidFill>
              <a:latin typeface="Arial"/>
              <a:ea typeface="Arial"/>
              <a:cs typeface="Arial"/>
              <a:sym typeface="Arial"/>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pic>
        <p:nvPicPr>
          <p:cNvPr id="305" name="Google Shape;305;p25"/>
          <p:cNvPicPr preferRelativeResize="0"/>
          <p:nvPr/>
        </p:nvPicPr>
        <p:blipFill rotWithShape="1">
          <a:blip r:embed="rId5">
            <a:alphaModFix/>
          </a:blip>
          <a:srcRect b="0" l="0" r="0" t="0"/>
          <a:stretch/>
        </p:blipFill>
        <p:spPr>
          <a:xfrm>
            <a:off x="7192777" y="1007706"/>
            <a:ext cx="4942113" cy="494211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pic>
        <p:nvPicPr>
          <p:cNvPr id="310" name="Google Shape;310;p26"/>
          <p:cNvPicPr preferRelativeResize="0"/>
          <p:nvPr/>
        </p:nvPicPr>
        <p:blipFill rotWithShape="1">
          <a:blip r:embed="rId3">
            <a:alphaModFix/>
          </a:blip>
          <a:srcRect b="0" l="0" r="56463" t="0"/>
          <a:stretch/>
        </p:blipFill>
        <p:spPr>
          <a:xfrm flipH="1">
            <a:off x="0" y="0"/>
            <a:ext cx="12204702" cy="6857999"/>
          </a:xfrm>
          <a:prstGeom prst="rect">
            <a:avLst/>
          </a:prstGeom>
          <a:noFill/>
          <a:ln>
            <a:noFill/>
          </a:ln>
        </p:spPr>
      </p:pic>
      <p:sp>
        <p:nvSpPr>
          <p:cNvPr id="311" name="Google Shape;311;p26"/>
          <p:cNvSpPr/>
          <p:nvPr/>
        </p:nvSpPr>
        <p:spPr>
          <a:xfrm>
            <a:off x="312299" y="1424473"/>
            <a:ext cx="7058886" cy="5841567"/>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FF00"/>
                </a:solidFill>
                <a:latin typeface="Arial"/>
                <a:ea typeface="Arial"/>
                <a:cs typeface="Arial"/>
                <a:sym typeface="Arial"/>
              </a:rPr>
              <a:t>The Remote Repository (GitHub):</a:t>
            </a:r>
            <a:r>
              <a:rPr b="0" i="0" lang="de-DE" sz="3200" u="none" cap="none" strike="noStrike">
                <a:solidFill>
                  <a:schemeClr val="lt1"/>
                </a:solidFill>
                <a:latin typeface="Arial"/>
                <a:ea typeface="Arial"/>
                <a:cs typeface="Arial"/>
                <a:sym typeface="Arial"/>
              </a:rPr>
              <a:t> The central whiteboard. This is the single source of truth.</a:t>
            </a:r>
            <a:endParaRPr/>
          </a:p>
          <a:p>
            <a:pPr indent="0" lvl="0" marL="0" marR="0" rtl="0" algn="just">
              <a:lnSpc>
                <a:spcPct val="100000"/>
              </a:lnSpc>
              <a:spcBef>
                <a:spcPts val="0"/>
              </a:spcBef>
              <a:spcAft>
                <a:spcPts val="0"/>
              </a:spcAft>
              <a:buClr>
                <a:srgbClr val="000000"/>
              </a:buClr>
              <a:buSzPts val="2400"/>
              <a:buFont typeface="Arial"/>
              <a:buNone/>
            </a:pPr>
            <a:r>
              <a:t/>
            </a:r>
            <a:endParaRPr b="0"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0"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0"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chemeClr val="lt1"/>
                </a:solidFill>
                <a:latin typeface="Arial"/>
                <a:ea typeface="Arial"/>
                <a:cs typeface="Arial"/>
                <a:sym typeface="Arial"/>
              </a:rPr>
              <a:t>Your </a:t>
            </a:r>
            <a:r>
              <a:rPr b="1" i="0" lang="de-DE" sz="3200" u="none" cap="none" strike="noStrike">
                <a:solidFill>
                  <a:srgbClr val="FFAFB1"/>
                </a:solidFill>
                <a:latin typeface="Arial"/>
                <a:ea typeface="Arial"/>
                <a:cs typeface="Arial"/>
                <a:sym typeface="Arial"/>
              </a:rPr>
              <a:t>Working Directory: </a:t>
            </a:r>
            <a:endParaRPr/>
          </a:p>
          <a:p>
            <a:pPr indent="0" lvl="0" marL="0" marR="0" rtl="0" algn="just">
              <a:lnSpc>
                <a:spcPct val="100000"/>
              </a:lnSpc>
              <a:spcBef>
                <a:spcPts val="0"/>
              </a:spcBef>
              <a:spcAft>
                <a:spcPts val="0"/>
              </a:spcAft>
              <a:buClr>
                <a:srgbClr val="000000"/>
              </a:buClr>
              <a:buSzPts val="2400"/>
              <a:buFont typeface="Arial"/>
              <a:buNone/>
            </a:pPr>
            <a:r>
              <a:rPr b="0" i="0" lang="de-DE" sz="3200" u="none" cap="none" strike="noStrike">
                <a:solidFill>
                  <a:schemeClr val="lt1"/>
                </a:solidFill>
                <a:latin typeface="Arial"/>
                <a:ea typeface="Arial"/>
                <a:cs typeface="Arial"/>
                <a:sym typeface="Arial"/>
              </a:rPr>
              <a:t>Your sticky note.</a:t>
            </a:r>
            <a:endParaRPr/>
          </a:p>
          <a:p>
            <a:pPr indent="0" lvl="0" marL="0" marR="0" rtl="0" algn="just">
              <a:lnSpc>
                <a:spcPct val="100000"/>
              </a:lnSpc>
              <a:spcBef>
                <a:spcPts val="0"/>
              </a:spcBef>
              <a:spcAft>
                <a:spcPts val="0"/>
              </a:spcAft>
              <a:buClr>
                <a:srgbClr val="000000"/>
              </a:buClr>
              <a:buSzPts val="2400"/>
              <a:buFont typeface="Arial"/>
              <a:buNone/>
            </a:pPr>
            <a:r>
              <a:t/>
            </a:r>
            <a:endParaRPr b="0" i="0" sz="3200" u="none" cap="none" strike="noStrike">
              <a:solidFill>
                <a:schemeClr val="lt1"/>
              </a:solidFill>
              <a:latin typeface="Arial"/>
              <a:ea typeface="Arial"/>
              <a:cs typeface="Arial"/>
              <a:sym typeface="Arial"/>
            </a:endParaRPr>
          </a:p>
        </p:txBody>
      </p:sp>
      <p:sp>
        <p:nvSpPr>
          <p:cNvPr id="312" name="Google Shape;312;p26"/>
          <p:cNvSpPr txBox="1"/>
          <p:nvPr/>
        </p:nvSpPr>
        <p:spPr>
          <a:xfrm>
            <a:off x="2189584" y="139315"/>
            <a:ext cx="9605601"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chemeClr val="lt1"/>
                </a:solidFill>
                <a:latin typeface="Arial"/>
                <a:ea typeface="Arial"/>
                <a:cs typeface="Arial"/>
                <a:sym typeface="Arial"/>
              </a:rPr>
              <a:t>Key Roles and Space</a:t>
            </a:r>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sp>
        <p:nvSpPr>
          <p:cNvPr id="313" name="Google Shape;313;p26"/>
          <p:cNvSpPr/>
          <p:nvPr/>
        </p:nvSpPr>
        <p:spPr>
          <a:xfrm>
            <a:off x="6323651" y="3163038"/>
            <a:ext cx="5587401" cy="484401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92D050"/>
                </a:solidFill>
                <a:latin typeface="Arial"/>
                <a:ea typeface="Arial"/>
                <a:cs typeface="Arial"/>
                <a:sym typeface="Arial"/>
              </a:rPr>
              <a:t>Your Local Repository: </a:t>
            </a:r>
            <a:r>
              <a:rPr b="0" i="0" lang="de-DE" sz="3200" u="none" cap="none" strike="noStrike">
                <a:solidFill>
                  <a:schemeClr val="lt1"/>
                </a:solidFill>
                <a:latin typeface="Arial"/>
                <a:ea typeface="Arial"/>
                <a:cs typeface="Arial"/>
                <a:sym typeface="Arial"/>
              </a:rPr>
              <a:t>Your large sheet of paper.</a:t>
            </a:r>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0"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00B0F0"/>
                </a:solidFill>
                <a:latin typeface="Arial"/>
                <a:ea typeface="Arial"/>
                <a:cs typeface="Arial"/>
                <a:sym typeface="Arial"/>
              </a:rPr>
              <a:t>The Pull Request Board: </a:t>
            </a:r>
            <a:r>
              <a:rPr b="0" i="0" lang="de-DE" sz="3200" u="none" cap="none" strike="noStrike">
                <a:solidFill>
                  <a:schemeClr val="lt1"/>
                </a:solidFill>
                <a:latin typeface="Arial"/>
                <a:ea typeface="Arial"/>
                <a:cs typeface="Arial"/>
                <a:sym typeface="Arial"/>
              </a:rPr>
              <a:t>A separate wall space for changes needing review.</a:t>
            </a:r>
            <a:endParaRPr b="0" i="0" sz="3200" u="none" cap="none" strike="noStrike">
              <a:solidFill>
                <a:schemeClr val="lt1"/>
              </a:solidFill>
              <a:latin typeface="Arial"/>
              <a:ea typeface="Arial"/>
              <a:cs typeface="Arial"/>
              <a:sym typeface="Arial"/>
            </a:endParaRPr>
          </a:p>
        </p:txBody>
      </p:sp>
      <p:pic>
        <p:nvPicPr>
          <p:cNvPr descr="Clipboard with solid fill" id="314" name="Google Shape;314;p26"/>
          <p:cNvPicPr preferRelativeResize="0"/>
          <p:nvPr/>
        </p:nvPicPr>
        <p:blipFill rotWithShape="1">
          <a:blip r:embed="rId4">
            <a:alphaModFix/>
          </a:blip>
          <a:srcRect b="0" l="0" r="0" t="0"/>
          <a:stretch/>
        </p:blipFill>
        <p:spPr>
          <a:xfrm>
            <a:off x="5336807" y="3023723"/>
            <a:ext cx="1063085" cy="1063085"/>
          </a:xfrm>
          <a:prstGeom prst="rect">
            <a:avLst/>
          </a:prstGeom>
          <a:noFill/>
          <a:ln>
            <a:noFill/>
          </a:ln>
        </p:spPr>
      </p:pic>
      <p:pic>
        <p:nvPicPr>
          <p:cNvPr descr="Document with solid fill" id="315" name="Google Shape;315;p26"/>
          <p:cNvPicPr preferRelativeResize="0"/>
          <p:nvPr/>
        </p:nvPicPr>
        <p:blipFill rotWithShape="1">
          <a:blip r:embed="rId5">
            <a:alphaModFix/>
          </a:blip>
          <a:srcRect b="0" l="0" r="0" t="0"/>
          <a:stretch/>
        </p:blipFill>
        <p:spPr>
          <a:xfrm>
            <a:off x="1725233" y="5461174"/>
            <a:ext cx="914400" cy="914400"/>
          </a:xfrm>
          <a:prstGeom prst="rect">
            <a:avLst/>
          </a:prstGeom>
          <a:noFill/>
          <a:ln>
            <a:noFill/>
          </a:ln>
        </p:spPr>
      </p:pic>
      <p:pic>
        <p:nvPicPr>
          <p:cNvPr descr="Easel with solid fill" id="316" name="Google Shape;316;p26"/>
          <p:cNvPicPr preferRelativeResize="0"/>
          <p:nvPr/>
        </p:nvPicPr>
        <p:blipFill rotWithShape="1">
          <a:blip r:embed="rId6">
            <a:alphaModFix/>
          </a:blip>
          <a:srcRect b="0" l="0" r="0" t="0"/>
          <a:stretch/>
        </p:blipFill>
        <p:spPr>
          <a:xfrm>
            <a:off x="7307805" y="1268832"/>
            <a:ext cx="1425687" cy="1425687"/>
          </a:xfrm>
          <a:prstGeom prst="rect">
            <a:avLst/>
          </a:prstGeom>
          <a:noFill/>
          <a:ln>
            <a:noFill/>
          </a:ln>
        </p:spPr>
      </p:pic>
      <p:pic>
        <p:nvPicPr>
          <p:cNvPr descr="Easel with solid fill" id="317" name="Google Shape;317;p26"/>
          <p:cNvPicPr preferRelativeResize="0"/>
          <p:nvPr/>
        </p:nvPicPr>
        <p:blipFill rotWithShape="1">
          <a:blip r:embed="rId7">
            <a:alphaModFix/>
          </a:blip>
          <a:srcRect b="0" l="0" r="0" t="0"/>
          <a:stretch/>
        </p:blipFill>
        <p:spPr>
          <a:xfrm>
            <a:off x="5122573" y="5024209"/>
            <a:ext cx="1425687" cy="142568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pic>
        <p:nvPicPr>
          <p:cNvPr id="322" name="Google Shape;322;p27"/>
          <p:cNvPicPr preferRelativeResize="0"/>
          <p:nvPr/>
        </p:nvPicPr>
        <p:blipFill rotWithShape="1">
          <a:blip r:embed="rId3">
            <a:alphaModFix/>
          </a:blip>
          <a:srcRect b="0" l="0" r="56463" t="0"/>
          <a:stretch/>
        </p:blipFill>
        <p:spPr>
          <a:xfrm flipH="1">
            <a:off x="0" y="0"/>
            <a:ext cx="12204702" cy="6857999"/>
          </a:xfrm>
          <a:prstGeom prst="rect">
            <a:avLst/>
          </a:prstGeom>
          <a:noFill/>
          <a:ln>
            <a:noFill/>
          </a:ln>
        </p:spPr>
      </p:pic>
      <p:sp>
        <p:nvSpPr>
          <p:cNvPr id="323" name="Google Shape;323;p27"/>
          <p:cNvSpPr txBox="1"/>
          <p:nvPr/>
        </p:nvSpPr>
        <p:spPr>
          <a:xfrm>
            <a:off x="2189584" y="139315"/>
            <a:ext cx="9605601" cy="1089489"/>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chemeClr val="lt1"/>
                </a:solidFill>
                <a:latin typeface="Arial"/>
                <a:ea typeface="Arial"/>
                <a:cs typeface="Arial"/>
                <a:sym typeface="Arial"/>
              </a:rPr>
              <a:t>The Core Commands</a:t>
            </a: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sp>
        <p:nvSpPr>
          <p:cNvPr id="324" name="Google Shape;324;p27"/>
          <p:cNvSpPr/>
          <p:nvPr/>
        </p:nvSpPr>
        <p:spPr>
          <a:xfrm>
            <a:off x="150567" y="910246"/>
            <a:ext cx="11644618" cy="5841567"/>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1200"/>
              </a:spcBef>
              <a:spcAft>
                <a:spcPts val="0"/>
              </a:spcAft>
              <a:buClr>
                <a:srgbClr val="000000"/>
              </a:buClr>
              <a:buSzPts val="2400"/>
              <a:buFont typeface="Arial"/>
              <a:buNone/>
            </a:pPr>
            <a:r>
              <a:rPr b="1" i="0" lang="de-DE" sz="3200" u="none" cap="none" strike="noStrike">
                <a:solidFill>
                  <a:srgbClr val="FFFF00"/>
                </a:solidFill>
                <a:latin typeface="Arial"/>
                <a:ea typeface="Arial"/>
                <a:cs typeface="Arial"/>
                <a:sym typeface="Arial"/>
              </a:rPr>
              <a:t>git clone: </a:t>
            </a:r>
            <a:r>
              <a:rPr b="1" i="0" lang="de-DE" sz="3200" u="none" cap="none" strike="noStrike">
                <a:solidFill>
                  <a:schemeClr val="lt1"/>
                </a:solidFill>
                <a:latin typeface="Arial"/>
                <a:ea typeface="Arial"/>
                <a:cs typeface="Arial"/>
                <a:sym typeface="Arial"/>
              </a:rPr>
              <a:t>copy the main repository to your local paper.</a:t>
            </a:r>
            <a:endParaRPr/>
          </a:p>
          <a:p>
            <a:pPr indent="0" lvl="0" marL="0" marR="0" rtl="0" algn="just">
              <a:lnSpc>
                <a:spcPct val="100000"/>
              </a:lnSpc>
              <a:spcBef>
                <a:spcPts val="2400"/>
              </a:spcBef>
              <a:spcAft>
                <a:spcPts val="0"/>
              </a:spcAft>
              <a:buClr>
                <a:srgbClr val="000000"/>
              </a:buClr>
              <a:buSzPts val="2400"/>
              <a:buFont typeface="Arial"/>
              <a:buNone/>
            </a:pPr>
            <a:r>
              <a:rPr b="1" i="0" lang="de-DE" sz="3200" u="none" cap="none" strike="noStrike">
                <a:solidFill>
                  <a:srgbClr val="92D050"/>
                </a:solidFill>
                <a:latin typeface="Arial"/>
                <a:ea typeface="Arial"/>
                <a:cs typeface="Arial"/>
                <a:sym typeface="Arial"/>
              </a:rPr>
              <a:t>git pull: </a:t>
            </a:r>
            <a:r>
              <a:rPr b="1" i="0" lang="de-DE" sz="3200" u="none" cap="none" strike="noStrike">
                <a:solidFill>
                  <a:schemeClr val="lt1"/>
                </a:solidFill>
                <a:latin typeface="Arial"/>
                <a:ea typeface="Arial"/>
                <a:cs typeface="Arial"/>
                <a:sym typeface="Arial"/>
              </a:rPr>
              <a:t>copy the main repository to your local paper, incorporating it into what you have locally.</a:t>
            </a:r>
            <a:endParaRPr/>
          </a:p>
          <a:p>
            <a:pPr indent="0" lvl="0" marL="0" marR="0" rtl="0" algn="just">
              <a:lnSpc>
                <a:spcPct val="100000"/>
              </a:lnSpc>
              <a:spcBef>
                <a:spcPts val="2400"/>
              </a:spcBef>
              <a:spcAft>
                <a:spcPts val="0"/>
              </a:spcAft>
              <a:buClr>
                <a:srgbClr val="000000"/>
              </a:buClr>
              <a:buSzPts val="2400"/>
              <a:buFont typeface="Arial"/>
              <a:buNone/>
            </a:pPr>
            <a:r>
              <a:rPr b="1" i="0" lang="de-DE" sz="3200" u="none" cap="none" strike="noStrike">
                <a:solidFill>
                  <a:srgbClr val="FFC000"/>
                </a:solidFill>
                <a:latin typeface="Arial"/>
                <a:ea typeface="Arial"/>
                <a:cs typeface="Arial"/>
                <a:sym typeface="Arial"/>
              </a:rPr>
              <a:t>git commit: </a:t>
            </a:r>
            <a:r>
              <a:rPr b="1" i="0" lang="de-DE" sz="3200" u="none" cap="none" strike="noStrike">
                <a:solidFill>
                  <a:schemeClr val="lt1"/>
                </a:solidFill>
                <a:latin typeface="Arial"/>
                <a:ea typeface="Arial"/>
                <a:cs typeface="Arial"/>
                <a:sym typeface="Arial"/>
              </a:rPr>
              <a:t>update your local paper with a change from your sticky note.</a:t>
            </a:r>
            <a:endParaRPr/>
          </a:p>
          <a:p>
            <a:pPr indent="0" lvl="0" marL="0" marR="0" rtl="0" algn="just">
              <a:lnSpc>
                <a:spcPct val="100000"/>
              </a:lnSpc>
              <a:spcBef>
                <a:spcPts val="2400"/>
              </a:spcBef>
              <a:spcAft>
                <a:spcPts val="0"/>
              </a:spcAft>
              <a:buClr>
                <a:srgbClr val="000000"/>
              </a:buClr>
              <a:buSzPts val="2400"/>
              <a:buFont typeface="Arial"/>
              <a:buNone/>
            </a:pPr>
            <a:r>
              <a:rPr b="1" i="0" lang="de-DE" sz="3200" u="none" cap="none" strike="noStrike">
                <a:solidFill>
                  <a:srgbClr val="FFAFB1"/>
                </a:solidFill>
                <a:latin typeface="Arial"/>
                <a:ea typeface="Arial"/>
                <a:cs typeface="Arial"/>
                <a:sym typeface="Arial"/>
              </a:rPr>
              <a:t>git push: </a:t>
            </a:r>
            <a:r>
              <a:rPr b="1" i="0" lang="de-DE" sz="3200" u="none" cap="none" strike="noStrike">
                <a:solidFill>
                  <a:schemeClr val="lt1"/>
                </a:solidFill>
                <a:latin typeface="Arial"/>
                <a:ea typeface="Arial"/>
                <a:cs typeface="Arial"/>
                <a:sym typeface="Arial"/>
              </a:rPr>
              <a:t>bring your local paper to the instructor to directly update the central whiteboard.</a:t>
            </a:r>
            <a:endParaRPr/>
          </a:p>
          <a:p>
            <a:pPr indent="0" lvl="0" marL="0" marR="0" rtl="0" algn="just">
              <a:lnSpc>
                <a:spcPct val="100000"/>
              </a:lnSpc>
              <a:spcBef>
                <a:spcPts val="2400"/>
              </a:spcBef>
              <a:spcAft>
                <a:spcPts val="1200"/>
              </a:spcAft>
              <a:buClr>
                <a:srgbClr val="000000"/>
              </a:buClr>
              <a:buSzPts val="2400"/>
              <a:buFont typeface="Arial"/>
              <a:buNone/>
            </a:pPr>
            <a:r>
              <a:rPr b="1" i="0" lang="de-DE" sz="3200" u="none" cap="none" strike="noStrike">
                <a:solidFill>
                  <a:srgbClr val="00B0F0"/>
                </a:solidFill>
                <a:latin typeface="Arial"/>
                <a:ea typeface="Arial"/>
                <a:cs typeface="Arial"/>
                <a:sym typeface="Arial"/>
              </a:rPr>
              <a:t>pull request: </a:t>
            </a:r>
            <a:r>
              <a:rPr b="1" i="0" lang="de-DE" sz="3200" u="none" cap="none" strike="noStrike">
                <a:solidFill>
                  <a:schemeClr val="lt1"/>
                </a:solidFill>
                <a:latin typeface="Arial"/>
                <a:ea typeface="Arial"/>
                <a:cs typeface="Arial"/>
                <a:sym typeface="Arial"/>
              </a:rPr>
              <a:t>bring your local paper to the instructor to asking if they want to update the central whiteboard with it.</a:t>
            </a:r>
            <a:endParaRPr b="0" i="0" sz="3200" u="none" cap="none" strike="noStrike">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id="329" name="Google Shape;329;p28"/>
          <p:cNvPicPr preferRelativeResize="0"/>
          <p:nvPr/>
        </p:nvPicPr>
        <p:blipFill rotWithShape="1">
          <a:blip r:embed="rId3">
            <a:alphaModFix/>
          </a:blip>
          <a:srcRect b="0" l="0" r="56463" t="0"/>
          <a:stretch/>
        </p:blipFill>
        <p:spPr>
          <a:xfrm flipH="1">
            <a:off x="0" y="0"/>
            <a:ext cx="12204702" cy="6857999"/>
          </a:xfrm>
          <a:prstGeom prst="rect">
            <a:avLst/>
          </a:prstGeom>
          <a:noFill/>
          <a:ln>
            <a:noFill/>
          </a:ln>
        </p:spPr>
      </p:pic>
      <p:sp>
        <p:nvSpPr>
          <p:cNvPr id="330" name="Google Shape;330;p28"/>
          <p:cNvSpPr/>
          <p:nvPr/>
        </p:nvSpPr>
        <p:spPr>
          <a:xfrm>
            <a:off x="597159" y="1094792"/>
            <a:ext cx="10966580" cy="5517502"/>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1" name="Google Shape;331;p28"/>
          <p:cNvSpPr txBox="1"/>
          <p:nvPr/>
        </p:nvSpPr>
        <p:spPr>
          <a:xfrm>
            <a:off x="2189584" y="139315"/>
            <a:ext cx="9605601" cy="1089489"/>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chemeClr val="lt1"/>
                </a:solidFill>
                <a:latin typeface="Arial"/>
                <a:ea typeface="Arial"/>
                <a:cs typeface="Arial"/>
                <a:sym typeface="Arial"/>
              </a:rPr>
              <a:t>The Core Commands</a:t>
            </a: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pic>
        <p:nvPicPr>
          <p:cNvPr id="332" name="Google Shape;332;p28"/>
          <p:cNvPicPr preferRelativeResize="0"/>
          <p:nvPr/>
        </p:nvPicPr>
        <p:blipFill rotWithShape="1">
          <a:blip r:embed="rId4">
            <a:alphaModFix/>
          </a:blip>
          <a:srcRect b="0" l="0" r="0" t="0"/>
          <a:stretch/>
        </p:blipFill>
        <p:spPr>
          <a:xfrm>
            <a:off x="845975" y="1436305"/>
            <a:ext cx="10500049" cy="486958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29"/>
          <p:cNvPicPr preferRelativeResize="0"/>
          <p:nvPr/>
        </p:nvPicPr>
        <p:blipFill rotWithShape="1">
          <a:blip r:embed="rId3">
            <a:alphaModFix/>
          </a:blip>
          <a:srcRect b="0" l="0" r="56463" t="0"/>
          <a:stretch/>
        </p:blipFill>
        <p:spPr>
          <a:xfrm flipH="1">
            <a:off x="5451" y="0"/>
            <a:ext cx="12204700" cy="6858000"/>
          </a:xfrm>
          <a:prstGeom prst="rect">
            <a:avLst/>
          </a:prstGeom>
          <a:noFill/>
          <a:ln>
            <a:noFill/>
          </a:ln>
        </p:spPr>
      </p:pic>
      <p:sp>
        <p:nvSpPr>
          <p:cNvPr id="338" name="Google Shape;338;p29"/>
          <p:cNvSpPr/>
          <p:nvPr/>
        </p:nvSpPr>
        <p:spPr>
          <a:xfrm>
            <a:off x="674764" y="364702"/>
            <a:ext cx="11226713"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de-DE" sz="3600" u="none" cap="none" strike="noStrike">
                <a:solidFill>
                  <a:schemeClr val="lt1"/>
                </a:solidFill>
                <a:latin typeface="Arial"/>
                <a:ea typeface="Arial"/>
                <a:cs typeface="Arial"/>
                <a:sym typeface="Arial"/>
              </a:rPr>
              <a:t>Version Control Systems</a:t>
            </a:r>
            <a:endParaRPr/>
          </a:p>
        </p:txBody>
      </p:sp>
      <p:sp>
        <p:nvSpPr>
          <p:cNvPr id="339" name="Google Shape;339;p29"/>
          <p:cNvSpPr/>
          <p:nvPr/>
        </p:nvSpPr>
        <p:spPr>
          <a:xfrm>
            <a:off x="1425203" y="1247760"/>
            <a:ext cx="8192289" cy="5232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de-DE" sz="2800" u="none" cap="none" strike="noStrike">
                <a:solidFill>
                  <a:schemeClr val="lt1"/>
                </a:solidFill>
                <a:latin typeface="Arial"/>
                <a:ea typeface="Arial"/>
                <a:cs typeface="Arial"/>
                <a:sym typeface="Arial"/>
              </a:rPr>
              <a:t>Let’s Start Using Git with GitKraken</a:t>
            </a:r>
            <a:endParaRPr b="1" i="0" sz="2800" u="none" cap="none" strike="noStrike">
              <a:solidFill>
                <a:schemeClr val="lt1"/>
              </a:solidFill>
              <a:latin typeface="Arial"/>
              <a:ea typeface="Arial"/>
              <a:cs typeface="Arial"/>
              <a:sym typeface="Arial"/>
            </a:endParaRPr>
          </a:p>
        </p:txBody>
      </p:sp>
      <p:sp>
        <p:nvSpPr>
          <p:cNvPr id="340" name="Google Shape;340;p29"/>
          <p:cNvSpPr/>
          <p:nvPr/>
        </p:nvSpPr>
        <p:spPr>
          <a:xfrm>
            <a:off x="140682" y="2271429"/>
            <a:ext cx="9405864" cy="178510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de-DE" sz="2000" u="none" cap="none" strike="noStrike">
                <a:solidFill>
                  <a:schemeClr val="lt1"/>
                </a:solidFill>
                <a:latin typeface="Arial"/>
                <a:ea typeface="Arial"/>
                <a:cs typeface="Arial"/>
                <a:sym typeface="Arial"/>
              </a:rPr>
              <a:t>What is GitKraken – and Why Use It?</a:t>
            </a:r>
            <a:endParaRPr b="0" i="0" sz="14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1800"/>
              <a:buFont typeface="Arial"/>
              <a:buNone/>
            </a:pPr>
            <a:r>
              <a:rPr b="1" i="0" lang="de-DE" sz="1800" u="none" cap="none" strike="noStrike">
                <a:solidFill>
                  <a:schemeClr val="lt1"/>
                </a:solidFill>
                <a:latin typeface="Calibri"/>
                <a:ea typeface="Calibri"/>
                <a:cs typeface="Calibri"/>
                <a:sym typeface="Calibri"/>
              </a:rPr>
              <a:t>GitKraken: Visual Git Client</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Calibri"/>
                <a:ea typeface="Calibri"/>
                <a:cs typeface="Calibri"/>
                <a:sym typeface="Calibri"/>
              </a:rPr>
              <a:t>GitKraken is a graphical user interface (GUI) tool for Git.</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Calibri"/>
                <a:ea typeface="Calibri"/>
                <a:cs typeface="Calibri"/>
                <a:sym typeface="Calibri"/>
              </a:rPr>
              <a:t>Built to simplify Git workflows for developers and teams.</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Calibri"/>
                <a:ea typeface="Calibri"/>
                <a:cs typeface="Calibri"/>
                <a:sym typeface="Calibri"/>
              </a:rPr>
              <a:t>Cross-platform: available for Windows, macOS, and Linux.</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graphicFrame>
        <p:nvGraphicFramePr>
          <p:cNvPr id="341" name="Google Shape;341;p29"/>
          <p:cNvGraphicFramePr/>
          <p:nvPr/>
        </p:nvGraphicFramePr>
        <p:xfrm>
          <a:off x="490546" y="3750900"/>
          <a:ext cx="3000000" cy="3000000"/>
        </p:xfrm>
        <a:graphic>
          <a:graphicData uri="http://schemas.openxmlformats.org/drawingml/2006/table">
            <a:tbl>
              <a:tblPr>
                <a:noFill/>
                <a:tableStyleId>{A99FA6F0-7D12-4BA9-BB53-B1506B710489}</a:tableStyleId>
              </a:tblPr>
              <a:tblGrid>
                <a:gridCol w="5257800"/>
                <a:gridCol w="5257800"/>
              </a:tblGrid>
              <a:tr h="203200">
                <a:tc>
                  <a:txBody>
                    <a:bodyPr/>
                    <a:lstStyle/>
                    <a:p>
                      <a:pPr indent="0" lvl="0" marL="0" marR="0" rtl="0" algn="l">
                        <a:lnSpc>
                          <a:spcPct val="100000"/>
                        </a:lnSpc>
                        <a:spcBef>
                          <a:spcPts val="0"/>
                        </a:spcBef>
                        <a:spcAft>
                          <a:spcPts val="0"/>
                        </a:spcAft>
                        <a:buClr>
                          <a:srgbClr val="000000"/>
                        </a:buClr>
                        <a:buSzPts val="1600"/>
                        <a:buFont typeface="Arial"/>
                        <a:buNone/>
                      </a:pPr>
                      <a:r>
                        <a:rPr b="1" lang="de-DE" sz="1600" u="none" cap="none" strike="noStrike">
                          <a:solidFill>
                            <a:schemeClr val="lt1"/>
                          </a:solidFill>
                        </a:rPr>
                        <a:t>Feature</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548135"/>
                    </a:solidFill>
                  </a:tcPr>
                </a:tc>
                <a:tc>
                  <a:txBody>
                    <a:bodyPr/>
                    <a:lstStyle/>
                    <a:p>
                      <a:pPr indent="0" lvl="0" marL="0" marR="0" rtl="0" algn="l">
                        <a:lnSpc>
                          <a:spcPct val="100000"/>
                        </a:lnSpc>
                        <a:spcBef>
                          <a:spcPts val="0"/>
                        </a:spcBef>
                        <a:spcAft>
                          <a:spcPts val="0"/>
                        </a:spcAft>
                        <a:buClr>
                          <a:srgbClr val="000000"/>
                        </a:buClr>
                        <a:buSzPts val="1600"/>
                        <a:buFont typeface="Arial"/>
                        <a:buNone/>
                      </a:pPr>
                      <a:r>
                        <a:rPr b="1" lang="de-DE" sz="1600" u="none" cap="none" strike="noStrike">
                          <a:solidFill>
                            <a:schemeClr val="lt1"/>
                          </a:solidFill>
                        </a:rPr>
                        <a:t>Benefit</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548135"/>
                    </a:solidFill>
                  </a:tcPr>
                </a:tc>
              </a:tr>
              <a:tr h="177800">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Visual Commit Graph</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Clear visualization of branches &amp; merges</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77800">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Built-in Git Actions</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Stage, commit, merge, pull, push without command line</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77800">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Branch Management</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Easy creation and switching of branches</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77800">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Conflict Resolution</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GUI tools to handle merge conflicts</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77800">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Integrations</a:t>
                      </a:r>
                      <a:endParaRPr sz="1400" u="none" cap="none" strike="noStrike">
                        <a:solidFill>
                          <a:schemeClr val="lt1"/>
                        </a:solidFil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de-DE" sz="1400" u="none" cap="none" strike="noStrike">
                          <a:solidFill>
                            <a:schemeClr val="lt1"/>
                          </a:solidFill>
                        </a:rPr>
                        <a:t>Works with GitHub, GitLab, Bitbucket, Azure, Jira</a:t>
                      </a:r>
                      <a:endParaRPr sz="1400" u="none" cap="none" strike="noStrike">
                        <a:solidFill>
                          <a:schemeClr val="lt1"/>
                        </a:solidFil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pic>
        <p:nvPicPr>
          <p:cNvPr id="342" name="Google Shape;342;p29"/>
          <p:cNvPicPr preferRelativeResize="0"/>
          <p:nvPr/>
        </p:nvPicPr>
        <p:blipFill rotWithShape="1">
          <a:blip r:embed="rId4">
            <a:alphaModFix/>
          </a:blip>
          <a:srcRect b="0" l="0" r="0" t="0"/>
          <a:stretch/>
        </p:blipFill>
        <p:spPr>
          <a:xfrm>
            <a:off x="9476893" y="571897"/>
            <a:ext cx="2483237" cy="4244906"/>
          </a:xfrm>
          <a:prstGeom prst="rect">
            <a:avLst/>
          </a:prstGeom>
          <a:noFill/>
          <a:ln>
            <a:noFill/>
          </a:ln>
        </p:spPr>
      </p:pic>
      <p:sp>
        <p:nvSpPr>
          <p:cNvPr id="343" name="Google Shape;343;p29"/>
          <p:cNvSpPr/>
          <p:nvPr/>
        </p:nvSpPr>
        <p:spPr>
          <a:xfrm>
            <a:off x="421596" y="5963260"/>
            <a:ext cx="11088896" cy="64633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de-DE" sz="1800" u="none" cap="none" strike="noStrike">
                <a:solidFill>
                  <a:schemeClr val="lt1"/>
                </a:solidFill>
                <a:latin typeface="Calibri"/>
                <a:ea typeface="Calibri"/>
                <a:cs typeface="Calibri"/>
                <a:sym typeface="Calibri"/>
              </a:rPr>
              <a:t>Alternatives to GitKraken include </a:t>
            </a:r>
            <a:r>
              <a:rPr b="1" i="0" lang="de-DE" sz="1800" u="none" cap="none" strike="noStrike">
                <a:solidFill>
                  <a:schemeClr val="lt1"/>
                </a:solidFill>
                <a:latin typeface="Calibri"/>
                <a:ea typeface="Calibri"/>
                <a:cs typeface="Calibri"/>
                <a:sym typeface="Calibri"/>
              </a:rPr>
              <a:t>GitHub Desktop</a:t>
            </a:r>
            <a:r>
              <a:rPr b="0" i="0" lang="de-DE" sz="1800" u="none" cap="none" strike="noStrike">
                <a:solidFill>
                  <a:schemeClr val="lt1"/>
                </a:solidFill>
                <a:latin typeface="Calibri"/>
                <a:ea typeface="Calibri"/>
                <a:cs typeface="Calibri"/>
                <a:sym typeface="Calibri"/>
              </a:rPr>
              <a:t> (easy GUI for beginners), </a:t>
            </a:r>
            <a:r>
              <a:rPr b="1" i="0" lang="de-DE" sz="1800" u="none" cap="none" strike="noStrike">
                <a:solidFill>
                  <a:schemeClr val="lt1"/>
                </a:solidFill>
                <a:latin typeface="Calibri"/>
                <a:ea typeface="Calibri"/>
                <a:cs typeface="Calibri"/>
                <a:sym typeface="Calibri"/>
              </a:rPr>
              <a:t>Git CLI</a:t>
            </a:r>
            <a:r>
              <a:rPr b="0" i="0" lang="de-DE" sz="1800" u="none" cap="none" strike="noStrike">
                <a:solidFill>
                  <a:schemeClr val="lt1"/>
                </a:solidFill>
                <a:latin typeface="Calibri"/>
                <a:ea typeface="Calibri"/>
                <a:cs typeface="Calibri"/>
                <a:sym typeface="Calibri"/>
              </a:rPr>
              <a:t> (powerful but text-based), </a:t>
            </a:r>
            <a:r>
              <a:rPr b="1" i="0" lang="de-DE" sz="1800" u="none" cap="none" strike="noStrike">
                <a:solidFill>
                  <a:schemeClr val="lt1"/>
                </a:solidFill>
                <a:latin typeface="Calibri"/>
                <a:ea typeface="Calibri"/>
                <a:cs typeface="Calibri"/>
                <a:sym typeface="Calibri"/>
              </a:rPr>
              <a:t>SourceTree</a:t>
            </a:r>
            <a:r>
              <a:rPr b="0" i="0" lang="de-DE" sz="1800" u="none" cap="none" strike="noStrike">
                <a:solidFill>
                  <a:schemeClr val="lt1"/>
                </a:solidFill>
                <a:latin typeface="Calibri"/>
                <a:ea typeface="Calibri"/>
                <a:cs typeface="Calibri"/>
                <a:sym typeface="Calibri"/>
              </a:rPr>
              <a:t> (GUI by Atlassian), and </a:t>
            </a:r>
            <a:r>
              <a:rPr b="1" i="0" lang="de-DE" sz="1800" u="none" cap="none" strike="noStrike">
                <a:solidFill>
                  <a:schemeClr val="lt1"/>
                </a:solidFill>
                <a:latin typeface="Calibri"/>
                <a:ea typeface="Calibri"/>
                <a:cs typeface="Calibri"/>
                <a:sym typeface="Calibri"/>
              </a:rPr>
              <a:t>VS Code Git</a:t>
            </a:r>
            <a:r>
              <a:rPr b="0" i="0" lang="de-DE" sz="1800" u="none" cap="none" strike="noStrike">
                <a:solidFill>
                  <a:schemeClr val="lt1"/>
                </a:solidFill>
                <a:latin typeface="Calibri"/>
                <a:ea typeface="Calibri"/>
                <a:cs typeface="Calibri"/>
                <a:sym typeface="Calibri"/>
              </a:rPr>
              <a:t> (built-in Git support in the editor).</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id="101" name="Google Shape;101;p3"/>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102" name="Google Shape;102;p3"/>
          <p:cNvSpPr/>
          <p:nvPr/>
        </p:nvSpPr>
        <p:spPr>
          <a:xfrm>
            <a:off x="2147863" y="169200"/>
            <a:ext cx="6858600" cy="107542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500"/>
              <a:buFont typeface="Arial"/>
              <a:buNone/>
            </a:pPr>
            <a:r>
              <a:rPr b="1" i="0" lang="de-DE" sz="5500" u="none" cap="none" strike="noStrike">
                <a:solidFill>
                  <a:srgbClr val="FFE599"/>
                </a:solidFill>
                <a:latin typeface="Arial"/>
                <a:ea typeface="Arial"/>
                <a:cs typeface="Arial"/>
                <a:sym typeface="Arial"/>
              </a:rPr>
              <a:t>MODULES 19 - 22</a:t>
            </a:r>
            <a:endParaRPr b="1" i="0" sz="36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1" i="1" sz="1600" u="none" cap="none" strike="noStrike">
              <a:solidFill>
                <a:srgbClr val="FFFFFF"/>
              </a:solidFill>
              <a:latin typeface="Arial"/>
              <a:ea typeface="Arial"/>
              <a:cs typeface="Arial"/>
              <a:sym typeface="Arial"/>
            </a:endParaRPr>
          </a:p>
        </p:txBody>
      </p:sp>
      <p:sp>
        <p:nvSpPr>
          <p:cNvPr id="103" name="Google Shape;103;p3"/>
          <p:cNvSpPr/>
          <p:nvPr/>
        </p:nvSpPr>
        <p:spPr>
          <a:xfrm>
            <a:off x="3062902" y="1587260"/>
            <a:ext cx="9081447" cy="5001565"/>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3600"/>
              <a:buFont typeface="Arial"/>
              <a:buNone/>
            </a:pPr>
            <a:r>
              <a:rPr b="1" i="1" lang="de-DE" sz="3200" u="none" cap="none" strike="noStrike">
                <a:solidFill>
                  <a:srgbClr val="FFFFFF"/>
                </a:solidFill>
                <a:latin typeface="Arial"/>
                <a:ea typeface="Arial"/>
                <a:cs typeface="Arial"/>
                <a:sym typeface="Arial"/>
              </a:rPr>
              <a:t>Understand the fundamental concepts of workflow management in data analysis and modeling, gain hands-on experience with basic version control using Git, learn to create dynamic and reproducible documents using R Markdown, and become familiar with tools and software that support efficient workflow organization in scientific projects.</a:t>
            </a:r>
            <a:endParaRPr b="0" i="1" sz="1400" u="none" cap="none" strike="noStrike">
              <a:solidFill>
                <a:srgbClr val="000000"/>
              </a:solidFill>
              <a:latin typeface="Arial"/>
              <a:ea typeface="Arial"/>
              <a:cs typeface="Arial"/>
              <a:sym typeface="Arial"/>
            </a:endParaRPr>
          </a:p>
        </p:txBody>
      </p:sp>
      <p:grpSp>
        <p:nvGrpSpPr>
          <p:cNvPr id="104" name="Google Shape;104;p3"/>
          <p:cNvGrpSpPr/>
          <p:nvPr/>
        </p:nvGrpSpPr>
        <p:grpSpPr>
          <a:xfrm>
            <a:off x="326660" y="3914951"/>
            <a:ext cx="2105989" cy="2364810"/>
            <a:chOff x="6287197" y="2574364"/>
            <a:chExt cx="5018790" cy="4116292"/>
          </a:xfrm>
        </p:grpSpPr>
        <p:pic>
          <p:nvPicPr>
            <p:cNvPr id="105" name="Google Shape;105;p3"/>
            <p:cNvPicPr preferRelativeResize="0"/>
            <p:nvPr/>
          </p:nvPicPr>
          <p:blipFill rotWithShape="1">
            <a:blip r:embed="rId4">
              <a:alphaModFix/>
            </a:blip>
            <a:srcRect b="0" l="0" r="0" t="0"/>
            <a:stretch/>
          </p:blipFill>
          <p:spPr>
            <a:xfrm>
              <a:off x="7189695" y="2574364"/>
              <a:ext cx="4116292" cy="4116292"/>
            </a:xfrm>
            <a:prstGeom prst="rect">
              <a:avLst/>
            </a:prstGeom>
            <a:noFill/>
            <a:ln>
              <a:noFill/>
            </a:ln>
          </p:spPr>
        </p:pic>
        <p:sp>
          <p:nvSpPr>
            <p:cNvPr id="106" name="Google Shape;106;p3"/>
            <p:cNvSpPr/>
            <p:nvPr/>
          </p:nvSpPr>
          <p:spPr>
            <a:xfrm>
              <a:off x="6287197" y="2912868"/>
              <a:ext cx="4839782" cy="923331"/>
            </a:xfrm>
            <a:prstGeom prst="rect">
              <a:avLst/>
            </a:prstGeom>
          </p:spPr>
          <p:txBody>
            <a:bodyPr>
              <a:prstTxWarp prst="textPlain"/>
            </a:bodyPr>
            <a:lstStyle/>
            <a:p>
              <a:pPr lvl="0" algn="ctr"/>
              <a:r>
                <a:rPr b="1" i="0">
                  <a:ln cap="flat" cmpd="sng" w="9525">
                    <a:solidFill>
                      <a:srgbClr val="ED7D31"/>
                    </a:solidFill>
                    <a:prstDash val="solid"/>
                    <a:round/>
                    <a:headEnd len="sm" w="sm" type="none"/>
                    <a:tailEnd len="sm" w="sm" type="none"/>
                  </a:ln>
                  <a:solidFill>
                    <a:srgbClr val="FFFFFF"/>
                  </a:solidFill>
                  <a:latin typeface="Arial"/>
                </a:rPr>
                <a:t>Learning</a:t>
              </a:r>
            </a:p>
          </p:txBody>
        </p:sp>
        <p:sp>
          <p:nvSpPr>
            <p:cNvPr id="107" name="Google Shape;107;p3"/>
            <p:cNvSpPr/>
            <p:nvPr/>
          </p:nvSpPr>
          <p:spPr>
            <a:xfrm>
              <a:off x="6466203" y="5453295"/>
              <a:ext cx="4839783" cy="923329"/>
            </a:xfrm>
            <a:prstGeom prst="rect">
              <a:avLst/>
            </a:prstGeom>
          </p:spPr>
          <p:txBody>
            <a:bodyPr>
              <a:prstTxWarp prst="textPlain"/>
            </a:bodyPr>
            <a:lstStyle/>
            <a:p>
              <a:pPr lvl="0" algn="ctr"/>
              <a:r>
                <a:rPr b="1" i="0">
                  <a:ln cap="flat" cmpd="sng" w="9525">
                    <a:solidFill>
                      <a:srgbClr val="ED7D31"/>
                    </a:solidFill>
                    <a:prstDash val="solid"/>
                    <a:round/>
                    <a:headEnd len="sm" w="sm" type="none"/>
                    <a:tailEnd len="sm" w="sm" type="none"/>
                  </a:ln>
                  <a:solidFill>
                    <a:srgbClr val="FFFFFF"/>
                  </a:solidFill>
                  <a:latin typeface="Arial"/>
                </a:rPr>
                <a:t>Goals</a:t>
              </a: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pic>
        <p:nvPicPr>
          <p:cNvPr id="348" name="Google Shape;348;p30"/>
          <p:cNvPicPr preferRelativeResize="0"/>
          <p:nvPr/>
        </p:nvPicPr>
        <p:blipFill rotWithShape="1">
          <a:blip r:embed="rId3">
            <a:alphaModFix/>
          </a:blip>
          <a:srcRect b="0" l="0" r="56463" t="0"/>
          <a:stretch/>
        </p:blipFill>
        <p:spPr>
          <a:xfrm flipH="1">
            <a:off x="-12700" y="0"/>
            <a:ext cx="12204700" cy="6858000"/>
          </a:xfrm>
          <a:prstGeom prst="rect">
            <a:avLst/>
          </a:prstGeom>
          <a:noFill/>
          <a:ln>
            <a:noFill/>
          </a:ln>
        </p:spPr>
      </p:pic>
      <p:sp>
        <p:nvSpPr>
          <p:cNvPr id="349" name="Google Shape;349;p30"/>
          <p:cNvSpPr/>
          <p:nvPr/>
        </p:nvSpPr>
        <p:spPr>
          <a:xfrm>
            <a:off x="227227" y="156028"/>
            <a:ext cx="11655535"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de-DE" sz="3600" u="none" cap="none" strike="noStrike">
                <a:solidFill>
                  <a:schemeClr val="lt1"/>
                </a:solidFill>
                <a:latin typeface="Arial"/>
                <a:ea typeface="Arial"/>
                <a:cs typeface="Arial"/>
                <a:sym typeface="Arial"/>
              </a:rPr>
              <a:t>Version Control Systems</a:t>
            </a:r>
            <a:endParaRPr b="0" i="0" sz="1400" u="none" cap="none" strike="noStrike">
              <a:solidFill>
                <a:srgbClr val="000000"/>
              </a:solidFill>
              <a:latin typeface="Arial"/>
              <a:ea typeface="Arial"/>
              <a:cs typeface="Arial"/>
              <a:sym typeface="Arial"/>
            </a:endParaRPr>
          </a:p>
        </p:txBody>
      </p:sp>
      <p:sp>
        <p:nvSpPr>
          <p:cNvPr id="350" name="Google Shape;350;p30"/>
          <p:cNvSpPr/>
          <p:nvPr/>
        </p:nvSpPr>
        <p:spPr>
          <a:xfrm>
            <a:off x="0" y="1015663"/>
            <a:ext cx="9377888" cy="2492990"/>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1" i="0" lang="de-DE" sz="2400" u="none" cap="none" strike="noStrike">
                <a:solidFill>
                  <a:srgbClr val="FFFF00"/>
                </a:solidFill>
                <a:latin typeface="Arial"/>
                <a:ea typeface="Arial"/>
                <a:cs typeface="Arial"/>
                <a:sym typeface="Arial"/>
              </a:rPr>
              <a:t>TASK:</a:t>
            </a:r>
            <a:r>
              <a:rPr b="1" i="0" lang="de-DE" sz="2400" u="none" cap="none" strike="noStrike">
                <a:solidFill>
                  <a:schemeClr val="lt1"/>
                </a:solidFill>
                <a:latin typeface="Arial"/>
                <a:ea typeface="Arial"/>
                <a:cs typeface="Arial"/>
                <a:sym typeface="Arial"/>
              </a:rPr>
              <a:t> Create Your First GitHub Repository using GitKraken</a:t>
            </a:r>
            <a:endParaRPr b="1" i="0" sz="2400" u="none" cap="none" strike="noStrike">
              <a:solidFill>
                <a:schemeClr val="lt1"/>
              </a:solidFill>
              <a:latin typeface="Arial"/>
              <a:ea typeface="Arial"/>
              <a:cs typeface="Arial"/>
              <a:sym typeface="Arial"/>
            </a:endParaRPr>
          </a:p>
          <a:p>
            <a:pPr indent="0" lvl="2" marL="914400" marR="0" rtl="0" algn="l">
              <a:lnSpc>
                <a:spcPct val="100000"/>
              </a:lnSpc>
              <a:spcBef>
                <a:spcPts val="0"/>
              </a:spcBef>
              <a:spcAft>
                <a:spcPts val="0"/>
              </a:spcAft>
              <a:buClr>
                <a:srgbClr val="000000"/>
              </a:buClr>
              <a:buSzPts val="2000"/>
              <a:buFont typeface="Arial"/>
              <a:buNone/>
            </a:pPr>
            <a:r>
              <a:rPr b="1" i="0" lang="de-DE" sz="2000" u="none" cap="none" strike="noStrike">
                <a:solidFill>
                  <a:schemeClr val="lt1"/>
                </a:solidFill>
                <a:latin typeface="Calibri"/>
                <a:ea typeface="Calibri"/>
                <a:cs typeface="Calibri"/>
                <a:sym typeface="Calibri"/>
              </a:rPr>
              <a:t>Prerequisites:</a:t>
            </a:r>
            <a:endParaRPr b="0" i="0" sz="1400" u="none" cap="none" strike="noStrike">
              <a:solidFill>
                <a:srgbClr val="000000"/>
              </a:solidFill>
              <a:latin typeface="Arial"/>
              <a:ea typeface="Arial"/>
              <a:cs typeface="Arial"/>
              <a:sym typeface="Arial"/>
            </a:endParaRPr>
          </a:p>
          <a:p>
            <a:pPr indent="-285750" lvl="3" marL="16573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Calibri"/>
                <a:ea typeface="Calibri"/>
                <a:cs typeface="Calibri"/>
                <a:sym typeface="Calibri"/>
              </a:rPr>
              <a:t>GitKraken installed: </a:t>
            </a:r>
            <a:r>
              <a:rPr b="0" i="0" lang="de-DE" sz="1800" u="sng" cap="none" strike="noStrike">
                <a:solidFill>
                  <a:schemeClr val="hlink"/>
                </a:solidFill>
                <a:latin typeface="Calibri"/>
                <a:ea typeface="Calibri"/>
                <a:cs typeface="Calibri"/>
                <a:sym typeface="Calibri"/>
                <a:hlinkClick r:id="rId4"/>
              </a:rPr>
              <a:t>https://www.gitkraken.com/</a:t>
            </a:r>
            <a:endParaRPr b="0" i="0" sz="1800" u="none" cap="none" strike="noStrike">
              <a:solidFill>
                <a:schemeClr val="lt1"/>
              </a:solidFill>
              <a:latin typeface="Calibri"/>
              <a:ea typeface="Calibri"/>
              <a:cs typeface="Calibri"/>
              <a:sym typeface="Calibri"/>
            </a:endParaRPr>
          </a:p>
          <a:p>
            <a:pPr indent="-285750" lvl="3" marL="16573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Calibri"/>
                <a:ea typeface="Calibri"/>
                <a:cs typeface="Calibri"/>
                <a:sym typeface="Calibri"/>
              </a:rPr>
              <a:t>A GitHub account (create one at </a:t>
            </a:r>
            <a:r>
              <a:rPr b="0" i="0" lang="de-DE" sz="1800" u="sng" cap="none" strike="noStrike">
                <a:solidFill>
                  <a:schemeClr val="hlink"/>
                </a:solidFill>
                <a:latin typeface="Calibri"/>
                <a:ea typeface="Calibri"/>
                <a:cs typeface="Calibri"/>
                <a:sym typeface="Calibri"/>
                <a:hlinkClick r:id="rId5"/>
              </a:rPr>
              <a:t>https://github.com/join</a:t>
            </a:r>
            <a:r>
              <a:rPr b="0" i="0" lang="de-DE" sz="1800" u="none" cap="none" strike="noStrike">
                <a:solidFill>
                  <a:schemeClr val="lt1"/>
                </a:solidFill>
                <a:latin typeface="Calibri"/>
                <a:ea typeface="Calibri"/>
                <a:cs typeface="Calibri"/>
                <a:sym typeface="Calibri"/>
              </a:rPr>
              <a:t> if needed)</a:t>
            </a:r>
            <a:endParaRPr b="0" i="0" sz="1400" u="none" cap="none" strike="noStrike">
              <a:solidFill>
                <a:srgbClr val="000000"/>
              </a:solidFill>
              <a:latin typeface="Arial"/>
              <a:ea typeface="Arial"/>
              <a:cs typeface="Arial"/>
              <a:sym typeface="Arial"/>
            </a:endParaRPr>
          </a:p>
          <a:p>
            <a:pPr indent="-285750" lvl="3" marL="1657350" marR="0" rtl="0" algn="l">
              <a:lnSpc>
                <a:spcPct val="100000"/>
              </a:lnSpc>
              <a:spcBef>
                <a:spcPts val="0"/>
              </a:spcBef>
              <a:spcAft>
                <a:spcPts val="0"/>
              </a:spcAft>
              <a:buClr>
                <a:schemeClr val="lt1"/>
              </a:buClr>
              <a:buSzPts val="1800"/>
              <a:buFont typeface="Arial"/>
              <a:buChar char="•"/>
            </a:pPr>
            <a:r>
              <a:rPr b="0" i="0" lang="de-DE" sz="1800" u="none" cap="none" strike="noStrike">
                <a:solidFill>
                  <a:schemeClr val="lt1"/>
                </a:solidFill>
                <a:latin typeface="Calibri"/>
                <a:ea typeface="Calibri"/>
                <a:cs typeface="Calibri"/>
                <a:sym typeface="Calibri"/>
              </a:rPr>
              <a:t>GitHub connected in GitKraken (via </a:t>
            </a:r>
            <a:r>
              <a:rPr b="1" i="0" lang="de-DE" sz="1800" u="none" cap="none" strike="noStrike">
                <a:solidFill>
                  <a:schemeClr val="lt1"/>
                </a:solidFill>
                <a:latin typeface="Calibri"/>
                <a:ea typeface="Calibri"/>
                <a:cs typeface="Calibri"/>
                <a:sym typeface="Calibri"/>
              </a:rPr>
              <a:t>Preferences &gt; Integrations</a:t>
            </a:r>
            <a:r>
              <a:rPr b="0" i="0" lang="de-DE" sz="1800" u="none" cap="none" strike="noStrike">
                <a:solidFill>
                  <a:schemeClr val="lt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0" lvl="2" marL="914400" marR="0" rtl="0" algn="l">
              <a:lnSpc>
                <a:spcPct val="100000"/>
              </a:lnSpc>
              <a:spcBef>
                <a:spcPts val="0"/>
              </a:spcBef>
              <a:spcAft>
                <a:spcPts val="0"/>
              </a:spcAft>
              <a:buClr>
                <a:srgbClr val="000000"/>
              </a:buClr>
              <a:buSzPts val="2000"/>
              <a:buFont typeface="Arial"/>
              <a:buNone/>
            </a:pPr>
            <a:r>
              <a:t/>
            </a:r>
            <a:endParaRPr b="1" i="0" sz="2000" u="none" cap="none" strike="noStrike">
              <a:solidFill>
                <a:schemeClr val="lt1"/>
              </a:solidFill>
              <a:latin typeface="Calibri"/>
              <a:ea typeface="Calibri"/>
              <a:cs typeface="Calibri"/>
              <a:sym typeface="Calibri"/>
            </a:endParaRPr>
          </a:p>
          <a:p>
            <a:pPr indent="0" lvl="1" marL="45720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p:txBody>
      </p:sp>
      <p:sp>
        <p:nvSpPr>
          <p:cNvPr id="351" name="Google Shape;351;p30"/>
          <p:cNvSpPr/>
          <p:nvPr/>
        </p:nvSpPr>
        <p:spPr>
          <a:xfrm>
            <a:off x="-408820" y="3466712"/>
            <a:ext cx="6096000" cy="738664"/>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1400"/>
              <a:buFont typeface="Arial"/>
              <a:buNone/>
            </a:pPr>
            <a:r>
              <a:rPr b="1" i="0" lang="de-DE" sz="1400" u="none" cap="none" strike="noStrike">
                <a:solidFill>
                  <a:schemeClr val="lt1"/>
                </a:solidFill>
                <a:latin typeface="Arial"/>
                <a:ea typeface="Arial"/>
                <a:cs typeface="Arial"/>
                <a:sym typeface="Arial"/>
              </a:rPr>
              <a:t>1.  Create a GitHub Account (if needed) Visit </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sng" cap="none" strike="noStrike">
                <a:solidFill>
                  <a:schemeClr val="hlink"/>
                </a:solidFill>
                <a:latin typeface="Arial"/>
                <a:ea typeface="Arial"/>
                <a:cs typeface="Arial"/>
                <a:sym typeface="Arial"/>
                <a:hlinkClick r:id="rId6"/>
              </a:rPr>
              <a:t>https://github.com</a:t>
            </a:r>
            <a:r>
              <a:rPr b="0" i="0" lang="de-DE" sz="1400" u="none" cap="none" strike="noStrike">
                <a:solidFill>
                  <a:schemeClr val="lt1"/>
                </a:solidFill>
                <a:latin typeface="Arial"/>
                <a:ea typeface="Arial"/>
                <a:cs typeface="Arial"/>
                <a:sym typeface="Arial"/>
              </a:rPr>
              <a:t> Click Sign </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Up and follow the registration steps</a:t>
            </a:r>
            <a:endParaRPr b="0" i="0" sz="1400" u="none" cap="none" strike="noStrike">
              <a:solidFill>
                <a:srgbClr val="000000"/>
              </a:solidFill>
              <a:latin typeface="Arial"/>
              <a:ea typeface="Arial"/>
              <a:cs typeface="Arial"/>
              <a:sym typeface="Arial"/>
            </a:endParaRPr>
          </a:p>
        </p:txBody>
      </p:sp>
      <p:sp>
        <p:nvSpPr>
          <p:cNvPr id="352" name="Google Shape;352;p30"/>
          <p:cNvSpPr/>
          <p:nvPr/>
        </p:nvSpPr>
        <p:spPr>
          <a:xfrm>
            <a:off x="5710085" y="3187833"/>
            <a:ext cx="6096000" cy="954107"/>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1400"/>
              <a:buFont typeface="Arial"/>
              <a:buNone/>
            </a:pPr>
            <a:r>
              <a:rPr b="1" i="0" lang="de-DE" sz="1400" u="none" cap="none" strike="noStrike">
                <a:solidFill>
                  <a:schemeClr val="lt1"/>
                </a:solidFill>
                <a:latin typeface="Arial"/>
                <a:ea typeface="Arial"/>
                <a:cs typeface="Arial"/>
                <a:sym typeface="Arial"/>
              </a:rPr>
              <a:t>2.  Open GitKraken</a:t>
            </a:r>
            <a:endParaRPr b="1" i="0" sz="1400" u="none" cap="none" strike="noStrike">
              <a:solidFill>
                <a:schemeClr val="lt1"/>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Launch the app and log in</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Connect your GitHub account under Preferences &gt; Integrations</a:t>
            </a:r>
            <a:endParaRPr b="0" i="0" sz="1400" u="none" cap="none" strike="noStrike">
              <a:solidFill>
                <a:srgbClr val="000000"/>
              </a:solidFill>
              <a:latin typeface="Arial"/>
              <a:ea typeface="Arial"/>
              <a:cs typeface="Arial"/>
              <a:sym typeface="Arial"/>
            </a:endParaRPr>
          </a:p>
        </p:txBody>
      </p:sp>
      <p:sp>
        <p:nvSpPr>
          <p:cNvPr id="353" name="Google Shape;353;p30"/>
          <p:cNvSpPr/>
          <p:nvPr/>
        </p:nvSpPr>
        <p:spPr>
          <a:xfrm>
            <a:off x="5530850" y="5482103"/>
            <a:ext cx="6661150" cy="984885"/>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1400"/>
              <a:buFont typeface="Arial"/>
              <a:buNone/>
            </a:pPr>
            <a:r>
              <a:rPr b="1" i="0" lang="de-DE" sz="1400" u="none" cap="none" strike="noStrike">
                <a:solidFill>
                  <a:schemeClr val="lt1"/>
                </a:solidFill>
                <a:latin typeface="Arial"/>
                <a:ea typeface="Arial"/>
                <a:cs typeface="Arial"/>
                <a:sym typeface="Arial"/>
              </a:rPr>
              <a:t>3.  Create a New Repository</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Click on File &gt; Init Repo</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Choose a folder location on your computer</a:t>
            </a:r>
            <a:endParaRPr b="0" i="0" sz="1400" u="none" cap="none" strike="noStrike">
              <a:solidFill>
                <a:schemeClr val="lt1"/>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Enter a repository name</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Add a </a:t>
            </a:r>
            <a:r>
              <a:rPr b="1" i="0" lang="de-DE" sz="1600" u="none" cap="none" strike="noStrike">
                <a:solidFill>
                  <a:schemeClr val="lt1"/>
                </a:solidFill>
                <a:latin typeface="Arial"/>
                <a:ea typeface="Arial"/>
                <a:cs typeface="Arial"/>
                <a:sym typeface="Arial"/>
              </a:rPr>
              <a:t>README</a:t>
            </a:r>
            <a:r>
              <a:rPr b="1" i="0" lang="de-DE" sz="1400" u="none" cap="none" strike="noStrike">
                <a:solidFill>
                  <a:schemeClr val="lt1"/>
                </a:solidFill>
                <a:latin typeface="Arial"/>
                <a:ea typeface="Arial"/>
                <a:cs typeface="Arial"/>
                <a:sym typeface="Arial"/>
              </a:rPr>
              <a:t>, and </a:t>
            </a:r>
            <a:r>
              <a:rPr b="1" i="0" lang="de-DE" sz="1600" u="none" cap="none" strike="noStrike">
                <a:solidFill>
                  <a:schemeClr val="lt1"/>
                </a:solidFill>
                <a:latin typeface="Arial"/>
                <a:ea typeface="Arial"/>
                <a:cs typeface="Arial"/>
                <a:sym typeface="Arial"/>
              </a:rPr>
              <a:t>license </a:t>
            </a:r>
            <a:endParaRPr b="0" i="0" sz="1400" u="none" cap="none" strike="noStrike">
              <a:solidFill>
                <a:srgbClr val="000000"/>
              </a:solidFill>
              <a:latin typeface="Arial"/>
              <a:ea typeface="Arial"/>
              <a:cs typeface="Arial"/>
              <a:sym typeface="Arial"/>
            </a:endParaRPr>
          </a:p>
        </p:txBody>
      </p:sp>
      <p:sp>
        <p:nvSpPr>
          <p:cNvPr id="354" name="Google Shape;354;p30"/>
          <p:cNvSpPr/>
          <p:nvPr/>
        </p:nvSpPr>
        <p:spPr>
          <a:xfrm>
            <a:off x="-364369" y="4524316"/>
            <a:ext cx="7277100" cy="954107"/>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1400"/>
              <a:buFont typeface="Arial"/>
              <a:buNone/>
            </a:pPr>
            <a:r>
              <a:rPr b="1" i="0" lang="de-DE" sz="1400" u="none" cap="none" strike="noStrike">
                <a:solidFill>
                  <a:schemeClr val="lt1"/>
                </a:solidFill>
                <a:latin typeface="Arial"/>
                <a:ea typeface="Arial"/>
                <a:cs typeface="Arial"/>
                <a:sym typeface="Arial"/>
              </a:rPr>
              <a:t>4.  Connect to GitHub Remote</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Click Remote &gt; Add Remote</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Select GitHub.com, then choose or create a new GitHub repo</a:t>
            </a:r>
            <a:endParaRPr b="0" i="0" sz="1400" u="none" cap="none" strike="noStrike">
              <a:solidFill>
                <a:srgbClr val="000000"/>
              </a:solidFill>
              <a:latin typeface="Arial"/>
              <a:ea typeface="Arial"/>
              <a:cs typeface="Arial"/>
              <a:sym typeface="Arial"/>
            </a:endParaRPr>
          </a:p>
          <a:p>
            <a:pPr indent="-285750" lvl="2" marL="1200150" marR="0" rtl="0" algn="l">
              <a:lnSpc>
                <a:spcPct val="100000"/>
              </a:lnSpc>
              <a:spcBef>
                <a:spcPts val="0"/>
              </a:spcBef>
              <a:spcAft>
                <a:spcPts val="0"/>
              </a:spcAft>
              <a:buClr>
                <a:schemeClr val="lt1"/>
              </a:buClr>
              <a:buSzPts val="1400"/>
              <a:buFont typeface="Arial"/>
              <a:buChar char="•"/>
            </a:pPr>
            <a:r>
              <a:rPr b="0" i="0" lang="de-DE" sz="1400" u="none" cap="none" strike="noStrike">
                <a:solidFill>
                  <a:schemeClr val="lt1"/>
                </a:solidFill>
                <a:latin typeface="Arial"/>
                <a:ea typeface="Arial"/>
                <a:cs typeface="Arial"/>
                <a:sym typeface="Arial"/>
              </a:rPr>
              <a:t>Click </a:t>
            </a:r>
            <a:r>
              <a:rPr b="1" i="0" lang="de-DE" sz="1400" u="none" cap="none" strike="noStrike">
                <a:solidFill>
                  <a:schemeClr val="lt1"/>
                </a:solidFill>
                <a:latin typeface="Arial"/>
                <a:ea typeface="Arial"/>
                <a:cs typeface="Arial"/>
                <a:sym typeface="Arial"/>
              </a:rPr>
              <a:t>Push to upload your local repository</a:t>
            </a:r>
            <a:endParaRPr b="0" i="0" sz="1400" u="none" cap="none" strike="noStrike">
              <a:solidFill>
                <a:srgbClr val="000000"/>
              </a:solidFill>
              <a:latin typeface="Arial"/>
              <a:ea typeface="Arial"/>
              <a:cs typeface="Arial"/>
              <a:sym typeface="Arial"/>
            </a:endParaRPr>
          </a:p>
        </p:txBody>
      </p:sp>
      <p:pic>
        <p:nvPicPr>
          <p:cNvPr id="355" name="Google Shape;355;p30"/>
          <p:cNvPicPr preferRelativeResize="0"/>
          <p:nvPr/>
        </p:nvPicPr>
        <p:blipFill rotWithShape="1">
          <a:blip r:embed="rId7">
            <a:alphaModFix/>
          </a:blip>
          <a:srcRect b="0" l="72161" r="0" t="69667"/>
          <a:stretch/>
        </p:blipFill>
        <p:spPr>
          <a:xfrm flipH="1" rot="-2045781">
            <a:off x="5379284" y="3858806"/>
            <a:ext cx="1519048" cy="1857878"/>
          </a:xfrm>
          <a:prstGeom prst="rect">
            <a:avLst/>
          </a:prstGeom>
          <a:noFill/>
          <a:ln>
            <a:noFill/>
          </a:ln>
        </p:spPr>
      </p:pic>
      <p:pic>
        <p:nvPicPr>
          <p:cNvPr id="356" name="Google Shape;356;p30"/>
          <p:cNvPicPr preferRelativeResize="0"/>
          <p:nvPr/>
        </p:nvPicPr>
        <p:blipFill rotWithShape="1">
          <a:blip r:embed="rId8">
            <a:alphaModFix/>
          </a:blip>
          <a:srcRect b="0" l="25606" r="61701" t="69539"/>
          <a:stretch/>
        </p:blipFill>
        <p:spPr>
          <a:xfrm rot="5228729">
            <a:off x="4555814" y="2413413"/>
            <a:ext cx="868680" cy="2089012"/>
          </a:xfrm>
          <a:prstGeom prst="rect">
            <a:avLst/>
          </a:prstGeom>
          <a:noFill/>
          <a:ln>
            <a:noFill/>
          </a:ln>
        </p:spPr>
      </p:pic>
      <p:pic>
        <p:nvPicPr>
          <p:cNvPr id="357" name="Google Shape;357;p30"/>
          <p:cNvPicPr preferRelativeResize="0"/>
          <p:nvPr/>
        </p:nvPicPr>
        <p:blipFill rotWithShape="1">
          <a:blip r:embed="rId9">
            <a:alphaModFix/>
          </a:blip>
          <a:srcRect b="66627" l="74883" r="2736" t="0"/>
          <a:stretch/>
        </p:blipFill>
        <p:spPr>
          <a:xfrm rot="10133277">
            <a:off x="9897054" y="3822550"/>
            <a:ext cx="1376096" cy="2166991"/>
          </a:xfrm>
          <a:prstGeom prst="rect">
            <a:avLst/>
          </a:prstGeom>
          <a:noFill/>
          <a:ln>
            <a:noFill/>
          </a:ln>
        </p:spPr>
      </p:pic>
      <p:pic>
        <p:nvPicPr>
          <p:cNvPr id="358" name="Google Shape;358;p30"/>
          <p:cNvPicPr preferRelativeResize="0"/>
          <p:nvPr/>
        </p:nvPicPr>
        <p:blipFill rotWithShape="1">
          <a:blip r:embed="rId10">
            <a:alphaModFix/>
          </a:blip>
          <a:srcRect b="0" l="0" r="80087" t="74539"/>
          <a:stretch/>
        </p:blipFill>
        <p:spPr>
          <a:xfrm rot="-8678553">
            <a:off x="193138" y="4981974"/>
            <a:ext cx="1551085" cy="2390060"/>
          </a:xfrm>
          <a:prstGeom prst="rect">
            <a:avLst/>
          </a:prstGeom>
          <a:noFill/>
          <a:ln>
            <a:noFill/>
          </a:ln>
        </p:spPr>
      </p:pic>
      <p:pic>
        <p:nvPicPr>
          <p:cNvPr id="359" name="Google Shape;359;p30"/>
          <p:cNvPicPr preferRelativeResize="0"/>
          <p:nvPr/>
        </p:nvPicPr>
        <p:blipFill rotWithShape="1">
          <a:blip r:embed="rId11">
            <a:alphaModFix/>
          </a:blip>
          <a:srcRect b="0" l="0" r="0" t="0"/>
          <a:stretch/>
        </p:blipFill>
        <p:spPr>
          <a:xfrm>
            <a:off x="0" y="2013742"/>
            <a:ext cx="1432150" cy="1432150"/>
          </a:xfrm>
          <a:prstGeom prst="rect">
            <a:avLst/>
          </a:prstGeom>
          <a:noFill/>
          <a:ln>
            <a:noFill/>
          </a:ln>
        </p:spPr>
      </p:pic>
      <p:pic>
        <p:nvPicPr>
          <p:cNvPr id="360" name="Google Shape;360;p30"/>
          <p:cNvPicPr preferRelativeResize="0"/>
          <p:nvPr/>
        </p:nvPicPr>
        <p:blipFill rotWithShape="1">
          <a:blip r:embed="rId9">
            <a:alphaModFix/>
          </a:blip>
          <a:srcRect b="66627" l="74883" r="2736" t="0"/>
          <a:stretch/>
        </p:blipFill>
        <p:spPr>
          <a:xfrm rot="10133277">
            <a:off x="9228272" y="-23603"/>
            <a:ext cx="1376096" cy="2166991"/>
          </a:xfrm>
          <a:prstGeom prst="rect">
            <a:avLst/>
          </a:prstGeom>
          <a:noFill/>
          <a:ln>
            <a:noFill/>
          </a:ln>
        </p:spPr>
      </p:pic>
      <p:pic>
        <p:nvPicPr>
          <p:cNvPr id="361" name="Google Shape;361;p30"/>
          <p:cNvPicPr preferRelativeResize="0"/>
          <p:nvPr/>
        </p:nvPicPr>
        <p:blipFill rotWithShape="1">
          <a:blip r:embed="rId12">
            <a:alphaModFix/>
          </a:blip>
          <a:srcRect b="0" l="0" r="0" t="0"/>
          <a:stretch/>
        </p:blipFill>
        <p:spPr>
          <a:xfrm>
            <a:off x="10800289" y="247900"/>
            <a:ext cx="1237034" cy="138461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pic>
        <p:nvPicPr>
          <p:cNvPr id="366" name="Google Shape;366;p31"/>
          <p:cNvPicPr preferRelativeResize="0"/>
          <p:nvPr/>
        </p:nvPicPr>
        <p:blipFill rotWithShape="1">
          <a:blip r:embed="rId3">
            <a:alphaModFix/>
          </a:blip>
          <a:srcRect b="0" l="0" r="56463" t="0"/>
          <a:stretch/>
        </p:blipFill>
        <p:spPr>
          <a:xfrm flipH="1">
            <a:off x="-2" y="0"/>
            <a:ext cx="12204702" cy="6857999"/>
          </a:xfrm>
          <a:prstGeom prst="rect">
            <a:avLst/>
          </a:prstGeom>
          <a:noFill/>
          <a:ln>
            <a:noFill/>
          </a:ln>
        </p:spPr>
      </p:pic>
      <p:sp>
        <p:nvSpPr>
          <p:cNvPr id="367" name="Google Shape;367;p31"/>
          <p:cNvSpPr/>
          <p:nvPr/>
        </p:nvSpPr>
        <p:spPr>
          <a:xfrm>
            <a:off x="12701" y="1015663"/>
            <a:ext cx="12374400" cy="1323300"/>
          </a:xfrm>
          <a:prstGeom prst="rect">
            <a:avLst/>
          </a:prstGeom>
          <a:noFill/>
          <a:ln>
            <a:noFill/>
          </a:ln>
        </p:spPr>
        <p:txBody>
          <a:bodyPr anchorCtr="0" anchor="t" bIns="45700" lIns="91425" spcFirstLastPara="1" rIns="91425" wrap="square" tIns="45700">
            <a:noAutofit/>
          </a:bodyPr>
          <a:lstStyle/>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368" name="Google Shape;368;p31"/>
          <p:cNvSpPr txBox="1"/>
          <p:nvPr/>
        </p:nvSpPr>
        <p:spPr>
          <a:xfrm>
            <a:off x="730200" y="1295500"/>
            <a:ext cx="10341000" cy="20319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00FF00"/>
                </a:solidFill>
                <a:latin typeface="Arial"/>
                <a:ea typeface="Arial"/>
                <a:cs typeface="Arial"/>
                <a:sym typeface="Arial"/>
              </a:rPr>
              <a:t>Wrap-Up: </a:t>
            </a:r>
            <a:endParaRPr b="1" i="0" sz="2400" u="none" cap="none" strike="noStrike">
              <a:solidFill>
                <a:srgbClr val="00FF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Version control is non-negotiable for team-based science. It’s your project’s memory, your ultimate undo button, and your collaboration hub.</a:t>
            </a:r>
            <a:endParaRPr b="1" i="0" sz="2400" u="none" cap="none" strike="noStrike">
              <a:solidFill>
                <a:schemeClr val="l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pic>
        <p:nvPicPr>
          <p:cNvPr id="373" name="Google Shape;373;p32"/>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grpSp>
        <p:nvGrpSpPr>
          <p:cNvPr id="374" name="Google Shape;374;p32"/>
          <p:cNvGrpSpPr/>
          <p:nvPr/>
        </p:nvGrpSpPr>
        <p:grpSpPr>
          <a:xfrm>
            <a:off x="1455777" y="4166112"/>
            <a:ext cx="9439725" cy="2558551"/>
            <a:chOff x="-12699" y="3251200"/>
            <a:chExt cx="8097208" cy="2276291"/>
          </a:xfrm>
        </p:grpSpPr>
        <p:pic>
          <p:nvPicPr>
            <p:cNvPr id="375" name="Google Shape;375;p32"/>
            <p:cNvPicPr preferRelativeResize="0"/>
            <p:nvPr/>
          </p:nvPicPr>
          <p:blipFill rotWithShape="1">
            <a:blip r:embed="rId4">
              <a:alphaModFix/>
            </a:blip>
            <a:srcRect b="18347" l="0" r="0" t="0"/>
            <a:stretch/>
          </p:blipFill>
          <p:spPr>
            <a:xfrm>
              <a:off x="-12699" y="3251200"/>
              <a:ext cx="8097208" cy="2276291"/>
            </a:xfrm>
            <a:prstGeom prst="rect">
              <a:avLst/>
            </a:prstGeom>
            <a:noFill/>
            <a:ln>
              <a:noFill/>
            </a:ln>
          </p:spPr>
        </p:pic>
        <p:pic>
          <p:nvPicPr>
            <p:cNvPr id="376" name="Google Shape;376;p32"/>
            <p:cNvPicPr preferRelativeResize="0"/>
            <p:nvPr/>
          </p:nvPicPr>
          <p:blipFill rotWithShape="1">
            <a:blip r:embed="rId5">
              <a:alphaModFix/>
            </a:blip>
            <a:srcRect b="0" l="0" r="0" t="0"/>
            <a:stretch/>
          </p:blipFill>
          <p:spPr>
            <a:xfrm>
              <a:off x="2404050" y="4108576"/>
              <a:ext cx="2466399" cy="543900"/>
            </a:xfrm>
            <a:prstGeom prst="rect">
              <a:avLst/>
            </a:prstGeom>
            <a:noFill/>
            <a:ln>
              <a:noFill/>
            </a:ln>
          </p:spPr>
        </p:pic>
      </p:grpSp>
      <p:sp>
        <p:nvSpPr>
          <p:cNvPr id="377" name="Google Shape;377;p32"/>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500"/>
              <a:buFont typeface="Arial"/>
              <a:buNone/>
            </a:pPr>
            <a:r>
              <a:rPr b="1" i="0" lang="de-DE" sz="5200" u="none" cap="none" strike="noStrike">
                <a:solidFill>
                  <a:srgbClr val="FFE599"/>
                </a:solidFill>
                <a:latin typeface="Arial"/>
                <a:ea typeface="Arial"/>
                <a:cs typeface="Arial"/>
                <a:sym typeface="Arial"/>
              </a:rPr>
              <a:t>MODULE 21.</a:t>
            </a:r>
            <a:r>
              <a:rPr b="1" i="0" lang="de-DE" sz="5200" u="none" cap="none" strike="noStrike">
                <a:solidFill>
                  <a:srgbClr val="FFFFFF"/>
                </a:solidFill>
                <a:latin typeface="Arial"/>
                <a:ea typeface="Arial"/>
                <a:cs typeface="Arial"/>
                <a:sym typeface="Arial"/>
              </a:rPr>
              <a:t> </a:t>
            </a:r>
            <a:endParaRPr/>
          </a:p>
          <a:p>
            <a:pPr indent="0" lvl="0" marL="0" marR="0" rtl="0" algn="ctr">
              <a:lnSpc>
                <a:spcPct val="100000"/>
              </a:lnSpc>
              <a:spcBef>
                <a:spcPts val="0"/>
              </a:spcBef>
              <a:spcAft>
                <a:spcPts val="0"/>
              </a:spcAft>
              <a:buClr>
                <a:srgbClr val="000000"/>
              </a:buClr>
              <a:buSzPts val="5500"/>
              <a:buFont typeface="Arial"/>
              <a:buNone/>
            </a:pPr>
            <a:r>
              <a:rPr b="1" i="0" lang="de-DE" sz="4300" u="none" cap="none" strike="noStrike">
                <a:solidFill>
                  <a:schemeClr val="lt1"/>
                </a:solidFill>
                <a:latin typeface="Arial"/>
                <a:ea typeface="Arial"/>
                <a:cs typeface="Arial"/>
                <a:sym typeface="Arial"/>
              </a:rPr>
              <a:t>The Official Expedition Report</a:t>
            </a:r>
            <a:endParaRPr b="1" i="0" sz="43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1" lang="de-DE" sz="3600" u="none" cap="none" strike="noStrike">
                <a:solidFill>
                  <a:srgbClr val="FFFFFF"/>
                </a:solidFill>
                <a:latin typeface="Arial"/>
                <a:ea typeface="Arial"/>
                <a:cs typeface="Arial"/>
                <a:sym typeface="Arial"/>
              </a:rPr>
              <a:t>Documenting code and creating reports using R Markdown</a:t>
            </a:r>
            <a:endParaRPr b="1" i="1" sz="3600" u="none" cap="none" strike="noStrike">
              <a:solidFill>
                <a:srgbClr val="FFFFFF"/>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pic>
        <p:nvPicPr>
          <p:cNvPr id="382" name="Google Shape;382;p33"/>
          <p:cNvPicPr preferRelativeResize="0"/>
          <p:nvPr/>
        </p:nvPicPr>
        <p:blipFill rotWithShape="1">
          <a:blip r:embed="rId3">
            <a:alphaModFix/>
          </a:blip>
          <a:srcRect b="0" l="0" r="56463" t="0"/>
          <a:stretch/>
        </p:blipFill>
        <p:spPr>
          <a:xfrm flipH="1">
            <a:off x="0" y="0"/>
            <a:ext cx="12204702" cy="6857999"/>
          </a:xfrm>
          <a:prstGeom prst="rect">
            <a:avLst/>
          </a:prstGeom>
          <a:noFill/>
          <a:ln>
            <a:noFill/>
          </a:ln>
        </p:spPr>
      </p:pic>
      <p:sp>
        <p:nvSpPr>
          <p:cNvPr id="383" name="Google Shape;383;p33"/>
          <p:cNvSpPr/>
          <p:nvPr/>
        </p:nvSpPr>
        <p:spPr>
          <a:xfrm>
            <a:off x="312300" y="1648584"/>
            <a:ext cx="6680396" cy="29565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C000"/>
                </a:solidFill>
                <a:latin typeface="Arial"/>
                <a:ea typeface="Arial"/>
                <a:cs typeface="Arial"/>
                <a:sym typeface="Arial"/>
              </a:rPr>
              <a:t>The Problem: </a:t>
            </a:r>
            <a:r>
              <a:rPr b="1" i="0" lang="de-DE" sz="3200" u="none" cap="none" strike="noStrike">
                <a:solidFill>
                  <a:schemeClr val="lt1"/>
                </a:solidFill>
                <a:latin typeface="Arial"/>
                <a:ea typeface="Arial"/>
                <a:cs typeface="Arial"/>
                <a:sym typeface="Arial"/>
              </a:rPr>
              <a:t>You need to prepare a report, and everything is connected. When reading the report, you boss says: but wait, the original value is different.</a:t>
            </a:r>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FF00"/>
                </a:solidFill>
                <a:latin typeface="Arial"/>
                <a:ea typeface="Arial"/>
                <a:cs typeface="Arial"/>
                <a:sym typeface="Arial"/>
              </a:rPr>
              <a:t>Your Mission: </a:t>
            </a:r>
            <a:r>
              <a:rPr b="1" i="0" lang="de-DE" sz="3200" u="none" cap="none" strike="noStrike">
                <a:solidFill>
                  <a:schemeClr val="lt1"/>
                </a:solidFill>
                <a:latin typeface="Arial"/>
                <a:ea typeface="Arial"/>
                <a:cs typeface="Arial"/>
                <a:sym typeface="Arial"/>
              </a:rPr>
              <a:t>Redo the report based on what your supervisor said.</a:t>
            </a:r>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p:txBody>
      </p:sp>
      <p:pic>
        <p:nvPicPr>
          <p:cNvPr descr="Warning with solid fill" id="384" name="Google Shape;384;p33"/>
          <p:cNvPicPr preferRelativeResize="0"/>
          <p:nvPr/>
        </p:nvPicPr>
        <p:blipFill rotWithShape="1">
          <a:blip r:embed="rId4">
            <a:alphaModFix/>
          </a:blip>
          <a:srcRect b="0" l="0" r="0" t="0"/>
          <a:stretch/>
        </p:blipFill>
        <p:spPr>
          <a:xfrm>
            <a:off x="11311294" y="6042686"/>
            <a:ext cx="673221" cy="673221"/>
          </a:xfrm>
          <a:prstGeom prst="rect">
            <a:avLst/>
          </a:prstGeom>
          <a:noFill/>
          <a:ln>
            <a:noFill/>
          </a:ln>
        </p:spPr>
      </p:pic>
      <p:sp>
        <p:nvSpPr>
          <p:cNvPr id="385" name="Google Shape;385;p33"/>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rgbClr val="FFFFFF"/>
                </a:solidFill>
                <a:latin typeface="Arial"/>
                <a:ea typeface="Arial"/>
                <a:cs typeface="Arial"/>
                <a:sym typeface="Arial"/>
              </a:rPr>
              <a:t>21. </a:t>
            </a:r>
            <a:r>
              <a:rPr b="1" i="0" lang="de-DE" sz="5400" u="none" cap="none" strike="noStrike">
                <a:solidFill>
                  <a:schemeClr val="lt1"/>
                </a:solidFill>
                <a:latin typeface="Arial"/>
                <a:ea typeface="Arial"/>
                <a:cs typeface="Arial"/>
                <a:sym typeface="Arial"/>
              </a:rPr>
              <a:t>The Official Expedition Report</a:t>
            </a:r>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pic>
        <p:nvPicPr>
          <p:cNvPr descr="20+ Corrected Paper Stock Illustrations, Royalty-Free Vector ..." id="386" name="Google Shape;386;p33"/>
          <p:cNvPicPr preferRelativeResize="0"/>
          <p:nvPr/>
        </p:nvPicPr>
        <p:blipFill rotWithShape="1">
          <a:blip r:embed="rId5">
            <a:alphaModFix/>
          </a:blip>
          <a:srcRect b="0" l="0" r="0" t="0"/>
          <a:stretch/>
        </p:blipFill>
        <p:spPr>
          <a:xfrm rot="298743">
            <a:off x="7567448" y="1835171"/>
            <a:ext cx="4154870" cy="2769913"/>
          </a:xfrm>
          <a:prstGeom prst="rect">
            <a:avLst/>
          </a:prstGeom>
          <a:noFill/>
          <a:ln cap="flat" cmpd="sng" w="76200">
            <a:solidFill>
              <a:schemeClr val="lt1"/>
            </a:solidFill>
            <a:prstDash val="solid"/>
            <a:round/>
            <a:headEnd len="sm" w="sm" type="none"/>
            <a:tailEnd len="sm" w="sm" type="none"/>
          </a:ln>
          <a:effectLst>
            <a:outerShdw blurRad="50800" rotWithShape="0" algn="tl" dir="2700000" dist="38100">
              <a:srgbClr val="000000">
                <a:alpha val="40000"/>
              </a:srgbClr>
            </a:outerShdw>
          </a:effectLst>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pic>
        <p:nvPicPr>
          <p:cNvPr id="391" name="Google Shape;391;p34"/>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392" name="Google Shape;392;p34"/>
          <p:cNvSpPr/>
          <p:nvPr/>
        </p:nvSpPr>
        <p:spPr>
          <a:xfrm>
            <a:off x="351586" y="1313634"/>
            <a:ext cx="11567400" cy="6186389"/>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FF00"/>
                </a:solidFill>
                <a:latin typeface="Arial"/>
                <a:ea typeface="Arial"/>
                <a:cs typeface="Arial"/>
                <a:sym typeface="Arial"/>
              </a:rPr>
              <a:t>TASK: </a:t>
            </a:r>
            <a:r>
              <a:rPr b="1" i="0" lang="de-DE" sz="3200" u="none" cap="none" strike="noStrike">
                <a:solidFill>
                  <a:schemeClr val="lt1"/>
                </a:solidFill>
                <a:latin typeface="Arial"/>
                <a:ea typeface="Arial"/>
                <a:cs typeface="Arial"/>
                <a:sym typeface="Arial"/>
              </a:rPr>
              <a:t>I need two volunteers to redo the report.</a:t>
            </a:r>
            <a:endParaRPr b="1" i="0" sz="3200" u="none" cap="none" strike="noStrike">
              <a:solidFill>
                <a:schemeClr val="lt1"/>
              </a:solidFill>
              <a:latin typeface="Arial"/>
              <a:ea typeface="Arial"/>
              <a:cs typeface="Arial"/>
              <a:sym typeface="Arial"/>
            </a:endParaRPr>
          </a:p>
          <a:p>
            <a:pPr indent="0" lvl="0" marL="533400" marR="0" rtl="0" algn="just">
              <a:lnSpc>
                <a:spcPct val="100000"/>
              </a:lnSpc>
              <a:spcBef>
                <a:spcPts val="0"/>
              </a:spcBef>
              <a:spcAft>
                <a:spcPts val="0"/>
              </a:spcAft>
              <a:buNone/>
            </a:pPr>
            <a:r>
              <a:t/>
            </a:r>
            <a:endParaRPr b="1" i="0" sz="3200" u="none" cap="none" strike="noStrike">
              <a:solidFill>
                <a:schemeClr val="lt1"/>
              </a:solidFill>
              <a:latin typeface="Arial"/>
              <a:ea typeface="Arial"/>
              <a:cs typeface="Arial"/>
              <a:sym typeface="Arial"/>
            </a:endParaRPr>
          </a:p>
          <a:p>
            <a:pPr indent="0" lvl="0" marL="533400" marR="0" rtl="0" algn="just">
              <a:lnSpc>
                <a:spcPct val="100000"/>
              </a:lnSpc>
              <a:spcBef>
                <a:spcPts val="0"/>
              </a:spcBef>
              <a:spcAft>
                <a:spcPts val="0"/>
              </a:spcAft>
              <a:buNone/>
            </a:pPr>
            <a:r>
              <a:rPr b="1" i="0" lang="de-DE" sz="3200" u="none" cap="none" strike="noStrike">
                <a:solidFill>
                  <a:srgbClr val="FF9900"/>
                </a:solidFill>
                <a:latin typeface="Arial"/>
                <a:ea typeface="Arial"/>
                <a:cs typeface="Arial"/>
                <a:sym typeface="Arial"/>
              </a:rPr>
              <a:t>Volunteer 1:</a:t>
            </a:r>
            <a:r>
              <a:rPr b="1" i="0" lang="de-DE" sz="3200" u="none" cap="none" strike="noStrike">
                <a:solidFill>
                  <a:schemeClr val="lt1"/>
                </a:solidFill>
                <a:latin typeface="Arial"/>
                <a:ea typeface="Arial"/>
                <a:cs typeface="Arial"/>
                <a:sym typeface="Arial"/>
              </a:rPr>
              <a:t> The Old Way. Three separate items: data, a table, a scatter plot</a:t>
            </a:r>
            <a:endParaRPr b="1" i="0" sz="3200" u="none" cap="none" strike="noStrike">
              <a:solidFill>
                <a:schemeClr val="lt1"/>
              </a:solidFill>
              <a:latin typeface="Arial"/>
              <a:ea typeface="Arial"/>
              <a:cs typeface="Arial"/>
              <a:sym typeface="Arial"/>
            </a:endParaRPr>
          </a:p>
          <a:p>
            <a:pPr indent="0" lvl="0" marL="457200" marR="0" rtl="0" algn="just">
              <a:lnSpc>
                <a:spcPct val="100000"/>
              </a:lnSpc>
              <a:spcBef>
                <a:spcPts val="0"/>
              </a:spcBef>
              <a:spcAft>
                <a:spcPts val="0"/>
              </a:spcAft>
              <a:buClr>
                <a:srgbClr val="000000"/>
              </a:buClr>
              <a:buSzPts val="3200"/>
              <a:buFont typeface="Arial"/>
              <a:buNone/>
            </a:pPr>
            <a:r>
              <a:t/>
            </a:r>
            <a:endParaRPr b="1" i="0" sz="3200" u="none" cap="none" strike="noStrike">
              <a:solidFill>
                <a:schemeClr val="lt1"/>
              </a:solidFill>
              <a:latin typeface="Arial"/>
              <a:ea typeface="Arial"/>
              <a:cs typeface="Arial"/>
              <a:sym typeface="Arial"/>
            </a:endParaRPr>
          </a:p>
          <a:p>
            <a:pPr indent="0" lvl="0" marL="533400" marR="0" rtl="0" algn="just">
              <a:lnSpc>
                <a:spcPct val="100000"/>
              </a:lnSpc>
              <a:spcBef>
                <a:spcPts val="0"/>
              </a:spcBef>
              <a:spcAft>
                <a:spcPts val="0"/>
              </a:spcAft>
              <a:buNone/>
            </a:pPr>
            <a:r>
              <a:rPr b="1" i="0" lang="de-DE" sz="3200" u="none" cap="none" strike="noStrike">
                <a:solidFill>
                  <a:srgbClr val="FFFF00"/>
                </a:solidFill>
                <a:latin typeface="Arial"/>
                <a:ea typeface="Arial"/>
                <a:cs typeface="Arial"/>
                <a:sym typeface="Arial"/>
              </a:rPr>
              <a:t>Volunteer 2:</a:t>
            </a:r>
            <a:r>
              <a:rPr b="1" i="0" lang="de-DE" sz="3200" u="none" cap="none" strike="noStrike">
                <a:solidFill>
                  <a:schemeClr val="lt1"/>
                </a:solidFill>
                <a:latin typeface="Arial"/>
                <a:ea typeface="Arial"/>
                <a:cs typeface="Arial"/>
                <a:sym typeface="Arial"/>
              </a:rPr>
              <a:t> The New Way. A single "Integrated Report".</a:t>
            </a:r>
            <a:endParaRPr b="1" i="0" sz="3200" u="none" cap="none" strike="noStrike">
              <a:solidFill>
                <a:schemeClr val="lt1"/>
              </a:solidFill>
              <a:latin typeface="Arial"/>
              <a:ea typeface="Arial"/>
              <a:cs typeface="Arial"/>
              <a:sym typeface="Arial"/>
            </a:endParaRPr>
          </a:p>
          <a:p>
            <a:pPr indent="0" lvl="0" marL="457200" marR="0" rtl="0" algn="just">
              <a:lnSpc>
                <a:spcPct val="100000"/>
              </a:lnSpc>
              <a:spcBef>
                <a:spcPts val="0"/>
              </a:spcBef>
              <a:spcAft>
                <a:spcPts val="0"/>
              </a:spcAft>
              <a:buClr>
                <a:srgbClr val="000000"/>
              </a:buClr>
              <a:buSzPts val="32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3200"/>
              <a:buFont typeface="Arial"/>
              <a:buNone/>
            </a:pPr>
            <a:r>
              <a:rPr b="1" i="0" lang="de-DE" sz="3200" u="none" cap="none" strike="noStrike">
                <a:solidFill>
                  <a:schemeClr val="dk1"/>
                </a:solidFill>
                <a:highlight>
                  <a:srgbClr val="FFFF00"/>
                </a:highlight>
                <a:latin typeface="Arial"/>
                <a:ea typeface="Arial"/>
                <a:cs typeface="Arial"/>
                <a:sym typeface="Arial"/>
              </a:rPr>
              <a:t>THE CHANGE: The biomass had an error. Each value should be actually x10! Update your reports immediately!</a:t>
            </a:r>
            <a:endParaRPr b="1" i="0" sz="3200" u="none" cap="none" strike="noStrike">
              <a:solidFill>
                <a:schemeClr val="dk1"/>
              </a:solidFill>
              <a:highlight>
                <a:srgbClr val="FFFF00"/>
              </a:highlight>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dk1"/>
              </a:solidFill>
              <a:highlight>
                <a:srgbClr val="FFFF00"/>
              </a:highlight>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p:txBody>
      </p:sp>
      <p:pic>
        <p:nvPicPr>
          <p:cNvPr descr="Send with solid fill" id="393" name="Google Shape;393;p34"/>
          <p:cNvPicPr preferRelativeResize="0"/>
          <p:nvPr/>
        </p:nvPicPr>
        <p:blipFill rotWithShape="1">
          <a:blip r:embed="rId4">
            <a:alphaModFix/>
          </a:blip>
          <a:srcRect b="0" l="0" r="0" t="0"/>
          <a:stretch/>
        </p:blipFill>
        <p:spPr>
          <a:xfrm>
            <a:off x="11172500" y="5983275"/>
            <a:ext cx="784599" cy="784599"/>
          </a:xfrm>
          <a:prstGeom prst="rect">
            <a:avLst/>
          </a:prstGeom>
          <a:noFill/>
          <a:ln>
            <a:noFill/>
          </a:ln>
        </p:spPr>
      </p:pic>
      <p:sp>
        <p:nvSpPr>
          <p:cNvPr id="394" name="Google Shape;394;p34"/>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rgbClr val="FFFFFF"/>
                </a:solidFill>
                <a:latin typeface="Arial"/>
                <a:ea typeface="Arial"/>
                <a:cs typeface="Arial"/>
                <a:sym typeface="Arial"/>
              </a:rPr>
              <a:t>21. </a:t>
            </a:r>
            <a:r>
              <a:rPr b="1" i="0" lang="de-DE" sz="5400" u="none" cap="none" strike="noStrike">
                <a:solidFill>
                  <a:schemeClr val="lt1"/>
                </a:solidFill>
                <a:latin typeface="Arial"/>
                <a:ea typeface="Arial"/>
                <a:cs typeface="Arial"/>
                <a:sym typeface="Arial"/>
              </a:rPr>
              <a:t>The Official Expedition Report</a:t>
            </a:r>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pic>
        <p:nvPicPr>
          <p:cNvPr id="395" name="Google Shape;395;p34"/>
          <p:cNvPicPr preferRelativeResize="0"/>
          <p:nvPr/>
        </p:nvPicPr>
        <p:blipFill rotWithShape="1">
          <a:blip r:embed="rId5">
            <a:alphaModFix/>
          </a:blip>
          <a:srcRect b="0" l="0" r="0" t="0"/>
          <a:stretch/>
        </p:blipFill>
        <p:spPr>
          <a:xfrm>
            <a:off x="11011766" y="1078850"/>
            <a:ext cx="995144" cy="1083739"/>
          </a:xfrm>
          <a:prstGeom prst="rect">
            <a:avLst/>
          </a:prstGeom>
          <a:noFill/>
          <a:ln>
            <a:noFill/>
          </a:ln>
        </p:spPr>
      </p:pic>
      <p:pic>
        <p:nvPicPr>
          <p:cNvPr id="396" name="Google Shape;396;p34"/>
          <p:cNvPicPr preferRelativeResize="0"/>
          <p:nvPr/>
        </p:nvPicPr>
        <p:blipFill rotWithShape="1">
          <a:blip r:embed="rId6">
            <a:alphaModFix/>
          </a:blip>
          <a:srcRect b="0" l="0" r="0" t="0"/>
          <a:stretch/>
        </p:blipFill>
        <p:spPr>
          <a:xfrm>
            <a:off x="9619587" y="1082412"/>
            <a:ext cx="1268378" cy="1274277"/>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pic>
        <p:nvPicPr>
          <p:cNvPr id="401" name="Google Shape;401;p35"/>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402" name="Google Shape;402;p35"/>
          <p:cNvSpPr/>
          <p:nvPr/>
        </p:nvSpPr>
        <p:spPr>
          <a:xfrm>
            <a:off x="333725" y="1063925"/>
            <a:ext cx="11510100" cy="5450849"/>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00FFFF"/>
                </a:solidFill>
                <a:latin typeface="Arial"/>
                <a:ea typeface="Arial"/>
                <a:cs typeface="Arial"/>
                <a:sym typeface="Arial"/>
              </a:rPr>
              <a:t>The Bridge:</a:t>
            </a:r>
            <a:endParaRPr b="1" i="0" sz="2400" u="none" cap="none" strike="noStrike">
              <a:solidFill>
                <a:srgbClr val="00FFFF"/>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2000"/>
              <a:buFont typeface="Arial"/>
              <a:buNone/>
            </a:pPr>
            <a:r>
              <a:rPr b="1" i="0" lang="de-DE" sz="2000" u="none" cap="none" strike="noStrike">
                <a:solidFill>
                  <a:srgbClr val="FF9900"/>
                </a:solidFill>
                <a:latin typeface="Arial"/>
                <a:ea typeface="Arial"/>
                <a:cs typeface="Arial"/>
                <a:sym typeface="Arial"/>
              </a:rPr>
              <a:t>Volunteer 1's</a:t>
            </a:r>
            <a:r>
              <a:rPr b="1" i="0" lang="de-DE" sz="2000" u="none" cap="none" strike="noStrike">
                <a:solidFill>
                  <a:srgbClr val="FFFFFF"/>
                </a:solidFill>
                <a:latin typeface="Arial"/>
                <a:ea typeface="Arial"/>
                <a:cs typeface="Arial"/>
                <a:sym typeface="Arial"/>
              </a:rPr>
              <a:t> method is slow, tedious, and error-prone. </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2000"/>
              <a:buFont typeface="Arial"/>
              <a:buNone/>
            </a:pPr>
            <a:r>
              <a:rPr b="1" i="0" lang="de-DE" sz="2000" u="none" cap="none" strike="noStrike">
                <a:solidFill>
                  <a:srgbClr val="FFFF00"/>
                </a:solidFill>
                <a:latin typeface="Arial"/>
                <a:ea typeface="Arial"/>
                <a:cs typeface="Arial"/>
                <a:sym typeface="Arial"/>
              </a:rPr>
              <a:t>Volunteer 2's</a:t>
            </a:r>
            <a:r>
              <a:rPr b="1" i="0" lang="de-DE" sz="2000" u="none" cap="none" strike="noStrike">
                <a:solidFill>
                  <a:srgbClr val="FFFFFF"/>
                </a:solidFill>
                <a:latin typeface="Arial"/>
                <a:ea typeface="Arial"/>
                <a:cs typeface="Arial"/>
                <a:sym typeface="Arial"/>
              </a:rPr>
              <a:t> method is the principle behind R Markdown. It's a single document that weaves together three things:</a:t>
            </a:r>
            <a:endParaRPr b="1" i="0" sz="2000" u="none" cap="none" strike="noStrike">
              <a:solidFill>
                <a:srgbClr val="FFFFFF"/>
              </a:solidFill>
              <a:latin typeface="Arial"/>
              <a:ea typeface="Arial"/>
              <a:cs typeface="Arial"/>
              <a:sym typeface="Arial"/>
            </a:endParaRPr>
          </a:p>
          <a:p>
            <a:pPr indent="-355600" lvl="0" marL="1828800" marR="0" rtl="0" algn="just">
              <a:lnSpc>
                <a:spcPct val="100000"/>
              </a:lnSpc>
              <a:spcBef>
                <a:spcPts val="120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Text: Your narrative explanation, written in a simple formatting language called Markdown.</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000"/>
              <a:buFont typeface="Arial"/>
              <a:buNone/>
            </a:pPr>
            <a:r>
              <a:t/>
            </a:r>
            <a:endParaRPr b="1" i="0" sz="2000" u="none" cap="none" strike="noStrike">
              <a:solidFill>
                <a:srgbClr val="FFFFFF"/>
              </a:solidFill>
              <a:latin typeface="Arial"/>
              <a:ea typeface="Arial"/>
              <a:cs typeface="Arial"/>
              <a:sym typeface="Arial"/>
            </a:endParaRPr>
          </a:p>
          <a:p>
            <a:pPr indent="-355600" lvl="0" marL="1828800" marR="0" rtl="0" algn="just">
              <a:lnSpc>
                <a:spcPct val="100000"/>
              </a:lnSpc>
              <a:spcBef>
                <a:spcPts val="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Code: Live R code, placed in special chunks.</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000"/>
              <a:buFont typeface="Arial"/>
              <a:buNone/>
            </a:pPr>
            <a:r>
              <a:t/>
            </a:r>
            <a:endParaRPr b="1" i="0" sz="2000" u="none" cap="none" strike="noStrike">
              <a:solidFill>
                <a:srgbClr val="FFFFFF"/>
              </a:solidFill>
              <a:latin typeface="Arial"/>
              <a:ea typeface="Arial"/>
              <a:cs typeface="Arial"/>
              <a:sym typeface="Arial"/>
            </a:endParaRPr>
          </a:p>
          <a:p>
            <a:pPr indent="-355600" lvl="0" marL="1828800" marR="0" rtl="0" algn="just">
              <a:lnSpc>
                <a:spcPct val="100000"/>
              </a:lnSpc>
              <a:spcBef>
                <a:spcPts val="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Results: The output of your code (plots, tables, numbers), which are automatically inserted into the final report when you "Knit" the document.</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2400"/>
              </a:spcBef>
              <a:spcAft>
                <a:spcPts val="1200"/>
              </a:spcAft>
              <a:buClr>
                <a:srgbClr val="000000"/>
              </a:buClr>
              <a:buSzPts val="1100"/>
              <a:buFont typeface="Arial"/>
              <a:buNone/>
            </a:pPr>
            <a:r>
              <a:rPr b="1" i="0" lang="de-DE" sz="2000" u="none" cap="none" strike="noStrike">
                <a:solidFill>
                  <a:srgbClr val="FFFFFF"/>
                </a:solidFill>
                <a:latin typeface="Arial"/>
                <a:ea typeface="Arial"/>
                <a:cs typeface="Arial"/>
                <a:sym typeface="Arial"/>
              </a:rPr>
              <a:t>This creates a reproducible report. If your data changes, you change the code in one place, click 'Knit,' and your entire document is updated. It makes your analysis verifiable and saves you from costly copy-paste errors.</a:t>
            </a:r>
            <a:endParaRPr b="1" i="0" sz="2000" u="none" cap="none" strike="noStrike">
              <a:solidFill>
                <a:srgbClr val="FFFFFF"/>
              </a:solidFill>
              <a:latin typeface="Arial"/>
              <a:ea typeface="Arial"/>
              <a:cs typeface="Arial"/>
              <a:sym typeface="Arial"/>
            </a:endParaRPr>
          </a:p>
        </p:txBody>
      </p:sp>
      <p:pic>
        <p:nvPicPr>
          <p:cNvPr descr="Teacher with solid fill" id="403" name="Google Shape;403;p35"/>
          <p:cNvPicPr preferRelativeResize="0"/>
          <p:nvPr/>
        </p:nvPicPr>
        <p:blipFill rotWithShape="1">
          <a:blip r:embed="rId4">
            <a:alphaModFix/>
          </a:blip>
          <a:srcRect b="0" l="0" r="0" t="0"/>
          <a:stretch/>
        </p:blipFill>
        <p:spPr>
          <a:xfrm>
            <a:off x="11239663" y="6122474"/>
            <a:ext cx="784599" cy="784599"/>
          </a:xfrm>
          <a:prstGeom prst="rect">
            <a:avLst/>
          </a:prstGeom>
          <a:noFill/>
          <a:ln>
            <a:noFill/>
          </a:ln>
        </p:spPr>
      </p:pic>
      <p:sp>
        <p:nvSpPr>
          <p:cNvPr id="404" name="Google Shape;404;p35"/>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rgbClr val="FFFFFF"/>
                </a:solidFill>
                <a:latin typeface="Arial"/>
                <a:ea typeface="Arial"/>
                <a:cs typeface="Arial"/>
                <a:sym typeface="Arial"/>
              </a:rPr>
              <a:t>21. </a:t>
            </a:r>
            <a:r>
              <a:rPr b="1" i="0" lang="de-DE" sz="5400" u="none" cap="none" strike="noStrike">
                <a:solidFill>
                  <a:schemeClr val="lt1"/>
                </a:solidFill>
                <a:latin typeface="Arial"/>
                <a:ea typeface="Arial"/>
                <a:cs typeface="Arial"/>
                <a:sym typeface="Arial"/>
              </a:rPr>
              <a:t>The Official Expedition Report</a:t>
            </a:r>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pic>
        <p:nvPicPr>
          <p:cNvPr id="409" name="Google Shape;409;p36"/>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410" name="Google Shape;410;p36"/>
          <p:cNvSpPr/>
          <p:nvPr/>
        </p:nvSpPr>
        <p:spPr>
          <a:xfrm>
            <a:off x="5383678" y="666550"/>
            <a:ext cx="6568775" cy="126160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p:txBody>
      </p:sp>
      <p:sp>
        <p:nvSpPr>
          <p:cNvPr id="411" name="Google Shape;411;p36"/>
          <p:cNvSpPr/>
          <p:nvPr/>
        </p:nvSpPr>
        <p:spPr>
          <a:xfrm>
            <a:off x="239547" y="1680212"/>
            <a:ext cx="8041047" cy="5724644"/>
          </a:xfrm>
          <a:prstGeom prst="rect">
            <a:avLst/>
          </a:prstGeom>
          <a:noFill/>
          <a:ln>
            <a:noFill/>
          </a:ln>
        </p:spPr>
        <p:txBody>
          <a:bodyPr anchorCtr="0" anchor="t" bIns="45700" lIns="91425" spcFirstLastPara="1" rIns="91425" wrap="square" tIns="45700">
            <a:noAutofit/>
          </a:bodyPr>
          <a:lstStyle/>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Reproducibility </a:t>
            </a:r>
            <a:endParaRPr b="0" i="0" sz="18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Ensures that analyses can be repeated exactly by yourself or others.</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Makes your work transparent and trustworthy.</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Communication</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Combines code, results, and explanations in one document.</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Helps colleagues, supervisors, or clients understand your analysis.</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Efficiency and Automation</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Automatically updates results when data or code changes.</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Saves time compared to manual reporting.</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Professionalism &amp; Collaboration</a:t>
            </a:r>
            <a:endParaRPr b="1" i="0" sz="1800" u="none" cap="none" strike="noStrike">
              <a:solidFill>
                <a:schemeClr val="lt1"/>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Produces polished reports in formats like HTML, PDF, or Word.</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Facilitates teamwork by sharing clear, reproducible workflows.</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Better Organization</a:t>
            </a:r>
            <a:endParaRPr b="1" i="0" sz="1800" u="none" cap="none" strike="noStrike">
              <a:solidFill>
                <a:schemeClr val="lt1"/>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Keeps code and documentation together in one file.</a:t>
            </a:r>
            <a:endParaRPr b="0" i="0" sz="1400" u="none" cap="none" strike="noStrike">
              <a:solidFill>
                <a:srgbClr val="000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800"/>
              <a:buFont typeface="Arial"/>
              <a:buChar char="•"/>
            </a:pPr>
            <a:r>
              <a:rPr b="1" i="0" lang="de-DE" sz="1800" u="none" cap="none" strike="noStrike">
                <a:solidFill>
                  <a:schemeClr val="lt1"/>
                </a:solidFill>
                <a:latin typeface="Arial"/>
                <a:ea typeface="Arial"/>
                <a:cs typeface="Arial"/>
                <a:sym typeface="Arial"/>
              </a:rPr>
              <a:t>Avoids “code-only” scripts without context.</a:t>
            </a:r>
            <a:endParaRPr b="0" i="0" sz="1400" u="none" cap="none" strike="noStrike">
              <a:solidFill>
                <a:srgbClr val="000000"/>
              </a:solidFill>
              <a:latin typeface="Arial"/>
              <a:ea typeface="Arial"/>
              <a:cs typeface="Arial"/>
              <a:sym typeface="Arial"/>
            </a:endParaRPr>
          </a:p>
        </p:txBody>
      </p:sp>
      <p:sp>
        <p:nvSpPr>
          <p:cNvPr id="412" name="Google Shape;412;p36"/>
          <p:cNvSpPr txBox="1"/>
          <p:nvPr/>
        </p:nvSpPr>
        <p:spPr>
          <a:xfrm>
            <a:off x="-91222" y="1019998"/>
            <a:ext cx="11958061" cy="461665"/>
          </a:xfrm>
          <a:prstGeom prst="rect">
            <a:avLst/>
          </a:prstGeom>
          <a:noFill/>
          <a:ln>
            <a:noFill/>
          </a:ln>
        </p:spPr>
        <p:txBody>
          <a:bodyPr anchorCtr="0" anchor="t" bIns="45700" lIns="91425" spcFirstLastPara="1" rIns="91425" wrap="square" tIns="45700">
            <a:spAutoFit/>
          </a:bodyPr>
          <a:lstStyle/>
          <a:p>
            <a:pPr indent="0" lvl="1" marL="457200" marR="0" rtl="0" algn="l">
              <a:lnSpc>
                <a:spcPct val="100000"/>
              </a:lnSpc>
              <a:spcBef>
                <a:spcPts val="0"/>
              </a:spcBef>
              <a:spcAft>
                <a:spcPts val="0"/>
              </a:spcAft>
              <a:buNone/>
            </a:pPr>
            <a:r>
              <a:rPr b="1" i="0" lang="de-DE" sz="2400" u="none" cap="none" strike="noStrike">
                <a:solidFill>
                  <a:srgbClr val="FFC000"/>
                </a:solidFill>
                <a:latin typeface="Arial"/>
                <a:ea typeface="Arial"/>
                <a:cs typeface="Arial"/>
                <a:sym typeface="Arial"/>
              </a:rPr>
              <a:t>Advantages of RMarkdown?</a:t>
            </a:r>
            <a:r>
              <a:rPr b="1" i="0" lang="de-DE" sz="1400" u="none" cap="none" strike="noStrike">
                <a:solidFill>
                  <a:srgbClr val="FFC000"/>
                </a:solidFill>
                <a:latin typeface="Arial"/>
                <a:ea typeface="Arial"/>
                <a:cs typeface="Arial"/>
                <a:sym typeface="Arial"/>
              </a:rPr>
              <a:t> </a:t>
            </a:r>
            <a:endParaRPr b="0" i="0" sz="1400" u="none" cap="none" strike="noStrike">
              <a:solidFill>
                <a:srgbClr val="FFC000"/>
              </a:solidFill>
              <a:latin typeface="Arial"/>
              <a:ea typeface="Arial"/>
              <a:cs typeface="Arial"/>
              <a:sym typeface="Arial"/>
            </a:endParaRPr>
          </a:p>
        </p:txBody>
      </p:sp>
      <p:pic>
        <p:nvPicPr>
          <p:cNvPr id="413" name="Google Shape;413;p36"/>
          <p:cNvPicPr preferRelativeResize="0"/>
          <p:nvPr/>
        </p:nvPicPr>
        <p:blipFill rotWithShape="1">
          <a:blip r:embed="rId4">
            <a:alphaModFix/>
          </a:blip>
          <a:srcRect b="0" l="0" r="0" t="0"/>
          <a:stretch/>
        </p:blipFill>
        <p:spPr>
          <a:xfrm>
            <a:off x="9901753" y="4154264"/>
            <a:ext cx="1965087" cy="2277503"/>
          </a:xfrm>
          <a:prstGeom prst="rect">
            <a:avLst/>
          </a:prstGeom>
          <a:noFill/>
          <a:ln>
            <a:noFill/>
          </a:ln>
        </p:spPr>
      </p:pic>
      <p:sp>
        <p:nvSpPr>
          <p:cNvPr id="414" name="Google Shape;414;p36"/>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rgbClr val="FFFFFF"/>
                </a:solidFill>
                <a:latin typeface="Arial"/>
                <a:ea typeface="Arial"/>
                <a:cs typeface="Arial"/>
                <a:sym typeface="Arial"/>
              </a:rPr>
              <a:t>21. </a:t>
            </a:r>
            <a:r>
              <a:rPr b="1" i="0" lang="de-DE" sz="5400" u="none" cap="none" strike="noStrike">
                <a:solidFill>
                  <a:schemeClr val="lt1"/>
                </a:solidFill>
                <a:latin typeface="Arial"/>
                <a:ea typeface="Arial"/>
                <a:cs typeface="Arial"/>
                <a:sym typeface="Arial"/>
              </a:rPr>
              <a:t>The Official Expedition Report</a:t>
            </a:r>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0" st="0"/>
                                            </p:txEl>
                                          </p:spTgt>
                                        </p:tgtEl>
                                        <p:attrNameLst>
                                          <p:attrName>style.visibility</p:attrName>
                                        </p:attrNameLst>
                                      </p:cBhvr>
                                      <p:to>
                                        <p:strVal val="visible"/>
                                      </p:to>
                                    </p:set>
                                    <p:animEffect filter="fade" transition="in">
                                      <p:cBhvr>
                                        <p:cTn dur="500"/>
                                        <p:tgtEl>
                                          <p:spTgt spid="41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1" st="1"/>
                                            </p:txEl>
                                          </p:spTgt>
                                        </p:tgtEl>
                                        <p:attrNameLst>
                                          <p:attrName>style.visibility</p:attrName>
                                        </p:attrNameLst>
                                      </p:cBhvr>
                                      <p:to>
                                        <p:strVal val="visible"/>
                                      </p:to>
                                    </p:set>
                                    <p:animEffect filter="fade" transition="in">
                                      <p:cBhvr>
                                        <p:cTn dur="500"/>
                                        <p:tgtEl>
                                          <p:spTgt spid="41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2" st="2"/>
                                            </p:txEl>
                                          </p:spTgt>
                                        </p:tgtEl>
                                        <p:attrNameLst>
                                          <p:attrName>style.visibility</p:attrName>
                                        </p:attrNameLst>
                                      </p:cBhvr>
                                      <p:to>
                                        <p:strVal val="visible"/>
                                      </p:to>
                                    </p:set>
                                    <p:animEffect filter="fade" transition="in">
                                      <p:cBhvr>
                                        <p:cTn dur="500"/>
                                        <p:tgtEl>
                                          <p:spTgt spid="41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3" st="3"/>
                                            </p:txEl>
                                          </p:spTgt>
                                        </p:tgtEl>
                                        <p:attrNameLst>
                                          <p:attrName>style.visibility</p:attrName>
                                        </p:attrNameLst>
                                      </p:cBhvr>
                                      <p:to>
                                        <p:strVal val="visible"/>
                                      </p:to>
                                    </p:set>
                                    <p:animEffect filter="fade" transition="in">
                                      <p:cBhvr>
                                        <p:cTn dur="500"/>
                                        <p:tgtEl>
                                          <p:spTgt spid="41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4" st="4"/>
                                            </p:txEl>
                                          </p:spTgt>
                                        </p:tgtEl>
                                        <p:attrNameLst>
                                          <p:attrName>style.visibility</p:attrName>
                                        </p:attrNameLst>
                                      </p:cBhvr>
                                      <p:to>
                                        <p:strVal val="visible"/>
                                      </p:to>
                                    </p:set>
                                    <p:animEffect filter="fade" transition="in">
                                      <p:cBhvr>
                                        <p:cTn dur="500"/>
                                        <p:tgtEl>
                                          <p:spTgt spid="41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5" st="5"/>
                                            </p:txEl>
                                          </p:spTgt>
                                        </p:tgtEl>
                                        <p:attrNameLst>
                                          <p:attrName>style.visibility</p:attrName>
                                        </p:attrNameLst>
                                      </p:cBhvr>
                                      <p:to>
                                        <p:strVal val="visible"/>
                                      </p:to>
                                    </p:set>
                                    <p:animEffect filter="fade" transition="in">
                                      <p:cBhvr>
                                        <p:cTn dur="500"/>
                                        <p:tgtEl>
                                          <p:spTgt spid="41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6" st="6"/>
                                            </p:txEl>
                                          </p:spTgt>
                                        </p:tgtEl>
                                        <p:attrNameLst>
                                          <p:attrName>style.visibility</p:attrName>
                                        </p:attrNameLst>
                                      </p:cBhvr>
                                      <p:to>
                                        <p:strVal val="visible"/>
                                      </p:to>
                                    </p:set>
                                    <p:animEffect filter="fade" transition="in">
                                      <p:cBhvr>
                                        <p:cTn dur="500"/>
                                        <p:tgtEl>
                                          <p:spTgt spid="41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7" st="7"/>
                                            </p:txEl>
                                          </p:spTgt>
                                        </p:tgtEl>
                                        <p:attrNameLst>
                                          <p:attrName>style.visibility</p:attrName>
                                        </p:attrNameLst>
                                      </p:cBhvr>
                                      <p:to>
                                        <p:strVal val="visible"/>
                                      </p:to>
                                    </p:set>
                                    <p:animEffect filter="fade" transition="in">
                                      <p:cBhvr>
                                        <p:cTn dur="500"/>
                                        <p:tgtEl>
                                          <p:spTgt spid="41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8" st="8"/>
                                            </p:txEl>
                                          </p:spTgt>
                                        </p:tgtEl>
                                        <p:attrNameLst>
                                          <p:attrName>style.visibility</p:attrName>
                                        </p:attrNameLst>
                                      </p:cBhvr>
                                      <p:to>
                                        <p:strVal val="visible"/>
                                      </p:to>
                                    </p:set>
                                    <p:animEffect filter="fade" transition="in">
                                      <p:cBhvr>
                                        <p:cTn dur="500"/>
                                        <p:tgtEl>
                                          <p:spTgt spid="41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9" st="9"/>
                                            </p:txEl>
                                          </p:spTgt>
                                        </p:tgtEl>
                                        <p:attrNameLst>
                                          <p:attrName>style.visibility</p:attrName>
                                        </p:attrNameLst>
                                      </p:cBhvr>
                                      <p:to>
                                        <p:strVal val="visible"/>
                                      </p:to>
                                    </p:set>
                                    <p:animEffect filter="fade" transition="in">
                                      <p:cBhvr>
                                        <p:cTn dur="500"/>
                                        <p:tgtEl>
                                          <p:spTgt spid="41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10" st="10"/>
                                            </p:txEl>
                                          </p:spTgt>
                                        </p:tgtEl>
                                        <p:attrNameLst>
                                          <p:attrName>style.visibility</p:attrName>
                                        </p:attrNameLst>
                                      </p:cBhvr>
                                      <p:to>
                                        <p:strVal val="visible"/>
                                      </p:to>
                                    </p:set>
                                    <p:animEffect filter="fade" transition="in">
                                      <p:cBhvr>
                                        <p:cTn dur="500"/>
                                        <p:tgtEl>
                                          <p:spTgt spid="411">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11" st="11"/>
                                            </p:txEl>
                                          </p:spTgt>
                                        </p:tgtEl>
                                        <p:attrNameLst>
                                          <p:attrName>style.visibility</p:attrName>
                                        </p:attrNameLst>
                                      </p:cBhvr>
                                      <p:to>
                                        <p:strVal val="visible"/>
                                      </p:to>
                                    </p:set>
                                    <p:animEffect filter="fade" transition="in">
                                      <p:cBhvr>
                                        <p:cTn dur="500"/>
                                        <p:tgtEl>
                                          <p:spTgt spid="411">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12" st="12"/>
                                            </p:txEl>
                                          </p:spTgt>
                                        </p:tgtEl>
                                        <p:attrNameLst>
                                          <p:attrName>style.visibility</p:attrName>
                                        </p:attrNameLst>
                                      </p:cBhvr>
                                      <p:to>
                                        <p:strVal val="visible"/>
                                      </p:to>
                                    </p:set>
                                    <p:animEffect filter="fade" transition="in">
                                      <p:cBhvr>
                                        <p:cTn dur="500"/>
                                        <p:tgtEl>
                                          <p:spTgt spid="411">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13" st="13"/>
                                            </p:txEl>
                                          </p:spTgt>
                                        </p:tgtEl>
                                        <p:attrNameLst>
                                          <p:attrName>style.visibility</p:attrName>
                                        </p:attrNameLst>
                                      </p:cBhvr>
                                      <p:to>
                                        <p:strVal val="visible"/>
                                      </p:to>
                                    </p:set>
                                    <p:animEffect filter="fade" transition="in">
                                      <p:cBhvr>
                                        <p:cTn dur="500"/>
                                        <p:tgtEl>
                                          <p:spTgt spid="411">
                                            <p:txEl>
                                              <p:pRg end="13" st="1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xEl>
                                              <p:pRg end="14" st="14"/>
                                            </p:txEl>
                                          </p:spTgt>
                                        </p:tgtEl>
                                        <p:attrNameLst>
                                          <p:attrName>style.visibility</p:attrName>
                                        </p:attrNameLst>
                                      </p:cBhvr>
                                      <p:to>
                                        <p:strVal val="visible"/>
                                      </p:to>
                                    </p:set>
                                    <p:animEffect filter="fade" transition="in">
                                      <p:cBhvr>
                                        <p:cTn dur="500"/>
                                        <p:tgtEl>
                                          <p:spTgt spid="411">
                                            <p:txEl>
                                              <p:pRg end="14" st="1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pic>
        <p:nvPicPr>
          <p:cNvPr id="419" name="Google Shape;419;p37"/>
          <p:cNvPicPr preferRelativeResize="0"/>
          <p:nvPr/>
        </p:nvPicPr>
        <p:blipFill rotWithShape="1">
          <a:blip r:embed="rId3">
            <a:alphaModFix/>
          </a:blip>
          <a:srcRect b="0" l="0" r="56463" t="0"/>
          <a:stretch/>
        </p:blipFill>
        <p:spPr>
          <a:xfrm flipH="1">
            <a:off x="0" y="0"/>
            <a:ext cx="12204700" cy="6858000"/>
          </a:xfrm>
          <a:prstGeom prst="rect">
            <a:avLst/>
          </a:prstGeom>
          <a:noFill/>
          <a:ln>
            <a:noFill/>
          </a:ln>
        </p:spPr>
      </p:pic>
      <p:sp>
        <p:nvSpPr>
          <p:cNvPr id="420" name="Google Shape;420;p37"/>
          <p:cNvSpPr/>
          <p:nvPr/>
        </p:nvSpPr>
        <p:spPr>
          <a:xfrm>
            <a:off x="0" y="-184666"/>
            <a:ext cx="184731" cy="3693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421" name="Google Shape;421;p37"/>
          <p:cNvSpPr/>
          <p:nvPr/>
        </p:nvSpPr>
        <p:spPr>
          <a:xfrm>
            <a:off x="184730" y="1362974"/>
            <a:ext cx="11745369" cy="3935200"/>
          </a:xfrm>
          <a:prstGeom prst="rect">
            <a:avLst/>
          </a:prstGeom>
          <a:noFill/>
          <a:ln>
            <a:noFill/>
          </a:ln>
        </p:spPr>
        <p:txBody>
          <a:bodyPr anchorCtr="0" anchor="t" bIns="45700" lIns="91425" spcFirstLastPara="1" rIns="91425" wrap="square" tIns="45700">
            <a:noAutofit/>
          </a:bodyPr>
          <a:lstStyle/>
          <a:p>
            <a:pPr indent="0" lvl="1"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FFFF00"/>
                </a:solidFill>
                <a:latin typeface="Arial"/>
                <a:ea typeface="Arial"/>
                <a:cs typeface="Arial"/>
                <a:sym typeface="Arial"/>
              </a:rPr>
              <a:t>TASK: </a:t>
            </a:r>
            <a:r>
              <a:rPr b="1" i="0" lang="de-DE" sz="2400" u="none" cap="none" strike="noStrike">
                <a:solidFill>
                  <a:schemeClr val="lt1"/>
                </a:solidFill>
                <a:latin typeface="Arial"/>
                <a:ea typeface="Arial"/>
                <a:cs typeface="Arial"/>
                <a:sym typeface="Arial"/>
              </a:rPr>
              <a:t>Let's convert our simple scatter plot analysis into an official, reproducible report.</a:t>
            </a:r>
            <a:endParaRPr/>
          </a:p>
          <a:p>
            <a:pPr indent="0" lvl="1"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1" marL="0" marR="0" rtl="0" algn="l">
              <a:lnSpc>
                <a:spcPct val="100000"/>
              </a:lnSpc>
              <a:spcBef>
                <a:spcPts val="0"/>
              </a:spcBef>
              <a:spcAft>
                <a:spcPts val="0"/>
              </a:spcAft>
              <a:buClr>
                <a:srgbClr val="000000"/>
              </a:buClr>
              <a:buSzPts val="2800"/>
              <a:buFont typeface="Arial"/>
              <a:buNone/>
            </a:pPr>
            <a:r>
              <a:rPr b="1" i="0" lang="de-DE" sz="2800" u="none" cap="none" strike="noStrike">
                <a:solidFill>
                  <a:schemeClr val="lt1"/>
                </a:solidFill>
                <a:latin typeface="Arial"/>
                <a:ea typeface="Arial"/>
                <a:cs typeface="Arial"/>
                <a:sym typeface="Arial"/>
              </a:rPr>
              <a:t>How will you go about it? </a:t>
            </a:r>
            <a:r>
              <a:rPr b="1" i="1" lang="de-DE" sz="2800" u="none" cap="none" strike="noStrike">
                <a:solidFill>
                  <a:schemeClr val="lt1"/>
                </a:solidFill>
                <a:latin typeface="Arial"/>
                <a:ea typeface="Arial"/>
                <a:cs typeface="Arial"/>
                <a:sym typeface="Arial"/>
              </a:rPr>
              <a:t>Tip: Use your EMERGENCY PROTOCOL</a:t>
            </a:r>
            <a:endParaRPr b="1" i="1" sz="2800" u="none" cap="none" strike="noStrike">
              <a:solidFill>
                <a:schemeClr val="lt1"/>
              </a:solidFill>
              <a:latin typeface="Arial"/>
              <a:ea typeface="Arial"/>
              <a:cs typeface="Arial"/>
              <a:sym typeface="Arial"/>
            </a:endParaRPr>
          </a:p>
        </p:txBody>
      </p:sp>
      <p:sp>
        <p:nvSpPr>
          <p:cNvPr id="422" name="Google Shape;422;p37"/>
          <p:cNvSpPr/>
          <p:nvPr/>
        </p:nvSpPr>
        <p:spPr>
          <a:xfrm>
            <a:off x="0" y="-184666"/>
            <a:ext cx="184731" cy="3693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423" name="Google Shape;423;p37"/>
          <p:cNvSpPr/>
          <p:nvPr/>
        </p:nvSpPr>
        <p:spPr>
          <a:xfrm>
            <a:off x="0" y="-184666"/>
            <a:ext cx="264816" cy="3693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Arial"/>
              <a:ea typeface="Arial"/>
              <a:cs typeface="Arial"/>
              <a:sym typeface="Arial"/>
            </a:endParaRPr>
          </a:p>
        </p:txBody>
      </p:sp>
      <p:sp>
        <p:nvSpPr>
          <p:cNvPr id="424" name="Google Shape;424;p37"/>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rgbClr val="FFFFFF"/>
                </a:solidFill>
                <a:latin typeface="Arial"/>
                <a:ea typeface="Arial"/>
                <a:cs typeface="Arial"/>
                <a:sym typeface="Arial"/>
              </a:rPr>
              <a:t>21. </a:t>
            </a:r>
            <a:r>
              <a:rPr b="1" i="0" lang="de-DE" sz="5400" u="none" cap="none" strike="noStrike">
                <a:solidFill>
                  <a:schemeClr val="lt1"/>
                </a:solidFill>
                <a:latin typeface="Arial"/>
                <a:ea typeface="Arial"/>
                <a:cs typeface="Arial"/>
                <a:sym typeface="Arial"/>
              </a:rPr>
              <a:t>The Official Expedition Report</a:t>
            </a:r>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pic>
        <p:nvPicPr>
          <p:cNvPr id="425" name="Google Shape;425;p37"/>
          <p:cNvPicPr preferRelativeResize="0"/>
          <p:nvPr/>
        </p:nvPicPr>
        <p:blipFill rotWithShape="1">
          <a:blip r:embed="rId4">
            <a:alphaModFix/>
          </a:blip>
          <a:srcRect b="0" l="0" r="0" t="0"/>
          <a:stretch/>
        </p:blipFill>
        <p:spPr>
          <a:xfrm>
            <a:off x="10541479" y="5159176"/>
            <a:ext cx="1311337" cy="1501972"/>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pic>
        <p:nvPicPr>
          <p:cNvPr id="430" name="Google Shape;430;p38"/>
          <p:cNvPicPr preferRelativeResize="0"/>
          <p:nvPr/>
        </p:nvPicPr>
        <p:blipFill rotWithShape="1">
          <a:blip r:embed="rId3">
            <a:alphaModFix/>
          </a:blip>
          <a:srcRect b="0" l="0" r="56463" t="0"/>
          <a:stretch/>
        </p:blipFill>
        <p:spPr>
          <a:xfrm flipH="1">
            <a:off x="-2" y="0"/>
            <a:ext cx="12204702" cy="6857999"/>
          </a:xfrm>
          <a:prstGeom prst="rect">
            <a:avLst/>
          </a:prstGeom>
          <a:noFill/>
          <a:ln>
            <a:noFill/>
          </a:ln>
        </p:spPr>
      </p:pic>
      <p:sp>
        <p:nvSpPr>
          <p:cNvPr id="431" name="Google Shape;431;p38"/>
          <p:cNvSpPr/>
          <p:nvPr/>
        </p:nvSpPr>
        <p:spPr>
          <a:xfrm>
            <a:off x="12701" y="1015663"/>
            <a:ext cx="12374400" cy="1323300"/>
          </a:xfrm>
          <a:prstGeom prst="rect">
            <a:avLst/>
          </a:prstGeom>
          <a:noFill/>
          <a:ln>
            <a:noFill/>
          </a:ln>
        </p:spPr>
        <p:txBody>
          <a:bodyPr anchorCtr="0" anchor="t" bIns="45700" lIns="91425" spcFirstLastPara="1" rIns="91425" wrap="square" tIns="45700">
            <a:noAutofit/>
          </a:bodyPr>
          <a:lstStyle/>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432" name="Google Shape;432;p38"/>
          <p:cNvSpPr txBox="1"/>
          <p:nvPr/>
        </p:nvSpPr>
        <p:spPr>
          <a:xfrm>
            <a:off x="557672" y="2199361"/>
            <a:ext cx="10341000" cy="20319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00FF00"/>
                </a:solidFill>
                <a:latin typeface="Arial"/>
                <a:ea typeface="Arial"/>
                <a:cs typeface="Arial"/>
                <a:sym typeface="Arial"/>
              </a:rPr>
              <a:t>Wrap-Up: </a:t>
            </a:r>
            <a:endParaRPr b="1" i="0" sz="2400" u="none" cap="none" strike="noStrike">
              <a:solidFill>
                <a:srgbClr val="00FF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R Markdown is the gold standard for communicating computational research. It fuses your work and your words into a single, trustworthy artifact.</a:t>
            </a:r>
            <a:endParaRPr b="1" i="0" sz="2400" u="none" cap="none" strike="noStrike">
              <a:solidFill>
                <a:schemeClr val="lt1"/>
              </a:solidFill>
              <a:latin typeface="Arial"/>
              <a:ea typeface="Arial"/>
              <a:cs typeface="Arial"/>
              <a:sym typeface="Arial"/>
            </a:endParaRPr>
          </a:p>
        </p:txBody>
      </p:sp>
      <p:sp>
        <p:nvSpPr>
          <p:cNvPr id="433" name="Google Shape;433;p38"/>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rgbClr val="FFFFFF"/>
                </a:solidFill>
                <a:latin typeface="Arial"/>
                <a:ea typeface="Arial"/>
                <a:cs typeface="Arial"/>
                <a:sym typeface="Arial"/>
              </a:rPr>
              <a:t>21. </a:t>
            </a:r>
            <a:r>
              <a:rPr b="1" i="0" lang="de-DE" sz="5400" u="none" cap="none" strike="noStrike">
                <a:solidFill>
                  <a:schemeClr val="lt1"/>
                </a:solidFill>
                <a:latin typeface="Arial"/>
                <a:ea typeface="Arial"/>
                <a:cs typeface="Arial"/>
                <a:sym typeface="Arial"/>
              </a:rPr>
              <a:t>The Official Expedition Report</a:t>
            </a:r>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pic>
        <p:nvPicPr>
          <p:cNvPr id="438" name="Google Shape;438;p39"/>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grpSp>
        <p:nvGrpSpPr>
          <p:cNvPr id="439" name="Google Shape;439;p39"/>
          <p:cNvGrpSpPr/>
          <p:nvPr/>
        </p:nvGrpSpPr>
        <p:grpSpPr>
          <a:xfrm>
            <a:off x="2801497" y="4675516"/>
            <a:ext cx="6768540" cy="1834551"/>
            <a:chOff x="-12699" y="3251200"/>
            <a:chExt cx="8097208" cy="2276291"/>
          </a:xfrm>
        </p:grpSpPr>
        <p:pic>
          <p:nvPicPr>
            <p:cNvPr id="440" name="Google Shape;440;p39"/>
            <p:cNvPicPr preferRelativeResize="0"/>
            <p:nvPr/>
          </p:nvPicPr>
          <p:blipFill rotWithShape="1">
            <a:blip r:embed="rId4">
              <a:alphaModFix/>
            </a:blip>
            <a:srcRect b="18347" l="0" r="0" t="0"/>
            <a:stretch/>
          </p:blipFill>
          <p:spPr>
            <a:xfrm>
              <a:off x="-12699" y="3251200"/>
              <a:ext cx="8097208" cy="2276291"/>
            </a:xfrm>
            <a:prstGeom prst="rect">
              <a:avLst/>
            </a:prstGeom>
            <a:noFill/>
            <a:ln>
              <a:noFill/>
            </a:ln>
          </p:spPr>
        </p:pic>
        <p:pic>
          <p:nvPicPr>
            <p:cNvPr id="441" name="Google Shape;441;p39"/>
            <p:cNvPicPr preferRelativeResize="0"/>
            <p:nvPr/>
          </p:nvPicPr>
          <p:blipFill rotWithShape="1">
            <a:blip r:embed="rId5">
              <a:alphaModFix/>
            </a:blip>
            <a:srcRect b="0" l="0" r="0" t="0"/>
            <a:stretch/>
          </p:blipFill>
          <p:spPr>
            <a:xfrm>
              <a:off x="2404050" y="4108576"/>
              <a:ext cx="2466399" cy="543900"/>
            </a:xfrm>
            <a:prstGeom prst="rect">
              <a:avLst/>
            </a:prstGeom>
            <a:noFill/>
            <a:ln>
              <a:noFill/>
            </a:ln>
          </p:spPr>
        </p:pic>
      </p:grpSp>
      <p:sp>
        <p:nvSpPr>
          <p:cNvPr id="442" name="Google Shape;442;p39"/>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500"/>
              <a:buFont typeface="Arial"/>
              <a:buNone/>
            </a:pPr>
            <a:r>
              <a:rPr b="1" i="0" lang="de-DE" sz="4900" u="none" cap="none" strike="noStrike">
                <a:solidFill>
                  <a:srgbClr val="FFE599"/>
                </a:solidFill>
                <a:latin typeface="Arial"/>
                <a:ea typeface="Arial"/>
                <a:cs typeface="Arial"/>
                <a:sym typeface="Arial"/>
              </a:rPr>
              <a:t>MODULE 22.</a:t>
            </a:r>
            <a:r>
              <a:rPr b="1" i="0" lang="de-DE" sz="4900" u="none" cap="none" strike="noStrike">
                <a:solidFill>
                  <a:srgbClr val="FFFFFF"/>
                </a:solidFill>
                <a:latin typeface="Arial"/>
                <a:ea typeface="Arial"/>
                <a:cs typeface="Arial"/>
                <a:sym typeface="Arial"/>
              </a:rPr>
              <a:t> </a:t>
            </a:r>
            <a:endParaRPr/>
          </a:p>
          <a:p>
            <a:pPr indent="0" lvl="0" marL="0" marR="0" rtl="0" algn="ctr">
              <a:lnSpc>
                <a:spcPct val="100000"/>
              </a:lnSpc>
              <a:spcBef>
                <a:spcPts val="0"/>
              </a:spcBef>
              <a:spcAft>
                <a:spcPts val="0"/>
              </a:spcAft>
              <a:buClr>
                <a:srgbClr val="000000"/>
              </a:buClr>
              <a:buSzPts val="5500"/>
              <a:buFont typeface="Arial"/>
              <a:buNone/>
            </a:pPr>
            <a:r>
              <a:rPr b="1" i="0" lang="de-DE" sz="4500" u="none" cap="none" strike="noStrike">
                <a:solidFill>
                  <a:schemeClr val="lt1"/>
                </a:solidFill>
                <a:latin typeface="Arial"/>
                <a:ea typeface="Arial"/>
                <a:cs typeface="Arial"/>
                <a:sym typeface="Arial"/>
              </a:rPr>
              <a:t>Scouting for Advanced Tools</a:t>
            </a:r>
            <a:endParaRPr b="1" i="0" sz="45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1" lang="de-DE" sz="3600" u="none" cap="none" strike="noStrike">
                <a:solidFill>
                  <a:srgbClr val="FFFFFF"/>
                </a:solidFill>
                <a:latin typeface="Arial"/>
                <a:ea typeface="Arial"/>
                <a:cs typeface="Arial"/>
                <a:sym typeface="Arial"/>
              </a:rPr>
              <a:t>Identifying and evaluating modern workflow management software</a:t>
            </a:r>
            <a:endParaRPr b="1" i="1" sz="3600" u="none" cap="none" strike="noStrike">
              <a:solidFill>
                <a:srgbClr val="FFFFFF"/>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pic>
        <p:nvPicPr>
          <p:cNvPr id="112" name="Google Shape;112;p4"/>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grpSp>
        <p:nvGrpSpPr>
          <p:cNvPr id="113" name="Google Shape;113;p4"/>
          <p:cNvGrpSpPr/>
          <p:nvPr/>
        </p:nvGrpSpPr>
        <p:grpSpPr>
          <a:xfrm>
            <a:off x="2146370" y="4595143"/>
            <a:ext cx="7899260" cy="2141022"/>
            <a:chOff x="-12699" y="3251200"/>
            <a:chExt cx="8097208" cy="2276291"/>
          </a:xfrm>
        </p:grpSpPr>
        <p:pic>
          <p:nvPicPr>
            <p:cNvPr id="114" name="Google Shape;114;p4"/>
            <p:cNvPicPr preferRelativeResize="0"/>
            <p:nvPr/>
          </p:nvPicPr>
          <p:blipFill rotWithShape="1">
            <a:blip r:embed="rId4">
              <a:alphaModFix/>
            </a:blip>
            <a:srcRect b="18347" l="0" r="0" t="0"/>
            <a:stretch/>
          </p:blipFill>
          <p:spPr>
            <a:xfrm>
              <a:off x="-12699" y="3251200"/>
              <a:ext cx="8097208" cy="2276291"/>
            </a:xfrm>
            <a:prstGeom prst="rect">
              <a:avLst/>
            </a:prstGeom>
            <a:noFill/>
            <a:ln>
              <a:noFill/>
            </a:ln>
          </p:spPr>
        </p:pic>
        <p:pic>
          <p:nvPicPr>
            <p:cNvPr id="115" name="Google Shape;115;p4"/>
            <p:cNvPicPr preferRelativeResize="0"/>
            <p:nvPr/>
          </p:nvPicPr>
          <p:blipFill rotWithShape="1">
            <a:blip r:embed="rId5">
              <a:alphaModFix/>
            </a:blip>
            <a:srcRect b="0" l="0" r="0" t="0"/>
            <a:stretch/>
          </p:blipFill>
          <p:spPr>
            <a:xfrm>
              <a:off x="2404050" y="4108576"/>
              <a:ext cx="2466399" cy="543900"/>
            </a:xfrm>
            <a:prstGeom prst="rect">
              <a:avLst/>
            </a:prstGeom>
            <a:noFill/>
            <a:ln>
              <a:noFill/>
            </a:ln>
          </p:spPr>
        </p:pic>
      </p:grpSp>
      <p:sp>
        <p:nvSpPr>
          <p:cNvPr id="116" name="Google Shape;116;p4"/>
          <p:cNvSpPr/>
          <p:nvPr/>
        </p:nvSpPr>
        <p:spPr>
          <a:xfrm>
            <a:off x="-12700" y="263500"/>
            <a:ext cx="12204600" cy="1490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500"/>
              <a:buFont typeface="Arial"/>
              <a:buNone/>
            </a:pPr>
            <a:r>
              <a:rPr b="1" i="0" lang="de-DE" sz="5500" u="none" cap="none" strike="noStrike">
                <a:solidFill>
                  <a:srgbClr val="FFE599"/>
                </a:solidFill>
                <a:latin typeface="Arial"/>
                <a:ea typeface="Arial"/>
                <a:cs typeface="Arial"/>
                <a:sym typeface="Arial"/>
              </a:rPr>
              <a:t>MODULE 19.</a:t>
            </a:r>
            <a:r>
              <a:rPr b="1" i="0" lang="de-DE" sz="5500" u="none" cap="none" strike="noStrike">
                <a:solidFill>
                  <a:srgbClr val="FFFFFF"/>
                </a:solidFill>
                <a:latin typeface="Arial"/>
                <a:ea typeface="Arial"/>
                <a:cs typeface="Arial"/>
                <a:sym typeface="Arial"/>
              </a:rPr>
              <a:t> </a:t>
            </a:r>
            <a:endParaRPr/>
          </a:p>
          <a:p>
            <a:pPr indent="0" lvl="0" marL="0" marR="0" rtl="0" algn="ctr">
              <a:lnSpc>
                <a:spcPct val="100000"/>
              </a:lnSpc>
              <a:spcBef>
                <a:spcPts val="0"/>
              </a:spcBef>
              <a:spcAft>
                <a:spcPts val="0"/>
              </a:spcAft>
              <a:buClr>
                <a:srgbClr val="000000"/>
              </a:buClr>
              <a:buSzPts val="5500"/>
              <a:buFont typeface="Arial"/>
              <a:buNone/>
            </a:pPr>
            <a:r>
              <a:rPr b="1" i="0" lang="de-DE" sz="5100" u="none" cap="none" strike="noStrike">
                <a:solidFill>
                  <a:schemeClr val="lt1"/>
                </a:solidFill>
                <a:latin typeface="Arial"/>
                <a:ea typeface="Arial"/>
                <a:cs typeface="Arial"/>
                <a:sym typeface="Arial"/>
              </a:rPr>
              <a:t>The Unannounced Audit</a:t>
            </a:r>
            <a:endParaRPr b="1" i="0" sz="51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rPr b="1" i="1" lang="de-DE" sz="3600" u="none" cap="none" strike="noStrike">
                <a:solidFill>
                  <a:srgbClr val="FFFFFF"/>
                </a:solidFill>
                <a:latin typeface="Arial"/>
                <a:ea typeface="Arial"/>
                <a:cs typeface="Arial"/>
                <a:sym typeface="Arial"/>
              </a:rPr>
              <a:t>Introduction to Workflow Management and the Importance of Clean, Documented code</a:t>
            </a:r>
            <a:endParaRPr b="1" i="1" sz="3600" u="none" cap="none" strike="noStrike">
              <a:solidFill>
                <a:srgbClr val="FFFFFF"/>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pic>
        <p:nvPicPr>
          <p:cNvPr id="447" name="Google Shape;447;p40"/>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448" name="Google Shape;448;p40"/>
          <p:cNvSpPr/>
          <p:nvPr/>
        </p:nvSpPr>
        <p:spPr>
          <a:xfrm>
            <a:off x="386273" y="1382720"/>
            <a:ext cx="11286300" cy="52842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2400"/>
              </a:spcBef>
              <a:spcAft>
                <a:spcPts val="0"/>
              </a:spcAft>
              <a:buClr>
                <a:srgbClr val="000000"/>
              </a:buClr>
              <a:buSzPts val="1100"/>
              <a:buFont typeface="Arial"/>
              <a:buNone/>
            </a:pPr>
            <a:r>
              <a:rPr b="1" i="0" lang="de-DE" sz="2000" u="none" cap="none" strike="noStrike">
                <a:solidFill>
                  <a:srgbClr val="FFFFFF"/>
                </a:solidFill>
                <a:latin typeface="Arial"/>
                <a:ea typeface="Arial"/>
                <a:cs typeface="Arial"/>
                <a:sym typeface="Arial"/>
              </a:rPr>
              <a:t>An R Markdown report is perfect for a single analysis. But a real research project might involve 50 interdependent scripts. </a:t>
            </a:r>
            <a:endParaRPr b="1" i="0" sz="2000" u="none" cap="none" strike="noStrike">
              <a:solidFill>
                <a:srgbClr val="FFFFFF"/>
              </a:solidFill>
              <a:latin typeface="Arial"/>
              <a:ea typeface="Arial"/>
              <a:cs typeface="Arial"/>
              <a:sym typeface="Arial"/>
            </a:endParaRPr>
          </a:p>
          <a:p>
            <a:pPr indent="-355600" lvl="0" marL="1828800" marR="0" rtl="0" algn="just">
              <a:lnSpc>
                <a:spcPct val="100000"/>
              </a:lnSpc>
              <a:spcBef>
                <a:spcPts val="240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For example: </a:t>
            </a:r>
            <a:endParaRPr/>
          </a:p>
          <a:p>
            <a:pPr indent="-355600" lvl="0" marL="1828800" marR="0" rtl="0" algn="just">
              <a:lnSpc>
                <a:spcPct val="100000"/>
              </a:lnSpc>
              <a:spcBef>
                <a:spcPts val="240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Script_01_DownloadData.R must run before Script_02_CleanData.R, which must run before Script_03_AnalyzeData.R. </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1100"/>
              <a:buFont typeface="Arial"/>
              <a:buNone/>
            </a:pPr>
            <a:r>
              <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1100"/>
              <a:buFont typeface="Arial"/>
              <a:buNone/>
            </a:pPr>
            <a:r>
              <a:rPr b="1" i="0" lang="de-DE" sz="2000" u="none" cap="none" strike="noStrike">
                <a:solidFill>
                  <a:srgbClr val="FFFF00"/>
                </a:solidFill>
                <a:latin typeface="Arial"/>
                <a:ea typeface="Arial"/>
                <a:cs typeface="Arial"/>
                <a:sym typeface="Arial"/>
              </a:rPr>
              <a:t>Workflow management tool:</a:t>
            </a:r>
            <a:r>
              <a:rPr b="1" i="0" lang="de-DE" sz="2000" u="none" cap="none" strike="noStrike">
                <a:solidFill>
                  <a:srgbClr val="FFFFFF"/>
                </a:solidFill>
                <a:latin typeface="Arial"/>
                <a:ea typeface="Arial"/>
                <a:cs typeface="Arial"/>
                <a:sym typeface="Arial"/>
              </a:rPr>
              <a:t> tool that lets you define this entire pipeline and all its dependencies. When you run it, it's smart enough to only re-run the steps that were affected by a change. If you only change the analysis script, it won't re-download the data, saving you enormous amounts of time.</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2400"/>
              </a:spcBef>
              <a:spcAft>
                <a:spcPts val="1200"/>
              </a:spcAft>
              <a:buClr>
                <a:srgbClr val="000000"/>
              </a:buClr>
              <a:buSzPts val="1100"/>
              <a:buFont typeface="Arial"/>
              <a:buNone/>
            </a:pPr>
            <a:r>
              <a:t/>
            </a:r>
            <a:endParaRPr b="1" i="0" sz="2000" u="none" cap="none" strike="noStrike">
              <a:solidFill>
                <a:srgbClr val="FFFFFF"/>
              </a:solidFill>
              <a:latin typeface="Arial"/>
              <a:ea typeface="Arial"/>
              <a:cs typeface="Arial"/>
              <a:sym typeface="Arial"/>
            </a:endParaRPr>
          </a:p>
        </p:txBody>
      </p:sp>
      <p:sp>
        <p:nvSpPr>
          <p:cNvPr id="449" name="Google Shape;449;p40"/>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rgbClr val="FFFFFF"/>
                </a:solidFill>
                <a:latin typeface="Arial"/>
                <a:ea typeface="Arial"/>
                <a:cs typeface="Arial"/>
                <a:sym typeface="Arial"/>
              </a:rPr>
              <a:t>22. </a:t>
            </a:r>
            <a:r>
              <a:rPr b="1" i="0" lang="de-DE" sz="5400" u="none" cap="none" strike="noStrike">
                <a:solidFill>
                  <a:schemeClr val="lt1"/>
                </a:solidFill>
                <a:latin typeface="Arial"/>
                <a:ea typeface="Arial"/>
                <a:cs typeface="Arial"/>
                <a:sym typeface="Arial"/>
              </a:rPr>
              <a:t>Scouting for Advanced Tools</a:t>
            </a:r>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pic>
        <p:nvPicPr>
          <p:cNvPr id="454" name="Google Shape;454;p41"/>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455" name="Google Shape;455;p41"/>
          <p:cNvSpPr/>
          <p:nvPr/>
        </p:nvSpPr>
        <p:spPr>
          <a:xfrm>
            <a:off x="235848" y="1500996"/>
            <a:ext cx="11567400" cy="579695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FFFF00"/>
                </a:solidFill>
                <a:latin typeface="Arial"/>
                <a:ea typeface="Arial"/>
                <a:cs typeface="Arial"/>
                <a:sym typeface="Arial"/>
              </a:rPr>
              <a:t>TASK: </a:t>
            </a:r>
            <a:r>
              <a:rPr b="1" i="0" lang="de-DE" sz="2400" u="none" cap="none" strike="noStrike">
                <a:solidFill>
                  <a:schemeClr val="lt1"/>
                </a:solidFill>
                <a:latin typeface="Arial"/>
                <a:ea typeface="Arial"/>
                <a:cs typeface="Arial"/>
                <a:sym typeface="Arial"/>
              </a:rPr>
              <a:t>Research and describe two modern workflow management tools. </a:t>
            </a:r>
            <a:endParaRPr b="1" i="0" sz="2400" u="none" cap="none" strike="noStrike">
              <a:solidFill>
                <a:schemeClr val="lt1"/>
              </a:solidFill>
              <a:latin typeface="Arial"/>
              <a:ea typeface="Arial"/>
              <a:cs typeface="Arial"/>
              <a:sym typeface="Arial"/>
            </a:endParaRPr>
          </a:p>
          <a:p>
            <a:pPr indent="0" lvl="0" marL="76200" marR="0" rtl="0" algn="just">
              <a:lnSpc>
                <a:spcPct val="100000"/>
              </a:lnSpc>
              <a:spcBef>
                <a:spcPts val="0"/>
              </a:spcBef>
              <a:spcAft>
                <a:spcPts val="0"/>
              </a:spcAft>
              <a:buNone/>
            </a:pPr>
            <a:r>
              <a:t/>
            </a:r>
            <a:endParaRPr b="1" i="0" sz="2400" u="none" cap="none" strike="noStrike">
              <a:solidFill>
                <a:schemeClr val="lt1"/>
              </a:solidFill>
              <a:latin typeface="Arial"/>
              <a:ea typeface="Arial"/>
              <a:cs typeface="Arial"/>
              <a:sym typeface="Arial"/>
            </a:endParaRPr>
          </a:p>
          <a:p>
            <a:pPr indent="0" lvl="0" marL="76200" marR="0" rtl="0" algn="just">
              <a:lnSpc>
                <a:spcPct val="100000"/>
              </a:lnSpc>
              <a:spcBef>
                <a:spcPts val="0"/>
              </a:spcBef>
              <a:spcAft>
                <a:spcPts val="0"/>
              </a:spcAft>
              <a:buNone/>
            </a:pPr>
            <a:r>
              <a:rPr b="1" i="0" lang="de-DE" sz="2400" u="none" cap="none" strike="noStrike">
                <a:solidFill>
                  <a:schemeClr val="lt1"/>
                </a:solidFill>
                <a:latin typeface="Arial"/>
                <a:ea typeface="Arial"/>
                <a:cs typeface="Arial"/>
                <a:sym typeface="Arial"/>
              </a:rPr>
              <a:t>Create a new, simple R Markdown document titled 'Workflow Tool Briefing.' In it, answer the following for two different tools (these must be R-specific packages):</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381000" lvl="0" marL="1371600" marR="0" rtl="0" algn="just">
              <a:lnSpc>
                <a:spcPct val="150000"/>
              </a:lnSpc>
              <a:spcBef>
                <a:spcPts val="1000"/>
              </a:spcBef>
              <a:spcAft>
                <a:spcPts val="0"/>
              </a:spcAft>
              <a:buClr>
                <a:schemeClr val="lt1"/>
              </a:buClr>
              <a:buSzPts val="2400"/>
              <a:buFont typeface="Cambria"/>
              <a:buAutoNum type="arabicPeriod"/>
            </a:pPr>
            <a:r>
              <a:rPr b="1" i="1" lang="de-DE" sz="2400" u="none" cap="none" strike="noStrike">
                <a:solidFill>
                  <a:schemeClr val="lt1"/>
                </a:solidFill>
                <a:latin typeface="Arial"/>
                <a:ea typeface="Arial"/>
                <a:cs typeface="Arial"/>
                <a:sym typeface="Arial"/>
              </a:rPr>
              <a:t>What is its main purpose or philosophy?</a:t>
            </a:r>
            <a:endParaRPr b="1" i="1" sz="2400" u="none" cap="none" strike="noStrike">
              <a:solidFill>
                <a:schemeClr val="lt1"/>
              </a:solidFill>
              <a:latin typeface="Arial"/>
              <a:ea typeface="Arial"/>
              <a:cs typeface="Arial"/>
              <a:sym typeface="Arial"/>
            </a:endParaRPr>
          </a:p>
          <a:p>
            <a:pPr indent="-381000" lvl="0" marL="1371600" marR="0" rtl="0" algn="just">
              <a:lnSpc>
                <a:spcPct val="150000"/>
              </a:lnSpc>
              <a:spcBef>
                <a:spcPts val="1000"/>
              </a:spcBef>
              <a:spcAft>
                <a:spcPts val="0"/>
              </a:spcAft>
              <a:buClr>
                <a:schemeClr val="lt1"/>
              </a:buClr>
              <a:buSzPts val="2400"/>
              <a:buFont typeface="Cambria"/>
              <a:buAutoNum type="arabicPeriod"/>
            </a:pPr>
            <a:r>
              <a:rPr b="1" i="1" lang="de-DE" sz="2400" u="none" cap="none" strike="noStrike">
                <a:solidFill>
                  <a:schemeClr val="lt1"/>
                </a:solidFill>
                <a:latin typeface="Arial"/>
                <a:ea typeface="Arial"/>
                <a:cs typeface="Arial"/>
                <a:sym typeface="Arial"/>
              </a:rPr>
              <a:t>What is one major strength you can identify?</a:t>
            </a:r>
            <a:endParaRPr b="1" i="1" sz="2400" u="none" cap="none" strike="noStrike">
              <a:solidFill>
                <a:schemeClr val="lt1"/>
              </a:solidFill>
              <a:latin typeface="Arial"/>
              <a:ea typeface="Arial"/>
              <a:cs typeface="Arial"/>
              <a:sym typeface="Arial"/>
            </a:endParaRPr>
          </a:p>
          <a:p>
            <a:pPr indent="-381000" lvl="0" marL="1371600" marR="0" rtl="0" algn="just">
              <a:lnSpc>
                <a:spcPct val="150000"/>
              </a:lnSpc>
              <a:spcBef>
                <a:spcPts val="1000"/>
              </a:spcBef>
              <a:spcAft>
                <a:spcPts val="0"/>
              </a:spcAft>
              <a:buClr>
                <a:schemeClr val="lt1"/>
              </a:buClr>
              <a:buSzPts val="2400"/>
              <a:buFont typeface="Cambria"/>
              <a:buAutoNum type="arabicPeriod"/>
            </a:pPr>
            <a:r>
              <a:rPr b="1" i="1" lang="de-DE" sz="2400" u="none" cap="none" strike="noStrike">
                <a:solidFill>
                  <a:schemeClr val="lt1"/>
                </a:solidFill>
                <a:latin typeface="Arial"/>
                <a:ea typeface="Arial"/>
                <a:cs typeface="Arial"/>
                <a:sym typeface="Arial"/>
              </a:rPr>
              <a:t>What is one potential weakness or challenge?</a:t>
            </a:r>
            <a:endParaRPr b="1" i="1"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p:txBody>
      </p:sp>
      <p:pic>
        <p:nvPicPr>
          <p:cNvPr id="456" name="Google Shape;456;p41"/>
          <p:cNvPicPr preferRelativeResize="0"/>
          <p:nvPr/>
        </p:nvPicPr>
        <p:blipFill rotWithShape="1">
          <a:blip r:embed="rId4">
            <a:alphaModFix/>
          </a:blip>
          <a:srcRect b="0" l="0" r="0" t="0"/>
          <a:stretch/>
        </p:blipFill>
        <p:spPr>
          <a:xfrm>
            <a:off x="10739281" y="5193212"/>
            <a:ext cx="1264693" cy="1458822"/>
          </a:xfrm>
          <a:prstGeom prst="rect">
            <a:avLst/>
          </a:prstGeom>
          <a:noFill/>
          <a:ln>
            <a:noFill/>
          </a:ln>
        </p:spPr>
      </p:pic>
      <p:sp>
        <p:nvSpPr>
          <p:cNvPr id="457" name="Google Shape;457;p41"/>
          <p:cNvSpPr txBox="1"/>
          <p:nvPr/>
        </p:nvSpPr>
        <p:spPr>
          <a:xfrm>
            <a:off x="263662" y="139315"/>
            <a:ext cx="11531523" cy="2086685"/>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None/>
            </a:pPr>
            <a:r>
              <a:rPr b="1" i="0" lang="de-DE" sz="5400" u="none" cap="none" strike="noStrike">
                <a:solidFill>
                  <a:srgbClr val="FFFFFF"/>
                </a:solidFill>
                <a:latin typeface="Arial"/>
                <a:ea typeface="Arial"/>
                <a:cs typeface="Arial"/>
                <a:sym typeface="Arial"/>
              </a:rPr>
              <a:t>22. </a:t>
            </a:r>
            <a:r>
              <a:rPr b="1" i="0" lang="de-DE" sz="5400" u="none" cap="none" strike="noStrike">
                <a:solidFill>
                  <a:schemeClr val="lt1"/>
                </a:solidFill>
                <a:latin typeface="Arial"/>
                <a:ea typeface="Arial"/>
                <a:cs typeface="Arial"/>
                <a:sym typeface="Arial"/>
              </a:rPr>
              <a:t>Scouting for Advanced Tools</a:t>
            </a:r>
            <a:endParaRPr/>
          </a:p>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pic>
        <p:nvPicPr>
          <p:cNvPr id="462" name="Google Shape;462;p42"/>
          <p:cNvPicPr preferRelativeResize="0"/>
          <p:nvPr/>
        </p:nvPicPr>
        <p:blipFill rotWithShape="1">
          <a:blip r:embed="rId3">
            <a:alphaModFix/>
          </a:blip>
          <a:srcRect b="0" l="0" r="56463" t="0"/>
          <a:stretch/>
        </p:blipFill>
        <p:spPr>
          <a:xfrm flipH="1">
            <a:off x="-2" y="0"/>
            <a:ext cx="12204702" cy="6857999"/>
          </a:xfrm>
          <a:prstGeom prst="rect">
            <a:avLst/>
          </a:prstGeom>
          <a:noFill/>
          <a:ln>
            <a:noFill/>
          </a:ln>
        </p:spPr>
      </p:pic>
      <p:sp>
        <p:nvSpPr>
          <p:cNvPr id="463" name="Google Shape;463;p42"/>
          <p:cNvSpPr/>
          <p:nvPr/>
        </p:nvSpPr>
        <p:spPr>
          <a:xfrm>
            <a:off x="12701" y="1015663"/>
            <a:ext cx="12374400" cy="1323300"/>
          </a:xfrm>
          <a:prstGeom prst="rect">
            <a:avLst/>
          </a:prstGeom>
          <a:noFill/>
          <a:ln>
            <a:noFill/>
          </a:ln>
        </p:spPr>
        <p:txBody>
          <a:bodyPr anchorCtr="0" anchor="t" bIns="45700" lIns="91425" spcFirstLastPara="1" rIns="91425" wrap="square" tIns="45700">
            <a:noAutofit/>
          </a:bodyPr>
          <a:lstStyle/>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464" name="Google Shape;464;p42"/>
          <p:cNvSpPr txBox="1"/>
          <p:nvPr/>
        </p:nvSpPr>
        <p:spPr>
          <a:xfrm>
            <a:off x="522975" y="1295500"/>
            <a:ext cx="11042100" cy="24012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00FF00"/>
                </a:solidFill>
                <a:latin typeface="Arial"/>
                <a:ea typeface="Arial"/>
                <a:cs typeface="Arial"/>
                <a:sym typeface="Arial"/>
              </a:rPr>
              <a:t>Wrap-Up: </a:t>
            </a:r>
            <a:endParaRPr b="1" i="0" sz="2400" u="none" cap="none" strike="noStrike">
              <a:solidFill>
                <a:srgbClr val="00FF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Your ability to learn and evaluate new tools is essential. The field is constantly evolving, and a great scientist is also a great lifelong learner. This concludes your training in reproducibility. You are now prepared to conduct research that is not only insightful but also trustworthy.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pic>
        <p:nvPicPr>
          <p:cNvPr id="121" name="Google Shape;121;p5"/>
          <p:cNvPicPr preferRelativeResize="0"/>
          <p:nvPr/>
        </p:nvPicPr>
        <p:blipFill rotWithShape="1">
          <a:blip r:embed="rId3">
            <a:alphaModFix/>
          </a:blip>
          <a:srcRect b="0" l="0" r="56463" t="0"/>
          <a:stretch/>
        </p:blipFill>
        <p:spPr>
          <a:xfrm flipH="1">
            <a:off x="0" y="0"/>
            <a:ext cx="12204702" cy="6857999"/>
          </a:xfrm>
          <a:prstGeom prst="rect">
            <a:avLst/>
          </a:prstGeom>
          <a:noFill/>
          <a:ln>
            <a:noFill/>
          </a:ln>
        </p:spPr>
      </p:pic>
      <p:sp>
        <p:nvSpPr>
          <p:cNvPr id="122" name="Google Shape;122;p5"/>
          <p:cNvSpPr/>
          <p:nvPr/>
        </p:nvSpPr>
        <p:spPr>
          <a:xfrm>
            <a:off x="312300" y="1648584"/>
            <a:ext cx="6680396" cy="29565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C000"/>
                </a:solidFill>
                <a:latin typeface="Arial"/>
                <a:ea typeface="Arial"/>
                <a:cs typeface="Arial"/>
                <a:sym typeface="Arial"/>
              </a:rPr>
              <a:t>The Problem: </a:t>
            </a:r>
            <a:r>
              <a:rPr b="1" i="0" lang="de-DE" sz="3200" u="none" cap="none" strike="noStrike">
                <a:solidFill>
                  <a:schemeClr val="lt1"/>
                </a:solidFill>
                <a:latin typeface="Arial"/>
                <a:ea typeface="Arial"/>
                <a:cs typeface="Arial"/>
                <a:sym typeface="Arial"/>
              </a:rPr>
              <a:t>You receive a protocol for setting up a new bench in your lab. But the protocol is all but confusing.</a:t>
            </a:r>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3200" u="none" cap="none" strike="noStrike">
                <a:solidFill>
                  <a:srgbClr val="FFFF00"/>
                </a:solidFill>
                <a:latin typeface="Arial"/>
                <a:ea typeface="Arial"/>
                <a:cs typeface="Arial"/>
                <a:sym typeface="Arial"/>
              </a:rPr>
              <a:t>Your Mission: </a:t>
            </a:r>
            <a:r>
              <a:rPr b="1" i="0" lang="de-DE" sz="3200" u="none" cap="none" strike="noStrike">
                <a:solidFill>
                  <a:schemeClr val="lt1"/>
                </a:solidFill>
                <a:latin typeface="Arial"/>
                <a:ea typeface="Arial"/>
                <a:cs typeface="Arial"/>
                <a:sym typeface="Arial"/>
              </a:rPr>
              <a:t>Identify how this protocol can be improved so that the instructions can be followed to the letter and repeated without variation.</a:t>
            </a:r>
            <a:endParaRPr/>
          </a:p>
          <a:p>
            <a:pPr indent="0" lvl="0" marL="0" marR="0" rtl="0" algn="just">
              <a:lnSpc>
                <a:spcPct val="100000"/>
              </a:lnSpc>
              <a:spcBef>
                <a:spcPts val="0"/>
              </a:spcBef>
              <a:spcAft>
                <a:spcPts val="0"/>
              </a:spcAft>
              <a:buClr>
                <a:srgbClr val="000000"/>
              </a:buClr>
              <a:buSzPts val="2400"/>
              <a:buFont typeface="Arial"/>
              <a:buNone/>
            </a:pPr>
            <a:r>
              <a:t/>
            </a:r>
            <a:endParaRPr b="1" i="0" sz="3200" u="none" cap="none" strike="noStrike">
              <a:solidFill>
                <a:schemeClr val="lt1"/>
              </a:solidFill>
              <a:latin typeface="Arial"/>
              <a:ea typeface="Arial"/>
              <a:cs typeface="Arial"/>
              <a:sym typeface="Arial"/>
            </a:endParaRPr>
          </a:p>
        </p:txBody>
      </p:sp>
      <p:pic>
        <p:nvPicPr>
          <p:cNvPr descr="Warning with solid fill" id="123" name="Google Shape;123;p5"/>
          <p:cNvPicPr preferRelativeResize="0"/>
          <p:nvPr/>
        </p:nvPicPr>
        <p:blipFill rotWithShape="1">
          <a:blip r:embed="rId4">
            <a:alphaModFix/>
          </a:blip>
          <a:srcRect b="0" l="0" r="0" t="0"/>
          <a:stretch/>
        </p:blipFill>
        <p:spPr>
          <a:xfrm>
            <a:off x="11311294" y="6042686"/>
            <a:ext cx="673221" cy="673221"/>
          </a:xfrm>
          <a:prstGeom prst="rect">
            <a:avLst/>
          </a:prstGeom>
          <a:noFill/>
          <a:ln>
            <a:noFill/>
          </a:ln>
        </p:spPr>
      </p:pic>
      <p:sp>
        <p:nvSpPr>
          <p:cNvPr id="124" name="Google Shape;124;p5"/>
          <p:cNvSpPr txBox="1"/>
          <p:nvPr/>
        </p:nvSpPr>
        <p:spPr>
          <a:xfrm>
            <a:off x="263662" y="139315"/>
            <a:ext cx="11531523" cy="1089489"/>
          </a:xfrm>
          <a:prstGeom prst="rect">
            <a:avLst/>
          </a:prstGeom>
          <a:noFill/>
          <a:ln>
            <a:noFill/>
          </a:ln>
        </p:spPr>
        <p:txBody>
          <a:bodyPr anchorCtr="0" anchor="t" bIns="45700" lIns="91425" spcFirstLastPara="1" rIns="91425" wrap="square" tIns="45700">
            <a:spAutoFit/>
          </a:bodyPr>
          <a:lstStyle/>
          <a:p>
            <a:pPr indent="0" lvl="0" marL="0" marR="0" rtl="0" algn="l">
              <a:lnSpc>
                <a:spcPct val="120370"/>
              </a:lnSpc>
              <a:spcBef>
                <a:spcPts val="0"/>
              </a:spcBef>
              <a:spcAft>
                <a:spcPts val="0"/>
              </a:spcAft>
              <a:buClr>
                <a:srgbClr val="000000"/>
              </a:buClr>
              <a:buSzPts val="5400"/>
              <a:buFont typeface="Arial"/>
              <a:buNone/>
            </a:pPr>
            <a:r>
              <a:rPr b="1" i="0" lang="de-DE" sz="5400" u="none" cap="none" strike="noStrike">
                <a:solidFill>
                  <a:srgbClr val="FFFFFF"/>
                </a:solidFill>
                <a:latin typeface="Arial"/>
                <a:ea typeface="Arial"/>
                <a:cs typeface="Arial"/>
                <a:sym typeface="Arial"/>
              </a:rPr>
              <a:t>19. </a:t>
            </a:r>
            <a:r>
              <a:rPr b="1" i="0" lang="de-DE" sz="5400" u="none" cap="none" strike="noStrike">
                <a:solidFill>
                  <a:schemeClr val="lt1"/>
                </a:solidFill>
                <a:latin typeface="Arial"/>
                <a:ea typeface="Arial"/>
                <a:cs typeface="Arial"/>
                <a:sym typeface="Arial"/>
              </a:rPr>
              <a:t>The Unannounced Audit</a:t>
            </a:r>
            <a:r>
              <a:rPr b="1" i="0" lang="de-DE" sz="5400" u="none" cap="none" strike="noStrike">
                <a:solidFill>
                  <a:srgbClr val="FFFFFF"/>
                </a:solidFill>
                <a:latin typeface="Arial"/>
                <a:ea typeface="Arial"/>
                <a:cs typeface="Arial"/>
                <a:sym typeface="Arial"/>
              </a:rPr>
              <a:t> </a:t>
            </a:r>
            <a:endParaRPr b="0" i="0" sz="1600" u="none" cap="none" strike="noStrike">
              <a:solidFill>
                <a:schemeClr val="dk1"/>
              </a:solidFill>
              <a:latin typeface="Calibri"/>
              <a:ea typeface="Calibri"/>
              <a:cs typeface="Calibri"/>
              <a:sym typeface="Calibri"/>
            </a:endParaRPr>
          </a:p>
        </p:txBody>
      </p:sp>
      <p:pic>
        <p:nvPicPr>
          <p:cNvPr descr="The most confusing instructions ever caught on camera revealed" id="125" name="Google Shape;125;p5"/>
          <p:cNvPicPr preferRelativeResize="0"/>
          <p:nvPr/>
        </p:nvPicPr>
        <p:blipFill rotWithShape="1">
          <a:blip r:embed="rId5">
            <a:alphaModFix/>
          </a:blip>
          <a:srcRect b="0" l="0" r="0" t="0"/>
          <a:stretch/>
        </p:blipFill>
        <p:spPr>
          <a:xfrm rot="281803">
            <a:off x="7923476" y="1591428"/>
            <a:ext cx="3350446" cy="3287030"/>
          </a:xfrm>
          <a:prstGeom prst="rect">
            <a:avLst/>
          </a:prstGeom>
          <a:noFill/>
          <a:ln cap="flat" cmpd="sng" w="76200">
            <a:solidFill>
              <a:schemeClr val="lt1"/>
            </a:solidFill>
            <a:prstDash val="solid"/>
            <a:round/>
            <a:headEnd len="sm" w="sm" type="none"/>
            <a:tailEnd len="sm" w="sm" type="none"/>
          </a:ln>
          <a:effectLst>
            <a:outerShdw blurRad="50800" rotWithShape="0" algn="tl" dir="2700000" dist="38100">
              <a:srgbClr val="000000">
                <a:alpha val="4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6"/>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131" name="Google Shape;131;p6"/>
          <p:cNvSpPr/>
          <p:nvPr/>
        </p:nvSpPr>
        <p:spPr>
          <a:xfrm>
            <a:off x="227625" y="436000"/>
            <a:ext cx="11567400" cy="6074068"/>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FFFF00"/>
                </a:solidFill>
                <a:latin typeface="Arial"/>
                <a:ea typeface="Arial"/>
                <a:cs typeface="Arial"/>
                <a:sym typeface="Arial"/>
              </a:rPr>
              <a:t>TASK: </a:t>
            </a:r>
            <a:r>
              <a:rPr b="1" i="0" lang="de-DE" sz="2400" u="none" cap="none" strike="noStrike">
                <a:solidFill>
                  <a:schemeClr val="lt1"/>
                </a:solidFill>
                <a:latin typeface="Arial"/>
                <a:ea typeface="Arial"/>
                <a:cs typeface="Arial"/>
                <a:sym typeface="Arial"/>
              </a:rPr>
              <a:t>Read the set of instructions for a Lab Bench Assembly. </a:t>
            </a:r>
            <a:endParaRPr/>
          </a:p>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Your group's task is to critique this protocol. </a:t>
            </a:r>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990600" marR="0" rtl="0" algn="just">
              <a:lnSpc>
                <a:spcPct val="100000"/>
              </a:lnSpc>
              <a:spcBef>
                <a:spcPts val="0"/>
              </a:spcBef>
              <a:spcAft>
                <a:spcPts val="0"/>
              </a:spcAft>
              <a:buNone/>
            </a:pPr>
            <a:r>
              <a:t/>
            </a:r>
            <a:endParaRPr b="1" i="0" sz="2400" u="none" cap="none" strike="noStrike">
              <a:solidFill>
                <a:schemeClr val="lt1"/>
              </a:solidFill>
              <a:latin typeface="Arial"/>
              <a:ea typeface="Arial"/>
              <a:cs typeface="Arial"/>
              <a:sym typeface="Arial"/>
            </a:endParaRPr>
          </a:p>
          <a:p>
            <a:pPr indent="0" lvl="0" marL="990600" marR="0" rtl="0" algn="just">
              <a:lnSpc>
                <a:spcPct val="100000"/>
              </a:lnSpc>
              <a:spcBef>
                <a:spcPts val="0"/>
              </a:spcBef>
              <a:spcAft>
                <a:spcPts val="0"/>
              </a:spcAft>
              <a:buNone/>
            </a:pPr>
            <a:r>
              <a:rPr b="0" i="1" lang="de-DE" sz="2000" u="none" cap="none" strike="noStrike">
                <a:solidFill>
                  <a:schemeClr val="lt1"/>
                </a:solidFill>
                <a:latin typeface="Arial"/>
                <a:ea typeface="Arial"/>
                <a:cs typeface="Arial"/>
                <a:sym typeface="Arial"/>
              </a:rPr>
              <a:t>To assemble the lab bench, begin by locating a flat surface for assembly. Place the tabletop face down. Insert the legs into the pre-drilled holes on the underside of the tabletop. Use Bolt B to attach Leg A to Side C, referencing Diagram 3.2b. Switch Leg A with Leg B if needed. Tighten the screws using the provided Allen key. One screw may differ in length from the others. There are small metal brackets included. Flip the bench over with assistance. Recheck all screws. Insert the metal rod. Test the stability by applying pressure unevenly while holding a beverage. Store any unused parts in a drawer.</a:t>
            </a:r>
            <a:endParaRPr b="0" i="1"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1" lang="de-DE" sz="2400" u="none" cap="none" strike="noStrike">
                <a:solidFill>
                  <a:schemeClr val="lt1"/>
                </a:solidFill>
                <a:latin typeface="Arial"/>
                <a:ea typeface="Arial"/>
                <a:cs typeface="Arial"/>
                <a:sym typeface="Arial"/>
              </a:rPr>
              <a:t>What's wrong with it? How could this protocol lead to two teams building completely different benches?</a:t>
            </a:r>
            <a:endParaRPr/>
          </a:p>
          <a:p>
            <a:pPr indent="0" lvl="0" marL="0" marR="0" rtl="0" algn="just">
              <a:lnSpc>
                <a:spcPct val="100000"/>
              </a:lnSpc>
              <a:spcBef>
                <a:spcPts val="0"/>
              </a:spcBef>
              <a:spcAft>
                <a:spcPts val="0"/>
              </a:spcAft>
              <a:buClr>
                <a:srgbClr val="000000"/>
              </a:buClr>
              <a:buSzPts val="2400"/>
              <a:buFont typeface="Arial"/>
              <a:buNone/>
            </a:pPr>
            <a:r>
              <a:t/>
            </a:r>
            <a:endParaRPr b="1" i="1"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Write down your points to discuss with the group.</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p:txBody>
      </p:sp>
      <p:pic>
        <p:nvPicPr>
          <p:cNvPr id="132" name="Google Shape;132;p6"/>
          <p:cNvPicPr preferRelativeResize="0"/>
          <p:nvPr/>
        </p:nvPicPr>
        <p:blipFill rotWithShape="1">
          <a:blip r:embed="rId4">
            <a:alphaModFix/>
          </a:blip>
          <a:srcRect b="0" l="0" r="0" t="0"/>
          <a:stretch/>
        </p:blipFill>
        <p:spPr>
          <a:xfrm>
            <a:off x="10548500" y="228725"/>
            <a:ext cx="1349375" cy="1509675"/>
          </a:xfrm>
          <a:prstGeom prst="rect">
            <a:avLst/>
          </a:prstGeom>
          <a:noFill/>
          <a:ln>
            <a:noFill/>
          </a:ln>
        </p:spPr>
      </p:pic>
      <p:pic>
        <p:nvPicPr>
          <p:cNvPr descr="Send with solid fill" id="133" name="Google Shape;133;p6"/>
          <p:cNvPicPr preferRelativeResize="0"/>
          <p:nvPr/>
        </p:nvPicPr>
        <p:blipFill rotWithShape="1">
          <a:blip r:embed="rId5">
            <a:alphaModFix/>
          </a:blip>
          <a:srcRect b="0" l="0" r="0" t="0"/>
          <a:stretch/>
        </p:blipFill>
        <p:spPr>
          <a:xfrm>
            <a:off x="11113276" y="5918224"/>
            <a:ext cx="784599" cy="7845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7"/>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139" name="Google Shape;139;p7"/>
          <p:cNvSpPr/>
          <p:nvPr/>
        </p:nvSpPr>
        <p:spPr>
          <a:xfrm>
            <a:off x="409925" y="192275"/>
            <a:ext cx="11286300" cy="63987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00FFFF"/>
                </a:solidFill>
                <a:latin typeface="Arial"/>
                <a:ea typeface="Arial"/>
                <a:cs typeface="Arial"/>
                <a:sym typeface="Arial"/>
              </a:rPr>
              <a:t>The Bridge:</a:t>
            </a:r>
            <a:endParaRPr b="1" i="0" sz="2400" u="none" cap="none" strike="noStrike">
              <a:solidFill>
                <a:srgbClr val="00FFFF"/>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1100"/>
              <a:buFont typeface="Arial"/>
              <a:buNone/>
            </a:pPr>
            <a:r>
              <a:rPr b="1" i="0" lang="de-DE" sz="2000" u="none" cap="none" strike="noStrike">
                <a:solidFill>
                  <a:srgbClr val="FFFFFF"/>
                </a:solidFill>
                <a:latin typeface="Arial"/>
                <a:ea typeface="Arial"/>
                <a:cs typeface="Arial"/>
                <a:sym typeface="Arial"/>
              </a:rPr>
              <a:t>The frustration you felt with those instructions is what another scientist feels when they look at a poorly documented analysis. </a:t>
            </a:r>
            <a:endParaRPr/>
          </a:p>
          <a:p>
            <a:pPr indent="0" lvl="0" marL="0" marR="0" rtl="0" algn="just">
              <a:lnSpc>
                <a:spcPct val="100000"/>
              </a:lnSpc>
              <a:spcBef>
                <a:spcPts val="2400"/>
              </a:spcBef>
              <a:spcAft>
                <a:spcPts val="0"/>
              </a:spcAft>
              <a:buClr>
                <a:srgbClr val="000000"/>
              </a:buClr>
              <a:buSzPts val="1100"/>
              <a:buFont typeface="Arial"/>
              <a:buNone/>
            </a:pPr>
            <a:r>
              <a:rPr b="1" i="0" lang="de-DE" sz="2000" u="none" cap="none" strike="noStrike">
                <a:solidFill>
                  <a:srgbClr val="FFFFFF"/>
                </a:solidFill>
                <a:latin typeface="Arial"/>
                <a:ea typeface="Arial"/>
                <a:cs typeface="Arial"/>
                <a:sym typeface="Arial"/>
              </a:rPr>
              <a:t>A workflow is the scientific equivalent of a perfect set of assembly instructions. It's the entire, end-to-end process from raw data to final conclusion, documented so clearly that anyone can follow it.</a:t>
            </a:r>
            <a:endParaRPr b="1" i="0" sz="2000" u="none" cap="none" strike="noStrike">
              <a:solidFill>
                <a:srgbClr val="FFFFFF"/>
              </a:solidFill>
              <a:latin typeface="Arial"/>
              <a:ea typeface="Arial"/>
              <a:cs typeface="Arial"/>
              <a:sym typeface="Arial"/>
            </a:endParaRPr>
          </a:p>
          <a:p>
            <a:pPr indent="-355600" lvl="0" marL="1828800" marR="0" rtl="0" algn="just">
              <a:lnSpc>
                <a:spcPct val="100000"/>
              </a:lnSpc>
              <a:spcBef>
                <a:spcPts val="240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Revision of Past Work: </a:t>
            </a:r>
            <a:r>
              <a:rPr b="0" i="0" lang="de-DE" sz="2000" u="none" cap="none" strike="noStrike">
                <a:solidFill>
                  <a:srgbClr val="FFFFFF"/>
                </a:solidFill>
                <a:latin typeface="Arial"/>
                <a:ea typeface="Arial"/>
                <a:cs typeface="Arial"/>
                <a:sym typeface="Arial"/>
              </a:rPr>
              <a:t>Now, open your own R scripts from the first phase of this expedition. Be honest. Do they look more like a clear, step-by-step protocol or like the ambiguous mess we just saw?</a:t>
            </a:r>
            <a:endParaRPr b="0" i="0" sz="2000" u="none" cap="none" strike="noStrike">
              <a:solidFill>
                <a:srgbClr val="FFFFFF"/>
              </a:solidFill>
              <a:latin typeface="Arial"/>
              <a:ea typeface="Arial"/>
              <a:cs typeface="Arial"/>
              <a:sym typeface="Arial"/>
            </a:endParaRPr>
          </a:p>
          <a:p>
            <a:pPr indent="-355600" lvl="0" marL="1828800" marR="0" rtl="0" algn="just">
              <a:lnSpc>
                <a:spcPct val="100000"/>
              </a:lnSpc>
              <a:spcBef>
                <a:spcPts val="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Are the variable names clear?</a:t>
            </a:r>
            <a:endParaRPr b="1" i="0" sz="2000" u="none" cap="none" strike="noStrike">
              <a:solidFill>
                <a:srgbClr val="FFFFFF"/>
              </a:solidFill>
              <a:latin typeface="Arial"/>
              <a:ea typeface="Arial"/>
              <a:cs typeface="Arial"/>
              <a:sym typeface="Arial"/>
            </a:endParaRPr>
          </a:p>
          <a:p>
            <a:pPr indent="-355600" lvl="0" marL="1828800" marR="0" rtl="0" algn="just">
              <a:lnSpc>
                <a:spcPct val="100000"/>
              </a:lnSpc>
              <a:spcBef>
                <a:spcPts val="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Are there comments explaining why you did something?</a:t>
            </a:r>
            <a:endParaRPr b="1" i="0" sz="2000" u="none" cap="none" strike="noStrike">
              <a:solidFill>
                <a:srgbClr val="FFFFFF"/>
              </a:solidFill>
              <a:latin typeface="Arial"/>
              <a:ea typeface="Arial"/>
              <a:cs typeface="Arial"/>
              <a:sym typeface="Arial"/>
            </a:endParaRPr>
          </a:p>
          <a:p>
            <a:pPr indent="-355600" lvl="0" marL="1828800" marR="0" rtl="0" algn="just">
              <a:lnSpc>
                <a:spcPct val="100000"/>
              </a:lnSpc>
              <a:spcBef>
                <a:spcPts val="0"/>
              </a:spcBef>
              <a:spcAft>
                <a:spcPts val="0"/>
              </a:spcAft>
              <a:buClr>
                <a:srgbClr val="FFFFFF"/>
              </a:buClr>
              <a:buSzPts val="2000"/>
              <a:buFont typeface="Arial"/>
              <a:buChar char="●"/>
            </a:pPr>
            <a:r>
              <a:rPr b="1" i="0" lang="de-DE" sz="2000" u="none" cap="none" strike="noStrike">
                <a:solidFill>
                  <a:srgbClr val="FFFFFF"/>
                </a:solidFill>
                <a:latin typeface="Arial"/>
                <a:ea typeface="Arial"/>
                <a:cs typeface="Arial"/>
                <a:sym typeface="Arial"/>
              </a:rPr>
              <a:t>Could a stranger (or you, in six months) understand what it does at a glance?</a:t>
            </a:r>
            <a:endParaRPr b="1" i="0" sz="2000" u="none" cap="none" strike="noStrike">
              <a:solidFill>
                <a:srgbClr val="FFFFFF"/>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1100"/>
              <a:buFont typeface="Arial"/>
              <a:buNone/>
            </a:pPr>
            <a:r>
              <a:rPr b="0" i="0" lang="de-DE" sz="2000" u="none" cap="none" strike="noStrike">
                <a:solidFill>
                  <a:srgbClr val="FFFFFF"/>
                </a:solidFill>
                <a:latin typeface="Arial"/>
                <a:ea typeface="Arial"/>
                <a:cs typeface="Arial"/>
                <a:sym typeface="Arial"/>
              </a:rPr>
              <a:t>This is the core of workflow management: treating your analysis not as a one-time script, but as a durable, transparent, and reproducible manufacturing process for scientific insights.</a:t>
            </a:r>
            <a:endParaRPr b="0" i="0" sz="2000" u="none" cap="none" strike="noStrike">
              <a:solidFill>
                <a:srgbClr val="FFFFFF"/>
              </a:solidFill>
              <a:latin typeface="Arial"/>
              <a:ea typeface="Arial"/>
              <a:cs typeface="Arial"/>
              <a:sym typeface="Arial"/>
            </a:endParaRPr>
          </a:p>
          <a:p>
            <a:pPr indent="0" lvl="0" marL="0" marR="0" rtl="0" algn="just">
              <a:lnSpc>
                <a:spcPct val="100000"/>
              </a:lnSpc>
              <a:spcBef>
                <a:spcPts val="2400"/>
              </a:spcBef>
              <a:spcAft>
                <a:spcPts val="1200"/>
              </a:spcAft>
              <a:buClr>
                <a:srgbClr val="000000"/>
              </a:buClr>
              <a:buSzPts val="1100"/>
              <a:buFont typeface="Arial"/>
              <a:buNone/>
            </a:pPr>
            <a:r>
              <a:t/>
            </a:r>
            <a:endParaRPr b="1" i="0" sz="2000" u="none" cap="none" strike="noStrike">
              <a:solidFill>
                <a:srgbClr val="FFFFFF"/>
              </a:solidFill>
              <a:latin typeface="Arial"/>
              <a:ea typeface="Arial"/>
              <a:cs typeface="Arial"/>
              <a:sym typeface="Arial"/>
            </a:endParaRPr>
          </a:p>
        </p:txBody>
      </p:sp>
      <p:pic>
        <p:nvPicPr>
          <p:cNvPr descr="Teacher with solid fill" id="140" name="Google Shape;140;p7"/>
          <p:cNvPicPr preferRelativeResize="0"/>
          <p:nvPr/>
        </p:nvPicPr>
        <p:blipFill rotWithShape="1">
          <a:blip r:embed="rId4">
            <a:alphaModFix/>
          </a:blip>
          <a:srcRect b="0" l="0" r="0" t="0"/>
          <a:stretch/>
        </p:blipFill>
        <p:spPr>
          <a:xfrm>
            <a:off x="11048761" y="5786631"/>
            <a:ext cx="1060218" cy="106021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8"/>
          <p:cNvPicPr preferRelativeResize="0"/>
          <p:nvPr/>
        </p:nvPicPr>
        <p:blipFill rotWithShape="1">
          <a:blip r:embed="rId3">
            <a:alphaModFix/>
          </a:blip>
          <a:srcRect b="0" l="0" r="56463" t="0"/>
          <a:stretch/>
        </p:blipFill>
        <p:spPr>
          <a:xfrm flipH="1">
            <a:off x="-2" y="8626"/>
            <a:ext cx="12204702" cy="6857999"/>
          </a:xfrm>
          <a:prstGeom prst="rect">
            <a:avLst/>
          </a:prstGeom>
          <a:noFill/>
          <a:ln>
            <a:noFill/>
          </a:ln>
        </p:spPr>
      </p:pic>
      <p:sp>
        <p:nvSpPr>
          <p:cNvPr id="146" name="Google Shape;146;p8"/>
          <p:cNvSpPr/>
          <p:nvPr/>
        </p:nvSpPr>
        <p:spPr>
          <a:xfrm>
            <a:off x="227625" y="359799"/>
            <a:ext cx="11567400" cy="6374555"/>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rgbClr val="FFFF00"/>
                </a:solidFill>
                <a:latin typeface="Arial"/>
                <a:ea typeface="Arial"/>
                <a:cs typeface="Arial"/>
                <a:sym typeface="Arial"/>
              </a:rPr>
              <a:t>TASK: </a:t>
            </a:r>
            <a:endParaRPr b="1" i="0" sz="2400" u="none" cap="none" strike="noStrike">
              <a:solidFill>
                <a:srgbClr val="FFFF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In pairs, for the next 10 minutes, review each other's code for the 'Sample Triage Protocol' (Module 10 - </a:t>
            </a:r>
            <a:r>
              <a:rPr b="1" i="1" lang="de-DE" sz="2400" u="none" cap="none" strike="noStrike">
                <a:solidFill>
                  <a:schemeClr val="lt1"/>
                </a:solidFill>
                <a:latin typeface="Arial"/>
                <a:ea typeface="Arial"/>
                <a:cs typeface="Arial"/>
                <a:sym typeface="Arial"/>
              </a:rPr>
              <a:t>Conditional Statements</a:t>
            </a:r>
            <a:r>
              <a:rPr b="1" i="0" lang="de-DE" sz="2400" u="none" cap="none" strike="noStrike">
                <a:solidFill>
                  <a:schemeClr val="lt1"/>
                </a:solidFill>
                <a:latin typeface="Arial"/>
                <a:ea typeface="Arial"/>
                <a:cs typeface="Arial"/>
                <a:sym typeface="Arial"/>
              </a:rPr>
              <a:t>). Your goal is not to criticize, but to act as a confused collaborator.</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rPr b="1" i="0" lang="de-DE" sz="2400" u="none" cap="none" strike="noStrike">
                <a:solidFill>
                  <a:schemeClr val="lt1"/>
                </a:solidFill>
                <a:latin typeface="Arial"/>
                <a:ea typeface="Arial"/>
                <a:cs typeface="Arial"/>
                <a:sym typeface="Arial"/>
              </a:rPr>
              <a:t>Ask questions like:</a:t>
            </a:r>
            <a:endParaRPr b="1" i="0" sz="2400" u="none" cap="none" strike="noStrike">
              <a:solidFill>
                <a:schemeClr val="lt1"/>
              </a:solidFill>
              <a:latin typeface="Arial"/>
              <a:ea typeface="Arial"/>
              <a:cs typeface="Arial"/>
              <a:sym typeface="Arial"/>
            </a:endParaRPr>
          </a:p>
          <a:p>
            <a:pPr indent="-342900" lvl="0" marL="419100" marR="0" rtl="0" algn="just">
              <a:lnSpc>
                <a:spcPct val="150000"/>
              </a:lnSpc>
              <a:spcBef>
                <a:spcPts val="0"/>
              </a:spcBef>
              <a:spcAft>
                <a:spcPts val="0"/>
              </a:spcAft>
              <a:buClr>
                <a:schemeClr val="lt1"/>
              </a:buClr>
              <a:buSzPts val="2400"/>
              <a:buFont typeface="Arial"/>
              <a:buChar char="•"/>
            </a:pPr>
            <a:r>
              <a:rPr b="0" i="1" lang="de-DE" sz="2400" u="none" cap="none" strike="noStrike">
                <a:solidFill>
                  <a:schemeClr val="lt1"/>
                </a:solidFill>
                <a:latin typeface="Arial"/>
                <a:ea typeface="Arial"/>
                <a:cs typeface="Arial"/>
                <a:sym typeface="Arial"/>
              </a:rPr>
              <a:t>I don't understand what this variable x is. What does it represent?</a:t>
            </a:r>
            <a:endParaRPr/>
          </a:p>
          <a:p>
            <a:pPr indent="-342900" lvl="0" marL="419100" marR="0" rtl="0" algn="just">
              <a:lnSpc>
                <a:spcPct val="150000"/>
              </a:lnSpc>
              <a:spcBef>
                <a:spcPts val="0"/>
              </a:spcBef>
              <a:spcAft>
                <a:spcPts val="0"/>
              </a:spcAft>
              <a:buClr>
                <a:schemeClr val="lt1"/>
              </a:buClr>
              <a:buSzPts val="2400"/>
              <a:buFont typeface="Arial"/>
              <a:buChar char="•"/>
            </a:pPr>
            <a:r>
              <a:rPr b="0" i="1" lang="de-DE" sz="2400" u="none" cap="none" strike="noStrike">
                <a:solidFill>
                  <a:schemeClr val="lt1"/>
                </a:solidFill>
                <a:latin typeface="Arial"/>
                <a:ea typeface="Arial"/>
                <a:cs typeface="Arial"/>
                <a:sym typeface="Arial"/>
              </a:rPr>
              <a:t>Why did you choose a threshold of 6.5 here? Where did that number come from?'</a:t>
            </a:r>
            <a:endParaRPr b="0" i="1" sz="2400" u="none" cap="none" strike="noStrike">
              <a:solidFill>
                <a:schemeClr val="lt1"/>
              </a:solidFill>
              <a:latin typeface="Arial"/>
              <a:ea typeface="Arial"/>
              <a:cs typeface="Arial"/>
              <a:sym typeface="Arial"/>
            </a:endParaRPr>
          </a:p>
          <a:p>
            <a:pPr indent="-342900" lvl="0" marL="419100" marR="0" rtl="0" algn="just">
              <a:lnSpc>
                <a:spcPct val="150000"/>
              </a:lnSpc>
              <a:spcBef>
                <a:spcPts val="0"/>
              </a:spcBef>
              <a:spcAft>
                <a:spcPts val="0"/>
              </a:spcAft>
              <a:buClr>
                <a:schemeClr val="lt1"/>
              </a:buClr>
              <a:buSzPts val="2400"/>
              <a:buFont typeface="Arial"/>
              <a:buChar char="•"/>
            </a:pPr>
            <a:r>
              <a:rPr b="0" i="1" lang="de-DE" sz="2400" u="none" cap="none" strike="noStrike">
                <a:solidFill>
                  <a:schemeClr val="lt1"/>
                </a:solidFill>
                <a:latin typeface="Arial"/>
                <a:ea typeface="Arial"/>
                <a:cs typeface="Arial"/>
                <a:sym typeface="Arial"/>
              </a:rPr>
              <a:t>Which part of this script is loading the data, and which part is doing the analysis?‘</a:t>
            </a:r>
            <a:endParaRPr b="0" i="1" sz="2400" u="none" cap="none" strike="noStrike">
              <a:solidFill>
                <a:schemeClr val="lt1"/>
              </a:solidFill>
              <a:latin typeface="Arial"/>
              <a:ea typeface="Arial"/>
              <a:cs typeface="Arial"/>
              <a:sym typeface="Arial"/>
            </a:endParaRPr>
          </a:p>
          <a:p>
            <a:pPr indent="0" lvl="0" marL="76200" marR="0" rtl="0" algn="just">
              <a:lnSpc>
                <a:spcPct val="150000"/>
              </a:lnSpc>
              <a:spcBef>
                <a:spcPts val="0"/>
              </a:spcBef>
              <a:spcAft>
                <a:spcPts val="0"/>
              </a:spcAft>
              <a:buNone/>
            </a:pPr>
            <a:r>
              <a:rPr b="1" i="0" lang="de-DE" sz="2400" u="none" cap="none" strike="noStrike">
                <a:solidFill>
                  <a:schemeClr val="lt1"/>
                </a:solidFill>
                <a:latin typeface="Arial"/>
                <a:ea typeface="Arial"/>
                <a:cs typeface="Arial"/>
                <a:sym typeface="Arial"/>
              </a:rPr>
              <a:t>What were the most common sources of confusion you found. What is the single biggest improvement everyone could make to their old code?</a:t>
            </a:r>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Arial"/>
              <a:ea typeface="Arial"/>
              <a:cs typeface="Arial"/>
              <a:sym typeface="Arial"/>
            </a:endParaRPr>
          </a:p>
        </p:txBody>
      </p:sp>
      <p:pic>
        <p:nvPicPr>
          <p:cNvPr descr="Laptop with solid fill" id="147" name="Google Shape;147;p8"/>
          <p:cNvPicPr preferRelativeResize="0"/>
          <p:nvPr/>
        </p:nvPicPr>
        <p:blipFill rotWithShape="1">
          <a:blip r:embed="rId4">
            <a:alphaModFix/>
          </a:blip>
          <a:srcRect b="0" l="0" r="0" t="0"/>
          <a:stretch/>
        </p:blipFill>
        <p:spPr>
          <a:xfrm>
            <a:off x="11215263" y="5949755"/>
            <a:ext cx="784599" cy="7845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9"/>
          <p:cNvPicPr preferRelativeResize="0"/>
          <p:nvPr/>
        </p:nvPicPr>
        <p:blipFill rotWithShape="1">
          <a:blip r:embed="rId3">
            <a:alphaModFix/>
          </a:blip>
          <a:srcRect b="0" l="0" r="56463" t="0"/>
          <a:stretch/>
        </p:blipFill>
        <p:spPr>
          <a:xfrm flipH="1">
            <a:off x="0" y="-1"/>
            <a:ext cx="12204700" cy="6858000"/>
          </a:xfrm>
          <a:prstGeom prst="rect">
            <a:avLst/>
          </a:prstGeom>
          <a:noFill/>
          <a:ln>
            <a:noFill/>
          </a:ln>
        </p:spPr>
      </p:pic>
      <p:sp>
        <p:nvSpPr>
          <p:cNvPr id="153" name="Google Shape;153;p9"/>
          <p:cNvSpPr/>
          <p:nvPr/>
        </p:nvSpPr>
        <p:spPr>
          <a:xfrm>
            <a:off x="379562" y="277663"/>
            <a:ext cx="11812438" cy="67644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de-DE" sz="3200" u="none" cap="none" strike="noStrike">
                <a:solidFill>
                  <a:schemeClr val="lt1"/>
                </a:solidFill>
                <a:latin typeface="Arial"/>
                <a:ea typeface="Arial"/>
                <a:cs typeface="Arial"/>
                <a:sym typeface="Arial"/>
              </a:rPr>
              <a:t>Workflow Management</a:t>
            </a:r>
            <a:endParaRPr b="0" i="0" sz="1400" u="none" cap="none" strike="noStrike">
              <a:solidFill>
                <a:srgbClr val="000000"/>
              </a:solidFill>
              <a:latin typeface="Arial"/>
              <a:ea typeface="Arial"/>
              <a:cs typeface="Arial"/>
              <a:sym typeface="Arial"/>
            </a:endParaRPr>
          </a:p>
        </p:txBody>
      </p:sp>
      <p:sp>
        <p:nvSpPr>
          <p:cNvPr id="154" name="Google Shape;154;p9"/>
          <p:cNvSpPr/>
          <p:nvPr/>
        </p:nvSpPr>
        <p:spPr>
          <a:xfrm>
            <a:off x="0" y="1015663"/>
            <a:ext cx="12374354" cy="1323439"/>
          </a:xfrm>
          <a:prstGeom prst="rect">
            <a:avLst/>
          </a:prstGeom>
          <a:noFill/>
          <a:ln>
            <a:noFill/>
          </a:ln>
        </p:spPr>
        <p:txBody>
          <a:bodyPr anchorCtr="0" anchor="t" bIns="45700" lIns="91425" spcFirstLastPara="1" rIns="91425" wrap="square" tIns="45700">
            <a:noAutofit/>
          </a:bodyPr>
          <a:lstStyle/>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215900" lvl="3" marL="171450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5" name="Google Shape;155;p9"/>
          <p:cNvSpPr/>
          <p:nvPr/>
        </p:nvSpPr>
        <p:spPr>
          <a:xfrm>
            <a:off x="128796" y="1533805"/>
            <a:ext cx="7769525" cy="5354972"/>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None/>
            </a:pPr>
            <a:r>
              <a:rPr b="1" i="0" lang="de-DE" sz="2000" u="none" cap="none" strike="noStrike">
                <a:solidFill>
                  <a:srgbClr val="FFC000"/>
                </a:solidFill>
                <a:latin typeface="Arial"/>
                <a:ea typeface="Arial"/>
                <a:cs typeface="Arial"/>
                <a:sym typeface="Arial"/>
              </a:rPr>
              <a:t>Scientific Workflow:</a:t>
            </a:r>
            <a:endParaRPr b="0" i="0" sz="2000" u="none" cap="none" strike="noStrike">
              <a:solidFill>
                <a:srgbClr val="FFC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2000"/>
              <a:buFont typeface="Arial"/>
              <a:buNone/>
            </a:pPr>
            <a:r>
              <a:rPr b="1" i="0" lang="de-DE" sz="2000" u="none" cap="none" strike="noStrike">
                <a:solidFill>
                  <a:schemeClr val="lt1"/>
                </a:solidFill>
                <a:latin typeface="Arial"/>
                <a:ea typeface="Arial"/>
                <a:cs typeface="Arial"/>
                <a:sym typeface="Arial"/>
              </a:rPr>
              <a:t>Sequence of connected analysis and computation steps, from raw data to results.</a:t>
            </a:r>
            <a:endParaRPr b="0" i="0" sz="2000" u="none" cap="none" strike="noStrike">
              <a:solidFill>
                <a:srgbClr val="000000"/>
              </a:solidFill>
              <a:latin typeface="Arial"/>
              <a:ea typeface="Arial"/>
              <a:cs typeface="Arial"/>
              <a:sym typeface="Arial"/>
            </a:endParaRPr>
          </a:p>
          <a:p>
            <a:pPr indent="-196850" lvl="1" marL="742950" marR="0" rtl="0" algn="l">
              <a:lnSpc>
                <a:spcPct val="100000"/>
              </a:lnSpc>
              <a:spcBef>
                <a:spcPts val="0"/>
              </a:spcBef>
              <a:spcAft>
                <a:spcPts val="0"/>
              </a:spcAft>
              <a:buClr>
                <a:schemeClr val="dk1"/>
              </a:buClr>
              <a:buSzPts val="1400"/>
              <a:buFont typeface="Arial"/>
              <a:buNone/>
            </a:pPr>
            <a:r>
              <a:t/>
            </a:r>
            <a:endParaRPr b="1" i="0" sz="2000" u="none" cap="none" strike="noStrike">
              <a:solidFill>
                <a:schemeClr val="lt1"/>
              </a:solidFill>
              <a:latin typeface="Arial"/>
              <a:ea typeface="Arial"/>
              <a:cs typeface="Arial"/>
              <a:sym typeface="Arial"/>
            </a:endParaRPr>
          </a:p>
          <a:p>
            <a:pPr indent="0" lvl="1" marL="457200" marR="0" rtl="0" algn="l">
              <a:lnSpc>
                <a:spcPct val="100000"/>
              </a:lnSpc>
              <a:spcBef>
                <a:spcPts val="0"/>
              </a:spcBef>
              <a:spcAft>
                <a:spcPts val="0"/>
              </a:spcAft>
              <a:buNone/>
            </a:pPr>
            <a:r>
              <a:rPr b="1" i="0" lang="de-DE" sz="2000" u="none" cap="none" strike="noStrike">
                <a:solidFill>
                  <a:srgbClr val="FFC000"/>
                </a:solidFill>
                <a:latin typeface="Arial"/>
                <a:ea typeface="Arial"/>
                <a:cs typeface="Arial"/>
                <a:sym typeface="Arial"/>
              </a:rPr>
              <a:t>Benefits:</a:t>
            </a:r>
            <a:endParaRPr b="0" i="0" sz="2000" u="none" cap="none" strike="noStrike">
              <a:solidFill>
                <a:srgbClr val="FFC000"/>
              </a:solidFill>
              <a:latin typeface="Arial"/>
              <a:ea typeface="Arial"/>
              <a:cs typeface="Arial"/>
              <a:sym typeface="Arial"/>
            </a:endParaRPr>
          </a:p>
          <a:p>
            <a:pPr indent="0" lvl="1" marL="457200" marR="0" rtl="0" algn="l">
              <a:lnSpc>
                <a:spcPct val="100000"/>
              </a:lnSpc>
              <a:spcBef>
                <a:spcPts val="0"/>
              </a:spcBef>
              <a:spcAft>
                <a:spcPts val="0"/>
              </a:spcAft>
              <a:buNone/>
            </a:pPr>
            <a:r>
              <a:rPr b="1" i="0" lang="de-DE" sz="2000" u="none" cap="none" strike="noStrike">
                <a:solidFill>
                  <a:schemeClr val="lt1"/>
                </a:solidFill>
                <a:latin typeface="Arial"/>
                <a:ea typeface="Arial"/>
                <a:cs typeface="Arial"/>
                <a:sym typeface="Arial"/>
              </a:rPr>
              <a:t>Automation, documentation, repeatability, structuring complex tasks.</a:t>
            </a:r>
            <a:endParaRPr b="0" i="0" sz="2000" u="none" cap="none" strike="noStrike">
              <a:solidFill>
                <a:srgbClr val="000000"/>
              </a:solidFill>
              <a:latin typeface="Arial"/>
              <a:ea typeface="Arial"/>
              <a:cs typeface="Arial"/>
              <a:sym typeface="Arial"/>
            </a:endParaRPr>
          </a:p>
        </p:txBody>
      </p:sp>
      <p:sp>
        <p:nvSpPr>
          <p:cNvPr id="156" name="Google Shape;156;p9"/>
          <p:cNvSpPr/>
          <p:nvPr/>
        </p:nvSpPr>
        <p:spPr>
          <a:xfrm>
            <a:off x="0" y="0"/>
            <a:ext cx="12192000" cy="15875"/>
          </a:xfrm>
          <a:prstGeom prst="rect">
            <a:avLst/>
          </a:prstGeom>
          <a:solidFill>
            <a:srgbClr val="000000"/>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57" name="Google Shape;157;p9"/>
          <p:cNvPicPr preferRelativeResize="0"/>
          <p:nvPr/>
        </p:nvPicPr>
        <p:blipFill rotWithShape="1">
          <a:blip r:embed="rId4">
            <a:alphaModFix/>
          </a:blip>
          <a:srcRect b="0" l="0" r="0" t="0"/>
          <a:stretch/>
        </p:blipFill>
        <p:spPr>
          <a:xfrm>
            <a:off x="7970807" y="306059"/>
            <a:ext cx="3960725" cy="3960725"/>
          </a:xfrm>
          <a:prstGeom prst="rect">
            <a:avLst/>
          </a:prstGeom>
          <a:noFill/>
          <a:ln>
            <a:noFill/>
          </a:ln>
        </p:spPr>
      </p:pic>
      <p:sp>
        <p:nvSpPr>
          <p:cNvPr id="158" name="Google Shape;158;p9"/>
          <p:cNvSpPr/>
          <p:nvPr/>
        </p:nvSpPr>
        <p:spPr>
          <a:xfrm>
            <a:off x="56309" y="4157933"/>
            <a:ext cx="11764755" cy="5111358"/>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None/>
            </a:pPr>
            <a:r>
              <a:rPr b="1" i="0" lang="de-DE" sz="2000" u="none" cap="none" strike="noStrike">
                <a:solidFill>
                  <a:srgbClr val="FFC000"/>
                </a:solidFill>
                <a:latin typeface="Arial"/>
                <a:ea typeface="Arial"/>
                <a:cs typeface="Arial"/>
                <a:sym typeface="Arial"/>
              </a:rPr>
              <a:t>Example Workflow:</a:t>
            </a:r>
            <a:endParaRPr b="0" i="0" sz="2000" u="none" cap="none" strike="noStrike">
              <a:solidFill>
                <a:srgbClr val="FFC000"/>
              </a:solidFill>
              <a:latin typeface="Arial"/>
              <a:ea typeface="Arial"/>
              <a:cs typeface="Arial"/>
              <a:sym typeface="Arial"/>
            </a:endParaRPr>
          </a:p>
          <a:p>
            <a:pPr indent="0" lvl="1" marL="457200" marR="0" rtl="0" algn="l">
              <a:lnSpc>
                <a:spcPct val="100000"/>
              </a:lnSpc>
              <a:spcBef>
                <a:spcPts val="0"/>
              </a:spcBef>
              <a:spcAft>
                <a:spcPts val="0"/>
              </a:spcAft>
              <a:buNone/>
            </a:pPr>
            <a:r>
              <a:rPr b="1" i="0" lang="de-DE" sz="2000" u="none" cap="none" strike="noStrike">
                <a:solidFill>
                  <a:schemeClr val="lt1"/>
                </a:solidFill>
                <a:latin typeface="Arial"/>
                <a:ea typeface="Arial"/>
                <a:cs typeface="Arial"/>
                <a:sym typeface="Arial"/>
              </a:rPr>
              <a:t>Data collection → Preprocessing → Analysis → Model training → Evaluation → Output</a:t>
            </a:r>
            <a:endParaRPr b="0" i="0" sz="2000" u="none" cap="none" strike="noStrike">
              <a:solidFill>
                <a:srgbClr val="000000"/>
              </a:solidFill>
              <a:latin typeface="Arial"/>
              <a:ea typeface="Arial"/>
              <a:cs typeface="Arial"/>
              <a:sym typeface="Arial"/>
            </a:endParaRPr>
          </a:p>
          <a:p>
            <a:pPr indent="-196850" lvl="1" marL="742950" marR="0" rtl="0" algn="l">
              <a:lnSpc>
                <a:spcPct val="100000"/>
              </a:lnSpc>
              <a:spcBef>
                <a:spcPts val="0"/>
              </a:spcBef>
              <a:spcAft>
                <a:spcPts val="0"/>
              </a:spcAft>
              <a:buClr>
                <a:schemeClr val="dk1"/>
              </a:buClr>
              <a:buSzPts val="1400"/>
              <a:buFont typeface="Arial"/>
              <a:buNone/>
            </a:pPr>
            <a:r>
              <a:t/>
            </a:r>
            <a:endParaRPr b="1" i="0" sz="2000" u="none" cap="none" strike="noStrike">
              <a:solidFill>
                <a:schemeClr val="lt1"/>
              </a:solidFill>
              <a:latin typeface="Arial"/>
              <a:ea typeface="Arial"/>
              <a:cs typeface="Arial"/>
              <a:sym typeface="Arial"/>
            </a:endParaRPr>
          </a:p>
          <a:p>
            <a:pPr indent="0" lvl="1" marL="457200" marR="0" rtl="0" algn="l">
              <a:lnSpc>
                <a:spcPct val="100000"/>
              </a:lnSpc>
              <a:spcBef>
                <a:spcPts val="0"/>
              </a:spcBef>
              <a:spcAft>
                <a:spcPts val="0"/>
              </a:spcAft>
              <a:buNone/>
            </a:pPr>
            <a:r>
              <a:rPr b="1" i="0" lang="de-DE" sz="2000" u="none" cap="none" strike="noStrike">
                <a:solidFill>
                  <a:srgbClr val="FFC000"/>
                </a:solidFill>
                <a:latin typeface="Arial"/>
                <a:ea typeface="Arial"/>
                <a:cs typeface="Arial"/>
                <a:sym typeface="Arial"/>
              </a:rPr>
              <a:t>Version Control and Documentation with Git:</a:t>
            </a:r>
            <a:endParaRPr b="1" i="0" sz="2000" u="none" cap="none" strike="noStrike">
              <a:solidFill>
                <a:srgbClr val="FFC000"/>
              </a:solidFill>
              <a:latin typeface="Arial"/>
              <a:ea typeface="Arial"/>
              <a:cs typeface="Arial"/>
              <a:sym typeface="Arial"/>
            </a:endParaRPr>
          </a:p>
          <a:p>
            <a:pPr indent="-285750" lvl="1" marL="742950" marR="0" rtl="0" algn="l">
              <a:lnSpc>
                <a:spcPct val="100000"/>
              </a:lnSpc>
              <a:spcBef>
                <a:spcPts val="0"/>
              </a:spcBef>
              <a:spcAft>
                <a:spcPts val="0"/>
              </a:spcAft>
              <a:buClr>
                <a:schemeClr val="lt1"/>
              </a:buClr>
              <a:buSzPts val="1400"/>
              <a:buFont typeface="Arial"/>
              <a:buChar char="•"/>
            </a:pPr>
            <a:r>
              <a:rPr b="1" i="0" lang="de-DE" sz="2000" u="none" cap="none" strike="noStrike">
                <a:solidFill>
                  <a:schemeClr val="lt1"/>
                </a:solidFill>
                <a:latin typeface="Arial"/>
                <a:ea typeface="Arial"/>
                <a:cs typeface="Arial"/>
                <a:sym typeface="Arial"/>
              </a:rPr>
              <a:t>Use of Git repositories enables version control of code, workflows, and documentation.</a:t>
            </a:r>
            <a:endParaRPr/>
          </a:p>
          <a:p>
            <a:pPr indent="-285750" lvl="1" marL="742950" marR="0" rtl="0" algn="l">
              <a:lnSpc>
                <a:spcPct val="100000"/>
              </a:lnSpc>
              <a:spcBef>
                <a:spcPts val="0"/>
              </a:spcBef>
              <a:spcAft>
                <a:spcPts val="0"/>
              </a:spcAft>
              <a:buClr>
                <a:schemeClr val="lt1"/>
              </a:buClr>
              <a:buSzPts val="1400"/>
              <a:buFont typeface="Arial"/>
              <a:buChar char="•"/>
            </a:pPr>
            <a:r>
              <a:rPr b="1" i="0" lang="de-DE" sz="2000" u="none" cap="none" strike="noStrike">
                <a:solidFill>
                  <a:schemeClr val="lt1"/>
                </a:solidFill>
                <a:latin typeface="Arial"/>
                <a:ea typeface="Arial"/>
                <a:cs typeface="Arial"/>
                <a:sym typeface="Arial"/>
              </a:rPr>
              <a:t>Facilitates collaboration, change tracking, and transparency in research projects</a:t>
            </a:r>
            <a:r>
              <a:rPr b="1" i="0" lang="de-DE" sz="2400" u="none" cap="none" strike="noStrike">
                <a:solidFill>
                  <a:schemeClr val="lt1"/>
                </a:solidFill>
                <a:latin typeface="Arial"/>
                <a:ea typeface="Arial"/>
                <a:cs typeface="Arial"/>
                <a:sym typeface="Arial"/>
              </a:rPr>
              <a:t>.</a:t>
            </a:r>
            <a:endParaRPr b="0" i="0" sz="1800" u="none" cap="none" strike="noStrik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a:themeElements>
    <a:clrScheme name="Benutzerdefiniert 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92D050"/>
      </a:hlink>
      <a:folHlink>
        <a:srgbClr val="92D05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