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2"/>
  </p:notesMasterIdLst>
  <p:sldIdLst>
    <p:sldId id="256" r:id="rId2"/>
    <p:sldId id="257" r:id="rId3"/>
    <p:sldId id="287" r:id="rId4"/>
    <p:sldId id="258" r:id="rId5"/>
    <p:sldId id="259" r:id="rId6"/>
    <p:sldId id="286" r:id="rId7"/>
    <p:sldId id="263" r:id="rId8"/>
    <p:sldId id="262" r:id="rId9"/>
    <p:sldId id="264" r:id="rId10"/>
    <p:sldId id="281" r:id="rId11"/>
    <p:sldId id="282" r:id="rId12"/>
    <p:sldId id="283" r:id="rId13"/>
    <p:sldId id="284" r:id="rId14"/>
    <p:sldId id="269" r:id="rId15"/>
    <p:sldId id="270" r:id="rId16"/>
    <p:sldId id="271" r:id="rId17"/>
    <p:sldId id="273" r:id="rId18"/>
    <p:sldId id="277" r:id="rId19"/>
    <p:sldId id="278" r:id="rId20"/>
    <p:sldId id="279"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Open Sans" panose="020B0606030504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36">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2" roundtripDataSignature="AMtx7mhEX54EpTGDQ5GjWvoywKQVwAc87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47" autoAdjust="0"/>
    <p:restoredTop sz="81306" autoAdjust="0"/>
  </p:normalViewPr>
  <p:slideViewPr>
    <p:cSldViewPr snapToGrid="0">
      <p:cViewPr varScale="1">
        <p:scale>
          <a:sx n="71" d="100"/>
          <a:sy n="71" d="100"/>
        </p:scale>
        <p:origin x="471" y="30"/>
      </p:cViewPr>
      <p:guideLst>
        <p:guide orient="horz" pos="2160"/>
        <p:guide pos="38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97022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999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50819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4607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1" dirty="0" err="1">
                <a:solidFill>
                  <a:schemeClr val="bg1"/>
                </a:solidFill>
                <a:effectLst>
                  <a:outerShdw blurRad="38100" dist="38100" dir="2700000" algn="tl">
                    <a:srgbClr val="000000">
                      <a:alpha val="43137"/>
                    </a:srgbClr>
                  </a:outerShdw>
                </a:effectLst>
              </a:rPr>
              <a:t>Dr.</a:t>
            </a:r>
            <a:r>
              <a:rPr lang="en-GB" sz="1200" b="1" dirty="0">
                <a:solidFill>
                  <a:schemeClr val="bg1"/>
                </a:solidFill>
                <a:effectLst>
                  <a:outerShdw blurRad="38100" dist="38100" dir="2700000" algn="tl">
                    <a:srgbClr val="000000">
                      <a:alpha val="43137"/>
                    </a:srgbClr>
                  </a:outerShdw>
                </a:effectLst>
              </a:rPr>
              <a:t> A is a brilliant but underfunded early-career researcher at a mid-tier university in a developing country. For five years, </a:t>
            </a:r>
            <a:r>
              <a:rPr lang="en-GB" sz="1200" b="1" dirty="0" err="1">
                <a:solidFill>
                  <a:schemeClr val="bg1"/>
                </a:solidFill>
                <a:effectLst>
                  <a:outerShdw blurRad="38100" dist="38100" dir="2700000" algn="tl">
                    <a:srgbClr val="000000">
                      <a:alpha val="43137"/>
                    </a:srgbClr>
                  </a:outerShdw>
                </a:effectLst>
              </a:rPr>
              <a:t>Dr.</a:t>
            </a:r>
            <a:r>
              <a:rPr lang="en-GB" sz="1200" b="1" dirty="0">
                <a:solidFill>
                  <a:schemeClr val="bg1"/>
                </a:solidFill>
                <a:effectLst>
                  <a:outerShdw blurRad="38100" dist="38100" dir="2700000" algn="tl">
                    <a:srgbClr val="000000">
                      <a:alpha val="43137"/>
                    </a:srgbClr>
                  </a:outerShdw>
                </a:effectLst>
              </a:rPr>
              <a:t> A has been painstakingly developing a novel computational method—codenamed "Nightingale"—to </a:t>
            </a:r>
            <a:r>
              <a:rPr lang="en-GB" sz="1200" b="1" dirty="0" err="1">
                <a:solidFill>
                  <a:schemeClr val="bg1"/>
                </a:solidFill>
                <a:effectLst>
                  <a:outerShdw blurRad="38100" dist="38100" dir="2700000" algn="tl">
                    <a:srgbClr val="000000">
                      <a:alpha val="43137"/>
                    </a:srgbClr>
                  </a:outerShdw>
                </a:effectLst>
              </a:rPr>
              <a:t>analyze</a:t>
            </a:r>
            <a:r>
              <a:rPr lang="en-GB" sz="1200" b="1" dirty="0">
                <a:solidFill>
                  <a:schemeClr val="bg1"/>
                </a:solidFill>
                <a:effectLst>
                  <a:outerShdw blurRad="38100" dist="38100" dir="2700000" algn="tl">
                    <a:srgbClr val="000000">
                      <a:alpha val="43137"/>
                    </a:srgbClr>
                  </a:outerShdw>
                </a:effectLst>
              </a:rPr>
              <a:t> public brain scan data. Her unique algorithm can detect the subtle, early warning signs of a rare and aggressive form of Alzheimer's disease years before any current diagnostic tool. Her own dataset is small, so her validation is preliminary, but the results are extremely promising. Embracing the principles of Open Science to gain visibility and get feedback, </a:t>
            </a:r>
            <a:r>
              <a:rPr lang="en-GB" sz="1200" b="1" dirty="0" err="1">
                <a:solidFill>
                  <a:schemeClr val="bg1"/>
                </a:solidFill>
                <a:effectLst>
                  <a:outerShdw blurRad="38100" dist="38100" dir="2700000" algn="tl">
                    <a:srgbClr val="000000">
                      <a:alpha val="43137"/>
                    </a:srgbClr>
                  </a:outerShdw>
                </a:effectLst>
              </a:rPr>
              <a:t>Dr.</a:t>
            </a:r>
            <a:r>
              <a:rPr lang="en-GB" sz="1200" b="1" dirty="0">
                <a:solidFill>
                  <a:schemeClr val="bg1"/>
                </a:solidFill>
                <a:effectLst>
                  <a:outerShdw blurRad="38100" dist="38100" dir="2700000" algn="tl">
                    <a:srgbClr val="000000">
                      <a:alpha val="43137"/>
                    </a:srgbClr>
                  </a:outerShdw>
                </a:effectLst>
              </a:rPr>
              <a:t> A posts her full methodology, code, and preliminary findings on a public pre-print server before submitting to a formal journal. Across the world, at a top-tier US research institute, Professor B’s massive, well-funded lab sees the pre-print. They immediately recognize the genius of the Nightingale method. They have exclusive access to a huge, private longitudinal dataset of thousands of patient brain scans—a resource </a:t>
            </a:r>
            <a:r>
              <a:rPr lang="en-GB" sz="1200" b="1" dirty="0" err="1">
                <a:solidFill>
                  <a:schemeClr val="bg1"/>
                </a:solidFill>
                <a:effectLst>
                  <a:outerShdw blurRad="38100" dist="38100" dir="2700000" algn="tl">
                    <a:srgbClr val="000000">
                      <a:alpha val="43137"/>
                    </a:srgbClr>
                  </a:outerShdw>
                </a:effectLst>
              </a:rPr>
              <a:t>Dr.</a:t>
            </a:r>
            <a:r>
              <a:rPr lang="en-GB" sz="1200" b="1" dirty="0">
                <a:solidFill>
                  <a:schemeClr val="bg1"/>
                </a:solidFill>
                <a:effectLst>
                  <a:outerShdw blurRad="38100" dist="38100" dir="2700000" algn="tl">
                    <a:srgbClr val="000000">
                      <a:alpha val="43137"/>
                    </a:srgbClr>
                  </a:outerShdw>
                </a:effectLst>
              </a:rPr>
              <a:t> A could only dream of. In just three weeks, Prof. B team applies </a:t>
            </a:r>
            <a:r>
              <a:rPr lang="en-GB" sz="1200" b="1" dirty="0" err="1">
                <a:solidFill>
                  <a:schemeClr val="bg1"/>
                </a:solidFill>
                <a:effectLst>
                  <a:outerShdw blurRad="38100" dist="38100" dir="2700000" algn="tl">
                    <a:srgbClr val="000000">
                      <a:alpha val="43137"/>
                    </a:srgbClr>
                  </a:outerShdw>
                </a:effectLst>
              </a:rPr>
              <a:t>Dr.</a:t>
            </a:r>
            <a:r>
              <a:rPr lang="en-GB" sz="1200" b="1" dirty="0">
                <a:solidFill>
                  <a:schemeClr val="bg1"/>
                </a:solidFill>
                <a:effectLst>
                  <a:outerShdw blurRad="38100" dist="38100" dir="2700000" algn="tl">
                    <a:srgbClr val="000000">
                      <a:alpha val="43137"/>
                    </a:srgbClr>
                  </a:outerShdw>
                </a:effectLst>
              </a:rPr>
              <a:t> A’s algorithm to their massive dataset, confirming its incredible accuracy on an unprecedented scale. They rush a paper to the prestigious journal Nature, which fast-tracks it for publication because of its importance. In the paper, Prof. B's team is listed as the primary author. They technically avoid plagiarism by citing </a:t>
            </a:r>
            <a:r>
              <a:rPr lang="en-GB" sz="1200" b="1" dirty="0" err="1">
                <a:solidFill>
                  <a:schemeClr val="bg1"/>
                </a:solidFill>
                <a:effectLst>
                  <a:outerShdw blurRad="38100" dist="38100" dir="2700000" algn="tl">
                    <a:srgbClr val="000000">
                      <a:alpha val="43137"/>
                    </a:srgbClr>
                  </a:outerShdw>
                </a:effectLst>
              </a:rPr>
              <a:t>Dr.</a:t>
            </a:r>
            <a:r>
              <a:rPr lang="en-GB" sz="1200" b="1" dirty="0">
                <a:solidFill>
                  <a:schemeClr val="bg1"/>
                </a:solidFill>
                <a:effectLst>
                  <a:outerShdw blurRad="38100" dist="38100" dir="2700000" algn="tl">
                    <a:srgbClr val="000000">
                      <a:alpha val="43137"/>
                    </a:srgbClr>
                  </a:outerShdw>
                </a:effectLst>
              </a:rPr>
              <a:t> A’s pre-print in their reference list, but the credit, the media coverage, and the resulting multi-million dollar grant all go to Professor B. When </a:t>
            </a:r>
            <a:r>
              <a:rPr lang="en-GB" sz="1200" b="1" dirty="0" err="1">
                <a:solidFill>
                  <a:schemeClr val="bg1"/>
                </a:solidFill>
                <a:effectLst>
                  <a:outerShdw blurRad="38100" dist="38100" dir="2700000" algn="tl">
                    <a:srgbClr val="000000">
                      <a:alpha val="43137"/>
                    </a:srgbClr>
                  </a:outerShdw>
                </a:effectLst>
              </a:rPr>
              <a:t>Dr.</a:t>
            </a:r>
            <a:r>
              <a:rPr lang="en-GB" sz="1200" b="1" dirty="0">
                <a:solidFill>
                  <a:schemeClr val="bg1"/>
                </a:solidFill>
                <a:effectLst>
                  <a:outerShdw blurRad="38100" dist="38100" dir="2700000" algn="tl">
                    <a:srgbClr val="000000">
                      <a:alpha val="43137"/>
                    </a:srgbClr>
                  </a:outerShdw>
                </a:effectLst>
              </a:rPr>
              <a:t> A’s own, smaller study is finally submitted to a journal six months later, it is rejected as "no longer novel".</a:t>
            </a:r>
            <a:endParaRPr b="1" dirty="0"/>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820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61855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85310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82540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6593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62825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 name="Google Shape;9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69539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13" name="Google Shape;11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bg1"/>
                </a:solidFill>
                <a:effectLst>
                  <a:outerShdw blurRad="38100" dist="38100" dir="2700000" algn="tl">
                    <a:srgbClr val="000000">
                      <a:alpha val="43137"/>
                    </a:srgbClr>
                  </a:outerShdw>
                </a:effectLst>
              </a:rPr>
              <a:t>A non-profit foundation, funded by a visionary but controversial tech billionaire, wants to conduct the first large-scale geoengineering experiment. Their scientists propose releasing a stratospheric aerosol veil (spraying </a:t>
            </a:r>
            <a:r>
              <a:rPr lang="en-GB" sz="1200" b="1" dirty="0" err="1">
                <a:solidFill>
                  <a:schemeClr val="bg1"/>
                </a:solidFill>
                <a:effectLst>
                  <a:outerShdw blurRad="38100" dist="38100" dir="2700000" algn="tl">
                    <a:srgbClr val="000000">
                      <a:alpha val="43137"/>
                    </a:srgbClr>
                  </a:outerShdw>
                </a:effectLst>
              </a:rPr>
              <a:t>sulfate</a:t>
            </a:r>
            <a:r>
              <a:rPr lang="en-GB" sz="1200" b="1" dirty="0">
                <a:solidFill>
                  <a:schemeClr val="bg1"/>
                </a:solidFill>
                <a:effectLst>
                  <a:outerShdw blurRad="38100" dist="38100" dir="2700000" algn="tl">
                    <a:srgbClr val="000000">
                      <a:alpha val="43137"/>
                    </a:srgbClr>
                  </a:outerShdw>
                </a:effectLst>
              </a:rPr>
              <a:t> particles into the upper atmosphere) over a large patch of the Pacific Ocean to study its potential to reflect sunlight and cool the planet. Climate models suggest it could significantly reduce global temperatures, potentially averting the worst impacts of climate change. However, the models also show there is a small risk of severe side effects, such as altering rainfall patterns in Southeast Asia and South America, potentially causing droughts or floods that would disproportionately affect poor, agricultural nations. There is no international consensus or law governing such an experiment. The foundation argues that waiting for a global agreement is a death sentence for the planet, and a real-world test is the only way to get the data we need.</a:t>
            </a: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2918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90571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8118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72315af4a2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g372315af4a2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62491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15"/>
        <p:cNvGrpSpPr/>
        <p:nvPr/>
      </p:nvGrpSpPr>
      <p:grpSpPr>
        <a:xfrm>
          <a:off x="0" y="0"/>
          <a:ext cx="0" cy="0"/>
          <a:chOff x="0" y="0"/>
          <a:chExt cx="0" cy="0"/>
        </a:xfrm>
      </p:grpSpPr>
      <p:sp>
        <p:nvSpPr>
          <p:cNvPr id="16" name="Google Shape;16;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74"/>
        <p:cNvGrpSpPr/>
        <p:nvPr/>
      </p:nvGrpSpPr>
      <p:grpSpPr>
        <a:xfrm>
          <a:off x="0" y="0"/>
          <a:ext cx="0" cy="0"/>
          <a:chOff x="0" y="0"/>
          <a:chExt cx="0" cy="0"/>
        </a:xfrm>
      </p:grpSpPr>
      <p:sp>
        <p:nvSpPr>
          <p:cNvPr id="75" name="Google Shape;75;p2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21"/>
        <p:cNvGrpSpPr/>
        <p:nvPr/>
      </p:nvGrpSpPr>
      <p:grpSpPr>
        <a:xfrm>
          <a:off x="0" y="0"/>
          <a:ext cx="0" cy="0"/>
          <a:chOff x="0" y="0"/>
          <a:chExt cx="0" cy="0"/>
        </a:xfrm>
      </p:grpSpPr>
      <p:sp>
        <p:nvSpPr>
          <p:cNvPr id="22" name="Google Shape;22;p1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27"/>
        <p:cNvGrpSpPr/>
        <p:nvPr/>
      </p:nvGrpSpPr>
      <p:grpSpPr>
        <a:xfrm>
          <a:off x="0" y="0"/>
          <a:ext cx="0" cy="0"/>
          <a:chOff x="0" y="0"/>
          <a:chExt cx="0" cy="0"/>
        </a:xfrm>
      </p:grpSpPr>
      <p:sp>
        <p:nvSpPr>
          <p:cNvPr id="28" name="Google Shape;28;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40"/>
        <p:cNvGrpSpPr/>
        <p:nvPr/>
      </p:nvGrpSpPr>
      <p:grpSpPr>
        <a:xfrm>
          <a:off x="0" y="0"/>
          <a:ext cx="0" cy="0"/>
          <a:chOff x="0" y="0"/>
          <a:chExt cx="0" cy="0"/>
        </a:xfrm>
      </p:grpSpPr>
      <p:sp>
        <p:nvSpPr>
          <p:cNvPr id="41" name="Google Shape;41;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49"/>
        <p:cNvGrpSpPr/>
        <p:nvPr/>
      </p:nvGrpSpPr>
      <p:grpSpPr>
        <a:xfrm>
          <a:off x="0" y="0"/>
          <a:ext cx="0" cy="0"/>
          <a:chOff x="0" y="0"/>
          <a:chExt cx="0" cy="0"/>
        </a:xfrm>
      </p:grpSpPr>
      <p:sp>
        <p:nvSpPr>
          <p:cNvPr id="50" name="Google Shape;50;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9"/>
          <p:cNvSpPr>
            <a:spLocks noGrp="1"/>
          </p:cNvSpPr>
          <p:nvPr>
            <p:ph type="pic" idx="2"/>
          </p:nvPr>
        </p:nvSpPr>
        <p:spPr>
          <a:xfrm>
            <a:off x="5183188" y="987425"/>
            <a:ext cx="6172200" cy="4873625"/>
          </a:xfrm>
          <a:prstGeom prst="rect">
            <a:avLst/>
          </a:prstGeom>
          <a:noFill/>
          <a:ln>
            <a:noFill/>
          </a:ln>
        </p:spPr>
      </p:sp>
      <p:sp>
        <p:nvSpPr>
          <p:cNvPr id="64" name="Google Shape;64;p1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68"/>
        <p:cNvGrpSpPr/>
        <p:nvPr/>
      </p:nvGrpSpPr>
      <p:grpSpPr>
        <a:xfrm>
          <a:off x="0" y="0"/>
          <a:ext cx="0" cy="0"/>
          <a:chOff x="0" y="0"/>
          <a:chExt cx="0" cy="0"/>
        </a:xfrm>
      </p:grpSpPr>
      <p:sp>
        <p:nvSpPr>
          <p:cNvPr id="69" name="Google Shape;69;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
          <p:cNvGrpSpPr/>
          <p:nvPr/>
        </p:nvGrpSpPr>
        <p:grpSpPr>
          <a:xfrm>
            <a:off x="-12700" y="0"/>
            <a:ext cx="12204699" cy="6858000"/>
            <a:chOff x="-12700" y="0"/>
            <a:chExt cx="12204699" cy="6858000"/>
          </a:xfrm>
        </p:grpSpPr>
        <p:pic>
          <p:nvPicPr>
            <p:cNvPr id="85" name="Google Shape;85;p1"/>
            <p:cNvPicPr preferRelativeResize="0"/>
            <p:nvPr/>
          </p:nvPicPr>
          <p:blipFill rotWithShape="1">
            <a:blip r:embed="rId3">
              <a:alphaModFix/>
            </a:blip>
            <a:srcRect/>
            <a:stretch/>
          </p:blipFill>
          <p:spPr>
            <a:xfrm>
              <a:off x="2855342" y="0"/>
              <a:ext cx="9336657" cy="6858000"/>
            </a:xfrm>
            <a:prstGeom prst="rect">
              <a:avLst/>
            </a:prstGeom>
            <a:noFill/>
            <a:ln>
              <a:noFill/>
            </a:ln>
          </p:spPr>
        </p:pic>
        <p:pic>
          <p:nvPicPr>
            <p:cNvPr id="86" name="Google Shape;86;p1"/>
            <p:cNvPicPr preferRelativeResize="0"/>
            <p:nvPr/>
          </p:nvPicPr>
          <p:blipFill rotWithShape="1">
            <a:blip r:embed="rId3">
              <a:alphaModFix/>
            </a:blip>
            <a:srcRect r="56463"/>
            <a:stretch/>
          </p:blipFill>
          <p:spPr>
            <a:xfrm flipH="1">
              <a:off x="-12700" y="0"/>
              <a:ext cx="2868042" cy="6858000"/>
            </a:xfrm>
            <a:prstGeom prst="rect">
              <a:avLst/>
            </a:prstGeom>
            <a:noFill/>
            <a:ln>
              <a:noFill/>
            </a:ln>
          </p:spPr>
        </p:pic>
      </p:grpSp>
      <p:sp>
        <p:nvSpPr>
          <p:cNvPr id="87" name="Google Shape;87;p1"/>
          <p:cNvSpPr/>
          <p:nvPr/>
        </p:nvSpPr>
        <p:spPr>
          <a:xfrm>
            <a:off x="-12700" y="0"/>
            <a:ext cx="8209472" cy="21852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 </a:t>
            </a:r>
            <a:r>
              <a:rPr lang="en-US" sz="4000" b="1" i="0" u="none" strike="noStrike" cap="none">
                <a:solidFill>
                  <a:srgbClr val="FFFFFF"/>
                </a:solidFill>
                <a:latin typeface="Arial"/>
                <a:ea typeface="Arial"/>
                <a:cs typeface="Arial"/>
                <a:sym typeface="Arial"/>
              </a:rPr>
              <a:t>Hybrid Learn-to-Learn Course on Scientific Programming and Workflow Management</a:t>
            </a:r>
            <a:endParaRPr sz="4000" b="0" i="0" u="none" strike="noStrike" cap="none">
              <a:solidFill>
                <a:schemeClr val="dk1"/>
              </a:solidFill>
              <a:latin typeface="Arial"/>
              <a:ea typeface="Arial"/>
              <a:cs typeface="Arial"/>
              <a:sym typeface="Arial"/>
            </a:endParaRPr>
          </a:p>
        </p:txBody>
      </p:sp>
      <p:sp>
        <p:nvSpPr>
          <p:cNvPr id="88" name="Google Shape;88;p1"/>
          <p:cNvSpPr/>
          <p:nvPr/>
        </p:nvSpPr>
        <p:spPr>
          <a:xfrm>
            <a:off x="2256346" y="2090100"/>
            <a:ext cx="3228149"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Open Sans"/>
              <a:ea typeface="Open Sans"/>
              <a:cs typeface="Open Sans"/>
              <a:sym typeface="Open Sans"/>
            </a:endParaRPr>
          </a:p>
          <a:p>
            <a:pPr marL="0" marR="0" lvl="0" indent="0" algn="ctr" rtl="0">
              <a:lnSpc>
                <a:spcPct val="100000"/>
              </a:lnSpc>
              <a:spcBef>
                <a:spcPts val="0"/>
              </a:spcBef>
              <a:spcAft>
                <a:spcPts val="0"/>
              </a:spcAft>
              <a:buClr>
                <a:srgbClr val="000000"/>
              </a:buClr>
              <a:buSzPts val="800"/>
              <a:buFont typeface="Arial"/>
              <a:buNone/>
            </a:pPr>
            <a:r>
              <a:rPr lang="en-US" sz="800" b="0" i="0" u="none" strike="noStrike" cap="none">
                <a:solidFill>
                  <a:schemeClr val="lt1"/>
                </a:solidFill>
                <a:latin typeface="Open Sans"/>
                <a:ea typeface="Open Sans"/>
                <a:cs typeface="Open Sans"/>
                <a:sym typeface="Open Sans"/>
              </a:rPr>
              <a:t> </a:t>
            </a:r>
            <a:r>
              <a:rPr lang="en-US" sz="1800" b="1" i="1" u="none" strike="noStrike" cap="none">
                <a:solidFill>
                  <a:schemeClr val="lt1"/>
                </a:solidFill>
                <a:latin typeface="Open Sans"/>
                <a:ea typeface="Open Sans"/>
                <a:cs typeface="Open Sans"/>
                <a:sym typeface="Open Sans"/>
              </a:rPr>
              <a:t>Tatiane Micheletti, Chris Wudel, Otis Senalor</a:t>
            </a:r>
            <a:endParaRPr sz="1800" b="0" i="0" u="none" strike="noStrike" cap="none">
              <a:solidFill>
                <a:schemeClr val="lt1"/>
              </a:solidFill>
              <a:latin typeface="Calibri"/>
              <a:ea typeface="Calibri"/>
              <a:cs typeface="Calibri"/>
              <a:sym typeface="Calibri"/>
            </a:endParaRPr>
          </a:p>
        </p:txBody>
      </p:sp>
      <p:pic>
        <p:nvPicPr>
          <p:cNvPr id="89" name="Google Shape;89;p1"/>
          <p:cNvPicPr preferRelativeResize="0"/>
          <p:nvPr/>
        </p:nvPicPr>
        <p:blipFill rotWithShape="1">
          <a:blip r:embed="rId4">
            <a:alphaModFix/>
          </a:blip>
          <a:srcRect/>
          <a:stretch/>
        </p:blipFill>
        <p:spPr>
          <a:xfrm>
            <a:off x="5732954" y="2243875"/>
            <a:ext cx="2068308" cy="595953"/>
          </a:xfrm>
          <a:prstGeom prst="rect">
            <a:avLst/>
          </a:prstGeom>
          <a:noFill/>
          <a:ln>
            <a:noFill/>
          </a:ln>
        </p:spPr>
      </p:pic>
      <p:pic>
        <p:nvPicPr>
          <p:cNvPr id="90" name="Google Shape;90;p1"/>
          <p:cNvPicPr preferRelativeResize="0"/>
          <p:nvPr/>
        </p:nvPicPr>
        <p:blipFill rotWithShape="1">
          <a:blip r:embed="rId5">
            <a:alphaModFix/>
          </a:blip>
          <a:srcRect/>
          <a:stretch/>
        </p:blipFill>
        <p:spPr>
          <a:xfrm>
            <a:off x="201990" y="2243875"/>
            <a:ext cx="2054356" cy="597409"/>
          </a:xfrm>
          <a:prstGeom prst="rect">
            <a:avLst/>
          </a:prstGeom>
          <a:noFill/>
          <a:ln>
            <a:noFill/>
          </a:ln>
        </p:spPr>
      </p:pic>
      <p:grpSp>
        <p:nvGrpSpPr>
          <p:cNvPr id="91" name="Google Shape;91;p1"/>
          <p:cNvGrpSpPr/>
          <p:nvPr/>
        </p:nvGrpSpPr>
        <p:grpSpPr>
          <a:xfrm>
            <a:off x="35020" y="3472361"/>
            <a:ext cx="7670800" cy="2098491"/>
            <a:chOff x="-12699" y="3251200"/>
            <a:chExt cx="8097207" cy="2276291"/>
          </a:xfrm>
        </p:grpSpPr>
        <p:pic>
          <p:nvPicPr>
            <p:cNvPr id="92" name="Google Shape;92;p1"/>
            <p:cNvPicPr preferRelativeResize="0"/>
            <p:nvPr/>
          </p:nvPicPr>
          <p:blipFill rotWithShape="1">
            <a:blip r:embed="rId6">
              <a:alphaModFix/>
            </a:blip>
            <a:srcRect b="18350"/>
            <a:stretch/>
          </p:blipFill>
          <p:spPr>
            <a:xfrm>
              <a:off x="-12699" y="3251200"/>
              <a:ext cx="8097207" cy="2276291"/>
            </a:xfrm>
            <a:prstGeom prst="rect">
              <a:avLst/>
            </a:prstGeom>
            <a:noFill/>
            <a:ln>
              <a:noFill/>
            </a:ln>
          </p:spPr>
        </p:pic>
        <p:pic>
          <p:nvPicPr>
            <p:cNvPr id="93" name="Google Shape;93;p1"/>
            <p:cNvPicPr preferRelativeResize="0"/>
            <p:nvPr/>
          </p:nvPicPr>
          <p:blipFill rotWithShape="1">
            <a:blip r:embed="rId7">
              <a:alphaModFix/>
            </a:blip>
            <a:srcRect/>
            <a:stretch/>
          </p:blipFill>
          <p:spPr>
            <a:xfrm>
              <a:off x="2404050" y="4108576"/>
              <a:ext cx="2466399" cy="543900"/>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Ethics in Science</a:t>
            </a:r>
          </a:p>
          <a:p>
            <a:pPr marL="0" marR="0" lvl="0" indent="0" rtl="0">
              <a:lnSpc>
                <a:spcPct val="100000"/>
              </a:lnSpc>
              <a:spcBef>
                <a:spcPts val="0"/>
              </a:spcBef>
              <a:spcAft>
                <a:spcPts val="0"/>
              </a:spcAft>
              <a:buClr>
                <a:srgbClr val="FFE599"/>
              </a:buClr>
              <a:buSzPts val="5500"/>
              <a:buFont typeface="Arial"/>
              <a:buNone/>
            </a:pPr>
            <a:endParaRPr sz="4200"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R="0" lvl="0" algn="ctr" rtl="0">
              <a:lnSpc>
                <a:spcPct val="100000"/>
              </a:lnSpc>
              <a:spcBef>
                <a:spcPts val="0"/>
              </a:spcBef>
              <a:spcAft>
                <a:spcPts val="0"/>
              </a:spcAft>
            </a:pPr>
            <a:r>
              <a:rPr lang="en-GB" sz="3200" b="1" dirty="0">
                <a:solidFill>
                  <a:schemeClr val="bg1"/>
                </a:solidFill>
                <a:effectLst>
                  <a:outerShdw blurRad="38100" dist="38100" dir="2700000" algn="tl">
                    <a:srgbClr val="000000">
                      <a:alpha val="43137"/>
                    </a:srgbClr>
                  </a:outerShdw>
                </a:effectLst>
              </a:rPr>
              <a:t>Is it possible to create a single, unified ethical framework that incorporates the valid points of all four views? What would that look like?</a:t>
            </a:r>
          </a:p>
          <a:p>
            <a:pPr marR="0" lvl="0" algn="just" rtl="0">
              <a:lnSpc>
                <a:spcPct val="100000"/>
              </a:lnSpc>
              <a:spcBef>
                <a:spcPts val="0"/>
              </a:spcBef>
              <a:spcAft>
                <a:spcPts val="0"/>
              </a:spcAft>
            </a:pPr>
            <a:endParaRPr lang="en-GB" sz="2400" b="1" dirty="0">
              <a:solidFill>
                <a:schemeClr val="bg1"/>
              </a:solidFill>
              <a:effectLst>
                <a:outerShdw blurRad="38100" dist="38100" dir="2700000" algn="tl">
                  <a:srgbClr val="000000">
                    <a:alpha val="43137"/>
                  </a:srgbClr>
                </a:outerShdw>
              </a:effectLst>
            </a:endParaRP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71646" y="289821"/>
            <a:ext cx="1072653" cy="1168147"/>
          </a:xfrm>
          <a:prstGeom prst="rect">
            <a:avLst/>
          </a:prstGeom>
          <a:noFill/>
          <a:ln>
            <a:noFill/>
          </a:ln>
        </p:spPr>
      </p:pic>
    </p:spTree>
    <p:extLst>
      <p:ext uri="{BB962C8B-B14F-4D97-AF65-F5344CB8AC3E}">
        <p14:creationId xmlns:p14="http://schemas.microsoft.com/office/powerpoint/2010/main" val="4271557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Ethics in Science</a:t>
            </a:r>
          </a:p>
          <a:p>
            <a:pPr marL="0" marR="0" lvl="0" indent="0" rtl="0">
              <a:lnSpc>
                <a:spcPct val="100000"/>
              </a:lnSpc>
              <a:spcBef>
                <a:spcPts val="0"/>
              </a:spcBef>
              <a:spcAft>
                <a:spcPts val="0"/>
              </a:spcAft>
              <a:buClr>
                <a:srgbClr val="FFE599"/>
              </a:buClr>
              <a:buSzPts val="5500"/>
              <a:buFont typeface="Arial"/>
              <a:buNone/>
            </a:pPr>
            <a:endParaRPr sz="4200"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R="0" lvl="0" algn="ctr" rtl="0">
              <a:lnSpc>
                <a:spcPct val="100000"/>
              </a:lnSpc>
              <a:spcBef>
                <a:spcPts val="0"/>
              </a:spcBef>
              <a:spcAft>
                <a:spcPts val="0"/>
              </a:spcAft>
            </a:pPr>
            <a:r>
              <a:rPr lang="en-GB" sz="3200" b="1" dirty="0">
                <a:solidFill>
                  <a:schemeClr val="bg1"/>
                </a:solidFill>
                <a:effectLst>
                  <a:outerShdw blurRad="38100" dist="38100" dir="2700000" algn="tl">
                    <a:srgbClr val="000000">
                      <a:alpha val="43137"/>
                    </a:srgbClr>
                  </a:outerShdw>
                </a:effectLst>
              </a:rPr>
              <a:t>Imagine you are on an ethics review board faced with this scenario. What would be your final decision, and what specific recommendations would you make to the researchers?</a:t>
            </a:r>
          </a:p>
          <a:p>
            <a:pPr marR="0" lvl="0" algn="just" rtl="0">
              <a:lnSpc>
                <a:spcPct val="100000"/>
              </a:lnSpc>
              <a:spcBef>
                <a:spcPts val="0"/>
              </a:spcBef>
              <a:spcAft>
                <a:spcPts val="0"/>
              </a:spcAft>
            </a:pPr>
            <a:endParaRPr lang="en-GB" sz="2400" b="1" dirty="0">
              <a:solidFill>
                <a:schemeClr val="bg1"/>
              </a:solidFill>
              <a:effectLst>
                <a:outerShdw blurRad="38100" dist="38100" dir="2700000" algn="tl">
                  <a:srgbClr val="000000">
                    <a:alpha val="43137"/>
                  </a:srgbClr>
                </a:outerShdw>
              </a:effectLst>
            </a:endParaRP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71646" y="289821"/>
            <a:ext cx="1072653" cy="1168147"/>
          </a:xfrm>
          <a:prstGeom prst="rect">
            <a:avLst/>
          </a:prstGeom>
          <a:noFill/>
          <a:ln>
            <a:noFill/>
          </a:ln>
        </p:spPr>
      </p:pic>
    </p:spTree>
    <p:extLst>
      <p:ext uri="{BB962C8B-B14F-4D97-AF65-F5344CB8AC3E}">
        <p14:creationId xmlns:p14="http://schemas.microsoft.com/office/powerpoint/2010/main" val="2859776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Ethics in Science</a:t>
            </a:r>
          </a:p>
          <a:p>
            <a:pPr marL="0" marR="0" lvl="0" indent="0" rtl="0">
              <a:lnSpc>
                <a:spcPct val="100000"/>
              </a:lnSpc>
              <a:spcBef>
                <a:spcPts val="0"/>
              </a:spcBef>
              <a:spcAft>
                <a:spcPts val="0"/>
              </a:spcAft>
              <a:buClr>
                <a:srgbClr val="FFE599"/>
              </a:buClr>
              <a:buSzPts val="5500"/>
              <a:buFont typeface="Arial"/>
              <a:buNone/>
            </a:pPr>
            <a:endParaRPr sz="4200"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R="0" lvl="0" algn="ctr" rtl="0">
              <a:lnSpc>
                <a:spcPct val="100000"/>
              </a:lnSpc>
              <a:spcBef>
                <a:spcPts val="0"/>
              </a:spcBef>
              <a:spcAft>
                <a:spcPts val="0"/>
              </a:spcAft>
            </a:pPr>
            <a:r>
              <a:rPr lang="en-GB" sz="3200" b="1" dirty="0">
                <a:solidFill>
                  <a:schemeClr val="bg1"/>
                </a:solidFill>
                <a:effectLst>
                  <a:outerShdw blurRad="38100" dist="38100" dir="2700000" algn="tl">
                    <a:srgbClr val="000000">
                      <a:alpha val="43137"/>
                    </a:srgbClr>
                  </a:outerShdw>
                </a:effectLst>
              </a:rPr>
              <a:t>What is the single most important lesson you've learned from this discussion that you will carry forward in your own potential future research or as an informed citizen?</a:t>
            </a:r>
          </a:p>
          <a:p>
            <a:pPr marR="0" lvl="0" algn="just" rtl="0">
              <a:lnSpc>
                <a:spcPct val="100000"/>
              </a:lnSpc>
              <a:spcBef>
                <a:spcPts val="0"/>
              </a:spcBef>
              <a:spcAft>
                <a:spcPts val="0"/>
              </a:spcAft>
            </a:pPr>
            <a:endParaRPr lang="en-GB" sz="2400" b="1" dirty="0">
              <a:solidFill>
                <a:schemeClr val="bg1"/>
              </a:solidFill>
              <a:effectLst>
                <a:outerShdw blurRad="38100" dist="38100" dir="2700000" algn="tl">
                  <a:srgbClr val="000000">
                    <a:alpha val="43137"/>
                  </a:srgbClr>
                </a:outerShdw>
              </a:effectLst>
            </a:endParaRP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71646" y="289821"/>
            <a:ext cx="1072653" cy="1168147"/>
          </a:xfrm>
          <a:prstGeom prst="rect">
            <a:avLst/>
          </a:prstGeom>
          <a:noFill/>
          <a:ln>
            <a:noFill/>
          </a:ln>
        </p:spPr>
      </p:pic>
    </p:spTree>
    <p:extLst>
      <p:ext uri="{BB962C8B-B14F-4D97-AF65-F5344CB8AC3E}">
        <p14:creationId xmlns:p14="http://schemas.microsoft.com/office/powerpoint/2010/main" val="17964192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3"/>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108" name="Google Shape;108;p3"/>
          <p:cNvSpPr/>
          <p:nvPr/>
        </p:nvSpPr>
        <p:spPr>
          <a:xfrm>
            <a:off x="-111760" y="1595535"/>
            <a:ext cx="12303760" cy="46369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3600"/>
              <a:buFont typeface="Calibri"/>
              <a:buNone/>
            </a:pPr>
            <a:endParaRPr dirty="0">
              <a:solidFill>
                <a:srgbClr val="FFFF00"/>
              </a:solidFill>
              <a:effectLst>
                <a:outerShdw blurRad="38100" dist="38100" dir="2700000" algn="tl">
                  <a:srgbClr val="000000">
                    <a:alpha val="43137"/>
                  </a:srgbClr>
                </a:outerShdw>
              </a:effectLst>
            </a:endParaRPr>
          </a:p>
          <a:p>
            <a:pPr marL="0" marR="0" lvl="0" indent="0" algn="ctr" rtl="0">
              <a:lnSpc>
                <a:spcPct val="100000"/>
              </a:lnSpc>
              <a:spcBef>
                <a:spcPts val="0"/>
              </a:spcBef>
              <a:spcAft>
                <a:spcPts val="0"/>
              </a:spcAft>
              <a:buClr>
                <a:schemeClr val="dk1"/>
              </a:buClr>
              <a:buSzPts val="3600"/>
              <a:buFont typeface="Calibri"/>
              <a:buNone/>
            </a:pPr>
            <a:r>
              <a:rPr lang="en-US" sz="5500" b="1" i="0" u="none" strike="noStrike" cap="none" dirty="0">
                <a:solidFill>
                  <a:srgbClr val="FFFF00"/>
                </a:solidFill>
                <a:effectLst>
                  <a:outerShdw blurRad="38100" dist="38100" dir="2700000" algn="tl">
                    <a:srgbClr val="000000">
                      <a:alpha val="43137"/>
                    </a:srgbClr>
                  </a:outerShdw>
                </a:effectLst>
                <a:sym typeface="Arial"/>
              </a:rPr>
              <a:t>Open Science</a:t>
            </a:r>
            <a:endParaRPr dirty="0">
              <a:solidFill>
                <a:srgbClr val="FFFF00"/>
              </a:solidFill>
              <a:effectLst>
                <a:outerShdw blurRad="38100" dist="38100" dir="2700000" algn="tl">
                  <a:srgbClr val="000000">
                    <a:alpha val="43137"/>
                  </a:srgbClr>
                </a:outerShdw>
              </a:effectLst>
            </a:endParaRPr>
          </a:p>
          <a:p>
            <a:pPr marL="0" marR="0" lvl="0" indent="0" algn="ctr" rtl="0">
              <a:lnSpc>
                <a:spcPct val="100000"/>
              </a:lnSpc>
              <a:spcBef>
                <a:spcPts val="0"/>
              </a:spcBef>
              <a:spcAft>
                <a:spcPts val="0"/>
              </a:spcAft>
              <a:buClr>
                <a:schemeClr val="dk1"/>
              </a:buClr>
              <a:buSzPts val="3600"/>
              <a:buFont typeface="Calibri"/>
              <a:buNone/>
            </a:pPr>
            <a:endParaRPr sz="5500" b="1" i="1" u="none" strike="noStrike" cap="none" dirty="0">
              <a:solidFill>
                <a:schemeClr val="accent2"/>
              </a:solidFill>
              <a:latin typeface="Arial"/>
              <a:ea typeface="Arial"/>
              <a:cs typeface="Arial"/>
              <a:sym typeface="Arial"/>
            </a:endParaRPr>
          </a:p>
        </p:txBody>
      </p:sp>
    </p:spTree>
    <p:extLst>
      <p:ext uri="{BB962C8B-B14F-4D97-AF65-F5344CB8AC3E}">
        <p14:creationId xmlns:p14="http://schemas.microsoft.com/office/powerpoint/2010/main" val="3945467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7" name="Google Shape;116;g372315af4a2_0_9">
            <a:extLst>
              <a:ext uri="{FF2B5EF4-FFF2-40B4-BE49-F238E27FC236}">
                <a16:creationId xmlns:a16="http://schemas.microsoft.com/office/drawing/2014/main" id="{BA55A281-B51C-4FBC-B466-B14C4DA5B677}"/>
              </a:ext>
            </a:extLst>
          </p:cNvPr>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Ethics in Science</a:t>
            </a:r>
          </a:p>
          <a:p>
            <a:pPr marL="0" marR="0" lvl="0" indent="0" algn="just" rtl="0">
              <a:lnSpc>
                <a:spcPct val="100000"/>
              </a:lnSpc>
              <a:spcBef>
                <a:spcPts val="0"/>
              </a:spcBef>
              <a:spcAft>
                <a:spcPts val="0"/>
              </a:spcAft>
              <a:buClr>
                <a:srgbClr val="FFE599"/>
              </a:buClr>
              <a:buSzPts val="5500"/>
              <a:buFont typeface="Arial"/>
              <a:buNone/>
            </a:pPr>
            <a:endParaRPr lang="en-US" b="1"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Clr>
                <a:srgbClr val="FFE599"/>
              </a:buClr>
              <a:buSzPts val="5500"/>
              <a:buFont typeface="Arial"/>
              <a:buNone/>
            </a:pPr>
            <a:r>
              <a:rPr lang="en-US" sz="2800" b="1" dirty="0">
                <a:solidFill>
                  <a:schemeClr val="bg1"/>
                </a:solidFill>
                <a:effectLst>
                  <a:outerShdw blurRad="38100" dist="38100" dir="2700000" algn="tl">
                    <a:srgbClr val="000000">
                      <a:alpha val="43137"/>
                    </a:srgbClr>
                  </a:outerShdw>
                </a:effectLst>
              </a:rPr>
              <a:t>Once upon a time…</a:t>
            </a:r>
            <a:endParaRPr lang="en-US" sz="3600" b="1" dirty="0">
              <a:solidFill>
                <a:schemeClr val="bg1"/>
              </a:solidFill>
              <a:effectLst>
                <a:outerShdw blurRad="38100" dist="38100" dir="2700000" algn="tl">
                  <a:srgbClr val="000000">
                    <a:alpha val="43137"/>
                  </a:srgbClr>
                </a:outerShdw>
              </a:effectLst>
            </a:endParaRPr>
          </a:p>
          <a:p>
            <a:pPr marL="0" marR="0" lvl="0" indent="0" rtl="0">
              <a:lnSpc>
                <a:spcPct val="100000"/>
              </a:lnSpc>
              <a:spcBef>
                <a:spcPts val="0"/>
              </a:spcBef>
              <a:spcAft>
                <a:spcPts val="0"/>
              </a:spcAft>
              <a:buClr>
                <a:srgbClr val="FFE599"/>
              </a:buClr>
              <a:buSzPts val="5500"/>
              <a:buFont typeface="Arial"/>
              <a:buNone/>
            </a:pPr>
            <a:endParaRPr sz="4200" dirty="0">
              <a:solidFill>
                <a:srgbClr val="FFFF00"/>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endParaRPr lang="en-GB" sz="1800" b="1" dirty="0">
              <a:solidFill>
                <a:schemeClr val="bg1"/>
              </a:solidFill>
              <a:effectLst>
                <a:outerShdw blurRad="38100" dist="38100" dir="2700000" algn="tl">
                  <a:srgbClr val="000000">
                    <a:alpha val="43137"/>
                  </a:srgbClr>
                </a:outerShdw>
              </a:effectLst>
            </a:endParaRPr>
          </a:p>
        </p:txBody>
      </p:sp>
      <p:pic>
        <p:nvPicPr>
          <p:cNvPr id="3" name="Picture 2">
            <a:extLst>
              <a:ext uri="{FF2B5EF4-FFF2-40B4-BE49-F238E27FC236}">
                <a16:creationId xmlns:a16="http://schemas.microsoft.com/office/drawing/2014/main" id="{4C6C4997-1DB7-43E6-A5E8-7C4EFC922B2E}"/>
              </a:ext>
            </a:extLst>
          </p:cNvPr>
          <p:cNvPicPr>
            <a:picLocks noChangeAspect="1"/>
          </p:cNvPicPr>
          <p:nvPr/>
        </p:nvPicPr>
        <p:blipFill>
          <a:blip r:embed="rId4"/>
          <a:stretch>
            <a:fillRect/>
          </a:stretch>
        </p:blipFill>
        <p:spPr>
          <a:xfrm>
            <a:off x="3606213" y="1690825"/>
            <a:ext cx="5011271" cy="5011271"/>
          </a:xfrm>
          <a:prstGeom prst="rect">
            <a:avLst/>
          </a:prstGeom>
          <a:ln w="762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76481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Open Science</a:t>
            </a:r>
          </a:p>
          <a:p>
            <a:pPr marL="0" marR="0" lvl="0" indent="0" rtl="0">
              <a:lnSpc>
                <a:spcPct val="100000"/>
              </a:lnSpc>
              <a:spcBef>
                <a:spcPts val="0"/>
              </a:spcBef>
              <a:spcAft>
                <a:spcPts val="0"/>
              </a:spcAft>
              <a:buClr>
                <a:srgbClr val="FFE599"/>
              </a:buClr>
              <a:buSzPts val="5500"/>
              <a:buFont typeface="Arial"/>
              <a:buNone/>
            </a:pPr>
            <a:endParaRPr sz="4200" dirty="0">
              <a:solidFill>
                <a:srgbClr val="FFFF00"/>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r>
              <a:rPr lang="en-GB" sz="3600" b="1" dirty="0">
                <a:solidFill>
                  <a:schemeClr val="bg1"/>
                </a:solidFill>
                <a:effectLst>
                  <a:outerShdw blurRad="38100" dist="38100" dir="2700000" algn="tl">
                    <a:srgbClr val="000000">
                      <a:alpha val="43137"/>
                    </a:srgbClr>
                  </a:outerShdw>
                </a:effectLst>
              </a:rPr>
              <a:t>Four perspectives…</a:t>
            </a:r>
          </a:p>
          <a:p>
            <a:pPr marR="0" lvl="0" algn="just" rtl="0">
              <a:lnSpc>
                <a:spcPct val="100000"/>
              </a:lnSpc>
              <a:spcBef>
                <a:spcPts val="0"/>
              </a:spcBef>
              <a:spcAft>
                <a:spcPts val="0"/>
              </a:spcAft>
            </a:pPr>
            <a:endParaRPr lang="en-GB" sz="1800" b="1" dirty="0">
              <a:solidFill>
                <a:schemeClr val="bg1"/>
              </a:solidFill>
              <a:effectLst>
                <a:outerShdw blurRad="38100" dist="38100" dir="2700000" algn="tl">
                  <a:srgbClr val="000000">
                    <a:alpha val="43137"/>
                  </a:srgbClr>
                </a:outerShdw>
              </a:effectLst>
            </a:endParaRPr>
          </a:p>
          <a:p>
            <a:pPr marL="457200" lvl="2" indent="-457200" algn="just">
              <a:lnSpc>
                <a:spcPct val="200000"/>
              </a:lnSpc>
              <a:buFont typeface="Arial" panose="020B0604020202020204" pitchFamily="34" charset="0"/>
              <a:buChar char="•"/>
            </a:pPr>
            <a:r>
              <a:rPr lang="en-GB" sz="3200" b="1" dirty="0">
                <a:solidFill>
                  <a:srgbClr val="FFC000"/>
                </a:solidFill>
                <a:effectLst>
                  <a:outerShdw blurRad="38100" dist="38100" dir="2700000" algn="tl">
                    <a:srgbClr val="000000">
                      <a:alpha val="43137"/>
                    </a:srgbClr>
                  </a:outerShdw>
                </a:effectLst>
              </a:rPr>
              <a:t>Democratization </a:t>
            </a:r>
          </a:p>
          <a:p>
            <a:pPr marL="457200" lvl="2" indent="-457200" algn="just">
              <a:lnSpc>
                <a:spcPct val="200000"/>
              </a:lnSpc>
              <a:buFont typeface="Arial" panose="020B0604020202020204" pitchFamily="34" charset="0"/>
              <a:buChar char="•"/>
            </a:pPr>
            <a:r>
              <a:rPr lang="en-GB" sz="3200" b="1" dirty="0">
                <a:solidFill>
                  <a:srgbClr val="FF4F4F"/>
                </a:solidFill>
                <a:effectLst>
                  <a:outerShdw blurRad="38100" dist="38100" dir="2700000" algn="tl">
                    <a:srgbClr val="000000">
                      <a:alpha val="43137"/>
                    </a:srgbClr>
                  </a:outerShdw>
                </a:effectLst>
              </a:rPr>
              <a:t>Innovation Catalyst</a:t>
            </a:r>
          </a:p>
          <a:p>
            <a:pPr marL="457200" lvl="2" indent="-457200" algn="just">
              <a:lnSpc>
                <a:spcPct val="200000"/>
              </a:lnSpc>
              <a:buFont typeface="Arial" panose="020B0604020202020204" pitchFamily="34" charset="0"/>
              <a:buChar char="•"/>
            </a:pPr>
            <a:r>
              <a:rPr lang="en-GB" sz="3200" b="1" dirty="0">
                <a:solidFill>
                  <a:srgbClr val="00B0F0"/>
                </a:solidFill>
                <a:effectLst>
                  <a:outerShdw blurRad="38100" dist="38100" dir="2700000" algn="tl">
                    <a:srgbClr val="000000">
                      <a:alpha val="43137"/>
                    </a:srgbClr>
                  </a:outerShdw>
                </a:effectLst>
              </a:rPr>
              <a:t>Quality and Transparency Advocate</a:t>
            </a:r>
          </a:p>
          <a:p>
            <a:pPr marL="457200" lvl="2" indent="-457200" algn="just">
              <a:lnSpc>
                <a:spcPct val="200000"/>
              </a:lnSpc>
              <a:buFont typeface="Arial" panose="020B0604020202020204" pitchFamily="34" charset="0"/>
              <a:buChar char="•"/>
            </a:pPr>
            <a:r>
              <a:rPr lang="en-GB" sz="3200" b="1" dirty="0">
                <a:solidFill>
                  <a:srgbClr val="92D050"/>
                </a:solidFill>
                <a:effectLst>
                  <a:outerShdw blurRad="38100" dist="38100" dir="2700000" algn="tl">
                    <a:srgbClr val="000000">
                      <a:alpha val="43137"/>
                    </a:srgbClr>
                  </a:outerShdw>
                </a:effectLst>
              </a:rPr>
              <a:t>Researcher Protection Critique</a:t>
            </a:r>
          </a:p>
          <a:p>
            <a:pPr marR="0" lvl="0" algn="just" rtl="0">
              <a:lnSpc>
                <a:spcPct val="100000"/>
              </a:lnSpc>
              <a:spcBef>
                <a:spcPts val="0"/>
              </a:spcBef>
              <a:spcAft>
                <a:spcPts val="0"/>
              </a:spcAft>
            </a:pPr>
            <a:endParaRPr lang="en-GB" sz="1800" b="1" dirty="0">
              <a:solidFill>
                <a:schemeClr val="bg1"/>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endParaRPr lang="en-GB" sz="1800" b="1" dirty="0">
              <a:solidFill>
                <a:schemeClr val="bg1"/>
              </a:solidFill>
              <a:effectLst>
                <a:outerShdw blurRad="38100" dist="38100" dir="2700000" algn="tl">
                  <a:srgbClr val="000000">
                    <a:alpha val="43137"/>
                  </a:srgbClr>
                </a:outerShdw>
              </a:effectLst>
            </a:endParaRP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95925" y="279399"/>
            <a:ext cx="1062747" cy="1188992"/>
          </a:xfrm>
          <a:prstGeom prst="rect">
            <a:avLst/>
          </a:prstGeom>
          <a:noFill/>
          <a:ln>
            <a:noFill/>
          </a:ln>
        </p:spPr>
      </p:pic>
    </p:spTree>
    <p:extLst>
      <p:ext uri="{BB962C8B-B14F-4D97-AF65-F5344CB8AC3E}">
        <p14:creationId xmlns:p14="http://schemas.microsoft.com/office/powerpoint/2010/main" val="680351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Open Science</a:t>
            </a:r>
          </a:p>
          <a:p>
            <a:pPr marL="0" marR="0" lvl="0" indent="0" algn="just" rtl="0">
              <a:lnSpc>
                <a:spcPct val="100000"/>
              </a:lnSpc>
              <a:spcBef>
                <a:spcPts val="0"/>
              </a:spcBef>
              <a:spcAft>
                <a:spcPts val="0"/>
              </a:spcAft>
              <a:buNone/>
            </a:pPr>
            <a:endParaRPr lang="en-US" sz="1800" b="1" dirty="0">
              <a:solidFill>
                <a:srgbClr val="FFFF00"/>
              </a:solidFill>
              <a:effectLst>
                <a:outerShdw blurRad="38100" dist="38100" dir="2700000" algn="tl">
                  <a:srgbClr val="000000">
                    <a:alpha val="43137"/>
                  </a:srgbClr>
                </a:outerShdw>
              </a:effectLst>
            </a:endParaRP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1. When does the collective benefit of rapidly advancing science for the public good outweigh the professional harm or injustice done to an individual scientist?</a:t>
            </a: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2. What defines a scientific contribution worthy of primary credit: the novel idea and initial discovery, or the large-scale validation that proves its impact to the world?</a:t>
            </a: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3. Is the primary ethical goal of Open Science to accelerate discovery at all costs, or is its first duty to ensure a fair and equitable system for all researchers, regardless of their resources?</a:t>
            </a: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4. If an action follows the technical rules of science (e.g., proper citation) but violates its unwritten ethical norms (e.g., collaborative respect and fairness), has a true ethical breach occurred?</a:t>
            </a:r>
            <a:endParaRPr lang="en-GB" sz="3200" b="1" dirty="0">
              <a:solidFill>
                <a:schemeClr val="bg1"/>
              </a:solidFill>
              <a:effectLst>
                <a:outerShdw blurRad="38100" dist="38100" dir="2700000" algn="tl">
                  <a:srgbClr val="000000">
                    <a:alpha val="43137"/>
                  </a:srgbClr>
                </a:outerShdw>
              </a:effectLst>
            </a:endParaRPr>
          </a:p>
        </p:txBody>
      </p:sp>
      <p:pic>
        <p:nvPicPr>
          <p:cNvPr id="8" name="Google Shape;117;g372315af4a2_0_9">
            <a:extLst>
              <a:ext uri="{FF2B5EF4-FFF2-40B4-BE49-F238E27FC236}">
                <a16:creationId xmlns:a16="http://schemas.microsoft.com/office/drawing/2014/main" id="{ADC566D9-1C28-45DE-8767-2A1D48DBADD3}"/>
              </a:ext>
            </a:extLst>
          </p:cNvPr>
          <p:cNvPicPr preferRelativeResize="0"/>
          <p:nvPr/>
        </p:nvPicPr>
        <p:blipFill>
          <a:blip r:embed="rId4"/>
          <a:srcRect/>
          <a:stretch/>
        </p:blipFill>
        <p:spPr>
          <a:xfrm>
            <a:off x="11054619" y="97101"/>
            <a:ext cx="1019882" cy="1168147"/>
          </a:xfrm>
          <a:prstGeom prst="rect">
            <a:avLst/>
          </a:prstGeom>
          <a:noFill/>
          <a:ln>
            <a:noFill/>
          </a:ln>
        </p:spPr>
      </p:pic>
      <p:pic>
        <p:nvPicPr>
          <p:cNvPr id="9" name="Google Shape;117;g372315af4a2_0_9">
            <a:extLst>
              <a:ext uri="{FF2B5EF4-FFF2-40B4-BE49-F238E27FC236}">
                <a16:creationId xmlns:a16="http://schemas.microsoft.com/office/drawing/2014/main" id="{60AD03BA-6A38-42BB-8AB3-65EBD68CA4C5}"/>
              </a:ext>
            </a:extLst>
          </p:cNvPr>
          <p:cNvPicPr preferRelativeResize="0"/>
          <p:nvPr/>
        </p:nvPicPr>
        <p:blipFill>
          <a:blip r:embed="rId5"/>
          <a:srcRect/>
          <a:stretch/>
        </p:blipFill>
        <p:spPr>
          <a:xfrm>
            <a:off x="10322236" y="97100"/>
            <a:ext cx="1031564" cy="1143448"/>
          </a:xfrm>
          <a:prstGeom prst="rect">
            <a:avLst/>
          </a:prstGeom>
          <a:noFill/>
          <a:ln>
            <a:noFill/>
          </a:ln>
        </p:spPr>
      </p:pic>
    </p:spTree>
    <p:extLst>
      <p:ext uri="{BB962C8B-B14F-4D97-AF65-F5344CB8AC3E}">
        <p14:creationId xmlns:p14="http://schemas.microsoft.com/office/powerpoint/2010/main" val="1421062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Open Science</a:t>
            </a: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r>
              <a:rPr lang="en-GB" sz="2400" b="1" dirty="0">
                <a:solidFill>
                  <a:schemeClr val="bg1"/>
                </a:solidFill>
                <a:effectLst>
                  <a:outerShdw blurRad="38100" dist="38100" dir="2700000" algn="tl">
                    <a:srgbClr val="000000">
                      <a:alpha val="43137"/>
                    </a:srgbClr>
                  </a:outerShdw>
                </a:effectLst>
              </a:rPr>
              <a:t>Now that you heard a tale about the consequences of open science and have argued from an assigned perspective, has your prior personal opinion on the practice of Open Science changed? Are you more strongly in </a:t>
            </a:r>
            <a:r>
              <a:rPr lang="en-GB" sz="2400" b="1" dirty="0" err="1">
                <a:solidFill>
                  <a:schemeClr val="bg1"/>
                </a:solidFill>
                <a:effectLst>
                  <a:outerShdw blurRad="38100" dist="38100" dir="2700000" algn="tl">
                    <a:srgbClr val="000000">
                      <a:alpha val="43137"/>
                    </a:srgbClr>
                  </a:outerShdw>
                </a:effectLst>
              </a:rPr>
              <a:t>favor</a:t>
            </a:r>
            <a:r>
              <a:rPr lang="en-GB" sz="2400" b="1" dirty="0">
                <a:solidFill>
                  <a:schemeClr val="bg1"/>
                </a:solidFill>
                <a:effectLst>
                  <a:outerShdw blurRad="38100" dist="38100" dir="2700000" algn="tl">
                    <a:srgbClr val="000000">
                      <a:alpha val="43137"/>
                    </a:srgbClr>
                  </a:outerShdw>
                </a:effectLst>
              </a:rPr>
              <a:t> of it, or have you become more aware of its potential dangers? Why?</a:t>
            </a: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71646" y="289821"/>
            <a:ext cx="1072653" cy="1168147"/>
          </a:xfrm>
          <a:prstGeom prst="rect">
            <a:avLst/>
          </a:prstGeom>
          <a:noFill/>
          <a:ln>
            <a:noFill/>
          </a:ln>
        </p:spPr>
      </p:pic>
    </p:spTree>
    <p:extLst>
      <p:ext uri="{BB962C8B-B14F-4D97-AF65-F5344CB8AC3E}">
        <p14:creationId xmlns:p14="http://schemas.microsoft.com/office/powerpoint/2010/main" val="14129509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Open Science</a:t>
            </a: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r>
              <a:rPr lang="en-GB" sz="2400" b="1" dirty="0">
                <a:solidFill>
                  <a:schemeClr val="bg1"/>
                </a:solidFill>
                <a:effectLst>
                  <a:outerShdw blurRad="38100" dist="38100" dir="2700000" algn="tl">
                    <a:srgbClr val="000000">
                      <a:alpha val="43137"/>
                    </a:srgbClr>
                  </a:outerShdw>
                </a:effectLst>
              </a:rPr>
              <a:t>Is it possible to create a single, unified Open Science policy that balances the valid points of all four views? What specific components would such a framework need to both accelerate science and protect individual researchers like </a:t>
            </a:r>
            <a:r>
              <a:rPr lang="en-GB" sz="2400" b="1" dirty="0" err="1">
                <a:solidFill>
                  <a:schemeClr val="bg1"/>
                </a:solidFill>
                <a:effectLst>
                  <a:outerShdw blurRad="38100" dist="38100" dir="2700000" algn="tl">
                    <a:srgbClr val="000000">
                      <a:alpha val="43137"/>
                    </a:srgbClr>
                  </a:outerShdw>
                </a:effectLst>
              </a:rPr>
              <a:t>Dr.</a:t>
            </a:r>
            <a:r>
              <a:rPr lang="en-GB" sz="2400" b="1" dirty="0">
                <a:solidFill>
                  <a:schemeClr val="bg1"/>
                </a:solidFill>
                <a:effectLst>
                  <a:outerShdw blurRad="38100" dist="38100" dir="2700000" algn="tl">
                    <a:srgbClr val="000000">
                      <a:alpha val="43137"/>
                    </a:srgbClr>
                  </a:outerShdw>
                </a:effectLst>
              </a:rPr>
              <a:t> A?</a:t>
            </a: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71646" y="289821"/>
            <a:ext cx="1072653" cy="1168147"/>
          </a:xfrm>
          <a:prstGeom prst="rect">
            <a:avLst/>
          </a:prstGeom>
          <a:noFill/>
          <a:ln>
            <a:noFill/>
          </a:ln>
        </p:spPr>
      </p:pic>
    </p:spTree>
    <p:extLst>
      <p:ext uri="{BB962C8B-B14F-4D97-AF65-F5344CB8AC3E}">
        <p14:creationId xmlns:p14="http://schemas.microsoft.com/office/powerpoint/2010/main" val="32604672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Open Science</a:t>
            </a: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r>
              <a:rPr lang="en-GB" sz="2400" b="1" dirty="0">
                <a:solidFill>
                  <a:schemeClr val="bg1"/>
                </a:solidFill>
                <a:effectLst>
                  <a:outerShdw blurRad="38100" dist="38100" dir="2700000" algn="tl">
                    <a:srgbClr val="000000">
                      <a:alpha val="43137"/>
                    </a:srgbClr>
                  </a:outerShdw>
                </a:effectLst>
              </a:rPr>
              <a:t>Imagine you are the editor of the journal Nature who published Professor B's paper. After learning the full story, </a:t>
            </a:r>
            <a:r>
              <a:rPr lang="en-GB" sz="2400" b="1" dirty="0" err="1">
                <a:solidFill>
                  <a:schemeClr val="bg1"/>
                </a:solidFill>
                <a:effectLst>
                  <a:outerShdw blurRad="38100" dist="38100" dir="2700000" algn="tl">
                    <a:srgbClr val="000000">
                      <a:alpha val="43137"/>
                    </a:srgbClr>
                  </a:outerShdw>
                </a:effectLst>
              </a:rPr>
              <a:t>Dr.</a:t>
            </a:r>
            <a:r>
              <a:rPr lang="en-GB" sz="2400" b="1" dirty="0">
                <a:solidFill>
                  <a:schemeClr val="bg1"/>
                </a:solidFill>
                <a:effectLst>
                  <a:outerShdw blurRad="38100" dist="38100" dir="2700000" algn="tl">
                    <a:srgbClr val="000000">
                      <a:alpha val="43137"/>
                    </a:srgbClr>
                  </a:outerShdw>
                </a:effectLst>
              </a:rPr>
              <a:t> A appeals to you directly. What, if anything, would you do? Would you issue a correction, an editorial note of concern, or even consider retracting the paper? What is your responsibility in upholding both scientific progress and ethical conduct?</a:t>
            </a: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71646" y="289821"/>
            <a:ext cx="1072653" cy="1168147"/>
          </a:xfrm>
          <a:prstGeom prst="rect">
            <a:avLst/>
          </a:prstGeom>
          <a:noFill/>
          <a:ln>
            <a:noFill/>
          </a:ln>
        </p:spPr>
      </p:pic>
    </p:spTree>
    <p:extLst>
      <p:ext uri="{BB962C8B-B14F-4D97-AF65-F5344CB8AC3E}">
        <p14:creationId xmlns:p14="http://schemas.microsoft.com/office/powerpoint/2010/main" val="3001757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2"/>
          <p:cNvPicPr preferRelativeResize="0"/>
          <p:nvPr/>
        </p:nvPicPr>
        <p:blipFill rotWithShape="1">
          <a:blip r:embed="rId3">
            <a:alphaModFix/>
          </a:blip>
          <a:srcRect r="56463"/>
          <a:stretch/>
        </p:blipFill>
        <p:spPr>
          <a:xfrm flipH="1">
            <a:off x="0" y="0"/>
            <a:ext cx="12204700" cy="6858000"/>
          </a:xfrm>
          <a:prstGeom prst="rect">
            <a:avLst/>
          </a:prstGeom>
          <a:noFill/>
          <a:ln>
            <a:noFill/>
          </a:ln>
        </p:spPr>
      </p:pic>
      <p:sp>
        <p:nvSpPr>
          <p:cNvPr id="99" name="Google Shape;99;p2"/>
          <p:cNvSpPr/>
          <p:nvPr/>
        </p:nvSpPr>
        <p:spPr>
          <a:xfrm>
            <a:off x="-12700" y="0"/>
            <a:ext cx="6096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a:ea typeface="Arial"/>
                <a:cs typeface="Arial"/>
                <a:sym typeface="Arial"/>
              </a:rPr>
              <a:t>Course schedule</a:t>
            </a:r>
            <a:endParaRPr sz="3600" b="1" i="0" u="none" strike="noStrike" cap="none">
              <a:solidFill>
                <a:schemeClr val="lt1"/>
              </a:solidFill>
              <a:latin typeface="Arial"/>
              <a:ea typeface="Arial"/>
              <a:cs typeface="Arial"/>
              <a:sym typeface="Arial"/>
            </a:endParaRPr>
          </a:p>
        </p:txBody>
      </p:sp>
      <p:sp>
        <p:nvSpPr>
          <p:cNvPr id="100" name="Google Shape;100;p2"/>
          <p:cNvSpPr/>
          <p:nvPr/>
        </p:nvSpPr>
        <p:spPr>
          <a:xfrm>
            <a:off x="600753" y="4886490"/>
            <a:ext cx="11540447"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002060"/>
                </a:solidFill>
                <a:highlight>
                  <a:srgbClr val="FFFF00"/>
                </a:highlight>
                <a:latin typeface="Arial"/>
                <a:ea typeface="Arial"/>
                <a:cs typeface="Arial"/>
                <a:sym typeface="Arial"/>
              </a:rPr>
              <a:t>Certificate:</a:t>
            </a:r>
            <a:r>
              <a:rPr lang="en-US" sz="2800" b="1" i="0" u="none" strike="noStrike" cap="none">
                <a:solidFill>
                  <a:schemeClr val="lt1"/>
                </a:solidFill>
                <a:latin typeface="Arial"/>
                <a:ea typeface="Arial"/>
                <a:cs typeface="Arial"/>
                <a:sym typeface="Arial"/>
              </a:rPr>
              <a:t> at least </a:t>
            </a:r>
            <a:r>
              <a:rPr lang="en-US" sz="2800" b="1" i="0" u="none" strike="noStrike" cap="none">
                <a:solidFill>
                  <a:srgbClr val="FFFF00"/>
                </a:solidFill>
                <a:latin typeface="Arial"/>
                <a:ea typeface="Arial"/>
                <a:cs typeface="Arial"/>
                <a:sym typeface="Arial"/>
              </a:rPr>
              <a:t>80%</a:t>
            </a:r>
            <a:r>
              <a:rPr lang="en-US" sz="2800" b="1" i="0" u="none" strike="noStrike" cap="none">
                <a:solidFill>
                  <a:schemeClr val="lt1"/>
                </a:solidFill>
                <a:latin typeface="Arial"/>
                <a:ea typeface="Arial"/>
                <a:cs typeface="Arial"/>
                <a:sym typeface="Arial"/>
              </a:rPr>
              <a:t> of the in-person sessions attendance.</a:t>
            </a:r>
            <a:endParaRPr sz="2800" b="1" i="0" u="none" strike="noStrike" cap="none">
              <a:solidFill>
                <a:schemeClr val="lt1"/>
              </a:solidFill>
              <a:latin typeface="Arial"/>
              <a:ea typeface="Arial"/>
              <a:cs typeface="Arial"/>
              <a:sym typeface="Arial"/>
            </a:endParaRPr>
          </a:p>
        </p:txBody>
      </p:sp>
      <p:pic>
        <p:nvPicPr>
          <p:cNvPr id="101" name="Google Shape;101;p2"/>
          <p:cNvPicPr preferRelativeResize="0"/>
          <p:nvPr/>
        </p:nvPicPr>
        <p:blipFill rotWithShape="1">
          <a:blip r:embed="rId4">
            <a:alphaModFix/>
          </a:blip>
          <a:srcRect/>
          <a:stretch/>
        </p:blipFill>
        <p:spPr>
          <a:xfrm>
            <a:off x="600753" y="738554"/>
            <a:ext cx="10626049" cy="4055397"/>
          </a:xfrm>
          <a:prstGeom prst="rect">
            <a:avLst/>
          </a:prstGeom>
          <a:noFill/>
          <a:ln>
            <a:noFill/>
          </a:ln>
        </p:spPr>
      </p:pic>
      <p:sp>
        <p:nvSpPr>
          <p:cNvPr id="102" name="Google Shape;102;p2"/>
          <p:cNvSpPr/>
          <p:nvPr/>
        </p:nvSpPr>
        <p:spPr>
          <a:xfrm flipH="1">
            <a:off x="10651547" y="3845503"/>
            <a:ext cx="854855" cy="439947"/>
          </a:xfrm>
          <a:prstGeom prst="rightArrow">
            <a:avLst>
              <a:gd name="adj1" fmla="val 50000"/>
              <a:gd name="adj2" fmla="val 50000"/>
            </a:avLst>
          </a:prstGeom>
          <a:solidFill>
            <a:srgbClr val="FF0000"/>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Open Science</a:t>
            </a: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L="342900" marR="0" lvl="0" indent="-342900" algn="just" rtl="0">
              <a:lnSpc>
                <a:spcPct val="100000"/>
              </a:lnSpc>
              <a:spcBef>
                <a:spcPts val="0"/>
              </a:spcBef>
              <a:spcAft>
                <a:spcPts val="0"/>
              </a:spcAft>
              <a:buFont typeface="Arial" panose="020B0604020202020204" pitchFamily="34" charset="0"/>
              <a:buChar char="•"/>
            </a:pPr>
            <a:endParaRPr lang="en-GB" sz="2400" dirty="0">
              <a:solidFill>
                <a:schemeClr val="bg1"/>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r>
              <a:rPr lang="en-GB" sz="2400" b="1" dirty="0">
                <a:solidFill>
                  <a:schemeClr val="bg1"/>
                </a:solidFill>
                <a:effectLst>
                  <a:outerShdw blurRad="38100" dist="38100" dir="2700000" algn="tl">
                    <a:srgbClr val="000000">
                      <a:alpha val="43137"/>
                    </a:srgbClr>
                  </a:outerShdw>
                </a:effectLst>
              </a:rPr>
              <a:t>What is the single most important lesson from the "Nightingale" case that you will carry forward, either as a future researcher planning to share your work, as a scientist who might use someone else's open data, or as a citizen reading about the next big scientific "breakthrough"?</a:t>
            </a: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71646" y="289821"/>
            <a:ext cx="1072653" cy="1168147"/>
          </a:xfrm>
          <a:prstGeom prst="rect">
            <a:avLst/>
          </a:prstGeom>
          <a:noFill/>
          <a:ln>
            <a:noFill/>
          </a:ln>
        </p:spPr>
      </p:pic>
    </p:spTree>
    <p:extLst>
      <p:ext uri="{BB962C8B-B14F-4D97-AF65-F5344CB8AC3E}">
        <p14:creationId xmlns:p14="http://schemas.microsoft.com/office/powerpoint/2010/main" val="135097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4"/>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116" name="Google Shape;116;p4"/>
          <p:cNvSpPr/>
          <p:nvPr/>
        </p:nvSpPr>
        <p:spPr>
          <a:xfrm>
            <a:off x="-369625" y="236875"/>
            <a:ext cx="12922454" cy="1937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3600"/>
              <a:buFont typeface="Calibri"/>
              <a:buNone/>
            </a:pPr>
            <a:r>
              <a:rPr lang="en-US" sz="4400" b="1" u="none" strike="noStrike" cap="none" dirty="0">
                <a:solidFill>
                  <a:srgbClr val="FFFF00"/>
                </a:solidFill>
                <a:effectLst>
                  <a:outerShdw blurRad="38100" dist="38100" dir="2700000" algn="tl">
                    <a:srgbClr val="000000">
                      <a:alpha val="43137"/>
                    </a:srgbClr>
                  </a:outerShdw>
                </a:effectLst>
                <a:latin typeface="Arial"/>
                <a:ea typeface="Arial"/>
                <a:cs typeface="Arial"/>
                <a:sym typeface="Arial"/>
              </a:rPr>
              <a:t>Ethics in Science and Open </a:t>
            </a:r>
            <a:r>
              <a:rPr lang="en-US" sz="4400" b="1" dirty="0">
                <a:solidFill>
                  <a:srgbClr val="FFFF00"/>
                </a:solidFill>
                <a:effectLst>
                  <a:outerShdw blurRad="38100" dist="38100" dir="2700000" algn="tl">
                    <a:srgbClr val="000000">
                      <a:alpha val="43137"/>
                    </a:srgbClr>
                  </a:outerShdw>
                </a:effectLst>
              </a:rPr>
              <a:t>Sc</a:t>
            </a:r>
            <a:r>
              <a:rPr lang="en-US" sz="4400" b="1" u="none" strike="noStrike" cap="none" dirty="0">
                <a:solidFill>
                  <a:srgbClr val="FFFF00"/>
                </a:solidFill>
                <a:effectLst>
                  <a:outerShdw blurRad="38100" dist="38100" dir="2700000" algn="tl">
                    <a:srgbClr val="000000">
                      <a:alpha val="43137"/>
                    </a:srgbClr>
                  </a:outerShdw>
                </a:effectLst>
                <a:latin typeface="Arial"/>
                <a:ea typeface="Arial"/>
                <a:cs typeface="Arial"/>
                <a:sym typeface="Arial"/>
              </a:rPr>
              <a:t>ience</a:t>
            </a:r>
            <a:endParaRPr sz="4400" b="1" u="none" strike="noStrike" cap="none" dirty="0">
              <a:solidFill>
                <a:srgbClr val="FFFF00"/>
              </a:solidFill>
              <a:effectLst>
                <a:outerShdw blurRad="38100" dist="38100" dir="2700000" algn="tl">
                  <a:srgbClr val="000000">
                    <a:alpha val="43137"/>
                  </a:srgbClr>
                </a:outerShdw>
              </a:effectLst>
              <a:latin typeface="Arial"/>
              <a:ea typeface="Arial"/>
              <a:cs typeface="Arial"/>
              <a:sym typeface="Arial"/>
            </a:endParaRPr>
          </a:p>
        </p:txBody>
      </p:sp>
      <p:sp>
        <p:nvSpPr>
          <p:cNvPr id="117" name="Google Shape;117;p4"/>
          <p:cNvSpPr/>
          <p:nvPr/>
        </p:nvSpPr>
        <p:spPr>
          <a:xfrm>
            <a:off x="228125" y="1532683"/>
            <a:ext cx="11672700" cy="2256988"/>
          </a:xfrm>
          <a:prstGeom prst="rect">
            <a:avLst/>
          </a:prstGeom>
          <a:noFill/>
          <a:ln>
            <a:noFill/>
          </a:ln>
        </p:spPr>
        <p:txBody>
          <a:bodyPr spcFirstLastPara="1" wrap="square" lIns="91425" tIns="45700" rIns="91425" bIns="45700" anchor="t" anchorCtr="0">
            <a:spAutoFit/>
          </a:bodyPr>
          <a:lstStyle/>
          <a:p>
            <a:pPr marL="457200" marR="0" lvl="0" indent="-425450" rtl="0">
              <a:lnSpc>
                <a:spcPct val="100000"/>
              </a:lnSpc>
              <a:spcBef>
                <a:spcPts val="1000"/>
              </a:spcBef>
              <a:spcAft>
                <a:spcPts val="0"/>
              </a:spcAft>
              <a:buClr>
                <a:schemeClr val="lt1"/>
              </a:buClr>
              <a:buSzPts val="3100"/>
              <a:buFont typeface="Calibri"/>
              <a:buChar char="●"/>
            </a:pPr>
            <a:endParaRPr lang="en-US" sz="3100" b="1" i="1" dirty="0">
              <a:solidFill>
                <a:schemeClr val="lt1"/>
              </a:solidFill>
              <a:latin typeface="Calibri"/>
              <a:ea typeface="Calibri"/>
              <a:cs typeface="Calibri"/>
              <a:sym typeface="Calibri"/>
            </a:endParaRPr>
          </a:p>
          <a:p>
            <a:pPr marL="457200" marR="0" lvl="0" indent="-425450" rtl="0">
              <a:lnSpc>
                <a:spcPct val="100000"/>
              </a:lnSpc>
              <a:spcBef>
                <a:spcPts val="1000"/>
              </a:spcBef>
              <a:spcAft>
                <a:spcPts val="0"/>
              </a:spcAft>
              <a:buClr>
                <a:schemeClr val="lt1"/>
              </a:buClr>
              <a:buSzPts val="3100"/>
              <a:buFont typeface="Calibri"/>
              <a:buChar char="●"/>
            </a:pPr>
            <a:r>
              <a:rPr lang="en-US" sz="3100" b="1" i="1" dirty="0">
                <a:solidFill>
                  <a:schemeClr val="lt1"/>
                </a:solidFill>
                <a:latin typeface="Calibri"/>
                <a:ea typeface="Calibri"/>
                <a:cs typeface="Calibri"/>
                <a:sym typeface="Calibri"/>
              </a:rPr>
              <a:t>Understand and acknowledge different points of view about research ethics and open science</a:t>
            </a:r>
            <a:br>
              <a:rPr lang="en-US" sz="3100" b="1" i="1" dirty="0">
                <a:solidFill>
                  <a:schemeClr val="lt1"/>
                </a:solidFill>
                <a:latin typeface="Calibri"/>
                <a:ea typeface="Calibri"/>
                <a:cs typeface="Calibri"/>
                <a:sym typeface="Calibri"/>
              </a:rPr>
            </a:br>
            <a:endParaRPr sz="3100" b="1" i="1" dirty="0">
              <a:solidFill>
                <a:schemeClr val="lt1"/>
              </a:solidFill>
              <a:latin typeface="Calibri"/>
              <a:ea typeface="Calibri"/>
              <a:cs typeface="Calibri"/>
              <a:sym typeface="Calibri"/>
            </a:endParaRPr>
          </a:p>
        </p:txBody>
      </p:sp>
      <p:grpSp>
        <p:nvGrpSpPr>
          <p:cNvPr id="118" name="Google Shape;118;p4"/>
          <p:cNvGrpSpPr/>
          <p:nvPr/>
        </p:nvGrpSpPr>
        <p:grpSpPr>
          <a:xfrm>
            <a:off x="9894822" y="4691082"/>
            <a:ext cx="1669649" cy="1645283"/>
            <a:chOff x="6287197" y="2574364"/>
            <a:chExt cx="5018792" cy="4116294"/>
          </a:xfrm>
        </p:grpSpPr>
        <p:pic>
          <p:nvPicPr>
            <p:cNvPr id="119" name="Google Shape;119;p4"/>
            <p:cNvPicPr preferRelativeResize="0"/>
            <p:nvPr/>
          </p:nvPicPr>
          <p:blipFill rotWithShape="1">
            <a:blip r:embed="rId4">
              <a:alphaModFix/>
            </a:blip>
            <a:srcRect/>
            <a:stretch/>
          </p:blipFill>
          <p:spPr>
            <a:xfrm>
              <a:off x="7189695" y="2574364"/>
              <a:ext cx="4116294" cy="4116294"/>
            </a:xfrm>
            <a:prstGeom prst="rect">
              <a:avLst/>
            </a:prstGeom>
            <a:noFill/>
            <a:ln>
              <a:noFill/>
            </a:ln>
          </p:spPr>
        </p:pic>
        <p:sp>
          <p:nvSpPr>
            <p:cNvPr id="120" name="Google Shape;120;p4"/>
            <p:cNvSpPr/>
            <p:nvPr/>
          </p:nvSpPr>
          <p:spPr>
            <a:xfrm>
              <a:off x="6287197" y="2912868"/>
              <a:ext cx="4839786" cy="923330"/>
            </a:xfrm>
            <a:prstGeom prst="rect">
              <a:avLst/>
            </a:prstGeom>
          </p:spPr>
          <p:txBody>
            <a:bodyPr>
              <a:prstTxWarp prst="textPlain">
                <a:avLst/>
              </a:prstTxWarp>
            </a:bodyPr>
            <a:lstStyle/>
            <a:p>
              <a:pPr lvl="0" algn="ctr"/>
              <a:r>
                <a:rPr b="1" i="0">
                  <a:ln w="5100" cap="flat" cmpd="sng">
                    <a:solidFill>
                      <a:schemeClr val="accent2"/>
                    </a:solidFill>
                    <a:prstDash val="solid"/>
                    <a:round/>
                    <a:headEnd type="none" w="sm" len="sm"/>
                    <a:tailEnd type="none" w="sm" len="sm"/>
                  </a:ln>
                  <a:solidFill>
                    <a:srgbClr val="FFFFFF"/>
                  </a:solidFill>
                  <a:latin typeface="Calibri"/>
                </a:rPr>
                <a:t>Learning</a:t>
              </a:r>
            </a:p>
          </p:txBody>
        </p:sp>
        <p:sp>
          <p:nvSpPr>
            <p:cNvPr id="121" name="Google Shape;121;p4"/>
            <p:cNvSpPr/>
            <p:nvPr/>
          </p:nvSpPr>
          <p:spPr>
            <a:xfrm>
              <a:off x="6466203" y="5453295"/>
              <a:ext cx="4839786" cy="923330"/>
            </a:xfrm>
            <a:prstGeom prst="rect">
              <a:avLst/>
            </a:prstGeom>
          </p:spPr>
          <p:txBody>
            <a:bodyPr>
              <a:prstTxWarp prst="textPlain">
                <a:avLst/>
              </a:prstTxWarp>
            </a:bodyPr>
            <a:lstStyle/>
            <a:p>
              <a:pPr lvl="0" algn="ctr"/>
              <a:r>
                <a:rPr b="1" i="0">
                  <a:ln w="5100" cap="flat" cmpd="sng">
                    <a:solidFill>
                      <a:schemeClr val="accent2"/>
                    </a:solidFill>
                    <a:prstDash val="solid"/>
                    <a:round/>
                    <a:headEnd type="none" w="sm" len="sm"/>
                    <a:tailEnd type="none" w="sm" len="sm"/>
                  </a:ln>
                  <a:solidFill>
                    <a:srgbClr val="FFFFFF"/>
                  </a:solidFill>
                  <a:latin typeface="Calibri"/>
                </a:rPr>
                <a:t>Goals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3"/>
          <p:cNvPicPr preferRelativeResize="0"/>
          <p:nvPr/>
        </p:nvPicPr>
        <p:blipFill rotWithShape="1">
          <a:blip r:embed="rId3">
            <a:alphaModFix/>
          </a:blip>
          <a:srcRect r="56463"/>
          <a:stretch/>
        </p:blipFill>
        <p:spPr>
          <a:xfrm flipH="1">
            <a:off x="-2" y="0"/>
            <a:ext cx="12204702" cy="6857999"/>
          </a:xfrm>
          <a:prstGeom prst="rect">
            <a:avLst/>
          </a:prstGeom>
          <a:noFill/>
          <a:ln>
            <a:noFill/>
          </a:ln>
        </p:spPr>
      </p:pic>
      <p:sp>
        <p:nvSpPr>
          <p:cNvPr id="108" name="Google Shape;108;p3"/>
          <p:cNvSpPr/>
          <p:nvPr/>
        </p:nvSpPr>
        <p:spPr>
          <a:xfrm>
            <a:off x="-111760" y="1595535"/>
            <a:ext cx="12303760" cy="463699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3600"/>
              <a:buFont typeface="Calibri"/>
              <a:buNone/>
            </a:pPr>
            <a:r>
              <a:rPr lang="en-US" sz="5500" b="1" i="0" u="none" strike="noStrike" cap="none" dirty="0">
                <a:solidFill>
                  <a:srgbClr val="FFFF00"/>
                </a:solidFill>
                <a:effectLst>
                  <a:outerShdw blurRad="38100" dist="38100" dir="2700000" algn="tl">
                    <a:srgbClr val="000000">
                      <a:alpha val="43137"/>
                    </a:srgbClr>
                  </a:outerShdw>
                </a:effectLst>
                <a:sym typeface="Arial"/>
              </a:rPr>
              <a:t>Ethical Considerations</a:t>
            </a:r>
            <a:endParaRPr sz="5500" b="1" i="1" u="none" strike="noStrike" cap="none" dirty="0">
              <a:solidFill>
                <a:schemeClr val="accent2"/>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Ethics in Science</a:t>
            </a:r>
          </a:p>
          <a:p>
            <a:pPr marL="0" marR="0" lvl="0" indent="0" algn="just" rtl="0">
              <a:lnSpc>
                <a:spcPct val="100000"/>
              </a:lnSpc>
              <a:spcBef>
                <a:spcPts val="0"/>
              </a:spcBef>
              <a:spcAft>
                <a:spcPts val="0"/>
              </a:spcAft>
              <a:buClr>
                <a:srgbClr val="FFE599"/>
              </a:buClr>
              <a:buSzPts val="5500"/>
              <a:buFont typeface="Arial"/>
              <a:buNone/>
            </a:pPr>
            <a:endParaRPr lang="en-US" b="1"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Clr>
                <a:srgbClr val="FFE599"/>
              </a:buClr>
              <a:buSzPts val="5500"/>
              <a:buFont typeface="Arial"/>
              <a:buNone/>
            </a:pPr>
            <a:r>
              <a:rPr lang="en-US" sz="2800" b="1" dirty="0">
                <a:solidFill>
                  <a:schemeClr val="bg1"/>
                </a:solidFill>
                <a:effectLst>
                  <a:outerShdw blurRad="38100" dist="38100" dir="2700000" algn="tl">
                    <a:srgbClr val="000000">
                      <a:alpha val="43137"/>
                    </a:srgbClr>
                  </a:outerShdw>
                </a:effectLst>
              </a:rPr>
              <a:t>Once upon a time…</a:t>
            </a:r>
            <a:endParaRPr lang="en-US" sz="3600" b="1" dirty="0">
              <a:solidFill>
                <a:schemeClr val="bg1"/>
              </a:solidFill>
              <a:effectLst>
                <a:outerShdw blurRad="38100" dist="38100" dir="2700000" algn="tl">
                  <a:srgbClr val="000000">
                    <a:alpha val="43137"/>
                  </a:srgbClr>
                </a:outerShdw>
              </a:effectLst>
            </a:endParaRPr>
          </a:p>
          <a:p>
            <a:pPr marL="0" marR="0" lvl="0" indent="0" rtl="0">
              <a:lnSpc>
                <a:spcPct val="100000"/>
              </a:lnSpc>
              <a:spcBef>
                <a:spcPts val="0"/>
              </a:spcBef>
              <a:spcAft>
                <a:spcPts val="0"/>
              </a:spcAft>
              <a:buClr>
                <a:srgbClr val="FFE599"/>
              </a:buClr>
              <a:buSzPts val="5500"/>
              <a:buFont typeface="Arial"/>
              <a:buNone/>
            </a:pPr>
            <a:endParaRPr sz="4200" dirty="0">
              <a:solidFill>
                <a:srgbClr val="FFFF00"/>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endParaRPr lang="en-GB" sz="1800" b="1" dirty="0">
              <a:solidFill>
                <a:schemeClr val="bg1"/>
              </a:solidFill>
              <a:effectLst>
                <a:outerShdw blurRad="38100" dist="38100" dir="2700000" algn="tl">
                  <a:srgbClr val="000000">
                    <a:alpha val="43137"/>
                  </a:srgbClr>
                </a:outerShdw>
              </a:effectLst>
            </a:endParaRPr>
          </a:p>
        </p:txBody>
      </p:sp>
      <p:pic>
        <p:nvPicPr>
          <p:cNvPr id="7" name="Picture 6">
            <a:extLst>
              <a:ext uri="{FF2B5EF4-FFF2-40B4-BE49-F238E27FC236}">
                <a16:creationId xmlns:a16="http://schemas.microsoft.com/office/drawing/2014/main" id="{1216B878-9797-4BE7-A07B-4C1557A47386}"/>
              </a:ext>
            </a:extLst>
          </p:cNvPr>
          <p:cNvPicPr>
            <a:picLocks noChangeAspect="1"/>
          </p:cNvPicPr>
          <p:nvPr/>
        </p:nvPicPr>
        <p:blipFill>
          <a:blip r:embed="rId4"/>
          <a:stretch>
            <a:fillRect/>
          </a:stretch>
        </p:blipFill>
        <p:spPr>
          <a:xfrm>
            <a:off x="2348387" y="1776550"/>
            <a:ext cx="7157191" cy="4771462"/>
          </a:xfrm>
          <a:prstGeom prst="rect">
            <a:avLst/>
          </a:prstGeom>
          <a:ln w="57150">
            <a:solidFill>
              <a:schemeClr val="bg1"/>
            </a:solidFill>
          </a:ln>
          <a:effectLst>
            <a:outerShdw blurRad="50800" dist="38100" dir="2700000" algn="tl" rotWithShape="0">
              <a:prstClr val="black">
                <a:alpha val="40000"/>
              </a:prst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Ethics in Science</a:t>
            </a:r>
          </a:p>
          <a:p>
            <a:pPr marL="0" marR="0" lvl="0" indent="0" algn="just" rtl="0">
              <a:lnSpc>
                <a:spcPct val="100000"/>
              </a:lnSpc>
              <a:spcBef>
                <a:spcPts val="0"/>
              </a:spcBef>
              <a:spcAft>
                <a:spcPts val="0"/>
              </a:spcAft>
              <a:buNone/>
            </a:pPr>
            <a:endParaRPr lang="en-US" sz="1800" b="1" dirty="0">
              <a:solidFill>
                <a:srgbClr val="FFFF00"/>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rgbClr val="FFFF00"/>
              </a:solidFill>
              <a:effectLst>
                <a:outerShdw blurRad="38100" dist="38100" dir="2700000" algn="tl">
                  <a:srgbClr val="000000">
                    <a:alpha val="43137"/>
                  </a:srgbClr>
                </a:outerShdw>
              </a:effectLst>
            </a:endParaRP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1. Who has the right to make a decision that affects the entire planet's climate system?</a:t>
            </a: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2. The risks are enormous and not fully understood. Is it ethical to conduct an experiment where the "subjects" (people in affected nations) have not consented and may suffer catastrophic harm?</a:t>
            </a: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3. Proponents argue that the risks of unchecked climate change are far greater than the risks of the experiment. Is this a valid ethical justification?</a:t>
            </a: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4. Should we forbid actions with potentially catastrophic but uncertain outcomes (the precautionary principle), or do we have a moral obligation to pursue radical solutions to a crisis?</a:t>
            </a:r>
            <a:endParaRPr lang="en-GB" sz="3200" b="1" dirty="0">
              <a:solidFill>
                <a:schemeClr val="bg1"/>
              </a:solidFill>
              <a:effectLst>
                <a:outerShdw blurRad="38100" dist="38100" dir="2700000" algn="tl">
                  <a:srgbClr val="000000">
                    <a:alpha val="43137"/>
                  </a:srgbClr>
                </a:outerShdw>
              </a:effectLst>
            </a:endParaRPr>
          </a:p>
        </p:txBody>
      </p:sp>
      <p:pic>
        <p:nvPicPr>
          <p:cNvPr id="6" name="Google Shape;117;g372315af4a2_0_9">
            <a:extLst>
              <a:ext uri="{FF2B5EF4-FFF2-40B4-BE49-F238E27FC236}">
                <a16:creationId xmlns:a16="http://schemas.microsoft.com/office/drawing/2014/main" id="{75D1B673-CFAE-4AF0-8AC8-2455C98320A9}"/>
              </a:ext>
            </a:extLst>
          </p:cNvPr>
          <p:cNvPicPr preferRelativeResize="0"/>
          <p:nvPr/>
        </p:nvPicPr>
        <p:blipFill>
          <a:blip r:embed="rId4"/>
          <a:srcRect/>
          <a:stretch/>
        </p:blipFill>
        <p:spPr>
          <a:xfrm>
            <a:off x="11027755" y="277249"/>
            <a:ext cx="1022039" cy="1143448"/>
          </a:xfrm>
          <a:prstGeom prst="rect">
            <a:avLst/>
          </a:prstGeom>
          <a:noFill/>
          <a:ln>
            <a:noFill/>
          </a:ln>
        </p:spPr>
      </p:pic>
    </p:spTree>
    <p:extLst>
      <p:ext uri="{BB962C8B-B14F-4D97-AF65-F5344CB8AC3E}">
        <p14:creationId xmlns:p14="http://schemas.microsoft.com/office/powerpoint/2010/main" val="175125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Ethics in Science</a:t>
            </a:r>
          </a:p>
          <a:p>
            <a:pPr marL="0" marR="0" lvl="0" indent="0" rtl="0">
              <a:lnSpc>
                <a:spcPct val="100000"/>
              </a:lnSpc>
              <a:spcBef>
                <a:spcPts val="0"/>
              </a:spcBef>
              <a:spcAft>
                <a:spcPts val="0"/>
              </a:spcAft>
              <a:buClr>
                <a:srgbClr val="FFE599"/>
              </a:buClr>
              <a:buSzPts val="5500"/>
              <a:buFont typeface="Arial"/>
              <a:buNone/>
            </a:pPr>
            <a:endParaRPr sz="4200" dirty="0">
              <a:solidFill>
                <a:srgbClr val="FFFF00"/>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r>
              <a:rPr lang="en-GB" sz="3600" b="1" dirty="0">
                <a:solidFill>
                  <a:schemeClr val="bg1"/>
                </a:solidFill>
                <a:effectLst>
                  <a:outerShdw blurRad="38100" dist="38100" dir="2700000" algn="tl">
                    <a:srgbClr val="000000">
                      <a:alpha val="43137"/>
                    </a:srgbClr>
                  </a:outerShdw>
                </a:effectLst>
              </a:rPr>
              <a:t>Four perspectives…</a:t>
            </a:r>
          </a:p>
          <a:p>
            <a:pPr marR="0" lvl="0" algn="just" rtl="0">
              <a:lnSpc>
                <a:spcPct val="100000"/>
              </a:lnSpc>
              <a:spcBef>
                <a:spcPts val="0"/>
              </a:spcBef>
              <a:spcAft>
                <a:spcPts val="0"/>
              </a:spcAft>
            </a:pPr>
            <a:endParaRPr lang="en-GB" sz="1800" b="1" dirty="0">
              <a:solidFill>
                <a:schemeClr val="bg1"/>
              </a:solidFill>
              <a:effectLst>
                <a:outerShdw blurRad="38100" dist="38100" dir="2700000" algn="tl">
                  <a:srgbClr val="000000">
                    <a:alpha val="43137"/>
                  </a:srgbClr>
                </a:outerShdw>
              </a:effectLst>
            </a:endParaRPr>
          </a:p>
          <a:p>
            <a:pPr marL="457200" lvl="2" indent="-457200" algn="just">
              <a:lnSpc>
                <a:spcPct val="200000"/>
              </a:lnSpc>
              <a:buFont typeface="Arial" panose="020B0604020202020204" pitchFamily="34" charset="0"/>
              <a:buChar char="•"/>
            </a:pPr>
            <a:r>
              <a:rPr lang="en-GB" sz="3200" b="1" dirty="0">
                <a:solidFill>
                  <a:srgbClr val="FFC000"/>
                </a:solidFill>
                <a:effectLst>
                  <a:outerShdw blurRad="38100" dist="38100" dir="2700000" algn="tl">
                    <a:srgbClr val="000000">
                      <a:alpha val="43137"/>
                    </a:srgbClr>
                  </a:outerShdw>
                </a:effectLst>
              </a:rPr>
              <a:t>Universalists</a:t>
            </a:r>
          </a:p>
          <a:p>
            <a:pPr marL="457200" lvl="2" indent="-457200" algn="just">
              <a:lnSpc>
                <a:spcPct val="200000"/>
              </a:lnSpc>
              <a:buFont typeface="Arial" panose="020B0604020202020204" pitchFamily="34" charset="0"/>
              <a:buChar char="•"/>
            </a:pPr>
            <a:r>
              <a:rPr lang="en-GB" sz="3200" b="1" dirty="0">
                <a:solidFill>
                  <a:srgbClr val="92D050"/>
                </a:solidFill>
                <a:effectLst>
                  <a:outerShdw blurRad="38100" dist="38100" dir="2700000" algn="tl">
                    <a:srgbClr val="000000">
                      <a:alpha val="43137"/>
                    </a:srgbClr>
                  </a:outerShdw>
                </a:effectLst>
              </a:rPr>
              <a:t>Contextualists</a:t>
            </a:r>
          </a:p>
          <a:p>
            <a:pPr marL="457200" lvl="2" indent="-457200" algn="just">
              <a:lnSpc>
                <a:spcPct val="200000"/>
              </a:lnSpc>
              <a:buFont typeface="Arial" panose="020B0604020202020204" pitchFamily="34" charset="0"/>
              <a:buChar char="•"/>
            </a:pPr>
            <a:r>
              <a:rPr lang="en-GB" sz="3200" b="1" dirty="0">
                <a:solidFill>
                  <a:srgbClr val="00B0F0"/>
                </a:solidFill>
                <a:effectLst>
                  <a:outerShdw blurRad="38100" dist="38100" dir="2700000" algn="tl">
                    <a:srgbClr val="000000">
                      <a:alpha val="43137"/>
                    </a:srgbClr>
                  </a:outerShdw>
                </a:effectLst>
              </a:rPr>
              <a:t>Justice-Oriented Advocates</a:t>
            </a:r>
          </a:p>
          <a:p>
            <a:pPr marL="457200" lvl="2" indent="-457200" algn="just">
              <a:lnSpc>
                <a:spcPct val="200000"/>
              </a:lnSpc>
              <a:buFont typeface="Arial" panose="020B0604020202020204" pitchFamily="34" charset="0"/>
              <a:buChar char="•"/>
            </a:pPr>
            <a:r>
              <a:rPr lang="en-GB" sz="3200" b="1" dirty="0">
                <a:solidFill>
                  <a:srgbClr val="FF4F4F"/>
                </a:solidFill>
                <a:effectLst>
                  <a:outerShdw blurRad="38100" dist="38100" dir="2700000" algn="tl">
                    <a:srgbClr val="000000">
                      <a:alpha val="43137"/>
                    </a:srgbClr>
                  </a:outerShdw>
                </a:effectLst>
              </a:rPr>
              <a:t>Scientific Freedom Advocates</a:t>
            </a:r>
          </a:p>
          <a:p>
            <a:pPr marR="0" lvl="0" algn="just" rtl="0">
              <a:lnSpc>
                <a:spcPct val="100000"/>
              </a:lnSpc>
              <a:spcBef>
                <a:spcPts val="0"/>
              </a:spcBef>
              <a:spcAft>
                <a:spcPts val="0"/>
              </a:spcAft>
            </a:pPr>
            <a:endParaRPr lang="en-GB" sz="1800" b="1" dirty="0">
              <a:solidFill>
                <a:schemeClr val="bg1"/>
              </a:solidFill>
              <a:effectLst>
                <a:outerShdw blurRad="38100" dist="38100" dir="2700000" algn="tl">
                  <a:srgbClr val="000000">
                    <a:alpha val="43137"/>
                  </a:srgbClr>
                </a:outerShdw>
              </a:effectLst>
            </a:endParaRPr>
          </a:p>
          <a:p>
            <a:pPr marR="0" lvl="0" algn="just" rtl="0">
              <a:lnSpc>
                <a:spcPct val="100000"/>
              </a:lnSpc>
              <a:spcBef>
                <a:spcPts val="0"/>
              </a:spcBef>
              <a:spcAft>
                <a:spcPts val="0"/>
              </a:spcAft>
            </a:pPr>
            <a:endParaRPr lang="en-GB" sz="1800" b="1" dirty="0">
              <a:solidFill>
                <a:schemeClr val="bg1"/>
              </a:solidFill>
              <a:effectLst>
                <a:outerShdw blurRad="38100" dist="38100" dir="2700000" algn="tl">
                  <a:srgbClr val="000000">
                    <a:alpha val="43137"/>
                  </a:srgbClr>
                </a:outerShdw>
              </a:effectLst>
            </a:endParaRP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95925" y="279399"/>
            <a:ext cx="1062747" cy="1188992"/>
          </a:xfrm>
          <a:prstGeom prst="rect">
            <a:avLst/>
          </a:prstGeom>
          <a:noFill/>
          <a:ln>
            <a:noFill/>
          </a:ln>
        </p:spPr>
      </p:pic>
    </p:spTree>
    <p:extLst>
      <p:ext uri="{BB962C8B-B14F-4D97-AF65-F5344CB8AC3E}">
        <p14:creationId xmlns:p14="http://schemas.microsoft.com/office/powerpoint/2010/main" val="74602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Ethics in Science</a:t>
            </a:r>
          </a:p>
          <a:p>
            <a:pPr marL="0" marR="0" lvl="0" indent="0" algn="just" rtl="0">
              <a:lnSpc>
                <a:spcPct val="100000"/>
              </a:lnSpc>
              <a:spcBef>
                <a:spcPts val="0"/>
              </a:spcBef>
              <a:spcAft>
                <a:spcPts val="0"/>
              </a:spcAft>
              <a:buNone/>
            </a:pPr>
            <a:endParaRPr lang="en-US" sz="1800" b="1" dirty="0">
              <a:solidFill>
                <a:srgbClr val="FFFF00"/>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rgbClr val="FFFF00"/>
              </a:solidFill>
              <a:effectLst>
                <a:outerShdw blurRad="38100" dist="38100" dir="2700000" algn="tl">
                  <a:srgbClr val="000000">
                    <a:alpha val="43137"/>
                  </a:srgbClr>
                </a:outerShdw>
              </a:effectLst>
            </a:endParaRP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1. Who has the right to make a decision that affects the entire planet's climate system?</a:t>
            </a: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2. The risks are enormous and not fully understood. Is it ethical to conduct an experiment where the "subjects" (people in affected nations) have not consented and may suffer catastrophic harm?</a:t>
            </a: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3. Proponents argue that the risks of unchecked climate change are far greater than the risks of the experiment. Is this a valid ethical justification?</a:t>
            </a:r>
          </a:p>
          <a:p>
            <a:pPr marR="0" lvl="0" algn="just" rtl="0">
              <a:lnSpc>
                <a:spcPct val="100000"/>
              </a:lnSpc>
              <a:spcBef>
                <a:spcPts val="1200"/>
              </a:spcBef>
              <a:spcAft>
                <a:spcPts val="600"/>
              </a:spcAft>
            </a:pPr>
            <a:r>
              <a:rPr lang="en-GB" sz="2400" b="1" dirty="0">
                <a:solidFill>
                  <a:schemeClr val="bg1"/>
                </a:solidFill>
                <a:effectLst>
                  <a:outerShdw blurRad="38100" dist="38100" dir="2700000" algn="tl">
                    <a:srgbClr val="000000">
                      <a:alpha val="43137"/>
                    </a:srgbClr>
                  </a:outerShdw>
                </a:effectLst>
              </a:rPr>
              <a:t>4. Should we forbid actions with potentially catastrophic but uncertain outcomes (the precautionary principle), or do we have a moral obligation to pursue radical solutions to a crisis?</a:t>
            </a:r>
            <a:endParaRPr lang="en-GB" sz="3200" b="1" dirty="0">
              <a:solidFill>
                <a:schemeClr val="bg1"/>
              </a:solidFill>
              <a:effectLst>
                <a:outerShdw blurRad="38100" dist="38100" dir="2700000" algn="tl">
                  <a:srgbClr val="000000">
                    <a:alpha val="43137"/>
                  </a:srgbClr>
                </a:outerShdw>
              </a:effectLst>
            </a:endParaRPr>
          </a:p>
        </p:txBody>
      </p:sp>
      <p:pic>
        <p:nvPicPr>
          <p:cNvPr id="8" name="Google Shape;117;g372315af4a2_0_9">
            <a:extLst>
              <a:ext uri="{FF2B5EF4-FFF2-40B4-BE49-F238E27FC236}">
                <a16:creationId xmlns:a16="http://schemas.microsoft.com/office/drawing/2014/main" id="{99FEC2C4-4D80-4BCB-9174-C71C7531D164}"/>
              </a:ext>
            </a:extLst>
          </p:cNvPr>
          <p:cNvPicPr preferRelativeResize="0"/>
          <p:nvPr/>
        </p:nvPicPr>
        <p:blipFill>
          <a:blip r:embed="rId4"/>
          <a:srcRect/>
          <a:stretch/>
        </p:blipFill>
        <p:spPr>
          <a:xfrm>
            <a:off x="11054619" y="97101"/>
            <a:ext cx="1019882" cy="1168147"/>
          </a:xfrm>
          <a:prstGeom prst="rect">
            <a:avLst/>
          </a:prstGeom>
          <a:noFill/>
          <a:ln>
            <a:noFill/>
          </a:ln>
        </p:spPr>
      </p:pic>
      <p:pic>
        <p:nvPicPr>
          <p:cNvPr id="9" name="Google Shape;117;g372315af4a2_0_9">
            <a:extLst>
              <a:ext uri="{FF2B5EF4-FFF2-40B4-BE49-F238E27FC236}">
                <a16:creationId xmlns:a16="http://schemas.microsoft.com/office/drawing/2014/main" id="{AF587FED-7BBC-47F0-A110-05E101AD6B3A}"/>
              </a:ext>
            </a:extLst>
          </p:cNvPr>
          <p:cNvPicPr preferRelativeResize="0"/>
          <p:nvPr/>
        </p:nvPicPr>
        <p:blipFill>
          <a:blip r:embed="rId5"/>
          <a:srcRect/>
          <a:stretch/>
        </p:blipFill>
        <p:spPr>
          <a:xfrm>
            <a:off x="10322236" y="97100"/>
            <a:ext cx="1031564" cy="1143448"/>
          </a:xfrm>
          <a:prstGeom prst="rect">
            <a:avLst/>
          </a:prstGeom>
          <a:noFill/>
          <a:ln>
            <a:noFill/>
          </a:ln>
        </p:spPr>
      </p:pic>
    </p:spTree>
    <p:extLst>
      <p:ext uri="{BB962C8B-B14F-4D97-AF65-F5344CB8AC3E}">
        <p14:creationId xmlns:p14="http://schemas.microsoft.com/office/powerpoint/2010/main" val="1062097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g372315af4a2_0_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14" name="Google Shape;114;g372315af4a2_0_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15" name="Google Shape;115;g372315af4a2_0_9"/>
          <p:cNvPicPr preferRelativeResize="0"/>
          <p:nvPr/>
        </p:nvPicPr>
        <p:blipFill rotWithShape="1">
          <a:blip r:embed="rId3">
            <a:alphaModFix/>
          </a:blip>
          <a:srcRect r="56463"/>
          <a:stretch/>
        </p:blipFill>
        <p:spPr>
          <a:xfrm flipH="1">
            <a:off x="2" y="0"/>
            <a:ext cx="12204700" cy="6857998"/>
          </a:xfrm>
          <a:prstGeom prst="rect">
            <a:avLst/>
          </a:prstGeom>
          <a:noFill/>
          <a:ln>
            <a:noFill/>
          </a:ln>
        </p:spPr>
      </p:pic>
      <p:sp>
        <p:nvSpPr>
          <p:cNvPr id="116" name="Google Shape;116;g372315af4a2_0_9"/>
          <p:cNvSpPr/>
          <p:nvPr/>
        </p:nvSpPr>
        <p:spPr>
          <a:xfrm>
            <a:off x="279399" y="279400"/>
            <a:ext cx="11664900" cy="6578599"/>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FFE599"/>
              </a:buClr>
              <a:buSzPts val="5500"/>
              <a:buFont typeface="Arial"/>
              <a:buNone/>
            </a:pPr>
            <a:r>
              <a:rPr lang="en-US" sz="4200" b="1" dirty="0">
                <a:solidFill>
                  <a:srgbClr val="FFFF00"/>
                </a:solidFill>
                <a:effectLst>
                  <a:outerShdw blurRad="38100" dist="38100" dir="2700000" algn="tl">
                    <a:srgbClr val="000000">
                      <a:alpha val="43137"/>
                    </a:srgbClr>
                  </a:outerShdw>
                </a:effectLst>
              </a:rPr>
              <a:t>Perspectives on Ethics in Science</a:t>
            </a:r>
          </a:p>
          <a:p>
            <a:pPr marL="0" marR="0" lvl="0" indent="0" rtl="0">
              <a:lnSpc>
                <a:spcPct val="100000"/>
              </a:lnSpc>
              <a:spcBef>
                <a:spcPts val="0"/>
              </a:spcBef>
              <a:spcAft>
                <a:spcPts val="0"/>
              </a:spcAft>
              <a:buClr>
                <a:srgbClr val="FFE599"/>
              </a:buClr>
              <a:buSzPts val="5500"/>
              <a:buFont typeface="Arial"/>
              <a:buNone/>
            </a:pPr>
            <a:endParaRPr sz="4200"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L="0" marR="0" lvl="0" indent="0" algn="just" rtl="0">
              <a:lnSpc>
                <a:spcPct val="100000"/>
              </a:lnSpc>
              <a:spcBef>
                <a:spcPts val="0"/>
              </a:spcBef>
              <a:spcAft>
                <a:spcPts val="0"/>
              </a:spcAft>
              <a:buNone/>
            </a:pPr>
            <a:endParaRPr lang="en-US" sz="1800" b="1" dirty="0">
              <a:solidFill>
                <a:schemeClr val="bg1"/>
              </a:solidFill>
              <a:effectLst>
                <a:outerShdw blurRad="38100" dist="38100" dir="2700000" algn="tl">
                  <a:srgbClr val="000000">
                    <a:alpha val="43137"/>
                  </a:srgbClr>
                </a:outerShdw>
              </a:effectLst>
            </a:endParaRPr>
          </a:p>
          <a:p>
            <a:pPr marR="0" lvl="0" algn="ctr" rtl="0">
              <a:lnSpc>
                <a:spcPct val="100000"/>
              </a:lnSpc>
              <a:spcBef>
                <a:spcPts val="0"/>
              </a:spcBef>
              <a:spcAft>
                <a:spcPts val="0"/>
              </a:spcAft>
            </a:pPr>
            <a:r>
              <a:rPr lang="en-GB" sz="3200" b="1" dirty="0">
                <a:solidFill>
                  <a:schemeClr val="bg1"/>
                </a:solidFill>
                <a:effectLst>
                  <a:outerShdw blurRad="38100" dist="38100" dir="2700000" algn="tl">
                    <a:srgbClr val="000000">
                      <a:alpha val="43137"/>
                    </a:srgbClr>
                  </a:outerShdw>
                </a:effectLst>
              </a:rPr>
              <a:t>Has your personal opinion changed at all? </a:t>
            </a:r>
          </a:p>
          <a:p>
            <a:pPr marR="0" lvl="0" algn="ctr" rtl="0">
              <a:lnSpc>
                <a:spcPct val="100000"/>
              </a:lnSpc>
              <a:spcBef>
                <a:spcPts val="0"/>
              </a:spcBef>
              <a:spcAft>
                <a:spcPts val="0"/>
              </a:spcAft>
            </a:pPr>
            <a:r>
              <a:rPr lang="en-GB" sz="3200" b="1" dirty="0">
                <a:solidFill>
                  <a:schemeClr val="bg1"/>
                </a:solidFill>
                <a:effectLst>
                  <a:outerShdw blurRad="38100" dist="38100" dir="2700000" algn="tl">
                    <a:srgbClr val="000000">
                      <a:alpha val="43137"/>
                    </a:srgbClr>
                  </a:outerShdw>
                </a:effectLst>
              </a:rPr>
              <a:t>Why or why not?</a:t>
            </a:r>
          </a:p>
          <a:p>
            <a:pPr marR="0" lvl="0" algn="just" rtl="0">
              <a:lnSpc>
                <a:spcPct val="100000"/>
              </a:lnSpc>
              <a:spcBef>
                <a:spcPts val="0"/>
              </a:spcBef>
              <a:spcAft>
                <a:spcPts val="0"/>
              </a:spcAft>
            </a:pPr>
            <a:endParaRPr lang="en-GB" sz="2400" b="1" dirty="0">
              <a:solidFill>
                <a:schemeClr val="bg1"/>
              </a:solidFill>
              <a:effectLst>
                <a:outerShdw blurRad="38100" dist="38100" dir="2700000" algn="tl">
                  <a:srgbClr val="000000">
                    <a:alpha val="43137"/>
                  </a:srgbClr>
                </a:outerShdw>
              </a:effectLst>
            </a:endParaRPr>
          </a:p>
        </p:txBody>
      </p:sp>
      <p:pic>
        <p:nvPicPr>
          <p:cNvPr id="7" name="Google Shape;117;g372315af4a2_0_9">
            <a:extLst>
              <a:ext uri="{FF2B5EF4-FFF2-40B4-BE49-F238E27FC236}">
                <a16:creationId xmlns:a16="http://schemas.microsoft.com/office/drawing/2014/main" id="{D7983C50-768F-4613-B265-C358FC46434E}"/>
              </a:ext>
            </a:extLst>
          </p:cNvPr>
          <p:cNvPicPr preferRelativeResize="0"/>
          <p:nvPr/>
        </p:nvPicPr>
        <p:blipFill>
          <a:blip r:embed="rId4"/>
          <a:srcRect/>
          <a:stretch/>
        </p:blipFill>
        <p:spPr>
          <a:xfrm>
            <a:off x="10871646" y="289821"/>
            <a:ext cx="1072653" cy="1168147"/>
          </a:xfrm>
          <a:prstGeom prst="rect">
            <a:avLst/>
          </a:prstGeom>
          <a:noFill/>
          <a:ln>
            <a:noFill/>
          </a:ln>
        </p:spPr>
      </p:pic>
    </p:spTree>
    <p:extLst>
      <p:ext uri="{BB962C8B-B14F-4D97-AF65-F5344CB8AC3E}">
        <p14:creationId xmlns:p14="http://schemas.microsoft.com/office/powerpoint/2010/main" val="4111325262"/>
      </p:ext>
    </p:extLst>
  </p:cSld>
  <p:clrMapOvr>
    <a:masterClrMapping/>
  </p:clrMapOvr>
</p:sld>
</file>

<file path=ppt/theme/theme1.xml><?xml version="1.0" encoding="utf-8"?>
<a:theme xmlns:a="http://schemas.openxmlformats.org/drawingml/2006/main" name="Office">
  <a:themeElements>
    <a:clrScheme name="Benutzerdefiniert 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92D050"/>
      </a:hlink>
      <a:folHlink>
        <a:srgbClr val="92D05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615</TotalTime>
  <Words>1331</Words>
  <Application>Microsoft Office PowerPoint</Application>
  <PresentationFormat>Widescreen</PresentationFormat>
  <Paragraphs>103</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Open Sans</vt:lpstr>
      <vt:lpstr>Calibri</vt:lpstr>
      <vt:lpstr>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Tati Micheletti</cp:lastModifiedBy>
  <cp:revision>28</cp:revision>
  <dcterms:created xsi:type="dcterms:W3CDTF">2025-07-28T08:13:37Z</dcterms:created>
  <dcterms:modified xsi:type="dcterms:W3CDTF">2025-08-07T09:36:58Z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D546D3E2B24D7641313187689CBFE44C_43</vt:lpwstr>
  </property>
  <property fmtid="{D5CDD505-2E9C-101B-9397-08002B2CF9AE}" pid="3" name="KSOProductBuildVer">
    <vt:lpwstr>1033-6.13.1.8710</vt:lpwstr>
  </property>
</Properties>
</file>