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99"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0" roundtripDataSignature="AMtx7mjOCkKyEXbwGm3topPxOeeC8JGU5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4C0D2DE-93C9-4B32-A2F8-A8C43601A2F1}">
  <a:tblStyle styleId="{24C0D2DE-93C9-4B32-A2F8-A8C43601A2F1}"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342" y="3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50"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6" name="Google Shape;17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85" name="Google Shape;18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3" name="Google Shape;19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0" name="Google Shape;20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0" name="Google Shape;21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1" name="Google Shape;221;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8" name="Google Shape;22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6" name="Google Shape;236;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2" name="Google Shape;25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5" name="Google Shape;26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6" name="Google Shape;9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4" name="Google Shape;274;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27822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7" name="Google Shape;28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6" name="Google Shape;29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de-DE" sz="1000">
                <a:solidFill>
                  <a:schemeClr val="dk1"/>
                </a:solidFill>
                <a:latin typeface="Calibri"/>
                <a:ea typeface="Calibri"/>
                <a:cs typeface="Calibri"/>
                <a:sym typeface="Calibri"/>
              </a:rPr>
              <a:t>"Your choices were excellent. There is no single 'best' language, only the 'best for the task.'</a:t>
            </a:r>
            <a:endParaRPr sz="10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Calibri"/>
              <a:ea typeface="Calibri"/>
              <a:cs typeface="Calibri"/>
              <a:sym typeface="Calibri"/>
            </a:endParaRPr>
          </a:p>
          <a:p>
            <a:pPr marL="266700" lvl="0" indent="-266700" algn="just" rtl="0">
              <a:lnSpc>
                <a:spcPct val="100000"/>
              </a:lnSpc>
              <a:spcBef>
                <a:spcPts val="0"/>
              </a:spcBef>
              <a:spcAft>
                <a:spcPts val="0"/>
              </a:spcAft>
              <a:buClr>
                <a:schemeClr val="dk1"/>
              </a:buClr>
              <a:buSzPts val="1000"/>
              <a:buFont typeface="Noto Sans Symbols"/>
              <a:buChar char="●"/>
            </a:pPr>
            <a:r>
              <a:rPr lang="de-DE" sz="1000">
                <a:solidFill>
                  <a:schemeClr val="dk1"/>
                </a:solidFill>
                <a:latin typeface="Calibri"/>
                <a:ea typeface="Calibri"/>
                <a:cs typeface="Calibri"/>
                <a:sym typeface="Calibri"/>
              </a:rPr>
              <a:t>R is built by statisticians, for statisticians. Its strength is in the analysis and visualization of structured data tables, which is 90% of what happens in fields like biology, ecology, and social sciences.</a:t>
            </a:r>
            <a:endParaRPr sz="1000">
              <a:solidFill>
                <a:schemeClr val="dk1"/>
              </a:solidFill>
              <a:latin typeface="Calibri"/>
              <a:ea typeface="Calibri"/>
              <a:cs typeface="Calibri"/>
              <a:sym typeface="Calibri"/>
            </a:endParaRPr>
          </a:p>
          <a:p>
            <a:pPr marL="266700" lvl="0" indent="-266700" algn="just" rtl="0">
              <a:lnSpc>
                <a:spcPct val="100000"/>
              </a:lnSpc>
              <a:spcBef>
                <a:spcPts val="0"/>
              </a:spcBef>
              <a:spcAft>
                <a:spcPts val="0"/>
              </a:spcAft>
              <a:buClr>
                <a:schemeClr val="dk1"/>
              </a:buClr>
              <a:buSzPts val="1000"/>
              <a:buFont typeface="Noto Sans Symbols"/>
              <a:buChar char="●"/>
            </a:pPr>
            <a:r>
              <a:rPr lang="de-DE" sz="1000">
                <a:solidFill>
                  <a:schemeClr val="dk1"/>
                </a:solidFill>
                <a:latin typeface="Calibri"/>
                <a:ea typeface="Calibri"/>
                <a:cs typeface="Calibri"/>
                <a:sym typeface="Calibri"/>
              </a:rPr>
              <a:t>Python is a general-purpose language that has been adapted for science. If your project involves pulling data from diverse sources (like the web) or building complex software pipelines, Python is often the better glue.</a:t>
            </a:r>
            <a:endParaRPr sz="1000">
              <a:solidFill>
                <a:schemeClr val="dk1"/>
              </a:solidFill>
              <a:latin typeface="Calibri"/>
              <a:ea typeface="Calibri"/>
              <a:cs typeface="Calibri"/>
              <a:sym typeface="Calibri"/>
            </a:endParaRPr>
          </a:p>
          <a:p>
            <a:pPr marL="266700" lvl="0" indent="-266700" algn="just" rtl="0">
              <a:lnSpc>
                <a:spcPct val="100000"/>
              </a:lnSpc>
              <a:spcBef>
                <a:spcPts val="0"/>
              </a:spcBef>
              <a:spcAft>
                <a:spcPts val="0"/>
              </a:spcAft>
              <a:buClr>
                <a:schemeClr val="dk1"/>
              </a:buClr>
              <a:buSzPts val="1000"/>
              <a:buFont typeface="Noto Sans Symbols"/>
              <a:buChar char="●"/>
            </a:pPr>
            <a:r>
              <a:rPr lang="de-DE" sz="1000">
                <a:solidFill>
                  <a:schemeClr val="dk1"/>
                </a:solidFill>
                <a:latin typeface="Calibri"/>
                <a:ea typeface="Calibri"/>
                <a:cs typeface="Calibri"/>
                <a:sym typeface="Calibri"/>
              </a:rPr>
              <a:t>Julia is for when R and Python are too slow. It's for the 1% of problems that are so computationally massive that they demand bleeding-edge performance.</a:t>
            </a:r>
            <a:endParaRPr sz="10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a:p>
        </p:txBody>
      </p:sp>
      <p:sp>
        <p:nvSpPr>
          <p:cNvPr id="307" name="Google Shape;307;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1" name="Google Shape;321;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9" name="Google Shape;329;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6" name="Google Shape;336;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5" name="Google Shape;345;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3" name="Google Shape;353;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1" name="Google Shape;361;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9" name="Google Shape;369;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4" name="Google Shape;384;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1" name="Google Shape;391;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8" name="Google Shape;398;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7" name="Google Shape;407;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6" name="Google Shape;416;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2" name="Google Shape;432;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5" name="Google Shape;11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9" name="Google Shape;439;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7" name="Google Shape;447;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4" name="Google Shape;4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3" name="Google Shape;46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0" name="Google Shape;470;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5" name="Google Shape;12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 name="Google Shape;13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7" name="Google Shape;14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6" name="Google Shape;15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5" name="Google Shape;16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11"/>
        <p:cNvGrpSpPr/>
        <p:nvPr/>
      </p:nvGrpSpPr>
      <p:grpSpPr>
        <a:xfrm>
          <a:off x="0" y="0"/>
          <a:ext cx="0" cy="0"/>
          <a:chOff x="0" y="0"/>
          <a:chExt cx="0" cy="0"/>
        </a:xfrm>
      </p:grpSpPr>
      <p:sp>
        <p:nvSpPr>
          <p:cNvPr id="12" name="Google Shape;12;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4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 name="Google Shape;14;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68"/>
        <p:cNvGrpSpPr/>
        <p:nvPr/>
      </p:nvGrpSpPr>
      <p:grpSpPr>
        <a:xfrm>
          <a:off x="0" y="0"/>
          <a:ext cx="0" cy="0"/>
          <a:chOff x="0" y="0"/>
          <a:chExt cx="0" cy="0"/>
        </a:xfrm>
      </p:grpSpPr>
      <p:sp>
        <p:nvSpPr>
          <p:cNvPr id="69" name="Google Shape;69;p5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5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74"/>
        <p:cNvGrpSpPr/>
        <p:nvPr/>
      </p:nvGrpSpPr>
      <p:grpSpPr>
        <a:xfrm>
          <a:off x="0" y="0"/>
          <a:ext cx="0" cy="0"/>
          <a:chOff x="0" y="0"/>
          <a:chExt cx="0" cy="0"/>
        </a:xfrm>
      </p:grpSpPr>
      <p:sp>
        <p:nvSpPr>
          <p:cNvPr id="75" name="Google Shape;75;p5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5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17"/>
        <p:cNvGrpSpPr/>
        <p:nvPr/>
      </p:nvGrpSpPr>
      <p:grpSpPr>
        <a:xfrm>
          <a:off x="0" y="0"/>
          <a:ext cx="0" cy="0"/>
          <a:chOff x="0" y="0"/>
          <a:chExt cx="0" cy="0"/>
        </a:xfrm>
      </p:grpSpPr>
      <p:sp>
        <p:nvSpPr>
          <p:cNvPr id="18" name="Google Shape;18;p4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4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23"/>
        <p:cNvGrpSpPr/>
        <p:nvPr/>
      </p:nvGrpSpPr>
      <p:grpSpPr>
        <a:xfrm>
          <a:off x="0" y="0"/>
          <a:ext cx="0" cy="0"/>
          <a:chOff x="0" y="0"/>
          <a:chExt cx="0" cy="0"/>
        </a:xfrm>
      </p:grpSpPr>
      <p:sp>
        <p:nvSpPr>
          <p:cNvPr id="24" name="Google Shape;24;p4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4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29"/>
        <p:cNvGrpSpPr/>
        <p:nvPr/>
      </p:nvGrpSpPr>
      <p:grpSpPr>
        <a:xfrm>
          <a:off x="0" y="0"/>
          <a:ext cx="0" cy="0"/>
          <a:chOff x="0" y="0"/>
          <a:chExt cx="0" cy="0"/>
        </a:xfrm>
      </p:grpSpPr>
      <p:sp>
        <p:nvSpPr>
          <p:cNvPr id="30" name="Google Shape;30;p4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4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4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36"/>
        <p:cNvGrpSpPr/>
        <p:nvPr/>
      </p:nvGrpSpPr>
      <p:grpSpPr>
        <a:xfrm>
          <a:off x="0" y="0"/>
          <a:ext cx="0" cy="0"/>
          <a:chOff x="0" y="0"/>
          <a:chExt cx="0" cy="0"/>
        </a:xfrm>
      </p:grpSpPr>
      <p:sp>
        <p:nvSpPr>
          <p:cNvPr id="37" name="Google Shape;37;p4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4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4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4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4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45"/>
        <p:cNvGrpSpPr/>
        <p:nvPr/>
      </p:nvGrpSpPr>
      <p:grpSpPr>
        <a:xfrm>
          <a:off x="0" y="0"/>
          <a:ext cx="0" cy="0"/>
          <a:chOff x="0" y="0"/>
          <a:chExt cx="0" cy="0"/>
        </a:xfrm>
      </p:grpSpPr>
      <p:sp>
        <p:nvSpPr>
          <p:cNvPr id="46" name="Google Shape;46;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50"/>
        <p:cNvGrpSpPr/>
        <p:nvPr/>
      </p:nvGrpSpPr>
      <p:grpSpPr>
        <a:xfrm>
          <a:off x="0" y="0"/>
          <a:ext cx="0" cy="0"/>
          <a:chOff x="0" y="0"/>
          <a:chExt cx="0" cy="0"/>
        </a:xfrm>
      </p:grpSpPr>
      <p:sp>
        <p:nvSpPr>
          <p:cNvPr id="51" name="Google Shape;51;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54"/>
        <p:cNvGrpSpPr/>
        <p:nvPr/>
      </p:nvGrpSpPr>
      <p:grpSpPr>
        <a:xfrm>
          <a:off x="0" y="0"/>
          <a:ext cx="0" cy="0"/>
          <a:chOff x="0" y="0"/>
          <a:chExt cx="0" cy="0"/>
        </a:xfrm>
      </p:grpSpPr>
      <p:sp>
        <p:nvSpPr>
          <p:cNvPr id="55" name="Google Shape;55;p5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5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5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61"/>
        <p:cNvGrpSpPr/>
        <p:nvPr/>
      </p:nvGrpSpPr>
      <p:grpSpPr>
        <a:xfrm>
          <a:off x="0" y="0"/>
          <a:ext cx="0" cy="0"/>
          <a:chOff x="0" y="0"/>
          <a:chExt cx="0" cy="0"/>
        </a:xfrm>
      </p:grpSpPr>
      <p:sp>
        <p:nvSpPr>
          <p:cNvPr id="62" name="Google Shape;62;p5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53"/>
          <p:cNvSpPr>
            <a:spLocks noGrp="1"/>
          </p:cNvSpPr>
          <p:nvPr>
            <p:ph type="pic" idx="2"/>
          </p:nvPr>
        </p:nvSpPr>
        <p:spPr>
          <a:xfrm>
            <a:off x="5183188" y="987425"/>
            <a:ext cx="6172200" cy="4873625"/>
          </a:xfrm>
          <a:prstGeom prst="rect">
            <a:avLst/>
          </a:prstGeom>
          <a:noFill/>
          <a:ln>
            <a:noFill/>
          </a:ln>
        </p:spPr>
      </p:sp>
      <p:sp>
        <p:nvSpPr>
          <p:cNvPr id="64" name="Google Shape;64;p5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4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28.jpg"/><Relationship Id="rId5" Type="http://schemas.openxmlformats.org/officeDocument/2006/relationships/image" Target="../media/image24.png"/><Relationship Id="rId10" Type="http://schemas.openxmlformats.org/officeDocument/2006/relationships/image" Target="../media/image27.jpg"/><Relationship Id="rId4" Type="http://schemas.openxmlformats.org/officeDocument/2006/relationships/image" Target="../media/image23.png"/><Relationship Id="rId9"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jp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jp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12.gif"/></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pSp>
        <p:nvGrpSpPr>
          <p:cNvPr id="84" name="Google Shape;84;p1"/>
          <p:cNvGrpSpPr/>
          <p:nvPr/>
        </p:nvGrpSpPr>
        <p:grpSpPr>
          <a:xfrm>
            <a:off x="-12700" y="0"/>
            <a:ext cx="12204699" cy="6858000"/>
            <a:chOff x="-12700" y="0"/>
            <a:chExt cx="12204699" cy="6858000"/>
          </a:xfrm>
        </p:grpSpPr>
        <p:pic>
          <p:nvPicPr>
            <p:cNvPr id="85" name="Google Shape;85;p1"/>
            <p:cNvPicPr preferRelativeResize="0"/>
            <p:nvPr/>
          </p:nvPicPr>
          <p:blipFill rotWithShape="1">
            <a:blip r:embed="rId3">
              <a:alphaModFix/>
            </a:blip>
            <a:srcRect/>
            <a:stretch/>
          </p:blipFill>
          <p:spPr>
            <a:xfrm>
              <a:off x="2855342" y="0"/>
              <a:ext cx="9336657" cy="6858000"/>
            </a:xfrm>
            <a:prstGeom prst="rect">
              <a:avLst/>
            </a:prstGeom>
            <a:noFill/>
            <a:ln>
              <a:noFill/>
            </a:ln>
          </p:spPr>
        </p:pic>
        <p:pic>
          <p:nvPicPr>
            <p:cNvPr id="86" name="Google Shape;86;p1"/>
            <p:cNvPicPr preferRelativeResize="0"/>
            <p:nvPr/>
          </p:nvPicPr>
          <p:blipFill rotWithShape="1">
            <a:blip r:embed="rId3">
              <a:alphaModFix/>
            </a:blip>
            <a:srcRect r="56463"/>
            <a:stretch/>
          </p:blipFill>
          <p:spPr>
            <a:xfrm flipH="1">
              <a:off x="-12700" y="0"/>
              <a:ext cx="2868042" cy="6858000"/>
            </a:xfrm>
            <a:prstGeom prst="rect">
              <a:avLst/>
            </a:prstGeom>
            <a:noFill/>
            <a:ln>
              <a:noFill/>
            </a:ln>
          </p:spPr>
        </p:pic>
      </p:grpSp>
      <p:sp>
        <p:nvSpPr>
          <p:cNvPr id="87" name="Google Shape;87;p1"/>
          <p:cNvSpPr/>
          <p:nvPr/>
        </p:nvSpPr>
        <p:spPr>
          <a:xfrm>
            <a:off x="-12700" y="0"/>
            <a:ext cx="8209472" cy="21852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de-DE" sz="1600" b="0" i="0" u="none" strike="noStrike" cap="none">
                <a:solidFill>
                  <a:srgbClr val="000000"/>
                </a:solidFill>
                <a:latin typeface="Arial"/>
                <a:ea typeface="Arial"/>
                <a:cs typeface="Arial"/>
                <a:sym typeface="Arial"/>
              </a:rPr>
              <a:t> </a:t>
            </a:r>
            <a:r>
              <a:rPr lang="de-DE" sz="4000" b="1" i="0" u="none" strike="noStrike" cap="none">
                <a:solidFill>
                  <a:srgbClr val="FFFFFF"/>
                </a:solidFill>
                <a:latin typeface="Arial"/>
                <a:ea typeface="Arial"/>
                <a:cs typeface="Arial"/>
                <a:sym typeface="Arial"/>
              </a:rPr>
              <a:t>Hybrid Learn-to-Learn Course on Scientific Programming and Workflow Management</a:t>
            </a:r>
            <a:endParaRPr sz="4000" b="0" i="0" u="none" strike="noStrike" cap="none">
              <a:solidFill>
                <a:schemeClr val="dk1"/>
              </a:solidFill>
              <a:latin typeface="Arial"/>
              <a:ea typeface="Arial"/>
              <a:cs typeface="Arial"/>
              <a:sym typeface="Arial"/>
            </a:endParaRPr>
          </a:p>
        </p:txBody>
      </p:sp>
      <p:sp>
        <p:nvSpPr>
          <p:cNvPr id="88" name="Google Shape;88;p1"/>
          <p:cNvSpPr/>
          <p:nvPr/>
        </p:nvSpPr>
        <p:spPr>
          <a:xfrm>
            <a:off x="2256346" y="2090100"/>
            <a:ext cx="3228149" cy="76944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800"/>
              <a:buFont typeface="Arial"/>
              <a:buNone/>
            </a:pPr>
            <a:r>
              <a:rPr lang="de-DE" sz="800" b="0" i="0" u="none" strike="noStrike" cap="none">
                <a:solidFill>
                  <a:schemeClr val="lt1"/>
                </a:solidFill>
                <a:latin typeface="Arial"/>
                <a:ea typeface="Arial"/>
                <a:cs typeface="Arial"/>
                <a:sym typeface="Arial"/>
              </a:rPr>
              <a:t> </a:t>
            </a:r>
            <a:r>
              <a:rPr lang="de-DE" sz="1800" b="1" i="1" u="none" strike="noStrike" cap="none">
                <a:solidFill>
                  <a:schemeClr val="lt1"/>
                </a:solidFill>
                <a:latin typeface="Arial"/>
                <a:ea typeface="Arial"/>
                <a:cs typeface="Arial"/>
                <a:sym typeface="Arial"/>
              </a:rPr>
              <a:t>Tatiane Micheletti, Chris Wudel, Otis Senalor</a:t>
            </a:r>
            <a:endParaRPr sz="1800" b="0" i="0" u="none" strike="noStrike" cap="none">
              <a:solidFill>
                <a:schemeClr val="lt1"/>
              </a:solidFill>
              <a:latin typeface="Arial"/>
              <a:ea typeface="Arial"/>
              <a:cs typeface="Arial"/>
              <a:sym typeface="Arial"/>
            </a:endParaRPr>
          </a:p>
        </p:txBody>
      </p:sp>
      <p:pic>
        <p:nvPicPr>
          <p:cNvPr id="89" name="Google Shape;89;p1"/>
          <p:cNvPicPr preferRelativeResize="0"/>
          <p:nvPr/>
        </p:nvPicPr>
        <p:blipFill rotWithShape="1">
          <a:blip r:embed="rId4">
            <a:alphaModFix/>
          </a:blip>
          <a:srcRect/>
          <a:stretch/>
        </p:blipFill>
        <p:spPr>
          <a:xfrm>
            <a:off x="5732954" y="2243875"/>
            <a:ext cx="2068308" cy="595953"/>
          </a:xfrm>
          <a:prstGeom prst="rect">
            <a:avLst/>
          </a:prstGeom>
          <a:noFill/>
          <a:ln>
            <a:noFill/>
          </a:ln>
        </p:spPr>
      </p:pic>
      <p:pic>
        <p:nvPicPr>
          <p:cNvPr id="90" name="Google Shape;90;p1"/>
          <p:cNvPicPr preferRelativeResize="0"/>
          <p:nvPr/>
        </p:nvPicPr>
        <p:blipFill rotWithShape="1">
          <a:blip r:embed="rId5">
            <a:alphaModFix/>
          </a:blip>
          <a:srcRect/>
          <a:stretch/>
        </p:blipFill>
        <p:spPr>
          <a:xfrm>
            <a:off x="201990" y="2243875"/>
            <a:ext cx="2054356" cy="597409"/>
          </a:xfrm>
          <a:prstGeom prst="rect">
            <a:avLst/>
          </a:prstGeom>
          <a:noFill/>
          <a:ln>
            <a:noFill/>
          </a:ln>
        </p:spPr>
      </p:pic>
      <p:grpSp>
        <p:nvGrpSpPr>
          <p:cNvPr id="91" name="Google Shape;91;p1"/>
          <p:cNvGrpSpPr/>
          <p:nvPr/>
        </p:nvGrpSpPr>
        <p:grpSpPr>
          <a:xfrm>
            <a:off x="35020" y="3472361"/>
            <a:ext cx="7670800" cy="2098491"/>
            <a:chOff x="-12699" y="3251200"/>
            <a:chExt cx="8097207" cy="2276291"/>
          </a:xfrm>
        </p:grpSpPr>
        <p:pic>
          <p:nvPicPr>
            <p:cNvPr id="92" name="Google Shape;92;p1"/>
            <p:cNvPicPr preferRelativeResize="0"/>
            <p:nvPr/>
          </p:nvPicPr>
          <p:blipFill rotWithShape="1">
            <a:blip r:embed="rId6">
              <a:alphaModFix/>
            </a:blip>
            <a:srcRect b="18350"/>
            <a:stretch/>
          </p:blipFill>
          <p:spPr>
            <a:xfrm>
              <a:off x="-12699" y="3251200"/>
              <a:ext cx="8097207" cy="2276291"/>
            </a:xfrm>
            <a:prstGeom prst="rect">
              <a:avLst/>
            </a:prstGeom>
            <a:noFill/>
            <a:ln>
              <a:noFill/>
            </a:ln>
          </p:spPr>
        </p:pic>
        <p:pic>
          <p:nvPicPr>
            <p:cNvPr id="93" name="Google Shape;93;p1"/>
            <p:cNvPicPr preferRelativeResize="0"/>
            <p:nvPr/>
          </p:nvPicPr>
          <p:blipFill rotWithShape="1">
            <a:blip r:embed="rId7">
              <a:alphaModFix/>
            </a:blip>
            <a:srcRect/>
            <a:stretch/>
          </p:blipFill>
          <p:spPr>
            <a:xfrm>
              <a:off x="2404050" y="4108576"/>
              <a:ext cx="2466399" cy="543900"/>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78" name="Google Shape;178;p10"/>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179" name="Google Shape;179;p10"/>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500"/>
              <a:buFont typeface="Arial"/>
              <a:buNone/>
            </a:pPr>
            <a:r>
              <a:rPr lang="de-DE" sz="5500" b="1" i="0" u="none" strike="noStrike" cap="none">
                <a:solidFill>
                  <a:srgbClr val="FFE599"/>
                </a:solidFill>
                <a:latin typeface="Arial"/>
                <a:ea typeface="Arial"/>
                <a:cs typeface="Arial"/>
                <a:sym typeface="Arial"/>
              </a:rPr>
              <a:t>MODULE 1.</a:t>
            </a:r>
            <a:r>
              <a:rPr lang="de-DE" sz="5500" b="1" i="0" u="none" strike="noStrike" cap="none">
                <a:solidFill>
                  <a:schemeClr val="lt1"/>
                </a:solidFill>
                <a:latin typeface="Arial"/>
                <a:ea typeface="Arial"/>
                <a:cs typeface="Arial"/>
                <a:sym typeface="Arial"/>
              </a:rPr>
              <a:t> Defining the Mission</a:t>
            </a:r>
            <a:endParaRPr sz="55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r>
              <a:rPr lang="de-DE" sz="3600" b="1" i="1" u="none" strike="noStrike" cap="none">
                <a:solidFill>
                  <a:schemeClr val="lt1"/>
                </a:solidFill>
                <a:latin typeface="Arial"/>
                <a:ea typeface="Arial"/>
                <a:cs typeface="Arial"/>
                <a:sym typeface="Arial"/>
              </a:rPr>
              <a:t>What is Scientific Programming? Differences between scientific and general-purpose programming</a:t>
            </a:r>
            <a:endParaRPr sz="1400" b="0" i="1" u="none" strike="noStrike" cap="none">
              <a:solidFill>
                <a:srgbClr val="000000"/>
              </a:solidFill>
              <a:latin typeface="Arial"/>
              <a:ea typeface="Arial"/>
              <a:cs typeface="Arial"/>
              <a:sym typeface="Arial"/>
            </a:endParaRPr>
          </a:p>
        </p:txBody>
      </p:sp>
      <p:grpSp>
        <p:nvGrpSpPr>
          <p:cNvPr id="180" name="Google Shape;180;p10"/>
          <p:cNvGrpSpPr/>
          <p:nvPr/>
        </p:nvGrpSpPr>
        <p:grpSpPr>
          <a:xfrm>
            <a:off x="2260757" y="4054544"/>
            <a:ext cx="7670485" cy="2098513"/>
            <a:chOff x="-12699" y="3251200"/>
            <a:chExt cx="8097208" cy="2276291"/>
          </a:xfrm>
        </p:grpSpPr>
        <p:pic>
          <p:nvPicPr>
            <p:cNvPr id="181" name="Google Shape;181;p10"/>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182" name="Google Shape;182;p10"/>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pic>
        <p:nvPicPr>
          <p:cNvPr id="187" name="Google Shape;187;p11"/>
          <p:cNvPicPr preferRelativeResize="0"/>
          <p:nvPr/>
        </p:nvPicPr>
        <p:blipFill rotWithShape="1">
          <a:blip r:embed="rId3">
            <a:alphaModFix/>
          </a:blip>
          <a:srcRect r="56463"/>
          <a:stretch/>
        </p:blipFill>
        <p:spPr>
          <a:xfrm flipH="1">
            <a:off x="-2" y="19250"/>
            <a:ext cx="12204702" cy="6857999"/>
          </a:xfrm>
          <a:prstGeom prst="rect">
            <a:avLst/>
          </a:prstGeom>
          <a:noFill/>
          <a:ln>
            <a:noFill/>
          </a:ln>
        </p:spPr>
      </p:pic>
      <p:sp>
        <p:nvSpPr>
          <p:cNvPr id="188" name="Google Shape;188;p11"/>
          <p:cNvSpPr/>
          <p:nvPr/>
        </p:nvSpPr>
        <p:spPr>
          <a:xfrm>
            <a:off x="162725" y="472500"/>
            <a:ext cx="11567400" cy="29565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de-DE" sz="2800" b="1" i="0" u="none" strike="noStrike" cap="none">
                <a:solidFill>
                  <a:srgbClr val="FFFF00"/>
                </a:solidFill>
                <a:latin typeface="Arial"/>
                <a:ea typeface="Arial"/>
                <a:cs typeface="Arial"/>
                <a:sym typeface="Arial"/>
              </a:rPr>
              <a:t>The Problem Sorter</a:t>
            </a:r>
            <a:endParaRPr sz="2800" b="1" i="0" u="none" strike="noStrike" cap="none">
              <a:solidFill>
                <a:srgbClr val="FFFF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r>
              <a:rPr lang="de-DE" sz="2400" b="1" i="0" u="none" strike="noStrike" cap="none">
                <a:solidFill>
                  <a:srgbClr val="FFFF00"/>
                </a:solidFill>
                <a:latin typeface="Arial"/>
                <a:ea typeface="Arial"/>
                <a:cs typeface="Arial"/>
                <a:sym typeface="Arial"/>
              </a:rPr>
              <a:t>TASK: </a:t>
            </a:r>
            <a:r>
              <a:rPr lang="de-DE" sz="2400" b="1" i="0" u="none" strike="noStrike" cap="none">
                <a:solidFill>
                  <a:schemeClr val="lt1"/>
                </a:solidFill>
                <a:latin typeface="Arial"/>
                <a:ea typeface="Arial"/>
                <a:cs typeface="Arial"/>
                <a:sym typeface="Arial"/>
              </a:rPr>
              <a:t>Your group is given a stack of index cards, each with a programming task written on it. </a:t>
            </a:r>
            <a:endParaRPr sz="24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r>
              <a:rPr lang="de-DE" sz="2400" b="1" i="0" u="none" strike="noStrike" cap="none">
                <a:solidFill>
                  <a:schemeClr val="lt1"/>
                </a:solidFill>
                <a:latin typeface="Arial"/>
                <a:ea typeface="Arial"/>
                <a:cs typeface="Arial"/>
                <a:sym typeface="Arial"/>
              </a:rPr>
              <a:t>→ Sort them into two piles: </a:t>
            </a:r>
            <a:r>
              <a:rPr lang="de-DE" sz="2400" b="1" i="0" u="none" strike="noStrike" cap="none">
                <a:solidFill>
                  <a:srgbClr val="00FF00"/>
                </a:solidFill>
                <a:latin typeface="Arial"/>
                <a:ea typeface="Arial"/>
                <a:cs typeface="Arial"/>
                <a:sym typeface="Arial"/>
              </a:rPr>
              <a:t>Our Mission</a:t>
            </a:r>
            <a:r>
              <a:rPr lang="de-DE" sz="2400" b="1" i="0" u="none" strike="noStrike" cap="none">
                <a:solidFill>
                  <a:schemeClr val="lt1"/>
                </a:solidFill>
                <a:latin typeface="Arial"/>
                <a:ea typeface="Arial"/>
                <a:cs typeface="Arial"/>
                <a:sym typeface="Arial"/>
              </a:rPr>
              <a:t> (Scientific Programming) </a:t>
            </a:r>
            <a:endParaRPr sz="2400" b="1" i="0" u="none" strike="noStrike" cap="none">
              <a:solidFill>
                <a:schemeClr val="lt1"/>
              </a:solidFill>
              <a:latin typeface="Arial"/>
              <a:ea typeface="Arial"/>
              <a:cs typeface="Arial"/>
              <a:sym typeface="Arial"/>
            </a:endParaRPr>
          </a:p>
          <a:p>
            <a:pPr marL="3200400" marR="0" lvl="0" indent="457200" algn="just" rtl="0">
              <a:lnSpc>
                <a:spcPct val="100000"/>
              </a:lnSpc>
              <a:spcBef>
                <a:spcPts val="0"/>
              </a:spcBef>
              <a:spcAft>
                <a:spcPts val="0"/>
              </a:spcAft>
              <a:buClr>
                <a:srgbClr val="000000"/>
              </a:buClr>
              <a:buSzPts val="2400"/>
              <a:buFont typeface="Arial"/>
              <a:buNone/>
            </a:pPr>
            <a:r>
              <a:rPr lang="de-DE" sz="2400" b="1" i="0" u="none" strike="noStrike" cap="none">
                <a:solidFill>
                  <a:schemeClr val="lt1"/>
                </a:solidFill>
                <a:latin typeface="Arial"/>
                <a:ea typeface="Arial"/>
                <a:cs typeface="Arial"/>
                <a:sym typeface="Arial"/>
              </a:rPr>
              <a:t>    </a:t>
            </a:r>
            <a:r>
              <a:rPr lang="de-DE" sz="2400" b="1" i="0" u="none" strike="noStrike" cap="none">
                <a:solidFill>
                  <a:srgbClr val="E06666"/>
                </a:solidFill>
                <a:latin typeface="Arial"/>
                <a:ea typeface="Arial"/>
                <a:cs typeface="Arial"/>
                <a:sym typeface="Arial"/>
              </a:rPr>
              <a:t>Not Our Mission</a:t>
            </a:r>
            <a:r>
              <a:rPr lang="de-DE" sz="2400" b="1" i="0" u="none" strike="noStrike" cap="none">
                <a:solidFill>
                  <a:schemeClr val="lt1"/>
                </a:solidFill>
                <a:latin typeface="Arial"/>
                <a:ea typeface="Arial"/>
                <a:cs typeface="Arial"/>
                <a:sym typeface="Arial"/>
              </a:rPr>
              <a:t> (General-Purpose Programming)</a:t>
            </a:r>
            <a:endParaRPr sz="2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sp>
        <p:nvSpPr>
          <p:cNvPr id="189" name="Google Shape;189;p11"/>
          <p:cNvSpPr txBox="1"/>
          <p:nvPr/>
        </p:nvSpPr>
        <p:spPr>
          <a:xfrm>
            <a:off x="874275" y="3849125"/>
            <a:ext cx="10674300" cy="1107965"/>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de-DE" sz="3000" b="1" i="0" u="none" strike="noStrike" cap="none">
                <a:solidFill>
                  <a:schemeClr val="lt1"/>
                </a:solidFill>
                <a:latin typeface="Arial"/>
                <a:ea typeface="Arial"/>
                <a:cs typeface="Arial"/>
                <a:sym typeface="Arial"/>
              </a:rPr>
              <a:t>What do the cards in the 'Our Mission' pile have in common?</a:t>
            </a:r>
            <a:endParaRPr sz="2000" b="0" i="0" u="none" strike="noStrike" cap="none">
              <a:solidFill>
                <a:srgbClr val="000000"/>
              </a:solidFill>
              <a:latin typeface="Arial"/>
              <a:ea typeface="Arial"/>
              <a:cs typeface="Arial"/>
              <a:sym typeface="Arial"/>
            </a:endParaRPr>
          </a:p>
        </p:txBody>
      </p:sp>
      <p:pic>
        <p:nvPicPr>
          <p:cNvPr id="190" name="Google Shape;190;p11"/>
          <p:cNvPicPr preferRelativeResize="0"/>
          <p:nvPr/>
        </p:nvPicPr>
        <p:blipFill rotWithShape="1">
          <a:blip r:embed="rId4">
            <a:alphaModFix/>
          </a:blip>
          <a:srcRect/>
          <a:stretch/>
        </p:blipFill>
        <p:spPr>
          <a:xfrm>
            <a:off x="560475" y="5114025"/>
            <a:ext cx="1093124" cy="122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pic>
        <p:nvPicPr>
          <p:cNvPr id="195" name="Google Shape;195;p12"/>
          <p:cNvPicPr preferRelativeResize="0"/>
          <p:nvPr/>
        </p:nvPicPr>
        <p:blipFill rotWithShape="1">
          <a:blip r:embed="rId3">
            <a:alphaModFix/>
          </a:blip>
          <a:srcRect r="56463"/>
          <a:stretch/>
        </p:blipFill>
        <p:spPr>
          <a:xfrm flipH="1">
            <a:off x="-2" y="19250"/>
            <a:ext cx="12204702" cy="6857999"/>
          </a:xfrm>
          <a:prstGeom prst="rect">
            <a:avLst/>
          </a:prstGeom>
          <a:noFill/>
          <a:ln>
            <a:noFill/>
          </a:ln>
        </p:spPr>
      </p:pic>
      <p:sp>
        <p:nvSpPr>
          <p:cNvPr id="196" name="Google Shape;196;p12"/>
          <p:cNvSpPr/>
          <p:nvPr/>
        </p:nvSpPr>
        <p:spPr>
          <a:xfrm>
            <a:off x="326571" y="4851918"/>
            <a:ext cx="11541968" cy="1875453"/>
          </a:xfrm>
          <a:prstGeom prst="rect">
            <a:avLst/>
          </a:prstGeom>
          <a:solidFill>
            <a:srgbClr val="002060"/>
          </a:solidFill>
          <a:ln w="25400" cap="flat" cmpd="sng">
            <a:solidFill>
              <a:srgbClr val="42719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7" name="Google Shape;197;p12"/>
          <p:cNvSpPr/>
          <p:nvPr/>
        </p:nvSpPr>
        <p:spPr>
          <a:xfrm>
            <a:off x="409925" y="-139959"/>
            <a:ext cx="11286300" cy="72778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r>
              <a:rPr lang="de-DE" sz="2400" b="1" i="0" u="none" strike="noStrike" cap="none">
                <a:solidFill>
                  <a:srgbClr val="00FFFF"/>
                </a:solidFill>
                <a:latin typeface="Arial"/>
                <a:ea typeface="Arial"/>
                <a:cs typeface="Arial"/>
                <a:sym typeface="Arial"/>
              </a:rPr>
              <a:t>The Bridge:</a:t>
            </a:r>
            <a:endParaRPr sz="2400" b="1" i="0" u="none" strike="noStrike" cap="none">
              <a:solidFill>
                <a:srgbClr val="00FFFF"/>
              </a:solidFill>
              <a:latin typeface="Arial"/>
              <a:ea typeface="Arial"/>
              <a:cs typeface="Arial"/>
              <a:sym typeface="Arial"/>
            </a:endParaRPr>
          </a:p>
          <a:p>
            <a:pPr marL="876300" marR="0" lvl="0" indent="-342900" algn="just" rtl="0">
              <a:lnSpc>
                <a:spcPct val="100000"/>
              </a:lnSpc>
              <a:spcBef>
                <a:spcPts val="1200"/>
              </a:spcBef>
              <a:spcAft>
                <a:spcPts val="0"/>
              </a:spcAft>
              <a:buClr>
                <a:schemeClr val="lt1"/>
              </a:buClr>
              <a:buSzPts val="2400"/>
              <a:buFont typeface="Arial"/>
              <a:buChar char="•"/>
            </a:pPr>
            <a:r>
              <a:rPr lang="de-DE" sz="2000" b="1" i="0" u="none" strike="noStrike" cap="none">
                <a:solidFill>
                  <a:schemeClr val="lt1"/>
                </a:solidFill>
                <a:latin typeface="Arial"/>
                <a:ea typeface="Arial"/>
                <a:cs typeface="Arial"/>
                <a:sym typeface="Arial"/>
              </a:rPr>
              <a:t>They are </a:t>
            </a:r>
            <a:r>
              <a:rPr lang="de-DE" sz="2000" b="1" i="0" u="none" strike="noStrike" cap="none">
                <a:solidFill>
                  <a:srgbClr val="FFFF00"/>
                </a:solidFill>
                <a:latin typeface="Arial"/>
                <a:ea typeface="Arial"/>
                <a:cs typeface="Arial"/>
                <a:sym typeface="Arial"/>
              </a:rPr>
              <a:t>data-centric</a:t>
            </a:r>
            <a:r>
              <a:rPr lang="de-DE" sz="2000" b="1" i="0" u="none" strike="noStrike" cap="none">
                <a:solidFill>
                  <a:schemeClr val="lt1"/>
                </a:solidFill>
                <a:latin typeface="Arial"/>
                <a:ea typeface="Arial"/>
                <a:cs typeface="Arial"/>
                <a:sym typeface="Arial"/>
              </a:rPr>
              <a:t>: The goal is to analyze, model, or simulate data to answer a question.</a:t>
            </a:r>
            <a:endParaRPr sz="2000" b="1" i="0" u="none" strike="noStrike" cap="none">
              <a:solidFill>
                <a:schemeClr val="lt1"/>
              </a:solidFill>
              <a:latin typeface="Arial"/>
              <a:ea typeface="Arial"/>
              <a:cs typeface="Arial"/>
              <a:sym typeface="Arial"/>
            </a:endParaRPr>
          </a:p>
          <a:p>
            <a:pPr marL="876300" marR="0" lvl="0" indent="-342900" algn="just" rtl="0">
              <a:lnSpc>
                <a:spcPct val="100000"/>
              </a:lnSpc>
              <a:spcBef>
                <a:spcPts val="2400"/>
              </a:spcBef>
              <a:spcAft>
                <a:spcPts val="0"/>
              </a:spcAft>
              <a:buClr>
                <a:schemeClr val="lt1"/>
              </a:buClr>
              <a:buSzPts val="2400"/>
              <a:buFont typeface="Arial"/>
              <a:buChar char="•"/>
            </a:pPr>
            <a:r>
              <a:rPr lang="de-DE" sz="2000" b="1" i="0" u="none" strike="noStrike" cap="none">
                <a:solidFill>
                  <a:srgbClr val="FFFF00"/>
                </a:solidFill>
                <a:latin typeface="Arial"/>
                <a:ea typeface="Arial"/>
                <a:cs typeface="Arial"/>
                <a:sym typeface="Arial"/>
              </a:rPr>
              <a:t>Correctness </a:t>
            </a:r>
            <a:r>
              <a:rPr lang="de-DE" sz="2000" b="1" i="0" u="none" strike="noStrike" cap="none">
                <a:solidFill>
                  <a:schemeClr val="lt1"/>
                </a:solidFill>
                <a:latin typeface="Arial"/>
                <a:ea typeface="Arial"/>
                <a:cs typeface="Arial"/>
                <a:sym typeface="Arial"/>
              </a:rPr>
              <a:t>is paramount: A tiny bug in a galaxy simulation or a drug trial analysis invalidates the entire result. A bug in a mobile game might just annoy a user.</a:t>
            </a:r>
            <a:endParaRPr sz="2000" b="1" i="0" u="none" strike="noStrike" cap="none">
              <a:solidFill>
                <a:schemeClr val="lt1"/>
              </a:solidFill>
              <a:latin typeface="Arial"/>
              <a:ea typeface="Arial"/>
              <a:cs typeface="Arial"/>
              <a:sym typeface="Arial"/>
            </a:endParaRPr>
          </a:p>
          <a:p>
            <a:pPr marL="876300" marR="0" lvl="0" indent="-342900" algn="just" rtl="0">
              <a:lnSpc>
                <a:spcPct val="100000"/>
              </a:lnSpc>
              <a:spcBef>
                <a:spcPts val="2400"/>
              </a:spcBef>
              <a:spcAft>
                <a:spcPts val="0"/>
              </a:spcAft>
              <a:buClr>
                <a:schemeClr val="lt1"/>
              </a:buClr>
              <a:buSzPts val="2400"/>
              <a:buFont typeface="Arial"/>
              <a:buChar char="•"/>
            </a:pPr>
            <a:r>
              <a:rPr lang="de-DE" sz="2000" b="1" i="0" u="none" strike="noStrike" cap="none">
                <a:solidFill>
                  <a:srgbClr val="FFFF00"/>
                </a:solidFill>
                <a:latin typeface="Arial"/>
                <a:ea typeface="Arial"/>
                <a:cs typeface="Arial"/>
                <a:sym typeface="Arial"/>
              </a:rPr>
              <a:t>Reproducibility </a:t>
            </a:r>
            <a:r>
              <a:rPr lang="de-DE" sz="2000" b="1" i="0" u="none" strike="noStrike" cap="none">
                <a:solidFill>
                  <a:schemeClr val="lt1"/>
                </a:solidFill>
                <a:latin typeface="Arial"/>
                <a:ea typeface="Arial"/>
                <a:cs typeface="Arial"/>
                <a:sym typeface="Arial"/>
              </a:rPr>
              <a:t>is the goal: Someone else must be able to run your exact code on your exact data and get the exact same result. This is the bedrock of the scientific method.</a:t>
            </a:r>
            <a:endParaRPr sz="2000" b="1" i="0" u="none" strike="noStrike" cap="none">
              <a:solidFill>
                <a:schemeClr val="lt1"/>
              </a:solidFill>
              <a:latin typeface="Arial"/>
              <a:ea typeface="Arial"/>
              <a:cs typeface="Arial"/>
              <a:sym typeface="Arial"/>
            </a:endParaRPr>
          </a:p>
          <a:p>
            <a:pPr marL="876300" marR="0" lvl="0" indent="-342900" algn="just" rtl="0">
              <a:lnSpc>
                <a:spcPct val="100000"/>
              </a:lnSpc>
              <a:spcBef>
                <a:spcPts val="2400"/>
              </a:spcBef>
              <a:spcAft>
                <a:spcPts val="0"/>
              </a:spcAft>
              <a:buClr>
                <a:schemeClr val="lt1"/>
              </a:buClr>
              <a:buSzPts val="2400"/>
              <a:buFont typeface="Arial"/>
              <a:buChar char="•"/>
            </a:pPr>
            <a:r>
              <a:rPr lang="de-DE" sz="2000" b="1" i="0" u="none" strike="noStrike" cap="none">
                <a:solidFill>
                  <a:schemeClr val="lt1"/>
                </a:solidFill>
                <a:latin typeface="Arial"/>
                <a:ea typeface="Arial"/>
                <a:cs typeface="Arial"/>
                <a:sym typeface="Arial"/>
              </a:rPr>
              <a:t>The "user" is often just you or a small team of researchers. You don't need a flashy user interface. You need a </a:t>
            </a:r>
            <a:r>
              <a:rPr lang="de-DE" sz="2000" b="1" i="0" u="none" strike="noStrike" cap="none">
                <a:solidFill>
                  <a:srgbClr val="FFFF00"/>
                </a:solidFill>
                <a:latin typeface="Arial"/>
                <a:ea typeface="Arial"/>
                <a:cs typeface="Arial"/>
                <a:sym typeface="Arial"/>
              </a:rPr>
              <a:t>transparent, verifiable process</a:t>
            </a:r>
            <a:r>
              <a:rPr lang="de-DE" sz="2000" b="1" i="0" u="none" strike="noStrike" cap="none">
                <a:solidFill>
                  <a:schemeClr val="lt1"/>
                </a:solidFill>
                <a:latin typeface="Arial"/>
                <a:ea typeface="Arial"/>
                <a:cs typeface="Arial"/>
                <a:sym typeface="Arial"/>
              </a:rPr>
              <a:t>.</a:t>
            </a:r>
            <a:endParaRPr sz="2000" b="1" i="0" u="none" strike="noStrike" cap="none">
              <a:solidFill>
                <a:schemeClr val="lt1"/>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1100"/>
              <a:buFont typeface="Arial"/>
              <a:buNone/>
            </a:pPr>
            <a:endParaRPr sz="1100" b="1" i="0" u="none" strike="noStrike" cap="none">
              <a:solidFill>
                <a:schemeClr val="lt1"/>
              </a:solidFill>
              <a:latin typeface="Arial"/>
              <a:ea typeface="Arial"/>
              <a:cs typeface="Arial"/>
              <a:sym typeface="Arial"/>
            </a:endParaRPr>
          </a:p>
          <a:p>
            <a:pPr marL="0" marR="0" lvl="0" indent="0" algn="just" rtl="0">
              <a:lnSpc>
                <a:spcPct val="100000"/>
              </a:lnSpc>
              <a:spcBef>
                <a:spcPts val="1200"/>
              </a:spcBef>
              <a:spcAft>
                <a:spcPts val="0"/>
              </a:spcAft>
              <a:buClr>
                <a:srgbClr val="000000"/>
              </a:buClr>
              <a:buSzPts val="2400"/>
              <a:buFont typeface="Arial"/>
              <a:buNone/>
            </a:pPr>
            <a:r>
              <a:rPr lang="de-DE" sz="2400" b="1" i="0" u="none" strike="noStrike" cap="none">
                <a:solidFill>
                  <a:srgbClr val="00FF00"/>
                </a:solidFill>
                <a:latin typeface="Arial"/>
                <a:ea typeface="Arial"/>
                <a:cs typeface="Arial"/>
                <a:sym typeface="Arial"/>
              </a:rPr>
              <a:t>Scientific programming:</a:t>
            </a:r>
            <a:r>
              <a:rPr lang="de-DE" sz="2400" b="1" i="0" u="none" strike="noStrike" cap="none">
                <a:solidFill>
                  <a:schemeClr val="lt1"/>
                </a:solidFill>
                <a:latin typeface="Arial"/>
                <a:ea typeface="Arial"/>
                <a:cs typeface="Arial"/>
                <a:sym typeface="Arial"/>
              </a:rPr>
              <a:t> computer as a highly advanced lab instrument to carry out a verifiable experiment on data.</a:t>
            </a:r>
            <a:endParaRPr sz="2400" b="1" i="0" u="none" strike="noStrike" cap="none">
              <a:solidFill>
                <a:schemeClr val="lt1"/>
              </a:solidFill>
              <a:latin typeface="Arial"/>
              <a:ea typeface="Arial"/>
              <a:cs typeface="Arial"/>
              <a:sym typeface="Arial"/>
            </a:endParaRPr>
          </a:p>
          <a:p>
            <a:pPr marL="0" marR="0" lvl="0" indent="0" algn="just" rtl="0">
              <a:lnSpc>
                <a:spcPct val="100000"/>
              </a:lnSpc>
              <a:spcBef>
                <a:spcPts val="2400"/>
              </a:spcBef>
              <a:spcAft>
                <a:spcPts val="1200"/>
              </a:spcAft>
              <a:buClr>
                <a:schemeClr val="dk1"/>
              </a:buClr>
              <a:buSzPts val="1100"/>
              <a:buFont typeface="Arial"/>
              <a:buNone/>
            </a:pPr>
            <a:r>
              <a:rPr lang="de-DE" sz="2400" b="1" i="0" u="none" strike="noStrike" cap="none">
                <a:solidFill>
                  <a:srgbClr val="E06666"/>
                </a:solidFill>
                <a:latin typeface="Arial"/>
                <a:ea typeface="Arial"/>
                <a:cs typeface="Arial"/>
                <a:sym typeface="Arial"/>
              </a:rPr>
              <a:t>General-purpose programming:</a:t>
            </a:r>
            <a:r>
              <a:rPr lang="de-DE" sz="2400" b="1" i="0" u="none" strike="noStrike" cap="none">
                <a:solidFill>
                  <a:schemeClr val="lt1"/>
                </a:solidFill>
                <a:latin typeface="Arial"/>
                <a:ea typeface="Arial"/>
                <a:cs typeface="Arial"/>
                <a:sym typeface="Arial"/>
              </a:rPr>
              <a:t> often about building products for many users. </a:t>
            </a:r>
            <a:endParaRPr sz="2400" b="1" i="0" u="none" strike="noStrike" cap="none">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Google Shape;202;p13"/>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203" name="Google Shape;203;p13"/>
          <p:cNvSpPr/>
          <p:nvPr/>
        </p:nvSpPr>
        <p:spPr>
          <a:xfrm>
            <a:off x="165493" y="705215"/>
            <a:ext cx="11712375" cy="20313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3200"/>
              <a:buFont typeface="Arial"/>
              <a:buNone/>
            </a:pPr>
            <a:r>
              <a:rPr lang="de-DE" sz="3200" b="1" i="0" u="none" strike="noStrike" cap="none">
                <a:solidFill>
                  <a:schemeClr val="lt1"/>
                </a:solidFill>
                <a:latin typeface="Arial"/>
                <a:ea typeface="Arial"/>
                <a:cs typeface="Arial"/>
                <a:sym typeface="Arial"/>
              </a:rPr>
              <a:t>In the past: Observations were made on-site, in the field.</a:t>
            </a:r>
            <a:endParaRPr sz="3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1" i="0" u="none" strike="noStrike" cap="none">
              <a:solidFill>
                <a:schemeClr val="lt1"/>
              </a:solidFill>
              <a:latin typeface="Arial"/>
              <a:ea typeface="Arial"/>
              <a:cs typeface="Arial"/>
              <a:sym typeface="Arial"/>
            </a:endParaRPr>
          </a:p>
        </p:txBody>
      </p:sp>
      <p:pic>
        <p:nvPicPr>
          <p:cNvPr id="204" name="Google Shape;204;p13"/>
          <p:cNvPicPr preferRelativeResize="0"/>
          <p:nvPr/>
        </p:nvPicPr>
        <p:blipFill rotWithShape="1">
          <a:blip r:embed="rId4">
            <a:alphaModFix/>
          </a:blip>
          <a:srcRect/>
          <a:stretch/>
        </p:blipFill>
        <p:spPr>
          <a:xfrm>
            <a:off x="4165995" y="3894407"/>
            <a:ext cx="3872709" cy="2589311"/>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568"/>
              </a:srgbClr>
            </a:outerShdw>
          </a:effectLst>
        </p:spPr>
      </p:pic>
      <p:pic>
        <p:nvPicPr>
          <p:cNvPr id="205" name="Google Shape;205;p13"/>
          <p:cNvPicPr preferRelativeResize="0"/>
          <p:nvPr/>
        </p:nvPicPr>
        <p:blipFill rotWithShape="1">
          <a:blip r:embed="rId5">
            <a:alphaModFix/>
          </a:blip>
          <a:srcRect/>
          <a:stretch/>
        </p:blipFill>
        <p:spPr>
          <a:xfrm>
            <a:off x="7566695" y="2066378"/>
            <a:ext cx="4311173" cy="2907494"/>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568"/>
              </a:srgbClr>
            </a:outerShdw>
          </a:effectLst>
        </p:spPr>
      </p:pic>
      <p:pic>
        <p:nvPicPr>
          <p:cNvPr id="206" name="Google Shape;206;p13"/>
          <p:cNvPicPr preferRelativeResize="0"/>
          <p:nvPr/>
        </p:nvPicPr>
        <p:blipFill rotWithShape="1">
          <a:blip r:embed="rId6">
            <a:alphaModFix/>
          </a:blip>
          <a:srcRect/>
          <a:stretch/>
        </p:blipFill>
        <p:spPr>
          <a:xfrm>
            <a:off x="624252" y="2406015"/>
            <a:ext cx="4091940" cy="2045970"/>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568"/>
              </a:srgbClr>
            </a:outerShdw>
          </a:effectLst>
        </p:spPr>
      </p:pic>
      <p:sp>
        <p:nvSpPr>
          <p:cNvPr id="207" name="Google Shape;207;p13"/>
          <p:cNvSpPr/>
          <p:nvPr/>
        </p:nvSpPr>
        <p:spPr>
          <a:xfrm>
            <a:off x="-12700" y="0"/>
            <a:ext cx="1220470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The Reality of Modern Science</a:t>
            </a:r>
            <a:endParaRPr sz="3600" b="1" i="0" u="none" strike="noStrike" cap="none">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2" name="Google Shape;212;p14"/>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213" name="Google Shape;213;p14"/>
          <p:cNvSpPr/>
          <p:nvPr/>
        </p:nvSpPr>
        <p:spPr>
          <a:xfrm>
            <a:off x="547851" y="1043054"/>
            <a:ext cx="11669547" cy="20313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de-DE" sz="2000" b="1" i="0" u="none" strike="noStrike" cap="none">
                <a:solidFill>
                  <a:schemeClr val="lt1"/>
                </a:solidFill>
                <a:latin typeface="Arial"/>
                <a:ea typeface="Arial"/>
                <a:cs typeface="Arial"/>
                <a:sym typeface="Arial"/>
              </a:rPr>
              <a:t>Today:</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de-DE" sz="2000" b="1" i="0" u="none" strike="noStrike" cap="none">
                <a:solidFill>
                  <a:schemeClr val="lt1"/>
                </a:solidFill>
                <a:latin typeface="Arial"/>
                <a:ea typeface="Arial"/>
                <a:cs typeface="Arial"/>
                <a:sym typeface="Arial"/>
              </a:rPr>
              <a:t>    </a:t>
            </a:r>
            <a:r>
              <a:rPr lang="de-DE" sz="2000" b="1" i="0" u="none" strike="noStrike" cap="none">
                <a:solidFill>
                  <a:srgbClr val="FFFF00"/>
                </a:solidFill>
                <a:latin typeface="Arial"/>
                <a:ea typeface="Arial"/>
                <a:cs typeface="Arial"/>
                <a:sym typeface="Arial"/>
              </a:rPr>
              <a:t>Geologists:</a:t>
            </a:r>
            <a:r>
              <a:rPr lang="de-DE" sz="2000" b="1" i="0" u="none" strike="noStrike" cap="none">
                <a:solidFill>
                  <a:schemeClr val="lt1"/>
                </a:solidFill>
                <a:latin typeface="Arial"/>
                <a:ea typeface="Arial"/>
                <a:cs typeface="Arial"/>
                <a:sym typeface="Arial"/>
              </a:rPr>
              <a:t> Work on computers and analyze digital data of rock formations.</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de-DE" sz="2000" b="1" i="0" u="none" strike="noStrike" cap="none">
                <a:solidFill>
                  <a:schemeClr val="lt1"/>
                </a:solidFill>
                <a:latin typeface="Arial"/>
                <a:ea typeface="Arial"/>
                <a:cs typeface="Arial"/>
                <a:sym typeface="Arial"/>
              </a:rPr>
              <a:t>    </a:t>
            </a:r>
            <a:r>
              <a:rPr lang="de-DE" sz="2000" b="1" i="0" u="none" strike="noStrike" cap="none">
                <a:solidFill>
                  <a:srgbClr val="92D050"/>
                </a:solidFill>
                <a:latin typeface="Arial"/>
                <a:ea typeface="Arial"/>
                <a:cs typeface="Arial"/>
                <a:sym typeface="Arial"/>
              </a:rPr>
              <a:t>Forest scientists: </a:t>
            </a:r>
            <a:r>
              <a:rPr lang="de-DE" sz="2000" b="1" i="0" u="none" strike="noStrike" cap="none">
                <a:solidFill>
                  <a:schemeClr val="lt1"/>
                </a:solidFill>
                <a:latin typeface="Arial"/>
                <a:ea typeface="Arial"/>
                <a:cs typeface="Arial"/>
                <a:sym typeface="Arial"/>
              </a:rPr>
              <a:t>Evaluate satellite images and models of forest ecosystems.</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de-DE" sz="2000" b="1" i="0" u="none" strike="noStrike" cap="none">
                <a:solidFill>
                  <a:schemeClr val="lt1"/>
                </a:solidFill>
                <a:latin typeface="Arial"/>
                <a:ea typeface="Arial"/>
                <a:cs typeface="Arial"/>
                <a:sym typeface="Arial"/>
              </a:rPr>
              <a:t>    </a:t>
            </a:r>
            <a:r>
              <a:rPr lang="de-DE" sz="2000" b="1" i="0" u="none" strike="noStrike" cap="none">
                <a:solidFill>
                  <a:srgbClr val="00B0F0"/>
                </a:solidFill>
                <a:latin typeface="Arial"/>
                <a:ea typeface="Arial"/>
                <a:cs typeface="Arial"/>
                <a:sym typeface="Arial"/>
              </a:rPr>
              <a:t>Hydrologists:</a:t>
            </a:r>
            <a:r>
              <a:rPr lang="de-DE" sz="2000" b="1" i="0" u="none" strike="noStrike" cap="none">
                <a:solidFill>
                  <a:schemeClr val="lt1"/>
                </a:solidFill>
                <a:latin typeface="Arial"/>
                <a:ea typeface="Arial"/>
                <a:cs typeface="Arial"/>
                <a:sym typeface="Arial"/>
              </a:rPr>
              <a:t> Write code and retrieve data from databases.</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chemeClr val="lt1"/>
              </a:solidFill>
              <a:latin typeface="Arial"/>
              <a:ea typeface="Arial"/>
              <a:cs typeface="Arial"/>
              <a:sym typeface="Arial"/>
            </a:endParaRPr>
          </a:p>
        </p:txBody>
      </p:sp>
      <p:pic>
        <p:nvPicPr>
          <p:cNvPr id="214" name="Google Shape;214;p14"/>
          <p:cNvPicPr preferRelativeResize="0"/>
          <p:nvPr/>
        </p:nvPicPr>
        <p:blipFill rotWithShape="1">
          <a:blip r:embed="rId4">
            <a:alphaModFix/>
          </a:blip>
          <a:srcRect/>
          <a:stretch/>
        </p:blipFill>
        <p:spPr>
          <a:xfrm>
            <a:off x="837723" y="4997570"/>
            <a:ext cx="2267100" cy="1574400"/>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568"/>
              </a:srgbClr>
            </a:outerShdw>
          </a:effectLst>
        </p:spPr>
      </p:pic>
      <p:pic>
        <p:nvPicPr>
          <p:cNvPr id="215" name="Google Shape;215;p14"/>
          <p:cNvPicPr preferRelativeResize="0"/>
          <p:nvPr/>
        </p:nvPicPr>
        <p:blipFill rotWithShape="1">
          <a:blip r:embed="rId5">
            <a:alphaModFix/>
          </a:blip>
          <a:srcRect/>
          <a:stretch/>
        </p:blipFill>
        <p:spPr>
          <a:xfrm>
            <a:off x="6096000" y="4696670"/>
            <a:ext cx="2820000" cy="1875300"/>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568"/>
              </a:srgbClr>
            </a:outerShdw>
          </a:effectLst>
        </p:spPr>
      </p:pic>
      <p:sp>
        <p:nvSpPr>
          <p:cNvPr id="216" name="Google Shape;216;p14"/>
          <p:cNvSpPr/>
          <p:nvPr/>
        </p:nvSpPr>
        <p:spPr>
          <a:xfrm>
            <a:off x="-12700" y="0"/>
            <a:ext cx="12204600" cy="646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The Reality of Modern Science</a:t>
            </a:r>
            <a:endParaRPr sz="3600" b="1" i="0" u="none" strike="noStrike" cap="none">
              <a:solidFill>
                <a:schemeClr val="lt1"/>
              </a:solidFill>
              <a:latin typeface="Arial"/>
              <a:ea typeface="Arial"/>
              <a:cs typeface="Arial"/>
              <a:sym typeface="Arial"/>
            </a:endParaRPr>
          </a:p>
        </p:txBody>
      </p:sp>
      <p:pic>
        <p:nvPicPr>
          <p:cNvPr id="217" name="Google Shape;217;p14"/>
          <p:cNvPicPr preferRelativeResize="0"/>
          <p:nvPr/>
        </p:nvPicPr>
        <p:blipFill rotWithShape="1">
          <a:blip r:embed="rId6">
            <a:alphaModFix/>
          </a:blip>
          <a:srcRect/>
          <a:stretch/>
        </p:blipFill>
        <p:spPr>
          <a:xfrm>
            <a:off x="3384511" y="3699587"/>
            <a:ext cx="2431800" cy="1710600"/>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568"/>
              </a:srgbClr>
            </a:outerShdw>
          </a:effectLst>
        </p:spPr>
      </p:pic>
      <p:pic>
        <p:nvPicPr>
          <p:cNvPr id="218" name="Google Shape;218;p14"/>
          <p:cNvPicPr preferRelativeResize="0"/>
          <p:nvPr/>
        </p:nvPicPr>
        <p:blipFill rotWithShape="1">
          <a:blip r:embed="rId7">
            <a:alphaModFix/>
          </a:blip>
          <a:srcRect/>
          <a:stretch/>
        </p:blipFill>
        <p:spPr>
          <a:xfrm>
            <a:off x="8668944" y="3694541"/>
            <a:ext cx="2450400" cy="1432200"/>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568"/>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15"/>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224" name="Google Shape;224;p15"/>
          <p:cNvSpPr/>
          <p:nvPr/>
        </p:nvSpPr>
        <p:spPr>
          <a:xfrm>
            <a:off x="-12700" y="0"/>
            <a:ext cx="1220470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The Reality of Modern Science</a:t>
            </a:r>
            <a:endParaRPr sz="3600" b="1" i="0" u="none" strike="noStrike" cap="none">
              <a:solidFill>
                <a:schemeClr val="lt1"/>
              </a:solidFill>
              <a:latin typeface="Arial"/>
              <a:ea typeface="Arial"/>
              <a:cs typeface="Arial"/>
              <a:sym typeface="Arial"/>
            </a:endParaRPr>
          </a:p>
        </p:txBody>
      </p:sp>
      <p:sp>
        <p:nvSpPr>
          <p:cNvPr id="225" name="Google Shape;225;p15"/>
          <p:cNvSpPr/>
          <p:nvPr/>
        </p:nvSpPr>
        <p:spPr>
          <a:xfrm>
            <a:off x="3992032" y="1119593"/>
            <a:ext cx="5475300" cy="2216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4000"/>
              <a:buFont typeface="Arial"/>
              <a:buNone/>
            </a:pPr>
            <a:r>
              <a:rPr lang="de-DE" sz="4000" b="1" i="0" u="none" strike="noStrike" cap="none">
                <a:solidFill>
                  <a:schemeClr val="lt1"/>
                </a:solidFill>
                <a:latin typeface="Arial"/>
                <a:ea typeface="Arial"/>
                <a:cs typeface="Arial"/>
                <a:sym typeface="Arial"/>
              </a:rPr>
              <a:t>Why is that so?</a:t>
            </a:r>
            <a:endParaRPr sz="3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000"/>
              <a:buFont typeface="Arial"/>
              <a:buNone/>
            </a:pPr>
            <a:r>
              <a:rPr lang="de-DE" sz="4000" b="1" i="0" u="none" strike="noStrike" cap="none">
                <a:solidFill>
                  <a:schemeClr val="lt1"/>
                </a:solidFill>
                <a:latin typeface="Arial"/>
                <a:ea typeface="Arial"/>
                <a:cs typeface="Arial"/>
                <a:sym typeface="Arial"/>
              </a:rPr>
              <a:t> </a:t>
            </a:r>
            <a:endParaRPr sz="40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1" i="0" u="none" strike="noStrike" cap="non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16"/>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231" name="Google Shape;231;p16"/>
          <p:cNvSpPr/>
          <p:nvPr/>
        </p:nvSpPr>
        <p:spPr>
          <a:xfrm>
            <a:off x="-12700" y="0"/>
            <a:ext cx="1220470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The Reality of Modern Science</a:t>
            </a:r>
            <a:endParaRPr sz="3600" b="1" i="0" u="none" strike="noStrike" cap="none">
              <a:solidFill>
                <a:schemeClr val="lt1"/>
              </a:solidFill>
              <a:latin typeface="Arial"/>
              <a:ea typeface="Arial"/>
              <a:cs typeface="Arial"/>
              <a:sym typeface="Arial"/>
            </a:endParaRPr>
          </a:p>
        </p:txBody>
      </p:sp>
      <p:sp>
        <p:nvSpPr>
          <p:cNvPr id="232" name="Google Shape;232;p16"/>
          <p:cNvSpPr/>
          <p:nvPr/>
        </p:nvSpPr>
        <p:spPr>
          <a:xfrm>
            <a:off x="3992032" y="1119593"/>
            <a:ext cx="5475300" cy="2216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4000"/>
              <a:buFont typeface="Arial"/>
              <a:buNone/>
            </a:pPr>
            <a:r>
              <a:rPr lang="de-DE" sz="4000" b="1" i="0" u="none" strike="noStrike" cap="none">
                <a:solidFill>
                  <a:schemeClr val="lt1"/>
                </a:solidFill>
                <a:latin typeface="Arial"/>
                <a:ea typeface="Arial"/>
                <a:cs typeface="Arial"/>
                <a:sym typeface="Arial"/>
              </a:rPr>
              <a:t>Why is that so?</a:t>
            </a:r>
            <a:endParaRPr sz="3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000"/>
              <a:buFont typeface="Arial"/>
              <a:buNone/>
            </a:pPr>
            <a:r>
              <a:rPr lang="de-DE" sz="4000" b="1" i="0" u="none" strike="noStrike" cap="none">
                <a:solidFill>
                  <a:schemeClr val="lt1"/>
                </a:solidFill>
                <a:latin typeface="Arial"/>
                <a:ea typeface="Arial"/>
                <a:cs typeface="Arial"/>
                <a:sym typeface="Arial"/>
              </a:rPr>
              <a:t> </a:t>
            </a:r>
            <a:endParaRPr sz="40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1" i="0" u="none" strike="noStrike" cap="none">
              <a:solidFill>
                <a:schemeClr val="lt1"/>
              </a:solidFill>
              <a:latin typeface="Arial"/>
              <a:ea typeface="Arial"/>
              <a:cs typeface="Arial"/>
              <a:sym typeface="Arial"/>
            </a:endParaRPr>
          </a:p>
        </p:txBody>
      </p:sp>
      <p:sp>
        <p:nvSpPr>
          <p:cNvPr id="233" name="Google Shape;233;p16"/>
          <p:cNvSpPr/>
          <p:nvPr/>
        </p:nvSpPr>
        <p:spPr>
          <a:xfrm>
            <a:off x="493095" y="1819469"/>
            <a:ext cx="10918243" cy="45160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a:p>
            <a:pPr marL="0" marR="0" lvl="0" indent="-107950" algn="l" rtl="0">
              <a:lnSpc>
                <a:spcPct val="100000"/>
              </a:lnSpc>
              <a:spcBef>
                <a:spcPts val="0"/>
              </a:spcBef>
              <a:spcAft>
                <a:spcPts val="0"/>
              </a:spcAft>
              <a:buClr>
                <a:schemeClr val="lt1"/>
              </a:buClr>
              <a:buSzPts val="1700"/>
              <a:buFont typeface="Cambria"/>
              <a:buChar char="•"/>
            </a:pPr>
            <a:r>
              <a:rPr lang="de-DE" sz="2800" b="1" i="0" u="none" strike="noStrike" cap="none">
                <a:solidFill>
                  <a:schemeClr val="lt1"/>
                </a:solidFill>
                <a:latin typeface="Arial"/>
                <a:ea typeface="Arial"/>
                <a:cs typeface="Arial"/>
                <a:sym typeface="Arial"/>
              </a:rPr>
              <a:t>Efficiency: Research becomes faster and more targeted.</a:t>
            </a:r>
            <a:endParaRPr sz="2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400"/>
              <a:buFont typeface="Calibri"/>
              <a:buNone/>
            </a:pPr>
            <a:endParaRPr sz="2800" b="1" i="0" u="none" strike="noStrike" cap="none">
              <a:solidFill>
                <a:schemeClr val="lt1"/>
              </a:solidFill>
              <a:latin typeface="Arial"/>
              <a:ea typeface="Arial"/>
              <a:cs typeface="Arial"/>
              <a:sym typeface="Arial"/>
            </a:endParaRPr>
          </a:p>
          <a:p>
            <a:pPr marL="0" marR="0" lvl="0" indent="-107950" algn="l" rtl="0">
              <a:lnSpc>
                <a:spcPct val="100000"/>
              </a:lnSpc>
              <a:spcBef>
                <a:spcPts val="0"/>
              </a:spcBef>
              <a:spcAft>
                <a:spcPts val="0"/>
              </a:spcAft>
              <a:buClr>
                <a:schemeClr val="lt1"/>
              </a:buClr>
              <a:buSzPts val="1700"/>
              <a:buFont typeface="Cambria"/>
              <a:buChar char="•"/>
            </a:pPr>
            <a:r>
              <a:rPr lang="de-DE" sz="2800" b="1" i="0" u="none" strike="noStrike" cap="none">
                <a:solidFill>
                  <a:schemeClr val="lt1"/>
                </a:solidFill>
                <a:latin typeface="Arial"/>
                <a:ea typeface="Arial"/>
                <a:cs typeface="Arial"/>
                <a:sym typeface="Arial"/>
              </a:rPr>
              <a:t> Reproducibility: Studies and results are traceable and verifiable.</a:t>
            </a:r>
            <a:endParaRPr sz="2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400"/>
              <a:buFont typeface="Calibri"/>
              <a:buNone/>
            </a:pPr>
            <a:endParaRPr sz="2800" b="1" i="0" u="none" strike="noStrike" cap="none">
              <a:solidFill>
                <a:schemeClr val="lt1"/>
              </a:solidFill>
              <a:latin typeface="Arial"/>
              <a:ea typeface="Arial"/>
              <a:cs typeface="Arial"/>
              <a:sym typeface="Arial"/>
            </a:endParaRPr>
          </a:p>
          <a:p>
            <a:pPr marL="0" marR="0" lvl="0" indent="-107950" algn="l" rtl="0">
              <a:lnSpc>
                <a:spcPct val="100000"/>
              </a:lnSpc>
              <a:spcBef>
                <a:spcPts val="0"/>
              </a:spcBef>
              <a:spcAft>
                <a:spcPts val="0"/>
              </a:spcAft>
              <a:buClr>
                <a:schemeClr val="lt1"/>
              </a:buClr>
              <a:buSzPts val="1700"/>
              <a:buFont typeface="Cambria"/>
              <a:buChar char="•"/>
            </a:pPr>
            <a:r>
              <a:rPr lang="de-DE" sz="2800" b="1" i="0" u="none" strike="noStrike" cap="none">
                <a:solidFill>
                  <a:schemeClr val="lt1"/>
                </a:solidFill>
                <a:latin typeface="Arial"/>
                <a:ea typeface="Arial"/>
                <a:cs typeface="Arial"/>
                <a:sym typeface="Arial"/>
              </a:rPr>
              <a:t> Common Tool: Scientists from many disciplines use scientific programming.</a:t>
            </a:r>
            <a:endParaRPr/>
          </a:p>
          <a:p>
            <a:pPr marL="0" marR="0" lvl="0" indent="0" algn="l" rtl="0">
              <a:lnSpc>
                <a:spcPct val="100000"/>
              </a:lnSpc>
              <a:spcBef>
                <a:spcPts val="0"/>
              </a:spcBef>
              <a:spcAft>
                <a:spcPts val="0"/>
              </a:spcAft>
              <a:buClr>
                <a:schemeClr val="lt1"/>
              </a:buClr>
              <a:buSzPts val="1700"/>
              <a:buFont typeface="Cambria"/>
              <a:buNone/>
            </a:pPr>
            <a:endParaRPr sz="2800" b="1" i="0" u="none" strike="noStrike" cap="none">
              <a:solidFill>
                <a:schemeClr val="lt1"/>
              </a:solidFill>
              <a:latin typeface="Arial"/>
              <a:ea typeface="Arial"/>
              <a:cs typeface="Arial"/>
              <a:sym typeface="Arial"/>
            </a:endParaRPr>
          </a:p>
          <a:p>
            <a:pPr marL="0" marR="0" lvl="0" indent="-107950" algn="l" rtl="0">
              <a:lnSpc>
                <a:spcPct val="100000"/>
              </a:lnSpc>
              <a:spcBef>
                <a:spcPts val="0"/>
              </a:spcBef>
              <a:spcAft>
                <a:spcPts val="0"/>
              </a:spcAft>
              <a:buClr>
                <a:schemeClr val="lt1"/>
              </a:buClr>
              <a:buSzPts val="1700"/>
              <a:buFont typeface="Cambria"/>
              <a:buChar char="•"/>
            </a:pPr>
            <a:r>
              <a:rPr lang="de-DE" sz="2800" b="1" i="0" u="none" strike="noStrike" cap="none">
                <a:solidFill>
                  <a:schemeClr val="lt1"/>
                </a:solidFill>
                <a:latin typeface="Arial"/>
                <a:ea typeface="Arial"/>
                <a:cs typeface="Arial"/>
                <a:sym typeface="Arial"/>
              </a:rPr>
              <a:t> Automation Era: Dealing with larger problems</a:t>
            </a:r>
            <a:endParaRPr sz="2800" b="1" i="0" u="none" strike="noStrike" cap="none">
              <a:solidFill>
                <a:schemeClr val="l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pic>
        <p:nvPicPr>
          <p:cNvPr id="238" name="Google Shape;238;p17"/>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239" name="Google Shape;239;p17"/>
          <p:cNvSpPr/>
          <p:nvPr/>
        </p:nvSpPr>
        <p:spPr>
          <a:xfrm>
            <a:off x="218536" y="828679"/>
            <a:ext cx="11591026" cy="6463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de-DE" sz="2000" b="1" i="0" u="none" strike="noStrike" cap="none">
                <a:solidFill>
                  <a:schemeClr val="lt1"/>
                </a:solidFill>
                <a:latin typeface="Arial"/>
                <a:ea typeface="Arial"/>
                <a:cs typeface="Arial"/>
                <a:sym typeface="Arial"/>
              </a:rPr>
              <a:t>Scientific programming is any time a computer program is used for science research.</a:t>
            </a:r>
            <a:endParaRPr sz="2000" b="1" i="0" u="none" strike="noStrike" cap="none">
              <a:solidFill>
                <a:schemeClr val="lt1"/>
              </a:solidFill>
              <a:latin typeface="Arial"/>
              <a:ea typeface="Arial"/>
              <a:cs typeface="Arial"/>
              <a:sym typeface="Arial"/>
            </a:endParaRPr>
          </a:p>
        </p:txBody>
      </p:sp>
      <p:sp>
        <p:nvSpPr>
          <p:cNvPr id="240" name="Google Shape;240;p17"/>
          <p:cNvSpPr/>
          <p:nvPr/>
        </p:nvSpPr>
        <p:spPr>
          <a:xfrm>
            <a:off x="76277" y="160014"/>
            <a:ext cx="1220470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What is scientific programming?</a:t>
            </a:r>
            <a:endParaRPr sz="3600" b="1" i="0" u="none" strike="noStrike" cap="none">
              <a:solidFill>
                <a:schemeClr val="lt1"/>
              </a:solidFill>
              <a:latin typeface="Arial"/>
              <a:ea typeface="Arial"/>
              <a:cs typeface="Arial"/>
              <a:sym typeface="Arial"/>
            </a:endParaRPr>
          </a:p>
        </p:txBody>
      </p:sp>
      <p:sp>
        <p:nvSpPr>
          <p:cNvPr id="241" name="Google Shape;241;p17"/>
          <p:cNvSpPr/>
          <p:nvPr/>
        </p:nvSpPr>
        <p:spPr>
          <a:xfrm>
            <a:off x="405772" y="1311859"/>
            <a:ext cx="9844362" cy="3370972"/>
          </a:xfrm>
          <a:prstGeom prst="rect">
            <a:avLst/>
          </a:prstGeom>
          <a:noFill/>
          <a:ln>
            <a:noFill/>
          </a:ln>
        </p:spPr>
        <p:txBody>
          <a:bodyPr spcFirstLastPara="1" wrap="square" lIns="91425" tIns="45700" rIns="91425" bIns="45700" anchor="ctr" anchorCtr="0">
            <a:noAutofit/>
          </a:bodyPr>
          <a:lstStyle/>
          <a:p>
            <a:pPr marL="0" marR="0" lvl="0" indent="0" algn="l" rtl="0">
              <a:lnSpc>
                <a:spcPct val="150000"/>
              </a:lnSpc>
              <a:spcBef>
                <a:spcPts val="0"/>
              </a:spcBef>
              <a:spcAft>
                <a:spcPts val="0"/>
              </a:spcAft>
              <a:buClr>
                <a:schemeClr val="lt1"/>
              </a:buClr>
              <a:buSzPts val="1800"/>
              <a:buFont typeface="Cambria"/>
              <a:buChar char="•"/>
            </a:pPr>
            <a:r>
              <a:rPr lang="de-DE" sz="1800" b="1" i="0" u="none" strike="noStrike" cap="none">
                <a:solidFill>
                  <a:schemeClr val="lt1"/>
                </a:solidFill>
                <a:latin typeface="Arial"/>
                <a:ea typeface="Arial"/>
                <a:cs typeface="Arial"/>
                <a:sym typeface="Arial"/>
              </a:rPr>
              <a:t> Key Point: Programming is integral in handling complex data, simulations, and models.</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chemeClr val="lt1"/>
              </a:buClr>
              <a:buSzPts val="1800"/>
              <a:buFont typeface="Cambria"/>
              <a:buChar char="•"/>
            </a:pPr>
            <a:r>
              <a:rPr lang="de-DE" sz="1800" b="1" i="0" u="none" strike="noStrike" cap="none">
                <a:solidFill>
                  <a:schemeClr val="lt1"/>
                </a:solidFill>
                <a:latin typeface="Arial"/>
                <a:ea typeface="Arial"/>
                <a:cs typeface="Arial"/>
                <a:sym typeface="Arial"/>
              </a:rPr>
              <a:t> Use in Research:</a:t>
            </a:r>
            <a:endParaRPr sz="1400" b="0" i="0" u="none" strike="noStrike" cap="none">
              <a:solidFill>
                <a:srgbClr val="000000"/>
              </a:solidFill>
              <a:latin typeface="Arial"/>
              <a:ea typeface="Arial"/>
              <a:cs typeface="Arial"/>
              <a:sym typeface="Arial"/>
            </a:endParaRPr>
          </a:p>
          <a:p>
            <a:pPr marL="457200" marR="0" lvl="1" indent="-114300" algn="l" rtl="0">
              <a:lnSpc>
                <a:spcPct val="150000"/>
              </a:lnSpc>
              <a:spcBef>
                <a:spcPts val="0"/>
              </a:spcBef>
              <a:spcAft>
                <a:spcPts val="0"/>
              </a:spcAft>
              <a:buClr>
                <a:schemeClr val="lt1"/>
              </a:buClr>
              <a:buSzPts val="1800"/>
              <a:buFont typeface="Cambria"/>
              <a:buChar char="•"/>
            </a:pPr>
            <a:r>
              <a:rPr lang="de-DE" sz="1800" b="1" i="0" u="none" strike="noStrike" cap="none">
                <a:solidFill>
                  <a:schemeClr val="lt1"/>
                </a:solidFill>
                <a:latin typeface="Arial"/>
                <a:ea typeface="Arial"/>
                <a:cs typeface="Arial"/>
                <a:sym typeface="Arial"/>
              </a:rPr>
              <a:t> Data analysis (statistical, numerical)</a:t>
            </a:r>
            <a:endParaRPr sz="1400" b="0" i="0" u="none" strike="noStrike" cap="none">
              <a:solidFill>
                <a:srgbClr val="000000"/>
              </a:solidFill>
              <a:latin typeface="Arial"/>
              <a:ea typeface="Arial"/>
              <a:cs typeface="Arial"/>
              <a:sym typeface="Arial"/>
            </a:endParaRPr>
          </a:p>
          <a:p>
            <a:pPr marL="457200" marR="0" lvl="1" indent="-114300" algn="l" rtl="0">
              <a:lnSpc>
                <a:spcPct val="150000"/>
              </a:lnSpc>
              <a:spcBef>
                <a:spcPts val="0"/>
              </a:spcBef>
              <a:spcAft>
                <a:spcPts val="0"/>
              </a:spcAft>
              <a:buClr>
                <a:schemeClr val="lt1"/>
              </a:buClr>
              <a:buSzPts val="1800"/>
              <a:buFont typeface="Cambria"/>
              <a:buChar char="•"/>
            </a:pPr>
            <a:r>
              <a:rPr lang="de-DE" sz="1800" b="1" i="0" u="none" strike="noStrike" cap="none">
                <a:solidFill>
                  <a:schemeClr val="lt1"/>
                </a:solidFill>
                <a:latin typeface="Arial"/>
                <a:ea typeface="Arial"/>
                <a:cs typeface="Arial"/>
                <a:sym typeface="Arial"/>
              </a:rPr>
              <a:t> Simulations (mathematical modeling, computational biology)</a:t>
            </a:r>
            <a:endParaRPr sz="1400" b="0" i="0" u="none" strike="noStrike" cap="none">
              <a:solidFill>
                <a:srgbClr val="000000"/>
              </a:solidFill>
              <a:latin typeface="Arial"/>
              <a:ea typeface="Arial"/>
              <a:cs typeface="Arial"/>
              <a:sym typeface="Arial"/>
            </a:endParaRPr>
          </a:p>
          <a:p>
            <a:pPr marL="457200" marR="0" lvl="1" indent="-114300" algn="l" rtl="0">
              <a:lnSpc>
                <a:spcPct val="150000"/>
              </a:lnSpc>
              <a:spcBef>
                <a:spcPts val="0"/>
              </a:spcBef>
              <a:spcAft>
                <a:spcPts val="0"/>
              </a:spcAft>
              <a:buClr>
                <a:schemeClr val="lt1"/>
              </a:buClr>
              <a:buSzPts val="1800"/>
              <a:buFont typeface="Cambria"/>
              <a:buChar char="•"/>
            </a:pPr>
            <a:r>
              <a:rPr lang="de-DE" sz="1800" b="1" i="0" u="none" strike="noStrike" cap="none">
                <a:solidFill>
                  <a:schemeClr val="lt1"/>
                </a:solidFill>
                <a:latin typeface="Arial"/>
                <a:ea typeface="Arial"/>
                <a:cs typeface="Arial"/>
                <a:sym typeface="Arial"/>
              </a:rPr>
              <a:t> Visualization (graphs, interactive plots)</a:t>
            </a:r>
            <a:endParaRPr sz="1400" b="0" i="0" u="none" strike="noStrike" cap="none">
              <a:solidFill>
                <a:srgbClr val="000000"/>
              </a:solidFill>
              <a:latin typeface="Arial"/>
              <a:ea typeface="Arial"/>
              <a:cs typeface="Arial"/>
              <a:sym typeface="Arial"/>
            </a:endParaRPr>
          </a:p>
          <a:p>
            <a:pPr marL="457200" marR="0" lvl="1" indent="-114300" algn="l" rtl="0">
              <a:lnSpc>
                <a:spcPct val="150000"/>
              </a:lnSpc>
              <a:spcBef>
                <a:spcPts val="0"/>
              </a:spcBef>
              <a:spcAft>
                <a:spcPts val="0"/>
              </a:spcAft>
              <a:buClr>
                <a:schemeClr val="lt1"/>
              </a:buClr>
              <a:buSzPts val="1800"/>
              <a:buFont typeface="Cambria"/>
              <a:buChar char="•"/>
            </a:pPr>
            <a:r>
              <a:rPr lang="de-DE" sz="1800" b="1" i="0" u="none" strike="noStrike" cap="none">
                <a:solidFill>
                  <a:schemeClr val="lt1"/>
                </a:solidFill>
                <a:latin typeface="Arial"/>
                <a:ea typeface="Arial"/>
                <a:cs typeface="Arial"/>
                <a:sym typeface="Arial"/>
              </a:rPr>
              <a:t> Automation (reproducibility, streamlining workflows)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Arial"/>
              <a:ea typeface="Arial"/>
              <a:cs typeface="Arial"/>
              <a:sym typeface="Arial"/>
            </a:endParaRPr>
          </a:p>
        </p:txBody>
      </p:sp>
      <p:pic>
        <p:nvPicPr>
          <p:cNvPr id="242" name="Google Shape;242;p17"/>
          <p:cNvPicPr preferRelativeResize="0"/>
          <p:nvPr/>
        </p:nvPicPr>
        <p:blipFill rotWithShape="1">
          <a:blip r:embed="rId4">
            <a:alphaModFix/>
          </a:blip>
          <a:srcRect/>
          <a:stretch/>
        </p:blipFill>
        <p:spPr>
          <a:xfrm>
            <a:off x="5556225" y="4424240"/>
            <a:ext cx="1953614" cy="942813"/>
          </a:xfrm>
          <a:prstGeom prst="rect">
            <a:avLst/>
          </a:prstGeom>
          <a:noFill/>
          <a:ln>
            <a:noFill/>
          </a:ln>
        </p:spPr>
      </p:pic>
      <p:pic>
        <p:nvPicPr>
          <p:cNvPr id="243" name="Google Shape;243;p17"/>
          <p:cNvPicPr preferRelativeResize="0"/>
          <p:nvPr/>
        </p:nvPicPr>
        <p:blipFill rotWithShape="1">
          <a:blip r:embed="rId5">
            <a:alphaModFix/>
          </a:blip>
          <a:srcRect/>
          <a:stretch/>
        </p:blipFill>
        <p:spPr>
          <a:xfrm>
            <a:off x="7987546" y="4995349"/>
            <a:ext cx="3928104" cy="1638307"/>
          </a:xfrm>
          <a:prstGeom prst="rect">
            <a:avLst/>
          </a:prstGeom>
          <a:noFill/>
          <a:ln>
            <a:noFill/>
          </a:ln>
        </p:spPr>
      </p:pic>
      <p:pic>
        <p:nvPicPr>
          <p:cNvPr id="244" name="Google Shape;244;p17"/>
          <p:cNvPicPr preferRelativeResize="0"/>
          <p:nvPr/>
        </p:nvPicPr>
        <p:blipFill rotWithShape="1">
          <a:blip r:embed="rId6">
            <a:alphaModFix/>
          </a:blip>
          <a:srcRect/>
          <a:stretch/>
        </p:blipFill>
        <p:spPr>
          <a:xfrm>
            <a:off x="7971538" y="2329867"/>
            <a:ext cx="1980060" cy="876539"/>
          </a:xfrm>
          <a:prstGeom prst="rect">
            <a:avLst/>
          </a:prstGeom>
          <a:noFill/>
          <a:ln>
            <a:noFill/>
          </a:ln>
        </p:spPr>
      </p:pic>
      <p:pic>
        <p:nvPicPr>
          <p:cNvPr id="245" name="Google Shape;245;p17"/>
          <p:cNvPicPr preferRelativeResize="0"/>
          <p:nvPr/>
        </p:nvPicPr>
        <p:blipFill rotWithShape="1">
          <a:blip r:embed="rId7">
            <a:alphaModFix/>
          </a:blip>
          <a:srcRect/>
          <a:stretch/>
        </p:blipFill>
        <p:spPr>
          <a:xfrm>
            <a:off x="218536" y="4511694"/>
            <a:ext cx="2431665" cy="1710719"/>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246" name="Google Shape;246;p17"/>
          <p:cNvPicPr preferRelativeResize="0"/>
          <p:nvPr/>
        </p:nvPicPr>
        <p:blipFill rotWithShape="1">
          <a:blip r:embed="rId8">
            <a:alphaModFix/>
          </a:blip>
          <a:srcRect/>
          <a:stretch/>
        </p:blipFill>
        <p:spPr>
          <a:xfrm>
            <a:off x="2963339" y="5201511"/>
            <a:ext cx="2450438" cy="1432145"/>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247" name="Google Shape;247;p17"/>
          <p:cNvPicPr preferRelativeResize="0"/>
          <p:nvPr/>
        </p:nvPicPr>
        <p:blipFill rotWithShape="1">
          <a:blip r:embed="rId9">
            <a:alphaModFix/>
          </a:blip>
          <a:srcRect/>
          <a:stretch/>
        </p:blipFill>
        <p:spPr>
          <a:xfrm>
            <a:off x="9949099" y="3395123"/>
            <a:ext cx="2142556" cy="1094712"/>
          </a:xfrm>
          <a:prstGeom prst="rect">
            <a:avLst/>
          </a:prstGeom>
          <a:noFill/>
          <a:ln>
            <a:noFill/>
          </a:ln>
        </p:spPr>
      </p:pic>
      <p:pic>
        <p:nvPicPr>
          <p:cNvPr id="248" name="Google Shape;248;p17"/>
          <p:cNvPicPr preferRelativeResize="0"/>
          <p:nvPr/>
        </p:nvPicPr>
        <p:blipFill rotWithShape="1">
          <a:blip r:embed="rId10">
            <a:alphaModFix/>
          </a:blip>
          <a:srcRect/>
          <a:stretch/>
        </p:blipFill>
        <p:spPr>
          <a:xfrm>
            <a:off x="7851776" y="3395123"/>
            <a:ext cx="1825578" cy="1330342"/>
          </a:xfrm>
          <a:prstGeom prst="rect">
            <a:avLst/>
          </a:prstGeom>
          <a:noFill/>
          <a:ln>
            <a:noFill/>
          </a:ln>
        </p:spPr>
      </p:pic>
      <p:pic>
        <p:nvPicPr>
          <p:cNvPr id="249" name="Google Shape;249;p17"/>
          <p:cNvPicPr preferRelativeResize="0"/>
          <p:nvPr/>
        </p:nvPicPr>
        <p:blipFill rotWithShape="1">
          <a:blip r:embed="rId11">
            <a:alphaModFix/>
          </a:blip>
          <a:srcRect/>
          <a:stretch/>
        </p:blipFill>
        <p:spPr>
          <a:xfrm>
            <a:off x="6178627" y="5654813"/>
            <a:ext cx="1533753" cy="102064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18"/>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255" name="Google Shape;255;p18"/>
          <p:cNvSpPr/>
          <p:nvPr/>
        </p:nvSpPr>
        <p:spPr>
          <a:xfrm>
            <a:off x="-12700" y="0"/>
            <a:ext cx="12204700" cy="646330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dirty="0">
                <a:solidFill>
                  <a:srgbClr val="FFFF00"/>
                </a:solidFill>
                <a:latin typeface="Arial"/>
                <a:ea typeface="Arial"/>
                <a:cs typeface="Arial"/>
                <a:sym typeface="Arial"/>
              </a:rPr>
              <a:t>TASK:</a:t>
            </a:r>
            <a:r>
              <a:rPr lang="de-DE" sz="3600" b="1" i="0" u="none" strike="noStrike" cap="none" dirty="0">
                <a:solidFill>
                  <a:schemeClr val="lt1"/>
                </a:solidFill>
                <a:latin typeface="Arial"/>
                <a:ea typeface="Arial"/>
                <a:cs typeface="Arial"/>
                <a:sym typeface="Arial"/>
              </a:rPr>
              <a:t> Scientific vs. General </a:t>
            </a:r>
            <a:r>
              <a:rPr lang="de-DE" sz="3600" b="1" i="0" u="none" strike="noStrike" cap="none" dirty="0" err="1">
                <a:solidFill>
                  <a:schemeClr val="lt1"/>
                </a:solidFill>
                <a:latin typeface="Arial"/>
                <a:ea typeface="Arial"/>
                <a:cs typeface="Arial"/>
                <a:sym typeface="Arial"/>
              </a:rPr>
              <a:t>Programming</a:t>
            </a:r>
            <a:r>
              <a:rPr lang="de-DE" sz="3600" b="1" i="0" u="none" strike="noStrike" cap="none" dirty="0">
                <a:solidFill>
                  <a:schemeClr val="lt1"/>
                </a:solidFill>
                <a:latin typeface="Arial"/>
                <a:ea typeface="Arial"/>
                <a:cs typeface="Arial"/>
                <a:sym typeface="Arial"/>
              </a:rPr>
              <a:t> Code</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1800"/>
              <a:buFont typeface="Arial"/>
              <a:buChar char="•"/>
            </a:pPr>
            <a:r>
              <a:rPr lang="de-DE" sz="1800" b="1" i="0" u="none" strike="noStrike" cap="none" dirty="0">
                <a:solidFill>
                  <a:schemeClr val="lt1"/>
                </a:solidFill>
                <a:latin typeface="Arial"/>
                <a:ea typeface="Arial"/>
                <a:cs typeface="Arial"/>
                <a:sym typeface="Arial"/>
              </a:rPr>
              <a:t>  Look at </a:t>
            </a:r>
            <a:r>
              <a:rPr lang="de-DE" sz="1800" b="1" i="0" u="none" strike="noStrike" cap="none" dirty="0" err="1">
                <a:solidFill>
                  <a:schemeClr val="lt1"/>
                </a:solidFill>
                <a:latin typeface="Arial"/>
                <a:ea typeface="Arial"/>
                <a:cs typeface="Arial"/>
                <a:sym typeface="Arial"/>
              </a:rPr>
              <a:t>two</a:t>
            </a:r>
            <a:r>
              <a:rPr lang="de-DE" sz="1800" b="1" i="0" u="none" strike="noStrike" cap="none" dirty="0">
                <a:solidFill>
                  <a:schemeClr val="lt1"/>
                </a:solidFill>
                <a:latin typeface="Arial"/>
                <a:ea typeface="Arial"/>
                <a:cs typeface="Arial"/>
                <a:sym typeface="Arial"/>
              </a:rPr>
              <a:t> </a:t>
            </a:r>
            <a:r>
              <a:rPr lang="de-DE" sz="1800" b="1" i="0" u="none" strike="noStrike" cap="none" dirty="0" err="1">
                <a:solidFill>
                  <a:schemeClr val="lt1"/>
                </a:solidFill>
                <a:latin typeface="Arial"/>
                <a:ea typeface="Arial"/>
                <a:cs typeface="Arial"/>
                <a:sym typeface="Arial"/>
              </a:rPr>
              <a:t>small</a:t>
            </a:r>
            <a:r>
              <a:rPr lang="de-DE" sz="1800" b="1" i="0" u="none" strike="noStrike" cap="none" dirty="0">
                <a:solidFill>
                  <a:schemeClr val="lt1"/>
                </a:solidFill>
                <a:latin typeface="Arial"/>
                <a:ea typeface="Arial"/>
                <a:cs typeface="Arial"/>
                <a:sym typeface="Arial"/>
              </a:rPr>
              <a:t> code </a:t>
            </a:r>
            <a:r>
              <a:rPr lang="de-DE" sz="1800" b="1" i="0" u="none" strike="noStrike" cap="none" dirty="0" err="1">
                <a:solidFill>
                  <a:schemeClr val="lt1"/>
                </a:solidFill>
                <a:latin typeface="Arial"/>
                <a:ea typeface="Arial"/>
                <a:cs typeface="Arial"/>
                <a:sym typeface="Arial"/>
              </a:rPr>
              <a:t>snippets</a:t>
            </a:r>
            <a:r>
              <a:rPr lang="de-DE" sz="1800" b="1" i="0" u="none" strike="noStrike" cap="none" dirty="0">
                <a:solidFill>
                  <a:schemeClr val="lt1"/>
                </a:solidFill>
                <a:latin typeface="Arial"/>
                <a:ea typeface="Arial"/>
                <a:cs typeface="Arial"/>
                <a:sym typeface="Arial"/>
              </a:rPr>
              <a:t> (e.g., </a:t>
            </a:r>
            <a:r>
              <a:rPr lang="de-DE" sz="1800" b="1" i="0" u="none" strike="noStrike" cap="none" dirty="0" err="1">
                <a:solidFill>
                  <a:schemeClr val="lt1"/>
                </a:solidFill>
                <a:latin typeface="Arial"/>
                <a:ea typeface="Arial"/>
                <a:cs typeface="Arial"/>
                <a:sym typeface="Arial"/>
              </a:rPr>
              <a:t>one</a:t>
            </a:r>
            <a:r>
              <a:rPr lang="de-DE" sz="1800" b="1" i="0" u="none" strike="noStrike" cap="none" dirty="0">
                <a:solidFill>
                  <a:schemeClr val="lt1"/>
                </a:solidFill>
                <a:latin typeface="Arial"/>
                <a:ea typeface="Arial"/>
                <a:cs typeface="Arial"/>
                <a:sym typeface="Arial"/>
              </a:rPr>
              <a:t> </a:t>
            </a:r>
            <a:r>
              <a:rPr lang="de-DE" sz="1800" b="1" i="0" u="none" strike="noStrike" cap="none" dirty="0" err="1">
                <a:solidFill>
                  <a:schemeClr val="lt1"/>
                </a:solidFill>
                <a:latin typeface="Arial"/>
                <a:ea typeface="Arial"/>
                <a:cs typeface="Arial"/>
                <a:sym typeface="Arial"/>
              </a:rPr>
              <a:t>from</a:t>
            </a:r>
            <a:r>
              <a:rPr lang="de-DE" sz="1800" b="1" i="0" u="none" strike="noStrike" cap="none" dirty="0">
                <a:solidFill>
                  <a:schemeClr val="lt1"/>
                </a:solidFill>
                <a:latin typeface="Arial"/>
                <a:ea typeface="Arial"/>
                <a:cs typeface="Arial"/>
                <a:sym typeface="Arial"/>
              </a:rPr>
              <a:t> R and </a:t>
            </a:r>
            <a:r>
              <a:rPr lang="de-DE" sz="1800" b="1" i="0" u="none" strike="noStrike" cap="none" dirty="0" err="1">
                <a:solidFill>
                  <a:schemeClr val="lt1"/>
                </a:solidFill>
                <a:latin typeface="Arial"/>
                <a:ea typeface="Arial"/>
                <a:cs typeface="Arial"/>
                <a:sym typeface="Arial"/>
              </a:rPr>
              <a:t>one</a:t>
            </a:r>
            <a:r>
              <a:rPr lang="de-DE" sz="1800" b="1" i="0" u="none" strike="noStrike" cap="none" dirty="0">
                <a:solidFill>
                  <a:schemeClr val="lt1"/>
                </a:solidFill>
                <a:latin typeface="Arial"/>
                <a:ea typeface="Arial"/>
                <a:cs typeface="Arial"/>
                <a:sym typeface="Arial"/>
              </a:rPr>
              <a:t> </a:t>
            </a:r>
            <a:r>
              <a:rPr lang="de-DE" sz="1800" b="1" i="0" u="none" strike="noStrike" cap="none" dirty="0" err="1">
                <a:solidFill>
                  <a:schemeClr val="lt1"/>
                </a:solidFill>
                <a:latin typeface="Arial"/>
                <a:ea typeface="Arial"/>
                <a:cs typeface="Arial"/>
                <a:sym typeface="Arial"/>
              </a:rPr>
              <a:t>from</a:t>
            </a:r>
            <a:r>
              <a:rPr lang="de-DE" sz="1800" b="1" i="0" u="none" strike="noStrike" cap="none" dirty="0">
                <a:solidFill>
                  <a:schemeClr val="lt1"/>
                </a:solidFill>
                <a:latin typeface="Arial"/>
                <a:ea typeface="Arial"/>
                <a:cs typeface="Arial"/>
                <a:sym typeface="Arial"/>
              </a:rPr>
              <a:t> JavaScript).</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1" i="0" u="none" strike="noStrike" cap="none" dirty="0">
              <a:solidFill>
                <a:schemeClr val="lt1"/>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1" i="0" u="none" strike="noStrike" cap="none" dirty="0">
              <a:solidFill>
                <a:schemeClr val="lt1"/>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2100"/>
              <a:buFont typeface="Arial"/>
              <a:buNone/>
            </a:pP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Discuss</a:t>
            </a:r>
            <a:r>
              <a:rPr lang="de-DE" sz="2100" b="1" i="0" u="none" strike="noStrike" cap="none" dirty="0">
                <a:solidFill>
                  <a:schemeClr val="lt1"/>
                </a:solidFill>
                <a:latin typeface="Arial"/>
                <a:ea typeface="Arial"/>
                <a:cs typeface="Arial"/>
                <a:sym typeface="Arial"/>
              </a:rPr>
              <a:t> in </a:t>
            </a:r>
            <a:r>
              <a:rPr lang="de-DE" sz="2100" b="1" i="0" u="none" strike="noStrike" cap="none" dirty="0" err="1">
                <a:solidFill>
                  <a:schemeClr val="lt1"/>
                </a:solidFill>
                <a:latin typeface="Arial"/>
                <a:ea typeface="Arial"/>
                <a:cs typeface="Arial"/>
                <a:sym typeface="Arial"/>
              </a:rPr>
              <a:t>your</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groups</a:t>
            </a:r>
            <a:r>
              <a:rPr lang="de-DE" sz="2100" b="1" i="0" u="none" strike="noStrike" cap="none" dirty="0">
                <a:solidFill>
                  <a:schemeClr val="lt1"/>
                </a:solidFill>
                <a:latin typeface="Arial"/>
                <a:ea typeface="Arial"/>
                <a:cs typeface="Arial"/>
                <a:sym typeface="Arial"/>
              </a:rPr>
              <a:t>:</a:t>
            </a:r>
            <a:endParaRPr sz="17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2100" b="1" i="0" u="none" strike="noStrike" cap="none" dirty="0">
              <a:solidFill>
                <a:schemeClr val="lt1"/>
              </a:solidFill>
              <a:latin typeface="Arial"/>
              <a:ea typeface="Arial"/>
              <a:cs typeface="Arial"/>
              <a:sym typeface="Arial"/>
            </a:endParaRPr>
          </a:p>
          <a:p>
            <a:pPr marL="742950" marR="0" lvl="1" indent="-304800" algn="l" rtl="0">
              <a:lnSpc>
                <a:spcPct val="100000"/>
              </a:lnSpc>
              <a:spcBef>
                <a:spcPts val="0"/>
              </a:spcBef>
              <a:spcAft>
                <a:spcPts val="0"/>
              </a:spcAft>
              <a:buClr>
                <a:schemeClr val="lt1"/>
              </a:buClr>
              <a:buSzPts val="2100"/>
              <a:buFont typeface="Arial"/>
              <a:buChar char="•"/>
            </a:pPr>
            <a:r>
              <a:rPr lang="de-DE" sz="2100" b="1" i="0" u="none" strike="noStrike" cap="none" dirty="0" err="1">
                <a:solidFill>
                  <a:schemeClr val="lt1"/>
                </a:solidFill>
                <a:latin typeface="Arial"/>
                <a:ea typeface="Arial"/>
                <a:cs typeface="Arial"/>
                <a:sym typeface="Arial"/>
              </a:rPr>
              <a:t>What</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is</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the</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goal</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of</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the</a:t>
            </a:r>
            <a:r>
              <a:rPr lang="de-DE" sz="2100" b="1" i="0" u="none" strike="noStrike" cap="none" dirty="0">
                <a:solidFill>
                  <a:schemeClr val="lt1"/>
                </a:solidFill>
                <a:latin typeface="Arial"/>
                <a:ea typeface="Arial"/>
                <a:cs typeface="Arial"/>
                <a:sym typeface="Arial"/>
              </a:rPr>
              <a:t> code?</a:t>
            </a:r>
            <a:endParaRPr sz="1700" b="0" i="0" u="none" strike="noStrike" cap="none" dirty="0">
              <a:solidFill>
                <a:srgbClr val="000000"/>
              </a:solidFill>
              <a:latin typeface="Arial"/>
              <a:ea typeface="Arial"/>
              <a:cs typeface="Arial"/>
              <a:sym typeface="Arial"/>
            </a:endParaRPr>
          </a:p>
          <a:p>
            <a:pPr marL="742950" marR="0" lvl="1" indent="-171450" algn="l" rtl="0">
              <a:lnSpc>
                <a:spcPct val="100000"/>
              </a:lnSpc>
              <a:spcBef>
                <a:spcPts val="0"/>
              </a:spcBef>
              <a:spcAft>
                <a:spcPts val="0"/>
              </a:spcAft>
              <a:buClr>
                <a:schemeClr val="dk1"/>
              </a:buClr>
              <a:buSzPts val="1800"/>
              <a:buFont typeface="Arial"/>
              <a:buNone/>
            </a:pPr>
            <a:endParaRPr sz="2100" b="1" i="0" u="none" strike="noStrike" cap="none" dirty="0">
              <a:solidFill>
                <a:schemeClr val="lt1"/>
              </a:solidFill>
              <a:latin typeface="Arial"/>
              <a:ea typeface="Arial"/>
              <a:cs typeface="Arial"/>
              <a:sym typeface="Arial"/>
            </a:endParaRPr>
          </a:p>
          <a:p>
            <a:pPr marL="742950" marR="0" lvl="1" indent="-304800" algn="l" rtl="0">
              <a:lnSpc>
                <a:spcPct val="100000"/>
              </a:lnSpc>
              <a:spcBef>
                <a:spcPts val="0"/>
              </a:spcBef>
              <a:spcAft>
                <a:spcPts val="0"/>
              </a:spcAft>
              <a:buClr>
                <a:schemeClr val="lt1"/>
              </a:buClr>
              <a:buSzPts val="2100"/>
              <a:buFont typeface="Arial"/>
              <a:buChar char="•"/>
            </a:pPr>
            <a:r>
              <a:rPr lang="de-DE" sz="2100" b="1" i="0" u="none" strike="noStrike" cap="none" dirty="0" err="1">
                <a:solidFill>
                  <a:schemeClr val="lt1"/>
                </a:solidFill>
                <a:latin typeface="Arial"/>
                <a:ea typeface="Arial"/>
                <a:cs typeface="Arial"/>
                <a:sym typeface="Arial"/>
              </a:rPr>
              <a:t>What</a:t>
            </a:r>
            <a:r>
              <a:rPr lang="de-DE" sz="2100" b="1" i="0" u="none" strike="noStrike" cap="none" dirty="0">
                <a:solidFill>
                  <a:schemeClr val="lt1"/>
                </a:solidFill>
                <a:latin typeface="Arial"/>
                <a:ea typeface="Arial"/>
                <a:cs typeface="Arial"/>
                <a:sym typeface="Arial"/>
              </a:rPr>
              <a:t> stands out in </a:t>
            </a:r>
            <a:r>
              <a:rPr lang="de-DE" sz="2100" b="1" i="0" u="none" strike="noStrike" cap="none" dirty="0" err="1">
                <a:solidFill>
                  <a:schemeClr val="lt1"/>
                </a:solidFill>
                <a:latin typeface="Arial"/>
                <a:ea typeface="Arial"/>
                <a:cs typeface="Arial"/>
                <a:sym typeface="Arial"/>
              </a:rPr>
              <a:t>terms</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of</a:t>
            </a:r>
            <a:r>
              <a:rPr lang="de-DE" sz="2100" b="1" i="0" u="none" strike="noStrike" cap="none" dirty="0">
                <a:solidFill>
                  <a:schemeClr val="lt1"/>
                </a:solidFill>
                <a:latin typeface="Arial"/>
                <a:ea typeface="Arial"/>
                <a:cs typeface="Arial"/>
                <a:sym typeface="Arial"/>
              </a:rPr>
              <a:t> style </a:t>
            </a:r>
            <a:r>
              <a:rPr lang="de-DE" sz="2100" b="1" i="0" u="none" strike="noStrike" cap="none" dirty="0" err="1">
                <a:solidFill>
                  <a:schemeClr val="lt1"/>
                </a:solidFill>
                <a:latin typeface="Arial"/>
                <a:ea typeface="Arial"/>
                <a:cs typeface="Arial"/>
                <a:sym typeface="Arial"/>
              </a:rPr>
              <a:t>or</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structure</a:t>
            </a:r>
            <a:r>
              <a:rPr lang="de-DE" sz="2100" b="1" i="0" u="none" strike="noStrike" cap="none" dirty="0">
                <a:solidFill>
                  <a:schemeClr val="lt1"/>
                </a:solidFill>
                <a:latin typeface="Arial"/>
                <a:ea typeface="Arial"/>
                <a:cs typeface="Arial"/>
                <a:sym typeface="Arial"/>
              </a:rPr>
              <a:t>?</a:t>
            </a:r>
            <a:endParaRPr sz="1700" b="0" i="0" u="none" strike="noStrike" cap="none" dirty="0">
              <a:solidFill>
                <a:srgbClr val="000000"/>
              </a:solidFill>
              <a:latin typeface="Arial"/>
              <a:ea typeface="Arial"/>
              <a:cs typeface="Arial"/>
              <a:sym typeface="Arial"/>
            </a:endParaRPr>
          </a:p>
          <a:p>
            <a:pPr marL="742950" marR="0" lvl="1" indent="-171450" algn="l" rtl="0">
              <a:lnSpc>
                <a:spcPct val="100000"/>
              </a:lnSpc>
              <a:spcBef>
                <a:spcPts val="0"/>
              </a:spcBef>
              <a:spcAft>
                <a:spcPts val="0"/>
              </a:spcAft>
              <a:buClr>
                <a:schemeClr val="dk1"/>
              </a:buClr>
              <a:buSzPts val="1800"/>
              <a:buFont typeface="Arial"/>
              <a:buNone/>
            </a:pPr>
            <a:endParaRPr sz="2100" b="1" i="0" u="none" strike="noStrike" cap="none" dirty="0">
              <a:solidFill>
                <a:schemeClr val="lt1"/>
              </a:solidFill>
              <a:latin typeface="Arial"/>
              <a:ea typeface="Arial"/>
              <a:cs typeface="Arial"/>
              <a:sym typeface="Arial"/>
            </a:endParaRPr>
          </a:p>
          <a:p>
            <a:pPr marL="742950" marR="0" lvl="1" indent="-304800" algn="l" rtl="0">
              <a:lnSpc>
                <a:spcPct val="100000"/>
              </a:lnSpc>
              <a:spcBef>
                <a:spcPts val="0"/>
              </a:spcBef>
              <a:spcAft>
                <a:spcPts val="0"/>
              </a:spcAft>
              <a:buClr>
                <a:schemeClr val="lt1"/>
              </a:buClr>
              <a:buSzPts val="2100"/>
              <a:buFont typeface="Arial"/>
              <a:buChar char="•"/>
            </a:pPr>
            <a:r>
              <a:rPr lang="de-DE" sz="2100" b="1" i="0" u="none" strike="noStrike" cap="none" dirty="0" err="1">
                <a:solidFill>
                  <a:schemeClr val="lt1"/>
                </a:solidFill>
                <a:latin typeface="Arial"/>
                <a:ea typeface="Arial"/>
                <a:cs typeface="Arial"/>
                <a:sym typeface="Arial"/>
              </a:rPr>
              <a:t>What</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differentiates</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scientific</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from</a:t>
            </a:r>
            <a:r>
              <a:rPr lang="de-DE" sz="2100" b="1" i="0" u="none" strike="noStrike" cap="none" dirty="0">
                <a:solidFill>
                  <a:schemeClr val="lt1"/>
                </a:solidFill>
                <a:latin typeface="Arial"/>
                <a:ea typeface="Arial"/>
                <a:cs typeface="Arial"/>
                <a:sym typeface="Arial"/>
              </a:rPr>
              <a:t> </a:t>
            </a:r>
            <a:r>
              <a:rPr lang="de-DE" sz="2100" b="1" i="0" u="none" strike="noStrike" cap="none" dirty="0" err="1">
                <a:solidFill>
                  <a:schemeClr val="lt1"/>
                </a:solidFill>
                <a:latin typeface="Arial"/>
                <a:ea typeface="Arial"/>
                <a:cs typeface="Arial"/>
                <a:sym typeface="Arial"/>
              </a:rPr>
              <a:t>general</a:t>
            </a:r>
            <a:r>
              <a:rPr lang="de-DE" sz="2100" b="1" i="0" u="none" strike="noStrike" cap="none" dirty="0">
                <a:solidFill>
                  <a:schemeClr val="lt1"/>
                </a:solidFill>
                <a:latin typeface="Arial"/>
                <a:ea typeface="Arial"/>
                <a:cs typeface="Arial"/>
                <a:sym typeface="Arial"/>
              </a:rPr>
              <a:t> code?</a:t>
            </a:r>
            <a:endParaRPr sz="17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grpSp>
        <p:nvGrpSpPr>
          <p:cNvPr id="256" name="Google Shape;256;p18"/>
          <p:cNvGrpSpPr/>
          <p:nvPr/>
        </p:nvGrpSpPr>
        <p:grpSpPr>
          <a:xfrm>
            <a:off x="345387" y="1398075"/>
            <a:ext cx="5306165" cy="2000529"/>
            <a:chOff x="3442917" y="2428735"/>
            <a:chExt cx="5306165" cy="2000529"/>
          </a:xfrm>
        </p:grpSpPr>
        <p:pic>
          <p:nvPicPr>
            <p:cNvPr id="257" name="Google Shape;257;p18"/>
            <p:cNvPicPr preferRelativeResize="0"/>
            <p:nvPr/>
          </p:nvPicPr>
          <p:blipFill rotWithShape="1">
            <a:blip r:embed="rId4">
              <a:alphaModFix/>
            </a:blip>
            <a:srcRect/>
            <a:stretch/>
          </p:blipFill>
          <p:spPr>
            <a:xfrm>
              <a:off x="3442917" y="2428735"/>
              <a:ext cx="5306165" cy="2000529"/>
            </a:xfrm>
            <a:prstGeom prst="rect">
              <a:avLst/>
            </a:prstGeom>
            <a:noFill/>
            <a:ln>
              <a:noFill/>
            </a:ln>
          </p:spPr>
        </p:pic>
        <p:sp>
          <p:nvSpPr>
            <p:cNvPr id="258" name="Google Shape;258;p18"/>
            <p:cNvSpPr/>
            <p:nvPr/>
          </p:nvSpPr>
          <p:spPr>
            <a:xfrm>
              <a:off x="6858000" y="2428735"/>
              <a:ext cx="1742536" cy="267419"/>
            </a:xfrm>
            <a:prstGeom prst="rect">
              <a:avLst/>
            </a:prstGeom>
            <a:solidFill>
              <a:srgbClr val="2F2F2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259" name="Google Shape;259;p18"/>
          <p:cNvGrpSpPr/>
          <p:nvPr/>
        </p:nvGrpSpPr>
        <p:grpSpPr>
          <a:xfrm>
            <a:off x="6551877" y="1531784"/>
            <a:ext cx="5289603" cy="1219371"/>
            <a:chOff x="6551877" y="1788654"/>
            <a:chExt cx="5289603" cy="1219371"/>
          </a:xfrm>
        </p:grpSpPr>
        <p:pic>
          <p:nvPicPr>
            <p:cNvPr id="260" name="Google Shape;260;p18"/>
            <p:cNvPicPr preferRelativeResize="0"/>
            <p:nvPr/>
          </p:nvPicPr>
          <p:blipFill rotWithShape="1">
            <a:blip r:embed="rId5">
              <a:alphaModFix/>
            </a:blip>
            <a:srcRect r="1723"/>
            <a:stretch/>
          </p:blipFill>
          <p:spPr>
            <a:xfrm>
              <a:off x="6551877" y="1788655"/>
              <a:ext cx="5289603" cy="1219370"/>
            </a:xfrm>
            <a:prstGeom prst="rect">
              <a:avLst/>
            </a:prstGeom>
            <a:noFill/>
            <a:ln>
              <a:noFill/>
            </a:ln>
          </p:spPr>
        </p:pic>
        <p:sp>
          <p:nvSpPr>
            <p:cNvPr id="261" name="Google Shape;261;p18"/>
            <p:cNvSpPr/>
            <p:nvPr/>
          </p:nvSpPr>
          <p:spPr>
            <a:xfrm>
              <a:off x="10028359" y="1788654"/>
              <a:ext cx="1742536" cy="267419"/>
            </a:xfrm>
            <a:prstGeom prst="rect">
              <a:avLst/>
            </a:prstGeom>
            <a:solidFill>
              <a:srgbClr val="2F2F2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pic>
        <p:nvPicPr>
          <p:cNvPr id="262" name="Google Shape;262;p18"/>
          <p:cNvPicPr preferRelativeResize="0"/>
          <p:nvPr/>
        </p:nvPicPr>
        <p:blipFill rotWithShape="1">
          <a:blip r:embed="rId6">
            <a:alphaModFix/>
          </a:blip>
          <a:srcRect/>
          <a:stretch/>
        </p:blipFill>
        <p:spPr>
          <a:xfrm>
            <a:off x="10968841" y="5451675"/>
            <a:ext cx="1089905" cy="12193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p19"/>
          <p:cNvPicPr preferRelativeResize="0"/>
          <p:nvPr/>
        </p:nvPicPr>
        <p:blipFill rotWithShape="1">
          <a:blip r:embed="rId3">
            <a:alphaModFix/>
          </a:blip>
          <a:srcRect r="56463"/>
          <a:stretch/>
        </p:blipFill>
        <p:spPr>
          <a:xfrm flipH="1">
            <a:off x="-12702" y="0"/>
            <a:ext cx="12204702" cy="6857999"/>
          </a:xfrm>
          <a:prstGeom prst="rect">
            <a:avLst/>
          </a:prstGeom>
          <a:noFill/>
          <a:ln>
            <a:noFill/>
          </a:ln>
        </p:spPr>
      </p:pic>
      <p:sp>
        <p:nvSpPr>
          <p:cNvPr id="268" name="Google Shape;268;p19"/>
          <p:cNvSpPr/>
          <p:nvPr/>
        </p:nvSpPr>
        <p:spPr>
          <a:xfrm>
            <a:off x="196929" y="460829"/>
            <a:ext cx="5155800" cy="1569600"/>
          </a:xfrm>
          <a:prstGeom prst="rect">
            <a:avLst/>
          </a:prstGeom>
          <a:noFill/>
          <a:ln>
            <a:noFill/>
          </a:ln>
        </p:spPr>
        <p:txBody>
          <a:bodyPr spcFirstLastPara="1" wrap="square" lIns="91425" tIns="45700" rIns="91425" bIns="45700" anchor="t" anchorCtr="0">
            <a:noAutofit/>
          </a:bodyPr>
          <a:lstStyle/>
          <a:p>
            <a:pPr marL="171450" marR="0" lvl="1" indent="0" algn="l" rtl="0">
              <a:lnSpc>
                <a:spcPct val="100000"/>
              </a:lnSpc>
              <a:spcBef>
                <a:spcPts val="0"/>
              </a:spcBef>
              <a:spcAft>
                <a:spcPts val="0"/>
              </a:spcAft>
              <a:buClr>
                <a:srgbClr val="000000"/>
              </a:buClr>
              <a:buSzPts val="2500"/>
              <a:buFont typeface="Arial"/>
              <a:buNone/>
            </a:pPr>
            <a:r>
              <a:rPr lang="de-DE" sz="2500" b="1" i="0" u="none" strike="noStrike" cap="none">
                <a:solidFill>
                  <a:schemeClr val="lt1"/>
                </a:solidFill>
                <a:latin typeface="Arial"/>
                <a:ea typeface="Arial"/>
                <a:cs typeface="Arial"/>
                <a:sym typeface="Arial"/>
              </a:rPr>
              <a:t>Scientific Programming:</a:t>
            </a:r>
            <a:endParaRPr sz="2300" b="0" i="0" u="none" strike="noStrike" cap="none">
              <a:solidFill>
                <a:srgbClr val="000000"/>
              </a:solidFill>
              <a:latin typeface="Arial"/>
              <a:ea typeface="Arial"/>
              <a:cs typeface="Arial"/>
              <a:sym typeface="Arial"/>
            </a:endParaRPr>
          </a:p>
          <a:p>
            <a:pPr marL="457200" marR="0" lvl="1" indent="-304800" algn="l" rtl="0">
              <a:lnSpc>
                <a:spcPct val="100000"/>
              </a:lnSpc>
              <a:spcBef>
                <a:spcPts val="0"/>
              </a:spcBef>
              <a:spcAft>
                <a:spcPts val="0"/>
              </a:spcAft>
              <a:buClr>
                <a:schemeClr val="lt1"/>
              </a:buClr>
              <a:buSzPts val="1900"/>
              <a:buFont typeface="Cambria"/>
              <a:buChar char="•"/>
            </a:pPr>
            <a:r>
              <a:rPr lang="de-DE" sz="1900" b="1" i="0" u="none" strike="noStrike" cap="none">
                <a:solidFill>
                  <a:schemeClr val="lt1"/>
                </a:solidFill>
                <a:latin typeface="Arial"/>
                <a:ea typeface="Arial"/>
                <a:cs typeface="Arial"/>
                <a:sym typeface="Arial"/>
              </a:rPr>
              <a:t>Goal-oriented to solve domain-specific problems.</a:t>
            </a:r>
            <a:endParaRPr sz="1700" b="0" i="0" u="none" strike="noStrike" cap="none">
              <a:solidFill>
                <a:srgbClr val="000000"/>
              </a:solidFill>
              <a:latin typeface="Arial"/>
              <a:ea typeface="Arial"/>
              <a:cs typeface="Arial"/>
              <a:sym typeface="Arial"/>
            </a:endParaRPr>
          </a:p>
          <a:p>
            <a:pPr marL="457200" marR="0" lvl="1" indent="-304800" algn="l" rtl="0">
              <a:lnSpc>
                <a:spcPct val="100000"/>
              </a:lnSpc>
              <a:spcBef>
                <a:spcPts val="0"/>
              </a:spcBef>
              <a:spcAft>
                <a:spcPts val="0"/>
              </a:spcAft>
              <a:buClr>
                <a:schemeClr val="lt1"/>
              </a:buClr>
              <a:buSzPts val="1900"/>
              <a:buFont typeface="Cambria"/>
              <a:buChar char="•"/>
            </a:pPr>
            <a:r>
              <a:rPr lang="de-DE" sz="1900" b="1" i="0" u="none" strike="noStrike" cap="none">
                <a:solidFill>
                  <a:schemeClr val="lt1"/>
                </a:solidFill>
                <a:latin typeface="Arial"/>
                <a:ea typeface="Arial"/>
                <a:cs typeface="Arial"/>
                <a:sym typeface="Arial"/>
              </a:rPr>
              <a:t>Focus: Mathematical modeling, simulations, data analysis.</a:t>
            </a:r>
            <a:endParaRPr sz="1700" b="0" i="0" u="none" strike="noStrike" cap="none">
              <a:solidFill>
                <a:srgbClr val="000000"/>
              </a:solidFill>
              <a:latin typeface="Arial"/>
              <a:ea typeface="Arial"/>
              <a:cs typeface="Arial"/>
              <a:sym typeface="Arial"/>
            </a:endParaRPr>
          </a:p>
          <a:p>
            <a:pPr marL="457200" marR="0" lvl="1" indent="-304800" algn="l" rtl="0">
              <a:lnSpc>
                <a:spcPct val="100000"/>
              </a:lnSpc>
              <a:spcBef>
                <a:spcPts val="0"/>
              </a:spcBef>
              <a:spcAft>
                <a:spcPts val="0"/>
              </a:spcAft>
              <a:buClr>
                <a:schemeClr val="lt1"/>
              </a:buClr>
              <a:buSzPts val="1900"/>
              <a:buFont typeface="Cambria"/>
              <a:buChar char="•"/>
            </a:pPr>
            <a:r>
              <a:rPr lang="de-DE" sz="1900" b="1" i="0" u="none" strike="noStrike" cap="none">
                <a:solidFill>
                  <a:schemeClr val="lt1"/>
                </a:solidFill>
                <a:latin typeface="Arial"/>
                <a:ea typeface="Arial"/>
                <a:cs typeface="Arial"/>
                <a:sym typeface="Arial"/>
              </a:rPr>
              <a:t>Uses domain-specific libraries.</a:t>
            </a:r>
            <a:endParaRPr sz="1700" b="0" i="0" u="none" strike="noStrike" cap="none">
              <a:solidFill>
                <a:srgbClr val="000000"/>
              </a:solidFill>
              <a:latin typeface="Arial"/>
              <a:ea typeface="Arial"/>
              <a:cs typeface="Arial"/>
              <a:sym typeface="Arial"/>
            </a:endParaRPr>
          </a:p>
        </p:txBody>
      </p:sp>
      <p:sp>
        <p:nvSpPr>
          <p:cNvPr id="269" name="Google Shape;269;p19"/>
          <p:cNvSpPr/>
          <p:nvPr/>
        </p:nvSpPr>
        <p:spPr>
          <a:xfrm>
            <a:off x="6852844" y="460829"/>
            <a:ext cx="5129400" cy="1815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500"/>
              <a:buFont typeface="Arial"/>
              <a:buNone/>
            </a:pPr>
            <a:r>
              <a:rPr lang="de-DE" sz="2500" b="1" i="0" u="none" strike="noStrike" cap="none">
                <a:solidFill>
                  <a:schemeClr val="lt1"/>
                </a:solidFill>
                <a:latin typeface="Arial"/>
                <a:ea typeface="Arial"/>
                <a:cs typeface="Arial"/>
                <a:sym typeface="Arial"/>
              </a:rPr>
              <a:t>General-Purpose Programming:</a:t>
            </a:r>
            <a:endParaRPr sz="23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900"/>
              <a:buFont typeface="Arial"/>
              <a:buChar char="•"/>
            </a:pPr>
            <a:r>
              <a:rPr lang="de-DE" sz="1900" b="1" i="0" u="none" strike="noStrike" cap="none">
                <a:solidFill>
                  <a:schemeClr val="lt1"/>
                </a:solidFill>
                <a:latin typeface="Arial"/>
                <a:ea typeface="Arial"/>
                <a:cs typeface="Arial"/>
                <a:sym typeface="Arial"/>
              </a:rPr>
              <a:t>General software development (apps, web services).</a:t>
            </a:r>
            <a:endParaRPr sz="17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900"/>
              <a:buFont typeface="Arial"/>
              <a:buChar char="•"/>
            </a:pPr>
            <a:r>
              <a:rPr lang="de-DE" sz="1900" b="1" i="0" u="none" strike="noStrike" cap="none">
                <a:solidFill>
                  <a:schemeClr val="lt1"/>
                </a:solidFill>
                <a:latin typeface="Arial"/>
                <a:ea typeface="Arial"/>
                <a:cs typeface="Arial"/>
                <a:sym typeface="Arial"/>
              </a:rPr>
              <a:t>Broader scope for building systems, not focused on data analysis.</a:t>
            </a:r>
            <a:endParaRPr sz="17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900"/>
              <a:buFont typeface="Arial"/>
              <a:buChar char="•"/>
            </a:pPr>
            <a:r>
              <a:rPr lang="de-DE" sz="1900" b="1" i="0" u="none" strike="noStrike" cap="none">
                <a:solidFill>
                  <a:schemeClr val="lt1"/>
                </a:solidFill>
                <a:latin typeface="Arial"/>
                <a:ea typeface="Arial"/>
                <a:cs typeface="Arial"/>
                <a:sym typeface="Arial"/>
              </a:rPr>
              <a:t>More emphasis on user interfaces, security, scalability.</a:t>
            </a:r>
            <a:endParaRPr sz="1700" b="0" i="0" u="none" strike="noStrike" cap="none">
              <a:solidFill>
                <a:srgbClr val="000000"/>
              </a:solidFill>
              <a:latin typeface="Arial"/>
              <a:ea typeface="Arial"/>
              <a:cs typeface="Arial"/>
              <a:sym typeface="Arial"/>
            </a:endParaRPr>
          </a:p>
        </p:txBody>
      </p:sp>
      <p:sp>
        <p:nvSpPr>
          <p:cNvPr id="270" name="Google Shape;270;p19"/>
          <p:cNvSpPr txBox="1"/>
          <p:nvPr/>
        </p:nvSpPr>
        <p:spPr>
          <a:xfrm flipH="1">
            <a:off x="5352716" y="907080"/>
            <a:ext cx="1274100" cy="92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de-DE" sz="5400" b="1" i="0" u="none" strike="noStrike" cap="none">
                <a:solidFill>
                  <a:schemeClr val="lt1"/>
                </a:solidFill>
                <a:latin typeface="Arial"/>
                <a:ea typeface="Arial"/>
                <a:cs typeface="Arial"/>
                <a:sym typeface="Arial"/>
              </a:rPr>
              <a:t>VS</a:t>
            </a:r>
            <a:endParaRPr sz="1400" b="0" i="0" u="none" strike="noStrike" cap="none">
              <a:solidFill>
                <a:srgbClr val="000000"/>
              </a:solidFill>
              <a:latin typeface="Arial"/>
              <a:ea typeface="Arial"/>
              <a:cs typeface="Arial"/>
              <a:sym typeface="Arial"/>
            </a:endParaRPr>
          </a:p>
        </p:txBody>
      </p:sp>
      <p:graphicFrame>
        <p:nvGraphicFramePr>
          <p:cNvPr id="271" name="Google Shape;271;p19"/>
          <p:cNvGraphicFramePr/>
          <p:nvPr/>
        </p:nvGraphicFramePr>
        <p:xfrm>
          <a:off x="923125" y="3204024"/>
          <a:ext cx="9755025" cy="2712770"/>
        </p:xfrm>
        <a:graphic>
          <a:graphicData uri="http://schemas.openxmlformats.org/drawingml/2006/table">
            <a:tbl>
              <a:tblPr>
                <a:noFill/>
                <a:tableStyleId>{24C0D2DE-93C9-4B32-A2F8-A8C43601A2F1}</a:tableStyleId>
              </a:tblPr>
              <a:tblGrid>
                <a:gridCol w="3251675">
                  <a:extLst>
                    <a:ext uri="{9D8B030D-6E8A-4147-A177-3AD203B41FA5}">
                      <a16:colId xmlns:a16="http://schemas.microsoft.com/office/drawing/2014/main" val="20000"/>
                    </a:ext>
                  </a:extLst>
                </a:gridCol>
                <a:gridCol w="3251675">
                  <a:extLst>
                    <a:ext uri="{9D8B030D-6E8A-4147-A177-3AD203B41FA5}">
                      <a16:colId xmlns:a16="http://schemas.microsoft.com/office/drawing/2014/main" val="20001"/>
                    </a:ext>
                  </a:extLst>
                </a:gridCol>
                <a:gridCol w="3251675">
                  <a:extLst>
                    <a:ext uri="{9D8B030D-6E8A-4147-A177-3AD203B41FA5}">
                      <a16:colId xmlns:a16="http://schemas.microsoft.com/office/drawing/2014/main" val="20002"/>
                    </a:ext>
                  </a:extLst>
                </a:gridCol>
              </a:tblGrid>
              <a:tr h="228600">
                <a:tc>
                  <a:txBody>
                    <a:bodyPr/>
                    <a:lstStyle/>
                    <a:p>
                      <a:pPr marL="0" marR="0" lvl="0" indent="0" algn="l" rtl="0">
                        <a:lnSpc>
                          <a:spcPct val="100000"/>
                        </a:lnSpc>
                        <a:spcBef>
                          <a:spcPts val="0"/>
                        </a:spcBef>
                        <a:spcAft>
                          <a:spcPts val="0"/>
                        </a:spcAft>
                        <a:buClr>
                          <a:srgbClr val="000000"/>
                        </a:buClr>
                        <a:buSzPts val="1800"/>
                        <a:buFont typeface="Arial"/>
                        <a:buNone/>
                      </a:pPr>
                      <a:r>
                        <a:rPr lang="de-DE" sz="1800" b="1" u="none" strike="noStrike" cap="none">
                          <a:solidFill>
                            <a:schemeClr val="lt1"/>
                          </a:solidFill>
                          <a:latin typeface="Arial"/>
                          <a:ea typeface="Arial"/>
                          <a:cs typeface="Arial"/>
                          <a:sym typeface="Arial"/>
                        </a:rPr>
                        <a:t>Aspect</a:t>
                      </a:r>
                      <a:endParaRPr sz="18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548135"/>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de-DE" sz="1800" b="1" u="none" strike="noStrike" cap="none">
                          <a:solidFill>
                            <a:schemeClr val="lt1"/>
                          </a:solidFill>
                          <a:latin typeface="Arial"/>
                          <a:ea typeface="Arial"/>
                          <a:cs typeface="Arial"/>
                          <a:sym typeface="Arial"/>
                        </a:rPr>
                        <a:t>Scientific Programming</a:t>
                      </a:r>
                      <a:endParaRPr sz="18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548135"/>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de-DE" sz="1800" b="1" u="none" strike="noStrike" cap="none">
                          <a:solidFill>
                            <a:schemeClr val="lt1"/>
                          </a:solidFill>
                          <a:latin typeface="Arial"/>
                          <a:ea typeface="Arial"/>
                          <a:cs typeface="Arial"/>
                          <a:sym typeface="Arial"/>
                        </a:rPr>
                        <a:t>General-Purpose Programming</a:t>
                      </a:r>
                      <a:endParaRPr sz="18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548135"/>
                    </a:solidFill>
                  </a:tcPr>
                </a:tc>
                <a:extLst>
                  <a:ext uri="{0D108BD9-81ED-4DB2-BD59-A6C34878D82A}">
                    <a16:rowId xmlns:a16="http://schemas.microsoft.com/office/drawing/2014/main" val="10000"/>
                  </a:ext>
                </a:extLst>
              </a:tr>
              <a:tr h="203200">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Goal</a:t>
                      </a:r>
                      <a:endParaRPr sz="1400"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Solving specific domain problems</a:t>
                      </a:r>
                      <a:endParaRPr sz="16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Building software systems</a:t>
                      </a:r>
                      <a:endParaRPr sz="16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03200">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Languages/Tools</a:t>
                      </a:r>
                      <a:endParaRPr sz="1400"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Specialized tools (MATLAB, R, Julia)</a:t>
                      </a:r>
                      <a:endParaRPr sz="1400"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General tools (Java, C++)</a:t>
                      </a:r>
                      <a:endParaRPr sz="1400"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203200">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Focus</a:t>
                      </a:r>
                      <a:endParaRPr sz="1400"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Mathematical operations, statistical analysis</a:t>
                      </a:r>
                      <a:endParaRPr sz="1400"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User experience, system architecture</a:t>
                      </a:r>
                      <a:endParaRPr sz="16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203200">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Community</a:t>
                      </a:r>
                      <a:endParaRPr sz="1400"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Niche but highly specialized</a:t>
                      </a:r>
                      <a:endParaRPr sz="1400"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de-DE" sz="1600" b="1" u="none" strike="noStrike" cap="none">
                          <a:solidFill>
                            <a:schemeClr val="lt1"/>
                          </a:solidFill>
                          <a:latin typeface="Arial"/>
                          <a:ea typeface="Arial"/>
                          <a:cs typeface="Arial"/>
                          <a:sym typeface="Arial"/>
                        </a:rPr>
                        <a:t>Large, diverse community</a:t>
                      </a:r>
                      <a:endParaRPr sz="16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2"/>
          <p:cNvPicPr preferRelativeResize="0"/>
          <p:nvPr/>
        </p:nvPicPr>
        <p:blipFill rotWithShape="1">
          <a:blip r:embed="rId3">
            <a:alphaModFix/>
          </a:blip>
          <a:srcRect r="56463"/>
          <a:stretch/>
        </p:blipFill>
        <p:spPr>
          <a:xfrm flipH="1">
            <a:off x="0" y="0"/>
            <a:ext cx="12204700" cy="6858000"/>
          </a:xfrm>
          <a:prstGeom prst="rect">
            <a:avLst/>
          </a:prstGeom>
          <a:noFill/>
          <a:ln>
            <a:noFill/>
          </a:ln>
        </p:spPr>
      </p:pic>
      <p:pic>
        <p:nvPicPr>
          <p:cNvPr id="99" name="Google Shape;99;p2"/>
          <p:cNvPicPr preferRelativeResize="0"/>
          <p:nvPr/>
        </p:nvPicPr>
        <p:blipFill rotWithShape="1">
          <a:blip r:embed="rId4">
            <a:alphaModFix/>
          </a:blip>
          <a:srcRect l="3856" t="3496" r="3909"/>
          <a:stretch/>
        </p:blipFill>
        <p:spPr>
          <a:xfrm>
            <a:off x="3232191" y="1260969"/>
            <a:ext cx="5740318" cy="4111774"/>
          </a:xfrm>
          <a:prstGeom prst="rect">
            <a:avLst/>
          </a:prstGeom>
          <a:noFill/>
          <a:ln>
            <a:noFill/>
          </a:ln>
        </p:spPr>
      </p:pic>
      <p:sp>
        <p:nvSpPr>
          <p:cNvPr id="100" name="Google Shape;100;p2"/>
          <p:cNvSpPr/>
          <p:nvPr/>
        </p:nvSpPr>
        <p:spPr>
          <a:xfrm>
            <a:off x="-12700" y="0"/>
            <a:ext cx="609600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Pre-Course Evaluation:</a:t>
            </a:r>
            <a:endParaRPr sz="1400" b="0" i="0" u="none" strike="noStrike" cap="none">
              <a:solidFill>
                <a:srgbClr val="000000"/>
              </a:solidFill>
              <a:latin typeface="Arial"/>
              <a:ea typeface="Arial"/>
              <a:cs typeface="Arial"/>
              <a:sym typeface="Arial"/>
            </a:endParaRPr>
          </a:p>
        </p:txBody>
      </p:sp>
      <p:pic>
        <p:nvPicPr>
          <p:cNvPr id="101" name="Google Shape;101;p2"/>
          <p:cNvPicPr preferRelativeResize="0"/>
          <p:nvPr/>
        </p:nvPicPr>
        <p:blipFill rotWithShape="1">
          <a:blip r:embed="rId5">
            <a:alphaModFix/>
          </a:blip>
          <a:srcRect/>
          <a:stretch/>
        </p:blipFill>
        <p:spPr>
          <a:xfrm>
            <a:off x="294736" y="4114801"/>
            <a:ext cx="2294626" cy="229462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p20"/>
          <p:cNvPicPr preferRelativeResize="0"/>
          <p:nvPr/>
        </p:nvPicPr>
        <p:blipFill rotWithShape="1">
          <a:blip r:embed="rId3">
            <a:alphaModFix/>
          </a:blip>
          <a:srcRect r="56463"/>
          <a:stretch/>
        </p:blipFill>
        <p:spPr>
          <a:xfrm flipH="1">
            <a:off x="-2" y="19250"/>
            <a:ext cx="12204702" cy="6857999"/>
          </a:xfrm>
          <a:prstGeom prst="rect">
            <a:avLst/>
          </a:prstGeom>
          <a:noFill/>
          <a:ln>
            <a:noFill/>
          </a:ln>
        </p:spPr>
      </p:pic>
      <p:sp>
        <p:nvSpPr>
          <p:cNvPr id="277" name="Google Shape;277;p20"/>
          <p:cNvSpPr/>
          <p:nvPr/>
        </p:nvSpPr>
        <p:spPr>
          <a:xfrm>
            <a:off x="136000" y="1130470"/>
            <a:ext cx="11710500" cy="4293831"/>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2400"/>
              <a:buFont typeface="Arial"/>
              <a:buNone/>
            </a:pPr>
            <a:r>
              <a:rPr lang="de-DE" sz="2400" b="1" i="0" u="none" strike="noStrike" cap="none">
                <a:solidFill>
                  <a:srgbClr val="FFFF00"/>
                </a:solidFill>
                <a:latin typeface="Arial"/>
                <a:ea typeface="Arial"/>
                <a:cs typeface="Arial"/>
                <a:sym typeface="Arial"/>
              </a:rPr>
              <a:t>TASK:</a:t>
            </a:r>
            <a:r>
              <a:rPr lang="de-DE" sz="3600" b="1" i="0" u="none" strike="noStrike" cap="none">
                <a:solidFill>
                  <a:schemeClr val="lt1"/>
                </a:solidFill>
                <a:latin typeface="Arial"/>
                <a:ea typeface="Arial"/>
                <a:cs typeface="Arial"/>
                <a:sym typeface="Arial"/>
              </a:rPr>
              <a:t> How can programming help </a:t>
            </a:r>
            <a:r>
              <a:rPr lang="de-DE" sz="3600" b="1" i="1" u="sng" strike="noStrike" cap="none">
                <a:solidFill>
                  <a:schemeClr val="lt1"/>
                </a:solidFill>
                <a:latin typeface="Arial"/>
                <a:ea typeface="Arial"/>
                <a:cs typeface="Arial"/>
                <a:sym typeface="Arial"/>
              </a:rPr>
              <a:t>YOU</a:t>
            </a:r>
            <a:r>
              <a:rPr lang="de-DE" sz="3600" b="1" i="0" u="none" strike="noStrike" cap="none">
                <a:solidFill>
                  <a:schemeClr val="lt1"/>
                </a:solidFill>
                <a:latin typeface="Arial"/>
                <a:ea typeface="Arial"/>
                <a:cs typeface="Arial"/>
                <a:sym typeface="Arial"/>
              </a:rPr>
              <a:t>?</a:t>
            </a:r>
            <a:endParaRPr sz="36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rgbClr val="FFFF00"/>
              </a:solidFill>
              <a:latin typeface="Arial"/>
              <a:ea typeface="Arial"/>
              <a:cs typeface="Arial"/>
              <a:sym typeface="Arial"/>
            </a:endParaRPr>
          </a:p>
          <a:p>
            <a:pPr marL="457200" marR="0" lvl="0" indent="-381000" algn="just" rtl="0">
              <a:lnSpc>
                <a:spcPct val="100000"/>
              </a:lnSpc>
              <a:spcBef>
                <a:spcPts val="0"/>
              </a:spcBef>
              <a:spcAft>
                <a:spcPts val="0"/>
              </a:spcAft>
              <a:buClr>
                <a:schemeClr val="lt1"/>
              </a:buClr>
              <a:buSzPts val="2400"/>
              <a:buFont typeface="Cambria"/>
              <a:buAutoNum type="arabicPeriod"/>
            </a:pPr>
            <a:r>
              <a:rPr lang="de-DE" sz="2400" b="1" i="0" u="none" strike="noStrike" cap="none">
                <a:solidFill>
                  <a:schemeClr val="lt1"/>
                </a:solidFill>
                <a:latin typeface="Arial"/>
                <a:ea typeface="Arial"/>
                <a:cs typeface="Arial"/>
                <a:sym typeface="Arial"/>
              </a:rPr>
              <a:t>Each of you describe a research question from your field of study (or a field you're interested in). </a:t>
            </a:r>
            <a:endParaRPr sz="2400" b="1" i="0" u="none" strike="noStrike" cap="none">
              <a:solidFill>
                <a:schemeClr val="lt1"/>
              </a:solidFill>
              <a:latin typeface="Arial"/>
              <a:ea typeface="Arial"/>
              <a:cs typeface="Arial"/>
              <a:sym typeface="Arial"/>
            </a:endParaRPr>
          </a:p>
          <a:p>
            <a:pPr marL="45720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457200" marR="0" lvl="0" indent="-381000" algn="just" rtl="0">
              <a:lnSpc>
                <a:spcPct val="100000"/>
              </a:lnSpc>
              <a:spcBef>
                <a:spcPts val="0"/>
              </a:spcBef>
              <a:spcAft>
                <a:spcPts val="0"/>
              </a:spcAft>
              <a:buClr>
                <a:schemeClr val="lt1"/>
              </a:buClr>
              <a:buSzPts val="2400"/>
              <a:buFont typeface="Cambria"/>
              <a:buAutoNum type="arabicPeriod"/>
            </a:pPr>
            <a:r>
              <a:rPr lang="de-DE" sz="2400" b="1" i="0" u="none" strike="noStrike" cap="none">
                <a:solidFill>
                  <a:schemeClr val="lt1"/>
                </a:solidFill>
                <a:latin typeface="Arial"/>
                <a:ea typeface="Arial"/>
                <a:cs typeface="Arial"/>
                <a:sym typeface="Arial"/>
              </a:rPr>
              <a:t>Identify one specific, repetitive, data-heavy task within that question that a computer program could do for you.</a:t>
            </a:r>
            <a:endParaRPr sz="2400" b="1" i="0" u="none" strike="noStrike" cap="none">
              <a:solidFill>
                <a:schemeClr val="lt1"/>
              </a:solidFill>
              <a:latin typeface="Arial"/>
              <a:ea typeface="Arial"/>
              <a:cs typeface="Arial"/>
              <a:sym typeface="Arial"/>
            </a:endParaRPr>
          </a:p>
          <a:p>
            <a:pPr marL="45720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457200" marR="0" lvl="0" indent="-381000" algn="just" rtl="0">
              <a:lnSpc>
                <a:spcPct val="100000"/>
              </a:lnSpc>
              <a:spcBef>
                <a:spcPts val="0"/>
              </a:spcBef>
              <a:spcAft>
                <a:spcPts val="0"/>
              </a:spcAft>
              <a:buClr>
                <a:schemeClr val="lt1"/>
              </a:buClr>
              <a:buSzPts val="2400"/>
              <a:buFont typeface="Cambria"/>
              <a:buAutoNum type="arabicPeriod"/>
            </a:pPr>
            <a:r>
              <a:rPr lang="de-DE" sz="2400" b="1" i="0" u="none" strike="noStrike" cap="none">
                <a:solidFill>
                  <a:schemeClr val="lt1"/>
                </a:solidFill>
                <a:latin typeface="Arial"/>
                <a:ea typeface="Arial"/>
                <a:cs typeface="Arial"/>
                <a:sym typeface="Arial"/>
              </a:rPr>
              <a:t>Write them on the post-its and place them on the board</a:t>
            </a:r>
            <a:endParaRPr sz="24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pic>
        <p:nvPicPr>
          <p:cNvPr id="278" name="Google Shape;278;p20"/>
          <p:cNvPicPr preferRelativeResize="0"/>
          <p:nvPr/>
        </p:nvPicPr>
        <p:blipFill rotWithShape="1">
          <a:blip r:embed="rId4">
            <a:alphaModFix/>
          </a:blip>
          <a:srcRect/>
          <a:stretch/>
        </p:blipFill>
        <p:spPr>
          <a:xfrm>
            <a:off x="11192248" y="90323"/>
            <a:ext cx="874275" cy="96907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pic>
        <p:nvPicPr>
          <p:cNvPr id="283" name="Google Shape;283;p21"/>
          <p:cNvPicPr preferRelativeResize="0"/>
          <p:nvPr/>
        </p:nvPicPr>
        <p:blipFill rotWithShape="1">
          <a:blip r:embed="rId3">
            <a:alphaModFix/>
          </a:blip>
          <a:srcRect r="56463"/>
          <a:stretch/>
        </p:blipFill>
        <p:spPr>
          <a:xfrm flipH="1">
            <a:off x="-2" y="19250"/>
            <a:ext cx="12204702" cy="6857999"/>
          </a:xfrm>
          <a:prstGeom prst="rect">
            <a:avLst/>
          </a:prstGeom>
          <a:noFill/>
          <a:ln>
            <a:noFill/>
          </a:ln>
        </p:spPr>
      </p:pic>
      <p:sp>
        <p:nvSpPr>
          <p:cNvPr id="284" name="Google Shape;284;p21"/>
          <p:cNvSpPr/>
          <p:nvPr/>
        </p:nvSpPr>
        <p:spPr>
          <a:xfrm>
            <a:off x="557525" y="519075"/>
            <a:ext cx="11243700" cy="386610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2400"/>
              <a:buFont typeface="Arial"/>
              <a:buNone/>
            </a:pPr>
            <a:r>
              <a:rPr lang="de-DE" sz="2400" b="1" i="0" u="none" strike="noStrike" cap="none">
                <a:solidFill>
                  <a:srgbClr val="00FF00"/>
                </a:solidFill>
                <a:latin typeface="Arial"/>
                <a:ea typeface="Arial"/>
                <a:cs typeface="Arial"/>
                <a:sym typeface="Arial"/>
              </a:rPr>
              <a:t>Wrap-Up: </a:t>
            </a:r>
            <a:endParaRPr sz="2400" b="1" i="0" u="none" strike="noStrike" cap="none">
              <a:solidFill>
                <a:srgbClr val="00FF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419100" marR="0" lvl="0" indent="-342900" algn="just" rtl="0">
              <a:lnSpc>
                <a:spcPct val="100000"/>
              </a:lnSpc>
              <a:spcBef>
                <a:spcPts val="0"/>
              </a:spcBef>
              <a:spcAft>
                <a:spcPts val="0"/>
              </a:spcAft>
              <a:buClr>
                <a:schemeClr val="lt1"/>
              </a:buClr>
              <a:buSzPts val="2400"/>
              <a:buFont typeface="Arial"/>
              <a:buChar char="•"/>
            </a:pPr>
            <a:r>
              <a:rPr lang="de-DE" sz="3200" b="1" i="0" u="none" strike="noStrike" cap="none">
                <a:solidFill>
                  <a:schemeClr val="lt1"/>
                </a:solidFill>
                <a:latin typeface="Arial"/>
                <a:ea typeface="Arial"/>
                <a:cs typeface="Arial"/>
                <a:sym typeface="Arial"/>
              </a:rPr>
              <a:t>Scientific programming isn't just coding; </a:t>
            </a:r>
            <a:endParaRPr sz="3200" b="1" i="0" u="none" strike="noStrike" cap="none">
              <a:solidFill>
                <a:schemeClr val="lt1"/>
              </a:solidFill>
              <a:latin typeface="Arial"/>
              <a:ea typeface="Arial"/>
              <a:cs typeface="Arial"/>
              <a:sym typeface="Arial"/>
            </a:endParaRPr>
          </a:p>
          <a:p>
            <a:pPr marL="800100" marR="0" lvl="0" indent="-139700" algn="just" rtl="0">
              <a:lnSpc>
                <a:spcPct val="100000"/>
              </a:lnSpc>
              <a:spcBef>
                <a:spcPts val="0"/>
              </a:spcBef>
              <a:spcAft>
                <a:spcPts val="0"/>
              </a:spcAft>
              <a:buClr>
                <a:srgbClr val="000000"/>
              </a:buClr>
              <a:buSzPts val="3200"/>
              <a:buFont typeface="Arial"/>
              <a:buNone/>
            </a:pPr>
            <a:endParaRPr sz="3200" b="1" i="0" u="none" strike="noStrike" cap="none">
              <a:solidFill>
                <a:schemeClr val="lt1"/>
              </a:solidFill>
              <a:latin typeface="Arial"/>
              <a:ea typeface="Arial"/>
              <a:cs typeface="Arial"/>
              <a:sym typeface="Arial"/>
            </a:endParaRPr>
          </a:p>
          <a:p>
            <a:pPr marL="419100" marR="0" lvl="0" indent="-342900" algn="just" rtl="0">
              <a:lnSpc>
                <a:spcPct val="100000"/>
              </a:lnSpc>
              <a:spcBef>
                <a:spcPts val="0"/>
              </a:spcBef>
              <a:spcAft>
                <a:spcPts val="0"/>
              </a:spcAft>
              <a:buClr>
                <a:schemeClr val="lt1"/>
              </a:buClr>
              <a:buSzPts val="2400"/>
              <a:buFont typeface="Arial"/>
              <a:buChar char="•"/>
            </a:pPr>
            <a:r>
              <a:rPr lang="de-DE" sz="3200" b="1" i="0" u="none" strike="noStrike" cap="none">
                <a:solidFill>
                  <a:schemeClr val="lt1"/>
                </a:solidFill>
                <a:latin typeface="Arial"/>
                <a:ea typeface="Arial"/>
                <a:cs typeface="Arial"/>
                <a:sym typeface="Arial"/>
              </a:rPr>
              <a:t>It's the modern scientific method in action. </a:t>
            </a:r>
            <a:endParaRPr sz="3200" b="1" i="0" u="none" strike="noStrike" cap="none">
              <a:solidFill>
                <a:schemeClr val="lt1"/>
              </a:solidFill>
              <a:latin typeface="Arial"/>
              <a:ea typeface="Arial"/>
              <a:cs typeface="Arial"/>
              <a:sym typeface="Arial"/>
            </a:endParaRPr>
          </a:p>
          <a:p>
            <a:pPr marL="800100" marR="0" lvl="0" indent="-139700" algn="just" rtl="0">
              <a:lnSpc>
                <a:spcPct val="100000"/>
              </a:lnSpc>
              <a:spcBef>
                <a:spcPts val="0"/>
              </a:spcBef>
              <a:spcAft>
                <a:spcPts val="0"/>
              </a:spcAft>
              <a:buClr>
                <a:srgbClr val="000000"/>
              </a:buClr>
              <a:buSzPts val="3200"/>
              <a:buFont typeface="Arial"/>
              <a:buNone/>
            </a:pPr>
            <a:endParaRPr sz="3200" b="1" i="0" u="none" strike="noStrike" cap="none">
              <a:solidFill>
                <a:schemeClr val="lt1"/>
              </a:solidFill>
              <a:latin typeface="Arial"/>
              <a:ea typeface="Arial"/>
              <a:cs typeface="Arial"/>
              <a:sym typeface="Arial"/>
            </a:endParaRPr>
          </a:p>
          <a:p>
            <a:pPr marL="419100" marR="0" lvl="0" indent="-342900" algn="just" rtl="0">
              <a:lnSpc>
                <a:spcPct val="100000"/>
              </a:lnSpc>
              <a:spcBef>
                <a:spcPts val="0"/>
              </a:spcBef>
              <a:spcAft>
                <a:spcPts val="0"/>
              </a:spcAft>
              <a:buClr>
                <a:schemeClr val="lt1"/>
              </a:buClr>
              <a:buSzPts val="2400"/>
              <a:buFont typeface="Arial"/>
              <a:buChar char="•"/>
            </a:pPr>
            <a:r>
              <a:rPr lang="de-DE" sz="3200" b="1" i="0" u="none" strike="noStrike" cap="none">
                <a:solidFill>
                  <a:schemeClr val="lt1"/>
                </a:solidFill>
                <a:latin typeface="Arial"/>
                <a:ea typeface="Arial"/>
                <a:cs typeface="Arial"/>
                <a:sym typeface="Arial"/>
              </a:rPr>
              <a:t>Your code is your </a:t>
            </a:r>
            <a:r>
              <a:rPr lang="de-DE" sz="3200" b="1" i="0" u="none" strike="noStrike" cap="none">
                <a:solidFill>
                  <a:srgbClr val="FFC000"/>
                </a:solidFill>
                <a:latin typeface="Arial"/>
                <a:ea typeface="Arial"/>
                <a:cs typeface="Arial"/>
                <a:sym typeface="Arial"/>
              </a:rPr>
              <a:t>lab notebook</a:t>
            </a:r>
            <a:r>
              <a:rPr lang="de-DE" sz="3200" b="1" i="0" u="none" strike="noStrike" cap="none">
                <a:solidFill>
                  <a:schemeClr val="lt1"/>
                </a:solidFill>
                <a:latin typeface="Arial"/>
                <a:ea typeface="Arial"/>
                <a:cs typeface="Arial"/>
                <a:sym typeface="Arial"/>
              </a:rPr>
              <a:t>, your </a:t>
            </a:r>
            <a:r>
              <a:rPr lang="de-DE" sz="3200" b="1" i="0" u="none" strike="noStrike" cap="none">
                <a:solidFill>
                  <a:srgbClr val="FFFF00"/>
                </a:solidFill>
                <a:latin typeface="Arial"/>
                <a:ea typeface="Arial"/>
                <a:cs typeface="Arial"/>
                <a:sym typeface="Arial"/>
              </a:rPr>
              <a:t>experiment</a:t>
            </a:r>
            <a:r>
              <a:rPr lang="de-DE" sz="3200" b="1" i="0" u="none" strike="noStrike" cap="none">
                <a:solidFill>
                  <a:schemeClr val="lt1"/>
                </a:solidFill>
                <a:latin typeface="Arial"/>
                <a:ea typeface="Arial"/>
                <a:cs typeface="Arial"/>
                <a:sym typeface="Arial"/>
              </a:rPr>
              <a:t>, and </a:t>
            </a:r>
            <a:r>
              <a:rPr lang="de-DE" sz="3200" b="1" i="0" u="none" strike="noStrike" cap="none">
                <a:solidFill>
                  <a:srgbClr val="92D050"/>
                </a:solidFill>
                <a:latin typeface="Arial"/>
                <a:ea typeface="Arial"/>
                <a:cs typeface="Arial"/>
                <a:sym typeface="Arial"/>
              </a:rPr>
              <a:t>your evidence </a:t>
            </a:r>
            <a:r>
              <a:rPr lang="de-DE" sz="3200" b="1" i="0" u="none" strike="noStrike" cap="none">
                <a:solidFill>
                  <a:schemeClr val="lt1"/>
                </a:solidFill>
                <a:latin typeface="Arial"/>
                <a:ea typeface="Arial"/>
                <a:cs typeface="Arial"/>
                <a:sym typeface="Arial"/>
              </a:rPr>
              <a:t>all in one.</a:t>
            </a:r>
            <a:endParaRPr sz="32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pic>
        <p:nvPicPr>
          <p:cNvPr id="283" name="Google Shape;283;p21"/>
          <p:cNvPicPr preferRelativeResize="0"/>
          <p:nvPr/>
        </p:nvPicPr>
        <p:blipFill rotWithShape="1">
          <a:blip r:embed="rId3">
            <a:alphaModFix/>
          </a:blip>
          <a:srcRect r="56463"/>
          <a:stretch/>
        </p:blipFill>
        <p:spPr>
          <a:xfrm flipH="1">
            <a:off x="-2" y="19250"/>
            <a:ext cx="12204702" cy="6857999"/>
          </a:xfrm>
          <a:prstGeom prst="rect">
            <a:avLst/>
          </a:prstGeom>
          <a:noFill/>
          <a:ln>
            <a:noFill/>
          </a:ln>
        </p:spPr>
      </p:pic>
      <p:pic>
        <p:nvPicPr>
          <p:cNvPr id="1026" name="Picture 2" descr="Break Time Images – Browse 328,280 Stock Photos, Vectors ...">
            <a:extLst>
              <a:ext uri="{FF2B5EF4-FFF2-40B4-BE49-F238E27FC236}">
                <a16:creationId xmlns:a16="http://schemas.microsoft.com/office/drawing/2014/main" id="{11153088-5908-4C51-B88D-3890EAB8CE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1" y="-141777"/>
            <a:ext cx="12204701" cy="8321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62452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89" name="Google Shape;289;p22"/>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290" name="Google Shape;290;p22"/>
          <p:cNvSpPr/>
          <p:nvPr/>
        </p:nvSpPr>
        <p:spPr>
          <a:xfrm>
            <a:off x="50" y="926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500"/>
              <a:buFont typeface="Arial"/>
              <a:buNone/>
            </a:pPr>
            <a:r>
              <a:rPr lang="de-DE" sz="5500" b="1" i="0" u="none" strike="noStrike" cap="none">
                <a:solidFill>
                  <a:srgbClr val="FFE599"/>
                </a:solidFill>
                <a:latin typeface="Arial"/>
                <a:ea typeface="Arial"/>
                <a:cs typeface="Arial"/>
                <a:sym typeface="Arial"/>
              </a:rPr>
              <a:t>MODULE 2.</a:t>
            </a:r>
            <a:r>
              <a:rPr lang="de-DE" sz="5500" b="1" i="0" u="none" strike="noStrike" cap="none">
                <a:solidFill>
                  <a:schemeClr val="lt1"/>
                </a:solidFill>
                <a:latin typeface="Arial"/>
                <a:ea typeface="Arial"/>
                <a:cs typeface="Arial"/>
                <a:sym typeface="Arial"/>
              </a:rPr>
              <a:t> Choosing Your Toolkit.</a:t>
            </a:r>
            <a:endParaRPr sz="55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r>
              <a:rPr lang="de-DE" sz="3600" b="1" i="1" u="none" strike="noStrike" cap="none">
                <a:solidFill>
                  <a:schemeClr val="lt1"/>
                </a:solidFill>
                <a:latin typeface="Arial"/>
                <a:ea typeface="Arial"/>
                <a:cs typeface="Arial"/>
                <a:sym typeface="Arial"/>
              </a:rPr>
              <a:t>Common Programming Languages for Science</a:t>
            </a:r>
            <a:endParaRPr/>
          </a:p>
          <a:p>
            <a:pPr marL="0" marR="0" lvl="0" indent="0" algn="ctr" rtl="0">
              <a:lnSpc>
                <a:spcPct val="100000"/>
              </a:lnSpc>
              <a:spcBef>
                <a:spcPts val="0"/>
              </a:spcBef>
              <a:spcAft>
                <a:spcPts val="0"/>
              </a:spcAft>
              <a:buClr>
                <a:srgbClr val="000000"/>
              </a:buClr>
              <a:buSzPts val="3600"/>
              <a:buFont typeface="Arial"/>
              <a:buNone/>
            </a:pPr>
            <a:r>
              <a:rPr lang="de-DE" sz="3600" b="1" i="1" u="none" strike="noStrike" cap="none">
                <a:solidFill>
                  <a:schemeClr val="lt1"/>
                </a:solidFill>
                <a:latin typeface="Arial"/>
                <a:ea typeface="Arial"/>
                <a:cs typeface="Arial"/>
                <a:sym typeface="Arial"/>
              </a:rPr>
              <a:t>and why R for this course.</a:t>
            </a:r>
            <a:endParaRPr sz="1400" b="0" i="1" u="none" strike="noStrike" cap="none">
              <a:solidFill>
                <a:srgbClr val="000000"/>
              </a:solidFill>
              <a:latin typeface="Arial"/>
              <a:ea typeface="Arial"/>
              <a:cs typeface="Arial"/>
              <a:sym typeface="Arial"/>
            </a:endParaRPr>
          </a:p>
        </p:txBody>
      </p:sp>
      <p:grpSp>
        <p:nvGrpSpPr>
          <p:cNvPr id="291" name="Google Shape;291;p22"/>
          <p:cNvGrpSpPr/>
          <p:nvPr/>
        </p:nvGrpSpPr>
        <p:grpSpPr>
          <a:xfrm>
            <a:off x="2071226" y="3864902"/>
            <a:ext cx="7670485" cy="2098513"/>
            <a:chOff x="-12699" y="3251200"/>
            <a:chExt cx="8097208" cy="2276291"/>
          </a:xfrm>
        </p:grpSpPr>
        <p:pic>
          <p:nvPicPr>
            <p:cNvPr id="292" name="Google Shape;292;p22"/>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293" name="Google Shape;293;p22"/>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pic>
        <p:nvPicPr>
          <p:cNvPr id="298" name="Google Shape;298;p23"/>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299" name="Google Shape;299;p23"/>
          <p:cNvSpPr/>
          <p:nvPr/>
        </p:nvSpPr>
        <p:spPr>
          <a:xfrm>
            <a:off x="-12700" y="0"/>
            <a:ext cx="12204600" cy="834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Common Programming Languages for Science </a:t>
            </a:r>
            <a:endParaRPr sz="2800" b="1" i="0" u="none" strike="noStrike" cap="none">
              <a:solidFill>
                <a:schemeClr val="lt1"/>
              </a:solidFill>
              <a:latin typeface="Arial"/>
              <a:ea typeface="Arial"/>
              <a:cs typeface="Arial"/>
              <a:sym typeface="Arial"/>
            </a:endParaRPr>
          </a:p>
        </p:txBody>
      </p:sp>
      <p:pic>
        <p:nvPicPr>
          <p:cNvPr id="300" name="Google Shape;300;p23"/>
          <p:cNvPicPr preferRelativeResize="0"/>
          <p:nvPr/>
        </p:nvPicPr>
        <p:blipFill rotWithShape="1">
          <a:blip r:embed="rId4">
            <a:alphaModFix/>
          </a:blip>
          <a:srcRect/>
          <a:stretch/>
        </p:blipFill>
        <p:spPr>
          <a:xfrm>
            <a:off x="9960161" y="5097500"/>
            <a:ext cx="2159538" cy="1675800"/>
          </a:xfrm>
          <a:prstGeom prst="rect">
            <a:avLst/>
          </a:prstGeom>
          <a:noFill/>
          <a:ln>
            <a:noFill/>
          </a:ln>
        </p:spPr>
      </p:pic>
      <p:pic>
        <p:nvPicPr>
          <p:cNvPr id="301" name="Google Shape;301;p23"/>
          <p:cNvPicPr preferRelativeResize="0"/>
          <p:nvPr/>
        </p:nvPicPr>
        <p:blipFill rotWithShape="1">
          <a:blip r:embed="rId5">
            <a:alphaModFix/>
          </a:blip>
          <a:srcRect/>
          <a:stretch/>
        </p:blipFill>
        <p:spPr>
          <a:xfrm>
            <a:off x="85282" y="5716715"/>
            <a:ext cx="994200" cy="994200"/>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568"/>
              </a:srgbClr>
            </a:outerShdw>
          </a:effectLst>
        </p:spPr>
      </p:pic>
      <p:pic>
        <p:nvPicPr>
          <p:cNvPr id="302" name="Google Shape;302;p23"/>
          <p:cNvPicPr preferRelativeResize="0"/>
          <p:nvPr/>
        </p:nvPicPr>
        <p:blipFill rotWithShape="1">
          <a:blip r:embed="rId6">
            <a:alphaModFix/>
          </a:blip>
          <a:srcRect/>
          <a:stretch/>
        </p:blipFill>
        <p:spPr>
          <a:xfrm>
            <a:off x="10373706" y="81531"/>
            <a:ext cx="1675782" cy="1675782"/>
          </a:xfrm>
          <a:prstGeom prst="rect">
            <a:avLst/>
          </a:prstGeom>
          <a:noFill/>
          <a:ln>
            <a:noFill/>
          </a:ln>
        </p:spPr>
      </p:pic>
      <p:sp>
        <p:nvSpPr>
          <p:cNvPr id="303" name="Google Shape;303;p23"/>
          <p:cNvSpPr txBox="1">
            <a:spLocks noGrp="1"/>
          </p:cNvSpPr>
          <p:nvPr>
            <p:ph type="body" idx="1"/>
          </p:nvPr>
        </p:nvSpPr>
        <p:spPr>
          <a:xfrm>
            <a:off x="198125" y="834000"/>
            <a:ext cx="9762036" cy="5081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Clr>
                <a:schemeClr val="lt1"/>
              </a:buClr>
              <a:buSzPts val="1800"/>
              <a:buNone/>
            </a:pPr>
            <a:r>
              <a:rPr lang="de-DE" b="1" dirty="0">
                <a:solidFill>
                  <a:srgbClr val="FFFF00"/>
                </a:solidFill>
                <a:latin typeface="Arial"/>
                <a:ea typeface="Arial"/>
                <a:cs typeface="Arial"/>
                <a:sym typeface="Arial"/>
              </a:rPr>
              <a:t>TASK: </a:t>
            </a:r>
            <a:r>
              <a:rPr lang="de-DE" sz="3200" b="1" dirty="0">
                <a:solidFill>
                  <a:schemeClr val="lt1"/>
                </a:solidFill>
                <a:latin typeface="Arial"/>
                <a:ea typeface="Arial"/>
                <a:cs typeface="Arial"/>
                <a:sym typeface="Arial"/>
              </a:rPr>
              <a:t>The Right Tool </a:t>
            </a:r>
            <a:r>
              <a:rPr lang="de-DE" sz="3200" b="1" dirty="0" err="1">
                <a:solidFill>
                  <a:schemeClr val="lt1"/>
                </a:solidFill>
                <a:latin typeface="Arial"/>
                <a:ea typeface="Arial"/>
                <a:cs typeface="Arial"/>
                <a:sym typeface="Arial"/>
              </a:rPr>
              <a:t>for</a:t>
            </a:r>
            <a:r>
              <a:rPr lang="de-DE" sz="3200" b="1" dirty="0">
                <a:solidFill>
                  <a:schemeClr val="lt1"/>
                </a:solidFill>
                <a:latin typeface="Arial"/>
                <a:ea typeface="Arial"/>
                <a:cs typeface="Arial"/>
                <a:sym typeface="Arial"/>
              </a:rPr>
              <a:t> </a:t>
            </a:r>
            <a:r>
              <a:rPr lang="de-DE" sz="3200" b="1" dirty="0" err="1">
                <a:solidFill>
                  <a:schemeClr val="lt1"/>
                </a:solidFill>
                <a:latin typeface="Arial"/>
                <a:ea typeface="Arial"/>
                <a:cs typeface="Arial"/>
                <a:sym typeface="Arial"/>
              </a:rPr>
              <a:t>the</a:t>
            </a:r>
            <a:r>
              <a:rPr lang="de-DE" sz="3200" b="1" dirty="0">
                <a:solidFill>
                  <a:schemeClr val="lt1"/>
                </a:solidFill>
                <a:latin typeface="Arial"/>
                <a:ea typeface="Arial"/>
                <a:cs typeface="Arial"/>
                <a:sym typeface="Arial"/>
              </a:rPr>
              <a:t> Job</a:t>
            </a:r>
            <a:endParaRPr sz="2000" b="1" dirty="0">
              <a:solidFill>
                <a:schemeClr val="lt1"/>
              </a:solidFill>
              <a:latin typeface="Arial"/>
              <a:ea typeface="Arial"/>
              <a:cs typeface="Arial"/>
              <a:sym typeface="Arial"/>
            </a:endParaRPr>
          </a:p>
          <a:p>
            <a:pPr marL="0" lvl="0" indent="0" algn="l" rtl="0">
              <a:lnSpc>
                <a:spcPct val="90000"/>
              </a:lnSpc>
              <a:spcBef>
                <a:spcPts val="1000"/>
              </a:spcBef>
              <a:spcAft>
                <a:spcPts val="0"/>
              </a:spcAft>
              <a:buClr>
                <a:schemeClr val="lt1"/>
              </a:buClr>
              <a:buSzPts val="1800"/>
              <a:buNone/>
            </a:pPr>
            <a:endParaRPr sz="2000" b="1" dirty="0">
              <a:solidFill>
                <a:schemeClr val="lt1"/>
              </a:solidFill>
              <a:latin typeface="Arial"/>
              <a:ea typeface="Arial"/>
              <a:cs typeface="Arial"/>
              <a:sym typeface="Arial"/>
            </a:endParaRPr>
          </a:p>
          <a:p>
            <a:pPr marL="0" lvl="0" indent="0" algn="l" rtl="0">
              <a:lnSpc>
                <a:spcPct val="90000"/>
              </a:lnSpc>
              <a:spcBef>
                <a:spcPts val="1000"/>
              </a:spcBef>
              <a:spcAft>
                <a:spcPts val="0"/>
              </a:spcAft>
              <a:buClr>
                <a:schemeClr val="lt1"/>
              </a:buClr>
              <a:buSzPts val="1800"/>
              <a:buNone/>
            </a:pPr>
            <a:r>
              <a:rPr lang="de-DE" sz="2000" b="1" dirty="0">
                <a:solidFill>
                  <a:schemeClr val="lt1"/>
                </a:solidFill>
                <a:latin typeface="Arial"/>
                <a:ea typeface="Arial"/>
                <a:cs typeface="Arial"/>
                <a:sym typeface="Arial"/>
              </a:rPr>
              <a:t>In front </a:t>
            </a:r>
            <a:r>
              <a:rPr lang="de-DE" sz="2000" b="1" dirty="0" err="1">
                <a:solidFill>
                  <a:schemeClr val="lt1"/>
                </a:solidFill>
                <a:latin typeface="Arial"/>
                <a:ea typeface="Arial"/>
                <a:cs typeface="Arial"/>
                <a:sym typeface="Arial"/>
              </a:rPr>
              <a:t>of</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you</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are</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three</a:t>
            </a:r>
            <a:r>
              <a:rPr lang="de-DE" sz="2000" b="1" dirty="0">
                <a:solidFill>
                  <a:schemeClr val="lt1"/>
                </a:solidFill>
                <a:latin typeface="Arial"/>
                <a:ea typeface="Arial"/>
                <a:cs typeface="Arial"/>
                <a:sym typeface="Arial"/>
              </a:rPr>
              <a:t> "Toolkits":</a:t>
            </a:r>
            <a:endParaRPr sz="2000" b="1" dirty="0">
              <a:solidFill>
                <a:schemeClr val="lt1"/>
              </a:solidFill>
              <a:latin typeface="Arial"/>
              <a:ea typeface="Arial"/>
              <a:cs typeface="Arial"/>
              <a:sym typeface="Arial"/>
            </a:endParaRPr>
          </a:p>
          <a:p>
            <a:pPr marL="0" lvl="0" indent="0" algn="l" rtl="0">
              <a:lnSpc>
                <a:spcPct val="90000"/>
              </a:lnSpc>
              <a:spcBef>
                <a:spcPts val="1000"/>
              </a:spcBef>
              <a:spcAft>
                <a:spcPts val="0"/>
              </a:spcAft>
              <a:buClr>
                <a:schemeClr val="lt1"/>
              </a:buClr>
              <a:buSzPts val="1800"/>
              <a:buNone/>
            </a:pPr>
            <a:endParaRPr sz="2000" b="1" dirty="0">
              <a:solidFill>
                <a:schemeClr val="lt1"/>
              </a:solidFill>
              <a:latin typeface="Arial"/>
              <a:ea typeface="Arial"/>
              <a:cs typeface="Arial"/>
              <a:sym typeface="Arial"/>
            </a:endParaRPr>
          </a:p>
          <a:p>
            <a:pPr marL="457200" lvl="0" indent="-342900" algn="just" rtl="0">
              <a:lnSpc>
                <a:spcPct val="90000"/>
              </a:lnSpc>
              <a:spcBef>
                <a:spcPts val="1000"/>
              </a:spcBef>
              <a:spcAft>
                <a:spcPts val="0"/>
              </a:spcAft>
              <a:buClr>
                <a:schemeClr val="lt1"/>
              </a:buClr>
              <a:buSzPts val="1800"/>
              <a:buFont typeface="Cambria"/>
              <a:buChar char="•"/>
            </a:pPr>
            <a:r>
              <a:rPr lang="de-DE" sz="2000" b="1" dirty="0">
                <a:solidFill>
                  <a:srgbClr val="92D050"/>
                </a:solidFill>
                <a:latin typeface="Arial"/>
                <a:ea typeface="Arial"/>
                <a:cs typeface="Arial"/>
                <a:sym typeface="Arial"/>
              </a:rPr>
              <a:t>Toolkit R </a:t>
            </a:r>
            <a:r>
              <a:rPr lang="de-DE" sz="2000" b="1" dirty="0">
                <a:solidFill>
                  <a:schemeClr val="lt1"/>
                </a:solidFill>
                <a:latin typeface="Arial"/>
                <a:ea typeface="Arial"/>
                <a:cs typeface="Arial"/>
                <a:sym typeface="Arial"/>
              </a:rPr>
              <a:t>(The </a:t>
            </a:r>
            <a:r>
              <a:rPr lang="de-DE" sz="2000" b="1" dirty="0" err="1">
                <a:solidFill>
                  <a:schemeClr val="lt1"/>
                </a:solidFill>
                <a:latin typeface="Arial"/>
                <a:ea typeface="Arial"/>
                <a:cs typeface="Arial"/>
                <a:sym typeface="Arial"/>
              </a:rPr>
              <a:t>Statistician's</a:t>
            </a:r>
            <a:r>
              <a:rPr lang="de-DE" sz="2000" b="1" dirty="0">
                <a:solidFill>
                  <a:schemeClr val="lt1"/>
                </a:solidFill>
                <a:latin typeface="Arial"/>
                <a:ea typeface="Arial"/>
                <a:cs typeface="Arial"/>
                <a:sym typeface="Arial"/>
              </a:rPr>
              <a:t> Field Kit): </a:t>
            </a:r>
            <a:r>
              <a:rPr lang="de-DE" sz="2000" b="1" dirty="0" err="1">
                <a:solidFill>
                  <a:schemeClr val="lt1"/>
                </a:solidFill>
                <a:latin typeface="Arial"/>
                <a:ea typeface="Arial"/>
                <a:cs typeface="Arial"/>
                <a:sym typeface="Arial"/>
              </a:rPr>
              <a:t>Contains</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the</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calculator</a:t>
            </a:r>
            <a:r>
              <a:rPr lang="de-DE" sz="2000" b="1" dirty="0">
                <a:solidFill>
                  <a:schemeClr val="lt1"/>
                </a:solidFill>
                <a:latin typeface="Arial"/>
                <a:ea typeface="Arial"/>
                <a:cs typeface="Arial"/>
                <a:sym typeface="Arial"/>
              </a:rPr>
              <a:t> and </a:t>
            </a:r>
            <a:r>
              <a:rPr lang="de-DE" sz="2000" b="1" dirty="0" err="1">
                <a:solidFill>
                  <a:schemeClr val="lt1"/>
                </a:solidFill>
                <a:latin typeface="Arial"/>
                <a:ea typeface="Arial"/>
                <a:cs typeface="Arial"/>
                <a:sym typeface="Arial"/>
              </a:rPr>
              <a:t>ruler</a:t>
            </a:r>
            <a:r>
              <a:rPr lang="de-DE" sz="2000" b="1" dirty="0">
                <a:solidFill>
                  <a:schemeClr val="lt1"/>
                </a:solidFill>
                <a:latin typeface="Arial"/>
                <a:ea typeface="Arial"/>
                <a:cs typeface="Arial"/>
                <a:sym typeface="Arial"/>
              </a:rPr>
              <a:t>.</a:t>
            </a:r>
            <a:endParaRPr sz="2000" b="1" dirty="0">
              <a:solidFill>
                <a:schemeClr val="lt1"/>
              </a:solidFill>
              <a:latin typeface="Arial"/>
              <a:ea typeface="Arial"/>
              <a:cs typeface="Arial"/>
              <a:sym typeface="Arial"/>
            </a:endParaRPr>
          </a:p>
          <a:p>
            <a:pPr marL="457200" lvl="0" indent="-342900" algn="just" rtl="0">
              <a:lnSpc>
                <a:spcPct val="90000"/>
              </a:lnSpc>
              <a:spcBef>
                <a:spcPts val="1000"/>
              </a:spcBef>
              <a:spcAft>
                <a:spcPts val="0"/>
              </a:spcAft>
              <a:buClr>
                <a:schemeClr val="lt1"/>
              </a:buClr>
              <a:buSzPts val="1800"/>
              <a:buFont typeface="Cambria"/>
              <a:buChar char="•"/>
            </a:pPr>
            <a:r>
              <a:rPr lang="de-DE" sz="2000" b="1" dirty="0">
                <a:solidFill>
                  <a:srgbClr val="92D050"/>
                </a:solidFill>
                <a:latin typeface="Arial"/>
                <a:ea typeface="Arial"/>
                <a:cs typeface="Arial"/>
                <a:sym typeface="Arial"/>
              </a:rPr>
              <a:t>Toolkit Python </a:t>
            </a:r>
            <a:r>
              <a:rPr lang="de-DE" sz="2000" b="1" dirty="0">
                <a:solidFill>
                  <a:schemeClr val="lt1"/>
                </a:solidFill>
                <a:latin typeface="Arial"/>
                <a:ea typeface="Arial"/>
                <a:cs typeface="Arial"/>
                <a:sym typeface="Arial"/>
              </a:rPr>
              <a:t>(The </a:t>
            </a:r>
            <a:r>
              <a:rPr lang="de-DE" sz="2000" b="1" dirty="0" err="1">
                <a:solidFill>
                  <a:schemeClr val="lt1"/>
                </a:solidFill>
                <a:latin typeface="Arial"/>
                <a:ea typeface="Arial"/>
                <a:cs typeface="Arial"/>
                <a:sym typeface="Arial"/>
              </a:rPr>
              <a:t>Generalist's</a:t>
            </a:r>
            <a:r>
              <a:rPr lang="de-DE" sz="2000" b="1" dirty="0">
                <a:solidFill>
                  <a:schemeClr val="lt1"/>
                </a:solidFill>
                <a:latin typeface="Arial"/>
                <a:ea typeface="Arial"/>
                <a:cs typeface="Arial"/>
                <a:sym typeface="Arial"/>
              </a:rPr>
              <a:t> Multi-tool): </a:t>
            </a:r>
            <a:r>
              <a:rPr lang="de-DE" sz="2000" b="1" dirty="0" err="1">
                <a:solidFill>
                  <a:schemeClr val="lt1"/>
                </a:solidFill>
                <a:latin typeface="Arial"/>
                <a:ea typeface="Arial"/>
                <a:cs typeface="Arial"/>
                <a:sym typeface="Arial"/>
              </a:rPr>
              <a:t>Contains</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the</a:t>
            </a:r>
            <a:r>
              <a:rPr lang="de-DE" sz="2000" b="1" dirty="0">
                <a:solidFill>
                  <a:schemeClr val="lt1"/>
                </a:solidFill>
                <a:latin typeface="Arial"/>
                <a:ea typeface="Arial"/>
                <a:cs typeface="Arial"/>
                <a:sym typeface="Arial"/>
              </a:rPr>
              <a:t> Swiss </a:t>
            </a:r>
            <a:r>
              <a:rPr lang="de-DE" sz="2000" b="1" dirty="0" err="1">
                <a:solidFill>
                  <a:schemeClr val="lt1"/>
                </a:solidFill>
                <a:latin typeface="Arial"/>
                <a:ea typeface="Arial"/>
                <a:cs typeface="Arial"/>
                <a:sym typeface="Arial"/>
              </a:rPr>
              <a:t>Army</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knife</a:t>
            </a:r>
            <a:r>
              <a:rPr lang="de-DE" sz="2000" b="1" dirty="0">
                <a:solidFill>
                  <a:schemeClr val="lt1"/>
                </a:solidFill>
                <a:latin typeface="Arial"/>
                <a:ea typeface="Arial"/>
                <a:cs typeface="Arial"/>
                <a:sym typeface="Arial"/>
              </a:rPr>
              <a:t>.</a:t>
            </a:r>
            <a:endParaRPr sz="2000" b="1" dirty="0">
              <a:solidFill>
                <a:schemeClr val="lt1"/>
              </a:solidFill>
              <a:latin typeface="Arial"/>
              <a:ea typeface="Arial"/>
              <a:cs typeface="Arial"/>
              <a:sym typeface="Arial"/>
            </a:endParaRPr>
          </a:p>
          <a:p>
            <a:pPr marL="457200" lvl="0" indent="-342900" algn="just" rtl="0">
              <a:lnSpc>
                <a:spcPct val="90000"/>
              </a:lnSpc>
              <a:spcBef>
                <a:spcPts val="1000"/>
              </a:spcBef>
              <a:spcAft>
                <a:spcPts val="0"/>
              </a:spcAft>
              <a:buClr>
                <a:schemeClr val="lt1"/>
              </a:buClr>
              <a:buSzPts val="1800"/>
              <a:buFont typeface="Cambria"/>
              <a:buChar char="•"/>
            </a:pPr>
            <a:r>
              <a:rPr lang="de-DE" sz="2000" b="1" dirty="0">
                <a:solidFill>
                  <a:srgbClr val="92D050"/>
                </a:solidFill>
                <a:latin typeface="Arial"/>
                <a:ea typeface="Arial"/>
                <a:cs typeface="Arial"/>
                <a:sym typeface="Arial"/>
              </a:rPr>
              <a:t>Toolkit Julia </a:t>
            </a:r>
            <a:r>
              <a:rPr lang="de-DE" sz="2000" b="1" dirty="0">
                <a:solidFill>
                  <a:schemeClr val="lt1"/>
                </a:solidFill>
                <a:latin typeface="Arial"/>
                <a:ea typeface="Arial"/>
                <a:cs typeface="Arial"/>
                <a:sym typeface="Arial"/>
              </a:rPr>
              <a:t>(The High-Performance Engine): </a:t>
            </a:r>
            <a:r>
              <a:rPr lang="de-DE" sz="2000" b="1" dirty="0" err="1">
                <a:solidFill>
                  <a:schemeClr val="lt1"/>
                </a:solidFill>
                <a:latin typeface="Arial"/>
                <a:ea typeface="Arial"/>
                <a:cs typeface="Arial"/>
                <a:sym typeface="Arial"/>
              </a:rPr>
              <a:t>Contains</a:t>
            </a:r>
            <a:r>
              <a:rPr lang="de-DE" sz="2000" b="1" dirty="0">
                <a:solidFill>
                  <a:schemeClr val="lt1"/>
                </a:solidFill>
                <a:latin typeface="Arial"/>
                <a:ea typeface="Arial"/>
                <a:cs typeface="Arial"/>
                <a:sym typeface="Arial"/>
              </a:rPr>
              <a:t> a powerful </a:t>
            </a:r>
            <a:r>
              <a:rPr lang="de-DE" sz="2000" b="1" dirty="0" err="1">
                <a:solidFill>
                  <a:schemeClr val="lt1"/>
                </a:solidFill>
                <a:latin typeface="Arial"/>
                <a:ea typeface="Arial"/>
                <a:cs typeface="Arial"/>
                <a:sym typeface="Arial"/>
              </a:rPr>
              <a:t>engine</a:t>
            </a:r>
            <a:r>
              <a:rPr lang="de-DE" sz="2000" b="1" dirty="0">
                <a:solidFill>
                  <a:schemeClr val="lt1"/>
                </a:solidFill>
                <a:latin typeface="Arial"/>
                <a:ea typeface="Arial"/>
                <a:cs typeface="Arial"/>
                <a:sym typeface="Arial"/>
              </a:rPr>
              <a:t>.</a:t>
            </a:r>
            <a:endParaRPr dirty="0"/>
          </a:p>
          <a:p>
            <a:pPr marL="457200" lvl="0" indent="-228600" algn="just" rtl="0">
              <a:lnSpc>
                <a:spcPct val="90000"/>
              </a:lnSpc>
              <a:spcBef>
                <a:spcPts val="1000"/>
              </a:spcBef>
              <a:spcAft>
                <a:spcPts val="0"/>
              </a:spcAft>
              <a:buClr>
                <a:schemeClr val="lt1"/>
              </a:buClr>
              <a:buSzPts val="1800"/>
              <a:buFont typeface="Cambria"/>
              <a:buNone/>
            </a:pPr>
            <a:endParaRPr sz="2000" b="1" dirty="0">
              <a:solidFill>
                <a:schemeClr val="lt1"/>
              </a:solidFill>
              <a:latin typeface="Arial"/>
              <a:ea typeface="Arial"/>
              <a:cs typeface="Arial"/>
              <a:sym typeface="Arial"/>
            </a:endParaRPr>
          </a:p>
          <a:p>
            <a:pPr marL="457200" lvl="0" indent="-342900" algn="just" rtl="0">
              <a:lnSpc>
                <a:spcPct val="90000"/>
              </a:lnSpc>
              <a:spcBef>
                <a:spcPts val="1000"/>
              </a:spcBef>
              <a:spcAft>
                <a:spcPts val="0"/>
              </a:spcAft>
              <a:buClr>
                <a:schemeClr val="lt1"/>
              </a:buClr>
              <a:buSzPts val="1800"/>
              <a:buFont typeface="Cambria"/>
              <a:buChar char="•"/>
            </a:pPr>
            <a:r>
              <a:rPr lang="de-DE" sz="2000" b="1" dirty="0" err="1">
                <a:solidFill>
                  <a:schemeClr val="lt1"/>
                </a:solidFill>
                <a:latin typeface="Arial"/>
                <a:ea typeface="Arial"/>
                <a:cs typeface="Arial"/>
                <a:sym typeface="Arial"/>
              </a:rPr>
              <a:t>Each</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group</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decides</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where</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to</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sort</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each</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one</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of</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the</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cards</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with</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the</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job</a:t>
            </a:r>
            <a:r>
              <a:rPr lang="de-DE" sz="2000" b="1" dirty="0">
                <a:solidFill>
                  <a:schemeClr val="lt1"/>
                </a:solidFill>
                <a:latin typeface="Arial"/>
                <a:ea typeface="Arial"/>
                <a:cs typeface="Arial"/>
                <a:sym typeface="Arial"/>
              </a:rPr>
              <a:t> </a:t>
            </a:r>
            <a:r>
              <a:rPr lang="de-DE" sz="2000" b="1" dirty="0" err="1">
                <a:solidFill>
                  <a:schemeClr val="lt1"/>
                </a:solidFill>
                <a:latin typeface="Arial"/>
                <a:ea typeface="Arial"/>
                <a:cs typeface="Arial"/>
                <a:sym typeface="Arial"/>
              </a:rPr>
              <a:t>description</a:t>
            </a:r>
            <a:r>
              <a:rPr lang="de-DE" sz="2000" b="1" dirty="0">
                <a:solidFill>
                  <a:schemeClr val="lt1"/>
                </a:solidFill>
                <a:latin typeface="Arial"/>
                <a:ea typeface="Arial"/>
                <a:cs typeface="Arial"/>
                <a:sym typeface="Arial"/>
              </a:rPr>
              <a:t>.</a:t>
            </a:r>
            <a:endParaRPr dirty="0"/>
          </a:p>
          <a:p>
            <a:pPr marL="457200" lvl="0" indent="-228600" algn="just" rtl="0">
              <a:lnSpc>
                <a:spcPct val="90000"/>
              </a:lnSpc>
              <a:spcBef>
                <a:spcPts val="1000"/>
              </a:spcBef>
              <a:spcAft>
                <a:spcPts val="0"/>
              </a:spcAft>
              <a:buClr>
                <a:schemeClr val="lt1"/>
              </a:buClr>
              <a:buSzPts val="1800"/>
              <a:buFont typeface="Cambria"/>
              <a:buNone/>
            </a:pPr>
            <a:endParaRPr sz="1800" b="1" dirty="0">
              <a:solidFill>
                <a:schemeClr val="lt1"/>
              </a:solidFill>
              <a:latin typeface="Arial"/>
              <a:ea typeface="Arial"/>
              <a:cs typeface="Arial"/>
              <a:sym typeface="Arial"/>
            </a:endParaRPr>
          </a:p>
        </p:txBody>
      </p:sp>
      <p:pic>
        <p:nvPicPr>
          <p:cNvPr id="304" name="Google Shape;304;p23"/>
          <p:cNvPicPr preferRelativeResize="0"/>
          <p:nvPr/>
        </p:nvPicPr>
        <p:blipFill rotWithShape="1">
          <a:blip r:embed="rId7">
            <a:alphaModFix/>
          </a:blip>
          <a:srcRect/>
          <a:stretch/>
        </p:blipFill>
        <p:spPr>
          <a:xfrm>
            <a:off x="10371525" y="2472681"/>
            <a:ext cx="1163132" cy="128929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pic>
        <p:nvPicPr>
          <p:cNvPr id="309" name="Google Shape;309;p24"/>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310" name="Google Shape;310;p24"/>
          <p:cNvSpPr/>
          <p:nvPr/>
        </p:nvSpPr>
        <p:spPr>
          <a:xfrm>
            <a:off x="-12700" y="0"/>
            <a:ext cx="1220470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Common Programming Languages for Science</a:t>
            </a:r>
            <a:endParaRPr sz="3600" b="1" i="0" u="none" strike="noStrike" cap="none">
              <a:solidFill>
                <a:schemeClr val="lt1"/>
              </a:solidFill>
              <a:latin typeface="Arial"/>
              <a:ea typeface="Arial"/>
              <a:cs typeface="Arial"/>
              <a:sym typeface="Arial"/>
            </a:endParaRPr>
          </a:p>
        </p:txBody>
      </p:sp>
      <p:sp>
        <p:nvSpPr>
          <p:cNvPr id="311" name="Google Shape;311;p24"/>
          <p:cNvSpPr/>
          <p:nvPr/>
        </p:nvSpPr>
        <p:spPr>
          <a:xfrm>
            <a:off x="57669" y="5599700"/>
            <a:ext cx="12014718" cy="923330"/>
          </a:xfrm>
          <a:prstGeom prst="rect">
            <a:avLst/>
          </a:prstGeom>
          <a:no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de-DE" sz="2800" b="1" i="0" u="none" strike="noStrike" cap="none">
                <a:solidFill>
                  <a:srgbClr val="DDEAF6"/>
                </a:solidFill>
                <a:latin typeface="Arial"/>
                <a:ea typeface="Arial"/>
                <a:cs typeface="Arial"/>
                <a:sym typeface="Arial"/>
              </a:rPr>
              <a:t>Focus on R: </a:t>
            </a:r>
            <a:endParaRPr/>
          </a:p>
          <a:p>
            <a:pPr marL="0" marR="0" lvl="0" indent="0" algn="ctr" rtl="0">
              <a:lnSpc>
                <a:spcPct val="150000"/>
              </a:lnSpc>
              <a:spcBef>
                <a:spcPts val="0"/>
              </a:spcBef>
              <a:spcAft>
                <a:spcPts val="0"/>
              </a:spcAft>
              <a:buNone/>
            </a:pPr>
            <a:r>
              <a:rPr lang="de-DE" sz="2400" b="1" i="0" u="none" strike="noStrike" cap="none">
                <a:solidFill>
                  <a:schemeClr val="lt1"/>
                </a:solidFill>
                <a:latin typeface="Arial"/>
                <a:ea typeface="Arial"/>
                <a:cs typeface="Arial"/>
                <a:sym typeface="Arial"/>
              </a:rPr>
              <a:t>Used extensively in research</a:t>
            </a:r>
            <a:endParaRPr sz="1800" b="0" i="0" u="none" strike="noStrike" cap="none">
              <a:solidFill>
                <a:srgbClr val="000000"/>
              </a:solidFill>
              <a:latin typeface="Arial"/>
              <a:ea typeface="Arial"/>
              <a:cs typeface="Arial"/>
              <a:sym typeface="Arial"/>
            </a:endParaRPr>
          </a:p>
        </p:txBody>
      </p:sp>
      <p:pic>
        <p:nvPicPr>
          <p:cNvPr id="312" name="Google Shape;312;p24"/>
          <p:cNvPicPr preferRelativeResize="0"/>
          <p:nvPr/>
        </p:nvPicPr>
        <p:blipFill rotWithShape="1">
          <a:blip r:embed="rId4">
            <a:alphaModFix/>
          </a:blip>
          <a:srcRect/>
          <a:stretch/>
        </p:blipFill>
        <p:spPr>
          <a:xfrm>
            <a:off x="510271" y="1390362"/>
            <a:ext cx="1584859" cy="1229850"/>
          </a:xfrm>
          <a:prstGeom prst="rect">
            <a:avLst/>
          </a:prstGeom>
          <a:noFill/>
          <a:ln>
            <a:noFill/>
          </a:ln>
        </p:spPr>
      </p:pic>
      <p:pic>
        <p:nvPicPr>
          <p:cNvPr id="313" name="Google Shape;313;p24"/>
          <p:cNvPicPr preferRelativeResize="0"/>
          <p:nvPr/>
        </p:nvPicPr>
        <p:blipFill rotWithShape="1">
          <a:blip r:embed="rId5">
            <a:alphaModFix/>
          </a:blip>
          <a:srcRect/>
          <a:stretch/>
        </p:blipFill>
        <p:spPr>
          <a:xfrm>
            <a:off x="281160" y="3702211"/>
            <a:ext cx="1626033" cy="1626033"/>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568"/>
              </a:srgbClr>
            </a:outerShdw>
          </a:effectLst>
        </p:spPr>
      </p:pic>
      <p:pic>
        <p:nvPicPr>
          <p:cNvPr id="314" name="Google Shape;314;p24"/>
          <p:cNvPicPr preferRelativeResize="0"/>
          <p:nvPr/>
        </p:nvPicPr>
        <p:blipFill rotWithShape="1">
          <a:blip r:embed="rId6">
            <a:alphaModFix/>
          </a:blip>
          <a:srcRect/>
          <a:stretch/>
        </p:blipFill>
        <p:spPr>
          <a:xfrm>
            <a:off x="10118466" y="1955391"/>
            <a:ext cx="1918368" cy="1918368"/>
          </a:xfrm>
          <a:prstGeom prst="rect">
            <a:avLst/>
          </a:prstGeom>
          <a:noFill/>
          <a:ln>
            <a:noFill/>
          </a:ln>
        </p:spPr>
      </p:pic>
      <p:sp>
        <p:nvSpPr>
          <p:cNvPr id="315" name="Google Shape;315;p24"/>
          <p:cNvSpPr/>
          <p:nvPr/>
        </p:nvSpPr>
        <p:spPr>
          <a:xfrm>
            <a:off x="2225674" y="1502021"/>
            <a:ext cx="5681041" cy="507831"/>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None/>
            </a:pPr>
            <a:r>
              <a:rPr lang="de-DE" sz="2000" b="1" i="0" u="none" strike="noStrike" cap="none">
                <a:solidFill>
                  <a:schemeClr val="lt1"/>
                </a:solidFill>
                <a:latin typeface="Arial"/>
                <a:ea typeface="Arial"/>
                <a:cs typeface="Arial"/>
                <a:sym typeface="Arial"/>
              </a:rPr>
              <a:t>R: For statistical analysis and data visualization.</a:t>
            </a:r>
            <a:endParaRPr sz="1600" b="0" i="0" u="none" strike="noStrike" cap="none">
              <a:solidFill>
                <a:srgbClr val="000000"/>
              </a:solidFill>
              <a:latin typeface="Arial"/>
              <a:ea typeface="Arial"/>
              <a:cs typeface="Arial"/>
              <a:sym typeface="Arial"/>
            </a:endParaRPr>
          </a:p>
        </p:txBody>
      </p:sp>
      <p:sp>
        <p:nvSpPr>
          <p:cNvPr id="316" name="Google Shape;316;p24"/>
          <p:cNvSpPr/>
          <p:nvPr/>
        </p:nvSpPr>
        <p:spPr>
          <a:xfrm>
            <a:off x="4268203" y="2635638"/>
            <a:ext cx="6519661" cy="92333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None/>
            </a:pPr>
            <a:r>
              <a:rPr lang="de-DE" sz="2000" b="1" i="0" u="none" strike="noStrike" cap="none">
                <a:solidFill>
                  <a:schemeClr val="lt1"/>
                </a:solidFill>
                <a:latin typeface="Arial"/>
                <a:ea typeface="Arial"/>
                <a:cs typeface="Arial"/>
                <a:sym typeface="Arial"/>
              </a:rPr>
              <a:t>Python: General-purpose language with strong support for data science, AI, and machine learning.</a:t>
            </a:r>
            <a:endParaRPr sz="1600" b="0" i="0" u="none" strike="noStrike" cap="none">
              <a:solidFill>
                <a:srgbClr val="000000"/>
              </a:solidFill>
              <a:latin typeface="Arial"/>
              <a:ea typeface="Arial"/>
              <a:cs typeface="Arial"/>
              <a:sym typeface="Arial"/>
            </a:endParaRPr>
          </a:p>
        </p:txBody>
      </p:sp>
      <p:sp>
        <p:nvSpPr>
          <p:cNvPr id="317" name="Google Shape;317;p24"/>
          <p:cNvSpPr/>
          <p:nvPr/>
        </p:nvSpPr>
        <p:spPr>
          <a:xfrm>
            <a:off x="1993514" y="4107048"/>
            <a:ext cx="5301210" cy="92333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None/>
            </a:pPr>
            <a:r>
              <a:rPr lang="de-DE" sz="2000" b="1" i="0" u="none" strike="noStrike" cap="none">
                <a:solidFill>
                  <a:schemeClr val="lt1"/>
                </a:solidFill>
                <a:latin typeface="Arial"/>
                <a:ea typeface="Arial"/>
                <a:cs typeface="Arial"/>
                <a:sym typeface="Arial"/>
              </a:rPr>
              <a:t>Julia: High-performance language for numerical and scientific computing.</a:t>
            </a:r>
            <a:endParaRPr sz="1600" b="0" i="0" u="none" strike="noStrike" cap="none">
              <a:solidFill>
                <a:srgbClr val="000000"/>
              </a:solidFill>
              <a:latin typeface="Arial"/>
              <a:ea typeface="Arial"/>
              <a:cs typeface="Arial"/>
              <a:sym typeface="Arial"/>
            </a:endParaRPr>
          </a:p>
        </p:txBody>
      </p:sp>
      <p:sp>
        <p:nvSpPr>
          <p:cNvPr id="318" name="Google Shape;318;p24"/>
          <p:cNvSpPr txBox="1"/>
          <p:nvPr/>
        </p:nvSpPr>
        <p:spPr>
          <a:xfrm>
            <a:off x="407193" y="741296"/>
            <a:ext cx="3000000" cy="554100"/>
          </a:xfrm>
          <a:prstGeom prst="rect">
            <a:avLst/>
          </a:prstGeom>
          <a:noFill/>
          <a:ln>
            <a:noFill/>
          </a:ln>
        </p:spPr>
        <p:txBody>
          <a:bodyPr spcFirstLastPara="1" wrap="square" lIns="91425" tIns="91425" rIns="91425" bIns="91425" anchor="t" anchorCtr="0">
            <a:spAutoFit/>
          </a:bodyPr>
          <a:lstStyle/>
          <a:p>
            <a:pPr marL="0" marR="0" lvl="0" indent="0" algn="just" rtl="0">
              <a:lnSpc>
                <a:spcPct val="100000"/>
              </a:lnSpc>
              <a:spcBef>
                <a:spcPts val="0"/>
              </a:spcBef>
              <a:spcAft>
                <a:spcPts val="0"/>
              </a:spcAft>
              <a:buClr>
                <a:srgbClr val="000000"/>
              </a:buClr>
              <a:buSzPts val="2400"/>
              <a:buFont typeface="Arial"/>
              <a:buNone/>
            </a:pPr>
            <a:r>
              <a:rPr lang="de-DE" sz="2400" b="1" i="0" u="none" strike="noStrike" cap="none">
                <a:solidFill>
                  <a:srgbClr val="00FFFF"/>
                </a:solidFill>
                <a:latin typeface="Arial"/>
                <a:ea typeface="Arial"/>
                <a:cs typeface="Arial"/>
                <a:sym typeface="Arial"/>
              </a:rPr>
              <a:t>The Bridge: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pic>
        <p:nvPicPr>
          <p:cNvPr id="323" name="Google Shape;323;p25"/>
          <p:cNvPicPr preferRelativeResize="0"/>
          <p:nvPr/>
        </p:nvPicPr>
        <p:blipFill rotWithShape="1">
          <a:blip r:embed="rId3">
            <a:alphaModFix/>
          </a:blip>
          <a:srcRect r="56463"/>
          <a:stretch/>
        </p:blipFill>
        <p:spPr>
          <a:xfrm flipH="1">
            <a:off x="-2" y="19250"/>
            <a:ext cx="12204702" cy="6857999"/>
          </a:xfrm>
          <a:prstGeom prst="rect">
            <a:avLst/>
          </a:prstGeom>
          <a:noFill/>
          <a:ln>
            <a:noFill/>
          </a:ln>
        </p:spPr>
      </p:pic>
      <p:sp>
        <p:nvSpPr>
          <p:cNvPr id="324" name="Google Shape;324;p25"/>
          <p:cNvSpPr/>
          <p:nvPr/>
        </p:nvSpPr>
        <p:spPr>
          <a:xfrm>
            <a:off x="140275" y="991050"/>
            <a:ext cx="11710500" cy="230400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2400"/>
              <a:buFont typeface="Arial"/>
              <a:buNone/>
            </a:pPr>
            <a:r>
              <a:rPr lang="de-DE" sz="2400" b="1" i="0" u="none" strike="noStrike" cap="none" dirty="0">
                <a:solidFill>
                  <a:srgbClr val="FFFF00"/>
                </a:solidFill>
                <a:latin typeface="Arial"/>
                <a:ea typeface="Arial"/>
                <a:cs typeface="Arial"/>
                <a:sym typeface="Arial"/>
              </a:rPr>
              <a:t>TASK:</a:t>
            </a:r>
            <a:endParaRPr sz="2400" b="1" i="0" u="none" strike="noStrike" cap="none" dirty="0">
              <a:solidFill>
                <a:srgbClr val="FFFF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dirty="0">
              <a:solidFill>
                <a:schemeClr val="lt1"/>
              </a:solidFill>
              <a:latin typeface="Arial"/>
              <a:ea typeface="Arial"/>
              <a:cs typeface="Arial"/>
              <a:sym typeface="Arial"/>
            </a:endParaRPr>
          </a:p>
          <a:p>
            <a:pPr marL="342900" marR="0" lvl="0" indent="-342900" algn="just" rtl="0">
              <a:lnSpc>
                <a:spcPct val="100000"/>
              </a:lnSpc>
              <a:spcBef>
                <a:spcPts val="0"/>
              </a:spcBef>
              <a:spcAft>
                <a:spcPts val="0"/>
              </a:spcAft>
              <a:buClr>
                <a:srgbClr val="000000"/>
              </a:buClr>
              <a:buSzPts val="2400"/>
              <a:buFont typeface="Arial"/>
              <a:buChar char="•"/>
            </a:pPr>
            <a:r>
              <a:rPr lang="de-DE" sz="2400" b="1" i="0" u="none" strike="noStrike" cap="none" dirty="0" err="1">
                <a:solidFill>
                  <a:schemeClr val="lt1"/>
                </a:solidFill>
                <a:latin typeface="Arial"/>
                <a:ea typeface="Arial"/>
                <a:cs typeface="Arial"/>
                <a:sym typeface="Arial"/>
              </a:rPr>
              <a:t>Which</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language</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sounds</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most</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aligned</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with</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the</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long</a:t>
            </a:r>
            <a:r>
              <a:rPr lang="de-DE" sz="2400" b="1" i="0" u="none" strike="noStrike" cap="none" dirty="0">
                <a:solidFill>
                  <a:schemeClr val="lt1"/>
                </a:solidFill>
                <a:latin typeface="Arial"/>
                <a:ea typeface="Arial"/>
                <a:cs typeface="Arial"/>
                <a:sym typeface="Arial"/>
              </a:rPr>
              <a:t>-term </a:t>
            </a:r>
            <a:r>
              <a:rPr lang="de-DE" sz="2400" b="1" i="0" u="none" strike="noStrike" cap="none" dirty="0" err="1">
                <a:solidFill>
                  <a:schemeClr val="lt1"/>
                </a:solidFill>
                <a:latin typeface="Arial"/>
                <a:ea typeface="Arial"/>
                <a:cs typeface="Arial"/>
                <a:sym typeface="Arial"/>
              </a:rPr>
              <a:t>goals</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of</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your</a:t>
            </a:r>
            <a:r>
              <a:rPr lang="de-DE" sz="2400" b="1" i="0" u="none" strike="noStrike" cap="none" dirty="0">
                <a:solidFill>
                  <a:schemeClr val="lt1"/>
                </a:solidFill>
                <a:latin typeface="Arial"/>
                <a:ea typeface="Arial"/>
                <a:cs typeface="Arial"/>
                <a:sym typeface="Arial"/>
              </a:rPr>
              <a:t> own </a:t>
            </a:r>
            <a:r>
              <a:rPr lang="de-DE" sz="2400" b="1" i="0" u="none" strike="noStrike" cap="none" dirty="0" err="1">
                <a:solidFill>
                  <a:schemeClr val="lt1"/>
                </a:solidFill>
                <a:latin typeface="Arial"/>
                <a:ea typeface="Arial"/>
                <a:cs typeface="Arial"/>
                <a:sym typeface="Arial"/>
              </a:rPr>
              <a:t>research</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or</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career</a:t>
            </a:r>
            <a:r>
              <a:rPr lang="de-DE" sz="2400" b="1" i="0" u="none" strike="noStrike" cap="none" dirty="0">
                <a:solidFill>
                  <a:schemeClr val="lt1"/>
                </a:solidFill>
                <a:latin typeface="Arial"/>
                <a:ea typeface="Arial"/>
                <a:cs typeface="Arial"/>
                <a:sym typeface="Arial"/>
              </a:rPr>
              <a:t>?</a:t>
            </a:r>
            <a:endParaRPr dirty="0"/>
          </a:p>
          <a:p>
            <a:pPr marL="0" marR="0" lvl="0" indent="0" algn="just" rtl="0">
              <a:lnSpc>
                <a:spcPct val="100000"/>
              </a:lnSpc>
              <a:spcBef>
                <a:spcPts val="0"/>
              </a:spcBef>
              <a:spcAft>
                <a:spcPts val="0"/>
              </a:spcAft>
              <a:buNone/>
            </a:pPr>
            <a:endParaRPr sz="2400" b="1" i="0" u="none" strike="noStrike" cap="none" dirty="0">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dirty="0">
              <a:solidFill>
                <a:schemeClr val="lt1"/>
              </a:solidFill>
              <a:latin typeface="Arial"/>
              <a:ea typeface="Arial"/>
              <a:cs typeface="Arial"/>
              <a:sym typeface="Arial"/>
            </a:endParaRPr>
          </a:p>
        </p:txBody>
      </p:sp>
      <p:sp>
        <p:nvSpPr>
          <p:cNvPr id="325" name="Google Shape;325;p25"/>
          <p:cNvSpPr/>
          <p:nvPr/>
        </p:nvSpPr>
        <p:spPr>
          <a:xfrm>
            <a:off x="-6300" y="19250"/>
            <a:ext cx="12204600" cy="1077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Common Programming Languages for Science </a:t>
            </a:r>
            <a:endParaRPr sz="3600" b="1" i="0" u="none" strike="noStrike" cap="none">
              <a:solidFill>
                <a:schemeClr val="lt1"/>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2800"/>
              <a:buFont typeface="Arial"/>
              <a:buNone/>
            </a:pPr>
            <a:endParaRPr sz="2800" b="1" i="0" u="none" strike="noStrike" cap="none">
              <a:solidFill>
                <a:schemeClr val="lt1"/>
              </a:solidFill>
              <a:latin typeface="Arial"/>
              <a:ea typeface="Arial"/>
              <a:cs typeface="Arial"/>
              <a:sym typeface="Arial"/>
            </a:endParaRPr>
          </a:p>
        </p:txBody>
      </p:sp>
      <p:pic>
        <p:nvPicPr>
          <p:cNvPr id="326" name="Google Shape;326;p25"/>
          <p:cNvPicPr preferRelativeResize="0"/>
          <p:nvPr/>
        </p:nvPicPr>
        <p:blipFill>
          <a:blip r:embed="rId4"/>
          <a:srcRect/>
          <a:stretch/>
        </p:blipFill>
        <p:spPr>
          <a:xfrm>
            <a:off x="11181881" y="737118"/>
            <a:ext cx="829601" cy="91958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pic>
        <p:nvPicPr>
          <p:cNvPr id="331" name="Google Shape;331;p26"/>
          <p:cNvPicPr preferRelativeResize="0"/>
          <p:nvPr/>
        </p:nvPicPr>
        <p:blipFill rotWithShape="1">
          <a:blip r:embed="rId3">
            <a:alphaModFix/>
          </a:blip>
          <a:srcRect r="56463"/>
          <a:stretch/>
        </p:blipFill>
        <p:spPr>
          <a:xfrm flipH="1">
            <a:off x="-2" y="19250"/>
            <a:ext cx="12204702" cy="6857999"/>
          </a:xfrm>
          <a:prstGeom prst="rect">
            <a:avLst/>
          </a:prstGeom>
          <a:noFill/>
          <a:ln>
            <a:noFill/>
          </a:ln>
        </p:spPr>
      </p:pic>
      <p:sp>
        <p:nvSpPr>
          <p:cNvPr id="332" name="Google Shape;332;p26"/>
          <p:cNvSpPr/>
          <p:nvPr/>
        </p:nvSpPr>
        <p:spPr>
          <a:xfrm>
            <a:off x="140275" y="991050"/>
            <a:ext cx="11710500" cy="352496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r>
              <a:rPr lang="de-DE" sz="2400" b="1" i="0" u="none" strike="noStrike" cap="none">
                <a:solidFill>
                  <a:srgbClr val="00FF00"/>
                </a:solidFill>
                <a:latin typeface="Arial"/>
                <a:ea typeface="Arial"/>
                <a:cs typeface="Arial"/>
                <a:sym typeface="Arial"/>
              </a:rPr>
              <a:t>Wrap-Up: </a:t>
            </a:r>
            <a:endParaRPr sz="2400" b="1" i="0" u="none" strike="noStrike" cap="none">
              <a:solidFill>
                <a:srgbClr val="00FF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r>
              <a:rPr lang="de-DE" sz="2400" b="1" i="0" u="none" strike="noStrike" cap="none">
                <a:solidFill>
                  <a:schemeClr val="lt1"/>
                </a:solidFill>
                <a:latin typeface="Arial"/>
                <a:ea typeface="Arial"/>
                <a:cs typeface="Arial"/>
                <a:sym typeface="Arial"/>
              </a:rPr>
              <a:t>Choosing a language is a strategic decision based on your task, your field, your community and your previous experience. </a:t>
            </a:r>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de-DE" sz="2400" b="1" i="0" u="none" strike="noStrike" cap="none">
                <a:solidFill>
                  <a:schemeClr val="lt1"/>
                </a:solidFill>
                <a:latin typeface="Arial"/>
                <a:ea typeface="Arial"/>
                <a:cs typeface="Arial"/>
                <a:sym typeface="Arial"/>
              </a:rPr>
              <a:t>For this course, we will become masters of the R toolkit.</a:t>
            </a:r>
            <a:endParaRPr sz="24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sp>
        <p:nvSpPr>
          <p:cNvPr id="333" name="Google Shape;333;p26"/>
          <p:cNvSpPr/>
          <p:nvPr/>
        </p:nvSpPr>
        <p:spPr>
          <a:xfrm>
            <a:off x="-6300" y="19250"/>
            <a:ext cx="12204600" cy="1077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Common Programming Languages for Science </a:t>
            </a:r>
            <a:endParaRPr sz="3600" b="1" i="0" u="none" strike="noStrike" cap="none">
              <a:solidFill>
                <a:schemeClr val="lt1"/>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2800"/>
              <a:buFont typeface="Arial"/>
              <a:buNone/>
            </a:pPr>
            <a:endParaRPr sz="2800" b="1" i="0" u="none" strike="noStrike" cap="none">
              <a:solidFill>
                <a:schemeClr val="lt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pic>
        <p:nvPicPr>
          <p:cNvPr id="338" name="Google Shape;338;p27"/>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339" name="Google Shape;339;p27"/>
          <p:cNvSpPr/>
          <p:nvPr/>
        </p:nvSpPr>
        <p:spPr>
          <a:xfrm>
            <a:off x="-6300" y="1353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500"/>
              <a:buFont typeface="Arial"/>
              <a:buNone/>
            </a:pPr>
            <a:r>
              <a:rPr lang="de-DE" sz="5500" b="1" i="0" u="none" strike="noStrike" cap="none">
                <a:solidFill>
                  <a:srgbClr val="FFE599"/>
                </a:solidFill>
                <a:latin typeface="Arial"/>
                <a:ea typeface="Arial"/>
                <a:cs typeface="Arial"/>
                <a:sym typeface="Arial"/>
              </a:rPr>
              <a:t>MODULE 3.</a:t>
            </a:r>
            <a:r>
              <a:rPr lang="de-DE" sz="5500" b="1" i="0" u="none" strike="noStrike" cap="none">
                <a:solidFill>
                  <a:schemeClr val="lt1"/>
                </a:solidFill>
                <a:latin typeface="Arial"/>
                <a:ea typeface="Arial"/>
                <a:cs typeface="Arial"/>
                <a:sym typeface="Arial"/>
              </a:rPr>
              <a:t> Scaling Your Analysis.</a:t>
            </a:r>
            <a:endParaRPr sz="55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r>
              <a:rPr lang="de-DE" sz="3600" b="1" i="1" u="none" strike="noStrike" cap="none">
                <a:solidFill>
                  <a:schemeClr val="lt1"/>
                </a:solidFill>
                <a:latin typeface="Arial"/>
                <a:ea typeface="Arial"/>
                <a:cs typeface="Arial"/>
                <a:sym typeface="Arial"/>
              </a:rPr>
              <a:t>Brief introduction to Parallel Computing </a:t>
            </a:r>
            <a:endParaRPr/>
          </a:p>
          <a:p>
            <a:pPr marL="0" marR="0" lvl="0" indent="0" algn="ctr" rtl="0">
              <a:lnSpc>
                <a:spcPct val="100000"/>
              </a:lnSpc>
              <a:spcBef>
                <a:spcPts val="0"/>
              </a:spcBef>
              <a:spcAft>
                <a:spcPts val="0"/>
              </a:spcAft>
              <a:buClr>
                <a:srgbClr val="000000"/>
              </a:buClr>
              <a:buSzPts val="3600"/>
              <a:buFont typeface="Arial"/>
              <a:buNone/>
            </a:pPr>
            <a:r>
              <a:rPr lang="de-DE" sz="3600" b="1" i="1" u="none" strike="noStrike" cap="none">
                <a:solidFill>
                  <a:schemeClr val="lt1"/>
                </a:solidFill>
                <a:latin typeface="Arial"/>
                <a:ea typeface="Arial"/>
                <a:cs typeface="Arial"/>
                <a:sym typeface="Arial"/>
              </a:rPr>
              <a:t>and Performance Optimization</a:t>
            </a:r>
            <a:endParaRPr sz="1400" b="0" i="1" u="none" strike="noStrike" cap="none">
              <a:solidFill>
                <a:srgbClr val="000000"/>
              </a:solidFill>
              <a:latin typeface="Arial"/>
              <a:ea typeface="Arial"/>
              <a:cs typeface="Arial"/>
              <a:sym typeface="Arial"/>
            </a:endParaRPr>
          </a:p>
        </p:txBody>
      </p:sp>
      <p:grpSp>
        <p:nvGrpSpPr>
          <p:cNvPr id="340" name="Google Shape;340;p27"/>
          <p:cNvGrpSpPr/>
          <p:nvPr/>
        </p:nvGrpSpPr>
        <p:grpSpPr>
          <a:xfrm>
            <a:off x="2260757" y="3853143"/>
            <a:ext cx="7670485" cy="2098513"/>
            <a:chOff x="-12699" y="3251200"/>
            <a:chExt cx="8097208" cy="2276291"/>
          </a:xfrm>
        </p:grpSpPr>
        <p:pic>
          <p:nvPicPr>
            <p:cNvPr id="341" name="Google Shape;341;p27"/>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342" name="Google Shape;342;p27"/>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pic>
        <p:nvPicPr>
          <p:cNvPr id="347" name="Google Shape;347;p28"/>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348" name="Google Shape;348;p28"/>
          <p:cNvSpPr/>
          <p:nvPr/>
        </p:nvSpPr>
        <p:spPr>
          <a:xfrm>
            <a:off x="-12700" y="0"/>
            <a:ext cx="12204600" cy="1077300"/>
          </a:xfrm>
          <a:prstGeom prst="rect">
            <a:avLst/>
          </a:prstGeom>
          <a:noFill/>
          <a:ln>
            <a:noFill/>
          </a:ln>
        </p:spPr>
        <p:txBody>
          <a:bodyPr spcFirstLastPara="1" wrap="square" lIns="91425" tIns="45700" rIns="91425" bIns="45700" anchor="t" anchorCtr="0">
            <a:noAutofit/>
          </a:bodyPr>
          <a:lstStyle/>
          <a:p>
            <a:pPr marL="0" marR="0" lvl="1"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Brief introduction to Parallel Computing and Performance Optimization</a:t>
            </a:r>
            <a:endParaRPr sz="2800" b="1" i="0" u="none" strike="noStrike" cap="none">
              <a:solidFill>
                <a:schemeClr val="lt1"/>
              </a:solidFill>
              <a:latin typeface="Arial"/>
              <a:ea typeface="Arial"/>
              <a:cs typeface="Arial"/>
              <a:sym typeface="Arial"/>
            </a:endParaRPr>
          </a:p>
        </p:txBody>
      </p:sp>
      <p:sp>
        <p:nvSpPr>
          <p:cNvPr id="349" name="Google Shape;349;p28"/>
          <p:cNvSpPr txBox="1">
            <a:spLocks noGrp="1"/>
          </p:cNvSpPr>
          <p:nvPr>
            <p:ph type="body" idx="1"/>
          </p:nvPr>
        </p:nvSpPr>
        <p:spPr>
          <a:xfrm>
            <a:off x="318475" y="1481925"/>
            <a:ext cx="11421300" cy="4163400"/>
          </a:xfrm>
          <a:prstGeom prst="rect">
            <a:avLst/>
          </a:prstGeom>
          <a:noFill/>
          <a:ln>
            <a:noFill/>
          </a:ln>
        </p:spPr>
        <p:txBody>
          <a:bodyPr spcFirstLastPara="1" wrap="square" lIns="91425" tIns="45700" rIns="91425" bIns="45700" anchor="t" anchorCtr="0">
            <a:noAutofit/>
          </a:bodyPr>
          <a:lstStyle/>
          <a:p>
            <a:pPr marL="0" lvl="0" indent="0" algn="just" rtl="0">
              <a:lnSpc>
                <a:spcPct val="70000"/>
              </a:lnSpc>
              <a:spcBef>
                <a:spcPts val="1000"/>
              </a:spcBef>
              <a:spcAft>
                <a:spcPts val="0"/>
              </a:spcAft>
              <a:buClr>
                <a:schemeClr val="lt1"/>
              </a:buClr>
              <a:buSzPts val="1395"/>
              <a:buNone/>
            </a:pPr>
            <a:endParaRPr sz="2400" b="1" dirty="0">
              <a:solidFill>
                <a:srgbClr val="FFFF00"/>
              </a:solidFill>
              <a:latin typeface="Arial"/>
              <a:ea typeface="Arial"/>
              <a:cs typeface="Arial"/>
              <a:sym typeface="Arial"/>
            </a:endParaRPr>
          </a:p>
          <a:p>
            <a:pPr marL="0" lvl="0" indent="0" algn="just" rtl="0">
              <a:lnSpc>
                <a:spcPct val="70000"/>
              </a:lnSpc>
              <a:spcBef>
                <a:spcPts val="1000"/>
              </a:spcBef>
              <a:spcAft>
                <a:spcPts val="0"/>
              </a:spcAft>
              <a:buClr>
                <a:schemeClr val="lt1"/>
              </a:buClr>
              <a:buSzPts val="1395"/>
              <a:buNone/>
            </a:pPr>
            <a:r>
              <a:rPr lang="de-DE" sz="2400" b="1" dirty="0">
                <a:solidFill>
                  <a:srgbClr val="FFFF00"/>
                </a:solidFill>
                <a:latin typeface="Arial"/>
                <a:ea typeface="Arial"/>
                <a:cs typeface="Arial"/>
                <a:sym typeface="Arial"/>
              </a:rPr>
              <a:t>TASK: </a:t>
            </a:r>
            <a:r>
              <a:rPr lang="de-DE" sz="2400" b="1" dirty="0">
                <a:solidFill>
                  <a:schemeClr val="lt1"/>
                </a:solidFill>
                <a:latin typeface="Arial"/>
                <a:ea typeface="Arial"/>
                <a:cs typeface="Arial"/>
                <a:sym typeface="Arial"/>
              </a:rPr>
              <a:t>The </a:t>
            </a:r>
            <a:r>
              <a:rPr lang="de-DE" sz="2400" b="1" dirty="0" err="1">
                <a:solidFill>
                  <a:schemeClr val="lt1"/>
                </a:solidFill>
                <a:latin typeface="Arial"/>
                <a:ea typeface="Arial"/>
                <a:cs typeface="Arial"/>
                <a:sym typeface="Arial"/>
              </a:rPr>
              <a:t>Sorting</a:t>
            </a:r>
            <a:r>
              <a:rPr lang="de-DE" sz="2400" b="1" dirty="0">
                <a:solidFill>
                  <a:schemeClr val="lt1"/>
                </a:solidFill>
                <a:latin typeface="Arial"/>
                <a:ea typeface="Arial"/>
                <a:cs typeface="Arial"/>
                <a:sym typeface="Arial"/>
              </a:rPr>
              <a:t> Assembly Line </a:t>
            </a:r>
            <a:endParaRPr sz="2400" b="1" dirty="0">
              <a:solidFill>
                <a:schemeClr val="lt1"/>
              </a:solidFill>
              <a:latin typeface="Arial"/>
              <a:ea typeface="Arial"/>
              <a:cs typeface="Arial"/>
              <a:sym typeface="Arial"/>
            </a:endParaRPr>
          </a:p>
          <a:p>
            <a:pPr marL="3657600" lvl="0" indent="457200" algn="just" rtl="0">
              <a:lnSpc>
                <a:spcPct val="70000"/>
              </a:lnSpc>
              <a:spcBef>
                <a:spcPts val="1000"/>
              </a:spcBef>
              <a:spcAft>
                <a:spcPts val="0"/>
              </a:spcAft>
              <a:buClr>
                <a:schemeClr val="lt1"/>
              </a:buClr>
              <a:buSzPts val="1395"/>
              <a:buNone/>
            </a:pPr>
            <a:endParaRPr sz="2400" b="1" dirty="0">
              <a:solidFill>
                <a:schemeClr val="lt1"/>
              </a:solidFill>
              <a:latin typeface="Arial"/>
              <a:ea typeface="Arial"/>
              <a:cs typeface="Arial"/>
              <a:sym typeface="Arial"/>
            </a:endParaRPr>
          </a:p>
          <a:p>
            <a:pPr marL="2230438" lvl="0" indent="457200" algn="just" rtl="0">
              <a:lnSpc>
                <a:spcPct val="70000"/>
              </a:lnSpc>
              <a:spcBef>
                <a:spcPts val="1000"/>
              </a:spcBef>
              <a:spcAft>
                <a:spcPts val="0"/>
              </a:spcAft>
              <a:buClr>
                <a:schemeClr val="lt1"/>
              </a:buClr>
              <a:buSzPts val="1395"/>
              <a:buNone/>
            </a:pPr>
            <a:r>
              <a:rPr lang="de-DE" sz="4800" b="1" dirty="0">
                <a:solidFill>
                  <a:srgbClr val="8CC63E"/>
                </a:solidFill>
                <a:latin typeface="Arial"/>
                <a:ea typeface="Arial"/>
                <a:cs typeface="Arial"/>
                <a:sym typeface="Arial"/>
              </a:rPr>
              <a:t>I </a:t>
            </a:r>
            <a:r>
              <a:rPr lang="de-DE" sz="4800" b="1" dirty="0" err="1">
                <a:solidFill>
                  <a:srgbClr val="8CC63E"/>
                </a:solidFill>
                <a:latin typeface="Arial"/>
                <a:ea typeface="Arial"/>
                <a:cs typeface="Arial"/>
                <a:sym typeface="Arial"/>
              </a:rPr>
              <a:t>need</a:t>
            </a:r>
            <a:r>
              <a:rPr lang="de-DE" sz="4800" b="1" dirty="0">
                <a:solidFill>
                  <a:srgbClr val="8CC63E"/>
                </a:solidFill>
                <a:latin typeface="Arial"/>
                <a:ea typeface="Arial"/>
                <a:cs typeface="Arial"/>
                <a:sym typeface="Arial"/>
              </a:rPr>
              <a:t> SIX Volunteers!</a:t>
            </a:r>
            <a:endParaRPr sz="4800" b="1" dirty="0">
              <a:solidFill>
                <a:srgbClr val="8CC63E"/>
              </a:solidFill>
              <a:latin typeface="Arial"/>
              <a:ea typeface="Arial"/>
              <a:cs typeface="Arial"/>
              <a:sym typeface="Arial"/>
            </a:endParaRPr>
          </a:p>
          <a:p>
            <a:pPr marL="0" lvl="0" indent="0" algn="just" rtl="0">
              <a:lnSpc>
                <a:spcPct val="70000"/>
              </a:lnSpc>
              <a:spcBef>
                <a:spcPts val="1000"/>
              </a:spcBef>
              <a:spcAft>
                <a:spcPts val="0"/>
              </a:spcAft>
              <a:buClr>
                <a:schemeClr val="lt1"/>
              </a:buClr>
              <a:buSzPts val="1395"/>
              <a:buNone/>
            </a:pPr>
            <a:endParaRPr sz="2400" b="1" dirty="0">
              <a:solidFill>
                <a:schemeClr val="lt1"/>
              </a:solidFill>
              <a:latin typeface="Arial"/>
              <a:ea typeface="Arial"/>
              <a:cs typeface="Arial"/>
              <a:sym typeface="Arial"/>
            </a:endParaRPr>
          </a:p>
        </p:txBody>
      </p:sp>
      <p:pic>
        <p:nvPicPr>
          <p:cNvPr id="350" name="Google Shape;350;p28" title="vol.png"/>
          <p:cNvPicPr preferRelativeResize="0"/>
          <p:nvPr/>
        </p:nvPicPr>
        <p:blipFill rotWithShape="1">
          <a:blip r:embed="rId4">
            <a:alphaModFix/>
          </a:blip>
          <a:srcRect/>
          <a:stretch/>
        </p:blipFill>
        <p:spPr>
          <a:xfrm>
            <a:off x="8468640" y="3090111"/>
            <a:ext cx="3404885" cy="342071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106" name="Google Shape;106;p3"/>
          <p:cNvPicPr preferRelativeResize="0"/>
          <p:nvPr/>
        </p:nvPicPr>
        <p:blipFill rotWithShape="1">
          <a:blip r:embed="rId3">
            <a:alphaModFix/>
          </a:blip>
          <a:srcRect r="56463"/>
          <a:stretch/>
        </p:blipFill>
        <p:spPr>
          <a:xfrm flipH="1">
            <a:off x="-12703" y="0"/>
            <a:ext cx="2868045" cy="6857999"/>
          </a:xfrm>
          <a:prstGeom prst="rect">
            <a:avLst/>
          </a:prstGeom>
          <a:noFill/>
          <a:ln>
            <a:noFill/>
          </a:ln>
        </p:spPr>
      </p:pic>
      <p:pic>
        <p:nvPicPr>
          <p:cNvPr id="107" name="Google Shape;107;p3"/>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108" name="Google Shape;108;p3"/>
          <p:cNvSpPr/>
          <p:nvPr/>
        </p:nvSpPr>
        <p:spPr>
          <a:xfrm>
            <a:off x="3768275" y="67475"/>
            <a:ext cx="37923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de-DE" sz="3600" b="1" i="0" u="none" strike="noStrike" cap="none">
                <a:solidFill>
                  <a:srgbClr val="FFFF00"/>
                </a:solidFill>
                <a:latin typeface="Arial"/>
                <a:ea typeface="Arial"/>
                <a:cs typeface="Arial"/>
                <a:sym typeface="Arial"/>
              </a:rPr>
              <a:t>Icebreaker</a:t>
            </a:r>
            <a:endParaRPr sz="1400" b="0" i="0" u="none" strike="noStrike" cap="none">
              <a:solidFill>
                <a:srgbClr val="FFFF00"/>
              </a:solidFill>
              <a:latin typeface="Arial"/>
              <a:ea typeface="Arial"/>
              <a:cs typeface="Arial"/>
              <a:sym typeface="Arial"/>
            </a:endParaRPr>
          </a:p>
        </p:txBody>
      </p:sp>
      <p:sp>
        <p:nvSpPr>
          <p:cNvPr id="109" name="Google Shape;109;p3"/>
          <p:cNvSpPr/>
          <p:nvPr/>
        </p:nvSpPr>
        <p:spPr>
          <a:xfrm>
            <a:off x="225426" y="713800"/>
            <a:ext cx="10176300" cy="584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de-DE" sz="3200" b="1" i="0" u="none" strike="noStrike" cap="none">
                <a:solidFill>
                  <a:schemeClr val="lt1"/>
                </a:solidFill>
                <a:latin typeface="Arial"/>
                <a:ea typeface="Arial"/>
                <a:cs typeface="Arial"/>
                <a:sym typeface="Arial"/>
              </a:rPr>
              <a:t>“Who am I? What do I do? And why am I here?”</a:t>
            </a:r>
            <a:endParaRPr sz="1400" b="0" i="0" u="none" strike="noStrike" cap="none">
              <a:solidFill>
                <a:srgbClr val="000000"/>
              </a:solidFill>
              <a:latin typeface="Arial"/>
              <a:ea typeface="Arial"/>
              <a:cs typeface="Arial"/>
              <a:sym typeface="Arial"/>
            </a:endParaRPr>
          </a:p>
        </p:txBody>
      </p:sp>
      <p:sp>
        <p:nvSpPr>
          <p:cNvPr id="110" name="Google Shape;110;p3"/>
          <p:cNvSpPr/>
          <p:nvPr/>
        </p:nvSpPr>
        <p:spPr>
          <a:xfrm>
            <a:off x="943430" y="1545442"/>
            <a:ext cx="10929300" cy="147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Calibri"/>
              <a:buAutoNum type="arabicPeriod"/>
            </a:pPr>
            <a:r>
              <a:rPr lang="de-DE" sz="1800" b="1" i="0" u="none" strike="noStrike" cap="none">
                <a:solidFill>
                  <a:schemeClr val="lt1"/>
                </a:solidFill>
                <a:latin typeface="Arial"/>
                <a:ea typeface="Arial"/>
                <a:cs typeface="Arial"/>
                <a:sym typeface="Arial"/>
              </a:rPr>
              <a:t>Who am I? – Introduce yourself briefly!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Calibri"/>
              <a:buNone/>
            </a:pPr>
            <a:endParaRPr sz="18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1800"/>
              <a:buFont typeface="Calibri"/>
              <a:buAutoNum type="arabicPeriod"/>
            </a:pPr>
            <a:r>
              <a:rPr lang="de-DE" sz="1800" b="1" i="0" u="none" strike="noStrike" cap="none">
                <a:solidFill>
                  <a:schemeClr val="lt1"/>
                </a:solidFill>
                <a:latin typeface="Arial"/>
                <a:ea typeface="Arial"/>
                <a:cs typeface="Arial"/>
                <a:sym typeface="Arial"/>
              </a:rPr>
              <a:t>What do I do? – Explain what you do professionally or what you study. </a:t>
            </a:r>
            <a:endParaRPr sz="18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Calibri"/>
              <a:buNone/>
            </a:pPr>
            <a:endParaRPr sz="18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1800"/>
              <a:buFont typeface="Calibri"/>
              <a:buAutoNum type="arabicPeriod"/>
            </a:pPr>
            <a:r>
              <a:rPr lang="de-DE" sz="1800" b="1" i="0" u="none" strike="noStrike" cap="none">
                <a:solidFill>
                  <a:schemeClr val="lt1"/>
                </a:solidFill>
                <a:latin typeface="Arial"/>
                <a:ea typeface="Arial"/>
                <a:cs typeface="Arial"/>
                <a:sym typeface="Arial"/>
              </a:rPr>
              <a:t>Why am I here? – What’s your motivation for taking this course? </a:t>
            </a:r>
            <a:endParaRPr sz="1400" b="0" i="0" u="none" strike="noStrike" cap="none">
              <a:solidFill>
                <a:srgbClr val="000000"/>
              </a:solidFill>
              <a:latin typeface="Arial"/>
              <a:ea typeface="Arial"/>
              <a:cs typeface="Arial"/>
              <a:sym typeface="Arial"/>
            </a:endParaRPr>
          </a:p>
        </p:txBody>
      </p:sp>
      <p:pic>
        <p:nvPicPr>
          <p:cNvPr id="111" name="Google Shape;111;p3"/>
          <p:cNvPicPr preferRelativeResize="0"/>
          <p:nvPr/>
        </p:nvPicPr>
        <p:blipFill rotWithShape="1">
          <a:blip r:embed="rId4">
            <a:alphaModFix/>
          </a:blip>
          <a:srcRect/>
          <a:stretch/>
        </p:blipFill>
        <p:spPr>
          <a:xfrm>
            <a:off x="3140015" y="3471459"/>
            <a:ext cx="4584709" cy="3028297"/>
          </a:xfrm>
          <a:prstGeom prst="rect">
            <a:avLst/>
          </a:prstGeom>
          <a:noFill/>
          <a:ln w="127000" cap="sq" cmpd="sng">
            <a:solidFill>
              <a:srgbClr val="000000"/>
            </a:solidFill>
            <a:prstDash val="solid"/>
            <a:miter lim="800000"/>
            <a:headEnd type="none" w="sm" len="sm"/>
            <a:tailEnd type="none" w="sm" len="sm"/>
          </a:ln>
          <a:effectLst>
            <a:outerShdw blurRad="57150" dist="50800" dir="2700000" algn="tl" rotWithShape="0">
              <a:srgbClr val="000000">
                <a:alpha val="40000"/>
              </a:srgbClr>
            </a:outerShdw>
          </a:effectLst>
        </p:spPr>
      </p:pic>
      <p:pic>
        <p:nvPicPr>
          <p:cNvPr id="112" name="Google Shape;112;p3"/>
          <p:cNvPicPr preferRelativeResize="0"/>
          <p:nvPr/>
        </p:nvPicPr>
        <p:blipFill rotWithShape="1">
          <a:blip r:embed="rId5">
            <a:alphaModFix/>
          </a:blip>
          <a:srcRect/>
          <a:stretch/>
        </p:blipFill>
        <p:spPr>
          <a:xfrm>
            <a:off x="10440518" y="4985607"/>
            <a:ext cx="1566654" cy="1752758"/>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pic>
        <p:nvPicPr>
          <p:cNvPr id="355" name="Google Shape;355;p29"/>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356" name="Google Shape;356;p29"/>
          <p:cNvSpPr/>
          <p:nvPr/>
        </p:nvSpPr>
        <p:spPr>
          <a:xfrm>
            <a:off x="-12700" y="0"/>
            <a:ext cx="12204600" cy="1077300"/>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Brief introduction to Parallel Computing and Performance Optimization</a:t>
            </a:r>
            <a:endParaRPr sz="2800" b="1" i="0" u="none" strike="noStrike" cap="none">
              <a:solidFill>
                <a:schemeClr val="lt1"/>
              </a:solidFill>
              <a:latin typeface="Arial"/>
              <a:ea typeface="Arial"/>
              <a:cs typeface="Arial"/>
              <a:sym typeface="Arial"/>
            </a:endParaRPr>
          </a:p>
        </p:txBody>
      </p:sp>
      <p:sp>
        <p:nvSpPr>
          <p:cNvPr id="357" name="Google Shape;357;p29"/>
          <p:cNvSpPr txBox="1">
            <a:spLocks noGrp="1"/>
          </p:cNvSpPr>
          <p:nvPr>
            <p:ph type="body" idx="1"/>
          </p:nvPr>
        </p:nvSpPr>
        <p:spPr>
          <a:xfrm>
            <a:off x="153575" y="1202650"/>
            <a:ext cx="11771700" cy="5513100"/>
          </a:xfrm>
          <a:prstGeom prst="rect">
            <a:avLst/>
          </a:prstGeom>
          <a:noFill/>
          <a:ln>
            <a:noFill/>
          </a:ln>
        </p:spPr>
        <p:txBody>
          <a:bodyPr spcFirstLastPara="1" wrap="square" lIns="91425" tIns="45700" rIns="91425" bIns="45700" anchor="t" anchorCtr="0">
            <a:noAutofit/>
          </a:bodyPr>
          <a:lstStyle/>
          <a:p>
            <a:pPr marL="0" lvl="0" indent="0" algn="just" rtl="0">
              <a:lnSpc>
                <a:spcPct val="200000"/>
              </a:lnSpc>
              <a:spcBef>
                <a:spcPts val="1000"/>
              </a:spcBef>
              <a:spcAft>
                <a:spcPts val="0"/>
              </a:spcAft>
              <a:buSzPts val="1800"/>
              <a:buNone/>
            </a:pPr>
            <a:r>
              <a:rPr lang="de-DE" sz="2400" b="1">
                <a:solidFill>
                  <a:schemeClr val="lt1"/>
                </a:solidFill>
                <a:latin typeface="Arial"/>
                <a:ea typeface="Arial"/>
                <a:cs typeface="Arial"/>
                <a:sym typeface="Arial"/>
              </a:rPr>
              <a:t>GROUP 1: </a:t>
            </a:r>
            <a:endParaRPr sz="2400" b="1">
              <a:solidFill>
                <a:schemeClr val="lt1"/>
              </a:solidFill>
              <a:latin typeface="Arial"/>
              <a:ea typeface="Arial"/>
              <a:cs typeface="Arial"/>
              <a:sym typeface="Arial"/>
            </a:endParaRPr>
          </a:p>
          <a:p>
            <a:pPr marL="457200" lvl="0" indent="0" algn="just" rtl="0">
              <a:lnSpc>
                <a:spcPct val="200000"/>
              </a:lnSpc>
              <a:spcBef>
                <a:spcPts val="1000"/>
              </a:spcBef>
              <a:spcAft>
                <a:spcPts val="0"/>
              </a:spcAft>
              <a:buSzPts val="1800"/>
              <a:buNone/>
            </a:pPr>
            <a:r>
              <a:rPr lang="de-DE" sz="2400" b="1">
                <a:solidFill>
                  <a:schemeClr val="lt1"/>
                </a:solidFill>
                <a:latin typeface="Arial"/>
                <a:ea typeface="Arial"/>
                <a:cs typeface="Arial"/>
                <a:sym typeface="Arial"/>
              </a:rPr>
              <a:t>1. One person sorts the entire stack of 40 cards. </a:t>
            </a:r>
            <a:endParaRPr sz="2400" b="1">
              <a:solidFill>
                <a:schemeClr val="lt1"/>
              </a:solidFill>
              <a:latin typeface="Arial"/>
              <a:ea typeface="Arial"/>
              <a:cs typeface="Arial"/>
              <a:sym typeface="Arial"/>
            </a:endParaRPr>
          </a:p>
          <a:p>
            <a:pPr marL="0" lvl="0" indent="457200" algn="just" rtl="0">
              <a:lnSpc>
                <a:spcPct val="200000"/>
              </a:lnSpc>
              <a:spcBef>
                <a:spcPts val="1000"/>
              </a:spcBef>
              <a:spcAft>
                <a:spcPts val="0"/>
              </a:spcAft>
              <a:buSzPts val="1800"/>
              <a:buNone/>
            </a:pPr>
            <a:r>
              <a:rPr lang="de-DE" sz="2400" b="1">
                <a:solidFill>
                  <a:schemeClr val="lt1"/>
                </a:solidFill>
                <a:latin typeface="Arial"/>
                <a:ea typeface="Arial"/>
                <a:cs typeface="Arial"/>
                <a:sym typeface="Arial"/>
              </a:rPr>
              <a:t>2. Time how long it takes.</a:t>
            </a:r>
            <a:endParaRPr sz="2400" b="1">
              <a:solidFill>
                <a:schemeClr val="lt1"/>
              </a:solidFill>
              <a:latin typeface="Arial"/>
              <a:ea typeface="Arial"/>
              <a:cs typeface="Arial"/>
              <a:sym typeface="Arial"/>
            </a:endParaRPr>
          </a:p>
          <a:p>
            <a:pPr marL="0" lvl="0" indent="0" algn="just" rtl="0">
              <a:lnSpc>
                <a:spcPct val="70000"/>
              </a:lnSpc>
              <a:spcBef>
                <a:spcPts val="1000"/>
              </a:spcBef>
              <a:spcAft>
                <a:spcPts val="0"/>
              </a:spcAft>
              <a:buClr>
                <a:schemeClr val="lt1"/>
              </a:buClr>
              <a:buSzPts val="1395"/>
              <a:buNone/>
            </a:pPr>
            <a:endParaRPr sz="2400" b="1">
              <a:solidFill>
                <a:schemeClr val="lt1"/>
              </a:solidFill>
              <a:latin typeface="Arial"/>
              <a:ea typeface="Arial"/>
              <a:cs typeface="Arial"/>
              <a:sym typeface="Arial"/>
            </a:endParaRPr>
          </a:p>
          <a:p>
            <a:pPr marL="0" lvl="0" indent="0" algn="just" rtl="0">
              <a:lnSpc>
                <a:spcPct val="115000"/>
              </a:lnSpc>
              <a:spcBef>
                <a:spcPts val="1000"/>
              </a:spcBef>
              <a:spcAft>
                <a:spcPts val="0"/>
              </a:spcAft>
              <a:buSzPts val="1800"/>
              <a:buNone/>
            </a:pPr>
            <a:endParaRPr sz="2400" b="1">
              <a:solidFill>
                <a:schemeClr val="lt1"/>
              </a:solidFill>
              <a:latin typeface="Arial"/>
              <a:ea typeface="Arial"/>
              <a:cs typeface="Arial"/>
              <a:sym typeface="Arial"/>
            </a:endParaRPr>
          </a:p>
        </p:txBody>
      </p:sp>
      <p:pic>
        <p:nvPicPr>
          <p:cNvPr id="358" name="Google Shape;358;p29"/>
          <p:cNvPicPr preferRelativeResize="0"/>
          <p:nvPr/>
        </p:nvPicPr>
        <p:blipFill rotWithShape="1">
          <a:blip r:embed="rId4">
            <a:alphaModFix/>
          </a:blip>
          <a:srcRect/>
          <a:stretch/>
        </p:blipFill>
        <p:spPr>
          <a:xfrm>
            <a:off x="10285152" y="4713163"/>
            <a:ext cx="1773600" cy="1931498"/>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pic>
        <p:nvPicPr>
          <p:cNvPr id="363" name="Google Shape;363;p30"/>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364" name="Google Shape;364;p30"/>
          <p:cNvSpPr/>
          <p:nvPr/>
        </p:nvSpPr>
        <p:spPr>
          <a:xfrm>
            <a:off x="-12700" y="0"/>
            <a:ext cx="12204600" cy="1077300"/>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Brief introduction to Parallel Computing and Performance Optimization</a:t>
            </a:r>
            <a:endParaRPr sz="2800" b="1" i="0" u="none" strike="noStrike" cap="none">
              <a:solidFill>
                <a:schemeClr val="lt1"/>
              </a:solidFill>
              <a:latin typeface="Arial"/>
              <a:ea typeface="Arial"/>
              <a:cs typeface="Arial"/>
              <a:sym typeface="Arial"/>
            </a:endParaRPr>
          </a:p>
        </p:txBody>
      </p:sp>
      <p:sp>
        <p:nvSpPr>
          <p:cNvPr id="365" name="Google Shape;365;p30"/>
          <p:cNvSpPr txBox="1">
            <a:spLocks noGrp="1"/>
          </p:cNvSpPr>
          <p:nvPr>
            <p:ph type="body" idx="1"/>
          </p:nvPr>
        </p:nvSpPr>
        <p:spPr>
          <a:xfrm>
            <a:off x="202975" y="1222425"/>
            <a:ext cx="10452584" cy="5513100"/>
          </a:xfrm>
          <a:prstGeom prst="rect">
            <a:avLst/>
          </a:prstGeom>
          <a:noFill/>
          <a:ln>
            <a:noFill/>
          </a:ln>
        </p:spPr>
        <p:txBody>
          <a:bodyPr spcFirstLastPara="1" wrap="square" lIns="91425" tIns="45700" rIns="91425" bIns="45700" anchor="t" anchorCtr="0">
            <a:noAutofit/>
          </a:bodyPr>
          <a:lstStyle/>
          <a:p>
            <a:pPr marL="0" lvl="0" indent="0" algn="just" rtl="0">
              <a:lnSpc>
                <a:spcPct val="70000"/>
              </a:lnSpc>
              <a:spcBef>
                <a:spcPts val="1000"/>
              </a:spcBef>
              <a:spcAft>
                <a:spcPts val="0"/>
              </a:spcAft>
              <a:buSzPts val="1800"/>
              <a:buNone/>
            </a:pPr>
            <a:r>
              <a:rPr lang="de-DE" sz="2400" b="1">
                <a:solidFill>
                  <a:schemeClr val="lt1"/>
                </a:solidFill>
                <a:latin typeface="Arial"/>
                <a:ea typeface="Arial"/>
                <a:cs typeface="Arial"/>
                <a:sym typeface="Arial"/>
              </a:rPr>
              <a:t>GROUP 2:</a:t>
            </a:r>
            <a:endParaRPr sz="2400" b="1">
              <a:solidFill>
                <a:schemeClr val="lt1"/>
              </a:solidFill>
              <a:latin typeface="Arial"/>
              <a:ea typeface="Arial"/>
              <a:cs typeface="Arial"/>
              <a:sym typeface="Arial"/>
            </a:endParaRPr>
          </a:p>
          <a:p>
            <a:pPr marL="899999" lvl="0" indent="-380999" algn="just" rtl="0">
              <a:lnSpc>
                <a:spcPct val="115000"/>
              </a:lnSpc>
              <a:spcBef>
                <a:spcPts val="1000"/>
              </a:spcBef>
              <a:spcAft>
                <a:spcPts val="0"/>
              </a:spcAft>
              <a:buClr>
                <a:schemeClr val="lt1"/>
              </a:buClr>
              <a:buSzPts val="2400"/>
              <a:buFont typeface="Cambria"/>
              <a:buAutoNum type="arabicPeriod"/>
            </a:pPr>
            <a:r>
              <a:rPr lang="de-DE" sz="2400" b="1">
                <a:solidFill>
                  <a:schemeClr val="lt1"/>
                </a:solidFill>
                <a:latin typeface="Arial"/>
                <a:ea typeface="Arial"/>
                <a:cs typeface="Arial"/>
                <a:sym typeface="Arial"/>
              </a:rPr>
              <a:t>Designate a "Manager."</a:t>
            </a:r>
            <a:endParaRPr sz="2400" b="1">
              <a:solidFill>
                <a:schemeClr val="lt1"/>
              </a:solidFill>
              <a:latin typeface="Arial"/>
              <a:ea typeface="Arial"/>
              <a:cs typeface="Arial"/>
              <a:sym typeface="Arial"/>
            </a:endParaRPr>
          </a:p>
          <a:p>
            <a:pPr marL="899999" lvl="0" indent="-380999" algn="just" rtl="0">
              <a:lnSpc>
                <a:spcPct val="115000"/>
              </a:lnSpc>
              <a:spcBef>
                <a:spcPts val="0"/>
              </a:spcBef>
              <a:spcAft>
                <a:spcPts val="0"/>
              </a:spcAft>
              <a:buClr>
                <a:schemeClr val="lt1"/>
              </a:buClr>
              <a:buSzPts val="2400"/>
              <a:buFont typeface="Cambria"/>
              <a:buAutoNum type="arabicPeriod"/>
            </a:pPr>
            <a:r>
              <a:rPr lang="de-DE" sz="2400" b="1">
                <a:solidFill>
                  <a:schemeClr val="lt1"/>
                </a:solidFill>
                <a:latin typeface="Arial"/>
                <a:ea typeface="Arial"/>
                <a:cs typeface="Arial"/>
                <a:sym typeface="Arial"/>
              </a:rPr>
              <a:t>The Manager splits the stack of 40 cards into 4 piles of 10.</a:t>
            </a:r>
            <a:endParaRPr sz="2400" b="1">
              <a:solidFill>
                <a:schemeClr val="lt1"/>
              </a:solidFill>
              <a:latin typeface="Arial"/>
              <a:ea typeface="Arial"/>
              <a:cs typeface="Arial"/>
              <a:sym typeface="Arial"/>
            </a:endParaRPr>
          </a:p>
          <a:p>
            <a:pPr marL="899999" lvl="0" indent="-380999" algn="just" rtl="0">
              <a:lnSpc>
                <a:spcPct val="115000"/>
              </a:lnSpc>
              <a:spcBef>
                <a:spcPts val="0"/>
              </a:spcBef>
              <a:spcAft>
                <a:spcPts val="0"/>
              </a:spcAft>
              <a:buClr>
                <a:schemeClr val="lt1"/>
              </a:buClr>
              <a:buSzPts val="2400"/>
              <a:buFont typeface="Cambria"/>
              <a:buAutoNum type="arabicPeriod"/>
            </a:pPr>
            <a:r>
              <a:rPr lang="de-DE" sz="2400" b="1">
                <a:solidFill>
                  <a:schemeClr val="lt1"/>
                </a:solidFill>
                <a:latin typeface="Arial"/>
                <a:ea typeface="Arial"/>
                <a:cs typeface="Arial"/>
                <a:sym typeface="Arial"/>
              </a:rPr>
              <a:t>The Manager gives one pile to each of the other group members (the "Workers").</a:t>
            </a:r>
            <a:endParaRPr sz="2400" b="1">
              <a:solidFill>
                <a:schemeClr val="lt1"/>
              </a:solidFill>
              <a:latin typeface="Arial"/>
              <a:ea typeface="Arial"/>
              <a:cs typeface="Arial"/>
              <a:sym typeface="Arial"/>
            </a:endParaRPr>
          </a:p>
          <a:p>
            <a:pPr marL="899999" lvl="0" indent="-380999" algn="just" rtl="0">
              <a:lnSpc>
                <a:spcPct val="115000"/>
              </a:lnSpc>
              <a:spcBef>
                <a:spcPts val="0"/>
              </a:spcBef>
              <a:spcAft>
                <a:spcPts val="0"/>
              </a:spcAft>
              <a:buClr>
                <a:schemeClr val="lt1"/>
              </a:buClr>
              <a:buSzPts val="2400"/>
              <a:buFont typeface="Cambria"/>
              <a:buAutoNum type="arabicPeriod"/>
            </a:pPr>
            <a:r>
              <a:rPr lang="de-DE" sz="2400" b="1">
                <a:solidFill>
                  <a:schemeClr val="lt1"/>
                </a:solidFill>
                <a:latin typeface="Arial"/>
                <a:ea typeface="Arial"/>
                <a:cs typeface="Arial"/>
                <a:sym typeface="Arial"/>
              </a:rPr>
              <a:t>At the "Go" command, all Workers sort their own small pile at the same time.</a:t>
            </a:r>
            <a:endParaRPr sz="2400" b="1">
              <a:solidFill>
                <a:schemeClr val="lt1"/>
              </a:solidFill>
              <a:latin typeface="Arial"/>
              <a:ea typeface="Arial"/>
              <a:cs typeface="Arial"/>
              <a:sym typeface="Arial"/>
            </a:endParaRPr>
          </a:p>
          <a:p>
            <a:pPr marL="899999" lvl="0" indent="-380999" algn="just" rtl="0">
              <a:lnSpc>
                <a:spcPct val="115000"/>
              </a:lnSpc>
              <a:spcBef>
                <a:spcPts val="0"/>
              </a:spcBef>
              <a:spcAft>
                <a:spcPts val="0"/>
              </a:spcAft>
              <a:buClr>
                <a:schemeClr val="lt1"/>
              </a:buClr>
              <a:buSzPts val="2400"/>
              <a:buFont typeface="Cambria"/>
              <a:buAutoNum type="arabicPeriod"/>
            </a:pPr>
            <a:r>
              <a:rPr lang="de-DE" sz="2400" b="1">
                <a:solidFill>
                  <a:schemeClr val="lt1"/>
                </a:solidFill>
                <a:latin typeface="Arial"/>
                <a:ea typeface="Arial"/>
                <a:cs typeface="Arial"/>
                <a:sym typeface="Arial"/>
              </a:rPr>
              <a:t>When a Worker is done, they hand their sorted pile back to the Manager.</a:t>
            </a:r>
            <a:endParaRPr sz="2400" b="1">
              <a:solidFill>
                <a:schemeClr val="lt1"/>
              </a:solidFill>
              <a:latin typeface="Arial"/>
              <a:ea typeface="Arial"/>
              <a:cs typeface="Arial"/>
              <a:sym typeface="Arial"/>
            </a:endParaRPr>
          </a:p>
          <a:p>
            <a:pPr marL="899999" lvl="0" indent="-380999" algn="just" rtl="0">
              <a:lnSpc>
                <a:spcPct val="115000"/>
              </a:lnSpc>
              <a:spcBef>
                <a:spcPts val="0"/>
              </a:spcBef>
              <a:spcAft>
                <a:spcPts val="0"/>
              </a:spcAft>
              <a:buClr>
                <a:schemeClr val="lt1"/>
              </a:buClr>
              <a:buSzPts val="2400"/>
              <a:buFont typeface="Cambria"/>
              <a:buAutoNum type="arabicPeriod"/>
            </a:pPr>
            <a:r>
              <a:rPr lang="de-DE" sz="2400" b="1">
                <a:solidFill>
                  <a:schemeClr val="lt1"/>
                </a:solidFill>
                <a:latin typeface="Arial"/>
                <a:ea typeface="Arial"/>
                <a:cs typeface="Arial"/>
                <a:sym typeface="Arial"/>
              </a:rPr>
              <a:t>The Manager then performs the final, easy step of merging the 4 sorted piles.</a:t>
            </a:r>
            <a:endParaRPr sz="2400" b="1">
              <a:solidFill>
                <a:schemeClr val="lt1"/>
              </a:solidFill>
              <a:latin typeface="Arial"/>
              <a:ea typeface="Arial"/>
              <a:cs typeface="Arial"/>
              <a:sym typeface="Arial"/>
            </a:endParaRPr>
          </a:p>
          <a:p>
            <a:pPr marL="899999" lvl="0" indent="-380999" algn="just" rtl="0">
              <a:lnSpc>
                <a:spcPct val="115000"/>
              </a:lnSpc>
              <a:spcBef>
                <a:spcPts val="0"/>
              </a:spcBef>
              <a:spcAft>
                <a:spcPts val="0"/>
              </a:spcAft>
              <a:buClr>
                <a:schemeClr val="lt1"/>
              </a:buClr>
              <a:buSzPts val="2400"/>
              <a:buFont typeface="Cambria"/>
              <a:buAutoNum type="arabicPeriod"/>
            </a:pPr>
            <a:r>
              <a:rPr lang="de-DE" sz="2400" b="1">
                <a:solidFill>
                  <a:schemeClr val="lt1"/>
                </a:solidFill>
                <a:latin typeface="Arial"/>
                <a:ea typeface="Arial"/>
                <a:cs typeface="Arial"/>
                <a:sym typeface="Arial"/>
              </a:rPr>
              <a:t>Time the entire process, from "Go" until the Manager has the final sorted stack.</a:t>
            </a:r>
            <a:endParaRPr sz="2400" b="1">
              <a:solidFill>
                <a:schemeClr val="lt1"/>
              </a:solidFill>
              <a:latin typeface="Arial"/>
              <a:ea typeface="Arial"/>
              <a:cs typeface="Arial"/>
              <a:sym typeface="Arial"/>
            </a:endParaRPr>
          </a:p>
        </p:txBody>
      </p:sp>
      <p:pic>
        <p:nvPicPr>
          <p:cNvPr id="366" name="Google Shape;366;p30"/>
          <p:cNvPicPr preferRelativeResize="0"/>
          <p:nvPr/>
        </p:nvPicPr>
        <p:blipFill rotWithShape="1">
          <a:blip r:embed="rId4">
            <a:alphaModFix/>
          </a:blip>
          <a:srcRect/>
          <a:stretch/>
        </p:blipFill>
        <p:spPr>
          <a:xfrm>
            <a:off x="10889138" y="5308436"/>
            <a:ext cx="1200550" cy="130743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71" name="Google Shape;371;p31"/>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372" name="Google Shape;372;p31"/>
          <p:cNvSpPr/>
          <p:nvPr/>
        </p:nvSpPr>
        <p:spPr>
          <a:xfrm>
            <a:off x="-12700" y="0"/>
            <a:ext cx="12204600" cy="1077300"/>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Brief introduction to Parallel Computing and Performance Optimization</a:t>
            </a:r>
            <a:endParaRPr sz="2800" b="1" i="0" u="none" strike="noStrike" cap="none">
              <a:solidFill>
                <a:schemeClr val="lt1"/>
              </a:solidFill>
              <a:latin typeface="Arial"/>
              <a:ea typeface="Arial"/>
              <a:cs typeface="Arial"/>
              <a:sym typeface="Arial"/>
            </a:endParaRPr>
          </a:p>
        </p:txBody>
      </p:sp>
      <p:sp>
        <p:nvSpPr>
          <p:cNvPr id="373" name="Google Shape;373;p31"/>
          <p:cNvSpPr txBox="1">
            <a:spLocks noGrp="1"/>
          </p:cNvSpPr>
          <p:nvPr>
            <p:ph type="body" idx="1"/>
          </p:nvPr>
        </p:nvSpPr>
        <p:spPr>
          <a:xfrm>
            <a:off x="202975" y="1100925"/>
            <a:ext cx="11771700" cy="57570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1000"/>
              </a:spcBef>
              <a:spcAft>
                <a:spcPts val="0"/>
              </a:spcAft>
              <a:buSzPts val="1800"/>
              <a:buNone/>
            </a:pPr>
            <a:r>
              <a:rPr lang="de-DE" sz="2400" b="1">
                <a:solidFill>
                  <a:srgbClr val="00FFFF"/>
                </a:solidFill>
                <a:latin typeface="Arial"/>
                <a:ea typeface="Arial"/>
                <a:cs typeface="Arial"/>
                <a:sym typeface="Arial"/>
              </a:rPr>
              <a:t>The Bridge:</a:t>
            </a:r>
            <a:endParaRPr sz="2400" b="1">
              <a:solidFill>
                <a:srgbClr val="00FFFF"/>
              </a:solidFill>
              <a:latin typeface="Arial"/>
              <a:ea typeface="Arial"/>
              <a:cs typeface="Arial"/>
              <a:sym typeface="Arial"/>
            </a:endParaRPr>
          </a:p>
          <a:p>
            <a:pPr marL="899999" lvl="0" indent="-380999" algn="just" rtl="0">
              <a:lnSpc>
                <a:spcPct val="115000"/>
              </a:lnSpc>
              <a:spcBef>
                <a:spcPts val="1000"/>
              </a:spcBef>
              <a:spcAft>
                <a:spcPts val="0"/>
              </a:spcAft>
              <a:buClr>
                <a:schemeClr val="lt1"/>
              </a:buClr>
              <a:buSzPts val="2400"/>
              <a:buFont typeface="Cambria"/>
              <a:buAutoNum type="arabicPeriod"/>
            </a:pPr>
            <a:r>
              <a:rPr lang="de-DE" sz="2400" b="1">
                <a:solidFill>
                  <a:schemeClr val="lt1"/>
                </a:solidFill>
                <a:latin typeface="Arial"/>
                <a:ea typeface="Arial"/>
                <a:cs typeface="Arial"/>
                <a:sym typeface="Arial"/>
              </a:rPr>
              <a:t>GROUP 1 was </a:t>
            </a:r>
            <a:r>
              <a:rPr lang="de-DE" sz="2400" b="1">
                <a:solidFill>
                  <a:srgbClr val="FFFF00"/>
                </a:solidFill>
                <a:latin typeface="Arial"/>
                <a:ea typeface="Arial"/>
                <a:cs typeface="Arial"/>
                <a:sym typeface="Arial"/>
              </a:rPr>
              <a:t>Serial Computing</a:t>
            </a:r>
            <a:r>
              <a:rPr lang="de-DE" sz="2400" b="1">
                <a:solidFill>
                  <a:schemeClr val="lt1"/>
                </a:solidFill>
                <a:latin typeface="Arial"/>
                <a:ea typeface="Arial"/>
                <a:cs typeface="Arial"/>
                <a:sym typeface="Arial"/>
              </a:rPr>
              <a:t>: One worker (one computer core) doing every single task in sequence.</a:t>
            </a:r>
            <a:endParaRPr sz="2400" b="1">
              <a:solidFill>
                <a:schemeClr val="lt1"/>
              </a:solidFill>
              <a:latin typeface="Arial"/>
              <a:ea typeface="Arial"/>
              <a:cs typeface="Arial"/>
              <a:sym typeface="Arial"/>
            </a:endParaRPr>
          </a:p>
          <a:p>
            <a:pPr marL="0" lvl="0" indent="0" algn="just" rtl="0">
              <a:lnSpc>
                <a:spcPct val="115000"/>
              </a:lnSpc>
              <a:spcBef>
                <a:spcPts val="1000"/>
              </a:spcBef>
              <a:spcAft>
                <a:spcPts val="0"/>
              </a:spcAft>
              <a:buSzPts val="1800"/>
              <a:buNone/>
            </a:pPr>
            <a:endParaRPr sz="2400" b="1">
              <a:solidFill>
                <a:schemeClr val="lt1"/>
              </a:solidFill>
              <a:latin typeface="Arial"/>
              <a:ea typeface="Arial"/>
              <a:cs typeface="Arial"/>
              <a:sym typeface="Arial"/>
            </a:endParaRPr>
          </a:p>
          <a:p>
            <a:pPr marL="899999" lvl="0" indent="-380999" algn="just" rtl="0">
              <a:lnSpc>
                <a:spcPct val="115000"/>
              </a:lnSpc>
              <a:spcBef>
                <a:spcPts val="1000"/>
              </a:spcBef>
              <a:spcAft>
                <a:spcPts val="0"/>
              </a:spcAft>
              <a:buClr>
                <a:schemeClr val="lt1"/>
              </a:buClr>
              <a:buSzPts val="2400"/>
              <a:buFont typeface="Cambria"/>
              <a:buAutoNum type="arabicPeriod"/>
            </a:pPr>
            <a:r>
              <a:rPr lang="de-DE" sz="2400" b="1">
                <a:solidFill>
                  <a:schemeClr val="lt1"/>
                </a:solidFill>
                <a:latin typeface="Arial"/>
                <a:ea typeface="Arial"/>
                <a:cs typeface="Arial"/>
                <a:sym typeface="Arial"/>
              </a:rPr>
              <a:t>GROUP 2 was </a:t>
            </a:r>
            <a:r>
              <a:rPr lang="de-DE" sz="2400" b="1">
                <a:solidFill>
                  <a:srgbClr val="FFFF00"/>
                </a:solidFill>
                <a:latin typeface="Arial"/>
                <a:ea typeface="Arial"/>
                <a:cs typeface="Arial"/>
                <a:sym typeface="Arial"/>
              </a:rPr>
              <a:t>Parallel Computing</a:t>
            </a:r>
            <a:r>
              <a:rPr lang="de-DE" sz="2400" b="1">
                <a:solidFill>
                  <a:schemeClr val="lt1"/>
                </a:solidFill>
                <a:latin typeface="Arial"/>
                <a:ea typeface="Arial"/>
                <a:cs typeface="Arial"/>
                <a:sym typeface="Arial"/>
              </a:rPr>
              <a:t>: The problem was broken into smaller pieces, and multiple workers (multiple computer cores) solved their piece simultaneously. This is the single most important strategy for handling massive datasets.</a:t>
            </a:r>
            <a:endParaRPr sz="2400" b="1">
              <a:solidFill>
                <a:schemeClr val="lt1"/>
              </a:solidFill>
              <a:latin typeface="Arial"/>
              <a:ea typeface="Arial"/>
              <a:cs typeface="Arial"/>
              <a:sym typeface="Arial"/>
            </a:endParaRPr>
          </a:p>
          <a:p>
            <a:pPr marL="0" lvl="0" indent="0" algn="just" rtl="0">
              <a:lnSpc>
                <a:spcPct val="115000"/>
              </a:lnSpc>
              <a:spcBef>
                <a:spcPts val="1000"/>
              </a:spcBef>
              <a:spcAft>
                <a:spcPts val="0"/>
              </a:spcAft>
              <a:buSzPts val="1800"/>
              <a:buNone/>
            </a:pPr>
            <a:endParaRPr sz="1100" b="1">
              <a:solidFill>
                <a:schemeClr val="lt1"/>
              </a:solidFill>
              <a:latin typeface="Arial"/>
              <a:ea typeface="Arial"/>
              <a:cs typeface="Arial"/>
              <a:sym typeface="Arial"/>
            </a:endParaRPr>
          </a:p>
          <a:p>
            <a:pPr marL="0" lvl="0" indent="0" algn="ctr" rtl="0">
              <a:lnSpc>
                <a:spcPct val="115000"/>
              </a:lnSpc>
              <a:spcBef>
                <a:spcPts val="1000"/>
              </a:spcBef>
              <a:spcAft>
                <a:spcPts val="0"/>
              </a:spcAft>
              <a:buSzPts val="1800"/>
              <a:buNone/>
            </a:pPr>
            <a:r>
              <a:rPr lang="de-DE" sz="2900" b="1">
                <a:solidFill>
                  <a:schemeClr val="lt1"/>
                </a:solidFill>
                <a:latin typeface="Arial"/>
                <a:ea typeface="Arial"/>
                <a:cs typeface="Arial"/>
                <a:sym typeface="Arial"/>
              </a:rPr>
              <a:t>Would we have another alternative to </a:t>
            </a:r>
            <a:endParaRPr/>
          </a:p>
          <a:p>
            <a:pPr marL="0" lvl="0" indent="0" algn="ctr" rtl="0">
              <a:lnSpc>
                <a:spcPct val="115000"/>
              </a:lnSpc>
              <a:spcBef>
                <a:spcPts val="1000"/>
              </a:spcBef>
              <a:spcAft>
                <a:spcPts val="0"/>
              </a:spcAft>
              <a:buSzPts val="1800"/>
              <a:buNone/>
            </a:pPr>
            <a:r>
              <a:rPr lang="de-DE" sz="2900" b="1">
                <a:solidFill>
                  <a:schemeClr val="lt1"/>
                </a:solidFill>
                <a:latin typeface="Arial"/>
                <a:ea typeface="Arial"/>
                <a:cs typeface="Arial"/>
                <a:sym typeface="Arial"/>
              </a:rPr>
              <a:t>improve speed without paralellizing?</a:t>
            </a:r>
            <a:endParaRPr sz="2900" b="1">
              <a:solidFill>
                <a:schemeClr val="lt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pic>
        <p:nvPicPr>
          <p:cNvPr id="378" name="Google Shape;378;p32"/>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379" name="Google Shape;379;p32"/>
          <p:cNvSpPr/>
          <p:nvPr/>
        </p:nvSpPr>
        <p:spPr>
          <a:xfrm>
            <a:off x="-12700" y="0"/>
            <a:ext cx="12204600" cy="1077300"/>
          </a:xfrm>
          <a:prstGeom prst="rect">
            <a:avLst/>
          </a:prstGeom>
          <a:noFill/>
          <a:ln>
            <a:noFill/>
          </a:ln>
        </p:spPr>
        <p:txBody>
          <a:bodyPr spcFirstLastPara="1" wrap="square" lIns="91425" tIns="45700" rIns="91425" bIns="45700" anchor="t" anchorCtr="0">
            <a:noAutofit/>
          </a:bodyPr>
          <a:lstStyle/>
          <a:p>
            <a:pPr marL="0" marR="0" lvl="1"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Brief introduction to Parallel Computing and Performance Optimization</a:t>
            </a:r>
            <a:endParaRPr sz="2800" b="1" i="0" u="none" strike="noStrike" cap="none">
              <a:solidFill>
                <a:schemeClr val="lt1"/>
              </a:solidFill>
              <a:latin typeface="Arial"/>
              <a:ea typeface="Arial"/>
              <a:cs typeface="Arial"/>
              <a:sym typeface="Arial"/>
            </a:endParaRPr>
          </a:p>
        </p:txBody>
      </p:sp>
      <p:sp>
        <p:nvSpPr>
          <p:cNvPr id="380" name="Google Shape;380;p32"/>
          <p:cNvSpPr txBox="1">
            <a:spLocks noGrp="1"/>
          </p:cNvSpPr>
          <p:nvPr>
            <p:ph type="body" idx="1"/>
          </p:nvPr>
        </p:nvSpPr>
        <p:spPr>
          <a:xfrm>
            <a:off x="203750" y="1314575"/>
            <a:ext cx="11771700" cy="27570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1000"/>
              </a:spcBef>
              <a:spcAft>
                <a:spcPts val="0"/>
              </a:spcAft>
              <a:buSzPts val="1800"/>
              <a:buNone/>
            </a:pPr>
            <a:r>
              <a:rPr lang="de-DE" sz="2400" b="1">
                <a:solidFill>
                  <a:srgbClr val="FFFF00"/>
                </a:solidFill>
                <a:latin typeface="Arial"/>
                <a:ea typeface="Arial"/>
                <a:cs typeface="Arial"/>
                <a:sym typeface="Arial"/>
              </a:rPr>
              <a:t>TASK</a:t>
            </a:r>
            <a:r>
              <a:rPr lang="de-DE" sz="2400" b="1">
                <a:solidFill>
                  <a:schemeClr val="lt1"/>
                </a:solidFill>
                <a:latin typeface="Arial"/>
                <a:ea typeface="Arial"/>
                <a:cs typeface="Arial"/>
                <a:sym typeface="Arial"/>
              </a:rPr>
              <a:t>:</a:t>
            </a:r>
            <a:endParaRPr sz="2400" b="1">
              <a:solidFill>
                <a:schemeClr val="lt1"/>
              </a:solidFill>
              <a:latin typeface="Arial"/>
              <a:ea typeface="Arial"/>
              <a:cs typeface="Arial"/>
              <a:sym typeface="Arial"/>
            </a:endParaRPr>
          </a:p>
          <a:p>
            <a:pPr marL="457200" lvl="0" indent="-381000" algn="just" rtl="0">
              <a:lnSpc>
                <a:spcPct val="115000"/>
              </a:lnSpc>
              <a:spcBef>
                <a:spcPts val="1000"/>
              </a:spcBef>
              <a:spcAft>
                <a:spcPts val="0"/>
              </a:spcAft>
              <a:buClr>
                <a:schemeClr val="lt1"/>
              </a:buClr>
              <a:buSzPts val="2400"/>
              <a:buFont typeface="Cambria"/>
              <a:buChar char="•"/>
            </a:pPr>
            <a:r>
              <a:rPr lang="de-DE" sz="2400" b="1">
                <a:solidFill>
                  <a:schemeClr val="lt1"/>
                </a:solidFill>
                <a:latin typeface="Arial"/>
                <a:ea typeface="Arial"/>
                <a:cs typeface="Arial"/>
                <a:sym typeface="Arial"/>
              </a:rPr>
              <a:t>In the Parallel exercise, what was the Manager's job?</a:t>
            </a:r>
            <a:endParaRPr sz="2400" b="1">
              <a:solidFill>
                <a:schemeClr val="lt1"/>
              </a:solidFill>
              <a:latin typeface="Arial"/>
              <a:ea typeface="Arial"/>
              <a:cs typeface="Arial"/>
              <a:sym typeface="Arial"/>
            </a:endParaRPr>
          </a:p>
          <a:p>
            <a:pPr marL="457200" lvl="0" indent="0" algn="just" rtl="0">
              <a:lnSpc>
                <a:spcPct val="115000"/>
              </a:lnSpc>
              <a:spcBef>
                <a:spcPts val="1000"/>
              </a:spcBef>
              <a:spcAft>
                <a:spcPts val="0"/>
              </a:spcAft>
              <a:buSzPts val="1800"/>
              <a:buNone/>
            </a:pPr>
            <a:endParaRPr sz="2400" b="1">
              <a:solidFill>
                <a:schemeClr val="lt1"/>
              </a:solidFill>
              <a:latin typeface="Arial"/>
              <a:ea typeface="Arial"/>
              <a:cs typeface="Arial"/>
              <a:sym typeface="Arial"/>
            </a:endParaRPr>
          </a:p>
          <a:p>
            <a:pPr marL="457200" lvl="0" indent="-381000" algn="just" rtl="0">
              <a:lnSpc>
                <a:spcPct val="115000"/>
              </a:lnSpc>
              <a:spcBef>
                <a:spcPts val="1000"/>
              </a:spcBef>
              <a:spcAft>
                <a:spcPts val="0"/>
              </a:spcAft>
              <a:buClr>
                <a:schemeClr val="lt1"/>
              </a:buClr>
              <a:buSzPts val="2400"/>
              <a:buFont typeface="Cambria"/>
              <a:buChar char="•"/>
            </a:pPr>
            <a:r>
              <a:rPr lang="de-DE" sz="2400" b="1">
                <a:solidFill>
                  <a:schemeClr val="lt1"/>
                </a:solidFill>
                <a:latin typeface="Arial"/>
                <a:ea typeface="Arial"/>
                <a:cs typeface="Arial"/>
                <a:sym typeface="Arial"/>
              </a:rPr>
              <a:t>What would happen if one Worker was much slower than the others? </a:t>
            </a:r>
            <a:endParaRPr sz="2400" b="1">
              <a:solidFill>
                <a:schemeClr val="lt1"/>
              </a:solidFill>
              <a:latin typeface="Arial"/>
              <a:ea typeface="Arial"/>
              <a:cs typeface="Arial"/>
              <a:sym typeface="Arial"/>
            </a:endParaRPr>
          </a:p>
        </p:txBody>
      </p:sp>
      <p:pic>
        <p:nvPicPr>
          <p:cNvPr id="381" name="Google Shape;381;p32"/>
          <p:cNvPicPr preferRelativeResize="0"/>
          <p:nvPr/>
        </p:nvPicPr>
        <p:blipFill rotWithShape="1">
          <a:blip r:embed="rId4">
            <a:alphaModFix/>
          </a:blip>
          <a:srcRect/>
          <a:stretch/>
        </p:blipFill>
        <p:spPr>
          <a:xfrm>
            <a:off x="9822693" y="559250"/>
            <a:ext cx="2007500" cy="218620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386" name="Google Shape;386;p33"/>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387" name="Google Shape;387;p33"/>
          <p:cNvSpPr/>
          <p:nvPr/>
        </p:nvSpPr>
        <p:spPr>
          <a:xfrm>
            <a:off x="-12700" y="195942"/>
            <a:ext cx="12204600" cy="881357"/>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Brief introduction to Parallel Computing and Performance Optimization</a:t>
            </a:r>
            <a:endParaRPr sz="2800" b="1" i="0" u="none" strike="noStrike" cap="none">
              <a:solidFill>
                <a:schemeClr val="lt1"/>
              </a:solidFill>
              <a:latin typeface="Arial"/>
              <a:ea typeface="Arial"/>
              <a:cs typeface="Arial"/>
              <a:sym typeface="Arial"/>
            </a:endParaRPr>
          </a:p>
        </p:txBody>
      </p:sp>
      <p:sp>
        <p:nvSpPr>
          <p:cNvPr id="388" name="Google Shape;388;p33"/>
          <p:cNvSpPr txBox="1">
            <a:spLocks noGrp="1"/>
          </p:cNvSpPr>
          <p:nvPr>
            <p:ph type="body" idx="1"/>
          </p:nvPr>
        </p:nvSpPr>
        <p:spPr>
          <a:xfrm>
            <a:off x="203750" y="1314575"/>
            <a:ext cx="11771700" cy="56253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1000"/>
              </a:spcBef>
              <a:spcAft>
                <a:spcPts val="0"/>
              </a:spcAft>
              <a:buSzPts val="1800"/>
              <a:buNone/>
            </a:pPr>
            <a:r>
              <a:rPr lang="de-DE" sz="2400" b="1">
                <a:solidFill>
                  <a:srgbClr val="00FFFF"/>
                </a:solidFill>
                <a:latin typeface="Arial"/>
                <a:ea typeface="Arial"/>
                <a:cs typeface="Arial"/>
                <a:sym typeface="Arial"/>
              </a:rPr>
              <a:t>The Bridge:</a:t>
            </a:r>
            <a:endParaRPr/>
          </a:p>
          <a:p>
            <a:pPr marL="0" lvl="0" indent="0" algn="just" rtl="0">
              <a:lnSpc>
                <a:spcPct val="115000"/>
              </a:lnSpc>
              <a:spcBef>
                <a:spcPts val="1000"/>
              </a:spcBef>
              <a:spcAft>
                <a:spcPts val="0"/>
              </a:spcAft>
              <a:buSzPts val="1800"/>
              <a:buNone/>
            </a:pPr>
            <a:endParaRPr sz="2400" b="1">
              <a:solidFill>
                <a:schemeClr val="lt1"/>
              </a:solidFill>
              <a:latin typeface="Arial"/>
              <a:ea typeface="Arial"/>
              <a:cs typeface="Arial"/>
              <a:sym typeface="Arial"/>
            </a:endParaRPr>
          </a:p>
          <a:p>
            <a:pPr marL="457200" lvl="0" indent="-381000" algn="just" rtl="0">
              <a:lnSpc>
                <a:spcPct val="115000"/>
              </a:lnSpc>
              <a:spcBef>
                <a:spcPts val="1000"/>
              </a:spcBef>
              <a:spcAft>
                <a:spcPts val="0"/>
              </a:spcAft>
              <a:buClr>
                <a:schemeClr val="lt1"/>
              </a:buClr>
              <a:buSzPts val="2400"/>
              <a:buFont typeface="Cambria"/>
              <a:buChar char="•"/>
            </a:pPr>
            <a:r>
              <a:rPr lang="de-DE" sz="3200" b="1">
                <a:solidFill>
                  <a:schemeClr val="lt1"/>
                </a:solidFill>
                <a:latin typeface="Arial"/>
                <a:ea typeface="Arial"/>
                <a:cs typeface="Arial"/>
                <a:sym typeface="Arial"/>
              </a:rPr>
              <a:t>In the Parallel exercise, what was the Manager's job?</a:t>
            </a:r>
            <a:endParaRPr/>
          </a:p>
          <a:p>
            <a:pPr marL="914400" lvl="1" indent="-381000" algn="just" rtl="0">
              <a:lnSpc>
                <a:spcPct val="115000"/>
              </a:lnSpc>
              <a:spcBef>
                <a:spcPts val="1000"/>
              </a:spcBef>
              <a:spcAft>
                <a:spcPts val="0"/>
              </a:spcAft>
              <a:buClr>
                <a:schemeClr val="lt1"/>
              </a:buClr>
              <a:buSzPts val="2400"/>
              <a:buFont typeface="Cambria"/>
              <a:buChar char="•"/>
            </a:pPr>
            <a:r>
              <a:rPr lang="de-DE" sz="2800" b="1">
                <a:solidFill>
                  <a:schemeClr val="lt1"/>
                </a:solidFill>
                <a:latin typeface="Arial"/>
                <a:ea typeface="Arial"/>
                <a:cs typeface="Arial"/>
                <a:sym typeface="Arial"/>
              </a:rPr>
              <a:t>This is a critical role in parallel programming. </a:t>
            </a:r>
            <a:endParaRPr sz="2800" b="1">
              <a:solidFill>
                <a:schemeClr val="lt1"/>
              </a:solidFill>
              <a:latin typeface="Arial"/>
              <a:ea typeface="Arial"/>
              <a:cs typeface="Arial"/>
              <a:sym typeface="Arial"/>
            </a:endParaRPr>
          </a:p>
          <a:p>
            <a:pPr marL="457200" lvl="0" indent="-381000" algn="just" rtl="0">
              <a:lnSpc>
                <a:spcPct val="115000"/>
              </a:lnSpc>
              <a:spcBef>
                <a:spcPts val="1000"/>
              </a:spcBef>
              <a:spcAft>
                <a:spcPts val="0"/>
              </a:spcAft>
              <a:buClr>
                <a:schemeClr val="lt1"/>
              </a:buClr>
              <a:buSzPts val="2400"/>
              <a:buFont typeface="Cambria"/>
              <a:buChar char="•"/>
            </a:pPr>
            <a:r>
              <a:rPr lang="de-DE" sz="3200" b="1">
                <a:solidFill>
                  <a:schemeClr val="lt1"/>
                </a:solidFill>
                <a:latin typeface="Arial"/>
                <a:ea typeface="Arial"/>
                <a:cs typeface="Arial"/>
                <a:sym typeface="Arial"/>
              </a:rPr>
              <a:t>What would happen if one Worker was much slower than the others?</a:t>
            </a:r>
            <a:endParaRPr/>
          </a:p>
          <a:p>
            <a:pPr marL="914400" lvl="1" indent="-381000" algn="just" rtl="0">
              <a:lnSpc>
                <a:spcPct val="115000"/>
              </a:lnSpc>
              <a:spcBef>
                <a:spcPts val="1000"/>
              </a:spcBef>
              <a:spcAft>
                <a:spcPts val="0"/>
              </a:spcAft>
              <a:buClr>
                <a:schemeClr val="lt1"/>
              </a:buClr>
              <a:buSzPts val="2400"/>
              <a:buFont typeface="Cambria"/>
              <a:buChar char="•"/>
            </a:pPr>
            <a:r>
              <a:rPr lang="de-DE" sz="2800" b="1">
                <a:solidFill>
                  <a:schemeClr val="lt1"/>
                </a:solidFill>
                <a:latin typeface="Arial"/>
                <a:ea typeface="Arial"/>
                <a:cs typeface="Arial"/>
                <a:sym typeface="Arial"/>
              </a:rPr>
              <a:t>This shows that balancing the workload is key.</a:t>
            </a:r>
            <a:endParaRPr sz="2800" b="1">
              <a:solidFill>
                <a:schemeClr val="lt1"/>
              </a:solidFill>
              <a:latin typeface="Arial"/>
              <a:ea typeface="Arial"/>
              <a:cs typeface="Arial"/>
              <a:sym typeface="Arial"/>
            </a:endParaRPr>
          </a:p>
          <a:p>
            <a:pPr marL="457200" lvl="0" indent="0" algn="just" rtl="0">
              <a:lnSpc>
                <a:spcPct val="115000"/>
              </a:lnSpc>
              <a:spcBef>
                <a:spcPts val="1000"/>
              </a:spcBef>
              <a:spcAft>
                <a:spcPts val="0"/>
              </a:spcAft>
              <a:buSzPts val="1800"/>
              <a:buNone/>
            </a:pPr>
            <a:endParaRPr sz="2400" b="1">
              <a:solidFill>
                <a:schemeClr val="lt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pic>
        <p:nvPicPr>
          <p:cNvPr id="393" name="Google Shape;393;p34"/>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394" name="Google Shape;394;p34"/>
          <p:cNvSpPr/>
          <p:nvPr/>
        </p:nvSpPr>
        <p:spPr>
          <a:xfrm>
            <a:off x="-12700" y="0"/>
            <a:ext cx="12204600" cy="1077300"/>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Brief introduction to Parallel Computing and Performance Optimization</a:t>
            </a:r>
            <a:endParaRPr sz="2800" b="1" i="0" u="none" strike="noStrike" cap="none">
              <a:solidFill>
                <a:schemeClr val="lt1"/>
              </a:solidFill>
              <a:latin typeface="Arial"/>
              <a:ea typeface="Arial"/>
              <a:cs typeface="Arial"/>
              <a:sym typeface="Arial"/>
            </a:endParaRPr>
          </a:p>
        </p:txBody>
      </p:sp>
      <p:sp>
        <p:nvSpPr>
          <p:cNvPr id="395" name="Google Shape;395;p34"/>
          <p:cNvSpPr txBox="1">
            <a:spLocks noGrp="1"/>
          </p:cNvSpPr>
          <p:nvPr>
            <p:ph type="body" idx="1"/>
          </p:nvPr>
        </p:nvSpPr>
        <p:spPr>
          <a:xfrm>
            <a:off x="203750" y="1314575"/>
            <a:ext cx="11771700" cy="36990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1000"/>
              </a:spcBef>
              <a:spcAft>
                <a:spcPts val="0"/>
              </a:spcAft>
              <a:buSzPts val="1800"/>
              <a:buNone/>
            </a:pPr>
            <a:endParaRPr sz="2400" b="1">
              <a:solidFill>
                <a:schemeClr val="lt1"/>
              </a:solidFill>
              <a:latin typeface="Arial"/>
              <a:ea typeface="Arial"/>
              <a:cs typeface="Arial"/>
              <a:sym typeface="Arial"/>
            </a:endParaRPr>
          </a:p>
          <a:p>
            <a:pPr marL="0" lvl="0" indent="0" algn="just" rtl="0">
              <a:lnSpc>
                <a:spcPct val="115000"/>
              </a:lnSpc>
              <a:spcBef>
                <a:spcPts val="1000"/>
              </a:spcBef>
              <a:spcAft>
                <a:spcPts val="0"/>
              </a:spcAft>
              <a:buSzPts val="1800"/>
              <a:buNone/>
            </a:pPr>
            <a:r>
              <a:rPr lang="de-DE" sz="2400" b="1">
                <a:solidFill>
                  <a:srgbClr val="00FF00"/>
                </a:solidFill>
                <a:latin typeface="Arial"/>
                <a:ea typeface="Arial"/>
                <a:cs typeface="Arial"/>
                <a:sym typeface="Arial"/>
              </a:rPr>
              <a:t>Wrap-Up: </a:t>
            </a:r>
            <a:endParaRPr sz="2400" b="1">
              <a:solidFill>
                <a:srgbClr val="00FF00"/>
              </a:solidFill>
              <a:latin typeface="Arial"/>
              <a:ea typeface="Arial"/>
              <a:cs typeface="Arial"/>
              <a:sym typeface="Arial"/>
            </a:endParaRPr>
          </a:p>
          <a:p>
            <a:pPr marL="457200" lvl="0" indent="-381000" algn="just" rtl="0">
              <a:lnSpc>
                <a:spcPct val="115000"/>
              </a:lnSpc>
              <a:spcBef>
                <a:spcPts val="1000"/>
              </a:spcBef>
              <a:spcAft>
                <a:spcPts val="0"/>
              </a:spcAft>
              <a:buClr>
                <a:schemeClr val="lt1"/>
              </a:buClr>
              <a:buSzPts val="2400"/>
              <a:buFont typeface="Cambria"/>
              <a:buChar char="•"/>
            </a:pPr>
            <a:r>
              <a:rPr lang="de-DE" sz="2400" b="1">
                <a:solidFill>
                  <a:schemeClr val="lt1"/>
                </a:solidFill>
                <a:latin typeface="Arial"/>
                <a:ea typeface="Arial"/>
                <a:cs typeface="Arial"/>
                <a:sym typeface="Arial"/>
              </a:rPr>
              <a:t>You won't be writing complex parallel code in this course, but you must know the concept exists. </a:t>
            </a:r>
            <a:endParaRPr/>
          </a:p>
          <a:p>
            <a:pPr marL="457200" lvl="0" indent="-381000" algn="just" rtl="0">
              <a:lnSpc>
                <a:spcPct val="115000"/>
              </a:lnSpc>
              <a:spcBef>
                <a:spcPts val="1000"/>
              </a:spcBef>
              <a:spcAft>
                <a:spcPts val="0"/>
              </a:spcAft>
              <a:buClr>
                <a:schemeClr val="lt1"/>
              </a:buClr>
              <a:buSzPts val="2400"/>
              <a:buFont typeface="Cambria"/>
              <a:buChar char="•"/>
            </a:pPr>
            <a:r>
              <a:rPr lang="de-DE" sz="2400" b="1">
                <a:solidFill>
                  <a:schemeClr val="lt1"/>
                </a:solidFill>
                <a:latin typeface="Arial"/>
                <a:ea typeface="Arial"/>
                <a:cs typeface="Arial"/>
                <a:sym typeface="Arial"/>
              </a:rPr>
              <a:t>When you face a problem that seems too big to solve, the answer is often to break it into pieces and bring in more computational "workers„ OR work on more efficient code!</a:t>
            </a:r>
            <a:endParaRPr sz="2400" b="1">
              <a:solidFill>
                <a:schemeClr val="lt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pic>
        <p:nvPicPr>
          <p:cNvPr id="400" name="Google Shape;400;p35"/>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401" name="Google Shape;401;p35"/>
          <p:cNvSpPr/>
          <p:nvPr/>
        </p:nvSpPr>
        <p:spPr>
          <a:xfrm>
            <a:off x="382554" y="135325"/>
            <a:ext cx="11822095" cy="1490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500"/>
              <a:buFont typeface="Arial"/>
              <a:buNone/>
            </a:pPr>
            <a:r>
              <a:rPr lang="de-DE" sz="5500" b="1" i="0" u="none" strike="noStrike" cap="none">
                <a:solidFill>
                  <a:srgbClr val="FFE599"/>
                </a:solidFill>
                <a:latin typeface="Arial"/>
                <a:ea typeface="Arial"/>
                <a:cs typeface="Arial"/>
                <a:sym typeface="Arial"/>
              </a:rPr>
              <a:t>MODULE 4.</a:t>
            </a:r>
            <a:r>
              <a:rPr lang="de-DE" sz="5500" b="1" i="0" u="none" strike="noStrike" cap="none">
                <a:solidFill>
                  <a:schemeClr val="lt1"/>
                </a:solidFill>
                <a:latin typeface="Arial"/>
                <a:ea typeface="Arial"/>
                <a:cs typeface="Arial"/>
                <a:sym typeface="Arial"/>
              </a:rPr>
              <a:t> Calling for Backup</a:t>
            </a:r>
            <a:endParaRPr sz="55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r>
              <a:rPr lang="de-DE" sz="3600" b="1" i="1" u="none" strike="noStrike" cap="none">
                <a:solidFill>
                  <a:schemeClr val="lt1"/>
                </a:solidFill>
                <a:latin typeface="Arial"/>
                <a:ea typeface="Arial"/>
                <a:cs typeface="Arial"/>
                <a:sym typeface="Arial"/>
              </a:rPr>
              <a:t>Finding help and resources for </a:t>
            </a:r>
            <a:endParaRPr/>
          </a:p>
          <a:p>
            <a:pPr marL="0" marR="0" lvl="0" indent="0" algn="ctr" rtl="0">
              <a:lnSpc>
                <a:spcPct val="100000"/>
              </a:lnSpc>
              <a:spcBef>
                <a:spcPts val="0"/>
              </a:spcBef>
              <a:spcAft>
                <a:spcPts val="0"/>
              </a:spcAft>
              <a:buClr>
                <a:srgbClr val="000000"/>
              </a:buClr>
              <a:buSzPts val="3600"/>
              <a:buFont typeface="Arial"/>
              <a:buNone/>
            </a:pPr>
            <a:r>
              <a:rPr lang="de-DE" sz="3600" b="1" i="1" u="none" strike="noStrike" cap="none">
                <a:solidFill>
                  <a:schemeClr val="lt1"/>
                </a:solidFill>
                <a:latin typeface="Arial"/>
                <a:ea typeface="Arial"/>
                <a:cs typeface="Arial"/>
                <a:sym typeface="Arial"/>
              </a:rPr>
              <a:t>(programming) questions.</a:t>
            </a:r>
            <a:endParaRPr sz="3600" b="1" i="1"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1"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1" u="none" strike="noStrike" cap="none">
              <a:solidFill>
                <a:schemeClr val="lt1"/>
              </a:solidFill>
              <a:latin typeface="Arial"/>
              <a:ea typeface="Arial"/>
              <a:cs typeface="Arial"/>
              <a:sym typeface="Arial"/>
            </a:endParaRPr>
          </a:p>
        </p:txBody>
      </p:sp>
      <p:grpSp>
        <p:nvGrpSpPr>
          <p:cNvPr id="402" name="Google Shape;402;p35"/>
          <p:cNvGrpSpPr/>
          <p:nvPr/>
        </p:nvGrpSpPr>
        <p:grpSpPr>
          <a:xfrm>
            <a:off x="2139254" y="3811242"/>
            <a:ext cx="7670485" cy="2098513"/>
            <a:chOff x="-12699" y="3251200"/>
            <a:chExt cx="8097208" cy="2276291"/>
          </a:xfrm>
        </p:grpSpPr>
        <p:pic>
          <p:nvPicPr>
            <p:cNvPr id="403" name="Google Shape;403;p35"/>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404" name="Google Shape;404;p35"/>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pic>
        <p:nvPicPr>
          <p:cNvPr id="409" name="Google Shape;409;p36"/>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410" name="Google Shape;410;p36"/>
          <p:cNvSpPr/>
          <p:nvPr/>
        </p:nvSpPr>
        <p:spPr>
          <a:xfrm>
            <a:off x="157625" y="161575"/>
            <a:ext cx="12204600" cy="646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Scientific Programming dream…</a:t>
            </a:r>
            <a:endParaRPr/>
          </a:p>
        </p:txBody>
      </p:sp>
      <p:pic>
        <p:nvPicPr>
          <p:cNvPr id="411" name="Google Shape;411;p36"/>
          <p:cNvPicPr preferRelativeResize="0"/>
          <p:nvPr/>
        </p:nvPicPr>
        <p:blipFill rotWithShape="1">
          <a:blip r:embed="rId4">
            <a:alphaModFix/>
          </a:blip>
          <a:srcRect/>
          <a:stretch/>
        </p:blipFill>
        <p:spPr>
          <a:xfrm>
            <a:off x="7225904" y="1317503"/>
            <a:ext cx="4341981" cy="4346247"/>
          </a:xfrm>
          <a:prstGeom prst="rect">
            <a:avLst/>
          </a:prstGeom>
          <a:noFill/>
          <a:ln>
            <a:noFill/>
          </a:ln>
        </p:spPr>
      </p:pic>
      <p:sp>
        <p:nvSpPr>
          <p:cNvPr id="412" name="Google Shape;412;p36"/>
          <p:cNvSpPr/>
          <p:nvPr/>
        </p:nvSpPr>
        <p:spPr>
          <a:xfrm>
            <a:off x="382996" y="1398325"/>
            <a:ext cx="6498900" cy="7233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Cambria"/>
              <a:buChar char="•"/>
            </a:pPr>
            <a:r>
              <a:rPr lang="de-DE" sz="1800" b="1" i="0" u="none" strike="noStrike" cap="none">
                <a:solidFill>
                  <a:schemeClr val="lt1"/>
                </a:solidFill>
                <a:latin typeface="Arial"/>
                <a:ea typeface="Arial"/>
                <a:cs typeface="Arial"/>
                <a:sym typeface="Arial"/>
              </a:rPr>
              <a:t> Scene: A man in jeans and a t-shirt types into a console, running a script.</a:t>
            </a:r>
            <a:endParaRPr sz="1800" b="1" i="0" u="none" strike="noStrike" cap="none">
              <a:solidFill>
                <a:schemeClr val="lt1"/>
              </a:solidFill>
              <a:latin typeface="Arial"/>
              <a:ea typeface="Arial"/>
              <a:cs typeface="Arial"/>
              <a:sym typeface="Arial"/>
            </a:endParaRPr>
          </a:p>
          <a:p>
            <a:pPr marL="0" marR="0" lvl="0" indent="0" algn="l" rtl="0">
              <a:lnSpc>
                <a:spcPct val="100000"/>
              </a:lnSpc>
              <a:spcBef>
                <a:spcPts val="600"/>
              </a:spcBef>
              <a:spcAft>
                <a:spcPts val="0"/>
              </a:spcAft>
              <a:buClr>
                <a:schemeClr val="lt1"/>
              </a:buClr>
              <a:buSzPts val="1800"/>
              <a:buFont typeface="Cambria"/>
              <a:buChar char="•"/>
            </a:pPr>
            <a:r>
              <a:rPr lang="de-DE" sz="1800" b="1" i="0" u="none" strike="noStrike" cap="none">
                <a:solidFill>
                  <a:schemeClr val="lt1"/>
                </a:solidFill>
                <a:latin typeface="Arial"/>
                <a:ea typeface="Arial"/>
                <a:cs typeface="Arial"/>
                <a:sym typeface="Arial"/>
              </a:rPr>
              <a:t> Result: No errors, no red text – everything runs smoothly.</a:t>
            </a:r>
            <a:endParaRPr sz="1800" b="1" i="0" u="none" strike="noStrike" cap="none">
              <a:solidFill>
                <a:schemeClr val="lt1"/>
              </a:solidFill>
              <a:latin typeface="Arial"/>
              <a:ea typeface="Arial"/>
              <a:cs typeface="Arial"/>
              <a:sym typeface="Arial"/>
            </a:endParaRPr>
          </a:p>
        </p:txBody>
      </p:sp>
      <p:sp>
        <p:nvSpPr>
          <p:cNvPr id="413" name="Google Shape;413;p36"/>
          <p:cNvSpPr/>
          <p:nvPr/>
        </p:nvSpPr>
        <p:spPr>
          <a:xfrm>
            <a:off x="733373" y="3625870"/>
            <a:ext cx="6096000" cy="1815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de-DE" sz="2800" b="1" i="0" u="none" strike="noStrike" cap="none">
                <a:solidFill>
                  <a:schemeClr val="lt1"/>
                </a:solidFill>
                <a:latin typeface="Arial"/>
                <a:ea typeface="Arial"/>
                <a:cs typeface="Arial"/>
                <a:sym typeface="Arial"/>
              </a:rPr>
              <a:t>Question: Does this align with the image of a geologist, forester, hydrologist, or environmental scientist?</a:t>
            </a:r>
            <a:endParaRPr sz="2800" b="1" i="0" u="none" strike="noStrike" cap="none">
              <a:solidFill>
                <a:schemeClr val="lt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pic>
        <p:nvPicPr>
          <p:cNvPr id="418" name="Google Shape;418;p37"/>
          <p:cNvPicPr preferRelativeResize="0"/>
          <p:nvPr/>
        </p:nvPicPr>
        <p:blipFill rotWithShape="1">
          <a:blip r:embed="rId3">
            <a:alphaModFix/>
          </a:blip>
          <a:srcRect r="56463"/>
          <a:stretch/>
        </p:blipFill>
        <p:spPr>
          <a:xfrm flipH="1">
            <a:off x="-12702" y="0"/>
            <a:ext cx="12204702" cy="6857999"/>
          </a:xfrm>
          <a:prstGeom prst="rect">
            <a:avLst/>
          </a:prstGeom>
          <a:noFill/>
          <a:ln>
            <a:noFill/>
          </a:ln>
        </p:spPr>
      </p:pic>
      <p:sp>
        <p:nvSpPr>
          <p:cNvPr id="419" name="Google Shape;419;p37"/>
          <p:cNvSpPr/>
          <p:nvPr/>
        </p:nvSpPr>
        <p:spPr>
          <a:xfrm>
            <a:off x="398550" y="113525"/>
            <a:ext cx="11814600" cy="646200"/>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Clr>
                <a:srgbClr val="000000"/>
              </a:buClr>
              <a:buSzPts val="3200"/>
              <a:buFont typeface="Arial"/>
              <a:buNone/>
            </a:pPr>
            <a:r>
              <a:rPr lang="de-DE" sz="3200" b="1" i="0" u="none" strike="noStrike" cap="none">
                <a:solidFill>
                  <a:schemeClr val="lt1"/>
                </a:solidFill>
                <a:latin typeface="Arial"/>
                <a:ea typeface="Arial"/>
                <a:cs typeface="Arial"/>
                <a:sym typeface="Arial"/>
              </a:rPr>
              <a:t>Finding help and resources for (programming) questions</a:t>
            </a:r>
            <a:endParaRPr sz="2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1" i="0" u="none" strike="noStrike" cap="none">
              <a:solidFill>
                <a:schemeClr val="lt1"/>
              </a:solidFill>
              <a:latin typeface="Arial"/>
              <a:ea typeface="Arial"/>
              <a:cs typeface="Arial"/>
              <a:sym typeface="Arial"/>
            </a:endParaRPr>
          </a:p>
        </p:txBody>
      </p:sp>
      <p:sp>
        <p:nvSpPr>
          <p:cNvPr id="420" name="Google Shape;420;p37"/>
          <p:cNvSpPr/>
          <p:nvPr/>
        </p:nvSpPr>
        <p:spPr>
          <a:xfrm>
            <a:off x="223800" y="929825"/>
            <a:ext cx="4683300" cy="1532700"/>
          </a:xfrm>
          <a:prstGeom prst="rect">
            <a:avLst/>
          </a:prstGeom>
          <a:noFill/>
          <a:ln w="28575" cap="flat" cmpd="sng">
            <a:solidFill>
              <a:srgbClr val="F3F3F3"/>
            </a:solidFill>
            <a:prstDash val="solid"/>
            <a:round/>
            <a:headEnd type="none" w="sm" len="sm"/>
            <a:tailEnd type="none" w="sm" len="sm"/>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1. Get a General Overview</a:t>
            </a:r>
            <a:endParaRPr sz="1800" b="1" i="0" u="none" strike="noStrike" cap="none">
              <a:solidFill>
                <a:schemeClr val="lt1"/>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 Use search engines</a:t>
            </a:r>
            <a:endParaRPr sz="1400" b="0" i="0" u="none" strike="noStrike" cap="none">
              <a:solidFill>
                <a:srgbClr val="000000"/>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 Goal: Learn key terms, tools &amp; languages (e.g., Python, R, Julia, MATLAB).</a:t>
            </a:r>
            <a:endParaRPr sz="1400" b="0" i="0" u="none" strike="noStrike" cap="none">
              <a:solidFill>
                <a:srgbClr val="000000"/>
              </a:solidFill>
              <a:latin typeface="Arial"/>
              <a:ea typeface="Arial"/>
              <a:cs typeface="Arial"/>
              <a:sym typeface="Arial"/>
            </a:endParaRPr>
          </a:p>
        </p:txBody>
      </p:sp>
      <p:sp>
        <p:nvSpPr>
          <p:cNvPr id="421" name="Google Shape;421;p37"/>
          <p:cNvSpPr/>
          <p:nvPr/>
        </p:nvSpPr>
        <p:spPr>
          <a:xfrm>
            <a:off x="5865450" y="929825"/>
            <a:ext cx="5368200" cy="1532700"/>
          </a:xfrm>
          <a:prstGeom prst="rect">
            <a:avLst/>
          </a:prstGeom>
          <a:noFill/>
          <a:ln w="28575" cap="flat" cmpd="sng">
            <a:solidFill>
              <a:srgbClr val="F3F3F3"/>
            </a:solidFill>
            <a:prstDash val="solid"/>
            <a:round/>
            <a:headEnd type="none" w="sm" len="sm"/>
            <a:tailEnd type="none" w="sm" len="sm"/>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2. Learn with Structure</a:t>
            </a:r>
            <a:endParaRPr sz="1400" b="0" i="0" u="none" strike="noStrike" cap="none">
              <a:solidFill>
                <a:srgbClr val="000000"/>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 Platforms &amp; tutorials: Software Carpentry, DataCamp, edX, Coursera</a:t>
            </a:r>
            <a:endParaRPr sz="1400" b="0" i="0" u="none" strike="noStrike" cap="none">
              <a:solidFill>
                <a:srgbClr val="000000"/>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 Goal: Step-by-step learning with guidance.</a:t>
            </a:r>
            <a:endParaRPr sz="1400" b="0" i="0" u="none" strike="noStrike" cap="none">
              <a:solidFill>
                <a:srgbClr val="000000"/>
              </a:solidFill>
              <a:latin typeface="Arial"/>
              <a:ea typeface="Arial"/>
              <a:cs typeface="Arial"/>
              <a:sym typeface="Arial"/>
            </a:endParaRPr>
          </a:p>
        </p:txBody>
      </p:sp>
      <p:sp>
        <p:nvSpPr>
          <p:cNvPr id="422" name="Google Shape;422;p37"/>
          <p:cNvSpPr/>
          <p:nvPr/>
        </p:nvSpPr>
        <p:spPr>
          <a:xfrm>
            <a:off x="5865450" y="2897125"/>
            <a:ext cx="5368200" cy="1445400"/>
          </a:xfrm>
          <a:prstGeom prst="rect">
            <a:avLst/>
          </a:prstGeom>
          <a:noFill/>
          <a:ln w="28575" cap="flat" cmpd="sng">
            <a:solidFill>
              <a:srgbClr val="F3F3F3"/>
            </a:solidFill>
            <a:prstDash val="solid"/>
            <a:round/>
            <a:headEnd type="none" w="sm" len="sm"/>
            <a:tailEnd type="none" w="sm" len="sm"/>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3. Use AI Tools Wisely</a:t>
            </a:r>
            <a:endParaRPr sz="1400" b="0" i="0" u="none" strike="noStrike" cap="none">
              <a:solidFill>
                <a:srgbClr val="000000"/>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Tools like ChatGPT, GitHub Copilot</a:t>
            </a:r>
            <a:endParaRPr sz="1400" b="0" i="0" u="none" strike="noStrike" cap="none">
              <a:solidFill>
                <a:srgbClr val="000000"/>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 Always aim to understand — don’t just copy.</a:t>
            </a:r>
            <a:endParaRPr sz="1400" b="0" i="0" u="none" strike="noStrike" cap="none">
              <a:solidFill>
                <a:srgbClr val="000000"/>
              </a:solidFill>
              <a:latin typeface="Arial"/>
              <a:ea typeface="Arial"/>
              <a:cs typeface="Arial"/>
              <a:sym typeface="Arial"/>
            </a:endParaRPr>
          </a:p>
        </p:txBody>
      </p:sp>
      <p:sp>
        <p:nvSpPr>
          <p:cNvPr id="423" name="Google Shape;423;p37"/>
          <p:cNvSpPr/>
          <p:nvPr/>
        </p:nvSpPr>
        <p:spPr>
          <a:xfrm>
            <a:off x="281325" y="2897125"/>
            <a:ext cx="4644000" cy="1445400"/>
          </a:xfrm>
          <a:prstGeom prst="rect">
            <a:avLst/>
          </a:prstGeom>
          <a:noFill/>
          <a:ln w="28575" cap="flat" cmpd="sng">
            <a:solidFill>
              <a:srgbClr val="F3F3F3"/>
            </a:solidFill>
            <a:prstDash val="solid"/>
            <a:round/>
            <a:headEnd type="none" w="sm" len="sm"/>
            <a:tailEnd type="none" w="sm" len="sm"/>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4. Communities &amp; Forums</a:t>
            </a:r>
            <a:endParaRPr sz="1400" b="0" i="0" u="none" strike="noStrike" cap="none">
              <a:solidFill>
                <a:srgbClr val="000000"/>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Platforms: Stack Overflow, Reddit</a:t>
            </a:r>
            <a:endParaRPr sz="1800" b="1" i="0" u="none" strike="noStrike" cap="none">
              <a:solidFill>
                <a:schemeClr val="lt1"/>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 Goal: Solve problems, get advice, learn from others</a:t>
            </a:r>
            <a:r>
              <a:rPr lang="de-DE" sz="1800" b="0" i="0" u="none" strike="noStrike" cap="none">
                <a:solidFill>
                  <a:schemeClr val="dk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424" name="Google Shape;424;p37"/>
          <p:cNvSpPr/>
          <p:nvPr/>
        </p:nvSpPr>
        <p:spPr>
          <a:xfrm>
            <a:off x="223800" y="4867824"/>
            <a:ext cx="4683300" cy="1616951"/>
          </a:xfrm>
          <a:prstGeom prst="rect">
            <a:avLst/>
          </a:prstGeom>
          <a:noFill/>
          <a:ln w="28575" cap="flat" cmpd="sng">
            <a:solidFill>
              <a:srgbClr val="F3F3F3"/>
            </a:solidFill>
            <a:prstDash val="solid"/>
            <a:round/>
            <a:headEnd type="none" w="sm" len="sm"/>
            <a:tailEnd type="none" w="sm" len="sm"/>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5. Read the Docs AND the errors!</a:t>
            </a:r>
            <a:endParaRPr sz="1400" b="0" i="0" u="none" strike="noStrike" cap="none">
              <a:solidFill>
                <a:srgbClr val="000000"/>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 Official documentation is accurate &amp; detailed. It may seem dense at first but is extremely helpful.</a:t>
            </a:r>
            <a:endParaRPr sz="1400" b="0" i="0" u="none" strike="noStrike" cap="none">
              <a:solidFill>
                <a:srgbClr val="000000"/>
              </a:solidFill>
              <a:latin typeface="Arial"/>
              <a:ea typeface="Arial"/>
              <a:cs typeface="Arial"/>
              <a:sym typeface="Arial"/>
            </a:endParaRPr>
          </a:p>
        </p:txBody>
      </p:sp>
      <p:sp>
        <p:nvSpPr>
          <p:cNvPr id="425" name="Google Shape;425;p37"/>
          <p:cNvSpPr/>
          <p:nvPr/>
        </p:nvSpPr>
        <p:spPr>
          <a:xfrm>
            <a:off x="5836125" y="4785550"/>
            <a:ext cx="6094500" cy="1784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Final Tip: Try, Tweak, Repeat</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1800"/>
              <a:buFont typeface="Arial"/>
              <a:buNone/>
            </a:pPr>
            <a:r>
              <a:rPr lang="de-DE" sz="1800" b="1" i="0" u="sng" strike="noStrike" cap="none">
                <a:solidFill>
                  <a:schemeClr val="lt1"/>
                </a:solidFill>
                <a:latin typeface="Arial"/>
                <a:ea typeface="Arial"/>
                <a:cs typeface="Arial"/>
                <a:sym typeface="Arial"/>
              </a:rPr>
              <a:t>💡 Practice is key</a:t>
            </a:r>
            <a:r>
              <a:rPr lang="de-DE" sz="1800" b="1" i="0" u="none" strike="noStrike" cap="none">
                <a:solidFill>
                  <a:schemeClr val="lt1"/>
                </a:solidFill>
                <a:latin typeface="Arial"/>
                <a:ea typeface="Arial"/>
                <a:cs typeface="Arial"/>
                <a:sym typeface="Arial"/>
              </a:rPr>
              <a:t>: Adapt example code, build small projects, learn from mistakes.</a:t>
            </a:r>
            <a:endParaRPr/>
          </a:p>
          <a:p>
            <a:pPr marL="457200" marR="0" lvl="1"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Learning means researching, experimenting, failing, and understanding — step by step.</a:t>
            </a:r>
            <a:endParaRPr sz="1400" b="0" i="0" u="none" strike="noStrike" cap="none">
              <a:solidFill>
                <a:srgbClr val="000000"/>
              </a:solidFill>
              <a:latin typeface="Arial"/>
              <a:ea typeface="Arial"/>
              <a:cs typeface="Arial"/>
              <a:sym typeface="Arial"/>
            </a:endParaRPr>
          </a:p>
        </p:txBody>
      </p:sp>
      <p:sp>
        <p:nvSpPr>
          <p:cNvPr id="426" name="Google Shape;426;p37"/>
          <p:cNvSpPr/>
          <p:nvPr/>
        </p:nvSpPr>
        <p:spPr>
          <a:xfrm>
            <a:off x="4954625" y="1581875"/>
            <a:ext cx="910800" cy="2355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427" name="Google Shape;427;p37"/>
          <p:cNvSpPr/>
          <p:nvPr/>
        </p:nvSpPr>
        <p:spPr>
          <a:xfrm>
            <a:off x="8516075" y="2492025"/>
            <a:ext cx="191700" cy="4050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428" name="Google Shape;428;p37"/>
          <p:cNvSpPr/>
          <p:nvPr/>
        </p:nvSpPr>
        <p:spPr>
          <a:xfrm>
            <a:off x="4925325" y="3429000"/>
            <a:ext cx="910800" cy="191400"/>
          </a:xfrm>
          <a:prstGeom prst="lef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429" name="Google Shape;429;p37"/>
          <p:cNvSpPr/>
          <p:nvPr/>
        </p:nvSpPr>
        <p:spPr>
          <a:xfrm>
            <a:off x="2507475" y="4402675"/>
            <a:ext cx="191700" cy="4050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0"/>
                                        </p:tgtEl>
                                        <p:attrNameLst>
                                          <p:attrName>style.visibility</p:attrName>
                                        </p:attrNameLst>
                                      </p:cBhvr>
                                      <p:to>
                                        <p:strVal val="visible"/>
                                      </p:to>
                                    </p:set>
                                    <p:animEffect transition="in" filter="fade">
                                      <p:cBhvr>
                                        <p:cTn id="7" dur="500"/>
                                        <p:tgtEl>
                                          <p:spTgt spid="4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26"/>
                                        </p:tgtEl>
                                        <p:attrNameLst>
                                          <p:attrName>style.visibility</p:attrName>
                                        </p:attrNameLst>
                                      </p:cBhvr>
                                      <p:to>
                                        <p:strVal val="visible"/>
                                      </p:to>
                                    </p:set>
                                    <p:animEffect transition="in" filter="fade">
                                      <p:cBhvr>
                                        <p:cTn id="12" dur="500"/>
                                        <p:tgtEl>
                                          <p:spTgt spid="426"/>
                                        </p:tgtEl>
                                      </p:cBhvr>
                                    </p:animEffect>
                                  </p:childTnLst>
                                </p:cTn>
                              </p:par>
                              <p:par>
                                <p:cTn id="13" presetID="10" presetClass="entr" presetSubtype="0" fill="hold" nodeType="withEffect">
                                  <p:stCondLst>
                                    <p:cond delay="0"/>
                                  </p:stCondLst>
                                  <p:childTnLst>
                                    <p:set>
                                      <p:cBhvr>
                                        <p:cTn id="14" dur="1" fill="hold">
                                          <p:stCondLst>
                                            <p:cond delay="0"/>
                                          </p:stCondLst>
                                        </p:cTn>
                                        <p:tgtEl>
                                          <p:spTgt spid="421"/>
                                        </p:tgtEl>
                                        <p:attrNameLst>
                                          <p:attrName>style.visibility</p:attrName>
                                        </p:attrNameLst>
                                      </p:cBhvr>
                                      <p:to>
                                        <p:strVal val="visible"/>
                                      </p:to>
                                    </p:set>
                                    <p:animEffect transition="in" filter="fade">
                                      <p:cBhvr>
                                        <p:cTn id="15" dur="500"/>
                                        <p:tgtEl>
                                          <p:spTgt spid="4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27"/>
                                        </p:tgtEl>
                                        <p:attrNameLst>
                                          <p:attrName>style.visibility</p:attrName>
                                        </p:attrNameLst>
                                      </p:cBhvr>
                                      <p:to>
                                        <p:strVal val="visible"/>
                                      </p:to>
                                    </p:set>
                                    <p:animEffect transition="in" filter="fade">
                                      <p:cBhvr>
                                        <p:cTn id="20" dur="500"/>
                                        <p:tgtEl>
                                          <p:spTgt spid="427"/>
                                        </p:tgtEl>
                                      </p:cBhvr>
                                    </p:animEffect>
                                  </p:childTnLst>
                                </p:cTn>
                              </p:par>
                              <p:par>
                                <p:cTn id="21" presetID="10" presetClass="entr" presetSubtype="0" fill="hold" nodeType="withEffect">
                                  <p:stCondLst>
                                    <p:cond delay="0"/>
                                  </p:stCondLst>
                                  <p:childTnLst>
                                    <p:set>
                                      <p:cBhvr>
                                        <p:cTn id="22" dur="1" fill="hold">
                                          <p:stCondLst>
                                            <p:cond delay="0"/>
                                          </p:stCondLst>
                                        </p:cTn>
                                        <p:tgtEl>
                                          <p:spTgt spid="422"/>
                                        </p:tgtEl>
                                        <p:attrNameLst>
                                          <p:attrName>style.visibility</p:attrName>
                                        </p:attrNameLst>
                                      </p:cBhvr>
                                      <p:to>
                                        <p:strVal val="visible"/>
                                      </p:to>
                                    </p:set>
                                    <p:animEffect transition="in" filter="fade">
                                      <p:cBhvr>
                                        <p:cTn id="23" dur="500"/>
                                        <p:tgtEl>
                                          <p:spTgt spid="42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8"/>
                                        </p:tgtEl>
                                        <p:attrNameLst>
                                          <p:attrName>style.visibility</p:attrName>
                                        </p:attrNameLst>
                                      </p:cBhvr>
                                      <p:to>
                                        <p:strVal val="visible"/>
                                      </p:to>
                                    </p:set>
                                    <p:animEffect transition="in" filter="fade">
                                      <p:cBhvr>
                                        <p:cTn id="28" dur="500"/>
                                        <p:tgtEl>
                                          <p:spTgt spid="428"/>
                                        </p:tgtEl>
                                      </p:cBhvr>
                                    </p:animEffect>
                                  </p:childTnLst>
                                </p:cTn>
                              </p:par>
                              <p:par>
                                <p:cTn id="29" presetID="10" presetClass="entr" presetSubtype="0" fill="hold" nodeType="withEffect">
                                  <p:stCondLst>
                                    <p:cond delay="0"/>
                                  </p:stCondLst>
                                  <p:childTnLst>
                                    <p:set>
                                      <p:cBhvr>
                                        <p:cTn id="30" dur="1" fill="hold">
                                          <p:stCondLst>
                                            <p:cond delay="0"/>
                                          </p:stCondLst>
                                        </p:cTn>
                                        <p:tgtEl>
                                          <p:spTgt spid="423"/>
                                        </p:tgtEl>
                                        <p:attrNameLst>
                                          <p:attrName>style.visibility</p:attrName>
                                        </p:attrNameLst>
                                      </p:cBhvr>
                                      <p:to>
                                        <p:strVal val="visible"/>
                                      </p:to>
                                    </p:set>
                                    <p:animEffect transition="in" filter="fade">
                                      <p:cBhvr>
                                        <p:cTn id="31" dur="500"/>
                                        <p:tgtEl>
                                          <p:spTgt spid="42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29"/>
                                        </p:tgtEl>
                                        <p:attrNameLst>
                                          <p:attrName>style.visibility</p:attrName>
                                        </p:attrNameLst>
                                      </p:cBhvr>
                                      <p:to>
                                        <p:strVal val="visible"/>
                                      </p:to>
                                    </p:set>
                                    <p:animEffect transition="in" filter="fade">
                                      <p:cBhvr>
                                        <p:cTn id="36" dur="500"/>
                                        <p:tgtEl>
                                          <p:spTgt spid="429"/>
                                        </p:tgtEl>
                                      </p:cBhvr>
                                    </p:animEffect>
                                  </p:childTnLst>
                                </p:cTn>
                              </p:par>
                              <p:par>
                                <p:cTn id="37" presetID="10" presetClass="entr" presetSubtype="0" fill="hold" nodeType="withEffect">
                                  <p:stCondLst>
                                    <p:cond delay="0"/>
                                  </p:stCondLst>
                                  <p:childTnLst>
                                    <p:set>
                                      <p:cBhvr>
                                        <p:cTn id="38" dur="1" fill="hold">
                                          <p:stCondLst>
                                            <p:cond delay="0"/>
                                          </p:stCondLst>
                                        </p:cTn>
                                        <p:tgtEl>
                                          <p:spTgt spid="424"/>
                                        </p:tgtEl>
                                        <p:attrNameLst>
                                          <p:attrName>style.visibility</p:attrName>
                                        </p:attrNameLst>
                                      </p:cBhvr>
                                      <p:to>
                                        <p:strVal val="visible"/>
                                      </p:to>
                                    </p:set>
                                    <p:animEffect transition="in" filter="fade">
                                      <p:cBhvr>
                                        <p:cTn id="39" dur="500"/>
                                        <p:tgtEl>
                                          <p:spTgt spid="42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25"/>
                                        </p:tgtEl>
                                        <p:attrNameLst>
                                          <p:attrName>style.visibility</p:attrName>
                                        </p:attrNameLst>
                                      </p:cBhvr>
                                      <p:to>
                                        <p:strVal val="visible"/>
                                      </p:to>
                                    </p:set>
                                    <p:animEffect transition="in" filter="fade">
                                      <p:cBhvr>
                                        <p:cTn id="44" dur="500"/>
                                        <p:tgtEl>
                                          <p:spTgt spid="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pic>
        <p:nvPicPr>
          <p:cNvPr id="434" name="Google Shape;434;p38"/>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435" name="Google Shape;435;p38"/>
          <p:cNvSpPr/>
          <p:nvPr/>
        </p:nvSpPr>
        <p:spPr>
          <a:xfrm>
            <a:off x="-12700" y="0"/>
            <a:ext cx="12204600" cy="1077300"/>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Finding help and resources for </a:t>
            </a:r>
            <a:endParaRPr/>
          </a:p>
          <a:p>
            <a:pPr marL="0" marR="0" lvl="1" indent="0" algn="ctr"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(programming) questions</a:t>
            </a:r>
            <a:endParaRPr sz="2800" b="1" i="0" u="none" strike="noStrike" cap="none">
              <a:solidFill>
                <a:schemeClr val="lt1"/>
              </a:solidFill>
              <a:latin typeface="Arial"/>
              <a:ea typeface="Arial"/>
              <a:cs typeface="Arial"/>
              <a:sym typeface="Arial"/>
            </a:endParaRPr>
          </a:p>
        </p:txBody>
      </p:sp>
      <p:sp>
        <p:nvSpPr>
          <p:cNvPr id="436" name="Google Shape;436;p38"/>
          <p:cNvSpPr txBox="1">
            <a:spLocks noGrp="1"/>
          </p:cNvSpPr>
          <p:nvPr>
            <p:ph type="body" idx="1"/>
          </p:nvPr>
        </p:nvSpPr>
        <p:spPr>
          <a:xfrm>
            <a:off x="127550" y="1531365"/>
            <a:ext cx="11771700" cy="3656651"/>
          </a:xfrm>
          <a:prstGeom prst="rect">
            <a:avLst/>
          </a:prstGeom>
          <a:noFill/>
          <a:ln>
            <a:noFill/>
          </a:ln>
        </p:spPr>
        <p:txBody>
          <a:bodyPr spcFirstLastPara="1" wrap="square" lIns="91425" tIns="45700" rIns="91425" bIns="45700" anchor="t" anchorCtr="0">
            <a:noAutofit/>
          </a:bodyPr>
          <a:lstStyle/>
          <a:p>
            <a:pPr marL="457200" lvl="0" indent="-381000" algn="just" rtl="0">
              <a:lnSpc>
                <a:spcPct val="115000"/>
              </a:lnSpc>
              <a:spcBef>
                <a:spcPts val="1000"/>
              </a:spcBef>
              <a:spcAft>
                <a:spcPts val="0"/>
              </a:spcAft>
              <a:buClr>
                <a:schemeClr val="lt1"/>
              </a:buClr>
              <a:buSzPts val="2400"/>
              <a:buFont typeface="Cambria"/>
              <a:buChar char="•"/>
            </a:pPr>
            <a:r>
              <a:rPr lang="de-DE" b="1" dirty="0" err="1">
                <a:solidFill>
                  <a:schemeClr val="lt1"/>
                </a:solidFill>
                <a:latin typeface="Arial"/>
                <a:ea typeface="Arial"/>
                <a:cs typeface="Arial"/>
                <a:sym typeface="Arial"/>
              </a:rPr>
              <a:t>You</a:t>
            </a:r>
            <a:r>
              <a:rPr lang="de-DE" b="1" dirty="0">
                <a:solidFill>
                  <a:schemeClr val="lt1"/>
                </a:solidFill>
                <a:latin typeface="Arial"/>
                <a:ea typeface="Arial"/>
                <a:cs typeface="Arial"/>
                <a:sym typeface="Arial"/>
              </a:rPr>
              <a:t> will </a:t>
            </a:r>
            <a:r>
              <a:rPr lang="de-DE" b="1" dirty="0" err="1">
                <a:solidFill>
                  <a:schemeClr val="lt1"/>
                </a:solidFill>
                <a:latin typeface="Arial"/>
                <a:ea typeface="Arial"/>
                <a:cs typeface="Arial"/>
                <a:sym typeface="Arial"/>
              </a:rPr>
              <a:t>get</a:t>
            </a:r>
            <a:r>
              <a:rPr lang="de-DE" b="1" dirty="0">
                <a:solidFill>
                  <a:schemeClr val="lt1"/>
                </a:solidFill>
                <a:latin typeface="Arial"/>
                <a:ea typeface="Arial"/>
                <a:cs typeface="Arial"/>
                <a:sym typeface="Arial"/>
              </a:rPr>
              <a:t> stuck. </a:t>
            </a:r>
            <a:endParaRPr dirty="0"/>
          </a:p>
          <a:p>
            <a:pPr marL="457200" lvl="0" indent="-381000" algn="just" rtl="0">
              <a:lnSpc>
                <a:spcPct val="115000"/>
              </a:lnSpc>
              <a:spcBef>
                <a:spcPts val="1000"/>
              </a:spcBef>
              <a:spcAft>
                <a:spcPts val="0"/>
              </a:spcAft>
              <a:buClr>
                <a:schemeClr val="lt1"/>
              </a:buClr>
              <a:buSzPts val="2400"/>
              <a:buFont typeface="Cambria"/>
              <a:buChar char="•"/>
            </a:pPr>
            <a:r>
              <a:rPr lang="de-DE" b="1" dirty="0" err="1">
                <a:solidFill>
                  <a:schemeClr val="lt1"/>
                </a:solidFill>
                <a:latin typeface="Arial"/>
                <a:ea typeface="Arial"/>
                <a:cs typeface="Arial"/>
                <a:sym typeface="Arial"/>
              </a:rPr>
              <a:t>You</a:t>
            </a:r>
            <a:r>
              <a:rPr lang="de-DE" b="1" dirty="0">
                <a:solidFill>
                  <a:schemeClr val="lt1"/>
                </a:solidFill>
                <a:latin typeface="Arial"/>
                <a:ea typeface="Arial"/>
                <a:cs typeface="Arial"/>
                <a:sym typeface="Arial"/>
              </a:rPr>
              <a:t> will </a:t>
            </a:r>
            <a:r>
              <a:rPr lang="de-DE" b="1" dirty="0" err="1">
                <a:solidFill>
                  <a:schemeClr val="lt1"/>
                </a:solidFill>
                <a:latin typeface="Arial"/>
                <a:ea typeface="Arial"/>
                <a:cs typeface="Arial"/>
                <a:sym typeface="Arial"/>
              </a:rPr>
              <a:t>see</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error</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messages</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you</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don't</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understand</a:t>
            </a:r>
            <a:r>
              <a:rPr lang="de-DE" b="1" dirty="0">
                <a:solidFill>
                  <a:schemeClr val="lt1"/>
                </a:solidFill>
                <a:latin typeface="Arial"/>
                <a:ea typeface="Arial"/>
                <a:cs typeface="Arial"/>
                <a:sym typeface="Arial"/>
              </a:rPr>
              <a:t>. </a:t>
            </a:r>
            <a:endParaRPr dirty="0"/>
          </a:p>
          <a:p>
            <a:pPr marL="76200" lvl="0" indent="0" algn="just" rtl="0">
              <a:lnSpc>
                <a:spcPct val="115000"/>
              </a:lnSpc>
              <a:spcBef>
                <a:spcPts val="1000"/>
              </a:spcBef>
              <a:spcAft>
                <a:spcPts val="0"/>
              </a:spcAft>
              <a:buClr>
                <a:schemeClr val="lt1"/>
              </a:buClr>
              <a:buSzPts val="2400"/>
              <a:buNone/>
            </a:pPr>
            <a:r>
              <a:rPr lang="de-DE" b="1" dirty="0">
                <a:solidFill>
                  <a:schemeClr val="lt1"/>
                </a:solidFill>
                <a:latin typeface="Arial"/>
                <a:ea typeface="Arial"/>
                <a:cs typeface="Arial"/>
                <a:sym typeface="Wingdings" panose="05000000000000000000" pitchFamily="2" charset="2"/>
              </a:rPr>
              <a:t> </a:t>
            </a:r>
            <a:r>
              <a:rPr lang="de-DE" b="1" dirty="0">
                <a:solidFill>
                  <a:schemeClr val="lt1"/>
                </a:solidFill>
                <a:latin typeface="Arial"/>
                <a:ea typeface="Arial"/>
                <a:cs typeface="Arial"/>
                <a:sym typeface="Arial"/>
              </a:rPr>
              <a:t>This </a:t>
            </a:r>
            <a:r>
              <a:rPr lang="de-DE" b="1" dirty="0" err="1">
                <a:solidFill>
                  <a:schemeClr val="lt1"/>
                </a:solidFill>
                <a:latin typeface="Arial"/>
                <a:ea typeface="Arial"/>
                <a:cs typeface="Arial"/>
                <a:sym typeface="Arial"/>
              </a:rPr>
              <a:t>is</a:t>
            </a:r>
            <a:r>
              <a:rPr lang="de-DE" b="1" dirty="0">
                <a:solidFill>
                  <a:schemeClr val="lt1"/>
                </a:solidFill>
                <a:latin typeface="Arial"/>
                <a:ea typeface="Arial"/>
                <a:cs typeface="Arial"/>
                <a:sym typeface="Arial"/>
              </a:rPr>
              <a:t> not </a:t>
            </a:r>
            <a:r>
              <a:rPr lang="de-DE" b="1" dirty="0" err="1">
                <a:solidFill>
                  <a:schemeClr val="lt1"/>
                </a:solidFill>
                <a:latin typeface="Arial"/>
                <a:ea typeface="Arial"/>
                <a:cs typeface="Arial"/>
                <a:sym typeface="Arial"/>
              </a:rPr>
              <a:t>failure</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it</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is</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part</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of</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the</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process</a:t>
            </a:r>
            <a:r>
              <a:rPr lang="de-DE" b="1" dirty="0">
                <a:solidFill>
                  <a:schemeClr val="lt1"/>
                </a:solidFill>
                <a:latin typeface="Arial"/>
                <a:ea typeface="Arial"/>
                <a:cs typeface="Arial"/>
                <a:sym typeface="Arial"/>
              </a:rPr>
              <a:t>. </a:t>
            </a:r>
            <a:endParaRPr dirty="0"/>
          </a:p>
          <a:p>
            <a:pPr marL="419100" lvl="0" indent="-342900" algn="just" rtl="0">
              <a:lnSpc>
                <a:spcPct val="115000"/>
              </a:lnSpc>
              <a:spcBef>
                <a:spcPts val="1000"/>
              </a:spcBef>
              <a:spcAft>
                <a:spcPts val="0"/>
              </a:spcAft>
              <a:buClr>
                <a:schemeClr val="lt1"/>
              </a:buClr>
              <a:buSzPts val="2400"/>
              <a:buChar char="•"/>
            </a:pPr>
            <a:r>
              <a:rPr lang="de-DE" b="1" dirty="0">
                <a:solidFill>
                  <a:schemeClr val="lt1"/>
                </a:solidFill>
                <a:latin typeface="Arial"/>
                <a:ea typeface="Arial"/>
                <a:cs typeface="Arial"/>
                <a:sym typeface="Arial"/>
              </a:rPr>
              <a:t>A </a:t>
            </a:r>
            <a:r>
              <a:rPr lang="de-DE" b="1" dirty="0" err="1">
                <a:solidFill>
                  <a:schemeClr val="lt1"/>
                </a:solidFill>
                <a:latin typeface="Arial"/>
                <a:ea typeface="Arial"/>
                <a:cs typeface="Arial"/>
                <a:sym typeface="Arial"/>
              </a:rPr>
              <a:t>researcher</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who</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works</a:t>
            </a:r>
            <a:r>
              <a:rPr lang="de-DE" b="1" dirty="0">
                <a:solidFill>
                  <a:schemeClr val="lt1"/>
                </a:solidFill>
                <a:latin typeface="Arial"/>
                <a:ea typeface="Arial"/>
                <a:cs typeface="Arial"/>
                <a:sym typeface="Arial"/>
              </a:rPr>
              <a:t> in </a:t>
            </a:r>
            <a:r>
              <a:rPr lang="de-DE" b="1" dirty="0" err="1">
                <a:solidFill>
                  <a:schemeClr val="lt1"/>
                </a:solidFill>
                <a:latin typeface="Arial"/>
                <a:ea typeface="Arial"/>
                <a:cs typeface="Arial"/>
                <a:sym typeface="Arial"/>
              </a:rPr>
              <a:t>isolation</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is</a:t>
            </a:r>
            <a:r>
              <a:rPr lang="de-DE" b="1" dirty="0">
                <a:solidFill>
                  <a:schemeClr val="lt1"/>
                </a:solidFill>
                <a:latin typeface="Arial"/>
                <a:ea typeface="Arial"/>
                <a:cs typeface="Arial"/>
                <a:sym typeface="Arial"/>
              </a:rPr>
              <a:t> a </a:t>
            </a:r>
            <a:r>
              <a:rPr lang="de-DE" b="1" dirty="0" err="1">
                <a:solidFill>
                  <a:schemeClr val="lt1"/>
                </a:solidFill>
                <a:latin typeface="Arial"/>
                <a:ea typeface="Arial"/>
                <a:cs typeface="Arial"/>
                <a:sym typeface="Arial"/>
              </a:rPr>
              <a:t>researcher</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who</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is</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doomed</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to</a:t>
            </a:r>
            <a:r>
              <a:rPr lang="de-DE" b="1" dirty="0">
                <a:solidFill>
                  <a:schemeClr val="lt1"/>
                </a:solidFill>
                <a:latin typeface="Arial"/>
                <a:ea typeface="Arial"/>
                <a:cs typeface="Arial"/>
                <a:sym typeface="Arial"/>
              </a:rPr>
              <a:t> fail. </a:t>
            </a:r>
            <a:endParaRPr dirty="0"/>
          </a:p>
          <a:p>
            <a:pPr marL="419100" lvl="0" indent="-342900" algn="just" rtl="0">
              <a:lnSpc>
                <a:spcPct val="115000"/>
              </a:lnSpc>
              <a:spcBef>
                <a:spcPts val="1000"/>
              </a:spcBef>
              <a:spcAft>
                <a:spcPts val="0"/>
              </a:spcAft>
              <a:buClr>
                <a:schemeClr val="lt1"/>
              </a:buClr>
              <a:buSzPts val="2400"/>
              <a:buChar char="•"/>
            </a:pPr>
            <a:r>
              <a:rPr lang="de-DE" b="1" dirty="0" err="1">
                <a:solidFill>
                  <a:schemeClr val="lt1"/>
                </a:solidFill>
                <a:latin typeface="Arial"/>
                <a:ea typeface="Arial"/>
                <a:cs typeface="Arial"/>
                <a:sym typeface="Arial"/>
              </a:rPr>
              <a:t>Knowing</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how</a:t>
            </a:r>
            <a:r>
              <a:rPr lang="de-DE" b="1" dirty="0">
                <a:solidFill>
                  <a:schemeClr val="lt1"/>
                </a:solidFill>
                <a:latin typeface="Arial"/>
                <a:ea typeface="Arial"/>
                <a:cs typeface="Arial"/>
                <a:sym typeface="Arial"/>
              </a:rPr>
              <a:t> and </a:t>
            </a:r>
            <a:r>
              <a:rPr lang="de-DE" b="1" dirty="0" err="1">
                <a:solidFill>
                  <a:schemeClr val="lt1"/>
                </a:solidFill>
                <a:latin typeface="Arial"/>
                <a:ea typeface="Arial"/>
                <a:cs typeface="Arial"/>
                <a:sym typeface="Arial"/>
              </a:rPr>
              <a:t>where</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to</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ask</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for</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help</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is</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the</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most</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critical</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skill</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we</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can</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teach</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you</a:t>
            </a:r>
            <a:r>
              <a:rPr lang="de-DE" b="1" dirty="0">
                <a:solidFill>
                  <a:schemeClr val="lt1"/>
                </a:solidFill>
                <a:latin typeface="Arial"/>
                <a:ea typeface="Arial"/>
                <a:cs typeface="Arial"/>
                <a:sym typeface="Arial"/>
              </a:rPr>
              <a:t>.</a:t>
            </a:r>
            <a:endParaRPr b="1" dirty="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6">
                                            <p:txEl>
                                              <p:pRg st="0" end="0"/>
                                            </p:txEl>
                                          </p:spTgt>
                                        </p:tgtEl>
                                        <p:attrNameLst>
                                          <p:attrName>style.visibility</p:attrName>
                                        </p:attrNameLst>
                                      </p:cBhvr>
                                      <p:to>
                                        <p:strVal val="visible"/>
                                      </p:to>
                                    </p:set>
                                    <p:animEffect transition="in" filter="fade">
                                      <p:cBhvr>
                                        <p:cTn id="7" dur="500"/>
                                        <p:tgtEl>
                                          <p:spTgt spid="4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6">
                                            <p:txEl>
                                              <p:pRg st="1" end="1"/>
                                            </p:txEl>
                                          </p:spTgt>
                                        </p:tgtEl>
                                        <p:attrNameLst>
                                          <p:attrName>style.visibility</p:attrName>
                                        </p:attrNameLst>
                                      </p:cBhvr>
                                      <p:to>
                                        <p:strVal val="visible"/>
                                      </p:to>
                                    </p:set>
                                    <p:animEffect transition="in" filter="fade">
                                      <p:cBhvr>
                                        <p:cTn id="12" dur="500"/>
                                        <p:tgtEl>
                                          <p:spTgt spid="43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6">
                                            <p:txEl>
                                              <p:pRg st="2" end="2"/>
                                            </p:txEl>
                                          </p:spTgt>
                                        </p:tgtEl>
                                        <p:attrNameLst>
                                          <p:attrName>style.visibility</p:attrName>
                                        </p:attrNameLst>
                                      </p:cBhvr>
                                      <p:to>
                                        <p:strVal val="visible"/>
                                      </p:to>
                                    </p:set>
                                    <p:animEffect transition="in" filter="fade">
                                      <p:cBhvr>
                                        <p:cTn id="17" dur="500"/>
                                        <p:tgtEl>
                                          <p:spTgt spid="43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6">
                                            <p:txEl>
                                              <p:pRg st="3" end="3"/>
                                            </p:txEl>
                                          </p:spTgt>
                                        </p:tgtEl>
                                        <p:attrNameLst>
                                          <p:attrName>style.visibility</p:attrName>
                                        </p:attrNameLst>
                                      </p:cBhvr>
                                      <p:to>
                                        <p:strVal val="visible"/>
                                      </p:to>
                                    </p:set>
                                    <p:animEffect transition="in" filter="fade">
                                      <p:cBhvr>
                                        <p:cTn id="22" dur="500"/>
                                        <p:tgtEl>
                                          <p:spTgt spid="43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36">
                                            <p:txEl>
                                              <p:pRg st="4" end="4"/>
                                            </p:txEl>
                                          </p:spTgt>
                                        </p:tgtEl>
                                        <p:attrNameLst>
                                          <p:attrName>style.visibility</p:attrName>
                                        </p:attrNameLst>
                                      </p:cBhvr>
                                      <p:to>
                                        <p:strVal val="visible"/>
                                      </p:to>
                                    </p:set>
                                    <p:animEffect transition="in" filter="fade">
                                      <p:cBhvr>
                                        <p:cTn id="27" dur="500"/>
                                        <p:tgtEl>
                                          <p:spTgt spid="4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4"/>
          <p:cNvPicPr preferRelativeResize="0"/>
          <p:nvPr/>
        </p:nvPicPr>
        <p:blipFill rotWithShape="1">
          <a:blip r:embed="rId3">
            <a:alphaModFix/>
          </a:blip>
          <a:srcRect r="56463"/>
          <a:stretch/>
        </p:blipFill>
        <p:spPr>
          <a:xfrm flipH="1">
            <a:off x="-12703" y="0"/>
            <a:ext cx="2868045" cy="6857999"/>
          </a:xfrm>
          <a:prstGeom prst="rect">
            <a:avLst/>
          </a:prstGeom>
          <a:noFill/>
          <a:ln>
            <a:noFill/>
          </a:ln>
        </p:spPr>
      </p:pic>
      <p:pic>
        <p:nvPicPr>
          <p:cNvPr id="118" name="Google Shape;118;p4"/>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119" name="Google Shape;119;p4"/>
          <p:cNvSpPr/>
          <p:nvPr/>
        </p:nvSpPr>
        <p:spPr>
          <a:xfrm>
            <a:off x="3768275" y="67475"/>
            <a:ext cx="37923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de-DE" sz="3600" b="1" i="0" u="none" strike="noStrike" cap="none">
                <a:solidFill>
                  <a:srgbClr val="FFFF00"/>
                </a:solidFill>
                <a:latin typeface="Arial"/>
                <a:ea typeface="Arial"/>
                <a:cs typeface="Arial"/>
                <a:sym typeface="Arial"/>
              </a:rPr>
              <a:t>Icebreaker</a:t>
            </a:r>
            <a:endParaRPr sz="1400" b="0" i="0" u="none" strike="noStrike" cap="none">
              <a:solidFill>
                <a:srgbClr val="FFFF00"/>
              </a:solidFill>
              <a:latin typeface="Arial"/>
              <a:ea typeface="Arial"/>
              <a:cs typeface="Arial"/>
              <a:sym typeface="Arial"/>
            </a:endParaRPr>
          </a:p>
        </p:txBody>
      </p:sp>
      <p:sp>
        <p:nvSpPr>
          <p:cNvPr id="120" name="Google Shape;120;p4"/>
          <p:cNvSpPr/>
          <p:nvPr/>
        </p:nvSpPr>
        <p:spPr>
          <a:xfrm>
            <a:off x="225425" y="713675"/>
            <a:ext cx="11647200" cy="59823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de-DE" sz="3200" b="1" i="0" u="none" strike="noStrike" cap="none">
                <a:solidFill>
                  <a:schemeClr val="lt1"/>
                </a:solidFill>
                <a:latin typeface="Arial"/>
                <a:ea typeface="Arial"/>
                <a:cs typeface="Arial"/>
                <a:sym typeface="Arial"/>
              </a:rPr>
              <a:t>Three-Word Memoirs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chemeClr val="lt1"/>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1800"/>
              <a:buFont typeface="Arial"/>
              <a:buNone/>
            </a:pPr>
            <a:r>
              <a:rPr lang="de-DE" sz="1800" b="1" i="0" u="none" strike="noStrike" cap="none">
                <a:solidFill>
                  <a:schemeClr val="lt1"/>
                </a:solidFill>
                <a:latin typeface="Arial"/>
                <a:ea typeface="Arial"/>
                <a:cs typeface="Arial"/>
                <a:sym typeface="Arial"/>
              </a:rPr>
              <a:t>Goal: Share your partner's story in just 3 words!</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1800"/>
              <a:buFont typeface="Arial"/>
              <a:buNone/>
            </a:pPr>
            <a:endParaRPr sz="1800" b="1" i="0" u="none" strike="noStrike" cap="none">
              <a:solidFill>
                <a:schemeClr val="lt1"/>
              </a:solidFill>
              <a:latin typeface="Arial"/>
              <a:ea typeface="Arial"/>
              <a:cs typeface="Arial"/>
              <a:sym typeface="Arial"/>
            </a:endParaRPr>
          </a:p>
          <a:p>
            <a:pPr marL="1200150" marR="0" lvl="2" indent="-285750" algn="l" rtl="0">
              <a:lnSpc>
                <a:spcPct val="100000"/>
              </a:lnSpc>
              <a:spcBef>
                <a:spcPts val="0"/>
              </a:spcBef>
              <a:spcAft>
                <a:spcPts val="0"/>
              </a:spcAft>
              <a:buClr>
                <a:schemeClr val="lt1"/>
              </a:buClr>
              <a:buSzPts val="1800"/>
              <a:buFont typeface="Arial"/>
              <a:buChar char="•"/>
            </a:pPr>
            <a:r>
              <a:rPr lang="de-DE" sz="1800" b="1" i="0" u="none" strike="noStrike" cap="none">
                <a:solidFill>
                  <a:schemeClr val="lt1"/>
                </a:solidFill>
                <a:latin typeface="Arial"/>
                <a:ea typeface="Arial"/>
                <a:cs typeface="Arial"/>
                <a:sym typeface="Arial"/>
              </a:rPr>
              <a:t>Step 1: Think of 3 words that summarize your life or personality.</a:t>
            </a:r>
            <a:endParaRPr sz="1400" b="0" i="0" u="none" strike="noStrike" cap="none">
              <a:solidFill>
                <a:srgbClr val="000000"/>
              </a:solidFill>
              <a:latin typeface="Arial"/>
              <a:ea typeface="Arial"/>
              <a:cs typeface="Arial"/>
              <a:sym typeface="Arial"/>
            </a:endParaRPr>
          </a:p>
          <a:p>
            <a:pPr marL="914400" marR="0" lvl="2" indent="0" algn="l" rtl="0">
              <a:lnSpc>
                <a:spcPct val="100000"/>
              </a:lnSpc>
              <a:spcBef>
                <a:spcPts val="0"/>
              </a:spcBef>
              <a:spcAft>
                <a:spcPts val="0"/>
              </a:spcAft>
              <a:buClr>
                <a:srgbClr val="000000"/>
              </a:buClr>
              <a:buSzPts val="1800"/>
              <a:buFont typeface="Arial"/>
              <a:buNone/>
            </a:pPr>
            <a:endParaRPr sz="1800" b="1" i="0" u="none" strike="noStrike" cap="none">
              <a:solidFill>
                <a:schemeClr val="lt1"/>
              </a:solidFill>
              <a:latin typeface="Arial"/>
              <a:ea typeface="Arial"/>
              <a:cs typeface="Arial"/>
              <a:sym typeface="Arial"/>
            </a:endParaRPr>
          </a:p>
          <a:p>
            <a:pPr marL="1200150" marR="0" lvl="2" indent="-285750" algn="l" rtl="0">
              <a:lnSpc>
                <a:spcPct val="100000"/>
              </a:lnSpc>
              <a:spcBef>
                <a:spcPts val="0"/>
              </a:spcBef>
              <a:spcAft>
                <a:spcPts val="0"/>
              </a:spcAft>
              <a:buClr>
                <a:schemeClr val="lt1"/>
              </a:buClr>
              <a:buSzPts val="1800"/>
              <a:buFont typeface="Arial"/>
              <a:buChar char="•"/>
            </a:pPr>
            <a:r>
              <a:rPr lang="de-DE" sz="1800" b="1" i="0" u="none" strike="noStrike" cap="none">
                <a:solidFill>
                  <a:schemeClr val="lt1"/>
                </a:solidFill>
                <a:latin typeface="Arial"/>
                <a:ea typeface="Arial"/>
                <a:cs typeface="Arial"/>
                <a:sym typeface="Arial"/>
              </a:rPr>
              <a:t>Step 2: Parter up and share your 3 words with your partner.</a:t>
            </a:r>
            <a:endParaRPr sz="1400" b="0" i="0" u="none" strike="noStrike" cap="none">
              <a:solidFill>
                <a:srgbClr val="000000"/>
              </a:solidFill>
              <a:latin typeface="Arial"/>
              <a:ea typeface="Arial"/>
              <a:cs typeface="Arial"/>
              <a:sym typeface="Arial"/>
            </a:endParaRPr>
          </a:p>
          <a:p>
            <a:pPr marL="914400" marR="0" lvl="2" indent="0" algn="l" rtl="0">
              <a:lnSpc>
                <a:spcPct val="100000"/>
              </a:lnSpc>
              <a:spcBef>
                <a:spcPts val="0"/>
              </a:spcBef>
              <a:spcAft>
                <a:spcPts val="0"/>
              </a:spcAft>
              <a:buClr>
                <a:srgbClr val="000000"/>
              </a:buClr>
              <a:buSzPts val="1800"/>
              <a:buFont typeface="Arial"/>
              <a:buNone/>
            </a:pPr>
            <a:endParaRPr sz="1800" b="1" i="0" u="none" strike="noStrike" cap="none">
              <a:solidFill>
                <a:schemeClr val="lt1"/>
              </a:solidFill>
              <a:latin typeface="Arial"/>
              <a:ea typeface="Arial"/>
              <a:cs typeface="Arial"/>
              <a:sym typeface="Arial"/>
            </a:endParaRPr>
          </a:p>
          <a:p>
            <a:pPr marL="1200150" marR="0" lvl="2" indent="-285750" algn="l" rtl="0">
              <a:lnSpc>
                <a:spcPct val="100000"/>
              </a:lnSpc>
              <a:spcBef>
                <a:spcPts val="0"/>
              </a:spcBef>
              <a:spcAft>
                <a:spcPts val="0"/>
              </a:spcAft>
              <a:buClr>
                <a:schemeClr val="lt1"/>
              </a:buClr>
              <a:buSzPts val="1800"/>
              <a:buFont typeface="Arial"/>
              <a:buChar char="•"/>
            </a:pPr>
            <a:r>
              <a:rPr lang="de-DE" sz="1800" b="1" i="0" u="none" strike="noStrike" cap="none">
                <a:solidFill>
                  <a:schemeClr val="lt1"/>
                </a:solidFill>
                <a:latin typeface="Arial"/>
                <a:ea typeface="Arial"/>
                <a:cs typeface="Arial"/>
                <a:sym typeface="Arial"/>
              </a:rPr>
              <a:t>Step 3: Explain the meaning behind your words. Why these?</a:t>
            </a:r>
            <a:endParaRPr sz="18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chemeClr val="lt1"/>
              </a:solidFill>
              <a:latin typeface="Arial"/>
              <a:ea typeface="Arial"/>
              <a:cs typeface="Arial"/>
              <a:sym typeface="Arial"/>
            </a:endParaRPr>
          </a:p>
          <a:p>
            <a:pPr marL="1200150" marR="0" lvl="2" indent="-285750" algn="l" rtl="0">
              <a:lnSpc>
                <a:spcPct val="100000"/>
              </a:lnSpc>
              <a:spcBef>
                <a:spcPts val="0"/>
              </a:spcBef>
              <a:spcAft>
                <a:spcPts val="0"/>
              </a:spcAft>
              <a:buClr>
                <a:schemeClr val="lt1"/>
              </a:buClr>
              <a:buSzPts val="1800"/>
              <a:buFont typeface="Arial"/>
              <a:buChar char="•"/>
            </a:pPr>
            <a:r>
              <a:rPr lang="de-DE" sz="1800" b="1" i="0" u="none" strike="noStrike" cap="none">
                <a:solidFill>
                  <a:schemeClr val="lt1"/>
                </a:solidFill>
                <a:latin typeface="Arial"/>
                <a:ea typeface="Arial"/>
                <a:cs typeface="Arial"/>
                <a:sym typeface="Arial"/>
              </a:rPr>
              <a:t>Step 4: Your partner will present you to the group.</a:t>
            </a:r>
            <a:endParaRPr sz="1800" b="1" i="0" u="none" strike="noStrike" cap="none">
              <a:solidFill>
                <a:schemeClr val="lt1"/>
              </a:solidFill>
              <a:latin typeface="Arial"/>
              <a:ea typeface="Arial"/>
              <a:cs typeface="Arial"/>
              <a:sym typeface="Arial"/>
            </a:endParaRPr>
          </a:p>
        </p:txBody>
      </p:sp>
      <p:pic>
        <p:nvPicPr>
          <p:cNvPr id="121" name="Google Shape;121;p4"/>
          <p:cNvPicPr preferRelativeResize="0"/>
          <p:nvPr/>
        </p:nvPicPr>
        <p:blipFill rotWithShape="1">
          <a:blip r:embed="rId4">
            <a:alphaModFix/>
          </a:blip>
          <a:srcRect/>
          <a:stretch/>
        </p:blipFill>
        <p:spPr>
          <a:xfrm>
            <a:off x="8098574" y="3117012"/>
            <a:ext cx="3325396" cy="3225634"/>
          </a:xfrm>
          <a:prstGeom prst="rect">
            <a:avLst/>
          </a:prstGeom>
          <a:noFill/>
          <a:ln>
            <a:noFill/>
          </a:ln>
        </p:spPr>
      </p:pic>
      <p:pic>
        <p:nvPicPr>
          <p:cNvPr id="122" name="Google Shape;122;p4"/>
          <p:cNvPicPr preferRelativeResize="0"/>
          <p:nvPr/>
        </p:nvPicPr>
        <p:blipFill rotWithShape="1">
          <a:blip r:embed="rId5">
            <a:alphaModFix/>
          </a:blip>
          <a:srcRect/>
          <a:stretch/>
        </p:blipFill>
        <p:spPr>
          <a:xfrm>
            <a:off x="225425" y="4853336"/>
            <a:ext cx="1644238" cy="1752758"/>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pic>
        <p:nvPicPr>
          <p:cNvPr id="441" name="Google Shape;441;p39"/>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442" name="Google Shape;442;p39"/>
          <p:cNvSpPr/>
          <p:nvPr/>
        </p:nvSpPr>
        <p:spPr>
          <a:xfrm>
            <a:off x="-12700" y="0"/>
            <a:ext cx="12204600" cy="1077300"/>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Finding help and resources for programming questions</a:t>
            </a:r>
            <a:endParaRPr sz="2800" b="1" i="0" u="none" strike="noStrike" cap="none">
              <a:solidFill>
                <a:schemeClr val="lt1"/>
              </a:solidFill>
              <a:latin typeface="Arial"/>
              <a:ea typeface="Arial"/>
              <a:cs typeface="Arial"/>
              <a:sym typeface="Arial"/>
            </a:endParaRPr>
          </a:p>
        </p:txBody>
      </p:sp>
      <p:sp>
        <p:nvSpPr>
          <p:cNvPr id="443" name="Google Shape;443;p39"/>
          <p:cNvSpPr txBox="1">
            <a:spLocks noGrp="1"/>
          </p:cNvSpPr>
          <p:nvPr>
            <p:ph type="body" idx="1"/>
          </p:nvPr>
        </p:nvSpPr>
        <p:spPr>
          <a:xfrm>
            <a:off x="127550" y="1409446"/>
            <a:ext cx="11771700" cy="4625594"/>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1000"/>
              </a:spcBef>
              <a:spcAft>
                <a:spcPts val="0"/>
              </a:spcAft>
              <a:buSzPts val="1800"/>
              <a:buNone/>
            </a:pPr>
            <a:r>
              <a:rPr lang="de-DE" sz="3200" b="1" dirty="0">
                <a:solidFill>
                  <a:srgbClr val="FFFF00"/>
                </a:solidFill>
                <a:latin typeface="Arial"/>
                <a:ea typeface="Arial"/>
                <a:cs typeface="Arial"/>
                <a:sym typeface="Arial"/>
              </a:rPr>
              <a:t>TASK: </a:t>
            </a:r>
            <a:r>
              <a:rPr lang="de-DE" sz="3200" b="1" dirty="0">
                <a:solidFill>
                  <a:schemeClr val="lt1"/>
                </a:solidFill>
                <a:latin typeface="Arial"/>
                <a:ea typeface="Arial"/>
                <a:cs typeface="Arial"/>
                <a:sym typeface="Arial"/>
              </a:rPr>
              <a:t>Building </a:t>
            </a:r>
            <a:r>
              <a:rPr lang="de-DE" sz="3200" b="1" dirty="0" err="1">
                <a:solidFill>
                  <a:schemeClr val="lt1"/>
                </a:solidFill>
                <a:latin typeface="Arial"/>
                <a:ea typeface="Arial"/>
                <a:cs typeface="Arial"/>
                <a:sym typeface="Arial"/>
              </a:rPr>
              <a:t>Your</a:t>
            </a:r>
            <a:r>
              <a:rPr lang="de-DE" sz="3200" b="1" dirty="0">
                <a:solidFill>
                  <a:schemeClr val="lt1"/>
                </a:solidFill>
                <a:latin typeface="Arial"/>
                <a:ea typeface="Arial"/>
                <a:cs typeface="Arial"/>
                <a:sym typeface="Arial"/>
              </a:rPr>
              <a:t> 'Field Guide </a:t>
            </a:r>
            <a:r>
              <a:rPr lang="de-DE" sz="3200" b="1" dirty="0" err="1">
                <a:solidFill>
                  <a:schemeClr val="lt1"/>
                </a:solidFill>
                <a:latin typeface="Arial"/>
                <a:ea typeface="Arial"/>
                <a:cs typeface="Arial"/>
                <a:sym typeface="Arial"/>
              </a:rPr>
              <a:t>to</a:t>
            </a:r>
            <a:r>
              <a:rPr lang="de-DE" sz="3200" b="1" dirty="0">
                <a:solidFill>
                  <a:schemeClr val="lt1"/>
                </a:solidFill>
                <a:latin typeface="Arial"/>
                <a:ea typeface="Arial"/>
                <a:cs typeface="Arial"/>
                <a:sym typeface="Arial"/>
              </a:rPr>
              <a:t> </a:t>
            </a:r>
            <a:r>
              <a:rPr lang="de-DE" sz="3200" b="1" dirty="0" err="1">
                <a:solidFill>
                  <a:schemeClr val="lt1"/>
                </a:solidFill>
                <a:latin typeface="Arial"/>
                <a:ea typeface="Arial"/>
                <a:cs typeface="Arial"/>
                <a:sym typeface="Arial"/>
              </a:rPr>
              <a:t>Getting</a:t>
            </a:r>
            <a:r>
              <a:rPr lang="de-DE" sz="3200" b="1" dirty="0">
                <a:solidFill>
                  <a:schemeClr val="lt1"/>
                </a:solidFill>
                <a:latin typeface="Arial"/>
                <a:ea typeface="Arial"/>
                <a:cs typeface="Arial"/>
                <a:sym typeface="Arial"/>
              </a:rPr>
              <a:t> Help‘ (</a:t>
            </a:r>
            <a:r>
              <a:rPr lang="de-DE" sz="3200" b="1" dirty="0" err="1">
                <a:solidFill>
                  <a:schemeClr val="lt1"/>
                </a:solidFill>
                <a:latin typeface="Arial"/>
                <a:ea typeface="Arial"/>
                <a:cs typeface="Arial"/>
                <a:sym typeface="Arial"/>
              </a:rPr>
              <a:t>or</a:t>
            </a:r>
            <a:r>
              <a:rPr lang="de-DE" sz="3200" b="1" dirty="0">
                <a:solidFill>
                  <a:schemeClr val="lt1"/>
                </a:solidFill>
                <a:latin typeface="Arial"/>
                <a:ea typeface="Arial"/>
                <a:cs typeface="Arial"/>
                <a:sym typeface="Arial"/>
              </a:rPr>
              <a:t> EMERGENCY PROTOCOL)</a:t>
            </a:r>
            <a:endParaRPr dirty="0"/>
          </a:p>
          <a:p>
            <a:pPr marL="0" lvl="0" indent="0" algn="just" rtl="0">
              <a:lnSpc>
                <a:spcPct val="115000"/>
              </a:lnSpc>
              <a:spcBef>
                <a:spcPts val="1000"/>
              </a:spcBef>
              <a:spcAft>
                <a:spcPts val="0"/>
              </a:spcAft>
              <a:buSzPts val="1800"/>
              <a:buNone/>
            </a:pPr>
            <a:endParaRPr sz="2400" b="1" dirty="0">
              <a:solidFill>
                <a:schemeClr val="lt1"/>
              </a:solidFill>
              <a:latin typeface="Arial"/>
              <a:ea typeface="Arial"/>
              <a:cs typeface="Arial"/>
              <a:sym typeface="Arial"/>
            </a:endParaRPr>
          </a:p>
          <a:p>
            <a:pPr marL="457200" lvl="0" indent="-381000" algn="just" rtl="0">
              <a:lnSpc>
                <a:spcPct val="115000"/>
              </a:lnSpc>
              <a:spcBef>
                <a:spcPts val="1000"/>
              </a:spcBef>
              <a:spcAft>
                <a:spcPts val="0"/>
              </a:spcAft>
              <a:buClr>
                <a:schemeClr val="lt1"/>
              </a:buClr>
              <a:buSzPts val="2400"/>
              <a:buFont typeface="Cambria"/>
              <a:buChar char="•"/>
            </a:pPr>
            <a:r>
              <a:rPr lang="de-DE" b="1" dirty="0">
                <a:solidFill>
                  <a:schemeClr val="lt1"/>
                </a:solidFill>
                <a:latin typeface="Arial"/>
                <a:ea typeface="Arial"/>
                <a:cs typeface="Arial"/>
                <a:sym typeface="Arial"/>
              </a:rPr>
              <a:t>In </a:t>
            </a:r>
            <a:r>
              <a:rPr lang="de-DE" b="1" dirty="0" err="1">
                <a:solidFill>
                  <a:schemeClr val="lt1"/>
                </a:solidFill>
                <a:latin typeface="Arial"/>
                <a:ea typeface="Arial"/>
                <a:cs typeface="Arial"/>
                <a:sym typeface="Arial"/>
              </a:rPr>
              <a:t>pairs</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list</a:t>
            </a:r>
            <a:r>
              <a:rPr lang="de-DE" b="1" dirty="0">
                <a:solidFill>
                  <a:schemeClr val="lt1"/>
                </a:solidFill>
                <a:latin typeface="Arial"/>
                <a:ea typeface="Arial"/>
                <a:cs typeface="Arial"/>
                <a:sym typeface="Arial"/>
              </a:rPr>
              <a:t> at least </a:t>
            </a:r>
            <a:r>
              <a:rPr lang="de-DE" b="1" dirty="0" err="1">
                <a:solidFill>
                  <a:schemeClr val="lt1"/>
                </a:solidFill>
                <a:latin typeface="Arial"/>
                <a:ea typeface="Arial"/>
                <a:cs typeface="Arial"/>
                <a:sym typeface="Arial"/>
              </a:rPr>
              <a:t>five</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resources</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you</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would</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use</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if</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your</a:t>
            </a:r>
            <a:r>
              <a:rPr lang="de-DE" b="1" dirty="0">
                <a:solidFill>
                  <a:schemeClr val="lt1"/>
                </a:solidFill>
                <a:latin typeface="Arial"/>
                <a:ea typeface="Arial"/>
                <a:cs typeface="Arial"/>
                <a:sym typeface="Arial"/>
              </a:rPr>
              <a:t> R code was </a:t>
            </a:r>
            <a:r>
              <a:rPr lang="de-DE" b="1" dirty="0" err="1">
                <a:solidFill>
                  <a:schemeClr val="lt1"/>
                </a:solidFill>
                <a:latin typeface="Arial"/>
                <a:ea typeface="Arial"/>
                <a:cs typeface="Arial"/>
                <a:sym typeface="Arial"/>
              </a:rPr>
              <a:t>broken</a:t>
            </a:r>
            <a:r>
              <a:rPr lang="de-DE" b="1" dirty="0">
                <a:solidFill>
                  <a:schemeClr val="lt1"/>
                </a:solidFill>
                <a:latin typeface="Arial"/>
                <a:ea typeface="Arial"/>
                <a:cs typeface="Arial"/>
                <a:sym typeface="Arial"/>
              </a:rPr>
              <a:t> and </a:t>
            </a:r>
            <a:r>
              <a:rPr lang="de-DE" b="1" dirty="0" err="1">
                <a:solidFill>
                  <a:schemeClr val="lt1"/>
                </a:solidFill>
                <a:latin typeface="Arial"/>
                <a:ea typeface="Arial"/>
                <a:cs typeface="Arial"/>
                <a:sym typeface="Arial"/>
              </a:rPr>
              <a:t>you</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didn't</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know</a:t>
            </a:r>
            <a:r>
              <a:rPr lang="de-DE" b="1" dirty="0">
                <a:solidFill>
                  <a:schemeClr val="lt1"/>
                </a:solidFill>
                <a:latin typeface="Arial"/>
                <a:ea typeface="Arial"/>
                <a:cs typeface="Arial"/>
                <a:sym typeface="Arial"/>
              </a:rPr>
              <a:t> </a:t>
            </a:r>
            <a:r>
              <a:rPr lang="de-DE" b="1" dirty="0" err="1">
                <a:solidFill>
                  <a:schemeClr val="lt1"/>
                </a:solidFill>
                <a:latin typeface="Arial"/>
                <a:ea typeface="Arial"/>
                <a:cs typeface="Arial"/>
                <a:sym typeface="Arial"/>
              </a:rPr>
              <a:t>why</a:t>
            </a:r>
            <a:r>
              <a:rPr lang="de-DE" b="1" dirty="0">
                <a:solidFill>
                  <a:schemeClr val="lt1"/>
                </a:solidFill>
                <a:latin typeface="Arial"/>
                <a:ea typeface="Arial"/>
                <a:cs typeface="Arial"/>
                <a:sym typeface="Arial"/>
              </a:rPr>
              <a:t>. </a:t>
            </a:r>
            <a:r>
              <a:rPr lang="de-DE" b="1" i="1" dirty="0" err="1">
                <a:solidFill>
                  <a:schemeClr val="lt1"/>
                </a:solidFill>
                <a:latin typeface="Arial"/>
                <a:ea typeface="Arial"/>
                <a:cs typeface="Arial"/>
                <a:sym typeface="Arial"/>
              </a:rPr>
              <a:t>Where</a:t>
            </a:r>
            <a:r>
              <a:rPr lang="de-DE" b="1" i="1" dirty="0">
                <a:solidFill>
                  <a:schemeClr val="lt1"/>
                </a:solidFill>
                <a:latin typeface="Arial"/>
                <a:ea typeface="Arial"/>
                <a:cs typeface="Arial"/>
                <a:sym typeface="Arial"/>
              </a:rPr>
              <a:t> </a:t>
            </a:r>
            <a:r>
              <a:rPr lang="de-DE" b="1" i="1" dirty="0" err="1">
                <a:solidFill>
                  <a:schemeClr val="lt1"/>
                </a:solidFill>
                <a:latin typeface="Arial"/>
                <a:ea typeface="Arial"/>
                <a:cs typeface="Arial"/>
                <a:sym typeface="Arial"/>
              </a:rPr>
              <a:t>would</a:t>
            </a:r>
            <a:r>
              <a:rPr lang="de-DE" b="1" i="1" dirty="0">
                <a:solidFill>
                  <a:schemeClr val="lt1"/>
                </a:solidFill>
                <a:latin typeface="Arial"/>
                <a:ea typeface="Arial"/>
                <a:cs typeface="Arial"/>
                <a:sym typeface="Arial"/>
              </a:rPr>
              <a:t> </a:t>
            </a:r>
            <a:r>
              <a:rPr lang="de-DE" b="1" i="1" dirty="0" err="1">
                <a:solidFill>
                  <a:schemeClr val="lt1"/>
                </a:solidFill>
                <a:latin typeface="Arial"/>
                <a:ea typeface="Arial"/>
                <a:cs typeface="Arial"/>
                <a:sym typeface="Arial"/>
              </a:rPr>
              <a:t>you</a:t>
            </a:r>
            <a:r>
              <a:rPr lang="de-DE" b="1" i="1" dirty="0">
                <a:solidFill>
                  <a:schemeClr val="lt1"/>
                </a:solidFill>
                <a:latin typeface="Arial"/>
                <a:ea typeface="Arial"/>
                <a:cs typeface="Arial"/>
                <a:sym typeface="Arial"/>
              </a:rPr>
              <a:t> </a:t>
            </a:r>
            <a:r>
              <a:rPr lang="de-DE" b="1" i="1" dirty="0" err="1">
                <a:solidFill>
                  <a:schemeClr val="lt1"/>
                </a:solidFill>
                <a:latin typeface="Arial"/>
                <a:ea typeface="Arial"/>
                <a:cs typeface="Arial"/>
                <a:sym typeface="Arial"/>
              </a:rPr>
              <a:t>go</a:t>
            </a:r>
            <a:r>
              <a:rPr lang="de-DE" b="1" i="1" dirty="0">
                <a:solidFill>
                  <a:schemeClr val="lt1"/>
                </a:solidFill>
                <a:latin typeface="Arial"/>
                <a:ea typeface="Arial"/>
                <a:cs typeface="Arial"/>
                <a:sym typeface="Arial"/>
              </a:rPr>
              <a:t> </a:t>
            </a:r>
            <a:r>
              <a:rPr lang="de-DE" b="1" i="1" dirty="0" err="1">
                <a:solidFill>
                  <a:schemeClr val="lt1"/>
                </a:solidFill>
                <a:latin typeface="Arial"/>
                <a:ea typeface="Arial"/>
                <a:cs typeface="Arial"/>
                <a:sym typeface="Arial"/>
              </a:rPr>
              <a:t>for</a:t>
            </a:r>
            <a:r>
              <a:rPr lang="de-DE" b="1" i="1" dirty="0">
                <a:solidFill>
                  <a:schemeClr val="lt1"/>
                </a:solidFill>
                <a:latin typeface="Arial"/>
                <a:ea typeface="Arial"/>
                <a:cs typeface="Arial"/>
                <a:sym typeface="Arial"/>
              </a:rPr>
              <a:t> </a:t>
            </a:r>
            <a:r>
              <a:rPr lang="de-DE" b="1" i="1" dirty="0" err="1">
                <a:solidFill>
                  <a:schemeClr val="lt1"/>
                </a:solidFill>
                <a:latin typeface="Arial"/>
                <a:ea typeface="Arial"/>
                <a:cs typeface="Arial"/>
                <a:sym typeface="Arial"/>
              </a:rPr>
              <a:t>answers</a:t>
            </a:r>
            <a:r>
              <a:rPr lang="de-DE" b="1" i="1" dirty="0">
                <a:solidFill>
                  <a:schemeClr val="lt1"/>
                </a:solidFill>
                <a:latin typeface="Arial"/>
                <a:ea typeface="Arial"/>
                <a:cs typeface="Arial"/>
                <a:sym typeface="Arial"/>
              </a:rPr>
              <a:t>? </a:t>
            </a:r>
            <a:endParaRPr dirty="0"/>
          </a:p>
        </p:txBody>
      </p:sp>
      <p:pic>
        <p:nvPicPr>
          <p:cNvPr id="444" name="Google Shape;444;p39"/>
          <p:cNvPicPr preferRelativeResize="0"/>
          <p:nvPr/>
        </p:nvPicPr>
        <p:blipFill rotWithShape="1">
          <a:blip r:embed="rId4">
            <a:alphaModFix/>
          </a:blip>
          <a:srcRect/>
          <a:stretch/>
        </p:blipFill>
        <p:spPr>
          <a:xfrm>
            <a:off x="9800094" y="4365849"/>
            <a:ext cx="1920735" cy="2148901"/>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pic>
        <p:nvPicPr>
          <p:cNvPr id="449" name="Google Shape;449;p40"/>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450" name="Google Shape;450;p40"/>
          <p:cNvSpPr/>
          <p:nvPr/>
        </p:nvSpPr>
        <p:spPr>
          <a:xfrm>
            <a:off x="-12700" y="0"/>
            <a:ext cx="12204600" cy="1077300"/>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Finding help and resources for </a:t>
            </a:r>
            <a:endParaRPr/>
          </a:p>
          <a:p>
            <a:pPr marL="0" marR="0" lvl="1" indent="0" algn="ctr"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programming questions</a:t>
            </a:r>
            <a:endParaRPr sz="2800" b="1" i="0" u="none" strike="noStrike" cap="none">
              <a:solidFill>
                <a:schemeClr val="lt1"/>
              </a:solidFill>
              <a:latin typeface="Arial"/>
              <a:ea typeface="Arial"/>
              <a:cs typeface="Arial"/>
              <a:sym typeface="Arial"/>
            </a:endParaRPr>
          </a:p>
        </p:txBody>
      </p:sp>
      <p:sp>
        <p:nvSpPr>
          <p:cNvPr id="451" name="Google Shape;451;p40"/>
          <p:cNvSpPr txBox="1">
            <a:spLocks noGrp="1"/>
          </p:cNvSpPr>
          <p:nvPr>
            <p:ph type="body" idx="1"/>
          </p:nvPr>
        </p:nvSpPr>
        <p:spPr>
          <a:xfrm>
            <a:off x="89049" y="962525"/>
            <a:ext cx="11771700" cy="5293895"/>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chemeClr val="dk1"/>
              </a:buClr>
              <a:buSzPts val="1100"/>
              <a:buFont typeface="Arial"/>
              <a:buNone/>
            </a:pPr>
            <a:r>
              <a:rPr lang="de-DE" sz="2300" b="1">
                <a:solidFill>
                  <a:srgbClr val="00FFFF"/>
                </a:solidFill>
                <a:latin typeface="Arial"/>
                <a:ea typeface="Arial"/>
                <a:cs typeface="Arial"/>
                <a:sym typeface="Arial"/>
              </a:rPr>
              <a:t>The Bridge:</a:t>
            </a:r>
            <a:endParaRPr/>
          </a:p>
          <a:p>
            <a:pPr marL="0" lvl="0" indent="0" algn="just" rtl="0">
              <a:lnSpc>
                <a:spcPct val="100000"/>
              </a:lnSpc>
              <a:spcBef>
                <a:spcPts val="0"/>
              </a:spcBef>
              <a:spcAft>
                <a:spcPts val="0"/>
              </a:spcAft>
              <a:buClr>
                <a:schemeClr val="dk1"/>
              </a:buClr>
              <a:buSzPts val="1100"/>
              <a:buFont typeface="Arial"/>
              <a:buNone/>
            </a:pPr>
            <a:endParaRPr sz="2000" b="1">
              <a:solidFill>
                <a:schemeClr val="lt1"/>
              </a:solidFill>
              <a:latin typeface="Arial"/>
              <a:ea typeface="Arial"/>
              <a:cs typeface="Arial"/>
              <a:sym typeface="Arial"/>
            </a:endParaRPr>
          </a:p>
          <a:p>
            <a:pPr marL="457200" lvl="0" indent="-349250" algn="just" rtl="0">
              <a:lnSpc>
                <a:spcPct val="115000"/>
              </a:lnSpc>
              <a:spcBef>
                <a:spcPts val="0"/>
              </a:spcBef>
              <a:spcAft>
                <a:spcPts val="0"/>
              </a:spcAft>
              <a:buClr>
                <a:schemeClr val="lt1"/>
              </a:buClr>
              <a:buSzPts val="1900"/>
              <a:buFont typeface="Cambria"/>
              <a:buChar char="•"/>
            </a:pPr>
            <a:r>
              <a:rPr lang="de-DE" sz="1900" b="1">
                <a:solidFill>
                  <a:schemeClr val="lt1"/>
                </a:solidFill>
                <a:latin typeface="Arial"/>
                <a:ea typeface="Arial"/>
                <a:cs typeface="Arial"/>
                <a:sym typeface="Arial"/>
              </a:rPr>
              <a:t>Stack Overflow: The most important question-and-answer site for programmers. Your question has likely already been asked and answered here. Your first step should be to search it.</a:t>
            </a:r>
            <a:br>
              <a:rPr lang="de-DE" sz="1900" b="1">
                <a:solidFill>
                  <a:schemeClr val="lt1"/>
                </a:solidFill>
                <a:latin typeface="Arial"/>
                <a:ea typeface="Arial"/>
                <a:cs typeface="Arial"/>
                <a:sym typeface="Arial"/>
              </a:rPr>
            </a:br>
            <a:endParaRPr sz="1900" b="1">
              <a:solidFill>
                <a:schemeClr val="lt1"/>
              </a:solidFill>
              <a:latin typeface="Arial"/>
              <a:ea typeface="Arial"/>
              <a:cs typeface="Arial"/>
              <a:sym typeface="Arial"/>
            </a:endParaRPr>
          </a:p>
          <a:p>
            <a:pPr marL="457200" lvl="0" indent="-349250" algn="just" rtl="0">
              <a:lnSpc>
                <a:spcPct val="115000"/>
              </a:lnSpc>
              <a:spcBef>
                <a:spcPts val="0"/>
              </a:spcBef>
              <a:spcAft>
                <a:spcPts val="0"/>
              </a:spcAft>
              <a:buClr>
                <a:schemeClr val="lt1"/>
              </a:buClr>
              <a:buSzPts val="1900"/>
              <a:buFont typeface="Cambria"/>
              <a:buChar char="•"/>
            </a:pPr>
            <a:r>
              <a:rPr lang="de-DE" sz="1900" b="1">
                <a:solidFill>
                  <a:schemeClr val="lt1"/>
                </a:solidFill>
                <a:latin typeface="Arial"/>
                <a:ea typeface="Arial"/>
                <a:cs typeface="Arial"/>
                <a:sym typeface="Arial"/>
              </a:rPr>
              <a:t>R's built-in help and vignettes: R console, typing ?function_name (e.g., ?mean) will bring up the official documentation for that function.</a:t>
            </a:r>
            <a:endParaRPr/>
          </a:p>
          <a:p>
            <a:pPr marL="457200" lvl="0" indent="-228600" algn="just" rtl="0">
              <a:lnSpc>
                <a:spcPct val="115000"/>
              </a:lnSpc>
              <a:spcBef>
                <a:spcPts val="0"/>
              </a:spcBef>
              <a:spcAft>
                <a:spcPts val="0"/>
              </a:spcAft>
              <a:buClr>
                <a:schemeClr val="lt1"/>
              </a:buClr>
              <a:buSzPts val="1900"/>
              <a:buFont typeface="Cambria"/>
              <a:buNone/>
            </a:pPr>
            <a:endParaRPr sz="1900" b="1">
              <a:solidFill>
                <a:schemeClr val="lt1"/>
              </a:solidFill>
              <a:latin typeface="Arial"/>
              <a:ea typeface="Arial"/>
              <a:cs typeface="Arial"/>
              <a:sym typeface="Arial"/>
            </a:endParaRPr>
          </a:p>
          <a:p>
            <a:pPr marL="457200" lvl="0" indent="-349250" algn="just" rtl="0">
              <a:lnSpc>
                <a:spcPct val="115000"/>
              </a:lnSpc>
              <a:spcBef>
                <a:spcPts val="0"/>
              </a:spcBef>
              <a:spcAft>
                <a:spcPts val="0"/>
              </a:spcAft>
              <a:buClr>
                <a:schemeClr val="lt1"/>
              </a:buClr>
              <a:buSzPts val="1900"/>
              <a:buFont typeface="Cambria"/>
              <a:buChar char="•"/>
            </a:pPr>
            <a:r>
              <a:rPr lang="de-DE" sz="1900" b="1">
                <a:solidFill>
                  <a:schemeClr val="lt1"/>
                </a:solidFill>
                <a:latin typeface="Arial"/>
                <a:ea typeface="Arial"/>
                <a:cs typeface="Arial"/>
                <a:sym typeface="Arial"/>
              </a:rPr>
              <a:t>Ask a colleague </a:t>
            </a:r>
            <a:endParaRPr/>
          </a:p>
          <a:p>
            <a:pPr marL="457200" lvl="0" indent="-228600" algn="just" rtl="0">
              <a:lnSpc>
                <a:spcPct val="115000"/>
              </a:lnSpc>
              <a:spcBef>
                <a:spcPts val="0"/>
              </a:spcBef>
              <a:spcAft>
                <a:spcPts val="0"/>
              </a:spcAft>
              <a:buClr>
                <a:schemeClr val="lt1"/>
              </a:buClr>
              <a:buSzPts val="1900"/>
              <a:buFont typeface="Cambria"/>
              <a:buNone/>
            </a:pPr>
            <a:endParaRPr sz="1900" b="1">
              <a:solidFill>
                <a:schemeClr val="lt1"/>
              </a:solidFill>
              <a:latin typeface="Arial"/>
              <a:ea typeface="Arial"/>
              <a:cs typeface="Arial"/>
              <a:sym typeface="Arial"/>
            </a:endParaRPr>
          </a:p>
          <a:p>
            <a:pPr marL="457200" lvl="0" indent="-349250" algn="just" rtl="0">
              <a:lnSpc>
                <a:spcPct val="115000"/>
              </a:lnSpc>
              <a:spcBef>
                <a:spcPts val="0"/>
              </a:spcBef>
              <a:spcAft>
                <a:spcPts val="0"/>
              </a:spcAft>
              <a:buClr>
                <a:schemeClr val="lt1"/>
              </a:buClr>
              <a:buSzPts val="1900"/>
              <a:buFont typeface="Cambria"/>
              <a:buChar char="•"/>
            </a:pPr>
            <a:r>
              <a:rPr lang="de-DE" sz="1900" b="1">
                <a:solidFill>
                  <a:schemeClr val="lt1"/>
                </a:solidFill>
                <a:latin typeface="Arial"/>
                <a:ea typeface="Arial"/>
                <a:cs typeface="Arial"/>
                <a:sym typeface="Arial"/>
              </a:rPr>
              <a:t>Make a reproducible examples ("reprex"): When you do have to ask a question, the key is to make it easy for others to help you. This means providing a small, self-contained piece of code that demonstrates your problem, along with the data needed to run it.</a:t>
            </a:r>
            <a:endParaRPr/>
          </a:p>
          <a:p>
            <a:pPr marL="457200" lvl="0" indent="-228600" algn="just" rtl="0">
              <a:lnSpc>
                <a:spcPct val="115000"/>
              </a:lnSpc>
              <a:spcBef>
                <a:spcPts val="0"/>
              </a:spcBef>
              <a:spcAft>
                <a:spcPts val="0"/>
              </a:spcAft>
              <a:buClr>
                <a:schemeClr val="lt1"/>
              </a:buClr>
              <a:buSzPts val="1900"/>
              <a:buFont typeface="Cambria"/>
              <a:buNone/>
            </a:pPr>
            <a:endParaRPr sz="1900" b="1">
              <a:solidFill>
                <a:schemeClr val="lt1"/>
              </a:solidFill>
              <a:latin typeface="Arial"/>
              <a:ea typeface="Arial"/>
              <a:cs typeface="Arial"/>
              <a:sym typeface="Arial"/>
            </a:endParaRPr>
          </a:p>
          <a:p>
            <a:pPr marL="457200" lvl="0" indent="-349250" algn="just" rtl="0">
              <a:lnSpc>
                <a:spcPct val="115000"/>
              </a:lnSpc>
              <a:spcBef>
                <a:spcPts val="0"/>
              </a:spcBef>
              <a:spcAft>
                <a:spcPts val="0"/>
              </a:spcAft>
              <a:buClr>
                <a:schemeClr val="lt1"/>
              </a:buClr>
              <a:buSzPts val="1900"/>
              <a:buFont typeface="Cambria"/>
              <a:buChar char="•"/>
            </a:pPr>
            <a:r>
              <a:rPr lang="de-DE" sz="1900" b="1">
                <a:solidFill>
                  <a:schemeClr val="lt1"/>
                </a:solidFill>
                <a:latin typeface="Arial"/>
                <a:ea typeface="Arial"/>
                <a:cs typeface="Arial"/>
                <a:sym typeface="Arial"/>
              </a:rPr>
              <a:t>Large Language Models: ChatGPT and alikes, but with </a:t>
            </a:r>
            <a:r>
              <a:rPr lang="de-DE" sz="1900" b="1" i="1" u="sng">
                <a:solidFill>
                  <a:schemeClr val="lt1"/>
                </a:solidFill>
                <a:latin typeface="Arial"/>
                <a:ea typeface="Arial"/>
                <a:cs typeface="Arial"/>
                <a:sym typeface="Arial"/>
              </a:rPr>
              <a:t>CAUTION</a:t>
            </a:r>
            <a:r>
              <a:rPr lang="de-DE" sz="1900" b="1">
                <a:solidFill>
                  <a:schemeClr val="lt1"/>
                </a:solidFill>
                <a:latin typeface="Arial"/>
                <a:ea typeface="Arial"/>
                <a:cs typeface="Arial"/>
                <a:sym typeface="Arial"/>
              </a:rPr>
              <a:t>!</a:t>
            </a:r>
            <a:endParaRPr/>
          </a:p>
          <a:p>
            <a:pPr marL="457200" lvl="0" indent="-228600" algn="just" rtl="0">
              <a:lnSpc>
                <a:spcPct val="115000"/>
              </a:lnSpc>
              <a:spcBef>
                <a:spcPts val="0"/>
              </a:spcBef>
              <a:spcAft>
                <a:spcPts val="0"/>
              </a:spcAft>
              <a:buClr>
                <a:schemeClr val="lt1"/>
              </a:buClr>
              <a:buSzPts val="1900"/>
              <a:buFont typeface="Cambria"/>
              <a:buNone/>
            </a:pPr>
            <a:endParaRPr sz="1900" b="1">
              <a:solidFill>
                <a:schemeClr val="lt1"/>
              </a:solidFill>
              <a:latin typeface="Arial"/>
              <a:ea typeface="Arial"/>
              <a:cs typeface="Arial"/>
              <a:sym typeface="Arial"/>
            </a:endParaRPr>
          </a:p>
          <a:p>
            <a:pPr marL="457200" lvl="0" indent="-349250" algn="just" rtl="0">
              <a:lnSpc>
                <a:spcPct val="115000"/>
              </a:lnSpc>
              <a:spcBef>
                <a:spcPts val="0"/>
              </a:spcBef>
              <a:spcAft>
                <a:spcPts val="0"/>
              </a:spcAft>
              <a:buClr>
                <a:schemeClr val="lt1"/>
              </a:buClr>
              <a:buSzPts val="1900"/>
              <a:buFont typeface="Cambria"/>
              <a:buChar char="•"/>
            </a:pPr>
            <a:r>
              <a:rPr lang="de-DE" sz="1900" b="1">
                <a:solidFill>
                  <a:schemeClr val="lt1"/>
                </a:solidFill>
                <a:latin typeface="Arial"/>
                <a:ea typeface="Arial"/>
                <a:cs typeface="Arial"/>
                <a:sym typeface="Arial"/>
              </a:rPr>
              <a:t>Google it!</a:t>
            </a:r>
            <a:endParaRPr sz="1900" b="1">
              <a:solidFill>
                <a:schemeClr val="lt1"/>
              </a:solidFill>
              <a:latin typeface="Arial"/>
              <a:ea typeface="Arial"/>
              <a:cs typeface="Arial"/>
              <a:sym typeface="Arial"/>
            </a:endParaRPr>
          </a:p>
          <a:p>
            <a:pPr marL="457200" lvl="0" indent="-228600" algn="just" rtl="0">
              <a:lnSpc>
                <a:spcPct val="115000"/>
              </a:lnSpc>
              <a:spcBef>
                <a:spcPts val="0"/>
              </a:spcBef>
              <a:spcAft>
                <a:spcPts val="0"/>
              </a:spcAft>
              <a:buClr>
                <a:schemeClr val="lt1"/>
              </a:buClr>
              <a:buSzPts val="1900"/>
              <a:buFont typeface="Cambria"/>
              <a:buNone/>
            </a:pPr>
            <a:endParaRPr sz="1900" b="1">
              <a:solidFill>
                <a:schemeClr val="lt1"/>
              </a:solidFill>
              <a:latin typeface="Arial"/>
              <a:ea typeface="Arial"/>
              <a:cs typeface="Arial"/>
              <a:sym typeface="Arial"/>
            </a:endParaRPr>
          </a:p>
          <a:p>
            <a:pPr marL="107950" lvl="0" indent="0" algn="just" rtl="0">
              <a:lnSpc>
                <a:spcPct val="115000"/>
              </a:lnSpc>
              <a:spcBef>
                <a:spcPts val="0"/>
              </a:spcBef>
              <a:spcAft>
                <a:spcPts val="0"/>
              </a:spcAft>
              <a:buClr>
                <a:schemeClr val="lt1"/>
              </a:buClr>
              <a:buSzPts val="1900"/>
              <a:buNone/>
            </a:pPr>
            <a:endParaRPr sz="1900" b="1">
              <a:solidFill>
                <a:schemeClr val="lt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pic>
        <p:nvPicPr>
          <p:cNvPr id="456" name="Google Shape;456;p41"/>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457" name="Google Shape;457;p41"/>
          <p:cNvSpPr/>
          <p:nvPr/>
        </p:nvSpPr>
        <p:spPr>
          <a:xfrm>
            <a:off x="-12700" y="0"/>
            <a:ext cx="12204700" cy="646331"/>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Clr>
                <a:schemeClr val="dk1"/>
              </a:buClr>
              <a:buSzPts val="3600"/>
              <a:buFont typeface="Arial"/>
              <a:buNone/>
            </a:pPr>
            <a:r>
              <a:rPr lang="de-DE" sz="3600" b="1" i="0" u="none" strike="noStrike" cap="none">
                <a:solidFill>
                  <a:schemeClr val="lt1"/>
                </a:solidFill>
                <a:latin typeface="Arial"/>
                <a:ea typeface="Arial"/>
                <a:cs typeface="Arial"/>
                <a:sym typeface="Arial"/>
              </a:rPr>
              <a:t>Finding help and resources for programming questions</a:t>
            </a:r>
            <a:endParaRPr sz="28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p:txBody>
      </p:sp>
      <p:sp>
        <p:nvSpPr>
          <p:cNvPr id="458" name="Google Shape;458;p41"/>
          <p:cNvSpPr/>
          <p:nvPr/>
        </p:nvSpPr>
        <p:spPr>
          <a:xfrm>
            <a:off x="316225" y="874925"/>
            <a:ext cx="11536800" cy="5458200"/>
          </a:xfrm>
          <a:prstGeom prst="rect">
            <a:avLst/>
          </a:prstGeom>
          <a:noFill/>
          <a:ln>
            <a:noFill/>
          </a:ln>
        </p:spPr>
        <p:txBody>
          <a:bodyPr spcFirstLastPara="1" wrap="square" lIns="91425" tIns="45700" rIns="91425" bIns="45700" anchor="t" anchorCtr="0">
            <a:noAutofit/>
          </a:bodyPr>
          <a:lstStyle/>
          <a:p>
            <a:pPr marL="0" marR="0" lvl="1" indent="0" algn="just" rtl="0">
              <a:lnSpc>
                <a:spcPct val="100000"/>
              </a:lnSpc>
              <a:spcBef>
                <a:spcPts val="0"/>
              </a:spcBef>
              <a:spcAft>
                <a:spcPts val="0"/>
              </a:spcAft>
              <a:buClr>
                <a:srgbClr val="000000"/>
              </a:buClr>
              <a:buSzPts val="2400"/>
              <a:buFont typeface="Arial"/>
              <a:buNone/>
            </a:pPr>
            <a:r>
              <a:rPr lang="de-DE" sz="2400" b="1" i="0" u="none" strike="noStrike" cap="none">
                <a:solidFill>
                  <a:srgbClr val="FFFF00"/>
                </a:solidFill>
                <a:latin typeface="Arial"/>
                <a:ea typeface="Arial"/>
                <a:cs typeface="Arial"/>
                <a:sym typeface="Arial"/>
              </a:rPr>
              <a:t>TASK:</a:t>
            </a:r>
            <a:endParaRPr sz="2400" b="1" i="0" u="none" strike="noStrike" cap="none">
              <a:solidFill>
                <a:schemeClr val="lt1"/>
              </a:solidFill>
              <a:latin typeface="Arial"/>
              <a:ea typeface="Arial"/>
              <a:cs typeface="Arial"/>
              <a:sym typeface="Arial"/>
            </a:endParaRPr>
          </a:p>
          <a:p>
            <a:pPr marL="0" marR="0" lvl="1"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0" marR="0" lvl="1" indent="0" algn="just" rtl="0">
              <a:lnSpc>
                <a:spcPct val="100000"/>
              </a:lnSpc>
              <a:spcBef>
                <a:spcPts val="0"/>
              </a:spcBef>
              <a:spcAft>
                <a:spcPts val="0"/>
              </a:spcAft>
              <a:buClr>
                <a:srgbClr val="000000"/>
              </a:buClr>
              <a:buSzPts val="2400"/>
              <a:buFont typeface="Arial"/>
              <a:buNone/>
            </a:pPr>
            <a:r>
              <a:rPr lang="de-DE" sz="2400" b="1" i="0" u="none" strike="noStrike" cap="none">
                <a:solidFill>
                  <a:schemeClr val="lt1"/>
                </a:solidFill>
                <a:latin typeface="Arial"/>
                <a:ea typeface="Arial"/>
                <a:cs typeface="Arial"/>
                <a:sym typeface="Arial"/>
              </a:rPr>
              <a:t>Open a web browser.</a:t>
            </a:r>
            <a:endParaRPr sz="2400" b="1" i="0" u="none" strike="noStrike" cap="none">
              <a:solidFill>
                <a:schemeClr val="lt1"/>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419100" marR="0" lvl="0" indent="-342900" algn="just" rtl="0">
              <a:lnSpc>
                <a:spcPct val="100000"/>
              </a:lnSpc>
              <a:spcBef>
                <a:spcPts val="0"/>
              </a:spcBef>
              <a:spcAft>
                <a:spcPts val="0"/>
              </a:spcAft>
              <a:buClr>
                <a:schemeClr val="lt1"/>
              </a:buClr>
              <a:buSzPts val="2400"/>
              <a:buFont typeface="Arial"/>
              <a:buChar char="•"/>
            </a:pPr>
            <a:r>
              <a:rPr lang="de-DE" sz="2400" b="1" i="0" u="none" strike="noStrike" cap="none">
                <a:solidFill>
                  <a:schemeClr val="lt1"/>
                </a:solidFill>
                <a:latin typeface="Arial"/>
                <a:ea typeface="Arial"/>
                <a:cs typeface="Arial"/>
                <a:sym typeface="Arial"/>
              </a:rPr>
              <a:t>Go to Google and search for: </a:t>
            </a:r>
            <a:endParaRPr sz="2400" b="1" i="0" u="none" strike="noStrike" cap="none">
              <a:solidFill>
                <a:schemeClr val="lt1"/>
              </a:solidFill>
              <a:latin typeface="Arial"/>
              <a:ea typeface="Arial"/>
              <a:cs typeface="Arial"/>
              <a:sym typeface="Arial"/>
            </a:endParaRPr>
          </a:p>
          <a:p>
            <a:pPr marL="1257300" marR="0" lvl="0" indent="-342900" algn="just" rtl="0">
              <a:lnSpc>
                <a:spcPct val="100000"/>
              </a:lnSpc>
              <a:spcBef>
                <a:spcPts val="0"/>
              </a:spcBef>
              <a:spcAft>
                <a:spcPts val="0"/>
              </a:spcAft>
              <a:buClr>
                <a:srgbClr val="000000"/>
              </a:buClr>
              <a:buSzPts val="2400"/>
              <a:buFont typeface="Arial"/>
              <a:buChar char="•"/>
            </a:pPr>
            <a:r>
              <a:rPr lang="de-DE" sz="2400" b="1" i="0" u="none" strike="noStrike" cap="none">
                <a:solidFill>
                  <a:schemeClr val="lt1"/>
                </a:solidFill>
                <a:latin typeface="Arial"/>
                <a:ea typeface="Arial"/>
                <a:cs typeface="Arial"/>
                <a:sym typeface="Arial"/>
              </a:rPr>
              <a:t>"how to read a csv file in r stack overflow". </a:t>
            </a:r>
            <a:endParaRPr sz="2400" b="1" i="0" u="none" strike="noStrike" cap="none">
              <a:solidFill>
                <a:schemeClr val="lt1"/>
              </a:solidFill>
              <a:latin typeface="Arial"/>
              <a:ea typeface="Arial"/>
              <a:cs typeface="Arial"/>
              <a:sym typeface="Arial"/>
            </a:endParaRPr>
          </a:p>
          <a:p>
            <a:pPr marL="1257300" marR="0" lvl="0" indent="-19050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1257300" marR="0" lvl="0" indent="-342900" algn="just" rtl="0">
              <a:lnSpc>
                <a:spcPct val="100000"/>
              </a:lnSpc>
              <a:spcBef>
                <a:spcPts val="0"/>
              </a:spcBef>
              <a:spcAft>
                <a:spcPts val="0"/>
              </a:spcAft>
              <a:buClr>
                <a:srgbClr val="000000"/>
              </a:buClr>
              <a:buSzPts val="2400"/>
              <a:buFont typeface="Arial"/>
              <a:buChar char="•"/>
            </a:pPr>
            <a:r>
              <a:rPr lang="de-DE" sz="2400" b="1" i="0" u="none" strike="noStrike" cap="none">
                <a:solidFill>
                  <a:schemeClr val="lt1"/>
                </a:solidFill>
                <a:latin typeface="Arial"/>
                <a:ea typeface="Arial"/>
                <a:cs typeface="Arial"/>
                <a:sym typeface="Arial"/>
              </a:rPr>
              <a:t>Look at the top answer. Notice how the person asking the question provided a code snippet, and the person answering gave a clear solution with an explanation.</a:t>
            </a:r>
            <a:endParaRPr sz="2400" b="1" i="0" u="none" strike="noStrike" cap="none">
              <a:solidFill>
                <a:schemeClr val="lt1"/>
              </a:solidFill>
              <a:latin typeface="Arial"/>
              <a:ea typeface="Arial"/>
              <a:cs typeface="Arial"/>
              <a:sym typeface="Arial"/>
            </a:endParaRPr>
          </a:p>
          <a:p>
            <a:pPr marL="342900" marR="0" lvl="0" indent="-19050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419100" marR="0" lvl="0" indent="-342900" algn="just" rtl="0">
              <a:lnSpc>
                <a:spcPct val="100000"/>
              </a:lnSpc>
              <a:spcBef>
                <a:spcPts val="0"/>
              </a:spcBef>
              <a:spcAft>
                <a:spcPts val="0"/>
              </a:spcAft>
              <a:buClr>
                <a:schemeClr val="lt1"/>
              </a:buClr>
              <a:buSzPts val="2400"/>
              <a:buFont typeface="Arial"/>
              <a:buChar char="•"/>
            </a:pPr>
            <a:r>
              <a:rPr lang="de-DE" sz="2400" b="1" i="0" u="none" strike="noStrike" cap="none">
                <a:solidFill>
                  <a:schemeClr val="lt1"/>
                </a:solidFill>
                <a:latin typeface="Arial"/>
                <a:ea typeface="Arial"/>
                <a:cs typeface="Arial"/>
                <a:sym typeface="Arial"/>
              </a:rPr>
              <a:t>Now search for: "ggplot2 bar chart tutorial". Find a "vignette" or other long-form tutorial and skim through it.</a:t>
            </a:r>
            <a:endParaRPr sz="2400" b="1" i="0" u="none" strike="noStrike" cap="none">
              <a:solidFill>
                <a:schemeClr val="lt1"/>
              </a:solidFill>
              <a:latin typeface="Arial"/>
              <a:ea typeface="Arial"/>
              <a:cs typeface="Arial"/>
              <a:sym typeface="Arial"/>
            </a:endParaRPr>
          </a:p>
        </p:txBody>
      </p:sp>
      <p:pic>
        <p:nvPicPr>
          <p:cNvPr id="459" name="Google Shape;459;p41"/>
          <p:cNvPicPr preferRelativeResize="0"/>
          <p:nvPr/>
        </p:nvPicPr>
        <p:blipFill rotWithShape="1">
          <a:blip r:embed="rId4">
            <a:alphaModFix/>
          </a:blip>
          <a:srcRect/>
          <a:stretch/>
        </p:blipFill>
        <p:spPr>
          <a:xfrm>
            <a:off x="9861113" y="646331"/>
            <a:ext cx="2161399" cy="1616975"/>
          </a:xfrm>
          <a:prstGeom prst="rect">
            <a:avLst/>
          </a:prstGeom>
          <a:noFill/>
          <a:ln>
            <a:noFill/>
          </a:ln>
        </p:spPr>
      </p:pic>
      <p:pic>
        <p:nvPicPr>
          <p:cNvPr id="460" name="Google Shape;460;p41" title="10Min.png"/>
          <p:cNvPicPr preferRelativeResize="0"/>
          <p:nvPr/>
        </p:nvPicPr>
        <p:blipFill rotWithShape="1">
          <a:blip r:embed="rId5">
            <a:alphaModFix/>
          </a:blip>
          <a:srcRect/>
          <a:stretch/>
        </p:blipFill>
        <p:spPr>
          <a:xfrm>
            <a:off x="9160925" y="1278511"/>
            <a:ext cx="1276800" cy="142847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pic>
        <p:nvPicPr>
          <p:cNvPr id="465" name="Google Shape;465;p42"/>
          <p:cNvPicPr preferRelativeResize="0"/>
          <p:nvPr/>
        </p:nvPicPr>
        <p:blipFill rotWithShape="1">
          <a:blip r:embed="rId3">
            <a:alphaModFix/>
          </a:blip>
          <a:srcRect r="56463"/>
          <a:stretch/>
        </p:blipFill>
        <p:spPr>
          <a:xfrm flipH="1">
            <a:off x="-12702" y="0"/>
            <a:ext cx="12204702" cy="6857999"/>
          </a:xfrm>
          <a:prstGeom prst="rect">
            <a:avLst/>
          </a:prstGeom>
          <a:noFill/>
          <a:ln>
            <a:noFill/>
          </a:ln>
        </p:spPr>
      </p:pic>
      <p:sp>
        <p:nvSpPr>
          <p:cNvPr id="466" name="Google Shape;466;p42"/>
          <p:cNvSpPr/>
          <p:nvPr/>
        </p:nvSpPr>
        <p:spPr>
          <a:xfrm>
            <a:off x="-12700" y="0"/>
            <a:ext cx="12204600" cy="646200"/>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Clr>
                <a:schemeClr val="dk1"/>
              </a:buClr>
              <a:buSzPts val="3600"/>
              <a:buFont typeface="Arial"/>
              <a:buNone/>
            </a:pPr>
            <a:r>
              <a:rPr lang="de-DE" sz="3600" b="1" i="0" u="none" strike="noStrike" cap="none">
                <a:solidFill>
                  <a:schemeClr val="lt1"/>
                </a:solidFill>
                <a:latin typeface="Arial"/>
                <a:ea typeface="Arial"/>
                <a:cs typeface="Arial"/>
                <a:sym typeface="Arial"/>
              </a:rPr>
              <a:t>Finding help and resources for programming questions</a:t>
            </a:r>
            <a:endParaRPr sz="28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p:txBody>
      </p:sp>
      <p:sp>
        <p:nvSpPr>
          <p:cNvPr id="467" name="Google Shape;467;p42"/>
          <p:cNvSpPr/>
          <p:nvPr/>
        </p:nvSpPr>
        <p:spPr>
          <a:xfrm>
            <a:off x="316225" y="874923"/>
            <a:ext cx="11536800" cy="2850053"/>
          </a:xfrm>
          <a:prstGeom prst="rect">
            <a:avLst/>
          </a:prstGeom>
          <a:noFill/>
          <a:ln>
            <a:noFill/>
          </a:ln>
        </p:spPr>
        <p:txBody>
          <a:bodyPr spcFirstLastPara="1" wrap="square" lIns="91425" tIns="45700" rIns="91425" bIns="45700" anchor="t" anchorCtr="0">
            <a:noAutofit/>
          </a:bodyPr>
          <a:lstStyle/>
          <a:p>
            <a:pPr marL="0" marR="0" lvl="1" indent="0" algn="l" rtl="0">
              <a:lnSpc>
                <a:spcPct val="100000"/>
              </a:lnSpc>
              <a:spcBef>
                <a:spcPts val="0"/>
              </a:spcBef>
              <a:spcAft>
                <a:spcPts val="0"/>
              </a:spcAft>
              <a:buClr>
                <a:srgbClr val="000000"/>
              </a:buClr>
              <a:buSzPts val="2100"/>
              <a:buFont typeface="Arial"/>
              <a:buNone/>
            </a:pPr>
            <a:endParaRPr sz="2100" b="1" i="0" u="none" strike="noStrike" cap="none">
              <a:solidFill>
                <a:schemeClr val="lt1"/>
              </a:solidFill>
              <a:latin typeface="Arial"/>
              <a:ea typeface="Arial"/>
              <a:cs typeface="Arial"/>
              <a:sym typeface="Arial"/>
            </a:endParaRPr>
          </a:p>
          <a:p>
            <a:pPr marL="0" marR="0" lvl="1" indent="0" algn="l" rtl="0">
              <a:lnSpc>
                <a:spcPct val="100000"/>
              </a:lnSpc>
              <a:spcBef>
                <a:spcPts val="0"/>
              </a:spcBef>
              <a:spcAft>
                <a:spcPts val="0"/>
              </a:spcAft>
              <a:buClr>
                <a:srgbClr val="000000"/>
              </a:buClr>
              <a:buSzPts val="2800"/>
              <a:buFont typeface="Arial"/>
              <a:buNone/>
            </a:pPr>
            <a:r>
              <a:rPr lang="de-DE" sz="2800" b="1" i="0" u="none" strike="noStrike" cap="none">
                <a:solidFill>
                  <a:srgbClr val="00FF00"/>
                </a:solidFill>
                <a:latin typeface="Arial"/>
                <a:ea typeface="Arial"/>
                <a:cs typeface="Arial"/>
                <a:sym typeface="Arial"/>
              </a:rPr>
              <a:t>Wrap-Up:</a:t>
            </a:r>
            <a:endParaRPr sz="2800" b="1" i="0" u="none" strike="noStrike" cap="none">
              <a:solidFill>
                <a:schemeClr val="lt1"/>
              </a:solidFill>
              <a:latin typeface="Arial"/>
              <a:ea typeface="Arial"/>
              <a:cs typeface="Arial"/>
              <a:sym typeface="Arial"/>
            </a:endParaRPr>
          </a:p>
          <a:p>
            <a:pPr marL="0" marR="0" lvl="1" indent="0" algn="l" rtl="0">
              <a:lnSpc>
                <a:spcPct val="100000"/>
              </a:lnSpc>
              <a:spcBef>
                <a:spcPts val="0"/>
              </a:spcBef>
              <a:spcAft>
                <a:spcPts val="0"/>
              </a:spcAft>
              <a:buClr>
                <a:srgbClr val="000000"/>
              </a:buClr>
              <a:buSzPts val="2100"/>
              <a:buFont typeface="Arial"/>
              <a:buNone/>
            </a:pPr>
            <a:endParaRPr sz="2100" b="1" i="0" u="none" strike="noStrike" cap="none">
              <a:solidFill>
                <a:schemeClr val="lt1"/>
              </a:solidFill>
              <a:latin typeface="Arial"/>
              <a:ea typeface="Arial"/>
              <a:cs typeface="Arial"/>
              <a:sym typeface="Arial"/>
            </a:endParaRPr>
          </a:p>
          <a:p>
            <a:pPr marL="457200" marR="0" lvl="1" indent="-457200" algn="l" rtl="0">
              <a:lnSpc>
                <a:spcPct val="100000"/>
              </a:lnSpc>
              <a:spcBef>
                <a:spcPts val="0"/>
              </a:spcBef>
              <a:spcAft>
                <a:spcPts val="0"/>
              </a:spcAft>
              <a:buClr>
                <a:srgbClr val="000000"/>
              </a:buClr>
              <a:buSzPts val="2100"/>
              <a:buFont typeface="Arial"/>
              <a:buAutoNum type="arabicPeriod"/>
            </a:pPr>
            <a:r>
              <a:rPr lang="de-DE" sz="2100" b="1" i="0" u="none" strike="noStrike" cap="none">
                <a:solidFill>
                  <a:schemeClr val="lt1"/>
                </a:solidFill>
                <a:latin typeface="Arial"/>
                <a:ea typeface="Arial"/>
                <a:cs typeface="Arial"/>
                <a:sym typeface="Arial"/>
              </a:rPr>
              <a:t>Read the error</a:t>
            </a:r>
            <a:endParaRPr sz="2100" b="1" i="0" u="none" strike="noStrike" cap="none">
              <a:solidFill>
                <a:schemeClr val="lt1"/>
              </a:solidFill>
              <a:latin typeface="Arial"/>
              <a:ea typeface="Arial"/>
              <a:cs typeface="Arial"/>
              <a:sym typeface="Arial"/>
            </a:endParaRPr>
          </a:p>
          <a:p>
            <a:pPr marL="457200" marR="0" lvl="1" indent="-457200" algn="l" rtl="0">
              <a:lnSpc>
                <a:spcPct val="100000"/>
              </a:lnSpc>
              <a:spcBef>
                <a:spcPts val="0"/>
              </a:spcBef>
              <a:spcAft>
                <a:spcPts val="0"/>
              </a:spcAft>
              <a:buClr>
                <a:srgbClr val="000000"/>
              </a:buClr>
              <a:buSzPts val="2100"/>
              <a:buFont typeface="Arial"/>
              <a:buAutoNum type="arabicPeriod"/>
            </a:pPr>
            <a:r>
              <a:rPr lang="de-DE" sz="2100" b="1" i="0" u="none" strike="noStrike" cap="none">
                <a:solidFill>
                  <a:schemeClr val="lt1"/>
                </a:solidFill>
                <a:latin typeface="Arial"/>
                <a:ea typeface="Arial"/>
                <a:cs typeface="Arial"/>
                <a:sym typeface="Arial"/>
              </a:rPr>
              <a:t>Reproduce it in a clean environment</a:t>
            </a:r>
            <a:endParaRPr sz="2100" b="1" i="0" u="none" strike="noStrike" cap="none">
              <a:solidFill>
                <a:schemeClr val="lt1"/>
              </a:solidFill>
              <a:latin typeface="Arial"/>
              <a:ea typeface="Arial"/>
              <a:cs typeface="Arial"/>
              <a:sym typeface="Arial"/>
            </a:endParaRPr>
          </a:p>
          <a:p>
            <a:pPr marL="457200" marR="0" lvl="1" indent="-457200" algn="l" rtl="0">
              <a:lnSpc>
                <a:spcPct val="100000"/>
              </a:lnSpc>
              <a:spcBef>
                <a:spcPts val="0"/>
              </a:spcBef>
              <a:spcAft>
                <a:spcPts val="0"/>
              </a:spcAft>
              <a:buClr>
                <a:srgbClr val="000000"/>
              </a:buClr>
              <a:buSzPts val="2100"/>
              <a:buFont typeface="Arial"/>
              <a:buAutoNum type="arabicPeriod"/>
            </a:pPr>
            <a:r>
              <a:rPr lang="de-DE" sz="2100" b="1" i="0" u="none" strike="noStrike" cap="none">
                <a:solidFill>
                  <a:schemeClr val="lt1"/>
                </a:solidFill>
                <a:latin typeface="Arial"/>
                <a:ea typeface="Arial"/>
                <a:cs typeface="Arial"/>
                <a:sym typeface="Arial"/>
              </a:rPr>
              <a:t>Google it (better using stack overflow)</a:t>
            </a:r>
            <a:endParaRPr/>
          </a:p>
          <a:p>
            <a:pPr marL="457200" marR="0" lvl="1" indent="-457200" algn="l" rtl="0">
              <a:lnSpc>
                <a:spcPct val="100000"/>
              </a:lnSpc>
              <a:spcBef>
                <a:spcPts val="0"/>
              </a:spcBef>
              <a:spcAft>
                <a:spcPts val="0"/>
              </a:spcAft>
              <a:buClr>
                <a:srgbClr val="000000"/>
              </a:buClr>
              <a:buSzPts val="2100"/>
              <a:buFont typeface="Arial"/>
              <a:buAutoNum type="arabicPeriod"/>
            </a:pPr>
            <a:r>
              <a:rPr lang="de-DE" sz="2100" b="1" i="0" u="none" strike="noStrike" cap="none">
                <a:solidFill>
                  <a:schemeClr val="lt1"/>
                </a:solidFill>
                <a:latin typeface="Arial"/>
                <a:ea typeface="Arial"/>
                <a:cs typeface="Arial"/>
                <a:sym typeface="Arial"/>
              </a:rPr>
              <a:t>Ask AI</a:t>
            </a:r>
            <a:endParaRPr/>
          </a:p>
          <a:p>
            <a:pPr marL="457200" marR="0" lvl="1" indent="-457200" algn="l" rtl="0">
              <a:lnSpc>
                <a:spcPct val="100000"/>
              </a:lnSpc>
              <a:spcBef>
                <a:spcPts val="0"/>
              </a:spcBef>
              <a:spcAft>
                <a:spcPts val="0"/>
              </a:spcAft>
              <a:buClr>
                <a:srgbClr val="000000"/>
              </a:buClr>
              <a:buSzPts val="2100"/>
              <a:buFont typeface="Arial"/>
              <a:buAutoNum type="arabicPeriod"/>
            </a:pPr>
            <a:r>
              <a:rPr lang="de-DE" sz="2100" b="1" i="0" u="none" strike="noStrike" cap="none">
                <a:solidFill>
                  <a:schemeClr val="lt1"/>
                </a:solidFill>
                <a:latin typeface="Arial"/>
                <a:ea typeface="Arial"/>
                <a:cs typeface="Arial"/>
                <a:sym typeface="Arial"/>
              </a:rPr>
              <a:t>Ask your colleague. </a:t>
            </a:r>
            <a:endParaRPr/>
          </a:p>
          <a:p>
            <a:pPr marL="0" marR="0" lvl="6" indent="0" algn="ctr" rtl="0">
              <a:lnSpc>
                <a:spcPct val="100000"/>
              </a:lnSpc>
              <a:spcBef>
                <a:spcPts val="0"/>
              </a:spcBef>
              <a:spcAft>
                <a:spcPts val="0"/>
              </a:spcAft>
              <a:buNone/>
            </a:pPr>
            <a:endParaRPr sz="4000" b="1" i="0" u="none" strike="noStrike" cap="none">
              <a:solidFill>
                <a:schemeClr val="lt1"/>
              </a:solidFill>
              <a:latin typeface="Arial"/>
              <a:ea typeface="Arial"/>
              <a:cs typeface="Arial"/>
              <a:sym typeface="Arial"/>
            </a:endParaRPr>
          </a:p>
          <a:p>
            <a:pPr marL="0" marR="0" lvl="6" indent="0" algn="ctr" rtl="0">
              <a:lnSpc>
                <a:spcPct val="100000"/>
              </a:lnSpc>
              <a:spcBef>
                <a:spcPts val="0"/>
              </a:spcBef>
              <a:spcAft>
                <a:spcPts val="0"/>
              </a:spcAft>
              <a:buNone/>
            </a:pPr>
            <a:r>
              <a:rPr lang="de-DE" sz="4000" b="1" i="0" u="none" strike="noStrike" cap="none">
                <a:solidFill>
                  <a:schemeClr val="lt1"/>
                </a:solidFill>
                <a:latin typeface="Arial"/>
                <a:ea typeface="Arial"/>
                <a:cs typeface="Arial"/>
                <a:sym typeface="Arial"/>
              </a:rPr>
              <a:t>Highly likely, you will get your </a:t>
            </a:r>
            <a:endParaRPr/>
          </a:p>
          <a:p>
            <a:pPr marL="0" marR="0" lvl="6" indent="0" algn="ctr" rtl="0">
              <a:lnSpc>
                <a:spcPct val="100000"/>
              </a:lnSpc>
              <a:spcBef>
                <a:spcPts val="0"/>
              </a:spcBef>
              <a:spcAft>
                <a:spcPts val="0"/>
              </a:spcAft>
              <a:buNone/>
            </a:pPr>
            <a:r>
              <a:rPr lang="de-DE" sz="4000" b="1" i="0" u="none" strike="noStrike" cap="none">
                <a:solidFill>
                  <a:schemeClr val="lt1"/>
                </a:solidFill>
                <a:latin typeface="Arial"/>
                <a:ea typeface="Arial"/>
                <a:cs typeface="Arial"/>
                <a:sym typeface="Arial"/>
              </a:rPr>
              <a:t>answer before Step 3.</a:t>
            </a:r>
            <a:endParaRPr sz="4000" b="1" i="0" u="none" strike="noStrike" cap="none">
              <a:solidFill>
                <a:schemeClr val="lt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pic>
        <p:nvPicPr>
          <p:cNvPr id="472" name="Google Shape;472;p43"/>
          <p:cNvPicPr preferRelativeResize="0"/>
          <p:nvPr/>
        </p:nvPicPr>
        <p:blipFill rotWithShape="1">
          <a:blip r:embed="rId3">
            <a:alphaModFix/>
          </a:blip>
          <a:srcRect r="56463"/>
          <a:stretch/>
        </p:blipFill>
        <p:spPr>
          <a:xfrm flipH="1">
            <a:off x="-12702" y="0"/>
            <a:ext cx="12204702" cy="6857999"/>
          </a:xfrm>
          <a:prstGeom prst="rect">
            <a:avLst/>
          </a:prstGeom>
          <a:noFill/>
          <a:ln>
            <a:noFill/>
          </a:ln>
        </p:spPr>
      </p:pic>
      <p:sp>
        <p:nvSpPr>
          <p:cNvPr id="473" name="Google Shape;473;p43"/>
          <p:cNvSpPr/>
          <p:nvPr/>
        </p:nvSpPr>
        <p:spPr>
          <a:xfrm>
            <a:off x="4001231" y="-141625"/>
            <a:ext cx="3419526" cy="644791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de-DE" sz="41300" b="1" i="0" u="none" strike="noStrike" cap="none">
                <a:solidFill>
                  <a:schemeClr val="accent5"/>
                </a:solidFill>
                <a:latin typeface="Arial"/>
                <a:ea typeface="Arial"/>
                <a:cs typeface="Arial"/>
                <a:sym typeface="Arial"/>
              </a:rPr>
              <a: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5"/>
          <p:cNvPicPr preferRelativeResize="0"/>
          <p:nvPr/>
        </p:nvPicPr>
        <p:blipFill rotWithShape="1">
          <a:blip r:embed="rId3">
            <a:alphaModFix/>
          </a:blip>
          <a:srcRect r="56463"/>
          <a:stretch/>
        </p:blipFill>
        <p:spPr>
          <a:xfrm flipH="1">
            <a:off x="0" y="19250"/>
            <a:ext cx="12204700" cy="6858000"/>
          </a:xfrm>
          <a:prstGeom prst="rect">
            <a:avLst/>
          </a:prstGeom>
          <a:noFill/>
          <a:ln>
            <a:noFill/>
          </a:ln>
        </p:spPr>
      </p:pic>
      <p:sp>
        <p:nvSpPr>
          <p:cNvPr id="128" name="Google Shape;128;p5"/>
          <p:cNvSpPr/>
          <p:nvPr/>
        </p:nvSpPr>
        <p:spPr>
          <a:xfrm>
            <a:off x="201026" y="1146251"/>
            <a:ext cx="11789947" cy="1200300"/>
          </a:xfrm>
          <a:prstGeom prst="rect">
            <a:avLst/>
          </a:prstGeom>
          <a:noFill/>
          <a:ln>
            <a:noFill/>
          </a:ln>
        </p:spPr>
        <p:txBody>
          <a:bodyPr spcFirstLastPara="1" wrap="square" lIns="91425" tIns="45700" rIns="91425" bIns="45700" anchor="t" anchorCtr="0">
            <a:noAutofit/>
          </a:bodyPr>
          <a:lstStyle/>
          <a:p>
            <a:pPr marL="76200" marR="0" lvl="0" indent="0" algn="ctr" rtl="0">
              <a:lnSpc>
                <a:spcPct val="100000"/>
              </a:lnSpc>
              <a:spcBef>
                <a:spcPts val="0"/>
              </a:spcBef>
              <a:spcAft>
                <a:spcPts val="0"/>
              </a:spcAft>
              <a:buNone/>
            </a:pPr>
            <a:r>
              <a:rPr lang="de-DE" sz="2400" b="1" i="1" u="none" strike="noStrike" cap="none">
                <a:solidFill>
                  <a:schemeClr val="lt1"/>
                </a:solidFill>
                <a:latin typeface="Arial"/>
                <a:ea typeface="Arial"/>
                <a:cs typeface="Arial"/>
                <a:sym typeface="Arial"/>
              </a:rPr>
              <a:t>How do you think like a scientific programmer?</a:t>
            </a:r>
            <a:endParaRPr sz="2400" b="1" i="1" u="none" strike="noStrike" cap="none">
              <a:solidFill>
                <a:schemeClr val="lt1"/>
              </a:solidFill>
              <a:latin typeface="Arial"/>
              <a:ea typeface="Arial"/>
              <a:cs typeface="Arial"/>
              <a:sym typeface="Arial"/>
            </a:endParaRPr>
          </a:p>
        </p:txBody>
      </p:sp>
      <p:sp>
        <p:nvSpPr>
          <p:cNvPr id="129" name="Google Shape;129;p5"/>
          <p:cNvSpPr/>
          <p:nvPr/>
        </p:nvSpPr>
        <p:spPr>
          <a:xfrm>
            <a:off x="117525" y="181625"/>
            <a:ext cx="11873448"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Scientific Programming &amp; Workflow Management</a:t>
            </a:r>
            <a:endParaRPr sz="1400" b="0" i="0" u="none" strike="noStrike" cap="none">
              <a:solidFill>
                <a:srgbClr val="000000"/>
              </a:solidFill>
              <a:latin typeface="Arial"/>
              <a:ea typeface="Arial"/>
              <a:cs typeface="Arial"/>
              <a:sym typeface="Arial"/>
            </a:endParaRPr>
          </a:p>
        </p:txBody>
      </p:sp>
      <p:sp>
        <p:nvSpPr>
          <p:cNvPr id="130" name="Google Shape;130;p5"/>
          <p:cNvSpPr txBox="1"/>
          <p:nvPr/>
        </p:nvSpPr>
        <p:spPr>
          <a:xfrm>
            <a:off x="714148" y="2021633"/>
            <a:ext cx="11011354" cy="3016180"/>
          </a:xfrm>
          <a:prstGeom prst="rect">
            <a:avLst/>
          </a:prstGeom>
          <a:noFill/>
          <a:ln>
            <a:noFill/>
          </a:ln>
        </p:spPr>
        <p:txBody>
          <a:bodyPr spcFirstLastPara="1" wrap="square" lIns="91425" tIns="91425" rIns="91425" bIns="91425" anchor="t" anchorCtr="0">
            <a:spAutoFit/>
          </a:bodyPr>
          <a:lstStyle/>
          <a:p>
            <a:pPr marL="0" marR="0" lvl="0" indent="0" algn="just" rtl="0">
              <a:lnSpc>
                <a:spcPct val="100000"/>
              </a:lnSpc>
              <a:spcBef>
                <a:spcPts val="0"/>
              </a:spcBef>
              <a:spcAft>
                <a:spcPts val="0"/>
              </a:spcAft>
              <a:buClr>
                <a:srgbClr val="000000"/>
              </a:buClr>
              <a:buSzPts val="2400"/>
              <a:buFont typeface="Arial"/>
              <a:buNone/>
            </a:pPr>
            <a:r>
              <a:rPr lang="de-DE" sz="2400" b="1" i="0" u="none" strike="noStrike" cap="none">
                <a:solidFill>
                  <a:schemeClr val="lt1"/>
                </a:solidFill>
                <a:latin typeface="Arial"/>
                <a:ea typeface="Arial"/>
                <a:cs typeface="Arial"/>
                <a:sym typeface="Arial"/>
              </a:rPr>
              <a:t>G</a:t>
            </a:r>
            <a:r>
              <a:rPr lang="de-DE" sz="2700" b="1" i="0" u="none" strike="noStrike" cap="none">
                <a:solidFill>
                  <a:schemeClr val="lt1"/>
                </a:solidFill>
                <a:latin typeface="Arial"/>
                <a:ea typeface="Arial"/>
                <a:cs typeface="Arial"/>
                <a:sym typeface="Arial"/>
              </a:rPr>
              <a:t>🎯</a:t>
            </a:r>
            <a:r>
              <a:rPr lang="de-DE" sz="2400" b="1" i="0" u="none" strike="noStrike" cap="none">
                <a:solidFill>
                  <a:schemeClr val="lt1"/>
                </a:solidFill>
                <a:latin typeface="Arial"/>
                <a:ea typeface="Arial"/>
                <a:cs typeface="Arial"/>
                <a:sym typeface="Arial"/>
              </a:rPr>
              <a:t>AL OF THE COURSE: </a:t>
            </a:r>
            <a:r>
              <a:rPr lang="de-DE" sz="2000" b="1" i="0" u="none" strike="noStrike" cap="none">
                <a:solidFill>
                  <a:schemeClr val="lt1"/>
                </a:solidFill>
                <a:latin typeface="Arial"/>
                <a:ea typeface="Arial"/>
                <a:cs typeface="Arial"/>
                <a:sym typeface="Arial"/>
              </a:rPr>
              <a:t>Develop the skills</a:t>
            </a:r>
            <a:r>
              <a:rPr lang="de-DE" sz="2800" b="1" i="0" u="none" strike="noStrike" cap="none">
                <a:solidFill>
                  <a:schemeClr val="lt1"/>
                </a:solidFill>
                <a:latin typeface="Arial"/>
                <a:ea typeface="Arial"/>
                <a:cs typeface="Arial"/>
                <a:sym typeface="Arial"/>
              </a:rPr>
              <a:t> </a:t>
            </a:r>
            <a:r>
              <a:rPr lang="de-DE" sz="2000" b="1" i="0" u="none" strike="noStrike" cap="none">
                <a:solidFill>
                  <a:schemeClr val="lt1"/>
                </a:solidFill>
                <a:latin typeface="Arial"/>
                <a:ea typeface="Arial"/>
                <a:cs typeface="Arial"/>
                <a:sym typeface="Arial"/>
              </a:rPr>
              <a:t>to find out how you can answer your own research questions using appropriate analysis and visualization techniques in R. </a:t>
            </a:r>
            <a:endParaRPr sz="20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a:p>
            <a:pPr marL="914400" marR="0" lvl="0" indent="-349250" algn="just" rtl="0">
              <a:lnSpc>
                <a:spcPct val="100000"/>
              </a:lnSpc>
              <a:spcBef>
                <a:spcPts val="0"/>
              </a:spcBef>
              <a:spcAft>
                <a:spcPts val="0"/>
              </a:spcAft>
              <a:buClr>
                <a:srgbClr val="000000"/>
              </a:buClr>
              <a:buSzPts val="1900"/>
              <a:buFont typeface="Cambria"/>
              <a:buChar char="➔"/>
            </a:pPr>
            <a:r>
              <a:rPr lang="de-DE" sz="2800" b="1" i="0" u="none" strike="noStrike" cap="none">
                <a:solidFill>
                  <a:srgbClr val="FFFF00"/>
                </a:solidFill>
                <a:latin typeface="Arial"/>
                <a:ea typeface="Arial"/>
                <a:cs typeface="Arial"/>
                <a:sym typeface="Arial"/>
              </a:rPr>
              <a:t>Task</a:t>
            </a:r>
            <a:r>
              <a:rPr lang="de-DE" sz="2800" b="0" i="0" u="none" strike="noStrike" cap="none">
                <a:solidFill>
                  <a:srgbClr val="FFFF00"/>
                </a:solidFill>
                <a:latin typeface="Arial"/>
                <a:ea typeface="Arial"/>
                <a:cs typeface="Arial"/>
                <a:sym typeface="Arial"/>
              </a:rPr>
              <a:t>:</a:t>
            </a:r>
            <a:r>
              <a:rPr lang="de-DE" sz="2800" b="0" i="0" u="none" strike="noStrike" cap="none">
                <a:solidFill>
                  <a:schemeClr val="lt1"/>
                </a:solidFill>
                <a:latin typeface="Arial"/>
                <a:ea typeface="Arial"/>
                <a:cs typeface="Arial"/>
                <a:sym typeface="Arial"/>
              </a:rPr>
              <a:t> are the exercises and activities in the module.</a:t>
            </a:r>
            <a:endParaRPr sz="2800" b="0" i="0" u="none" strike="noStrike" cap="none">
              <a:solidFill>
                <a:schemeClr val="lt1"/>
              </a:solidFill>
              <a:latin typeface="Arial"/>
              <a:ea typeface="Arial"/>
              <a:cs typeface="Arial"/>
              <a:sym typeface="Arial"/>
            </a:endParaRPr>
          </a:p>
          <a:p>
            <a:pPr marL="914400" marR="0" lvl="0" indent="-349250" algn="just" rtl="0">
              <a:lnSpc>
                <a:spcPct val="100000"/>
              </a:lnSpc>
              <a:spcBef>
                <a:spcPts val="0"/>
              </a:spcBef>
              <a:spcAft>
                <a:spcPts val="0"/>
              </a:spcAft>
              <a:buClr>
                <a:srgbClr val="000000"/>
              </a:buClr>
              <a:buSzPts val="1900"/>
              <a:buFont typeface="Cambria"/>
              <a:buChar char="➔"/>
            </a:pPr>
            <a:r>
              <a:rPr lang="de-DE" sz="2800" b="1" i="0" u="none" strike="noStrike" cap="none">
                <a:solidFill>
                  <a:srgbClr val="00FFFF"/>
                </a:solidFill>
                <a:latin typeface="Arial"/>
                <a:ea typeface="Arial"/>
                <a:cs typeface="Arial"/>
                <a:sym typeface="Arial"/>
              </a:rPr>
              <a:t>The Bridge</a:t>
            </a:r>
            <a:r>
              <a:rPr lang="de-DE" sz="2800" b="0" i="0" u="none" strike="noStrike" cap="none">
                <a:solidFill>
                  <a:srgbClr val="00FFFF"/>
                </a:solidFill>
                <a:latin typeface="Arial"/>
                <a:ea typeface="Arial"/>
                <a:cs typeface="Arial"/>
                <a:sym typeface="Arial"/>
              </a:rPr>
              <a:t>: </a:t>
            </a:r>
            <a:r>
              <a:rPr lang="de-DE" sz="2800" b="0" i="0" u="none" strike="noStrike" cap="none">
                <a:solidFill>
                  <a:schemeClr val="lt1"/>
                </a:solidFill>
                <a:latin typeface="Arial"/>
                <a:ea typeface="Arial"/>
                <a:cs typeface="Arial"/>
                <a:sym typeface="Arial"/>
              </a:rPr>
              <a:t>Are the explanations to the tasks.</a:t>
            </a:r>
            <a:endParaRPr sz="2800" b="0" i="0" u="none" strike="noStrike" cap="none">
              <a:solidFill>
                <a:schemeClr val="lt1"/>
              </a:solidFill>
              <a:latin typeface="Arial"/>
              <a:ea typeface="Arial"/>
              <a:cs typeface="Arial"/>
              <a:sym typeface="Arial"/>
            </a:endParaRPr>
          </a:p>
          <a:p>
            <a:pPr marL="914400" marR="0" lvl="0" indent="-349250" algn="just" rtl="0">
              <a:lnSpc>
                <a:spcPct val="100000"/>
              </a:lnSpc>
              <a:spcBef>
                <a:spcPts val="0"/>
              </a:spcBef>
              <a:spcAft>
                <a:spcPts val="0"/>
              </a:spcAft>
              <a:buClr>
                <a:srgbClr val="000000"/>
              </a:buClr>
              <a:buSzPts val="1900"/>
              <a:buFont typeface="Cambria"/>
              <a:buChar char="➔"/>
            </a:pPr>
            <a:r>
              <a:rPr lang="de-DE" sz="2800" b="1" i="0" u="none" strike="noStrike" cap="none">
                <a:solidFill>
                  <a:srgbClr val="00FF00"/>
                </a:solidFill>
                <a:latin typeface="Arial"/>
                <a:ea typeface="Arial"/>
                <a:cs typeface="Arial"/>
                <a:sym typeface="Arial"/>
              </a:rPr>
              <a:t>Wrap-up</a:t>
            </a:r>
            <a:r>
              <a:rPr lang="de-DE" sz="2800" b="0" i="0" u="none" strike="noStrike" cap="none">
                <a:solidFill>
                  <a:srgbClr val="00FF00"/>
                </a:solidFill>
                <a:latin typeface="Arial"/>
                <a:ea typeface="Arial"/>
                <a:cs typeface="Arial"/>
                <a:sym typeface="Arial"/>
              </a:rPr>
              <a:t>: </a:t>
            </a:r>
            <a:r>
              <a:rPr lang="de-DE" sz="2800" b="0" i="0" u="none" strike="noStrike" cap="none">
                <a:solidFill>
                  <a:schemeClr val="lt1"/>
                </a:solidFill>
                <a:latin typeface="Arial"/>
                <a:ea typeface="Arial"/>
                <a:cs typeface="Arial"/>
                <a:sym typeface="Arial"/>
              </a:rPr>
              <a:t>The summary of each module, or the take-home message.</a:t>
            </a:r>
            <a:endParaRPr sz="1800" b="0" i="0" u="none" strike="noStrike" cap="none">
              <a:solidFill>
                <a:srgbClr val="000000"/>
              </a:solidFill>
              <a:latin typeface="Arial"/>
              <a:ea typeface="Arial"/>
              <a:cs typeface="Arial"/>
              <a:sym typeface="Arial"/>
            </a:endParaRPr>
          </a:p>
        </p:txBody>
      </p:sp>
      <p:sp>
        <p:nvSpPr>
          <p:cNvPr id="131" name="Google Shape;131;p5"/>
          <p:cNvSpPr txBox="1"/>
          <p:nvPr/>
        </p:nvSpPr>
        <p:spPr>
          <a:xfrm>
            <a:off x="344902" y="5061968"/>
            <a:ext cx="11486313"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de-DE" sz="2400" b="1" i="0" u="none" strike="noStrike" cap="none">
                <a:solidFill>
                  <a:schemeClr val="lt1"/>
                </a:solidFill>
                <a:latin typeface="Arial"/>
                <a:ea typeface="Arial"/>
                <a:cs typeface="Arial"/>
                <a:sym typeface="Arial"/>
              </a:rPr>
              <a:t>This course is about </a:t>
            </a:r>
            <a:r>
              <a:rPr lang="de-DE" sz="2400" b="1" i="0" u="none" strike="noStrike" cap="none">
                <a:solidFill>
                  <a:srgbClr val="FFFF00"/>
                </a:solidFill>
                <a:latin typeface="Arial"/>
                <a:ea typeface="Arial"/>
                <a:cs typeface="Arial"/>
                <a:sym typeface="Arial"/>
              </a:rPr>
              <a:t>learning-to-learn</a:t>
            </a:r>
            <a:r>
              <a:rPr lang="de-DE" sz="2400" b="1" i="0" u="none" strike="noStrike" cap="none">
                <a:solidFill>
                  <a:schemeClr val="lt1"/>
                </a:solidFill>
                <a:latin typeface="Arial"/>
                <a:ea typeface="Arial"/>
                <a:cs typeface="Arial"/>
                <a:sym typeface="Arial"/>
              </a:rPr>
              <a:t> and </a:t>
            </a:r>
            <a:endParaRPr/>
          </a:p>
          <a:p>
            <a:pPr marL="0" marR="0" lvl="0" indent="0" algn="ctr" rtl="0">
              <a:lnSpc>
                <a:spcPct val="100000"/>
              </a:lnSpc>
              <a:spcBef>
                <a:spcPts val="0"/>
              </a:spcBef>
              <a:spcAft>
                <a:spcPts val="0"/>
              </a:spcAft>
              <a:buClr>
                <a:srgbClr val="000000"/>
              </a:buClr>
              <a:buSzPts val="2400"/>
              <a:buFont typeface="Arial"/>
              <a:buNone/>
            </a:pPr>
            <a:r>
              <a:rPr lang="de-DE" sz="2400" b="1" i="0" u="none" strike="noStrike" cap="none">
                <a:solidFill>
                  <a:schemeClr val="lt1"/>
                </a:solidFill>
                <a:latin typeface="Arial"/>
                <a:ea typeface="Arial"/>
                <a:cs typeface="Arial"/>
                <a:sym typeface="Arial"/>
              </a:rPr>
              <a:t>improve your </a:t>
            </a:r>
            <a:r>
              <a:rPr lang="de-DE" sz="2400" b="1" i="0" u="none" strike="noStrike" cap="none">
                <a:solidFill>
                  <a:srgbClr val="FFFF00"/>
                </a:solidFill>
                <a:latin typeface="Arial"/>
                <a:ea typeface="Arial"/>
                <a:cs typeface="Arial"/>
                <a:sym typeface="Arial"/>
              </a:rPr>
              <a:t>programming and workflow skills</a:t>
            </a:r>
            <a:endParaRPr sz="1400" b="0" i="0" u="none" strike="noStrike" cap="none">
              <a:solidFill>
                <a:srgbClr val="FFFF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6"/>
          <p:cNvPicPr preferRelativeResize="0"/>
          <p:nvPr/>
        </p:nvPicPr>
        <p:blipFill rotWithShape="1">
          <a:blip r:embed="rId3">
            <a:alphaModFix/>
          </a:blip>
          <a:srcRect r="56463"/>
          <a:stretch/>
        </p:blipFill>
        <p:spPr>
          <a:xfrm flipH="1">
            <a:off x="-12700" y="0"/>
            <a:ext cx="2868042" cy="6858000"/>
          </a:xfrm>
          <a:prstGeom prst="rect">
            <a:avLst/>
          </a:prstGeom>
          <a:noFill/>
          <a:ln>
            <a:noFill/>
          </a:ln>
        </p:spPr>
      </p:pic>
      <p:pic>
        <p:nvPicPr>
          <p:cNvPr id="137" name="Google Shape;137;p6"/>
          <p:cNvPicPr preferRelativeResize="0"/>
          <p:nvPr/>
        </p:nvPicPr>
        <p:blipFill rotWithShape="1">
          <a:blip r:embed="rId3">
            <a:alphaModFix/>
          </a:blip>
          <a:srcRect r="56463"/>
          <a:stretch/>
        </p:blipFill>
        <p:spPr>
          <a:xfrm flipH="1">
            <a:off x="-62302" y="0"/>
            <a:ext cx="12204702" cy="6857999"/>
          </a:xfrm>
          <a:prstGeom prst="rect">
            <a:avLst/>
          </a:prstGeom>
          <a:noFill/>
          <a:ln>
            <a:noFill/>
          </a:ln>
        </p:spPr>
      </p:pic>
      <p:sp>
        <p:nvSpPr>
          <p:cNvPr id="138" name="Google Shape;138;p6"/>
          <p:cNvSpPr/>
          <p:nvPr/>
        </p:nvSpPr>
        <p:spPr>
          <a:xfrm>
            <a:off x="1678350" y="67475"/>
            <a:ext cx="8723400" cy="10236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5100"/>
              <a:buFont typeface="Arial"/>
              <a:buNone/>
            </a:pPr>
            <a:r>
              <a:rPr lang="de-DE" sz="5100" b="1" i="0" u="none" strike="noStrike" cap="none">
                <a:solidFill>
                  <a:srgbClr val="9FC5E8"/>
                </a:solidFill>
                <a:latin typeface="Arial"/>
                <a:ea typeface="Arial"/>
                <a:cs typeface="Arial"/>
                <a:sym typeface="Arial"/>
              </a:rPr>
              <a:t>Group Charter</a:t>
            </a:r>
            <a:endParaRPr sz="2900" b="1" i="0" u="none" strike="noStrike" cap="none">
              <a:solidFill>
                <a:srgbClr val="9FC5E8"/>
              </a:solidFill>
              <a:latin typeface="Arial"/>
              <a:ea typeface="Arial"/>
              <a:cs typeface="Arial"/>
              <a:sym typeface="Arial"/>
            </a:endParaRPr>
          </a:p>
        </p:txBody>
      </p:sp>
      <p:sp>
        <p:nvSpPr>
          <p:cNvPr id="139" name="Google Shape;139;p6"/>
          <p:cNvSpPr/>
          <p:nvPr/>
        </p:nvSpPr>
        <p:spPr>
          <a:xfrm>
            <a:off x="1112200" y="1040925"/>
            <a:ext cx="7698600" cy="5715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300"/>
              <a:buFont typeface="Arial"/>
              <a:buNone/>
            </a:pPr>
            <a:endParaRPr sz="2300" b="1" i="1"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300"/>
              <a:buFont typeface="Arial"/>
              <a:buNone/>
            </a:pPr>
            <a:endParaRPr sz="23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300"/>
              <a:buFont typeface="Arial"/>
              <a:buNone/>
            </a:pPr>
            <a:r>
              <a:rPr lang="de-DE" sz="2300" b="1" i="0" u="none" strike="noStrike" cap="none" dirty="0">
                <a:solidFill>
                  <a:schemeClr val="lt1"/>
                </a:solidFill>
                <a:latin typeface="Arial"/>
                <a:ea typeface="Arial"/>
                <a:cs typeface="Arial"/>
                <a:sym typeface="Arial"/>
              </a:rPr>
              <a:t>HOW DO WE CREATE IT?</a:t>
            </a:r>
            <a:endParaRPr sz="23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300"/>
              <a:buFont typeface="Arial"/>
              <a:buNone/>
            </a:pPr>
            <a:endParaRPr sz="2300" b="1" i="0" u="none" strike="noStrike" cap="none" dirty="0">
              <a:solidFill>
                <a:schemeClr val="lt1"/>
              </a:solidFill>
              <a:latin typeface="Arial"/>
              <a:ea typeface="Arial"/>
              <a:cs typeface="Arial"/>
              <a:sym typeface="Arial"/>
            </a:endParaRPr>
          </a:p>
          <a:p>
            <a:pPr marL="457200" marR="0" lvl="0" indent="-374650" algn="l" rtl="0">
              <a:lnSpc>
                <a:spcPct val="100000"/>
              </a:lnSpc>
              <a:spcBef>
                <a:spcPts val="0"/>
              </a:spcBef>
              <a:spcAft>
                <a:spcPts val="0"/>
              </a:spcAft>
              <a:buClr>
                <a:schemeClr val="lt1"/>
              </a:buClr>
              <a:buSzPts val="2300"/>
              <a:buFont typeface="Cambria"/>
              <a:buAutoNum type="arabicPeriod"/>
            </a:pPr>
            <a:r>
              <a:rPr lang="de-DE" sz="2300" b="1" i="0" u="none" strike="noStrike" cap="none" dirty="0" err="1">
                <a:solidFill>
                  <a:schemeClr val="lt1"/>
                </a:solidFill>
                <a:latin typeface="Arial"/>
                <a:ea typeface="Arial"/>
                <a:cs typeface="Arial"/>
                <a:sym typeface="Arial"/>
              </a:rPr>
              <a:t>One</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idea</a:t>
            </a:r>
            <a:r>
              <a:rPr lang="de-DE" sz="2300" b="1" i="0" u="none" strike="noStrike" cap="none" dirty="0">
                <a:solidFill>
                  <a:schemeClr val="lt1"/>
                </a:solidFill>
                <a:latin typeface="Arial"/>
                <a:ea typeface="Arial"/>
                <a:cs typeface="Arial"/>
                <a:sym typeface="Arial"/>
              </a:rPr>
              <a:t> per </a:t>
            </a:r>
            <a:r>
              <a:rPr lang="de-DE" sz="2300" b="1" i="0" u="none" strike="noStrike" cap="none" dirty="0" err="1">
                <a:solidFill>
                  <a:schemeClr val="lt1"/>
                </a:solidFill>
                <a:latin typeface="Arial"/>
                <a:ea typeface="Arial"/>
                <a:cs typeface="Arial"/>
                <a:sym typeface="Arial"/>
              </a:rPr>
              <a:t>sticky</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note</a:t>
            </a:r>
            <a:endParaRPr sz="2300" b="1" i="0" u="none" strike="noStrike" cap="none" dirty="0">
              <a:solidFill>
                <a:schemeClr val="lt1"/>
              </a:solidFill>
              <a:latin typeface="Arial"/>
              <a:ea typeface="Arial"/>
              <a:cs typeface="Arial"/>
              <a:sym typeface="Arial"/>
            </a:endParaRPr>
          </a:p>
          <a:p>
            <a:pPr marL="914400" marR="0" lvl="1" indent="-368300" algn="l" rtl="0">
              <a:lnSpc>
                <a:spcPct val="100000"/>
              </a:lnSpc>
              <a:spcBef>
                <a:spcPts val="0"/>
              </a:spcBef>
              <a:spcAft>
                <a:spcPts val="0"/>
              </a:spcAft>
              <a:buClr>
                <a:schemeClr val="lt1"/>
              </a:buClr>
              <a:buSzPts val="2200"/>
              <a:buFont typeface="Cambria"/>
              <a:buAutoNum type="alphaLcPeriod"/>
            </a:pPr>
            <a:r>
              <a:rPr lang="de-DE" sz="2200" b="1" i="0" u="none" strike="noStrike" cap="none" dirty="0" err="1">
                <a:solidFill>
                  <a:schemeClr val="lt1"/>
                </a:solidFill>
                <a:latin typeface="Arial"/>
                <a:ea typeface="Arial"/>
                <a:cs typeface="Arial"/>
                <a:sym typeface="Arial"/>
              </a:rPr>
              <a:t>What</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helps</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you</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rgbClr val="00FF00"/>
                </a:solidFill>
                <a:latin typeface="Arial"/>
                <a:ea typeface="Arial"/>
                <a:cs typeface="Arial"/>
                <a:sym typeface="Arial"/>
              </a:rPr>
              <a:t>learn</a:t>
            </a:r>
            <a:r>
              <a:rPr lang="de-DE" sz="2200" b="1" i="0" u="none" strike="noStrike" cap="none" dirty="0">
                <a:solidFill>
                  <a:srgbClr val="00FF00"/>
                </a:solidFill>
                <a:latin typeface="Arial"/>
                <a:ea typeface="Arial"/>
                <a:cs typeface="Arial"/>
                <a:sym typeface="Arial"/>
              </a:rPr>
              <a:t> </a:t>
            </a:r>
            <a:r>
              <a:rPr lang="de-DE" sz="2200" b="1" i="0" u="none" strike="noStrike" cap="none" dirty="0" err="1">
                <a:solidFill>
                  <a:srgbClr val="00FF00"/>
                </a:solidFill>
                <a:latin typeface="Arial"/>
                <a:ea typeface="Arial"/>
                <a:cs typeface="Arial"/>
                <a:sym typeface="Arial"/>
              </a:rPr>
              <a:t>best</a:t>
            </a:r>
            <a:r>
              <a:rPr lang="de-DE" sz="2200" b="1" i="0" u="none" strike="noStrike" cap="none" dirty="0">
                <a:solidFill>
                  <a:schemeClr val="lt1"/>
                </a:solidFill>
                <a:latin typeface="Arial"/>
                <a:ea typeface="Arial"/>
                <a:cs typeface="Arial"/>
                <a:sym typeface="Arial"/>
              </a:rPr>
              <a:t> in a </a:t>
            </a:r>
            <a:r>
              <a:rPr lang="de-DE" sz="2200" b="1" i="0" u="none" strike="noStrike" cap="none" dirty="0" err="1">
                <a:solidFill>
                  <a:schemeClr val="lt1"/>
                </a:solidFill>
                <a:latin typeface="Arial"/>
                <a:ea typeface="Arial"/>
                <a:cs typeface="Arial"/>
                <a:sym typeface="Arial"/>
              </a:rPr>
              <a:t>group</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setting</a:t>
            </a:r>
            <a:r>
              <a:rPr lang="de-DE" sz="2200" b="1" i="0" u="none" strike="noStrike" cap="none" dirty="0">
                <a:solidFill>
                  <a:schemeClr val="lt1"/>
                </a:solidFill>
                <a:latin typeface="Arial"/>
                <a:ea typeface="Arial"/>
                <a:cs typeface="Arial"/>
                <a:sym typeface="Arial"/>
              </a:rPr>
              <a:t>?</a:t>
            </a:r>
            <a:endParaRPr sz="2200" b="1" i="0" u="none" strike="noStrike" cap="none" dirty="0">
              <a:solidFill>
                <a:schemeClr val="lt1"/>
              </a:solidFill>
              <a:latin typeface="Arial"/>
              <a:ea typeface="Arial"/>
              <a:cs typeface="Arial"/>
              <a:sym typeface="Arial"/>
            </a:endParaRPr>
          </a:p>
          <a:p>
            <a:pPr marL="914400" marR="0" lvl="1" indent="-368300" algn="l" rtl="0">
              <a:lnSpc>
                <a:spcPct val="100000"/>
              </a:lnSpc>
              <a:spcBef>
                <a:spcPts val="0"/>
              </a:spcBef>
              <a:spcAft>
                <a:spcPts val="0"/>
              </a:spcAft>
              <a:buClr>
                <a:schemeClr val="lt1"/>
              </a:buClr>
              <a:buSzPts val="2200"/>
              <a:buFont typeface="Cambria"/>
              <a:buAutoNum type="alphaLcPeriod"/>
            </a:pPr>
            <a:r>
              <a:rPr lang="de-DE" sz="2200" b="1" i="0" u="none" strike="noStrike" cap="none" dirty="0" err="1">
                <a:solidFill>
                  <a:schemeClr val="lt1"/>
                </a:solidFill>
                <a:latin typeface="Arial"/>
                <a:ea typeface="Arial"/>
                <a:cs typeface="Arial"/>
                <a:sym typeface="Arial"/>
              </a:rPr>
              <a:t>What</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makes</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it</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rgbClr val="FFFF00"/>
                </a:solidFill>
                <a:latin typeface="Arial"/>
                <a:ea typeface="Arial"/>
                <a:cs typeface="Arial"/>
                <a:sym typeface="Arial"/>
              </a:rPr>
              <a:t>hard</a:t>
            </a:r>
            <a:r>
              <a:rPr lang="de-DE" sz="2200" b="1" i="0" u="none" strike="noStrike" cap="none" dirty="0">
                <a:solidFill>
                  <a:srgbClr val="FFFF00"/>
                </a:solidFill>
                <a:latin typeface="Arial"/>
                <a:ea typeface="Arial"/>
                <a:cs typeface="Arial"/>
                <a:sym typeface="Arial"/>
              </a:rPr>
              <a:t> </a:t>
            </a:r>
            <a:r>
              <a:rPr lang="de-DE" sz="2200" b="1" i="0" u="none" strike="noStrike" cap="none" dirty="0" err="1">
                <a:solidFill>
                  <a:srgbClr val="FFFF00"/>
                </a:solidFill>
                <a:latin typeface="Arial"/>
                <a:ea typeface="Arial"/>
                <a:cs typeface="Arial"/>
                <a:sym typeface="Arial"/>
              </a:rPr>
              <a:t>to</a:t>
            </a:r>
            <a:r>
              <a:rPr lang="de-DE" sz="2200" b="1" i="0" u="none" strike="noStrike" cap="none" dirty="0">
                <a:solidFill>
                  <a:srgbClr val="FFFF00"/>
                </a:solidFill>
                <a:latin typeface="Arial"/>
                <a:ea typeface="Arial"/>
                <a:cs typeface="Arial"/>
                <a:sym typeface="Arial"/>
              </a:rPr>
              <a:t> </a:t>
            </a:r>
            <a:r>
              <a:rPr lang="de-DE" sz="2200" b="1" i="0" u="none" strike="noStrike" cap="none" dirty="0" err="1">
                <a:solidFill>
                  <a:srgbClr val="FFFF00"/>
                </a:solidFill>
                <a:latin typeface="Arial"/>
                <a:ea typeface="Arial"/>
                <a:cs typeface="Arial"/>
                <a:sym typeface="Arial"/>
              </a:rPr>
              <a:t>learn</a:t>
            </a:r>
            <a:r>
              <a:rPr lang="de-DE" sz="2200" b="1" i="0" u="none" strike="noStrike" cap="none" dirty="0">
                <a:solidFill>
                  <a:srgbClr val="FFFF00"/>
                </a:solidFill>
                <a:latin typeface="Arial"/>
                <a:ea typeface="Arial"/>
                <a:cs typeface="Arial"/>
                <a:sym typeface="Arial"/>
              </a:rPr>
              <a:t> </a:t>
            </a:r>
            <a:r>
              <a:rPr lang="de-DE" sz="2200" b="1" i="0" u="none" strike="noStrike" cap="none" dirty="0" err="1">
                <a:solidFill>
                  <a:srgbClr val="FFFF00"/>
                </a:solidFill>
                <a:latin typeface="Arial"/>
                <a:ea typeface="Arial"/>
                <a:cs typeface="Arial"/>
                <a:sym typeface="Arial"/>
              </a:rPr>
              <a:t>or</a:t>
            </a:r>
            <a:r>
              <a:rPr lang="de-DE" sz="2200" b="1" i="0" u="none" strike="noStrike" cap="none" dirty="0">
                <a:solidFill>
                  <a:srgbClr val="FFFF00"/>
                </a:solidFill>
                <a:latin typeface="Arial"/>
                <a:ea typeface="Arial"/>
                <a:cs typeface="Arial"/>
                <a:sym typeface="Arial"/>
              </a:rPr>
              <a:t> </a:t>
            </a:r>
            <a:r>
              <a:rPr lang="de-DE" sz="2200" b="1" i="0" u="none" strike="noStrike" cap="none" dirty="0" err="1">
                <a:solidFill>
                  <a:srgbClr val="FFFF00"/>
                </a:solidFill>
                <a:latin typeface="Arial"/>
                <a:ea typeface="Arial"/>
                <a:cs typeface="Arial"/>
                <a:sym typeface="Arial"/>
              </a:rPr>
              <a:t>ask</a:t>
            </a:r>
            <a:r>
              <a:rPr lang="de-DE" sz="2200" b="1" i="0" u="none" strike="noStrike" cap="none" dirty="0">
                <a:solidFill>
                  <a:srgbClr val="FFFF00"/>
                </a:solidFill>
                <a:latin typeface="Arial"/>
                <a:ea typeface="Arial"/>
                <a:cs typeface="Arial"/>
                <a:sym typeface="Arial"/>
              </a:rPr>
              <a:t> </a:t>
            </a:r>
            <a:r>
              <a:rPr lang="de-DE" sz="2200" b="1" i="0" u="none" strike="noStrike" cap="none" dirty="0" err="1">
                <a:solidFill>
                  <a:srgbClr val="FFFF00"/>
                </a:solidFill>
                <a:latin typeface="Arial"/>
                <a:ea typeface="Arial"/>
                <a:cs typeface="Arial"/>
                <a:sym typeface="Arial"/>
              </a:rPr>
              <a:t>for</a:t>
            </a:r>
            <a:r>
              <a:rPr lang="de-DE" sz="2200" b="1" i="0" u="none" strike="noStrike" cap="none" dirty="0">
                <a:solidFill>
                  <a:srgbClr val="FFFF00"/>
                </a:solidFill>
                <a:latin typeface="Arial"/>
                <a:ea typeface="Arial"/>
                <a:cs typeface="Arial"/>
                <a:sym typeface="Arial"/>
              </a:rPr>
              <a:t> </a:t>
            </a:r>
            <a:r>
              <a:rPr lang="de-DE" sz="2200" b="1" i="0" u="none" strike="noStrike" cap="none" dirty="0" err="1">
                <a:solidFill>
                  <a:srgbClr val="FFFF00"/>
                </a:solidFill>
                <a:latin typeface="Arial"/>
                <a:ea typeface="Arial"/>
                <a:cs typeface="Arial"/>
                <a:sym typeface="Arial"/>
              </a:rPr>
              <a:t>help</a:t>
            </a:r>
            <a:r>
              <a:rPr lang="de-DE" sz="2200" b="1" i="0" u="none" strike="noStrike" cap="none" dirty="0">
                <a:solidFill>
                  <a:schemeClr val="lt1"/>
                </a:solidFill>
                <a:latin typeface="Arial"/>
                <a:ea typeface="Arial"/>
                <a:cs typeface="Arial"/>
                <a:sym typeface="Arial"/>
              </a:rPr>
              <a:t>?</a:t>
            </a:r>
            <a:endParaRPr sz="2200" b="1" i="0" u="none" strike="noStrike" cap="none" dirty="0">
              <a:solidFill>
                <a:schemeClr val="lt1"/>
              </a:solidFill>
              <a:latin typeface="Arial"/>
              <a:ea typeface="Arial"/>
              <a:cs typeface="Arial"/>
              <a:sym typeface="Arial"/>
            </a:endParaRPr>
          </a:p>
          <a:p>
            <a:pPr marL="914400" marR="0" lvl="1" indent="-368300" algn="l" rtl="0">
              <a:lnSpc>
                <a:spcPct val="100000"/>
              </a:lnSpc>
              <a:spcBef>
                <a:spcPts val="0"/>
              </a:spcBef>
              <a:spcAft>
                <a:spcPts val="0"/>
              </a:spcAft>
              <a:buClr>
                <a:schemeClr val="lt1"/>
              </a:buClr>
              <a:buSzPts val="2200"/>
              <a:buFont typeface="Cambria"/>
              <a:buAutoNum type="alphaLcPeriod"/>
            </a:pPr>
            <a:r>
              <a:rPr lang="de-DE" sz="2200" b="1" i="0" u="none" strike="noStrike" cap="none" dirty="0" err="1">
                <a:solidFill>
                  <a:schemeClr val="lt1"/>
                </a:solidFill>
                <a:latin typeface="Arial"/>
                <a:ea typeface="Arial"/>
                <a:cs typeface="Arial"/>
                <a:sym typeface="Arial"/>
              </a:rPr>
              <a:t>When</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you</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feel</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rgbClr val="00FFFF"/>
                </a:solidFill>
                <a:latin typeface="Arial"/>
                <a:ea typeface="Arial"/>
                <a:cs typeface="Arial"/>
                <a:sym typeface="Arial"/>
              </a:rPr>
              <a:t>frustrated</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what</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is</a:t>
            </a:r>
            <a:r>
              <a:rPr lang="de-DE" sz="2200" b="1" i="0" u="none" strike="noStrike" cap="none" dirty="0">
                <a:solidFill>
                  <a:schemeClr val="lt1"/>
                </a:solidFill>
                <a:latin typeface="Arial"/>
                <a:ea typeface="Arial"/>
                <a:cs typeface="Arial"/>
                <a:sym typeface="Arial"/>
              </a:rPr>
              <a:t> a </a:t>
            </a:r>
            <a:r>
              <a:rPr lang="de-DE" sz="2200" b="1" i="0" u="none" strike="noStrike" cap="none" dirty="0" err="1">
                <a:solidFill>
                  <a:schemeClr val="lt1"/>
                </a:solidFill>
                <a:latin typeface="Arial"/>
                <a:ea typeface="Arial"/>
                <a:cs typeface="Arial"/>
                <a:sym typeface="Arial"/>
              </a:rPr>
              <a:t>productive</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way</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for</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the</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group</a:t>
            </a:r>
            <a:r>
              <a:rPr lang="de-DE" sz="2200" b="1" i="0" u="none" strike="noStrike" cap="none" dirty="0">
                <a:solidFill>
                  <a:schemeClr val="lt1"/>
                </a:solidFill>
                <a:latin typeface="Arial"/>
                <a:ea typeface="Arial"/>
                <a:cs typeface="Arial"/>
                <a:sym typeface="Arial"/>
              </a:rPr>
              <a:t> </a:t>
            </a:r>
            <a:r>
              <a:rPr lang="de-DE" sz="2200" b="1" i="0" u="none" strike="noStrike" cap="none" dirty="0" err="1">
                <a:solidFill>
                  <a:schemeClr val="lt1"/>
                </a:solidFill>
                <a:latin typeface="Arial"/>
                <a:ea typeface="Arial"/>
                <a:cs typeface="Arial"/>
                <a:sym typeface="Arial"/>
              </a:rPr>
              <a:t>to</a:t>
            </a:r>
            <a:r>
              <a:rPr lang="de-DE" sz="2200" b="1" i="0" u="none" strike="noStrike" cap="none" dirty="0">
                <a:solidFill>
                  <a:schemeClr val="lt1"/>
                </a:solidFill>
                <a:latin typeface="Arial"/>
                <a:ea typeface="Arial"/>
                <a:cs typeface="Arial"/>
                <a:sym typeface="Arial"/>
              </a:rPr>
              <a:t> handle </a:t>
            </a:r>
            <a:r>
              <a:rPr lang="de-DE" sz="2200" b="1" i="0" u="none" strike="noStrike" cap="none" dirty="0" err="1">
                <a:solidFill>
                  <a:schemeClr val="lt1"/>
                </a:solidFill>
                <a:latin typeface="Arial"/>
                <a:ea typeface="Arial"/>
                <a:cs typeface="Arial"/>
                <a:sym typeface="Arial"/>
              </a:rPr>
              <a:t>it</a:t>
            </a:r>
            <a:r>
              <a:rPr lang="de-DE" sz="2200" b="1" i="0" u="none" strike="noStrike" cap="none" dirty="0">
                <a:solidFill>
                  <a:schemeClr val="lt1"/>
                </a:solidFill>
                <a:latin typeface="Arial"/>
                <a:ea typeface="Arial"/>
                <a:cs typeface="Arial"/>
                <a:sym typeface="Arial"/>
              </a:rPr>
              <a:t>?</a:t>
            </a:r>
            <a:endParaRPr sz="2200" b="1" i="0" u="none" strike="noStrike" cap="none" dirty="0">
              <a:solidFill>
                <a:schemeClr val="lt1"/>
              </a:solidFill>
              <a:latin typeface="Arial"/>
              <a:ea typeface="Arial"/>
              <a:cs typeface="Arial"/>
              <a:sym typeface="Arial"/>
            </a:endParaRPr>
          </a:p>
          <a:p>
            <a:pPr marL="914400" marR="0" lvl="0" indent="0" algn="l" rtl="0">
              <a:lnSpc>
                <a:spcPct val="100000"/>
              </a:lnSpc>
              <a:spcBef>
                <a:spcPts val="0"/>
              </a:spcBef>
              <a:spcAft>
                <a:spcPts val="0"/>
              </a:spcAft>
              <a:buClr>
                <a:srgbClr val="000000"/>
              </a:buClr>
              <a:buSzPts val="2200"/>
              <a:buFont typeface="Arial"/>
              <a:buNone/>
            </a:pPr>
            <a:endParaRPr sz="2200" b="1" i="0" u="none" strike="noStrike" cap="none" dirty="0">
              <a:solidFill>
                <a:schemeClr val="lt1"/>
              </a:solidFill>
              <a:latin typeface="Arial"/>
              <a:ea typeface="Arial"/>
              <a:cs typeface="Arial"/>
              <a:sym typeface="Arial"/>
            </a:endParaRPr>
          </a:p>
          <a:p>
            <a:pPr marL="539750" marR="0" lvl="0" indent="-457200" algn="l" rtl="0">
              <a:lnSpc>
                <a:spcPct val="100000"/>
              </a:lnSpc>
              <a:spcBef>
                <a:spcPts val="0"/>
              </a:spcBef>
              <a:spcAft>
                <a:spcPts val="0"/>
              </a:spcAft>
              <a:buClr>
                <a:schemeClr val="lt1"/>
              </a:buClr>
              <a:buSzPts val="2300"/>
              <a:buFont typeface="+mj-lt"/>
              <a:buAutoNum type="arabicPeriod" startAt="2"/>
            </a:pPr>
            <a:r>
              <a:rPr lang="de-DE" sz="2300" b="1" i="0" u="none" strike="noStrike" cap="none" dirty="0">
                <a:solidFill>
                  <a:schemeClr val="lt1"/>
                </a:solidFill>
                <a:latin typeface="Arial"/>
                <a:ea typeface="Arial"/>
                <a:cs typeface="Arial"/>
                <a:sym typeface="Arial"/>
              </a:rPr>
              <a:t>Group </a:t>
            </a:r>
            <a:r>
              <a:rPr lang="de-DE" sz="2300" b="1" i="0" u="none" strike="noStrike" cap="none" dirty="0" err="1">
                <a:solidFill>
                  <a:schemeClr val="lt1"/>
                </a:solidFill>
                <a:latin typeface="Arial"/>
                <a:ea typeface="Arial"/>
                <a:cs typeface="Arial"/>
                <a:sym typeface="Arial"/>
              </a:rPr>
              <a:t>them</a:t>
            </a:r>
            <a:r>
              <a:rPr lang="de-DE" sz="2300" b="1" i="0" u="none" strike="noStrike" cap="none" dirty="0">
                <a:solidFill>
                  <a:schemeClr val="lt1"/>
                </a:solidFill>
                <a:latin typeface="Arial"/>
                <a:ea typeface="Arial"/>
                <a:cs typeface="Arial"/>
                <a:sym typeface="Arial"/>
              </a:rPr>
              <a:t> in </a:t>
            </a:r>
            <a:r>
              <a:rPr lang="de-DE" sz="2300" b="1" i="0" u="none" strike="noStrike" cap="none" dirty="0" err="1">
                <a:solidFill>
                  <a:schemeClr val="lt1"/>
                </a:solidFill>
                <a:latin typeface="Arial"/>
                <a:ea typeface="Arial"/>
                <a:cs typeface="Arial"/>
                <a:sym typeface="Arial"/>
              </a:rPr>
              <a:t>the</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board</a:t>
            </a:r>
            <a:endParaRPr sz="2300" b="1" i="0" u="none" strike="noStrike" cap="none" dirty="0">
              <a:solidFill>
                <a:schemeClr val="lt1"/>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2300"/>
              <a:buFont typeface="Arial"/>
              <a:buNone/>
            </a:pPr>
            <a:endParaRPr sz="2300" b="1" i="0" u="none" strike="noStrike" cap="none" dirty="0">
              <a:solidFill>
                <a:schemeClr val="lt1"/>
              </a:solidFill>
              <a:latin typeface="Arial"/>
              <a:ea typeface="Arial"/>
              <a:cs typeface="Arial"/>
              <a:sym typeface="Arial"/>
            </a:endParaRPr>
          </a:p>
          <a:p>
            <a:pPr marL="539750" marR="0" lvl="0" indent="-457200" algn="l" rtl="0">
              <a:lnSpc>
                <a:spcPct val="100000"/>
              </a:lnSpc>
              <a:spcBef>
                <a:spcPts val="0"/>
              </a:spcBef>
              <a:spcAft>
                <a:spcPts val="0"/>
              </a:spcAft>
              <a:buClr>
                <a:schemeClr val="lt1"/>
              </a:buClr>
              <a:buSzPts val="2300"/>
              <a:buFont typeface="+mj-lt"/>
              <a:buAutoNum type="arabicPeriod" startAt="3"/>
            </a:pPr>
            <a:r>
              <a:rPr lang="de-DE" sz="2300" b="1" i="0" u="none" strike="noStrike" cap="none" dirty="0">
                <a:solidFill>
                  <a:schemeClr val="lt1"/>
                </a:solidFill>
                <a:latin typeface="Arial"/>
                <a:ea typeface="Arial"/>
                <a:cs typeface="Arial"/>
                <a:sym typeface="Arial"/>
              </a:rPr>
              <a:t>Commitment and </a:t>
            </a:r>
            <a:r>
              <a:rPr lang="de-DE" sz="2300" b="1" i="0" u="none" strike="noStrike" cap="none" dirty="0" err="1">
                <a:solidFill>
                  <a:schemeClr val="lt1"/>
                </a:solidFill>
                <a:latin typeface="Arial"/>
                <a:ea typeface="Arial"/>
                <a:cs typeface="Arial"/>
                <a:sym typeface="Arial"/>
              </a:rPr>
              <a:t>Consequences</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mine</a:t>
            </a:r>
            <a:r>
              <a:rPr lang="de-DE" sz="2300" b="1" i="0" u="none" strike="noStrike" cap="none" dirty="0">
                <a:solidFill>
                  <a:schemeClr val="lt1"/>
                </a:solidFill>
                <a:latin typeface="Arial"/>
                <a:ea typeface="Arial"/>
                <a:cs typeface="Arial"/>
                <a:sym typeface="Arial"/>
              </a:rPr>
              <a:t> and </a:t>
            </a:r>
            <a:r>
              <a:rPr lang="de-DE" sz="2300" b="1" i="0" u="none" strike="noStrike" cap="none" dirty="0" err="1">
                <a:solidFill>
                  <a:schemeClr val="lt1"/>
                </a:solidFill>
                <a:latin typeface="Arial"/>
                <a:ea typeface="Arial"/>
                <a:cs typeface="Arial"/>
                <a:sym typeface="Arial"/>
              </a:rPr>
              <a:t>yours</a:t>
            </a:r>
            <a:r>
              <a:rPr lang="de-DE" sz="2300" b="1" i="0" u="none" strike="noStrike" cap="none" dirty="0">
                <a:solidFill>
                  <a:schemeClr val="lt1"/>
                </a:solidFill>
                <a:latin typeface="Arial"/>
                <a:ea typeface="Arial"/>
                <a:cs typeface="Arial"/>
                <a:sym typeface="Arial"/>
              </a:rPr>
              <a:t>)</a:t>
            </a:r>
            <a:endParaRPr sz="2300" b="1" i="0" u="none" strike="noStrike" cap="none" dirty="0">
              <a:solidFill>
                <a:schemeClr val="lt1"/>
              </a:solidFill>
              <a:latin typeface="Arial"/>
              <a:ea typeface="Arial"/>
              <a:cs typeface="Arial"/>
              <a:sym typeface="Arial"/>
            </a:endParaRPr>
          </a:p>
          <a:p>
            <a:pPr marL="914400" marR="0" lvl="1" indent="-374650" algn="l" rtl="0">
              <a:lnSpc>
                <a:spcPct val="100000"/>
              </a:lnSpc>
              <a:spcBef>
                <a:spcPts val="0"/>
              </a:spcBef>
              <a:spcAft>
                <a:spcPts val="0"/>
              </a:spcAft>
              <a:buClr>
                <a:schemeClr val="lt1"/>
              </a:buClr>
              <a:buSzPts val="2300"/>
              <a:buFont typeface="Cambria"/>
              <a:buAutoNum type="alphaLcPeriod"/>
            </a:pPr>
            <a:r>
              <a:rPr lang="de-DE" sz="2300" b="1" i="0" u="none" strike="noStrike" cap="none" dirty="0">
                <a:solidFill>
                  <a:srgbClr val="FFFF00"/>
                </a:solidFill>
                <a:latin typeface="Arial"/>
                <a:ea typeface="Arial"/>
                <a:cs typeface="Arial"/>
                <a:sym typeface="Arial"/>
              </a:rPr>
              <a:t>Public </a:t>
            </a:r>
            <a:r>
              <a:rPr lang="de-DE" sz="2300" b="1" i="0" u="none" strike="noStrike" cap="none" dirty="0" err="1">
                <a:solidFill>
                  <a:srgbClr val="FFFF00"/>
                </a:solidFill>
                <a:latin typeface="Arial"/>
                <a:ea typeface="Arial"/>
                <a:cs typeface="Arial"/>
                <a:sym typeface="Arial"/>
              </a:rPr>
              <a:t>reminder</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of</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our</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charter</a:t>
            </a:r>
            <a:endParaRPr sz="2300" b="1" i="0" u="none" strike="noStrike" cap="none" dirty="0">
              <a:solidFill>
                <a:schemeClr val="lt1"/>
              </a:solidFill>
              <a:latin typeface="Arial"/>
              <a:ea typeface="Arial"/>
              <a:cs typeface="Arial"/>
              <a:sym typeface="Arial"/>
            </a:endParaRPr>
          </a:p>
          <a:p>
            <a:pPr marL="914400" marR="0" lvl="1" indent="-374650" algn="l" rtl="0">
              <a:lnSpc>
                <a:spcPct val="100000"/>
              </a:lnSpc>
              <a:spcBef>
                <a:spcPts val="0"/>
              </a:spcBef>
              <a:spcAft>
                <a:spcPts val="0"/>
              </a:spcAft>
              <a:buClr>
                <a:schemeClr val="lt1"/>
              </a:buClr>
              <a:buSzPts val="2300"/>
              <a:buFont typeface="Cambria"/>
              <a:buAutoNum type="alphaLcPeriod"/>
            </a:pPr>
            <a:r>
              <a:rPr lang="de-DE" sz="2300" b="1" i="0" u="none" strike="noStrike" cap="none" dirty="0">
                <a:solidFill>
                  <a:srgbClr val="FF9900"/>
                </a:solidFill>
                <a:latin typeface="Arial"/>
                <a:ea typeface="Arial"/>
                <a:cs typeface="Arial"/>
                <a:sym typeface="Arial"/>
              </a:rPr>
              <a:t>Private </a:t>
            </a:r>
            <a:r>
              <a:rPr lang="de-DE" sz="2300" b="1" i="0" u="none" strike="noStrike" cap="none" dirty="0" err="1">
                <a:solidFill>
                  <a:srgbClr val="FF9900"/>
                </a:solidFill>
                <a:latin typeface="Arial"/>
                <a:ea typeface="Arial"/>
                <a:cs typeface="Arial"/>
                <a:sym typeface="Arial"/>
              </a:rPr>
              <a:t>conversation</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with</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people</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involved</a:t>
            </a:r>
            <a:r>
              <a:rPr lang="de-DE" sz="2300" b="1" i="0" u="none" strike="noStrike" cap="none" dirty="0">
                <a:solidFill>
                  <a:schemeClr val="lt1"/>
                </a:solidFill>
                <a:latin typeface="Arial"/>
                <a:ea typeface="Arial"/>
                <a:cs typeface="Arial"/>
                <a:sym typeface="Arial"/>
              </a:rPr>
              <a:t> </a:t>
            </a:r>
            <a:endParaRPr sz="2300" b="1" i="0" u="none" strike="noStrike" cap="none" dirty="0">
              <a:solidFill>
                <a:schemeClr val="lt1"/>
              </a:solidFill>
              <a:latin typeface="Arial"/>
              <a:ea typeface="Arial"/>
              <a:cs typeface="Arial"/>
              <a:sym typeface="Arial"/>
            </a:endParaRPr>
          </a:p>
          <a:p>
            <a:pPr marL="914400" marR="0" lvl="0" indent="0" algn="l" rtl="0">
              <a:lnSpc>
                <a:spcPct val="100000"/>
              </a:lnSpc>
              <a:spcBef>
                <a:spcPts val="0"/>
              </a:spcBef>
              <a:spcAft>
                <a:spcPts val="0"/>
              </a:spcAft>
              <a:buClr>
                <a:srgbClr val="000000"/>
              </a:buClr>
              <a:buSzPts val="2300"/>
              <a:buFont typeface="Arial"/>
              <a:buNone/>
            </a:pPr>
            <a:r>
              <a:rPr lang="de-DE" sz="2300" b="1" i="0" u="none" strike="noStrike" cap="none" dirty="0" err="1">
                <a:solidFill>
                  <a:schemeClr val="lt1"/>
                </a:solidFill>
                <a:latin typeface="Arial"/>
                <a:ea typeface="Arial"/>
                <a:cs typeface="Arial"/>
                <a:sym typeface="Arial"/>
              </a:rPr>
              <a:t>during</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breaks</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or</a:t>
            </a:r>
            <a:r>
              <a:rPr lang="de-DE" sz="2300" b="1" i="0" u="none" strike="noStrike" cap="none" dirty="0">
                <a:solidFill>
                  <a:schemeClr val="lt1"/>
                </a:solidFill>
                <a:latin typeface="Arial"/>
                <a:ea typeface="Arial"/>
                <a:cs typeface="Arial"/>
                <a:sym typeface="Arial"/>
              </a:rPr>
              <a:t> at </a:t>
            </a:r>
            <a:r>
              <a:rPr lang="de-DE" sz="2300" b="1" i="0" u="none" strike="noStrike" cap="none" dirty="0" err="1">
                <a:solidFill>
                  <a:schemeClr val="lt1"/>
                </a:solidFill>
                <a:latin typeface="Arial"/>
                <a:ea typeface="Arial"/>
                <a:cs typeface="Arial"/>
                <a:sym typeface="Arial"/>
              </a:rPr>
              <a:t>the</a:t>
            </a:r>
            <a:r>
              <a:rPr lang="de-DE" sz="2300" b="1" i="0" u="none" strike="noStrike" cap="none" dirty="0">
                <a:solidFill>
                  <a:schemeClr val="lt1"/>
                </a:solidFill>
                <a:latin typeface="Arial"/>
                <a:ea typeface="Arial"/>
                <a:cs typeface="Arial"/>
                <a:sym typeface="Arial"/>
              </a:rPr>
              <a:t> end </a:t>
            </a:r>
            <a:r>
              <a:rPr lang="de-DE" sz="2300" b="1" i="0" u="none" strike="noStrike" cap="none" dirty="0" err="1">
                <a:solidFill>
                  <a:schemeClr val="lt1"/>
                </a:solidFill>
                <a:latin typeface="Arial"/>
                <a:ea typeface="Arial"/>
                <a:cs typeface="Arial"/>
                <a:sym typeface="Arial"/>
              </a:rPr>
              <a:t>of</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the</a:t>
            </a:r>
            <a:r>
              <a:rPr lang="de-DE" sz="2300" b="1" i="0" u="none" strike="noStrike" cap="none" dirty="0">
                <a:solidFill>
                  <a:schemeClr val="lt1"/>
                </a:solidFill>
                <a:latin typeface="Arial"/>
                <a:ea typeface="Arial"/>
                <a:cs typeface="Arial"/>
                <a:sym typeface="Arial"/>
              </a:rPr>
              <a:t> </a:t>
            </a:r>
            <a:r>
              <a:rPr lang="de-DE" sz="2300" b="1" i="0" u="none" strike="noStrike" cap="none" dirty="0" err="1">
                <a:solidFill>
                  <a:schemeClr val="lt1"/>
                </a:solidFill>
                <a:latin typeface="Arial"/>
                <a:ea typeface="Arial"/>
                <a:cs typeface="Arial"/>
                <a:sym typeface="Arial"/>
              </a:rPr>
              <a:t>lecture</a:t>
            </a:r>
            <a:endParaRPr sz="23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300"/>
              <a:buFont typeface="Arial"/>
              <a:buNone/>
            </a:pPr>
            <a:endParaRPr sz="23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300"/>
              <a:buFont typeface="Arial"/>
              <a:buNone/>
            </a:pPr>
            <a:endParaRPr sz="23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300"/>
              <a:buFont typeface="Arial"/>
              <a:buNone/>
            </a:pPr>
            <a:endParaRPr sz="23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300"/>
              <a:buFont typeface="Arial"/>
              <a:buNone/>
            </a:pPr>
            <a:endParaRPr sz="2300" b="1" i="0" u="none" strike="noStrike" cap="none" dirty="0">
              <a:solidFill>
                <a:schemeClr val="lt1"/>
              </a:solidFill>
              <a:latin typeface="Arial"/>
              <a:ea typeface="Arial"/>
              <a:cs typeface="Arial"/>
              <a:sym typeface="Arial"/>
            </a:endParaRPr>
          </a:p>
        </p:txBody>
      </p:sp>
      <p:pic>
        <p:nvPicPr>
          <p:cNvPr id="140" name="Google Shape;140;p6" title="frustrated-pulling-hair.gif"/>
          <p:cNvPicPr preferRelativeResize="0"/>
          <p:nvPr/>
        </p:nvPicPr>
        <p:blipFill rotWithShape="1">
          <a:blip r:embed="rId4">
            <a:alphaModFix/>
          </a:blip>
          <a:srcRect/>
          <a:stretch/>
        </p:blipFill>
        <p:spPr>
          <a:xfrm>
            <a:off x="8810800" y="4335900"/>
            <a:ext cx="3226725" cy="2420025"/>
          </a:xfrm>
          <a:prstGeom prst="rect">
            <a:avLst/>
          </a:prstGeom>
          <a:noFill/>
          <a:ln>
            <a:noFill/>
          </a:ln>
        </p:spPr>
      </p:pic>
      <p:pic>
        <p:nvPicPr>
          <p:cNvPr id="141" name="Google Shape;141;p6" title="5Min.png"/>
          <p:cNvPicPr preferRelativeResize="0"/>
          <p:nvPr/>
        </p:nvPicPr>
        <p:blipFill rotWithShape="1">
          <a:blip r:embed="rId5">
            <a:alphaModFix/>
          </a:blip>
          <a:srcRect/>
          <a:stretch/>
        </p:blipFill>
        <p:spPr>
          <a:xfrm>
            <a:off x="191423" y="2214475"/>
            <a:ext cx="818875" cy="891775"/>
          </a:xfrm>
          <a:prstGeom prst="rect">
            <a:avLst/>
          </a:prstGeom>
          <a:noFill/>
          <a:ln>
            <a:noFill/>
          </a:ln>
        </p:spPr>
      </p:pic>
      <p:pic>
        <p:nvPicPr>
          <p:cNvPr id="142" name="Google Shape;142;p6" title="10Min.png"/>
          <p:cNvPicPr preferRelativeResize="0"/>
          <p:nvPr/>
        </p:nvPicPr>
        <p:blipFill rotWithShape="1">
          <a:blip r:embed="rId6">
            <a:alphaModFix/>
          </a:blip>
          <a:srcRect/>
          <a:stretch/>
        </p:blipFill>
        <p:spPr>
          <a:xfrm>
            <a:off x="191421" y="4158313"/>
            <a:ext cx="818875" cy="916156"/>
          </a:xfrm>
          <a:prstGeom prst="rect">
            <a:avLst/>
          </a:prstGeom>
          <a:noFill/>
          <a:ln>
            <a:noFill/>
          </a:ln>
        </p:spPr>
      </p:pic>
      <p:pic>
        <p:nvPicPr>
          <p:cNvPr id="143" name="Google Shape;143;p6" title="5Min.png"/>
          <p:cNvPicPr preferRelativeResize="0"/>
          <p:nvPr/>
        </p:nvPicPr>
        <p:blipFill rotWithShape="1">
          <a:blip r:embed="rId5">
            <a:alphaModFix/>
          </a:blip>
          <a:srcRect/>
          <a:stretch/>
        </p:blipFill>
        <p:spPr>
          <a:xfrm>
            <a:off x="191423" y="5426013"/>
            <a:ext cx="818875" cy="891775"/>
          </a:xfrm>
          <a:prstGeom prst="rect">
            <a:avLst/>
          </a:prstGeom>
          <a:noFill/>
          <a:ln>
            <a:noFill/>
          </a:ln>
        </p:spPr>
      </p:pic>
      <p:sp>
        <p:nvSpPr>
          <p:cNvPr id="144" name="Google Shape;144;p6"/>
          <p:cNvSpPr/>
          <p:nvPr/>
        </p:nvSpPr>
        <p:spPr>
          <a:xfrm>
            <a:off x="645000" y="878775"/>
            <a:ext cx="11176886" cy="891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300"/>
              <a:buFont typeface="Arial"/>
              <a:buNone/>
            </a:pPr>
            <a:r>
              <a:rPr lang="de-DE" sz="2300" b="1" i="0" u="none" strike="noStrike" cap="none">
                <a:solidFill>
                  <a:schemeClr val="lt1"/>
                </a:solidFill>
                <a:latin typeface="Arial"/>
                <a:ea typeface="Arial"/>
                <a:cs typeface="Arial"/>
                <a:sym typeface="Arial"/>
              </a:rPr>
              <a:t>Programming is hard. Frustration is expected. We are all under pressure.</a:t>
            </a:r>
            <a:endParaRPr sz="23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300"/>
              <a:buFont typeface="Arial"/>
              <a:buNone/>
            </a:pPr>
            <a:r>
              <a:rPr lang="de-DE" sz="2300" b="1" i="1" u="none" strike="noStrike" cap="none">
                <a:solidFill>
                  <a:schemeClr val="lt1"/>
                </a:solidFill>
                <a:latin typeface="Arial"/>
                <a:ea typeface="Arial"/>
                <a:cs typeface="Arial"/>
                <a:sym typeface="Arial"/>
              </a:rPr>
              <a:t>This classroom should be a safe environment for all.</a:t>
            </a:r>
            <a:endParaRPr sz="2300" b="1" i="1"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300"/>
              <a:buFont typeface="Arial"/>
              <a:buNone/>
            </a:pPr>
            <a:endParaRPr sz="2300" b="1" i="0" u="none" strike="noStrike" cap="none">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7"/>
          <p:cNvPicPr preferRelativeResize="0"/>
          <p:nvPr/>
        </p:nvPicPr>
        <p:blipFill rotWithShape="1">
          <a:blip r:embed="rId3">
            <a:alphaModFix/>
          </a:blip>
          <a:srcRect r="56463"/>
          <a:stretch/>
        </p:blipFill>
        <p:spPr>
          <a:xfrm flipH="1">
            <a:off x="-12700" y="0"/>
            <a:ext cx="2868042" cy="6858000"/>
          </a:xfrm>
          <a:prstGeom prst="rect">
            <a:avLst/>
          </a:prstGeom>
          <a:noFill/>
          <a:ln>
            <a:noFill/>
          </a:ln>
        </p:spPr>
      </p:pic>
      <p:pic>
        <p:nvPicPr>
          <p:cNvPr id="150" name="Google Shape;150;p7"/>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151" name="Google Shape;151;p7"/>
          <p:cNvSpPr/>
          <p:nvPr/>
        </p:nvSpPr>
        <p:spPr>
          <a:xfrm>
            <a:off x="572219" y="2282451"/>
            <a:ext cx="11533516" cy="369331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How</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would</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you</a:t>
            </a:r>
            <a:r>
              <a:rPr lang="de-DE" sz="2400" b="1" i="0" u="none" strike="noStrike" cap="none" dirty="0">
                <a:solidFill>
                  <a:schemeClr val="lt1"/>
                </a:solidFill>
                <a:latin typeface="Arial"/>
                <a:ea typeface="Arial"/>
                <a:cs typeface="Arial"/>
                <a:sym typeface="Arial"/>
              </a:rPr>
              <a:t> rate </a:t>
            </a:r>
            <a:r>
              <a:rPr lang="de-DE" sz="2400" b="1" i="0" u="none" strike="noStrike" cap="none" dirty="0" err="1">
                <a:solidFill>
                  <a:schemeClr val="lt1"/>
                </a:solidFill>
                <a:latin typeface="Arial"/>
                <a:ea typeface="Arial"/>
                <a:cs typeface="Arial"/>
                <a:sym typeface="Arial"/>
              </a:rPr>
              <a:t>your</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programming</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skills</a:t>
            </a:r>
            <a:r>
              <a:rPr lang="de-DE" sz="2400" b="1" i="0" u="none" strike="noStrike" cap="none" dirty="0">
                <a:solidFill>
                  <a:schemeClr val="lt1"/>
                </a:solidFill>
                <a:latin typeface="Arial"/>
                <a:ea typeface="Arial"/>
                <a:cs typeface="Arial"/>
                <a:sym typeface="Arial"/>
              </a:rPr>
              <a:t>?</a:t>
            </a:r>
            <a:br>
              <a:rPr lang="de-DE" sz="2400" b="1" i="0" u="none" strike="noStrike" cap="none" dirty="0">
                <a:solidFill>
                  <a:schemeClr val="lt1"/>
                </a:solidFill>
                <a:latin typeface="Arial"/>
                <a:ea typeface="Arial"/>
                <a:cs typeface="Arial"/>
                <a:sym typeface="Arial"/>
              </a:rPr>
            </a:br>
            <a:r>
              <a:rPr lang="de-DE" sz="2400" b="1" i="0" u="none" strike="noStrike" cap="none" dirty="0">
                <a:solidFill>
                  <a:schemeClr val="lt1"/>
                </a:solidFill>
                <a:latin typeface="Arial"/>
                <a:ea typeface="Arial"/>
                <a:cs typeface="Arial"/>
                <a:sym typeface="Arial"/>
              </a:rPr>
              <a:t>	➡ </a:t>
            </a:r>
            <a:r>
              <a:rPr lang="de-DE" sz="2400" b="1" i="0" u="none" strike="noStrike" cap="none" dirty="0" err="1">
                <a:solidFill>
                  <a:schemeClr val="lt1"/>
                </a:solidFill>
                <a:latin typeface="Arial"/>
                <a:ea typeface="Arial"/>
                <a:cs typeface="Arial"/>
                <a:sym typeface="Arial"/>
              </a:rPr>
              <a:t>Scale</a:t>
            </a:r>
            <a:r>
              <a:rPr lang="de-DE" sz="2400" b="1" i="0" u="none" strike="noStrike" cap="none" dirty="0">
                <a:solidFill>
                  <a:schemeClr val="lt1"/>
                </a:solidFill>
                <a:latin typeface="Arial"/>
                <a:ea typeface="Arial"/>
                <a:cs typeface="Arial"/>
                <a:sym typeface="Arial"/>
              </a:rPr>
              <a:t>: 0 (</a:t>
            </a:r>
            <a:r>
              <a:rPr lang="de-DE" sz="2400" b="1" i="0" u="none" strike="noStrike" cap="none" dirty="0" err="1">
                <a:solidFill>
                  <a:schemeClr val="lt1"/>
                </a:solidFill>
                <a:latin typeface="Arial"/>
                <a:ea typeface="Arial"/>
                <a:cs typeface="Arial"/>
                <a:sym typeface="Arial"/>
              </a:rPr>
              <a:t>no</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experience</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to</a:t>
            </a:r>
            <a:r>
              <a:rPr lang="de-DE" sz="2400" b="1" i="0" u="none" strike="noStrike" cap="none" dirty="0">
                <a:solidFill>
                  <a:schemeClr val="lt1"/>
                </a:solidFill>
                <a:latin typeface="Arial"/>
                <a:ea typeface="Arial"/>
                <a:cs typeface="Arial"/>
                <a:sym typeface="Arial"/>
              </a:rPr>
              <a:t> 10 (expert)</a:t>
            </a:r>
            <a:br>
              <a:rPr lang="de-DE" sz="2400" b="1" i="0" u="none" strike="noStrike" cap="none" dirty="0">
                <a:solidFill>
                  <a:schemeClr val="lt1"/>
                </a:solidFill>
                <a:latin typeface="Arial"/>
                <a:ea typeface="Arial"/>
                <a:cs typeface="Arial"/>
                <a:sym typeface="Arial"/>
              </a:rPr>
            </a:br>
            <a:endParaRPr sz="24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How</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would</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you</a:t>
            </a:r>
            <a:r>
              <a:rPr lang="de-DE" sz="2400" b="1" i="0" u="none" strike="noStrike" cap="none" dirty="0">
                <a:solidFill>
                  <a:schemeClr val="lt1"/>
                </a:solidFill>
                <a:latin typeface="Arial"/>
                <a:ea typeface="Arial"/>
                <a:cs typeface="Arial"/>
                <a:sym typeface="Arial"/>
              </a:rPr>
              <a:t> rate </a:t>
            </a:r>
            <a:r>
              <a:rPr lang="de-DE" sz="2400" b="1" i="0" u="none" strike="noStrike" cap="none" dirty="0" err="1">
                <a:solidFill>
                  <a:schemeClr val="lt1"/>
                </a:solidFill>
                <a:latin typeface="Arial"/>
                <a:ea typeface="Arial"/>
                <a:cs typeface="Arial"/>
                <a:sym typeface="Arial"/>
              </a:rPr>
              <a:t>your</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knowledge</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of</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efficient</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workflows</a:t>
            </a:r>
            <a:r>
              <a:rPr lang="de-DE" sz="2400" b="1" i="0" u="none" strike="noStrike" cap="none" dirty="0">
                <a:solidFill>
                  <a:schemeClr val="lt1"/>
                </a:solidFill>
                <a:latin typeface="Arial"/>
                <a:ea typeface="Arial"/>
                <a:cs typeface="Arial"/>
                <a:sym typeface="Arial"/>
              </a:rPr>
              <a:t>?</a:t>
            </a:r>
            <a:br>
              <a:rPr lang="de-DE" sz="2400" b="1" i="0" u="none" strike="noStrike" cap="none" dirty="0">
                <a:solidFill>
                  <a:schemeClr val="lt1"/>
                </a:solidFill>
                <a:latin typeface="Arial"/>
                <a:ea typeface="Arial"/>
                <a:cs typeface="Arial"/>
                <a:sym typeface="Arial"/>
              </a:rPr>
            </a:br>
            <a:r>
              <a:rPr lang="de-DE" sz="2400" b="1" i="0" u="none" strike="noStrike" cap="none" dirty="0">
                <a:solidFill>
                  <a:schemeClr val="lt1"/>
                </a:solidFill>
                <a:latin typeface="Arial"/>
                <a:ea typeface="Arial"/>
                <a:cs typeface="Arial"/>
                <a:sym typeface="Arial"/>
              </a:rPr>
              <a:t>	➡ </a:t>
            </a:r>
            <a:r>
              <a:rPr lang="de-DE" sz="2400" b="1" i="0" u="none" strike="noStrike" cap="none" dirty="0" err="1">
                <a:solidFill>
                  <a:schemeClr val="lt1"/>
                </a:solidFill>
                <a:latin typeface="Arial"/>
                <a:ea typeface="Arial"/>
                <a:cs typeface="Arial"/>
                <a:sym typeface="Arial"/>
              </a:rPr>
              <a:t>Scale</a:t>
            </a:r>
            <a:r>
              <a:rPr lang="de-DE" sz="2400" b="1" i="0" u="none" strike="noStrike" cap="none" dirty="0">
                <a:solidFill>
                  <a:schemeClr val="lt1"/>
                </a:solidFill>
                <a:latin typeface="Arial"/>
                <a:ea typeface="Arial"/>
                <a:cs typeface="Arial"/>
                <a:sym typeface="Arial"/>
              </a:rPr>
              <a:t>: 0 (</a:t>
            </a:r>
            <a:r>
              <a:rPr lang="de-DE" sz="2400" b="1" i="0" u="none" strike="noStrike" cap="none" dirty="0" err="1">
                <a:solidFill>
                  <a:schemeClr val="lt1"/>
                </a:solidFill>
                <a:latin typeface="Arial"/>
                <a:ea typeface="Arial"/>
                <a:cs typeface="Arial"/>
                <a:sym typeface="Arial"/>
              </a:rPr>
              <a:t>no</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knowledge</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to</a:t>
            </a:r>
            <a:r>
              <a:rPr lang="de-DE" sz="2400" b="1" i="0" u="none" strike="noStrike" cap="none" dirty="0">
                <a:solidFill>
                  <a:schemeClr val="lt1"/>
                </a:solidFill>
                <a:latin typeface="Arial"/>
                <a:ea typeface="Arial"/>
                <a:cs typeface="Arial"/>
                <a:sym typeface="Arial"/>
              </a:rPr>
              <a:t> 10 (</a:t>
            </a:r>
            <a:r>
              <a:rPr lang="de-DE" sz="2400" b="1" i="0" u="none" strike="noStrike" cap="none" dirty="0" err="1">
                <a:solidFill>
                  <a:schemeClr val="lt1"/>
                </a:solidFill>
                <a:latin typeface="Arial"/>
                <a:ea typeface="Arial"/>
                <a:cs typeface="Arial"/>
                <a:sym typeface="Arial"/>
              </a:rPr>
              <a:t>very</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good</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understanding</a:t>
            </a:r>
            <a:r>
              <a:rPr lang="de-DE" sz="2400" b="1" i="0" u="none" strike="noStrike" cap="none" dirty="0">
                <a:solidFill>
                  <a:schemeClr val="lt1"/>
                </a:solidFill>
                <a:latin typeface="Arial"/>
                <a:ea typeface="Arial"/>
                <a:cs typeface="Arial"/>
                <a:sym typeface="Arial"/>
              </a:rPr>
              <a:t> &amp; </a:t>
            </a:r>
            <a:r>
              <a:rPr lang="de-DE" sz="2400" b="1" i="0" u="none" strike="noStrike" cap="none" dirty="0" err="1">
                <a:solidFill>
                  <a:schemeClr val="lt1"/>
                </a:solidFill>
                <a:latin typeface="Arial"/>
                <a:ea typeface="Arial"/>
                <a:cs typeface="Arial"/>
                <a:sym typeface="Arial"/>
              </a:rPr>
              <a:t>application</a:t>
            </a:r>
            <a:r>
              <a:rPr lang="de-DE" sz="2400" b="1" i="0" u="none" strike="noStrike" cap="none" dirty="0">
                <a:solidFill>
                  <a:schemeClr val="lt1"/>
                </a:solidFill>
                <a:latin typeface="Arial"/>
                <a:ea typeface="Arial"/>
                <a:cs typeface="Arial"/>
                <a:sym typeface="Arial"/>
              </a:rPr>
              <a:t>)</a:t>
            </a:r>
          </a:p>
          <a:p>
            <a:pPr marL="0" marR="0" lvl="0" indent="0" algn="l" rtl="0">
              <a:lnSpc>
                <a:spcPct val="100000"/>
              </a:lnSpc>
              <a:spcBef>
                <a:spcPts val="0"/>
              </a:spcBef>
              <a:spcAft>
                <a:spcPts val="0"/>
              </a:spcAft>
              <a:buClr>
                <a:srgbClr val="000000"/>
              </a:buClr>
              <a:buSzPts val="2400"/>
              <a:buFont typeface="Arial"/>
              <a:buNone/>
            </a:pPr>
            <a:endParaRPr lang="de-DE" sz="2400" b="1" dirty="0">
              <a:solidFill>
                <a:schemeClr val="lt1"/>
              </a:solidFill>
            </a:endParaRPr>
          </a:p>
          <a:p>
            <a:pPr marL="0" marR="0" lvl="0" indent="0" algn="l" rtl="0">
              <a:lnSpc>
                <a:spcPct val="100000"/>
              </a:lnSpc>
              <a:spcBef>
                <a:spcPts val="0"/>
              </a:spcBef>
              <a:spcAft>
                <a:spcPts val="0"/>
              </a:spcAft>
              <a:buClr>
                <a:srgbClr val="000000"/>
              </a:buClr>
              <a:buSzPts val="2400"/>
              <a:buFont typeface="Arial"/>
              <a:buNone/>
            </a:pPr>
            <a:r>
              <a:rPr lang="de-DE" sz="2400" b="1" i="0" u="none" strike="noStrike" cap="none" dirty="0">
                <a:solidFill>
                  <a:schemeClr val="lt1"/>
                </a:solidFill>
                <a:latin typeface="Arial"/>
                <a:ea typeface="Arial"/>
                <a:cs typeface="Arial"/>
                <a:sym typeface="Arial"/>
              </a:rPr>
              <a:t>Use Point Stickers </a:t>
            </a:r>
            <a:r>
              <a:rPr lang="de-DE" sz="2400" b="1" i="0" u="none" strike="noStrike" cap="none" dirty="0" err="1">
                <a:solidFill>
                  <a:schemeClr val="lt1"/>
                </a:solidFill>
                <a:latin typeface="Arial"/>
                <a:ea typeface="Arial"/>
                <a:cs typeface="Arial"/>
                <a:sym typeface="Arial"/>
              </a:rPr>
              <a:t>to</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Indicate</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where</a:t>
            </a:r>
            <a:r>
              <a:rPr lang="de-DE" sz="2400" b="1" i="0" u="none" strike="noStrike" cap="none" dirty="0">
                <a:solidFill>
                  <a:schemeClr val="lt1"/>
                </a:solidFill>
                <a:latin typeface="Arial"/>
                <a:ea typeface="Arial"/>
                <a:cs typeface="Arial"/>
                <a:sym typeface="Arial"/>
              </a:rPr>
              <a:t> </a:t>
            </a:r>
            <a:r>
              <a:rPr lang="de-DE" sz="2400" b="1" i="0" u="none" strike="noStrike" cap="none" dirty="0" err="1">
                <a:solidFill>
                  <a:schemeClr val="lt1"/>
                </a:solidFill>
                <a:latin typeface="Arial"/>
                <a:ea typeface="Arial"/>
                <a:cs typeface="Arial"/>
                <a:sym typeface="Arial"/>
              </a:rPr>
              <a:t>you</a:t>
            </a:r>
            <a:r>
              <a:rPr lang="de-DE" sz="2400" b="1" i="0" u="none" strike="noStrike" cap="none" dirty="0">
                <a:solidFill>
                  <a:schemeClr val="lt1"/>
                </a:solidFill>
                <a:latin typeface="Arial"/>
                <a:ea typeface="Arial"/>
                <a:cs typeface="Arial"/>
                <a:sym typeface="Arial"/>
              </a:rPr>
              <a:t> stand.</a:t>
            </a:r>
            <a:endParaRPr sz="2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br>
              <a:rPr lang="de-DE" sz="1800" b="1" i="0" u="none" strike="noStrike" cap="none" dirty="0">
                <a:solidFill>
                  <a:schemeClr val="lt1"/>
                </a:solidFill>
                <a:latin typeface="Arial"/>
                <a:ea typeface="Arial"/>
                <a:cs typeface="Arial"/>
                <a:sym typeface="Arial"/>
              </a:rPr>
            </a:br>
            <a:endParaRPr sz="1400" b="0" i="0" u="none" strike="noStrike" cap="none" dirty="0">
              <a:solidFill>
                <a:srgbClr val="000000"/>
              </a:solidFill>
              <a:latin typeface="Arial"/>
              <a:ea typeface="Arial"/>
              <a:cs typeface="Arial"/>
              <a:sym typeface="Arial"/>
            </a:endParaRPr>
          </a:p>
        </p:txBody>
      </p:sp>
      <p:sp>
        <p:nvSpPr>
          <p:cNvPr id="152" name="Google Shape;152;p7"/>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Welcome to the Hybrid Learn-to-Learn Course on Scientific Programming and Workflow Management!</a:t>
            </a:r>
            <a:endParaRPr sz="1400" b="0" i="0" u="none" strike="noStrike" cap="none">
              <a:solidFill>
                <a:srgbClr val="000000"/>
              </a:solidFill>
              <a:latin typeface="Arial"/>
              <a:ea typeface="Arial"/>
              <a:cs typeface="Arial"/>
              <a:sym typeface="Arial"/>
            </a:endParaRPr>
          </a:p>
        </p:txBody>
      </p:sp>
      <p:pic>
        <p:nvPicPr>
          <p:cNvPr id="153" name="Google Shape;153;p7"/>
          <p:cNvPicPr preferRelativeResize="0"/>
          <p:nvPr/>
        </p:nvPicPr>
        <p:blipFill rotWithShape="1">
          <a:blip r:embed="rId4">
            <a:alphaModFix/>
          </a:blip>
          <a:srcRect/>
          <a:stretch/>
        </p:blipFill>
        <p:spPr>
          <a:xfrm>
            <a:off x="10780558" y="1681288"/>
            <a:ext cx="1074665" cy="12023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pic>
        <p:nvPicPr>
          <p:cNvPr id="158" name="Google Shape;158;p8"/>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159" name="Google Shape;159;p8"/>
          <p:cNvSpPr/>
          <p:nvPr/>
        </p:nvSpPr>
        <p:spPr>
          <a:xfrm>
            <a:off x="-12700" y="0"/>
            <a:ext cx="609600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de-DE" sz="3600" b="1" i="0" u="none" strike="noStrike" cap="none">
                <a:solidFill>
                  <a:schemeClr val="lt1"/>
                </a:solidFill>
                <a:latin typeface="Arial"/>
                <a:ea typeface="Arial"/>
                <a:cs typeface="Arial"/>
                <a:sym typeface="Arial"/>
              </a:rPr>
              <a:t>Course schedule:</a:t>
            </a:r>
            <a:endParaRPr sz="3600" b="1" i="0" u="none" strike="noStrike" cap="none">
              <a:solidFill>
                <a:schemeClr val="lt1"/>
              </a:solidFill>
              <a:latin typeface="Arial"/>
              <a:ea typeface="Arial"/>
              <a:cs typeface="Arial"/>
              <a:sym typeface="Arial"/>
            </a:endParaRPr>
          </a:p>
        </p:txBody>
      </p:sp>
      <p:sp>
        <p:nvSpPr>
          <p:cNvPr id="160" name="Google Shape;160;p8"/>
          <p:cNvSpPr/>
          <p:nvPr/>
        </p:nvSpPr>
        <p:spPr>
          <a:xfrm>
            <a:off x="871653" y="5059715"/>
            <a:ext cx="10448700" cy="6462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chemeClr val="dk1"/>
              </a:buClr>
              <a:buSzPts val="1100"/>
              <a:buFont typeface="Arial"/>
              <a:buNone/>
            </a:pPr>
            <a:r>
              <a:rPr lang="de-DE" sz="2800" b="1" i="0" u="none" strike="noStrike" cap="none">
                <a:solidFill>
                  <a:srgbClr val="002060"/>
                </a:solidFill>
                <a:highlight>
                  <a:srgbClr val="FFFF00"/>
                </a:highlight>
                <a:latin typeface="Arial"/>
                <a:ea typeface="Arial"/>
                <a:cs typeface="Arial"/>
                <a:sym typeface="Arial"/>
              </a:rPr>
              <a:t>Certificate:</a:t>
            </a:r>
            <a:r>
              <a:rPr lang="de-DE" sz="2800" b="1" i="0" u="none" strike="noStrike" cap="none">
                <a:solidFill>
                  <a:srgbClr val="FFFFFF"/>
                </a:solidFill>
                <a:latin typeface="Arial"/>
                <a:ea typeface="Arial"/>
                <a:cs typeface="Arial"/>
                <a:sym typeface="Arial"/>
              </a:rPr>
              <a:t> at least </a:t>
            </a:r>
            <a:r>
              <a:rPr lang="de-DE" sz="2800" b="1" i="0" u="none" strike="noStrike" cap="none">
                <a:solidFill>
                  <a:srgbClr val="FFFF00"/>
                </a:solidFill>
                <a:latin typeface="Arial"/>
                <a:ea typeface="Arial"/>
                <a:cs typeface="Arial"/>
                <a:sym typeface="Arial"/>
              </a:rPr>
              <a:t>80%</a:t>
            </a:r>
            <a:r>
              <a:rPr lang="de-DE" sz="2800" b="1" i="0" u="none" strike="noStrike" cap="none">
                <a:solidFill>
                  <a:srgbClr val="FFFFFF"/>
                </a:solidFill>
                <a:latin typeface="Arial"/>
                <a:ea typeface="Arial"/>
                <a:cs typeface="Arial"/>
                <a:sym typeface="Arial"/>
              </a:rPr>
              <a:t> of the in-person sessions attendance.</a:t>
            </a:r>
            <a:endParaRPr sz="2800" b="1" i="0" u="none" strike="noStrike" cap="none">
              <a:solidFill>
                <a:srgbClr val="FFFFF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61" name="Google Shape;161;p8"/>
          <p:cNvPicPr preferRelativeResize="0"/>
          <p:nvPr/>
        </p:nvPicPr>
        <p:blipFill rotWithShape="1">
          <a:blip r:embed="rId4">
            <a:alphaModFix/>
          </a:blip>
          <a:srcRect/>
          <a:stretch/>
        </p:blipFill>
        <p:spPr>
          <a:xfrm>
            <a:off x="842200" y="873650"/>
            <a:ext cx="10376101" cy="3958750"/>
          </a:xfrm>
          <a:prstGeom prst="rect">
            <a:avLst/>
          </a:prstGeom>
          <a:noFill/>
          <a:ln>
            <a:noFill/>
          </a:ln>
        </p:spPr>
      </p:pic>
      <p:sp>
        <p:nvSpPr>
          <p:cNvPr id="162" name="Google Shape;162;p8"/>
          <p:cNvSpPr/>
          <p:nvPr/>
        </p:nvSpPr>
        <p:spPr>
          <a:xfrm flipH="1">
            <a:off x="10465349" y="1387472"/>
            <a:ext cx="855000" cy="439800"/>
          </a:xfrm>
          <a:prstGeom prst="rightArrow">
            <a:avLst>
              <a:gd name="adj1" fmla="val 50000"/>
              <a:gd name="adj2" fmla="val 50000"/>
            </a:avLst>
          </a:prstGeom>
          <a:solidFill>
            <a:srgbClr val="FF0000"/>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Google Shape;167;p9"/>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168" name="Google Shape;168;p9"/>
          <p:cNvSpPr/>
          <p:nvPr/>
        </p:nvSpPr>
        <p:spPr>
          <a:xfrm>
            <a:off x="-609600" y="263499"/>
            <a:ext cx="12801499" cy="641334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500"/>
              <a:buFont typeface="Arial"/>
              <a:buNone/>
            </a:pPr>
            <a:r>
              <a:rPr lang="de-DE" sz="5500" b="1" i="0" u="none" strike="noStrike" cap="none">
                <a:solidFill>
                  <a:srgbClr val="FFE599"/>
                </a:solidFill>
                <a:latin typeface="Arial"/>
                <a:ea typeface="Arial"/>
                <a:cs typeface="Arial"/>
                <a:sym typeface="Arial"/>
              </a:rPr>
              <a:t>MODULES 1 - 4</a:t>
            </a:r>
            <a:endParaRPr sz="3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b="1" i="1" u="none" strike="noStrike" cap="none">
              <a:solidFill>
                <a:schemeClr val="lt1"/>
              </a:solidFill>
              <a:latin typeface="Arial"/>
              <a:ea typeface="Arial"/>
              <a:cs typeface="Arial"/>
              <a:sym typeface="Arial"/>
            </a:endParaRPr>
          </a:p>
        </p:txBody>
      </p:sp>
      <p:grpSp>
        <p:nvGrpSpPr>
          <p:cNvPr id="169" name="Google Shape;169;p9"/>
          <p:cNvGrpSpPr/>
          <p:nvPr/>
        </p:nvGrpSpPr>
        <p:grpSpPr>
          <a:xfrm>
            <a:off x="221127" y="3225137"/>
            <a:ext cx="3740127" cy="3067563"/>
            <a:chOff x="6287197" y="2574364"/>
            <a:chExt cx="5018792" cy="4116294"/>
          </a:xfrm>
        </p:grpSpPr>
        <p:pic>
          <p:nvPicPr>
            <p:cNvPr id="170" name="Google Shape;170;p9"/>
            <p:cNvPicPr preferRelativeResize="0"/>
            <p:nvPr/>
          </p:nvPicPr>
          <p:blipFill rotWithShape="1">
            <a:blip r:embed="rId4">
              <a:alphaModFix/>
            </a:blip>
            <a:srcRect/>
            <a:stretch/>
          </p:blipFill>
          <p:spPr>
            <a:xfrm>
              <a:off x="7189695" y="2574364"/>
              <a:ext cx="4116294" cy="4116294"/>
            </a:xfrm>
            <a:prstGeom prst="rect">
              <a:avLst/>
            </a:prstGeom>
            <a:noFill/>
            <a:ln>
              <a:noFill/>
            </a:ln>
          </p:spPr>
        </p:pic>
        <p:sp>
          <p:nvSpPr>
            <p:cNvPr id="171" name="Google Shape;171;p9"/>
            <p:cNvSpPr/>
            <p:nvPr/>
          </p:nvSpPr>
          <p:spPr>
            <a:xfrm>
              <a:off x="6287197" y="2912868"/>
              <a:ext cx="4839786" cy="923330"/>
            </a:xfrm>
            <a:prstGeom prst="rect">
              <a:avLst/>
            </a:prstGeom>
          </p:spPr>
          <p:txBody>
            <a:bodyPr>
              <a:prstTxWarp prst="textPlain">
                <a:avLst/>
              </a:prstTxWarp>
            </a:bodyPr>
            <a:lstStyle/>
            <a:p>
              <a:pPr lvl="0" algn="ctr"/>
              <a:r>
                <a:rPr b="1" i="0">
                  <a:ln w="9525" cap="flat" cmpd="sng">
                    <a:solidFill>
                      <a:schemeClr val="accent2"/>
                    </a:solidFill>
                    <a:prstDash val="solid"/>
                    <a:round/>
                    <a:headEnd type="none" w="sm" len="sm"/>
                    <a:tailEnd type="none" w="sm" len="sm"/>
                  </a:ln>
                  <a:solidFill>
                    <a:srgbClr val="FFFFFF"/>
                  </a:solidFill>
                  <a:latin typeface="Arial"/>
                </a:rPr>
                <a:t>Learning</a:t>
              </a:r>
            </a:p>
          </p:txBody>
        </p:sp>
        <p:sp>
          <p:nvSpPr>
            <p:cNvPr id="172" name="Google Shape;172;p9"/>
            <p:cNvSpPr/>
            <p:nvPr/>
          </p:nvSpPr>
          <p:spPr>
            <a:xfrm>
              <a:off x="6466203" y="5453295"/>
              <a:ext cx="4839786" cy="923330"/>
            </a:xfrm>
            <a:prstGeom prst="rect">
              <a:avLst/>
            </a:prstGeom>
          </p:spPr>
          <p:txBody>
            <a:bodyPr>
              <a:prstTxWarp prst="textPlain">
                <a:avLst/>
              </a:prstTxWarp>
            </a:bodyPr>
            <a:lstStyle/>
            <a:p>
              <a:pPr lvl="0" algn="ctr"/>
              <a:r>
                <a:rPr b="1" i="0">
                  <a:ln w="9525" cap="flat" cmpd="sng">
                    <a:solidFill>
                      <a:schemeClr val="accent2"/>
                    </a:solidFill>
                    <a:prstDash val="solid"/>
                    <a:round/>
                    <a:headEnd type="none" w="sm" len="sm"/>
                    <a:tailEnd type="none" w="sm" len="sm"/>
                  </a:ln>
                  <a:solidFill>
                    <a:srgbClr val="FFFFFF"/>
                  </a:solidFill>
                  <a:latin typeface="Arial"/>
                </a:rPr>
                <a:t>Goals</a:t>
              </a:r>
            </a:p>
          </p:txBody>
        </p:sp>
      </p:grpSp>
      <p:sp>
        <p:nvSpPr>
          <p:cNvPr id="173" name="Google Shape;173;p9"/>
          <p:cNvSpPr/>
          <p:nvPr/>
        </p:nvSpPr>
        <p:spPr>
          <a:xfrm>
            <a:off x="4315783" y="1339517"/>
            <a:ext cx="8855724" cy="641334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a:ea typeface="Arial"/>
              <a:cs typeface="Arial"/>
              <a:sym typeface="Arial"/>
            </a:endParaRPr>
          </a:p>
          <a:p>
            <a:pPr marL="0" marR="0" lvl="0" indent="0" algn="l" rtl="0">
              <a:lnSpc>
                <a:spcPct val="200000"/>
              </a:lnSpc>
              <a:spcBef>
                <a:spcPts val="0"/>
              </a:spcBef>
              <a:spcAft>
                <a:spcPts val="0"/>
              </a:spcAft>
              <a:buClr>
                <a:srgbClr val="000000"/>
              </a:buClr>
              <a:buSzPts val="3600"/>
              <a:buFont typeface="Arial"/>
              <a:buNone/>
            </a:pPr>
            <a:r>
              <a:rPr lang="de-DE" sz="3600" b="1" i="1" u="none" strike="noStrike" cap="none">
                <a:solidFill>
                  <a:schemeClr val="lt1"/>
                </a:solidFill>
                <a:latin typeface="Arial"/>
                <a:ea typeface="Arial"/>
                <a:cs typeface="Arial"/>
                <a:sym typeface="Arial"/>
              </a:rPr>
              <a:t>1. Define scientific programming</a:t>
            </a:r>
            <a:endParaRPr sz="3600" b="1" i="1" u="none" strike="noStrike" cap="none">
              <a:solidFill>
                <a:schemeClr val="lt1"/>
              </a:solidFill>
              <a:latin typeface="Arial"/>
              <a:ea typeface="Arial"/>
              <a:cs typeface="Arial"/>
              <a:sym typeface="Arial"/>
            </a:endParaRPr>
          </a:p>
          <a:p>
            <a:pPr marL="0" marR="0" lvl="0" indent="0" algn="l" rtl="0">
              <a:lnSpc>
                <a:spcPct val="200000"/>
              </a:lnSpc>
              <a:spcBef>
                <a:spcPts val="0"/>
              </a:spcBef>
              <a:spcAft>
                <a:spcPts val="0"/>
              </a:spcAft>
              <a:buClr>
                <a:srgbClr val="000000"/>
              </a:buClr>
              <a:buSzPts val="3600"/>
              <a:buFont typeface="Arial"/>
              <a:buNone/>
            </a:pPr>
            <a:r>
              <a:rPr lang="de-DE" sz="3600" b="1" i="1" u="none" strike="noStrike" cap="none">
                <a:solidFill>
                  <a:schemeClr val="lt1"/>
                </a:solidFill>
                <a:latin typeface="Arial"/>
                <a:ea typeface="Arial"/>
                <a:cs typeface="Arial"/>
                <a:sym typeface="Arial"/>
              </a:rPr>
              <a:t>2. Know how to choose a toolkit</a:t>
            </a:r>
            <a:endParaRPr sz="3600" b="1" i="1" u="none" strike="noStrike" cap="none">
              <a:solidFill>
                <a:schemeClr val="lt1"/>
              </a:solidFill>
              <a:latin typeface="Arial"/>
              <a:ea typeface="Arial"/>
              <a:cs typeface="Arial"/>
              <a:sym typeface="Arial"/>
            </a:endParaRPr>
          </a:p>
          <a:p>
            <a:pPr marL="0" marR="0" lvl="0" indent="0" algn="l" rtl="0">
              <a:lnSpc>
                <a:spcPct val="200000"/>
              </a:lnSpc>
              <a:spcBef>
                <a:spcPts val="0"/>
              </a:spcBef>
              <a:spcAft>
                <a:spcPts val="0"/>
              </a:spcAft>
              <a:buClr>
                <a:srgbClr val="000000"/>
              </a:buClr>
              <a:buSzPts val="3600"/>
              <a:buFont typeface="Arial"/>
              <a:buNone/>
            </a:pPr>
            <a:r>
              <a:rPr lang="de-DE" sz="3600" b="1" i="1" u="none" strike="noStrike" cap="none">
                <a:solidFill>
                  <a:schemeClr val="lt1"/>
                </a:solidFill>
                <a:latin typeface="Arial"/>
                <a:ea typeface="Arial"/>
                <a:cs typeface="Arial"/>
                <a:sym typeface="Arial"/>
              </a:rPr>
              <a:t>3. Understand how to scale up</a:t>
            </a:r>
            <a:endParaRPr sz="3600" b="1" i="1" u="none" strike="noStrike" cap="none">
              <a:solidFill>
                <a:schemeClr val="lt1"/>
              </a:solidFill>
              <a:latin typeface="Arial"/>
              <a:ea typeface="Arial"/>
              <a:cs typeface="Arial"/>
              <a:sym typeface="Arial"/>
            </a:endParaRPr>
          </a:p>
          <a:p>
            <a:pPr marL="0" marR="0" lvl="0" indent="0" algn="l" rtl="0">
              <a:lnSpc>
                <a:spcPct val="200000"/>
              </a:lnSpc>
              <a:spcBef>
                <a:spcPts val="0"/>
              </a:spcBef>
              <a:spcAft>
                <a:spcPts val="0"/>
              </a:spcAft>
              <a:buClr>
                <a:srgbClr val="000000"/>
              </a:buClr>
              <a:buSzPts val="3600"/>
              <a:buFont typeface="Arial"/>
              <a:buNone/>
            </a:pPr>
            <a:r>
              <a:rPr lang="de-DE" sz="3600" b="1" i="1" u="none" strike="noStrike" cap="none">
                <a:solidFill>
                  <a:schemeClr val="lt1"/>
                </a:solidFill>
                <a:latin typeface="Arial"/>
                <a:ea typeface="Arial"/>
                <a:cs typeface="Arial"/>
                <a:sym typeface="Arial"/>
              </a:rPr>
              <a:t>4. Learn how to get help </a:t>
            </a:r>
            <a:endParaRPr/>
          </a:p>
          <a:p>
            <a:pPr marL="0" marR="0" lvl="0" indent="0" algn="ctr" rtl="0">
              <a:lnSpc>
                <a:spcPct val="100000"/>
              </a:lnSpc>
              <a:spcBef>
                <a:spcPts val="0"/>
              </a:spcBef>
              <a:spcAft>
                <a:spcPts val="0"/>
              </a:spcAft>
              <a:buClr>
                <a:srgbClr val="000000"/>
              </a:buClr>
              <a:buSzPts val="1400"/>
              <a:buFont typeface="Arial"/>
              <a:buNone/>
            </a:pPr>
            <a:endParaRPr sz="1400" b="0" i="1"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TotalTime>
  <Words>2565</Words>
  <Application>Microsoft Office PowerPoint</Application>
  <PresentationFormat>Widescreen</PresentationFormat>
  <Paragraphs>343</Paragraphs>
  <Slides>44</Slides>
  <Notes>44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Arial</vt:lpstr>
      <vt:lpstr>Calibri</vt:lpstr>
      <vt:lpstr>Cambria</vt:lpstr>
      <vt:lpstr>Noto Sans Symbols</vt:lpstr>
      <vt:lpstr>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Tati Micheletti</cp:lastModifiedBy>
  <cp:revision>8</cp:revision>
  <dcterms:modified xsi:type="dcterms:W3CDTF">2025-06-30T08:44:45Z</dcterms:modified>
</cp:coreProperties>
</file>