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0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8" r:id="rId100"/>
    <p:sldId id="355" r:id="rId101"/>
    <p:sldId id="356" r:id="rId102"/>
    <p:sldId id="357" r:id="rId103"/>
  </p:sldIdLst>
  <p:sldSz cx="12192000" cy="6858000"/>
  <p:notesSz cx="6858000" cy="9144000"/>
  <p:embeddedFontLst>
    <p:embeddedFont>
      <p:font typeface="Bad Script" panose="020B0604020202020204" charset="0"/>
      <p:regular r:id="rId105"/>
    </p:embeddedFont>
    <p:embeddedFont>
      <p:font typeface="Calibri" panose="020F0502020204030204" pitchFamily="34" charset="0"/>
      <p:regular r:id="rId106"/>
      <p:bold r:id="rId107"/>
      <p:italic r:id="rId108"/>
      <p:boldItalic r:id="rId109"/>
    </p:embeddedFont>
    <p:embeddedFont>
      <p:font typeface="Cascadia Code" panose="020B0609020000020004" pitchFamily="49" charset="0"/>
      <p:regular r:id="rId110"/>
      <p:bold r:id="rId111"/>
      <p:italic r:id="rId112"/>
      <p:boldItalic r:id="rId113"/>
    </p:embeddedFont>
    <p:embeddedFont>
      <p:font typeface="Century" panose="02040604050505020304" pitchFamily="18" charset="0"/>
      <p:regular r:id="rId114"/>
    </p:embeddedFont>
    <p:embeddedFont>
      <p:font typeface="Open Sans" panose="020B0606030504020204" pitchFamily="34" charset="0"/>
      <p:regular r:id="rId115"/>
      <p:bold r:id="rId116"/>
      <p:italic r:id="rId117"/>
      <p:boldItalic r:id="rId118"/>
    </p:embeddedFont>
  </p:embeddedFontLst>
  <p:custDataLst>
    <p:tags r:id="rId119"/>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36">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0" roundtripDataSignature="AMtx7mi3gMk0bPVliTWCYMpnR5du0m4K+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05C04B9-DADC-4BDF-8194-90925866337D}">
  <a:tblStyle styleId="{005C04B9-DADC-4BDF-8194-90925866337D}"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342" y="39"/>
      </p:cViewPr>
      <p:guideLst>
        <p:guide orient="horz" pos="2160"/>
        <p:guide pos="383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13.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font" Target="fonts/font8.fntdata"/><Relationship Id="rId16" Type="http://schemas.openxmlformats.org/officeDocument/2006/relationships/slide" Target="slides/slide15.xml"/><Relationship Id="rId107" Type="http://schemas.openxmlformats.org/officeDocument/2006/relationships/font" Target="fonts/font3.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font" Target="fonts/font9.fntdata"/><Relationship Id="rId118" Type="http://schemas.openxmlformats.org/officeDocument/2006/relationships/font" Target="fonts/font14.fntdata"/><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font" Target="fonts/font4.fntdata"/><Relationship Id="rId124"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font" Target="fonts/font10.fntdata"/><Relationship Id="rId119" Type="http://schemas.openxmlformats.org/officeDocument/2006/relationships/tags" Target="tags/tag1.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5.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120" Type="http://customschemas.google.com/relationships/presentationmetadata" Target="meta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6.fntdata"/><Relationship Id="rId115" Type="http://schemas.openxmlformats.org/officeDocument/2006/relationships/font" Target="fonts/font11.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font" Target="fonts/font7.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font" Target="fonts/font2.fntdata"/><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3" name="Google Shape;18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3"/>
        <p:cNvGrpSpPr/>
        <p:nvPr/>
      </p:nvGrpSpPr>
      <p:grpSpPr>
        <a:xfrm>
          <a:off x="0" y="0"/>
          <a:ext cx="0" cy="0"/>
          <a:chOff x="0" y="0"/>
          <a:chExt cx="0" cy="0"/>
        </a:xfrm>
      </p:grpSpPr>
      <p:sp>
        <p:nvSpPr>
          <p:cNvPr id="1064" name="Google Shape;1064;p10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5" name="Google Shape;1065;p1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2"/>
        <p:cNvGrpSpPr/>
        <p:nvPr/>
      </p:nvGrpSpPr>
      <p:grpSpPr>
        <a:xfrm>
          <a:off x="0" y="0"/>
          <a:ext cx="0" cy="0"/>
          <a:chOff x="0" y="0"/>
          <a:chExt cx="0" cy="0"/>
        </a:xfrm>
      </p:grpSpPr>
      <p:sp>
        <p:nvSpPr>
          <p:cNvPr id="1073" name="Google Shape;1073;p10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4" name="Google Shape;1074;p10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0"/>
        <p:cNvGrpSpPr/>
        <p:nvPr/>
      </p:nvGrpSpPr>
      <p:grpSpPr>
        <a:xfrm>
          <a:off x="0" y="0"/>
          <a:ext cx="0" cy="0"/>
          <a:chOff x="0" y="0"/>
          <a:chExt cx="0" cy="0"/>
        </a:xfrm>
      </p:grpSpPr>
      <p:sp>
        <p:nvSpPr>
          <p:cNvPr id="1081" name="Google Shape;1081;p10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2" name="Google Shape;1082;p10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3" name="Google Shape;21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3" name="Google Shape;23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3" name="Google Shape;24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7" name="Google Shape;28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 name="Google Shape;10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5" name="Google Shape;29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7" name="Google Shape;30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7" name="Google Shape;31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9" name="Google Shape;329;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9" name="Google Shape;33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8" name="Google Shape;35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67" name="Google Shape;367;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6" name="Google Shape;376;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5" name="Google Shape;385;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09" name="Google Shape;10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4" name="Google Shape;394;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3" name="Google Shape;403;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2" name="Google Shape;412;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0" name="Google Shape;420;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8" name="Google Shape;428;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7" name="Google Shape;437;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7" name="Google Shape;447;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7" name="Google Shape;457;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6" name="Google Shape;466;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5" name="Google Shape;475;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4" name="Google Shape;484;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3" name="Google Shape;493;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2" name="Google Shape;502;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4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8" name="Google Shape;508;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0" name="Google Shape;530;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8" name="Google Shape;538;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7" name="Google Shape;547;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7" name="Google Shape;557;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6" name="Google Shape;566;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5" name="Google Shape;575;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4" name="Google Shape;584;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3" name="Google Shape;593;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2" name="Google Shape;602;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1" name="Google Shape;611;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1" name="Google Shape;621;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0" name="Google Shape;630;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5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9" name="Google Shape;639;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9" name="Google Shape;649;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8" name="Google Shape;658;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6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6" name="Google Shape;666;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 name="Google Shape;13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6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6" name="Google Shape;676;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p6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5" name="Google Shape;685;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p6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6" name="Google Shape;696;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p6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6" name="Google Shape;706;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6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5" name="Google Shape;715;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6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4" name="Google Shape;724;p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p6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3" name="Google Shape;733;p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6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2" name="Google Shape;742;p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8"/>
        <p:cNvGrpSpPr/>
        <p:nvPr/>
      </p:nvGrpSpPr>
      <p:grpSpPr>
        <a:xfrm>
          <a:off x="0" y="0"/>
          <a:ext cx="0" cy="0"/>
          <a:chOff x="0" y="0"/>
          <a:chExt cx="0" cy="0"/>
        </a:xfrm>
      </p:grpSpPr>
      <p:sp>
        <p:nvSpPr>
          <p:cNvPr id="749" name="Google Shape;749;p6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0" name="Google Shape;750;p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7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0" name="Google Shape;760;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p7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1" name="Google Shape;771;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p7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1" name="Google Shape;781;p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7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1" name="Google Shape;791;p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9"/>
        <p:cNvGrpSpPr/>
        <p:nvPr/>
      </p:nvGrpSpPr>
      <p:grpSpPr>
        <a:xfrm>
          <a:off x="0" y="0"/>
          <a:ext cx="0" cy="0"/>
          <a:chOff x="0" y="0"/>
          <a:chExt cx="0" cy="0"/>
        </a:xfrm>
      </p:grpSpPr>
      <p:sp>
        <p:nvSpPr>
          <p:cNvPr id="800" name="Google Shape;800;p7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1" name="Google Shape;801;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7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0" name="Google Shape;810;p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Google Shape;818;p7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9" name="Google Shape;819;p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p7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8" name="Google Shape;828;p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Google Shape;837;p7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8" name="Google Shape;838;p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4"/>
        <p:cNvGrpSpPr/>
        <p:nvPr/>
      </p:nvGrpSpPr>
      <p:grpSpPr>
        <a:xfrm>
          <a:off x="0" y="0"/>
          <a:ext cx="0" cy="0"/>
          <a:chOff x="0" y="0"/>
          <a:chExt cx="0" cy="0"/>
        </a:xfrm>
      </p:grpSpPr>
      <p:sp>
        <p:nvSpPr>
          <p:cNvPr id="845" name="Google Shape;845;p7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6" name="Google Shape;846;p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8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5" name="Google Shape;855;p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4" name="Google Shape;16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p8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4" name="Google Shape;864;p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p8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4" name="Google Shape;874;p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Google Shape;883;p8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4" name="Google Shape;884;p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p8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3" name="Google Shape;893;p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0"/>
        <p:cNvGrpSpPr/>
        <p:nvPr/>
      </p:nvGrpSpPr>
      <p:grpSpPr>
        <a:xfrm>
          <a:off x="0" y="0"/>
          <a:ext cx="0" cy="0"/>
          <a:chOff x="0" y="0"/>
          <a:chExt cx="0" cy="0"/>
        </a:xfrm>
      </p:grpSpPr>
      <p:sp>
        <p:nvSpPr>
          <p:cNvPr id="901" name="Google Shape;901;p8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2" name="Google Shape;902;p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9"/>
        <p:cNvGrpSpPr/>
        <p:nvPr/>
      </p:nvGrpSpPr>
      <p:grpSpPr>
        <a:xfrm>
          <a:off x="0" y="0"/>
          <a:ext cx="0" cy="0"/>
          <a:chOff x="0" y="0"/>
          <a:chExt cx="0" cy="0"/>
        </a:xfrm>
      </p:grpSpPr>
      <p:sp>
        <p:nvSpPr>
          <p:cNvPr id="910" name="Google Shape;910;p8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1" name="Google Shape;911;p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0"/>
        <p:cNvGrpSpPr/>
        <p:nvPr/>
      </p:nvGrpSpPr>
      <p:grpSpPr>
        <a:xfrm>
          <a:off x="0" y="0"/>
          <a:ext cx="0" cy="0"/>
          <a:chOff x="0" y="0"/>
          <a:chExt cx="0" cy="0"/>
        </a:xfrm>
      </p:grpSpPr>
      <p:sp>
        <p:nvSpPr>
          <p:cNvPr id="921" name="Google Shape;921;p8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2" name="Google Shape;922;p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9"/>
        <p:cNvGrpSpPr/>
        <p:nvPr/>
      </p:nvGrpSpPr>
      <p:grpSpPr>
        <a:xfrm>
          <a:off x="0" y="0"/>
          <a:ext cx="0" cy="0"/>
          <a:chOff x="0" y="0"/>
          <a:chExt cx="0" cy="0"/>
        </a:xfrm>
      </p:grpSpPr>
      <p:sp>
        <p:nvSpPr>
          <p:cNvPr id="930" name="Google Shape;930;p8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1" name="Google Shape;931;p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8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0" name="Google Shape;940;p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Google Shape;949;p9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0" name="Google Shape;950;p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0"/>
        <p:cNvGrpSpPr/>
        <p:nvPr/>
      </p:nvGrpSpPr>
      <p:grpSpPr>
        <a:xfrm>
          <a:off x="0" y="0"/>
          <a:ext cx="0" cy="0"/>
          <a:chOff x="0" y="0"/>
          <a:chExt cx="0" cy="0"/>
        </a:xfrm>
      </p:grpSpPr>
      <p:sp>
        <p:nvSpPr>
          <p:cNvPr id="961" name="Google Shape;961;p9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2" name="Google Shape;962;p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9"/>
        <p:cNvGrpSpPr/>
        <p:nvPr/>
      </p:nvGrpSpPr>
      <p:grpSpPr>
        <a:xfrm>
          <a:off x="0" y="0"/>
          <a:ext cx="0" cy="0"/>
          <a:chOff x="0" y="0"/>
          <a:chExt cx="0" cy="0"/>
        </a:xfrm>
      </p:grpSpPr>
      <p:sp>
        <p:nvSpPr>
          <p:cNvPr id="970" name="Google Shape;970;p9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1" name="Google Shape;971;p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8"/>
        <p:cNvGrpSpPr/>
        <p:nvPr/>
      </p:nvGrpSpPr>
      <p:grpSpPr>
        <a:xfrm>
          <a:off x="0" y="0"/>
          <a:ext cx="0" cy="0"/>
          <a:chOff x="0" y="0"/>
          <a:chExt cx="0" cy="0"/>
        </a:xfrm>
      </p:grpSpPr>
      <p:sp>
        <p:nvSpPr>
          <p:cNvPr id="979" name="Google Shape;979;p9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0" name="Google Shape;980;p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9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1" name="Google Shape;1001;p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8"/>
        <p:cNvGrpSpPr/>
        <p:nvPr/>
      </p:nvGrpSpPr>
      <p:grpSpPr>
        <a:xfrm>
          <a:off x="0" y="0"/>
          <a:ext cx="0" cy="0"/>
          <a:chOff x="0" y="0"/>
          <a:chExt cx="0" cy="0"/>
        </a:xfrm>
      </p:grpSpPr>
      <p:sp>
        <p:nvSpPr>
          <p:cNvPr id="1009" name="Google Shape;1009;p9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0" name="Google Shape;1010;p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7"/>
        <p:cNvGrpSpPr/>
        <p:nvPr/>
      </p:nvGrpSpPr>
      <p:grpSpPr>
        <a:xfrm>
          <a:off x="0" y="0"/>
          <a:ext cx="0" cy="0"/>
          <a:chOff x="0" y="0"/>
          <a:chExt cx="0" cy="0"/>
        </a:xfrm>
      </p:grpSpPr>
      <p:sp>
        <p:nvSpPr>
          <p:cNvPr id="1018" name="Google Shape;1018;p9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9" name="Google Shape;1019;p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7"/>
        <p:cNvGrpSpPr/>
        <p:nvPr/>
      </p:nvGrpSpPr>
      <p:grpSpPr>
        <a:xfrm>
          <a:off x="0" y="0"/>
          <a:ext cx="0" cy="0"/>
          <a:chOff x="0" y="0"/>
          <a:chExt cx="0" cy="0"/>
        </a:xfrm>
      </p:grpSpPr>
      <p:sp>
        <p:nvSpPr>
          <p:cNvPr id="1028" name="Google Shape;1028;p9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9" name="Google Shape;1029;p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0"/>
        <p:cNvGrpSpPr/>
        <p:nvPr/>
      </p:nvGrpSpPr>
      <p:grpSpPr>
        <a:xfrm>
          <a:off x="0" y="0"/>
          <a:ext cx="0" cy="0"/>
          <a:chOff x="0" y="0"/>
          <a:chExt cx="0" cy="0"/>
        </a:xfrm>
      </p:grpSpPr>
      <p:sp>
        <p:nvSpPr>
          <p:cNvPr id="1041" name="Google Shape;1041;p9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2" name="Google Shape;1042;p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3"/>
        <p:cNvGrpSpPr/>
        <p:nvPr/>
      </p:nvGrpSpPr>
      <p:grpSpPr>
        <a:xfrm>
          <a:off x="0" y="0"/>
          <a:ext cx="0" cy="0"/>
          <a:chOff x="0" y="0"/>
          <a:chExt cx="0" cy="0"/>
        </a:xfrm>
      </p:grpSpPr>
      <p:sp>
        <p:nvSpPr>
          <p:cNvPr id="1054" name="Google Shape;1054;p9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5" name="Google Shape;1055;p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0" name="Google Shape;470;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15"/>
        <p:cNvGrpSpPr/>
        <p:nvPr/>
      </p:nvGrpSpPr>
      <p:grpSpPr>
        <a:xfrm>
          <a:off x="0" y="0"/>
          <a:ext cx="0" cy="0"/>
          <a:chOff x="0" y="0"/>
          <a:chExt cx="0" cy="0"/>
        </a:xfrm>
      </p:grpSpPr>
      <p:sp>
        <p:nvSpPr>
          <p:cNvPr id="16" name="Google Shape;16;p10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0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0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0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0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78"/>
        <p:cNvGrpSpPr/>
        <p:nvPr/>
      </p:nvGrpSpPr>
      <p:grpSpPr>
        <a:xfrm>
          <a:off x="0" y="0"/>
          <a:ext cx="0" cy="0"/>
          <a:chOff x="0" y="0"/>
          <a:chExt cx="0" cy="0"/>
        </a:xfrm>
      </p:grpSpPr>
      <p:sp>
        <p:nvSpPr>
          <p:cNvPr id="79" name="Google Shape;79;p11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1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25"/>
        <p:cNvGrpSpPr/>
        <p:nvPr/>
      </p:nvGrpSpPr>
      <p:grpSpPr>
        <a:xfrm>
          <a:off x="0" y="0"/>
          <a:ext cx="0" cy="0"/>
          <a:chOff x="0" y="0"/>
          <a:chExt cx="0" cy="0"/>
        </a:xfrm>
      </p:grpSpPr>
      <p:sp>
        <p:nvSpPr>
          <p:cNvPr id="26" name="Google Shape;26;p10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0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8" name="Google Shape;28;p10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0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0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31"/>
        <p:cNvGrpSpPr/>
        <p:nvPr/>
      </p:nvGrpSpPr>
      <p:grpSpPr>
        <a:xfrm>
          <a:off x="0" y="0"/>
          <a:ext cx="0" cy="0"/>
          <a:chOff x="0" y="0"/>
          <a:chExt cx="0" cy="0"/>
        </a:xfrm>
      </p:grpSpPr>
      <p:sp>
        <p:nvSpPr>
          <p:cNvPr id="32" name="Google Shape;32;p10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0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10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0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0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37"/>
        <p:cNvGrpSpPr/>
        <p:nvPr/>
      </p:nvGrpSpPr>
      <p:grpSpPr>
        <a:xfrm>
          <a:off x="0" y="0"/>
          <a:ext cx="0" cy="0"/>
          <a:chOff x="0" y="0"/>
          <a:chExt cx="0" cy="0"/>
        </a:xfrm>
      </p:grpSpPr>
      <p:sp>
        <p:nvSpPr>
          <p:cNvPr id="38" name="Google Shape;38;p10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10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0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0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0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0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44"/>
        <p:cNvGrpSpPr/>
        <p:nvPr/>
      </p:nvGrpSpPr>
      <p:grpSpPr>
        <a:xfrm>
          <a:off x="0" y="0"/>
          <a:ext cx="0" cy="0"/>
          <a:chOff x="0" y="0"/>
          <a:chExt cx="0" cy="0"/>
        </a:xfrm>
      </p:grpSpPr>
      <p:sp>
        <p:nvSpPr>
          <p:cNvPr id="45" name="Google Shape;45;p10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10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10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10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10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0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10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0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53"/>
        <p:cNvGrpSpPr/>
        <p:nvPr/>
      </p:nvGrpSpPr>
      <p:grpSpPr>
        <a:xfrm>
          <a:off x="0" y="0"/>
          <a:ext cx="0" cy="0"/>
          <a:chOff x="0" y="0"/>
          <a:chExt cx="0" cy="0"/>
        </a:xfrm>
      </p:grpSpPr>
      <p:sp>
        <p:nvSpPr>
          <p:cNvPr id="54" name="Google Shape;54;p1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1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58"/>
        <p:cNvGrpSpPr/>
        <p:nvPr/>
      </p:nvGrpSpPr>
      <p:grpSpPr>
        <a:xfrm>
          <a:off x="0" y="0"/>
          <a:ext cx="0" cy="0"/>
          <a:chOff x="0" y="0"/>
          <a:chExt cx="0" cy="0"/>
        </a:xfrm>
      </p:grpSpPr>
      <p:sp>
        <p:nvSpPr>
          <p:cNvPr id="59" name="Google Shape;59;p1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1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1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65"/>
        <p:cNvGrpSpPr/>
        <p:nvPr/>
      </p:nvGrpSpPr>
      <p:grpSpPr>
        <a:xfrm>
          <a:off x="0" y="0"/>
          <a:ext cx="0" cy="0"/>
          <a:chOff x="0" y="0"/>
          <a:chExt cx="0" cy="0"/>
        </a:xfrm>
      </p:grpSpPr>
      <p:sp>
        <p:nvSpPr>
          <p:cNvPr id="66" name="Google Shape;66;p11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12"/>
          <p:cNvSpPr>
            <a:spLocks noGrp="1"/>
          </p:cNvSpPr>
          <p:nvPr>
            <p:ph type="pic" idx="2"/>
          </p:nvPr>
        </p:nvSpPr>
        <p:spPr>
          <a:xfrm>
            <a:off x="5183188" y="987425"/>
            <a:ext cx="6172200" cy="4873625"/>
          </a:xfrm>
          <a:prstGeom prst="rect">
            <a:avLst/>
          </a:prstGeom>
          <a:noFill/>
          <a:ln>
            <a:noFill/>
          </a:ln>
        </p:spPr>
      </p:sp>
      <p:sp>
        <p:nvSpPr>
          <p:cNvPr id="68" name="Google Shape;68;p11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72"/>
        <p:cNvGrpSpPr/>
        <p:nvPr/>
      </p:nvGrpSpPr>
      <p:grpSpPr>
        <a:xfrm>
          <a:off x="0" y="0"/>
          <a:ext cx="0" cy="0"/>
          <a:chOff x="0" y="0"/>
          <a:chExt cx="0" cy="0"/>
        </a:xfrm>
      </p:grpSpPr>
      <p:sp>
        <p:nvSpPr>
          <p:cNvPr id="73" name="Google Shape;73;p1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0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0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8.jp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19.jp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21.jp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1.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14.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0.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13.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1.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10.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13.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1.pn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12.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35.jpg"/><Relationship Id="rId4" Type="http://schemas.openxmlformats.org/officeDocument/2006/relationships/image" Target="../media/image12.pn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12.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10.pn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13.pn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22.png"/><Relationship Id="rId4" Type="http://schemas.openxmlformats.org/officeDocument/2006/relationships/image" Target="../media/image11.pn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3.png"/></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10.pn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10.pn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13.pn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11.pn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14.png"/></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10.pn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13.png"/></Relationships>
</file>

<file path=ppt/slides/_rels/slide9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50.png"/><Relationship Id="rId2" Type="http://schemas.openxmlformats.org/officeDocument/2006/relationships/notesSlide" Target="../notesSlides/notesSlide92.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11.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10.png"/></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10.png"/></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12.pn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grpSp>
        <p:nvGrpSpPr>
          <p:cNvPr id="88" name="Google Shape;88;p1"/>
          <p:cNvGrpSpPr/>
          <p:nvPr/>
        </p:nvGrpSpPr>
        <p:grpSpPr>
          <a:xfrm>
            <a:off x="-12700" y="0"/>
            <a:ext cx="12204699" cy="6858000"/>
            <a:chOff x="-12700" y="0"/>
            <a:chExt cx="12204699" cy="6858000"/>
          </a:xfrm>
        </p:grpSpPr>
        <p:pic>
          <p:nvPicPr>
            <p:cNvPr id="89" name="Google Shape;89;p1"/>
            <p:cNvPicPr preferRelativeResize="0"/>
            <p:nvPr/>
          </p:nvPicPr>
          <p:blipFill rotWithShape="1">
            <a:blip r:embed="rId3">
              <a:alphaModFix/>
            </a:blip>
            <a:srcRect/>
            <a:stretch/>
          </p:blipFill>
          <p:spPr>
            <a:xfrm>
              <a:off x="2855342" y="0"/>
              <a:ext cx="9336657" cy="6858000"/>
            </a:xfrm>
            <a:prstGeom prst="rect">
              <a:avLst/>
            </a:prstGeom>
            <a:noFill/>
            <a:ln>
              <a:noFill/>
            </a:ln>
          </p:spPr>
        </p:pic>
        <p:pic>
          <p:nvPicPr>
            <p:cNvPr id="90" name="Google Shape;90;p1"/>
            <p:cNvPicPr preferRelativeResize="0"/>
            <p:nvPr/>
          </p:nvPicPr>
          <p:blipFill rotWithShape="1">
            <a:blip r:embed="rId3">
              <a:alphaModFix/>
            </a:blip>
            <a:srcRect r="56463"/>
            <a:stretch/>
          </p:blipFill>
          <p:spPr>
            <a:xfrm flipH="1">
              <a:off x="-12700" y="0"/>
              <a:ext cx="2868042" cy="6858000"/>
            </a:xfrm>
            <a:prstGeom prst="rect">
              <a:avLst/>
            </a:prstGeom>
            <a:noFill/>
            <a:ln>
              <a:noFill/>
            </a:ln>
          </p:spPr>
        </p:pic>
      </p:grpSp>
      <p:sp>
        <p:nvSpPr>
          <p:cNvPr id="91" name="Google Shape;91;p1"/>
          <p:cNvSpPr/>
          <p:nvPr/>
        </p:nvSpPr>
        <p:spPr>
          <a:xfrm>
            <a:off x="-12700" y="0"/>
            <a:ext cx="8209472" cy="21852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600" b="0" i="0" u="none" strike="noStrike">
              <a:solidFill>
                <a:srgbClr val="000000"/>
              </a:solidFill>
              <a:latin typeface="Arial"/>
              <a:ea typeface="Arial"/>
              <a:cs typeface="Arial"/>
              <a:sym typeface="Arial"/>
            </a:endParaRPr>
          </a:p>
          <a:p>
            <a:pPr marL="0" marR="0" lvl="0" indent="0" algn="ctr" rtl="0">
              <a:spcBef>
                <a:spcPts val="0"/>
              </a:spcBef>
              <a:spcAft>
                <a:spcPts val="0"/>
              </a:spcAft>
              <a:buNone/>
            </a:pPr>
            <a:r>
              <a:rPr lang="en-GB" sz="1600" b="0" i="0" u="none" strike="noStrike">
                <a:solidFill>
                  <a:srgbClr val="000000"/>
                </a:solidFill>
                <a:latin typeface="Arial"/>
                <a:ea typeface="Arial"/>
                <a:cs typeface="Arial"/>
                <a:sym typeface="Arial"/>
              </a:rPr>
              <a:t> </a:t>
            </a:r>
            <a:r>
              <a:rPr lang="en-GB" sz="4000" b="1">
                <a:solidFill>
                  <a:srgbClr val="FFFFFF"/>
                </a:solidFill>
                <a:latin typeface="Arial"/>
                <a:ea typeface="Arial"/>
                <a:cs typeface="Arial"/>
                <a:sym typeface="Arial"/>
              </a:rPr>
              <a:t>Hybrid Learn-to-Learn Course on Scientific Programming and Workflow Management</a:t>
            </a:r>
            <a:endParaRPr sz="4000">
              <a:solidFill>
                <a:schemeClr val="dk1"/>
              </a:solidFill>
              <a:latin typeface="Arial"/>
              <a:ea typeface="Arial"/>
              <a:cs typeface="Arial"/>
              <a:sym typeface="Arial"/>
            </a:endParaRPr>
          </a:p>
        </p:txBody>
      </p:sp>
      <p:sp>
        <p:nvSpPr>
          <p:cNvPr id="92" name="Google Shape;92;p1"/>
          <p:cNvSpPr/>
          <p:nvPr/>
        </p:nvSpPr>
        <p:spPr>
          <a:xfrm>
            <a:off x="2256346" y="2090100"/>
            <a:ext cx="3228149"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800" b="0" i="0" u="none" strike="noStrike">
              <a:solidFill>
                <a:schemeClr val="lt1"/>
              </a:solidFill>
              <a:latin typeface="Open Sans"/>
              <a:ea typeface="Open Sans"/>
              <a:cs typeface="Open Sans"/>
              <a:sym typeface="Open Sans"/>
            </a:endParaRPr>
          </a:p>
          <a:p>
            <a:pPr marL="0" marR="0" lvl="0" indent="0" algn="ctr" rtl="0">
              <a:spcBef>
                <a:spcPts val="0"/>
              </a:spcBef>
              <a:spcAft>
                <a:spcPts val="0"/>
              </a:spcAft>
              <a:buNone/>
            </a:pPr>
            <a:r>
              <a:rPr lang="en-GB" sz="800" b="0" i="0" u="none" strike="noStrike">
                <a:solidFill>
                  <a:schemeClr val="lt1"/>
                </a:solidFill>
                <a:latin typeface="Open Sans"/>
                <a:ea typeface="Open Sans"/>
                <a:cs typeface="Open Sans"/>
                <a:sym typeface="Open Sans"/>
              </a:rPr>
              <a:t> </a:t>
            </a:r>
            <a:r>
              <a:rPr lang="en-GB" sz="1800" b="1" i="1">
                <a:solidFill>
                  <a:schemeClr val="lt1"/>
                </a:solidFill>
                <a:latin typeface="Open Sans"/>
                <a:ea typeface="Open Sans"/>
                <a:cs typeface="Open Sans"/>
                <a:sym typeface="Open Sans"/>
              </a:rPr>
              <a:t>Tatiane Micheletti, Chris Wudel, Otis Senalor</a:t>
            </a:r>
            <a:endParaRPr sz="1800">
              <a:solidFill>
                <a:schemeClr val="lt1"/>
              </a:solidFill>
              <a:latin typeface="Calibri"/>
              <a:ea typeface="Calibri"/>
              <a:cs typeface="Calibri"/>
              <a:sym typeface="Calibri"/>
            </a:endParaRPr>
          </a:p>
        </p:txBody>
      </p:sp>
      <p:pic>
        <p:nvPicPr>
          <p:cNvPr id="93" name="Google Shape;93;p1"/>
          <p:cNvPicPr preferRelativeResize="0"/>
          <p:nvPr/>
        </p:nvPicPr>
        <p:blipFill rotWithShape="1">
          <a:blip r:embed="rId4">
            <a:alphaModFix/>
          </a:blip>
          <a:srcRect/>
          <a:stretch/>
        </p:blipFill>
        <p:spPr>
          <a:xfrm>
            <a:off x="5732954" y="2243875"/>
            <a:ext cx="2068308" cy="595953"/>
          </a:xfrm>
          <a:prstGeom prst="rect">
            <a:avLst/>
          </a:prstGeom>
          <a:noFill/>
          <a:ln>
            <a:noFill/>
          </a:ln>
        </p:spPr>
      </p:pic>
      <p:pic>
        <p:nvPicPr>
          <p:cNvPr id="94" name="Google Shape;94;p1"/>
          <p:cNvPicPr preferRelativeResize="0"/>
          <p:nvPr/>
        </p:nvPicPr>
        <p:blipFill rotWithShape="1">
          <a:blip r:embed="rId5">
            <a:alphaModFix/>
          </a:blip>
          <a:srcRect/>
          <a:stretch/>
        </p:blipFill>
        <p:spPr>
          <a:xfrm>
            <a:off x="201990" y="2243875"/>
            <a:ext cx="2054356" cy="597409"/>
          </a:xfrm>
          <a:prstGeom prst="rect">
            <a:avLst/>
          </a:prstGeom>
          <a:noFill/>
          <a:ln>
            <a:noFill/>
          </a:ln>
        </p:spPr>
      </p:pic>
      <p:grpSp>
        <p:nvGrpSpPr>
          <p:cNvPr id="95" name="Google Shape;95;p1"/>
          <p:cNvGrpSpPr/>
          <p:nvPr/>
        </p:nvGrpSpPr>
        <p:grpSpPr>
          <a:xfrm>
            <a:off x="35020" y="3472361"/>
            <a:ext cx="7670800" cy="2098491"/>
            <a:chOff x="-12699" y="3251200"/>
            <a:chExt cx="8097207" cy="2276291"/>
          </a:xfrm>
        </p:grpSpPr>
        <p:pic>
          <p:nvPicPr>
            <p:cNvPr id="96" name="Google Shape;96;p1"/>
            <p:cNvPicPr preferRelativeResize="0"/>
            <p:nvPr/>
          </p:nvPicPr>
          <p:blipFill rotWithShape="1">
            <a:blip r:embed="rId6">
              <a:alphaModFix/>
            </a:blip>
            <a:srcRect b="18350"/>
            <a:stretch/>
          </p:blipFill>
          <p:spPr>
            <a:xfrm>
              <a:off x="-12699" y="3251200"/>
              <a:ext cx="8097207" cy="2276291"/>
            </a:xfrm>
            <a:prstGeom prst="rect">
              <a:avLst/>
            </a:prstGeom>
            <a:noFill/>
            <a:ln>
              <a:noFill/>
            </a:ln>
          </p:spPr>
        </p:pic>
        <p:pic>
          <p:nvPicPr>
            <p:cNvPr id="97" name="Google Shape;97;p1"/>
            <p:cNvPicPr preferRelativeResize="0"/>
            <p:nvPr/>
          </p:nvPicPr>
          <p:blipFill rotWithShape="1">
            <a:blip r:embed="rId7">
              <a:alphaModFix/>
            </a:blip>
            <a:srcRect/>
            <a:stretch/>
          </p:blipFill>
          <p:spPr>
            <a:xfrm>
              <a:off x="2404050" y="4108576"/>
              <a:ext cx="2466399" cy="543900"/>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Google Shape;185;p10"/>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186" name="Google Shape;186;p10"/>
          <p:cNvSpPr txBox="1"/>
          <p:nvPr/>
        </p:nvSpPr>
        <p:spPr>
          <a:xfrm>
            <a:off x="2148055" y="1650736"/>
            <a:ext cx="10314697" cy="4999317"/>
          </a:xfrm>
          <a:prstGeom prst="rect">
            <a:avLst/>
          </a:prstGeom>
          <a:noFill/>
          <a:ln>
            <a:noFill/>
          </a:ln>
        </p:spPr>
        <p:txBody>
          <a:bodyPr spcFirstLastPara="1" wrap="square" lIns="91425" tIns="45700" rIns="91425" bIns="45700" anchor="t" anchorCtr="0">
            <a:spAutoFit/>
          </a:bodyPr>
          <a:lstStyle/>
          <a:p>
            <a:pPr marL="914400" marR="0" lvl="2" indent="0" algn="just" rtl="0">
              <a:lnSpc>
                <a:spcPct val="170000"/>
              </a:lnSpc>
              <a:spcBef>
                <a:spcPts val="0"/>
              </a:spcBef>
              <a:spcAft>
                <a:spcPts val="0"/>
              </a:spcAft>
              <a:buNone/>
            </a:pPr>
            <a:r>
              <a:rPr lang="en-GB" sz="3200" b="1" i="0" u="none" strike="noStrike" cap="none">
                <a:solidFill>
                  <a:schemeClr val="lt1"/>
                </a:solidFill>
                <a:latin typeface="Arial"/>
                <a:ea typeface="Arial"/>
                <a:cs typeface="Arial"/>
                <a:sym typeface="Arial"/>
              </a:rPr>
              <a:t>sample_id     </a:t>
            </a:r>
            <a:r>
              <a:rPr lang="en-GB" sz="3200" b="1" i="0" u="none" strike="noStrike" cap="none">
                <a:solidFill>
                  <a:srgbClr val="92D050"/>
                </a:solidFill>
                <a:latin typeface="Arial"/>
                <a:ea typeface="Arial"/>
                <a:cs typeface="Arial"/>
                <a:sym typeface="Arial"/>
              </a:rPr>
              <a:t>&lt;- </a:t>
            </a:r>
            <a:r>
              <a:rPr lang="en-GB" sz="3200" b="1" i="0" u="none" strike="noStrike" cap="none">
                <a:solidFill>
                  <a:schemeClr val="lt1"/>
                </a:solidFill>
                <a:latin typeface="Arial"/>
                <a:ea typeface="Arial"/>
                <a:cs typeface="Arial"/>
                <a:sym typeface="Arial"/>
              </a:rPr>
              <a:t>   "Alpha-01"</a:t>
            </a:r>
            <a:endParaRPr/>
          </a:p>
          <a:p>
            <a:pPr marL="914400" marR="0" lvl="2" indent="0" algn="just" rtl="0">
              <a:lnSpc>
                <a:spcPct val="170000"/>
              </a:lnSpc>
              <a:spcBef>
                <a:spcPts val="0"/>
              </a:spcBef>
              <a:spcAft>
                <a:spcPts val="0"/>
              </a:spcAft>
              <a:buNone/>
            </a:pPr>
            <a:r>
              <a:rPr lang="en-GB" sz="3200" b="1" i="0" u="none" strike="noStrike" cap="none">
                <a:solidFill>
                  <a:schemeClr val="lt1"/>
                </a:solidFill>
                <a:latin typeface="Arial"/>
                <a:ea typeface="Arial"/>
                <a:cs typeface="Arial"/>
                <a:sym typeface="Arial"/>
              </a:rPr>
              <a:t>trap_a (8)     </a:t>
            </a:r>
            <a:r>
              <a:rPr lang="en-GB" sz="3200" b="1" i="0" u="none" strike="noStrike" cap="none">
                <a:solidFill>
                  <a:srgbClr val="92D050"/>
                </a:solidFill>
                <a:latin typeface="Arial"/>
                <a:ea typeface="Arial"/>
                <a:cs typeface="Arial"/>
                <a:sym typeface="Arial"/>
              </a:rPr>
              <a:t>==</a:t>
            </a:r>
            <a:r>
              <a:rPr lang="en-GB" sz="3200" b="1" i="0" u="none" strike="noStrike" cap="none">
                <a:solidFill>
                  <a:schemeClr val="lt1"/>
                </a:solidFill>
                <a:latin typeface="Arial"/>
                <a:ea typeface="Arial"/>
                <a:cs typeface="Arial"/>
                <a:sym typeface="Arial"/>
              </a:rPr>
              <a:t>     trap_b (5)</a:t>
            </a:r>
            <a:endParaRPr sz="3200" b="1" i="0" u="none" strike="noStrike" cap="none">
              <a:solidFill>
                <a:srgbClr val="FF0000"/>
              </a:solidFill>
              <a:latin typeface="Arial"/>
              <a:ea typeface="Arial"/>
              <a:cs typeface="Arial"/>
              <a:sym typeface="Arial"/>
            </a:endParaRPr>
          </a:p>
          <a:p>
            <a:pPr marL="914400" marR="0" lvl="2" indent="0" algn="just" rtl="0">
              <a:lnSpc>
                <a:spcPct val="170000"/>
              </a:lnSpc>
              <a:spcBef>
                <a:spcPts val="0"/>
              </a:spcBef>
              <a:spcAft>
                <a:spcPts val="0"/>
              </a:spcAft>
              <a:buNone/>
            </a:pPr>
            <a:r>
              <a:rPr lang="en-GB" sz="3200" b="1" i="0" u="none" strike="noStrike" cap="none">
                <a:solidFill>
                  <a:schemeClr val="lt1"/>
                </a:solidFill>
                <a:latin typeface="Arial"/>
                <a:ea typeface="Arial"/>
                <a:cs typeface="Arial"/>
                <a:sym typeface="Arial"/>
              </a:rPr>
              <a:t>total_insects    </a:t>
            </a:r>
            <a:r>
              <a:rPr lang="en-GB" sz="3200" b="1" i="0" u="none" strike="noStrike" cap="none">
                <a:solidFill>
                  <a:srgbClr val="92D050"/>
                </a:solidFill>
                <a:latin typeface="Arial"/>
                <a:ea typeface="Arial"/>
                <a:cs typeface="Arial"/>
                <a:sym typeface="Arial"/>
              </a:rPr>
              <a:t>&lt;-</a:t>
            </a:r>
            <a:r>
              <a:rPr lang="en-GB" sz="3200" b="1" i="0" u="none" strike="noStrike" cap="none">
                <a:solidFill>
                  <a:schemeClr val="lt1"/>
                </a:solidFill>
                <a:latin typeface="Arial"/>
                <a:ea typeface="Arial"/>
                <a:cs typeface="Arial"/>
                <a:sym typeface="Arial"/>
              </a:rPr>
              <a:t>    trap_a + trap_b</a:t>
            </a:r>
            <a:endParaRPr sz="3200" b="1" i="0" u="none" strike="noStrike" cap="none">
              <a:solidFill>
                <a:schemeClr val="lt1"/>
              </a:solidFill>
              <a:latin typeface="Arial"/>
              <a:ea typeface="Arial"/>
              <a:cs typeface="Arial"/>
              <a:sym typeface="Arial"/>
            </a:endParaRPr>
          </a:p>
          <a:p>
            <a:pPr marL="914400" marR="0" lvl="2" indent="0" algn="just" rtl="0">
              <a:lnSpc>
                <a:spcPct val="170000"/>
              </a:lnSpc>
              <a:spcBef>
                <a:spcPts val="0"/>
              </a:spcBef>
              <a:spcAft>
                <a:spcPts val="0"/>
              </a:spcAft>
              <a:buNone/>
            </a:pPr>
            <a:r>
              <a:rPr lang="en-GB" sz="3200" b="1" i="0" u="none" strike="noStrike" cap="none">
                <a:solidFill>
                  <a:schemeClr val="lt1"/>
                </a:solidFill>
                <a:latin typeface="Arial"/>
                <a:ea typeface="Arial"/>
                <a:cs typeface="Arial"/>
                <a:sym typeface="Arial"/>
              </a:rPr>
              <a:t>13    </a:t>
            </a:r>
            <a:r>
              <a:rPr lang="en-GB" sz="3200" b="1" i="0" u="none" strike="noStrike" cap="none">
                <a:solidFill>
                  <a:srgbClr val="92D050"/>
                </a:solidFill>
                <a:latin typeface="Arial"/>
                <a:ea typeface="Arial"/>
                <a:cs typeface="Arial"/>
                <a:sym typeface="Arial"/>
              </a:rPr>
              <a:t>==</a:t>
            </a:r>
            <a:r>
              <a:rPr lang="en-GB" sz="3200" b="1" i="0" u="none" strike="noStrike" cap="none">
                <a:solidFill>
                  <a:schemeClr val="lt1"/>
                </a:solidFill>
                <a:latin typeface="Arial"/>
                <a:ea typeface="Arial"/>
                <a:cs typeface="Arial"/>
                <a:sym typeface="Arial"/>
              </a:rPr>
              <a:t>     8 + 5</a:t>
            </a:r>
            <a:endParaRPr/>
          </a:p>
          <a:p>
            <a:pPr marL="914400" marR="0" lvl="2" indent="0" algn="just" rtl="0">
              <a:lnSpc>
                <a:spcPct val="170000"/>
              </a:lnSpc>
              <a:spcBef>
                <a:spcPts val="0"/>
              </a:spcBef>
              <a:spcAft>
                <a:spcPts val="0"/>
              </a:spcAft>
              <a:buNone/>
            </a:pPr>
            <a:r>
              <a:rPr lang="en-GB" sz="3200" b="1" i="0" u="none" strike="noStrike" cap="none">
                <a:solidFill>
                  <a:schemeClr val="lt1"/>
                </a:solidFill>
                <a:latin typeface="Arial"/>
                <a:ea typeface="Arial"/>
                <a:cs typeface="Arial"/>
                <a:sym typeface="Arial"/>
              </a:rPr>
              <a:t>water_temp (21)      </a:t>
            </a:r>
            <a:r>
              <a:rPr lang="en-GB" sz="3200" b="1" i="0" u="none" strike="noStrike" cap="none">
                <a:solidFill>
                  <a:srgbClr val="92D050"/>
                </a:solidFill>
                <a:latin typeface="Arial"/>
                <a:ea typeface="Arial"/>
                <a:cs typeface="Arial"/>
                <a:sym typeface="Arial"/>
              </a:rPr>
              <a:t>&gt;</a:t>
            </a:r>
            <a:r>
              <a:rPr lang="en-GB" sz="3200" b="1" i="0" u="none" strike="noStrike" cap="none">
                <a:solidFill>
                  <a:schemeClr val="lt1"/>
                </a:solidFill>
                <a:latin typeface="Arial"/>
                <a:ea typeface="Arial"/>
                <a:cs typeface="Arial"/>
                <a:sym typeface="Arial"/>
              </a:rPr>
              <a:t>     critical_temp (20)</a:t>
            </a:r>
            <a:endParaRPr/>
          </a:p>
          <a:p>
            <a:pPr marL="914400" marR="0" lvl="2" indent="0" algn="just" rtl="0">
              <a:lnSpc>
                <a:spcPct val="170000"/>
              </a:lnSpc>
              <a:spcBef>
                <a:spcPts val="0"/>
              </a:spcBef>
              <a:spcAft>
                <a:spcPts val="0"/>
              </a:spcAft>
              <a:buNone/>
            </a:pPr>
            <a:r>
              <a:rPr lang="en-GB" sz="3200" b="1" i="0" u="none" strike="noStrike" cap="none">
                <a:solidFill>
                  <a:schemeClr val="lt1"/>
                </a:solidFill>
                <a:latin typeface="Arial"/>
                <a:ea typeface="Arial"/>
                <a:cs typeface="Arial"/>
                <a:sym typeface="Arial"/>
              </a:rPr>
              <a:t>soil_ph (6.8)     </a:t>
            </a:r>
            <a:r>
              <a:rPr lang="en-GB" sz="3200" b="1" i="0" u="none" strike="noStrike" cap="none">
                <a:solidFill>
                  <a:srgbClr val="92D050"/>
                </a:solidFill>
                <a:latin typeface="Arial"/>
                <a:ea typeface="Arial"/>
                <a:cs typeface="Arial"/>
                <a:sym typeface="Arial"/>
              </a:rPr>
              <a:t>!=</a:t>
            </a:r>
            <a:r>
              <a:rPr lang="en-GB" sz="3200" b="1" i="0" u="none" strike="noStrike" cap="none">
                <a:solidFill>
                  <a:schemeClr val="lt1"/>
                </a:solidFill>
                <a:latin typeface="Arial"/>
                <a:ea typeface="Arial"/>
                <a:cs typeface="Arial"/>
                <a:sym typeface="Arial"/>
              </a:rPr>
              <a:t>    7.0</a:t>
            </a:r>
            <a:endParaRPr/>
          </a:p>
        </p:txBody>
      </p:sp>
      <p:sp>
        <p:nvSpPr>
          <p:cNvPr id="187" name="Google Shape;187;p10"/>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Answer:</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188" name="Google Shape;188;p10"/>
          <p:cNvSpPr txBox="1"/>
          <p:nvPr/>
        </p:nvSpPr>
        <p:spPr>
          <a:xfrm>
            <a:off x="384175" y="162624"/>
            <a:ext cx="11591048" cy="862031"/>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05. Deciphering the Lead Scientist's Notes </a:t>
            </a:r>
            <a:endParaRPr sz="1200">
              <a:solidFill>
                <a:schemeClr val="dk1"/>
              </a:solidFill>
              <a:latin typeface="Calibri"/>
              <a:ea typeface="Calibri"/>
              <a:cs typeface="Calibri"/>
              <a:sym typeface="Calibri"/>
            </a:endParaRPr>
          </a:p>
        </p:txBody>
      </p:sp>
      <p:sp>
        <p:nvSpPr>
          <p:cNvPr id="189" name="Google Shape;189;p10"/>
          <p:cNvSpPr/>
          <p:nvPr/>
        </p:nvSpPr>
        <p:spPr>
          <a:xfrm>
            <a:off x="5416862" y="1898771"/>
            <a:ext cx="866497" cy="588693"/>
          </a:xfrm>
          <a:prstGeom prst="rect">
            <a:avLst/>
          </a:prstGeom>
          <a:noFill/>
          <a:ln w="38100" cap="flat" cmpd="sng">
            <a:solidFill>
              <a:schemeClr val="lt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90" name="Google Shape;190;p10" descr="Playbook with solid fill"/>
          <p:cNvPicPr preferRelativeResize="0"/>
          <p:nvPr/>
        </p:nvPicPr>
        <p:blipFill rotWithShape="1">
          <a:blip r:embed="rId4">
            <a:alphaModFix/>
          </a:blip>
          <a:srcRect/>
          <a:stretch/>
        </p:blipFill>
        <p:spPr>
          <a:xfrm>
            <a:off x="10888578" y="5625206"/>
            <a:ext cx="1134621" cy="1134621"/>
          </a:xfrm>
          <a:prstGeom prst="rect">
            <a:avLst/>
          </a:prstGeom>
          <a:noFill/>
          <a:ln>
            <a:noFill/>
          </a:ln>
        </p:spPr>
      </p:pic>
      <p:sp>
        <p:nvSpPr>
          <p:cNvPr id="191" name="Google Shape;191;p10"/>
          <p:cNvSpPr/>
          <p:nvPr/>
        </p:nvSpPr>
        <p:spPr>
          <a:xfrm>
            <a:off x="5374643" y="2760899"/>
            <a:ext cx="866497" cy="588693"/>
          </a:xfrm>
          <a:prstGeom prst="rect">
            <a:avLst/>
          </a:prstGeom>
          <a:noFill/>
          <a:ln w="38100" cap="flat" cmpd="sng">
            <a:solidFill>
              <a:schemeClr val="lt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2" name="Google Shape;192;p10"/>
          <p:cNvSpPr/>
          <p:nvPr/>
        </p:nvSpPr>
        <p:spPr>
          <a:xfrm>
            <a:off x="5807891" y="3564910"/>
            <a:ext cx="866497" cy="588693"/>
          </a:xfrm>
          <a:prstGeom prst="rect">
            <a:avLst/>
          </a:prstGeom>
          <a:noFill/>
          <a:ln w="38100" cap="flat" cmpd="sng">
            <a:solidFill>
              <a:schemeClr val="lt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3" name="Google Shape;193;p10"/>
          <p:cNvSpPr/>
          <p:nvPr/>
        </p:nvSpPr>
        <p:spPr>
          <a:xfrm>
            <a:off x="3939543" y="4373018"/>
            <a:ext cx="866497" cy="588693"/>
          </a:xfrm>
          <a:prstGeom prst="rect">
            <a:avLst/>
          </a:prstGeom>
          <a:noFill/>
          <a:ln w="38100" cap="flat" cmpd="sng">
            <a:solidFill>
              <a:schemeClr val="lt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4" name="Google Shape;194;p10"/>
          <p:cNvSpPr/>
          <p:nvPr/>
        </p:nvSpPr>
        <p:spPr>
          <a:xfrm>
            <a:off x="6584046" y="5220944"/>
            <a:ext cx="866497" cy="588693"/>
          </a:xfrm>
          <a:prstGeom prst="rect">
            <a:avLst/>
          </a:prstGeom>
          <a:noFill/>
          <a:ln w="38100" cap="flat" cmpd="sng">
            <a:solidFill>
              <a:schemeClr val="lt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5" name="Google Shape;195;p10"/>
          <p:cNvSpPr/>
          <p:nvPr/>
        </p:nvSpPr>
        <p:spPr>
          <a:xfrm>
            <a:off x="5780260" y="6029848"/>
            <a:ext cx="866497" cy="588693"/>
          </a:xfrm>
          <a:prstGeom prst="rect">
            <a:avLst/>
          </a:prstGeom>
          <a:noFill/>
          <a:ln w="38100" cap="flat" cmpd="sng">
            <a:solidFill>
              <a:schemeClr val="lt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6" name="Google Shape;196;p10"/>
          <p:cNvSpPr/>
          <p:nvPr/>
        </p:nvSpPr>
        <p:spPr>
          <a:xfrm>
            <a:off x="5485653" y="1968533"/>
            <a:ext cx="730250" cy="432435"/>
          </a:xfrm>
          <a:prstGeom prst="rect">
            <a:avLst/>
          </a:prstGeom>
          <a:solidFill>
            <a:srgbClr val="1A528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7" name="Google Shape;197;p10"/>
          <p:cNvSpPr/>
          <p:nvPr/>
        </p:nvSpPr>
        <p:spPr>
          <a:xfrm>
            <a:off x="5417529" y="2830985"/>
            <a:ext cx="730250" cy="432435"/>
          </a:xfrm>
          <a:prstGeom prst="rect">
            <a:avLst/>
          </a:prstGeom>
          <a:solidFill>
            <a:srgbClr val="1C448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8" name="Google Shape;198;p10"/>
          <p:cNvSpPr/>
          <p:nvPr/>
        </p:nvSpPr>
        <p:spPr>
          <a:xfrm>
            <a:off x="5849124" y="3643038"/>
            <a:ext cx="730250" cy="432435"/>
          </a:xfrm>
          <a:prstGeom prst="rect">
            <a:avLst/>
          </a:prstGeom>
          <a:solidFill>
            <a:srgbClr val="1B37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9" name="Google Shape;199;p10"/>
          <p:cNvSpPr/>
          <p:nvPr/>
        </p:nvSpPr>
        <p:spPr>
          <a:xfrm>
            <a:off x="3982429" y="4451147"/>
            <a:ext cx="730250" cy="432435"/>
          </a:xfrm>
          <a:prstGeom prst="rect">
            <a:avLst/>
          </a:prstGeom>
          <a:solidFill>
            <a:srgbClr val="182A7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0" name="Google Shape;200;p10"/>
          <p:cNvSpPr/>
          <p:nvPr/>
        </p:nvSpPr>
        <p:spPr>
          <a:xfrm>
            <a:off x="6621520" y="5299072"/>
            <a:ext cx="730250" cy="432435"/>
          </a:xfrm>
          <a:prstGeom prst="rect">
            <a:avLst/>
          </a:prstGeom>
          <a:solidFill>
            <a:srgbClr val="171D6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1" name="Google Shape;201;p10"/>
          <p:cNvSpPr/>
          <p:nvPr/>
        </p:nvSpPr>
        <p:spPr>
          <a:xfrm>
            <a:off x="5820277" y="6105374"/>
            <a:ext cx="730250" cy="432435"/>
          </a:xfrm>
          <a:prstGeom prst="rect">
            <a:avLst/>
          </a:prstGeom>
          <a:solidFill>
            <a:srgbClr val="130E6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96"/>
                                        </p:tgtEl>
                                      </p:cBhvr>
                                    </p:animEffect>
                                    <p:set>
                                      <p:cBhvr>
                                        <p:cTn id="7" dur="1" fill="hold">
                                          <p:stCondLst>
                                            <p:cond delay="500"/>
                                          </p:stCondLst>
                                        </p:cTn>
                                        <p:tgtEl>
                                          <p:spTgt spid="19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97"/>
                                        </p:tgtEl>
                                      </p:cBhvr>
                                    </p:animEffect>
                                    <p:set>
                                      <p:cBhvr>
                                        <p:cTn id="12" dur="1" fill="hold">
                                          <p:stCondLst>
                                            <p:cond delay="500"/>
                                          </p:stCondLst>
                                        </p:cTn>
                                        <p:tgtEl>
                                          <p:spTgt spid="19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98"/>
                                        </p:tgtEl>
                                      </p:cBhvr>
                                    </p:animEffect>
                                    <p:set>
                                      <p:cBhvr>
                                        <p:cTn id="17" dur="1" fill="hold">
                                          <p:stCondLst>
                                            <p:cond delay="500"/>
                                          </p:stCondLst>
                                        </p:cTn>
                                        <p:tgtEl>
                                          <p:spTgt spid="19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99"/>
                                        </p:tgtEl>
                                      </p:cBhvr>
                                    </p:animEffect>
                                    <p:set>
                                      <p:cBhvr>
                                        <p:cTn id="22" dur="1" fill="hold">
                                          <p:stCondLst>
                                            <p:cond delay="500"/>
                                          </p:stCondLst>
                                        </p:cTn>
                                        <p:tgtEl>
                                          <p:spTgt spid="19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00"/>
                                        </p:tgtEl>
                                      </p:cBhvr>
                                    </p:animEffect>
                                    <p:set>
                                      <p:cBhvr>
                                        <p:cTn id="27" dur="1" fill="hold">
                                          <p:stCondLst>
                                            <p:cond delay="500"/>
                                          </p:stCondLst>
                                        </p:cTn>
                                        <p:tgtEl>
                                          <p:spTgt spid="20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01"/>
                                        </p:tgtEl>
                                      </p:cBhvr>
                                    </p:animEffect>
                                    <p:set>
                                      <p:cBhvr>
                                        <p:cTn id="32" dur="1" fill="hold">
                                          <p:stCondLst>
                                            <p:cond delay="500"/>
                                          </p:stCondLst>
                                        </p:cTn>
                                        <p:tgtEl>
                                          <p:spTgt spid="20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066"/>
        <p:cNvGrpSpPr/>
        <p:nvPr/>
      </p:nvGrpSpPr>
      <p:grpSpPr>
        <a:xfrm>
          <a:off x="0" y="0"/>
          <a:ext cx="0" cy="0"/>
          <a:chOff x="0" y="0"/>
          <a:chExt cx="0" cy="0"/>
        </a:xfrm>
      </p:grpSpPr>
      <p:pic>
        <p:nvPicPr>
          <p:cNvPr id="1067" name="Google Shape;1067;p100"/>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1068" name="Google Shape;1068;p100"/>
          <p:cNvSpPr/>
          <p:nvPr/>
        </p:nvSpPr>
        <p:spPr>
          <a:xfrm>
            <a:off x="-12700" y="0"/>
            <a:ext cx="12204700"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chemeClr val="lt1"/>
                </a:solidFill>
                <a:latin typeface="Arial"/>
                <a:ea typeface="Arial"/>
                <a:cs typeface="Arial"/>
                <a:sym typeface="Arial"/>
              </a:rPr>
              <a:t>Exercise with a dataset from your project </a:t>
            </a:r>
            <a:endParaRPr sz="3200" b="1">
              <a:solidFill>
                <a:schemeClr val="lt1"/>
              </a:solidFill>
              <a:latin typeface="Arial"/>
              <a:ea typeface="Arial"/>
              <a:cs typeface="Arial"/>
              <a:sym typeface="Arial"/>
            </a:endParaRPr>
          </a:p>
        </p:txBody>
      </p:sp>
      <p:sp>
        <p:nvSpPr>
          <p:cNvPr id="1069" name="Google Shape;1069;p100"/>
          <p:cNvSpPr/>
          <p:nvPr/>
        </p:nvSpPr>
        <p:spPr>
          <a:xfrm>
            <a:off x="0" y="-184666"/>
            <a:ext cx="184731" cy="36933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None/>
            </a:pPr>
            <a:endParaRPr sz="1800" b="0" i="0" u="none" strike="noStrike" cap="none">
              <a:solidFill>
                <a:schemeClr val="dk1"/>
              </a:solidFill>
              <a:latin typeface="Arial"/>
              <a:ea typeface="Arial"/>
              <a:cs typeface="Arial"/>
              <a:sym typeface="Arial"/>
            </a:endParaRPr>
          </a:p>
        </p:txBody>
      </p:sp>
      <p:sp>
        <p:nvSpPr>
          <p:cNvPr id="1070" name="Google Shape;1070;p100"/>
          <p:cNvSpPr/>
          <p:nvPr/>
        </p:nvSpPr>
        <p:spPr>
          <a:xfrm>
            <a:off x="0" y="-184666"/>
            <a:ext cx="264816" cy="36933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Arial"/>
              <a:ea typeface="Arial"/>
              <a:cs typeface="Arial"/>
              <a:sym typeface="Arial"/>
            </a:endParaRPr>
          </a:p>
        </p:txBody>
      </p:sp>
      <p:sp>
        <p:nvSpPr>
          <p:cNvPr id="1071" name="Google Shape;1071;p100"/>
          <p:cNvSpPr/>
          <p:nvPr/>
        </p:nvSpPr>
        <p:spPr>
          <a:xfrm>
            <a:off x="207864" y="488116"/>
            <a:ext cx="11763571" cy="646330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a:solidFill>
                  <a:schemeClr val="lt1"/>
                </a:solidFill>
                <a:latin typeface="Calibri"/>
                <a:ea typeface="Calibri"/>
                <a:cs typeface="Calibri"/>
                <a:sym typeface="Calibri"/>
              </a:rPr>
              <a:t>Apply data analysis techniques in R using a dataset from your own research project. The goal is to practice data cleaning, transformation, and visualization relevant to your research questions.</a:t>
            </a:r>
            <a:endParaRPr/>
          </a:p>
          <a:p>
            <a:pPr marL="0" marR="0" lvl="0" indent="0" algn="l" rtl="0">
              <a:spcBef>
                <a:spcPts val="0"/>
              </a:spcBef>
              <a:spcAft>
                <a:spcPts val="0"/>
              </a:spcAft>
              <a:buNone/>
            </a:pPr>
            <a:r>
              <a:rPr lang="en-GB" sz="1600">
                <a:solidFill>
                  <a:schemeClr val="lt1"/>
                </a:solidFill>
                <a:latin typeface="Calibri"/>
                <a:ea typeface="Calibri"/>
                <a:cs typeface="Calibri"/>
                <a:sym typeface="Calibri"/>
              </a:rPr>
              <a:t>Instructions:</a:t>
            </a:r>
            <a:endParaRPr/>
          </a:p>
          <a:p>
            <a:pPr marL="0" marR="0" lvl="0" indent="0" algn="l" rtl="0">
              <a:spcBef>
                <a:spcPts val="0"/>
              </a:spcBef>
              <a:spcAft>
                <a:spcPts val="0"/>
              </a:spcAft>
              <a:buNone/>
            </a:pPr>
            <a:r>
              <a:rPr lang="en-GB" sz="1600">
                <a:solidFill>
                  <a:schemeClr val="lt1"/>
                </a:solidFill>
                <a:latin typeface="Calibri"/>
                <a:ea typeface="Calibri"/>
                <a:cs typeface="Calibri"/>
                <a:sym typeface="Calibri"/>
              </a:rPr>
              <a:t>    </a:t>
            </a:r>
            <a:r>
              <a:rPr lang="en-GB" sz="1400">
                <a:solidFill>
                  <a:schemeClr val="lt1"/>
                </a:solidFill>
                <a:latin typeface="Calibri"/>
                <a:ea typeface="Calibri"/>
                <a:cs typeface="Calibri"/>
                <a:sym typeface="Calibri"/>
              </a:rPr>
              <a:t>1.  Dataset Selection &amp; Preparation</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Choose a dataset that is part of your project.</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Prepare the dataset for analysis (e.g., handle missing values, correct data types, fix any errors).</a:t>
            </a:r>
            <a:endParaRPr/>
          </a:p>
          <a:p>
            <a:pPr marL="742950" marR="0" lvl="1" indent="-196850" algn="l" rtl="0">
              <a:spcBef>
                <a:spcPts val="0"/>
              </a:spcBef>
              <a:spcAft>
                <a:spcPts val="0"/>
              </a:spcAft>
              <a:buClr>
                <a:schemeClr val="dk1"/>
              </a:buClr>
              <a:buSzPts val="1400"/>
              <a:buFont typeface="Arial"/>
              <a:buNone/>
            </a:pPr>
            <a:endParaRPr sz="1400" b="0" i="0" u="none" strike="noStrike" cap="none">
              <a:solidFill>
                <a:schemeClr val="lt1"/>
              </a:solidFill>
              <a:latin typeface="Calibri"/>
              <a:ea typeface="Calibri"/>
              <a:cs typeface="Calibri"/>
              <a:sym typeface="Calibri"/>
            </a:endParaRPr>
          </a:p>
          <a:p>
            <a:pPr marL="0" marR="0" lvl="0" indent="0" algn="l" rtl="0">
              <a:spcBef>
                <a:spcPts val="0"/>
              </a:spcBef>
              <a:spcAft>
                <a:spcPts val="0"/>
              </a:spcAft>
              <a:buNone/>
            </a:pPr>
            <a:r>
              <a:rPr lang="en-GB" sz="1400">
                <a:solidFill>
                  <a:schemeClr val="lt1"/>
                </a:solidFill>
                <a:latin typeface="Calibri"/>
                <a:ea typeface="Calibri"/>
                <a:cs typeface="Calibri"/>
                <a:sym typeface="Calibri"/>
              </a:rPr>
              <a:t>    2.  Data Import into R</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Load your cleaned dataset into R using appropriate functions (e.g., read.csv ()).</a:t>
            </a:r>
            <a:endParaRPr/>
          </a:p>
          <a:p>
            <a:pPr marL="0" marR="0" lvl="0" indent="0" algn="l" rtl="0">
              <a:spcBef>
                <a:spcPts val="0"/>
              </a:spcBef>
              <a:spcAft>
                <a:spcPts val="0"/>
              </a:spcAft>
              <a:buNone/>
            </a:pPr>
            <a:endParaRPr sz="1400">
              <a:solidFill>
                <a:schemeClr val="lt1"/>
              </a:solidFill>
              <a:latin typeface="Calibri"/>
              <a:ea typeface="Calibri"/>
              <a:cs typeface="Calibri"/>
              <a:sym typeface="Calibri"/>
            </a:endParaRPr>
          </a:p>
          <a:p>
            <a:pPr marL="0" marR="0" lvl="0" indent="0" algn="l" rtl="0">
              <a:spcBef>
                <a:spcPts val="0"/>
              </a:spcBef>
              <a:spcAft>
                <a:spcPts val="0"/>
              </a:spcAft>
              <a:buNone/>
            </a:pPr>
            <a:r>
              <a:rPr lang="en-GB" sz="1400">
                <a:solidFill>
                  <a:schemeClr val="lt1"/>
                </a:solidFill>
                <a:latin typeface="Calibri"/>
                <a:ea typeface="Calibri"/>
                <a:cs typeface="Calibri"/>
                <a:sym typeface="Calibri"/>
              </a:rPr>
              <a:t>    3.  Define Your Research Questions</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Identify one or more research questions based on your project.</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Think about what kind of analysis is necessary to answer them (e.g., summary statistics, group comparisons, trends over time).</a:t>
            </a:r>
            <a:endParaRPr/>
          </a:p>
          <a:p>
            <a:pPr marL="0" marR="0" lvl="0" indent="0" algn="l" rtl="0">
              <a:spcBef>
                <a:spcPts val="0"/>
              </a:spcBef>
              <a:spcAft>
                <a:spcPts val="0"/>
              </a:spcAft>
              <a:buNone/>
            </a:pPr>
            <a:endParaRPr sz="1400">
              <a:solidFill>
                <a:schemeClr val="lt1"/>
              </a:solidFill>
              <a:latin typeface="Calibri"/>
              <a:ea typeface="Calibri"/>
              <a:cs typeface="Calibri"/>
              <a:sym typeface="Calibri"/>
            </a:endParaRPr>
          </a:p>
          <a:p>
            <a:pPr marL="0" marR="0" lvl="0" indent="0" algn="l" rtl="0">
              <a:spcBef>
                <a:spcPts val="0"/>
              </a:spcBef>
              <a:spcAft>
                <a:spcPts val="0"/>
              </a:spcAft>
              <a:buNone/>
            </a:pPr>
            <a:r>
              <a:rPr lang="en-GB" sz="1400">
                <a:solidFill>
                  <a:schemeClr val="lt1"/>
                </a:solidFill>
                <a:latin typeface="Calibri"/>
                <a:ea typeface="Calibri"/>
                <a:cs typeface="Calibri"/>
                <a:sym typeface="Calibri"/>
              </a:rPr>
              <a:t>    4.  Implement a Data Manipulation Protocol</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Create your own R function(s) to perform the necessary data transformations.</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Use conditional statements and relevant R libraries (e.g., dplyr, tidyr) to structure your code efficiently.</a:t>
            </a:r>
            <a:endParaRPr/>
          </a:p>
          <a:p>
            <a:pPr marL="742950" marR="0" lvl="1" indent="-196850" algn="l" rtl="0">
              <a:spcBef>
                <a:spcPts val="0"/>
              </a:spcBef>
              <a:spcAft>
                <a:spcPts val="0"/>
              </a:spcAft>
              <a:buClr>
                <a:schemeClr val="dk1"/>
              </a:buClr>
              <a:buSzPts val="1400"/>
              <a:buFont typeface="Arial"/>
              <a:buNone/>
            </a:pPr>
            <a:endParaRPr sz="1400" b="0" i="0" u="none" strike="noStrike" cap="none">
              <a:solidFill>
                <a:schemeClr val="lt1"/>
              </a:solidFill>
              <a:latin typeface="Calibri"/>
              <a:ea typeface="Calibri"/>
              <a:cs typeface="Calibri"/>
              <a:sym typeface="Calibri"/>
            </a:endParaRPr>
          </a:p>
          <a:p>
            <a:pPr marL="0" marR="0" lvl="0" indent="0" algn="l" rtl="0">
              <a:spcBef>
                <a:spcPts val="0"/>
              </a:spcBef>
              <a:spcAft>
                <a:spcPts val="0"/>
              </a:spcAft>
              <a:buNone/>
            </a:pPr>
            <a:r>
              <a:rPr lang="en-GB" sz="1400">
                <a:solidFill>
                  <a:schemeClr val="lt1"/>
                </a:solidFill>
                <a:latin typeface="Calibri"/>
                <a:ea typeface="Calibri"/>
                <a:cs typeface="Calibri"/>
                <a:sym typeface="Calibri"/>
              </a:rPr>
              <a:t>    5.  Visualization</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Use appropriate visualizations to present your results (e.g., bar charts, line graphs, scatter plots).</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Use the ggplot2 package to create clean, informative plots.</a:t>
            </a:r>
            <a:endParaRPr/>
          </a:p>
          <a:p>
            <a:pPr marL="0" marR="0" lvl="0" indent="0" algn="l" rtl="0">
              <a:spcBef>
                <a:spcPts val="0"/>
              </a:spcBef>
              <a:spcAft>
                <a:spcPts val="0"/>
              </a:spcAft>
              <a:buNone/>
            </a:pPr>
            <a:endParaRPr sz="1400">
              <a:solidFill>
                <a:schemeClr val="lt1"/>
              </a:solidFill>
              <a:latin typeface="Calibri"/>
              <a:ea typeface="Calibri"/>
              <a:cs typeface="Calibri"/>
              <a:sym typeface="Calibri"/>
            </a:endParaRPr>
          </a:p>
          <a:p>
            <a:pPr marL="0" marR="0" lvl="0" indent="0" algn="l" rtl="0">
              <a:spcBef>
                <a:spcPts val="0"/>
              </a:spcBef>
              <a:spcAft>
                <a:spcPts val="0"/>
              </a:spcAft>
              <a:buNone/>
            </a:pPr>
            <a:r>
              <a:rPr lang="en-GB" sz="1400">
                <a:solidFill>
                  <a:schemeClr val="lt1"/>
                </a:solidFill>
                <a:latin typeface="Calibri"/>
                <a:ea typeface="Calibri"/>
                <a:cs typeface="Calibri"/>
                <a:sym typeface="Calibri"/>
              </a:rPr>
              <a:t>    6.  Code Comments</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Add clear comments to your code explaining what each section does.</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Your code should be easy to follow and understandable to someone else reviewing it.</a:t>
            </a:r>
            <a:endParaRPr/>
          </a:p>
          <a:p>
            <a:pPr marL="0" marR="0" lvl="0" indent="0" algn="l" rtl="0">
              <a:spcBef>
                <a:spcPts val="0"/>
              </a:spcBef>
              <a:spcAft>
                <a:spcPts val="0"/>
              </a:spcAft>
              <a:buNone/>
            </a:pPr>
            <a:endParaRPr sz="1400">
              <a:solidFill>
                <a:schemeClr val="lt1"/>
              </a:solidFill>
              <a:latin typeface="Calibri"/>
              <a:ea typeface="Calibri"/>
              <a:cs typeface="Calibri"/>
              <a:sym typeface="Calibri"/>
            </a:endParaRPr>
          </a:p>
          <a:p>
            <a:pPr marL="0" marR="0" lvl="0" indent="0" algn="l" rtl="0">
              <a:spcBef>
                <a:spcPts val="0"/>
              </a:spcBef>
              <a:spcAft>
                <a:spcPts val="0"/>
              </a:spcAft>
              <a:buNone/>
            </a:pPr>
            <a:r>
              <a:rPr lang="en-GB" sz="1400">
                <a:solidFill>
                  <a:schemeClr val="lt1"/>
                </a:solidFill>
                <a:latin typeface="Calibri"/>
                <a:ea typeface="Calibri"/>
                <a:cs typeface="Calibri"/>
                <a:sym typeface="Calibri"/>
              </a:rPr>
              <a:t>7.  Deliverables:</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R script (.R file) containing your full analysis, with comments</a:t>
            </a:r>
            <a:endParaRPr/>
          </a:p>
          <a:p>
            <a:pPr marL="742950" marR="0" lvl="1" indent="-285750" algn="l" rtl="0">
              <a:spcBef>
                <a:spcPts val="0"/>
              </a:spcBef>
              <a:spcAft>
                <a:spcPts val="0"/>
              </a:spcAft>
              <a:buClr>
                <a:schemeClr val="lt1"/>
              </a:buClr>
              <a:buSzPts val="1400"/>
              <a:buFont typeface="Arial"/>
              <a:buChar char="•"/>
            </a:pPr>
            <a:r>
              <a:rPr lang="en-GB" sz="1400" b="0" i="0" u="none" strike="noStrike" cap="none">
                <a:solidFill>
                  <a:schemeClr val="lt1"/>
                </a:solidFill>
                <a:latin typeface="Calibri"/>
                <a:ea typeface="Calibri"/>
                <a:cs typeface="Calibri"/>
                <a:sym typeface="Calibri"/>
              </a:rPr>
              <a:t>    Visual output (plots)</a:t>
            </a:r>
            <a:endParaRPr sz="1400" b="0" i="0" u="none" strike="noStrike" cap="none">
              <a:solidFill>
                <a:schemeClr val="lt1"/>
              </a:solidFill>
              <a:latin typeface="Calibri"/>
              <a:ea typeface="Calibri"/>
              <a:cs typeface="Calibri"/>
              <a:sym typeface="Calibri"/>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075"/>
        <p:cNvGrpSpPr/>
        <p:nvPr/>
      </p:nvGrpSpPr>
      <p:grpSpPr>
        <a:xfrm>
          <a:off x="0" y="0"/>
          <a:ext cx="0" cy="0"/>
          <a:chOff x="0" y="0"/>
          <a:chExt cx="0" cy="0"/>
        </a:xfrm>
      </p:grpSpPr>
      <p:pic>
        <p:nvPicPr>
          <p:cNvPr id="1076" name="Google Shape;1076;p101"/>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1077" name="Google Shape;1077;p101"/>
          <p:cNvSpPr/>
          <p:nvPr/>
        </p:nvSpPr>
        <p:spPr>
          <a:xfrm>
            <a:off x="-12700" y="0"/>
            <a:ext cx="12204700"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chemeClr val="lt1"/>
                </a:solidFill>
                <a:latin typeface="Arial"/>
                <a:ea typeface="Arial"/>
                <a:cs typeface="Arial"/>
                <a:sym typeface="Arial"/>
              </a:rPr>
              <a:t>Data loading</a:t>
            </a:r>
            <a:endParaRPr/>
          </a:p>
        </p:txBody>
      </p:sp>
      <p:sp>
        <p:nvSpPr>
          <p:cNvPr id="1078" name="Google Shape;1078;p101"/>
          <p:cNvSpPr/>
          <p:nvPr/>
        </p:nvSpPr>
        <p:spPr>
          <a:xfrm>
            <a:off x="218220" y="569331"/>
            <a:ext cx="11707481" cy="61863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a:solidFill>
                  <a:schemeClr val="lt1"/>
                </a:solidFill>
                <a:latin typeface="Arial"/>
                <a:ea typeface="Arial"/>
                <a:cs typeface="Arial"/>
                <a:sym typeface="Arial"/>
              </a:rPr>
              <a:t>Exercise (Hands-on practice, 15 minutes)</a:t>
            </a:r>
            <a:endParaRPr/>
          </a:p>
          <a:p>
            <a:pPr marL="0" marR="0" lvl="0" indent="0" algn="l" rtl="0">
              <a:spcBef>
                <a:spcPts val="0"/>
              </a:spcBef>
              <a:spcAft>
                <a:spcPts val="0"/>
              </a:spcAft>
              <a:buNone/>
            </a:pPr>
            <a:endParaRPr sz="2400" b="1">
              <a:solidFill>
                <a:schemeClr val="lt1"/>
              </a:solidFill>
              <a:latin typeface="Arial"/>
              <a:ea typeface="Arial"/>
              <a:cs typeface="Arial"/>
              <a:sym typeface="Arial"/>
            </a:endParaRPr>
          </a:p>
          <a:p>
            <a:pPr marL="0" marR="0" lvl="0" indent="0" algn="l" rtl="0">
              <a:spcBef>
                <a:spcPts val="0"/>
              </a:spcBef>
              <a:spcAft>
                <a:spcPts val="0"/>
              </a:spcAft>
              <a:buNone/>
            </a:pPr>
            <a:r>
              <a:rPr lang="en-GB" sz="2400" b="1">
                <a:solidFill>
                  <a:schemeClr val="lt1"/>
                </a:solidFill>
                <a:latin typeface="Arial"/>
                <a:ea typeface="Arial"/>
                <a:cs typeface="Arial"/>
                <a:sym typeface="Arial"/>
              </a:rPr>
              <a:t>📝 Tasks:</a:t>
            </a:r>
            <a:endParaRPr sz="1800" b="1">
              <a:solidFill>
                <a:schemeClr val="lt1"/>
              </a:solidFill>
              <a:latin typeface="Arial"/>
              <a:ea typeface="Arial"/>
              <a:cs typeface="Arial"/>
              <a:sym typeface="Arial"/>
            </a:endParaRPr>
          </a:p>
          <a:p>
            <a:pPr marL="914400" marR="0" lvl="2" indent="0" algn="l" rtl="0">
              <a:spcBef>
                <a:spcPts val="0"/>
              </a:spcBef>
              <a:spcAft>
                <a:spcPts val="0"/>
              </a:spcAft>
              <a:buNone/>
            </a:pPr>
            <a:r>
              <a:rPr lang="en-GB" sz="1800" b="1" i="0" u="none" strike="noStrike" cap="none">
                <a:solidFill>
                  <a:schemeClr val="lt1"/>
                </a:solidFill>
                <a:latin typeface="Arial"/>
                <a:ea typeface="Arial"/>
                <a:cs typeface="Arial"/>
                <a:sym typeface="Arial"/>
              </a:rPr>
              <a:t>Dataset: CO₂ Uptake in Plants:</a:t>
            </a:r>
            <a:endParaRPr/>
          </a:p>
          <a:p>
            <a:pPr marL="1371600" marR="0" lvl="3" indent="0" algn="l" rtl="0">
              <a:spcBef>
                <a:spcPts val="0"/>
              </a:spcBef>
              <a:spcAft>
                <a:spcPts val="0"/>
              </a:spcAft>
              <a:buNone/>
            </a:pPr>
            <a:r>
              <a:rPr lang="en-GB" sz="1800" b="1" i="0" u="none" strike="noStrike" cap="none">
                <a:solidFill>
                  <a:schemeClr val="lt1"/>
                </a:solidFill>
                <a:latin typeface="Arial"/>
                <a:ea typeface="Arial"/>
                <a:cs typeface="Arial"/>
                <a:sym typeface="Arial"/>
              </a:rPr>
              <a:t>Instructions:</a:t>
            </a:r>
            <a:endParaRPr/>
          </a:p>
          <a:p>
            <a:pPr marL="2114550" marR="0" lvl="4"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Load the dataset from an online CSV file</a:t>
            </a:r>
            <a:endParaRPr/>
          </a:p>
          <a:p>
            <a:pPr marL="2114550" marR="0" lvl="4"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Show the first 10 rows of the dataset</a:t>
            </a:r>
            <a:endParaRPr/>
          </a:p>
          <a:p>
            <a:pPr marL="2114550" marR="0" lvl="4"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Calculate the average CO₂ uptake (uptake column) </a:t>
            </a:r>
            <a:endParaRPr/>
          </a:p>
          <a:p>
            <a:pPr marL="2114550" marR="0" lvl="4"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Use nrow() and colnames() to explore the dataset</a:t>
            </a:r>
            <a:endParaRPr/>
          </a:p>
          <a:p>
            <a:pPr marL="1828800" marR="0" lvl="4" indent="0" algn="l" rtl="0">
              <a:spcBef>
                <a:spcPts val="0"/>
              </a:spcBef>
              <a:spcAft>
                <a:spcPts val="0"/>
              </a:spcAft>
              <a:buNone/>
            </a:pPr>
            <a:endParaRPr sz="1800" b="1" i="0" u="none" strike="noStrike" cap="none">
              <a:solidFill>
                <a:schemeClr val="lt1"/>
              </a:solidFill>
              <a:latin typeface="Arial"/>
              <a:ea typeface="Arial"/>
              <a:cs typeface="Arial"/>
              <a:sym typeface="Arial"/>
            </a:endParaRPr>
          </a:p>
          <a:p>
            <a:pPr marL="1828800" marR="0" lvl="4" indent="0" algn="l" rtl="0">
              <a:spcBef>
                <a:spcPts val="0"/>
              </a:spcBef>
              <a:spcAft>
                <a:spcPts val="0"/>
              </a:spcAft>
              <a:buNone/>
            </a:pPr>
            <a:r>
              <a:rPr lang="en-GB" sz="1800" b="1" i="0" u="none" strike="noStrike" cap="none">
                <a:solidFill>
                  <a:schemeClr val="lt1"/>
                </a:solidFill>
                <a:latin typeface="Arial"/>
                <a:ea typeface="Arial"/>
                <a:cs typeface="Arial"/>
                <a:sym typeface="Arial"/>
              </a:rPr>
              <a:t>Create a Scatter Plot</a:t>
            </a:r>
            <a:endParaRPr/>
          </a:p>
          <a:p>
            <a:pPr marL="2114550" marR="0" lvl="4" indent="-285750" algn="l" rtl="0">
              <a:spcBef>
                <a:spcPts val="0"/>
              </a:spcBef>
              <a:spcAft>
                <a:spcPts val="0"/>
              </a:spcAft>
              <a:buClr>
                <a:schemeClr val="lt1"/>
              </a:buClr>
              <a:buSzPts val="1800"/>
              <a:buFont typeface="Arial"/>
              <a:buChar char="•"/>
            </a:pPr>
            <a:r>
              <a:rPr lang="en-GB" sz="1800" b="1" i="0" u="none" strike="noStrike" cap="none">
                <a:solidFill>
                  <a:schemeClr val="lt1"/>
                </a:solidFill>
                <a:latin typeface="Arial"/>
                <a:ea typeface="Arial"/>
                <a:cs typeface="Arial"/>
                <a:sym typeface="Arial"/>
              </a:rPr>
              <a:t> </a:t>
            </a:r>
            <a:r>
              <a:rPr lang="en-GB" sz="1600" b="0" i="0" u="none" strike="noStrike" cap="none">
                <a:solidFill>
                  <a:schemeClr val="lt1"/>
                </a:solidFill>
                <a:latin typeface="Arial"/>
                <a:ea typeface="Arial"/>
                <a:cs typeface="Arial"/>
                <a:sym typeface="Arial"/>
              </a:rPr>
              <a:t>Plot the relationship between CO₂ concentration (conc) and uptake (uptake).</a:t>
            </a:r>
            <a:endParaRPr/>
          </a:p>
          <a:p>
            <a:pPr marL="2114550" marR="0" lvl="4" indent="-171450" algn="l" rtl="0">
              <a:spcBef>
                <a:spcPts val="0"/>
              </a:spcBef>
              <a:spcAft>
                <a:spcPts val="0"/>
              </a:spcAft>
              <a:buClr>
                <a:schemeClr val="dk1"/>
              </a:buClr>
              <a:buSzPts val="1800"/>
              <a:buFont typeface="Arial"/>
              <a:buNone/>
            </a:pPr>
            <a:endParaRPr sz="1800" b="1" i="0" u="none" strike="noStrike" cap="none">
              <a:solidFill>
                <a:schemeClr val="lt1"/>
              </a:solidFill>
              <a:latin typeface="Arial"/>
              <a:ea typeface="Arial"/>
              <a:cs typeface="Arial"/>
              <a:sym typeface="Arial"/>
            </a:endParaRPr>
          </a:p>
          <a:p>
            <a:pPr marL="1828800" marR="0" lvl="4" indent="0" algn="l" rtl="0">
              <a:spcBef>
                <a:spcPts val="0"/>
              </a:spcBef>
              <a:spcAft>
                <a:spcPts val="0"/>
              </a:spcAft>
              <a:buNone/>
            </a:pPr>
            <a:r>
              <a:rPr lang="en-GB" sz="1800" b="1" i="0" u="none" strike="noStrike" cap="none">
                <a:solidFill>
                  <a:schemeClr val="lt1"/>
                </a:solidFill>
                <a:latin typeface="Arial"/>
                <a:ea typeface="Arial"/>
                <a:cs typeface="Arial"/>
                <a:sym typeface="Arial"/>
              </a:rPr>
              <a:t>🔍 If you don’t know how to do this, look it up using:</a:t>
            </a:r>
            <a:endParaRPr/>
          </a:p>
          <a:p>
            <a:pPr marL="2571750" marR="0" lvl="5" indent="-285750" algn="l" rtl="0">
              <a:spcBef>
                <a:spcPts val="0"/>
              </a:spcBef>
              <a:spcAft>
                <a:spcPts val="0"/>
              </a:spcAft>
              <a:buClr>
                <a:schemeClr val="lt1"/>
              </a:buClr>
              <a:buSzPts val="1600"/>
              <a:buFont typeface="Arial"/>
              <a:buChar char="•"/>
            </a:pPr>
            <a:r>
              <a:rPr lang="en-GB" sz="1600" b="0" i="0" u="none" strike="noStrike" cap="none">
                <a:solidFill>
                  <a:schemeClr val="lt1"/>
                </a:solidFill>
                <a:latin typeface="Arial"/>
                <a:ea typeface="Arial"/>
                <a:cs typeface="Arial"/>
                <a:sym typeface="Arial"/>
              </a:rPr>
              <a:t>    R help: ?plot</a:t>
            </a:r>
            <a:endParaRPr/>
          </a:p>
          <a:p>
            <a:pPr marL="2571750" marR="0" lvl="5" indent="-285750" algn="l" rtl="0">
              <a:spcBef>
                <a:spcPts val="0"/>
              </a:spcBef>
              <a:spcAft>
                <a:spcPts val="0"/>
              </a:spcAft>
              <a:buClr>
                <a:schemeClr val="lt1"/>
              </a:buClr>
              <a:buSzPts val="1600"/>
              <a:buFont typeface="Arial"/>
              <a:buChar char="•"/>
            </a:pPr>
            <a:r>
              <a:rPr lang="en-GB" sz="1600" b="0" i="0" u="none" strike="noStrike" cap="none">
                <a:solidFill>
                  <a:schemeClr val="lt1"/>
                </a:solidFill>
                <a:latin typeface="Arial"/>
                <a:ea typeface="Arial"/>
                <a:cs typeface="Arial"/>
                <a:sym typeface="Arial"/>
              </a:rPr>
              <a:t>    Online search: "R scatter plot example" </a:t>
            </a:r>
            <a:endParaRPr/>
          </a:p>
          <a:p>
            <a:pPr marL="2114550" marR="0" lvl="4" indent="-171450" algn="l" rtl="0">
              <a:spcBef>
                <a:spcPts val="0"/>
              </a:spcBef>
              <a:spcAft>
                <a:spcPts val="0"/>
              </a:spcAft>
              <a:buClr>
                <a:schemeClr val="dk1"/>
              </a:buClr>
              <a:buSzPts val="1800"/>
              <a:buFont typeface="Arial"/>
              <a:buNone/>
            </a:pPr>
            <a:endParaRPr sz="1800" b="1" i="0" u="none" strike="noStrike" cap="none">
              <a:solidFill>
                <a:schemeClr val="lt1"/>
              </a:solidFill>
              <a:latin typeface="Arial"/>
              <a:ea typeface="Arial"/>
              <a:cs typeface="Arial"/>
              <a:sym typeface="Arial"/>
            </a:endParaRPr>
          </a:p>
          <a:p>
            <a:pPr marL="2114550" marR="0" lvl="4" indent="-171450" algn="l" rtl="0">
              <a:spcBef>
                <a:spcPts val="0"/>
              </a:spcBef>
              <a:spcAft>
                <a:spcPts val="0"/>
              </a:spcAft>
              <a:buClr>
                <a:schemeClr val="dk1"/>
              </a:buClr>
              <a:buSzPts val="1800"/>
              <a:buFont typeface="Arial"/>
              <a:buNone/>
            </a:pPr>
            <a:endParaRPr sz="1800" b="1" i="0" u="none" strike="noStrike" cap="none">
              <a:solidFill>
                <a:schemeClr val="lt1"/>
              </a:solidFill>
              <a:latin typeface="Arial"/>
              <a:ea typeface="Arial"/>
              <a:cs typeface="Arial"/>
              <a:sym typeface="Arial"/>
            </a:endParaRPr>
          </a:p>
          <a:p>
            <a:pPr marL="2114550" marR="0" lvl="4" indent="-171450" algn="l" rtl="0">
              <a:spcBef>
                <a:spcPts val="0"/>
              </a:spcBef>
              <a:spcAft>
                <a:spcPts val="0"/>
              </a:spcAft>
              <a:buClr>
                <a:schemeClr val="dk1"/>
              </a:buClr>
              <a:buSzPts val="1800"/>
              <a:buFont typeface="Arial"/>
              <a:buNone/>
            </a:pPr>
            <a:endParaRPr sz="1800" b="1" i="0" u="none" strike="noStrike" cap="none">
              <a:solidFill>
                <a:schemeClr val="lt1"/>
              </a:solidFill>
              <a:latin typeface="Arial"/>
              <a:ea typeface="Arial"/>
              <a:cs typeface="Arial"/>
              <a:sym typeface="Arial"/>
            </a:endParaRPr>
          </a:p>
          <a:p>
            <a:pPr marL="914400" marR="0" lvl="2" indent="0" algn="l" rtl="0">
              <a:spcBef>
                <a:spcPts val="0"/>
              </a:spcBef>
              <a:spcAft>
                <a:spcPts val="0"/>
              </a:spcAft>
              <a:buNone/>
            </a:pPr>
            <a:endParaRPr sz="1800" b="1" i="0" u="none" strike="noStrike" cap="none">
              <a:solidFill>
                <a:schemeClr val="lt1"/>
              </a:solidFill>
              <a:latin typeface="Arial"/>
              <a:ea typeface="Arial"/>
              <a:cs typeface="Arial"/>
              <a:sym typeface="Arial"/>
            </a:endParaRPr>
          </a:p>
          <a:p>
            <a:pPr marL="914400" marR="0" lvl="2" indent="0" algn="l" rtl="0">
              <a:spcBef>
                <a:spcPts val="0"/>
              </a:spcBef>
              <a:spcAft>
                <a:spcPts val="0"/>
              </a:spcAft>
              <a:buNone/>
            </a:pPr>
            <a:endParaRPr sz="1800" b="1" i="0" u="none" strike="noStrike" cap="none">
              <a:solidFill>
                <a:schemeClr val="lt1"/>
              </a:solidFill>
              <a:latin typeface="Arial"/>
              <a:ea typeface="Arial"/>
              <a:cs typeface="Arial"/>
              <a:sym typeface="Arial"/>
            </a:endParaRPr>
          </a:p>
        </p:txBody>
      </p:sp>
      <p:sp>
        <p:nvSpPr>
          <p:cNvPr id="1079" name="Google Shape;1079;p101"/>
          <p:cNvSpPr/>
          <p:nvPr/>
        </p:nvSpPr>
        <p:spPr>
          <a:xfrm>
            <a:off x="0" y="-184666"/>
            <a:ext cx="184731" cy="36933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083"/>
        <p:cNvGrpSpPr/>
        <p:nvPr/>
      </p:nvGrpSpPr>
      <p:grpSpPr>
        <a:xfrm>
          <a:off x="0" y="0"/>
          <a:ext cx="0" cy="0"/>
          <a:chOff x="0" y="0"/>
          <a:chExt cx="0" cy="0"/>
        </a:xfrm>
      </p:grpSpPr>
      <p:pic>
        <p:nvPicPr>
          <p:cNvPr id="1084" name="Google Shape;1084;p102"/>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1085" name="Google Shape;1085;p102"/>
          <p:cNvSpPr/>
          <p:nvPr/>
        </p:nvSpPr>
        <p:spPr>
          <a:xfrm>
            <a:off x="-12700" y="0"/>
            <a:ext cx="12204700"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chemeClr val="lt1"/>
                </a:solidFill>
                <a:latin typeface="Arial"/>
                <a:ea typeface="Arial"/>
                <a:cs typeface="Arial"/>
                <a:sym typeface="Arial"/>
              </a:rPr>
              <a:t>Functions</a:t>
            </a:r>
            <a:endParaRPr/>
          </a:p>
        </p:txBody>
      </p:sp>
      <p:sp>
        <p:nvSpPr>
          <p:cNvPr id="1086" name="Google Shape;1086;p102"/>
          <p:cNvSpPr/>
          <p:nvPr/>
        </p:nvSpPr>
        <p:spPr>
          <a:xfrm>
            <a:off x="218220" y="569331"/>
            <a:ext cx="11707481" cy="66479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a:solidFill>
                  <a:schemeClr val="lt1"/>
                </a:solidFill>
                <a:latin typeface="Arial"/>
                <a:ea typeface="Arial"/>
                <a:cs typeface="Arial"/>
                <a:sym typeface="Arial"/>
              </a:rPr>
              <a:t>Exercise (Hands-on practice, 15 minutes)</a:t>
            </a:r>
            <a:endParaRPr/>
          </a:p>
          <a:p>
            <a:pPr marL="0" marR="0" lvl="0" indent="0" algn="l" rtl="0">
              <a:spcBef>
                <a:spcPts val="0"/>
              </a:spcBef>
              <a:spcAft>
                <a:spcPts val="0"/>
              </a:spcAft>
              <a:buNone/>
            </a:pPr>
            <a:endParaRPr sz="2400" b="1">
              <a:solidFill>
                <a:schemeClr val="lt1"/>
              </a:solidFill>
              <a:latin typeface="Arial"/>
              <a:ea typeface="Arial"/>
              <a:cs typeface="Arial"/>
              <a:sym typeface="Arial"/>
            </a:endParaRPr>
          </a:p>
          <a:p>
            <a:pPr marL="0" marR="0" lvl="0" indent="0" algn="l" rtl="0">
              <a:spcBef>
                <a:spcPts val="0"/>
              </a:spcBef>
              <a:spcAft>
                <a:spcPts val="0"/>
              </a:spcAft>
              <a:buNone/>
            </a:pPr>
            <a:r>
              <a:rPr lang="en-GB" sz="2400" b="1">
                <a:solidFill>
                  <a:schemeClr val="lt1"/>
                </a:solidFill>
                <a:latin typeface="Arial"/>
                <a:ea typeface="Arial"/>
                <a:cs typeface="Arial"/>
                <a:sym typeface="Arial"/>
              </a:rPr>
              <a:t>📝 Tasks:</a:t>
            </a:r>
            <a:endParaRPr/>
          </a:p>
          <a:p>
            <a:pPr marL="0" marR="0" lvl="0" indent="0" algn="l" rtl="0">
              <a:spcBef>
                <a:spcPts val="0"/>
              </a:spcBef>
              <a:spcAft>
                <a:spcPts val="0"/>
              </a:spcAft>
              <a:buNone/>
            </a:pPr>
            <a:r>
              <a:rPr lang="en-GB" sz="2400" b="1">
                <a:solidFill>
                  <a:schemeClr val="lt1"/>
                </a:solidFill>
                <a:latin typeface="Arial"/>
                <a:ea typeface="Arial"/>
                <a:cs typeface="Arial"/>
                <a:sym typeface="Arial"/>
              </a:rPr>
              <a:t>Create and test functions</a:t>
            </a:r>
            <a:endParaRPr/>
          </a:p>
          <a:p>
            <a:pPr marL="742950" marR="0" lvl="1" indent="-285750" algn="l" rtl="0">
              <a:spcBef>
                <a:spcPts val="0"/>
              </a:spcBef>
              <a:spcAft>
                <a:spcPts val="0"/>
              </a:spcAft>
              <a:buClr>
                <a:schemeClr val="lt1"/>
              </a:buClr>
              <a:buSzPts val="1600"/>
              <a:buFont typeface="Arial"/>
              <a:buChar char="•"/>
            </a:pPr>
            <a:r>
              <a:rPr lang="en-GB" sz="1600" b="0" i="0" u="none" strike="noStrike" cap="none">
                <a:solidFill>
                  <a:schemeClr val="lt1"/>
                </a:solidFill>
                <a:latin typeface="Arial"/>
                <a:ea typeface="Arial"/>
                <a:cs typeface="Arial"/>
                <a:sym typeface="Arial"/>
              </a:rPr>
              <a:t>Create a function that checks whether a number is even and returns TRUE or FALSE.</a:t>
            </a:r>
            <a:endParaRPr/>
          </a:p>
          <a:p>
            <a:pPr marL="742950" marR="0" lvl="1" indent="-184150" algn="l" rtl="0">
              <a:spcBef>
                <a:spcPts val="0"/>
              </a:spcBef>
              <a:spcAft>
                <a:spcPts val="0"/>
              </a:spcAft>
              <a:buClr>
                <a:schemeClr val="dk1"/>
              </a:buClr>
              <a:buSzPts val="1600"/>
              <a:buFont typeface="Arial"/>
              <a:buNone/>
            </a:pPr>
            <a:endParaRPr sz="1600" b="0" i="0" u="none" strike="noStrike" cap="none">
              <a:solidFill>
                <a:schemeClr val="lt1"/>
              </a:solidFill>
              <a:latin typeface="Arial"/>
              <a:ea typeface="Arial"/>
              <a:cs typeface="Arial"/>
              <a:sym typeface="Arial"/>
            </a:endParaRPr>
          </a:p>
          <a:p>
            <a:pPr marL="742950" marR="0" lvl="1" indent="-285750" algn="l" rtl="0">
              <a:spcBef>
                <a:spcPts val="0"/>
              </a:spcBef>
              <a:spcAft>
                <a:spcPts val="0"/>
              </a:spcAft>
              <a:buClr>
                <a:schemeClr val="lt1"/>
              </a:buClr>
              <a:buSzPts val="1600"/>
              <a:buFont typeface="Arial"/>
              <a:buChar char="•"/>
            </a:pPr>
            <a:r>
              <a:rPr lang="en-GB" sz="1600" b="0" i="0" u="none" strike="noStrike" cap="none">
                <a:solidFill>
                  <a:schemeClr val="lt1"/>
                </a:solidFill>
                <a:latin typeface="Arial"/>
                <a:ea typeface="Arial"/>
                <a:cs typeface="Arial"/>
                <a:sym typeface="Arial"/>
              </a:rPr>
              <a:t>Create a function that calculates the mean of the numbers in a vector x and adds a bonus value. The bonus should have a default value of 1.0 if not provided. </a:t>
            </a:r>
            <a:endParaRPr/>
          </a:p>
          <a:p>
            <a:pPr marL="742950" marR="0" lvl="1" indent="-184150" algn="l" rtl="0">
              <a:spcBef>
                <a:spcPts val="0"/>
              </a:spcBef>
              <a:spcAft>
                <a:spcPts val="0"/>
              </a:spcAft>
              <a:buClr>
                <a:schemeClr val="dk1"/>
              </a:buClr>
              <a:buSzPts val="1600"/>
              <a:buFont typeface="Arial"/>
              <a:buNone/>
            </a:pPr>
            <a:endParaRPr sz="1600" b="0" i="0" u="none" strike="noStrike" cap="none">
              <a:solidFill>
                <a:schemeClr val="lt1"/>
              </a:solidFill>
              <a:latin typeface="Arial"/>
              <a:ea typeface="Arial"/>
              <a:cs typeface="Arial"/>
              <a:sym typeface="Arial"/>
            </a:endParaRPr>
          </a:p>
          <a:p>
            <a:pPr marL="742950" marR="0" lvl="1" indent="-285750" algn="l" rtl="0">
              <a:spcBef>
                <a:spcPts val="0"/>
              </a:spcBef>
              <a:spcAft>
                <a:spcPts val="0"/>
              </a:spcAft>
              <a:buClr>
                <a:schemeClr val="lt1"/>
              </a:buClr>
              <a:buSzPts val="1600"/>
              <a:buFont typeface="Arial"/>
              <a:buChar char="•"/>
            </a:pPr>
            <a:r>
              <a:rPr lang="en-GB" sz="1600" b="0" i="0" u="none" strike="noStrike" cap="none">
                <a:solidFill>
                  <a:schemeClr val="lt1"/>
                </a:solidFill>
                <a:latin typeface="Arial"/>
                <a:ea typeface="Arial"/>
                <a:cs typeface="Arial"/>
                <a:sym typeface="Arial"/>
              </a:rPr>
              <a:t>Create a function that converts a percentage score into a school grade (1–6), with the grades assigned as follows:</a:t>
            </a:r>
            <a:endParaRPr/>
          </a:p>
          <a:p>
            <a:pPr marL="1657350" marR="0" lvl="3" indent="-285750" algn="l" rtl="0">
              <a:spcBef>
                <a:spcPts val="0"/>
              </a:spcBef>
              <a:spcAft>
                <a:spcPts val="0"/>
              </a:spcAft>
              <a:buClr>
                <a:schemeClr val="lt1"/>
              </a:buClr>
              <a:buSzPts val="1600"/>
              <a:buFont typeface="Arial"/>
              <a:buChar char="•"/>
            </a:pPr>
            <a:r>
              <a:rPr lang="en-GB" sz="1600" b="0" i="0" u="none" strike="noStrike" cap="none">
                <a:solidFill>
                  <a:schemeClr val="lt1"/>
                </a:solidFill>
                <a:latin typeface="Arial"/>
                <a:ea typeface="Arial"/>
                <a:cs typeface="Arial"/>
                <a:sym typeface="Arial"/>
              </a:rPr>
              <a:t>1 for &gt;= 90%</a:t>
            </a:r>
            <a:endParaRPr/>
          </a:p>
          <a:p>
            <a:pPr marL="1657350" marR="0" lvl="3" indent="-285750" algn="l" rtl="0">
              <a:spcBef>
                <a:spcPts val="0"/>
              </a:spcBef>
              <a:spcAft>
                <a:spcPts val="0"/>
              </a:spcAft>
              <a:buClr>
                <a:schemeClr val="lt1"/>
              </a:buClr>
              <a:buSzPts val="1600"/>
              <a:buFont typeface="Arial"/>
              <a:buChar char="•"/>
            </a:pPr>
            <a:r>
              <a:rPr lang="en-GB" sz="1600" b="0" i="0" u="none" strike="noStrike" cap="none">
                <a:solidFill>
                  <a:schemeClr val="lt1"/>
                </a:solidFill>
                <a:latin typeface="Arial"/>
                <a:ea typeface="Arial"/>
                <a:cs typeface="Arial"/>
                <a:sym typeface="Arial"/>
              </a:rPr>
              <a:t>2 for 80–89%</a:t>
            </a:r>
            <a:endParaRPr/>
          </a:p>
          <a:p>
            <a:pPr marL="1657350" marR="0" lvl="3" indent="-285750" algn="l" rtl="0">
              <a:spcBef>
                <a:spcPts val="0"/>
              </a:spcBef>
              <a:spcAft>
                <a:spcPts val="0"/>
              </a:spcAft>
              <a:buClr>
                <a:schemeClr val="lt1"/>
              </a:buClr>
              <a:buSzPts val="1600"/>
              <a:buFont typeface="Arial"/>
              <a:buChar char="•"/>
            </a:pPr>
            <a:r>
              <a:rPr lang="en-GB" sz="1600" b="0" i="0" u="none" strike="noStrike" cap="none">
                <a:solidFill>
                  <a:schemeClr val="lt1"/>
                </a:solidFill>
                <a:latin typeface="Arial"/>
                <a:ea typeface="Arial"/>
                <a:cs typeface="Arial"/>
                <a:sym typeface="Arial"/>
              </a:rPr>
              <a:t>3 for 70–79%</a:t>
            </a:r>
            <a:endParaRPr/>
          </a:p>
          <a:p>
            <a:pPr marL="1657350" marR="0" lvl="3" indent="-285750" algn="l" rtl="0">
              <a:spcBef>
                <a:spcPts val="0"/>
              </a:spcBef>
              <a:spcAft>
                <a:spcPts val="0"/>
              </a:spcAft>
              <a:buClr>
                <a:schemeClr val="lt1"/>
              </a:buClr>
              <a:buSzPts val="1600"/>
              <a:buFont typeface="Arial"/>
              <a:buChar char="•"/>
            </a:pPr>
            <a:r>
              <a:rPr lang="en-GB" sz="1600" b="0" i="0" u="none" strike="noStrike" cap="none">
                <a:solidFill>
                  <a:schemeClr val="lt1"/>
                </a:solidFill>
                <a:latin typeface="Arial"/>
                <a:ea typeface="Arial"/>
                <a:cs typeface="Arial"/>
                <a:sym typeface="Arial"/>
              </a:rPr>
              <a:t>4 for 60–69%</a:t>
            </a:r>
            <a:endParaRPr/>
          </a:p>
          <a:p>
            <a:pPr marL="1657350" marR="0" lvl="3" indent="-285750" algn="l" rtl="0">
              <a:spcBef>
                <a:spcPts val="0"/>
              </a:spcBef>
              <a:spcAft>
                <a:spcPts val="0"/>
              </a:spcAft>
              <a:buClr>
                <a:schemeClr val="lt1"/>
              </a:buClr>
              <a:buSzPts val="1600"/>
              <a:buFont typeface="Arial"/>
              <a:buChar char="•"/>
            </a:pPr>
            <a:r>
              <a:rPr lang="en-GB" sz="1600" b="0" i="0" u="none" strike="noStrike" cap="none">
                <a:solidFill>
                  <a:schemeClr val="lt1"/>
                </a:solidFill>
                <a:latin typeface="Arial"/>
                <a:ea typeface="Arial"/>
                <a:cs typeface="Arial"/>
                <a:sym typeface="Arial"/>
              </a:rPr>
              <a:t>5 for 50–59%</a:t>
            </a:r>
            <a:endParaRPr/>
          </a:p>
          <a:p>
            <a:pPr marL="1657350" marR="0" lvl="3" indent="-285750" algn="l" rtl="0">
              <a:spcBef>
                <a:spcPts val="0"/>
              </a:spcBef>
              <a:spcAft>
                <a:spcPts val="0"/>
              </a:spcAft>
              <a:buClr>
                <a:schemeClr val="lt1"/>
              </a:buClr>
              <a:buSzPts val="1600"/>
              <a:buFont typeface="Arial"/>
              <a:buChar char="•"/>
            </a:pPr>
            <a:r>
              <a:rPr lang="en-GB" sz="1600" b="0" i="0" u="none" strike="noStrike" cap="none">
                <a:solidFill>
                  <a:schemeClr val="lt1"/>
                </a:solidFill>
                <a:latin typeface="Arial"/>
                <a:ea typeface="Arial"/>
                <a:cs typeface="Arial"/>
                <a:sym typeface="Arial"/>
              </a:rPr>
              <a:t>6 for &lt; 50%</a:t>
            </a:r>
            <a:endParaRPr/>
          </a:p>
          <a:p>
            <a:pPr marL="742950" marR="0" lvl="1" indent="-184150" algn="l" rtl="0">
              <a:spcBef>
                <a:spcPts val="0"/>
              </a:spcBef>
              <a:spcAft>
                <a:spcPts val="0"/>
              </a:spcAft>
              <a:buClr>
                <a:schemeClr val="dk1"/>
              </a:buClr>
              <a:buSzPts val="1600"/>
              <a:buFont typeface="Arial"/>
              <a:buNone/>
            </a:pPr>
            <a:endParaRPr sz="1600" b="0" i="0" u="none" strike="noStrike" cap="none">
              <a:solidFill>
                <a:schemeClr val="lt1"/>
              </a:solidFill>
              <a:latin typeface="Arial"/>
              <a:ea typeface="Arial"/>
              <a:cs typeface="Arial"/>
              <a:sym typeface="Arial"/>
            </a:endParaRPr>
          </a:p>
          <a:p>
            <a:pPr marL="742950" marR="0" lvl="1" indent="-184150" algn="l" rtl="0">
              <a:spcBef>
                <a:spcPts val="0"/>
              </a:spcBef>
              <a:spcAft>
                <a:spcPts val="0"/>
              </a:spcAft>
              <a:buClr>
                <a:schemeClr val="dk1"/>
              </a:buClr>
              <a:buSzPts val="1600"/>
              <a:buFont typeface="Arial"/>
              <a:buNone/>
            </a:pPr>
            <a:endParaRPr sz="1600" b="0" i="0" u="none" strike="noStrike" cap="none">
              <a:solidFill>
                <a:schemeClr val="lt1"/>
              </a:solidFill>
              <a:latin typeface="Arial"/>
              <a:ea typeface="Arial"/>
              <a:cs typeface="Arial"/>
              <a:sym typeface="Arial"/>
            </a:endParaRPr>
          </a:p>
          <a:p>
            <a:pPr marL="742950" marR="0" lvl="1" indent="-184150" algn="l" rtl="0">
              <a:spcBef>
                <a:spcPts val="0"/>
              </a:spcBef>
              <a:spcAft>
                <a:spcPts val="0"/>
              </a:spcAft>
              <a:buClr>
                <a:schemeClr val="dk1"/>
              </a:buClr>
              <a:buSzPts val="1600"/>
              <a:buFont typeface="Arial"/>
              <a:buNone/>
            </a:pPr>
            <a:endParaRPr sz="1600" b="0" i="0" u="none" strike="noStrike" cap="none">
              <a:solidFill>
                <a:schemeClr val="lt1"/>
              </a:solidFill>
              <a:latin typeface="Arial"/>
              <a:ea typeface="Arial"/>
              <a:cs typeface="Arial"/>
              <a:sym typeface="Arial"/>
            </a:endParaRPr>
          </a:p>
          <a:p>
            <a:pPr marL="457200" marR="0" lvl="1" indent="0" algn="l" rtl="0">
              <a:spcBef>
                <a:spcPts val="0"/>
              </a:spcBef>
              <a:spcAft>
                <a:spcPts val="0"/>
              </a:spcAft>
              <a:buNone/>
            </a:pPr>
            <a:endParaRPr sz="1800" b="1" i="0" u="none" strike="noStrike" cap="none">
              <a:solidFill>
                <a:schemeClr val="lt1"/>
              </a:solidFill>
              <a:latin typeface="Arial"/>
              <a:ea typeface="Arial"/>
              <a:cs typeface="Arial"/>
              <a:sym typeface="Arial"/>
            </a:endParaRPr>
          </a:p>
          <a:p>
            <a:pPr marL="1828800" marR="0" lvl="4" indent="0" algn="l" rtl="0">
              <a:spcBef>
                <a:spcPts val="0"/>
              </a:spcBef>
              <a:spcAft>
                <a:spcPts val="0"/>
              </a:spcAft>
              <a:buNone/>
            </a:pPr>
            <a:endParaRPr sz="1800" b="1" i="0" u="none" strike="noStrike" cap="none">
              <a:solidFill>
                <a:schemeClr val="lt1"/>
              </a:solidFill>
              <a:latin typeface="Arial"/>
              <a:ea typeface="Arial"/>
              <a:cs typeface="Arial"/>
              <a:sym typeface="Arial"/>
            </a:endParaRPr>
          </a:p>
          <a:p>
            <a:pPr marL="2114550" marR="0" lvl="4" indent="-171450" algn="l" rtl="0">
              <a:spcBef>
                <a:spcPts val="0"/>
              </a:spcBef>
              <a:spcAft>
                <a:spcPts val="0"/>
              </a:spcAft>
              <a:buClr>
                <a:schemeClr val="dk1"/>
              </a:buClr>
              <a:buSzPts val="1800"/>
              <a:buFont typeface="Arial"/>
              <a:buNone/>
            </a:pPr>
            <a:endParaRPr sz="1800" b="1" i="0" u="none" strike="noStrike" cap="none">
              <a:solidFill>
                <a:schemeClr val="lt1"/>
              </a:solidFill>
              <a:latin typeface="Arial"/>
              <a:ea typeface="Arial"/>
              <a:cs typeface="Arial"/>
              <a:sym typeface="Arial"/>
            </a:endParaRPr>
          </a:p>
          <a:p>
            <a:pPr marL="914400" marR="0" lvl="2" indent="0" algn="l" rtl="0">
              <a:spcBef>
                <a:spcPts val="0"/>
              </a:spcBef>
              <a:spcAft>
                <a:spcPts val="0"/>
              </a:spcAft>
              <a:buNone/>
            </a:pPr>
            <a:endParaRPr sz="1800" b="1" i="0" u="none" strike="noStrike" cap="none">
              <a:solidFill>
                <a:schemeClr val="lt1"/>
              </a:solidFill>
              <a:latin typeface="Arial"/>
              <a:ea typeface="Arial"/>
              <a:cs typeface="Arial"/>
              <a:sym typeface="Arial"/>
            </a:endParaRPr>
          </a:p>
          <a:p>
            <a:pPr marL="914400" marR="0" lvl="2" indent="0" algn="l" rtl="0">
              <a:spcBef>
                <a:spcPts val="0"/>
              </a:spcBef>
              <a:spcAft>
                <a:spcPts val="0"/>
              </a:spcAft>
              <a:buNone/>
            </a:pPr>
            <a:endParaRPr sz="1800" b="1" i="0" u="none" strike="noStrike" cap="none">
              <a:solidFill>
                <a:schemeClr val="lt1"/>
              </a:solidFill>
              <a:latin typeface="Arial"/>
              <a:ea typeface="Arial"/>
              <a:cs typeface="Arial"/>
              <a:sym typeface="Arial"/>
            </a:endParaRPr>
          </a:p>
        </p:txBody>
      </p:sp>
      <p:sp>
        <p:nvSpPr>
          <p:cNvPr id="1087" name="Google Shape;1087;p102"/>
          <p:cNvSpPr/>
          <p:nvPr/>
        </p:nvSpPr>
        <p:spPr>
          <a:xfrm>
            <a:off x="0" y="-184666"/>
            <a:ext cx="184731" cy="36933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11"/>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207" name="Google Shape;207;p11"/>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208" name="Google Shape;208;p11"/>
          <p:cNvSpPr txBox="1"/>
          <p:nvPr/>
        </p:nvSpPr>
        <p:spPr>
          <a:xfrm>
            <a:off x="384175" y="162624"/>
            <a:ext cx="11591048" cy="862031"/>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05. Deciphering the Lead Scientist's Notes </a:t>
            </a:r>
            <a:endParaRPr sz="1200">
              <a:solidFill>
                <a:schemeClr val="dk1"/>
              </a:solidFill>
              <a:latin typeface="Calibri"/>
              <a:ea typeface="Calibri"/>
              <a:cs typeface="Calibri"/>
              <a:sym typeface="Calibri"/>
            </a:endParaRPr>
          </a:p>
        </p:txBody>
      </p:sp>
      <p:pic>
        <p:nvPicPr>
          <p:cNvPr id="209" name="Google Shape;209;p11"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210" name="Google Shape;210;p11"/>
          <p:cNvSpPr txBox="1"/>
          <p:nvPr/>
        </p:nvSpPr>
        <p:spPr>
          <a:xfrm>
            <a:off x="83021" y="1996718"/>
            <a:ext cx="11686833" cy="4832092"/>
          </a:xfrm>
          <a:prstGeom prst="rect">
            <a:avLst/>
          </a:prstGeom>
          <a:noFill/>
          <a:ln>
            <a:noFill/>
          </a:ln>
        </p:spPr>
        <p:txBody>
          <a:bodyPr spcFirstLastPara="1" wrap="square" lIns="91425" tIns="45700" rIns="91425" bIns="45700" anchor="t" anchorCtr="0">
            <a:spAutoFit/>
          </a:bodyPr>
          <a:lstStyle/>
          <a:p>
            <a:pPr marL="742950" marR="0" lvl="1" indent="-285750" algn="just" rtl="0">
              <a:lnSpc>
                <a:spcPct val="100000"/>
              </a:lnSpc>
              <a:spcBef>
                <a:spcPts val="0"/>
              </a:spcBef>
              <a:spcAft>
                <a:spcPts val="0"/>
              </a:spcAft>
              <a:buClr>
                <a:srgbClr val="FFFF00"/>
              </a:buClr>
              <a:buSzPts val="2800"/>
              <a:buFont typeface="Arial"/>
              <a:buChar char="•"/>
            </a:pPr>
            <a:r>
              <a:rPr lang="en-GB" sz="2800" b="1" i="0" u="none" strike="noStrike" cap="none">
                <a:solidFill>
                  <a:srgbClr val="FFFF00"/>
                </a:solidFill>
                <a:latin typeface="Arial"/>
                <a:ea typeface="Arial"/>
                <a:cs typeface="Arial"/>
                <a:sym typeface="Arial"/>
              </a:rPr>
              <a:t>The Assignment Operator (&lt;-): </a:t>
            </a:r>
            <a:r>
              <a:rPr lang="en-GB" sz="2800" b="1" i="0" u="none" strike="noStrike" cap="none">
                <a:solidFill>
                  <a:schemeClr val="lt1"/>
                </a:solidFill>
                <a:latin typeface="Arial"/>
                <a:ea typeface="Arial"/>
                <a:cs typeface="Arial"/>
                <a:sym typeface="Arial"/>
              </a:rPr>
              <a:t>You used this to </a:t>
            </a:r>
            <a:r>
              <a:rPr lang="en-GB" sz="2800" b="1" i="0" u="none" strike="noStrike" cap="none">
                <a:solidFill>
                  <a:srgbClr val="FFFF00"/>
                </a:solidFill>
                <a:latin typeface="Arial"/>
                <a:ea typeface="Arial"/>
                <a:cs typeface="Arial"/>
                <a:sym typeface="Arial"/>
              </a:rPr>
              <a:t>STORE</a:t>
            </a:r>
            <a:r>
              <a:rPr lang="en-GB" sz="2800" b="1" i="0" u="none" strike="noStrike" cap="none">
                <a:solidFill>
                  <a:schemeClr val="lt1"/>
                </a:solidFill>
                <a:latin typeface="Arial"/>
                <a:ea typeface="Arial"/>
                <a:cs typeface="Arial"/>
                <a:sym typeface="Arial"/>
              </a:rPr>
              <a:t> a value in a variable, like putting a label on a box. It's an </a:t>
            </a:r>
            <a:r>
              <a:rPr lang="en-GB" sz="2800" b="1" i="0" u="none" strike="noStrike" cap="none">
                <a:solidFill>
                  <a:srgbClr val="FFFF00"/>
                </a:solidFill>
                <a:latin typeface="Arial"/>
                <a:ea typeface="Arial"/>
                <a:cs typeface="Arial"/>
                <a:sym typeface="Arial"/>
              </a:rPr>
              <a:t>ACTION</a:t>
            </a:r>
            <a:r>
              <a:rPr lang="en-GB" sz="2800" b="1" i="0" u="none" strike="noStrike" cap="none">
                <a:solidFill>
                  <a:schemeClr val="lt1"/>
                </a:solidFill>
                <a:latin typeface="Arial"/>
                <a:ea typeface="Arial"/>
                <a:cs typeface="Arial"/>
                <a:sym typeface="Arial"/>
              </a:rPr>
              <a:t>. </a:t>
            </a:r>
            <a:endParaRPr/>
          </a:p>
          <a:p>
            <a:pPr marL="457200" marR="0" lvl="1" indent="0" algn="just" rtl="0">
              <a:lnSpc>
                <a:spcPct val="100000"/>
              </a:lnSpc>
              <a:spcBef>
                <a:spcPts val="0"/>
              </a:spcBef>
              <a:spcAft>
                <a:spcPts val="0"/>
              </a:spcAft>
              <a:buNone/>
            </a:pPr>
            <a:r>
              <a:rPr lang="en-GB" sz="2800" b="1" i="1" u="none" strike="noStrike" cap="none">
                <a:solidFill>
                  <a:schemeClr val="lt1"/>
                </a:solidFill>
                <a:latin typeface="Arial"/>
                <a:ea typeface="Arial"/>
                <a:cs typeface="Arial"/>
                <a:sym typeface="Arial"/>
              </a:rPr>
              <a:t>Take what's on the right and put it in the container named on the left.</a:t>
            </a:r>
            <a:endParaRPr sz="2800" b="1" i="0" u="none" strike="noStrike" cap="none">
              <a:solidFill>
                <a:schemeClr val="lt1"/>
              </a:solidFill>
              <a:latin typeface="Arial"/>
              <a:ea typeface="Arial"/>
              <a:cs typeface="Arial"/>
              <a:sym typeface="Arial"/>
            </a:endParaRPr>
          </a:p>
          <a:p>
            <a:pPr marL="742950" marR="0" lvl="1" indent="-107950" algn="just" rtl="0">
              <a:lnSpc>
                <a:spcPct val="100000"/>
              </a:lnSpc>
              <a:spcBef>
                <a:spcPts val="0"/>
              </a:spcBef>
              <a:spcAft>
                <a:spcPts val="0"/>
              </a:spcAft>
              <a:buClr>
                <a:schemeClr val="dk1"/>
              </a:buClr>
              <a:buSzPts val="2800"/>
              <a:buFont typeface="Arial"/>
              <a:buNone/>
            </a:pPr>
            <a:endParaRPr sz="2800" b="1" i="0" u="none" strike="noStrike" cap="none">
              <a:solidFill>
                <a:schemeClr val="lt1"/>
              </a:solidFill>
              <a:latin typeface="Arial"/>
              <a:ea typeface="Arial"/>
              <a:cs typeface="Arial"/>
              <a:sym typeface="Arial"/>
            </a:endParaRPr>
          </a:p>
          <a:p>
            <a:pPr marL="742950" marR="0" lvl="1" indent="-285750" algn="just" rtl="0">
              <a:lnSpc>
                <a:spcPct val="100000"/>
              </a:lnSpc>
              <a:spcBef>
                <a:spcPts val="0"/>
              </a:spcBef>
              <a:spcAft>
                <a:spcPts val="0"/>
              </a:spcAft>
              <a:buClr>
                <a:srgbClr val="92D050"/>
              </a:buClr>
              <a:buSzPts val="2800"/>
              <a:buFont typeface="Arial"/>
              <a:buChar char="•"/>
            </a:pPr>
            <a:r>
              <a:rPr lang="en-GB" sz="2800" b="1" i="0" u="none" strike="noStrike" cap="none">
                <a:solidFill>
                  <a:srgbClr val="92D050"/>
                </a:solidFill>
                <a:latin typeface="Arial"/>
                <a:ea typeface="Arial"/>
                <a:cs typeface="Arial"/>
                <a:sym typeface="Arial"/>
              </a:rPr>
              <a:t>Arithmetic Operators (+, -, *): </a:t>
            </a:r>
            <a:r>
              <a:rPr lang="en-GB" sz="2800" b="1" i="0" u="none" strike="noStrike" cap="none">
                <a:solidFill>
                  <a:schemeClr val="lt1"/>
                </a:solidFill>
                <a:latin typeface="Arial"/>
                <a:ea typeface="Arial"/>
                <a:cs typeface="Arial"/>
                <a:sym typeface="Arial"/>
              </a:rPr>
              <a:t>You used these to </a:t>
            </a:r>
            <a:r>
              <a:rPr lang="en-GB" sz="2800" b="1" i="0" u="none" strike="noStrike" cap="none">
                <a:solidFill>
                  <a:srgbClr val="92D050"/>
                </a:solidFill>
                <a:latin typeface="Arial"/>
                <a:ea typeface="Arial"/>
                <a:cs typeface="Arial"/>
                <a:sym typeface="Arial"/>
              </a:rPr>
              <a:t>CALCULATE</a:t>
            </a:r>
            <a:r>
              <a:rPr lang="en-GB" sz="2800" b="1" i="0" u="none" strike="noStrike" cap="none">
                <a:solidFill>
                  <a:schemeClr val="lt1"/>
                </a:solidFill>
                <a:latin typeface="Arial"/>
                <a:ea typeface="Arial"/>
                <a:cs typeface="Arial"/>
                <a:sym typeface="Arial"/>
              </a:rPr>
              <a:t> new values, like adding the insect counts. They perform math.</a:t>
            </a:r>
            <a:endParaRPr/>
          </a:p>
          <a:p>
            <a:pPr marL="742950" marR="0" lvl="1" indent="-107950" algn="just" rtl="0">
              <a:lnSpc>
                <a:spcPct val="100000"/>
              </a:lnSpc>
              <a:spcBef>
                <a:spcPts val="0"/>
              </a:spcBef>
              <a:spcAft>
                <a:spcPts val="0"/>
              </a:spcAft>
              <a:buClr>
                <a:schemeClr val="dk1"/>
              </a:buClr>
              <a:buSzPts val="2800"/>
              <a:buFont typeface="Arial"/>
              <a:buNone/>
            </a:pPr>
            <a:endParaRPr sz="2800" b="1" i="0" u="none" strike="noStrike" cap="none">
              <a:solidFill>
                <a:schemeClr val="lt1"/>
              </a:solidFill>
              <a:latin typeface="Arial"/>
              <a:ea typeface="Arial"/>
              <a:cs typeface="Arial"/>
              <a:sym typeface="Arial"/>
            </a:endParaRPr>
          </a:p>
          <a:p>
            <a:pPr marL="742950" marR="0" lvl="1" indent="-285750" algn="just" rtl="0">
              <a:lnSpc>
                <a:spcPct val="100000"/>
              </a:lnSpc>
              <a:spcBef>
                <a:spcPts val="0"/>
              </a:spcBef>
              <a:spcAft>
                <a:spcPts val="0"/>
              </a:spcAft>
              <a:buClr>
                <a:srgbClr val="FD89CA"/>
              </a:buClr>
              <a:buSzPts val="2800"/>
              <a:buFont typeface="Arial"/>
              <a:buChar char="•"/>
            </a:pPr>
            <a:r>
              <a:rPr lang="en-GB" sz="2800" b="1" i="0" u="none" strike="noStrike" cap="none">
                <a:solidFill>
                  <a:srgbClr val="FD89CA"/>
                </a:solidFill>
                <a:latin typeface="Arial"/>
                <a:ea typeface="Arial"/>
                <a:cs typeface="Arial"/>
                <a:sym typeface="Arial"/>
              </a:rPr>
              <a:t>Relational Operators (==, !=, &gt;):</a:t>
            </a:r>
            <a:r>
              <a:rPr lang="en-GB" sz="2800" b="1" i="0" u="none" strike="noStrike" cap="none">
                <a:solidFill>
                  <a:schemeClr val="lt1"/>
                </a:solidFill>
                <a:latin typeface="Arial"/>
                <a:ea typeface="Arial"/>
                <a:cs typeface="Arial"/>
                <a:sym typeface="Arial"/>
              </a:rPr>
              <a:t> You used these to </a:t>
            </a:r>
            <a:r>
              <a:rPr lang="en-GB" sz="2800" b="1" i="0" u="none" strike="noStrike" cap="none">
                <a:solidFill>
                  <a:srgbClr val="FD89CA"/>
                </a:solidFill>
                <a:latin typeface="Arial"/>
                <a:ea typeface="Arial"/>
                <a:cs typeface="Arial"/>
                <a:sym typeface="Arial"/>
              </a:rPr>
              <a:t>ASK</a:t>
            </a:r>
            <a:r>
              <a:rPr lang="en-GB" sz="2800" b="1" i="0" u="none" strike="noStrike" cap="none">
                <a:solidFill>
                  <a:schemeClr val="lt1"/>
                </a:solidFill>
                <a:latin typeface="Arial"/>
                <a:ea typeface="Arial"/>
                <a:cs typeface="Arial"/>
                <a:sym typeface="Arial"/>
              </a:rPr>
              <a:t> a TRUE or FALSE question.</a:t>
            </a:r>
            <a:endParaRPr/>
          </a:p>
          <a:p>
            <a:pPr marL="742950" marR="0" lvl="1" indent="-107950" algn="just" rtl="0">
              <a:lnSpc>
                <a:spcPct val="100000"/>
              </a:lnSpc>
              <a:spcBef>
                <a:spcPts val="0"/>
              </a:spcBef>
              <a:spcAft>
                <a:spcPts val="0"/>
              </a:spcAft>
              <a:buClr>
                <a:schemeClr val="dk1"/>
              </a:buClr>
              <a:buSzPts val="2800"/>
              <a:buFont typeface="Arial"/>
              <a:buNone/>
            </a:pPr>
            <a:endParaRPr sz="2800" b="1" i="0" u="none" strike="noStrike" cap="none">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12"/>
          <p:cNvPicPr preferRelativeResize="0"/>
          <p:nvPr/>
        </p:nvPicPr>
        <p:blipFill rotWithShape="1">
          <a:blip r:embed="rId3">
            <a:alphaModFix/>
          </a:blip>
          <a:srcRect r="56463"/>
          <a:stretch/>
        </p:blipFill>
        <p:spPr>
          <a:xfrm flipH="1">
            <a:off x="-12700" y="-140268"/>
            <a:ext cx="12204700" cy="6858000"/>
          </a:xfrm>
          <a:prstGeom prst="rect">
            <a:avLst/>
          </a:prstGeom>
          <a:noFill/>
          <a:ln>
            <a:noFill/>
          </a:ln>
        </p:spPr>
      </p:pic>
      <p:sp>
        <p:nvSpPr>
          <p:cNvPr id="216" name="Google Shape;216;p12"/>
          <p:cNvSpPr txBox="1"/>
          <p:nvPr/>
        </p:nvSpPr>
        <p:spPr>
          <a:xfrm>
            <a:off x="384175" y="162624"/>
            <a:ext cx="11591048" cy="862031"/>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05. Deciphering the Lead Scientist's Notes </a:t>
            </a:r>
            <a:endParaRPr sz="1200">
              <a:solidFill>
                <a:schemeClr val="dk1"/>
              </a:solidFill>
              <a:latin typeface="Calibri"/>
              <a:ea typeface="Calibri"/>
              <a:cs typeface="Calibri"/>
              <a:sym typeface="Calibri"/>
            </a:endParaRPr>
          </a:p>
        </p:txBody>
      </p:sp>
      <p:pic>
        <p:nvPicPr>
          <p:cNvPr id="217" name="Google Shape;217;p12"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218" name="Google Shape;218;p12"/>
          <p:cNvSpPr/>
          <p:nvPr/>
        </p:nvSpPr>
        <p:spPr>
          <a:xfrm>
            <a:off x="384175" y="1222092"/>
            <a:ext cx="4868640"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a:solidFill>
                  <a:schemeClr val="lt1"/>
                </a:solidFill>
                <a:latin typeface="Arial"/>
                <a:ea typeface="Arial"/>
                <a:cs typeface="Arial"/>
                <a:sym typeface="Arial"/>
              </a:rPr>
              <a:t>What do these operators mean?</a:t>
            </a:r>
            <a:endParaRPr/>
          </a:p>
          <a:p>
            <a:pPr marL="0" marR="0" lvl="0" indent="0" algn="l" rtl="0">
              <a:spcBef>
                <a:spcPts val="0"/>
              </a:spcBef>
              <a:spcAft>
                <a:spcPts val="0"/>
              </a:spcAft>
              <a:buNone/>
            </a:pPr>
            <a:endParaRPr sz="2400" b="1">
              <a:solidFill>
                <a:schemeClr val="lt1"/>
              </a:solidFill>
              <a:latin typeface="Arial"/>
              <a:ea typeface="Arial"/>
              <a:cs typeface="Arial"/>
              <a:sym typeface="Arial"/>
            </a:endParaRPr>
          </a:p>
        </p:txBody>
      </p:sp>
      <p:graphicFrame>
        <p:nvGraphicFramePr>
          <p:cNvPr id="219" name="Google Shape;219;p12"/>
          <p:cNvGraphicFramePr/>
          <p:nvPr/>
        </p:nvGraphicFramePr>
        <p:xfrm>
          <a:off x="2634342" y="2089181"/>
          <a:ext cx="7359650" cy="4023480"/>
        </p:xfrm>
        <a:graphic>
          <a:graphicData uri="http://schemas.openxmlformats.org/drawingml/2006/table">
            <a:tbl>
              <a:tblPr>
                <a:noFill/>
                <a:tableStyleId>{005C04B9-DADC-4BDF-8194-90925866337D}</a:tableStyleId>
              </a:tblPr>
              <a:tblGrid>
                <a:gridCol w="1447800">
                  <a:extLst>
                    <a:ext uri="{9D8B030D-6E8A-4147-A177-3AD203B41FA5}">
                      <a16:colId xmlns:a16="http://schemas.microsoft.com/office/drawing/2014/main" val="20000"/>
                    </a:ext>
                  </a:extLst>
                </a:gridCol>
                <a:gridCol w="5911850">
                  <a:extLst>
                    <a:ext uri="{9D8B030D-6E8A-4147-A177-3AD203B41FA5}">
                      <a16:colId xmlns:a16="http://schemas.microsoft.com/office/drawing/2014/main" val="20001"/>
                    </a:ext>
                  </a:extLst>
                </a:gridCol>
              </a:tblGrid>
              <a:tr h="203200">
                <a:tc>
                  <a:txBody>
                    <a:bodyPr/>
                    <a:lstStyle/>
                    <a:p>
                      <a:pPr marL="0" marR="0" lvl="0" indent="0" algn="l" rtl="0">
                        <a:spcBef>
                          <a:spcPts val="0"/>
                        </a:spcBef>
                        <a:spcAft>
                          <a:spcPts val="0"/>
                        </a:spcAft>
                        <a:buNone/>
                      </a:pPr>
                      <a:r>
                        <a:rPr lang="en-GB" sz="1600" b="1" u="none" strike="noStrike" cap="none">
                          <a:solidFill>
                            <a:schemeClr val="lt1"/>
                          </a:solidFill>
                          <a:latin typeface="Cascadia Code"/>
                          <a:ea typeface="Cascadia Code"/>
                          <a:cs typeface="Cascadia Code"/>
                          <a:sym typeface="Cascadia Code"/>
                        </a:rPr>
                        <a:t>Operator</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Meaning</a:t>
                      </a:r>
                      <a:endParaRPr sz="1600" b="1">
                        <a:solidFill>
                          <a:schemeClr val="lt1"/>
                        </a:solidFill>
                        <a:latin typeface="Cascadia Code"/>
                        <a:ea typeface="Cascadia Code"/>
                        <a:cs typeface="Cascadia Code"/>
                        <a:sym typeface="Cascadia Code"/>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203200">
                <a:tc>
                  <a:txBody>
                    <a:bodyPr/>
                    <a:lstStyle/>
                    <a:p>
                      <a:pPr marL="0" marR="0" lvl="0" indent="0" algn="ctr" rtl="0">
                        <a:spcBef>
                          <a:spcPts val="0"/>
                        </a:spcBef>
                        <a:spcAft>
                          <a:spcPts val="0"/>
                        </a:spcAft>
                        <a:buNone/>
                      </a:pPr>
                      <a:r>
                        <a:rPr lang="en-GB" sz="1600" b="1">
                          <a:solidFill>
                            <a:srgbClr val="FFFF00"/>
                          </a:solidFill>
                          <a:latin typeface="Cascadia Code"/>
                          <a:ea typeface="Cascadia Code"/>
                          <a:cs typeface="Cascadia Code"/>
                          <a:sym typeface="Cascadia Code"/>
                        </a:rPr>
                        <a:t>&lt;-</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Assignment (preferred in R)</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03200">
                <a:tc>
                  <a:txBody>
                    <a:bodyPr/>
                    <a:lstStyle/>
                    <a:p>
                      <a:pPr marL="0" marR="0" lvl="0" indent="0" algn="ctr" rtl="0">
                        <a:spcBef>
                          <a:spcPts val="0"/>
                        </a:spcBef>
                        <a:spcAft>
                          <a:spcPts val="0"/>
                        </a:spcAft>
                        <a:buNone/>
                      </a:pPr>
                      <a:r>
                        <a:rPr lang="en-GB" sz="1600" b="1">
                          <a:solidFill>
                            <a:srgbClr val="FFFF00"/>
                          </a:solidFill>
                          <a:latin typeface="Cascadia Code"/>
                          <a:ea typeface="Cascadia Code"/>
                          <a:cs typeface="Cascadia Code"/>
                          <a:sym typeface="Cascadia Code"/>
                        </a:rPr>
                        <a:t>=</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Alternative assignment</a:t>
                      </a:r>
                      <a:endParaRPr sz="1600" b="1">
                        <a:solidFill>
                          <a:schemeClr val="lt1"/>
                        </a:solidFill>
                        <a:latin typeface="Cascadia Code"/>
                        <a:ea typeface="Cascadia Code"/>
                        <a:cs typeface="Cascadia Code"/>
                        <a:sym typeface="Cascadia Code"/>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203200">
                <a:tc>
                  <a:txBody>
                    <a:bodyPr/>
                    <a:lstStyle/>
                    <a:p>
                      <a:pPr marL="0" marR="0" lvl="0" indent="0" algn="ctr" rtl="0">
                        <a:spcBef>
                          <a:spcPts val="0"/>
                        </a:spcBef>
                        <a:spcAft>
                          <a:spcPts val="0"/>
                        </a:spcAft>
                        <a:buNone/>
                      </a:pPr>
                      <a:r>
                        <a:rPr lang="en-GB" sz="1600" b="1">
                          <a:solidFill>
                            <a:srgbClr val="FFFF00"/>
                          </a:solidFill>
                          <a:latin typeface="Cascadia Code"/>
                          <a:ea typeface="Cascadia Code"/>
                          <a:cs typeface="Cascadia Code"/>
                          <a:sym typeface="Cascadia Code"/>
                        </a:rPr>
                        <a:t>==</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Comparison: is equal?</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203200">
                <a:tc>
                  <a:txBody>
                    <a:bodyPr/>
                    <a:lstStyle/>
                    <a:p>
                      <a:pPr marL="0" marR="0" lvl="0" indent="0" algn="ctr" rtl="0">
                        <a:spcBef>
                          <a:spcPts val="0"/>
                        </a:spcBef>
                        <a:spcAft>
                          <a:spcPts val="0"/>
                        </a:spcAft>
                        <a:buNone/>
                      </a:pPr>
                      <a:r>
                        <a:rPr lang="en-GB" sz="1600" b="1">
                          <a:solidFill>
                            <a:srgbClr val="FFFF00"/>
                          </a:solidFill>
                          <a:latin typeface="Cascadia Code"/>
                          <a:ea typeface="Cascadia Code"/>
                          <a:cs typeface="Cascadia Code"/>
                          <a:sym typeface="Cascadia Code"/>
                        </a:rPr>
                        <a:t>+</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Addition </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203200">
                <a:tc>
                  <a:txBody>
                    <a:bodyPr/>
                    <a:lstStyle/>
                    <a:p>
                      <a:pPr marL="0" marR="0" lvl="0" indent="0" algn="ctr" rtl="0">
                        <a:spcBef>
                          <a:spcPts val="0"/>
                        </a:spcBef>
                        <a:spcAft>
                          <a:spcPts val="0"/>
                        </a:spcAft>
                        <a:buNone/>
                      </a:pPr>
                      <a:r>
                        <a:rPr lang="en-GB" sz="1600" b="1">
                          <a:solidFill>
                            <a:srgbClr val="FFFF00"/>
                          </a:solidFill>
                          <a:latin typeface="Cascadia Code"/>
                          <a:ea typeface="Cascadia Code"/>
                          <a:cs typeface="Cascadia Code"/>
                          <a:sym typeface="Cascadia Code"/>
                        </a:rPr>
                        <a:t>-</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Subtraction</a:t>
                      </a:r>
                      <a:endParaRPr sz="1600" b="1">
                        <a:solidFill>
                          <a:schemeClr val="lt1"/>
                        </a:solidFill>
                        <a:latin typeface="Cascadia Code"/>
                        <a:ea typeface="Cascadia Code"/>
                        <a:cs typeface="Cascadia Code"/>
                        <a:sym typeface="Cascadia Code"/>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203200">
                <a:tc>
                  <a:txBody>
                    <a:bodyPr/>
                    <a:lstStyle/>
                    <a:p>
                      <a:pPr marL="0" marR="0" lvl="0" indent="0" algn="ctr" rtl="0">
                        <a:spcBef>
                          <a:spcPts val="0"/>
                        </a:spcBef>
                        <a:spcAft>
                          <a:spcPts val="0"/>
                        </a:spcAft>
                        <a:buNone/>
                      </a:pPr>
                      <a:r>
                        <a:rPr lang="en-GB" sz="1600" b="1">
                          <a:solidFill>
                            <a:srgbClr val="FFFF00"/>
                          </a:solidFill>
                          <a:latin typeface="Cascadia Code"/>
                          <a:ea typeface="Cascadia Code"/>
                          <a:cs typeface="Cascadia Code"/>
                          <a:sym typeface="Cascadia Code"/>
                        </a:rPr>
                        <a:t>*</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Multiplication</a:t>
                      </a:r>
                      <a:endParaRPr sz="1600" b="1">
                        <a:solidFill>
                          <a:schemeClr val="lt1"/>
                        </a:solidFill>
                        <a:latin typeface="Cascadia Code"/>
                        <a:ea typeface="Cascadia Code"/>
                        <a:cs typeface="Cascadia Code"/>
                        <a:sym typeface="Cascadia Code"/>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r h="203200">
                <a:tc>
                  <a:txBody>
                    <a:bodyPr/>
                    <a:lstStyle/>
                    <a:p>
                      <a:pPr marL="0" marR="0" lvl="0" indent="0" algn="ctr" rtl="0">
                        <a:spcBef>
                          <a:spcPts val="0"/>
                        </a:spcBef>
                        <a:spcAft>
                          <a:spcPts val="0"/>
                        </a:spcAft>
                        <a:buNone/>
                      </a:pPr>
                      <a:r>
                        <a:rPr lang="en-GB" sz="1600" b="1">
                          <a:solidFill>
                            <a:srgbClr val="FFFF00"/>
                          </a:solidFill>
                          <a:latin typeface="Cascadia Code"/>
                          <a:ea typeface="Cascadia Code"/>
                          <a:cs typeface="Cascadia Code"/>
                          <a:sym typeface="Cascadia Code"/>
                        </a:rPr>
                        <a:t>/</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Division</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7"/>
                  </a:ext>
                </a:extLst>
              </a:tr>
              <a:tr h="203200">
                <a:tc>
                  <a:txBody>
                    <a:bodyPr/>
                    <a:lstStyle/>
                    <a:p>
                      <a:pPr marL="0" marR="0" lvl="0" indent="0" algn="ctr" rtl="0">
                        <a:spcBef>
                          <a:spcPts val="0"/>
                        </a:spcBef>
                        <a:spcAft>
                          <a:spcPts val="0"/>
                        </a:spcAft>
                        <a:buNone/>
                      </a:pPr>
                      <a:r>
                        <a:rPr lang="en-GB" sz="1600" b="1">
                          <a:solidFill>
                            <a:srgbClr val="FFFF00"/>
                          </a:solidFill>
                          <a:latin typeface="Cascadia Code"/>
                          <a:ea typeface="Cascadia Code"/>
                          <a:cs typeface="Cascadia Code"/>
                          <a:sym typeface="Cascadia Code"/>
                        </a:rPr>
                        <a:t>^</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Exponentiation</a:t>
                      </a:r>
                      <a:endParaRPr sz="1600" b="1">
                        <a:solidFill>
                          <a:schemeClr val="lt1"/>
                        </a:solidFill>
                        <a:latin typeface="Cascadia Code"/>
                        <a:ea typeface="Cascadia Code"/>
                        <a:cs typeface="Cascadia Code"/>
                        <a:sym typeface="Cascadia Code"/>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r h="203200">
                <a:tc>
                  <a:txBody>
                    <a:bodyPr/>
                    <a:lstStyle/>
                    <a:p>
                      <a:pPr marL="0" marR="0" lvl="0" indent="0" algn="ctr" rtl="0">
                        <a:spcBef>
                          <a:spcPts val="0"/>
                        </a:spcBef>
                        <a:spcAft>
                          <a:spcPts val="0"/>
                        </a:spcAft>
                        <a:buNone/>
                      </a:pPr>
                      <a:r>
                        <a:rPr lang="en-GB" sz="1600" b="1">
                          <a:solidFill>
                            <a:srgbClr val="FFFF00"/>
                          </a:solidFill>
                          <a:latin typeface="Cascadia Code"/>
                          <a:ea typeface="Cascadia Code"/>
                          <a:cs typeface="Cascadia Code"/>
                          <a:sym typeface="Cascadia Code"/>
                        </a:rPr>
                        <a:t>%%</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Modulo (remainder of division)</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9"/>
                  </a:ext>
                </a:extLst>
              </a:tr>
              <a:tr h="203200">
                <a:tc>
                  <a:txBody>
                    <a:bodyPr/>
                    <a:lstStyle/>
                    <a:p>
                      <a:pPr marL="0" marR="0" lvl="0" indent="0" algn="ctr" rtl="0">
                        <a:spcBef>
                          <a:spcPts val="0"/>
                        </a:spcBef>
                        <a:spcAft>
                          <a:spcPts val="0"/>
                        </a:spcAft>
                        <a:buNone/>
                      </a:pPr>
                      <a:r>
                        <a:rPr lang="en-GB" sz="1600" b="1">
                          <a:solidFill>
                            <a:srgbClr val="FFFF00"/>
                          </a:solidFill>
                          <a:latin typeface="Cascadia Code"/>
                          <a:ea typeface="Cascadia Code"/>
                          <a:cs typeface="Cascadia Code"/>
                          <a:sym typeface="Cascadia Code"/>
                        </a:rPr>
                        <a:t>%/%</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Integer division (without remainder)</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0"/>
                  </a:ext>
                </a:extLst>
              </a:tr>
              <a:tr h="203200">
                <a:tc>
                  <a:txBody>
                    <a:bodyPr/>
                    <a:lstStyle/>
                    <a:p>
                      <a:pPr marL="0" marR="0" lvl="0" indent="0" algn="ctr" rtl="0">
                        <a:spcBef>
                          <a:spcPts val="0"/>
                        </a:spcBef>
                        <a:spcAft>
                          <a:spcPts val="0"/>
                        </a:spcAft>
                        <a:buNone/>
                      </a:pPr>
                      <a:r>
                        <a:rPr lang="en-GB" sz="1600" b="1">
                          <a:solidFill>
                            <a:srgbClr val="FFFF00"/>
                          </a:solidFill>
                          <a:latin typeface="Cascadia Code"/>
                          <a:ea typeface="Cascadia Code"/>
                          <a:cs typeface="Cascadia Code"/>
                          <a:sym typeface="Cascadia Code"/>
                        </a:rPr>
                        <a:t>#</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GB" sz="1600" b="1">
                          <a:solidFill>
                            <a:schemeClr val="lt1"/>
                          </a:solidFill>
                          <a:latin typeface="Cascadia Code"/>
                          <a:ea typeface="Cascadia Code"/>
                          <a:cs typeface="Cascadia Code"/>
                          <a:sym typeface="Cascadia Code"/>
                        </a:rPr>
                        <a:t>Comment code</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sp>
        <p:nvSpPr>
          <p:cNvPr id="220" name="Google Shape;220;p12"/>
          <p:cNvSpPr/>
          <p:nvPr/>
        </p:nvSpPr>
        <p:spPr>
          <a:xfrm>
            <a:off x="4132942" y="2462893"/>
            <a:ext cx="3340100" cy="285750"/>
          </a:xfrm>
          <a:prstGeom prst="rect">
            <a:avLst/>
          </a:prstGeom>
          <a:solidFill>
            <a:srgbClr val="1A528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1" name="Google Shape;221;p12"/>
          <p:cNvSpPr/>
          <p:nvPr/>
        </p:nvSpPr>
        <p:spPr>
          <a:xfrm>
            <a:off x="4079081" y="2837543"/>
            <a:ext cx="3340100" cy="304878"/>
          </a:xfrm>
          <a:prstGeom prst="rect">
            <a:avLst/>
          </a:prstGeom>
          <a:solidFill>
            <a:srgbClr val="1B4D8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2" name="Google Shape;222;p12"/>
          <p:cNvSpPr/>
          <p:nvPr/>
        </p:nvSpPr>
        <p:spPr>
          <a:xfrm>
            <a:off x="4079081" y="3169551"/>
            <a:ext cx="3340100" cy="285750"/>
          </a:xfrm>
          <a:prstGeom prst="rect">
            <a:avLst/>
          </a:prstGeom>
          <a:solidFill>
            <a:srgbClr val="1B478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3" name="Google Shape;223;p12"/>
          <p:cNvSpPr/>
          <p:nvPr/>
        </p:nvSpPr>
        <p:spPr>
          <a:xfrm>
            <a:off x="4079081" y="3503725"/>
            <a:ext cx="3340100" cy="285750"/>
          </a:xfrm>
          <a:prstGeom prst="rect">
            <a:avLst/>
          </a:prstGeom>
          <a:solidFill>
            <a:srgbClr val="1A428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4" name="Google Shape;224;p12"/>
          <p:cNvSpPr/>
          <p:nvPr/>
        </p:nvSpPr>
        <p:spPr>
          <a:xfrm>
            <a:off x="4079081" y="3830418"/>
            <a:ext cx="3340100" cy="285750"/>
          </a:xfrm>
          <a:prstGeom prst="rect">
            <a:avLst/>
          </a:prstGeom>
          <a:solidFill>
            <a:srgbClr val="1B3D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5" name="Google Shape;225;p12"/>
          <p:cNvSpPr/>
          <p:nvPr/>
        </p:nvSpPr>
        <p:spPr>
          <a:xfrm>
            <a:off x="4079081" y="4157111"/>
            <a:ext cx="3340100" cy="285750"/>
          </a:xfrm>
          <a:prstGeom prst="rect">
            <a:avLst/>
          </a:prstGeom>
          <a:solidFill>
            <a:srgbClr val="1A397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6" name="Google Shape;226;p12"/>
          <p:cNvSpPr/>
          <p:nvPr/>
        </p:nvSpPr>
        <p:spPr>
          <a:xfrm>
            <a:off x="4079081" y="4492908"/>
            <a:ext cx="3340100" cy="285750"/>
          </a:xfrm>
          <a:prstGeom prst="rect">
            <a:avLst/>
          </a:prstGeom>
          <a:solidFill>
            <a:srgbClr val="1A337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7" name="Google Shape;227;p12"/>
          <p:cNvSpPr/>
          <p:nvPr/>
        </p:nvSpPr>
        <p:spPr>
          <a:xfrm>
            <a:off x="4079081" y="4828705"/>
            <a:ext cx="3340100" cy="285750"/>
          </a:xfrm>
          <a:prstGeom prst="rect">
            <a:avLst/>
          </a:prstGeom>
          <a:solidFill>
            <a:srgbClr val="192D7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8" name="Google Shape;228;p12"/>
          <p:cNvSpPr/>
          <p:nvPr/>
        </p:nvSpPr>
        <p:spPr>
          <a:xfrm>
            <a:off x="4079080" y="5164502"/>
            <a:ext cx="3743211" cy="269449"/>
          </a:xfrm>
          <a:prstGeom prst="rect">
            <a:avLst/>
          </a:prstGeom>
          <a:solidFill>
            <a:srgbClr val="18297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9" name="Google Shape;229;p12"/>
          <p:cNvSpPr/>
          <p:nvPr/>
        </p:nvSpPr>
        <p:spPr>
          <a:xfrm>
            <a:off x="4079079" y="5483909"/>
            <a:ext cx="4422663" cy="269449"/>
          </a:xfrm>
          <a:prstGeom prst="rect">
            <a:avLst/>
          </a:prstGeom>
          <a:solidFill>
            <a:srgbClr val="19226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0" name="Google Shape;230;p12"/>
          <p:cNvSpPr/>
          <p:nvPr/>
        </p:nvSpPr>
        <p:spPr>
          <a:xfrm>
            <a:off x="4079078" y="5809182"/>
            <a:ext cx="4422663" cy="269449"/>
          </a:xfrm>
          <a:prstGeom prst="rect">
            <a:avLst/>
          </a:prstGeom>
          <a:solidFill>
            <a:srgbClr val="161C6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fade">
                                      <p:cBhvr>
                                        <p:cTn id="7" dur="500"/>
                                        <p:tgtEl>
                                          <p:spTgt spid="2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1"/>
                                        </p:tgtEl>
                                        <p:attrNameLst>
                                          <p:attrName>style.visibility</p:attrName>
                                        </p:attrNameLst>
                                      </p:cBhvr>
                                      <p:to>
                                        <p:strVal val="visible"/>
                                      </p:to>
                                    </p:set>
                                    <p:animEffect transition="in" filter="fade">
                                      <p:cBhvr>
                                        <p:cTn id="12" dur="500"/>
                                        <p:tgtEl>
                                          <p:spTgt spid="2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2"/>
                                        </p:tgtEl>
                                        <p:attrNameLst>
                                          <p:attrName>style.visibility</p:attrName>
                                        </p:attrNameLst>
                                      </p:cBhvr>
                                      <p:to>
                                        <p:strVal val="visible"/>
                                      </p:to>
                                    </p:set>
                                    <p:animEffect transition="in" filter="fade">
                                      <p:cBhvr>
                                        <p:cTn id="17" dur="500"/>
                                        <p:tgtEl>
                                          <p:spTgt spid="2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3"/>
                                        </p:tgtEl>
                                        <p:attrNameLst>
                                          <p:attrName>style.visibility</p:attrName>
                                        </p:attrNameLst>
                                      </p:cBhvr>
                                      <p:to>
                                        <p:strVal val="visible"/>
                                      </p:to>
                                    </p:set>
                                    <p:animEffect transition="in" filter="fade">
                                      <p:cBhvr>
                                        <p:cTn id="22" dur="500"/>
                                        <p:tgtEl>
                                          <p:spTgt spid="2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4"/>
                                        </p:tgtEl>
                                        <p:attrNameLst>
                                          <p:attrName>style.visibility</p:attrName>
                                        </p:attrNameLst>
                                      </p:cBhvr>
                                      <p:to>
                                        <p:strVal val="visible"/>
                                      </p:to>
                                    </p:set>
                                    <p:animEffect transition="in" filter="fade">
                                      <p:cBhvr>
                                        <p:cTn id="27" dur="500"/>
                                        <p:tgtEl>
                                          <p:spTgt spid="2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5"/>
                                        </p:tgtEl>
                                        <p:attrNameLst>
                                          <p:attrName>style.visibility</p:attrName>
                                        </p:attrNameLst>
                                      </p:cBhvr>
                                      <p:to>
                                        <p:strVal val="visible"/>
                                      </p:to>
                                    </p:set>
                                    <p:animEffect transition="in" filter="fade">
                                      <p:cBhvr>
                                        <p:cTn id="32" dur="500"/>
                                        <p:tgtEl>
                                          <p:spTgt spid="2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6"/>
                                        </p:tgtEl>
                                        <p:attrNameLst>
                                          <p:attrName>style.visibility</p:attrName>
                                        </p:attrNameLst>
                                      </p:cBhvr>
                                      <p:to>
                                        <p:strVal val="visible"/>
                                      </p:to>
                                    </p:set>
                                    <p:animEffect transition="in" filter="fade">
                                      <p:cBhvr>
                                        <p:cTn id="37" dur="500"/>
                                        <p:tgtEl>
                                          <p:spTgt spid="2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27"/>
                                        </p:tgtEl>
                                        <p:attrNameLst>
                                          <p:attrName>style.visibility</p:attrName>
                                        </p:attrNameLst>
                                      </p:cBhvr>
                                      <p:to>
                                        <p:strVal val="visible"/>
                                      </p:to>
                                    </p:set>
                                    <p:animEffect transition="in" filter="fade">
                                      <p:cBhvr>
                                        <p:cTn id="42" dur="500"/>
                                        <p:tgtEl>
                                          <p:spTgt spid="22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28"/>
                                        </p:tgtEl>
                                        <p:attrNameLst>
                                          <p:attrName>style.visibility</p:attrName>
                                        </p:attrNameLst>
                                      </p:cBhvr>
                                      <p:to>
                                        <p:strVal val="visible"/>
                                      </p:to>
                                    </p:set>
                                    <p:animEffect transition="in" filter="fade">
                                      <p:cBhvr>
                                        <p:cTn id="47" dur="500"/>
                                        <p:tgtEl>
                                          <p:spTgt spid="22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29"/>
                                        </p:tgtEl>
                                        <p:attrNameLst>
                                          <p:attrName>style.visibility</p:attrName>
                                        </p:attrNameLst>
                                      </p:cBhvr>
                                      <p:to>
                                        <p:strVal val="visible"/>
                                      </p:to>
                                    </p:set>
                                    <p:animEffect transition="in" filter="fade">
                                      <p:cBhvr>
                                        <p:cTn id="52" dur="500"/>
                                        <p:tgtEl>
                                          <p:spTgt spid="22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30"/>
                                        </p:tgtEl>
                                        <p:attrNameLst>
                                          <p:attrName>style.visibility</p:attrName>
                                        </p:attrNameLst>
                                      </p:cBhvr>
                                      <p:to>
                                        <p:strVal val="visible"/>
                                      </p:to>
                                    </p:set>
                                    <p:animEffect transition="in" filter="fade">
                                      <p:cBhvr>
                                        <p:cTn id="57" dur="500"/>
                                        <p:tgtEl>
                                          <p:spTgt spid="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13"/>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236" name="Google Shape;236;p13"/>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FD89CA"/>
                </a:solidFill>
                <a:latin typeface="Arial"/>
                <a:ea typeface="Arial"/>
                <a:cs typeface="Arial"/>
                <a:sym typeface="Arial"/>
              </a:rPr>
              <a:t>Exercise in R!</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237" name="Google Shape;237;p13"/>
          <p:cNvSpPr txBox="1"/>
          <p:nvPr/>
        </p:nvSpPr>
        <p:spPr>
          <a:xfrm>
            <a:off x="47625" y="182149"/>
            <a:ext cx="11563804" cy="862095"/>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05. Deciphering the Lead Scientist's Notes </a:t>
            </a:r>
            <a:endParaRPr sz="1200">
              <a:solidFill>
                <a:schemeClr val="dk1"/>
              </a:solidFill>
              <a:latin typeface="Calibri"/>
              <a:ea typeface="Calibri"/>
              <a:cs typeface="Calibri"/>
              <a:sym typeface="Calibri"/>
            </a:endParaRPr>
          </a:p>
        </p:txBody>
      </p:sp>
      <p:pic>
        <p:nvPicPr>
          <p:cNvPr id="238" name="Google Shape;238;p13"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239" name="Google Shape;239;p13"/>
          <p:cNvPicPr preferRelativeResize="0"/>
          <p:nvPr/>
        </p:nvPicPr>
        <p:blipFill rotWithShape="1">
          <a:blip r:embed="rId5">
            <a:alphaModFix/>
          </a:blip>
          <a:srcRect/>
          <a:stretch/>
        </p:blipFill>
        <p:spPr>
          <a:xfrm>
            <a:off x="11117381" y="999519"/>
            <a:ext cx="897502" cy="1004117"/>
          </a:xfrm>
          <a:prstGeom prst="rect">
            <a:avLst/>
          </a:prstGeom>
          <a:noFill/>
          <a:ln>
            <a:noFill/>
          </a:ln>
        </p:spPr>
      </p:pic>
      <p:sp>
        <p:nvSpPr>
          <p:cNvPr id="240" name="Google Shape;240;p13"/>
          <p:cNvSpPr/>
          <p:nvPr/>
        </p:nvSpPr>
        <p:spPr>
          <a:xfrm>
            <a:off x="442212" y="2270694"/>
            <a:ext cx="11499215" cy="415498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400">
                <a:solidFill>
                  <a:schemeClr val="lt1"/>
                </a:solidFill>
                <a:latin typeface="Arial"/>
                <a:ea typeface="Arial"/>
                <a:cs typeface="Arial"/>
                <a:sym typeface="Arial"/>
              </a:rPr>
              <a:t># Storing the ID for the first sample.</a:t>
            </a:r>
            <a:endParaRPr/>
          </a:p>
          <a:p>
            <a:pPr marL="0" marR="0" lvl="0" indent="0" algn="l" rtl="0">
              <a:lnSpc>
                <a:spcPct val="100000"/>
              </a:lnSpc>
              <a:spcBef>
                <a:spcPts val="0"/>
              </a:spcBef>
              <a:spcAft>
                <a:spcPts val="0"/>
              </a:spcAft>
              <a:buNone/>
            </a:pPr>
            <a:r>
              <a:rPr lang="en-GB" sz="2400">
                <a:solidFill>
                  <a:schemeClr val="lt1"/>
                </a:solidFill>
                <a:latin typeface="Arial"/>
                <a:ea typeface="Arial"/>
                <a:cs typeface="Arial"/>
                <a:sym typeface="Arial"/>
              </a:rPr>
              <a:t># Fill in the missing operator.</a:t>
            </a:r>
            <a:endParaRPr/>
          </a:p>
          <a:p>
            <a:pPr marL="0" marR="0" lvl="0" indent="0" algn="l" rtl="0">
              <a:lnSpc>
                <a:spcPct val="100000"/>
              </a:lnSpc>
              <a:spcBef>
                <a:spcPts val="0"/>
              </a:spcBef>
              <a:spcAft>
                <a:spcPts val="0"/>
              </a:spcAft>
              <a:buNone/>
            </a:pPr>
            <a:r>
              <a:rPr lang="en-GB" sz="2400">
                <a:solidFill>
                  <a:schemeClr val="lt1"/>
                </a:solidFill>
                <a:latin typeface="Arial"/>
                <a:ea typeface="Arial"/>
                <a:cs typeface="Arial"/>
                <a:sym typeface="Arial"/>
              </a:rPr>
              <a:t>sample_id </a:t>
            </a:r>
            <a:r>
              <a:rPr lang="en-GB" sz="2400">
                <a:solidFill>
                  <a:srgbClr val="FD89CA"/>
                </a:solidFill>
                <a:latin typeface="Arial"/>
                <a:ea typeface="Arial"/>
                <a:cs typeface="Arial"/>
                <a:sym typeface="Arial"/>
              </a:rPr>
              <a:t>_____</a:t>
            </a:r>
            <a:r>
              <a:rPr lang="en-GB" sz="2400">
                <a:solidFill>
                  <a:schemeClr val="lt1"/>
                </a:solidFill>
                <a:latin typeface="Arial"/>
                <a:ea typeface="Arial"/>
                <a:cs typeface="Arial"/>
                <a:sym typeface="Arial"/>
              </a:rPr>
              <a:t> "Alpha01"</a:t>
            </a:r>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2400">
                <a:solidFill>
                  <a:schemeClr val="lt1"/>
                </a:solidFill>
                <a:latin typeface="Arial"/>
                <a:ea typeface="Arial"/>
                <a:cs typeface="Arial"/>
                <a:sym typeface="Arial"/>
              </a:rPr>
              <a:t># Let's see what's inside</a:t>
            </a:r>
            <a:endParaRPr/>
          </a:p>
          <a:p>
            <a:pPr marL="0" marR="0" lvl="0" indent="0" algn="l" rtl="0">
              <a:lnSpc>
                <a:spcPct val="100000"/>
              </a:lnSpc>
              <a:spcBef>
                <a:spcPts val="0"/>
              </a:spcBef>
              <a:spcAft>
                <a:spcPts val="0"/>
              </a:spcAft>
              <a:buNone/>
            </a:pPr>
            <a:r>
              <a:rPr lang="en-GB" sz="2400">
                <a:solidFill>
                  <a:schemeClr val="lt1"/>
                </a:solidFill>
                <a:latin typeface="Arial"/>
                <a:ea typeface="Arial"/>
                <a:cs typeface="Arial"/>
                <a:sym typeface="Arial"/>
              </a:rPr>
              <a:t>sample_id</a:t>
            </a:r>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2400">
                <a:solidFill>
                  <a:schemeClr val="lt1"/>
                </a:solidFill>
                <a:latin typeface="Arial"/>
                <a:ea typeface="Arial"/>
                <a:cs typeface="Arial"/>
                <a:sym typeface="Arial"/>
              </a:rPr>
              <a:t># Confirming a calculation is correct.</a:t>
            </a:r>
            <a:endParaRPr/>
          </a:p>
          <a:p>
            <a:pPr marL="0" marR="0" lvl="0" indent="0" algn="l" rtl="0">
              <a:lnSpc>
                <a:spcPct val="100000"/>
              </a:lnSpc>
              <a:spcBef>
                <a:spcPts val="0"/>
              </a:spcBef>
              <a:spcAft>
                <a:spcPts val="0"/>
              </a:spcAft>
              <a:buNone/>
            </a:pPr>
            <a:r>
              <a:rPr lang="en-GB" sz="2400">
                <a:solidFill>
                  <a:schemeClr val="lt1"/>
                </a:solidFill>
                <a:latin typeface="Arial"/>
                <a:ea typeface="Arial"/>
                <a:cs typeface="Arial"/>
                <a:sym typeface="Arial"/>
              </a:rPr>
              <a:t># This should produce the word TRUE in your console.</a:t>
            </a:r>
            <a:endParaRPr/>
          </a:p>
          <a:p>
            <a:pPr marL="0" marR="0" lvl="0" indent="0" algn="l" rtl="0">
              <a:lnSpc>
                <a:spcPct val="100000"/>
              </a:lnSpc>
              <a:spcBef>
                <a:spcPts val="0"/>
              </a:spcBef>
              <a:spcAft>
                <a:spcPts val="0"/>
              </a:spcAft>
              <a:buNone/>
            </a:pPr>
            <a:r>
              <a:rPr lang="en-GB" sz="2400">
                <a:solidFill>
                  <a:schemeClr val="lt1"/>
                </a:solidFill>
                <a:latin typeface="Arial"/>
                <a:ea typeface="Arial"/>
                <a:cs typeface="Arial"/>
                <a:sym typeface="Arial"/>
              </a:rPr>
              <a:t>13 </a:t>
            </a:r>
            <a:r>
              <a:rPr lang="en-GB" sz="2400">
                <a:solidFill>
                  <a:srgbClr val="FD89CA"/>
                </a:solidFill>
                <a:latin typeface="Arial"/>
                <a:ea typeface="Arial"/>
                <a:cs typeface="Arial"/>
                <a:sym typeface="Arial"/>
              </a:rPr>
              <a:t>____</a:t>
            </a:r>
            <a:r>
              <a:rPr lang="en-GB" sz="2400">
                <a:solidFill>
                  <a:schemeClr val="lt1"/>
                </a:solidFill>
                <a:latin typeface="Arial"/>
                <a:ea typeface="Arial"/>
                <a:cs typeface="Arial"/>
                <a:sym typeface="Arial"/>
              </a:rPr>
              <a:t> 8 + 5</a:t>
            </a:r>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0">
                                            <p:txEl>
                                              <p:pRg st="0" end="0"/>
                                            </p:txEl>
                                          </p:spTgt>
                                        </p:tgtEl>
                                        <p:attrNameLst>
                                          <p:attrName>style.visibility</p:attrName>
                                        </p:attrNameLst>
                                      </p:cBhvr>
                                      <p:to>
                                        <p:strVal val="visible"/>
                                      </p:to>
                                    </p:set>
                                    <p:animEffect transition="in" filter="fade">
                                      <p:cBhvr>
                                        <p:cTn id="7" dur="500"/>
                                        <p:tgtEl>
                                          <p:spTgt spid="24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0">
                                            <p:txEl>
                                              <p:pRg st="1" end="1"/>
                                            </p:txEl>
                                          </p:spTgt>
                                        </p:tgtEl>
                                        <p:attrNameLst>
                                          <p:attrName>style.visibility</p:attrName>
                                        </p:attrNameLst>
                                      </p:cBhvr>
                                      <p:to>
                                        <p:strVal val="visible"/>
                                      </p:to>
                                    </p:set>
                                    <p:animEffect transition="in" filter="fade">
                                      <p:cBhvr>
                                        <p:cTn id="12" dur="500"/>
                                        <p:tgtEl>
                                          <p:spTgt spid="24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0">
                                            <p:txEl>
                                              <p:pRg st="2" end="2"/>
                                            </p:txEl>
                                          </p:spTgt>
                                        </p:tgtEl>
                                        <p:attrNameLst>
                                          <p:attrName>style.visibility</p:attrName>
                                        </p:attrNameLst>
                                      </p:cBhvr>
                                      <p:to>
                                        <p:strVal val="visible"/>
                                      </p:to>
                                    </p:set>
                                    <p:animEffect transition="in" filter="fade">
                                      <p:cBhvr>
                                        <p:cTn id="17" dur="500"/>
                                        <p:tgtEl>
                                          <p:spTgt spid="24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0">
                                            <p:txEl>
                                              <p:pRg st="3" end="3"/>
                                            </p:txEl>
                                          </p:spTgt>
                                        </p:tgtEl>
                                        <p:attrNameLst>
                                          <p:attrName>style.visibility</p:attrName>
                                        </p:attrNameLst>
                                      </p:cBhvr>
                                      <p:to>
                                        <p:strVal val="visible"/>
                                      </p:to>
                                    </p:set>
                                    <p:animEffect transition="in" filter="fade">
                                      <p:cBhvr>
                                        <p:cTn id="22" dur="500"/>
                                        <p:tgtEl>
                                          <p:spTgt spid="24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0">
                                            <p:txEl>
                                              <p:pRg st="4" end="4"/>
                                            </p:txEl>
                                          </p:spTgt>
                                        </p:tgtEl>
                                        <p:attrNameLst>
                                          <p:attrName>style.visibility</p:attrName>
                                        </p:attrNameLst>
                                      </p:cBhvr>
                                      <p:to>
                                        <p:strVal val="visible"/>
                                      </p:to>
                                    </p:set>
                                    <p:animEffect transition="in" filter="fade">
                                      <p:cBhvr>
                                        <p:cTn id="27" dur="500"/>
                                        <p:tgtEl>
                                          <p:spTgt spid="24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0">
                                            <p:txEl>
                                              <p:pRg st="5" end="5"/>
                                            </p:txEl>
                                          </p:spTgt>
                                        </p:tgtEl>
                                        <p:attrNameLst>
                                          <p:attrName>style.visibility</p:attrName>
                                        </p:attrNameLst>
                                      </p:cBhvr>
                                      <p:to>
                                        <p:strVal val="visible"/>
                                      </p:to>
                                    </p:set>
                                    <p:animEffect transition="in" filter="fade">
                                      <p:cBhvr>
                                        <p:cTn id="32" dur="500"/>
                                        <p:tgtEl>
                                          <p:spTgt spid="24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0">
                                            <p:txEl>
                                              <p:pRg st="6" end="6"/>
                                            </p:txEl>
                                          </p:spTgt>
                                        </p:tgtEl>
                                        <p:attrNameLst>
                                          <p:attrName>style.visibility</p:attrName>
                                        </p:attrNameLst>
                                      </p:cBhvr>
                                      <p:to>
                                        <p:strVal val="visible"/>
                                      </p:to>
                                    </p:set>
                                    <p:animEffect transition="in" filter="fade">
                                      <p:cBhvr>
                                        <p:cTn id="37" dur="500"/>
                                        <p:tgtEl>
                                          <p:spTgt spid="24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40">
                                            <p:txEl>
                                              <p:pRg st="7" end="7"/>
                                            </p:txEl>
                                          </p:spTgt>
                                        </p:tgtEl>
                                        <p:attrNameLst>
                                          <p:attrName>style.visibility</p:attrName>
                                        </p:attrNameLst>
                                      </p:cBhvr>
                                      <p:to>
                                        <p:strVal val="visible"/>
                                      </p:to>
                                    </p:set>
                                    <p:animEffect transition="in" filter="fade">
                                      <p:cBhvr>
                                        <p:cTn id="42" dur="500"/>
                                        <p:tgtEl>
                                          <p:spTgt spid="24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40">
                                            <p:txEl>
                                              <p:pRg st="8" end="8"/>
                                            </p:txEl>
                                          </p:spTgt>
                                        </p:tgtEl>
                                        <p:attrNameLst>
                                          <p:attrName>style.visibility</p:attrName>
                                        </p:attrNameLst>
                                      </p:cBhvr>
                                      <p:to>
                                        <p:strVal val="visible"/>
                                      </p:to>
                                    </p:set>
                                    <p:animEffect transition="in" filter="fade">
                                      <p:cBhvr>
                                        <p:cTn id="47" dur="500"/>
                                        <p:tgtEl>
                                          <p:spTgt spid="240">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40">
                                            <p:txEl>
                                              <p:pRg st="9" end="9"/>
                                            </p:txEl>
                                          </p:spTgt>
                                        </p:tgtEl>
                                        <p:attrNameLst>
                                          <p:attrName>style.visibility</p:attrName>
                                        </p:attrNameLst>
                                      </p:cBhvr>
                                      <p:to>
                                        <p:strVal val="visible"/>
                                      </p:to>
                                    </p:set>
                                    <p:animEffect transition="in" filter="fade">
                                      <p:cBhvr>
                                        <p:cTn id="52" dur="500"/>
                                        <p:tgtEl>
                                          <p:spTgt spid="240">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40">
                                            <p:txEl>
                                              <p:pRg st="10" end="10"/>
                                            </p:txEl>
                                          </p:spTgt>
                                        </p:tgtEl>
                                        <p:attrNameLst>
                                          <p:attrName>style.visibility</p:attrName>
                                        </p:attrNameLst>
                                      </p:cBhvr>
                                      <p:to>
                                        <p:strVal val="visible"/>
                                      </p:to>
                                    </p:set>
                                    <p:animEffect transition="in" filter="fade">
                                      <p:cBhvr>
                                        <p:cTn id="57" dur="500"/>
                                        <p:tgtEl>
                                          <p:spTgt spid="24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Google Shape;245;p14"/>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246" name="Google Shape;246;p14"/>
          <p:cNvSpPr txBox="1"/>
          <p:nvPr/>
        </p:nvSpPr>
        <p:spPr>
          <a:xfrm>
            <a:off x="47625" y="182149"/>
            <a:ext cx="11737975" cy="862095"/>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05. Deciphering the Lead Scientist's Notes </a:t>
            </a:r>
            <a:endParaRPr sz="1200">
              <a:solidFill>
                <a:schemeClr val="dk1"/>
              </a:solidFill>
              <a:latin typeface="Calibri"/>
              <a:ea typeface="Calibri"/>
              <a:cs typeface="Calibri"/>
              <a:sym typeface="Calibri"/>
            </a:endParaRPr>
          </a:p>
        </p:txBody>
      </p:sp>
      <p:pic>
        <p:nvPicPr>
          <p:cNvPr id="247" name="Google Shape;247;p14"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sp>
        <p:nvSpPr>
          <p:cNvPr id="248" name="Google Shape;248;p14"/>
          <p:cNvSpPr/>
          <p:nvPr/>
        </p:nvSpPr>
        <p:spPr>
          <a:xfrm>
            <a:off x="628649" y="1044180"/>
            <a:ext cx="11515725" cy="582676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 Verifying the water temperature.</a:t>
            </a:r>
            <a:endParaRPr/>
          </a:p>
          <a:p>
            <a:pPr marL="0" marR="0" lvl="0" indent="0" algn="l" rtl="0">
              <a:spcBef>
                <a:spcPts val="0"/>
              </a:spcBef>
              <a:spcAft>
                <a:spcPts val="0"/>
              </a:spcAft>
              <a:buNone/>
            </a:pPr>
            <a:r>
              <a:rPr lang="en-GB" sz="2400">
                <a:solidFill>
                  <a:schemeClr val="lt1"/>
                </a:solidFill>
                <a:latin typeface="Arial"/>
                <a:ea typeface="Arial"/>
                <a:cs typeface="Arial"/>
                <a:sym typeface="Arial"/>
              </a:rPr>
              <a:t># Let's create the variables first.</a:t>
            </a:r>
            <a:endParaRPr/>
          </a:p>
          <a:p>
            <a:pPr marL="0" marR="0" lvl="0" indent="0" algn="l" rtl="0">
              <a:spcBef>
                <a:spcPts val="0"/>
              </a:spcBef>
              <a:spcAft>
                <a:spcPts val="0"/>
              </a:spcAft>
              <a:buNone/>
            </a:pPr>
            <a:r>
              <a:rPr lang="en-GB" sz="2400">
                <a:solidFill>
                  <a:schemeClr val="lt1"/>
                </a:solidFill>
                <a:latin typeface="Arial"/>
                <a:ea typeface="Arial"/>
                <a:cs typeface="Arial"/>
                <a:sym typeface="Arial"/>
              </a:rPr>
              <a:t>water_temp_c </a:t>
            </a:r>
            <a:r>
              <a:rPr lang="en-GB" sz="2400" b="1">
                <a:solidFill>
                  <a:srgbClr val="FD89CA"/>
                </a:solidFill>
                <a:latin typeface="Arial"/>
                <a:ea typeface="Arial"/>
                <a:cs typeface="Arial"/>
                <a:sym typeface="Arial"/>
              </a:rPr>
              <a:t>___</a:t>
            </a:r>
            <a:r>
              <a:rPr lang="en-GB" sz="2400">
                <a:solidFill>
                  <a:schemeClr val="lt1"/>
                </a:solidFill>
                <a:latin typeface="Arial"/>
                <a:ea typeface="Arial"/>
                <a:cs typeface="Arial"/>
                <a:sym typeface="Arial"/>
              </a:rPr>
              <a:t> 21</a:t>
            </a:r>
            <a:endParaRPr/>
          </a:p>
          <a:p>
            <a:pPr marL="0" marR="0" lvl="0" indent="0" algn="l" rtl="0">
              <a:spcBef>
                <a:spcPts val="0"/>
              </a:spcBef>
              <a:spcAft>
                <a:spcPts val="0"/>
              </a:spcAft>
              <a:buNone/>
            </a:pPr>
            <a:r>
              <a:rPr lang="en-GB" sz="2400">
                <a:solidFill>
                  <a:schemeClr val="lt1"/>
                </a:solidFill>
                <a:latin typeface="Arial"/>
                <a:ea typeface="Arial"/>
                <a:cs typeface="Arial"/>
                <a:sym typeface="Arial"/>
              </a:rPr>
              <a:t>critical_temp_c </a:t>
            </a:r>
            <a:r>
              <a:rPr lang="en-GB" sz="2400" b="1">
                <a:solidFill>
                  <a:srgbClr val="FD89CA"/>
                </a:solidFill>
                <a:latin typeface="Arial"/>
                <a:ea typeface="Arial"/>
                <a:cs typeface="Arial"/>
                <a:sym typeface="Arial"/>
              </a:rPr>
              <a:t>___</a:t>
            </a:r>
            <a:r>
              <a:rPr lang="en-GB" sz="2400">
                <a:solidFill>
                  <a:schemeClr val="lt1"/>
                </a:solidFill>
                <a:latin typeface="Arial"/>
                <a:ea typeface="Arial"/>
                <a:cs typeface="Arial"/>
                <a:sym typeface="Arial"/>
              </a:rPr>
              <a:t> 20</a:t>
            </a:r>
            <a:endParaRPr/>
          </a:p>
          <a:p>
            <a:pPr marL="0" marR="0" lvl="0" indent="0" algn="l" rtl="0">
              <a:spcBef>
                <a:spcPts val="0"/>
              </a:spcBef>
              <a:spcAft>
                <a:spcPts val="0"/>
              </a:spcAft>
              <a:buNone/>
            </a:pPr>
            <a:endParaRPr sz="2400">
              <a:solidFill>
                <a:schemeClr val="lt1"/>
              </a:solidFill>
              <a:latin typeface="Arial"/>
              <a:ea typeface="Arial"/>
              <a:cs typeface="Arial"/>
              <a:sym typeface="Arial"/>
            </a:endParaRPr>
          </a:p>
          <a:p>
            <a:pPr marL="0" marR="0" lvl="0" indent="0" algn="l" rtl="0">
              <a:spcBef>
                <a:spcPts val="0"/>
              </a:spcBef>
              <a:spcAft>
                <a:spcPts val="0"/>
              </a:spcAft>
              <a:buNone/>
            </a:pPr>
            <a:r>
              <a:rPr lang="en-GB" sz="2400">
                <a:solidFill>
                  <a:schemeClr val="lt1"/>
                </a:solidFill>
                <a:latin typeface="Arial"/>
                <a:ea typeface="Arial"/>
                <a:cs typeface="Arial"/>
                <a:sym typeface="Arial"/>
              </a:rPr>
              <a:t># Now, write the line that asks the question.</a:t>
            </a:r>
            <a:endParaRPr/>
          </a:p>
          <a:p>
            <a:pPr marL="0" marR="0" lvl="0" indent="0" algn="l" rtl="0">
              <a:spcBef>
                <a:spcPts val="0"/>
              </a:spcBef>
              <a:spcAft>
                <a:spcPts val="0"/>
              </a:spcAft>
              <a:buNone/>
            </a:pPr>
            <a:r>
              <a:rPr lang="en-GB" sz="2400">
                <a:solidFill>
                  <a:schemeClr val="lt1"/>
                </a:solidFill>
                <a:latin typeface="Arial"/>
                <a:ea typeface="Arial"/>
                <a:cs typeface="Arial"/>
                <a:sym typeface="Arial"/>
              </a:rPr>
              <a:t>water_temp_c </a:t>
            </a:r>
            <a:r>
              <a:rPr lang="en-GB" sz="2400" b="1">
                <a:solidFill>
                  <a:srgbClr val="FD89CA"/>
                </a:solidFill>
                <a:latin typeface="Arial"/>
                <a:ea typeface="Arial"/>
                <a:cs typeface="Arial"/>
                <a:sym typeface="Arial"/>
              </a:rPr>
              <a:t>___</a:t>
            </a:r>
            <a:r>
              <a:rPr lang="en-GB" sz="2400">
                <a:solidFill>
                  <a:schemeClr val="lt1"/>
                </a:solidFill>
                <a:latin typeface="Arial"/>
                <a:ea typeface="Arial"/>
                <a:cs typeface="Arial"/>
                <a:sym typeface="Arial"/>
              </a:rPr>
              <a:t> critical_temp_c</a:t>
            </a:r>
            <a:endParaRPr/>
          </a:p>
          <a:p>
            <a:pPr marL="0" marR="0" lvl="0" indent="0" algn="l" rtl="0">
              <a:spcBef>
                <a:spcPts val="0"/>
              </a:spcBef>
              <a:spcAft>
                <a:spcPts val="0"/>
              </a:spcAft>
              <a:buNone/>
            </a:pPr>
            <a:endParaRPr sz="2400">
              <a:solidFill>
                <a:schemeClr val="lt1"/>
              </a:solidFill>
              <a:latin typeface="Arial"/>
              <a:ea typeface="Arial"/>
              <a:cs typeface="Arial"/>
              <a:sym typeface="Arial"/>
            </a:endParaRPr>
          </a:p>
          <a:p>
            <a:pPr marL="0" marR="0" lvl="0" indent="0" algn="l" rtl="0">
              <a:spcBef>
                <a:spcPts val="0"/>
              </a:spcBef>
              <a:spcAft>
                <a:spcPts val="0"/>
              </a:spcAft>
              <a:buNone/>
            </a:pPr>
            <a:r>
              <a:rPr lang="en-GB" sz="2400">
                <a:solidFill>
                  <a:schemeClr val="lt1"/>
                </a:solidFill>
                <a:latin typeface="Arial"/>
                <a:ea typeface="Arial"/>
                <a:cs typeface="Arial"/>
                <a:sym typeface="Arial"/>
              </a:rPr>
              <a:t># Challenge: Combine an assignment and arithmetic operator.</a:t>
            </a:r>
            <a:endParaRPr/>
          </a:p>
          <a:p>
            <a:pPr marL="0" marR="0" lvl="0" indent="0" algn="l" rtl="0">
              <a:spcBef>
                <a:spcPts val="0"/>
              </a:spcBef>
              <a:spcAft>
                <a:spcPts val="0"/>
              </a:spcAft>
              <a:buNone/>
            </a:pPr>
            <a:r>
              <a:rPr lang="en-GB" sz="2400">
                <a:solidFill>
                  <a:schemeClr val="lt1"/>
                </a:solidFill>
                <a:latin typeface="Arial"/>
                <a:ea typeface="Arial"/>
                <a:cs typeface="Arial"/>
                <a:sym typeface="Arial"/>
              </a:rPr>
              <a:t># Calculate the total weight from two samples (110g and 150g) and store it in</a:t>
            </a:r>
            <a:endParaRPr/>
          </a:p>
          <a:p>
            <a:pPr marL="0" marR="0" lvl="0" indent="0" algn="l" rtl="0">
              <a:spcBef>
                <a:spcPts val="0"/>
              </a:spcBef>
              <a:spcAft>
                <a:spcPts val="0"/>
              </a:spcAft>
              <a:buNone/>
            </a:pPr>
            <a:r>
              <a:rPr lang="en-GB" sz="2400">
                <a:solidFill>
                  <a:schemeClr val="lt1"/>
                </a:solidFill>
                <a:latin typeface="Arial"/>
                <a:ea typeface="Arial"/>
                <a:cs typeface="Arial"/>
                <a:sym typeface="Arial"/>
              </a:rPr>
              <a:t># a new variable called 'total_weight'. Fill in both operators.</a:t>
            </a:r>
            <a:endParaRPr/>
          </a:p>
          <a:p>
            <a:pPr marL="0" marR="0" lvl="0" indent="0" algn="l" rtl="0">
              <a:spcBef>
                <a:spcPts val="0"/>
              </a:spcBef>
              <a:spcAft>
                <a:spcPts val="0"/>
              </a:spcAft>
              <a:buNone/>
            </a:pPr>
            <a:r>
              <a:rPr lang="en-GB" sz="2400">
                <a:solidFill>
                  <a:schemeClr val="lt1"/>
                </a:solidFill>
                <a:latin typeface="Arial"/>
                <a:ea typeface="Arial"/>
                <a:cs typeface="Arial"/>
                <a:sym typeface="Arial"/>
              </a:rPr>
              <a:t>total_weight </a:t>
            </a:r>
            <a:r>
              <a:rPr lang="en-GB" sz="2400" b="1">
                <a:solidFill>
                  <a:srgbClr val="FD89CA"/>
                </a:solidFill>
                <a:latin typeface="Arial"/>
                <a:ea typeface="Arial"/>
                <a:cs typeface="Arial"/>
                <a:sym typeface="Arial"/>
              </a:rPr>
              <a:t>___</a:t>
            </a:r>
            <a:r>
              <a:rPr lang="en-GB" sz="2400">
                <a:solidFill>
                  <a:schemeClr val="lt1"/>
                </a:solidFill>
                <a:latin typeface="Arial"/>
                <a:ea typeface="Arial"/>
                <a:cs typeface="Arial"/>
                <a:sym typeface="Arial"/>
              </a:rPr>
              <a:t> 110 </a:t>
            </a:r>
            <a:r>
              <a:rPr lang="en-GB" sz="2400" b="1">
                <a:solidFill>
                  <a:srgbClr val="FD89CA"/>
                </a:solidFill>
                <a:latin typeface="Arial"/>
                <a:ea typeface="Arial"/>
                <a:cs typeface="Arial"/>
                <a:sym typeface="Arial"/>
              </a:rPr>
              <a:t>___</a:t>
            </a:r>
            <a:r>
              <a:rPr lang="en-GB" sz="2400">
                <a:solidFill>
                  <a:schemeClr val="lt1"/>
                </a:solidFill>
                <a:latin typeface="Arial"/>
                <a:ea typeface="Arial"/>
                <a:cs typeface="Arial"/>
                <a:sym typeface="Arial"/>
              </a:rPr>
              <a:t> 150</a:t>
            </a:r>
            <a:endParaRPr/>
          </a:p>
          <a:p>
            <a:pPr marL="0" marR="0" lvl="0" indent="0" algn="l" rtl="0">
              <a:spcBef>
                <a:spcPts val="0"/>
              </a:spcBef>
              <a:spcAft>
                <a:spcPts val="0"/>
              </a:spcAft>
              <a:buNone/>
            </a:pPr>
            <a:endParaRPr sz="2400">
              <a:solidFill>
                <a:schemeClr val="lt1"/>
              </a:solidFill>
              <a:latin typeface="Arial"/>
              <a:ea typeface="Arial"/>
              <a:cs typeface="Arial"/>
              <a:sym typeface="Arial"/>
            </a:endParaRPr>
          </a:p>
          <a:p>
            <a:pPr marL="0" marR="0" lvl="0" indent="0" algn="l" rtl="0">
              <a:spcBef>
                <a:spcPts val="0"/>
              </a:spcBef>
              <a:spcAft>
                <a:spcPts val="0"/>
              </a:spcAft>
              <a:buNone/>
            </a:pPr>
            <a:r>
              <a:rPr lang="en-GB" sz="2400">
                <a:solidFill>
                  <a:schemeClr val="lt1"/>
                </a:solidFill>
                <a:latin typeface="Arial"/>
                <a:ea typeface="Arial"/>
                <a:cs typeface="Arial"/>
                <a:sym typeface="Arial"/>
              </a:rPr>
              <a:t># Now check the value of your new variable.</a:t>
            </a:r>
            <a:endParaRPr/>
          </a:p>
          <a:p>
            <a:pPr marL="0" marR="0" lvl="0" indent="0" algn="l" rtl="0">
              <a:spcBef>
                <a:spcPts val="0"/>
              </a:spcBef>
              <a:spcAft>
                <a:spcPts val="0"/>
              </a:spcAft>
              <a:buNone/>
            </a:pPr>
            <a:r>
              <a:rPr lang="en-GB" sz="2400">
                <a:solidFill>
                  <a:schemeClr val="lt1"/>
                </a:solidFill>
                <a:latin typeface="Arial"/>
                <a:ea typeface="Arial"/>
                <a:cs typeface="Arial"/>
                <a:sym typeface="Arial"/>
              </a:rPr>
              <a:t>total_weight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8">
                                            <p:txEl>
                                              <p:pRg st="0" end="0"/>
                                            </p:txEl>
                                          </p:spTgt>
                                        </p:tgtEl>
                                        <p:attrNameLst>
                                          <p:attrName>style.visibility</p:attrName>
                                        </p:attrNameLst>
                                      </p:cBhvr>
                                      <p:to>
                                        <p:strVal val="visible"/>
                                      </p:to>
                                    </p:set>
                                    <p:animEffect transition="in" filter="fade">
                                      <p:cBhvr>
                                        <p:cTn id="7" dur="500"/>
                                        <p:tgtEl>
                                          <p:spTgt spid="2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8">
                                            <p:txEl>
                                              <p:pRg st="1" end="1"/>
                                            </p:txEl>
                                          </p:spTgt>
                                        </p:tgtEl>
                                        <p:attrNameLst>
                                          <p:attrName>style.visibility</p:attrName>
                                        </p:attrNameLst>
                                      </p:cBhvr>
                                      <p:to>
                                        <p:strVal val="visible"/>
                                      </p:to>
                                    </p:set>
                                    <p:animEffect transition="in" filter="fade">
                                      <p:cBhvr>
                                        <p:cTn id="12" dur="500"/>
                                        <p:tgtEl>
                                          <p:spTgt spid="24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8">
                                            <p:txEl>
                                              <p:pRg st="2" end="2"/>
                                            </p:txEl>
                                          </p:spTgt>
                                        </p:tgtEl>
                                        <p:attrNameLst>
                                          <p:attrName>style.visibility</p:attrName>
                                        </p:attrNameLst>
                                      </p:cBhvr>
                                      <p:to>
                                        <p:strVal val="visible"/>
                                      </p:to>
                                    </p:set>
                                    <p:animEffect transition="in" filter="fade">
                                      <p:cBhvr>
                                        <p:cTn id="17" dur="500"/>
                                        <p:tgtEl>
                                          <p:spTgt spid="24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8">
                                            <p:txEl>
                                              <p:pRg st="3" end="3"/>
                                            </p:txEl>
                                          </p:spTgt>
                                        </p:tgtEl>
                                        <p:attrNameLst>
                                          <p:attrName>style.visibility</p:attrName>
                                        </p:attrNameLst>
                                      </p:cBhvr>
                                      <p:to>
                                        <p:strVal val="visible"/>
                                      </p:to>
                                    </p:set>
                                    <p:animEffect transition="in" filter="fade">
                                      <p:cBhvr>
                                        <p:cTn id="22" dur="500"/>
                                        <p:tgtEl>
                                          <p:spTgt spid="24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8">
                                            <p:txEl>
                                              <p:pRg st="4" end="4"/>
                                            </p:txEl>
                                          </p:spTgt>
                                        </p:tgtEl>
                                        <p:attrNameLst>
                                          <p:attrName>style.visibility</p:attrName>
                                        </p:attrNameLst>
                                      </p:cBhvr>
                                      <p:to>
                                        <p:strVal val="visible"/>
                                      </p:to>
                                    </p:set>
                                    <p:animEffect transition="in" filter="fade">
                                      <p:cBhvr>
                                        <p:cTn id="27" dur="500"/>
                                        <p:tgtEl>
                                          <p:spTgt spid="24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8">
                                            <p:txEl>
                                              <p:pRg st="5" end="5"/>
                                            </p:txEl>
                                          </p:spTgt>
                                        </p:tgtEl>
                                        <p:attrNameLst>
                                          <p:attrName>style.visibility</p:attrName>
                                        </p:attrNameLst>
                                      </p:cBhvr>
                                      <p:to>
                                        <p:strVal val="visible"/>
                                      </p:to>
                                    </p:set>
                                    <p:animEffect transition="in" filter="fade">
                                      <p:cBhvr>
                                        <p:cTn id="32" dur="500"/>
                                        <p:tgtEl>
                                          <p:spTgt spid="24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8">
                                            <p:txEl>
                                              <p:pRg st="6" end="6"/>
                                            </p:txEl>
                                          </p:spTgt>
                                        </p:tgtEl>
                                        <p:attrNameLst>
                                          <p:attrName>style.visibility</p:attrName>
                                        </p:attrNameLst>
                                      </p:cBhvr>
                                      <p:to>
                                        <p:strVal val="visible"/>
                                      </p:to>
                                    </p:set>
                                    <p:animEffect transition="in" filter="fade">
                                      <p:cBhvr>
                                        <p:cTn id="37" dur="500"/>
                                        <p:tgtEl>
                                          <p:spTgt spid="24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48">
                                            <p:txEl>
                                              <p:pRg st="7" end="7"/>
                                            </p:txEl>
                                          </p:spTgt>
                                        </p:tgtEl>
                                        <p:attrNameLst>
                                          <p:attrName>style.visibility</p:attrName>
                                        </p:attrNameLst>
                                      </p:cBhvr>
                                      <p:to>
                                        <p:strVal val="visible"/>
                                      </p:to>
                                    </p:set>
                                    <p:animEffect transition="in" filter="fade">
                                      <p:cBhvr>
                                        <p:cTn id="42" dur="500"/>
                                        <p:tgtEl>
                                          <p:spTgt spid="24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48">
                                            <p:txEl>
                                              <p:pRg st="8" end="8"/>
                                            </p:txEl>
                                          </p:spTgt>
                                        </p:tgtEl>
                                        <p:attrNameLst>
                                          <p:attrName>style.visibility</p:attrName>
                                        </p:attrNameLst>
                                      </p:cBhvr>
                                      <p:to>
                                        <p:strVal val="visible"/>
                                      </p:to>
                                    </p:set>
                                    <p:animEffect transition="in" filter="fade">
                                      <p:cBhvr>
                                        <p:cTn id="47" dur="500"/>
                                        <p:tgtEl>
                                          <p:spTgt spid="24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48">
                                            <p:txEl>
                                              <p:pRg st="9" end="9"/>
                                            </p:txEl>
                                          </p:spTgt>
                                        </p:tgtEl>
                                        <p:attrNameLst>
                                          <p:attrName>style.visibility</p:attrName>
                                        </p:attrNameLst>
                                      </p:cBhvr>
                                      <p:to>
                                        <p:strVal val="visible"/>
                                      </p:to>
                                    </p:set>
                                    <p:animEffect transition="in" filter="fade">
                                      <p:cBhvr>
                                        <p:cTn id="52" dur="500"/>
                                        <p:tgtEl>
                                          <p:spTgt spid="24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48">
                                            <p:txEl>
                                              <p:pRg st="10" end="10"/>
                                            </p:txEl>
                                          </p:spTgt>
                                        </p:tgtEl>
                                        <p:attrNameLst>
                                          <p:attrName>style.visibility</p:attrName>
                                        </p:attrNameLst>
                                      </p:cBhvr>
                                      <p:to>
                                        <p:strVal val="visible"/>
                                      </p:to>
                                    </p:set>
                                    <p:animEffect transition="in" filter="fade">
                                      <p:cBhvr>
                                        <p:cTn id="57" dur="500"/>
                                        <p:tgtEl>
                                          <p:spTgt spid="248">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48">
                                            <p:txEl>
                                              <p:pRg st="11" end="11"/>
                                            </p:txEl>
                                          </p:spTgt>
                                        </p:tgtEl>
                                        <p:attrNameLst>
                                          <p:attrName>style.visibility</p:attrName>
                                        </p:attrNameLst>
                                      </p:cBhvr>
                                      <p:to>
                                        <p:strVal val="visible"/>
                                      </p:to>
                                    </p:set>
                                    <p:animEffect transition="in" filter="fade">
                                      <p:cBhvr>
                                        <p:cTn id="62" dur="500"/>
                                        <p:tgtEl>
                                          <p:spTgt spid="248">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48">
                                            <p:txEl>
                                              <p:pRg st="12" end="12"/>
                                            </p:txEl>
                                          </p:spTgt>
                                        </p:tgtEl>
                                        <p:attrNameLst>
                                          <p:attrName>style.visibility</p:attrName>
                                        </p:attrNameLst>
                                      </p:cBhvr>
                                      <p:to>
                                        <p:strVal val="visible"/>
                                      </p:to>
                                    </p:set>
                                    <p:animEffect transition="in" filter="fade">
                                      <p:cBhvr>
                                        <p:cTn id="67" dur="500"/>
                                        <p:tgtEl>
                                          <p:spTgt spid="248">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48">
                                            <p:txEl>
                                              <p:pRg st="13" end="13"/>
                                            </p:txEl>
                                          </p:spTgt>
                                        </p:tgtEl>
                                        <p:attrNameLst>
                                          <p:attrName>style.visibility</p:attrName>
                                        </p:attrNameLst>
                                      </p:cBhvr>
                                      <p:to>
                                        <p:strVal val="visible"/>
                                      </p:to>
                                    </p:set>
                                    <p:animEffect transition="in" filter="fade">
                                      <p:cBhvr>
                                        <p:cTn id="72" dur="500"/>
                                        <p:tgtEl>
                                          <p:spTgt spid="248">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48">
                                            <p:txEl>
                                              <p:pRg st="14" end="14"/>
                                            </p:txEl>
                                          </p:spTgt>
                                        </p:tgtEl>
                                        <p:attrNameLst>
                                          <p:attrName>style.visibility</p:attrName>
                                        </p:attrNameLst>
                                      </p:cBhvr>
                                      <p:to>
                                        <p:strVal val="visible"/>
                                      </p:to>
                                    </p:set>
                                    <p:animEffect transition="in" filter="fade">
                                      <p:cBhvr>
                                        <p:cTn id="77" dur="500"/>
                                        <p:tgtEl>
                                          <p:spTgt spid="248">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Google Shape;253;p15"/>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254" name="Google Shape;254;p15"/>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Wrap-up</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255" name="Google Shape;255;p15"/>
          <p:cNvSpPr txBox="1"/>
          <p:nvPr/>
        </p:nvSpPr>
        <p:spPr>
          <a:xfrm>
            <a:off x="47625" y="182149"/>
            <a:ext cx="11825931" cy="862095"/>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05. Deciphering the Lead Scientist's Notes </a:t>
            </a:r>
            <a:endParaRPr sz="1200">
              <a:solidFill>
                <a:schemeClr val="dk1"/>
              </a:solidFill>
              <a:latin typeface="Calibri"/>
              <a:ea typeface="Calibri"/>
              <a:cs typeface="Calibri"/>
              <a:sym typeface="Calibri"/>
            </a:endParaRPr>
          </a:p>
        </p:txBody>
      </p:sp>
      <p:sp>
        <p:nvSpPr>
          <p:cNvPr id="256" name="Google Shape;256;p15"/>
          <p:cNvSpPr/>
          <p:nvPr/>
        </p:nvSpPr>
        <p:spPr>
          <a:xfrm>
            <a:off x="318444" y="2071127"/>
            <a:ext cx="11728413" cy="335476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3200" b="1">
                <a:solidFill>
                  <a:srgbClr val="FFC000"/>
                </a:solidFill>
                <a:latin typeface="Arial"/>
                <a:ea typeface="Arial"/>
                <a:cs typeface="Arial"/>
                <a:sym typeface="Arial"/>
              </a:rPr>
              <a:t>IMPORTANT!</a:t>
            </a:r>
            <a:r>
              <a:rPr lang="en-GB" sz="3200">
                <a:solidFill>
                  <a:schemeClr val="lt1"/>
                </a:solidFill>
                <a:latin typeface="Arial"/>
                <a:ea typeface="Arial"/>
                <a:cs typeface="Arial"/>
                <a:sym typeface="Arial"/>
              </a:rPr>
              <a:t> What is the difference between </a:t>
            </a:r>
            <a:r>
              <a:rPr lang="en-GB" sz="4400" b="1">
                <a:solidFill>
                  <a:srgbClr val="FFC000"/>
                </a:solidFill>
                <a:latin typeface="Arial"/>
                <a:ea typeface="Arial"/>
                <a:cs typeface="Arial"/>
                <a:sym typeface="Arial"/>
              </a:rPr>
              <a:t>&lt;-</a:t>
            </a:r>
            <a:r>
              <a:rPr lang="en-GB" sz="3200">
                <a:solidFill>
                  <a:srgbClr val="FFC000"/>
                </a:solidFill>
                <a:latin typeface="Arial"/>
                <a:ea typeface="Arial"/>
                <a:cs typeface="Arial"/>
                <a:sym typeface="Arial"/>
              </a:rPr>
              <a:t> , </a:t>
            </a:r>
            <a:r>
              <a:rPr lang="en-GB" sz="4400" b="1">
                <a:solidFill>
                  <a:srgbClr val="FFC000"/>
                </a:solidFill>
                <a:latin typeface="Arial"/>
                <a:ea typeface="Arial"/>
                <a:cs typeface="Arial"/>
                <a:sym typeface="Arial"/>
              </a:rPr>
              <a:t>=</a:t>
            </a:r>
            <a:r>
              <a:rPr lang="en-GB" sz="3200">
                <a:solidFill>
                  <a:srgbClr val="FFC000"/>
                </a:solidFill>
                <a:latin typeface="Arial"/>
                <a:ea typeface="Arial"/>
                <a:cs typeface="Arial"/>
                <a:sym typeface="Arial"/>
              </a:rPr>
              <a:t> </a:t>
            </a:r>
            <a:r>
              <a:rPr lang="en-GB" sz="3200">
                <a:solidFill>
                  <a:schemeClr val="lt1"/>
                </a:solidFill>
                <a:latin typeface="Arial"/>
                <a:ea typeface="Arial"/>
                <a:cs typeface="Arial"/>
                <a:sym typeface="Arial"/>
              </a:rPr>
              <a:t>and </a:t>
            </a:r>
            <a:r>
              <a:rPr lang="en-GB" sz="4000" b="1">
                <a:solidFill>
                  <a:srgbClr val="FFC000"/>
                </a:solidFill>
                <a:latin typeface="Arial"/>
                <a:ea typeface="Arial"/>
                <a:cs typeface="Arial"/>
                <a:sym typeface="Arial"/>
              </a:rPr>
              <a:t>== </a:t>
            </a:r>
            <a:r>
              <a:rPr lang="en-GB" sz="3200">
                <a:solidFill>
                  <a:schemeClr val="lt1"/>
                </a:solidFill>
                <a:latin typeface="Arial"/>
                <a:ea typeface="Arial"/>
                <a:cs typeface="Arial"/>
                <a:sym typeface="Arial"/>
              </a:rPr>
              <a:t>? </a:t>
            </a:r>
            <a:endParaRPr/>
          </a:p>
          <a:p>
            <a:pPr marL="0" marR="0" lvl="0" indent="0" algn="just" rtl="0">
              <a:lnSpc>
                <a:spcPct val="100000"/>
              </a:lnSpc>
              <a:spcBef>
                <a:spcPts val="0"/>
              </a:spcBef>
              <a:spcAft>
                <a:spcPts val="0"/>
              </a:spcAft>
              <a:buNone/>
            </a:pPr>
            <a:endParaRPr sz="2400">
              <a:solidFill>
                <a:schemeClr val="lt1"/>
              </a:solidFill>
              <a:latin typeface="Arial"/>
              <a:ea typeface="Arial"/>
              <a:cs typeface="Arial"/>
              <a:sym typeface="Arial"/>
            </a:endParaRPr>
          </a:p>
          <a:p>
            <a:pPr marL="285750" marR="0" lvl="0" indent="-133350" algn="just" rtl="0">
              <a:lnSpc>
                <a:spcPct val="100000"/>
              </a:lnSpc>
              <a:spcBef>
                <a:spcPts val="0"/>
              </a:spcBef>
              <a:spcAft>
                <a:spcPts val="0"/>
              </a:spcAft>
              <a:buClr>
                <a:schemeClr val="dk1"/>
              </a:buClr>
              <a:buSzPts val="2400"/>
              <a:buFont typeface="Arial"/>
              <a:buNone/>
            </a:pPr>
            <a:endParaRPr sz="2400">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GB" sz="3200" b="1">
                <a:solidFill>
                  <a:srgbClr val="FFFF00"/>
                </a:solidFill>
                <a:latin typeface="Arial"/>
                <a:ea typeface="Arial"/>
                <a:cs typeface="Arial"/>
                <a:sym typeface="Arial"/>
              </a:rPr>
              <a:t>Operators: engine of R. </a:t>
            </a:r>
            <a:r>
              <a:rPr lang="en-GB" sz="3200" b="1">
                <a:solidFill>
                  <a:schemeClr val="lt1"/>
                </a:solidFill>
                <a:latin typeface="Arial"/>
                <a:ea typeface="Arial"/>
                <a:cs typeface="Arial"/>
                <a:sym typeface="Arial"/>
              </a:rPr>
              <a:t>They don't just do math; they assign data to variables and ask the logical questions that are the basis for all data analysis.</a:t>
            </a:r>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p:txBody>
      </p:sp>
      <p:pic>
        <p:nvPicPr>
          <p:cNvPr id="257" name="Google Shape;257;p15"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
                                            <p:txEl>
                                              <p:pRg st="0" end="0"/>
                                            </p:txEl>
                                          </p:spTgt>
                                        </p:tgtEl>
                                        <p:attrNameLst>
                                          <p:attrName>style.visibility</p:attrName>
                                        </p:attrNameLst>
                                      </p:cBhvr>
                                      <p:to>
                                        <p:strVal val="visible"/>
                                      </p:to>
                                    </p:set>
                                    <p:animEffect transition="in" filter="fade">
                                      <p:cBhvr>
                                        <p:cTn id="7" dur="500"/>
                                        <p:tgtEl>
                                          <p:spTgt spid="25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
                                            <p:txEl>
                                              <p:pRg st="1" end="1"/>
                                            </p:txEl>
                                          </p:spTgt>
                                        </p:tgtEl>
                                        <p:attrNameLst>
                                          <p:attrName>style.visibility</p:attrName>
                                        </p:attrNameLst>
                                      </p:cBhvr>
                                      <p:to>
                                        <p:strVal val="visible"/>
                                      </p:to>
                                    </p:set>
                                    <p:animEffect transition="in" filter="fade">
                                      <p:cBhvr>
                                        <p:cTn id="12" dur="500"/>
                                        <p:tgtEl>
                                          <p:spTgt spid="25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
                                            <p:txEl>
                                              <p:pRg st="2" end="2"/>
                                            </p:txEl>
                                          </p:spTgt>
                                        </p:tgtEl>
                                        <p:attrNameLst>
                                          <p:attrName>style.visibility</p:attrName>
                                        </p:attrNameLst>
                                      </p:cBhvr>
                                      <p:to>
                                        <p:strVal val="visible"/>
                                      </p:to>
                                    </p:set>
                                    <p:animEffect transition="in" filter="fade">
                                      <p:cBhvr>
                                        <p:cTn id="17" dur="500"/>
                                        <p:tgtEl>
                                          <p:spTgt spid="25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6">
                                            <p:txEl>
                                              <p:pRg st="3" end="3"/>
                                            </p:txEl>
                                          </p:spTgt>
                                        </p:tgtEl>
                                        <p:attrNameLst>
                                          <p:attrName>style.visibility</p:attrName>
                                        </p:attrNameLst>
                                      </p:cBhvr>
                                      <p:to>
                                        <p:strVal val="visible"/>
                                      </p:to>
                                    </p:set>
                                    <p:animEffect transition="in" filter="fade">
                                      <p:cBhvr>
                                        <p:cTn id="22" dur="500"/>
                                        <p:tgtEl>
                                          <p:spTgt spid="25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6">
                                            <p:txEl>
                                              <p:pRg st="4" end="4"/>
                                            </p:txEl>
                                          </p:spTgt>
                                        </p:tgtEl>
                                        <p:attrNameLst>
                                          <p:attrName>style.visibility</p:attrName>
                                        </p:attrNameLst>
                                      </p:cBhvr>
                                      <p:to>
                                        <p:strVal val="visible"/>
                                      </p:to>
                                    </p:set>
                                    <p:animEffect transition="in" filter="fade">
                                      <p:cBhvr>
                                        <p:cTn id="27" dur="500"/>
                                        <p:tgtEl>
                                          <p:spTgt spid="25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Google Shape;262;p16"/>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263" name="Google Shape;263;p16"/>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1"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FFE599"/>
              </a:buClr>
              <a:buSzPts val="5500"/>
              <a:buFont typeface="Arial"/>
              <a:buNone/>
            </a:pPr>
            <a:r>
              <a:rPr lang="en-GB" sz="5500" b="1" i="0" u="none" strike="noStrike" cap="none">
                <a:solidFill>
                  <a:srgbClr val="FFE599"/>
                </a:solidFill>
                <a:latin typeface="Arial"/>
                <a:ea typeface="Arial"/>
                <a:cs typeface="Arial"/>
                <a:sym typeface="Arial"/>
              </a:rPr>
              <a:t>MODULE 06.</a:t>
            </a:r>
            <a:r>
              <a:rPr lang="en-GB" sz="5500" b="1" i="0" u="none" strike="noStrike" cap="none">
                <a:solidFill>
                  <a:srgbClr val="FFFFFF"/>
                </a:solidFill>
                <a:latin typeface="Arial"/>
                <a:ea typeface="Arial"/>
                <a:cs typeface="Arial"/>
                <a:sym typeface="Arial"/>
              </a:rPr>
              <a:t> </a:t>
            </a:r>
            <a:endParaRPr sz="5500" b="1">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6000"/>
              <a:buFont typeface="Arial"/>
              <a:buNone/>
            </a:pPr>
            <a:r>
              <a:rPr lang="en-GB" sz="6000" b="1" i="0" u="none" strike="noStrike" cap="none">
                <a:solidFill>
                  <a:srgbClr val="FFFFFF"/>
                </a:solidFill>
                <a:latin typeface="Arial"/>
                <a:ea typeface="Arial"/>
                <a:cs typeface="Arial"/>
                <a:sym typeface="Arial"/>
              </a:rPr>
              <a:t>Packing the Research Kit </a:t>
            </a:r>
            <a:endParaRPr sz="5500" b="1"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3600"/>
              <a:buFont typeface="Calibri"/>
              <a:buNone/>
            </a:pPr>
            <a:endParaRPr sz="3600" b="1"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4400"/>
              <a:buFont typeface="Arial"/>
              <a:buNone/>
            </a:pPr>
            <a:r>
              <a:rPr lang="en-GB" sz="4400" b="1" i="1" u="none" strike="noStrike" cap="none">
                <a:solidFill>
                  <a:srgbClr val="FFFFFF"/>
                </a:solidFill>
                <a:latin typeface="Arial"/>
                <a:ea typeface="Arial"/>
                <a:cs typeface="Arial"/>
                <a:sym typeface="Arial"/>
              </a:rPr>
              <a:t>Variables and Data Types</a:t>
            </a:r>
            <a:endParaRPr sz="3600" b="1" i="1" u="none" strike="noStrike" cap="none">
              <a:solidFill>
                <a:srgbClr val="FFFFFF"/>
              </a:solidFill>
              <a:latin typeface="Arial"/>
              <a:ea typeface="Arial"/>
              <a:cs typeface="Arial"/>
              <a:sym typeface="Arial"/>
            </a:endParaRPr>
          </a:p>
        </p:txBody>
      </p:sp>
      <p:grpSp>
        <p:nvGrpSpPr>
          <p:cNvPr id="264" name="Google Shape;264;p16"/>
          <p:cNvGrpSpPr/>
          <p:nvPr/>
        </p:nvGrpSpPr>
        <p:grpSpPr>
          <a:xfrm>
            <a:off x="2254357" y="4311387"/>
            <a:ext cx="7670485" cy="2098513"/>
            <a:chOff x="-12699" y="3251200"/>
            <a:chExt cx="8097208" cy="2276291"/>
          </a:xfrm>
        </p:grpSpPr>
        <p:pic>
          <p:nvPicPr>
            <p:cNvPr id="265" name="Google Shape;265;p16"/>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266" name="Google Shape;266;p16"/>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17"/>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272" name="Google Shape;272;p17"/>
          <p:cNvSpPr/>
          <p:nvPr/>
        </p:nvSpPr>
        <p:spPr>
          <a:xfrm>
            <a:off x="384175" y="2608078"/>
            <a:ext cx="6662511" cy="255454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FFC000"/>
              </a:buClr>
              <a:buSzPts val="2800"/>
              <a:buFont typeface="Arial"/>
              <a:buNone/>
            </a:pPr>
            <a:r>
              <a:rPr lang="en-GB" sz="2800" b="1" i="0" u="none" strike="noStrike" cap="none">
                <a:solidFill>
                  <a:srgbClr val="FFC000"/>
                </a:solidFill>
                <a:latin typeface="Arial"/>
                <a:ea typeface="Arial"/>
                <a:cs typeface="Arial"/>
                <a:sym typeface="Arial"/>
              </a:rPr>
              <a:t>The Problem:</a:t>
            </a:r>
            <a:r>
              <a:rPr lang="en-GB" sz="2800" b="1" i="0" u="none" strike="noStrike" cap="none">
                <a:solidFill>
                  <a:srgbClr val="FFFFFF"/>
                </a:solidFill>
                <a:latin typeface="Arial"/>
                <a:ea typeface="Arial"/>
                <a:cs typeface="Arial"/>
                <a:sym typeface="Arial"/>
              </a:rPr>
              <a:t> </a:t>
            </a:r>
            <a:r>
              <a:rPr lang="en-GB" sz="2800" b="0" i="0" u="none" strike="noStrike" cap="none">
                <a:solidFill>
                  <a:srgbClr val="FFFFFF"/>
                </a:solidFill>
                <a:latin typeface="Arial"/>
                <a:ea typeface="Arial"/>
                <a:cs typeface="Arial"/>
                <a:sym typeface="Arial"/>
              </a:rPr>
              <a:t>You're packing for the expedition. How do you sort your material?</a:t>
            </a:r>
            <a:endParaRPr/>
          </a:p>
          <a:p>
            <a:pPr marL="0" marR="0" lvl="0" indent="0" algn="just" rtl="0">
              <a:lnSpc>
                <a:spcPct val="100000"/>
              </a:lnSpc>
              <a:spcBef>
                <a:spcPts val="2400"/>
              </a:spcBef>
              <a:spcAft>
                <a:spcPts val="0"/>
              </a:spcAft>
              <a:buClr>
                <a:srgbClr val="92D050"/>
              </a:buClr>
              <a:buSzPts val="2800"/>
              <a:buFont typeface="Arial"/>
              <a:buNone/>
            </a:pPr>
            <a:r>
              <a:rPr lang="en-GB" sz="2800" b="1" i="0" u="none" strike="noStrike" cap="none">
                <a:solidFill>
                  <a:srgbClr val="92D050"/>
                </a:solidFill>
                <a:latin typeface="Arial"/>
                <a:ea typeface="Arial"/>
                <a:cs typeface="Arial"/>
                <a:sym typeface="Arial"/>
              </a:rPr>
              <a:t>Your Mission:</a:t>
            </a:r>
            <a:r>
              <a:rPr lang="en-GB" sz="2800" b="1" i="0" u="none" strike="noStrike" cap="none">
                <a:solidFill>
                  <a:srgbClr val="FFFFFF"/>
                </a:solidFill>
                <a:latin typeface="Arial"/>
                <a:ea typeface="Arial"/>
                <a:cs typeface="Arial"/>
                <a:sym typeface="Arial"/>
              </a:rPr>
              <a:t> </a:t>
            </a:r>
            <a:r>
              <a:rPr lang="en-GB" sz="2800" b="0" i="0" u="none" strike="noStrike" cap="none">
                <a:solidFill>
                  <a:srgbClr val="FFFFFF"/>
                </a:solidFill>
                <a:latin typeface="Arial"/>
                <a:ea typeface="Arial"/>
                <a:cs typeface="Arial"/>
                <a:sym typeface="Arial"/>
              </a:rPr>
              <a:t>Separate the material into the correct containers. </a:t>
            </a:r>
            <a:endParaRPr/>
          </a:p>
        </p:txBody>
      </p:sp>
      <p:sp>
        <p:nvSpPr>
          <p:cNvPr id="273" name="Google Shape;273;p17"/>
          <p:cNvSpPr txBox="1"/>
          <p:nvPr/>
        </p:nvSpPr>
        <p:spPr>
          <a:xfrm>
            <a:off x="263662" y="139315"/>
            <a:ext cx="1030908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Clr>
                <a:srgbClr val="FFFFFF"/>
              </a:buClr>
              <a:buSzPts val="5400"/>
              <a:buFont typeface="Arial"/>
              <a:buNone/>
            </a:pPr>
            <a:r>
              <a:rPr lang="en-GB" sz="5400" b="1" i="0" u="none" strike="noStrike" cap="none">
                <a:solidFill>
                  <a:srgbClr val="FFFFFF"/>
                </a:solidFill>
                <a:latin typeface="Arial"/>
                <a:ea typeface="Arial"/>
                <a:cs typeface="Arial"/>
                <a:sym typeface="Arial"/>
              </a:rPr>
              <a:t>06. Packing the Research Kit </a:t>
            </a:r>
            <a:endParaRPr sz="1600" b="0" i="0" u="none" strike="noStrike" cap="none">
              <a:solidFill>
                <a:srgbClr val="000000"/>
              </a:solidFill>
              <a:latin typeface="Calibri"/>
              <a:ea typeface="Calibri"/>
              <a:cs typeface="Calibri"/>
              <a:sym typeface="Calibri"/>
            </a:endParaRPr>
          </a:p>
        </p:txBody>
      </p:sp>
      <p:pic>
        <p:nvPicPr>
          <p:cNvPr id="274" name="Google Shape;274;p17" descr="Warning with solid fill"/>
          <p:cNvPicPr preferRelativeResize="0"/>
          <p:nvPr/>
        </p:nvPicPr>
        <p:blipFill rotWithShape="1">
          <a:blip r:embed="rId4">
            <a:alphaModFix/>
          </a:blip>
          <a:srcRect/>
          <a:stretch/>
        </p:blipFill>
        <p:spPr>
          <a:xfrm>
            <a:off x="10873337" y="5626646"/>
            <a:ext cx="1109274" cy="1109274"/>
          </a:xfrm>
          <a:prstGeom prst="rect">
            <a:avLst/>
          </a:prstGeom>
          <a:noFill/>
          <a:ln>
            <a:noFill/>
          </a:ln>
        </p:spPr>
      </p:pic>
      <p:pic>
        <p:nvPicPr>
          <p:cNvPr id="275" name="Google Shape;275;p17"/>
          <p:cNvPicPr preferRelativeResize="0"/>
          <p:nvPr/>
        </p:nvPicPr>
        <p:blipFill rotWithShape="1">
          <a:blip r:embed="rId5">
            <a:alphaModFix/>
          </a:blip>
          <a:srcRect/>
          <a:stretch/>
        </p:blipFill>
        <p:spPr>
          <a:xfrm rot="207893">
            <a:off x="7668263" y="1408770"/>
            <a:ext cx="4155747" cy="3132510"/>
          </a:xfrm>
          <a:prstGeom prst="rect">
            <a:avLst/>
          </a:prstGeom>
          <a:noFill/>
          <a:ln w="571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18"/>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281" name="Google Shape;281;p18"/>
          <p:cNvSpPr/>
          <p:nvPr/>
        </p:nvSpPr>
        <p:spPr>
          <a:xfrm>
            <a:off x="293217" y="1158641"/>
            <a:ext cx="11368389" cy="504753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FFC000"/>
              </a:buClr>
              <a:buSzPts val="4400"/>
              <a:buFont typeface="Arial"/>
              <a:buNone/>
            </a:pPr>
            <a:r>
              <a:rPr lang="en-GB" sz="4400" b="1" i="0" u="none" strike="noStrike" cap="none">
                <a:solidFill>
                  <a:srgbClr val="FFC000"/>
                </a:solidFill>
                <a:latin typeface="Arial"/>
                <a:ea typeface="Arial"/>
                <a:cs typeface="Arial"/>
                <a:sym typeface="Arial"/>
              </a:rPr>
              <a:t>TASK:</a:t>
            </a:r>
            <a:r>
              <a:rPr lang="en-GB" sz="4400" b="1" i="0" u="none" strike="noStrike" cap="none">
                <a:solidFill>
                  <a:srgbClr val="FFFFFF"/>
                </a:solidFill>
                <a:latin typeface="Arial"/>
                <a:ea typeface="Arial"/>
                <a:cs typeface="Arial"/>
                <a:sym typeface="Arial"/>
              </a:rPr>
              <a:t> </a:t>
            </a:r>
            <a:endParaRPr/>
          </a:p>
          <a:p>
            <a:pPr marL="0" marR="0" lvl="0" indent="0" algn="just" rtl="0">
              <a:lnSpc>
                <a:spcPct val="100000"/>
              </a:lnSpc>
              <a:spcBef>
                <a:spcPts val="600"/>
              </a:spcBef>
              <a:spcAft>
                <a:spcPts val="0"/>
              </a:spcAft>
              <a:buClr>
                <a:srgbClr val="FFFFFF"/>
              </a:buClr>
              <a:buSzPts val="4400"/>
              <a:buFont typeface="Arial"/>
              <a:buNone/>
            </a:pPr>
            <a:r>
              <a:rPr lang="en-GB" sz="4400" b="0" i="0" u="none" strike="noStrike" cap="none">
                <a:solidFill>
                  <a:srgbClr val="FFFFFF"/>
                </a:solidFill>
                <a:latin typeface="Arial"/>
                <a:ea typeface="Arial"/>
                <a:cs typeface="Arial"/>
                <a:sym typeface="Arial"/>
              </a:rPr>
              <a:t>1. </a:t>
            </a:r>
            <a:r>
              <a:rPr lang="en-GB" sz="4000" b="0" i="0" u="none" strike="noStrike" cap="none">
                <a:solidFill>
                  <a:srgbClr val="FFFFFF"/>
                </a:solidFill>
                <a:latin typeface="Arial"/>
                <a:ea typeface="Arial"/>
                <a:cs typeface="Arial"/>
                <a:sym typeface="Arial"/>
              </a:rPr>
              <a:t>Your mission briefing gives you the following </a:t>
            </a:r>
            <a:r>
              <a:rPr lang="en-GB" sz="4000" b="1" i="0" u="none" strike="noStrike" cap="none">
                <a:solidFill>
                  <a:srgbClr val="FFFF00"/>
                </a:solidFill>
                <a:latin typeface="Arial"/>
                <a:ea typeface="Arial"/>
                <a:cs typeface="Arial"/>
                <a:sym typeface="Arial"/>
              </a:rPr>
              <a:t>key facts</a:t>
            </a:r>
            <a:r>
              <a:rPr lang="en-GB" sz="4000" b="0" i="0" u="none" strike="noStrike" cap="none">
                <a:solidFill>
                  <a:srgbClr val="FFFFFF"/>
                </a:solidFill>
                <a:latin typeface="Arial"/>
                <a:ea typeface="Arial"/>
                <a:cs typeface="Arial"/>
                <a:sym typeface="Arial"/>
              </a:rPr>
              <a:t>. </a:t>
            </a:r>
            <a:endParaRPr/>
          </a:p>
          <a:p>
            <a:pPr marL="0" marR="0" lvl="0" indent="0" algn="just" rtl="0">
              <a:lnSpc>
                <a:spcPct val="100000"/>
              </a:lnSpc>
              <a:spcBef>
                <a:spcPts val="1200"/>
              </a:spcBef>
              <a:spcAft>
                <a:spcPts val="0"/>
              </a:spcAft>
              <a:buClr>
                <a:srgbClr val="FFFFFF"/>
              </a:buClr>
              <a:buSzPts val="4000"/>
              <a:buFont typeface="Arial"/>
              <a:buNone/>
            </a:pPr>
            <a:r>
              <a:rPr lang="en-GB" sz="4000" b="0" i="0" u="none" strike="noStrike" cap="none">
                <a:solidFill>
                  <a:srgbClr val="FFFFFF"/>
                </a:solidFill>
                <a:latin typeface="Arial"/>
                <a:ea typeface="Arial"/>
                <a:cs typeface="Arial"/>
                <a:sym typeface="Arial"/>
              </a:rPr>
              <a:t>2. Place each piece of information in the correct “storage bag”.</a:t>
            </a:r>
            <a:endParaRPr/>
          </a:p>
          <a:p>
            <a:pPr marL="0" marR="0" lvl="0" indent="0" algn="just" rtl="0">
              <a:lnSpc>
                <a:spcPct val="100000"/>
              </a:lnSpc>
              <a:spcBef>
                <a:spcPts val="1800"/>
              </a:spcBef>
              <a:spcAft>
                <a:spcPts val="0"/>
              </a:spcAft>
              <a:buClr>
                <a:srgbClr val="FFFFFF"/>
              </a:buClr>
              <a:buSzPts val="4000"/>
              <a:buFont typeface="Arial"/>
              <a:buNone/>
            </a:pPr>
            <a:r>
              <a:rPr lang="en-GB" sz="4000">
                <a:solidFill>
                  <a:srgbClr val="FFFFFF"/>
                </a:solidFill>
                <a:latin typeface="Arial"/>
                <a:ea typeface="Arial"/>
                <a:cs typeface="Arial"/>
                <a:sym typeface="Arial"/>
              </a:rPr>
              <a:t>3. Agree on a name for each storage bag based on the characteristics of the key </a:t>
            </a:r>
            <a:r>
              <a:rPr lang="en-GB" sz="4400">
                <a:solidFill>
                  <a:srgbClr val="FFFFFF"/>
                </a:solidFill>
                <a:latin typeface="Arial"/>
                <a:ea typeface="Arial"/>
                <a:cs typeface="Arial"/>
                <a:sym typeface="Arial"/>
              </a:rPr>
              <a:t>facts</a:t>
            </a:r>
            <a:endParaRPr sz="4400" b="0" i="0" u="none" strike="noStrike" cap="none">
              <a:solidFill>
                <a:srgbClr val="FFFFFF"/>
              </a:solidFill>
              <a:latin typeface="Arial"/>
              <a:ea typeface="Arial"/>
              <a:cs typeface="Arial"/>
              <a:sym typeface="Arial"/>
            </a:endParaRPr>
          </a:p>
        </p:txBody>
      </p:sp>
      <p:sp>
        <p:nvSpPr>
          <p:cNvPr id="282" name="Google Shape;282;p18"/>
          <p:cNvSpPr txBox="1"/>
          <p:nvPr/>
        </p:nvSpPr>
        <p:spPr>
          <a:xfrm>
            <a:off x="258052" y="139315"/>
            <a:ext cx="10314697"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Clr>
                <a:srgbClr val="FFFFFF"/>
              </a:buClr>
              <a:buSzPts val="5400"/>
              <a:buFont typeface="Arial"/>
              <a:buNone/>
            </a:pPr>
            <a:r>
              <a:rPr lang="en-GB" sz="5400" b="1" i="0" u="none" strike="noStrike" cap="none">
                <a:solidFill>
                  <a:srgbClr val="FFFFFF"/>
                </a:solidFill>
                <a:latin typeface="Arial"/>
                <a:ea typeface="Arial"/>
                <a:cs typeface="Arial"/>
                <a:sym typeface="Arial"/>
              </a:rPr>
              <a:t>06. Packing the Research Kit </a:t>
            </a:r>
            <a:endParaRPr sz="1600" b="0" i="0" u="none" strike="noStrike" cap="none">
              <a:solidFill>
                <a:srgbClr val="000000"/>
              </a:solidFill>
              <a:latin typeface="Calibri"/>
              <a:ea typeface="Calibri"/>
              <a:cs typeface="Calibri"/>
              <a:sym typeface="Calibri"/>
            </a:endParaRPr>
          </a:p>
        </p:txBody>
      </p:sp>
      <p:pic>
        <p:nvPicPr>
          <p:cNvPr id="283" name="Google Shape;283;p18" descr="Send with solid fill"/>
          <p:cNvPicPr preferRelativeResize="0"/>
          <p:nvPr/>
        </p:nvPicPr>
        <p:blipFill rotWithShape="1">
          <a:blip r:embed="rId4">
            <a:alphaModFix/>
          </a:blip>
          <a:srcRect/>
          <a:stretch/>
        </p:blipFill>
        <p:spPr>
          <a:xfrm>
            <a:off x="10759257" y="5598597"/>
            <a:ext cx="1139526" cy="1139526"/>
          </a:xfrm>
          <a:prstGeom prst="rect">
            <a:avLst/>
          </a:prstGeom>
          <a:noFill/>
          <a:ln>
            <a:noFill/>
          </a:ln>
        </p:spPr>
      </p:pic>
      <p:pic>
        <p:nvPicPr>
          <p:cNvPr id="284" name="Google Shape;284;p18"/>
          <p:cNvPicPr preferRelativeResize="0"/>
          <p:nvPr/>
        </p:nvPicPr>
        <p:blipFill rotWithShape="1">
          <a:blip r:embed="rId5">
            <a:alphaModFix/>
          </a:blip>
          <a:srcRect/>
          <a:stretch/>
        </p:blipFill>
        <p:spPr>
          <a:xfrm>
            <a:off x="10903425" y="119877"/>
            <a:ext cx="1086401" cy="121545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89" name="Google Shape;289;p19"/>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290" name="Google Shape;290;p19"/>
          <p:cNvSpPr/>
          <p:nvPr/>
        </p:nvSpPr>
        <p:spPr>
          <a:xfrm>
            <a:off x="231359" y="1034827"/>
            <a:ext cx="11895327" cy="163121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92D050"/>
              </a:buClr>
              <a:buSzPts val="4000"/>
              <a:buFont typeface="Arial"/>
              <a:buNone/>
            </a:pPr>
            <a:r>
              <a:rPr lang="en-GB" sz="4000" b="1" i="0" u="none" strike="noStrike" cap="none">
                <a:solidFill>
                  <a:srgbClr val="92D050"/>
                </a:solidFill>
                <a:latin typeface="Arial"/>
                <a:ea typeface="Arial"/>
                <a:cs typeface="Arial"/>
                <a:sym typeface="Arial"/>
              </a:rPr>
              <a:t>Answer:</a:t>
            </a:r>
            <a:r>
              <a:rPr lang="en-GB" sz="4000" b="1" i="0" u="none" strike="noStrike" cap="none">
                <a:solidFill>
                  <a:srgbClr val="FFFFFF"/>
                </a:solidFill>
                <a:latin typeface="Arial"/>
                <a:ea typeface="Arial"/>
                <a:cs typeface="Arial"/>
                <a:sym typeface="Arial"/>
              </a:rPr>
              <a:t> How did you separate the information?</a:t>
            </a:r>
            <a:endParaRPr/>
          </a:p>
          <a:p>
            <a:pPr marL="0" marR="0" lvl="0" indent="0" algn="just" rtl="0">
              <a:lnSpc>
                <a:spcPct val="100000"/>
              </a:lnSpc>
              <a:spcBef>
                <a:spcPts val="2400"/>
              </a:spcBef>
              <a:spcAft>
                <a:spcPts val="0"/>
              </a:spcAft>
              <a:buClr>
                <a:schemeClr val="dk1"/>
              </a:buClr>
              <a:buSzPts val="4000"/>
              <a:buFont typeface="Calibri"/>
              <a:buNone/>
            </a:pPr>
            <a:endParaRPr sz="4000" b="0" i="0" u="none" strike="noStrike" cap="none">
              <a:solidFill>
                <a:srgbClr val="FFFFFF"/>
              </a:solidFill>
              <a:latin typeface="Arial"/>
              <a:ea typeface="Arial"/>
              <a:cs typeface="Arial"/>
              <a:sym typeface="Arial"/>
            </a:endParaRPr>
          </a:p>
        </p:txBody>
      </p:sp>
      <p:sp>
        <p:nvSpPr>
          <p:cNvPr id="291" name="Google Shape;291;p19"/>
          <p:cNvSpPr txBox="1"/>
          <p:nvPr/>
        </p:nvSpPr>
        <p:spPr>
          <a:xfrm>
            <a:off x="384175" y="162624"/>
            <a:ext cx="11591048" cy="862031"/>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Clr>
                <a:srgbClr val="FFFFFF"/>
              </a:buClr>
              <a:buSzPts val="4400"/>
              <a:buFont typeface="Arial"/>
              <a:buNone/>
            </a:pPr>
            <a:r>
              <a:rPr lang="en-GB" sz="4400" b="1" i="0" u="none" strike="noStrike" cap="none">
                <a:solidFill>
                  <a:srgbClr val="FFFFFF"/>
                </a:solidFill>
                <a:latin typeface="Arial"/>
                <a:ea typeface="Arial"/>
                <a:cs typeface="Arial"/>
                <a:sym typeface="Arial"/>
              </a:rPr>
              <a:t>06. Packing the Research Kit </a:t>
            </a:r>
            <a:endParaRPr sz="1200" b="0" i="0" u="none" strike="noStrike" cap="none">
              <a:solidFill>
                <a:srgbClr val="000000"/>
              </a:solidFill>
              <a:latin typeface="Calibri"/>
              <a:ea typeface="Calibri"/>
              <a:cs typeface="Calibri"/>
              <a:sym typeface="Calibri"/>
            </a:endParaRPr>
          </a:p>
        </p:txBody>
      </p:sp>
      <p:pic>
        <p:nvPicPr>
          <p:cNvPr id="292" name="Google Shape;292;p19" descr="Playbook with solid fill"/>
          <p:cNvPicPr preferRelativeResize="0"/>
          <p:nvPr/>
        </p:nvPicPr>
        <p:blipFill rotWithShape="1">
          <a:blip r:embed="rId4">
            <a:alphaModFix/>
          </a:blip>
          <a:srcRect/>
          <a:stretch/>
        </p:blipFill>
        <p:spPr>
          <a:xfrm>
            <a:off x="10888578" y="5625206"/>
            <a:ext cx="1134621" cy="113462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2"/>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103" name="Google Shape;103;p2"/>
          <p:cNvSpPr/>
          <p:nvPr/>
        </p:nvSpPr>
        <p:spPr>
          <a:xfrm>
            <a:off x="-12700" y="0"/>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600" b="1">
                <a:solidFill>
                  <a:schemeClr val="lt1"/>
                </a:solidFill>
                <a:latin typeface="Arial"/>
                <a:ea typeface="Arial"/>
                <a:cs typeface="Arial"/>
                <a:sym typeface="Arial"/>
              </a:rPr>
              <a:t>Course schedule</a:t>
            </a:r>
            <a:endParaRPr sz="3600" b="1">
              <a:solidFill>
                <a:schemeClr val="lt1"/>
              </a:solidFill>
              <a:latin typeface="Arial"/>
              <a:ea typeface="Arial"/>
              <a:cs typeface="Arial"/>
              <a:sym typeface="Arial"/>
            </a:endParaRPr>
          </a:p>
        </p:txBody>
      </p:sp>
      <p:sp>
        <p:nvSpPr>
          <p:cNvPr id="104" name="Google Shape;104;p2"/>
          <p:cNvSpPr/>
          <p:nvPr/>
        </p:nvSpPr>
        <p:spPr>
          <a:xfrm>
            <a:off x="600753" y="4886490"/>
            <a:ext cx="1154044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a:solidFill>
                  <a:srgbClr val="002060"/>
                </a:solidFill>
                <a:highlight>
                  <a:srgbClr val="FFFF00"/>
                </a:highlight>
                <a:latin typeface="Arial"/>
                <a:ea typeface="Arial"/>
                <a:cs typeface="Arial"/>
                <a:sym typeface="Arial"/>
              </a:rPr>
              <a:t>Certificate:</a:t>
            </a:r>
            <a:r>
              <a:rPr lang="en-GB" sz="2800" b="1">
                <a:solidFill>
                  <a:schemeClr val="lt1"/>
                </a:solidFill>
                <a:latin typeface="Arial"/>
                <a:ea typeface="Arial"/>
                <a:cs typeface="Arial"/>
                <a:sym typeface="Arial"/>
              </a:rPr>
              <a:t> at least </a:t>
            </a:r>
            <a:r>
              <a:rPr lang="en-GB" sz="2800" b="1">
                <a:solidFill>
                  <a:srgbClr val="FFFF00"/>
                </a:solidFill>
                <a:latin typeface="Arial"/>
                <a:ea typeface="Arial"/>
                <a:cs typeface="Arial"/>
                <a:sym typeface="Arial"/>
              </a:rPr>
              <a:t>80%</a:t>
            </a:r>
            <a:r>
              <a:rPr lang="en-GB" sz="2800" b="1">
                <a:solidFill>
                  <a:schemeClr val="lt1"/>
                </a:solidFill>
                <a:latin typeface="Arial"/>
                <a:ea typeface="Arial"/>
                <a:cs typeface="Arial"/>
                <a:sym typeface="Arial"/>
              </a:rPr>
              <a:t> of the in-person sessions attendance.</a:t>
            </a:r>
            <a:endParaRPr sz="2800" b="1">
              <a:solidFill>
                <a:schemeClr val="lt1"/>
              </a:solidFill>
              <a:latin typeface="Arial"/>
              <a:ea typeface="Arial"/>
              <a:cs typeface="Arial"/>
              <a:sym typeface="Arial"/>
            </a:endParaRPr>
          </a:p>
        </p:txBody>
      </p:sp>
      <p:pic>
        <p:nvPicPr>
          <p:cNvPr id="105" name="Google Shape;105;p2"/>
          <p:cNvPicPr preferRelativeResize="0"/>
          <p:nvPr/>
        </p:nvPicPr>
        <p:blipFill rotWithShape="1">
          <a:blip r:embed="rId4">
            <a:alphaModFix/>
          </a:blip>
          <a:srcRect/>
          <a:stretch/>
        </p:blipFill>
        <p:spPr>
          <a:xfrm>
            <a:off x="600753" y="738554"/>
            <a:ext cx="10626049" cy="4055397"/>
          </a:xfrm>
          <a:prstGeom prst="rect">
            <a:avLst/>
          </a:prstGeom>
          <a:noFill/>
          <a:ln>
            <a:noFill/>
          </a:ln>
        </p:spPr>
      </p:pic>
      <p:sp>
        <p:nvSpPr>
          <p:cNvPr id="106" name="Google Shape;106;p2"/>
          <p:cNvSpPr/>
          <p:nvPr/>
        </p:nvSpPr>
        <p:spPr>
          <a:xfrm flipH="1">
            <a:off x="10465492" y="1531563"/>
            <a:ext cx="854855" cy="439947"/>
          </a:xfrm>
          <a:prstGeom prst="rightArrow">
            <a:avLst>
              <a:gd name="adj1" fmla="val 50000"/>
              <a:gd name="adj2" fmla="val 50000"/>
            </a:avLst>
          </a:prstGeom>
          <a:solidFill>
            <a:srgbClr val="FF0000"/>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297" name="Google Shape;297;p20"/>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298" name="Google Shape;298;p20"/>
          <p:cNvSpPr/>
          <p:nvPr/>
        </p:nvSpPr>
        <p:spPr>
          <a:xfrm>
            <a:off x="231359" y="1034827"/>
            <a:ext cx="11880812" cy="255454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i="0" u="none" strike="noStrike" cap="none">
                <a:solidFill>
                  <a:srgbClr val="92D050"/>
                </a:solidFill>
                <a:latin typeface="Arial"/>
                <a:ea typeface="Arial"/>
                <a:cs typeface="Arial"/>
                <a:sym typeface="Arial"/>
              </a:rPr>
              <a:t>Answer: </a:t>
            </a:r>
            <a:r>
              <a:rPr lang="en-GB" sz="4000" b="1" i="0" u="none" strike="noStrike" cap="none">
                <a:solidFill>
                  <a:srgbClr val="FFFFFF"/>
                </a:solidFill>
                <a:latin typeface="Arial"/>
                <a:ea typeface="Arial"/>
                <a:cs typeface="Arial"/>
                <a:sym typeface="Arial"/>
              </a:rPr>
              <a:t>How did you separate the information?</a:t>
            </a:r>
            <a:endParaRPr/>
          </a:p>
          <a:p>
            <a:pPr marL="0" marR="0" lvl="0" indent="0" algn="just" rtl="0">
              <a:lnSpc>
                <a:spcPct val="100000"/>
              </a:lnSpc>
              <a:spcBef>
                <a:spcPts val="2400"/>
              </a:spcBef>
              <a:spcAft>
                <a:spcPts val="0"/>
              </a:spcAft>
              <a:buClr>
                <a:srgbClr val="FFFFFF"/>
              </a:buClr>
              <a:buSzPts val="4000"/>
              <a:buFont typeface="Arial"/>
              <a:buNone/>
            </a:pPr>
            <a:r>
              <a:rPr lang="en-GB" sz="4000" b="1" i="0" u="none" strike="noStrike" cap="none">
                <a:solidFill>
                  <a:srgbClr val="FFFFFF"/>
                </a:solidFill>
                <a:latin typeface="Arial"/>
                <a:ea typeface="Arial"/>
                <a:cs typeface="Arial"/>
                <a:sym typeface="Arial"/>
              </a:rPr>
              <a:t> </a:t>
            </a:r>
            <a:endParaRPr/>
          </a:p>
          <a:p>
            <a:pPr marL="0" marR="0" lvl="0" indent="0" algn="just" rtl="0">
              <a:lnSpc>
                <a:spcPct val="100000"/>
              </a:lnSpc>
              <a:spcBef>
                <a:spcPts val="2400"/>
              </a:spcBef>
              <a:spcAft>
                <a:spcPts val="0"/>
              </a:spcAft>
              <a:buClr>
                <a:schemeClr val="dk1"/>
              </a:buClr>
              <a:buSzPts val="4000"/>
              <a:buFont typeface="Calibri"/>
              <a:buNone/>
            </a:pPr>
            <a:endParaRPr sz="4000" b="0" i="0" u="none" strike="noStrike" cap="none">
              <a:solidFill>
                <a:srgbClr val="FFFFFF"/>
              </a:solidFill>
              <a:latin typeface="Arial"/>
              <a:ea typeface="Arial"/>
              <a:cs typeface="Arial"/>
              <a:sym typeface="Arial"/>
            </a:endParaRPr>
          </a:p>
        </p:txBody>
      </p:sp>
      <p:sp>
        <p:nvSpPr>
          <p:cNvPr id="299" name="Google Shape;299;p20"/>
          <p:cNvSpPr txBox="1"/>
          <p:nvPr/>
        </p:nvSpPr>
        <p:spPr>
          <a:xfrm>
            <a:off x="384175" y="162624"/>
            <a:ext cx="11591048" cy="862031"/>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Clr>
                <a:srgbClr val="FFFFFF"/>
              </a:buClr>
              <a:buSzPts val="4400"/>
              <a:buFont typeface="Arial"/>
              <a:buNone/>
            </a:pPr>
            <a:r>
              <a:rPr lang="en-GB" sz="4400" b="1" i="0" u="none" strike="noStrike" cap="none">
                <a:solidFill>
                  <a:srgbClr val="FFFFFF"/>
                </a:solidFill>
                <a:latin typeface="Arial"/>
                <a:ea typeface="Arial"/>
                <a:cs typeface="Arial"/>
                <a:sym typeface="Arial"/>
              </a:rPr>
              <a:t>06. Packing the Research Kit </a:t>
            </a:r>
            <a:endParaRPr sz="1200" b="0" i="0" u="none" strike="noStrike" cap="none">
              <a:solidFill>
                <a:srgbClr val="000000"/>
              </a:solidFill>
              <a:latin typeface="Calibri"/>
              <a:ea typeface="Calibri"/>
              <a:cs typeface="Calibri"/>
              <a:sym typeface="Calibri"/>
            </a:endParaRPr>
          </a:p>
        </p:txBody>
      </p:sp>
      <p:pic>
        <p:nvPicPr>
          <p:cNvPr id="300" name="Google Shape;300;p20" descr="Playbook with solid fill"/>
          <p:cNvPicPr preferRelativeResize="0"/>
          <p:nvPr/>
        </p:nvPicPr>
        <p:blipFill rotWithShape="1">
          <a:blip r:embed="rId4">
            <a:alphaModFix/>
          </a:blip>
          <a:srcRect/>
          <a:stretch/>
        </p:blipFill>
        <p:spPr>
          <a:xfrm>
            <a:off x="10888578" y="5625206"/>
            <a:ext cx="1134621" cy="1134621"/>
          </a:xfrm>
          <a:prstGeom prst="rect">
            <a:avLst/>
          </a:prstGeom>
          <a:noFill/>
          <a:ln>
            <a:noFill/>
          </a:ln>
        </p:spPr>
      </p:pic>
      <p:sp>
        <p:nvSpPr>
          <p:cNvPr id="301" name="Google Shape;301;p20"/>
          <p:cNvSpPr txBox="1"/>
          <p:nvPr/>
        </p:nvSpPr>
        <p:spPr>
          <a:xfrm>
            <a:off x="231359" y="1859258"/>
            <a:ext cx="8281270" cy="156966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i="0">
                <a:solidFill>
                  <a:srgbClr val="FFFF00"/>
                </a:solidFill>
                <a:latin typeface="Arial"/>
                <a:ea typeface="Arial"/>
                <a:cs typeface="Arial"/>
                <a:sym typeface="Arial"/>
              </a:rPr>
              <a:t>Character (Text Label):</a:t>
            </a:r>
            <a:endParaRPr/>
          </a:p>
          <a:p>
            <a:pPr marL="0" marR="0" lvl="0" indent="-152400" algn="l" rtl="0">
              <a:spcBef>
                <a:spcPts val="0"/>
              </a:spcBef>
              <a:spcAft>
                <a:spcPts val="0"/>
              </a:spcAft>
              <a:buClr>
                <a:srgbClr val="E2E2E5"/>
              </a:buClr>
              <a:buSzPts val="2400"/>
              <a:buFont typeface="Arial"/>
              <a:buChar char="•"/>
            </a:pPr>
            <a:r>
              <a:rPr lang="en-GB" sz="2400" i="0">
                <a:solidFill>
                  <a:srgbClr val="E2E2E5"/>
                </a:solidFill>
                <a:latin typeface="Arial"/>
                <a:ea typeface="Arial"/>
                <a:cs typeface="Arial"/>
                <a:sym typeface="Arial"/>
              </a:rPr>
              <a:t> Mission Name: "Isla R-borea Expedition"</a:t>
            </a:r>
            <a:endParaRPr/>
          </a:p>
          <a:p>
            <a:pPr marL="0" marR="0" lvl="0" indent="-152400" algn="l" rtl="0">
              <a:spcBef>
                <a:spcPts val="0"/>
              </a:spcBef>
              <a:spcAft>
                <a:spcPts val="0"/>
              </a:spcAft>
              <a:buClr>
                <a:srgbClr val="E2E2E5"/>
              </a:buClr>
              <a:buSzPts val="2400"/>
              <a:buFont typeface="Arial"/>
              <a:buChar char="•"/>
            </a:pPr>
            <a:r>
              <a:rPr lang="en-GB" sz="2400" i="0">
                <a:solidFill>
                  <a:srgbClr val="E2E2E5"/>
                </a:solidFill>
                <a:latin typeface="Arial"/>
                <a:ea typeface="Arial"/>
                <a:cs typeface="Arial"/>
                <a:sym typeface="Arial"/>
              </a:rPr>
              <a:t> Lead Scientist: "Dr. Eva Rostova“ </a:t>
            </a:r>
            <a:endParaRPr/>
          </a:p>
          <a:p>
            <a:pPr marL="0" marR="0" lvl="0" indent="-152400" algn="l" rtl="0">
              <a:spcBef>
                <a:spcPts val="0"/>
              </a:spcBef>
              <a:spcAft>
                <a:spcPts val="0"/>
              </a:spcAft>
              <a:buClr>
                <a:srgbClr val="E2E2E5"/>
              </a:buClr>
              <a:buSzPts val="2400"/>
              <a:buFont typeface="Arial"/>
              <a:buChar char="•"/>
            </a:pPr>
            <a:r>
              <a:rPr lang="en-GB" sz="2400" i="0">
                <a:solidFill>
                  <a:srgbClr val="E2E2E5"/>
                </a:solidFill>
                <a:latin typeface="Arial"/>
                <a:ea typeface="Arial"/>
                <a:cs typeface="Arial"/>
                <a:sym typeface="Arial"/>
              </a:rPr>
              <a:t> Primary Objective: "Map biomass distribution"</a:t>
            </a:r>
            <a:endParaRPr/>
          </a:p>
        </p:txBody>
      </p:sp>
      <p:sp>
        <p:nvSpPr>
          <p:cNvPr id="302" name="Google Shape;302;p20"/>
          <p:cNvSpPr txBox="1"/>
          <p:nvPr/>
        </p:nvSpPr>
        <p:spPr>
          <a:xfrm>
            <a:off x="6643327" y="2099939"/>
            <a:ext cx="6825724" cy="156966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i="0">
                <a:solidFill>
                  <a:srgbClr val="FFFF00"/>
                </a:solidFill>
                <a:latin typeface="Arial"/>
                <a:ea typeface="Arial"/>
                <a:cs typeface="Arial"/>
                <a:sym typeface="Arial"/>
              </a:rPr>
              <a:t>Logical (Yes/No Switch) :</a:t>
            </a:r>
            <a:endParaRPr/>
          </a:p>
          <a:p>
            <a:pPr marL="0" marR="0" lvl="0" indent="-152400" algn="l" rtl="0">
              <a:spcBef>
                <a:spcPts val="0"/>
              </a:spcBef>
              <a:spcAft>
                <a:spcPts val="0"/>
              </a:spcAft>
              <a:buClr>
                <a:srgbClr val="E2E2E5"/>
              </a:buClr>
              <a:buSzPts val="2400"/>
              <a:buFont typeface="Arial"/>
              <a:buChar char="•"/>
            </a:pPr>
            <a:r>
              <a:rPr lang="en-GB" sz="2400" i="0">
                <a:solidFill>
                  <a:srgbClr val="E2E2E5"/>
                </a:solidFill>
                <a:latin typeface="Arial"/>
                <a:ea typeface="Arial"/>
                <a:cs typeface="Arial"/>
                <a:sym typeface="Arial"/>
              </a:rPr>
              <a:t> Helicopter Transport Confirmed: TRUE</a:t>
            </a:r>
            <a:endParaRPr/>
          </a:p>
          <a:p>
            <a:pPr marL="0" marR="0" lvl="0" indent="-152400" algn="l" rtl="0">
              <a:spcBef>
                <a:spcPts val="0"/>
              </a:spcBef>
              <a:spcAft>
                <a:spcPts val="0"/>
              </a:spcAft>
              <a:buClr>
                <a:srgbClr val="E2E2E5"/>
              </a:buClr>
              <a:buSzPts val="2400"/>
              <a:buFont typeface="Arial"/>
              <a:buChar char="•"/>
            </a:pPr>
            <a:r>
              <a:rPr lang="en-GB" sz="2400" i="0">
                <a:solidFill>
                  <a:srgbClr val="E2E2E5"/>
                </a:solidFill>
                <a:latin typeface="Arial"/>
                <a:ea typeface="Arial"/>
                <a:cs typeface="Arial"/>
                <a:sym typeface="Arial"/>
              </a:rPr>
              <a:t> High-Risk Weather Forecast: FALSE</a:t>
            </a:r>
            <a:endParaRPr/>
          </a:p>
          <a:p>
            <a:pPr marL="0" marR="0" lvl="0" indent="-152400" algn="l" rtl="0">
              <a:spcBef>
                <a:spcPts val="0"/>
              </a:spcBef>
              <a:spcAft>
                <a:spcPts val="0"/>
              </a:spcAft>
              <a:buClr>
                <a:srgbClr val="E2E2E5"/>
              </a:buClr>
              <a:buSzPts val="2400"/>
              <a:buFont typeface="Arial"/>
              <a:buChar char="•"/>
            </a:pPr>
            <a:r>
              <a:rPr lang="en-GB" sz="2400" i="0">
                <a:solidFill>
                  <a:srgbClr val="E2E2E5"/>
                </a:solidFill>
                <a:latin typeface="Arial"/>
                <a:ea typeface="Arial"/>
                <a:cs typeface="Arial"/>
                <a:sym typeface="Arial"/>
              </a:rPr>
              <a:t> Satellite Uplink Active: TRUE</a:t>
            </a:r>
            <a:endParaRPr/>
          </a:p>
        </p:txBody>
      </p:sp>
      <p:sp>
        <p:nvSpPr>
          <p:cNvPr id="303" name="Google Shape;303;p20"/>
          <p:cNvSpPr txBox="1"/>
          <p:nvPr/>
        </p:nvSpPr>
        <p:spPr>
          <a:xfrm>
            <a:off x="333375" y="3898344"/>
            <a:ext cx="7580841" cy="19389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i="0">
                <a:solidFill>
                  <a:srgbClr val="FFFF00"/>
                </a:solidFill>
                <a:latin typeface="Arial"/>
                <a:ea typeface="Arial"/>
                <a:cs typeface="Arial"/>
                <a:sym typeface="Arial"/>
              </a:rPr>
              <a:t>Numeric (Numbers):</a:t>
            </a:r>
            <a:endParaRPr/>
          </a:p>
          <a:p>
            <a:pPr marL="0" marR="0" lvl="0" indent="-152400" algn="l" rtl="0">
              <a:spcBef>
                <a:spcPts val="0"/>
              </a:spcBef>
              <a:spcAft>
                <a:spcPts val="0"/>
              </a:spcAft>
              <a:buClr>
                <a:srgbClr val="E2E2E5"/>
              </a:buClr>
              <a:buSzPts val="2400"/>
              <a:buFont typeface="Arial"/>
              <a:buChar char="•"/>
            </a:pPr>
            <a:r>
              <a:rPr lang="en-GB" sz="2400" i="0">
                <a:solidFill>
                  <a:srgbClr val="E2E2E5"/>
                </a:solidFill>
                <a:latin typeface="Arial"/>
                <a:ea typeface="Arial"/>
                <a:cs typeface="Arial"/>
                <a:sym typeface="Arial"/>
              </a:rPr>
              <a:t> Number of Team Members: 5</a:t>
            </a:r>
            <a:endParaRPr/>
          </a:p>
          <a:p>
            <a:pPr marL="0" marR="0" lvl="0" indent="-152400" algn="l" rtl="0">
              <a:spcBef>
                <a:spcPts val="0"/>
              </a:spcBef>
              <a:spcAft>
                <a:spcPts val="0"/>
              </a:spcAft>
              <a:buClr>
                <a:srgbClr val="E2E2E5"/>
              </a:buClr>
              <a:buSzPts val="2400"/>
              <a:buFont typeface="Arial"/>
              <a:buChar char="•"/>
            </a:pPr>
            <a:r>
              <a:rPr lang="en-GB" sz="2400" i="0">
                <a:solidFill>
                  <a:srgbClr val="E2E2E5"/>
                </a:solidFill>
                <a:latin typeface="Arial"/>
                <a:ea typeface="Arial"/>
                <a:cs typeface="Arial"/>
                <a:sym typeface="Arial"/>
              </a:rPr>
              <a:t> Expedition Duration </a:t>
            </a:r>
            <a:r>
              <a:rPr lang="en-GB" sz="2400">
                <a:solidFill>
                  <a:srgbClr val="E2E2E5"/>
                </a:solidFill>
                <a:latin typeface="Arial"/>
                <a:ea typeface="Arial"/>
                <a:cs typeface="Arial"/>
                <a:sym typeface="Arial"/>
              </a:rPr>
              <a:t>in </a:t>
            </a:r>
            <a:r>
              <a:rPr lang="en-GB" sz="2400" i="0">
                <a:solidFill>
                  <a:srgbClr val="E2E2E5"/>
                </a:solidFill>
                <a:latin typeface="Arial"/>
                <a:ea typeface="Arial"/>
                <a:cs typeface="Arial"/>
                <a:sym typeface="Arial"/>
              </a:rPr>
              <a:t>days: 14</a:t>
            </a:r>
            <a:endParaRPr/>
          </a:p>
          <a:p>
            <a:pPr marL="0" marR="0" lvl="0" indent="-152400" algn="l" rtl="0">
              <a:spcBef>
                <a:spcPts val="0"/>
              </a:spcBef>
              <a:spcAft>
                <a:spcPts val="0"/>
              </a:spcAft>
              <a:buClr>
                <a:srgbClr val="E2E2E5"/>
              </a:buClr>
              <a:buSzPts val="2400"/>
              <a:buFont typeface="Arial"/>
              <a:buChar char="•"/>
            </a:pPr>
            <a:r>
              <a:rPr lang="en-GB" sz="2400" i="0">
                <a:solidFill>
                  <a:srgbClr val="E2E2E5"/>
                </a:solidFill>
                <a:latin typeface="Arial"/>
                <a:ea typeface="Arial"/>
                <a:cs typeface="Arial"/>
                <a:sym typeface="Arial"/>
              </a:rPr>
              <a:t> Target Altitude for Camp in meters: 850.5</a:t>
            </a:r>
            <a:endParaRPr/>
          </a:p>
          <a:p>
            <a:pPr marL="0" marR="0" lvl="0" indent="-152400" algn="l" rtl="0">
              <a:spcBef>
                <a:spcPts val="0"/>
              </a:spcBef>
              <a:spcAft>
                <a:spcPts val="0"/>
              </a:spcAft>
              <a:buClr>
                <a:srgbClr val="E2E2E5"/>
              </a:buClr>
              <a:buSzPts val="2400"/>
              <a:buFont typeface="Arial"/>
              <a:buChar char="•"/>
            </a:pPr>
            <a:r>
              <a:rPr lang="en-GB" sz="2400" i="0">
                <a:solidFill>
                  <a:srgbClr val="E2E2E5"/>
                </a:solidFill>
                <a:latin typeface="Arial"/>
                <a:ea typeface="Arial"/>
                <a:cs typeface="Arial"/>
                <a:sym typeface="Arial"/>
              </a:rPr>
              <a:t> Critical pH Threshold: 6.5</a:t>
            </a:r>
            <a:endParaRPr/>
          </a:p>
        </p:txBody>
      </p:sp>
      <p:sp>
        <p:nvSpPr>
          <p:cNvPr id="304" name="Google Shape;304;p20"/>
          <p:cNvSpPr txBox="1"/>
          <p:nvPr/>
        </p:nvSpPr>
        <p:spPr>
          <a:xfrm>
            <a:off x="6096000" y="4253513"/>
            <a:ext cx="5959974" cy="156966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i="0" dirty="0">
                <a:solidFill>
                  <a:srgbClr val="FFFF00"/>
                </a:solidFill>
                <a:latin typeface="Arial"/>
                <a:ea typeface="Arial"/>
                <a:cs typeface="Arial"/>
                <a:sym typeface="Arial"/>
              </a:rPr>
              <a:t>Factor (Categories):</a:t>
            </a:r>
            <a:endParaRPr dirty="0"/>
          </a:p>
          <a:p>
            <a:pPr marL="0" marR="0" lvl="0" indent="-152400" algn="l" rtl="0">
              <a:spcBef>
                <a:spcPts val="0"/>
              </a:spcBef>
              <a:spcAft>
                <a:spcPts val="0"/>
              </a:spcAft>
              <a:buClr>
                <a:srgbClr val="E2E2E5"/>
              </a:buClr>
              <a:buSzPts val="2400"/>
              <a:buFont typeface="Arial"/>
              <a:buChar char="•"/>
            </a:pPr>
            <a:r>
              <a:rPr lang="en-GB" sz="2400" i="0" dirty="0">
                <a:solidFill>
                  <a:srgbClr val="E2E2E5"/>
                </a:solidFill>
                <a:latin typeface="Arial"/>
                <a:ea typeface="Arial"/>
                <a:cs typeface="Arial"/>
                <a:sym typeface="Arial"/>
              </a:rPr>
              <a:t> Current Threat Level: Medium</a:t>
            </a:r>
            <a:endParaRPr dirty="0"/>
          </a:p>
          <a:p>
            <a:pPr marL="0" marR="0" lvl="0" indent="-152400" algn="l" rtl="0">
              <a:spcBef>
                <a:spcPts val="0"/>
              </a:spcBef>
              <a:spcAft>
                <a:spcPts val="0"/>
              </a:spcAft>
              <a:buClr>
                <a:srgbClr val="E2E2E5"/>
              </a:buClr>
              <a:buSzPts val="2400"/>
              <a:buFont typeface="Arial"/>
              <a:buChar char="•"/>
            </a:pPr>
            <a:r>
              <a:rPr lang="en-GB" sz="2400" i="0" dirty="0">
                <a:solidFill>
                  <a:srgbClr val="E2E2E5"/>
                </a:solidFill>
                <a:latin typeface="Arial"/>
                <a:ea typeface="Arial"/>
                <a:cs typeface="Arial"/>
                <a:sym typeface="Arial"/>
              </a:rPr>
              <a:t> Landing Zone Altitude: Low</a:t>
            </a:r>
            <a:endParaRPr dirty="0"/>
          </a:p>
          <a:p>
            <a:pPr marL="0" marR="0" lvl="0" indent="-152400" algn="l" rtl="0">
              <a:spcBef>
                <a:spcPts val="0"/>
              </a:spcBef>
              <a:spcAft>
                <a:spcPts val="0"/>
              </a:spcAft>
              <a:buClr>
                <a:srgbClr val="E2E2E5"/>
              </a:buClr>
              <a:buSzPts val="2400"/>
              <a:buFont typeface="Arial"/>
              <a:buChar char="•"/>
            </a:pPr>
            <a:r>
              <a:rPr lang="en-GB" sz="2400" i="0" dirty="0">
                <a:solidFill>
                  <a:srgbClr val="E2E2E5"/>
                </a:solidFill>
                <a:latin typeface="Arial"/>
                <a:ea typeface="Arial"/>
                <a:cs typeface="Arial"/>
                <a:sym typeface="Arial"/>
              </a:rPr>
              <a:t> Expected Cloud Cover: High</a:t>
            </a: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pic>
        <p:nvPicPr>
          <p:cNvPr id="309" name="Google Shape;309;p21"/>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310" name="Google Shape;310;p21"/>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B0F0"/>
              </a:buClr>
              <a:buSzPts val="4000"/>
              <a:buFont typeface="Arial"/>
              <a:buNone/>
            </a:pPr>
            <a:r>
              <a:rPr lang="en-GB" sz="4000" b="1" i="0" u="none" strike="noStrike" cap="none">
                <a:solidFill>
                  <a:srgbClr val="00B0F0"/>
                </a:solidFill>
                <a:latin typeface="Arial"/>
                <a:ea typeface="Arial"/>
                <a:cs typeface="Arial"/>
                <a:sym typeface="Arial"/>
              </a:rPr>
              <a:t>The Bridge:</a:t>
            </a:r>
            <a:r>
              <a:rPr lang="en-GB" sz="4000" b="1" i="0" u="none" strike="noStrike" cap="none">
                <a:solidFill>
                  <a:srgbClr val="FFFFFF"/>
                </a:solidFill>
                <a:latin typeface="Arial"/>
                <a:ea typeface="Arial"/>
                <a:cs typeface="Arial"/>
                <a:sym typeface="Arial"/>
              </a:rPr>
              <a:t> </a:t>
            </a:r>
            <a:endParaRPr/>
          </a:p>
          <a:p>
            <a:pPr marL="0" marR="0" lvl="0" indent="0" algn="just" rtl="0">
              <a:lnSpc>
                <a:spcPct val="100000"/>
              </a:lnSpc>
              <a:spcBef>
                <a:spcPts val="2400"/>
              </a:spcBef>
              <a:spcAft>
                <a:spcPts val="0"/>
              </a:spcAft>
              <a:buClr>
                <a:schemeClr val="dk1"/>
              </a:buClr>
              <a:buSzPts val="4000"/>
              <a:buFont typeface="Calibri"/>
              <a:buNone/>
            </a:pPr>
            <a:endParaRPr sz="4000" b="0" i="0" u="none" strike="noStrike" cap="none">
              <a:solidFill>
                <a:srgbClr val="FFFFFF"/>
              </a:solidFill>
              <a:latin typeface="Arial"/>
              <a:ea typeface="Arial"/>
              <a:cs typeface="Arial"/>
              <a:sym typeface="Arial"/>
            </a:endParaRPr>
          </a:p>
        </p:txBody>
      </p:sp>
      <p:sp>
        <p:nvSpPr>
          <p:cNvPr id="311" name="Google Shape;311;p21"/>
          <p:cNvSpPr txBox="1"/>
          <p:nvPr/>
        </p:nvSpPr>
        <p:spPr>
          <a:xfrm>
            <a:off x="384175" y="162624"/>
            <a:ext cx="11591048" cy="862031"/>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Clr>
                <a:srgbClr val="FFFFFF"/>
              </a:buClr>
              <a:buSzPts val="4400"/>
              <a:buFont typeface="Arial"/>
              <a:buNone/>
            </a:pPr>
            <a:r>
              <a:rPr lang="en-GB" sz="4400" b="1" i="0" u="none" strike="noStrike" cap="none">
                <a:solidFill>
                  <a:srgbClr val="FFFFFF"/>
                </a:solidFill>
                <a:latin typeface="Arial"/>
                <a:ea typeface="Arial"/>
                <a:cs typeface="Arial"/>
                <a:sym typeface="Arial"/>
              </a:rPr>
              <a:t>06. Packing the Research Kit </a:t>
            </a:r>
            <a:endParaRPr sz="1200" b="0" i="0" u="none" strike="noStrike" cap="none">
              <a:solidFill>
                <a:srgbClr val="000000"/>
              </a:solidFill>
              <a:latin typeface="Calibri"/>
              <a:ea typeface="Calibri"/>
              <a:cs typeface="Calibri"/>
              <a:sym typeface="Calibri"/>
            </a:endParaRPr>
          </a:p>
        </p:txBody>
      </p:sp>
      <p:pic>
        <p:nvPicPr>
          <p:cNvPr id="312" name="Google Shape;312;p21"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313" name="Google Shape;313;p21"/>
          <p:cNvSpPr/>
          <p:nvPr/>
        </p:nvSpPr>
        <p:spPr>
          <a:xfrm>
            <a:off x="384175" y="1886977"/>
            <a:ext cx="10813596" cy="1015663"/>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lt1"/>
              </a:buClr>
              <a:buSzPts val="3200"/>
              <a:buFont typeface="Arial"/>
              <a:buNone/>
            </a:pPr>
            <a:r>
              <a:rPr lang="en-GB" sz="3200" b="1">
                <a:solidFill>
                  <a:schemeClr val="lt1"/>
                </a:solidFill>
                <a:latin typeface="Arial"/>
                <a:ea typeface="Arial"/>
                <a:cs typeface="Arial"/>
                <a:sym typeface="Arial"/>
              </a:rPr>
              <a:t>What is a variable in R? </a:t>
            </a:r>
            <a:r>
              <a:rPr lang="en-GB" sz="2800" b="1">
                <a:solidFill>
                  <a:schemeClr val="lt1"/>
                </a:solidFill>
                <a:latin typeface="Arial"/>
                <a:ea typeface="Arial"/>
                <a:cs typeface="Arial"/>
                <a:sym typeface="Arial"/>
              </a:rPr>
              <a:t>Named container that stores data</a:t>
            </a:r>
            <a:endParaRPr sz="2800" b="1">
              <a:solidFill>
                <a:schemeClr val="lt1"/>
              </a:solidFill>
              <a:latin typeface="Arial"/>
              <a:ea typeface="Arial"/>
              <a:cs typeface="Arial"/>
              <a:sym typeface="Arial"/>
            </a:endParaRPr>
          </a:p>
          <a:p>
            <a:pPr marL="914400" marR="0" lvl="2" indent="0" algn="l" rtl="0">
              <a:spcBef>
                <a:spcPts val="0"/>
              </a:spcBef>
              <a:spcAft>
                <a:spcPts val="0"/>
              </a:spcAft>
              <a:buNone/>
            </a:pPr>
            <a:r>
              <a:rPr lang="en-GB" sz="2800" b="1" i="0" u="none" strike="noStrike" cap="none">
                <a:solidFill>
                  <a:schemeClr val="lt1"/>
                </a:solidFill>
                <a:latin typeface="Arial"/>
                <a:ea typeface="Arial"/>
                <a:cs typeface="Arial"/>
                <a:sym typeface="Arial"/>
              </a:rPr>
              <a:t>Example: </a:t>
            </a:r>
            <a:r>
              <a:rPr lang="en-GB" sz="2800" b="1" i="0" u="none" strike="noStrike" cap="none">
                <a:solidFill>
                  <a:srgbClr val="FFFF00"/>
                </a:solidFill>
                <a:latin typeface="Courier New"/>
                <a:ea typeface="Courier New"/>
                <a:cs typeface="Courier New"/>
                <a:sym typeface="Courier New"/>
              </a:rPr>
              <a:t>x &lt;− 5</a:t>
            </a:r>
            <a:endParaRPr/>
          </a:p>
        </p:txBody>
      </p:sp>
      <p:sp>
        <p:nvSpPr>
          <p:cNvPr id="314" name="Google Shape;314;p21"/>
          <p:cNvSpPr/>
          <p:nvPr/>
        </p:nvSpPr>
        <p:spPr>
          <a:xfrm>
            <a:off x="539973" y="2964742"/>
            <a:ext cx="9084025" cy="3970318"/>
          </a:xfrm>
          <a:prstGeom prst="rect">
            <a:avLst/>
          </a:prstGeom>
          <a:noFill/>
          <a:ln>
            <a:noFill/>
          </a:ln>
        </p:spPr>
        <p:txBody>
          <a:bodyPr spcFirstLastPara="1" wrap="square" lIns="91425" tIns="45700" rIns="91425" bIns="45700" anchor="ctr" anchorCtr="0">
            <a:spAutoFit/>
          </a:bodyPr>
          <a:lstStyle/>
          <a:p>
            <a:pPr marL="0" marR="0" lvl="0" indent="0" algn="l" rtl="0">
              <a:lnSpc>
                <a:spcPct val="150000"/>
              </a:lnSpc>
              <a:spcBef>
                <a:spcPts val="0"/>
              </a:spcBef>
              <a:spcAft>
                <a:spcPts val="0"/>
              </a:spcAft>
              <a:buNone/>
            </a:pPr>
            <a:r>
              <a:rPr lang="en-GB" sz="2800" b="1">
                <a:solidFill>
                  <a:schemeClr val="lt1"/>
                </a:solidFill>
                <a:latin typeface="Arial"/>
                <a:ea typeface="Arial"/>
                <a:cs typeface="Arial"/>
                <a:sym typeface="Arial"/>
              </a:rPr>
              <a:t>What are data types in R?</a:t>
            </a:r>
            <a:endParaRPr/>
          </a:p>
          <a:p>
            <a:pPr marL="457200" marR="0" lvl="1" indent="-177800" algn="l" rtl="0">
              <a:lnSpc>
                <a:spcPct val="150000"/>
              </a:lnSpc>
              <a:spcBef>
                <a:spcPts val="0"/>
              </a:spcBef>
              <a:spcAft>
                <a:spcPts val="0"/>
              </a:spcAft>
              <a:buClr>
                <a:schemeClr val="lt1"/>
              </a:buClr>
              <a:buSzPts val="2800"/>
              <a:buFont typeface="Arial"/>
              <a:buChar char="•"/>
            </a:pPr>
            <a:r>
              <a:rPr lang="en-GB" sz="2800" b="1" i="0" u="none" strike="noStrike" cap="none">
                <a:solidFill>
                  <a:schemeClr val="lt1"/>
                </a:solidFill>
                <a:latin typeface="Arial"/>
                <a:ea typeface="Arial"/>
                <a:cs typeface="Arial"/>
                <a:sym typeface="Arial"/>
              </a:rPr>
              <a:t> </a:t>
            </a:r>
            <a:r>
              <a:rPr lang="en-GB" sz="2800" b="1" i="0" u="none" strike="noStrike" cap="none">
                <a:solidFill>
                  <a:srgbClr val="FFFF00"/>
                </a:solidFill>
                <a:latin typeface="Arial"/>
                <a:ea typeface="Arial"/>
                <a:cs typeface="Arial"/>
                <a:sym typeface="Arial"/>
              </a:rPr>
              <a:t>character:</a:t>
            </a:r>
            <a:r>
              <a:rPr lang="en-GB" sz="2800" b="1" i="0" u="none" strike="noStrike" cap="none">
                <a:solidFill>
                  <a:schemeClr val="lt1"/>
                </a:solidFill>
                <a:latin typeface="Arial"/>
                <a:ea typeface="Arial"/>
                <a:cs typeface="Arial"/>
                <a:sym typeface="Arial"/>
              </a:rPr>
              <a:t> text strings (e.g., "Hello")  </a:t>
            </a:r>
            <a:endParaRPr/>
          </a:p>
          <a:p>
            <a:pPr marL="457200" marR="0" lvl="1" indent="-177800" algn="l" rtl="0">
              <a:lnSpc>
                <a:spcPct val="150000"/>
              </a:lnSpc>
              <a:spcBef>
                <a:spcPts val="0"/>
              </a:spcBef>
              <a:spcAft>
                <a:spcPts val="0"/>
              </a:spcAft>
              <a:buClr>
                <a:schemeClr val="lt1"/>
              </a:buClr>
              <a:buSzPts val="2800"/>
              <a:buFont typeface="Arial"/>
              <a:buChar char="•"/>
            </a:pPr>
            <a:r>
              <a:rPr lang="en-GB" sz="2800" b="1" i="0" u="none" strike="noStrike" cap="none">
                <a:solidFill>
                  <a:schemeClr val="lt1"/>
                </a:solidFill>
                <a:latin typeface="Arial"/>
                <a:ea typeface="Arial"/>
                <a:cs typeface="Arial"/>
                <a:sym typeface="Arial"/>
              </a:rPr>
              <a:t> </a:t>
            </a:r>
            <a:r>
              <a:rPr lang="en-GB" sz="2800" b="1" i="0" u="none" strike="noStrike" cap="none">
                <a:solidFill>
                  <a:srgbClr val="FFFF00"/>
                </a:solidFill>
                <a:latin typeface="Arial"/>
                <a:ea typeface="Arial"/>
                <a:cs typeface="Arial"/>
                <a:sym typeface="Arial"/>
              </a:rPr>
              <a:t>numeric:</a:t>
            </a:r>
            <a:r>
              <a:rPr lang="en-GB" sz="2800" b="1" i="0" u="none" strike="noStrike" cap="none">
                <a:solidFill>
                  <a:schemeClr val="lt1"/>
                </a:solidFill>
                <a:latin typeface="Arial"/>
                <a:ea typeface="Arial"/>
                <a:cs typeface="Arial"/>
                <a:sym typeface="Arial"/>
              </a:rPr>
              <a:t> numbers (integers or double)</a:t>
            </a:r>
            <a:endParaRPr/>
          </a:p>
          <a:p>
            <a:pPr marL="457200" marR="0" lvl="1" indent="-177800" algn="l" rtl="0">
              <a:lnSpc>
                <a:spcPct val="150000"/>
              </a:lnSpc>
              <a:spcBef>
                <a:spcPts val="0"/>
              </a:spcBef>
              <a:spcAft>
                <a:spcPts val="0"/>
              </a:spcAft>
              <a:buClr>
                <a:schemeClr val="lt1"/>
              </a:buClr>
              <a:buSzPts val="2800"/>
              <a:buFont typeface="Arial"/>
              <a:buChar char="•"/>
            </a:pPr>
            <a:r>
              <a:rPr lang="en-GB" sz="2800" b="1" i="0" u="none" strike="noStrike" cap="none">
                <a:solidFill>
                  <a:schemeClr val="lt1"/>
                </a:solidFill>
                <a:latin typeface="Arial"/>
                <a:ea typeface="Arial"/>
                <a:cs typeface="Arial"/>
                <a:sym typeface="Arial"/>
              </a:rPr>
              <a:t> </a:t>
            </a:r>
            <a:r>
              <a:rPr lang="en-GB" sz="2800" b="1" i="0" u="none" strike="noStrike" cap="none">
                <a:solidFill>
                  <a:srgbClr val="FFFF00"/>
                </a:solidFill>
                <a:latin typeface="Arial"/>
                <a:ea typeface="Arial"/>
                <a:cs typeface="Arial"/>
                <a:sym typeface="Arial"/>
              </a:rPr>
              <a:t>logical:</a:t>
            </a:r>
            <a:r>
              <a:rPr lang="en-GB" sz="2800" b="1" i="0" u="none" strike="noStrike" cap="none">
                <a:solidFill>
                  <a:schemeClr val="lt1"/>
                </a:solidFill>
                <a:latin typeface="Arial"/>
                <a:ea typeface="Arial"/>
                <a:cs typeface="Arial"/>
                <a:sym typeface="Arial"/>
              </a:rPr>
              <a:t> Boolean values (i.e., TRUE or FALSE)</a:t>
            </a:r>
            <a:endParaRPr/>
          </a:p>
          <a:p>
            <a:pPr marL="457200" marR="0" lvl="1" indent="-177800" algn="l" rtl="0">
              <a:spcBef>
                <a:spcPts val="0"/>
              </a:spcBef>
              <a:spcAft>
                <a:spcPts val="0"/>
              </a:spcAft>
              <a:buClr>
                <a:schemeClr val="lt1"/>
              </a:buClr>
              <a:buSzPts val="2800"/>
              <a:buFont typeface="Arial"/>
              <a:buChar char="•"/>
            </a:pPr>
            <a:r>
              <a:rPr lang="en-GB" sz="2800" b="1" i="0" u="none" strike="noStrike" cap="none">
                <a:solidFill>
                  <a:schemeClr val="lt1"/>
                </a:solidFill>
                <a:latin typeface="Arial"/>
                <a:ea typeface="Arial"/>
                <a:cs typeface="Arial"/>
                <a:sym typeface="Arial"/>
              </a:rPr>
              <a:t> </a:t>
            </a:r>
            <a:r>
              <a:rPr lang="en-GB" sz="2800" b="1" i="0" u="none" strike="noStrike" cap="none">
                <a:solidFill>
                  <a:srgbClr val="FFFF00"/>
                </a:solidFill>
                <a:latin typeface="Arial"/>
                <a:ea typeface="Arial"/>
                <a:cs typeface="Arial"/>
                <a:sym typeface="Arial"/>
              </a:rPr>
              <a:t>factor: </a:t>
            </a:r>
            <a:r>
              <a:rPr lang="en-GB" sz="2800" b="1" i="0" u="none" strike="noStrike" cap="none">
                <a:solidFill>
                  <a:schemeClr val="lt1"/>
                </a:solidFill>
                <a:latin typeface="Arial"/>
                <a:ea typeface="Arial"/>
                <a:cs typeface="Arial"/>
                <a:sym typeface="Arial"/>
              </a:rPr>
              <a:t>categorical data (e.g., low, medium, high </a:t>
            </a:r>
            <a:endParaRPr/>
          </a:p>
          <a:p>
            <a:pPr marL="3657600" marR="0" lvl="8" indent="0" algn="l" rtl="0">
              <a:spcBef>
                <a:spcPts val="0"/>
              </a:spcBef>
              <a:spcAft>
                <a:spcPts val="0"/>
              </a:spcAft>
              <a:buNone/>
            </a:pPr>
            <a:r>
              <a:rPr lang="en-GB" sz="2800" b="1" i="0" u="none" strike="noStrike" cap="none">
                <a:solidFill>
                  <a:schemeClr val="lt1"/>
                </a:solidFill>
                <a:latin typeface="Arial"/>
                <a:ea typeface="Arial"/>
                <a:cs typeface="Arial"/>
                <a:sym typeface="Arial"/>
              </a:rPr>
              <a:t>	   as levels, with order)</a:t>
            </a:r>
            <a:endParaRPr/>
          </a:p>
          <a:p>
            <a:pPr marL="0" marR="0" lvl="0" indent="0" algn="l" rtl="0">
              <a:lnSpc>
                <a:spcPct val="100000"/>
              </a:lnSpc>
              <a:spcBef>
                <a:spcPts val="0"/>
              </a:spcBef>
              <a:spcAft>
                <a:spcPts val="0"/>
              </a:spcAft>
              <a:buClr>
                <a:schemeClr val="dk1"/>
              </a:buClr>
              <a:buSzPts val="2800"/>
              <a:buFont typeface="Calibri"/>
              <a:buNone/>
            </a:pPr>
            <a:endParaRPr sz="2800" b="0" i="0" u="none" strike="noStrike" cap="non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pic>
        <p:nvPicPr>
          <p:cNvPr id="319" name="Google Shape;319;p22"/>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320" name="Google Shape;320;p22"/>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B0F0"/>
              </a:buClr>
              <a:buSzPts val="4000"/>
              <a:buFont typeface="Arial"/>
              <a:buNone/>
            </a:pPr>
            <a:r>
              <a:rPr lang="en-GB" sz="4000" b="1" i="0" u="none" strike="noStrike" cap="none">
                <a:solidFill>
                  <a:srgbClr val="00B0F0"/>
                </a:solidFill>
                <a:latin typeface="Arial"/>
                <a:ea typeface="Arial"/>
                <a:cs typeface="Arial"/>
                <a:sym typeface="Arial"/>
              </a:rPr>
              <a:t>The Bridge:</a:t>
            </a:r>
            <a:r>
              <a:rPr lang="en-GB" sz="4000" b="1" i="0" u="none" strike="noStrike" cap="none">
                <a:solidFill>
                  <a:srgbClr val="FFFFFF"/>
                </a:solidFill>
                <a:latin typeface="Arial"/>
                <a:ea typeface="Arial"/>
                <a:cs typeface="Arial"/>
                <a:sym typeface="Arial"/>
              </a:rPr>
              <a:t> </a:t>
            </a:r>
            <a:endParaRPr/>
          </a:p>
          <a:p>
            <a:pPr marL="0" marR="0" lvl="0" indent="0" algn="just" rtl="0">
              <a:lnSpc>
                <a:spcPct val="100000"/>
              </a:lnSpc>
              <a:spcBef>
                <a:spcPts val="2400"/>
              </a:spcBef>
              <a:spcAft>
                <a:spcPts val="0"/>
              </a:spcAft>
              <a:buClr>
                <a:schemeClr val="dk1"/>
              </a:buClr>
              <a:buSzPts val="4000"/>
              <a:buFont typeface="Calibri"/>
              <a:buNone/>
            </a:pPr>
            <a:endParaRPr sz="4000" b="0" i="0" u="none" strike="noStrike" cap="none">
              <a:solidFill>
                <a:srgbClr val="FFFFFF"/>
              </a:solidFill>
              <a:latin typeface="Arial"/>
              <a:ea typeface="Arial"/>
              <a:cs typeface="Arial"/>
              <a:sym typeface="Arial"/>
            </a:endParaRPr>
          </a:p>
        </p:txBody>
      </p:sp>
      <p:sp>
        <p:nvSpPr>
          <p:cNvPr id="321" name="Google Shape;321;p22"/>
          <p:cNvSpPr txBox="1"/>
          <p:nvPr/>
        </p:nvSpPr>
        <p:spPr>
          <a:xfrm>
            <a:off x="384175" y="162624"/>
            <a:ext cx="11591048" cy="862031"/>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Clr>
                <a:srgbClr val="FFFFFF"/>
              </a:buClr>
              <a:buSzPts val="4400"/>
              <a:buFont typeface="Arial"/>
              <a:buNone/>
            </a:pPr>
            <a:r>
              <a:rPr lang="en-GB" sz="4400" b="1" i="0" u="none" strike="noStrike" cap="none">
                <a:solidFill>
                  <a:srgbClr val="FFFFFF"/>
                </a:solidFill>
                <a:latin typeface="Arial"/>
                <a:ea typeface="Arial"/>
                <a:cs typeface="Arial"/>
                <a:sym typeface="Arial"/>
              </a:rPr>
              <a:t>06. Packing the Research Kit </a:t>
            </a:r>
            <a:endParaRPr sz="1200" b="0" i="0" u="none" strike="noStrike" cap="none">
              <a:solidFill>
                <a:srgbClr val="000000"/>
              </a:solidFill>
              <a:latin typeface="Calibri"/>
              <a:ea typeface="Calibri"/>
              <a:cs typeface="Calibri"/>
              <a:sym typeface="Calibri"/>
            </a:endParaRPr>
          </a:p>
        </p:txBody>
      </p:sp>
      <p:pic>
        <p:nvPicPr>
          <p:cNvPr id="322" name="Google Shape;322;p22"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323" name="Google Shape;323;p22"/>
          <p:cNvSpPr/>
          <p:nvPr/>
        </p:nvSpPr>
        <p:spPr>
          <a:xfrm>
            <a:off x="505167" y="1886977"/>
            <a:ext cx="8884163"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chemeClr val="lt1"/>
                </a:solidFill>
                <a:latin typeface="Arial"/>
                <a:ea typeface="Arial"/>
                <a:cs typeface="Arial"/>
                <a:sym typeface="Arial"/>
              </a:rPr>
              <a:t>🔍 How do you check the type of a variable?</a:t>
            </a:r>
            <a:endParaRPr sz="3200" b="1">
              <a:solidFill>
                <a:schemeClr val="lt1"/>
              </a:solidFill>
              <a:latin typeface="Arial"/>
              <a:ea typeface="Arial"/>
              <a:cs typeface="Arial"/>
              <a:sym typeface="Arial"/>
            </a:endParaRPr>
          </a:p>
        </p:txBody>
      </p:sp>
      <p:sp>
        <p:nvSpPr>
          <p:cNvPr id="324" name="Google Shape;324;p22"/>
          <p:cNvSpPr/>
          <p:nvPr/>
        </p:nvSpPr>
        <p:spPr>
          <a:xfrm>
            <a:off x="575505" y="2838952"/>
            <a:ext cx="10274202" cy="3227740"/>
          </a:xfrm>
          <a:prstGeom prst="rect">
            <a:avLst/>
          </a:prstGeom>
          <a:solidFill>
            <a:srgbClr val="DBDBDB"/>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25" name="Google Shape;325;p22"/>
          <p:cNvSpPr/>
          <p:nvPr/>
        </p:nvSpPr>
        <p:spPr>
          <a:xfrm>
            <a:off x="4095801" y="3069785"/>
            <a:ext cx="3560783"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5400" b="1" cap="none">
                <a:solidFill>
                  <a:schemeClr val="accent5"/>
                </a:solidFill>
                <a:latin typeface="Calibri"/>
                <a:ea typeface="Calibri"/>
                <a:cs typeface="Calibri"/>
                <a:sym typeface="Calibri"/>
              </a:rPr>
              <a:t>FUNCTIONS</a:t>
            </a:r>
            <a:endParaRPr/>
          </a:p>
        </p:txBody>
      </p:sp>
      <p:sp>
        <p:nvSpPr>
          <p:cNvPr id="326" name="Google Shape;326;p22"/>
          <p:cNvSpPr txBox="1"/>
          <p:nvPr/>
        </p:nvSpPr>
        <p:spPr>
          <a:xfrm>
            <a:off x="894633" y="4402953"/>
            <a:ext cx="9963121"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800">
                <a:solidFill>
                  <a:schemeClr val="dk1"/>
                </a:solidFill>
                <a:highlight>
                  <a:srgbClr val="FFFF00"/>
                </a:highlight>
                <a:latin typeface="Courier New"/>
                <a:ea typeface="Courier New"/>
                <a:cs typeface="Courier New"/>
                <a:sym typeface="Courier New"/>
              </a:rPr>
              <a:t>function_name</a:t>
            </a:r>
            <a:r>
              <a:rPr lang="en-GB" sz="4800">
                <a:solidFill>
                  <a:schemeClr val="dk1"/>
                </a:solidFill>
                <a:highlight>
                  <a:srgbClr val="00FF00"/>
                </a:highlight>
                <a:latin typeface="Courier New"/>
                <a:ea typeface="Courier New"/>
                <a:cs typeface="Courier New"/>
                <a:sym typeface="Courier New"/>
              </a:rPr>
              <a:t>(</a:t>
            </a:r>
            <a:r>
              <a:rPr lang="en-GB" sz="4800">
                <a:solidFill>
                  <a:schemeClr val="dk1"/>
                </a:solidFill>
                <a:highlight>
                  <a:srgbClr val="00FFFF"/>
                </a:highlight>
                <a:latin typeface="Courier New"/>
                <a:ea typeface="Courier New"/>
                <a:cs typeface="Courier New"/>
                <a:sym typeface="Courier New"/>
              </a:rPr>
              <a:t>argument1</a:t>
            </a:r>
            <a:r>
              <a:rPr lang="en-GB" sz="4800">
                <a:solidFill>
                  <a:schemeClr val="dk1"/>
                </a:solidFill>
                <a:highlight>
                  <a:srgbClr val="FF00FF"/>
                </a:highlight>
                <a:latin typeface="Courier New"/>
                <a:ea typeface="Courier New"/>
                <a:cs typeface="Courier New"/>
                <a:sym typeface="Courier New"/>
              </a:rPr>
              <a:t>,…</a:t>
            </a:r>
            <a:r>
              <a:rPr lang="en-GB" sz="4800">
                <a:solidFill>
                  <a:schemeClr val="dk1"/>
                </a:solidFill>
                <a:highlight>
                  <a:srgbClr val="00FF00"/>
                </a:highlight>
                <a:latin typeface="Courier New"/>
                <a:ea typeface="Courier New"/>
                <a:cs typeface="Courier New"/>
                <a:sym typeface="Courier New"/>
              </a:rPr>
              <a:t>)</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pic>
        <p:nvPicPr>
          <p:cNvPr id="331" name="Google Shape;331;p23"/>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332" name="Google Shape;332;p23"/>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B0F0"/>
              </a:buClr>
              <a:buSzPts val="4000"/>
              <a:buFont typeface="Arial"/>
              <a:buNone/>
            </a:pPr>
            <a:r>
              <a:rPr lang="en-GB" sz="4000" b="1" i="0" u="none" strike="noStrike" cap="none">
                <a:solidFill>
                  <a:srgbClr val="00B0F0"/>
                </a:solidFill>
                <a:latin typeface="Arial"/>
                <a:ea typeface="Arial"/>
                <a:cs typeface="Arial"/>
                <a:sym typeface="Arial"/>
              </a:rPr>
              <a:t>The Bridge:</a:t>
            </a:r>
            <a:r>
              <a:rPr lang="en-GB" sz="4000" b="1" i="0" u="none" strike="noStrike" cap="none">
                <a:solidFill>
                  <a:srgbClr val="FFFFFF"/>
                </a:solidFill>
                <a:latin typeface="Arial"/>
                <a:ea typeface="Arial"/>
                <a:cs typeface="Arial"/>
                <a:sym typeface="Arial"/>
              </a:rPr>
              <a:t> </a:t>
            </a:r>
            <a:endParaRPr/>
          </a:p>
          <a:p>
            <a:pPr marL="0" marR="0" lvl="0" indent="0" algn="just" rtl="0">
              <a:lnSpc>
                <a:spcPct val="100000"/>
              </a:lnSpc>
              <a:spcBef>
                <a:spcPts val="2400"/>
              </a:spcBef>
              <a:spcAft>
                <a:spcPts val="0"/>
              </a:spcAft>
              <a:buClr>
                <a:schemeClr val="dk1"/>
              </a:buClr>
              <a:buSzPts val="4000"/>
              <a:buFont typeface="Calibri"/>
              <a:buNone/>
            </a:pPr>
            <a:endParaRPr sz="4000" b="0" i="0" u="none" strike="noStrike" cap="none">
              <a:solidFill>
                <a:srgbClr val="FFFFFF"/>
              </a:solidFill>
              <a:latin typeface="Arial"/>
              <a:ea typeface="Arial"/>
              <a:cs typeface="Arial"/>
              <a:sym typeface="Arial"/>
            </a:endParaRPr>
          </a:p>
        </p:txBody>
      </p:sp>
      <p:sp>
        <p:nvSpPr>
          <p:cNvPr id="333" name="Google Shape;333;p23"/>
          <p:cNvSpPr txBox="1"/>
          <p:nvPr/>
        </p:nvSpPr>
        <p:spPr>
          <a:xfrm>
            <a:off x="384175" y="162624"/>
            <a:ext cx="11591048" cy="862031"/>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Clr>
                <a:srgbClr val="FFFFFF"/>
              </a:buClr>
              <a:buSzPts val="4400"/>
              <a:buFont typeface="Arial"/>
              <a:buNone/>
            </a:pPr>
            <a:r>
              <a:rPr lang="en-GB" sz="4400" b="1" i="0" u="none" strike="noStrike" cap="none">
                <a:solidFill>
                  <a:srgbClr val="FFFFFF"/>
                </a:solidFill>
                <a:latin typeface="Arial"/>
                <a:ea typeface="Arial"/>
                <a:cs typeface="Arial"/>
                <a:sym typeface="Arial"/>
              </a:rPr>
              <a:t>06. Packing the Research Kit </a:t>
            </a:r>
            <a:endParaRPr sz="1200" b="0" i="0" u="none" strike="noStrike" cap="none">
              <a:solidFill>
                <a:srgbClr val="000000"/>
              </a:solidFill>
              <a:latin typeface="Calibri"/>
              <a:ea typeface="Calibri"/>
              <a:cs typeface="Calibri"/>
              <a:sym typeface="Calibri"/>
            </a:endParaRPr>
          </a:p>
        </p:txBody>
      </p:sp>
      <p:pic>
        <p:nvPicPr>
          <p:cNvPr id="334" name="Google Shape;334;p23"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335" name="Google Shape;335;p23"/>
          <p:cNvSpPr/>
          <p:nvPr/>
        </p:nvSpPr>
        <p:spPr>
          <a:xfrm>
            <a:off x="505167" y="1886977"/>
            <a:ext cx="8884163"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chemeClr val="lt1"/>
                </a:solidFill>
                <a:latin typeface="Arial"/>
                <a:ea typeface="Arial"/>
                <a:cs typeface="Arial"/>
                <a:sym typeface="Arial"/>
              </a:rPr>
              <a:t>🔍 How do you check the type of a variable?</a:t>
            </a:r>
            <a:endParaRPr sz="3200" b="1">
              <a:solidFill>
                <a:schemeClr val="lt1"/>
              </a:solidFill>
              <a:latin typeface="Arial"/>
              <a:ea typeface="Arial"/>
              <a:cs typeface="Arial"/>
              <a:sym typeface="Arial"/>
            </a:endParaRPr>
          </a:p>
        </p:txBody>
      </p:sp>
      <p:sp>
        <p:nvSpPr>
          <p:cNvPr id="336" name="Google Shape;336;p23"/>
          <p:cNvSpPr/>
          <p:nvPr/>
        </p:nvSpPr>
        <p:spPr>
          <a:xfrm>
            <a:off x="384175" y="2663503"/>
            <a:ext cx="12274077" cy="37856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000">
                <a:solidFill>
                  <a:schemeClr val="lt1"/>
                </a:solidFill>
                <a:latin typeface="Arial"/>
                <a:ea typeface="Arial"/>
                <a:cs typeface="Arial"/>
                <a:sym typeface="Arial"/>
              </a:rPr>
              <a:t>class(x)      # Returns the general class, e.g., "numeric"</a:t>
            </a:r>
            <a:endParaRPr/>
          </a:p>
          <a:p>
            <a:pPr marL="0" marR="0" lvl="0" indent="0" algn="l" rtl="0">
              <a:spcBef>
                <a:spcPts val="0"/>
              </a:spcBef>
              <a:spcAft>
                <a:spcPts val="0"/>
              </a:spcAft>
              <a:buNone/>
            </a:pPr>
            <a:r>
              <a:rPr lang="en-GB" sz="3000">
                <a:solidFill>
                  <a:schemeClr val="lt1"/>
                </a:solidFill>
                <a:latin typeface="Arial"/>
                <a:ea typeface="Arial"/>
                <a:cs typeface="Arial"/>
                <a:sym typeface="Arial"/>
              </a:rPr>
              <a:t>typeof(x)    # Returns the internal storage type (i.e., integer/double)</a:t>
            </a:r>
            <a:endParaRPr/>
          </a:p>
          <a:p>
            <a:pPr marL="0" marR="0" lvl="0" indent="0" algn="l" rtl="0">
              <a:spcBef>
                <a:spcPts val="0"/>
              </a:spcBef>
              <a:spcAft>
                <a:spcPts val="0"/>
              </a:spcAft>
              <a:buNone/>
            </a:pPr>
            <a:r>
              <a:rPr lang="en-GB" sz="3000">
                <a:solidFill>
                  <a:schemeClr val="lt1"/>
                </a:solidFill>
                <a:latin typeface="Arial"/>
                <a:ea typeface="Arial"/>
                <a:cs typeface="Arial"/>
                <a:sym typeface="Arial"/>
              </a:rPr>
              <a:t>str(x)         # Structure of the object (especially for complex                  		     types like data frames)</a:t>
            </a:r>
            <a:endParaRPr/>
          </a:p>
          <a:p>
            <a:pPr marL="0" marR="0" lvl="0" indent="0" algn="l" rtl="0">
              <a:spcBef>
                <a:spcPts val="0"/>
              </a:spcBef>
              <a:spcAft>
                <a:spcPts val="0"/>
              </a:spcAft>
              <a:buNone/>
            </a:pPr>
            <a:endParaRPr sz="3000">
              <a:solidFill>
                <a:schemeClr val="lt1"/>
              </a:solidFill>
              <a:latin typeface="Arial"/>
              <a:ea typeface="Arial"/>
              <a:cs typeface="Arial"/>
              <a:sym typeface="Arial"/>
            </a:endParaRPr>
          </a:p>
          <a:p>
            <a:pPr marL="0" marR="0" lvl="0" indent="0" algn="l" rtl="0">
              <a:spcBef>
                <a:spcPts val="0"/>
              </a:spcBef>
              <a:spcAft>
                <a:spcPts val="0"/>
              </a:spcAft>
              <a:buNone/>
            </a:pPr>
            <a:r>
              <a:rPr lang="en-GB" sz="3000" b="1">
                <a:solidFill>
                  <a:srgbClr val="FFFF00"/>
                </a:solidFill>
                <a:latin typeface="Arial"/>
                <a:ea typeface="Arial"/>
                <a:cs typeface="Arial"/>
                <a:sym typeface="Arial"/>
              </a:rPr>
              <a:t>Examples: </a:t>
            </a:r>
            <a:r>
              <a:rPr lang="en-GB" sz="3000">
                <a:solidFill>
                  <a:schemeClr val="lt1"/>
                </a:solidFill>
                <a:latin typeface="Arial"/>
                <a:ea typeface="Arial"/>
                <a:cs typeface="Arial"/>
                <a:sym typeface="Arial"/>
              </a:rPr>
              <a:t>class(“Isla R-Borea”)</a:t>
            </a:r>
            <a:endParaRPr/>
          </a:p>
          <a:p>
            <a:pPr marL="0" marR="0" lvl="0" indent="0" algn="l" rtl="0">
              <a:spcBef>
                <a:spcPts val="0"/>
              </a:spcBef>
              <a:spcAft>
                <a:spcPts val="0"/>
              </a:spcAft>
              <a:buNone/>
            </a:pPr>
            <a:r>
              <a:rPr lang="en-GB" sz="3000">
                <a:solidFill>
                  <a:schemeClr val="lt1"/>
                </a:solidFill>
                <a:latin typeface="Arial"/>
                <a:ea typeface="Arial"/>
                <a:cs typeface="Arial"/>
                <a:sym typeface="Arial"/>
              </a:rPr>
              <a:t>		  class(5)</a:t>
            </a:r>
            <a:endParaRPr/>
          </a:p>
          <a:p>
            <a:pPr marL="0" marR="0" lvl="0" indent="0" algn="l" rtl="0">
              <a:spcBef>
                <a:spcPts val="0"/>
              </a:spcBef>
              <a:spcAft>
                <a:spcPts val="0"/>
              </a:spcAft>
              <a:buNone/>
            </a:pPr>
            <a:r>
              <a:rPr lang="en-GB" sz="3000">
                <a:solidFill>
                  <a:schemeClr val="lt1"/>
                </a:solidFill>
                <a:latin typeface="Arial"/>
                <a:ea typeface="Arial"/>
                <a:cs typeface="Arial"/>
                <a:sym typeface="Arial"/>
              </a:rPr>
              <a:t>		  class(TRUE)</a:t>
            </a:r>
            <a:endParaRPr sz="3000">
              <a:solidFill>
                <a:schemeClr val="l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pic>
        <p:nvPicPr>
          <p:cNvPr id="341" name="Google Shape;341;p24"/>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342" name="Google Shape;342;p24"/>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FD89CA"/>
              </a:buClr>
              <a:buSzPts val="4000"/>
              <a:buFont typeface="Arial"/>
              <a:buNone/>
            </a:pPr>
            <a:r>
              <a:rPr lang="en-GB" sz="4000" b="1" i="0" u="none" strike="noStrike" cap="none">
                <a:solidFill>
                  <a:srgbClr val="FD89CA"/>
                </a:solidFill>
                <a:latin typeface="Arial"/>
                <a:ea typeface="Arial"/>
                <a:cs typeface="Arial"/>
                <a:sym typeface="Arial"/>
              </a:rPr>
              <a:t>Exercise in R!</a:t>
            </a:r>
            <a:r>
              <a:rPr lang="en-GB" sz="4000" b="1" i="0" u="none" strike="noStrike" cap="none">
                <a:solidFill>
                  <a:srgbClr val="FFFFFF"/>
                </a:solidFill>
                <a:latin typeface="Arial"/>
                <a:ea typeface="Arial"/>
                <a:cs typeface="Arial"/>
                <a:sym typeface="Arial"/>
              </a:rPr>
              <a:t> </a:t>
            </a:r>
            <a:endParaRPr/>
          </a:p>
          <a:p>
            <a:pPr marL="0" marR="0" lvl="0" indent="0" algn="just" rtl="0">
              <a:lnSpc>
                <a:spcPct val="100000"/>
              </a:lnSpc>
              <a:spcBef>
                <a:spcPts val="2400"/>
              </a:spcBef>
              <a:spcAft>
                <a:spcPts val="0"/>
              </a:spcAft>
              <a:buClr>
                <a:schemeClr val="dk1"/>
              </a:buClr>
              <a:buSzPts val="4000"/>
              <a:buFont typeface="Calibri"/>
              <a:buNone/>
            </a:pPr>
            <a:endParaRPr sz="4000" b="0" i="0" u="none" strike="noStrike" cap="none">
              <a:solidFill>
                <a:srgbClr val="FFFFFF"/>
              </a:solidFill>
              <a:latin typeface="Arial"/>
              <a:ea typeface="Arial"/>
              <a:cs typeface="Arial"/>
              <a:sym typeface="Arial"/>
            </a:endParaRPr>
          </a:p>
        </p:txBody>
      </p:sp>
      <p:sp>
        <p:nvSpPr>
          <p:cNvPr id="343" name="Google Shape;343;p24"/>
          <p:cNvSpPr txBox="1"/>
          <p:nvPr/>
        </p:nvSpPr>
        <p:spPr>
          <a:xfrm>
            <a:off x="47625" y="182149"/>
            <a:ext cx="10899775" cy="1695592"/>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06. Packing the Research Kit </a:t>
            </a:r>
            <a:endParaRPr sz="1200" b="0" i="0" u="none" strike="noStrike" cap="none">
              <a:solidFill>
                <a:srgbClr val="000000"/>
              </a:solidFill>
              <a:latin typeface="Calibri"/>
              <a:ea typeface="Calibri"/>
              <a:cs typeface="Calibri"/>
              <a:sym typeface="Calibri"/>
            </a:endParaRPr>
          </a:p>
          <a:p>
            <a:pPr marL="0" marR="0" lvl="0" indent="0" algn="l" rtl="0">
              <a:lnSpc>
                <a:spcPct val="147727"/>
              </a:lnSpc>
              <a:spcBef>
                <a:spcPts val="0"/>
              </a:spcBef>
              <a:spcAft>
                <a:spcPts val="0"/>
              </a:spcAft>
              <a:buClr>
                <a:srgbClr val="FFFFFF"/>
              </a:buClr>
              <a:buSzPts val="4400"/>
              <a:buFont typeface="Arial"/>
              <a:buNone/>
            </a:pPr>
            <a:r>
              <a:rPr lang="en-GB" sz="4400" b="1" i="0" u="none" strike="noStrike" cap="none">
                <a:solidFill>
                  <a:srgbClr val="FFFFFF"/>
                </a:solidFill>
                <a:latin typeface="Arial"/>
                <a:ea typeface="Arial"/>
                <a:cs typeface="Arial"/>
                <a:sym typeface="Arial"/>
              </a:rPr>
              <a:t> </a:t>
            </a:r>
            <a:endParaRPr sz="1200" b="0" i="0" u="none" strike="noStrike" cap="none">
              <a:solidFill>
                <a:srgbClr val="000000"/>
              </a:solidFill>
              <a:latin typeface="Calibri"/>
              <a:ea typeface="Calibri"/>
              <a:cs typeface="Calibri"/>
              <a:sym typeface="Calibri"/>
            </a:endParaRPr>
          </a:p>
        </p:txBody>
      </p:sp>
      <p:pic>
        <p:nvPicPr>
          <p:cNvPr id="344" name="Google Shape;344;p24"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345" name="Google Shape;345;p24"/>
          <p:cNvPicPr preferRelativeResize="0"/>
          <p:nvPr/>
        </p:nvPicPr>
        <p:blipFill rotWithShape="1">
          <a:blip r:embed="rId5">
            <a:alphaModFix/>
          </a:blip>
          <a:srcRect/>
          <a:stretch/>
        </p:blipFill>
        <p:spPr>
          <a:xfrm>
            <a:off x="11156214" y="114386"/>
            <a:ext cx="897502" cy="1004117"/>
          </a:xfrm>
          <a:prstGeom prst="rect">
            <a:avLst/>
          </a:prstGeom>
          <a:noFill/>
          <a:ln>
            <a:noFill/>
          </a:ln>
        </p:spPr>
      </p:pic>
      <p:sp>
        <p:nvSpPr>
          <p:cNvPr id="346" name="Google Shape;346;p24"/>
          <p:cNvSpPr/>
          <p:nvPr/>
        </p:nvSpPr>
        <p:spPr>
          <a:xfrm>
            <a:off x="374341" y="2089080"/>
            <a:ext cx="11499215" cy="48936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a:solidFill>
                  <a:srgbClr val="FFFFFF"/>
                </a:solidFill>
                <a:latin typeface="Arial"/>
                <a:ea typeface="Arial"/>
                <a:cs typeface="Arial"/>
                <a:sym typeface="Arial"/>
              </a:rPr>
              <a:t># Storing text in a character variable</a:t>
            </a:r>
            <a:endParaRPr/>
          </a:p>
          <a:p>
            <a:pPr marL="0" marR="0" lvl="0" indent="0" algn="l" rtl="0">
              <a:spcBef>
                <a:spcPts val="0"/>
              </a:spcBef>
              <a:spcAft>
                <a:spcPts val="0"/>
              </a:spcAft>
              <a:buNone/>
            </a:pPr>
            <a:r>
              <a:rPr lang="en-GB" sz="3200">
                <a:solidFill>
                  <a:srgbClr val="FFFFFF"/>
                </a:solidFill>
                <a:latin typeface="Arial"/>
                <a:ea typeface="Arial"/>
                <a:cs typeface="Arial"/>
                <a:sym typeface="Arial"/>
              </a:rPr>
              <a:t>mission_name &lt;- "Isla R-borea"</a:t>
            </a:r>
            <a:endParaRPr/>
          </a:p>
          <a:p>
            <a:pPr marL="0" marR="0" lvl="0" indent="0" algn="l" rtl="0">
              <a:spcBef>
                <a:spcPts val="0"/>
              </a:spcBef>
              <a:spcAft>
                <a:spcPts val="0"/>
              </a:spcAft>
              <a:buNone/>
            </a:pPr>
            <a:endParaRPr sz="3200">
              <a:solidFill>
                <a:srgbClr val="FFFFFF"/>
              </a:solidFill>
              <a:latin typeface="Arial"/>
              <a:ea typeface="Arial"/>
              <a:cs typeface="Arial"/>
              <a:sym typeface="Arial"/>
            </a:endParaRPr>
          </a:p>
          <a:p>
            <a:pPr marL="0" marR="0" lvl="0" indent="0" algn="l" rtl="0">
              <a:spcBef>
                <a:spcPts val="0"/>
              </a:spcBef>
              <a:spcAft>
                <a:spcPts val="0"/>
              </a:spcAft>
              <a:buNone/>
            </a:pPr>
            <a:r>
              <a:rPr lang="en-GB" sz="3200">
                <a:solidFill>
                  <a:srgbClr val="FFFFFF"/>
                </a:solidFill>
                <a:latin typeface="Arial"/>
                <a:ea typeface="Arial"/>
                <a:cs typeface="Arial"/>
                <a:sym typeface="Arial"/>
              </a:rPr>
              <a:t># Storing numbers in numeric variables</a:t>
            </a:r>
            <a:endParaRPr/>
          </a:p>
          <a:p>
            <a:pPr marL="0" marR="0" lvl="0" indent="0" algn="l" rtl="0">
              <a:spcBef>
                <a:spcPts val="0"/>
              </a:spcBef>
              <a:spcAft>
                <a:spcPts val="0"/>
              </a:spcAft>
              <a:buNone/>
            </a:pPr>
            <a:r>
              <a:rPr lang="en-GB" sz="3200">
                <a:solidFill>
                  <a:srgbClr val="FFFFFF"/>
                </a:solidFill>
                <a:latin typeface="Arial"/>
                <a:ea typeface="Arial"/>
                <a:cs typeface="Arial"/>
                <a:sym typeface="Arial"/>
              </a:rPr>
              <a:t>num_team_members &lt;- 5</a:t>
            </a:r>
            <a:endParaRPr/>
          </a:p>
          <a:p>
            <a:pPr marL="0" marR="0" lvl="0" indent="0" algn="l" rtl="0">
              <a:spcBef>
                <a:spcPts val="0"/>
              </a:spcBef>
              <a:spcAft>
                <a:spcPts val="0"/>
              </a:spcAft>
              <a:buNone/>
            </a:pPr>
            <a:r>
              <a:rPr lang="en-GB" sz="3200">
                <a:solidFill>
                  <a:srgbClr val="FFFFFF"/>
                </a:solidFill>
                <a:latin typeface="Arial"/>
                <a:ea typeface="Arial"/>
                <a:cs typeface="Arial"/>
                <a:sym typeface="Arial"/>
              </a:rPr>
              <a:t>target_altitude_m &lt;- 850.5</a:t>
            </a:r>
            <a:endParaRPr/>
          </a:p>
          <a:p>
            <a:pPr marL="0" marR="0" lvl="0" indent="0" algn="l" rtl="0">
              <a:spcBef>
                <a:spcPts val="0"/>
              </a:spcBef>
              <a:spcAft>
                <a:spcPts val="0"/>
              </a:spcAft>
              <a:buNone/>
            </a:pPr>
            <a:endParaRPr sz="3200">
              <a:solidFill>
                <a:srgbClr val="FFFFFF"/>
              </a:solidFill>
              <a:latin typeface="Arial"/>
              <a:ea typeface="Arial"/>
              <a:cs typeface="Arial"/>
              <a:sym typeface="Arial"/>
            </a:endParaRPr>
          </a:p>
          <a:p>
            <a:pPr marL="0" marR="0" lvl="0" indent="0" algn="l" rtl="0">
              <a:spcBef>
                <a:spcPts val="0"/>
              </a:spcBef>
              <a:spcAft>
                <a:spcPts val="0"/>
              </a:spcAft>
              <a:buNone/>
            </a:pPr>
            <a:r>
              <a:rPr lang="en-GB" sz="3200">
                <a:solidFill>
                  <a:srgbClr val="FFFFFF"/>
                </a:solidFill>
                <a:latin typeface="Arial"/>
                <a:ea typeface="Arial"/>
                <a:cs typeface="Arial"/>
                <a:sym typeface="Arial"/>
              </a:rPr>
              <a:t># Storing a yes/no value in a logical variable</a:t>
            </a:r>
            <a:endParaRPr/>
          </a:p>
          <a:p>
            <a:pPr marL="0" marR="0" lvl="0" indent="0" algn="l" rtl="0">
              <a:spcBef>
                <a:spcPts val="0"/>
              </a:spcBef>
              <a:spcAft>
                <a:spcPts val="0"/>
              </a:spcAft>
              <a:buNone/>
            </a:pPr>
            <a:r>
              <a:rPr lang="en-GB" sz="3200">
                <a:solidFill>
                  <a:srgbClr val="FFFFFF"/>
                </a:solidFill>
                <a:latin typeface="Arial"/>
                <a:ea typeface="Arial"/>
                <a:cs typeface="Arial"/>
                <a:sym typeface="Arial"/>
              </a:rPr>
              <a:t>helicopter_confirmed &lt;- TRUE</a:t>
            </a:r>
            <a:endParaRPr/>
          </a:p>
          <a:p>
            <a:pPr marL="0" marR="0" lvl="0" indent="0" algn="l" rtl="0">
              <a:spcBef>
                <a:spcPts val="0"/>
              </a:spcBef>
              <a:spcAft>
                <a:spcPts val="0"/>
              </a:spcAft>
              <a:buNone/>
            </a:pPr>
            <a:endParaRPr sz="2400">
              <a:solidFill>
                <a:srgbClr val="FFFFFF"/>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6">
                                            <p:txEl>
                                              <p:pRg st="0" end="0"/>
                                            </p:txEl>
                                          </p:spTgt>
                                        </p:tgtEl>
                                        <p:attrNameLst>
                                          <p:attrName>style.visibility</p:attrName>
                                        </p:attrNameLst>
                                      </p:cBhvr>
                                      <p:to>
                                        <p:strVal val="visible"/>
                                      </p:to>
                                    </p:set>
                                    <p:animEffect transition="in" filter="fade">
                                      <p:cBhvr>
                                        <p:cTn id="7" dur="500"/>
                                        <p:tgtEl>
                                          <p:spTgt spid="3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6">
                                            <p:txEl>
                                              <p:pRg st="1" end="1"/>
                                            </p:txEl>
                                          </p:spTgt>
                                        </p:tgtEl>
                                        <p:attrNameLst>
                                          <p:attrName>style.visibility</p:attrName>
                                        </p:attrNameLst>
                                      </p:cBhvr>
                                      <p:to>
                                        <p:strVal val="visible"/>
                                      </p:to>
                                    </p:set>
                                    <p:animEffect transition="in" filter="fade">
                                      <p:cBhvr>
                                        <p:cTn id="12" dur="500"/>
                                        <p:tgtEl>
                                          <p:spTgt spid="3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6">
                                            <p:txEl>
                                              <p:pRg st="2" end="2"/>
                                            </p:txEl>
                                          </p:spTgt>
                                        </p:tgtEl>
                                        <p:attrNameLst>
                                          <p:attrName>style.visibility</p:attrName>
                                        </p:attrNameLst>
                                      </p:cBhvr>
                                      <p:to>
                                        <p:strVal val="visible"/>
                                      </p:to>
                                    </p:set>
                                    <p:animEffect transition="in" filter="fade">
                                      <p:cBhvr>
                                        <p:cTn id="17" dur="500"/>
                                        <p:tgtEl>
                                          <p:spTgt spid="3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6">
                                            <p:txEl>
                                              <p:pRg st="3" end="3"/>
                                            </p:txEl>
                                          </p:spTgt>
                                        </p:tgtEl>
                                        <p:attrNameLst>
                                          <p:attrName>style.visibility</p:attrName>
                                        </p:attrNameLst>
                                      </p:cBhvr>
                                      <p:to>
                                        <p:strVal val="visible"/>
                                      </p:to>
                                    </p:set>
                                    <p:animEffect transition="in" filter="fade">
                                      <p:cBhvr>
                                        <p:cTn id="22" dur="500"/>
                                        <p:tgtEl>
                                          <p:spTgt spid="34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46">
                                            <p:txEl>
                                              <p:pRg st="4" end="4"/>
                                            </p:txEl>
                                          </p:spTgt>
                                        </p:tgtEl>
                                        <p:attrNameLst>
                                          <p:attrName>style.visibility</p:attrName>
                                        </p:attrNameLst>
                                      </p:cBhvr>
                                      <p:to>
                                        <p:strVal val="visible"/>
                                      </p:to>
                                    </p:set>
                                    <p:animEffect transition="in" filter="fade">
                                      <p:cBhvr>
                                        <p:cTn id="27" dur="500"/>
                                        <p:tgtEl>
                                          <p:spTgt spid="34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46">
                                            <p:txEl>
                                              <p:pRg st="5" end="5"/>
                                            </p:txEl>
                                          </p:spTgt>
                                        </p:tgtEl>
                                        <p:attrNameLst>
                                          <p:attrName>style.visibility</p:attrName>
                                        </p:attrNameLst>
                                      </p:cBhvr>
                                      <p:to>
                                        <p:strVal val="visible"/>
                                      </p:to>
                                    </p:set>
                                    <p:animEffect transition="in" filter="fade">
                                      <p:cBhvr>
                                        <p:cTn id="32" dur="500"/>
                                        <p:tgtEl>
                                          <p:spTgt spid="34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46">
                                            <p:txEl>
                                              <p:pRg st="6" end="6"/>
                                            </p:txEl>
                                          </p:spTgt>
                                        </p:tgtEl>
                                        <p:attrNameLst>
                                          <p:attrName>style.visibility</p:attrName>
                                        </p:attrNameLst>
                                      </p:cBhvr>
                                      <p:to>
                                        <p:strVal val="visible"/>
                                      </p:to>
                                    </p:set>
                                    <p:animEffect transition="in" filter="fade">
                                      <p:cBhvr>
                                        <p:cTn id="37" dur="500"/>
                                        <p:tgtEl>
                                          <p:spTgt spid="34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46">
                                            <p:txEl>
                                              <p:pRg st="7" end="7"/>
                                            </p:txEl>
                                          </p:spTgt>
                                        </p:tgtEl>
                                        <p:attrNameLst>
                                          <p:attrName>style.visibility</p:attrName>
                                        </p:attrNameLst>
                                      </p:cBhvr>
                                      <p:to>
                                        <p:strVal val="visible"/>
                                      </p:to>
                                    </p:set>
                                    <p:animEffect transition="in" filter="fade">
                                      <p:cBhvr>
                                        <p:cTn id="42" dur="500"/>
                                        <p:tgtEl>
                                          <p:spTgt spid="34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46">
                                            <p:txEl>
                                              <p:pRg st="8" end="8"/>
                                            </p:txEl>
                                          </p:spTgt>
                                        </p:tgtEl>
                                        <p:attrNameLst>
                                          <p:attrName>style.visibility</p:attrName>
                                        </p:attrNameLst>
                                      </p:cBhvr>
                                      <p:to>
                                        <p:strVal val="visible"/>
                                      </p:to>
                                    </p:set>
                                    <p:animEffect transition="in" filter="fade">
                                      <p:cBhvr>
                                        <p:cTn id="47" dur="500"/>
                                        <p:tgtEl>
                                          <p:spTgt spid="34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46">
                                            <p:txEl>
                                              <p:pRg st="9" end="9"/>
                                            </p:txEl>
                                          </p:spTgt>
                                        </p:tgtEl>
                                        <p:attrNameLst>
                                          <p:attrName>style.visibility</p:attrName>
                                        </p:attrNameLst>
                                      </p:cBhvr>
                                      <p:to>
                                        <p:strVal val="visible"/>
                                      </p:to>
                                    </p:set>
                                    <p:animEffect transition="in" filter="fade">
                                      <p:cBhvr>
                                        <p:cTn id="52" dur="500"/>
                                        <p:tgtEl>
                                          <p:spTgt spid="34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pic>
        <p:nvPicPr>
          <p:cNvPr id="351" name="Google Shape;351;p25"/>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352" name="Google Shape;352;p25"/>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FD89CA"/>
              </a:buClr>
              <a:buSzPts val="4000"/>
              <a:buFont typeface="Arial"/>
              <a:buNone/>
            </a:pPr>
            <a:r>
              <a:rPr lang="en-GB" sz="4000" b="1" i="0" u="none" strike="noStrike" cap="none">
                <a:solidFill>
                  <a:srgbClr val="FD89CA"/>
                </a:solidFill>
                <a:latin typeface="Arial"/>
                <a:ea typeface="Arial"/>
                <a:cs typeface="Arial"/>
                <a:sym typeface="Arial"/>
              </a:rPr>
              <a:t>Exercise in R!</a:t>
            </a:r>
            <a:r>
              <a:rPr lang="en-GB" sz="4000" b="1" i="0" u="none" strike="noStrike" cap="none">
                <a:solidFill>
                  <a:srgbClr val="FFFFFF"/>
                </a:solidFill>
                <a:latin typeface="Arial"/>
                <a:ea typeface="Arial"/>
                <a:cs typeface="Arial"/>
                <a:sym typeface="Arial"/>
              </a:rPr>
              <a:t> </a:t>
            </a:r>
            <a:endParaRPr/>
          </a:p>
          <a:p>
            <a:pPr marL="0" marR="0" lvl="0" indent="0" algn="just" rtl="0">
              <a:lnSpc>
                <a:spcPct val="100000"/>
              </a:lnSpc>
              <a:spcBef>
                <a:spcPts val="2400"/>
              </a:spcBef>
              <a:spcAft>
                <a:spcPts val="0"/>
              </a:spcAft>
              <a:buClr>
                <a:schemeClr val="dk1"/>
              </a:buClr>
              <a:buSzPts val="4000"/>
              <a:buFont typeface="Calibri"/>
              <a:buNone/>
            </a:pPr>
            <a:endParaRPr sz="4000" b="0" i="0" u="none" strike="noStrike" cap="none">
              <a:solidFill>
                <a:srgbClr val="FFFFFF"/>
              </a:solidFill>
              <a:latin typeface="Arial"/>
              <a:ea typeface="Arial"/>
              <a:cs typeface="Arial"/>
              <a:sym typeface="Arial"/>
            </a:endParaRPr>
          </a:p>
        </p:txBody>
      </p:sp>
      <p:sp>
        <p:nvSpPr>
          <p:cNvPr id="353" name="Google Shape;353;p25"/>
          <p:cNvSpPr txBox="1"/>
          <p:nvPr/>
        </p:nvSpPr>
        <p:spPr>
          <a:xfrm>
            <a:off x="47625" y="182149"/>
            <a:ext cx="10899775" cy="1695592"/>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06. Packing the Research Kit </a:t>
            </a:r>
            <a:endParaRPr sz="1200" b="0" i="0" u="none" strike="noStrike" cap="none">
              <a:solidFill>
                <a:srgbClr val="000000"/>
              </a:solidFill>
              <a:latin typeface="Calibri"/>
              <a:ea typeface="Calibri"/>
              <a:cs typeface="Calibri"/>
              <a:sym typeface="Calibri"/>
            </a:endParaRPr>
          </a:p>
          <a:p>
            <a:pPr marL="0" marR="0" lvl="0" indent="0" algn="l" rtl="0">
              <a:lnSpc>
                <a:spcPct val="147727"/>
              </a:lnSpc>
              <a:spcBef>
                <a:spcPts val="0"/>
              </a:spcBef>
              <a:spcAft>
                <a:spcPts val="0"/>
              </a:spcAft>
              <a:buClr>
                <a:srgbClr val="FFFFFF"/>
              </a:buClr>
              <a:buSzPts val="4400"/>
              <a:buFont typeface="Arial"/>
              <a:buNone/>
            </a:pPr>
            <a:r>
              <a:rPr lang="en-GB" sz="4400" b="1" i="0" u="none" strike="noStrike" cap="none">
                <a:solidFill>
                  <a:srgbClr val="FFFFFF"/>
                </a:solidFill>
                <a:latin typeface="Arial"/>
                <a:ea typeface="Arial"/>
                <a:cs typeface="Arial"/>
                <a:sym typeface="Arial"/>
              </a:rPr>
              <a:t> </a:t>
            </a:r>
            <a:endParaRPr sz="1200" b="0" i="0" u="none" strike="noStrike" cap="none">
              <a:solidFill>
                <a:srgbClr val="000000"/>
              </a:solidFill>
              <a:latin typeface="Calibri"/>
              <a:ea typeface="Calibri"/>
              <a:cs typeface="Calibri"/>
              <a:sym typeface="Calibri"/>
            </a:endParaRPr>
          </a:p>
        </p:txBody>
      </p:sp>
      <p:pic>
        <p:nvPicPr>
          <p:cNvPr id="354" name="Google Shape;354;p25"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sp>
        <p:nvSpPr>
          <p:cNvPr id="355" name="Google Shape;355;p25"/>
          <p:cNvSpPr/>
          <p:nvPr/>
        </p:nvSpPr>
        <p:spPr>
          <a:xfrm>
            <a:off x="374341" y="2089080"/>
            <a:ext cx="11499215" cy="427809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rgbClr val="FFFFFF"/>
                </a:solidFill>
                <a:latin typeface="Arial"/>
                <a:ea typeface="Arial"/>
                <a:cs typeface="Arial"/>
                <a:sym typeface="Arial"/>
              </a:rPr>
              <a:t># Let's check the "type" of container R used for each one</a:t>
            </a:r>
            <a:endParaRPr/>
          </a:p>
          <a:p>
            <a:pPr marL="0" marR="0" lvl="0" indent="0" algn="l" rtl="0">
              <a:spcBef>
                <a:spcPts val="0"/>
              </a:spcBef>
              <a:spcAft>
                <a:spcPts val="0"/>
              </a:spcAft>
              <a:buNone/>
            </a:pPr>
            <a:r>
              <a:rPr lang="en-GB" sz="2800">
                <a:solidFill>
                  <a:srgbClr val="FFFFFF"/>
                </a:solidFill>
                <a:latin typeface="Arial"/>
                <a:ea typeface="Arial"/>
                <a:cs typeface="Arial"/>
                <a:sym typeface="Arial"/>
              </a:rPr>
              <a:t>class(mission_name)</a:t>
            </a:r>
            <a:endParaRPr/>
          </a:p>
          <a:p>
            <a:pPr marL="0" marR="0" lvl="0" indent="0" algn="l" rtl="0">
              <a:spcBef>
                <a:spcPts val="0"/>
              </a:spcBef>
              <a:spcAft>
                <a:spcPts val="0"/>
              </a:spcAft>
              <a:buNone/>
            </a:pPr>
            <a:r>
              <a:rPr lang="en-GB" sz="2800">
                <a:solidFill>
                  <a:srgbClr val="FFFFFF"/>
                </a:solidFill>
                <a:latin typeface="Arial"/>
                <a:ea typeface="Arial"/>
                <a:cs typeface="Arial"/>
                <a:sym typeface="Arial"/>
              </a:rPr>
              <a:t>class(helicopter_confirmed)</a:t>
            </a:r>
            <a:endParaRPr/>
          </a:p>
          <a:p>
            <a:pPr marL="0" marR="0" lvl="0" indent="0" algn="l" rtl="0">
              <a:spcBef>
                <a:spcPts val="0"/>
              </a:spcBef>
              <a:spcAft>
                <a:spcPts val="0"/>
              </a:spcAft>
              <a:buNone/>
            </a:pPr>
            <a:r>
              <a:rPr lang="en-GB" sz="2800">
                <a:solidFill>
                  <a:srgbClr val="FFFFFF"/>
                </a:solidFill>
                <a:latin typeface="Arial"/>
                <a:ea typeface="Arial"/>
                <a:cs typeface="Arial"/>
                <a:sym typeface="Arial"/>
              </a:rPr>
              <a:t>class(num_team_members)</a:t>
            </a:r>
            <a:endParaRPr/>
          </a:p>
          <a:p>
            <a:pPr marL="0" marR="0" lvl="0" indent="0" algn="l"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Arial"/>
              <a:ea typeface="Arial"/>
              <a:cs typeface="Arial"/>
              <a:sym typeface="Arial"/>
            </a:endParaRPr>
          </a:p>
          <a:p>
            <a:pPr marL="0" marR="0" lvl="0" indent="0" algn="l" rtl="0">
              <a:spcBef>
                <a:spcPts val="0"/>
              </a:spcBef>
              <a:spcAft>
                <a:spcPts val="0"/>
              </a:spcAft>
              <a:buNone/>
            </a:pPr>
            <a:r>
              <a:rPr lang="en-GB" sz="2800">
                <a:solidFill>
                  <a:srgbClr val="FFFFFF"/>
                </a:solidFill>
                <a:latin typeface="Arial"/>
                <a:ea typeface="Arial"/>
                <a:cs typeface="Arial"/>
                <a:sym typeface="Arial"/>
              </a:rPr>
              <a:t>typeof(num_team_members)</a:t>
            </a:r>
            <a:endParaRPr/>
          </a:p>
          <a:p>
            <a:pPr marL="0" marR="0" lvl="0" indent="0" algn="l" rtl="0">
              <a:spcBef>
                <a:spcPts val="0"/>
              </a:spcBef>
              <a:spcAft>
                <a:spcPts val="0"/>
              </a:spcAft>
              <a:buNone/>
            </a:pPr>
            <a:endParaRPr sz="2800">
              <a:solidFill>
                <a:srgbClr val="FFFFFF"/>
              </a:solidFill>
              <a:latin typeface="Arial"/>
              <a:ea typeface="Arial"/>
              <a:cs typeface="Arial"/>
              <a:sym typeface="Arial"/>
            </a:endParaRPr>
          </a:p>
          <a:p>
            <a:pPr marL="0" marR="0" lvl="0" indent="0" algn="l" rtl="0">
              <a:spcBef>
                <a:spcPts val="0"/>
              </a:spcBef>
              <a:spcAft>
                <a:spcPts val="0"/>
              </a:spcAft>
              <a:buNone/>
            </a:pPr>
            <a:r>
              <a:rPr lang="en-GB" sz="2800">
                <a:solidFill>
                  <a:srgbClr val="FFFFFF"/>
                </a:solidFill>
                <a:latin typeface="Arial"/>
                <a:ea typeface="Arial"/>
                <a:cs typeface="Arial"/>
                <a:sym typeface="Arial"/>
              </a:rPr>
              <a:t>num_team_members &lt;- 5L</a:t>
            </a:r>
            <a:endParaRPr/>
          </a:p>
          <a:p>
            <a:pPr marL="0" marR="0" lvl="0" indent="0" algn="l" rtl="0">
              <a:spcBef>
                <a:spcPts val="0"/>
              </a:spcBef>
              <a:spcAft>
                <a:spcPts val="0"/>
              </a:spcAft>
              <a:buNone/>
            </a:pPr>
            <a:r>
              <a:rPr lang="en-GB" sz="2800">
                <a:solidFill>
                  <a:srgbClr val="FFFFFF"/>
                </a:solidFill>
                <a:latin typeface="Arial"/>
                <a:ea typeface="Arial"/>
                <a:cs typeface="Arial"/>
                <a:sym typeface="Arial"/>
              </a:rPr>
              <a:t>typeof(num_team_members)</a:t>
            </a:r>
            <a:endParaRPr/>
          </a:p>
          <a:p>
            <a:pPr marL="0" marR="0" lvl="0" indent="0" algn="l" rtl="0">
              <a:lnSpc>
                <a:spcPct val="100000"/>
              </a:lnSpc>
              <a:spcBef>
                <a:spcPts val="0"/>
              </a:spcBef>
              <a:spcAft>
                <a:spcPts val="0"/>
              </a:spcAft>
              <a:buClr>
                <a:schemeClr val="dk1"/>
              </a:buClr>
              <a:buSzPts val="2400"/>
              <a:buFont typeface="Calibri"/>
              <a:buNone/>
            </a:pPr>
            <a:endParaRPr sz="2400" b="0" i="0" u="none" strike="noStrike" cap="none">
              <a:solidFill>
                <a:srgbClr val="FFFFFF"/>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5">
                                            <p:txEl>
                                              <p:pRg st="0" end="0"/>
                                            </p:txEl>
                                          </p:spTgt>
                                        </p:tgtEl>
                                        <p:attrNameLst>
                                          <p:attrName>style.visibility</p:attrName>
                                        </p:attrNameLst>
                                      </p:cBhvr>
                                      <p:to>
                                        <p:strVal val="visible"/>
                                      </p:to>
                                    </p:set>
                                    <p:animEffect transition="in" filter="fade">
                                      <p:cBhvr>
                                        <p:cTn id="7" dur="500"/>
                                        <p:tgtEl>
                                          <p:spTgt spid="3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5">
                                            <p:txEl>
                                              <p:pRg st="1" end="1"/>
                                            </p:txEl>
                                          </p:spTgt>
                                        </p:tgtEl>
                                        <p:attrNameLst>
                                          <p:attrName>style.visibility</p:attrName>
                                        </p:attrNameLst>
                                      </p:cBhvr>
                                      <p:to>
                                        <p:strVal val="visible"/>
                                      </p:to>
                                    </p:set>
                                    <p:animEffect transition="in" filter="fade">
                                      <p:cBhvr>
                                        <p:cTn id="12" dur="500"/>
                                        <p:tgtEl>
                                          <p:spTgt spid="3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5">
                                            <p:txEl>
                                              <p:pRg st="2" end="2"/>
                                            </p:txEl>
                                          </p:spTgt>
                                        </p:tgtEl>
                                        <p:attrNameLst>
                                          <p:attrName>style.visibility</p:attrName>
                                        </p:attrNameLst>
                                      </p:cBhvr>
                                      <p:to>
                                        <p:strVal val="visible"/>
                                      </p:to>
                                    </p:set>
                                    <p:animEffect transition="in" filter="fade">
                                      <p:cBhvr>
                                        <p:cTn id="17" dur="500"/>
                                        <p:tgtEl>
                                          <p:spTgt spid="35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5">
                                            <p:txEl>
                                              <p:pRg st="3" end="3"/>
                                            </p:txEl>
                                          </p:spTgt>
                                        </p:tgtEl>
                                        <p:attrNameLst>
                                          <p:attrName>style.visibility</p:attrName>
                                        </p:attrNameLst>
                                      </p:cBhvr>
                                      <p:to>
                                        <p:strVal val="visible"/>
                                      </p:to>
                                    </p:set>
                                    <p:animEffect transition="in" filter="fade">
                                      <p:cBhvr>
                                        <p:cTn id="22" dur="500"/>
                                        <p:tgtEl>
                                          <p:spTgt spid="35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5">
                                            <p:txEl>
                                              <p:pRg st="4" end="4"/>
                                            </p:txEl>
                                          </p:spTgt>
                                        </p:tgtEl>
                                        <p:attrNameLst>
                                          <p:attrName>style.visibility</p:attrName>
                                        </p:attrNameLst>
                                      </p:cBhvr>
                                      <p:to>
                                        <p:strVal val="visible"/>
                                      </p:to>
                                    </p:set>
                                    <p:animEffect transition="in" filter="fade">
                                      <p:cBhvr>
                                        <p:cTn id="27" dur="500"/>
                                        <p:tgtEl>
                                          <p:spTgt spid="35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55">
                                            <p:txEl>
                                              <p:pRg st="5" end="5"/>
                                            </p:txEl>
                                          </p:spTgt>
                                        </p:tgtEl>
                                        <p:attrNameLst>
                                          <p:attrName>style.visibility</p:attrName>
                                        </p:attrNameLst>
                                      </p:cBhvr>
                                      <p:to>
                                        <p:strVal val="visible"/>
                                      </p:to>
                                    </p:set>
                                    <p:animEffect transition="in" filter="fade">
                                      <p:cBhvr>
                                        <p:cTn id="32" dur="500"/>
                                        <p:tgtEl>
                                          <p:spTgt spid="35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55">
                                            <p:txEl>
                                              <p:pRg st="6" end="6"/>
                                            </p:txEl>
                                          </p:spTgt>
                                        </p:tgtEl>
                                        <p:attrNameLst>
                                          <p:attrName>style.visibility</p:attrName>
                                        </p:attrNameLst>
                                      </p:cBhvr>
                                      <p:to>
                                        <p:strVal val="visible"/>
                                      </p:to>
                                    </p:set>
                                    <p:animEffect transition="in" filter="fade">
                                      <p:cBhvr>
                                        <p:cTn id="37" dur="500"/>
                                        <p:tgtEl>
                                          <p:spTgt spid="35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55">
                                            <p:txEl>
                                              <p:pRg st="7" end="7"/>
                                            </p:txEl>
                                          </p:spTgt>
                                        </p:tgtEl>
                                        <p:attrNameLst>
                                          <p:attrName>style.visibility</p:attrName>
                                        </p:attrNameLst>
                                      </p:cBhvr>
                                      <p:to>
                                        <p:strVal val="visible"/>
                                      </p:to>
                                    </p:set>
                                    <p:animEffect transition="in" filter="fade">
                                      <p:cBhvr>
                                        <p:cTn id="42" dur="500"/>
                                        <p:tgtEl>
                                          <p:spTgt spid="35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55">
                                            <p:txEl>
                                              <p:pRg st="8" end="8"/>
                                            </p:txEl>
                                          </p:spTgt>
                                        </p:tgtEl>
                                        <p:attrNameLst>
                                          <p:attrName>style.visibility</p:attrName>
                                        </p:attrNameLst>
                                      </p:cBhvr>
                                      <p:to>
                                        <p:strVal val="visible"/>
                                      </p:to>
                                    </p:set>
                                    <p:animEffect transition="in" filter="fade">
                                      <p:cBhvr>
                                        <p:cTn id="47" dur="500"/>
                                        <p:tgtEl>
                                          <p:spTgt spid="35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55">
                                            <p:txEl>
                                              <p:pRg st="9" end="9"/>
                                            </p:txEl>
                                          </p:spTgt>
                                        </p:tgtEl>
                                        <p:attrNameLst>
                                          <p:attrName>style.visibility</p:attrName>
                                        </p:attrNameLst>
                                      </p:cBhvr>
                                      <p:to>
                                        <p:strVal val="visible"/>
                                      </p:to>
                                    </p:set>
                                    <p:animEffect transition="in" filter="fade">
                                      <p:cBhvr>
                                        <p:cTn id="52" dur="500"/>
                                        <p:tgtEl>
                                          <p:spTgt spid="35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26"/>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361" name="Google Shape;361;p26"/>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FD89CA"/>
              </a:buClr>
              <a:buSzPts val="4000"/>
              <a:buFont typeface="Arial"/>
              <a:buNone/>
            </a:pPr>
            <a:r>
              <a:rPr lang="en-GB" sz="4000" b="1" i="0" u="none" strike="noStrike" cap="none">
                <a:solidFill>
                  <a:srgbClr val="FD89CA"/>
                </a:solidFill>
                <a:latin typeface="Arial"/>
                <a:ea typeface="Arial"/>
                <a:cs typeface="Arial"/>
                <a:sym typeface="Arial"/>
              </a:rPr>
              <a:t>Exercise in R!</a:t>
            </a:r>
            <a:r>
              <a:rPr lang="en-GB" sz="4000" b="1" i="0" u="none" strike="noStrike" cap="none">
                <a:solidFill>
                  <a:srgbClr val="FFFFFF"/>
                </a:solidFill>
                <a:latin typeface="Arial"/>
                <a:ea typeface="Arial"/>
                <a:cs typeface="Arial"/>
                <a:sym typeface="Arial"/>
              </a:rPr>
              <a:t> </a:t>
            </a:r>
            <a:endParaRPr/>
          </a:p>
          <a:p>
            <a:pPr marL="0" marR="0" lvl="0" indent="0" algn="just" rtl="0">
              <a:lnSpc>
                <a:spcPct val="100000"/>
              </a:lnSpc>
              <a:spcBef>
                <a:spcPts val="2400"/>
              </a:spcBef>
              <a:spcAft>
                <a:spcPts val="0"/>
              </a:spcAft>
              <a:buClr>
                <a:schemeClr val="dk1"/>
              </a:buClr>
              <a:buSzPts val="4000"/>
              <a:buFont typeface="Calibri"/>
              <a:buNone/>
            </a:pPr>
            <a:endParaRPr sz="4000" b="0" i="0" u="none" strike="noStrike" cap="none">
              <a:solidFill>
                <a:srgbClr val="FFFFFF"/>
              </a:solidFill>
              <a:latin typeface="Arial"/>
              <a:ea typeface="Arial"/>
              <a:cs typeface="Arial"/>
              <a:sym typeface="Arial"/>
            </a:endParaRPr>
          </a:p>
        </p:txBody>
      </p:sp>
      <p:sp>
        <p:nvSpPr>
          <p:cNvPr id="362" name="Google Shape;362;p26"/>
          <p:cNvSpPr txBox="1"/>
          <p:nvPr/>
        </p:nvSpPr>
        <p:spPr>
          <a:xfrm>
            <a:off x="47625" y="182149"/>
            <a:ext cx="10899775" cy="1695592"/>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06. Packing the Research Kit </a:t>
            </a:r>
            <a:endParaRPr sz="1200" b="0" i="0" u="none" strike="noStrike" cap="none">
              <a:solidFill>
                <a:srgbClr val="000000"/>
              </a:solidFill>
              <a:latin typeface="Calibri"/>
              <a:ea typeface="Calibri"/>
              <a:cs typeface="Calibri"/>
              <a:sym typeface="Calibri"/>
            </a:endParaRPr>
          </a:p>
          <a:p>
            <a:pPr marL="0" marR="0" lvl="0" indent="0" algn="l" rtl="0">
              <a:lnSpc>
                <a:spcPct val="147727"/>
              </a:lnSpc>
              <a:spcBef>
                <a:spcPts val="0"/>
              </a:spcBef>
              <a:spcAft>
                <a:spcPts val="0"/>
              </a:spcAft>
              <a:buClr>
                <a:srgbClr val="FFFFFF"/>
              </a:buClr>
              <a:buSzPts val="4400"/>
              <a:buFont typeface="Arial"/>
              <a:buNone/>
            </a:pPr>
            <a:r>
              <a:rPr lang="en-GB" sz="4400" b="1" i="0" u="none" strike="noStrike" cap="none">
                <a:solidFill>
                  <a:srgbClr val="FFFFFF"/>
                </a:solidFill>
                <a:latin typeface="Arial"/>
                <a:ea typeface="Arial"/>
                <a:cs typeface="Arial"/>
                <a:sym typeface="Arial"/>
              </a:rPr>
              <a:t> </a:t>
            </a:r>
            <a:endParaRPr sz="1200" b="0" i="0" u="none" strike="noStrike" cap="none">
              <a:solidFill>
                <a:srgbClr val="000000"/>
              </a:solidFill>
              <a:latin typeface="Calibri"/>
              <a:ea typeface="Calibri"/>
              <a:cs typeface="Calibri"/>
              <a:sym typeface="Calibri"/>
            </a:endParaRPr>
          </a:p>
        </p:txBody>
      </p:sp>
      <p:pic>
        <p:nvPicPr>
          <p:cNvPr id="363" name="Google Shape;363;p26"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sp>
        <p:nvSpPr>
          <p:cNvPr id="364" name="Google Shape;364;p26"/>
          <p:cNvSpPr/>
          <p:nvPr/>
        </p:nvSpPr>
        <p:spPr>
          <a:xfrm>
            <a:off x="374341" y="2089080"/>
            <a:ext cx="11499215" cy="24929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a:solidFill>
                  <a:srgbClr val="FFFFFF"/>
                </a:solidFill>
                <a:latin typeface="Arial"/>
                <a:ea typeface="Arial"/>
                <a:cs typeface="Arial"/>
                <a:sym typeface="Arial"/>
              </a:rPr>
              <a:t># What happens if we do</a:t>
            </a:r>
            <a:endParaRPr/>
          </a:p>
          <a:p>
            <a:pPr marL="0" marR="0" lvl="0" indent="0" algn="l" rtl="0">
              <a:spcBef>
                <a:spcPts val="0"/>
              </a:spcBef>
              <a:spcAft>
                <a:spcPts val="0"/>
              </a:spcAft>
              <a:buNone/>
            </a:pPr>
            <a:r>
              <a:rPr lang="en-GB" sz="3200">
                <a:solidFill>
                  <a:srgbClr val="FFFFFF"/>
                </a:solidFill>
                <a:latin typeface="Arial"/>
                <a:ea typeface="Arial"/>
                <a:cs typeface="Arial"/>
                <a:sym typeface="Arial"/>
              </a:rPr>
              <a:t>mission_name + 10</a:t>
            </a:r>
            <a:endParaRPr/>
          </a:p>
          <a:p>
            <a:pPr marL="0" marR="0" lvl="0" indent="0" algn="l" rtl="0">
              <a:spcBef>
                <a:spcPts val="0"/>
              </a:spcBef>
              <a:spcAft>
                <a:spcPts val="0"/>
              </a:spcAft>
              <a:buNone/>
            </a:pPr>
            <a:endParaRPr sz="3200">
              <a:solidFill>
                <a:srgbClr val="FFFFFF"/>
              </a:solidFill>
              <a:latin typeface="Arial"/>
              <a:ea typeface="Arial"/>
              <a:cs typeface="Arial"/>
              <a:sym typeface="Arial"/>
            </a:endParaRPr>
          </a:p>
          <a:p>
            <a:pPr marL="0" marR="0" lvl="0" indent="0" algn="l" rtl="0">
              <a:spcBef>
                <a:spcPts val="0"/>
              </a:spcBef>
              <a:spcAft>
                <a:spcPts val="0"/>
              </a:spcAft>
              <a:buNone/>
            </a:pPr>
            <a:r>
              <a:rPr lang="en-GB" sz="3200" b="1" i="1">
                <a:solidFill>
                  <a:srgbClr val="FFFFFF"/>
                </a:solidFill>
                <a:latin typeface="Arial"/>
                <a:ea typeface="Arial"/>
                <a:cs typeface="Arial"/>
                <a:sym typeface="Arial"/>
              </a:rPr>
              <a:t>Why?</a:t>
            </a:r>
            <a:endParaRPr/>
          </a:p>
          <a:p>
            <a:pPr marL="0" marR="0" lvl="0" indent="0" algn="l" rtl="0">
              <a:lnSpc>
                <a:spcPct val="100000"/>
              </a:lnSpc>
              <a:spcBef>
                <a:spcPts val="0"/>
              </a:spcBef>
              <a:spcAft>
                <a:spcPts val="0"/>
              </a:spcAft>
              <a:buClr>
                <a:schemeClr val="dk1"/>
              </a:buClr>
              <a:buSzPts val="2800"/>
              <a:buFont typeface="Calibri"/>
              <a:buNone/>
            </a:pPr>
            <a:endParaRPr sz="2800" b="0" i="0" u="none" strike="noStrike" cap="none">
              <a:solidFill>
                <a:srgbClr val="FFFFFF"/>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4">
                                            <p:txEl>
                                              <p:pRg st="0" end="0"/>
                                            </p:txEl>
                                          </p:spTgt>
                                        </p:tgtEl>
                                        <p:attrNameLst>
                                          <p:attrName>style.visibility</p:attrName>
                                        </p:attrNameLst>
                                      </p:cBhvr>
                                      <p:to>
                                        <p:strVal val="visible"/>
                                      </p:to>
                                    </p:set>
                                    <p:animEffect transition="in" filter="fade">
                                      <p:cBhvr>
                                        <p:cTn id="7" dur="500"/>
                                        <p:tgtEl>
                                          <p:spTgt spid="3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4">
                                            <p:txEl>
                                              <p:pRg st="1" end="1"/>
                                            </p:txEl>
                                          </p:spTgt>
                                        </p:tgtEl>
                                        <p:attrNameLst>
                                          <p:attrName>style.visibility</p:attrName>
                                        </p:attrNameLst>
                                      </p:cBhvr>
                                      <p:to>
                                        <p:strVal val="visible"/>
                                      </p:to>
                                    </p:set>
                                    <p:animEffect transition="in" filter="fade">
                                      <p:cBhvr>
                                        <p:cTn id="12" dur="500"/>
                                        <p:tgtEl>
                                          <p:spTgt spid="3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4">
                                            <p:txEl>
                                              <p:pRg st="2" end="2"/>
                                            </p:txEl>
                                          </p:spTgt>
                                        </p:tgtEl>
                                        <p:attrNameLst>
                                          <p:attrName>style.visibility</p:attrName>
                                        </p:attrNameLst>
                                      </p:cBhvr>
                                      <p:to>
                                        <p:strVal val="visible"/>
                                      </p:to>
                                    </p:set>
                                    <p:animEffect transition="in" filter="fade">
                                      <p:cBhvr>
                                        <p:cTn id="17" dur="500"/>
                                        <p:tgtEl>
                                          <p:spTgt spid="36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4">
                                            <p:txEl>
                                              <p:pRg st="3" end="3"/>
                                            </p:txEl>
                                          </p:spTgt>
                                        </p:tgtEl>
                                        <p:attrNameLst>
                                          <p:attrName>style.visibility</p:attrName>
                                        </p:attrNameLst>
                                      </p:cBhvr>
                                      <p:to>
                                        <p:strVal val="visible"/>
                                      </p:to>
                                    </p:set>
                                    <p:animEffect transition="in" filter="fade">
                                      <p:cBhvr>
                                        <p:cTn id="22" dur="500"/>
                                        <p:tgtEl>
                                          <p:spTgt spid="36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64">
                                            <p:txEl>
                                              <p:pRg st="4" end="4"/>
                                            </p:txEl>
                                          </p:spTgt>
                                        </p:tgtEl>
                                        <p:attrNameLst>
                                          <p:attrName>style.visibility</p:attrName>
                                        </p:attrNameLst>
                                      </p:cBhvr>
                                      <p:to>
                                        <p:strVal val="visible"/>
                                      </p:to>
                                    </p:set>
                                    <p:animEffect transition="in" filter="fade">
                                      <p:cBhvr>
                                        <p:cTn id="27" dur="500"/>
                                        <p:tgtEl>
                                          <p:spTgt spid="36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pic>
        <p:nvPicPr>
          <p:cNvPr id="369" name="Google Shape;369;p27"/>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370" name="Google Shape;370;p27"/>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FD89CA"/>
              </a:buClr>
              <a:buSzPts val="4000"/>
              <a:buFont typeface="Arial"/>
              <a:buNone/>
            </a:pPr>
            <a:r>
              <a:rPr lang="en-GB" sz="4000" b="1" i="0" u="none" strike="noStrike" cap="none">
                <a:solidFill>
                  <a:srgbClr val="FD89CA"/>
                </a:solidFill>
                <a:latin typeface="Arial"/>
                <a:ea typeface="Arial"/>
                <a:cs typeface="Arial"/>
                <a:sym typeface="Arial"/>
              </a:rPr>
              <a:t>Exercise in R!</a:t>
            </a:r>
            <a:r>
              <a:rPr lang="en-GB" sz="4000" b="1" i="0" u="none" strike="noStrike" cap="none">
                <a:solidFill>
                  <a:srgbClr val="FFFFFF"/>
                </a:solidFill>
                <a:latin typeface="Arial"/>
                <a:ea typeface="Arial"/>
                <a:cs typeface="Arial"/>
                <a:sym typeface="Arial"/>
              </a:rPr>
              <a:t> </a:t>
            </a:r>
            <a:endParaRPr/>
          </a:p>
          <a:p>
            <a:pPr marL="0" marR="0" lvl="0" indent="0" algn="just" rtl="0">
              <a:lnSpc>
                <a:spcPct val="100000"/>
              </a:lnSpc>
              <a:spcBef>
                <a:spcPts val="2400"/>
              </a:spcBef>
              <a:spcAft>
                <a:spcPts val="0"/>
              </a:spcAft>
              <a:buClr>
                <a:schemeClr val="dk1"/>
              </a:buClr>
              <a:buSzPts val="4000"/>
              <a:buFont typeface="Calibri"/>
              <a:buNone/>
            </a:pPr>
            <a:endParaRPr sz="4000" b="0" i="0" u="none" strike="noStrike" cap="none">
              <a:solidFill>
                <a:srgbClr val="FFFFFF"/>
              </a:solidFill>
              <a:latin typeface="Arial"/>
              <a:ea typeface="Arial"/>
              <a:cs typeface="Arial"/>
              <a:sym typeface="Arial"/>
            </a:endParaRPr>
          </a:p>
        </p:txBody>
      </p:sp>
      <p:sp>
        <p:nvSpPr>
          <p:cNvPr id="371" name="Google Shape;371;p27"/>
          <p:cNvSpPr txBox="1"/>
          <p:nvPr/>
        </p:nvSpPr>
        <p:spPr>
          <a:xfrm>
            <a:off x="47625" y="182149"/>
            <a:ext cx="10899775" cy="1695592"/>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06. Packing the Research Kit </a:t>
            </a:r>
            <a:endParaRPr sz="1200" b="0" i="0" u="none" strike="noStrike" cap="none">
              <a:solidFill>
                <a:srgbClr val="000000"/>
              </a:solidFill>
              <a:latin typeface="Calibri"/>
              <a:ea typeface="Calibri"/>
              <a:cs typeface="Calibri"/>
              <a:sym typeface="Calibri"/>
            </a:endParaRPr>
          </a:p>
          <a:p>
            <a:pPr marL="0" marR="0" lvl="0" indent="0" algn="l" rtl="0">
              <a:lnSpc>
                <a:spcPct val="147727"/>
              </a:lnSpc>
              <a:spcBef>
                <a:spcPts val="0"/>
              </a:spcBef>
              <a:spcAft>
                <a:spcPts val="0"/>
              </a:spcAft>
              <a:buClr>
                <a:srgbClr val="FFFFFF"/>
              </a:buClr>
              <a:buSzPts val="4400"/>
              <a:buFont typeface="Arial"/>
              <a:buNone/>
            </a:pPr>
            <a:r>
              <a:rPr lang="en-GB" sz="4400" b="1" i="0" u="none" strike="noStrike" cap="none">
                <a:solidFill>
                  <a:srgbClr val="FFFFFF"/>
                </a:solidFill>
                <a:latin typeface="Arial"/>
                <a:ea typeface="Arial"/>
                <a:cs typeface="Arial"/>
                <a:sym typeface="Arial"/>
              </a:rPr>
              <a:t> </a:t>
            </a:r>
            <a:endParaRPr sz="1200" b="0" i="0" u="none" strike="noStrike" cap="none">
              <a:solidFill>
                <a:srgbClr val="000000"/>
              </a:solidFill>
              <a:latin typeface="Calibri"/>
              <a:ea typeface="Calibri"/>
              <a:cs typeface="Calibri"/>
              <a:sym typeface="Calibri"/>
            </a:endParaRPr>
          </a:p>
        </p:txBody>
      </p:sp>
      <p:pic>
        <p:nvPicPr>
          <p:cNvPr id="372" name="Google Shape;372;p27"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sp>
        <p:nvSpPr>
          <p:cNvPr id="373" name="Google Shape;373;p27"/>
          <p:cNvSpPr/>
          <p:nvPr/>
        </p:nvSpPr>
        <p:spPr>
          <a:xfrm>
            <a:off x="374341" y="2089080"/>
            <a:ext cx="11499215" cy="40318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dirty="0" err="1">
                <a:solidFill>
                  <a:srgbClr val="FFFFFF"/>
                </a:solidFill>
                <a:latin typeface="Arial"/>
                <a:ea typeface="Arial"/>
                <a:cs typeface="Arial"/>
                <a:sym typeface="Arial"/>
              </a:rPr>
              <a:t>threat_level</a:t>
            </a:r>
            <a:r>
              <a:rPr lang="en-GB" sz="3200" dirty="0">
                <a:solidFill>
                  <a:srgbClr val="FFFFFF"/>
                </a:solidFill>
                <a:latin typeface="Arial"/>
                <a:ea typeface="Arial"/>
                <a:cs typeface="Arial"/>
                <a:sym typeface="Arial"/>
              </a:rPr>
              <a:t> &lt;- factor("Medium", levels = c("Low", "Medium", "High"))</a:t>
            </a:r>
            <a:endParaRPr dirty="0"/>
          </a:p>
          <a:p>
            <a:pPr marL="0" marR="0" lvl="0" indent="0" algn="l" rtl="0">
              <a:spcBef>
                <a:spcPts val="0"/>
              </a:spcBef>
              <a:spcAft>
                <a:spcPts val="0"/>
              </a:spcAft>
              <a:buNone/>
            </a:pPr>
            <a:endParaRPr sz="3200" dirty="0">
              <a:solidFill>
                <a:srgbClr val="FFFFFF"/>
              </a:solidFill>
              <a:latin typeface="Arial"/>
              <a:ea typeface="Arial"/>
              <a:cs typeface="Arial"/>
              <a:sym typeface="Arial"/>
            </a:endParaRPr>
          </a:p>
          <a:p>
            <a:pPr marL="0" marR="0" lvl="0" indent="0" algn="l" rtl="0">
              <a:spcBef>
                <a:spcPts val="0"/>
              </a:spcBef>
              <a:spcAft>
                <a:spcPts val="0"/>
              </a:spcAft>
              <a:buNone/>
            </a:pPr>
            <a:r>
              <a:rPr lang="en-GB" sz="3200" dirty="0">
                <a:solidFill>
                  <a:srgbClr val="FFFFFF"/>
                </a:solidFill>
                <a:latin typeface="Arial"/>
                <a:ea typeface="Arial"/>
                <a:cs typeface="Arial"/>
                <a:sym typeface="Arial"/>
              </a:rPr>
              <a:t># Let's see what R created.</a:t>
            </a:r>
            <a:endParaRPr dirty="0"/>
          </a:p>
          <a:p>
            <a:pPr marL="0" marR="0" lvl="0" indent="0" algn="l" rtl="0">
              <a:spcBef>
                <a:spcPts val="0"/>
              </a:spcBef>
              <a:spcAft>
                <a:spcPts val="0"/>
              </a:spcAft>
              <a:buNone/>
            </a:pPr>
            <a:r>
              <a:rPr lang="en-GB" sz="3200" dirty="0">
                <a:solidFill>
                  <a:srgbClr val="FFFFFF"/>
                </a:solidFill>
                <a:latin typeface="Arial"/>
                <a:ea typeface="Arial"/>
                <a:cs typeface="Arial"/>
                <a:sym typeface="Arial"/>
              </a:rPr>
              <a:t>class(</a:t>
            </a:r>
            <a:r>
              <a:rPr lang="en-GB" sz="3200" dirty="0" err="1">
                <a:solidFill>
                  <a:srgbClr val="FFFFFF"/>
                </a:solidFill>
                <a:latin typeface="Arial"/>
                <a:ea typeface="Arial"/>
                <a:cs typeface="Arial"/>
                <a:sym typeface="Arial"/>
              </a:rPr>
              <a:t>threat_level</a:t>
            </a:r>
            <a:r>
              <a:rPr lang="en-GB" sz="3200" dirty="0">
                <a:solidFill>
                  <a:srgbClr val="FFFFFF"/>
                </a:solidFill>
                <a:latin typeface="Arial"/>
                <a:ea typeface="Arial"/>
                <a:cs typeface="Arial"/>
                <a:sym typeface="Arial"/>
              </a:rPr>
              <a:t>)</a:t>
            </a:r>
            <a:endParaRPr dirty="0"/>
          </a:p>
          <a:p>
            <a:pPr marL="0" marR="0" lvl="0" indent="0" algn="l" rtl="0">
              <a:spcBef>
                <a:spcPts val="0"/>
              </a:spcBef>
              <a:spcAft>
                <a:spcPts val="0"/>
              </a:spcAft>
              <a:buNone/>
            </a:pPr>
            <a:endParaRPr sz="3200" dirty="0">
              <a:solidFill>
                <a:srgbClr val="FFFFFF"/>
              </a:solidFill>
              <a:latin typeface="Arial"/>
              <a:ea typeface="Arial"/>
              <a:cs typeface="Arial"/>
              <a:sym typeface="Arial"/>
            </a:endParaRPr>
          </a:p>
          <a:p>
            <a:pPr marL="0" marR="0" lvl="0" indent="0" algn="l" rtl="0">
              <a:spcBef>
                <a:spcPts val="0"/>
              </a:spcBef>
              <a:spcAft>
                <a:spcPts val="0"/>
              </a:spcAft>
              <a:buNone/>
            </a:pPr>
            <a:r>
              <a:rPr lang="en-GB" sz="3200" dirty="0">
                <a:solidFill>
                  <a:srgbClr val="FFFFFF"/>
                </a:solidFill>
                <a:latin typeface="Arial"/>
                <a:ea typeface="Arial"/>
                <a:cs typeface="Arial"/>
                <a:sym typeface="Arial"/>
              </a:rPr>
              <a:t># Now for the magic. Use str() to see the "structure".</a:t>
            </a:r>
            <a:endParaRPr dirty="0"/>
          </a:p>
          <a:p>
            <a:pPr marL="0" marR="0" lvl="0" indent="0" algn="l" rtl="0">
              <a:spcBef>
                <a:spcPts val="0"/>
              </a:spcBef>
              <a:spcAft>
                <a:spcPts val="0"/>
              </a:spcAft>
              <a:buNone/>
            </a:pPr>
            <a:r>
              <a:rPr lang="en-GB" sz="3200" dirty="0">
                <a:solidFill>
                  <a:srgbClr val="FFFFFF"/>
                </a:solidFill>
                <a:latin typeface="Arial"/>
                <a:ea typeface="Arial"/>
                <a:cs typeface="Arial"/>
                <a:sym typeface="Arial"/>
              </a:rPr>
              <a:t>str(</a:t>
            </a:r>
            <a:r>
              <a:rPr lang="en-GB" sz="3200" dirty="0" err="1">
                <a:solidFill>
                  <a:srgbClr val="FFFFFF"/>
                </a:solidFill>
                <a:latin typeface="Arial"/>
                <a:ea typeface="Arial"/>
                <a:cs typeface="Arial"/>
                <a:sym typeface="Arial"/>
              </a:rPr>
              <a:t>threat_level</a:t>
            </a:r>
            <a:r>
              <a:rPr lang="en-GB" sz="3200" dirty="0">
                <a:solidFill>
                  <a:srgbClr val="FFFFFF"/>
                </a:solidFill>
                <a:latin typeface="Arial"/>
                <a:ea typeface="Arial"/>
                <a:cs typeface="Arial"/>
                <a:sym typeface="Arial"/>
              </a:rPr>
              <a:t>)</a:t>
            </a:r>
            <a:endParaRPr sz="2800" b="0" i="0" u="none" strike="noStrike" cap="none" dirty="0">
              <a:solidFill>
                <a:srgbClr val="FFFFFF"/>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3">
                                            <p:txEl>
                                              <p:pRg st="0" end="0"/>
                                            </p:txEl>
                                          </p:spTgt>
                                        </p:tgtEl>
                                        <p:attrNameLst>
                                          <p:attrName>style.visibility</p:attrName>
                                        </p:attrNameLst>
                                      </p:cBhvr>
                                      <p:to>
                                        <p:strVal val="visible"/>
                                      </p:to>
                                    </p:set>
                                    <p:animEffect transition="in" filter="fade">
                                      <p:cBhvr>
                                        <p:cTn id="7" dur="500"/>
                                        <p:tgtEl>
                                          <p:spTgt spid="37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3">
                                            <p:txEl>
                                              <p:pRg st="1" end="1"/>
                                            </p:txEl>
                                          </p:spTgt>
                                        </p:tgtEl>
                                        <p:attrNameLst>
                                          <p:attrName>style.visibility</p:attrName>
                                        </p:attrNameLst>
                                      </p:cBhvr>
                                      <p:to>
                                        <p:strVal val="visible"/>
                                      </p:to>
                                    </p:set>
                                    <p:animEffect transition="in" filter="fade">
                                      <p:cBhvr>
                                        <p:cTn id="12" dur="500"/>
                                        <p:tgtEl>
                                          <p:spTgt spid="37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3">
                                            <p:txEl>
                                              <p:pRg st="2" end="2"/>
                                            </p:txEl>
                                          </p:spTgt>
                                        </p:tgtEl>
                                        <p:attrNameLst>
                                          <p:attrName>style.visibility</p:attrName>
                                        </p:attrNameLst>
                                      </p:cBhvr>
                                      <p:to>
                                        <p:strVal val="visible"/>
                                      </p:to>
                                    </p:set>
                                    <p:animEffect transition="in" filter="fade">
                                      <p:cBhvr>
                                        <p:cTn id="17" dur="500"/>
                                        <p:tgtEl>
                                          <p:spTgt spid="37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3">
                                            <p:txEl>
                                              <p:pRg st="3" end="3"/>
                                            </p:txEl>
                                          </p:spTgt>
                                        </p:tgtEl>
                                        <p:attrNameLst>
                                          <p:attrName>style.visibility</p:attrName>
                                        </p:attrNameLst>
                                      </p:cBhvr>
                                      <p:to>
                                        <p:strVal val="visible"/>
                                      </p:to>
                                    </p:set>
                                    <p:animEffect transition="in" filter="fade">
                                      <p:cBhvr>
                                        <p:cTn id="22" dur="500"/>
                                        <p:tgtEl>
                                          <p:spTgt spid="37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73">
                                            <p:txEl>
                                              <p:pRg st="4" end="4"/>
                                            </p:txEl>
                                          </p:spTgt>
                                        </p:tgtEl>
                                        <p:attrNameLst>
                                          <p:attrName>style.visibility</p:attrName>
                                        </p:attrNameLst>
                                      </p:cBhvr>
                                      <p:to>
                                        <p:strVal val="visible"/>
                                      </p:to>
                                    </p:set>
                                    <p:animEffect transition="in" filter="fade">
                                      <p:cBhvr>
                                        <p:cTn id="27" dur="500"/>
                                        <p:tgtEl>
                                          <p:spTgt spid="37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73">
                                            <p:txEl>
                                              <p:pRg st="5" end="5"/>
                                            </p:txEl>
                                          </p:spTgt>
                                        </p:tgtEl>
                                        <p:attrNameLst>
                                          <p:attrName>style.visibility</p:attrName>
                                        </p:attrNameLst>
                                      </p:cBhvr>
                                      <p:to>
                                        <p:strVal val="visible"/>
                                      </p:to>
                                    </p:set>
                                    <p:animEffect transition="in" filter="fade">
                                      <p:cBhvr>
                                        <p:cTn id="32" dur="500"/>
                                        <p:tgtEl>
                                          <p:spTgt spid="37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3">
                                            <p:txEl>
                                              <p:pRg st="6" end="6"/>
                                            </p:txEl>
                                          </p:spTgt>
                                        </p:tgtEl>
                                        <p:attrNameLst>
                                          <p:attrName>style.visibility</p:attrName>
                                        </p:attrNameLst>
                                      </p:cBhvr>
                                      <p:to>
                                        <p:strVal val="visible"/>
                                      </p:to>
                                    </p:set>
                                    <p:animEffect transition="in" filter="fade">
                                      <p:cBhvr>
                                        <p:cTn id="37" dur="500"/>
                                        <p:tgtEl>
                                          <p:spTgt spid="37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pic>
        <p:nvPicPr>
          <p:cNvPr id="378" name="Google Shape;378;p28"/>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379" name="Google Shape;379;p28"/>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92D050"/>
              </a:buClr>
              <a:buSzPts val="4000"/>
              <a:buFont typeface="Arial"/>
              <a:buNone/>
            </a:pPr>
            <a:r>
              <a:rPr lang="en-GB" sz="4000" b="1" i="0" u="none" strike="noStrike" cap="none">
                <a:solidFill>
                  <a:srgbClr val="92D050"/>
                </a:solidFill>
                <a:latin typeface="Arial"/>
                <a:ea typeface="Arial"/>
                <a:cs typeface="Arial"/>
                <a:sym typeface="Arial"/>
              </a:rPr>
              <a:t>Wrap-up</a:t>
            </a:r>
            <a:r>
              <a:rPr lang="en-GB" sz="4000" b="1" i="0" u="none" strike="noStrike" cap="none">
                <a:solidFill>
                  <a:srgbClr val="FFFFFF"/>
                </a:solidFill>
                <a:latin typeface="Arial"/>
                <a:ea typeface="Arial"/>
                <a:cs typeface="Arial"/>
                <a:sym typeface="Arial"/>
              </a:rPr>
              <a:t> </a:t>
            </a:r>
            <a:endParaRPr/>
          </a:p>
          <a:p>
            <a:pPr marL="0" marR="0" lvl="0" indent="0" algn="just" rtl="0">
              <a:lnSpc>
                <a:spcPct val="100000"/>
              </a:lnSpc>
              <a:spcBef>
                <a:spcPts val="2400"/>
              </a:spcBef>
              <a:spcAft>
                <a:spcPts val="0"/>
              </a:spcAft>
              <a:buClr>
                <a:schemeClr val="dk1"/>
              </a:buClr>
              <a:buSzPts val="4000"/>
              <a:buFont typeface="Calibri"/>
              <a:buNone/>
            </a:pPr>
            <a:endParaRPr sz="4000" b="0" i="0" u="none" strike="noStrike" cap="none">
              <a:solidFill>
                <a:srgbClr val="FFFFFF"/>
              </a:solidFill>
              <a:latin typeface="Arial"/>
              <a:ea typeface="Arial"/>
              <a:cs typeface="Arial"/>
              <a:sym typeface="Arial"/>
            </a:endParaRPr>
          </a:p>
        </p:txBody>
      </p:sp>
      <p:sp>
        <p:nvSpPr>
          <p:cNvPr id="380" name="Google Shape;380;p28"/>
          <p:cNvSpPr txBox="1"/>
          <p:nvPr/>
        </p:nvSpPr>
        <p:spPr>
          <a:xfrm>
            <a:off x="47625" y="182149"/>
            <a:ext cx="10899775" cy="862095"/>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06. Packing the Research Kit </a:t>
            </a:r>
            <a:endParaRPr sz="1200" b="0" i="0" u="none" strike="noStrike" cap="none">
              <a:solidFill>
                <a:srgbClr val="000000"/>
              </a:solidFill>
              <a:latin typeface="Calibri"/>
              <a:ea typeface="Calibri"/>
              <a:cs typeface="Calibri"/>
              <a:sym typeface="Calibri"/>
            </a:endParaRPr>
          </a:p>
        </p:txBody>
      </p:sp>
      <p:sp>
        <p:nvSpPr>
          <p:cNvPr id="381" name="Google Shape;381;p28"/>
          <p:cNvSpPr/>
          <p:nvPr/>
        </p:nvSpPr>
        <p:spPr>
          <a:xfrm>
            <a:off x="318444" y="2071127"/>
            <a:ext cx="11499215" cy="4154984"/>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FFC000"/>
              </a:buClr>
              <a:buSzPts val="3200"/>
              <a:buFont typeface="Arial"/>
              <a:buNone/>
            </a:pPr>
            <a:r>
              <a:rPr lang="en-GB" sz="3200" b="1" i="0" u="none" strike="noStrike" cap="none" dirty="0">
                <a:solidFill>
                  <a:srgbClr val="FFC000"/>
                </a:solidFill>
                <a:latin typeface="Arial"/>
                <a:ea typeface="Arial"/>
                <a:cs typeface="Arial"/>
                <a:sym typeface="Arial"/>
              </a:rPr>
              <a:t>IMPORTANT!</a:t>
            </a:r>
            <a:r>
              <a:rPr lang="en-GB" sz="3200" b="0" i="0" u="none" strike="noStrike" cap="none" dirty="0">
                <a:solidFill>
                  <a:srgbClr val="FFFFFF"/>
                </a:solidFill>
                <a:latin typeface="Arial"/>
                <a:ea typeface="Arial"/>
                <a:cs typeface="Arial"/>
                <a:sym typeface="Arial"/>
              </a:rPr>
              <a:t> Numbers: if you do not specify as integer (</a:t>
            </a:r>
            <a:r>
              <a:rPr lang="en-GB" sz="3200" dirty="0">
                <a:solidFill>
                  <a:srgbClr val="FFFFFF"/>
                </a:solidFill>
                <a:latin typeface="Arial"/>
                <a:ea typeface="Arial"/>
                <a:cs typeface="Arial"/>
                <a:sym typeface="Arial"/>
              </a:rPr>
              <a:t>i.e., using ‘L’ after the number</a:t>
            </a:r>
            <a:r>
              <a:rPr lang="en-GB" sz="3200" b="0" i="0" u="none" strike="noStrike" cap="none" dirty="0">
                <a:solidFill>
                  <a:srgbClr val="FFFFFF"/>
                </a:solidFill>
                <a:latin typeface="Arial"/>
                <a:ea typeface="Arial"/>
                <a:cs typeface="Arial"/>
                <a:sym typeface="Arial"/>
              </a:rPr>
              <a:t>), R codes a number as double.</a:t>
            </a:r>
            <a:endParaRPr lang="en-GB" dirty="0"/>
          </a:p>
          <a:p>
            <a:pPr marL="0" marR="0" lvl="0" indent="0" algn="just" rtl="0">
              <a:lnSpc>
                <a:spcPct val="100000"/>
              </a:lnSpc>
              <a:spcBef>
                <a:spcPts val="0"/>
              </a:spcBef>
              <a:spcAft>
                <a:spcPts val="0"/>
              </a:spcAft>
              <a:buClr>
                <a:srgbClr val="FFC000"/>
              </a:buClr>
              <a:buSzPts val="3200"/>
              <a:buFont typeface="Arial"/>
              <a:buNone/>
            </a:pPr>
            <a:r>
              <a:rPr lang="en-GB" sz="3200" b="1" dirty="0">
                <a:solidFill>
                  <a:srgbClr val="FFFF00"/>
                </a:solidFill>
                <a:latin typeface="Arial"/>
                <a:ea typeface="Arial"/>
                <a:cs typeface="Arial"/>
                <a:sym typeface="Wingdings" panose="05000000000000000000" pitchFamily="2" charset="2"/>
              </a:rPr>
              <a:t></a:t>
            </a:r>
            <a:r>
              <a:rPr lang="en-GB" sz="3200" b="1" dirty="0">
                <a:solidFill>
                  <a:srgbClr val="FFFF00"/>
                </a:solidFill>
                <a:latin typeface="Arial"/>
                <a:ea typeface="Arial"/>
                <a:cs typeface="Arial"/>
                <a:sym typeface="Arial"/>
              </a:rPr>
              <a:t> Different storage space used!</a:t>
            </a:r>
            <a:r>
              <a:rPr lang="en-GB" sz="3200" b="1" i="0" u="none" strike="noStrike" cap="none" dirty="0">
                <a:solidFill>
                  <a:srgbClr val="FFFF00"/>
                </a:solidFill>
                <a:latin typeface="Arial"/>
                <a:ea typeface="Arial"/>
                <a:cs typeface="Arial"/>
                <a:sym typeface="Arial"/>
              </a:rPr>
              <a:t> </a:t>
            </a:r>
            <a:endParaRPr dirty="0"/>
          </a:p>
          <a:p>
            <a:pPr marL="0" marR="0" lvl="0" indent="0" algn="just" rtl="0">
              <a:lnSpc>
                <a:spcPct val="100000"/>
              </a:lnSpc>
              <a:spcBef>
                <a:spcPts val="0"/>
              </a:spcBef>
              <a:spcAft>
                <a:spcPts val="0"/>
              </a:spcAft>
              <a:buClr>
                <a:schemeClr val="dk1"/>
              </a:buClr>
              <a:buSzPts val="2400"/>
              <a:buFont typeface="Calibri"/>
              <a:buNone/>
            </a:pPr>
            <a:endParaRPr sz="2400" b="0" i="0" u="none" strike="noStrike" cap="none" dirty="0">
              <a:solidFill>
                <a:srgbClr val="FFFFFF"/>
              </a:solidFill>
              <a:latin typeface="Arial"/>
              <a:ea typeface="Arial"/>
              <a:cs typeface="Arial"/>
              <a:sym typeface="Arial"/>
            </a:endParaRPr>
          </a:p>
          <a:p>
            <a:pPr marL="285750" marR="0" lvl="0" indent="-133350" algn="just" rtl="0">
              <a:lnSpc>
                <a:spcPct val="100000"/>
              </a:lnSpc>
              <a:spcBef>
                <a:spcPts val="0"/>
              </a:spcBef>
              <a:spcAft>
                <a:spcPts val="0"/>
              </a:spcAft>
              <a:buClr>
                <a:schemeClr val="dk1"/>
              </a:buClr>
              <a:buSzPts val="2400"/>
              <a:buFont typeface="Arial"/>
              <a:buNone/>
            </a:pPr>
            <a:endParaRPr sz="2400" b="0" i="0" u="none" strike="noStrike" cap="none" dirty="0">
              <a:solidFill>
                <a:srgbClr val="FFFFFF"/>
              </a:solidFill>
              <a:latin typeface="Arial"/>
              <a:ea typeface="Arial"/>
              <a:cs typeface="Arial"/>
              <a:sym typeface="Arial"/>
            </a:endParaRPr>
          </a:p>
          <a:p>
            <a:pPr marL="0" marR="0" lvl="0" indent="0" algn="ctr" rtl="0">
              <a:spcBef>
                <a:spcPts val="0"/>
              </a:spcBef>
              <a:spcAft>
                <a:spcPts val="0"/>
              </a:spcAft>
              <a:buNone/>
            </a:pPr>
            <a:r>
              <a:rPr lang="en-GB" sz="3200" b="1" i="0" u="none" strike="noStrike" cap="none" dirty="0">
                <a:solidFill>
                  <a:srgbClr val="FFFF00"/>
                </a:solidFill>
                <a:latin typeface="Arial"/>
                <a:ea typeface="Arial"/>
                <a:cs typeface="Arial"/>
                <a:sym typeface="Arial"/>
              </a:rPr>
              <a:t>Data Type: crucial. </a:t>
            </a:r>
            <a:r>
              <a:rPr lang="en-GB" sz="3200" b="1" dirty="0">
                <a:solidFill>
                  <a:srgbClr val="FFFFFF"/>
                </a:solidFill>
                <a:latin typeface="Arial"/>
                <a:ea typeface="Arial"/>
                <a:cs typeface="Arial"/>
                <a:sym typeface="Arial"/>
              </a:rPr>
              <a:t>R needs to know if it's looking at text, numbers, or a logical state to know what operations are possible.</a:t>
            </a:r>
            <a:endParaRPr sz="3200" b="1" i="0" u="none" strike="noStrike" cap="none" dirty="0">
              <a:solidFill>
                <a:srgbClr val="FFFFFF"/>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400"/>
              <a:buFont typeface="Calibri"/>
              <a:buNone/>
            </a:pPr>
            <a:endParaRPr sz="2400" b="0" i="0" u="none" strike="noStrike" cap="none" dirty="0">
              <a:solidFill>
                <a:srgbClr val="FFFFFF"/>
              </a:solidFill>
              <a:latin typeface="Arial"/>
              <a:ea typeface="Arial"/>
              <a:cs typeface="Arial"/>
              <a:sym typeface="Arial"/>
            </a:endParaRPr>
          </a:p>
        </p:txBody>
      </p:sp>
      <p:pic>
        <p:nvPicPr>
          <p:cNvPr id="382" name="Google Shape;382;p28"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1">
                                            <p:txEl>
                                              <p:pRg st="0" end="0"/>
                                            </p:txEl>
                                          </p:spTgt>
                                        </p:tgtEl>
                                        <p:attrNameLst>
                                          <p:attrName>style.visibility</p:attrName>
                                        </p:attrNameLst>
                                      </p:cBhvr>
                                      <p:to>
                                        <p:strVal val="visible"/>
                                      </p:to>
                                    </p:set>
                                    <p:animEffect transition="in" filter="fade">
                                      <p:cBhvr>
                                        <p:cTn id="7" dur="500"/>
                                        <p:tgtEl>
                                          <p:spTgt spid="3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1">
                                            <p:txEl>
                                              <p:pRg st="1" end="1"/>
                                            </p:txEl>
                                          </p:spTgt>
                                        </p:tgtEl>
                                        <p:attrNameLst>
                                          <p:attrName>style.visibility</p:attrName>
                                        </p:attrNameLst>
                                      </p:cBhvr>
                                      <p:to>
                                        <p:strVal val="visible"/>
                                      </p:to>
                                    </p:set>
                                    <p:animEffect transition="in" filter="fade">
                                      <p:cBhvr>
                                        <p:cTn id="12" dur="500"/>
                                        <p:tgtEl>
                                          <p:spTgt spid="3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1">
                                            <p:txEl>
                                              <p:pRg st="4" end="4"/>
                                            </p:txEl>
                                          </p:spTgt>
                                        </p:tgtEl>
                                        <p:attrNameLst>
                                          <p:attrName>style.visibility</p:attrName>
                                        </p:attrNameLst>
                                      </p:cBhvr>
                                      <p:to>
                                        <p:strVal val="visible"/>
                                      </p:to>
                                    </p:set>
                                    <p:animEffect transition="in" filter="fade">
                                      <p:cBhvr>
                                        <p:cTn id="17" dur="500"/>
                                        <p:tgtEl>
                                          <p:spTgt spid="38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7" name="Google Shape;387;p29"/>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388" name="Google Shape;388;p29"/>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MODULE 07.</a:t>
            </a:r>
            <a:r>
              <a:rPr lang="en-GB" sz="5500" b="1">
                <a:solidFill>
                  <a:schemeClr val="lt1"/>
                </a:solidFill>
                <a:latin typeface="Arial"/>
                <a:ea typeface="Arial"/>
                <a:cs typeface="Arial"/>
                <a:sym typeface="Arial"/>
              </a:rPr>
              <a:t> </a:t>
            </a:r>
            <a:endParaRPr/>
          </a:p>
          <a:p>
            <a:pPr marL="0" marR="0" lvl="0" indent="0" algn="ctr" rtl="0">
              <a:spcBef>
                <a:spcPts val="0"/>
              </a:spcBef>
              <a:spcAft>
                <a:spcPts val="0"/>
              </a:spcAft>
              <a:buClr>
                <a:schemeClr val="lt1"/>
              </a:buClr>
              <a:buSzPts val="6000"/>
              <a:buFont typeface="Arial"/>
              <a:buNone/>
            </a:pPr>
            <a:r>
              <a:rPr lang="en-GB" sz="6000" b="1">
                <a:solidFill>
                  <a:schemeClr val="lt1"/>
                </a:solidFill>
                <a:latin typeface="Arial"/>
                <a:ea typeface="Arial"/>
                <a:cs typeface="Arial"/>
                <a:sym typeface="Arial"/>
              </a:rPr>
              <a:t>Organizing Your Samples</a:t>
            </a:r>
            <a:endParaRPr sz="5500" b="1">
              <a:solidFill>
                <a:schemeClr val="lt1"/>
              </a:solidFill>
              <a:latin typeface="Arial"/>
              <a:ea typeface="Arial"/>
              <a:cs typeface="Arial"/>
              <a:sym typeface="Arial"/>
            </a:endParaRPr>
          </a:p>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chemeClr val="lt1"/>
              </a:buClr>
              <a:buSzPts val="4400"/>
              <a:buFont typeface="Arial"/>
              <a:buNone/>
            </a:pPr>
            <a:r>
              <a:rPr lang="en-GB" sz="4400" b="1" i="1">
                <a:solidFill>
                  <a:schemeClr val="lt1"/>
                </a:solidFill>
                <a:latin typeface="Arial"/>
                <a:ea typeface="Arial"/>
                <a:cs typeface="Arial"/>
                <a:sym typeface="Arial"/>
              </a:rPr>
              <a:t>Data Structures </a:t>
            </a:r>
            <a:endParaRPr sz="3600" b="1" i="1">
              <a:solidFill>
                <a:schemeClr val="lt1"/>
              </a:solidFill>
              <a:latin typeface="Arial"/>
              <a:ea typeface="Arial"/>
              <a:cs typeface="Arial"/>
              <a:sym typeface="Arial"/>
            </a:endParaRPr>
          </a:p>
        </p:txBody>
      </p:sp>
      <p:grpSp>
        <p:nvGrpSpPr>
          <p:cNvPr id="389" name="Google Shape;389;p29"/>
          <p:cNvGrpSpPr/>
          <p:nvPr/>
        </p:nvGrpSpPr>
        <p:grpSpPr>
          <a:xfrm>
            <a:off x="2254357" y="4311387"/>
            <a:ext cx="7670485" cy="2098513"/>
            <a:chOff x="-12699" y="3251200"/>
            <a:chExt cx="8097208" cy="2276291"/>
          </a:xfrm>
        </p:grpSpPr>
        <p:pic>
          <p:nvPicPr>
            <p:cNvPr id="390" name="Google Shape;390;p29"/>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391" name="Google Shape;391;p29"/>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Google Shape;111;p3"/>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112" name="Google Shape;112;p3"/>
          <p:cNvSpPr/>
          <p:nvPr/>
        </p:nvSpPr>
        <p:spPr>
          <a:xfrm>
            <a:off x="-609600" y="263499"/>
            <a:ext cx="12801499" cy="641334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MODULES 5 - 14</a:t>
            </a:r>
            <a:endParaRPr sz="3600" b="1">
              <a:solidFill>
                <a:schemeClr val="lt1"/>
              </a:solidFill>
              <a:latin typeface="Arial"/>
              <a:ea typeface="Arial"/>
              <a:cs typeface="Arial"/>
              <a:sym typeface="Arial"/>
            </a:endParaRPr>
          </a:p>
          <a:p>
            <a:pPr marL="0" marR="0" lvl="0" indent="0" algn="ctr" rtl="0">
              <a:spcBef>
                <a:spcPts val="0"/>
              </a:spcBef>
              <a:spcAft>
                <a:spcPts val="0"/>
              </a:spcAft>
              <a:buClr>
                <a:schemeClr val="dk1"/>
              </a:buClr>
              <a:buSzPts val="1600"/>
              <a:buFont typeface="Calibri"/>
              <a:buNone/>
            </a:pPr>
            <a:endParaRPr sz="1600" b="1" i="1">
              <a:solidFill>
                <a:schemeClr val="lt1"/>
              </a:solidFill>
              <a:latin typeface="Arial"/>
              <a:ea typeface="Arial"/>
              <a:cs typeface="Arial"/>
              <a:sym typeface="Arial"/>
            </a:endParaRPr>
          </a:p>
        </p:txBody>
      </p:sp>
      <p:grpSp>
        <p:nvGrpSpPr>
          <p:cNvPr id="113" name="Google Shape;113;p3"/>
          <p:cNvGrpSpPr/>
          <p:nvPr/>
        </p:nvGrpSpPr>
        <p:grpSpPr>
          <a:xfrm>
            <a:off x="221127" y="3225137"/>
            <a:ext cx="3740127" cy="3067563"/>
            <a:chOff x="6287197" y="2574364"/>
            <a:chExt cx="5018792" cy="4116294"/>
          </a:xfrm>
        </p:grpSpPr>
        <p:pic>
          <p:nvPicPr>
            <p:cNvPr id="114" name="Google Shape;114;p3"/>
            <p:cNvPicPr preferRelativeResize="0"/>
            <p:nvPr/>
          </p:nvPicPr>
          <p:blipFill rotWithShape="1">
            <a:blip r:embed="rId4">
              <a:alphaModFix/>
            </a:blip>
            <a:srcRect/>
            <a:stretch/>
          </p:blipFill>
          <p:spPr>
            <a:xfrm>
              <a:off x="7189695" y="2574364"/>
              <a:ext cx="4116294" cy="4116294"/>
            </a:xfrm>
            <a:prstGeom prst="rect">
              <a:avLst/>
            </a:prstGeom>
            <a:noFill/>
            <a:ln>
              <a:noFill/>
            </a:ln>
          </p:spPr>
        </p:pic>
        <p:sp>
          <p:nvSpPr>
            <p:cNvPr id="115" name="Google Shape;115;p3"/>
            <p:cNvSpPr/>
            <p:nvPr/>
          </p:nvSpPr>
          <p:spPr>
            <a:xfrm>
              <a:off x="6287197" y="2912868"/>
              <a:ext cx="4839786" cy="923330"/>
            </a:xfrm>
            <a:prstGeom prst="rect">
              <a:avLst/>
            </a:prstGeom>
          </p:spPr>
          <p:txBody>
            <a:bodyPr>
              <a:prstTxWarp prst="textPlain">
                <a:avLst/>
              </a:prstTxWarp>
            </a:bodyPr>
            <a:lstStyle/>
            <a:p>
              <a:pPr lvl="0" algn="ctr"/>
              <a:r>
                <a:rPr b="1" i="0">
                  <a:ln w="9525" cap="flat" cmpd="sng">
                    <a:solidFill>
                      <a:schemeClr val="accent2"/>
                    </a:solidFill>
                    <a:prstDash val="solid"/>
                    <a:round/>
                    <a:headEnd type="none" w="sm" len="sm"/>
                    <a:tailEnd type="none" w="sm" len="sm"/>
                  </a:ln>
                  <a:solidFill>
                    <a:srgbClr val="FFFFFF"/>
                  </a:solidFill>
                  <a:latin typeface="Calibri"/>
                </a:rPr>
                <a:t>Learning</a:t>
              </a:r>
            </a:p>
          </p:txBody>
        </p:sp>
        <p:sp>
          <p:nvSpPr>
            <p:cNvPr id="116" name="Google Shape;116;p3"/>
            <p:cNvSpPr/>
            <p:nvPr/>
          </p:nvSpPr>
          <p:spPr>
            <a:xfrm>
              <a:off x="6466203" y="5453295"/>
              <a:ext cx="4839786" cy="923330"/>
            </a:xfrm>
            <a:prstGeom prst="rect">
              <a:avLst/>
            </a:prstGeom>
          </p:spPr>
          <p:txBody>
            <a:bodyPr>
              <a:prstTxWarp prst="textPlain">
                <a:avLst/>
              </a:prstTxWarp>
            </a:bodyPr>
            <a:lstStyle/>
            <a:p>
              <a:pPr lvl="0" algn="ctr"/>
              <a:r>
                <a:rPr b="1" i="0">
                  <a:ln w="9525" cap="flat" cmpd="sng">
                    <a:solidFill>
                      <a:schemeClr val="accent2"/>
                    </a:solidFill>
                    <a:prstDash val="solid"/>
                    <a:round/>
                    <a:headEnd type="none" w="sm" len="sm"/>
                    <a:tailEnd type="none" w="sm" len="sm"/>
                  </a:ln>
                  <a:solidFill>
                    <a:srgbClr val="FFFFFF"/>
                  </a:solidFill>
                  <a:latin typeface="Calibri"/>
                </a:rPr>
                <a:t>Goals</a:t>
              </a:r>
            </a:p>
          </p:txBody>
        </p:sp>
      </p:grpSp>
      <p:sp>
        <p:nvSpPr>
          <p:cNvPr id="117" name="Google Shape;117;p3"/>
          <p:cNvSpPr/>
          <p:nvPr/>
        </p:nvSpPr>
        <p:spPr>
          <a:xfrm>
            <a:off x="4182383" y="2050717"/>
            <a:ext cx="8855724" cy="641334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742950" marR="0" lvl="0" indent="-742950" algn="l" rtl="0">
              <a:spcBef>
                <a:spcPts val="2400"/>
              </a:spcBef>
              <a:spcAft>
                <a:spcPts val="0"/>
              </a:spcAft>
              <a:buClr>
                <a:schemeClr val="lt1"/>
              </a:buClr>
              <a:buSzPts val="3600"/>
              <a:buFont typeface="Arial"/>
              <a:buAutoNum type="arabicPeriod"/>
            </a:pPr>
            <a:r>
              <a:rPr lang="en-GB" sz="3600" b="1" i="1">
                <a:solidFill>
                  <a:schemeClr val="lt1"/>
                </a:solidFill>
                <a:latin typeface="Arial"/>
                <a:ea typeface="Arial"/>
                <a:cs typeface="Arial"/>
                <a:sym typeface="Arial"/>
              </a:rPr>
              <a:t>Understand basic programming concepts</a:t>
            </a:r>
            <a:endParaRPr sz="3600" b="1" i="1">
              <a:solidFill>
                <a:schemeClr val="lt1"/>
              </a:solidFill>
              <a:latin typeface="Arial"/>
              <a:ea typeface="Arial"/>
              <a:cs typeface="Arial"/>
              <a:sym typeface="Arial"/>
            </a:endParaRPr>
          </a:p>
          <a:p>
            <a:pPr marL="742950" marR="0" lvl="0" indent="-742950" algn="l" rtl="0">
              <a:lnSpc>
                <a:spcPct val="200000"/>
              </a:lnSpc>
              <a:spcBef>
                <a:spcPts val="2400"/>
              </a:spcBef>
              <a:spcAft>
                <a:spcPts val="0"/>
              </a:spcAft>
              <a:buClr>
                <a:schemeClr val="lt1"/>
              </a:buClr>
              <a:buSzPts val="3600"/>
              <a:buFont typeface="Arial"/>
              <a:buAutoNum type="arabicPeriod"/>
            </a:pPr>
            <a:r>
              <a:rPr lang="en-GB" sz="3600" b="1" i="1">
                <a:solidFill>
                  <a:schemeClr val="lt1"/>
                </a:solidFill>
                <a:latin typeface="Arial"/>
                <a:ea typeface="Arial"/>
                <a:cs typeface="Arial"/>
                <a:sym typeface="Arial"/>
              </a:rPr>
              <a:t>Run basic functions in R</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pic>
        <p:nvPicPr>
          <p:cNvPr id="396" name="Google Shape;396;p30"/>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397" name="Google Shape;397;p30"/>
          <p:cNvSpPr/>
          <p:nvPr/>
        </p:nvSpPr>
        <p:spPr>
          <a:xfrm>
            <a:off x="210004" y="1755441"/>
            <a:ext cx="8047193" cy="470898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2800" b="1">
                <a:solidFill>
                  <a:srgbClr val="FFC000"/>
                </a:solidFill>
                <a:latin typeface="Arial"/>
                <a:ea typeface="Arial"/>
                <a:cs typeface="Arial"/>
                <a:sym typeface="Arial"/>
              </a:rPr>
              <a:t>The Problem:</a:t>
            </a:r>
            <a:r>
              <a:rPr lang="en-GB" sz="2800" b="1">
                <a:solidFill>
                  <a:schemeClr val="lt1"/>
                </a:solidFill>
                <a:latin typeface="Arial"/>
                <a:ea typeface="Arial"/>
                <a:cs typeface="Arial"/>
                <a:sym typeface="Arial"/>
              </a:rPr>
              <a:t> </a:t>
            </a:r>
            <a:r>
              <a:rPr lang="en-GB" sz="2800">
                <a:solidFill>
                  <a:schemeClr val="lt1"/>
                </a:solidFill>
                <a:latin typeface="Arial"/>
                <a:ea typeface="Arial"/>
                <a:cs typeface="Arial"/>
                <a:sym typeface="Arial"/>
              </a:rPr>
              <a:t>You've collected various samples, measurements and information. Now, you must organize this information into four standardized "Data Kits”. However… Each kit has extremely strict rules about its structure and what it can contain. Using the wrong kit will corrupt the data.</a:t>
            </a:r>
            <a:endParaRPr/>
          </a:p>
          <a:p>
            <a:pPr marL="0" marR="0" lvl="0" indent="0" algn="just" rtl="0">
              <a:spcBef>
                <a:spcPts val="2400"/>
              </a:spcBef>
              <a:spcAft>
                <a:spcPts val="0"/>
              </a:spcAft>
              <a:buNone/>
            </a:pPr>
            <a:r>
              <a:rPr lang="en-GB" sz="2800" b="1">
                <a:solidFill>
                  <a:srgbClr val="FFC000"/>
                </a:solidFill>
                <a:latin typeface="Arial"/>
                <a:ea typeface="Arial"/>
                <a:cs typeface="Arial"/>
                <a:sym typeface="Arial"/>
              </a:rPr>
              <a:t>Your Mission: </a:t>
            </a:r>
            <a:r>
              <a:rPr lang="en-GB" sz="2800">
                <a:solidFill>
                  <a:schemeClr val="lt1"/>
                </a:solidFill>
                <a:latin typeface="Arial"/>
                <a:ea typeface="Arial"/>
                <a:cs typeface="Arial"/>
                <a:sym typeface="Arial"/>
              </a:rPr>
              <a:t>Correctly assemble the four required kits: the </a:t>
            </a:r>
            <a:r>
              <a:rPr lang="en-GB" sz="2800" b="1">
                <a:solidFill>
                  <a:srgbClr val="FFFF00"/>
                </a:solidFill>
                <a:latin typeface="Arial"/>
                <a:ea typeface="Arial"/>
                <a:cs typeface="Arial"/>
                <a:sym typeface="Arial"/>
              </a:rPr>
              <a:t>“Sample Tray”</a:t>
            </a:r>
            <a:r>
              <a:rPr lang="en-GB" sz="2800">
                <a:solidFill>
                  <a:schemeClr val="lt1"/>
                </a:solidFill>
                <a:latin typeface="Arial"/>
                <a:ea typeface="Arial"/>
                <a:cs typeface="Arial"/>
                <a:sym typeface="Arial"/>
              </a:rPr>
              <a:t>, the </a:t>
            </a:r>
            <a:r>
              <a:rPr lang="en-GB" sz="2800" b="1">
                <a:solidFill>
                  <a:srgbClr val="8CC63E"/>
                </a:solidFill>
                <a:latin typeface="Arial"/>
                <a:ea typeface="Arial"/>
                <a:cs typeface="Arial"/>
                <a:sym typeface="Arial"/>
              </a:rPr>
              <a:t>“Sensor Array”</a:t>
            </a:r>
            <a:r>
              <a:rPr lang="en-GB" sz="2800">
                <a:solidFill>
                  <a:schemeClr val="lt1"/>
                </a:solidFill>
                <a:latin typeface="Arial"/>
                <a:ea typeface="Arial"/>
                <a:cs typeface="Arial"/>
                <a:sym typeface="Arial"/>
              </a:rPr>
              <a:t>, the </a:t>
            </a:r>
            <a:r>
              <a:rPr lang="en-GB" sz="2800" b="1">
                <a:solidFill>
                  <a:srgbClr val="00B0F0"/>
                </a:solidFill>
                <a:latin typeface="Arial"/>
                <a:ea typeface="Arial"/>
                <a:cs typeface="Arial"/>
                <a:sym typeface="Arial"/>
              </a:rPr>
              <a:t>“Official Data Log Sheet”</a:t>
            </a:r>
            <a:r>
              <a:rPr lang="en-GB" sz="2800">
                <a:solidFill>
                  <a:schemeClr val="lt1"/>
                </a:solidFill>
                <a:latin typeface="Arial"/>
                <a:ea typeface="Arial"/>
                <a:cs typeface="Arial"/>
                <a:sym typeface="Arial"/>
              </a:rPr>
              <a:t>, and the </a:t>
            </a:r>
            <a:r>
              <a:rPr lang="en-GB" sz="2800" b="1">
                <a:solidFill>
                  <a:srgbClr val="FF0000"/>
                </a:solidFill>
                <a:latin typeface="Arial"/>
                <a:ea typeface="Arial"/>
                <a:cs typeface="Arial"/>
                <a:sym typeface="Arial"/>
              </a:rPr>
              <a:t>“Researcher's Field Pouch”</a:t>
            </a:r>
            <a:r>
              <a:rPr lang="en-GB" sz="2800">
                <a:solidFill>
                  <a:schemeClr val="lt1"/>
                </a:solidFill>
                <a:latin typeface="Arial"/>
                <a:ea typeface="Arial"/>
                <a:cs typeface="Arial"/>
                <a:sym typeface="Arial"/>
              </a:rPr>
              <a:t>.</a:t>
            </a:r>
            <a:endParaRPr sz="2800" b="1" i="1">
              <a:solidFill>
                <a:schemeClr val="lt1"/>
              </a:solidFill>
              <a:latin typeface="Arial"/>
              <a:ea typeface="Arial"/>
              <a:cs typeface="Arial"/>
              <a:sym typeface="Arial"/>
            </a:endParaRPr>
          </a:p>
        </p:txBody>
      </p:sp>
      <p:sp>
        <p:nvSpPr>
          <p:cNvPr id="398" name="Google Shape;398;p30"/>
          <p:cNvSpPr txBox="1"/>
          <p:nvPr/>
        </p:nvSpPr>
        <p:spPr>
          <a:xfrm>
            <a:off x="263662" y="139315"/>
            <a:ext cx="1030908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07. </a:t>
            </a:r>
            <a:r>
              <a:rPr lang="en-GB" sz="5400" b="1">
                <a:solidFill>
                  <a:schemeClr val="lt1"/>
                </a:solidFill>
                <a:latin typeface="Arial"/>
                <a:ea typeface="Arial"/>
                <a:cs typeface="Arial"/>
                <a:sym typeface="Arial"/>
              </a:rPr>
              <a:t>Organizing Your Samples</a:t>
            </a: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399" name="Google Shape;399;p30" descr="Warning with solid fill"/>
          <p:cNvPicPr preferRelativeResize="0"/>
          <p:nvPr/>
        </p:nvPicPr>
        <p:blipFill rotWithShape="1">
          <a:blip r:embed="rId4">
            <a:alphaModFix/>
          </a:blip>
          <a:srcRect/>
          <a:stretch/>
        </p:blipFill>
        <p:spPr>
          <a:xfrm>
            <a:off x="10873337" y="5626646"/>
            <a:ext cx="1109274" cy="1109274"/>
          </a:xfrm>
          <a:prstGeom prst="rect">
            <a:avLst/>
          </a:prstGeom>
          <a:noFill/>
          <a:ln>
            <a:noFill/>
          </a:ln>
        </p:spPr>
      </p:pic>
      <p:pic>
        <p:nvPicPr>
          <p:cNvPr id="400" name="Google Shape;400;p30"/>
          <p:cNvPicPr preferRelativeResize="0"/>
          <p:nvPr/>
        </p:nvPicPr>
        <p:blipFill rotWithShape="1">
          <a:blip r:embed="rId5">
            <a:alphaModFix/>
          </a:blip>
          <a:srcRect/>
          <a:stretch/>
        </p:blipFill>
        <p:spPr>
          <a:xfrm rot="207893">
            <a:off x="8541446" y="1407182"/>
            <a:ext cx="3281559" cy="2576537"/>
          </a:xfrm>
          <a:prstGeom prst="rect">
            <a:avLst/>
          </a:prstGeom>
          <a:noFill/>
          <a:ln w="571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pic>
        <p:nvPicPr>
          <p:cNvPr id="405" name="Google Shape;405;p31"/>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406" name="Google Shape;406;p31"/>
          <p:cNvSpPr/>
          <p:nvPr/>
        </p:nvSpPr>
        <p:spPr>
          <a:xfrm>
            <a:off x="258052" y="1091480"/>
            <a:ext cx="11731774" cy="557075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rgbClr val="FFC000"/>
                </a:solidFill>
                <a:latin typeface="Arial"/>
                <a:ea typeface="Arial"/>
                <a:cs typeface="Arial"/>
                <a:sym typeface="Arial"/>
              </a:rPr>
              <a:t>TASK: </a:t>
            </a:r>
            <a:r>
              <a:rPr lang="en-GB" sz="3200" b="1">
                <a:solidFill>
                  <a:schemeClr val="lt1"/>
                </a:solidFill>
                <a:latin typeface="Arial"/>
                <a:ea typeface="Arial"/>
                <a:cs typeface="Arial"/>
                <a:sym typeface="Arial"/>
              </a:rPr>
              <a:t>Divide yourselves in 4 competing labs.</a:t>
            </a:r>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Two volunteers to assemble a kit by performing actions (one at a time and explaining them). </a:t>
            </a:r>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The </a:t>
            </a:r>
            <a:r>
              <a:rPr lang="en-GB" sz="3200" b="1">
                <a:solidFill>
                  <a:srgbClr val="FFFF00"/>
                </a:solidFill>
                <a:latin typeface="Arial"/>
                <a:ea typeface="Arial"/>
                <a:cs typeface="Arial"/>
                <a:sym typeface="Arial"/>
              </a:rPr>
              <a:t>Protocol Officer</a:t>
            </a:r>
            <a:r>
              <a:rPr lang="en-GB" sz="3200" b="1">
                <a:solidFill>
                  <a:schemeClr val="lt1"/>
                </a:solidFill>
                <a:latin typeface="Arial"/>
                <a:ea typeface="Arial"/>
                <a:cs typeface="Arial"/>
                <a:sym typeface="Arial"/>
              </a:rPr>
              <a:t> will show you a card:</a:t>
            </a:r>
            <a:endParaRPr/>
          </a:p>
          <a:p>
            <a:pPr marL="457200" marR="0" lvl="1" indent="0" algn="just" rtl="0">
              <a:spcBef>
                <a:spcPts val="2400"/>
              </a:spcBef>
              <a:spcAft>
                <a:spcPts val="0"/>
              </a:spcAft>
              <a:buNone/>
            </a:pPr>
            <a:r>
              <a:rPr lang="en-GB" sz="3200" b="1" i="0" u="none" strike="noStrike" cap="none">
                <a:solidFill>
                  <a:srgbClr val="92D050"/>
                </a:solidFill>
                <a:latin typeface="Arial"/>
                <a:ea typeface="Arial"/>
                <a:cs typeface="Arial"/>
                <a:sym typeface="Arial"/>
              </a:rPr>
              <a:t>Green Card:</a:t>
            </a:r>
            <a:r>
              <a:rPr lang="en-GB" sz="3200" b="1" i="0" u="none" strike="noStrike" cap="none">
                <a:solidFill>
                  <a:schemeClr val="lt1"/>
                </a:solidFill>
                <a:latin typeface="Arial"/>
                <a:ea typeface="Arial"/>
                <a:cs typeface="Arial"/>
                <a:sym typeface="Arial"/>
              </a:rPr>
              <a:t> valid action, follows protocol</a:t>
            </a:r>
            <a:endParaRPr/>
          </a:p>
          <a:p>
            <a:pPr marL="457200" marR="0" lvl="1" indent="0" algn="just" rtl="0">
              <a:spcBef>
                <a:spcPts val="2400"/>
              </a:spcBef>
              <a:spcAft>
                <a:spcPts val="0"/>
              </a:spcAft>
              <a:buNone/>
            </a:pPr>
            <a:r>
              <a:rPr lang="en-GB" sz="3200" b="1" i="0" u="none" strike="noStrike" cap="none">
                <a:solidFill>
                  <a:srgbClr val="FF0000"/>
                </a:solidFill>
                <a:latin typeface="Arial"/>
                <a:ea typeface="Arial"/>
                <a:cs typeface="Arial"/>
                <a:sym typeface="Arial"/>
              </a:rPr>
              <a:t>Red Card: </a:t>
            </a:r>
            <a:r>
              <a:rPr lang="en-GB" sz="3200" b="1" i="0" u="none" strike="noStrike" cap="none">
                <a:solidFill>
                  <a:schemeClr val="lt1"/>
                </a:solidFill>
                <a:latin typeface="Arial"/>
                <a:ea typeface="Arial"/>
                <a:cs typeface="Arial"/>
                <a:sym typeface="Arial"/>
              </a:rPr>
              <a:t>invalid action, violates protocol</a:t>
            </a:r>
            <a:endParaRPr/>
          </a:p>
          <a:p>
            <a:pPr marL="0" marR="0" lvl="0" indent="0" algn="just" rtl="0">
              <a:spcBef>
                <a:spcPts val="1800"/>
              </a:spcBef>
              <a:spcAft>
                <a:spcPts val="0"/>
              </a:spcAft>
              <a:buNone/>
            </a:pPr>
            <a:r>
              <a:rPr lang="en-GB" sz="3200" b="1">
                <a:solidFill>
                  <a:schemeClr val="lt1"/>
                </a:solidFill>
                <a:latin typeface="Arial"/>
                <a:ea typeface="Arial"/>
                <a:cs typeface="Arial"/>
                <a:sym typeface="Arial"/>
              </a:rPr>
              <a:t>Your lab's job is to figure out the rules for each kit. </a:t>
            </a:r>
            <a:endParaRPr/>
          </a:p>
          <a:p>
            <a:pPr marL="0" marR="0" lvl="0" indent="0" algn="just" rtl="0">
              <a:spcBef>
                <a:spcPts val="600"/>
              </a:spcBef>
              <a:spcAft>
                <a:spcPts val="0"/>
              </a:spcAft>
              <a:buNone/>
            </a:pPr>
            <a:r>
              <a:rPr lang="en-GB" sz="3200" b="1">
                <a:solidFill>
                  <a:schemeClr val="lt1"/>
                </a:solidFill>
                <a:latin typeface="Arial"/>
                <a:ea typeface="Arial"/>
                <a:cs typeface="Arial"/>
                <a:sym typeface="Arial"/>
              </a:rPr>
              <a:t>The labs not at the front must remain silent and observe. </a:t>
            </a:r>
            <a:endParaRPr/>
          </a:p>
        </p:txBody>
      </p:sp>
      <p:sp>
        <p:nvSpPr>
          <p:cNvPr id="407" name="Google Shape;407;p31"/>
          <p:cNvSpPr txBox="1"/>
          <p:nvPr/>
        </p:nvSpPr>
        <p:spPr>
          <a:xfrm>
            <a:off x="258052" y="139315"/>
            <a:ext cx="10314697"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07. </a:t>
            </a:r>
            <a:r>
              <a:rPr lang="en-GB" sz="5400" b="1">
                <a:solidFill>
                  <a:schemeClr val="lt1"/>
                </a:solidFill>
                <a:latin typeface="Arial"/>
                <a:ea typeface="Arial"/>
                <a:cs typeface="Arial"/>
                <a:sym typeface="Arial"/>
              </a:rPr>
              <a:t>Organizing Your Samples</a:t>
            </a: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408" name="Google Shape;408;p31" descr="Send with solid fill"/>
          <p:cNvPicPr preferRelativeResize="0"/>
          <p:nvPr/>
        </p:nvPicPr>
        <p:blipFill rotWithShape="1">
          <a:blip r:embed="rId4">
            <a:alphaModFix/>
          </a:blip>
          <a:srcRect/>
          <a:stretch/>
        </p:blipFill>
        <p:spPr>
          <a:xfrm>
            <a:off x="10759257" y="5598597"/>
            <a:ext cx="1139526" cy="1139526"/>
          </a:xfrm>
          <a:prstGeom prst="rect">
            <a:avLst/>
          </a:prstGeom>
          <a:noFill/>
          <a:ln>
            <a:noFill/>
          </a:ln>
        </p:spPr>
      </p:pic>
      <p:pic>
        <p:nvPicPr>
          <p:cNvPr id="409" name="Google Shape;409;p31"/>
          <p:cNvPicPr preferRelativeResize="0"/>
          <p:nvPr/>
        </p:nvPicPr>
        <p:blipFill rotWithShape="1">
          <a:blip r:embed="rId5">
            <a:alphaModFix/>
          </a:blip>
          <a:srcRect/>
          <a:stretch/>
        </p:blipFill>
        <p:spPr>
          <a:xfrm>
            <a:off x="10903425" y="148553"/>
            <a:ext cx="1086401" cy="1158103"/>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pic>
        <p:nvPicPr>
          <p:cNvPr id="414" name="Google Shape;414;p32"/>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415" name="Google Shape;415;p32"/>
          <p:cNvSpPr/>
          <p:nvPr/>
        </p:nvSpPr>
        <p:spPr>
          <a:xfrm>
            <a:off x="263971" y="1812945"/>
            <a:ext cx="11368389" cy="440120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chemeClr val="lt1"/>
                </a:solidFill>
                <a:latin typeface="Arial"/>
                <a:ea typeface="Arial"/>
                <a:cs typeface="Arial"/>
                <a:sym typeface="Arial"/>
              </a:rPr>
              <a:t>TEAM A: </a:t>
            </a:r>
            <a:r>
              <a:rPr lang="en-GB" sz="4000" b="1">
                <a:solidFill>
                  <a:srgbClr val="FFFF00"/>
                </a:solidFill>
                <a:latin typeface="Arial"/>
                <a:ea typeface="Arial"/>
                <a:cs typeface="Arial"/>
                <a:sym typeface="Arial"/>
              </a:rPr>
              <a:t>Sample Tray</a:t>
            </a:r>
            <a:endParaRPr/>
          </a:p>
          <a:p>
            <a:pPr marL="0" marR="0" lvl="0" indent="0" algn="just" rtl="0">
              <a:spcBef>
                <a:spcPts val="2400"/>
              </a:spcBef>
              <a:spcAft>
                <a:spcPts val="0"/>
              </a:spcAft>
              <a:buNone/>
            </a:pPr>
            <a:r>
              <a:rPr lang="en-GB" sz="4000" b="1">
                <a:solidFill>
                  <a:schemeClr val="lt1"/>
                </a:solidFill>
                <a:latin typeface="Arial"/>
                <a:ea typeface="Arial"/>
                <a:cs typeface="Arial"/>
                <a:sym typeface="Arial"/>
              </a:rPr>
              <a:t>TEAM B: </a:t>
            </a:r>
            <a:r>
              <a:rPr lang="en-GB" sz="4000" b="1">
                <a:solidFill>
                  <a:srgbClr val="92D050"/>
                </a:solidFill>
                <a:latin typeface="Arial"/>
                <a:ea typeface="Arial"/>
                <a:cs typeface="Arial"/>
                <a:sym typeface="Arial"/>
              </a:rPr>
              <a:t>Sensor Array</a:t>
            </a:r>
            <a:endParaRPr sz="4000">
              <a:solidFill>
                <a:srgbClr val="92D050"/>
              </a:solidFill>
              <a:latin typeface="Arial"/>
              <a:ea typeface="Arial"/>
              <a:cs typeface="Arial"/>
              <a:sym typeface="Arial"/>
            </a:endParaRPr>
          </a:p>
          <a:p>
            <a:pPr marL="0" marR="0" lvl="0" indent="0" algn="just" rtl="0">
              <a:spcBef>
                <a:spcPts val="2400"/>
              </a:spcBef>
              <a:spcAft>
                <a:spcPts val="0"/>
              </a:spcAft>
              <a:buNone/>
            </a:pPr>
            <a:r>
              <a:rPr lang="en-GB" sz="4000" b="1">
                <a:solidFill>
                  <a:schemeClr val="lt1"/>
                </a:solidFill>
                <a:latin typeface="Arial"/>
                <a:ea typeface="Arial"/>
                <a:cs typeface="Arial"/>
                <a:sym typeface="Arial"/>
              </a:rPr>
              <a:t>TEAM C: </a:t>
            </a:r>
            <a:r>
              <a:rPr lang="en-GB" sz="4000" b="1">
                <a:solidFill>
                  <a:srgbClr val="00B0F0"/>
                </a:solidFill>
                <a:latin typeface="Arial"/>
                <a:ea typeface="Arial"/>
                <a:cs typeface="Arial"/>
                <a:sym typeface="Arial"/>
              </a:rPr>
              <a:t>Data Log Sheet</a:t>
            </a:r>
            <a:endParaRPr sz="4000">
              <a:solidFill>
                <a:srgbClr val="00B0F0"/>
              </a:solidFill>
              <a:latin typeface="Arial"/>
              <a:ea typeface="Arial"/>
              <a:cs typeface="Arial"/>
              <a:sym typeface="Arial"/>
            </a:endParaRPr>
          </a:p>
          <a:p>
            <a:pPr marL="0" marR="0" lvl="0" indent="0" algn="just" rtl="0">
              <a:spcBef>
                <a:spcPts val="2400"/>
              </a:spcBef>
              <a:spcAft>
                <a:spcPts val="0"/>
              </a:spcAft>
              <a:buNone/>
            </a:pPr>
            <a:r>
              <a:rPr lang="en-GB" sz="4000" b="1">
                <a:solidFill>
                  <a:schemeClr val="lt1"/>
                </a:solidFill>
                <a:latin typeface="Arial"/>
                <a:ea typeface="Arial"/>
                <a:cs typeface="Arial"/>
                <a:sym typeface="Arial"/>
              </a:rPr>
              <a:t>TEAM D: </a:t>
            </a:r>
            <a:r>
              <a:rPr lang="en-GB" sz="4000" b="1">
                <a:solidFill>
                  <a:srgbClr val="FF0000"/>
                </a:solidFill>
                <a:latin typeface="Arial"/>
                <a:ea typeface="Arial"/>
                <a:cs typeface="Arial"/>
                <a:sym typeface="Arial"/>
              </a:rPr>
              <a:t>Researcher's Field Pouch</a:t>
            </a:r>
            <a:endParaRPr sz="4000">
              <a:solidFill>
                <a:srgbClr val="FF0000"/>
              </a:solidFill>
              <a:latin typeface="Arial"/>
              <a:ea typeface="Arial"/>
              <a:cs typeface="Arial"/>
              <a:sym typeface="Arial"/>
            </a:endParaRPr>
          </a:p>
          <a:p>
            <a:pPr marL="0" marR="0" lvl="0" indent="0" algn="just" rtl="0">
              <a:spcBef>
                <a:spcPts val="2400"/>
              </a:spcBef>
              <a:spcAft>
                <a:spcPts val="0"/>
              </a:spcAft>
              <a:buNone/>
            </a:pPr>
            <a:endParaRPr sz="4000" b="1">
              <a:solidFill>
                <a:schemeClr val="lt1"/>
              </a:solidFill>
              <a:latin typeface="Arial"/>
              <a:ea typeface="Arial"/>
              <a:cs typeface="Arial"/>
              <a:sym typeface="Arial"/>
            </a:endParaRPr>
          </a:p>
        </p:txBody>
      </p:sp>
      <p:sp>
        <p:nvSpPr>
          <p:cNvPr id="416" name="Google Shape;416;p32"/>
          <p:cNvSpPr txBox="1"/>
          <p:nvPr/>
        </p:nvSpPr>
        <p:spPr>
          <a:xfrm>
            <a:off x="258052" y="139315"/>
            <a:ext cx="10314697"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07. </a:t>
            </a:r>
            <a:r>
              <a:rPr lang="en-GB" sz="5400" b="1">
                <a:solidFill>
                  <a:schemeClr val="lt1"/>
                </a:solidFill>
                <a:latin typeface="Arial"/>
                <a:ea typeface="Arial"/>
                <a:cs typeface="Arial"/>
                <a:sym typeface="Arial"/>
              </a:rPr>
              <a:t>Organizing Your Samples</a:t>
            </a: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417" name="Google Shape;417;p32" descr="Send with solid fill"/>
          <p:cNvPicPr preferRelativeResize="0"/>
          <p:nvPr/>
        </p:nvPicPr>
        <p:blipFill rotWithShape="1">
          <a:blip r:embed="rId4">
            <a:alphaModFix/>
          </a:blip>
          <a:srcRect/>
          <a:stretch/>
        </p:blipFill>
        <p:spPr>
          <a:xfrm>
            <a:off x="10759257" y="5598597"/>
            <a:ext cx="1139526" cy="113952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5">
                                            <p:txEl>
                                              <p:pRg st="0" end="0"/>
                                            </p:txEl>
                                          </p:spTgt>
                                        </p:tgtEl>
                                        <p:attrNameLst>
                                          <p:attrName>style.visibility</p:attrName>
                                        </p:attrNameLst>
                                      </p:cBhvr>
                                      <p:to>
                                        <p:strVal val="visible"/>
                                      </p:to>
                                    </p:set>
                                    <p:animEffect transition="in" filter="fade">
                                      <p:cBhvr>
                                        <p:cTn id="7" dur="500"/>
                                        <p:tgtEl>
                                          <p:spTgt spid="4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5">
                                            <p:txEl>
                                              <p:pRg st="1" end="1"/>
                                            </p:txEl>
                                          </p:spTgt>
                                        </p:tgtEl>
                                        <p:attrNameLst>
                                          <p:attrName>style.visibility</p:attrName>
                                        </p:attrNameLst>
                                      </p:cBhvr>
                                      <p:to>
                                        <p:strVal val="visible"/>
                                      </p:to>
                                    </p:set>
                                    <p:animEffect transition="in" filter="fade">
                                      <p:cBhvr>
                                        <p:cTn id="12" dur="500"/>
                                        <p:tgtEl>
                                          <p:spTgt spid="4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5">
                                            <p:txEl>
                                              <p:pRg st="2" end="2"/>
                                            </p:txEl>
                                          </p:spTgt>
                                        </p:tgtEl>
                                        <p:attrNameLst>
                                          <p:attrName>style.visibility</p:attrName>
                                        </p:attrNameLst>
                                      </p:cBhvr>
                                      <p:to>
                                        <p:strVal val="visible"/>
                                      </p:to>
                                    </p:set>
                                    <p:animEffect transition="in" filter="fade">
                                      <p:cBhvr>
                                        <p:cTn id="17" dur="500"/>
                                        <p:tgtEl>
                                          <p:spTgt spid="4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5">
                                            <p:txEl>
                                              <p:pRg st="3" end="3"/>
                                            </p:txEl>
                                          </p:spTgt>
                                        </p:tgtEl>
                                        <p:attrNameLst>
                                          <p:attrName>style.visibility</p:attrName>
                                        </p:attrNameLst>
                                      </p:cBhvr>
                                      <p:to>
                                        <p:strVal val="visible"/>
                                      </p:to>
                                    </p:set>
                                    <p:animEffect transition="in" filter="fade">
                                      <p:cBhvr>
                                        <p:cTn id="22" dur="500"/>
                                        <p:tgtEl>
                                          <p:spTgt spid="4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5">
                                            <p:txEl>
                                              <p:pRg st="4" end="4"/>
                                            </p:txEl>
                                          </p:spTgt>
                                        </p:tgtEl>
                                        <p:attrNameLst>
                                          <p:attrName>style.visibility</p:attrName>
                                        </p:attrNameLst>
                                      </p:cBhvr>
                                      <p:to>
                                        <p:strVal val="visible"/>
                                      </p:to>
                                    </p:set>
                                    <p:animEffect transition="in" filter="fade">
                                      <p:cBhvr>
                                        <p:cTn id="27" dur="500"/>
                                        <p:tgtEl>
                                          <p:spTgt spid="4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pic>
        <p:nvPicPr>
          <p:cNvPr id="422" name="Google Shape;422;p33"/>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423" name="Google Shape;423;p33"/>
          <p:cNvSpPr/>
          <p:nvPr/>
        </p:nvSpPr>
        <p:spPr>
          <a:xfrm>
            <a:off x="318444" y="1255519"/>
            <a:ext cx="11368389" cy="581697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Answer: RULES</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TEAM A: </a:t>
            </a:r>
            <a:r>
              <a:rPr lang="en-GB" sz="3200" b="1">
                <a:solidFill>
                  <a:srgbClr val="FFFF00"/>
                </a:solidFill>
                <a:latin typeface="Arial"/>
                <a:ea typeface="Arial"/>
                <a:cs typeface="Arial"/>
                <a:sym typeface="Arial"/>
              </a:rPr>
              <a:t>Sample Tray: All items must be the same type</a:t>
            </a:r>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TEAM B: </a:t>
            </a:r>
            <a:r>
              <a:rPr lang="en-GB" sz="3200" b="1">
                <a:solidFill>
                  <a:srgbClr val="92D050"/>
                </a:solidFill>
                <a:latin typeface="Arial"/>
                <a:ea typeface="Arial"/>
                <a:cs typeface="Arial"/>
                <a:sym typeface="Arial"/>
              </a:rPr>
              <a:t>Sensor Array: All items must be the same type</a:t>
            </a:r>
            <a:endParaRPr sz="3200">
              <a:solidFill>
                <a:srgbClr val="92D050"/>
              </a:solidFill>
              <a:latin typeface="Arial"/>
              <a:ea typeface="Arial"/>
              <a:cs typeface="Arial"/>
              <a:sym typeface="Arial"/>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TEAM C: </a:t>
            </a:r>
            <a:r>
              <a:rPr lang="en-GB" sz="3200" b="1">
                <a:solidFill>
                  <a:srgbClr val="00B0F0"/>
                </a:solidFill>
                <a:latin typeface="Arial"/>
                <a:ea typeface="Arial"/>
                <a:cs typeface="Arial"/>
                <a:sym typeface="Arial"/>
              </a:rPr>
              <a:t>Data Log Sheet: Each column has its own rule, but you can mix types across columns</a:t>
            </a:r>
            <a:endParaRPr sz="3200">
              <a:solidFill>
                <a:srgbClr val="00B0F0"/>
              </a:solidFill>
              <a:latin typeface="Arial"/>
              <a:ea typeface="Arial"/>
              <a:cs typeface="Arial"/>
              <a:sym typeface="Arial"/>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TEAM D: </a:t>
            </a:r>
            <a:r>
              <a:rPr lang="en-GB" sz="3200" b="1">
                <a:solidFill>
                  <a:srgbClr val="FF0000"/>
                </a:solidFill>
                <a:latin typeface="Arial"/>
                <a:ea typeface="Arial"/>
                <a:cs typeface="Arial"/>
                <a:sym typeface="Arial"/>
              </a:rPr>
              <a:t>Researcher's Field Pouch: anything goes in as ONE ITEM (even a matrix).</a:t>
            </a:r>
            <a:endParaRPr sz="3200">
              <a:solidFill>
                <a:srgbClr val="FF0000"/>
              </a:solidFill>
              <a:latin typeface="Arial"/>
              <a:ea typeface="Arial"/>
              <a:cs typeface="Arial"/>
              <a:sym typeface="Arial"/>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424" name="Google Shape;424;p33"/>
          <p:cNvSpPr txBox="1"/>
          <p:nvPr/>
        </p:nvSpPr>
        <p:spPr>
          <a:xfrm>
            <a:off x="384175" y="162624"/>
            <a:ext cx="11591048" cy="1591718"/>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07. </a:t>
            </a:r>
            <a:r>
              <a:rPr lang="en-GB" sz="4400" b="1">
                <a:solidFill>
                  <a:schemeClr val="lt1"/>
                </a:solidFill>
                <a:latin typeface="Arial"/>
                <a:ea typeface="Arial"/>
                <a:cs typeface="Arial"/>
                <a:sym typeface="Arial"/>
              </a:rPr>
              <a:t>Organizing Your Samples</a:t>
            </a:r>
            <a:r>
              <a:rPr lang="en-GB" sz="4400" b="1" i="0" u="none" strike="noStrike" cap="none">
                <a:solidFill>
                  <a:srgbClr val="FFFFFF"/>
                </a:solidFill>
                <a:latin typeface="Arial"/>
                <a:ea typeface="Arial"/>
                <a:cs typeface="Arial"/>
                <a:sym typeface="Arial"/>
              </a:rPr>
              <a:t> </a:t>
            </a:r>
            <a:endParaRPr sz="1200">
              <a:solidFill>
                <a:schemeClr val="dk1"/>
              </a:solidFill>
              <a:latin typeface="Calibri"/>
              <a:ea typeface="Calibri"/>
              <a:cs typeface="Calibri"/>
              <a:sym typeface="Calibri"/>
            </a:endParaRPr>
          </a:p>
          <a:p>
            <a:pPr marL="0" marR="0" lvl="0" indent="0" algn="l" rtl="0">
              <a:lnSpc>
                <a:spcPct val="541666"/>
              </a:lnSpc>
              <a:spcBef>
                <a:spcPts val="0"/>
              </a:spcBef>
              <a:spcAft>
                <a:spcPts val="0"/>
              </a:spcAft>
              <a:buNone/>
            </a:pPr>
            <a:endParaRPr sz="1200">
              <a:solidFill>
                <a:schemeClr val="dk1"/>
              </a:solidFill>
              <a:latin typeface="Calibri"/>
              <a:ea typeface="Calibri"/>
              <a:cs typeface="Calibri"/>
              <a:sym typeface="Calibri"/>
            </a:endParaRPr>
          </a:p>
        </p:txBody>
      </p:sp>
      <p:pic>
        <p:nvPicPr>
          <p:cNvPr id="425" name="Google Shape;425;p33" descr="Playbook with solid fill"/>
          <p:cNvPicPr preferRelativeResize="0"/>
          <p:nvPr/>
        </p:nvPicPr>
        <p:blipFill rotWithShape="1">
          <a:blip r:embed="rId4">
            <a:alphaModFix/>
          </a:blip>
          <a:srcRect/>
          <a:stretch/>
        </p:blipFill>
        <p:spPr>
          <a:xfrm>
            <a:off x="10888578" y="5625206"/>
            <a:ext cx="1134621" cy="113462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Google Shape;430;p34"/>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431" name="Google Shape;431;p34"/>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432" name="Google Shape;432;p34"/>
          <p:cNvSpPr txBox="1"/>
          <p:nvPr/>
        </p:nvSpPr>
        <p:spPr>
          <a:xfrm>
            <a:off x="384175" y="162624"/>
            <a:ext cx="11591048" cy="862031"/>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a:solidFill>
                  <a:srgbClr val="FFFFFF"/>
                </a:solidFill>
                <a:latin typeface="Arial"/>
                <a:ea typeface="Arial"/>
                <a:cs typeface="Arial"/>
                <a:sym typeface="Arial"/>
              </a:rPr>
              <a:t>07. </a:t>
            </a:r>
            <a:r>
              <a:rPr lang="en-GB" sz="4400" b="1">
                <a:solidFill>
                  <a:schemeClr val="lt1"/>
                </a:solidFill>
                <a:latin typeface="Arial"/>
                <a:ea typeface="Arial"/>
                <a:cs typeface="Arial"/>
                <a:sym typeface="Arial"/>
              </a:rPr>
              <a:t>Organizing Your Samples</a:t>
            </a:r>
            <a:endParaRPr sz="1200">
              <a:solidFill>
                <a:schemeClr val="dk1"/>
              </a:solidFill>
              <a:latin typeface="Calibri"/>
              <a:ea typeface="Calibri"/>
              <a:cs typeface="Calibri"/>
              <a:sym typeface="Calibri"/>
            </a:endParaRPr>
          </a:p>
        </p:txBody>
      </p:sp>
      <p:pic>
        <p:nvPicPr>
          <p:cNvPr id="433" name="Google Shape;433;p34"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434" name="Google Shape;434;p34"/>
          <p:cNvSpPr txBox="1"/>
          <p:nvPr/>
        </p:nvSpPr>
        <p:spPr>
          <a:xfrm>
            <a:off x="83021" y="1808619"/>
            <a:ext cx="11686833" cy="4693593"/>
          </a:xfrm>
          <a:prstGeom prst="rect">
            <a:avLst/>
          </a:prstGeom>
          <a:noFill/>
          <a:ln>
            <a:noFill/>
          </a:ln>
        </p:spPr>
        <p:txBody>
          <a:bodyPr spcFirstLastPara="1" wrap="square" lIns="91425" tIns="45700" rIns="91425" bIns="45700" anchor="t" anchorCtr="0">
            <a:spAutoFit/>
          </a:bodyPr>
          <a:lstStyle/>
          <a:p>
            <a:pPr marL="742950" marR="0" lvl="1" indent="-285750" algn="just" rtl="0">
              <a:lnSpc>
                <a:spcPct val="100000"/>
              </a:lnSpc>
              <a:spcBef>
                <a:spcPts val="0"/>
              </a:spcBef>
              <a:spcAft>
                <a:spcPts val="0"/>
              </a:spcAft>
              <a:buClr>
                <a:srgbClr val="FFFF00"/>
              </a:buClr>
              <a:buSzPts val="2800"/>
              <a:buFont typeface="Arial"/>
              <a:buChar char="•"/>
            </a:pPr>
            <a:r>
              <a:rPr lang="en-GB" sz="2800" b="1" i="0" u="none" strike="noStrike" cap="none">
                <a:solidFill>
                  <a:srgbClr val="FFFF00"/>
                </a:solidFill>
                <a:latin typeface="Arial"/>
                <a:ea typeface="Arial"/>
                <a:cs typeface="Arial"/>
                <a:sym typeface="Arial"/>
              </a:rPr>
              <a:t>VECTORS</a:t>
            </a:r>
            <a:r>
              <a:rPr lang="en-GB" sz="2800" b="1" i="0" u="none" strike="noStrike" cap="none">
                <a:solidFill>
                  <a:schemeClr val="lt1"/>
                </a:solidFill>
                <a:latin typeface="Arial"/>
                <a:ea typeface="Arial"/>
                <a:cs typeface="Arial"/>
                <a:sym typeface="Arial"/>
              </a:rPr>
              <a:t> hold information of the same type in one dimension.</a:t>
            </a:r>
            <a:endParaRPr/>
          </a:p>
          <a:p>
            <a:pPr marL="742950" marR="0" lvl="1" indent="-285750" algn="just" rtl="0">
              <a:spcBef>
                <a:spcPts val="3000"/>
              </a:spcBef>
              <a:spcAft>
                <a:spcPts val="0"/>
              </a:spcAft>
              <a:buClr>
                <a:srgbClr val="8CC63E"/>
              </a:buClr>
              <a:buSzPts val="2800"/>
              <a:buFont typeface="Arial"/>
              <a:buChar char="•"/>
            </a:pPr>
            <a:r>
              <a:rPr lang="en-GB" sz="2800" b="1" i="0" u="none" strike="noStrike" cap="none">
                <a:solidFill>
                  <a:srgbClr val="8CC63E"/>
                </a:solidFill>
                <a:latin typeface="Arial"/>
                <a:ea typeface="Arial"/>
                <a:cs typeface="Arial"/>
                <a:sym typeface="Arial"/>
              </a:rPr>
              <a:t>MATRIX </a:t>
            </a:r>
            <a:r>
              <a:rPr lang="en-GB" sz="2800" b="1" i="0" u="none" strike="noStrike" cap="none">
                <a:solidFill>
                  <a:schemeClr val="lt1"/>
                </a:solidFill>
                <a:latin typeface="Arial"/>
                <a:ea typeface="Arial"/>
                <a:cs typeface="Arial"/>
                <a:sym typeface="Arial"/>
              </a:rPr>
              <a:t>is a more specialized tool for when all your data is of a single type in a grid format (2D).</a:t>
            </a:r>
            <a:endParaRPr/>
          </a:p>
          <a:p>
            <a:pPr marL="742950" marR="0" lvl="1" indent="-285750" algn="just" rtl="0">
              <a:lnSpc>
                <a:spcPct val="100000"/>
              </a:lnSpc>
              <a:spcBef>
                <a:spcPts val="3000"/>
              </a:spcBef>
              <a:spcAft>
                <a:spcPts val="0"/>
              </a:spcAft>
              <a:buClr>
                <a:schemeClr val="lt1"/>
              </a:buClr>
              <a:buSzPts val="2800"/>
              <a:buFont typeface="Arial"/>
              <a:buChar char="•"/>
            </a:pPr>
            <a:r>
              <a:rPr lang="en-GB" sz="2800" b="1" i="0" u="none" strike="noStrike" cap="none">
                <a:solidFill>
                  <a:schemeClr val="lt1"/>
                </a:solidFill>
                <a:latin typeface="Arial"/>
                <a:ea typeface="Arial"/>
                <a:cs typeface="Arial"/>
                <a:sym typeface="Arial"/>
              </a:rPr>
              <a:t>Vectors can also be combined into a </a:t>
            </a:r>
            <a:r>
              <a:rPr lang="en-GB" sz="2800" b="1" i="0" u="none" strike="noStrike" cap="none">
                <a:solidFill>
                  <a:srgbClr val="00B0F0"/>
                </a:solidFill>
                <a:latin typeface="Arial"/>
                <a:ea typeface="Arial"/>
                <a:cs typeface="Arial"/>
                <a:sym typeface="Arial"/>
              </a:rPr>
              <a:t>DATA FRAME</a:t>
            </a:r>
            <a:r>
              <a:rPr lang="en-GB" sz="2800" b="1" i="0" u="none" strike="noStrike" cap="none">
                <a:solidFill>
                  <a:schemeClr val="lt1"/>
                </a:solidFill>
                <a:latin typeface="Arial"/>
                <a:ea typeface="Arial"/>
                <a:cs typeface="Arial"/>
                <a:sym typeface="Arial"/>
              </a:rPr>
              <a:t>, which is your primary tool for analysis. Important here is each column has only one type of data, but you can have different columns.</a:t>
            </a:r>
            <a:endParaRPr/>
          </a:p>
          <a:p>
            <a:pPr marL="742950" marR="0" lvl="1" indent="-285750" algn="just" rtl="0">
              <a:lnSpc>
                <a:spcPct val="100000"/>
              </a:lnSpc>
              <a:spcBef>
                <a:spcPts val="3000"/>
              </a:spcBef>
              <a:spcAft>
                <a:spcPts val="0"/>
              </a:spcAft>
              <a:buClr>
                <a:srgbClr val="FF0000"/>
              </a:buClr>
              <a:buSzPts val="2800"/>
              <a:buFont typeface="Arial"/>
              <a:buChar char="•"/>
            </a:pPr>
            <a:r>
              <a:rPr lang="en-GB" sz="2800" b="1" i="0" u="none" strike="noStrike" cap="none">
                <a:solidFill>
                  <a:srgbClr val="FF0000"/>
                </a:solidFill>
                <a:latin typeface="Arial"/>
                <a:ea typeface="Arial"/>
                <a:cs typeface="Arial"/>
                <a:sym typeface="Arial"/>
              </a:rPr>
              <a:t>LIST </a:t>
            </a:r>
            <a:r>
              <a:rPr lang="en-GB" sz="2800" b="1" i="0" u="none" strike="noStrike" cap="none">
                <a:solidFill>
                  <a:schemeClr val="lt1"/>
                </a:solidFill>
                <a:latin typeface="Arial"/>
                <a:ea typeface="Arial"/>
                <a:cs typeface="Arial"/>
                <a:sym typeface="Arial"/>
              </a:rPr>
              <a:t>is used to store a collection of different objects—and you can store lists inside lists!</a:t>
            </a:r>
            <a:endParaRPr sz="2800" b="1"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4">
                                            <p:txEl>
                                              <p:pRg st="0" end="0"/>
                                            </p:txEl>
                                          </p:spTgt>
                                        </p:tgtEl>
                                        <p:attrNameLst>
                                          <p:attrName>style.visibility</p:attrName>
                                        </p:attrNameLst>
                                      </p:cBhvr>
                                      <p:to>
                                        <p:strVal val="visible"/>
                                      </p:to>
                                    </p:set>
                                    <p:animEffect transition="in" filter="fade">
                                      <p:cBhvr>
                                        <p:cTn id="7" dur="500"/>
                                        <p:tgtEl>
                                          <p:spTgt spid="4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4">
                                            <p:txEl>
                                              <p:pRg st="1" end="1"/>
                                            </p:txEl>
                                          </p:spTgt>
                                        </p:tgtEl>
                                        <p:attrNameLst>
                                          <p:attrName>style.visibility</p:attrName>
                                        </p:attrNameLst>
                                      </p:cBhvr>
                                      <p:to>
                                        <p:strVal val="visible"/>
                                      </p:to>
                                    </p:set>
                                    <p:animEffect transition="in" filter="fade">
                                      <p:cBhvr>
                                        <p:cTn id="12" dur="500"/>
                                        <p:tgtEl>
                                          <p:spTgt spid="43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4">
                                            <p:txEl>
                                              <p:pRg st="2" end="2"/>
                                            </p:txEl>
                                          </p:spTgt>
                                        </p:tgtEl>
                                        <p:attrNameLst>
                                          <p:attrName>style.visibility</p:attrName>
                                        </p:attrNameLst>
                                      </p:cBhvr>
                                      <p:to>
                                        <p:strVal val="visible"/>
                                      </p:to>
                                    </p:set>
                                    <p:animEffect transition="in" filter="fade">
                                      <p:cBhvr>
                                        <p:cTn id="17" dur="500"/>
                                        <p:tgtEl>
                                          <p:spTgt spid="43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4">
                                            <p:txEl>
                                              <p:pRg st="3" end="3"/>
                                            </p:txEl>
                                          </p:spTgt>
                                        </p:tgtEl>
                                        <p:attrNameLst>
                                          <p:attrName>style.visibility</p:attrName>
                                        </p:attrNameLst>
                                      </p:cBhvr>
                                      <p:to>
                                        <p:strVal val="visible"/>
                                      </p:to>
                                    </p:set>
                                    <p:animEffect transition="in" filter="fade">
                                      <p:cBhvr>
                                        <p:cTn id="22" dur="500"/>
                                        <p:tgtEl>
                                          <p:spTgt spid="43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pic>
        <p:nvPicPr>
          <p:cNvPr id="439" name="Google Shape;439;p35"/>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440" name="Google Shape;440;p35"/>
          <p:cNvSpPr/>
          <p:nvPr/>
        </p:nvSpPr>
        <p:spPr>
          <a:xfrm>
            <a:off x="337948" y="10246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dirty="0">
                <a:solidFill>
                  <a:srgbClr val="FD89CA"/>
                </a:solidFill>
                <a:latin typeface="Arial"/>
                <a:ea typeface="Arial"/>
                <a:cs typeface="Arial"/>
                <a:sym typeface="Arial"/>
              </a:rPr>
              <a:t>Exercise in R!</a:t>
            </a:r>
            <a:r>
              <a:rPr lang="en-GB" sz="4000" b="1" dirty="0">
                <a:solidFill>
                  <a:schemeClr val="lt1"/>
                </a:solidFill>
                <a:latin typeface="Arial"/>
                <a:ea typeface="Arial"/>
                <a:cs typeface="Arial"/>
                <a:sym typeface="Arial"/>
              </a:rPr>
              <a:t> </a:t>
            </a:r>
            <a:endParaRPr dirty="0"/>
          </a:p>
          <a:p>
            <a:pPr marL="0" marR="0" lvl="0" indent="0" algn="just" rtl="0">
              <a:spcBef>
                <a:spcPts val="2400"/>
              </a:spcBef>
              <a:spcAft>
                <a:spcPts val="0"/>
              </a:spcAft>
              <a:buNone/>
            </a:pPr>
            <a:endParaRPr sz="4000" dirty="0">
              <a:solidFill>
                <a:schemeClr val="lt1"/>
              </a:solidFill>
              <a:latin typeface="Arial"/>
              <a:ea typeface="Arial"/>
              <a:cs typeface="Arial"/>
              <a:sym typeface="Arial"/>
            </a:endParaRPr>
          </a:p>
        </p:txBody>
      </p:sp>
      <p:sp>
        <p:nvSpPr>
          <p:cNvPr id="441" name="Google Shape;441;p35"/>
          <p:cNvSpPr txBox="1"/>
          <p:nvPr/>
        </p:nvSpPr>
        <p:spPr>
          <a:xfrm>
            <a:off x="47625" y="182149"/>
            <a:ext cx="11563804" cy="862095"/>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07. </a:t>
            </a:r>
            <a:r>
              <a:rPr lang="en-GB" sz="4400" b="1">
                <a:solidFill>
                  <a:schemeClr val="lt1"/>
                </a:solidFill>
                <a:latin typeface="Arial"/>
                <a:ea typeface="Arial"/>
                <a:cs typeface="Arial"/>
                <a:sym typeface="Arial"/>
              </a:rPr>
              <a:t>Organizing Your Samples</a:t>
            </a:r>
            <a:endParaRPr sz="1200">
              <a:solidFill>
                <a:schemeClr val="dk1"/>
              </a:solidFill>
              <a:latin typeface="Calibri"/>
              <a:ea typeface="Calibri"/>
              <a:cs typeface="Calibri"/>
              <a:sym typeface="Calibri"/>
            </a:endParaRPr>
          </a:p>
        </p:txBody>
      </p:sp>
      <p:pic>
        <p:nvPicPr>
          <p:cNvPr id="442" name="Google Shape;442;p35"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443" name="Google Shape;443;p35"/>
          <p:cNvPicPr preferRelativeResize="0"/>
          <p:nvPr/>
        </p:nvPicPr>
        <p:blipFill rotWithShape="1">
          <a:blip r:embed="rId5">
            <a:alphaModFix/>
          </a:blip>
          <a:srcRect/>
          <a:stretch/>
        </p:blipFill>
        <p:spPr>
          <a:xfrm>
            <a:off x="11117381" y="999519"/>
            <a:ext cx="897502" cy="1004117"/>
          </a:xfrm>
          <a:prstGeom prst="rect">
            <a:avLst/>
          </a:prstGeom>
          <a:noFill/>
          <a:ln>
            <a:noFill/>
          </a:ln>
        </p:spPr>
      </p:pic>
      <p:sp>
        <p:nvSpPr>
          <p:cNvPr id="444" name="Google Shape;444;p35"/>
          <p:cNvSpPr/>
          <p:nvPr/>
        </p:nvSpPr>
        <p:spPr>
          <a:xfrm>
            <a:off x="485663" y="1840227"/>
            <a:ext cx="11499215" cy="48320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chemeClr val="lt1"/>
                </a:solidFill>
                <a:latin typeface="Arial"/>
                <a:ea typeface="Arial"/>
                <a:cs typeface="Arial"/>
                <a:sym typeface="Arial"/>
              </a:rPr>
              <a:t># Step 1: Lab A creates the first vector.</a:t>
            </a:r>
            <a:endParaRPr dirty="0"/>
          </a:p>
          <a:p>
            <a:pPr marL="0" marR="0" lvl="0" indent="0" algn="l" rtl="0">
              <a:spcBef>
                <a:spcPts val="0"/>
              </a:spcBef>
              <a:spcAft>
                <a:spcPts val="0"/>
              </a:spcAft>
              <a:buNone/>
            </a:pPr>
            <a:r>
              <a:rPr lang="en-GB" sz="2200" dirty="0" err="1">
                <a:solidFill>
                  <a:schemeClr val="lt1"/>
                </a:solidFill>
                <a:latin typeface="Arial"/>
                <a:ea typeface="Arial"/>
                <a:cs typeface="Arial"/>
                <a:sym typeface="Arial"/>
              </a:rPr>
              <a:t>sample_ids</a:t>
            </a:r>
            <a:r>
              <a:rPr lang="en-GB" sz="2200" dirty="0">
                <a:solidFill>
                  <a:schemeClr val="lt1"/>
                </a:solidFill>
                <a:latin typeface="Arial"/>
                <a:ea typeface="Arial"/>
                <a:cs typeface="Arial"/>
                <a:sym typeface="Arial"/>
              </a:rPr>
              <a:t> &lt;- c("A01", "A02", "A03")</a:t>
            </a:r>
            <a:endParaRPr dirty="0"/>
          </a:p>
          <a:p>
            <a:pPr marL="0" marR="0" lvl="0" indent="0" algn="l" rtl="0">
              <a:spcBef>
                <a:spcPts val="0"/>
              </a:spcBef>
              <a:spcAft>
                <a:spcPts val="0"/>
              </a:spcAft>
              <a:buNone/>
            </a:pPr>
            <a:r>
              <a:rPr lang="en-GB" sz="2200" dirty="0" err="1">
                <a:solidFill>
                  <a:schemeClr val="lt1"/>
                </a:solidFill>
                <a:latin typeface="Arial"/>
                <a:ea typeface="Arial"/>
                <a:cs typeface="Arial"/>
                <a:sym typeface="Arial"/>
              </a:rPr>
              <a:t>sample_ids</a:t>
            </a:r>
            <a:endParaRPr sz="2200" dirty="0">
              <a:solidFill>
                <a:schemeClr val="lt1"/>
              </a:solidFill>
              <a:latin typeface="Arial"/>
              <a:ea typeface="Arial"/>
              <a:cs typeface="Arial"/>
              <a:sym typeface="Arial"/>
            </a:endParaRPr>
          </a:p>
          <a:p>
            <a:pPr marL="0" marR="0" lvl="0" indent="0" algn="l" rtl="0">
              <a:spcBef>
                <a:spcPts val="0"/>
              </a:spcBef>
              <a:spcAft>
                <a:spcPts val="0"/>
              </a:spcAft>
              <a:buNone/>
            </a:pPr>
            <a:endParaRPr sz="2200" dirty="0">
              <a:solidFill>
                <a:schemeClr val="lt1"/>
              </a:solidFill>
              <a:latin typeface="Arial"/>
              <a:ea typeface="Arial"/>
              <a:cs typeface="Arial"/>
              <a:sym typeface="Arial"/>
            </a:endParaRPr>
          </a:p>
          <a:p>
            <a:pPr marL="0" marR="0" lvl="0" indent="0" algn="l" rtl="0">
              <a:spcBef>
                <a:spcPts val="0"/>
              </a:spcBef>
              <a:spcAft>
                <a:spcPts val="0"/>
              </a:spcAft>
              <a:buNone/>
            </a:pPr>
            <a:r>
              <a:rPr lang="en-GB" sz="2200" dirty="0">
                <a:solidFill>
                  <a:schemeClr val="lt1"/>
                </a:solidFill>
                <a:latin typeface="Arial"/>
                <a:ea typeface="Arial"/>
                <a:cs typeface="Arial"/>
                <a:sym typeface="Arial"/>
              </a:rPr>
              <a:t># Step 2: Lab B creates the second vector...</a:t>
            </a:r>
            <a:endParaRPr dirty="0"/>
          </a:p>
          <a:p>
            <a:pPr marL="0" marR="0" lvl="0" indent="0" algn="l" rtl="0">
              <a:spcBef>
                <a:spcPts val="0"/>
              </a:spcBef>
              <a:spcAft>
                <a:spcPts val="0"/>
              </a:spcAft>
              <a:buNone/>
            </a:pPr>
            <a:r>
              <a:rPr lang="en-GB" sz="2200" dirty="0" err="1">
                <a:solidFill>
                  <a:schemeClr val="lt1"/>
                </a:solidFill>
                <a:latin typeface="Arial"/>
                <a:ea typeface="Arial"/>
                <a:cs typeface="Arial"/>
                <a:sym typeface="Arial"/>
              </a:rPr>
              <a:t>ph_levels</a:t>
            </a:r>
            <a:r>
              <a:rPr lang="en-GB" sz="2200" dirty="0">
                <a:solidFill>
                  <a:schemeClr val="lt1"/>
                </a:solidFill>
                <a:latin typeface="Arial"/>
                <a:ea typeface="Arial"/>
                <a:cs typeface="Arial"/>
                <a:sym typeface="Arial"/>
              </a:rPr>
              <a:t> &lt;- c(7.2, 6.9, 7.5)</a:t>
            </a:r>
            <a:endParaRPr dirty="0"/>
          </a:p>
          <a:p>
            <a:pPr marL="0" marR="0" lvl="0" indent="0" algn="l" rtl="0">
              <a:spcBef>
                <a:spcPts val="0"/>
              </a:spcBef>
              <a:spcAft>
                <a:spcPts val="0"/>
              </a:spcAft>
              <a:buNone/>
            </a:pPr>
            <a:r>
              <a:rPr lang="en-GB" sz="2200" dirty="0" err="1">
                <a:solidFill>
                  <a:schemeClr val="lt1"/>
                </a:solidFill>
                <a:latin typeface="Arial"/>
                <a:ea typeface="Arial"/>
                <a:cs typeface="Arial"/>
                <a:sym typeface="Arial"/>
              </a:rPr>
              <a:t>ph_levels</a:t>
            </a:r>
            <a:endParaRPr sz="2200" dirty="0">
              <a:solidFill>
                <a:schemeClr val="lt1"/>
              </a:solidFill>
              <a:latin typeface="Arial"/>
              <a:ea typeface="Arial"/>
              <a:cs typeface="Arial"/>
              <a:sym typeface="Arial"/>
            </a:endParaRPr>
          </a:p>
          <a:p>
            <a:pPr marL="0" marR="0" lvl="0" indent="0" algn="l" rtl="0">
              <a:spcBef>
                <a:spcPts val="0"/>
              </a:spcBef>
              <a:spcAft>
                <a:spcPts val="0"/>
              </a:spcAft>
              <a:buNone/>
            </a:pPr>
            <a:endParaRPr sz="2200" dirty="0">
              <a:solidFill>
                <a:schemeClr val="lt1"/>
              </a:solidFill>
              <a:latin typeface="Arial"/>
              <a:ea typeface="Arial"/>
              <a:cs typeface="Arial"/>
              <a:sym typeface="Arial"/>
            </a:endParaRPr>
          </a:p>
          <a:p>
            <a:pPr marL="0" marR="0" lvl="0" indent="0" algn="l" rtl="0">
              <a:spcBef>
                <a:spcPts val="0"/>
              </a:spcBef>
              <a:spcAft>
                <a:spcPts val="0"/>
              </a:spcAft>
              <a:buNone/>
            </a:pPr>
            <a:r>
              <a:rPr lang="en-GB" sz="2200" dirty="0">
                <a:solidFill>
                  <a:schemeClr val="lt1"/>
                </a:solidFill>
                <a:latin typeface="Arial"/>
                <a:ea typeface="Arial"/>
                <a:cs typeface="Arial"/>
                <a:sym typeface="Arial"/>
              </a:rPr>
              <a:t># ...and then combines them into a data frame!</a:t>
            </a:r>
            <a:endParaRPr dirty="0"/>
          </a:p>
          <a:p>
            <a:pPr marL="0" marR="0" lvl="0" indent="0" algn="l" rtl="0">
              <a:spcBef>
                <a:spcPts val="0"/>
              </a:spcBef>
              <a:spcAft>
                <a:spcPts val="0"/>
              </a:spcAft>
              <a:buNone/>
            </a:pPr>
            <a:r>
              <a:rPr lang="en-GB" sz="2200" dirty="0" err="1">
                <a:solidFill>
                  <a:schemeClr val="lt1"/>
                </a:solidFill>
                <a:latin typeface="Arial"/>
                <a:ea typeface="Arial"/>
                <a:cs typeface="Arial"/>
                <a:sym typeface="Arial"/>
              </a:rPr>
              <a:t>expedition_log</a:t>
            </a:r>
            <a:r>
              <a:rPr lang="en-GB" sz="2200" dirty="0">
                <a:solidFill>
                  <a:schemeClr val="lt1"/>
                </a:solidFill>
                <a:latin typeface="Arial"/>
                <a:ea typeface="Arial"/>
                <a:cs typeface="Arial"/>
                <a:sym typeface="Arial"/>
              </a:rPr>
              <a:t> &lt;- </a:t>
            </a:r>
            <a:r>
              <a:rPr lang="en-GB" sz="2200" dirty="0" err="1">
                <a:solidFill>
                  <a:schemeClr val="lt1"/>
                </a:solidFill>
                <a:latin typeface="Arial"/>
                <a:ea typeface="Arial"/>
                <a:cs typeface="Arial"/>
                <a:sym typeface="Arial"/>
              </a:rPr>
              <a:t>data.frame</a:t>
            </a:r>
            <a:r>
              <a:rPr lang="en-GB" sz="2200" dirty="0">
                <a:solidFill>
                  <a:schemeClr val="lt1"/>
                </a:solidFill>
                <a:latin typeface="Arial"/>
                <a:ea typeface="Arial"/>
                <a:cs typeface="Arial"/>
                <a:sym typeface="Arial"/>
              </a:rPr>
              <a:t>(</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  id = </a:t>
            </a:r>
            <a:r>
              <a:rPr lang="en-GB" sz="2200" dirty="0" err="1">
                <a:solidFill>
                  <a:schemeClr val="lt1"/>
                </a:solidFill>
                <a:latin typeface="Arial"/>
                <a:ea typeface="Arial"/>
                <a:cs typeface="Arial"/>
                <a:sym typeface="Arial"/>
              </a:rPr>
              <a:t>sample_ids</a:t>
            </a:r>
            <a:r>
              <a:rPr lang="en-GB" sz="2200" dirty="0">
                <a:solidFill>
                  <a:schemeClr val="lt1"/>
                </a:solidFill>
                <a:latin typeface="Arial"/>
                <a:ea typeface="Arial"/>
                <a:cs typeface="Arial"/>
                <a:sym typeface="Arial"/>
              </a:rPr>
              <a:t>,</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  </a:t>
            </a:r>
            <a:r>
              <a:rPr lang="en-GB" sz="2200" dirty="0" err="1">
                <a:solidFill>
                  <a:schemeClr val="lt1"/>
                </a:solidFill>
                <a:latin typeface="Arial"/>
                <a:ea typeface="Arial"/>
                <a:cs typeface="Arial"/>
                <a:sym typeface="Arial"/>
              </a:rPr>
              <a:t>ph</a:t>
            </a:r>
            <a:r>
              <a:rPr lang="en-GB" sz="2200" dirty="0">
                <a:solidFill>
                  <a:schemeClr val="lt1"/>
                </a:solidFill>
                <a:latin typeface="Arial"/>
                <a:ea typeface="Arial"/>
                <a:cs typeface="Arial"/>
                <a:sym typeface="Arial"/>
              </a:rPr>
              <a:t> = </a:t>
            </a:r>
            <a:r>
              <a:rPr lang="en-GB" sz="2200" dirty="0" err="1">
                <a:solidFill>
                  <a:schemeClr val="lt1"/>
                </a:solidFill>
                <a:latin typeface="Arial"/>
                <a:ea typeface="Arial"/>
                <a:cs typeface="Arial"/>
                <a:sym typeface="Arial"/>
              </a:rPr>
              <a:t>ph_levels</a:t>
            </a:r>
            <a:r>
              <a:rPr lang="en-GB" sz="2200" dirty="0">
                <a:solidFill>
                  <a:schemeClr val="lt1"/>
                </a:solidFill>
                <a:latin typeface="Arial"/>
                <a:ea typeface="Arial"/>
                <a:cs typeface="Arial"/>
                <a:sym typeface="Arial"/>
              </a:rPr>
              <a:t>)</a:t>
            </a:r>
            <a:endParaRPr dirty="0"/>
          </a:p>
          <a:p>
            <a:pPr marL="0" marR="0" lvl="0" indent="0" algn="l" rtl="0">
              <a:spcBef>
                <a:spcPts val="0"/>
              </a:spcBef>
              <a:spcAft>
                <a:spcPts val="0"/>
              </a:spcAft>
              <a:buNone/>
            </a:pPr>
            <a:endParaRPr sz="2200" dirty="0">
              <a:solidFill>
                <a:schemeClr val="lt1"/>
              </a:solidFill>
              <a:latin typeface="Arial"/>
              <a:ea typeface="Arial"/>
              <a:cs typeface="Arial"/>
              <a:sym typeface="Arial"/>
            </a:endParaRPr>
          </a:p>
          <a:p>
            <a:pPr marL="0" marR="0" lvl="0" indent="0" algn="l" rtl="0">
              <a:spcBef>
                <a:spcPts val="0"/>
              </a:spcBef>
              <a:spcAft>
                <a:spcPts val="0"/>
              </a:spcAft>
              <a:buNone/>
            </a:pPr>
            <a:r>
              <a:rPr lang="en-GB" sz="2200" dirty="0" err="1">
                <a:solidFill>
                  <a:schemeClr val="lt1"/>
                </a:solidFill>
                <a:latin typeface="Arial"/>
                <a:ea typeface="Arial"/>
                <a:cs typeface="Arial"/>
                <a:sym typeface="Arial"/>
              </a:rPr>
              <a:t>expedition_log</a:t>
            </a:r>
            <a:endParaRPr sz="2200" dirty="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4">
                                            <p:txEl>
                                              <p:pRg st="0" end="0"/>
                                            </p:txEl>
                                          </p:spTgt>
                                        </p:tgtEl>
                                        <p:attrNameLst>
                                          <p:attrName>style.visibility</p:attrName>
                                        </p:attrNameLst>
                                      </p:cBhvr>
                                      <p:to>
                                        <p:strVal val="visible"/>
                                      </p:to>
                                    </p:set>
                                    <p:animEffect transition="in" filter="fade">
                                      <p:cBhvr>
                                        <p:cTn id="7" dur="500"/>
                                        <p:tgtEl>
                                          <p:spTgt spid="4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4">
                                            <p:txEl>
                                              <p:pRg st="1" end="1"/>
                                            </p:txEl>
                                          </p:spTgt>
                                        </p:tgtEl>
                                        <p:attrNameLst>
                                          <p:attrName>style.visibility</p:attrName>
                                        </p:attrNameLst>
                                      </p:cBhvr>
                                      <p:to>
                                        <p:strVal val="visible"/>
                                      </p:to>
                                    </p:set>
                                    <p:animEffect transition="in" filter="fade">
                                      <p:cBhvr>
                                        <p:cTn id="12" dur="500"/>
                                        <p:tgtEl>
                                          <p:spTgt spid="44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4">
                                            <p:txEl>
                                              <p:pRg st="2" end="2"/>
                                            </p:txEl>
                                          </p:spTgt>
                                        </p:tgtEl>
                                        <p:attrNameLst>
                                          <p:attrName>style.visibility</p:attrName>
                                        </p:attrNameLst>
                                      </p:cBhvr>
                                      <p:to>
                                        <p:strVal val="visible"/>
                                      </p:to>
                                    </p:set>
                                    <p:animEffect transition="in" filter="fade">
                                      <p:cBhvr>
                                        <p:cTn id="17" dur="500"/>
                                        <p:tgtEl>
                                          <p:spTgt spid="44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44">
                                            <p:txEl>
                                              <p:pRg st="3" end="3"/>
                                            </p:txEl>
                                          </p:spTgt>
                                        </p:tgtEl>
                                        <p:attrNameLst>
                                          <p:attrName>style.visibility</p:attrName>
                                        </p:attrNameLst>
                                      </p:cBhvr>
                                      <p:to>
                                        <p:strVal val="visible"/>
                                      </p:to>
                                    </p:set>
                                    <p:animEffect transition="in" filter="fade">
                                      <p:cBhvr>
                                        <p:cTn id="22" dur="500"/>
                                        <p:tgtEl>
                                          <p:spTgt spid="44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44">
                                            <p:txEl>
                                              <p:pRg st="4" end="4"/>
                                            </p:txEl>
                                          </p:spTgt>
                                        </p:tgtEl>
                                        <p:attrNameLst>
                                          <p:attrName>style.visibility</p:attrName>
                                        </p:attrNameLst>
                                      </p:cBhvr>
                                      <p:to>
                                        <p:strVal val="visible"/>
                                      </p:to>
                                    </p:set>
                                    <p:animEffect transition="in" filter="fade">
                                      <p:cBhvr>
                                        <p:cTn id="27" dur="500"/>
                                        <p:tgtEl>
                                          <p:spTgt spid="44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44">
                                            <p:txEl>
                                              <p:pRg st="5" end="5"/>
                                            </p:txEl>
                                          </p:spTgt>
                                        </p:tgtEl>
                                        <p:attrNameLst>
                                          <p:attrName>style.visibility</p:attrName>
                                        </p:attrNameLst>
                                      </p:cBhvr>
                                      <p:to>
                                        <p:strVal val="visible"/>
                                      </p:to>
                                    </p:set>
                                    <p:animEffect transition="in" filter="fade">
                                      <p:cBhvr>
                                        <p:cTn id="32" dur="500"/>
                                        <p:tgtEl>
                                          <p:spTgt spid="44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44">
                                            <p:txEl>
                                              <p:pRg st="6" end="6"/>
                                            </p:txEl>
                                          </p:spTgt>
                                        </p:tgtEl>
                                        <p:attrNameLst>
                                          <p:attrName>style.visibility</p:attrName>
                                        </p:attrNameLst>
                                      </p:cBhvr>
                                      <p:to>
                                        <p:strVal val="visible"/>
                                      </p:to>
                                    </p:set>
                                    <p:animEffect transition="in" filter="fade">
                                      <p:cBhvr>
                                        <p:cTn id="37" dur="500"/>
                                        <p:tgtEl>
                                          <p:spTgt spid="44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44">
                                            <p:txEl>
                                              <p:pRg st="7" end="7"/>
                                            </p:txEl>
                                          </p:spTgt>
                                        </p:tgtEl>
                                        <p:attrNameLst>
                                          <p:attrName>style.visibility</p:attrName>
                                        </p:attrNameLst>
                                      </p:cBhvr>
                                      <p:to>
                                        <p:strVal val="visible"/>
                                      </p:to>
                                    </p:set>
                                    <p:animEffect transition="in" filter="fade">
                                      <p:cBhvr>
                                        <p:cTn id="42" dur="500"/>
                                        <p:tgtEl>
                                          <p:spTgt spid="44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44">
                                            <p:txEl>
                                              <p:pRg st="8" end="8"/>
                                            </p:txEl>
                                          </p:spTgt>
                                        </p:tgtEl>
                                        <p:attrNameLst>
                                          <p:attrName>style.visibility</p:attrName>
                                        </p:attrNameLst>
                                      </p:cBhvr>
                                      <p:to>
                                        <p:strVal val="visible"/>
                                      </p:to>
                                    </p:set>
                                    <p:animEffect transition="in" filter="fade">
                                      <p:cBhvr>
                                        <p:cTn id="47" dur="500"/>
                                        <p:tgtEl>
                                          <p:spTgt spid="44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44">
                                            <p:txEl>
                                              <p:pRg st="9" end="9"/>
                                            </p:txEl>
                                          </p:spTgt>
                                        </p:tgtEl>
                                        <p:attrNameLst>
                                          <p:attrName>style.visibility</p:attrName>
                                        </p:attrNameLst>
                                      </p:cBhvr>
                                      <p:to>
                                        <p:strVal val="visible"/>
                                      </p:to>
                                    </p:set>
                                    <p:animEffect transition="in" filter="fade">
                                      <p:cBhvr>
                                        <p:cTn id="52" dur="500"/>
                                        <p:tgtEl>
                                          <p:spTgt spid="44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44">
                                            <p:txEl>
                                              <p:pRg st="10" end="10"/>
                                            </p:txEl>
                                          </p:spTgt>
                                        </p:tgtEl>
                                        <p:attrNameLst>
                                          <p:attrName>style.visibility</p:attrName>
                                        </p:attrNameLst>
                                      </p:cBhvr>
                                      <p:to>
                                        <p:strVal val="visible"/>
                                      </p:to>
                                    </p:set>
                                    <p:animEffect transition="in" filter="fade">
                                      <p:cBhvr>
                                        <p:cTn id="57" dur="500"/>
                                        <p:tgtEl>
                                          <p:spTgt spid="44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444">
                                            <p:txEl>
                                              <p:pRg st="11" end="11"/>
                                            </p:txEl>
                                          </p:spTgt>
                                        </p:tgtEl>
                                        <p:attrNameLst>
                                          <p:attrName>style.visibility</p:attrName>
                                        </p:attrNameLst>
                                      </p:cBhvr>
                                      <p:to>
                                        <p:strVal val="visible"/>
                                      </p:to>
                                    </p:set>
                                    <p:animEffect transition="in" filter="fade">
                                      <p:cBhvr>
                                        <p:cTn id="62" dur="500"/>
                                        <p:tgtEl>
                                          <p:spTgt spid="444">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444">
                                            <p:txEl>
                                              <p:pRg st="12" end="12"/>
                                            </p:txEl>
                                          </p:spTgt>
                                        </p:tgtEl>
                                        <p:attrNameLst>
                                          <p:attrName>style.visibility</p:attrName>
                                        </p:attrNameLst>
                                      </p:cBhvr>
                                      <p:to>
                                        <p:strVal val="visible"/>
                                      </p:to>
                                    </p:set>
                                    <p:animEffect transition="in" filter="fade">
                                      <p:cBhvr>
                                        <p:cTn id="67" dur="500"/>
                                        <p:tgtEl>
                                          <p:spTgt spid="444">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444">
                                            <p:txEl>
                                              <p:pRg st="13" end="13"/>
                                            </p:txEl>
                                          </p:spTgt>
                                        </p:tgtEl>
                                        <p:attrNameLst>
                                          <p:attrName>style.visibility</p:attrName>
                                        </p:attrNameLst>
                                      </p:cBhvr>
                                      <p:to>
                                        <p:strVal val="visible"/>
                                      </p:to>
                                    </p:set>
                                    <p:animEffect transition="in" filter="fade">
                                      <p:cBhvr>
                                        <p:cTn id="72" dur="500"/>
                                        <p:tgtEl>
                                          <p:spTgt spid="444">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pic>
        <p:nvPicPr>
          <p:cNvPr id="449" name="Google Shape;449;p36"/>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450" name="Google Shape;450;p36"/>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dirty="0">
                <a:solidFill>
                  <a:srgbClr val="FD89CA"/>
                </a:solidFill>
                <a:latin typeface="Arial"/>
                <a:ea typeface="Arial"/>
                <a:cs typeface="Arial"/>
                <a:sym typeface="Arial"/>
              </a:rPr>
              <a:t>Exercise in R!</a:t>
            </a:r>
            <a:r>
              <a:rPr lang="en-GB" sz="4000" b="1" dirty="0">
                <a:solidFill>
                  <a:schemeClr val="lt1"/>
                </a:solidFill>
                <a:latin typeface="Arial"/>
                <a:ea typeface="Arial"/>
                <a:cs typeface="Arial"/>
                <a:sym typeface="Arial"/>
              </a:rPr>
              <a:t> </a:t>
            </a:r>
            <a:endParaRPr dirty="0"/>
          </a:p>
          <a:p>
            <a:pPr marL="0" marR="0" lvl="0" indent="0" algn="just" rtl="0">
              <a:spcBef>
                <a:spcPts val="2400"/>
              </a:spcBef>
              <a:spcAft>
                <a:spcPts val="0"/>
              </a:spcAft>
              <a:buNone/>
            </a:pPr>
            <a:endParaRPr sz="4000" dirty="0">
              <a:solidFill>
                <a:schemeClr val="lt1"/>
              </a:solidFill>
              <a:latin typeface="Arial"/>
              <a:ea typeface="Arial"/>
              <a:cs typeface="Arial"/>
              <a:sym typeface="Arial"/>
            </a:endParaRPr>
          </a:p>
        </p:txBody>
      </p:sp>
      <p:sp>
        <p:nvSpPr>
          <p:cNvPr id="451" name="Google Shape;451;p36"/>
          <p:cNvSpPr txBox="1"/>
          <p:nvPr/>
        </p:nvSpPr>
        <p:spPr>
          <a:xfrm>
            <a:off x="47625" y="182149"/>
            <a:ext cx="11563804" cy="862095"/>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07. </a:t>
            </a:r>
            <a:r>
              <a:rPr lang="en-GB" sz="4400" b="1">
                <a:solidFill>
                  <a:schemeClr val="lt1"/>
                </a:solidFill>
                <a:latin typeface="Arial"/>
                <a:ea typeface="Arial"/>
                <a:cs typeface="Arial"/>
                <a:sym typeface="Arial"/>
              </a:rPr>
              <a:t>Organizing Your Samples</a:t>
            </a:r>
            <a:endParaRPr sz="1200">
              <a:solidFill>
                <a:schemeClr val="dk1"/>
              </a:solidFill>
              <a:latin typeface="Calibri"/>
              <a:ea typeface="Calibri"/>
              <a:cs typeface="Calibri"/>
              <a:sym typeface="Calibri"/>
            </a:endParaRPr>
          </a:p>
        </p:txBody>
      </p:sp>
      <p:pic>
        <p:nvPicPr>
          <p:cNvPr id="452" name="Google Shape;452;p36"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453" name="Google Shape;453;p36"/>
          <p:cNvPicPr preferRelativeResize="0"/>
          <p:nvPr/>
        </p:nvPicPr>
        <p:blipFill rotWithShape="1">
          <a:blip r:embed="rId5">
            <a:alphaModFix/>
          </a:blip>
          <a:srcRect/>
          <a:stretch/>
        </p:blipFill>
        <p:spPr>
          <a:xfrm>
            <a:off x="11117381" y="999519"/>
            <a:ext cx="897502" cy="1004117"/>
          </a:xfrm>
          <a:prstGeom prst="rect">
            <a:avLst/>
          </a:prstGeom>
          <a:noFill/>
          <a:ln>
            <a:noFill/>
          </a:ln>
        </p:spPr>
      </p:pic>
      <p:sp>
        <p:nvSpPr>
          <p:cNvPr id="454" name="Google Shape;454;p36"/>
          <p:cNvSpPr/>
          <p:nvPr/>
        </p:nvSpPr>
        <p:spPr>
          <a:xfrm>
            <a:off x="442212" y="2270694"/>
            <a:ext cx="11499215" cy="41549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chemeClr val="lt1"/>
                </a:solidFill>
                <a:latin typeface="Arial"/>
                <a:ea typeface="Arial"/>
                <a:cs typeface="Arial"/>
                <a:sym typeface="Arial"/>
              </a:rPr>
              <a:t># Step 3: Lab C creates the matrix in parallel.</a:t>
            </a:r>
            <a:endParaRPr dirty="0"/>
          </a:p>
          <a:p>
            <a:pPr marL="0" marR="0" lvl="0" indent="0" algn="l" rtl="0">
              <a:spcBef>
                <a:spcPts val="0"/>
              </a:spcBef>
              <a:spcAft>
                <a:spcPts val="0"/>
              </a:spcAft>
              <a:buNone/>
            </a:pPr>
            <a:r>
              <a:rPr lang="en-GB" sz="2400" dirty="0" err="1">
                <a:solidFill>
                  <a:schemeClr val="lt1"/>
                </a:solidFill>
                <a:latin typeface="Arial"/>
                <a:ea typeface="Arial"/>
                <a:cs typeface="Arial"/>
                <a:sym typeface="Arial"/>
              </a:rPr>
              <a:t>temp_grid</a:t>
            </a:r>
            <a:r>
              <a:rPr lang="en-GB" sz="2400" dirty="0">
                <a:solidFill>
                  <a:schemeClr val="lt1"/>
                </a:solidFill>
                <a:latin typeface="Arial"/>
                <a:ea typeface="Arial"/>
                <a:cs typeface="Arial"/>
                <a:sym typeface="Arial"/>
              </a:rPr>
              <a:t> &lt;- matrix(c(15.2, 15.4, 15.1, 14.8, 14.9, 15.0), </a:t>
            </a:r>
            <a:r>
              <a:rPr lang="en-GB" sz="2400" dirty="0" err="1">
                <a:solidFill>
                  <a:schemeClr val="lt1"/>
                </a:solidFill>
                <a:latin typeface="Arial"/>
                <a:ea typeface="Arial"/>
                <a:cs typeface="Arial"/>
                <a:sym typeface="Arial"/>
              </a:rPr>
              <a:t>nrow</a:t>
            </a:r>
            <a:r>
              <a:rPr lang="en-GB" sz="2400" dirty="0">
                <a:solidFill>
                  <a:schemeClr val="lt1"/>
                </a:solidFill>
                <a:latin typeface="Arial"/>
                <a:ea typeface="Arial"/>
                <a:cs typeface="Arial"/>
                <a:sym typeface="Arial"/>
              </a:rPr>
              <a:t> = 2)</a:t>
            </a:r>
            <a:endParaRPr dirty="0"/>
          </a:p>
          <a:p>
            <a:pPr marL="0" marR="0" lvl="0" indent="0" algn="l" rtl="0">
              <a:spcBef>
                <a:spcPts val="0"/>
              </a:spcBef>
              <a:spcAft>
                <a:spcPts val="0"/>
              </a:spcAft>
              <a:buNone/>
            </a:pPr>
            <a:r>
              <a:rPr lang="en-GB" sz="2400" dirty="0" err="1">
                <a:solidFill>
                  <a:schemeClr val="lt1"/>
                </a:solidFill>
                <a:latin typeface="Arial"/>
                <a:ea typeface="Arial"/>
                <a:cs typeface="Arial"/>
                <a:sym typeface="Arial"/>
              </a:rPr>
              <a:t>temp_grid</a:t>
            </a:r>
            <a:endParaRPr sz="2400" dirty="0">
              <a:solidFill>
                <a:schemeClr val="lt1"/>
              </a:solidFill>
              <a:latin typeface="Arial"/>
              <a:ea typeface="Arial"/>
              <a:cs typeface="Arial"/>
              <a:sym typeface="Arial"/>
            </a:endParaRPr>
          </a:p>
          <a:p>
            <a:pPr marL="0" marR="0" lvl="0" indent="0" algn="l" rtl="0">
              <a:spcBef>
                <a:spcPts val="0"/>
              </a:spcBef>
              <a:spcAft>
                <a:spcPts val="0"/>
              </a:spcAft>
              <a:buNone/>
            </a:pPr>
            <a:endParaRPr sz="2400" dirty="0">
              <a:solidFill>
                <a:schemeClr val="lt1"/>
              </a:solidFill>
              <a:latin typeface="Arial"/>
              <a:ea typeface="Arial"/>
              <a:cs typeface="Arial"/>
              <a:sym typeface="Arial"/>
            </a:endParaRPr>
          </a:p>
          <a:p>
            <a:pPr marL="0" marR="0" lvl="0" indent="0" algn="l" rtl="0">
              <a:spcBef>
                <a:spcPts val="0"/>
              </a:spcBef>
              <a:spcAft>
                <a:spcPts val="0"/>
              </a:spcAft>
              <a:buNone/>
            </a:pPr>
            <a:r>
              <a:rPr lang="en-GB" sz="2400" dirty="0">
                <a:solidFill>
                  <a:schemeClr val="lt1"/>
                </a:solidFill>
                <a:latin typeface="Arial"/>
                <a:ea typeface="Arial"/>
                <a:cs typeface="Arial"/>
                <a:sym typeface="Arial"/>
              </a:rPr>
              <a:t># Step 4: Lab D archives everything in a list.</a:t>
            </a:r>
            <a:endParaRPr dirty="0"/>
          </a:p>
          <a:p>
            <a:pPr marL="0" marR="0" lvl="0" indent="0" algn="l" rtl="0">
              <a:spcBef>
                <a:spcPts val="0"/>
              </a:spcBef>
              <a:spcAft>
                <a:spcPts val="0"/>
              </a:spcAft>
              <a:buNone/>
            </a:pPr>
            <a:r>
              <a:rPr lang="en-GB" sz="2400" dirty="0" err="1">
                <a:solidFill>
                  <a:schemeClr val="lt1"/>
                </a:solidFill>
                <a:latin typeface="Arial"/>
                <a:ea typeface="Arial"/>
                <a:cs typeface="Arial"/>
                <a:sym typeface="Arial"/>
              </a:rPr>
              <a:t>project_dossier</a:t>
            </a:r>
            <a:r>
              <a:rPr lang="en-GB" sz="2400" dirty="0">
                <a:solidFill>
                  <a:schemeClr val="lt1"/>
                </a:solidFill>
                <a:latin typeface="Arial"/>
                <a:ea typeface="Arial"/>
                <a:cs typeface="Arial"/>
                <a:sym typeface="Arial"/>
              </a:rPr>
              <a:t> &lt;- list(</a:t>
            </a:r>
            <a:endParaRPr dirty="0"/>
          </a:p>
          <a:p>
            <a:pPr marL="0" marR="0" lvl="0" indent="0" algn="l" rtl="0">
              <a:spcBef>
                <a:spcPts val="0"/>
              </a:spcBef>
              <a:spcAft>
                <a:spcPts val="0"/>
              </a:spcAft>
              <a:buNone/>
            </a:pPr>
            <a:r>
              <a:rPr lang="en-GB" sz="2400" dirty="0">
                <a:solidFill>
                  <a:schemeClr val="lt1"/>
                </a:solidFill>
                <a:latin typeface="Arial"/>
                <a:ea typeface="Arial"/>
                <a:cs typeface="Arial"/>
                <a:sym typeface="Arial"/>
              </a:rPr>
              <a:t>  </a:t>
            </a:r>
            <a:r>
              <a:rPr lang="en-GB" sz="2400" dirty="0" err="1">
                <a:solidFill>
                  <a:schemeClr val="lt1"/>
                </a:solidFill>
                <a:latin typeface="Arial"/>
                <a:ea typeface="Arial"/>
                <a:cs typeface="Arial"/>
                <a:sym typeface="Arial"/>
              </a:rPr>
              <a:t>main_data</a:t>
            </a:r>
            <a:r>
              <a:rPr lang="en-GB" sz="2400" dirty="0">
                <a:solidFill>
                  <a:schemeClr val="lt1"/>
                </a:solidFill>
                <a:latin typeface="Arial"/>
                <a:ea typeface="Arial"/>
                <a:cs typeface="Arial"/>
                <a:sym typeface="Arial"/>
              </a:rPr>
              <a:t> = </a:t>
            </a:r>
            <a:r>
              <a:rPr lang="en-GB" sz="2400" dirty="0" err="1">
                <a:solidFill>
                  <a:schemeClr val="lt1"/>
                </a:solidFill>
                <a:latin typeface="Arial"/>
                <a:ea typeface="Arial"/>
                <a:cs typeface="Arial"/>
                <a:sym typeface="Arial"/>
              </a:rPr>
              <a:t>expedition_log</a:t>
            </a:r>
            <a:r>
              <a:rPr lang="en-GB" sz="2400" dirty="0">
                <a:solidFill>
                  <a:schemeClr val="lt1"/>
                </a:solidFill>
                <a:latin typeface="Arial"/>
                <a:ea typeface="Arial"/>
                <a:cs typeface="Arial"/>
                <a:sym typeface="Arial"/>
              </a:rPr>
              <a:t>,  # The data frame from Lab B</a:t>
            </a:r>
            <a:endParaRPr dirty="0"/>
          </a:p>
          <a:p>
            <a:pPr marL="0" marR="0" lvl="0" indent="0" algn="l" rtl="0">
              <a:spcBef>
                <a:spcPts val="0"/>
              </a:spcBef>
              <a:spcAft>
                <a:spcPts val="0"/>
              </a:spcAft>
              <a:buNone/>
            </a:pPr>
            <a:r>
              <a:rPr lang="en-GB" sz="2400" dirty="0">
                <a:solidFill>
                  <a:schemeClr val="lt1"/>
                </a:solidFill>
                <a:latin typeface="Arial"/>
                <a:ea typeface="Arial"/>
                <a:cs typeface="Arial"/>
                <a:sym typeface="Arial"/>
              </a:rPr>
              <a:t>  </a:t>
            </a:r>
            <a:r>
              <a:rPr lang="en-GB" sz="2400" dirty="0" err="1">
                <a:solidFill>
                  <a:schemeClr val="lt1"/>
                </a:solidFill>
                <a:latin typeface="Arial"/>
                <a:ea typeface="Arial"/>
                <a:cs typeface="Arial"/>
                <a:sym typeface="Arial"/>
              </a:rPr>
              <a:t>sensor_data</a:t>
            </a:r>
            <a:r>
              <a:rPr lang="en-GB" sz="2400" dirty="0">
                <a:solidFill>
                  <a:schemeClr val="lt1"/>
                </a:solidFill>
                <a:latin typeface="Arial"/>
                <a:ea typeface="Arial"/>
                <a:cs typeface="Arial"/>
                <a:sym typeface="Arial"/>
              </a:rPr>
              <a:t> = </a:t>
            </a:r>
            <a:r>
              <a:rPr lang="en-GB" sz="2400" dirty="0" err="1">
                <a:solidFill>
                  <a:schemeClr val="lt1"/>
                </a:solidFill>
                <a:latin typeface="Arial"/>
                <a:ea typeface="Arial"/>
                <a:cs typeface="Arial"/>
                <a:sym typeface="Arial"/>
              </a:rPr>
              <a:t>temp_grid</a:t>
            </a:r>
            <a:r>
              <a:rPr lang="en-GB" sz="2400" dirty="0">
                <a:solidFill>
                  <a:schemeClr val="lt1"/>
                </a:solidFill>
                <a:latin typeface="Arial"/>
                <a:ea typeface="Arial"/>
                <a:cs typeface="Arial"/>
                <a:sym typeface="Arial"/>
              </a:rPr>
              <a:t>,     # The matrix from Lab C</a:t>
            </a:r>
            <a:endParaRPr dirty="0"/>
          </a:p>
          <a:p>
            <a:pPr marL="0" marR="0" lvl="0" indent="0" algn="l" rtl="0">
              <a:spcBef>
                <a:spcPts val="0"/>
              </a:spcBef>
              <a:spcAft>
                <a:spcPts val="0"/>
              </a:spcAft>
              <a:buNone/>
            </a:pPr>
            <a:r>
              <a:rPr lang="en-GB" sz="2400" dirty="0">
                <a:solidFill>
                  <a:schemeClr val="lt1"/>
                </a:solidFill>
                <a:latin typeface="Arial"/>
                <a:ea typeface="Arial"/>
                <a:cs typeface="Arial"/>
                <a:sym typeface="Arial"/>
              </a:rPr>
              <a:t>  </a:t>
            </a:r>
            <a:r>
              <a:rPr lang="en-GB" sz="2400" dirty="0" err="1">
                <a:solidFill>
                  <a:schemeClr val="lt1"/>
                </a:solidFill>
                <a:latin typeface="Arial"/>
                <a:ea typeface="Arial"/>
                <a:cs typeface="Arial"/>
                <a:sym typeface="Arial"/>
              </a:rPr>
              <a:t>lead_scientist</a:t>
            </a:r>
            <a:r>
              <a:rPr lang="en-GB" sz="2400" dirty="0">
                <a:solidFill>
                  <a:schemeClr val="lt1"/>
                </a:solidFill>
                <a:latin typeface="Arial"/>
                <a:ea typeface="Arial"/>
                <a:cs typeface="Arial"/>
                <a:sym typeface="Arial"/>
              </a:rPr>
              <a:t> = "</a:t>
            </a:r>
            <a:r>
              <a:rPr lang="en-GB" sz="2400" dirty="0" err="1">
                <a:solidFill>
                  <a:schemeClr val="lt1"/>
                </a:solidFill>
                <a:latin typeface="Arial"/>
                <a:ea typeface="Arial"/>
                <a:cs typeface="Arial"/>
                <a:sym typeface="Arial"/>
              </a:rPr>
              <a:t>Dr.</a:t>
            </a:r>
            <a:r>
              <a:rPr lang="en-GB" sz="2400" dirty="0">
                <a:solidFill>
                  <a:schemeClr val="lt1"/>
                </a:solidFill>
                <a:latin typeface="Arial"/>
                <a:ea typeface="Arial"/>
                <a:cs typeface="Arial"/>
                <a:sym typeface="Arial"/>
              </a:rPr>
              <a:t> Eva"   # A single piece of character data</a:t>
            </a:r>
            <a:endParaRPr dirty="0"/>
          </a:p>
          <a:p>
            <a:pPr marL="0" marR="0" lvl="0" indent="0" algn="l" rtl="0">
              <a:spcBef>
                <a:spcPts val="0"/>
              </a:spcBef>
              <a:spcAft>
                <a:spcPts val="0"/>
              </a:spcAft>
              <a:buNone/>
            </a:pPr>
            <a:r>
              <a:rPr lang="en-GB" sz="2400" dirty="0">
                <a:solidFill>
                  <a:schemeClr val="lt1"/>
                </a:solidFill>
                <a:latin typeface="Arial"/>
                <a:ea typeface="Arial"/>
                <a:cs typeface="Arial"/>
                <a:sym typeface="Arial"/>
              </a:rPr>
              <a:t>)</a:t>
            </a:r>
            <a:endParaRPr dirty="0"/>
          </a:p>
          <a:p>
            <a:pPr marL="0" marR="0" lvl="0" indent="0" algn="l" rtl="0">
              <a:spcBef>
                <a:spcPts val="0"/>
              </a:spcBef>
              <a:spcAft>
                <a:spcPts val="0"/>
              </a:spcAft>
              <a:buNone/>
            </a:pPr>
            <a:r>
              <a:rPr lang="en-GB" sz="2400" dirty="0" err="1">
                <a:solidFill>
                  <a:schemeClr val="lt1"/>
                </a:solidFill>
                <a:latin typeface="Arial"/>
                <a:ea typeface="Arial"/>
                <a:cs typeface="Arial"/>
                <a:sym typeface="Arial"/>
              </a:rPr>
              <a:t>project_dossier</a:t>
            </a:r>
            <a:endParaRPr sz="2400" dirty="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4">
                                            <p:txEl>
                                              <p:pRg st="0" end="0"/>
                                            </p:txEl>
                                          </p:spTgt>
                                        </p:tgtEl>
                                        <p:attrNameLst>
                                          <p:attrName>style.visibility</p:attrName>
                                        </p:attrNameLst>
                                      </p:cBhvr>
                                      <p:to>
                                        <p:strVal val="visible"/>
                                      </p:to>
                                    </p:set>
                                    <p:animEffect transition="in" filter="fade">
                                      <p:cBhvr>
                                        <p:cTn id="7" dur="500"/>
                                        <p:tgtEl>
                                          <p:spTgt spid="4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54">
                                            <p:txEl>
                                              <p:pRg st="1" end="1"/>
                                            </p:txEl>
                                          </p:spTgt>
                                        </p:tgtEl>
                                        <p:attrNameLst>
                                          <p:attrName>style.visibility</p:attrName>
                                        </p:attrNameLst>
                                      </p:cBhvr>
                                      <p:to>
                                        <p:strVal val="visible"/>
                                      </p:to>
                                    </p:set>
                                    <p:animEffect transition="in" filter="fade">
                                      <p:cBhvr>
                                        <p:cTn id="12" dur="500"/>
                                        <p:tgtEl>
                                          <p:spTgt spid="45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54">
                                            <p:txEl>
                                              <p:pRg st="2" end="2"/>
                                            </p:txEl>
                                          </p:spTgt>
                                        </p:tgtEl>
                                        <p:attrNameLst>
                                          <p:attrName>style.visibility</p:attrName>
                                        </p:attrNameLst>
                                      </p:cBhvr>
                                      <p:to>
                                        <p:strVal val="visible"/>
                                      </p:to>
                                    </p:set>
                                    <p:animEffect transition="in" filter="fade">
                                      <p:cBhvr>
                                        <p:cTn id="17" dur="500"/>
                                        <p:tgtEl>
                                          <p:spTgt spid="45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54">
                                            <p:txEl>
                                              <p:pRg st="3" end="3"/>
                                            </p:txEl>
                                          </p:spTgt>
                                        </p:tgtEl>
                                        <p:attrNameLst>
                                          <p:attrName>style.visibility</p:attrName>
                                        </p:attrNameLst>
                                      </p:cBhvr>
                                      <p:to>
                                        <p:strVal val="visible"/>
                                      </p:to>
                                    </p:set>
                                    <p:animEffect transition="in" filter="fade">
                                      <p:cBhvr>
                                        <p:cTn id="22" dur="500"/>
                                        <p:tgtEl>
                                          <p:spTgt spid="45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54">
                                            <p:txEl>
                                              <p:pRg st="4" end="4"/>
                                            </p:txEl>
                                          </p:spTgt>
                                        </p:tgtEl>
                                        <p:attrNameLst>
                                          <p:attrName>style.visibility</p:attrName>
                                        </p:attrNameLst>
                                      </p:cBhvr>
                                      <p:to>
                                        <p:strVal val="visible"/>
                                      </p:to>
                                    </p:set>
                                    <p:animEffect transition="in" filter="fade">
                                      <p:cBhvr>
                                        <p:cTn id="27" dur="500"/>
                                        <p:tgtEl>
                                          <p:spTgt spid="45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54">
                                            <p:txEl>
                                              <p:pRg st="5" end="5"/>
                                            </p:txEl>
                                          </p:spTgt>
                                        </p:tgtEl>
                                        <p:attrNameLst>
                                          <p:attrName>style.visibility</p:attrName>
                                        </p:attrNameLst>
                                      </p:cBhvr>
                                      <p:to>
                                        <p:strVal val="visible"/>
                                      </p:to>
                                    </p:set>
                                    <p:animEffect transition="in" filter="fade">
                                      <p:cBhvr>
                                        <p:cTn id="32" dur="500"/>
                                        <p:tgtEl>
                                          <p:spTgt spid="45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54">
                                            <p:txEl>
                                              <p:pRg st="6" end="6"/>
                                            </p:txEl>
                                          </p:spTgt>
                                        </p:tgtEl>
                                        <p:attrNameLst>
                                          <p:attrName>style.visibility</p:attrName>
                                        </p:attrNameLst>
                                      </p:cBhvr>
                                      <p:to>
                                        <p:strVal val="visible"/>
                                      </p:to>
                                    </p:set>
                                    <p:animEffect transition="in" filter="fade">
                                      <p:cBhvr>
                                        <p:cTn id="37" dur="500"/>
                                        <p:tgtEl>
                                          <p:spTgt spid="45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54">
                                            <p:txEl>
                                              <p:pRg st="7" end="7"/>
                                            </p:txEl>
                                          </p:spTgt>
                                        </p:tgtEl>
                                        <p:attrNameLst>
                                          <p:attrName>style.visibility</p:attrName>
                                        </p:attrNameLst>
                                      </p:cBhvr>
                                      <p:to>
                                        <p:strVal val="visible"/>
                                      </p:to>
                                    </p:set>
                                    <p:animEffect transition="in" filter="fade">
                                      <p:cBhvr>
                                        <p:cTn id="42" dur="500"/>
                                        <p:tgtEl>
                                          <p:spTgt spid="45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54">
                                            <p:txEl>
                                              <p:pRg st="8" end="8"/>
                                            </p:txEl>
                                          </p:spTgt>
                                        </p:tgtEl>
                                        <p:attrNameLst>
                                          <p:attrName>style.visibility</p:attrName>
                                        </p:attrNameLst>
                                      </p:cBhvr>
                                      <p:to>
                                        <p:strVal val="visible"/>
                                      </p:to>
                                    </p:set>
                                    <p:animEffect transition="in" filter="fade">
                                      <p:cBhvr>
                                        <p:cTn id="47" dur="500"/>
                                        <p:tgtEl>
                                          <p:spTgt spid="45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54">
                                            <p:txEl>
                                              <p:pRg st="9" end="9"/>
                                            </p:txEl>
                                          </p:spTgt>
                                        </p:tgtEl>
                                        <p:attrNameLst>
                                          <p:attrName>style.visibility</p:attrName>
                                        </p:attrNameLst>
                                      </p:cBhvr>
                                      <p:to>
                                        <p:strVal val="visible"/>
                                      </p:to>
                                    </p:set>
                                    <p:animEffect transition="in" filter="fade">
                                      <p:cBhvr>
                                        <p:cTn id="52" dur="500"/>
                                        <p:tgtEl>
                                          <p:spTgt spid="45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54">
                                            <p:txEl>
                                              <p:pRg st="10" end="10"/>
                                            </p:txEl>
                                          </p:spTgt>
                                        </p:tgtEl>
                                        <p:attrNameLst>
                                          <p:attrName>style.visibility</p:attrName>
                                        </p:attrNameLst>
                                      </p:cBhvr>
                                      <p:to>
                                        <p:strVal val="visible"/>
                                      </p:to>
                                    </p:set>
                                    <p:animEffect transition="in" filter="fade">
                                      <p:cBhvr>
                                        <p:cTn id="57" dur="500"/>
                                        <p:tgtEl>
                                          <p:spTgt spid="45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pic>
        <p:nvPicPr>
          <p:cNvPr id="459" name="Google Shape;459;p37"/>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460" name="Google Shape;460;p37"/>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Wrap-up</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461" name="Google Shape;461;p37"/>
          <p:cNvSpPr txBox="1"/>
          <p:nvPr/>
        </p:nvSpPr>
        <p:spPr>
          <a:xfrm>
            <a:off x="47625" y="182149"/>
            <a:ext cx="11825931" cy="862095"/>
          </a:xfrm>
          <a:prstGeom prst="rect">
            <a:avLst/>
          </a:prstGeom>
          <a:noFill/>
          <a:ln>
            <a:noFill/>
          </a:ln>
        </p:spPr>
        <p:txBody>
          <a:bodyPr spcFirstLastPara="1" wrap="square" lIns="91425" tIns="45700" rIns="91425" bIns="45700" anchor="t" anchorCtr="0">
            <a:spAutoFit/>
          </a:bodyPr>
          <a:lstStyle/>
          <a:p>
            <a:pPr marL="0" marR="0" lvl="0" indent="0" algn="l" rtl="0">
              <a:lnSpc>
                <a:spcPct val="147727"/>
              </a:lnSpc>
              <a:spcBef>
                <a:spcPts val="0"/>
              </a:spcBef>
              <a:spcAft>
                <a:spcPts val="0"/>
              </a:spcAft>
              <a:buNone/>
            </a:pPr>
            <a:r>
              <a:rPr lang="en-GB" sz="4400" b="1" i="0" u="none" strike="noStrike" cap="none">
                <a:solidFill>
                  <a:srgbClr val="FFFFFF"/>
                </a:solidFill>
                <a:latin typeface="Arial"/>
                <a:ea typeface="Arial"/>
                <a:cs typeface="Arial"/>
                <a:sym typeface="Arial"/>
              </a:rPr>
              <a:t>07. </a:t>
            </a:r>
            <a:r>
              <a:rPr lang="en-GB" sz="4400" b="1">
                <a:solidFill>
                  <a:schemeClr val="lt1"/>
                </a:solidFill>
                <a:latin typeface="Arial"/>
                <a:ea typeface="Arial"/>
                <a:cs typeface="Arial"/>
                <a:sym typeface="Arial"/>
              </a:rPr>
              <a:t>Organizing Your Samples</a:t>
            </a:r>
            <a:endParaRPr sz="1200">
              <a:solidFill>
                <a:schemeClr val="dk1"/>
              </a:solidFill>
              <a:latin typeface="Calibri"/>
              <a:ea typeface="Calibri"/>
              <a:cs typeface="Calibri"/>
              <a:sym typeface="Calibri"/>
            </a:endParaRPr>
          </a:p>
        </p:txBody>
      </p:sp>
      <p:sp>
        <p:nvSpPr>
          <p:cNvPr id="462" name="Google Shape;462;p37"/>
          <p:cNvSpPr/>
          <p:nvPr/>
        </p:nvSpPr>
        <p:spPr>
          <a:xfrm>
            <a:off x="318444" y="2071127"/>
            <a:ext cx="11728413" cy="4278094"/>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3200" b="1">
                <a:solidFill>
                  <a:srgbClr val="FFC000"/>
                </a:solidFill>
                <a:latin typeface="Arial"/>
                <a:ea typeface="Arial"/>
                <a:cs typeface="Arial"/>
                <a:sym typeface="Arial"/>
              </a:rPr>
              <a:t>IMPORTANT!</a:t>
            </a:r>
            <a:r>
              <a:rPr lang="en-GB" sz="3200">
                <a:solidFill>
                  <a:schemeClr val="lt1"/>
                </a:solidFill>
                <a:latin typeface="Arial"/>
                <a:ea typeface="Arial"/>
                <a:cs typeface="Arial"/>
                <a:sym typeface="Arial"/>
              </a:rPr>
              <a:t> What do you think will happen if you try to make a vector like this: </a:t>
            </a:r>
            <a:r>
              <a:rPr lang="en-GB" sz="3200" b="1">
                <a:solidFill>
                  <a:schemeClr val="lt1"/>
                </a:solidFill>
                <a:latin typeface="Courier New"/>
                <a:ea typeface="Courier New"/>
                <a:cs typeface="Courier New"/>
                <a:sym typeface="Courier New"/>
              </a:rPr>
              <a:t>new_vector &lt;- c(5, "hello", TRUE)</a:t>
            </a:r>
            <a:r>
              <a:rPr lang="en-GB" sz="3200">
                <a:solidFill>
                  <a:schemeClr val="lt1"/>
                </a:solidFill>
                <a:latin typeface="Arial"/>
                <a:ea typeface="Arial"/>
                <a:cs typeface="Arial"/>
                <a:sym typeface="Arial"/>
              </a:rPr>
              <a:t>? </a:t>
            </a:r>
            <a:endParaRPr/>
          </a:p>
          <a:p>
            <a:pPr marL="0" marR="0" lvl="0" indent="0" algn="just" rtl="0">
              <a:lnSpc>
                <a:spcPct val="100000"/>
              </a:lnSpc>
              <a:spcBef>
                <a:spcPts val="0"/>
              </a:spcBef>
              <a:spcAft>
                <a:spcPts val="0"/>
              </a:spcAft>
              <a:buNone/>
            </a:pPr>
            <a:endParaRPr sz="3200" b="1">
              <a:solidFill>
                <a:schemeClr val="lt1"/>
              </a:solidFill>
              <a:latin typeface="Arial"/>
              <a:ea typeface="Arial"/>
              <a:cs typeface="Arial"/>
              <a:sym typeface="Arial"/>
            </a:endParaRPr>
          </a:p>
          <a:p>
            <a:pPr marL="0" marR="0" lvl="0" indent="0" algn="just" rtl="0">
              <a:lnSpc>
                <a:spcPct val="100000"/>
              </a:lnSpc>
              <a:spcBef>
                <a:spcPts val="0"/>
              </a:spcBef>
              <a:spcAft>
                <a:spcPts val="0"/>
              </a:spcAft>
              <a:buNone/>
            </a:pPr>
            <a:r>
              <a:rPr lang="en-GB" sz="3200" b="1">
                <a:solidFill>
                  <a:schemeClr val="lt1"/>
                </a:solidFill>
                <a:latin typeface="Arial"/>
                <a:ea typeface="Arial"/>
                <a:cs typeface="Arial"/>
                <a:sym typeface="Arial"/>
              </a:rPr>
              <a:t>Why?</a:t>
            </a:r>
            <a:endParaRPr/>
          </a:p>
          <a:p>
            <a:pPr marL="285750" marR="0" lvl="0" indent="-133350" algn="just" rtl="0">
              <a:lnSpc>
                <a:spcPct val="100000"/>
              </a:lnSpc>
              <a:spcBef>
                <a:spcPts val="0"/>
              </a:spcBef>
              <a:spcAft>
                <a:spcPts val="0"/>
              </a:spcAft>
              <a:buClr>
                <a:schemeClr val="dk1"/>
              </a:buClr>
              <a:buSzPts val="2400"/>
              <a:buFont typeface="Arial"/>
              <a:buNone/>
            </a:pPr>
            <a:endParaRPr sz="2400">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GB" sz="3200" b="1">
                <a:solidFill>
                  <a:srgbClr val="FFFF00"/>
                </a:solidFill>
                <a:latin typeface="Arial"/>
                <a:ea typeface="Arial"/>
                <a:cs typeface="Arial"/>
                <a:sym typeface="Arial"/>
              </a:rPr>
              <a:t>Data structure: </a:t>
            </a:r>
            <a:r>
              <a:rPr lang="en-GB" sz="3200" b="1">
                <a:solidFill>
                  <a:schemeClr val="lt1"/>
                </a:solidFill>
                <a:latin typeface="Arial"/>
                <a:ea typeface="Arial"/>
                <a:cs typeface="Arial"/>
                <a:sym typeface="Arial"/>
              </a:rPr>
              <a:t>Knowing which data structure to use (vector, matrix, data frame, or list) is key to organizing your research data effectively in R.</a:t>
            </a:r>
            <a:endParaRPr sz="32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p:txBody>
      </p:sp>
      <p:pic>
        <p:nvPicPr>
          <p:cNvPr id="463" name="Google Shape;463;p37"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2">
                                            <p:txEl>
                                              <p:pRg st="0" end="0"/>
                                            </p:txEl>
                                          </p:spTgt>
                                        </p:tgtEl>
                                        <p:attrNameLst>
                                          <p:attrName>style.visibility</p:attrName>
                                        </p:attrNameLst>
                                      </p:cBhvr>
                                      <p:to>
                                        <p:strVal val="visible"/>
                                      </p:to>
                                    </p:set>
                                    <p:animEffect transition="in" filter="fade">
                                      <p:cBhvr>
                                        <p:cTn id="7" dur="500"/>
                                        <p:tgtEl>
                                          <p:spTgt spid="4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2">
                                            <p:txEl>
                                              <p:pRg st="1" end="1"/>
                                            </p:txEl>
                                          </p:spTgt>
                                        </p:tgtEl>
                                        <p:attrNameLst>
                                          <p:attrName>style.visibility</p:attrName>
                                        </p:attrNameLst>
                                      </p:cBhvr>
                                      <p:to>
                                        <p:strVal val="visible"/>
                                      </p:to>
                                    </p:set>
                                    <p:animEffect transition="in" filter="fade">
                                      <p:cBhvr>
                                        <p:cTn id="12" dur="500"/>
                                        <p:tgtEl>
                                          <p:spTgt spid="46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62">
                                            <p:txEl>
                                              <p:pRg st="2" end="2"/>
                                            </p:txEl>
                                          </p:spTgt>
                                        </p:tgtEl>
                                        <p:attrNameLst>
                                          <p:attrName>style.visibility</p:attrName>
                                        </p:attrNameLst>
                                      </p:cBhvr>
                                      <p:to>
                                        <p:strVal val="visible"/>
                                      </p:to>
                                    </p:set>
                                    <p:animEffect transition="in" filter="fade">
                                      <p:cBhvr>
                                        <p:cTn id="17" dur="500"/>
                                        <p:tgtEl>
                                          <p:spTgt spid="46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62">
                                            <p:txEl>
                                              <p:pRg st="3" end="3"/>
                                            </p:txEl>
                                          </p:spTgt>
                                        </p:tgtEl>
                                        <p:attrNameLst>
                                          <p:attrName>style.visibility</p:attrName>
                                        </p:attrNameLst>
                                      </p:cBhvr>
                                      <p:to>
                                        <p:strVal val="visible"/>
                                      </p:to>
                                    </p:set>
                                    <p:animEffect transition="in" filter="fade">
                                      <p:cBhvr>
                                        <p:cTn id="22" dur="500"/>
                                        <p:tgtEl>
                                          <p:spTgt spid="46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62">
                                            <p:txEl>
                                              <p:pRg st="4" end="4"/>
                                            </p:txEl>
                                          </p:spTgt>
                                        </p:tgtEl>
                                        <p:attrNameLst>
                                          <p:attrName>style.visibility</p:attrName>
                                        </p:attrNameLst>
                                      </p:cBhvr>
                                      <p:to>
                                        <p:strVal val="visible"/>
                                      </p:to>
                                    </p:set>
                                    <p:animEffect transition="in" filter="fade">
                                      <p:cBhvr>
                                        <p:cTn id="27" dur="500"/>
                                        <p:tgtEl>
                                          <p:spTgt spid="46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62">
                                            <p:txEl>
                                              <p:pRg st="5" end="5"/>
                                            </p:txEl>
                                          </p:spTgt>
                                        </p:tgtEl>
                                        <p:attrNameLst>
                                          <p:attrName>style.visibility</p:attrName>
                                        </p:attrNameLst>
                                      </p:cBhvr>
                                      <p:to>
                                        <p:strVal val="visible"/>
                                      </p:to>
                                    </p:set>
                                    <p:animEffect transition="in" filter="fade">
                                      <p:cBhvr>
                                        <p:cTn id="32" dur="500"/>
                                        <p:tgtEl>
                                          <p:spTgt spid="46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pic>
        <p:nvPicPr>
          <p:cNvPr id="468" name="Google Shape;468;p38"/>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469" name="Google Shape;469;p38"/>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MODULE 08.</a:t>
            </a:r>
            <a:r>
              <a:rPr lang="en-GB" sz="5500" b="1">
                <a:solidFill>
                  <a:schemeClr val="lt1"/>
                </a:solidFill>
                <a:latin typeface="Arial"/>
                <a:ea typeface="Arial"/>
                <a:cs typeface="Arial"/>
                <a:sym typeface="Arial"/>
              </a:rPr>
              <a:t> </a:t>
            </a:r>
            <a:endParaRPr/>
          </a:p>
          <a:p>
            <a:pPr marL="0" marR="0" lvl="0" indent="0" algn="ctr" rtl="0">
              <a:spcBef>
                <a:spcPts val="0"/>
              </a:spcBef>
              <a:spcAft>
                <a:spcPts val="0"/>
              </a:spcAft>
              <a:buClr>
                <a:schemeClr val="lt1"/>
              </a:buClr>
              <a:buSzPts val="6000"/>
              <a:buFont typeface="Arial"/>
              <a:buNone/>
            </a:pPr>
            <a:r>
              <a:rPr lang="en-GB" sz="6000" b="1">
                <a:solidFill>
                  <a:schemeClr val="lt1"/>
                </a:solidFill>
                <a:latin typeface="Arial"/>
                <a:ea typeface="Arial"/>
                <a:cs typeface="Arial"/>
                <a:sym typeface="Arial"/>
              </a:rPr>
              <a:t>Equipping Your Digital Lab</a:t>
            </a:r>
            <a:endParaRPr sz="5500" b="1">
              <a:solidFill>
                <a:schemeClr val="lt1"/>
              </a:solidFill>
              <a:latin typeface="Arial"/>
              <a:ea typeface="Arial"/>
              <a:cs typeface="Arial"/>
              <a:sym typeface="Arial"/>
            </a:endParaRPr>
          </a:p>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chemeClr val="lt1"/>
              </a:buClr>
              <a:buSzPts val="4400"/>
              <a:buFont typeface="Arial"/>
              <a:buNone/>
            </a:pPr>
            <a:r>
              <a:rPr lang="en-GB" sz="4400" b="1" i="1">
                <a:solidFill>
                  <a:schemeClr val="lt1"/>
                </a:solidFill>
                <a:latin typeface="Arial"/>
                <a:ea typeface="Arial"/>
                <a:cs typeface="Arial"/>
                <a:sym typeface="Arial"/>
              </a:rPr>
              <a:t>Using Libraries </a:t>
            </a:r>
            <a:endParaRPr sz="3600" b="1" i="1">
              <a:solidFill>
                <a:schemeClr val="lt1"/>
              </a:solidFill>
              <a:latin typeface="Arial"/>
              <a:ea typeface="Arial"/>
              <a:cs typeface="Arial"/>
              <a:sym typeface="Arial"/>
            </a:endParaRPr>
          </a:p>
        </p:txBody>
      </p:sp>
      <p:grpSp>
        <p:nvGrpSpPr>
          <p:cNvPr id="470" name="Google Shape;470;p38"/>
          <p:cNvGrpSpPr/>
          <p:nvPr/>
        </p:nvGrpSpPr>
        <p:grpSpPr>
          <a:xfrm>
            <a:off x="2254357" y="4311387"/>
            <a:ext cx="7670485" cy="2098513"/>
            <a:chOff x="-12699" y="3251200"/>
            <a:chExt cx="8097208" cy="2276291"/>
          </a:xfrm>
        </p:grpSpPr>
        <p:pic>
          <p:nvPicPr>
            <p:cNvPr id="471" name="Google Shape;471;p38"/>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472" name="Google Shape;472;p38"/>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pic>
        <p:nvPicPr>
          <p:cNvPr id="477" name="Google Shape;477;p39"/>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478" name="Google Shape;478;p39"/>
          <p:cNvSpPr/>
          <p:nvPr/>
        </p:nvSpPr>
        <p:spPr>
          <a:xfrm>
            <a:off x="210004" y="1755441"/>
            <a:ext cx="8047193" cy="384720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2800" b="1">
                <a:solidFill>
                  <a:srgbClr val="FFC000"/>
                </a:solidFill>
                <a:latin typeface="Arial"/>
                <a:ea typeface="Arial"/>
                <a:cs typeface="Arial"/>
                <a:sym typeface="Arial"/>
              </a:rPr>
              <a:t>The Problem:</a:t>
            </a:r>
            <a:r>
              <a:rPr lang="en-GB" sz="2800" b="1">
                <a:solidFill>
                  <a:schemeClr val="lt1"/>
                </a:solidFill>
                <a:latin typeface="Arial"/>
                <a:ea typeface="Arial"/>
                <a:cs typeface="Arial"/>
                <a:sym typeface="Arial"/>
              </a:rPr>
              <a:t> </a:t>
            </a:r>
            <a:r>
              <a:rPr lang="en-GB" sz="2800">
                <a:solidFill>
                  <a:schemeClr val="lt1"/>
                </a:solidFill>
                <a:latin typeface="Arial"/>
                <a:ea typeface="Arial"/>
                <a:cs typeface="Arial"/>
                <a:sym typeface="Arial"/>
              </a:rPr>
              <a:t>Your base R installation is like an empty lab—it has the basics, but for specialized analysis, you need high-tech equipment. This equipment is stored at our </a:t>
            </a:r>
            <a:r>
              <a:rPr lang="en-GB" sz="2800" b="1">
                <a:solidFill>
                  <a:schemeClr val="lt1"/>
                </a:solidFill>
                <a:latin typeface="Arial"/>
                <a:ea typeface="Arial"/>
                <a:cs typeface="Arial"/>
                <a:sym typeface="Arial"/>
              </a:rPr>
              <a:t>Central Repository</a:t>
            </a:r>
            <a:r>
              <a:rPr lang="en-GB" sz="2800">
                <a:solidFill>
                  <a:schemeClr val="lt1"/>
                </a:solidFill>
                <a:latin typeface="Arial"/>
                <a:ea typeface="Arial"/>
                <a:cs typeface="Arial"/>
                <a:sym typeface="Arial"/>
              </a:rPr>
              <a:t>. Today, you've been approved to acquire and use </a:t>
            </a:r>
            <a:r>
              <a:rPr lang="en-GB" sz="2800" b="1">
                <a:solidFill>
                  <a:srgbClr val="FFFF00"/>
                </a:solidFill>
                <a:latin typeface="Arial"/>
                <a:ea typeface="Arial"/>
                <a:cs typeface="Arial"/>
                <a:sym typeface="Arial"/>
              </a:rPr>
              <a:t>ggplot2</a:t>
            </a:r>
            <a:r>
              <a:rPr lang="en-GB" sz="2800" b="1">
                <a:solidFill>
                  <a:schemeClr val="lt1"/>
                </a:solidFill>
                <a:latin typeface="Arial"/>
                <a:ea typeface="Arial"/>
                <a:cs typeface="Arial"/>
                <a:sym typeface="Arial"/>
              </a:rPr>
              <a:t>, </a:t>
            </a:r>
            <a:r>
              <a:rPr lang="en-GB" sz="2800">
                <a:solidFill>
                  <a:schemeClr val="lt1"/>
                </a:solidFill>
                <a:latin typeface="Arial"/>
                <a:ea typeface="Arial"/>
                <a:cs typeface="Arial"/>
                <a:sym typeface="Arial"/>
              </a:rPr>
              <a:t>an advanced visualization equipment.</a:t>
            </a:r>
            <a:endParaRPr/>
          </a:p>
          <a:p>
            <a:pPr marL="0" marR="0" lvl="0" indent="0" algn="just" rtl="0">
              <a:spcBef>
                <a:spcPts val="2400"/>
              </a:spcBef>
              <a:spcAft>
                <a:spcPts val="0"/>
              </a:spcAft>
              <a:buNone/>
            </a:pPr>
            <a:r>
              <a:rPr lang="en-GB" sz="2800" b="1">
                <a:solidFill>
                  <a:srgbClr val="FFC000"/>
                </a:solidFill>
                <a:latin typeface="Arial"/>
                <a:ea typeface="Arial"/>
                <a:cs typeface="Arial"/>
                <a:sym typeface="Arial"/>
              </a:rPr>
              <a:t>Your Mission: </a:t>
            </a:r>
            <a:r>
              <a:rPr lang="en-GB" sz="2800">
                <a:solidFill>
                  <a:schemeClr val="lt1"/>
                </a:solidFill>
                <a:latin typeface="Arial"/>
                <a:ea typeface="Arial"/>
                <a:cs typeface="Arial"/>
                <a:sym typeface="Arial"/>
              </a:rPr>
              <a:t>Acquire, install and use the equipment.</a:t>
            </a:r>
            <a:endParaRPr sz="2800" b="1" i="1">
              <a:solidFill>
                <a:schemeClr val="lt1"/>
              </a:solidFill>
              <a:latin typeface="Arial"/>
              <a:ea typeface="Arial"/>
              <a:cs typeface="Arial"/>
              <a:sym typeface="Arial"/>
            </a:endParaRPr>
          </a:p>
        </p:txBody>
      </p:sp>
      <p:sp>
        <p:nvSpPr>
          <p:cNvPr id="479" name="Google Shape;479;p39"/>
          <p:cNvSpPr txBox="1"/>
          <p:nvPr/>
        </p:nvSpPr>
        <p:spPr>
          <a:xfrm>
            <a:off x="263662" y="139315"/>
            <a:ext cx="1030908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08. </a:t>
            </a:r>
            <a:r>
              <a:rPr lang="en-GB" sz="5400" b="1">
                <a:solidFill>
                  <a:schemeClr val="lt1"/>
                </a:solidFill>
                <a:latin typeface="Arial"/>
                <a:ea typeface="Arial"/>
                <a:cs typeface="Arial"/>
                <a:sym typeface="Arial"/>
              </a:rPr>
              <a:t>Equipping Your Digital Lab</a:t>
            </a:r>
            <a:endParaRPr sz="1600">
              <a:solidFill>
                <a:schemeClr val="dk1"/>
              </a:solidFill>
              <a:latin typeface="Calibri"/>
              <a:ea typeface="Calibri"/>
              <a:cs typeface="Calibri"/>
              <a:sym typeface="Calibri"/>
            </a:endParaRPr>
          </a:p>
        </p:txBody>
      </p:sp>
      <p:pic>
        <p:nvPicPr>
          <p:cNvPr id="480" name="Google Shape;480;p39" descr="Warning with solid fill"/>
          <p:cNvPicPr preferRelativeResize="0"/>
          <p:nvPr/>
        </p:nvPicPr>
        <p:blipFill rotWithShape="1">
          <a:blip r:embed="rId4">
            <a:alphaModFix/>
          </a:blip>
          <a:srcRect/>
          <a:stretch/>
        </p:blipFill>
        <p:spPr>
          <a:xfrm>
            <a:off x="10873337" y="5626646"/>
            <a:ext cx="1109274" cy="1109274"/>
          </a:xfrm>
          <a:prstGeom prst="rect">
            <a:avLst/>
          </a:prstGeom>
          <a:noFill/>
          <a:ln>
            <a:noFill/>
          </a:ln>
        </p:spPr>
      </p:pic>
      <p:pic>
        <p:nvPicPr>
          <p:cNvPr id="481" name="Google Shape;481;p39"/>
          <p:cNvPicPr preferRelativeResize="0"/>
          <p:nvPr/>
        </p:nvPicPr>
        <p:blipFill rotWithShape="1">
          <a:blip r:embed="rId5">
            <a:alphaModFix/>
          </a:blip>
          <a:srcRect/>
          <a:stretch/>
        </p:blipFill>
        <p:spPr>
          <a:xfrm rot="207893">
            <a:off x="8541446" y="1601597"/>
            <a:ext cx="3281559" cy="2187706"/>
          </a:xfrm>
          <a:prstGeom prst="rect">
            <a:avLst/>
          </a:prstGeom>
          <a:noFill/>
          <a:ln w="571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23" name="Google Shape;123;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24" name="Google Shape;124;p4"/>
          <p:cNvPicPr preferRelativeResize="0"/>
          <p:nvPr/>
        </p:nvPicPr>
        <p:blipFill rotWithShape="1">
          <a:blip r:embed="rId3">
            <a:alphaModFix/>
          </a:blip>
          <a:srcRect r="56463"/>
          <a:stretch/>
        </p:blipFill>
        <p:spPr>
          <a:xfrm flipH="1">
            <a:off x="0" y="0"/>
            <a:ext cx="12204702" cy="6857999"/>
          </a:xfrm>
          <a:prstGeom prst="rect">
            <a:avLst/>
          </a:prstGeom>
          <a:noFill/>
          <a:ln>
            <a:noFill/>
          </a:ln>
        </p:spPr>
      </p:pic>
      <p:sp>
        <p:nvSpPr>
          <p:cNvPr id="125" name="Google Shape;125;p4"/>
          <p:cNvSpPr/>
          <p:nvPr/>
        </p:nvSpPr>
        <p:spPr>
          <a:xfrm>
            <a:off x="279399" y="279401"/>
            <a:ext cx="11664951" cy="630555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Course Structure</a:t>
            </a:r>
            <a:endParaRPr sz="5500" b="1">
              <a:solidFill>
                <a:srgbClr val="FFE599"/>
              </a:solidFill>
              <a:latin typeface="Arial"/>
              <a:ea typeface="Arial"/>
              <a:cs typeface="Arial"/>
              <a:sym typeface="Arial"/>
            </a:endParaRPr>
          </a:p>
          <a:p>
            <a:pPr marL="0" marR="0" lvl="0" indent="0" algn="l" rtl="0">
              <a:lnSpc>
                <a:spcPct val="150000"/>
              </a:lnSpc>
              <a:spcBef>
                <a:spcPts val="0"/>
              </a:spcBef>
              <a:spcAft>
                <a:spcPts val="0"/>
              </a:spcAft>
              <a:buNone/>
            </a:pPr>
            <a:r>
              <a:rPr lang="en-GB" sz="3600" b="1">
                <a:solidFill>
                  <a:srgbClr val="92D050"/>
                </a:solidFill>
                <a:latin typeface="Arial"/>
                <a:ea typeface="Arial"/>
                <a:cs typeface="Arial"/>
                <a:sym typeface="Arial"/>
              </a:rPr>
              <a:t>Method:</a:t>
            </a:r>
            <a:r>
              <a:rPr lang="en-GB" sz="3600">
                <a:solidFill>
                  <a:schemeClr val="lt1"/>
                </a:solidFill>
                <a:latin typeface="Arial"/>
                <a:ea typeface="Arial"/>
                <a:cs typeface="Arial"/>
                <a:sym typeface="Arial"/>
              </a:rPr>
              <a:t> workflow simulation</a:t>
            </a:r>
            <a:endParaRPr/>
          </a:p>
          <a:p>
            <a:pPr marL="0" marR="0" lvl="0" indent="0" algn="l" rtl="0">
              <a:lnSpc>
                <a:spcPct val="150000"/>
              </a:lnSpc>
              <a:spcBef>
                <a:spcPts val="0"/>
              </a:spcBef>
              <a:spcAft>
                <a:spcPts val="0"/>
              </a:spcAft>
              <a:buClr>
                <a:srgbClr val="FFFF00"/>
              </a:buClr>
              <a:buSzPts val="3600"/>
              <a:buFont typeface="Arial"/>
              <a:buNone/>
            </a:pPr>
            <a:r>
              <a:rPr lang="en-GB" sz="3600" b="1">
                <a:solidFill>
                  <a:srgbClr val="FFFF00"/>
                </a:solidFill>
                <a:latin typeface="Arial"/>
                <a:ea typeface="Arial"/>
                <a:cs typeface="Arial"/>
                <a:sym typeface="Arial"/>
              </a:rPr>
              <a:t>Goal:</a:t>
            </a:r>
            <a:r>
              <a:rPr lang="en-GB" sz="3600" b="1">
                <a:solidFill>
                  <a:schemeClr val="lt1"/>
                </a:solidFill>
                <a:latin typeface="Arial"/>
                <a:ea typeface="Arial"/>
                <a:cs typeface="Arial"/>
                <a:sym typeface="Arial"/>
              </a:rPr>
              <a:t> </a:t>
            </a:r>
            <a:r>
              <a:rPr lang="en-GB" sz="3600">
                <a:solidFill>
                  <a:schemeClr val="lt1"/>
                </a:solidFill>
                <a:latin typeface="Arial"/>
                <a:ea typeface="Arial"/>
                <a:cs typeface="Arial"/>
                <a:sym typeface="Arial"/>
              </a:rPr>
              <a:t>Convert abstract commands into sticky learning</a:t>
            </a:r>
            <a:endParaRPr/>
          </a:p>
          <a:p>
            <a:pPr marL="0" marR="0" lvl="0" indent="0" algn="l" rtl="0">
              <a:lnSpc>
                <a:spcPct val="150000"/>
              </a:lnSpc>
              <a:spcBef>
                <a:spcPts val="0"/>
              </a:spcBef>
              <a:spcAft>
                <a:spcPts val="0"/>
              </a:spcAft>
              <a:buClr>
                <a:srgbClr val="00B0F0"/>
              </a:buClr>
              <a:buSzPts val="3600"/>
              <a:buFont typeface="Arial"/>
              <a:buNone/>
            </a:pPr>
            <a:r>
              <a:rPr lang="en-GB" sz="3600" b="1">
                <a:solidFill>
                  <a:srgbClr val="00B0F0"/>
                </a:solidFill>
                <a:latin typeface="Arial"/>
                <a:ea typeface="Arial"/>
                <a:cs typeface="Arial"/>
                <a:sym typeface="Arial"/>
              </a:rPr>
              <a:t>Justification:</a:t>
            </a:r>
            <a:endParaRPr sz="3600">
              <a:solidFill>
                <a:srgbClr val="00B0F0"/>
              </a:solidFill>
              <a:latin typeface="Arial"/>
              <a:ea typeface="Arial"/>
              <a:cs typeface="Arial"/>
              <a:sym typeface="Arial"/>
            </a:endParaRPr>
          </a:p>
          <a:p>
            <a:pPr marL="1485900" marR="0" lvl="2" indent="-571500" algn="l" rtl="0">
              <a:lnSpc>
                <a:spcPct val="150000"/>
              </a:lnSpc>
              <a:spcBef>
                <a:spcPts val="0"/>
              </a:spcBef>
              <a:spcAft>
                <a:spcPts val="0"/>
              </a:spcAft>
              <a:buClr>
                <a:schemeClr val="lt1"/>
              </a:buClr>
              <a:buSzPts val="3600"/>
              <a:buFont typeface="Arial"/>
              <a:buChar char="•"/>
            </a:pPr>
            <a:r>
              <a:rPr lang="en-GB" sz="3600" b="0" i="0" u="none" strike="noStrike" cap="none">
                <a:solidFill>
                  <a:schemeClr val="lt1"/>
                </a:solidFill>
                <a:latin typeface="Arial"/>
                <a:ea typeface="Arial"/>
                <a:cs typeface="Arial"/>
                <a:sym typeface="Arial"/>
              </a:rPr>
              <a:t>Provides context</a:t>
            </a:r>
            <a:endParaRPr/>
          </a:p>
          <a:p>
            <a:pPr marL="1485900" marR="0" lvl="2" indent="-571500" algn="l" rtl="0">
              <a:lnSpc>
                <a:spcPct val="150000"/>
              </a:lnSpc>
              <a:spcBef>
                <a:spcPts val="0"/>
              </a:spcBef>
              <a:spcAft>
                <a:spcPts val="0"/>
              </a:spcAft>
              <a:buClr>
                <a:schemeClr val="lt1"/>
              </a:buClr>
              <a:buSzPts val="3600"/>
              <a:buFont typeface="Arial"/>
              <a:buChar char="•"/>
            </a:pPr>
            <a:r>
              <a:rPr lang="en-GB" sz="3600" b="0" i="0" u="none" strike="noStrike" cap="none">
                <a:solidFill>
                  <a:schemeClr val="lt1"/>
                </a:solidFill>
                <a:latin typeface="Arial"/>
                <a:ea typeface="Arial"/>
                <a:cs typeface="Arial"/>
                <a:sym typeface="Arial"/>
              </a:rPr>
              <a:t>Mimics a Real-World Workflow</a:t>
            </a:r>
            <a:endParaRPr/>
          </a:p>
          <a:p>
            <a:pPr marL="1485900" marR="0" lvl="2" indent="-571500" algn="l" rtl="0">
              <a:lnSpc>
                <a:spcPct val="150000"/>
              </a:lnSpc>
              <a:spcBef>
                <a:spcPts val="0"/>
              </a:spcBef>
              <a:spcAft>
                <a:spcPts val="0"/>
              </a:spcAft>
              <a:buClr>
                <a:schemeClr val="lt1"/>
              </a:buClr>
              <a:buSzPts val="3600"/>
              <a:buFont typeface="Arial"/>
              <a:buChar char="•"/>
            </a:pPr>
            <a:r>
              <a:rPr lang="en-GB" sz="3600" b="0" i="0" u="none" strike="noStrike" cap="none">
                <a:solidFill>
                  <a:schemeClr val="lt1"/>
                </a:solidFill>
                <a:latin typeface="Arial"/>
                <a:ea typeface="Arial"/>
                <a:cs typeface="Arial"/>
                <a:sym typeface="Arial"/>
              </a:rPr>
              <a:t>Makes Learning "Sticky“ (kinesthetic learning)</a:t>
            </a:r>
            <a:endParaRPr/>
          </a:p>
          <a:p>
            <a:pPr marL="1485900" marR="0" lvl="2" indent="-342900" algn="l" rtl="0">
              <a:spcBef>
                <a:spcPts val="0"/>
              </a:spcBef>
              <a:spcAft>
                <a:spcPts val="0"/>
              </a:spcAft>
              <a:buClr>
                <a:schemeClr val="dk1"/>
              </a:buClr>
              <a:buSzPts val="3600"/>
              <a:buFont typeface="Arial"/>
              <a:buNone/>
            </a:pPr>
            <a:endParaRPr sz="3600" b="0" i="0" u="none" strike="noStrike" cap="none">
              <a:solidFill>
                <a:schemeClr val="lt1"/>
              </a:solidFill>
              <a:latin typeface="Arial"/>
              <a:ea typeface="Arial"/>
              <a:cs typeface="Arial"/>
              <a:sym typeface="Arial"/>
            </a:endParaRPr>
          </a:p>
          <a:p>
            <a:pPr marL="0" marR="0" lvl="0" indent="0" algn="l" rtl="0">
              <a:spcBef>
                <a:spcPts val="0"/>
              </a:spcBef>
              <a:spcAft>
                <a:spcPts val="0"/>
              </a:spcAft>
              <a:buClr>
                <a:schemeClr val="dk1"/>
              </a:buClr>
              <a:buSzPts val="3600"/>
              <a:buFont typeface="Calibri"/>
              <a:buNone/>
            </a:pPr>
            <a:endParaRPr sz="3600">
              <a:solidFill>
                <a:schemeClr val="lt1"/>
              </a:solidFill>
              <a:latin typeface="Arial"/>
              <a:ea typeface="Arial"/>
              <a:cs typeface="Arial"/>
              <a:sym typeface="Arial"/>
            </a:endParaRPr>
          </a:p>
          <a:p>
            <a:pPr marL="0" marR="0" lvl="0" indent="0" algn="l" rtl="0">
              <a:spcBef>
                <a:spcPts val="0"/>
              </a:spcBef>
              <a:spcAft>
                <a:spcPts val="0"/>
              </a:spcAft>
              <a:buClr>
                <a:schemeClr val="dk1"/>
              </a:buClr>
              <a:buSzPts val="3600"/>
              <a:buFont typeface="Calibri"/>
              <a:buNone/>
            </a:pPr>
            <a:endParaRPr sz="3600">
              <a:solidFill>
                <a:schemeClr val="lt1"/>
              </a:solidFill>
              <a:latin typeface="Arial"/>
              <a:ea typeface="Arial"/>
              <a:cs typeface="Arial"/>
              <a:sym typeface="Arial"/>
            </a:endParaRPr>
          </a:p>
          <a:p>
            <a:pPr marL="0" marR="0" lvl="0" indent="0" algn="ctr" rtl="0">
              <a:spcBef>
                <a:spcPts val="0"/>
              </a:spcBef>
              <a:spcAft>
                <a:spcPts val="0"/>
              </a:spcAft>
              <a:buClr>
                <a:schemeClr val="dk1"/>
              </a:buClr>
              <a:buSzPts val="1600"/>
              <a:buFont typeface="Calibri"/>
              <a:buNone/>
            </a:pPr>
            <a:endParaRPr sz="1600" b="1" i="1">
              <a:solidFill>
                <a:schemeClr val="lt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pic>
        <p:nvPicPr>
          <p:cNvPr id="486" name="Google Shape;486;p40"/>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487" name="Google Shape;487;p40"/>
          <p:cNvSpPr/>
          <p:nvPr/>
        </p:nvSpPr>
        <p:spPr>
          <a:xfrm>
            <a:off x="152401" y="1062081"/>
            <a:ext cx="11746382" cy="541686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rgbClr val="FFC000"/>
                </a:solidFill>
                <a:latin typeface="Arial"/>
                <a:ea typeface="Arial"/>
                <a:cs typeface="Arial"/>
                <a:sym typeface="Arial"/>
              </a:rPr>
              <a:t>TASK: </a:t>
            </a:r>
            <a:endParaRPr/>
          </a:p>
          <a:p>
            <a:pPr marL="0" marR="0" lvl="0" indent="0" algn="just" rtl="0">
              <a:spcBef>
                <a:spcPts val="1800"/>
              </a:spcBef>
              <a:spcAft>
                <a:spcPts val="0"/>
              </a:spcAft>
              <a:buNone/>
            </a:pPr>
            <a:r>
              <a:rPr lang="en-GB" sz="3200" b="1">
                <a:solidFill>
                  <a:srgbClr val="FFC000"/>
                </a:solidFill>
                <a:latin typeface="Arial"/>
                <a:ea typeface="Arial"/>
                <a:cs typeface="Arial"/>
                <a:sym typeface="Arial"/>
              </a:rPr>
              <a:t>1. </a:t>
            </a:r>
            <a:r>
              <a:rPr lang="en-GB" sz="3200" b="1">
                <a:solidFill>
                  <a:schemeClr val="lt1"/>
                </a:solidFill>
                <a:latin typeface="Arial"/>
                <a:ea typeface="Arial"/>
                <a:cs typeface="Arial"/>
                <a:sym typeface="Arial"/>
              </a:rPr>
              <a:t>Back into your original 3 people group, you need to acquire the equipment from our Central Repository (CRAN).</a:t>
            </a:r>
            <a:endParaRPr/>
          </a:p>
          <a:p>
            <a:pPr marL="914400" marR="0" lvl="1" indent="-457200" algn="just" rtl="0">
              <a:spcBef>
                <a:spcPts val="1800"/>
              </a:spcBef>
              <a:spcAft>
                <a:spcPts val="0"/>
              </a:spcAft>
              <a:buClr>
                <a:schemeClr val="lt1"/>
              </a:buClr>
              <a:buSzPts val="3200"/>
              <a:buFont typeface="Arial"/>
              <a:buChar char="•"/>
            </a:pPr>
            <a:r>
              <a:rPr lang="en-GB" sz="3200" b="1" i="1" u="none" strike="noStrike" cap="none">
                <a:solidFill>
                  <a:schemeClr val="lt1"/>
                </a:solidFill>
                <a:latin typeface="Arial"/>
                <a:ea typeface="Arial"/>
                <a:cs typeface="Arial"/>
                <a:sym typeface="Arial"/>
              </a:rPr>
              <a:t>Can you use any functionality of your equipment?</a:t>
            </a:r>
            <a:endParaRPr/>
          </a:p>
          <a:p>
            <a:pPr marL="914400" marR="0" lvl="1" indent="-457200" algn="just" rtl="0">
              <a:spcBef>
                <a:spcPts val="1800"/>
              </a:spcBef>
              <a:spcAft>
                <a:spcPts val="0"/>
              </a:spcAft>
              <a:buClr>
                <a:schemeClr val="lt1"/>
              </a:buClr>
              <a:buSzPts val="3200"/>
              <a:buFont typeface="Arial"/>
              <a:buChar char="•"/>
            </a:pPr>
            <a:r>
              <a:rPr lang="en-GB" sz="3200" b="1" i="1" u="none" strike="noStrike" cap="none">
                <a:solidFill>
                  <a:schemeClr val="lt1"/>
                </a:solidFill>
                <a:latin typeface="Arial"/>
                <a:ea typeface="Arial"/>
                <a:cs typeface="Arial"/>
                <a:sym typeface="Arial"/>
              </a:rPr>
              <a:t>But do you have the equipment?</a:t>
            </a:r>
            <a:endParaRPr/>
          </a:p>
          <a:p>
            <a:pPr marL="914400" marR="0" lvl="1" indent="-457200" algn="just" rtl="0">
              <a:spcBef>
                <a:spcPts val="1800"/>
              </a:spcBef>
              <a:spcAft>
                <a:spcPts val="0"/>
              </a:spcAft>
              <a:buClr>
                <a:schemeClr val="lt1"/>
              </a:buClr>
              <a:buSzPts val="3200"/>
              <a:buFont typeface="Arial"/>
              <a:buChar char="•"/>
            </a:pPr>
            <a:r>
              <a:rPr lang="en-GB" sz="3200" b="1" i="1" u="none" strike="noStrike" cap="none">
                <a:solidFill>
                  <a:schemeClr val="lt1"/>
                </a:solidFill>
                <a:latin typeface="Arial"/>
                <a:ea typeface="Arial"/>
                <a:cs typeface="Arial"/>
                <a:sym typeface="Arial"/>
              </a:rPr>
              <a:t>What do you need to do to use the equipment?</a:t>
            </a:r>
            <a:endParaRPr/>
          </a:p>
          <a:p>
            <a:pPr marL="0" marR="0" lvl="0" indent="0" algn="just" rtl="0">
              <a:spcBef>
                <a:spcPts val="1800"/>
              </a:spcBef>
              <a:spcAft>
                <a:spcPts val="0"/>
              </a:spcAft>
              <a:buNone/>
            </a:pPr>
            <a:r>
              <a:rPr lang="en-GB" sz="3200" b="1">
                <a:solidFill>
                  <a:srgbClr val="FFC000"/>
                </a:solidFill>
                <a:latin typeface="Arial"/>
                <a:ea typeface="Arial"/>
                <a:cs typeface="Arial"/>
                <a:sym typeface="Arial"/>
              </a:rPr>
              <a:t>2. </a:t>
            </a:r>
            <a:r>
              <a:rPr lang="en-GB" sz="3200" b="1">
                <a:solidFill>
                  <a:schemeClr val="lt1"/>
                </a:solidFill>
                <a:latin typeface="Arial"/>
                <a:ea typeface="Arial"/>
                <a:cs typeface="Arial"/>
                <a:sym typeface="Arial"/>
              </a:rPr>
              <a:t>Setup your equipment on your lab.</a:t>
            </a:r>
            <a:endParaRPr/>
          </a:p>
          <a:p>
            <a:pPr marL="914400" marR="0" lvl="1" indent="-457200" algn="just" rtl="0">
              <a:spcBef>
                <a:spcPts val="1800"/>
              </a:spcBef>
              <a:spcAft>
                <a:spcPts val="0"/>
              </a:spcAft>
              <a:buClr>
                <a:schemeClr val="lt1"/>
              </a:buClr>
              <a:buSzPts val="3200"/>
              <a:buFont typeface="Arial"/>
              <a:buChar char="•"/>
            </a:pPr>
            <a:r>
              <a:rPr lang="en-GB" sz="3200" b="1" i="1" u="none" strike="noStrike" cap="none">
                <a:solidFill>
                  <a:schemeClr val="lt1"/>
                </a:solidFill>
                <a:latin typeface="Arial"/>
                <a:ea typeface="Arial"/>
                <a:cs typeface="Arial"/>
                <a:sym typeface="Arial"/>
              </a:rPr>
              <a:t>Could you use your equipment now to make plots?</a:t>
            </a:r>
            <a:endParaRPr sz="3200" b="1" i="0" u="none" strike="noStrike" cap="none">
              <a:solidFill>
                <a:schemeClr val="lt1"/>
              </a:solidFill>
              <a:latin typeface="Arial"/>
              <a:ea typeface="Arial"/>
              <a:cs typeface="Arial"/>
              <a:sym typeface="Arial"/>
            </a:endParaRPr>
          </a:p>
        </p:txBody>
      </p:sp>
      <p:pic>
        <p:nvPicPr>
          <p:cNvPr id="488" name="Google Shape;488;p40" descr="Send with solid fill"/>
          <p:cNvPicPr preferRelativeResize="0"/>
          <p:nvPr/>
        </p:nvPicPr>
        <p:blipFill rotWithShape="1">
          <a:blip r:embed="rId4">
            <a:alphaModFix/>
          </a:blip>
          <a:srcRect/>
          <a:stretch/>
        </p:blipFill>
        <p:spPr>
          <a:xfrm>
            <a:off x="10900073" y="5718474"/>
            <a:ext cx="1139526" cy="1139526"/>
          </a:xfrm>
          <a:prstGeom prst="rect">
            <a:avLst/>
          </a:prstGeom>
          <a:noFill/>
          <a:ln>
            <a:noFill/>
          </a:ln>
        </p:spPr>
      </p:pic>
      <p:pic>
        <p:nvPicPr>
          <p:cNvPr id="489" name="Google Shape;489;p40"/>
          <p:cNvPicPr preferRelativeResize="0"/>
          <p:nvPr/>
        </p:nvPicPr>
        <p:blipFill rotWithShape="1">
          <a:blip r:embed="rId5">
            <a:alphaModFix/>
          </a:blip>
          <a:srcRect/>
          <a:stretch/>
        </p:blipFill>
        <p:spPr>
          <a:xfrm>
            <a:off x="10929056" y="148553"/>
            <a:ext cx="1035138" cy="1158103"/>
          </a:xfrm>
          <a:prstGeom prst="rect">
            <a:avLst/>
          </a:prstGeom>
          <a:noFill/>
          <a:ln>
            <a:noFill/>
          </a:ln>
        </p:spPr>
      </p:pic>
      <p:sp>
        <p:nvSpPr>
          <p:cNvPr id="490" name="Google Shape;490;p40"/>
          <p:cNvSpPr txBox="1"/>
          <p:nvPr/>
        </p:nvSpPr>
        <p:spPr>
          <a:xfrm>
            <a:off x="263662" y="139315"/>
            <a:ext cx="1030908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08. </a:t>
            </a:r>
            <a:r>
              <a:rPr lang="en-GB" sz="5400" b="1">
                <a:solidFill>
                  <a:schemeClr val="lt1"/>
                </a:solidFill>
                <a:latin typeface="Arial"/>
                <a:ea typeface="Arial"/>
                <a:cs typeface="Arial"/>
                <a:sym typeface="Arial"/>
              </a:rPr>
              <a:t>Equipping Your Digital Lab</a:t>
            </a:r>
            <a:endParaRPr sz="1600">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pic>
        <p:nvPicPr>
          <p:cNvPr id="495" name="Google Shape;495;p41"/>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496" name="Google Shape;496;p41"/>
          <p:cNvSpPr/>
          <p:nvPr/>
        </p:nvSpPr>
        <p:spPr>
          <a:xfrm>
            <a:off x="406401" y="1062081"/>
            <a:ext cx="11202194" cy="187743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rgbClr val="FFC000"/>
                </a:solidFill>
                <a:latin typeface="Arial"/>
                <a:ea typeface="Arial"/>
                <a:cs typeface="Arial"/>
                <a:sym typeface="Arial"/>
              </a:rPr>
              <a:t>TASK: </a:t>
            </a:r>
            <a:endParaRPr/>
          </a:p>
          <a:p>
            <a:pPr marL="0" marR="0" lvl="0" indent="0" algn="just" rtl="0">
              <a:spcBef>
                <a:spcPts val="2400"/>
              </a:spcBef>
              <a:spcAft>
                <a:spcPts val="0"/>
              </a:spcAft>
              <a:buNone/>
            </a:pPr>
            <a:r>
              <a:rPr lang="en-GB" sz="3200" b="1">
                <a:solidFill>
                  <a:srgbClr val="FFC000"/>
                </a:solidFill>
                <a:latin typeface="Arial"/>
                <a:ea typeface="Arial"/>
                <a:cs typeface="Arial"/>
                <a:sym typeface="Arial"/>
              </a:rPr>
              <a:t>3. </a:t>
            </a:r>
            <a:r>
              <a:rPr lang="en-GB" sz="3200" b="1">
                <a:solidFill>
                  <a:schemeClr val="lt1"/>
                </a:solidFill>
                <a:latin typeface="Arial"/>
                <a:ea typeface="Arial"/>
                <a:cs typeface="Arial"/>
                <a:sym typeface="Arial"/>
              </a:rPr>
              <a:t>But… the work day is over. Please tidy up your equipment for tomorrow.</a:t>
            </a:r>
            <a:endParaRPr/>
          </a:p>
        </p:txBody>
      </p:sp>
      <p:pic>
        <p:nvPicPr>
          <p:cNvPr id="497" name="Google Shape;497;p41" descr="Send with solid fill"/>
          <p:cNvPicPr preferRelativeResize="0"/>
          <p:nvPr/>
        </p:nvPicPr>
        <p:blipFill rotWithShape="1">
          <a:blip r:embed="rId4">
            <a:alphaModFix/>
          </a:blip>
          <a:srcRect/>
          <a:stretch/>
        </p:blipFill>
        <p:spPr>
          <a:xfrm>
            <a:off x="10759257" y="5598597"/>
            <a:ext cx="1139526" cy="1139526"/>
          </a:xfrm>
          <a:prstGeom prst="rect">
            <a:avLst/>
          </a:prstGeom>
          <a:noFill/>
          <a:ln>
            <a:noFill/>
          </a:ln>
        </p:spPr>
      </p:pic>
      <p:pic>
        <p:nvPicPr>
          <p:cNvPr id="498" name="Google Shape;498;p41"/>
          <p:cNvPicPr preferRelativeResize="0"/>
          <p:nvPr/>
        </p:nvPicPr>
        <p:blipFill rotWithShape="1">
          <a:blip r:embed="rId5">
            <a:alphaModFix/>
          </a:blip>
          <a:srcRect/>
          <a:stretch/>
        </p:blipFill>
        <p:spPr>
          <a:xfrm>
            <a:off x="10929056" y="148553"/>
            <a:ext cx="1035138" cy="1158103"/>
          </a:xfrm>
          <a:prstGeom prst="rect">
            <a:avLst/>
          </a:prstGeom>
          <a:noFill/>
          <a:ln>
            <a:noFill/>
          </a:ln>
        </p:spPr>
      </p:pic>
      <p:sp>
        <p:nvSpPr>
          <p:cNvPr id="499" name="Google Shape;499;p41"/>
          <p:cNvSpPr txBox="1"/>
          <p:nvPr/>
        </p:nvSpPr>
        <p:spPr>
          <a:xfrm>
            <a:off x="263662" y="139315"/>
            <a:ext cx="1030908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08. </a:t>
            </a:r>
            <a:r>
              <a:rPr lang="en-GB" sz="5400" b="1">
                <a:solidFill>
                  <a:schemeClr val="lt1"/>
                </a:solidFill>
                <a:latin typeface="Arial"/>
                <a:ea typeface="Arial"/>
                <a:cs typeface="Arial"/>
                <a:sym typeface="Arial"/>
              </a:rPr>
              <a:t>Equipping Your Digital Lab</a:t>
            </a:r>
            <a:endParaRPr sz="160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42"/>
          <p:cNvSpPr/>
          <p:nvPr/>
        </p:nvSpPr>
        <p:spPr>
          <a:xfrm>
            <a:off x="0" y="0"/>
            <a:ext cx="12192000" cy="6858000"/>
          </a:xfrm>
          <a:prstGeom prst="rect">
            <a:avLst/>
          </a:prstGeom>
          <a:solidFill>
            <a:schemeClr val="dk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05" name="Google Shape;505;p42"/>
          <p:cNvPicPr preferRelativeResize="0"/>
          <p:nvPr/>
        </p:nvPicPr>
        <p:blipFill rotWithShape="1">
          <a:blip r:embed="rId3">
            <a:alphaModFix/>
          </a:blip>
          <a:srcRect/>
          <a:stretch/>
        </p:blipFill>
        <p:spPr>
          <a:xfrm>
            <a:off x="1458553" y="0"/>
            <a:ext cx="8814910" cy="68580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pic>
        <p:nvPicPr>
          <p:cNvPr id="510" name="Google Shape;510;p43"/>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511" name="Google Shape;511;p43"/>
          <p:cNvSpPr/>
          <p:nvPr/>
        </p:nvSpPr>
        <p:spPr>
          <a:xfrm>
            <a:off x="689429" y="1062081"/>
            <a:ext cx="10919165" cy="575538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dirty="0">
                <a:solidFill>
                  <a:srgbClr val="FFC000"/>
                </a:solidFill>
                <a:latin typeface="Arial"/>
                <a:ea typeface="Arial"/>
                <a:cs typeface="Arial"/>
                <a:sym typeface="Arial"/>
              </a:rPr>
              <a:t>4. </a:t>
            </a:r>
            <a:r>
              <a:rPr lang="en-GB" sz="3200" b="1" dirty="0">
                <a:solidFill>
                  <a:schemeClr val="lt1"/>
                </a:solidFill>
                <a:latin typeface="Arial"/>
                <a:ea typeface="Arial"/>
                <a:cs typeface="Arial"/>
                <a:sym typeface="Arial"/>
              </a:rPr>
              <a:t>Good Morning researchers! Now you now need to make another plot. What do you need to do?</a:t>
            </a:r>
            <a:endParaRPr dirty="0"/>
          </a:p>
          <a:p>
            <a:pPr marL="0" marR="0" lvl="0" indent="0" algn="just" rtl="0">
              <a:lnSpc>
                <a:spcPct val="200000"/>
              </a:lnSpc>
              <a:spcBef>
                <a:spcPts val="2400"/>
              </a:spcBef>
              <a:spcAft>
                <a:spcPts val="0"/>
              </a:spcAft>
              <a:buNone/>
            </a:pPr>
            <a:r>
              <a:rPr lang="en-GB" sz="3200" b="1" dirty="0">
                <a:solidFill>
                  <a:schemeClr val="lt1"/>
                </a:solidFill>
                <a:latin typeface="Arial"/>
                <a:ea typeface="Arial"/>
                <a:cs typeface="Arial"/>
                <a:sym typeface="Arial"/>
              </a:rPr>
              <a:t>         Acquire the Equipment in CRAN?</a:t>
            </a:r>
            <a:endParaRPr dirty="0"/>
          </a:p>
          <a:p>
            <a:pPr marL="0" marR="0" lvl="0" indent="0" algn="just" rtl="0">
              <a:lnSpc>
                <a:spcPct val="200000"/>
              </a:lnSpc>
              <a:spcBef>
                <a:spcPts val="2400"/>
              </a:spcBef>
              <a:spcAft>
                <a:spcPts val="0"/>
              </a:spcAft>
              <a:buNone/>
            </a:pPr>
            <a:r>
              <a:rPr lang="en-GB" sz="3200" b="1" dirty="0">
                <a:solidFill>
                  <a:schemeClr val="lt1"/>
                </a:solidFill>
                <a:latin typeface="Arial"/>
                <a:ea typeface="Arial"/>
                <a:cs typeface="Arial"/>
                <a:sym typeface="Arial"/>
              </a:rPr>
              <a:t>         Nothing, the Equipment is ready to use.</a:t>
            </a:r>
            <a:endParaRPr dirty="0"/>
          </a:p>
          <a:p>
            <a:pPr marL="0" marR="0" lvl="0" indent="0" algn="just" rtl="0">
              <a:lnSpc>
                <a:spcPct val="200000"/>
              </a:lnSpc>
              <a:spcBef>
                <a:spcPts val="2400"/>
              </a:spcBef>
              <a:spcAft>
                <a:spcPts val="0"/>
              </a:spcAft>
              <a:buNone/>
            </a:pPr>
            <a:r>
              <a:rPr lang="en-GB" sz="3200" b="1" dirty="0">
                <a:solidFill>
                  <a:schemeClr val="lt1"/>
                </a:solidFill>
                <a:latin typeface="Arial"/>
                <a:ea typeface="Arial"/>
                <a:cs typeface="Arial"/>
                <a:sym typeface="Arial"/>
              </a:rPr>
              <a:t> 	 Setup your Equipment on your lab, and then use.</a:t>
            </a:r>
            <a:endParaRPr dirty="0"/>
          </a:p>
          <a:p>
            <a:pPr marL="0" marR="0" lvl="0" indent="0" algn="just" rtl="0">
              <a:spcBef>
                <a:spcPts val="2400"/>
              </a:spcBef>
              <a:spcAft>
                <a:spcPts val="0"/>
              </a:spcAft>
              <a:buNone/>
            </a:pPr>
            <a:endParaRPr sz="3200" b="1" dirty="0">
              <a:solidFill>
                <a:schemeClr val="lt1"/>
              </a:solidFill>
              <a:latin typeface="Arial"/>
              <a:ea typeface="Arial"/>
              <a:cs typeface="Arial"/>
              <a:sym typeface="Arial"/>
            </a:endParaRPr>
          </a:p>
        </p:txBody>
      </p:sp>
      <p:pic>
        <p:nvPicPr>
          <p:cNvPr id="512" name="Google Shape;512;p43" descr="Send with solid fill"/>
          <p:cNvPicPr preferRelativeResize="0"/>
          <p:nvPr/>
        </p:nvPicPr>
        <p:blipFill rotWithShape="1">
          <a:blip r:embed="rId4">
            <a:alphaModFix/>
          </a:blip>
          <a:srcRect/>
          <a:stretch/>
        </p:blipFill>
        <p:spPr>
          <a:xfrm>
            <a:off x="10759257" y="5598597"/>
            <a:ext cx="1139526" cy="1139526"/>
          </a:xfrm>
          <a:prstGeom prst="rect">
            <a:avLst/>
          </a:prstGeom>
          <a:noFill/>
          <a:ln>
            <a:noFill/>
          </a:ln>
        </p:spPr>
      </p:pic>
      <p:pic>
        <p:nvPicPr>
          <p:cNvPr id="513" name="Google Shape;513;p43"/>
          <p:cNvPicPr preferRelativeResize="0"/>
          <p:nvPr/>
        </p:nvPicPr>
        <p:blipFill rotWithShape="1">
          <a:blip r:embed="rId5">
            <a:alphaModFix/>
          </a:blip>
          <a:srcRect/>
          <a:stretch/>
        </p:blipFill>
        <p:spPr>
          <a:xfrm>
            <a:off x="10929056" y="148553"/>
            <a:ext cx="1035138" cy="1158103"/>
          </a:xfrm>
          <a:prstGeom prst="rect">
            <a:avLst/>
          </a:prstGeom>
          <a:noFill/>
          <a:ln>
            <a:noFill/>
          </a:ln>
        </p:spPr>
      </p:pic>
      <p:sp>
        <p:nvSpPr>
          <p:cNvPr id="514" name="Google Shape;514;p43"/>
          <p:cNvSpPr txBox="1"/>
          <p:nvPr/>
        </p:nvSpPr>
        <p:spPr>
          <a:xfrm>
            <a:off x="263662" y="139315"/>
            <a:ext cx="1030908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08. </a:t>
            </a:r>
            <a:r>
              <a:rPr lang="en-GB" sz="5400" b="1">
                <a:solidFill>
                  <a:schemeClr val="lt1"/>
                </a:solidFill>
                <a:latin typeface="Arial"/>
                <a:ea typeface="Arial"/>
                <a:cs typeface="Arial"/>
                <a:sym typeface="Arial"/>
              </a:rPr>
              <a:t>Equipping Your Digital Lab</a:t>
            </a:r>
            <a:endParaRPr sz="1600">
              <a:solidFill>
                <a:schemeClr val="dk1"/>
              </a:solidFill>
              <a:latin typeface="Calibri"/>
              <a:ea typeface="Calibri"/>
              <a:cs typeface="Calibri"/>
              <a:sym typeface="Calibri"/>
            </a:endParaRPr>
          </a:p>
        </p:txBody>
      </p:sp>
      <p:sp>
        <p:nvSpPr>
          <p:cNvPr id="515" name="Google Shape;515;p43"/>
          <p:cNvSpPr/>
          <p:nvPr/>
        </p:nvSpPr>
        <p:spPr>
          <a:xfrm>
            <a:off x="914400" y="2693299"/>
            <a:ext cx="653143" cy="653143"/>
          </a:xfrm>
          <a:prstGeom prst="rect">
            <a:avLst/>
          </a:prstGeom>
          <a:noFill/>
          <a:ln w="762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6" name="Google Shape;516;p43"/>
          <p:cNvSpPr/>
          <p:nvPr/>
        </p:nvSpPr>
        <p:spPr>
          <a:xfrm>
            <a:off x="914400" y="3945220"/>
            <a:ext cx="653143" cy="653143"/>
          </a:xfrm>
          <a:prstGeom prst="rect">
            <a:avLst/>
          </a:prstGeom>
          <a:noFill/>
          <a:ln w="762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7" name="Google Shape;517;p43"/>
          <p:cNvSpPr/>
          <p:nvPr/>
        </p:nvSpPr>
        <p:spPr>
          <a:xfrm>
            <a:off x="914400" y="5142776"/>
            <a:ext cx="653143" cy="653143"/>
          </a:xfrm>
          <a:prstGeom prst="rect">
            <a:avLst/>
          </a:prstGeom>
          <a:noFill/>
          <a:ln w="762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1">
                                            <p:txEl>
                                              <p:pRg st="0" end="0"/>
                                            </p:txEl>
                                          </p:spTgt>
                                        </p:tgtEl>
                                        <p:attrNameLst>
                                          <p:attrName>style.visibility</p:attrName>
                                        </p:attrNameLst>
                                      </p:cBhvr>
                                      <p:to>
                                        <p:strVal val="visible"/>
                                      </p:to>
                                    </p:set>
                                    <p:animEffect transition="in" filter="fade">
                                      <p:cBhvr>
                                        <p:cTn id="7" dur="500"/>
                                        <p:tgtEl>
                                          <p:spTgt spid="5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1">
                                            <p:txEl>
                                              <p:pRg st="1" end="1"/>
                                            </p:txEl>
                                          </p:spTgt>
                                        </p:tgtEl>
                                        <p:attrNameLst>
                                          <p:attrName>style.visibility</p:attrName>
                                        </p:attrNameLst>
                                      </p:cBhvr>
                                      <p:to>
                                        <p:strVal val="visible"/>
                                      </p:to>
                                    </p:set>
                                    <p:animEffect transition="in" filter="fade">
                                      <p:cBhvr>
                                        <p:cTn id="12" dur="500"/>
                                        <p:tgtEl>
                                          <p:spTgt spid="511">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15"/>
                                        </p:tgtEl>
                                        <p:attrNameLst>
                                          <p:attrName>style.visibility</p:attrName>
                                        </p:attrNameLst>
                                      </p:cBhvr>
                                      <p:to>
                                        <p:strVal val="visible"/>
                                      </p:to>
                                    </p:set>
                                    <p:animEffect transition="in" filter="fade">
                                      <p:cBhvr>
                                        <p:cTn id="15" dur="500"/>
                                        <p:tgtEl>
                                          <p:spTgt spid="5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11">
                                            <p:txEl>
                                              <p:pRg st="2" end="2"/>
                                            </p:txEl>
                                          </p:spTgt>
                                        </p:tgtEl>
                                        <p:attrNameLst>
                                          <p:attrName>style.visibility</p:attrName>
                                        </p:attrNameLst>
                                      </p:cBhvr>
                                      <p:to>
                                        <p:strVal val="visible"/>
                                      </p:to>
                                    </p:set>
                                    <p:animEffect transition="in" filter="fade">
                                      <p:cBhvr>
                                        <p:cTn id="20" dur="500"/>
                                        <p:tgtEl>
                                          <p:spTgt spid="511">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16"/>
                                        </p:tgtEl>
                                        <p:attrNameLst>
                                          <p:attrName>style.visibility</p:attrName>
                                        </p:attrNameLst>
                                      </p:cBhvr>
                                      <p:to>
                                        <p:strVal val="visible"/>
                                      </p:to>
                                    </p:set>
                                    <p:animEffect transition="in" filter="fade">
                                      <p:cBhvr>
                                        <p:cTn id="23" dur="500"/>
                                        <p:tgtEl>
                                          <p:spTgt spid="5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11">
                                            <p:txEl>
                                              <p:pRg st="3" end="3"/>
                                            </p:txEl>
                                          </p:spTgt>
                                        </p:tgtEl>
                                        <p:attrNameLst>
                                          <p:attrName>style.visibility</p:attrName>
                                        </p:attrNameLst>
                                      </p:cBhvr>
                                      <p:to>
                                        <p:strVal val="visible"/>
                                      </p:to>
                                    </p:set>
                                    <p:animEffect transition="in" filter="fade">
                                      <p:cBhvr>
                                        <p:cTn id="28" dur="500"/>
                                        <p:tgtEl>
                                          <p:spTgt spid="511">
                                            <p:txEl>
                                              <p:pRg st="3" end="3"/>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517"/>
                                        </p:tgtEl>
                                        <p:attrNameLst>
                                          <p:attrName>style.visibility</p:attrName>
                                        </p:attrNameLst>
                                      </p:cBhvr>
                                      <p:to>
                                        <p:strVal val="visible"/>
                                      </p:to>
                                    </p:set>
                                    <p:animEffect transition="in" filter="fade">
                                      <p:cBhvr>
                                        <p:cTn id="31" dur="500"/>
                                        <p:tgtEl>
                                          <p:spTgt spid="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pic>
        <p:nvPicPr>
          <p:cNvPr id="532" name="Google Shape;532;p45"/>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533" name="Google Shape;533;p45"/>
          <p:cNvSpPr/>
          <p:nvPr/>
        </p:nvSpPr>
        <p:spPr>
          <a:xfrm>
            <a:off x="318444" y="1952205"/>
            <a:ext cx="11368389" cy="317009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Answer: </a:t>
            </a:r>
            <a:endParaRPr/>
          </a:p>
          <a:p>
            <a:pPr marL="0" marR="0" lvl="0" indent="0" algn="just" rtl="0">
              <a:spcBef>
                <a:spcPts val="2400"/>
              </a:spcBef>
              <a:spcAft>
                <a:spcPts val="0"/>
              </a:spcAft>
              <a:buNone/>
            </a:pPr>
            <a:r>
              <a:rPr lang="en-GB" sz="4000" b="1" i="1">
                <a:solidFill>
                  <a:schemeClr val="lt1"/>
                </a:solidFill>
                <a:latin typeface="Arial"/>
                <a:ea typeface="Arial"/>
                <a:cs typeface="Arial"/>
                <a:sym typeface="Arial"/>
              </a:rPr>
              <a:t>Setup your Equipment on your lab, and then use.</a:t>
            </a:r>
            <a:endParaRPr sz="3200" i="1">
              <a:solidFill>
                <a:srgbClr val="FF0000"/>
              </a:solidFill>
              <a:latin typeface="Arial"/>
              <a:ea typeface="Arial"/>
              <a:cs typeface="Arial"/>
              <a:sym typeface="Arial"/>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534" name="Google Shape;534;p45" descr="Playbook with solid fill"/>
          <p:cNvPicPr preferRelativeResize="0"/>
          <p:nvPr/>
        </p:nvPicPr>
        <p:blipFill rotWithShape="1">
          <a:blip r:embed="rId4">
            <a:alphaModFix/>
          </a:blip>
          <a:srcRect/>
          <a:stretch/>
        </p:blipFill>
        <p:spPr>
          <a:xfrm>
            <a:off x="10888578" y="5625206"/>
            <a:ext cx="1134621" cy="1134621"/>
          </a:xfrm>
          <a:prstGeom prst="rect">
            <a:avLst/>
          </a:prstGeom>
          <a:noFill/>
          <a:ln>
            <a:noFill/>
          </a:ln>
        </p:spPr>
      </p:pic>
      <p:sp>
        <p:nvSpPr>
          <p:cNvPr id="535" name="Google Shape;535;p45"/>
          <p:cNvSpPr txBox="1"/>
          <p:nvPr/>
        </p:nvSpPr>
        <p:spPr>
          <a:xfrm>
            <a:off x="263662" y="139315"/>
            <a:ext cx="1030908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08. </a:t>
            </a:r>
            <a:r>
              <a:rPr lang="en-GB" sz="5400" b="1">
                <a:solidFill>
                  <a:schemeClr val="lt1"/>
                </a:solidFill>
                <a:latin typeface="Arial"/>
                <a:ea typeface="Arial"/>
                <a:cs typeface="Arial"/>
                <a:sym typeface="Arial"/>
              </a:rPr>
              <a:t>Equipping Your Digital Lab</a:t>
            </a:r>
            <a:endParaRPr sz="1600">
              <a:solidFill>
                <a:schemeClr val="dk1"/>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pic>
        <p:nvPicPr>
          <p:cNvPr id="540" name="Google Shape;540;p46"/>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541" name="Google Shape;541;p46"/>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542" name="Google Shape;542;p46"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543" name="Google Shape;543;p46"/>
          <p:cNvSpPr txBox="1"/>
          <p:nvPr/>
        </p:nvSpPr>
        <p:spPr>
          <a:xfrm>
            <a:off x="83021" y="1808619"/>
            <a:ext cx="11686833" cy="4693593"/>
          </a:xfrm>
          <a:prstGeom prst="rect">
            <a:avLst/>
          </a:prstGeom>
          <a:noFill/>
          <a:ln>
            <a:noFill/>
          </a:ln>
        </p:spPr>
        <p:txBody>
          <a:bodyPr spcFirstLastPara="1" wrap="square" lIns="91425" tIns="45700" rIns="91425" bIns="45700" anchor="t" anchorCtr="0">
            <a:spAutoFit/>
          </a:bodyPr>
          <a:lstStyle/>
          <a:p>
            <a:pPr marL="742950" marR="0" lvl="1" indent="-285750" algn="just" rtl="0">
              <a:spcBef>
                <a:spcPts val="0"/>
              </a:spcBef>
              <a:spcAft>
                <a:spcPts val="0"/>
              </a:spcAft>
              <a:buClr>
                <a:schemeClr val="lt1"/>
              </a:buClr>
              <a:buSzPts val="2800"/>
              <a:buFont typeface="Arial"/>
              <a:buChar char="•"/>
            </a:pPr>
            <a:r>
              <a:rPr lang="en-GB" sz="2800" b="1" i="0" u="none" strike="noStrike" cap="none" dirty="0">
                <a:solidFill>
                  <a:schemeClr val="lt1"/>
                </a:solidFill>
                <a:latin typeface="Arial"/>
                <a:ea typeface="Arial"/>
                <a:cs typeface="Arial"/>
                <a:sym typeface="Arial"/>
              </a:rPr>
              <a:t>What you just did is the single most important concept for extending R's power. </a:t>
            </a:r>
            <a:endParaRPr dirty="0"/>
          </a:p>
          <a:p>
            <a:pPr marL="457200" marR="0" lvl="1" indent="0" algn="just" rtl="0">
              <a:spcBef>
                <a:spcPts val="3000"/>
              </a:spcBef>
              <a:spcAft>
                <a:spcPts val="0"/>
              </a:spcAft>
              <a:buNone/>
            </a:pPr>
            <a:r>
              <a:rPr lang="en-GB" sz="2800" b="1" i="0" u="none" strike="noStrike" cap="none" dirty="0">
                <a:solidFill>
                  <a:schemeClr val="lt1"/>
                </a:solidFill>
                <a:latin typeface="Arial"/>
                <a:ea typeface="Arial"/>
                <a:cs typeface="Arial"/>
                <a:sym typeface="Wingdings" panose="05000000000000000000" pitchFamily="2" charset="2"/>
              </a:rPr>
              <a:t> </a:t>
            </a:r>
            <a:r>
              <a:rPr lang="en-GB" sz="2800" b="1" i="0" u="none" strike="noStrike" cap="none" dirty="0">
                <a:solidFill>
                  <a:schemeClr val="lt1"/>
                </a:solidFill>
                <a:latin typeface="Arial"/>
                <a:ea typeface="Arial"/>
                <a:cs typeface="Arial"/>
                <a:sym typeface="Arial"/>
              </a:rPr>
              <a:t>INSTALL PACKAGE: Going to the central desk and getting the sealed </a:t>
            </a:r>
            <a:r>
              <a:rPr lang="en-GB" sz="2800" b="1" i="0" u="none" strike="noStrike" cap="none" dirty="0">
                <a:solidFill>
                  <a:srgbClr val="FFFF00"/>
                </a:solidFill>
                <a:latin typeface="Arial"/>
                <a:ea typeface="Arial"/>
                <a:cs typeface="Arial"/>
                <a:sym typeface="Arial"/>
              </a:rPr>
              <a:t>ggplot2 </a:t>
            </a:r>
            <a:r>
              <a:rPr lang="en-GB" sz="2800" b="1" i="0" u="none" strike="noStrike" cap="none" dirty="0">
                <a:solidFill>
                  <a:schemeClr val="lt1"/>
                </a:solidFill>
                <a:latin typeface="Arial"/>
                <a:ea typeface="Arial"/>
                <a:cs typeface="Arial"/>
                <a:sym typeface="Arial"/>
              </a:rPr>
              <a:t>envelope is </a:t>
            </a:r>
            <a:r>
              <a:rPr lang="en-GB" sz="2800" b="1" i="0" u="none" strike="noStrike" cap="none" dirty="0" err="1">
                <a:solidFill>
                  <a:schemeClr val="lt1"/>
                </a:solidFill>
                <a:latin typeface="Courier New"/>
                <a:ea typeface="Courier New"/>
                <a:cs typeface="Courier New"/>
                <a:sym typeface="Courier New"/>
              </a:rPr>
              <a:t>install.packages</a:t>
            </a:r>
            <a:r>
              <a:rPr lang="en-GB" sz="2800" b="1" i="0" u="none" strike="noStrike" cap="none" dirty="0">
                <a:solidFill>
                  <a:schemeClr val="lt1"/>
                </a:solidFill>
                <a:latin typeface="Courier New"/>
                <a:ea typeface="Courier New"/>
                <a:cs typeface="Courier New"/>
                <a:sym typeface="Courier New"/>
              </a:rPr>
              <a:t>(“ggplot2”)</a:t>
            </a:r>
            <a:r>
              <a:rPr lang="en-GB" sz="2800" b="1" i="0" u="none" strike="noStrike" cap="none" dirty="0">
                <a:solidFill>
                  <a:schemeClr val="lt1"/>
                </a:solidFill>
                <a:latin typeface="Arial"/>
                <a:ea typeface="Arial"/>
                <a:cs typeface="Arial"/>
                <a:sym typeface="Arial"/>
              </a:rPr>
              <a:t>.</a:t>
            </a:r>
            <a:endParaRPr dirty="0"/>
          </a:p>
          <a:p>
            <a:pPr marL="457200" lvl="1" algn="just">
              <a:spcBef>
                <a:spcPts val="3000"/>
              </a:spcBef>
            </a:pPr>
            <a:r>
              <a:rPr lang="en-GB" sz="2800" b="1" dirty="0">
                <a:solidFill>
                  <a:schemeClr val="lt1"/>
                </a:solidFill>
                <a:sym typeface="Wingdings" panose="05000000000000000000" pitchFamily="2" charset="2"/>
              </a:rPr>
              <a:t> </a:t>
            </a:r>
            <a:r>
              <a:rPr lang="en-GB" sz="2800" b="1" i="0" u="none" strike="noStrike" cap="none" dirty="0">
                <a:solidFill>
                  <a:schemeClr val="lt1"/>
                </a:solidFill>
                <a:latin typeface="Arial"/>
                <a:ea typeface="Arial"/>
                <a:cs typeface="Arial"/>
                <a:sym typeface="Arial"/>
              </a:rPr>
              <a:t>LOADING PACKAGE: Opening the envelope at the start of your work session is </a:t>
            </a:r>
            <a:r>
              <a:rPr lang="en-GB" sz="2800" b="1" i="0" u="none" strike="noStrike" cap="none" dirty="0">
                <a:solidFill>
                  <a:schemeClr val="lt1"/>
                </a:solidFill>
                <a:latin typeface="Courier New"/>
                <a:ea typeface="Courier New"/>
                <a:cs typeface="Courier New"/>
                <a:sym typeface="Courier New"/>
              </a:rPr>
              <a:t>library(“ggplot2”)</a:t>
            </a:r>
            <a:r>
              <a:rPr lang="en-GB" sz="2800" b="1" i="0" u="none" strike="noStrike" cap="none" dirty="0">
                <a:solidFill>
                  <a:schemeClr val="lt1"/>
                </a:solidFill>
                <a:latin typeface="Arial"/>
                <a:ea typeface="Arial"/>
                <a:cs typeface="Arial"/>
                <a:sym typeface="Arial"/>
              </a:rPr>
              <a:t>.</a:t>
            </a:r>
            <a:endParaRPr dirty="0"/>
          </a:p>
          <a:p>
            <a:pPr marL="742950" marR="0" lvl="1" indent="-285750" algn="just" rtl="0">
              <a:spcBef>
                <a:spcPts val="3000"/>
              </a:spcBef>
              <a:spcAft>
                <a:spcPts val="0"/>
              </a:spcAft>
              <a:buClr>
                <a:srgbClr val="FFFF00"/>
              </a:buClr>
              <a:buSzPts val="2800"/>
              <a:buFont typeface="Arial"/>
              <a:buChar char="•"/>
            </a:pPr>
            <a:r>
              <a:rPr lang="en-GB" sz="2800" b="1" i="0" u="none" strike="noStrike" cap="none" dirty="0">
                <a:solidFill>
                  <a:srgbClr val="FFFF00"/>
                </a:solidFill>
                <a:latin typeface="Arial"/>
                <a:ea typeface="Arial"/>
                <a:cs typeface="Arial"/>
                <a:sym typeface="Arial"/>
              </a:rPr>
              <a:t>Best Practice: </a:t>
            </a:r>
            <a:r>
              <a:rPr lang="en-GB" sz="2800" b="1" i="0" u="none" strike="noStrike" cap="none" dirty="0">
                <a:solidFill>
                  <a:schemeClr val="lt1"/>
                </a:solidFill>
                <a:latin typeface="Arial"/>
                <a:ea typeface="Arial"/>
                <a:cs typeface="Arial"/>
                <a:sym typeface="Arial"/>
              </a:rPr>
              <a:t>The very first lines of your digital "lab notebook" (your R script) should always be your </a:t>
            </a:r>
            <a:r>
              <a:rPr lang="en-GB" sz="2800" b="1" i="0" u="none" strike="noStrike" cap="none" dirty="0">
                <a:solidFill>
                  <a:schemeClr val="lt1"/>
                </a:solidFill>
                <a:latin typeface="Courier New"/>
                <a:ea typeface="Courier New"/>
                <a:cs typeface="Courier New"/>
                <a:sym typeface="Courier New"/>
              </a:rPr>
              <a:t>library() </a:t>
            </a:r>
            <a:r>
              <a:rPr lang="en-GB" sz="2800" b="1" i="0" u="none" strike="noStrike" cap="none" dirty="0">
                <a:solidFill>
                  <a:schemeClr val="lt1"/>
                </a:solidFill>
                <a:latin typeface="Arial"/>
                <a:ea typeface="Arial"/>
                <a:cs typeface="Arial"/>
                <a:sym typeface="Arial"/>
              </a:rPr>
              <a:t>calls.</a:t>
            </a:r>
            <a:endParaRPr dirty="0"/>
          </a:p>
        </p:txBody>
      </p:sp>
      <p:sp>
        <p:nvSpPr>
          <p:cNvPr id="544" name="Google Shape;544;p46"/>
          <p:cNvSpPr txBox="1"/>
          <p:nvPr/>
        </p:nvSpPr>
        <p:spPr>
          <a:xfrm>
            <a:off x="263662" y="139315"/>
            <a:ext cx="1030908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08. </a:t>
            </a:r>
            <a:r>
              <a:rPr lang="en-GB" sz="5400" b="1">
                <a:solidFill>
                  <a:schemeClr val="lt1"/>
                </a:solidFill>
                <a:latin typeface="Arial"/>
                <a:ea typeface="Arial"/>
                <a:cs typeface="Arial"/>
                <a:sym typeface="Arial"/>
              </a:rPr>
              <a:t>Equipping Your Digital Lab</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3">
                                            <p:txEl>
                                              <p:pRg st="0" end="0"/>
                                            </p:txEl>
                                          </p:spTgt>
                                        </p:tgtEl>
                                        <p:attrNameLst>
                                          <p:attrName>style.visibility</p:attrName>
                                        </p:attrNameLst>
                                      </p:cBhvr>
                                      <p:to>
                                        <p:strVal val="visible"/>
                                      </p:to>
                                    </p:set>
                                    <p:animEffect transition="in" filter="fade">
                                      <p:cBhvr>
                                        <p:cTn id="7" dur="500"/>
                                        <p:tgtEl>
                                          <p:spTgt spid="5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3">
                                            <p:txEl>
                                              <p:pRg st="1" end="1"/>
                                            </p:txEl>
                                          </p:spTgt>
                                        </p:tgtEl>
                                        <p:attrNameLst>
                                          <p:attrName>style.visibility</p:attrName>
                                        </p:attrNameLst>
                                      </p:cBhvr>
                                      <p:to>
                                        <p:strVal val="visible"/>
                                      </p:to>
                                    </p:set>
                                    <p:animEffect transition="in" filter="fade">
                                      <p:cBhvr>
                                        <p:cTn id="12" dur="500"/>
                                        <p:tgtEl>
                                          <p:spTgt spid="5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43">
                                            <p:txEl>
                                              <p:pRg st="2" end="2"/>
                                            </p:txEl>
                                          </p:spTgt>
                                        </p:tgtEl>
                                        <p:attrNameLst>
                                          <p:attrName>style.visibility</p:attrName>
                                        </p:attrNameLst>
                                      </p:cBhvr>
                                      <p:to>
                                        <p:strVal val="visible"/>
                                      </p:to>
                                    </p:set>
                                    <p:animEffect transition="in" filter="fade">
                                      <p:cBhvr>
                                        <p:cTn id="17" dur="500"/>
                                        <p:tgtEl>
                                          <p:spTgt spid="5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43">
                                            <p:txEl>
                                              <p:pRg st="3" end="3"/>
                                            </p:txEl>
                                          </p:spTgt>
                                        </p:tgtEl>
                                        <p:attrNameLst>
                                          <p:attrName>style.visibility</p:attrName>
                                        </p:attrNameLst>
                                      </p:cBhvr>
                                      <p:to>
                                        <p:strVal val="visible"/>
                                      </p:to>
                                    </p:set>
                                    <p:animEffect transition="in" filter="fade">
                                      <p:cBhvr>
                                        <p:cTn id="22" dur="500"/>
                                        <p:tgtEl>
                                          <p:spTgt spid="5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pic>
        <p:nvPicPr>
          <p:cNvPr id="549" name="Google Shape;549;p47"/>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550" name="Google Shape;550;p47"/>
          <p:cNvSpPr/>
          <p:nvPr/>
        </p:nvSpPr>
        <p:spPr>
          <a:xfrm>
            <a:off x="337948" y="10246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FD89CA"/>
                </a:solidFill>
                <a:latin typeface="Arial"/>
                <a:ea typeface="Arial"/>
                <a:cs typeface="Arial"/>
                <a:sym typeface="Arial"/>
              </a:rPr>
              <a:t>Exercise in R!</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551" name="Google Shape;551;p47"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552" name="Google Shape;552;p47"/>
          <p:cNvPicPr preferRelativeResize="0"/>
          <p:nvPr/>
        </p:nvPicPr>
        <p:blipFill rotWithShape="1">
          <a:blip r:embed="rId5">
            <a:alphaModFix/>
          </a:blip>
          <a:srcRect/>
          <a:stretch/>
        </p:blipFill>
        <p:spPr>
          <a:xfrm>
            <a:off x="11117381" y="1012876"/>
            <a:ext cx="897502" cy="977403"/>
          </a:xfrm>
          <a:prstGeom prst="rect">
            <a:avLst/>
          </a:prstGeom>
          <a:noFill/>
          <a:ln>
            <a:noFill/>
          </a:ln>
        </p:spPr>
      </p:pic>
      <p:sp>
        <p:nvSpPr>
          <p:cNvPr id="553" name="Google Shape;553;p47"/>
          <p:cNvSpPr/>
          <p:nvPr/>
        </p:nvSpPr>
        <p:spPr>
          <a:xfrm>
            <a:off x="485663" y="1840227"/>
            <a:ext cx="11499215" cy="48320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a:solidFill>
                  <a:schemeClr val="lt1"/>
                </a:solidFill>
                <a:latin typeface="Arial"/>
                <a:ea typeface="Arial"/>
                <a:cs typeface="Arial"/>
                <a:sym typeface="Arial"/>
              </a:rPr>
              <a:t># Part 1: Acquire the equipment from CRAN</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This might take a minute and you'll see a lot of text.</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This is R's "shipping confirmation" as it downloads and unpacks.</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install.packages("ggplot2")</a:t>
            </a:r>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a:p>
            <a:pPr marL="0" marR="0" lvl="0" indent="0" algn="l" rtl="0">
              <a:spcBef>
                <a:spcPts val="0"/>
              </a:spcBef>
              <a:spcAft>
                <a:spcPts val="0"/>
              </a:spcAft>
              <a:buNone/>
            </a:pPr>
            <a:r>
              <a:rPr lang="en-GB" sz="2200">
                <a:solidFill>
                  <a:schemeClr val="lt1"/>
                </a:solidFill>
                <a:latin typeface="Arial"/>
                <a:ea typeface="Arial"/>
                <a:cs typeface="Arial"/>
                <a:sym typeface="Arial"/>
              </a:rPr>
              <a:t># Part 2: Activate the equipment for our current session</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You must run this every time you start a new script.</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library(ggplot2)</a:t>
            </a:r>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a:p>
            <a:pPr marL="0" marR="0" lvl="0" indent="0" algn="l" rtl="0">
              <a:spcBef>
                <a:spcPts val="0"/>
              </a:spcBef>
              <a:spcAft>
                <a:spcPts val="0"/>
              </a:spcAft>
              <a:buNone/>
            </a:pPr>
            <a:r>
              <a:rPr lang="en-GB" sz="2200">
                <a:solidFill>
                  <a:schemeClr val="lt1"/>
                </a:solidFill>
                <a:latin typeface="Arial"/>
                <a:ea typeface="Arial"/>
                <a:cs typeface="Arial"/>
                <a:sym typeface="Arial"/>
              </a:rPr>
              <a:t># Part 3: Verify the equipment is active</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The function `ggplot()` comes from the ggplot2. If Part 2 worked,</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this line will run without error and show a blank plot.</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If you forgot to run library(ggplot2), this line would give an error!</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ggplot()</a:t>
            </a:r>
            <a:endParaRPr/>
          </a:p>
        </p:txBody>
      </p:sp>
      <p:sp>
        <p:nvSpPr>
          <p:cNvPr id="554" name="Google Shape;554;p47"/>
          <p:cNvSpPr txBox="1"/>
          <p:nvPr/>
        </p:nvSpPr>
        <p:spPr>
          <a:xfrm>
            <a:off x="263662" y="139315"/>
            <a:ext cx="1030908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08. </a:t>
            </a:r>
            <a:r>
              <a:rPr lang="en-GB" sz="5400" b="1">
                <a:solidFill>
                  <a:schemeClr val="lt1"/>
                </a:solidFill>
                <a:latin typeface="Arial"/>
                <a:ea typeface="Arial"/>
                <a:cs typeface="Arial"/>
                <a:sym typeface="Arial"/>
              </a:rPr>
              <a:t>Equipping Your Digital Lab</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3">
                                            <p:txEl>
                                              <p:pRg st="0" end="0"/>
                                            </p:txEl>
                                          </p:spTgt>
                                        </p:tgtEl>
                                        <p:attrNameLst>
                                          <p:attrName>style.visibility</p:attrName>
                                        </p:attrNameLst>
                                      </p:cBhvr>
                                      <p:to>
                                        <p:strVal val="visible"/>
                                      </p:to>
                                    </p:set>
                                    <p:animEffect transition="in" filter="fade">
                                      <p:cBhvr>
                                        <p:cTn id="7" dur="500"/>
                                        <p:tgtEl>
                                          <p:spTgt spid="5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53">
                                            <p:txEl>
                                              <p:pRg st="1" end="1"/>
                                            </p:txEl>
                                          </p:spTgt>
                                        </p:tgtEl>
                                        <p:attrNameLst>
                                          <p:attrName>style.visibility</p:attrName>
                                        </p:attrNameLst>
                                      </p:cBhvr>
                                      <p:to>
                                        <p:strVal val="visible"/>
                                      </p:to>
                                    </p:set>
                                    <p:animEffect transition="in" filter="fade">
                                      <p:cBhvr>
                                        <p:cTn id="12" dur="500"/>
                                        <p:tgtEl>
                                          <p:spTgt spid="55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53">
                                            <p:txEl>
                                              <p:pRg st="2" end="2"/>
                                            </p:txEl>
                                          </p:spTgt>
                                        </p:tgtEl>
                                        <p:attrNameLst>
                                          <p:attrName>style.visibility</p:attrName>
                                        </p:attrNameLst>
                                      </p:cBhvr>
                                      <p:to>
                                        <p:strVal val="visible"/>
                                      </p:to>
                                    </p:set>
                                    <p:animEffect transition="in" filter="fade">
                                      <p:cBhvr>
                                        <p:cTn id="17" dur="500"/>
                                        <p:tgtEl>
                                          <p:spTgt spid="55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53">
                                            <p:txEl>
                                              <p:pRg st="3" end="3"/>
                                            </p:txEl>
                                          </p:spTgt>
                                        </p:tgtEl>
                                        <p:attrNameLst>
                                          <p:attrName>style.visibility</p:attrName>
                                        </p:attrNameLst>
                                      </p:cBhvr>
                                      <p:to>
                                        <p:strVal val="visible"/>
                                      </p:to>
                                    </p:set>
                                    <p:animEffect transition="in" filter="fade">
                                      <p:cBhvr>
                                        <p:cTn id="22" dur="500"/>
                                        <p:tgtEl>
                                          <p:spTgt spid="55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53">
                                            <p:txEl>
                                              <p:pRg st="4" end="4"/>
                                            </p:txEl>
                                          </p:spTgt>
                                        </p:tgtEl>
                                        <p:attrNameLst>
                                          <p:attrName>style.visibility</p:attrName>
                                        </p:attrNameLst>
                                      </p:cBhvr>
                                      <p:to>
                                        <p:strVal val="visible"/>
                                      </p:to>
                                    </p:set>
                                    <p:animEffect transition="in" filter="fade">
                                      <p:cBhvr>
                                        <p:cTn id="27" dur="500"/>
                                        <p:tgtEl>
                                          <p:spTgt spid="55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53">
                                            <p:txEl>
                                              <p:pRg st="5" end="5"/>
                                            </p:txEl>
                                          </p:spTgt>
                                        </p:tgtEl>
                                        <p:attrNameLst>
                                          <p:attrName>style.visibility</p:attrName>
                                        </p:attrNameLst>
                                      </p:cBhvr>
                                      <p:to>
                                        <p:strVal val="visible"/>
                                      </p:to>
                                    </p:set>
                                    <p:animEffect transition="in" filter="fade">
                                      <p:cBhvr>
                                        <p:cTn id="32" dur="500"/>
                                        <p:tgtEl>
                                          <p:spTgt spid="55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53">
                                            <p:txEl>
                                              <p:pRg st="6" end="6"/>
                                            </p:txEl>
                                          </p:spTgt>
                                        </p:tgtEl>
                                        <p:attrNameLst>
                                          <p:attrName>style.visibility</p:attrName>
                                        </p:attrNameLst>
                                      </p:cBhvr>
                                      <p:to>
                                        <p:strVal val="visible"/>
                                      </p:to>
                                    </p:set>
                                    <p:animEffect transition="in" filter="fade">
                                      <p:cBhvr>
                                        <p:cTn id="37" dur="500"/>
                                        <p:tgtEl>
                                          <p:spTgt spid="55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53">
                                            <p:txEl>
                                              <p:pRg st="7" end="7"/>
                                            </p:txEl>
                                          </p:spTgt>
                                        </p:tgtEl>
                                        <p:attrNameLst>
                                          <p:attrName>style.visibility</p:attrName>
                                        </p:attrNameLst>
                                      </p:cBhvr>
                                      <p:to>
                                        <p:strVal val="visible"/>
                                      </p:to>
                                    </p:set>
                                    <p:animEffect transition="in" filter="fade">
                                      <p:cBhvr>
                                        <p:cTn id="42" dur="500"/>
                                        <p:tgtEl>
                                          <p:spTgt spid="55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53">
                                            <p:txEl>
                                              <p:pRg st="8" end="8"/>
                                            </p:txEl>
                                          </p:spTgt>
                                        </p:tgtEl>
                                        <p:attrNameLst>
                                          <p:attrName>style.visibility</p:attrName>
                                        </p:attrNameLst>
                                      </p:cBhvr>
                                      <p:to>
                                        <p:strVal val="visible"/>
                                      </p:to>
                                    </p:set>
                                    <p:animEffect transition="in" filter="fade">
                                      <p:cBhvr>
                                        <p:cTn id="47" dur="500"/>
                                        <p:tgtEl>
                                          <p:spTgt spid="55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53">
                                            <p:txEl>
                                              <p:pRg st="9" end="9"/>
                                            </p:txEl>
                                          </p:spTgt>
                                        </p:tgtEl>
                                        <p:attrNameLst>
                                          <p:attrName>style.visibility</p:attrName>
                                        </p:attrNameLst>
                                      </p:cBhvr>
                                      <p:to>
                                        <p:strVal val="visible"/>
                                      </p:to>
                                    </p:set>
                                    <p:animEffect transition="in" filter="fade">
                                      <p:cBhvr>
                                        <p:cTn id="52" dur="500"/>
                                        <p:tgtEl>
                                          <p:spTgt spid="55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53">
                                            <p:txEl>
                                              <p:pRg st="10" end="10"/>
                                            </p:txEl>
                                          </p:spTgt>
                                        </p:tgtEl>
                                        <p:attrNameLst>
                                          <p:attrName>style.visibility</p:attrName>
                                        </p:attrNameLst>
                                      </p:cBhvr>
                                      <p:to>
                                        <p:strVal val="visible"/>
                                      </p:to>
                                    </p:set>
                                    <p:animEffect transition="in" filter="fade">
                                      <p:cBhvr>
                                        <p:cTn id="57" dur="500"/>
                                        <p:tgtEl>
                                          <p:spTgt spid="55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53">
                                            <p:txEl>
                                              <p:pRg st="11" end="11"/>
                                            </p:txEl>
                                          </p:spTgt>
                                        </p:tgtEl>
                                        <p:attrNameLst>
                                          <p:attrName>style.visibility</p:attrName>
                                        </p:attrNameLst>
                                      </p:cBhvr>
                                      <p:to>
                                        <p:strVal val="visible"/>
                                      </p:to>
                                    </p:set>
                                    <p:animEffect transition="in" filter="fade">
                                      <p:cBhvr>
                                        <p:cTn id="62" dur="500"/>
                                        <p:tgtEl>
                                          <p:spTgt spid="55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553">
                                            <p:txEl>
                                              <p:pRg st="12" end="12"/>
                                            </p:txEl>
                                          </p:spTgt>
                                        </p:tgtEl>
                                        <p:attrNameLst>
                                          <p:attrName>style.visibility</p:attrName>
                                        </p:attrNameLst>
                                      </p:cBhvr>
                                      <p:to>
                                        <p:strVal val="visible"/>
                                      </p:to>
                                    </p:set>
                                    <p:animEffect transition="in" filter="fade">
                                      <p:cBhvr>
                                        <p:cTn id="67" dur="500"/>
                                        <p:tgtEl>
                                          <p:spTgt spid="553">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553">
                                            <p:txEl>
                                              <p:pRg st="13" end="13"/>
                                            </p:txEl>
                                          </p:spTgt>
                                        </p:tgtEl>
                                        <p:attrNameLst>
                                          <p:attrName>style.visibility</p:attrName>
                                        </p:attrNameLst>
                                      </p:cBhvr>
                                      <p:to>
                                        <p:strVal val="visible"/>
                                      </p:to>
                                    </p:set>
                                    <p:animEffect transition="in" filter="fade">
                                      <p:cBhvr>
                                        <p:cTn id="72" dur="500"/>
                                        <p:tgtEl>
                                          <p:spTgt spid="55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pic>
        <p:nvPicPr>
          <p:cNvPr id="559" name="Google Shape;559;p48"/>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560" name="Google Shape;560;p48"/>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Wrap-up</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561" name="Google Shape;561;p48"/>
          <p:cNvSpPr/>
          <p:nvPr/>
        </p:nvSpPr>
        <p:spPr>
          <a:xfrm>
            <a:off x="318444" y="2071127"/>
            <a:ext cx="11728413" cy="477053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3200" b="1">
                <a:solidFill>
                  <a:srgbClr val="FFC000"/>
                </a:solidFill>
                <a:latin typeface="Arial"/>
                <a:ea typeface="Arial"/>
                <a:cs typeface="Arial"/>
                <a:sym typeface="Arial"/>
              </a:rPr>
              <a:t>IMPORTANT!</a:t>
            </a:r>
            <a:r>
              <a:rPr lang="en-GB" sz="3200">
                <a:solidFill>
                  <a:schemeClr val="lt1"/>
                </a:solidFill>
                <a:latin typeface="Arial"/>
                <a:ea typeface="Arial"/>
                <a:cs typeface="Arial"/>
                <a:sym typeface="Arial"/>
              </a:rPr>
              <a:t> what is the difference between </a:t>
            </a:r>
            <a:r>
              <a:rPr lang="en-GB" sz="3200">
                <a:solidFill>
                  <a:schemeClr val="lt1"/>
                </a:solidFill>
                <a:latin typeface="Courier New"/>
                <a:ea typeface="Courier New"/>
                <a:cs typeface="Courier New"/>
                <a:sym typeface="Courier New"/>
              </a:rPr>
              <a:t>install.packages()</a:t>
            </a:r>
            <a:r>
              <a:rPr lang="en-GB" sz="3200">
                <a:solidFill>
                  <a:schemeClr val="lt1"/>
                </a:solidFill>
                <a:latin typeface="Arial"/>
                <a:ea typeface="Arial"/>
                <a:cs typeface="Arial"/>
                <a:sym typeface="Arial"/>
              </a:rPr>
              <a:t> and </a:t>
            </a:r>
            <a:r>
              <a:rPr lang="en-GB" sz="3200">
                <a:solidFill>
                  <a:schemeClr val="lt1"/>
                </a:solidFill>
                <a:latin typeface="Courier New"/>
                <a:ea typeface="Courier New"/>
                <a:cs typeface="Courier New"/>
                <a:sym typeface="Courier New"/>
              </a:rPr>
              <a:t>library()</a:t>
            </a:r>
            <a:r>
              <a:rPr lang="en-GB" sz="3200">
                <a:solidFill>
                  <a:schemeClr val="lt1"/>
                </a:solidFill>
                <a:latin typeface="Arial"/>
                <a:ea typeface="Arial"/>
                <a:cs typeface="Arial"/>
                <a:sym typeface="Arial"/>
              </a:rPr>
              <a:t>?</a:t>
            </a:r>
            <a:endParaRPr/>
          </a:p>
          <a:p>
            <a:pPr marL="0" marR="0" lvl="0" indent="0" algn="just" rtl="0">
              <a:lnSpc>
                <a:spcPct val="100000"/>
              </a:lnSpc>
              <a:spcBef>
                <a:spcPts val="0"/>
              </a:spcBef>
              <a:spcAft>
                <a:spcPts val="0"/>
              </a:spcAft>
              <a:buNone/>
            </a:pPr>
            <a:endParaRPr sz="3200" b="1">
              <a:solidFill>
                <a:schemeClr val="lt1"/>
              </a:solidFill>
              <a:latin typeface="Arial"/>
              <a:ea typeface="Arial"/>
              <a:cs typeface="Arial"/>
              <a:sym typeface="Arial"/>
            </a:endParaRPr>
          </a:p>
          <a:p>
            <a:pPr marL="0" marR="0" lvl="0" indent="0" algn="just" rtl="0">
              <a:lnSpc>
                <a:spcPct val="100000"/>
              </a:lnSpc>
              <a:spcBef>
                <a:spcPts val="0"/>
              </a:spcBef>
              <a:spcAft>
                <a:spcPts val="0"/>
              </a:spcAft>
              <a:buNone/>
            </a:pPr>
            <a:r>
              <a:rPr lang="en-GB" sz="3200" b="1">
                <a:solidFill>
                  <a:schemeClr val="lt1"/>
                </a:solidFill>
                <a:latin typeface="Arial"/>
                <a:ea typeface="Arial"/>
                <a:cs typeface="Arial"/>
                <a:sym typeface="Arial"/>
              </a:rPr>
              <a:t>Why do you think R makes you do this?</a:t>
            </a:r>
            <a:endParaRPr/>
          </a:p>
          <a:p>
            <a:pPr marL="285750" marR="0" lvl="0" indent="-133350" algn="just" rtl="0">
              <a:lnSpc>
                <a:spcPct val="100000"/>
              </a:lnSpc>
              <a:spcBef>
                <a:spcPts val="0"/>
              </a:spcBef>
              <a:spcAft>
                <a:spcPts val="0"/>
              </a:spcAft>
              <a:buClr>
                <a:schemeClr val="dk1"/>
              </a:buClr>
              <a:buSzPts val="2400"/>
              <a:buFont typeface="Arial"/>
              <a:buNone/>
            </a:pPr>
            <a:endParaRPr sz="2400">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GB" sz="3200" b="1">
                <a:solidFill>
                  <a:srgbClr val="FFFF00"/>
                </a:solidFill>
                <a:latin typeface="Arial"/>
                <a:ea typeface="Arial"/>
                <a:cs typeface="Arial"/>
                <a:sym typeface="Arial"/>
              </a:rPr>
              <a:t>Libraries: </a:t>
            </a:r>
            <a:r>
              <a:rPr lang="en-GB" sz="3200" b="1">
                <a:solidFill>
                  <a:schemeClr val="lt1"/>
                </a:solidFill>
                <a:latin typeface="Arial"/>
                <a:ea typeface="Arial"/>
                <a:cs typeface="Arial"/>
                <a:sym typeface="Arial"/>
              </a:rPr>
              <a:t>Your success depends on knowing what tools you have and how to activate them. Always start your R scripts by calling the </a:t>
            </a:r>
            <a:r>
              <a:rPr lang="en-GB" sz="3200" b="1">
                <a:solidFill>
                  <a:schemeClr val="lt1"/>
                </a:solidFill>
                <a:latin typeface="Courier New"/>
                <a:ea typeface="Courier New"/>
                <a:cs typeface="Courier New"/>
                <a:sym typeface="Courier New"/>
              </a:rPr>
              <a:t>library()</a:t>
            </a:r>
            <a:r>
              <a:rPr lang="en-GB" sz="3200" b="1">
                <a:solidFill>
                  <a:schemeClr val="lt1"/>
                </a:solidFill>
                <a:latin typeface="Arial"/>
                <a:ea typeface="Arial"/>
                <a:cs typeface="Arial"/>
                <a:sym typeface="Arial"/>
              </a:rPr>
              <a:t> for every package you need for that day's analysis..</a:t>
            </a:r>
            <a:endParaRPr sz="32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p:txBody>
      </p:sp>
      <p:pic>
        <p:nvPicPr>
          <p:cNvPr id="562" name="Google Shape;562;p48"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563" name="Google Shape;563;p48"/>
          <p:cNvSpPr txBox="1"/>
          <p:nvPr/>
        </p:nvSpPr>
        <p:spPr>
          <a:xfrm>
            <a:off x="263662" y="139315"/>
            <a:ext cx="1030908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08. </a:t>
            </a:r>
            <a:r>
              <a:rPr lang="en-GB" sz="5400" b="1">
                <a:solidFill>
                  <a:schemeClr val="lt1"/>
                </a:solidFill>
                <a:latin typeface="Arial"/>
                <a:ea typeface="Arial"/>
                <a:cs typeface="Arial"/>
                <a:sym typeface="Arial"/>
              </a:rPr>
              <a:t>Equipping Your Digital Lab</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1">
                                            <p:txEl>
                                              <p:pRg st="0" end="0"/>
                                            </p:txEl>
                                          </p:spTgt>
                                        </p:tgtEl>
                                        <p:attrNameLst>
                                          <p:attrName>style.visibility</p:attrName>
                                        </p:attrNameLst>
                                      </p:cBhvr>
                                      <p:to>
                                        <p:strVal val="visible"/>
                                      </p:to>
                                    </p:set>
                                    <p:animEffect transition="in" filter="fade">
                                      <p:cBhvr>
                                        <p:cTn id="7" dur="500"/>
                                        <p:tgtEl>
                                          <p:spTgt spid="56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61">
                                            <p:txEl>
                                              <p:pRg st="1" end="1"/>
                                            </p:txEl>
                                          </p:spTgt>
                                        </p:tgtEl>
                                        <p:attrNameLst>
                                          <p:attrName>style.visibility</p:attrName>
                                        </p:attrNameLst>
                                      </p:cBhvr>
                                      <p:to>
                                        <p:strVal val="visible"/>
                                      </p:to>
                                    </p:set>
                                    <p:animEffect transition="in" filter="fade">
                                      <p:cBhvr>
                                        <p:cTn id="12" dur="500"/>
                                        <p:tgtEl>
                                          <p:spTgt spid="56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61">
                                            <p:txEl>
                                              <p:pRg st="2" end="2"/>
                                            </p:txEl>
                                          </p:spTgt>
                                        </p:tgtEl>
                                        <p:attrNameLst>
                                          <p:attrName>style.visibility</p:attrName>
                                        </p:attrNameLst>
                                      </p:cBhvr>
                                      <p:to>
                                        <p:strVal val="visible"/>
                                      </p:to>
                                    </p:set>
                                    <p:animEffect transition="in" filter="fade">
                                      <p:cBhvr>
                                        <p:cTn id="17" dur="500"/>
                                        <p:tgtEl>
                                          <p:spTgt spid="56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61">
                                            <p:txEl>
                                              <p:pRg st="3" end="3"/>
                                            </p:txEl>
                                          </p:spTgt>
                                        </p:tgtEl>
                                        <p:attrNameLst>
                                          <p:attrName>style.visibility</p:attrName>
                                        </p:attrNameLst>
                                      </p:cBhvr>
                                      <p:to>
                                        <p:strVal val="visible"/>
                                      </p:to>
                                    </p:set>
                                    <p:animEffect transition="in" filter="fade">
                                      <p:cBhvr>
                                        <p:cTn id="22" dur="500"/>
                                        <p:tgtEl>
                                          <p:spTgt spid="56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61">
                                            <p:txEl>
                                              <p:pRg st="4" end="4"/>
                                            </p:txEl>
                                          </p:spTgt>
                                        </p:tgtEl>
                                        <p:attrNameLst>
                                          <p:attrName>style.visibility</p:attrName>
                                        </p:attrNameLst>
                                      </p:cBhvr>
                                      <p:to>
                                        <p:strVal val="visible"/>
                                      </p:to>
                                    </p:set>
                                    <p:animEffect transition="in" filter="fade">
                                      <p:cBhvr>
                                        <p:cTn id="27" dur="500"/>
                                        <p:tgtEl>
                                          <p:spTgt spid="56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61">
                                            <p:txEl>
                                              <p:pRg st="5" end="5"/>
                                            </p:txEl>
                                          </p:spTgt>
                                        </p:tgtEl>
                                        <p:attrNameLst>
                                          <p:attrName>style.visibility</p:attrName>
                                        </p:attrNameLst>
                                      </p:cBhvr>
                                      <p:to>
                                        <p:strVal val="visible"/>
                                      </p:to>
                                    </p:set>
                                    <p:animEffect transition="in" filter="fade">
                                      <p:cBhvr>
                                        <p:cTn id="32" dur="500"/>
                                        <p:tgtEl>
                                          <p:spTgt spid="56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pic>
        <p:nvPicPr>
          <p:cNvPr id="568" name="Google Shape;568;p49"/>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569" name="Google Shape;569;p49"/>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MODULE 09.</a:t>
            </a:r>
            <a:r>
              <a:rPr lang="en-GB" sz="5500" b="1">
                <a:solidFill>
                  <a:schemeClr val="lt1"/>
                </a:solidFill>
                <a:latin typeface="Arial"/>
                <a:ea typeface="Arial"/>
                <a:cs typeface="Arial"/>
                <a:sym typeface="Arial"/>
              </a:rPr>
              <a:t> </a:t>
            </a:r>
            <a:endParaRPr/>
          </a:p>
          <a:p>
            <a:pPr marL="0" marR="0" lvl="0" indent="0" algn="ctr" rtl="0">
              <a:spcBef>
                <a:spcPts val="0"/>
              </a:spcBef>
              <a:spcAft>
                <a:spcPts val="0"/>
              </a:spcAft>
              <a:buClr>
                <a:schemeClr val="lt1"/>
              </a:buClr>
              <a:buSzPts val="6000"/>
              <a:buFont typeface="Arial"/>
              <a:buNone/>
            </a:pPr>
            <a:r>
              <a:rPr lang="en-GB" sz="6000" b="1">
                <a:solidFill>
                  <a:schemeClr val="lt1"/>
                </a:solidFill>
                <a:latin typeface="Arial"/>
                <a:ea typeface="Arial"/>
                <a:cs typeface="Arial"/>
                <a:sym typeface="Arial"/>
              </a:rPr>
              <a:t>Unpacking the Field Data</a:t>
            </a:r>
            <a:endParaRPr sz="5500" b="1">
              <a:solidFill>
                <a:schemeClr val="lt1"/>
              </a:solidFill>
              <a:latin typeface="Arial"/>
              <a:ea typeface="Arial"/>
              <a:cs typeface="Arial"/>
              <a:sym typeface="Arial"/>
            </a:endParaRPr>
          </a:p>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chemeClr val="lt1"/>
              </a:buClr>
              <a:buSzPts val="4400"/>
              <a:buFont typeface="Arial"/>
              <a:buNone/>
            </a:pPr>
            <a:r>
              <a:rPr lang="en-GB" sz="4400" b="1" i="1">
                <a:solidFill>
                  <a:schemeClr val="lt1"/>
                </a:solidFill>
                <a:latin typeface="Arial"/>
                <a:ea typeface="Arial"/>
                <a:cs typeface="Arial"/>
                <a:sym typeface="Arial"/>
              </a:rPr>
              <a:t>Data Loading  </a:t>
            </a:r>
            <a:endParaRPr sz="3600" b="1" i="1">
              <a:solidFill>
                <a:schemeClr val="lt1"/>
              </a:solidFill>
              <a:latin typeface="Arial"/>
              <a:ea typeface="Arial"/>
              <a:cs typeface="Arial"/>
              <a:sym typeface="Arial"/>
            </a:endParaRPr>
          </a:p>
        </p:txBody>
      </p:sp>
      <p:grpSp>
        <p:nvGrpSpPr>
          <p:cNvPr id="570" name="Google Shape;570;p49"/>
          <p:cNvGrpSpPr/>
          <p:nvPr/>
        </p:nvGrpSpPr>
        <p:grpSpPr>
          <a:xfrm>
            <a:off x="2254357" y="4311387"/>
            <a:ext cx="7670485" cy="2098513"/>
            <a:chOff x="-12699" y="3251200"/>
            <a:chExt cx="8097208" cy="2276291"/>
          </a:xfrm>
        </p:grpSpPr>
        <p:pic>
          <p:nvPicPr>
            <p:cNvPr id="571" name="Google Shape;571;p49"/>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572" name="Google Shape;572;p49"/>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pic>
        <p:nvPicPr>
          <p:cNvPr id="577" name="Google Shape;577;p50"/>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578" name="Google Shape;578;p50"/>
          <p:cNvSpPr/>
          <p:nvPr/>
        </p:nvSpPr>
        <p:spPr>
          <a:xfrm>
            <a:off x="210004" y="1755441"/>
            <a:ext cx="8047193" cy="384720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2800" b="1">
                <a:solidFill>
                  <a:srgbClr val="FFC000"/>
                </a:solidFill>
                <a:latin typeface="Arial"/>
                <a:ea typeface="Arial"/>
                <a:cs typeface="Arial"/>
                <a:sym typeface="Arial"/>
              </a:rPr>
              <a:t>The Problem:</a:t>
            </a:r>
            <a:r>
              <a:rPr lang="en-GB" sz="2800" b="1">
                <a:solidFill>
                  <a:schemeClr val="lt1"/>
                </a:solidFill>
                <a:latin typeface="Arial"/>
                <a:ea typeface="Arial"/>
                <a:cs typeface="Arial"/>
                <a:sym typeface="Arial"/>
              </a:rPr>
              <a:t> </a:t>
            </a:r>
            <a:r>
              <a:rPr lang="en-GB" sz="2800">
                <a:solidFill>
                  <a:schemeClr val="lt1"/>
                </a:solidFill>
                <a:latin typeface="Arial"/>
                <a:ea typeface="Arial"/>
                <a:cs typeface="Arial"/>
                <a:sym typeface="Arial"/>
              </a:rPr>
              <a:t>A data runner has just handed you a data transmission from a remote sensor. It's in a standardized, but messy, text format (CSV - Comma Separated Values). Before you can analyze it, you must manually parse it into a structured Data Frame.</a:t>
            </a:r>
            <a:endParaRPr/>
          </a:p>
          <a:p>
            <a:pPr marL="0" marR="0" lvl="0" indent="0" algn="just" rtl="0">
              <a:spcBef>
                <a:spcPts val="2400"/>
              </a:spcBef>
              <a:spcAft>
                <a:spcPts val="0"/>
              </a:spcAft>
              <a:buNone/>
            </a:pPr>
            <a:r>
              <a:rPr lang="en-GB" sz="2800" b="1">
                <a:solidFill>
                  <a:srgbClr val="FFC000"/>
                </a:solidFill>
                <a:latin typeface="Arial"/>
                <a:ea typeface="Arial"/>
                <a:cs typeface="Arial"/>
                <a:sym typeface="Arial"/>
              </a:rPr>
              <a:t>Your Mission: </a:t>
            </a:r>
            <a:r>
              <a:rPr lang="en-GB" sz="2800">
                <a:solidFill>
                  <a:schemeClr val="lt1"/>
                </a:solidFill>
                <a:latin typeface="Arial"/>
                <a:ea typeface="Arial"/>
                <a:cs typeface="Arial"/>
                <a:sym typeface="Arial"/>
              </a:rPr>
              <a:t>Enter the data information into your working sheet.</a:t>
            </a:r>
            <a:endParaRPr sz="2800" b="1" i="1">
              <a:solidFill>
                <a:schemeClr val="lt1"/>
              </a:solidFill>
              <a:latin typeface="Arial"/>
              <a:ea typeface="Arial"/>
              <a:cs typeface="Arial"/>
              <a:sym typeface="Arial"/>
            </a:endParaRPr>
          </a:p>
        </p:txBody>
      </p:sp>
      <p:sp>
        <p:nvSpPr>
          <p:cNvPr id="579" name="Google Shape;579;p50"/>
          <p:cNvSpPr txBox="1"/>
          <p:nvPr/>
        </p:nvSpPr>
        <p:spPr>
          <a:xfrm>
            <a:off x="263662" y="139315"/>
            <a:ext cx="10309088" cy="1725922"/>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09. </a:t>
            </a:r>
            <a:r>
              <a:rPr lang="en-GB" sz="5400" b="1">
                <a:solidFill>
                  <a:schemeClr val="lt1"/>
                </a:solidFill>
                <a:latin typeface="Arial"/>
                <a:ea typeface="Arial"/>
                <a:cs typeface="Arial"/>
                <a:sym typeface="Arial"/>
              </a:rPr>
              <a:t>Unpacking the Field Data</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580" name="Google Shape;580;p50" descr="Warning with solid fill"/>
          <p:cNvPicPr preferRelativeResize="0"/>
          <p:nvPr/>
        </p:nvPicPr>
        <p:blipFill rotWithShape="1">
          <a:blip r:embed="rId4">
            <a:alphaModFix/>
          </a:blip>
          <a:srcRect/>
          <a:stretch/>
        </p:blipFill>
        <p:spPr>
          <a:xfrm>
            <a:off x="10873337" y="5626646"/>
            <a:ext cx="1109274" cy="1109274"/>
          </a:xfrm>
          <a:prstGeom prst="rect">
            <a:avLst/>
          </a:prstGeom>
          <a:noFill/>
          <a:ln>
            <a:noFill/>
          </a:ln>
        </p:spPr>
      </p:pic>
      <p:pic>
        <p:nvPicPr>
          <p:cNvPr id="581" name="Google Shape;581;p50"/>
          <p:cNvPicPr preferRelativeResize="0"/>
          <p:nvPr/>
        </p:nvPicPr>
        <p:blipFill rotWithShape="1">
          <a:blip r:embed="rId5">
            <a:alphaModFix/>
          </a:blip>
          <a:srcRect/>
          <a:stretch/>
        </p:blipFill>
        <p:spPr>
          <a:xfrm rot="207893">
            <a:off x="8893957" y="1407182"/>
            <a:ext cx="2576537" cy="2576537"/>
          </a:xfrm>
          <a:prstGeom prst="rect">
            <a:avLst/>
          </a:prstGeom>
          <a:noFill/>
          <a:ln w="571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5"/>
          <p:cNvSpPr/>
          <p:nvPr/>
        </p:nvSpPr>
        <p:spPr>
          <a:xfrm>
            <a:off x="0" y="0"/>
            <a:ext cx="12192000"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1" name="Google Shape;131;p5"/>
          <p:cNvPicPr preferRelativeResize="0"/>
          <p:nvPr/>
        </p:nvPicPr>
        <p:blipFill rotWithShape="1">
          <a:blip r:embed="rId3">
            <a:alphaModFix/>
          </a:blip>
          <a:srcRect/>
          <a:stretch/>
        </p:blipFill>
        <p:spPr>
          <a:xfrm>
            <a:off x="1975824" y="0"/>
            <a:ext cx="7593115" cy="6862865"/>
          </a:xfrm>
          <a:prstGeom prst="rect">
            <a:avLst/>
          </a:prstGeom>
          <a:noFill/>
          <a:ln>
            <a:noFill/>
          </a:ln>
        </p:spPr>
      </p:pic>
      <p:sp>
        <p:nvSpPr>
          <p:cNvPr id="132" name="Google Shape;132;p5"/>
          <p:cNvSpPr/>
          <p:nvPr/>
        </p:nvSpPr>
        <p:spPr>
          <a:xfrm>
            <a:off x="2026938" y="759234"/>
            <a:ext cx="7542001" cy="1862048"/>
          </a:xfrm>
          <a:prstGeom prst="rect">
            <a:avLst/>
          </a:prstGeom>
        </p:spPr>
        <p:txBody>
          <a:bodyPr>
            <a:prstTxWarp prst="textPlain">
              <a:avLst/>
            </a:prstTxWarp>
          </a:bodyPr>
          <a:lstStyle/>
          <a:p>
            <a:pPr lvl="0" algn="ctr"/>
            <a:r>
              <a:rPr b="1" i="0">
                <a:ln w="9525" cap="flat" cmpd="sng">
                  <a:solidFill>
                    <a:srgbClr val="202E5A"/>
                  </a:solidFill>
                  <a:prstDash val="solid"/>
                  <a:round/>
                  <a:headEnd type="none" w="sm" len="sm"/>
                  <a:tailEnd type="none" w="sm" len="sm"/>
                </a:ln>
                <a:solidFill>
                  <a:srgbClr val="FD89CA"/>
                </a:solidFill>
                <a:latin typeface="Calibri"/>
              </a:rPr>
              <a:t>Welcome to</a:t>
            </a:r>
          </a:p>
        </p:txBody>
      </p:sp>
      <p:sp>
        <p:nvSpPr>
          <p:cNvPr id="133" name="Google Shape;133;p5"/>
          <p:cNvSpPr/>
          <p:nvPr/>
        </p:nvSpPr>
        <p:spPr>
          <a:xfrm>
            <a:off x="2026938" y="4623131"/>
            <a:ext cx="7434536" cy="1862048"/>
          </a:xfrm>
          <a:prstGeom prst="rect">
            <a:avLst/>
          </a:prstGeom>
        </p:spPr>
        <p:txBody>
          <a:bodyPr>
            <a:prstTxWarp prst="textPlain">
              <a:avLst/>
            </a:prstTxWarp>
          </a:bodyPr>
          <a:lstStyle/>
          <a:p>
            <a:pPr lvl="0" algn="ctr"/>
            <a:r>
              <a:rPr b="1" i="0">
                <a:ln w="9525" cap="flat" cmpd="sng">
                  <a:solidFill>
                    <a:srgbClr val="202E5A"/>
                  </a:solidFill>
                  <a:prstDash val="solid"/>
                  <a:round/>
                  <a:headEnd type="none" w="sm" len="sm"/>
                  <a:tailEnd type="none" w="sm" len="sm"/>
                </a:ln>
                <a:solidFill>
                  <a:srgbClr val="FD89CA"/>
                </a:solidFill>
                <a:latin typeface="Calibri"/>
              </a:rPr>
              <a:t>Isla R-borea</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51"/>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587" name="Google Shape;587;p51"/>
          <p:cNvSpPr/>
          <p:nvPr/>
        </p:nvSpPr>
        <p:spPr>
          <a:xfrm>
            <a:off x="258052" y="2223592"/>
            <a:ext cx="11731774" cy="557075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rgbClr val="FFC000"/>
                </a:solidFill>
                <a:latin typeface="Arial"/>
                <a:ea typeface="Arial"/>
                <a:cs typeface="Arial"/>
                <a:sym typeface="Arial"/>
              </a:rPr>
              <a:t>TASK: </a:t>
            </a:r>
            <a:endParaRPr/>
          </a:p>
          <a:p>
            <a:pPr marL="514350" marR="0" lvl="0" indent="-514350" algn="just" rtl="0">
              <a:spcBef>
                <a:spcPts val="2400"/>
              </a:spcBef>
              <a:spcAft>
                <a:spcPts val="0"/>
              </a:spcAft>
              <a:buClr>
                <a:schemeClr val="lt1"/>
              </a:buClr>
              <a:buSzPts val="3200"/>
              <a:buFont typeface="Arial"/>
              <a:buAutoNum type="arabicPeriod"/>
            </a:pPr>
            <a:r>
              <a:rPr lang="en-GB" sz="3200" b="1">
                <a:solidFill>
                  <a:schemeClr val="lt1"/>
                </a:solidFill>
                <a:latin typeface="Arial"/>
                <a:ea typeface="Arial"/>
                <a:cs typeface="Arial"/>
                <a:sym typeface="Arial"/>
              </a:rPr>
              <a:t>Enter the information from the Data.CSV file into the table.</a:t>
            </a:r>
            <a:endParaRPr/>
          </a:p>
          <a:p>
            <a:pPr marL="514350" marR="0" lvl="0" indent="-514350" algn="just" rtl="0">
              <a:spcBef>
                <a:spcPts val="2400"/>
              </a:spcBef>
              <a:spcAft>
                <a:spcPts val="0"/>
              </a:spcAft>
              <a:buClr>
                <a:schemeClr val="lt1"/>
              </a:buClr>
              <a:buSzPts val="3200"/>
              <a:buFont typeface="Arial"/>
              <a:buAutoNum type="arabicPeriod"/>
            </a:pPr>
            <a:r>
              <a:rPr lang="en-GB" sz="3200" b="1">
                <a:solidFill>
                  <a:schemeClr val="lt1"/>
                </a:solidFill>
                <a:latin typeface="Arial"/>
                <a:ea typeface="Arial"/>
                <a:cs typeface="Arial"/>
                <a:sym typeface="Arial"/>
              </a:rPr>
              <a:t>Time how long it takes.</a:t>
            </a:r>
            <a:endParaRPr/>
          </a:p>
          <a:p>
            <a:pPr marL="514350" marR="0" lvl="0" indent="-514350" algn="just" rtl="0">
              <a:spcBef>
                <a:spcPts val="2400"/>
              </a:spcBef>
              <a:spcAft>
                <a:spcPts val="0"/>
              </a:spcAft>
              <a:buClr>
                <a:schemeClr val="lt1"/>
              </a:buClr>
              <a:buSzPts val="3200"/>
              <a:buFont typeface="Arial"/>
              <a:buAutoNum type="arabicPeriod"/>
            </a:pPr>
            <a:r>
              <a:rPr lang="en-GB" sz="3200" b="1">
                <a:solidFill>
                  <a:schemeClr val="lt1"/>
                </a:solidFill>
                <a:latin typeface="Arial"/>
                <a:ea typeface="Arial"/>
                <a:cs typeface="Arial"/>
                <a:sym typeface="Arial"/>
              </a:rPr>
              <a:t>Now calculate how long it would take to do this manually for </a:t>
            </a:r>
            <a:r>
              <a:rPr lang="en-GB" sz="3200" b="1">
                <a:solidFill>
                  <a:srgbClr val="FFFF00"/>
                </a:solidFill>
                <a:latin typeface="Arial"/>
                <a:ea typeface="Arial"/>
                <a:cs typeface="Arial"/>
                <a:sym typeface="Arial"/>
              </a:rPr>
              <a:t>17,356</a:t>
            </a:r>
            <a:r>
              <a:rPr lang="en-GB" sz="3200" b="1">
                <a:solidFill>
                  <a:schemeClr val="lt1"/>
                </a:solidFill>
                <a:latin typeface="Arial"/>
                <a:ea typeface="Arial"/>
                <a:cs typeface="Arial"/>
                <a:sym typeface="Arial"/>
              </a:rPr>
              <a:t> data points.</a:t>
            </a:r>
            <a:endParaRPr/>
          </a:p>
          <a:p>
            <a:pPr marL="0" marR="0" lvl="0" indent="0" algn="just" rtl="0">
              <a:spcBef>
                <a:spcPts val="2400"/>
              </a:spcBef>
              <a:spcAft>
                <a:spcPts val="0"/>
              </a:spcAft>
              <a:buNone/>
            </a:pPr>
            <a:endParaRPr sz="3200" b="1">
              <a:solidFill>
                <a:schemeClr val="lt1"/>
              </a:solidFill>
              <a:latin typeface="Arial"/>
              <a:ea typeface="Arial"/>
              <a:cs typeface="Arial"/>
              <a:sym typeface="Arial"/>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 </a:t>
            </a:r>
            <a:endParaRPr/>
          </a:p>
        </p:txBody>
      </p:sp>
      <p:pic>
        <p:nvPicPr>
          <p:cNvPr id="588" name="Google Shape;588;p51" descr="Send with solid fill"/>
          <p:cNvPicPr preferRelativeResize="0"/>
          <p:nvPr/>
        </p:nvPicPr>
        <p:blipFill rotWithShape="1">
          <a:blip r:embed="rId4">
            <a:alphaModFix/>
          </a:blip>
          <a:srcRect/>
          <a:stretch/>
        </p:blipFill>
        <p:spPr>
          <a:xfrm>
            <a:off x="10759257" y="5598597"/>
            <a:ext cx="1139526" cy="1139526"/>
          </a:xfrm>
          <a:prstGeom prst="rect">
            <a:avLst/>
          </a:prstGeom>
          <a:noFill/>
          <a:ln>
            <a:noFill/>
          </a:ln>
        </p:spPr>
      </p:pic>
      <p:pic>
        <p:nvPicPr>
          <p:cNvPr id="589" name="Google Shape;589;p51"/>
          <p:cNvPicPr preferRelativeResize="0"/>
          <p:nvPr/>
        </p:nvPicPr>
        <p:blipFill rotWithShape="1">
          <a:blip r:embed="rId5">
            <a:alphaModFix/>
          </a:blip>
          <a:srcRect/>
          <a:stretch/>
        </p:blipFill>
        <p:spPr>
          <a:xfrm>
            <a:off x="10929056" y="148553"/>
            <a:ext cx="1035138" cy="1158103"/>
          </a:xfrm>
          <a:prstGeom prst="rect">
            <a:avLst/>
          </a:prstGeom>
          <a:noFill/>
          <a:ln>
            <a:noFill/>
          </a:ln>
        </p:spPr>
      </p:pic>
      <p:sp>
        <p:nvSpPr>
          <p:cNvPr id="590" name="Google Shape;590;p51"/>
          <p:cNvSpPr txBox="1"/>
          <p:nvPr/>
        </p:nvSpPr>
        <p:spPr>
          <a:xfrm>
            <a:off x="263662" y="139315"/>
            <a:ext cx="10309088" cy="1725922"/>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09. </a:t>
            </a:r>
            <a:r>
              <a:rPr lang="en-GB" sz="5400" b="1">
                <a:solidFill>
                  <a:schemeClr val="lt1"/>
                </a:solidFill>
                <a:latin typeface="Arial"/>
                <a:ea typeface="Arial"/>
                <a:cs typeface="Arial"/>
                <a:sym typeface="Arial"/>
              </a:rPr>
              <a:t>Unpacking the Field Data</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pic>
        <p:nvPicPr>
          <p:cNvPr id="595" name="Google Shape;595;p52"/>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596" name="Google Shape;596;p52"/>
          <p:cNvSpPr/>
          <p:nvPr/>
        </p:nvSpPr>
        <p:spPr>
          <a:xfrm>
            <a:off x="318444" y="1255519"/>
            <a:ext cx="11368389" cy="70788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Answer:</a:t>
            </a:r>
            <a:endParaRPr sz="4000" b="1">
              <a:solidFill>
                <a:schemeClr val="lt1"/>
              </a:solidFill>
              <a:latin typeface="Arial"/>
              <a:ea typeface="Arial"/>
              <a:cs typeface="Arial"/>
              <a:sym typeface="Arial"/>
            </a:endParaRPr>
          </a:p>
        </p:txBody>
      </p:sp>
      <p:pic>
        <p:nvPicPr>
          <p:cNvPr id="597" name="Google Shape;597;p52" descr="Playbook with solid fill"/>
          <p:cNvPicPr preferRelativeResize="0"/>
          <p:nvPr/>
        </p:nvPicPr>
        <p:blipFill rotWithShape="1">
          <a:blip r:embed="rId4">
            <a:alphaModFix/>
          </a:blip>
          <a:srcRect/>
          <a:stretch/>
        </p:blipFill>
        <p:spPr>
          <a:xfrm>
            <a:off x="10888578" y="5625206"/>
            <a:ext cx="1134621" cy="1134621"/>
          </a:xfrm>
          <a:prstGeom prst="rect">
            <a:avLst/>
          </a:prstGeom>
          <a:noFill/>
          <a:ln>
            <a:noFill/>
          </a:ln>
        </p:spPr>
      </p:pic>
      <p:sp>
        <p:nvSpPr>
          <p:cNvPr id="598" name="Google Shape;598;p52"/>
          <p:cNvSpPr txBox="1"/>
          <p:nvPr/>
        </p:nvSpPr>
        <p:spPr>
          <a:xfrm>
            <a:off x="263662" y="139315"/>
            <a:ext cx="10309088" cy="1725922"/>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09. </a:t>
            </a:r>
            <a:r>
              <a:rPr lang="en-GB" sz="5400" b="1">
                <a:solidFill>
                  <a:schemeClr val="lt1"/>
                </a:solidFill>
                <a:latin typeface="Arial"/>
                <a:ea typeface="Arial"/>
                <a:cs typeface="Arial"/>
                <a:sym typeface="Arial"/>
              </a:rPr>
              <a:t>Unpacking the Field Data</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599" name="Google Shape;599;p52"/>
          <p:cNvPicPr preferRelativeResize="0"/>
          <p:nvPr/>
        </p:nvPicPr>
        <p:blipFill rotWithShape="1">
          <a:blip r:embed="rId5">
            <a:alphaModFix/>
          </a:blip>
          <a:srcRect/>
          <a:stretch/>
        </p:blipFill>
        <p:spPr>
          <a:xfrm>
            <a:off x="1325190" y="2452372"/>
            <a:ext cx="9354895" cy="2969808"/>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pic>
        <p:nvPicPr>
          <p:cNvPr id="604" name="Google Shape;604;p53"/>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605" name="Google Shape;605;p53"/>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606" name="Google Shape;606;p53"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607" name="Google Shape;607;p53"/>
          <p:cNvSpPr txBox="1"/>
          <p:nvPr/>
        </p:nvSpPr>
        <p:spPr>
          <a:xfrm>
            <a:off x="263662" y="139315"/>
            <a:ext cx="10309088" cy="243874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09. </a:t>
            </a:r>
            <a:r>
              <a:rPr lang="en-GB" sz="5400" b="1">
                <a:solidFill>
                  <a:schemeClr val="lt1"/>
                </a:solidFill>
                <a:latin typeface="Arial"/>
                <a:ea typeface="Arial"/>
                <a:cs typeface="Arial"/>
                <a:sym typeface="Arial"/>
              </a:rPr>
              <a:t>Unpacking the Field Data</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a:p>
          <a:p>
            <a:pPr marL="0" marR="0" lvl="0" indent="0" algn="l" rtl="0">
              <a:lnSpc>
                <a:spcPct val="406250"/>
              </a:lnSpc>
              <a:spcBef>
                <a:spcPts val="0"/>
              </a:spcBef>
              <a:spcAft>
                <a:spcPts val="0"/>
              </a:spcAft>
              <a:buNone/>
            </a:pPr>
            <a:endParaRPr sz="1600">
              <a:solidFill>
                <a:schemeClr val="dk1"/>
              </a:solidFill>
              <a:latin typeface="Calibri"/>
              <a:ea typeface="Calibri"/>
              <a:cs typeface="Calibri"/>
              <a:sym typeface="Calibri"/>
            </a:endParaRPr>
          </a:p>
        </p:txBody>
      </p:sp>
      <p:sp>
        <p:nvSpPr>
          <p:cNvPr id="608" name="Google Shape;608;p53"/>
          <p:cNvSpPr/>
          <p:nvPr/>
        </p:nvSpPr>
        <p:spPr>
          <a:xfrm>
            <a:off x="263662" y="1885562"/>
            <a:ext cx="11731774" cy="5755422"/>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chemeClr val="lt1"/>
                </a:solidFill>
                <a:latin typeface="Arial"/>
                <a:ea typeface="Arial"/>
                <a:cs typeface="Arial"/>
                <a:sym typeface="Arial"/>
              </a:rPr>
              <a:t>How fun would that be?</a:t>
            </a:r>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This is the reason why we can use the R function read.csv() to parse data in this format. A .csv format can be read by any text editor, excel, and also by us after getting used to it.</a:t>
            </a:r>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But it is considerably more efficient to read in R and have your data in a </a:t>
            </a:r>
            <a:r>
              <a:rPr lang="en-GB" sz="3200" b="1">
                <a:solidFill>
                  <a:schemeClr val="lt1"/>
                </a:solidFill>
                <a:latin typeface="Courier New"/>
                <a:ea typeface="Courier New"/>
                <a:cs typeface="Courier New"/>
                <a:sym typeface="Courier New"/>
              </a:rPr>
              <a:t>data.frame()</a:t>
            </a:r>
            <a:r>
              <a:rPr lang="en-GB" sz="3200" b="1">
                <a:solidFill>
                  <a:schemeClr val="lt1"/>
                </a:solidFill>
                <a:latin typeface="Arial"/>
                <a:ea typeface="Arial"/>
                <a:cs typeface="Arial"/>
                <a:sym typeface="Arial"/>
              </a:rPr>
              <a:t> format (or even better, as </a:t>
            </a:r>
            <a:r>
              <a:rPr lang="en-GB" sz="3200" b="1">
                <a:solidFill>
                  <a:schemeClr val="lt1"/>
                </a:solidFill>
                <a:latin typeface="Courier New"/>
                <a:ea typeface="Courier New"/>
                <a:cs typeface="Courier New"/>
                <a:sym typeface="Courier New"/>
              </a:rPr>
              <a:t>data.table()</a:t>
            </a:r>
            <a:r>
              <a:rPr lang="en-GB" sz="3200" b="1">
                <a:solidFill>
                  <a:schemeClr val="lt1"/>
                </a:solidFill>
                <a:latin typeface="Arial"/>
                <a:ea typeface="Arial"/>
                <a:cs typeface="Arial"/>
                <a:sym typeface="Arial"/>
              </a:rPr>
              <a:t>, but we won’t go there)</a:t>
            </a:r>
            <a:endParaRPr/>
          </a:p>
          <a:p>
            <a:pPr marL="0" marR="0" lvl="0" indent="0" algn="just" rtl="0">
              <a:spcBef>
                <a:spcPts val="2400"/>
              </a:spcBef>
              <a:spcAft>
                <a:spcPts val="0"/>
              </a:spcAft>
              <a:buNone/>
            </a:pPr>
            <a:endParaRPr sz="3200" b="1">
              <a:solidFill>
                <a:schemeClr val="lt1"/>
              </a:solidFill>
              <a:latin typeface="Arial"/>
              <a:ea typeface="Arial"/>
              <a:cs typeface="Arial"/>
              <a:sym typeface="Arial"/>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pic>
        <p:nvPicPr>
          <p:cNvPr id="613" name="Google Shape;613;p54"/>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614" name="Google Shape;614;p54"/>
          <p:cNvSpPr/>
          <p:nvPr/>
        </p:nvSpPr>
        <p:spPr>
          <a:xfrm>
            <a:off x="337948" y="10246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FD89CA"/>
                </a:solidFill>
                <a:latin typeface="Arial"/>
                <a:ea typeface="Arial"/>
                <a:cs typeface="Arial"/>
                <a:sym typeface="Arial"/>
              </a:rPr>
              <a:t>Exercise in R!</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615" name="Google Shape;615;p54"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616" name="Google Shape;616;p54"/>
          <p:cNvPicPr preferRelativeResize="0"/>
          <p:nvPr/>
        </p:nvPicPr>
        <p:blipFill rotWithShape="1">
          <a:blip r:embed="rId5">
            <a:alphaModFix/>
          </a:blip>
          <a:srcRect/>
          <a:stretch/>
        </p:blipFill>
        <p:spPr>
          <a:xfrm>
            <a:off x="11117381" y="999519"/>
            <a:ext cx="897502" cy="1004117"/>
          </a:xfrm>
          <a:prstGeom prst="rect">
            <a:avLst/>
          </a:prstGeom>
          <a:noFill/>
          <a:ln>
            <a:noFill/>
          </a:ln>
        </p:spPr>
      </p:pic>
      <p:sp>
        <p:nvSpPr>
          <p:cNvPr id="617" name="Google Shape;617;p54"/>
          <p:cNvSpPr/>
          <p:nvPr/>
        </p:nvSpPr>
        <p:spPr>
          <a:xfrm>
            <a:off x="485663" y="1840227"/>
            <a:ext cx="11499215" cy="449353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a:solidFill>
                  <a:schemeClr val="lt1"/>
                </a:solidFill>
                <a:latin typeface="Arial"/>
                <a:ea typeface="Arial"/>
                <a:cs typeface="Arial"/>
                <a:sym typeface="Arial"/>
              </a:rPr>
              <a:t># Make sure your CSV file is in your R working directory or project folder.</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We assign the entire loaded table to a single variable.</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expedition_data &lt;- read.csv("sample_data.csv")</a:t>
            </a:r>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a:p>
            <a:pPr marL="0" marR="0" lvl="0" indent="0" algn="l" rtl="0">
              <a:spcBef>
                <a:spcPts val="0"/>
              </a:spcBef>
              <a:spcAft>
                <a:spcPts val="0"/>
              </a:spcAft>
              <a:buNone/>
            </a:pPr>
            <a:r>
              <a:rPr lang="en-GB" sz="2200">
                <a:solidFill>
                  <a:schemeClr val="lt1"/>
                </a:solidFill>
                <a:latin typeface="Arial"/>
                <a:ea typeface="Arial"/>
                <a:cs typeface="Arial"/>
                <a:sym typeface="Arial"/>
              </a:rPr>
              <a:t># The data is loaded. Now we must inspect the shipment!</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Look at the first 6 rows (like peeking in the box)</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head(expedition_data)</a:t>
            </a:r>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a:p>
            <a:pPr marL="0" marR="0" lvl="0" indent="0" algn="l" rtl="0">
              <a:spcBef>
                <a:spcPts val="0"/>
              </a:spcBef>
              <a:spcAft>
                <a:spcPts val="0"/>
              </a:spcAft>
              <a:buNone/>
            </a:pPr>
            <a:r>
              <a:rPr lang="en-GB" sz="2200">
                <a:solidFill>
                  <a:schemeClr val="lt1"/>
                </a:solidFill>
                <a:latin typeface="Arial"/>
                <a:ea typeface="Arial"/>
                <a:cs typeface="Arial"/>
                <a:sym typeface="Arial"/>
              </a:rPr>
              <a:t># Get the structure of the data frame (a manifest of contents)</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str(expedition_data)</a:t>
            </a:r>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a:p>
            <a:pPr marL="0" marR="0" lvl="0" indent="0" algn="l" rtl="0">
              <a:spcBef>
                <a:spcPts val="0"/>
              </a:spcBef>
              <a:spcAft>
                <a:spcPts val="0"/>
              </a:spcAft>
              <a:buNone/>
            </a:pPr>
            <a:r>
              <a:rPr lang="en-GB" sz="2200">
                <a:solidFill>
                  <a:schemeClr val="lt1"/>
                </a:solidFill>
                <a:latin typeface="Arial"/>
                <a:ea typeface="Arial"/>
                <a:cs typeface="Arial"/>
                <a:sym typeface="Arial"/>
              </a:rPr>
              <a:t># Get a statistical summary of all numeric columns</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summary(expedition_data)</a:t>
            </a:r>
            <a:endParaRPr/>
          </a:p>
        </p:txBody>
      </p:sp>
      <p:sp>
        <p:nvSpPr>
          <p:cNvPr id="618" name="Google Shape;618;p54"/>
          <p:cNvSpPr txBox="1"/>
          <p:nvPr/>
        </p:nvSpPr>
        <p:spPr>
          <a:xfrm>
            <a:off x="263662" y="139315"/>
            <a:ext cx="10309088" cy="1725922"/>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09. </a:t>
            </a:r>
            <a:r>
              <a:rPr lang="en-GB" sz="5400" b="1">
                <a:solidFill>
                  <a:schemeClr val="lt1"/>
                </a:solidFill>
                <a:latin typeface="Arial"/>
                <a:ea typeface="Arial"/>
                <a:cs typeface="Arial"/>
                <a:sym typeface="Arial"/>
              </a:rPr>
              <a:t>Unpacking the Field Data</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7">
                                            <p:txEl>
                                              <p:pRg st="0" end="0"/>
                                            </p:txEl>
                                          </p:spTgt>
                                        </p:tgtEl>
                                        <p:attrNameLst>
                                          <p:attrName>style.visibility</p:attrName>
                                        </p:attrNameLst>
                                      </p:cBhvr>
                                      <p:to>
                                        <p:strVal val="visible"/>
                                      </p:to>
                                    </p:set>
                                    <p:animEffect transition="in" filter="fade">
                                      <p:cBhvr>
                                        <p:cTn id="7" dur="500"/>
                                        <p:tgtEl>
                                          <p:spTgt spid="6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7">
                                            <p:txEl>
                                              <p:pRg st="1" end="1"/>
                                            </p:txEl>
                                          </p:spTgt>
                                        </p:tgtEl>
                                        <p:attrNameLst>
                                          <p:attrName>style.visibility</p:attrName>
                                        </p:attrNameLst>
                                      </p:cBhvr>
                                      <p:to>
                                        <p:strVal val="visible"/>
                                      </p:to>
                                    </p:set>
                                    <p:animEffect transition="in" filter="fade">
                                      <p:cBhvr>
                                        <p:cTn id="12" dur="500"/>
                                        <p:tgtEl>
                                          <p:spTgt spid="6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7">
                                            <p:txEl>
                                              <p:pRg st="2" end="2"/>
                                            </p:txEl>
                                          </p:spTgt>
                                        </p:tgtEl>
                                        <p:attrNameLst>
                                          <p:attrName>style.visibility</p:attrName>
                                        </p:attrNameLst>
                                      </p:cBhvr>
                                      <p:to>
                                        <p:strVal val="visible"/>
                                      </p:to>
                                    </p:set>
                                    <p:animEffect transition="in" filter="fade">
                                      <p:cBhvr>
                                        <p:cTn id="17" dur="500"/>
                                        <p:tgtEl>
                                          <p:spTgt spid="6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7">
                                            <p:txEl>
                                              <p:pRg st="3" end="3"/>
                                            </p:txEl>
                                          </p:spTgt>
                                        </p:tgtEl>
                                        <p:attrNameLst>
                                          <p:attrName>style.visibility</p:attrName>
                                        </p:attrNameLst>
                                      </p:cBhvr>
                                      <p:to>
                                        <p:strVal val="visible"/>
                                      </p:to>
                                    </p:set>
                                    <p:animEffect transition="in" filter="fade">
                                      <p:cBhvr>
                                        <p:cTn id="22" dur="500"/>
                                        <p:tgtEl>
                                          <p:spTgt spid="61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7">
                                            <p:txEl>
                                              <p:pRg st="4" end="4"/>
                                            </p:txEl>
                                          </p:spTgt>
                                        </p:tgtEl>
                                        <p:attrNameLst>
                                          <p:attrName>style.visibility</p:attrName>
                                        </p:attrNameLst>
                                      </p:cBhvr>
                                      <p:to>
                                        <p:strVal val="visible"/>
                                      </p:to>
                                    </p:set>
                                    <p:animEffect transition="in" filter="fade">
                                      <p:cBhvr>
                                        <p:cTn id="27" dur="500"/>
                                        <p:tgtEl>
                                          <p:spTgt spid="61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17">
                                            <p:txEl>
                                              <p:pRg st="5" end="5"/>
                                            </p:txEl>
                                          </p:spTgt>
                                        </p:tgtEl>
                                        <p:attrNameLst>
                                          <p:attrName>style.visibility</p:attrName>
                                        </p:attrNameLst>
                                      </p:cBhvr>
                                      <p:to>
                                        <p:strVal val="visible"/>
                                      </p:to>
                                    </p:set>
                                    <p:animEffect transition="in" filter="fade">
                                      <p:cBhvr>
                                        <p:cTn id="32" dur="500"/>
                                        <p:tgtEl>
                                          <p:spTgt spid="61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17">
                                            <p:txEl>
                                              <p:pRg st="6" end="6"/>
                                            </p:txEl>
                                          </p:spTgt>
                                        </p:tgtEl>
                                        <p:attrNameLst>
                                          <p:attrName>style.visibility</p:attrName>
                                        </p:attrNameLst>
                                      </p:cBhvr>
                                      <p:to>
                                        <p:strVal val="visible"/>
                                      </p:to>
                                    </p:set>
                                    <p:animEffect transition="in" filter="fade">
                                      <p:cBhvr>
                                        <p:cTn id="37" dur="500"/>
                                        <p:tgtEl>
                                          <p:spTgt spid="61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17">
                                            <p:txEl>
                                              <p:pRg st="7" end="7"/>
                                            </p:txEl>
                                          </p:spTgt>
                                        </p:tgtEl>
                                        <p:attrNameLst>
                                          <p:attrName>style.visibility</p:attrName>
                                        </p:attrNameLst>
                                      </p:cBhvr>
                                      <p:to>
                                        <p:strVal val="visible"/>
                                      </p:to>
                                    </p:set>
                                    <p:animEffect transition="in" filter="fade">
                                      <p:cBhvr>
                                        <p:cTn id="42" dur="500"/>
                                        <p:tgtEl>
                                          <p:spTgt spid="61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17">
                                            <p:txEl>
                                              <p:pRg st="8" end="8"/>
                                            </p:txEl>
                                          </p:spTgt>
                                        </p:tgtEl>
                                        <p:attrNameLst>
                                          <p:attrName>style.visibility</p:attrName>
                                        </p:attrNameLst>
                                      </p:cBhvr>
                                      <p:to>
                                        <p:strVal val="visible"/>
                                      </p:to>
                                    </p:set>
                                    <p:animEffect transition="in" filter="fade">
                                      <p:cBhvr>
                                        <p:cTn id="47" dur="500"/>
                                        <p:tgtEl>
                                          <p:spTgt spid="61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17">
                                            <p:txEl>
                                              <p:pRg st="9" end="9"/>
                                            </p:txEl>
                                          </p:spTgt>
                                        </p:tgtEl>
                                        <p:attrNameLst>
                                          <p:attrName>style.visibility</p:attrName>
                                        </p:attrNameLst>
                                      </p:cBhvr>
                                      <p:to>
                                        <p:strVal val="visible"/>
                                      </p:to>
                                    </p:set>
                                    <p:animEffect transition="in" filter="fade">
                                      <p:cBhvr>
                                        <p:cTn id="52" dur="500"/>
                                        <p:tgtEl>
                                          <p:spTgt spid="61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17">
                                            <p:txEl>
                                              <p:pRg st="10" end="10"/>
                                            </p:txEl>
                                          </p:spTgt>
                                        </p:tgtEl>
                                        <p:attrNameLst>
                                          <p:attrName>style.visibility</p:attrName>
                                        </p:attrNameLst>
                                      </p:cBhvr>
                                      <p:to>
                                        <p:strVal val="visible"/>
                                      </p:to>
                                    </p:set>
                                    <p:animEffect transition="in" filter="fade">
                                      <p:cBhvr>
                                        <p:cTn id="57" dur="500"/>
                                        <p:tgtEl>
                                          <p:spTgt spid="61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17">
                                            <p:txEl>
                                              <p:pRg st="11" end="11"/>
                                            </p:txEl>
                                          </p:spTgt>
                                        </p:tgtEl>
                                        <p:attrNameLst>
                                          <p:attrName>style.visibility</p:attrName>
                                        </p:attrNameLst>
                                      </p:cBhvr>
                                      <p:to>
                                        <p:strVal val="visible"/>
                                      </p:to>
                                    </p:set>
                                    <p:animEffect transition="in" filter="fade">
                                      <p:cBhvr>
                                        <p:cTn id="62" dur="500"/>
                                        <p:tgtEl>
                                          <p:spTgt spid="61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17">
                                            <p:txEl>
                                              <p:pRg st="12" end="12"/>
                                            </p:txEl>
                                          </p:spTgt>
                                        </p:tgtEl>
                                        <p:attrNameLst>
                                          <p:attrName>style.visibility</p:attrName>
                                        </p:attrNameLst>
                                      </p:cBhvr>
                                      <p:to>
                                        <p:strVal val="visible"/>
                                      </p:to>
                                    </p:set>
                                    <p:animEffect transition="in" filter="fade">
                                      <p:cBhvr>
                                        <p:cTn id="67" dur="500"/>
                                        <p:tgtEl>
                                          <p:spTgt spid="617">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pic>
        <p:nvPicPr>
          <p:cNvPr id="623" name="Google Shape;623;p55"/>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624" name="Google Shape;624;p55"/>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Wrap-up</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625" name="Google Shape;625;p55"/>
          <p:cNvSpPr/>
          <p:nvPr/>
        </p:nvSpPr>
        <p:spPr>
          <a:xfrm>
            <a:off x="318444" y="2071127"/>
            <a:ext cx="11728413" cy="440120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3200" b="1">
                <a:solidFill>
                  <a:srgbClr val="FFC000"/>
                </a:solidFill>
                <a:latin typeface="Arial"/>
                <a:ea typeface="Arial"/>
                <a:cs typeface="Arial"/>
                <a:sym typeface="Arial"/>
              </a:rPr>
              <a:t>IMPORTANT!</a:t>
            </a:r>
            <a:r>
              <a:rPr lang="en-GB" sz="3200">
                <a:solidFill>
                  <a:schemeClr val="lt1"/>
                </a:solidFill>
                <a:latin typeface="Arial"/>
                <a:ea typeface="Arial"/>
                <a:cs typeface="Arial"/>
                <a:sym typeface="Arial"/>
              </a:rPr>
              <a:t> In the output of </a:t>
            </a:r>
            <a:r>
              <a:rPr lang="en-GB" sz="3200">
                <a:solidFill>
                  <a:schemeClr val="lt1"/>
                </a:solidFill>
                <a:latin typeface="Courier New"/>
                <a:ea typeface="Courier New"/>
                <a:cs typeface="Courier New"/>
                <a:sym typeface="Courier New"/>
              </a:rPr>
              <a:t>str(expedition_data)</a:t>
            </a:r>
            <a:r>
              <a:rPr lang="en-GB" sz="3200">
                <a:solidFill>
                  <a:schemeClr val="lt1"/>
                </a:solidFill>
                <a:latin typeface="Arial"/>
                <a:ea typeface="Arial"/>
                <a:cs typeface="Arial"/>
                <a:sym typeface="Arial"/>
              </a:rPr>
              <a:t>, what do you think </a:t>
            </a:r>
            <a:r>
              <a:rPr lang="en-GB" sz="3200" b="1">
                <a:solidFill>
                  <a:schemeClr val="lt1"/>
                </a:solidFill>
                <a:latin typeface="Courier New"/>
                <a:ea typeface="Courier New"/>
                <a:cs typeface="Courier New"/>
                <a:sym typeface="Courier New"/>
              </a:rPr>
              <a:t>$</a:t>
            </a:r>
            <a:r>
              <a:rPr lang="en-GB" sz="3200">
                <a:solidFill>
                  <a:schemeClr val="lt1"/>
                </a:solidFill>
                <a:latin typeface="Arial"/>
                <a:ea typeface="Arial"/>
                <a:cs typeface="Arial"/>
                <a:sym typeface="Arial"/>
              </a:rPr>
              <a:t> indicates?</a:t>
            </a:r>
            <a:endParaRPr/>
          </a:p>
          <a:p>
            <a:pPr marL="0" marR="0" lvl="0" indent="0" algn="just" rtl="0">
              <a:lnSpc>
                <a:spcPct val="100000"/>
              </a:lnSpc>
              <a:spcBef>
                <a:spcPts val="0"/>
              </a:spcBef>
              <a:spcAft>
                <a:spcPts val="0"/>
              </a:spcAft>
              <a:buNone/>
            </a:pPr>
            <a:endParaRPr sz="3200" b="1">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GB" sz="3200" b="1">
                <a:solidFill>
                  <a:srgbClr val="FFFF00"/>
                </a:solidFill>
                <a:latin typeface="Arial"/>
                <a:ea typeface="Arial"/>
                <a:cs typeface="Arial"/>
                <a:sym typeface="Arial"/>
              </a:rPr>
              <a:t>Loading Data: </a:t>
            </a:r>
            <a:r>
              <a:rPr lang="en-GB" sz="3200" b="1">
                <a:solidFill>
                  <a:schemeClr val="lt1"/>
                </a:solidFill>
                <a:latin typeface="Arial"/>
                <a:ea typeface="Arial"/>
                <a:cs typeface="Arial"/>
                <a:sym typeface="Arial"/>
              </a:rPr>
              <a:t>You should never need to type data in manually. The </a:t>
            </a:r>
            <a:r>
              <a:rPr lang="en-GB" sz="3200" b="1">
                <a:solidFill>
                  <a:srgbClr val="FFFF00"/>
                </a:solidFill>
                <a:latin typeface="Courier New"/>
                <a:ea typeface="Courier New"/>
                <a:cs typeface="Courier New"/>
                <a:sym typeface="Courier New"/>
              </a:rPr>
              <a:t>read.csv()</a:t>
            </a:r>
            <a:r>
              <a:rPr lang="en-GB" sz="3200" b="1">
                <a:solidFill>
                  <a:srgbClr val="FFFF00"/>
                </a:solidFill>
                <a:latin typeface="Arial"/>
                <a:ea typeface="Arial"/>
                <a:cs typeface="Arial"/>
                <a:sym typeface="Arial"/>
              </a:rPr>
              <a:t> </a:t>
            </a:r>
            <a:r>
              <a:rPr lang="en-GB" sz="3200" b="1">
                <a:solidFill>
                  <a:schemeClr val="lt1"/>
                </a:solidFill>
                <a:latin typeface="Arial"/>
                <a:ea typeface="Arial"/>
                <a:cs typeface="Arial"/>
                <a:sym typeface="Arial"/>
              </a:rPr>
              <a:t>function is your gateway to analyzing real-world datasets. The first step after loading is always to inspect your data with </a:t>
            </a:r>
            <a:r>
              <a:rPr lang="en-GB" sz="3200" b="1">
                <a:solidFill>
                  <a:srgbClr val="FFFF00"/>
                </a:solidFill>
                <a:latin typeface="Courier New"/>
                <a:ea typeface="Courier New"/>
                <a:cs typeface="Courier New"/>
                <a:sym typeface="Courier New"/>
              </a:rPr>
              <a:t>head()</a:t>
            </a:r>
            <a:r>
              <a:rPr lang="en-GB" sz="3200" b="1">
                <a:solidFill>
                  <a:schemeClr val="lt1"/>
                </a:solidFill>
                <a:latin typeface="Arial"/>
                <a:ea typeface="Arial"/>
                <a:cs typeface="Arial"/>
                <a:sym typeface="Arial"/>
              </a:rPr>
              <a:t>, </a:t>
            </a:r>
            <a:r>
              <a:rPr lang="en-GB" sz="3200" b="1">
                <a:solidFill>
                  <a:srgbClr val="FFFF00"/>
                </a:solidFill>
                <a:latin typeface="Courier New"/>
                <a:ea typeface="Courier New"/>
                <a:cs typeface="Courier New"/>
                <a:sym typeface="Courier New"/>
              </a:rPr>
              <a:t>str()</a:t>
            </a:r>
            <a:r>
              <a:rPr lang="en-GB" sz="3200" b="1">
                <a:solidFill>
                  <a:schemeClr val="lt1"/>
                </a:solidFill>
                <a:latin typeface="Arial"/>
                <a:ea typeface="Arial"/>
                <a:cs typeface="Arial"/>
                <a:sym typeface="Arial"/>
              </a:rPr>
              <a:t>, and </a:t>
            </a:r>
            <a:r>
              <a:rPr lang="en-GB" sz="3200" b="1">
                <a:solidFill>
                  <a:srgbClr val="FFFF00"/>
                </a:solidFill>
                <a:latin typeface="Courier New"/>
                <a:ea typeface="Courier New"/>
                <a:cs typeface="Courier New"/>
                <a:sym typeface="Courier New"/>
              </a:rPr>
              <a:t>summary()</a:t>
            </a:r>
            <a:r>
              <a:rPr lang="en-GB" sz="3200" b="1">
                <a:solidFill>
                  <a:schemeClr val="lt1"/>
                </a:solidFill>
                <a:latin typeface="Arial"/>
                <a:ea typeface="Arial"/>
                <a:cs typeface="Arial"/>
                <a:sym typeface="Arial"/>
              </a:rPr>
              <a:t>.</a:t>
            </a:r>
            <a:endParaRPr sz="32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p:txBody>
      </p:sp>
      <p:pic>
        <p:nvPicPr>
          <p:cNvPr id="626" name="Google Shape;626;p55" descr="Teacher with solid fill"/>
          <p:cNvPicPr preferRelativeResize="0"/>
          <p:nvPr/>
        </p:nvPicPr>
        <p:blipFill rotWithShape="1">
          <a:blip r:embed="rId4">
            <a:alphaModFix/>
          </a:blip>
          <a:srcRect/>
          <a:stretch/>
        </p:blipFill>
        <p:spPr>
          <a:xfrm>
            <a:off x="10986639" y="5786631"/>
            <a:ext cx="1060218" cy="1060218"/>
          </a:xfrm>
          <a:prstGeom prst="rect">
            <a:avLst/>
          </a:prstGeom>
          <a:noFill/>
          <a:ln>
            <a:noFill/>
          </a:ln>
        </p:spPr>
      </p:pic>
      <p:sp>
        <p:nvSpPr>
          <p:cNvPr id="627" name="Google Shape;627;p55"/>
          <p:cNvSpPr txBox="1"/>
          <p:nvPr/>
        </p:nvSpPr>
        <p:spPr>
          <a:xfrm>
            <a:off x="263662" y="139315"/>
            <a:ext cx="10309088" cy="1725922"/>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09. </a:t>
            </a:r>
            <a:r>
              <a:rPr lang="en-GB" sz="5400" b="1">
                <a:solidFill>
                  <a:schemeClr val="lt1"/>
                </a:solidFill>
                <a:latin typeface="Arial"/>
                <a:ea typeface="Arial"/>
                <a:cs typeface="Arial"/>
                <a:sym typeface="Arial"/>
              </a:rPr>
              <a:t>Unpacking the Field Data</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5">
                                            <p:txEl>
                                              <p:pRg st="0" end="0"/>
                                            </p:txEl>
                                          </p:spTgt>
                                        </p:tgtEl>
                                        <p:attrNameLst>
                                          <p:attrName>style.visibility</p:attrName>
                                        </p:attrNameLst>
                                      </p:cBhvr>
                                      <p:to>
                                        <p:strVal val="visible"/>
                                      </p:to>
                                    </p:set>
                                    <p:animEffect transition="in" filter="fade">
                                      <p:cBhvr>
                                        <p:cTn id="7" dur="500"/>
                                        <p:tgtEl>
                                          <p:spTgt spid="6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25">
                                            <p:txEl>
                                              <p:pRg st="1" end="1"/>
                                            </p:txEl>
                                          </p:spTgt>
                                        </p:tgtEl>
                                        <p:attrNameLst>
                                          <p:attrName>style.visibility</p:attrName>
                                        </p:attrNameLst>
                                      </p:cBhvr>
                                      <p:to>
                                        <p:strVal val="visible"/>
                                      </p:to>
                                    </p:set>
                                    <p:animEffect transition="in" filter="fade">
                                      <p:cBhvr>
                                        <p:cTn id="12" dur="500"/>
                                        <p:tgtEl>
                                          <p:spTgt spid="62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25">
                                            <p:txEl>
                                              <p:pRg st="2" end="2"/>
                                            </p:txEl>
                                          </p:spTgt>
                                        </p:tgtEl>
                                        <p:attrNameLst>
                                          <p:attrName>style.visibility</p:attrName>
                                        </p:attrNameLst>
                                      </p:cBhvr>
                                      <p:to>
                                        <p:strVal val="visible"/>
                                      </p:to>
                                    </p:set>
                                    <p:animEffect transition="in" filter="fade">
                                      <p:cBhvr>
                                        <p:cTn id="17" dur="500"/>
                                        <p:tgtEl>
                                          <p:spTgt spid="62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25">
                                            <p:txEl>
                                              <p:pRg st="3" end="3"/>
                                            </p:txEl>
                                          </p:spTgt>
                                        </p:tgtEl>
                                        <p:attrNameLst>
                                          <p:attrName>style.visibility</p:attrName>
                                        </p:attrNameLst>
                                      </p:cBhvr>
                                      <p:to>
                                        <p:strVal val="visible"/>
                                      </p:to>
                                    </p:set>
                                    <p:animEffect transition="in" filter="fade">
                                      <p:cBhvr>
                                        <p:cTn id="22" dur="500"/>
                                        <p:tgtEl>
                                          <p:spTgt spid="62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pic>
        <p:nvPicPr>
          <p:cNvPr id="632" name="Google Shape;632;p56"/>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633" name="Google Shape;633;p56"/>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MODULE 10.</a:t>
            </a:r>
            <a:r>
              <a:rPr lang="en-GB" sz="5500" b="1">
                <a:solidFill>
                  <a:schemeClr val="lt1"/>
                </a:solidFill>
                <a:latin typeface="Arial"/>
                <a:ea typeface="Arial"/>
                <a:cs typeface="Arial"/>
                <a:sym typeface="Arial"/>
              </a:rPr>
              <a:t> </a:t>
            </a:r>
            <a:endParaRPr/>
          </a:p>
          <a:p>
            <a:pPr marL="0" marR="0" lvl="0" indent="0" algn="ctr" rtl="0">
              <a:spcBef>
                <a:spcPts val="0"/>
              </a:spcBef>
              <a:spcAft>
                <a:spcPts val="0"/>
              </a:spcAft>
              <a:buClr>
                <a:schemeClr val="lt1"/>
              </a:buClr>
              <a:buSzPts val="6000"/>
              <a:buFont typeface="Arial"/>
              <a:buNone/>
            </a:pPr>
            <a:r>
              <a:rPr lang="en-GB" sz="6000" b="1">
                <a:solidFill>
                  <a:schemeClr val="lt1"/>
                </a:solidFill>
                <a:latin typeface="Arial"/>
                <a:ea typeface="Arial"/>
                <a:cs typeface="Arial"/>
                <a:sym typeface="Arial"/>
              </a:rPr>
              <a:t>The Sample Triage Protocol</a:t>
            </a:r>
            <a:endParaRPr sz="5500" b="1">
              <a:solidFill>
                <a:schemeClr val="lt1"/>
              </a:solidFill>
              <a:latin typeface="Arial"/>
              <a:ea typeface="Arial"/>
              <a:cs typeface="Arial"/>
              <a:sym typeface="Arial"/>
            </a:endParaRPr>
          </a:p>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chemeClr val="lt1"/>
              </a:buClr>
              <a:buSzPts val="4400"/>
              <a:buFont typeface="Arial"/>
              <a:buNone/>
            </a:pPr>
            <a:r>
              <a:rPr lang="en-GB" sz="4400" b="1" i="1">
                <a:solidFill>
                  <a:schemeClr val="lt1"/>
                </a:solidFill>
                <a:latin typeface="Arial"/>
                <a:ea typeface="Arial"/>
                <a:cs typeface="Arial"/>
                <a:sym typeface="Arial"/>
              </a:rPr>
              <a:t>Conditional Statements   </a:t>
            </a:r>
            <a:endParaRPr sz="3600" b="1" i="1">
              <a:solidFill>
                <a:schemeClr val="lt1"/>
              </a:solidFill>
              <a:latin typeface="Arial"/>
              <a:ea typeface="Arial"/>
              <a:cs typeface="Arial"/>
              <a:sym typeface="Arial"/>
            </a:endParaRPr>
          </a:p>
        </p:txBody>
      </p:sp>
      <p:grpSp>
        <p:nvGrpSpPr>
          <p:cNvPr id="634" name="Google Shape;634;p56"/>
          <p:cNvGrpSpPr/>
          <p:nvPr/>
        </p:nvGrpSpPr>
        <p:grpSpPr>
          <a:xfrm>
            <a:off x="2254357" y="4311387"/>
            <a:ext cx="7670485" cy="2098513"/>
            <a:chOff x="-12699" y="3251200"/>
            <a:chExt cx="8097208" cy="2276291"/>
          </a:xfrm>
        </p:grpSpPr>
        <p:pic>
          <p:nvPicPr>
            <p:cNvPr id="635" name="Google Shape;635;p56"/>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636" name="Google Shape;636;p56"/>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pic>
        <p:nvPicPr>
          <p:cNvPr id="641" name="Google Shape;641;p57"/>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642" name="Google Shape;642;p57"/>
          <p:cNvSpPr/>
          <p:nvPr/>
        </p:nvSpPr>
        <p:spPr>
          <a:xfrm>
            <a:off x="210004" y="1755441"/>
            <a:ext cx="8047193" cy="255454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2800" b="1">
                <a:solidFill>
                  <a:srgbClr val="FFC000"/>
                </a:solidFill>
                <a:latin typeface="Arial"/>
                <a:ea typeface="Arial"/>
                <a:cs typeface="Arial"/>
                <a:sym typeface="Arial"/>
              </a:rPr>
              <a:t>The Problem:</a:t>
            </a:r>
            <a:r>
              <a:rPr lang="en-GB" sz="2800" b="1">
                <a:solidFill>
                  <a:schemeClr val="lt1"/>
                </a:solidFill>
                <a:latin typeface="Arial"/>
                <a:ea typeface="Arial"/>
                <a:cs typeface="Arial"/>
                <a:sym typeface="Arial"/>
              </a:rPr>
              <a:t> </a:t>
            </a:r>
            <a:r>
              <a:rPr lang="en-GB" sz="2800">
                <a:solidFill>
                  <a:schemeClr val="lt1"/>
                </a:solidFill>
                <a:latin typeface="Arial"/>
                <a:ea typeface="Arial"/>
                <a:cs typeface="Arial"/>
                <a:sym typeface="Arial"/>
              </a:rPr>
              <a:t>A crate of rock samples has arrived. </a:t>
            </a:r>
            <a:endParaRPr/>
          </a:p>
          <a:p>
            <a:pPr marL="0" marR="0" lvl="0" indent="0" algn="just" rtl="0">
              <a:spcBef>
                <a:spcPts val="2400"/>
              </a:spcBef>
              <a:spcAft>
                <a:spcPts val="0"/>
              </a:spcAft>
              <a:buNone/>
            </a:pPr>
            <a:r>
              <a:rPr lang="en-GB" sz="2800" b="1">
                <a:solidFill>
                  <a:srgbClr val="FFC000"/>
                </a:solidFill>
                <a:latin typeface="Arial"/>
                <a:ea typeface="Arial"/>
                <a:cs typeface="Arial"/>
                <a:sym typeface="Arial"/>
              </a:rPr>
              <a:t>Your Mission: </a:t>
            </a:r>
            <a:r>
              <a:rPr lang="en-GB" sz="2800">
                <a:solidFill>
                  <a:schemeClr val="lt1"/>
                </a:solidFill>
                <a:latin typeface="Arial"/>
                <a:ea typeface="Arial"/>
                <a:cs typeface="Arial"/>
                <a:sym typeface="Arial"/>
              </a:rPr>
              <a:t>Your job is to sort them. You have three empty bins: </a:t>
            </a:r>
            <a:r>
              <a:rPr lang="en-GB" sz="2800" b="1">
                <a:solidFill>
                  <a:srgbClr val="FFC000"/>
                </a:solidFill>
                <a:latin typeface="Arial"/>
                <a:ea typeface="Arial"/>
                <a:cs typeface="Arial"/>
                <a:sym typeface="Arial"/>
              </a:rPr>
              <a:t>High Priority</a:t>
            </a:r>
            <a:r>
              <a:rPr lang="en-GB" sz="2800">
                <a:solidFill>
                  <a:schemeClr val="lt1"/>
                </a:solidFill>
                <a:latin typeface="Arial"/>
                <a:ea typeface="Arial"/>
                <a:cs typeface="Arial"/>
                <a:sym typeface="Arial"/>
              </a:rPr>
              <a:t>, </a:t>
            </a:r>
            <a:r>
              <a:rPr lang="en-GB" sz="2800" b="1">
                <a:solidFill>
                  <a:srgbClr val="8CC63E"/>
                </a:solidFill>
                <a:latin typeface="Arial"/>
                <a:ea typeface="Arial"/>
                <a:cs typeface="Arial"/>
                <a:sym typeface="Arial"/>
              </a:rPr>
              <a:t>Routine Analysis</a:t>
            </a:r>
            <a:r>
              <a:rPr lang="en-GB" sz="2800">
                <a:solidFill>
                  <a:schemeClr val="lt1"/>
                </a:solidFill>
                <a:latin typeface="Arial"/>
                <a:ea typeface="Arial"/>
                <a:cs typeface="Arial"/>
                <a:sym typeface="Arial"/>
              </a:rPr>
              <a:t>, and </a:t>
            </a:r>
            <a:r>
              <a:rPr lang="en-GB" sz="2800" b="1">
                <a:solidFill>
                  <a:srgbClr val="C00000"/>
                </a:solidFill>
                <a:latin typeface="Arial"/>
                <a:ea typeface="Arial"/>
                <a:cs typeface="Arial"/>
                <a:sym typeface="Arial"/>
              </a:rPr>
              <a:t>Discard</a:t>
            </a:r>
            <a:r>
              <a:rPr lang="en-GB" sz="2800">
                <a:solidFill>
                  <a:schemeClr val="lt1"/>
                </a:solidFill>
                <a:latin typeface="Arial"/>
                <a:ea typeface="Arial"/>
                <a:cs typeface="Arial"/>
                <a:sym typeface="Arial"/>
              </a:rPr>
              <a:t>.</a:t>
            </a:r>
            <a:endParaRPr sz="2800" b="1" i="1">
              <a:solidFill>
                <a:schemeClr val="lt1"/>
              </a:solidFill>
              <a:latin typeface="Arial"/>
              <a:ea typeface="Arial"/>
              <a:cs typeface="Arial"/>
              <a:sym typeface="Arial"/>
            </a:endParaRPr>
          </a:p>
        </p:txBody>
      </p:sp>
      <p:sp>
        <p:nvSpPr>
          <p:cNvPr id="643" name="Google Shape;643;p57"/>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10. </a:t>
            </a:r>
            <a:r>
              <a:rPr lang="en-GB" sz="5400" b="1">
                <a:solidFill>
                  <a:schemeClr val="lt1"/>
                </a:solidFill>
                <a:latin typeface="Arial"/>
                <a:ea typeface="Arial"/>
                <a:cs typeface="Arial"/>
                <a:sym typeface="Arial"/>
              </a:rPr>
              <a:t>The Sample Triage Protocol</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644" name="Google Shape;644;p57" descr="Warning with solid fill"/>
          <p:cNvPicPr preferRelativeResize="0"/>
          <p:nvPr/>
        </p:nvPicPr>
        <p:blipFill rotWithShape="1">
          <a:blip r:embed="rId4">
            <a:alphaModFix/>
          </a:blip>
          <a:srcRect/>
          <a:stretch/>
        </p:blipFill>
        <p:spPr>
          <a:xfrm>
            <a:off x="10873337" y="5626646"/>
            <a:ext cx="1109274" cy="1109274"/>
          </a:xfrm>
          <a:prstGeom prst="rect">
            <a:avLst/>
          </a:prstGeom>
          <a:noFill/>
          <a:ln>
            <a:noFill/>
          </a:ln>
        </p:spPr>
      </p:pic>
      <p:pic>
        <p:nvPicPr>
          <p:cNvPr id="645" name="Google Shape;645;p57"/>
          <p:cNvPicPr preferRelativeResize="0"/>
          <p:nvPr/>
        </p:nvPicPr>
        <p:blipFill rotWithShape="1">
          <a:blip r:embed="rId5">
            <a:alphaModFix/>
          </a:blip>
          <a:srcRect/>
          <a:stretch/>
        </p:blipFill>
        <p:spPr>
          <a:xfrm rot="207893">
            <a:off x="9238573" y="1421763"/>
            <a:ext cx="2347642" cy="3280548"/>
          </a:xfrm>
          <a:prstGeom prst="rect">
            <a:avLst/>
          </a:prstGeom>
          <a:noFill/>
          <a:ln w="571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646" name="Google Shape;646;p57"/>
          <p:cNvSpPr txBox="1"/>
          <p:nvPr/>
        </p:nvSpPr>
        <p:spPr>
          <a:xfrm rot="178570">
            <a:off x="8942879" y="4799182"/>
            <a:ext cx="278659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a:solidFill>
                  <a:schemeClr val="lt1"/>
                </a:solidFill>
                <a:latin typeface="Calibri"/>
                <a:ea typeface="Calibri"/>
                <a:cs typeface="Calibri"/>
                <a:sym typeface="Calibri"/>
              </a:rPr>
              <a:t>The Procrastination IF-Loop</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pic>
        <p:nvPicPr>
          <p:cNvPr id="651" name="Google Shape;651;p58"/>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652" name="Google Shape;652;p58"/>
          <p:cNvSpPr/>
          <p:nvPr/>
        </p:nvSpPr>
        <p:spPr>
          <a:xfrm>
            <a:off x="258052" y="1791792"/>
            <a:ext cx="11731774" cy="5878532"/>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rgbClr val="FFC000"/>
                </a:solidFill>
                <a:latin typeface="Arial"/>
                <a:ea typeface="Arial"/>
                <a:cs typeface="Arial"/>
                <a:sym typeface="Arial"/>
              </a:rPr>
              <a:t>TASK: </a:t>
            </a:r>
            <a:endParaRPr/>
          </a:p>
          <a:p>
            <a:pPr marL="514350" marR="0" lvl="0" indent="-514350" algn="just" rtl="0">
              <a:spcBef>
                <a:spcPts val="2400"/>
              </a:spcBef>
              <a:spcAft>
                <a:spcPts val="0"/>
              </a:spcAft>
              <a:buClr>
                <a:schemeClr val="lt1"/>
              </a:buClr>
              <a:buSzPts val="3200"/>
              <a:buFont typeface="Arial"/>
              <a:buAutoNum type="arabicPeriod"/>
            </a:pPr>
            <a:r>
              <a:rPr lang="en-GB" sz="3200" b="1">
                <a:solidFill>
                  <a:schemeClr val="lt1"/>
                </a:solidFill>
                <a:latin typeface="Arial"/>
                <a:ea typeface="Arial"/>
                <a:cs typeface="Arial"/>
                <a:sym typeface="Arial"/>
              </a:rPr>
              <a:t>Create your rules to separate the rocks in the 3 bins: </a:t>
            </a:r>
            <a:r>
              <a:rPr lang="en-GB" sz="3200" b="1">
                <a:solidFill>
                  <a:srgbClr val="FFC000"/>
                </a:solidFill>
                <a:latin typeface="Arial"/>
                <a:ea typeface="Arial"/>
                <a:cs typeface="Arial"/>
                <a:sym typeface="Arial"/>
              </a:rPr>
              <a:t>High Priority</a:t>
            </a:r>
            <a:r>
              <a:rPr lang="en-GB" sz="3200">
                <a:solidFill>
                  <a:schemeClr val="lt1"/>
                </a:solidFill>
                <a:latin typeface="Arial"/>
                <a:ea typeface="Arial"/>
                <a:cs typeface="Arial"/>
                <a:sym typeface="Arial"/>
              </a:rPr>
              <a:t>, </a:t>
            </a:r>
            <a:r>
              <a:rPr lang="en-GB" sz="3200" b="1">
                <a:solidFill>
                  <a:srgbClr val="8CC63E"/>
                </a:solidFill>
                <a:latin typeface="Arial"/>
                <a:ea typeface="Arial"/>
                <a:cs typeface="Arial"/>
                <a:sym typeface="Arial"/>
              </a:rPr>
              <a:t>Routine Analysis</a:t>
            </a:r>
            <a:r>
              <a:rPr lang="en-GB" sz="3200">
                <a:solidFill>
                  <a:schemeClr val="lt1"/>
                </a:solidFill>
                <a:latin typeface="Arial"/>
                <a:ea typeface="Arial"/>
                <a:cs typeface="Arial"/>
                <a:sym typeface="Arial"/>
              </a:rPr>
              <a:t>, and </a:t>
            </a:r>
            <a:r>
              <a:rPr lang="en-GB" sz="3200" b="1">
                <a:solidFill>
                  <a:srgbClr val="C00000"/>
                </a:solidFill>
                <a:latin typeface="Arial"/>
                <a:ea typeface="Arial"/>
                <a:cs typeface="Arial"/>
                <a:sym typeface="Arial"/>
              </a:rPr>
              <a:t>Discard</a:t>
            </a:r>
            <a:r>
              <a:rPr lang="en-GB" sz="3200" b="1">
                <a:solidFill>
                  <a:schemeClr val="lt1"/>
                </a:solidFill>
                <a:latin typeface="Arial"/>
                <a:ea typeface="Arial"/>
                <a:cs typeface="Arial"/>
                <a:sym typeface="Arial"/>
              </a:rPr>
              <a:t>.</a:t>
            </a:r>
            <a:endParaRPr/>
          </a:p>
          <a:p>
            <a:pPr marL="514350" marR="0" lvl="0" indent="-514350" algn="just" rtl="0">
              <a:spcBef>
                <a:spcPts val="2400"/>
              </a:spcBef>
              <a:spcAft>
                <a:spcPts val="0"/>
              </a:spcAft>
              <a:buClr>
                <a:schemeClr val="lt1"/>
              </a:buClr>
              <a:buSzPts val="3200"/>
              <a:buFont typeface="Arial"/>
              <a:buAutoNum type="arabicPeriod"/>
            </a:pPr>
            <a:r>
              <a:rPr lang="en-GB" sz="3200" b="1">
                <a:solidFill>
                  <a:schemeClr val="lt1"/>
                </a:solidFill>
                <a:latin typeface="Arial"/>
                <a:ea typeface="Arial"/>
                <a:cs typeface="Arial"/>
                <a:sym typeface="Arial"/>
              </a:rPr>
              <a:t>Write down the rules you defined.</a:t>
            </a:r>
            <a:endParaRPr/>
          </a:p>
          <a:p>
            <a:pPr marL="514350" marR="0" lvl="0" indent="-514350" algn="just" rtl="0">
              <a:spcBef>
                <a:spcPts val="2400"/>
              </a:spcBef>
              <a:spcAft>
                <a:spcPts val="0"/>
              </a:spcAft>
              <a:buClr>
                <a:schemeClr val="lt1"/>
              </a:buClr>
              <a:buSzPts val="3200"/>
              <a:buFont typeface="Arial"/>
              <a:buAutoNum type="arabicPeriod"/>
            </a:pPr>
            <a:r>
              <a:rPr lang="en-GB" sz="3200" b="1">
                <a:solidFill>
                  <a:schemeClr val="lt1"/>
                </a:solidFill>
                <a:latin typeface="Arial"/>
                <a:ea typeface="Arial"/>
                <a:cs typeface="Arial"/>
                <a:sym typeface="Arial"/>
              </a:rPr>
              <a:t>Sort the rocks.</a:t>
            </a:r>
            <a:endParaRPr/>
          </a:p>
          <a:p>
            <a:pPr marL="514350" marR="0" lvl="0" indent="-514350" algn="just" rtl="0">
              <a:spcBef>
                <a:spcPts val="2400"/>
              </a:spcBef>
              <a:spcAft>
                <a:spcPts val="0"/>
              </a:spcAft>
              <a:buClr>
                <a:schemeClr val="lt1"/>
              </a:buClr>
              <a:buSzPts val="3200"/>
              <a:buFont typeface="Arial"/>
              <a:buAutoNum type="arabicPeriod"/>
            </a:pPr>
            <a:r>
              <a:rPr lang="en-GB" sz="3200" b="1">
                <a:solidFill>
                  <a:schemeClr val="lt1"/>
                </a:solidFill>
                <a:latin typeface="Arial"/>
                <a:ea typeface="Arial"/>
                <a:cs typeface="Arial"/>
                <a:sym typeface="Arial"/>
              </a:rPr>
              <a:t>Explain to the other groups which rules you used.</a:t>
            </a:r>
            <a:endParaRPr/>
          </a:p>
          <a:p>
            <a:pPr marL="0" marR="0" lvl="0" indent="0" algn="just" rtl="0">
              <a:spcBef>
                <a:spcPts val="2400"/>
              </a:spcBef>
              <a:spcAft>
                <a:spcPts val="0"/>
              </a:spcAft>
              <a:buNone/>
            </a:pPr>
            <a:endParaRPr sz="3200" b="1">
              <a:solidFill>
                <a:schemeClr val="lt1"/>
              </a:solidFill>
              <a:latin typeface="Arial"/>
              <a:ea typeface="Arial"/>
              <a:cs typeface="Arial"/>
              <a:sym typeface="Arial"/>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 </a:t>
            </a:r>
            <a:endParaRPr/>
          </a:p>
        </p:txBody>
      </p:sp>
      <p:pic>
        <p:nvPicPr>
          <p:cNvPr id="653" name="Google Shape;653;p58" descr="Send with solid fill"/>
          <p:cNvPicPr preferRelativeResize="0"/>
          <p:nvPr/>
        </p:nvPicPr>
        <p:blipFill rotWithShape="1">
          <a:blip r:embed="rId4">
            <a:alphaModFix/>
          </a:blip>
          <a:srcRect/>
          <a:stretch/>
        </p:blipFill>
        <p:spPr>
          <a:xfrm>
            <a:off x="10759257" y="5598597"/>
            <a:ext cx="1139526" cy="1139526"/>
          </a:xfrm>
          <a:prstGeom prst="rect">
            <a:avLst/>
          </a:prstGeom>
          <a:noFill/>
          <a:ln>
            <a:noFill/>
          </a:ln>
        </p:spPr>
      </p:pic>
      <p:pic>
        <p:nvPicPr>
          <p:cNvPr id="654" name="Google Shape;654;p58"/>
          <p:cNvPicPr preferRelativeResize="0"/>
          <p:nvPr/>
        </p:nvPicPr>
        <p:blipFill rotWithShape="1">
          <a:blip r:embed="rId5">
            <a:alphaModFix/>
          </a:blip>
          <a:srcRect/>
          <a:stretch/>
        </p:blipFill>
        <p:spPr>
          <a:xfrm>
            <a:off x="10929056" y="148553"/>
            <a:ext cx="1035138" cy="1158103"/>
          </a:xfrm>
          <a:prstGeom prst="rect">
            <a:avLst/>
          </a:prstGeom>
          <a:noFill/>
          <a:ln>
            <a:noFill/>
          </a:ln>
        </p:spPr>
      </p:pic>
      <p:sp>
        <p:nvSpPr>
          <p:cNvPr id="655" name="Google Shape;655;p58"/>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10. </a:t>
            </a:r>
            <a:r>
              <a:rPr lang="en-GB" sz="5400" b="1">
                <a:solidFill>
                  <a:schemeClr val="lt1"/>
                </a:solidFill>
                <a:latin typeface="Arial"/>
                <a:ea typeface="Arial"/>
                <a:cs typeface="Arial"/>
                <a:sym typeface="Arial"/>
              </a:rPr>
              <a:t>The Sample Triage Protocol</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660" name="Google Shape;660;p59"/>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661" name="Google Shape;661;p59"/>
          <p:cNvSpPr/>
          <p:nvPr/>
        </p:nvSpPr>
        <p:spPr>
          <a:xfrm>
            <a:off x="318444" y="1867656"/>
            <a:ext cx="11368389" cy="1538842"/>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dirty="0">
                <a:solidFill>
                  <a:srgbClr val="92D050"/>
                </a:solidFill>
                <a:latin typeface="Arial"/>
                <a:ea typeface="Arial"/>
                <a:cs typeface="Arial"/>
                <a:sym typeface="Arial"/>
              </a:rPr>
              <a:t>Answer:</a:t>
            </a:r>
          </a:p>
          <a:p>
            <a:pPr marL="0" marR="0" lvl="0" indent="0" algn="just" rtl="0">
              <a:spcBef>
                <a:spcPts val="0"/>
              </a:spcBef>
              <a:spcAft>
                <a:spcPts val="0"/>
              </a:spcAft>
              <a:buNone/>
            </a:pPr>
            <a:endParaRPr lang="en-GB" dirty="0"/>
          </a:p>
          <a:p>
            <a:pPr marL="0" marR="0" lvl="0" indent="0" algn="just" rtl="0">
              <a:spcBef>
                <a:spcPts val="0"/>
              </a:spcBef>
              <a:spcAft>
                <a:spcPts val="0"/>
              </a:spcAft>
              <a:buNone/>
            </a:pPr>
            <a:r>
              <a:rPr lang="en-GB" sz="4000" b="1" dirty="0">
                <a:solidFill>
                  <a:schemeClr val="lt1"/>
                </a:solidFill>
                <a:latin typeface="Arial"/>
                <a:ea typeface="Arial"/>
                <a:cs typeface="Arial"/>
                <a:sym typeface="Wingdings" panose="05000000000000000000" pitchFamily="2" charset="2"/>
              </a:rPr>
              <a:t> </a:t>
            </a:r>
            <a:r>
              <a:rPr lang="en-GB" sz="4000" b="1" dirty="0">
                <a:solidFill>
                  <a:schemeClr val="lt1"/>
                </a:solidFill>
                <a:latin typeface="Arial"/>
                <a:ea typeface="Arial"/>
                <a:cs typeface="Arial"/>
                <a:sym typeface="Arial"/>
              </a:rPr>
              <a:t> Language used: </a:t>
            </a:r>
            <a:r>
              <a:rPr lang="en-GB" sz="4000" b="1" dirty="0">
                <a:solidFill>
                  <a:srgbClr val="92D050"/>
                </a:solidFill>
                <a:latin typeface="Arial"/>
                <a:ea typeface="Arial"/>
                <a:cs typeface="Arial"/>
                <a:sym typeface="Arial"/>
              </a:rPr>
              <a:t>IF, ELSE</a:t>
            </a:r>
            <a:endParaRPr dirty="0"/>
          </a:p>
        </p:txBody>
      </p:sp>
      <p:pic>
        <p:nvPicPr>
          <p:cNvPr id="662" name="Google Shape;662;p59" descr="Playbook with solid fill"/>
          <p:cNvPicPr preferRelativeResize="0"/>
          <p:nvPr/>
        </p:nvPicPr>
        <p:blipFill rotWithShape="1">
          <a:blip r:embed="rId4">
            <a:alphaModFix/>
          </a:blip>
          <a:srcRect/>
          <a:stretch/>
        </p:blipFill>
        <p:spPr>
          <a:xfrm>
            <a:off x="10888578" y="5625206"/>
            <a:ext cx="1134621" cy="1134621"/>
          </a:xfrm>
          <a:prstGeom prst="rect">
            <a:avLst/>
          </a:prstGeom>
          <a:noFill/>
          <a:ln>
            <a:noFill/>
          </a:ln>
        </p:spPr>
      </p:pic>
      <p:sp>
        <p:nvSpPr>
          <p:cNvPr id="663" name="Google Shape;663;p59"/>
          <p:cNvSpPr txBox="1"/>
          <p:nvPr/>
        </p:nvSpPr>
        <p:spPr>
          <a:xfrm>
            <a:off x="263662" y="246556"/>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10. </a:t>
            </a:r>
            <a:r>
              <a:rPr lang="en-GB" sz="5400" b="1">
                <a:solidFill>
                  <a:schemeClr val="lt1"/>
                </a:solidFill>
                <a:latin typeface="Arial"/>
                <a:ea typeface="Arial"/>
                <a:cs typeface="Arial"/>
                <a:sym typeface="Arial"/>
              </a:rPr>
              <a:t>The Sample Triage Protocol</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pic>
        <p:nvPicPr>
          <p:cNvPr id="668" name="Google Shape;668;p60"/>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669" name="Google Shape;669;p60"/>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670" name="Google Shape;670;p60"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671" name="Google Shape;671;p60"/>
          <p:cNvSpPr/>
          <p:nvPr/>
        </p:nvSpPr>
        <p:spPr>
          <a:xfrm>
            <a:off x="263662" y="1885562"/>
            <a:ext cx="11731774" cy="236988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chemeClr val="lt1"/>
                </a:solidFill>
                <a:latin typeface="Arial"/>
                <a:ea typeface="Arial"/>
                <a:cs typeface="Arial"/>
                <a:sym typeface="Arial"/>
              </a:rPr>
              <a:t>This sorting protocol is exactly how a computer makes decisions. The </a:t>
            </a:r>
            <a:r>
              <a:rPr lang="en-GB" sz="3200" b="1">
                <a:solidFill>
                  <a:srgbClr val="00B0F0"/>
                </a:solidFill>
                <a:latin typeface="Arial"/>
                <a:ea typeface="Arial"/>
                <a:cs typeface="Arial"/>
                <a:sym typeface="Arial"/>
              </a:rPr>
              <a:t>if/else</a:t>
            </a:r>
            <a:r>
              <a:rPr lang="en-GB" sz="3200" b="1">
                <a:solidFill>
                  <a:schemeClr val="lt1"/>
                </a:solidFill>
                <a:latin typeface="Arial"/>
                <a:ea typeface="Arial"/>
                <a:cs typeface="Arial"/>
                <a:sym typeface="Arial"/>
              </a:rPr>
              <a:t> structure is a way to give R a set of rules to follow.</a:t>
            </a:r>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 </a:t>
            </a:r>
            <a:endParaRPr/>
          </a:p>
        </p:txBody>
      </p:sp>
      <p:sp>
        <p:nvSpPr>
          <p:cNvPr id="672" name="Google Shape;672;p60"/>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10. </a:t>
            </a:r>
            <a:r>
              <a:rPr lang="en-GB" sz="5400" b="1">
                <a:solidFill>
                  <a:schemeClr val="lt1"/>
                </a:solidFill>
                <a:latin typeface="Arial"/>
                <a:ea typeface="Arial"/>
                <a:cs typeface="Arial"/>
                <a:sym typeface="Arial"/>
              </a:rPr>
              <a:t>The Sample Triage Protocol</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673" name="Google Shape;673;p60"/>
          <p:cNvPicPr preferRelativeResize="0"/>
          <p:nvPr/>
        </p:nvPicPr>
        <p:blipFill rotWithShape="1">
          <a:blip r:embed="rId5">
            <a:alphaModFix/>
          </a:blip>
          <a:srcRect/>
          <a:stretch/>
        </p:blipFill>
        <p:spPr>
          <a:xfrm>
            <a:off x="3654425" y="3184525"/>
            <a:ext cx="5238750" cy="33337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pic>
        <p:nvPicPr>
          <p:cNvPr id="139" name="Google Shape;139;p6"/>
          <p:cNvPicPr preferRelativeResize="0"/>
          <p:nvPr/>
        </p:nvPicPr>
        <p:blipFill rotWithShape="1">
          <a:blip r:embed="rId3">
            <a:alphaModFix/>
          </a:blip>
          <a:srcRect r="56463"/>
          <a:stretch/>
        </p:blipFill>
        <p:spPr>
          <a:xfrm flipH="1">
            <a:off x="-12702" y="0"/>
            <a:ext cx="12204702" cy="6857999"/>
          </a:xfrm>
          <a:prstGeom prst="rect">
            <a:avLst/>
          </a:prstGeom>
          <a:noFill/>
          <a:ln>
            <a:noFill/>
          </a:ln>
        </p:spPr>
      </p:pic>
      <p:sp>
        <p:nvSpPr>
          <p:cNvPr id="140" name="Google Shape;140;p6"/>
          <p:cNvSpPr/>
          <p:nvPr/>
        </p:nvSpPr>
        <p:spPr>
          <a:xfrm>
            <a:off x="701227" y="145855"/>
            <a:ext cx="11243123" cy="63470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Welcome Data Team!</a:t>
            </a:r>
            <a:endParaRPr/>
          </a:p>
          <a:p>
            <a:pPr marL="0" marR="0" lvl="0" indent="0" algn="ctr" rtl="0">
              <a:spcBef>
                <a:spcPts val="0"/>
              </a:spcBef>
              <a:spcAft>
                <a:spcPts val="0"/>
              </a:spcAft>
              <a:buClr>
                <a:schemeClr val="dk1"/>
              </a:buClr>
              <a:buSzPts val="3200"/>
              <a:buFont typeface="Calibri"/>
              <a:buNone/>
            </a:pPr>
            <a:endParaRPr sz="3200" b="1">
              <a:solidFill>
                <a:srgbClr val="FFE599"/>
              </a:solidFill>
              <a:latin typeface="Arial"/>
              <a:ea typeface="Arial"/>
              <a:cs typeface="Arial"/>
              <a:sym typeface="Arial"/>
            </a:endParaRPr>
          </a:p>
          <a:p>
            <a:pPr marL="914400" marR="0" lvl="2" indent="0" algn="just" rtl="0">
              <a:lnSpc>
                <a:spcPct val="150000"/>
              </a:lnSpc>
              <a:spcBef>
                <a:spcPts val="0"/>
              </a:spcBef>
              <a:spcAft>
                <a:spcPts val="0"/>
              </a:spcAft>
              <a:buNone/>
            </a:pPr>
            <a:r>
              <a:rPr lang="en-GB" sz="3600" b="0" i="0" u="none" strike="noStrike" cap="none">
                <a:solidFill>
                  <a:schemeClr val="lt1"/>
                </a:solidFill>
                <a:latin typeface="Arial"/>
                <a:ea typeface="Arial"/>
                <a:cs typeface="Arial"/>
                <a:sym typeface="Arial"/>
              </a:rPr>
              <a:t>Explain the situation</a:t>
            </a:r>
            <a:endParaRPr/>
          </a:p>
          <a:p>
            <a:pPr marL="914400" marR="0" lvl="2" indent="0" algn="just" rtl="0">
              <a:lnSpc>
                <a:spcPct val="150000"/>
              </a:lnSpc>
              <a:spcBef>
                <a:spcPts val="0"/>
              </a:spcBef>
              <a:spcAft>
                <a:spcPts val="0"/>
              </a:spcAft>
              <a:buNone/>
            </a:pPr>
            <a:r>
              <a:rPr lang="en-GB" sz="3600" b="0" i="0" u="none" strike="noStrike" cap="none">
                <a:solidFill>
                  <a:schemeClr val="lt1"/>
                </a:solidFill>
                <a:latin typeface="Arial"/>
                <a:ea typeface="Arial"/>
                <a:cs typeface="Arial"/>
                <a:sym typeface="Arial"/>
              </a:rPr>
              <a:t>Test your skills to solve it with a “Dry-Lab”</a:t>
            </a:r>
            <a:endParaRPr/>
          </a:p>
          <a:p>
            <a:pPr marL="914400" marR="0" lvl="2" indent="0" algn="just" rtl="0">
              <a:lnSpc>
                <a:spcPct val="150000"/>
              </a:lnSpc>
              <a:spcBef>
                <a:spcPts val="0"/>
              </a:spcBef>
              <a:spcAft>
                <a:spcPts val="0"/>
              </a:spcAft>
              <a:buNone/>
            </a:pPr>
            <a:endParaRPr sz="1800" b="0" i="0" u="none" strike="noStrike" cap="none">
              <a:solidFill>
                <a:schemeClr val="lt1"/>
              </a:solidFill>
              <a:latin typeface="Arial"/>
              <a:ea typeface="Arial"/>
              <a:cs typeface="Arial"/>
              <a:sym typeface="Arial"/>
            </a:endParaRPr>
          </a:p>
          <a:p>
            <a:pPr marL="914400" marR="0" lvl="2" indent="0" algn="just" rtl="0">
              <a:lnSpc>
                <a:spcPct val="150000"/>
              </a:lnSpc>
              <a:spcBef>
                <a:spcPts val="0"/>
              </a:spcBef>
              <a:spcAft>
                <a:spcPts val="0"/>
              </a:spcAft>
              <a:buNone/>
            </a:pPr>
            <a:r>
              <a:rPr lang="en-GB" sz="3600" b="0" i="0" u="none" strike="noStrike" cap="none">
                <a:solidFill>
                  <a:schemeClr val="lt1"/>
                </a:solidFill>
                <a:latin typeface="Arial"/>
                <a:ea typeface="Arial"/>
                <a:cs typeface="Arial"/>
                <a:sym typeface="Arial"/>
              </a:rPr>
              <a:t>Provide you the answer to the simulation</a:t>
            </a:r>
            <a:endParaRPr/>
          </a:p>
          <a:p>
            <a:pPr marL="914400" marR="0" lvl="2" indent="0" algn="just" rtl="0">
              <a:lnSpc>
                <a:spcPct val="150000"/>
              </a:lnSpc>
              <a:spcBef>
                <a:spcPts val="0"/>
              </a:spcBef>
              <a:spcAft>
                <a:spcPts val="0"/>
              </a:spcAft>
              <a:buNone/>
            </a:pPr>
            <a:r>
              <a:rPr lang="en-GB" sz="3600" b="0" i="0" u="none" strike="noStrike" cap="none">
                <a:solidFill>
                  <a:schemeClr val="lt1"/>
                </a:solidFill>
                <a:latin typeface="Arial"/>
                <a:ea typeface="Arial"/>
                <a:cs typeface="Arial"/>
                <a:sym typeface="Arial"/>
              </a:rPr>
              <a:t>Connect the simulation to the main concept</a:t>
            </a:r>
            <a:endParaRPr/>
          </a:p>
          <a:p>
            <a:pPr marL="914400" marR="0" lvl="2" indent="0" algn="just" rtl="0">
              <a:lnSpc>
                <a:spcPct val="150000"/>
              </a:lnSpc>
              <a:spcBef>
                <a:spcPts val="0"/>
              </a:spcBef>
              <a:spcAft>
                <a:spcPts val="0"/>
              </a:spcAft>
              <a:buNone/>
            </a:pPr>
            <a:r>
              <a:rPr lang="en-GB" sz="3600" b="0" i="0" u="none" strike="noStrike" cap="none">
                <a:solidFill>
                  <a:schemeClr val="lt1"/>
                </a:solidFill>
                <a:latin typeface="Arial"/>
                <a:ea typeface="Arial"/>
                <a:cs typeface="Arial"/>
                <a:sym typeface="Arial"/>
              </a:rPr>
              <a:t>Test your real skills on the computer</a:t>
            </a:r>
            <a:endParaRPr/>
          </a:p>
          <a:p>
            <a:pPr marL="742950" marR="0" lvl="0" indent="-514350" algn="just" rtl="0">
              <a:lnSpc>
                <a:spcPct val="150000"/>
              </a:lnSpc>
              <a:spcBef>
                <a:spcPts val="0"/>
              </a:spcBef>
              <a:spcAft>
                <a:spcPts val="0"/>
              </a:spcAft>
              <a:buClr>
                <a:schemeClr val="dk1"/>
              </a:buClr>
              <a:buSzPts val="3600"/>
              <a:buFont typeface="Calibri"/>
              <a:buNone/>
            </a:pPr>
            <a:endParaRPr sz="3600">
              <a:solidFill>
                <a:schemeClr val="lt1"/>
              </a:solidFill>
              <a:latin typeface="Arial"/>
              <a:ea typeface="Arial"/>
              <a:cs typeface="Arial"/>
              <a:sym typeface="Arial"/>
            </a:endParaRPr>
          </a:p>
          <a:p>
            <a:pPr marL="342900" marR="0" lvl="0" indent="-241300" algn="just" rtl="0">
              <a:lnSpc>
                <a:spcPct val="150000"/>
              </a:lnSpc>
              <a:spcBef>
                <a:spcPts val="0"/>
              </a:spcBef>
              <a:spcAft>
                <a:spcPts val="0"/>
              </a:spcAft>
              <a:buClr>
                <a:schemeClr val="dk1"/>
              </a:buClr>
              <a:buSzPts val="1600"/>
              <a:buFont typeface="Calibri"/>
              <a:buNone/>
            </a:pPr>
            <a:endParaRPr sz="1600" b="1" i="1">
              <a:solidFill>
                <a:schemeClr val="lt1"/>
              </a:solidFill>
              <a:latin typeface="Arial"/>
              <a:ea typeface="Arial"/>
              <a:cs typeface="Arial"/>
              <a:sym typeface="Arial"/>
            </a:endParaRPr>
          </a:p>
          <a:p>
            <a:pPr marL="0" marR="0" lvl="0" indent="0" algn="l" rtl="0">
              <a:lnSpc>
                <a:spcPct val="150000"/>
              </a:lnSpc>
              <a:spcBef>
                <a:spcPts val="0"/>
              </a:spcBef>
              <a:spcAft>
                <a:spcPts val="0"/>
              </a:spcAft>
              <a:buNone/>
            </a:pPr>
            <a:endParaRPr sz="2800">
              <a:solidFill>
                <a:schemeClr val="lt1"/>
              </a:solidFill>
              <a:latin typeface="Arial"/>
              <a:ea typeface="Arial"/>
              <a:cs typeface="Arial"/>
              <a:sym typeface="Arial"/>
            </a:endParaRPr>
          </a:p>
        </p:txBody>
      </p:sp>
      <p:pic>
        <p:nvPicPr>
          <p:cNvPr id="141" name="Google Shape;141;p6"/>
          <p:cNvPicPr preferRelativeResize="0"/>
          <p:nvPr/>
        </p:nvPicPr>
        <p:blipFill rotWithShape="1">
          <a:blip r:embed="rId4">
            <a:alphaModFix/>
          </a:blip>
          <a:srcRect/>
          <a:stretch/>
        </p:blipFill>
        <p:spPr>
          <a:xfrm>
            <a:off x="10250658" y="5120824"/>
            <a:ext cx="1755605" cy="1463005"/>
          </a:xfrm>
          <a:prstGeom prst="rect">
            <a:avLst/>
          </a:prstGeom>
          <a:noFill/>
          <a:ln>
            <a:noFill/>
          </a:ln>
        </p:spPr>
      </p:pic>
      <p:grpSp>
        <p:nvGrpSpPr>
          <p:cNvPr id="142" name="Google Shape;142;p6"/>
          <p:cNvGrpSpPr/>
          <p:nvPr/>
        </p:nvGrpSpPr>
        <p:grpSpPr>
          <a:xfrm>
            <a:off x="8033041" y="779406"/>
            <a:ext cx="4035135" cy="1425610"/>
            <a:chOff x="8033041" y="779406"/>
            <a:chExt cx="4035135" cy="1425610"/>
          </a:xfrm>
        </p:grpSpPr>
        <p:sp>
          <p:nvSpPr>
            <p:cNvPr id="143" name="Google Shape;143;p6"/>
            <p:cNvSpPr/>
            <p:nvPr/>
          </p:nvSpPr>
          <p:spPr>
            <a:xfrm>
              <a:off x="8234801" y="941263"/>
              <a:ext cx="3558988"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5400" b="1">
                  <a:solidFill>
                    <a:schemeClr val="lt1"/>
                  </a:solidFill>
                  <a:latin typeface="Calibri"/>
                  <a:ea typeface="Calibri"/>
                  <a:cs typeface="Calibri"/>
                  <a:sym typeface="Calibri"/>
                </a:rPr>
                <a:t>10 Modules</a:t>
              </a:r>
              <a:endParaRPr/>
            </a:p>
          </p:txBody>
        </p:sp>
        <p:sp>
          <p:nvSpPr>
            <p:cNvPr id="144" name="Google Shape;144;p6"/>
            <p:cNvSpPr/>
            <p:nvPr/>
          </p:nvSpPr>
          <p:spPr>
            <a:xfrm rot="156749">
              <a:off x="8059354" y="869521"/>
              <a:ext cx="3982509" cy="1245379"/>
            </a:xfrm>
            <a:custGeom>
              <a:avLst/>
              <a:gdLst/>
              <a:ahLst/>
              <a:cxnLst/>
              <a:rect l="l" t="t" r="r" b="b"/>
              <a:pathLst>
                <a:path w="4365080" h="1497821" extrusionOk="0">
                  <a:moveTo>
                    <a:pt x="2176148" y="0"/>
                  </a:moveTo>
                  <a:cubicBezTo>
                    <a:pt x="1718169" y="10178"/>
                    <a:pt x="1615643" y="7246"/>
                    <a:pt x="992477" y="84148"/>
                  </a:cubicBezTo>
                  <a:cubicBezTo>
                    <a:pt x="861432" y="100320"/>
                    <a:pt x="734426" y="140246"/>
                    <a:pt x="605400" y="168295"/>
                  </a:cubicBezTo>
                  <a:cubicBezTo>
                    <a:pt x="428773" y="256608"/>
                    <a:pt x="386867" y="268209"/>
                    <a:pt x="207103" y="420736"/>
                  </a:cubicBezTo>
                  <a:cubicBezTo>
                    <a:pt x="161632" y="459317"/>
                    <a:pt x="128566" y="510493"/>
                    <a:pt x="89297" y="555372"/>
                  </a:cubicBezTo>
                  <a:cubicBezTo>
                    <a:pt x="64988" y="630170"/>
                    <a:pt x="30037" y="702313"/>
                    <a:pt x="16369" y="779765"/>
                  </a:cubicBezTo>
                  <a:cubicBezTo>
                    <a:pt x="1731" y="862713"/>
                    <a:pt x="-5661" y="948673"/>
                    <a:pt x="5149" y="1032206"/>
                  </a:cubicBezTo>
                  <a:cubicBezTo>
                    <a:pt x="15243" y="1110204"/>
                    <a:pt x="36680" y="1189727"/>
                    <a:pt x="78077" y="1256599"/>
                  </a:cubicBezTo>
                  <a:cubicBezTo>
                    <a:pt x="112243" y="1311791"/>
                    <a:pt x="168940" y="1351138"/>
                    <a:pt x="223932" y="1385625"/>
                  </a:cubicBezTo>
                  <a:cubicBezTo>
                    <a:pt x="463454" y="1535834"/>
                    <a:pt x="739839" y="1482539"/>
                    <a:pt x="1014916" y="1497821"/>
                  </a:cubicBezTo>
                  <a:lnTo>
                    <a:pt x="2748349" y="1492211"/>
                  </a:lnTo>
                  <a:cubicBezTo>
                    <a:pt x="2836720" y="1490722"/>
                    <a:pt x="2927446" y="1489859"/>
                    <a:pt x="3012011" y="1464162"/>
                  </a:cubicBezTo>
                  <a:cubicBezTo>
                    <a:pt x="3513768" y="1311694"/>
                    <a:pt x="3666316" y="1229619"/>
                    <a:pt x="4061046" y="1043426"/>
                  </a:cubicBezTo>
                  <a:cubicBezTo>
                    <a:pt x="4083485" y="1015377"/>
                    <a:pt x="4103922" y="985601"/>
                    <a:pt x="4128364" y="959279"/>
                  </a:cubicBezTo>
                  <a:cubicBezTo>
                    <a:pt x="4176949" y="906957"/>
                    <a:pt x="4243793" y="869454"/>
                    <a:pt x="4279829" y="807814"/>
                  </a:cubicBezTo>
                  <a:cubicBezTo>
                    <a:pt x="4317164" y="743952"/>
                    <a:pt x="4320968" y="665699"/>
                    <a:pt x="4341537" y="594641"/>
                  </a:cubicBezTo>
                  <a:cubicBezTo>
                    <a:pt x="4345277" y="529193"/>
                    <a:pt x="4384527" y="455639"/>
                    <a:pt x="4352757" y="398297"/>
                  </a:cubicBezTo>
                  <a:cubicBezTo>
                    <a:pt x="4300148" y="303344"/>
                    <a:pt x="4201202" y="240699"/>
                    <a:pt x="4111535" y="179514"/>
                  </a:cubicBezTo>
                  <a:cubicBezTo>
                    <a:pt x="3827334" y="-14411"/>
                    <a:pt x="3555831" y="62258"/>
                    <a:pt x="3202745" y="50489"/>
                  </a:cubicBezTo>
                  <a:lnTo>
                    <a:pt x="2473468" y="56098"/>
                  </a:lnTo>
                  <a:cubicBezTo>
                    <a:pt x="2274086" y="65441"/>
                    <a:pt x="2161980" y="80343"/>
                    <a:pt x="2006453" y="106546"/>
                  </a:cubicBezTo>
                  <a:cubicBezTo>
                    <a:pt x="1817891" y="138315"/>
                    <a:pt x="1708663" y="192604"/>
                    <a:pt x="1441262" y="230003"/>
                  </a:cubicBezTo>
                </a:path>
              </a:pathLst>
            </a:custGeom>
            <a:noFill/>
            <a:ln w="76200" cap="flat" cmpd="sng">
              <a:solidFill>
                <a:schemeClr val="lt1"/>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45" name="Google Shape;145;p6"/>
          <p:cNvGrpSpPr/>
          <p:nvPr/>
        </p:nvGrpSpPr>
        <p:grpSpPr>
          <a:xfrm>
            <a:off x="573339" y="1690688"/>
            <a:ext cx="823935" cy="4384700"/>
            <a:chOff x="214311" y="1810458"/>
            <a:chExt cx="823935" cy="4384700"/>
          </a:xfrm>
        </p:grpSpPr>
        <p:pic>
          <p:nvPicPr>
            <p:cNvPr id="146" name="Google Shape;146;p6" descr="Laptop with solid fill"/>
            <p:cNvPicPr preferRelativeResize="0"/>
            <p:nvPr/>
          </p:nvPicPr>
          <p:blipFill rotWithShape="1">
            <a:blip r:embed="rId5">
              <a:alphaModFix/>
            </a:blip>
            <a:srcRect/>
            <a:stretch/>
          </p:blipFill>
          <p:spPr>
            <a:xfrm>
              <a:off x="253647" y="5410559"/>
              <a:ext cx="784599" cy="784599"/>
            </a:xfrm>
            <a:prstGeom prst="rect">
              <a:avLst/>
            </a:prstGeom>
            <a:noFill/>
            <a:ln>
              <a:noFill/>
            </a:ln>
          </p:spPr>
        </p:pic>
        <p:pic>
          <p:nvPicPr>
            <p:cNvPr id="147" name="Google Shape;147;p6" descr="Send with solid fill"/>
            <p:cNvPicPr preferRelativeResize="0"/>
            <p:nvPr/>
          </p:nvPicPr>
          <p:blipFill rotWithShape="1">
            <a:blip r:embed="rId6">
              <a:alphaModFix/>
            </a:blip>
            <a:srcRect/>
            <a:stretch/>
          </p:blipFill>
          <p:spPr>
            <a:xfrm>
              <a:off x="214311" y="2588895"/>
              <a:ext cx="784599" cy="784599"/>
            </a:xfrm>
            <a:prstGeom prst="rect">
              <a:avLst/>
            </a:prstGeom>
            <a:noFill/>
            <a:ln>
              <a:noFill/>
            </a:ln>
          </p:spPr>
        </p:pic>
        <p:pic>
          <p:nvPicPr>
            <p:cNvPr id="148" name="Google Shape;148;p6" descr="Teacher with solid fill"/>
            <p:cNvPicPr preferRelativeResize="0"/>
            <p:nvPr/>
          </p:nvPicPr>
          <p:blipFill rotWithShape="1">
            <a:blip r:embed="rId7">
              <a:alphaModFix/>
            </a:blip>
            <a:srcRect/>
            <a:stretch/>
          </p:blipFill>
          <p:spPr>
            <a:xfrm>
              <a:off x="215648" y="4632123"/>
              <a:ext cx="784599" cy="784599"/>
            </a:xfrm>
            <a:prstGeom prst="rect">
              <a:avLst/>
            </a:prstGeom>
            <a:noFill/>
            <a:ln>
              <a:noFill/>
            </a:ln>
          </p:spPr>
        </p:pic>
        <p:pic>
          <p:nvPicPr>
            <p:cNvPr id="149" name="Google Shape;149;p6" descr="Warning with solid fill"/>
            <p:cNvPicPr preferRelativeResize="0"/>
            <p:nvPr/>
          </p:nvPicPr>
          <p:blipFill rotWithShape="1">
            <a:blip r:embed="rId8">
              <a:alphaModFix/>
            </a:blip>
            <a:srcRect/>
            <a:stretch/>
          </p:blipFill>
          <p:spPr>
            <a:xfrm>
              <a:off x="359028" y="1810458"/>
              <a:ext cx="673221" cy="673221"/>
            </a:xfrm>
            <a:prstGeom prst="rect">
              <a:avLst/>
            </a:prstGeom>
            <a:noFill/>
            <a:ln>
              <a:noFill/>
            </a:ln>
          </p:spPr>
        </p:pic>
        <p:pic>
          <p:nvPicPr>
            <p:cNvPr id="150" name="Google Shape;150;p6" descr="Playbook with solid fill"/>
            <p:cNvPicPr preferRelativeResize="0"/>
            <p:nvPr/>
          </p:nvPicPr>
          <p:blipFill rotWithShape="1">
            <a:blip r:embed="rId9">
              <a:alphaModFix/>
            </a:blip>
            <a:srcRect/>
            <a:stretch/>
          </p:blipFill>
          <p:spPr>
            <a:xfrm>
              <a:off x="247650" y="3754384"/>
              <a:ext cx="784599" cy="784599"/>
            </a:xfrm>
            <a:prstGeom prst="rect">
              <a:avLst/>
            </a:prstGeom>
            <a:noFill/>
            <a:ln>
              <a:noFill/>
            </a:ln>
          </p:spPr>
        </p:pic>
      </p:grpSp>
      <p:sp>
        <p:nvSpPr>
          <p:cNvPr id="151" name="Google Shape;151;p6"/>
          <p:cNvSpPr txBox="1"/>
          <p:nvPr/>
        </p:nvSpPr>
        <p:spPr>
          <a:xfrm>
            <a:off x="3173987" y="3092726"/>
            <a:ext cx="4975145"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a:solidFill>
                  <a:srgbClr val="FFD966"/>
                </a:solidFill>
                <a:latin typeface="Calibri"/>
                <a:ea typeface="Calibri"/>
                <a:cs typeface="Calibri"/>
                <a:sym typeface="Calibri"/>
              </a:rPr>
              <a:t>GROUPS OF 3 RESEARCHERS</a:t>
            </a:r>
            <a:endParaRPr/>
          </a:p>
        </p:txBody>
      </p:sp>
      <p:sp>
        <p:nvSpPr>
          <p:cNvPr id="152" name="Google Shape;152;p6"/>
          <p:cNvSpPr txBox="1"/>
          <p:nvPr/>
        </p:nvSpPr>
        <p:spPr>
          <a:xfrm>
            <a:off x="2859837" y="5999054"/>
            <a:ext cx="7443598"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dirty="0">
                <a:solidFill>
                  <a:srgbClr val="FFD966"/>
                </a:solidFill>
                <a:latin typeface="Calibri"/>
                <a:ea typeface="Calibri"/>
                <a:cs typeface="Calibri"/>
                <a:sym typeface="Calibri"/>
              </a:rPr>
              <a:t>INDIVIDUALLY, BUT COMMUNICATING</a:t>
            </a:r>
            <a:endParaRPr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pic>
        <p:nvPicPr>
          <p:cNvPr id="678" name="Google Shape;678;p61"/>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679" name="Google Shape;679;p61"/>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680" name="Google Shape;680;p61"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681" name="Google Shape;681;p61"/>
          <p:cNvSpPr/>
          <p:nvPr/>
        </p:nvSpPr>
        <p:spPr>
          <a:xfrm>
            <a:off x="263662" y="1885562"/>
            <a:ext cx="11731774" cy="507831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chemeClr val="lt1"/>
                </a:solidFill>
                <a:latin typeface="Arial"/>
                <a:ea typeface="Arial"/>
                <a:cs typeface="Arial"/>
                <a:sym typeface="Arial"/>
              </a:rPr>
              <a:t>What is the difference between if, else if, and else?</a:t>
            </a:r>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  </a:t>
            </a:r>
            <a:r>
              <a:rPr lang="en-GB" sz="3200" b="1">
                <a:solidFill>
                  <a:srgbClr val="92D050"/>
                </a:solidFill>
                <a:latin typeface="Arial"/>
                <a:ea typeface="Arial"/>
                <a:cs typeface="Arial"/>
                <a:sym typeface="Arial"/>
              </a:rPr>
              <a:t>if</a:t>
            </a:r>
            <a:r>
              <a:rPr lang="en-GB" sz="3200" b="1">
                <a:solidFill>
                  <a:schemeClr val="lt1"/>
                </a:solidFill>
                <a:latin typeface="Arial"/>
                <a:ea typeface="Arial"/>
                <a:cs typeface="Arial"/>
                <a:sym typeface="Arial"/>
              </a:rPr>
              <a:t>: checks the first condition</a:t>
            </a:r>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  </a:t>
            </a:r>
            <a:r>
              <a:rPr lang="en-GB" sz="3200" b="1">
                <a:solidFill>
                  <a:srgbClr val="92D050"/>
                </a:solidFill>
                <a:latin typeface="Arial"/>
                <a:ea typeface="Arial"/>
                <a:cs typeface="Arial"/>
                <a:sym typeface="Arial"/>
              </a:rPr>
              <a:t>else if</a:t>
            </a:r>
            <a:r>
              <a:rPr lang="en-GB" sz="3200" b="1">
                <a:solidFill>
                  <a:schemeClr val="lt1"/>
                </a:solidFill>
                <a:latin typeface="Arial"/>
                <a:ea typeface="Arial"/>
                <a:cs typeface="Arial"/>
                <a:sym typeface="Arial"/>
              </a:rPr>
              <a:t>: checks another condition if the previous one was false</a:t>
            </a:r>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  </a:t>
            </a:r>
            <a:r>
              <a:rPr lang="en-GB" sz="3200" b="1">
                <a:solidFill>
                  <a:srgbClr val="92D050"/>
                </a:solidFill>
                <a:latin typeface="Arial"/>
                <a:ea typeface="Arial"/>
                <a:cs typeface="Arial"/>
                <a:sym typeface="Arial"/>
              </a:rPr>
              <a:t>else</a:t>
            </a:r>
            <a:r>
              <a:rPr lang="en-GB" sz="3200" b="1">
                <a:solidFill>
                  <a:schemeClr val="lt1"/>
                </a:solidFill>
                <a:latin typeface="Arial"/>
                <a:ea typeface="Arial"/>
                <a:cs typeface="Arial"/>
                <a:sym typeface="Arial"/>
              </a:rPr>
              <a:t>: runs if no condition above was true</a:t>
            </a:r>
            <a:endParaRPr/>
          </a:p>
          <a:p>
            <a:pPr marL="0" marR="0" lvl="0" indent="0" algn="just" rtl="0">
              <a:spcBef>
                <a:spcPts val="2400"/>
              </a:spcBef>
              <a:spcAft>
                <a:spcPts val="0"/>
              </a:spcAft>
              <a:buNone/>
            </a:pPr>
            <a:endParaRPr sz="3200" b="1">
              <a:solidFill>
                <a:schemeClr val="lt1"/>
              </a:solidFill>
              <a:latin typeface="Arial"/>
              <a:ea typeface="Arial"/>
              <a:cs typeface="Arial"/>
              <a:sym typeface="Arial"/>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 </a:t>
            </a:r>
            <a:endParaRPr/>
          </a:p>
        </p:txBody>
      </p:sp>
      <p:sp>
        <p:nvSpPr>
          <p:cNvPr id="682" name="Google Shape;682;p61"/>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10. </a:t>
            </a:r>
            <a:r>
              <a:rPr lang="en-GB" sz="5400" b="1">
                <a:solidFill>
                  <a:schemeClr val="lt1"/>
                </a:solidFill>
                <a:latin typeface="Arial"/>
                <a:ea typeface="Arial"/>
                <a:cs typeface="Arial"/>
                <a:sym typeface="Arial"/>
              </a:rPr>
              <a:t>The Sample Triage Protocol</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86"/>
        <p:cNvGrpSpPr/>
        <p:nvPr/>
      </p:nvGrpSpPr>
      <p:grpSpPr>
        <a:xfrm>
          <a:off x="0" y="0"/>
          <a:ext cx="0" cy="0"/>
          <a:chOff x="0" y="0"/>
          <a:chExt cx="0" cy="0"/>
        </a:xfrm>
      </p:grpSpPr>
      <p:pic>
        <p:nvPicPr>
          <p:cNvPr id="687" name="Google Shape;687;p62"/>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688" name="Google Shape;688;p62"/>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689" name="Google Shape;689;p62"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690" name="Google Shape;690;p62"/>
          <p:cNvSpPr/>
          <p:nvPr/>
        </p:nvSpPr>
        <p:spPr>
          <a:xfrm>
            <a:off x="263662" y="1885562"/>
            <a:ext cx="11731774"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chemeClr val="lt1"/>
                </a:solidFill>
                <a:latin typeface="Arial"/>
                <a:ea typeface="Arial"/>
                <a:cs typeface="Arial"/>
                <a:sym typeface="Arial"/>
              </a:rPr>
              <a:t> </a:t>
            </a:r>
            <a:endParaRPr/>
          </a:p>
        </p:txBody>
      </p:sp>
      <p:sp>
        <p:nvSpPr>
          <p:cNvPr id="691" name="Google Shape;691;p62"/>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10. </a:t>
            </a:r>
            <a:r>
              <a:rPr lang="en-GB" sz="5400" b="1">
                <a:solidFill>
                  <a:schemeClr val="lt1"/>
                </a:solidFill>
                <a:latin typeface="Arial"/>
                <a:ea typeface="Arial"/>
                <a:cs typeface="Arial"/>
                <a:sym typeface="Arial"/>
              </a:rPr>
              <a:t>The Sample Triage Protocol</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
        <p:nvSpPr>
          <p:cNvPr id="692" name="Google Shape;692;p62"/>
          <p:cNvSpPr/>
          <p:nvPr/>
        </p:nvSpPr>
        <p:spPr>
          <a:xfrm>
            <a:off x="-291294" y="2036307"/>
            <a:ext cx="8390942" cy="3539430"/>
          </a:xfrm>
          <a:prstGeom prst="rect">
            <a:avLst/>
          </a:prstGeom>
          <a:noFill/>
          <a:ln>
            <a:noFill/>
          </a:ln>
        </p:spPr>
        <p:txBody>
          <a:bodyPr spcFirstLastPara="1" wrap="square" lIns="91425" tIns="45700" rIns="91425" bIns="45700" anchor="t" anchorCtr="0">
            <a:spAutoFit/>
          </a:bodyPr>
          <a:lstStyle/>
          <a:p>
            <a:pPr marL="457200" marR="0" lvl="1" indent="0" algn="l" rtl="0">
              <a:spcBef>
                <a:spcPts val="0"/>
              </a:spcBef>
              <a:spcAft>
                <a:spcPts val="0"/>
              </a:spcAft>
              <a:buNone/>
            </a:pPr>
            <a:r>
              <a:rPr lang="en-GB" sz="2800" b="1" i="0" u="none" strike="noStrike" cap="none">
                <a:solidFill>
                  <a:schemeClr val="lt1"/>
                </a:solidFill>
                <a:latin typeface="Arial"/>
                <a:ea typeface="Arial"/>
                <a:cs typeface="Arial"/>
                <a:sym typeface="Arial"/>
              </a:rPr>
              <a:t>How do logical operators work in R?</a:t>
            </a:r>
            <a:endParaRPr/>
          </a:p>
          <a:p>
            <a:pPr marL="914400" marR="0" lvl="2" indent="0" algn="l" rtl="0">
              <a:spcBef>
                <a:spcPts val="0"/>
              </a:spcBef>
              <a:spcAft>
                <a:spcPts val="0"/>
              </a:spcAft>
              <a:buNone/>
            </a:pPr>
            <a:endParaRPr sz="2800" b="1" i="0" u="none" strike="noStrike" cap="none">
              <a:solidFill>
                <a:schemeClr val="lt1"/>
              </a:solidFill>
              <a:latin typeface="Arial"/>
              <a:ea typeface="Arial"/>
              <a:cs typeface="Arial"/>
              <a:sym typeface="Arial"/>
            </a:endParaRPr>
          </a:p>
          <a:p>
            <a:pPr marL="914400" marR="0" lvl="2" indent="0" algn="l" rtl="0">
              <a:spcBef>
                <a:spcPts val="0"/>
              </a:spcBef>
              <a:spcAft>
                <a:spcPts val="0"/>
              </a:spcAft>
              <a:buNone/>
            </a:pPr>
            <a:r>
              <a:rPr lang="en-GB" sz="2800" b="1" i="0" u="none" strike="noStrike" cap="none">
                <a:solidFill>
                  <a:srgbClr val="FFFF00"/>
                </a:solidFill>
                <a:latin typeface="Arial"/>
                <a:ea typeface="Arial"/>
                <a:cs typeface="Arial"/>
                <a:sym typeface="Arial"/>
              </a:rPr>
              <a:t>&amp;</a:t>
            </a:r>
            <a:r>
              <a:rPr lang="en-GB" sz="2800" b="1" i="0" u="none" strike="noStrike" cap="none">
                <a:solidFill>
                  <a:schemeClr val="lt1"/>
                </a:solidFill>
                <a:latin typeface="Arial"/>
                <a:ea typeface="Arial"/>
                <a:cs typeface="Arial"/>
                <a:sym typeface="Arial"/>
              </a:rPr>
              <a:t>  AND – both conditions must be TRUE</a:t>
            </a:r>
            <a:endParaRPr/>
          </a:p>
          <a:p>
            <a:pPr marL="914400" marR="0" lvl="2" indent="0" algn="l" rtl="0">
              <a:spcBef>
                <a:spcPts val="0"/>
              </a:spcBef>
              <a:spcAft>
                <a:spcPts val="0"/>
              </a:spcAft>
              <a:buNone/>
            </a:pPr>
            <a:endParaRPr sz="2800" b="1" i="0" u="none" strike="noStrike" cap="none">
              <a:solidFill>
                <a:schemeClr val="lt1"/>
              </a:solidFill>
              <a:latin typeface="Arial"/>
              <a:ea typeface="Arial"/>
              <a:cs typeface="Arial"/>
              <a:sym typeface="Arial"/>
            </a:endParaRPr>
          </a:p>
          <a:p>
            <a:pPr marL="914400" marR="0" lvl="2" indent="0" algn="l" rtl="0">
              <a:spcBef>
                <a:spcPts val="0"/>
              </a:spcBef>
              <a:spcAft>
                <a:spcPts val="0"/>
              </a:spcAft>
              <a:buNone/>
            </a:pPr>
            <a:r>
              <a:rPr lang="en-GB" sz="2800" b="1" i="0" u="none" strike="noStrike" cap="none">
                <a:solidFill>
                  <a:srgbClr val="FFFF00"/>
                </a:solidFill>
                <a:latin typeface="Arial"/>
                <a:ea typeface="Arial"/>
                <a:cs typeface="Arial"/>
                <a:sym typeface="Arial"/>
              </a:rPr>
              <a:t>|</a:t>
            </a:r>
            <a:r>
              <a:rPr lang="en-GB" sz="2800" b="1" i="0" u="none" strike="noStrike" cap="none">
                <a:solidFill>
                  <a:schemeClr val="lt1"/>
                </a:solidFill>
                <a:latin typeface="Arial"/>
                <a:ea typeface="Arial"/>
                <a:cs typeface="Arial"/>
                <a:sym typeface="Arial"/>
              </a:rPr>
              <a:t>  OR – at least one condition must be TRUE</a:t>
            </a:r>
            <a:endParaRPr/>
          </a:p>
          <a:p>
            <a:pPr marL="914400" marR="0" lvl="2" indent="0" algn="l" rtl="0">
              <a:spcBef>
                <a:spcPts val="0"/>
              </a:spcBef>
              <a:spcAft>
                <a:spcPts val="0"/>
              </a:spcAft>
              <a:buNone/>
            </a:pPr>
            <a:endParaRPr sz="2800" b="1" i="0" u="none" strike="noStrike" cap="none">
              <a:solidFill>
                <a:schemeClr val="lt1"/>
              </a:solidFill>
              <a:latin typeface="Arial"/>
              <a:ea typeface="Arial"/>
              <a:cs typeface="Arial"/>
              <a:sym typeface="Arial"/>
            </a:endParaRPr>
          </a:p>
          <a:p>
            <a:pPr marL="914400" marR="0" lvl="2" indent="0" algn="l" rtl="0">
              <a:spcBef>
                <a:spcPts val="0"/>
              </a:spcBef>
              <a:spcAft>
                <a:spcPts val="0"/>
              </a:spcAft>
              <a:buNone/>
            </a:pPr>
            <a:r>
              <a:rPr lang="en-GB" sz="2800" b="1" i="0" u="none" strike="noStrike" cap="none">
                <a:solidFill>
                  <a:srgbClr val="FFFF00"/>
                </a:solidFill>
                <a:latin typeface="Arial"/>
                <a:ea typeface="Arial"/>
                <a:cs typeface="Arial"/>
                <a:sym typeface="Arial"/>
              </a:rPr>
              <a:t>!</a:t>
            </a:r>
            <a:r>
              <a:rPr lang="en-GB" sz="2800" b="1" i="0" u="none" strike="noStrike" cap="none">
                <a:solidFill>
                  <a:schemeClr val="lt1"/>
                </a:solidFill>
                <a:latin typeface="Arial"/>
                <a:ea typeface="Arial"/>
                <a:cs typeface="Arial"/>
                <a:sym typeface="Arial"/>
              </a:rPr>
              <a:t>  NOT – inverts the logical value</a:t>
            </a:r>
            <a:endParaRPr/>
          </a:p>
        </p:txBody>
      </p:sp>
      <p:sp>
        <p:nvSpPr>
          <p:cNvPr id="693" name="Google Shape;693;p62"/>
          <p:cNvSpPr/>
          <p:nvPr/>
        </p:nvSpPr>
        <p:spPr>
          <a:xfrm>
            <a:off x="7854711" y="2866920"/>
            <a:ext cx="4197589" cy="26776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a:solidFill>
                  <a:schemeClr val="lt1"/>
                </a:solidFill>
                <a:latin typeface="Arial"/>
                <a:ea typeface="Arial"/>
                <a:cs typeface="Arial"/>
                <a:sym typeface="Arial"/>
              </a:rPr>
              <a:t>x &lt;- 5</a:t>
            </a:r>
            <a:endParaRPr/>
          </a:p>
          <a:p>
            <a:pPr marL="0" marR="0" lvl="0" indent="0" algn="l" rtl="0">
              <a:spcBef>
                <a:spcPts val="0"/>
              </a:spcBef>
              <a:spcAft>
                <a:spcPts val="0"/>
              </a:spcAft>
              <a:buNone/>
            </a:pPr>
            <a:endParaRPr sz="2800" b="1">
              <a:solidFill>
                <a:schemeClr val="lt1"/>
              </a:solidFill>
              <a:latin typeface="Arial"/>
              <a:ea typeface="Arial"/>
              <a:cs typeface="Arial"/>
              <a:sym typeface="Arial"/>
            </a:endParaRPr>
          </a:p>
          <a:p>
            <a:pPr marL="0" marR="0" lvl="0" indent="0" algn="l" rtl="0">
              <a:spcBef>
                <a:spcPts val="0"/>
              </a:spcBef>
              <a:spcAft>
                <a:spcPts val="0"/>
              </a:spcAft>
              <a:buNone/>
            </a:pPr>
            <a:r>
              <a:rPr lang="en-GB" sz="2800" b="1">
                <a:solidFill>
                  <a:schemeClr val="lt1"/>
                </a:solidFill>
                <a:latin typeface="Arial"/>
                <a:ea typeface="Arial"/>
                <a:cs typeface="Arial"/>
                <a:sym typeface="Arial"/>
              </a:rPr>
              <a:t>x &gt; 3 &amp; x &lt; 10  # TRUE</a:t>
            </a:r>
            <a:endParaRPr/>
          </a:p>
          <a:p>
            <a:pPr marL="0" marR="0" lvl="0" indent="0" algn="l" rtl="0">
              <a:spcBef>
                <a:spcPts val="0"/>
              </a:spcBef>
              <a:spcAft>
                <a:spcPts val="0"/>
              </a:spcAft>
              <a:buNone/>
            </a:pPr>
            <a:r>
              <a:rPr lang="en-GB" sz="2800" b="1">
                <a:solidFill>
                  <a:schemeClr val="lt1"/>
                </a:solidFill>
                <a:latin typeface="Arial"/>
                <a:ea typeface="Arial"/>
                <a:cs typeface="Arial"/>
                <a:sym typeface="Arial"/>
              </a:rPr>
              <a:t>x &gt; 3 | x &gt; 10   # TRUE</a:t>
            </a:r>
            <a:endParaRPr/>
          </a:p>
          <a:p>
            <a:pPr marL="0" marR="0" lvl="0" indent="0" algn="l" rtl="0">
              <a:spcBef>
                <a:spcPts val="0"/>
              </a:spcBef>
              <a:spcAft>
                <a:spcPts val="0"/>
              </a:spcAft>
              <a:buNone/>
            </a:pPr>
            <a:endParaRPr sz="2800" b="1">
              <a:solidFill>
                <a:schemeClr val="lt1"/>
              </a:solidFill>
              <a:latin typeface="Arial"/>
              <a:ea typeface="Arial"/>
              <a:cs typeface="Arial"/>
              <a:sym typeface="Arial"/>
            </a:endParaRPr>
          </a:p>
          <a:p>
            <a:pPr marL="0" marR="0" lvl="0" indent="0" algn="l" rtl="0">
              <a:spcBef>
                <a:spcPts val="0"/>
              </a:spcBef>
              <a:spcAft>
                <a:spcPts val="0"/>
              </a:spcAft>
              <a:buNone/>
            </a:pPr>
            <a:r>
              <a:rPr lang="en-GB" sz="2800" b="1">
                <a:solidFill>
                  <a:schemeClr val="lt1"/>
                </a:solidFill>
                <a:latin typeface="Arial"/>
                <a:ea typeface="Arial"/>
                <a:cs typeface="Arial"/>
                <a:sym typeface="Arial"/>
              </a:rPr>
              <a:t>!(x &gt; 3)             # FALSE</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pic>
        <p:nvPicPr>
          <p:cNvPr id="698" name="Google Shape;698;p63"/>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699" name="Google Shape;699;p63"/>
          <p:cNvSpPr/>
          <p:nvPr/>
        </p:nvSpPr>
        <p:spPr>
          <a:xfrm>
            <a:off x="337948" y="10246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FD89CA"/>
                </a:solidFill>
                <a:latin typeface="Arial"/>
                <a:ea typeface="Arial"/>
                <a:cs typeface="Arial"/>
                <a:sym typeface="Arial"/>
              </a:rPr>
              <a:t>Exercise in R!</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700" name="Google Shape;700;p63"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701" name="Google Shape;701;p63"/>
          <p:cNvPicPr preferRelativeResize="0"/>
          <p:nvPr/>
        </p:nvPicPr>
        <p:blipFill rotWithShape="1">
          <a:blip r:embed="rId5">
            <a:alphaModFix/>
          </a:blip>
          <a:srcRect/>
          <a:stretch/>
        </p:blipFill>
        <p:spPr>
          <a:xfrm>
            <a:off x="11117381" y="1004155"/>
            <a:ext cx="897502" cy="994844"/>
          </a:xfrm>
          <a:prstGeom prst="rect">
            <a:avLst/>
          </a:prstGeom>
          <a:noFill/>
          <a:ln>
            <a:noFill/>
          </a:ln>
        </p:spPr>
      </p:pic>
      <p:sp>
        <p:nvSpPr>
          <p:cNvPr id="702" name="Google Shape;702;p63"/>
          <p:cNvSpPr/>
          <p:nvPr/>
        </p:nvSpPr>
        <p:spPr>
          <a:xfrm>
            <a:off x="402216" y="1801985"/>
            <a:ext cx="11499215" cy="51706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a:solidFill>
                  <a:schemeClr val="lt1"/>
                </a:solidFill>
                <a:latin typeface="Arial"/>
                <a:ea typeface="Arial"/>
                <a:cs typeface="Arial"/>
                <a:sym typeface="Arial"/>
              </a:rPr>
              <a:t># Let's test with one sample's pH value first</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test_ph &lt;- 7.1</a:t>
            </a:r>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a:p>
            <a:pPr marL="0" marR="0" lvl="0" indent="0" algn="l" rtl="0">
              <a:spcBef>
                <a:spcPts val="0"/>
              </a:spcBef>
              <a:spcAft>
                <a:spcPts val="0"/>
              </a:spcAft>
              <a:buNone/>
            </a:pPr>
            <a:r>
              <a:rPr lang="en-GB" sz="2200">
                <a:solidFill>
                  <a:schemeClr val="lt1"/>
                </a:solidFill>
                <a:latin typeface="Arial"/>
                <a:ea typeface="Arial"/>
                <a:cs typeface="Arial"/>
                <a:sym typeface="Arial"/>
              </a:rPr>
              <a:t># Now write the digital sorting protocol</a:t>
            </a:r>
            <a:endParaRPr/>
          </a:p>
          <a:p>
            <a:pPr marL="0" marR="0" lvl="0" indent="0" algn="l" rtl="0">
              <a:spcBef>
                <a:spcPts val="0"/>
              </a:spcBef>
              <a:spcAft>
                <a:spcPts val="0"/>
              </a:spcAft>
              <a:buNone/>
            </a:pPr>
            <a:r>
              <a:rPr lang="en-GB" sz="2200" b="1">
                <a:solidFill>
                  <a:schemeClr val="lt1"/>
                </a:solidFill>
                <a:latin typeface="Arial"/>
                <a:ea typeface="Arial"/>
                <a:cs typeface="Arial"/>
                <a:sym typeface="Arial"/>
              </a:rPr>
              <a:t>if (test_ph &lt; 6.5) {</a:t>
            </a:r>
            <a:endParaRPr/>
          </a:p>
          <a:p>
            <a:pPr marL="0" marR="0" lvl="0" indent="0" algn="l" rtl="0">
              <a:spcBef>
                <a:spcPts val="0"/>
              </a:spcBef>
              <a:spcAft>
                <a:spcPts val="0"/>
              </a:spcAft>
              <a:buNone/>
            </a:pPr>
            <a:r>
              <a:rPr lang="en-GB" sz="2200" b="1">
                <a:solidFill>
                  <a:schemeClr val="lt1"/>
                </a:solidFill>
                <a:latin typeface="Arial"/>
                <a:ea typeface="Arial"/>
                <a:cs typeface="Arial"/>
                <a:sym typeface="Arial"/>
              </a:rPr>
              <a:t>  print("High Priority: Acidic")</a:t>
            </a:r>
            <a:endParaRPr/>
          </a:p>
          <a:p>
            <a:pPr marL="0" marR="0" lvl="0" indent="0" algn="l" rtl="0">
              <a:spcBef>
                <a:spcPts val="0"/>
              </a:spcBef>
              <a:spcAft>
                <a:spcPts val="0"/>
              </a:spcAft>
              <a:buNone/>
            </a:pPr>
            <a:r>
              <a:rPr lang="en-GB" sz="2200" b="1">
                <a:solidFill>
                  <a:schemeClr val="lt1"/>
                </a:solidFill>
                <a:latin typeface="Arial"/>
                <a:ea typeface="Arial"/>
                <a:cs typeface="Arial"/>
                <a:sym typeface="Arial"/>
              </a:rPr>
              <a:t>} else if (test_ph &gt; 7.5) {</a:t>
            </a:r>
            <a:endParaRPr/>
          </a:p>
          <a:p>
            <a:pPr marL="0" marR="0" lvl="0" indent="0" algn="l" rtl="0">
              <a:spcBef>
                <a:spcPts val="0"/>
              </a:spcBef>
              <a:spcAft>
                <a:spcPts val="0"/>
              </a:spcAft>
              <a:buNone/>
            </a:pPr>
            <a:r>
              <a:rPr lang="en-GB" sz="2200" b="1">
                <a:solidFill>
                  <a:schemeClr val="lt1"/>
                </a:solidFill>
                <a:latin typeface="Arial"/>
                <a:ea typeface="Arial"/>
                <a:cs typeface="Arial"/>
                <a:sym typeface="Arial"/>
              </a:rPr>
              <a:t>  print("Discard: Alkaline")</a:t>
            </a:r>
            <a:endParaRPr/>
          </a:p>
          <a:p>
            <a:pPr marL="0" marR="0" lvl="0" indent="0" algn="l" rtl="0">
              <a:spcBef>
                <a:spcPts val="0"/>
              </a:spcBef>
              <a:spcAft>
                <a:spcPts val="0"/>
              </a:spcAft>
              <a:buNone/>
            </a:pPr>
            <a:r>
              <a:rPr lang="en-GB" sz="2200" b="1">
                <a:solidFill>
                  <a:schemeClr val="lt1"/>
                </a:solidFill>
                <a:latin typeface="Arial"/>
                <a:ea typeface="Arial"/>
                <a:cs typeface="Arial"/>
                <a:sym typeface="Arial"/>
              </a:rPr>
              <a:t>} else {</a:t>
            </a:r>
            <a:endParaRPr/>
          </a:p>
          <a:p>
            <a:pPr marL="0" marR="0" lvl="0" indent="0" algn="l" rtl="0">
              <a:spcBef>
                <a:spcPts val="0"/>
              </a:spcBef>
              <a:spcAft>
                <a:spcPts val="0"/>
              </a:spcAft>
              <a:buNone/>
            </a:pPr>
            <a:r>
              <a:rPr lang="en-GB" sz="2200" b="1">
                <a:solidFill>
                  <a:schemeClr val="lt1"/>
                </a:solidFill>
                <a:latin typeface="Arial"/>
                <a:ea typeface="Arial"/>
                <a:cs typeface="Arial"/>
                <a:sym typeface="Arial"/>
              </a:rPr>
              <a:t>  print("Routine Analysis: Stable")</a:t>
            </a:r>
            <a:endParaRPr/>
          </a:p>
          <a:p>
            <a:pPr marL="0" marR="0" lvl="0" indent="0" algn="l" rtl="0">
              <a:spcBef>
                <a:spcPts val="0"/>
              </a:spcBef>
              <a:spcAft>
                <a:spcPts val="0"/>
              </a:spcAft>
              <a:buNone/>
            </a:pPr>
            <a:r>
              <a:rPr lang="en-GB" sz="2200" b="1">
                <a:solidFill>
                  <a:schemeClr val="lt1"/>
                </a:solidFill>
                <a:latin typeface="Arial"/>
                <a:ea typeface="Arial"/>
                <a:cs typeface="Arial"/>
                <a:sym typeface="Arial"/>
              </a:rPr>
              <a:t>}</a:t>
            </a:r>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a:p>
            <a:pPr marL="0" marR="0" lvl="0" indent="0" algn="l" rtl="0">
              <a:spcBef>
                <a:spcPts val="0"/>
              </a:spcBef>
              <a:spcAft>
                <a:spcPts val="0"/>
              </a:spcAft>
              <a:buNone/>
            </a:pPr>
            <a:r>
              <a:rPr lang="en-GB" sz="2200" b="1">
                <a:solidFill>
                  <a:schemeClr val="lt1"/>
                </a:solidFill>
                <a:latin typeface="Arial"/>
                <a:ea typeface="Arial"/>
                <a:cs typeface="Arial"/>
                <a:sym typeface="Arial"/>
              </a:rPr>
              <a:t># Challenge: Change the value of test_ph to 5.8 and then to 8.2 and rerun.</a:t>
            </a:r>
            <a:endParaRPr/>
          </a:p>
          <a:p>
            <a:pPr marL="0" marR="0" lvl="0" indent="0" algn="l" rtl="0">
              <a:spcBef>
                <a:spcPts val="0"/>
              </a:spcBef>
              <a:spcAft>
                <a:spcPts val="0"/>
              </a:spcAft>
              <a:buNone/>
            </a:pPr>
            <a:r>
              <a:rPr lang="en-GB" sz="2200" b="1">
                <a:solidFill>
                  <a:schemeClr val="lt1"/>
                </a:solidFill>
                <a:latin typeface="Arial"/>
                <a:ea typeface="Arial"/>
                <a:cs typeface="Arial"/>
                <a:sym typeface="Arial"/>
              </a:rPr>
              <a:t>Does the output match what you'd expect from the physical sorting?</a:t>
            </a:r>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p:txBody>
      </p:sp>
      <p:sp>
        <p:nvSpPr>
          <p:cNvPr id="703" name="Google Shape;703;p63"/>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10. </a:t>
            </a:r>
            <a:r>
              <a:rPr lang="en-GB" sz="5400" b="1">
                <a:solidFill>
                  <a:schemeClr val="lt1"/>
                </a:solidFill>
                <a:latin typeface="Arial"/>
                <a:ea typeface="Arial"/>
                <a:cs typeface="Arial"/>
                <a:sym typeface="Arial"/>
              </a:rPr>
              <a:t>The Sample Triage Protocol</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02">
                                            <p:txEl>
                                              <p:pRg st="0" end="0"/>
                                            </p:txEl>
                                          </p:spTgt>
                                        </p:tgtEl>
                                        <p:attrNameLst>
                                          <p:attrName>style.visibility</p:attrName>
                                        </p:attrNameLst>
                                      </p:cBhvr>
                                      <p:to>
                                        <p:strVal val="visible"/>
                                      </p:to>
                                    </p:set>
                                    <p:animEffect transition="in" filter="fade">
                                      <p:cBhvr>
                                        <p:cTn id="7" dur="500"/>
                                        <p:tgtEl>
                                          <p:spTgt spid="7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02">
                                            <p:txEl>
                                              <p:pRg st="1" end="1"/>
                                            </p:txEl>
                                          </p:spTgt>
                                        </p:tgtEl>
                                        <p:attrNameLst>
                                          <p:attrName>style.visibility</p:attrName>
                                        </p:attrNameLst>
                                      </p:cBhvr>
                                      <p:to>
                                        <p:strVal val="visible"/>
                                      </p:to>
                                    </p:set>
                                    <p:animEffect transition="in" filter="fade">
                                      <p:cBhvr>
                                        <p:cTn id="12" dur="500"/>
                                        <p:tgtEl>
                                          <p:spTgt spid="70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02">
                                            <p:txEl>
                                              <p:pRg st="2" end="2"/>
                                            </p:txEl>
                                          </p:spTgt>
                                        </p:tgtEl>
                                        <p:attrNameLst>
                                          <p:attrName>style.visibility</p:attrName>
                                        </p:attrNameLst>
                                      </p:cBhvr>
                                      <p:to>
                                        <p:strVal val="visible"/>
                                      </p:to>
                                    </p:set>
                                    <p:animEffect transition="in" filter="fade">
                                      <p:cBhvr>
                                        <p:cTn id="17" dur="500"/>
                                        <p:tgtEl>
                                          <p:spTgt spid="70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02">
                                            <p:txEl>
                                              <p:pRg st="3" end="3"/>
                                            </p:txEl>
                                          </p:spTgt>
                                        </p:tgtEl>
                                        <p:attrNameLst>
                                          <p:attrName>style.visibility</p:attrName>
                                        </p:attrNameLst>
                                      </p:cBhvr>
                                      <p:to>
                                        <p:strVal val="visible"/>
                                      </p:to>
                                    </p:set>
                                    <p:animEffect transition="in" filter="fade">
                                      <p:cBhvr>
                                        <p:cTn id="22" dur="500"/>
                                        <p:tgtEl>
                                          <p:spTgt spid="70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02">
                                            <p:txEl>
                                              <p:pRg st="4" end="4"/>
                                            </p:txEl>
                                          </p:spTgt>
                                        </p:tgtEl>
                                        <p:attrNameLst>
                                          <p:attrName>style.visibility</p:attrName>
                                        </p:attrNameLst>
                                      </p:cBhvr>
                                      <p:to>
                                        <p:strVal val="visible"/>
                                      </p:to>
                                    </p:set>
                                    <p:animEffect transition="in" filter="fade">
                                      <p:cBhvr>
                                        <p:cTn id="27" dur="500"/>
                                        <p:tgtEl>
                                          <p:spTgt spid="70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02">
                                            <p:txEl>
                                              <p:pRg st="5" end="5"/>
                                            </p:txEl>
                                          </p:spTgt>
                                        </p:tgtEl>
                                        <p:attrNameLst>
                                          <p:attrName>style.visibility</p:attrName>
                                        </p:attrNameLst>
                                      </p:cBhvr>
                                      <p:to>
                                        <p:strVal val="visible"/>
                                      </p:to>
                                    </p:set>
                                    <p:animEffect transition="in" filter="fade">
                                      <p:cBhvr>
                                        <p:cTn id="32" dur="500"/>
                                        <p:tgtEl>
                                          <p:spTgt spid="70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02">
                                            <p:txEl>
                                              <p:pRg st="6" end="6"/>
                                            </p:txEl>
                                          </p:spTgt>
                                        </p:tgtEl>
                                        <p:attrNameLst>
                                          <p:attrName>style.visibility</p:attrName>
                                        </p:attrNameLst>
                                      </p:cBhvr>
                                      <p:to>
                                        <p:strVal val="visible"/>
                                      </p:to>
                                    </p:set>
                                    <p:animEffect transition="in" filter="fade">
                                      <p:cBhvr>
                                        <p:cTn id="37" dur="500"/>
                                        <p:tgtEl>
                                          <p:spTgt spid="70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02">
                                            <p:txEl>
                                              <p:pRg st="7" end="7"/>
                                            </p:txEl>
                                          </p:spTgt>
                                        </p:tgtEl>
                                        <p:attrNameLst>
                                          <p:attrName>style.visibility</p:attrName>
                                        </p:attrNameLst>
                                      </p:cBhvr>
                                      <p:to>
                                        <p:strVal val="visible"/>
                                      </p:to>
                                    </p:set>
                                    <p:animEffect transition="in" filter="fade">
                                      <p:cBhvr>
                                        <p:cTn id="42" dur="500"/>
                                        <p:tgtEl>
                                          <p:spTgt spid="702">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02">
                                            <p:txEl>
                                              <p:pRg st="8" end="8"/>
                                            </p:txEl>
                                          </p:spTgt>
                                        </p:tgtEl>
                                        <p:attrNameLst>
                                          <p:attrName>style.visibility</p:attrName>
                                        </p:attrNameLst>
                                      </p:cBhvr>
                                      <p:to>
                                        <p:strVal val="visible"/>
                                      </p:to>
                                    </p:set>
                                    <p:animEffect transition="in" filter="fade">
                                      <p:cBhvr>
                                        <p:cTn id="47" dur="500"/>
                                        <p:tgtEl>
                                          <p:spTgt spid="702">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02">
                                            <p:txEl>
                                              <p:pRg st="9" end="9"/>
                                            </p:txEl>
                                          </p:spTgt>
                                        </p:tgtEl>
                                        <p:attrNameLst>
                                          <p:attrName>style.visibility</p:attrName>
                                        </p:attrNameLst>
                                      </p:cBhvr>
                                      <p:to>
                                        <p:strVal val="visible"/>
                                      </p:to>
                                    </p:set>
                                    <p:animEffect transition="in" filter="fade">
                                      <p:cBhvr>
                                        <p:cTn id="52" dur="500"/>
                                        <p:tgtEl>
                                          <p:spTgt spid="702">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702">
                                            <p:txEl>
                                              <p:pRg st="10" end="10"/>
                                            </p:txEl>
                                          </p:spTgt>
                                        </p:tgtEl>
                                        <p:attrNameLst>
                                          <p:attrName>style.visibility</p:attrName>
                                        </p:attrNameLst>
                                      </p:cBhvr>
                                      <p:to>
                                        <p:strVal val="visible"/>
                                      </p:to>
                                    </p:set>
                                    <p:animEffect transition="in" filter="fade">
                                      <p:cBhvr>
                                        <p:cTn id="57" dur="500"/>
                                        <p:tgtEl>
                                          <p:spTgt spid="702">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702">
                                            <p:txEl>
                                              <p:pRg st="11" end="11"/>
                                            </p:txEl>
                                          </p:spTgt>
                                        </p:tgtEl>
                                        <p:attrNameLst>
                                          <p:attrName>style.visibility</p:attrName>
                                        </p:attrNameLst>
                                      </p:cBhvr>
                                      <p:to>
                                        <p:strVal val="visible"/>
                                      </p:to>
                                    </p:set>
                                    <p:animEffect transition="in" filter="fade">
                                      <p:cBhvr>
                                        <p:cTn id="62" dur="500"/>
                                        <p:tgtEl>
                                          <p:spTgt spid="702">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702">
                                            <p:txEl>
                                              <p:pRg st="12" end="12"/>
                                            </p:txEl>
                                          </p:spTgt>
                                        </p:tgtEl>
                                        <p:attrNameLst>
                                          <p:attrName>style.visibility</p:attrName>
                                        </p:attrNameLst>
                                      </p:cBhvr>
                                      <p:to>
                                        <p:strVal val="visible"/>
                                      </p:to>
                                    </p:set>
                                    <p:animEffect transition="in" filter="fade">
                                      <p:cBhvr>
                                        <p:cTn id="67" dur="500"/>
                                        <p:tgtEl>
                                          <p:spTgt spid="702">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702">
                                            <p:txEl>
                                              <p:pRg st="13" end="13"/>
                                            </p:txEl>
                                          </p:spTgt>
                                        </p:tgtEl>
                                        <p:attrNameLst>
                                          <p:attrName>style.visibility</p:attrName>
                                        </p:attrNameLst>
                                      </p:cBhvr>
                                      <p:to>
                                        <p:strVal val="visible"/>
                                      </p:to>
                                    </p:set>
                                    <p:animEffect transition="in" filter="fade">
                                      <p:cBhvr>
                                        <p:cTn id="72" dur="500"/>
                                        <p:tgtEl>
                                          <p:spTgt spid="702">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702">
                                            <p:txEl>
                                              <p:pRg st="14" end="14"/>
                                            </p:txEl>
                                          </p:spTgt>
                                        </p:tgtEl>
                                        <p:attrNameLst>
                                          <p:attrName>style.visibility</p:attrName>
                                        </p:attrNameLst>
                                      </p:cBhvr>
                                      <p:to>
                                        <p:strVal val="visible"/>
                                      </p:to>
                                    </p:set>
                                    <p:animEffect transition="in" filter="fade">
                                      <p:cBhvr>
                                        <p:cTn id="77" dur="500"/>
                                        <p:tgtEl>
                                          <p:spTgt spid="702">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pic>
        <p:nvPicPr>
          <p:cNvPr id="708" name="Google Shape;708;p64"/>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709" name="Google Shape;709;p64"/>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Wrap-up</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710" name="Google Shape;710;p64"/>
          <p:cNvSpPr/>
          <p:nvPr/>
        </p:nvSpPr>
        <p:spPr>
          <a:xfrm>
            <a:off x="318444" y="2071127"/>
            <a:ext cx="11728413" cy="341632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3200" b="1">
                <a:solidFill>
                  <a:srgbClr val="FFC000"/>
                </a:solidFill>
                <a:latin typeface="Arial"/>
                <a:ea typeface="Arial"/>
                <a:cs typeface="Arial"/>
                <a:sym typeface="Arial"/>
              </a:rPr>
              <a:t>IMPORTANT!</a:t>
            </a:r>
            <a:r>
              <a:rPr lang="en-GB" sz="3200">
                <a:solidFill>
                  <a:schemeClr val="lt1"/>
                </a:solidFill>
                <a:latin typeface="Arial"/>
                <a:ea typeface="Arial"/>
                <a:cs typeface="Arial"/>
                <a:sym typeface="Arial"/>
              </a:rPr>
              <a:t> What happens if you remove the final else block? What would happen to a sample with a pH of 7.1?</a:t>
            </a:r>
            <a:endParaRPr/>
          </a:p>
          <a:p>
            <a:pPr marL="0" marR="0" lvl="0" indent="0" algn="just" rtl="0">
              <a:lnSpc>
                <a:spcPct val="100000"/>
              </a:lnSpc>
              <a:spcBef>
                <a:spcPts val="0"/>
              </a:spcBef>
              <a:spcAft>
                <a:spcPts val="0"/>
              </a:spcAft>
              <a:buNone/>
            </a:pPr>
            <a:endParaRPr sz="3200" b="1">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GB" sz="3200" b="1">
                <a:solidFill>
                  <a:srgbClr val="FFFF00"/>
                </a:solidFill>
                <a:latin typeface="Arial"/>
                <a:ea typeface="Arial"/>
                <a:cs typeface="Arial"/>
                <a:sym typeface="Arial"/>
              </a:rPr>
              <a:t>Conditional Logic: </a:t>
            </a:r>
            <a:r>
              <a:rPr lang="en-GB" sz="3200" b="1">
                <a:solidFill>
                  <a:schemeClr val="lt1"/>
                </a:solidFill>
                <a:latin typeface="Arial"/>
                <a:ea typeface="Arial"/>
                <a:cs typeface="Arial"/>
                <a:sym typeface="Arial"/>
              </a:rPr>
              <a:t>Conditional logic gives your program the power to respond differently to different inputs, just like you did with the colored rocks.</a:t>
            </a:r>
            <a:endParaRPr sz="32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p:txBody>
      </p:sp>
      <p:pic>
        <p:nvPicPr>
          <p:cNvPr id="711" name="Google Shape;711;p64" descr="Teacher with solid fill"/>
          <p:cNvPicPr preferRelativeResize="0"/>
          <p:nvPr/>
        </p:nvPicPr>
        <p:blipFill rotWithShape="1">
          <a:blip r:embed="rId4">
            <a:alphaModFix/>
          </a:blip>
          <a:srcRect/>
          <a:stretch/>
        </p:blipFill>
        <p:spPr>
          <a:xfrm>
            <a:off x="10986639" y="5786631"/>
            <a:ext cx="1060218" cy="1060218"/>
          </a:xfrm>
          <a:prstGeom prst="rect">
            <a:avLst/>
          </a:prstGeom>
          <a:noFill/>
          <a:ln>
            <a:noFill/>
          </a:ln>
        </p:spPr>
      </p:pic>
      <p:sp>
        <p:nvSpPr>
          <p:cNvPr id="712" name="Google Shape;712;p64"/>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10. </a:t>
            </a:r>
            <a:r>
              <a:rPr lang="en-GB" sz="5400" b="1">
                <a:solidFill>
                  <a:schemeClr val="lt1"/>
                </a:solidFill>
                <a:latin typeface="Arial"/>
                <a:ea typeface="Arial"/>
                <a:cs typeface="Arial"/>
                <a:sym typeface="Arial"/>
              </a:rPr>
              <a:t>The Sample Triage Protocol</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0">
                                            <p:txEl>
                                              <p:pRg st="0" end="0"/>
                                            </p:txEl>
                                          </p:spTgt>
                                        </p:tgtEl>
                                        <p:attrNameLst>
                                          <p:attrName>style.visibility</p:attrName>
                                        </p:attrNameLst>
                                      </p:cBhvr>
                                      <p:to>
                                        <p:strVal val="visible"/>
                                      </p:to>
                                    </p:set>
                                    <p:animEffect transition="in" filter="fade">
                                      <p:cBhvr>
                                        <p:cTn id="7" dur="500"/>
                                        <p:tgtEl>
                                          <p:spTgt spid="7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0">
                                            <p:txEl>
                                              <p:pRg st="1" end="1"/>
                                            </p:txEl>
                                          </p:spTgt>
                                        </p:tgtEl>
                                        <p:attrNameLst>
                                          <p:attrName>style.visibility</p:attrName>
                                        </p:attrNameLst>
                                      </p:cBhvr>
                                      <p:to>
                                        <p:strVal val="visible"/>
                                      </p:to>
                                    </p:set>
                                    <p:animEffect transition="in" filter="fade">
                                      <p:cBhvr>
                                        <p:cTn id="12" dur="500"/>
                                        <p:tgtEl>
                                          <p:spTgt spid="7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0">
                                            <p:txEl>
                                              <p:pRg st="2" end="2"/>
                                            </p:txEl>
                                          </p:spTgt>
                                        </p:tgtEl>
                                        <p:attrNameLst>
                                          <p:attrName>style.visibility</p:attrName>
                                        </p:attrNameLst>
                                      </p:cBhvr>
                                      <p:to>
                                        <p:strVal val="visible"/>
                                      </p:to>
                                    </p:set>
                                    <p:animEffect transition="in" filter="fade">
                                      <p:cBhvr>
                                        <p:cTn id="17" dur="500"/>
                                        <p:tgtEl>
                                          <p:spTgt spid="7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10">
                                            <p:txEl>
                                              <p:pRg st="3" end="3"/>
                                            </p:txEl>
                                          </p:spTgt>
                                        </p:tgtEl>
                                        <p:attrNameLst>
                                          <p:attrName>style.visibility</p:attrName>
                                        </p:attrNameLst>
                                      </p:cBhvr>
                                      <p:to>
                                        <p:strVal val="visible"/>
                                      </p:to>
                                    </p:set>
                                    <p:animEffect transition="in" filter="fade">
                                      <p:cBhvr>
                                        <p:cTn id="22" dur="500"/>
                                        <p:tgtEl>
                                          <p:spTgt spid="7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pic>
        <p:nvPicPr>
          <p:cNvPr id="717" name="Google Shape;717;p65"/>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718" name="Google Shape;718;p65"/>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MODULE 11.</a:t>
            </a:r>
            <a:r>
              <a:rPr lang="en-GB" sz="5500" b="1">
                <a:solidFill>
                  <a:schemeClr val="lt1"/>
                </a:solidFill>
                <a:latin typeface="Arial"/>
                <a:ea typeface="Arial"/>
                <a:cs typeface="Arial"/>
                <a:sym typeface="Arial"/>
              </a:rPr>
              <a:t> </a:t>
            </a:r>
            <a:endParaRPr/>
          </a:p>
          <a:p>
            <a:pPr marL="0" marR="0" lvl="0" indent="0" algn="ctr" rtl="0">
              <a:spcBef>
                <a:spcPts val="0"/>
              </a:spcBef>
              <a:spcAft>
                <a:spcPts val="0"/>
              </a:spcAft>
              <a:buClr>
                <a:schemeClr val="lt1"/>
              </a:buClr>
              <a:buSzPts val="6000"/>
              <a:buFont typeface="Arial"/>
              <a:buNone/>
            </a:pPr>
            <a:r>
              <a:rPr lang="en-GB" sz="6000" b="1">
                <a:solidFill>
                  <a:schemeClr val="lt1"/>
                </a:solidFill>
                <a:latin typeface="Arial"/>
                <a:ea typeface="Arial"/>
                <a:cs typeface="Arial"/>
                <a:sym typeface="Arial"/>
              </a:rPr>
              <a:t>The Assembly Line</a:t>
            </a:r>
            <a:endParaRPr sz="5500" b="1">
              <a:solidFill>
                <a:schemeClr val="lt1"/>
              </a:solidFill>
              <a:latin typeface="Arial"/>
              <a:ea typeface="Arial"/>
              <a:cs typeface="Arial"/>
              <a:sym typeface="Arial"/>
            </a:endParaRPr>
          </a:p>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chemeClr val="lt1"/>
              </a:buClr>
              <a:buSzPts val="4400"/>
              <a:buFont typeface="Arial"/>
              <a:buNone/>
            </a:pPr>
            <a:r>
              <a:rPr lang="en-GB" sz="4400" b="1" i="1">
                <a:solidFill>
                  <a:schemeClr val="lt1"/>
                </a:solidFill>
                <a:latin typeface="Arial"/>
                <a:ea typeface="Arial"/>
                <a:cs typeface="Arial"/>
                <a:sym typeface="Arial"/>
              </a:rPr>
              <a:t>for Loops   </a:t>
            </a:r>
            <a:endParaRPr sz="3600" b="1" i="1">
              <a:solidFill>
                <a:schemeClr val="lt1"/>
              </a:solidFill>
              <a:latin typeface="Arial"/>
              <a:ea typeface="Arial"/>
              <a:cs typeface="Arial"/>
              <a:sym typeface="Arial"/>
            </a:endParaRPr>
          </a:p>
        </p:txBody>
      </p:sp>
      <p:grpSp>
        <p:nvGrpSpPr>
          <p:cNvPr id="719" name="Google Shape;719;p65"/>
          <p:cNvGrpSpPr/>
          <p:nvPr/>
        </p:nvGrpSpPr>
        <p:grpSpPr>
          <a:xfrm>
            <a:off x="2254357" y="4311387"/>
            <a:ext cx="7670485" cy="2098513"/>
            <a:chOff x="-12699" y="3251200"/>
            <a:chExt cx="8097208" cy="2276291"/>
          </a:xfrm>
        </p:grpSpPr>
        <p:pic>
          <p:nvPicPr>
            <p:cNvPr id="720" name="Google Shape;720;p65"/>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721" name="Google Shape;721;p65"/>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pic>
        <p:nvPicPr>
          <p:cNvPr id="726" name="Google Shape;726;p66"/>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727" name="Google Shape;727;p66"/>
          <p:cNvSpPr/>
          <p:nvPr/>
        </p:nvSpPr>
        <p:spPr>
          <a:xfrm>
            <a:off x="316514" y="1653841"/>
            <a:ext cx="7397296" cy="415494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2800" b="1" dirty="0">
                <a:solidFill>
                  <a:srgbClr val="FFC000"/>
                </a:solidFill>
                <a:latin typeface="Arial"/>
                <a:ea typeface="Arial"/>
                <a:cs typeface="Arial"/>
                <a:sym typeface="Arial"/>
              </a:rPr>
              <a:t>The Problem:</a:t>
            </a:r>
            <a:r>
              <a:rPr lang="en-GB" sz="2800" b="1" dirty="0">
                <a:solidFill>
                  <a:schemeClr val="lt1"/>
                </a:solidFill>
                <a:latin typeface="Arial"/>
                <a:ea typeface="Arial"/>
                <a:cs typeface="Arial"/>
                <a:sym typeface="Arial"/>
              </a:rPr>
              <a:t> </a:t>
            </a:r>
            <a:r>
              <a:rPr lang="en-GB" sz="2800" dirty="0">
                <a:solidFill>
                  <a:schemeClr val="lt1"/>
                </a:solidFill>
                <a:latin typeface="Arial"/>
                <a:ea typeface="Arial"/>
                <a:cs typeface="Arial"/>
                <a:sym typeface="Arial"/>
              </a:rPr>
              <a:t>Sorting a few rocks is easy. Sorting the real crate of 5678 rocks is tedious. </a:t>
            </a:r>
            <a:endParaRPr dirty="0"/>
          </a:p>
          <a:p>
            <a:pPr marL="0" marR="0" lvl="0" indent="0" algn="just" rtl="0">
              <a:spcBef>
                <a:spcPts val="2400"/>
              </a:spcBef>
              <a:spcAft>
                <a:spcPts val="0"/>
              </a:spcAft>
              <a:buNone/>
            </a:pPr>
            <a:r>
              <a:rPr lang="en-GB" sz="2800" b="1" dirty="0">
                <a:solidFill>
                  <a:srgbClr val="FFC000"/>
                </a:solidFill>
                <a:latin typeface="Arial"/>
                <a:ea typeface="Arial"/>
                <a:cs typeface="Arial"/>
                <a:sym typeface="Arial"/>
              </a:rPr>
              <a:t>Your Mission: </a:t>
            </a:r>
            <a:r>
              <a:rPr lang="en-GB" sz="2800" dirty="0">
                <a:solidFill>
                  <a:schemeClr val="lt1"/>
                </a:solidFill>
                <a:latin typeface="Arial"/>
                <a:ea typeface="Arial"/>
                <a:cs typeface="Arial"/>
                <a:sym typeface="Arial"/>
              </a:rPr>
              <a:t>For more samples, you have to set up an assembly line. You have the three empty bins: </a:t>
            </a:r>
            <a:r>
              <a:rPr lang="en-GB" sz="2800" b="1" dirty="0">
                <a:solidFill>
                  <a:srgbClr val="FFC000"/>
                </a:solidFill>
                <a:latin typeface="Arial"/>
                <a:ea typeface="Arial"/>
                <a:cs typeface="Arial"/>
                <a:sym typeface="Arial"/>
              </a:rPr>
              <a:t>High Priority</a:t>
            </a:r>
            <a:r>
              <a:rPr lang="en-GB" sz="2800" dirty="0">
                <a:solidFill>
                  <a:schemeClr val="lt1"/>
                </a:solidFill>
                <a:latin typeface="Arial"/>
                <a:ea typeface="Arial"/>
                <a:cs typeface="Arial"/>
                <a:sym typeface="Arial"/>
              </a:rPr>
              <a:t>, </a:t>
            </a:r>
            <a:r>
              <a:rPr lang="en-GB" sz="2800" b="1" dirty="0">
                <a:solidFill>
                  <a:srgbClr val="8CC63E"/>
                </a:solidFill>
                <a:latin typeface="Arial"/>
                <a:ea typeface="Arial"/>
                <a:cs typeface="Arial"/>
                <a:sym typeface="Arial"/>
              </a:rPr>
              <a:t>Routine Analysis</a:t>
            </a:r>
            <a:r>
              <a:rPr lang="en-GB" sz="2800" dirty="0">
                <a:solidFill>
                  <a:schemeClr val="lt1"/>
                </a:solidFill>
                <a:latin typeface="Arial"/>
                <a:ea typeface="Arial"/>
                <a:cs typeface="Arial"/>
                <a:sym typeface="Arial"/>
              </a:rPr>
              <a:t>, and </a:t>
            </a:r>
            <a:r>
              <a:rPr lang="en-GB" sz="2800" b="1" dirty="0">
                <a:solidFill>
                  <a:srgbClr val="C00000"/>
                </a:solidFill>
                <a:latin typeface="Arial"/>
                <a:ea typeface="Arial"/>
                <a:cs typeface="Arial"/>
                <a:sym typeface="Arial"/>
              </a:rPr>
              <a:t>Discard</a:t>
            </a:r>
            <a:r>
              <a:rPr lang="en-GB" sz="2800" dirty="0">
                <a:solidFill>
                  <a:schemeClr val="lt1"/>
                </a:solidFill>
                <a:latin typeface="Arial"/>
                <a:ea typeface="Arial"/>
                <a:cs typeface="Arial"/>
                <a:sym typeface="Arial"/>
              </a:rPr>
              <a:t>.</a:t>
            </a:r>
          </a:p>
          <a:p>
            <a:pPr marL="0" marR="0" lvl="0" indent="0" algn="just" rtl="0">
              <a:spcBef>
                <a:spcPts val="2400"/>
              </a:spcBef>
              <a:spcAft>
                <a:spcPts val="0"/>
              </a:spcAft>
              <a:buNone/>
            </a:pPr>
            <a:r>
              <a:rPr lang="en-GB" sz="2800" b="1" i="1" dirty="0">
                <a:solidFill>
                  <a:schemeClr val="lt1"/>
                </a:solidFill>
              </a:rPr>
              <a:t>I need 4 Volunteers!</a:t>
            </a:r>
            <a:endParaRPr sz="2800" b="1" i="1" dirty="0">
              <a:solidFill>
                <a:schemeClr val="lt1"/>
              </a:solidFill>
              <a:latin typeface="Arial"/>
              <a:ea typeface="Arial"/>
              <a:cs typeface="Arial"/>
              <a:sym typeface="Arial"/>
            </a:endParaRPr>
          </a:p>
        </p:txBody>
      </p:sp>
      <p:sp>
        <p:nvSpPr>
          <p:cNvPr id="728" name="Google Shape;728;p66"/>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11. </a:t>
            </a:r>
            <a:r>
              <a:rPr lang="en-GB" sz="5400" b="1">
                <a:solidFill>
                  <a:schemeClr val="lt1"/>
                </a:solidFill>
                <a:latin typeface="Arial"/>
                <a:ea typeface="Arial"/>
                <a:cs typeface="Arial"/>
                <a:sym typeface="Arial"/>
              </a:rPr>
              <a:t>The Assembly Line</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729" name="Google Shape;729;p66" descr="Warning with solid fill"/>
          <p:cNvPicPr preferRelativeResize="0"/>
          <p:nvPr/>
        </p:nvPicPr>
        <p:blipFill rotWithShape="1">
          <a:blip r:embed="rId4">
            <a:alphaModFix/>
          </a:blip>
          <a:srcRect/>
          <a:stretch/>
        </p:blipFill>
        <p:spPr>
          <a:xfrm>
            <a:off x="10873337" y="5626646"/>
            <a:ext cx="1109274" cy="1109274"/>
          </a:xfrm>
          <a:prstGeom prst="rect">
            <a:avLst/>
          </a:prstGeom>
          <a:noFill/>
          <a:ln>
            <a:noFill/>
          </a:ln>
        </p:spPr>
      </p:pic>
      <p:pic>
        <p:nvPicPr>
          <p:cNvPr id="730" name="Google Shape;730;p66"/>
          <p:cNvPicPr preferRelativeResize="0"/>
          <p:nvPr/>
        </p:nvPicPr>
        <p:blipFill rotWithShape="1">
          <a:blip r:embed="rId5">
            <a:alphaModFix/>
          </a:blip>
          <a:srcRect/>
          <a:stretch/>
        </p:blipFill>
        <p:spPr>
          <a:xfrm rot="207893">
            <a:off x="8398692" y="1105224"/>
            <a:ext cx="3422179" cy="1910826"/>
          </a:xfrm>
          <a:prstGeom prst="rect">
            <a:avLst/>
          </a:prstGeom>
          <a:noFill/>
          <a:ln w="571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pic>
        <p:nvPicPr>
          <p:cNvPr id="3" name="Picture 2">
            <a:extLst>
              <a:ext uri="{FF2B5EF4-FFF2-40B4-BE49-F238E27FC236}">
                <a16:creationId xmlns:a16="http://schemas.microsoft.com/office/drawing/2014/main" id="{76D1A242-45A0-49E3-8D82-803134269331}"/>
              </a:ext>
            </a:extLst>
          </p:cNvPr>
          <p:cNvPicPr>
            <a:picLocks noChangeAspect="1"/>
          </p:cNvPicPr>
          <p:nvPr/>
        </p:nvPicPr>
        <p:blipFill>
          <a:blip r:embed="rId6"/>
          <a:stretch>
            <a:fillRect/>
          </a:stretch>
        </p:blipFill>
        <p:spPr>
          <a:xfrm>
            <a:off x="8107714" y="4036834"/>
            <a:ext cx="2556234" cy="2568123"/>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pic>
        <p:nvPicPr>
          <p:cNvPr id="735" name="Google Shape;735;p67"/>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736" name="Google Shape;736;p67"/>
          <p:cNvSpPr/>
          <p:nvPr/>
        </p:nvSpPr>
        <p:spPr>
          <a:xfrm>
            <a:off x="282426" y="975025"/>
            <a:ext cx="11731774" cy="575538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dirty="0">
                <a:solidFill>
                  <a:srgbClr val="FFC000"/>
                </a:solidFill>
                <a:latin typeface="Arial"/>
                <a:ea typeface="Arial"/>
                <a:cs typeface="Arial"/>
                <a:sym typeface="Arial"/>
              </a:rPr>
              <a:t>TASK: </a:t>
            </a:r>
            <a:endParaRPr dirty="0"/>
          </a:p>
          <a:p>
            <a:pPr marL="514350" marR="0" lvl="0" indent="-514350" algn="just" rtl="0">
              <a:spcBef>
                <a:spcPts val="2400"/>
              </a:spcBef>
              <a:spcAft>
                <a:spcPts val="0"/>
              </a:spcAft>
              <a:buClr>
                <a:schemeClr val="lt1"/>
              </a:buClr>
              <a:buSzPts val="3200"/>
              <a:buFont typeface="Arial"/>
              <a:buAutoNum type="arabicPeriod"/>
            </a:pPr>
            <a:r>
              <a:rPr lang="en-GB" sz="3200" dirty="0">
                <a:solidFill>
                  <a:schemeClr val="lt1"/>
                </a:solidFill>
                <a:latin typeface="Arial"/>
                <a:ea typeface="Arial"/>
                <a:cs typeface="Arial"/>
                <a:sym typeface="Arial"/>
              </a:rPr>
              <a:t>Use your triage protocol separate more rocks in the 3 bins (</a:t>
            </a:r>
            <a:r>
              <a:rPr lang="en-GB" sz="3200" dirty="0">
                <a:solidFill>
                  <a:srgbClr val="FFC000"/>
                </a:solidFill>
                <a:latin typeface="Arial"/>
                <a:ea typeface="Arial"/>
                <a:cs typeface="Arial"/>
                <a:sym typeface="Arial"/>
              </a:rPr>
              <a:t>High Priority</a:t>
            </a:r>
            <a:r>
              <a:rPr lang="en-GB" sz="3200" dirty="0">
                <a:solidFill>
                  <a:schemeClr val="lt1"/>
                </a:solidFill>
                <a:latin typeface="Arial"/>
                <a:ea typeface="Arial"/>
                <a:cs typeface="Arial"/>
                <a:sym typeface="Arial"/>
              </a:rPr>
              <a:t>, </a:t>
            </a:r>
            <a:r>
              <a:rPr lang="en-GB" sz="3200" dirty="0">
                <a:solidFill>
                  <a:srgbClr val="8CC63E"/>
                </a:solidFill>
                <a:latin typeface="Arial"/>
                <a:ea typeface="Arial"/>
                <a:cs typeface="Arial"/>
                <a:sym typeface="Arial"/>
              </a:rPr>
              <a:t>Routine Analysis</a:t>
            </a:r>
            <a:r>
              <a:rPr lang="en-GB" sz="3200" dirty="0">
                <a:solidFill>
                  <a:schemeClr val="lt1"/>
                </a:solidFill>
                <a:latin typeface="Arial"/>
                <a:ea typeface="Arial"/>
                <a:cs typeface="Arial"/>
                <a:sym typeface="Arial"/>
              </a:rPr>
              <a:t>, and </a:t>
            </a:r>
            <a:r>
              <a:rPr lang="en-GB" sz="3200" dirty="0">
                <a:solidFill>
                  <a:srgbClr val="C00000"/>
                </a:solidFill>
                <a:latin typeface="Arial"/>
                <a:ea typeface="Arial"/>
                <a:cs typeface="Arial"/>
                <a:sym typeface="Arial"/>
              </a:rPr>
              <a:t>Discard</a:t>
            </a:r>
            <a:r>
              <a:rPr lang="en-GB" sz="3200" dirty="0">
                <a:solidFill>
                  <a:schemeClr val="lt1"/>
                </a:solidFill>
                <a:latin typeface="Arial"/>
                <a:ea typeface="Arial"/>
                <a:cs typeface="Arial"/>
                <a:sym typeface="Arial"/>
              </a:rPr>
              <a:t>). </a:t>
            </a:r>
            <a:endParaRPr dirty="0"/>
          </a:p>
          <a:p>
            <a:pPr marL="514350" marR="0" lvl="0" indent="-514350" algn="just" rtl="0">
              <a:spcBef>
                <a:spcPts val="2400"/>
              </a:spcBef>
              <a:spcAft>
                <a:spcPts val="0"/>
              </a:spcAft>
              <a:buClr>
                <a:srgbClr val="00B0F0"/>
              </a:buClr>
              <a:buSzPts val="3200"/>
              <a:buFont typeface="Arial"/>
              <a:buAutoNum type="arabicPeriod"/>
            </a:pPr>
            <a:r>
              <a:rPr lang="en-GB" sz="3200" b="1" dirty="0">
                <a:solidFill>
                  <a:srgbClr val="00B0F0"/>
                </a:solidFill>
                <a:latin typeface="Arial"/>
                <a:ea typeface="Arial"/>
                <a:cs typeface="Arial"/>
                <a:sym typeface="Arial"/>
              </a:rPr>
              <a:t>Supplier</a:t>
            </a:r>
            <a:r>
              <a:rPr lang="en-GB" sz="3200" dirty="0">
                <a:solidFill>
                  <a:schemeClr val="lt1"/>
                </a:solidFill>
                <a:latin typeface="Arial"/>
                <a:ea typeface="Arial"/>
                <a:cs typeface="Arial"/>
                <a:sym typeface="Arial"/>
              </a:rPr>
              <a:t>: Their only job is to take one item at a time from the main crate and place it on the conveyor belt (container cap).</a:t>
            </a:r>
            <a:endParaRPr dirty="0"/>
          </a:p>
          <a:p>
            <a:pPr marL="514350" marR="0" lvl="0" indent="-514350" algn="just" rtl="0">
              <a:spcBef>
                <a:spcPts val="2400"/>
              </a:spcBef>
              <a:spcAft>
                <a:spcPts val="0"/>
              </a:spcAft>
              <a:buClr>
                <a:srgbClr val="AD18B8"/>
              </a:buClr>
              <a:buSzPts val="3200"/>
              <a:buFont typeface="Arial"/>
              <a:buAutoNum type="arabicPeriod"/>
            </a:pPr>
            <a:r>
              <a:rPr lang="en-GB" sz="3200" b="1" dirty="0">
                <a:solidFill>
                  <a:srgbClr val="AD18B8"/>
                </a:solidFill>
                <a:latin typeface="Arial"/>
                <a:ea typeface="Arial"/>
                <a:cs typeface="Arial"/>
                <a:sym typeface="Arial"/>
              </a:rPr>
              <a:t>Sorters</a:t>
            </a:r>
            <a:r>
              <a:rPr lang="en-GB" sz="3200" dirty="0">
                <a:solidFill>
                  <a:schemeClr val="lt1"/>
                </a:solidFill>
                <a:latin typeface="Arial"/>
                <a:ea typeface="Arial"/>
                <a:cs typeface="Arial"/>
                <a:sym typeface="Arial"/>
              </a:rPr>
              <a:t>: Their job is to run the triage protocol on the item on the conveyor belt and place it in the correct bin. Each sorter does one bin.</a:t>
            </a:r>
            <a:endParaRPr dirty="0"/>
          </a:p>
          <a:p>
            <a:pPr marL="514350" marR="0" lvl="0" indent="-514350" algn="just" rtl="0">
              <a:spcBef>
                <a:spcPts val="2400"/>
              </a:spcBef>
              <a:spcAft>
                <a:spcPts val="0"/>
              </a:spcAft>
              <a:buClr>
                <a:schemeClr val="lt1"/>
              </a:buClr>
              <a:buSzPts val="3200"/>
              <a:buFont typeface="Arial"/>
              <a:buAutoNum type="arabicPeriod"/>
            </a:pPr>
            <a:r>
              <a:rPr lang="en-GB" sz="3200" dirty="0">
                <a:solidFill>
                  <a:schemeClr val="lt1"/>
                </a:solidFill>
                <a:latin typeface="Arial"/>
                <a:ea typeface="Arial"/>
                <a:cs typeface="Arial"/>
                <a:sym typeface="Arial"/>
              </a:rPr>
              <a:t>Repeat until the crate is empty</a:t>
            </a:r>
            <a:endParaRPr dirty="0"/>
          </a:p>
        </p:txBody>
      </p:sp>
      <p:pic>
        <p:nvPicPr>
          <p:cNvPr id="737" name="Google Shape;737;p67" descr="Send with solid fill"/>
          <p:cNvPicPr preferRelativeResize="0"/>
          <p:nvPr/>
        </p:nvPicPr>
        <p:blipFill rotWithShape="1">
          <a:blip r:embed="rId4">
            <a:alphaModFix/>
          </a:blip>
          <a:srcRect/>
          <a:stretch/>
        </p:blipFill>
        <p:spPr>
          <a:xfrm>
            <a:off x="11071201" y="5882975"/>
            <a:ext cx="892993" cy="892993"/>
          </a:xfrm>
          <a:prstGeom prst="rect">
            <a:avLst/>
          </a:prstGeom>
          <a:noFill/>
          <a:ln>
            <a:noFill/>
          </a:ln>
        </p:spPr>
      </p:pic>
      <p:pic>
        <p:nvPicPr>
          <p:cNvPr id="738" name="Google Shape;738;p67"/>
          <p:cNvPicPr preferRelativeResize="0"/>
          <p:nvPr/>
        </p:nvPicPr>
        <p:blipFill rotWithShape="1">
          <a:blip r:embed="rId5">
            <a:alphaModFix/>
          </a:blip>
          <a:srcRect/>
          <a:stretch/>
        </p:blipFill>
        <p:spPr>
          <a:xfrm>
            <a:off x="10929056" y="148553"/>
            <a:ext cx="1035138" cy="1158103"/>
          </a:xfrm>
          <a:prstGeom prst="rect">
            <a:avLst/>
          </a:prstGeom>
          <a:noFill/>
          <a:ln>
            <a:noFill/>
          </a:ln>
        </p:spPr>
      </p:pic>
      <p:sp>
        <p:nvSpPr>
          <p:cNvPr id="739" name="Google Shape;739;p67"/>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11. </a:t>
            </a:r>
            <a:r>
              <a:rPr lang="en-GB" sz="5400" b="1">
                <a:solidFill>
                  <a:schemeClr val="lt1"/>
                </a:solidFill>
                <a:latin typeface="Arial"/>
                <a:ea typeface="Arial"/>
                <a:cs typeface="Arial"/>
                <a:sym typeface="Arial"/>
              </a:rPr>
              <a:t>The Assembly Line</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pic>
        <p:nvPicPr>
          <p:cNvPr id="744" name="Google Shape;744;p68"/>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745" name="Google Shape;745;p68"/>
          <p:cNvSpPr/>
          <p:nvPr/>
        </p:nvSpPr>
        <p:spPr>
          <a:xfrm>
            <a:off x="318444" y="1867656"/>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dirty="0">
                <a:solidFill>
                  <a:srgbClr val="92D050"/>
                </a:solidFill>
                <a:latin typeface="Arial"/>
                <a:ea typeface="Arial"/>
                <a:cs typeface="Arial"/>
                <a:sym typeface="Arial"/>
              </a:rPr>
              <a:t>Answer:</a:t>
            </a:r>
            <a:endParaRPr dirty="0"/>
          </a:p>
          <a:p>
            <a:pPr marL="0" marR="0" lvl="0" indent="0" algn="just" rtl="0">
              <a:spcBef>
                <a:spcPts val="2400"/>
              </a:spcBef>
              <a:spcAft>
                <a:spcPts val="0"/>
              </a:spcAft>
              <a:buNone/>
            </a:pPr>
            <a:r>
              <a:rPr lang="en-GB" sz="4000" b="1" dirty="0">
                <a:solidFill>
                  <a:schemeClr val="lt1"/>
                </a:solidFill>
                <a:latin typeface="Arial"/>
                <a:ea typeface="Arial"/>
                <a:cs typeface="Arial"/>
                <a:sym typeface="Wingdings" panose="05000000000000000000" pitchFamily="2" charset="2"/>
              </a:rPr>
              <a:t></a:t>
            </a:r>
            <a:r>
              <a:rPr lang="en-GB" sz="4000" b="1" dirty="0">
                <a:solidFill>
                  <a:schemeClr val="lt1"/>
                </a:solidFill>
                <a:latin typeface="Arial"/>
                <a:ea typeface="Arial"/>
                <a:cs typeface="Arial"/>
                <a:sym typeface="Arial"/>
              </a:rPr>
              <a:t> Language used: </a:t>
            </a:r>
            <a:r>
              <a:rPr lang="en-GB" sz="4000" b="1" dirty="0">
                <a:solidFill>
                  <a:srgbClr val="92D050"/>
                </a:solidFill>
                <a:latin typeface="Arial"/>
                <a:ea typeface="Arial"/>
                <a:cs typeface="Arial"/>
                <a:sym typeface="Arial"/>
              </a:rPr>
              <a:t>FOR</a:t>
            </a:r>
            <a:endParaRPr dirty="0"/>
          </a:p>
        </p:txBody>
      </p:sp>
      <p:pic>
        <p:nvPicPr>
          <p:cNvPr id="746" name="Google Shape;746;p68" descr="Playbook with solid fill"/>
          <p:cNvPicPr preferRelativeResize="0"/>
          <p:nvPr/>
        </p:nvPicPr>
        <p:blipFill rotWithShape="1">
          <a:blip r:embed="rId4">
            <a:alphaModFix/>
          </a:blip>
          <a:srcRect/>
          <a:stretch/>
        </p:blipFill>
        <p:spPr>
          <a:xfrm>
            <a:off x="10888578" y="5625206"/>
            <a:ext cx="1134621" cy="1134621"/>
          </a:xfrm>
          <a:prstGeom prst="rect">
            <a:avLst/>
          </a:prstGeom>
          <a:noFill/>
          <a:ln>
            <a:noFill/>
          </a:ln>
        </p:spPr>
      </p:pic>
      <p:sp>
        <p:nvSpPr>
          <p:cNvPr id="747" name="Google Shape;747;p68"/>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11. </a:t>
            </a:r>
            <a:r>
              <a:rPr lang="en-GB" sz="5400" b="1">
                <a:solidFill>
                  <a:schemeClr val="lt1"/>
                </a:solidFill>
                <a:latin typeface="Arial"/>
                <a:ea typeface="Arial"/>
                <a:cs typeface="Arial"/>
                <a:sym typeface="Arial"/>
              </a:rPr>
              <a:t>The Assembly Line</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51"/>
        <p:cNvGrpSpPr/>
        <p:nvPr/>
      </p:nvGrpSpPr>
      <p:grpSpPr>
        <a:xfrm>
          <a:off x="0" y="0"/>
          <a:ext cx="0" cy="0"/>
          <a:chOff x="0" y="0"/>
          <a:chExt cx="0" cy="0"/>
        </a:xfrm>
      </p:grpSpPr>
      <p:pic>
        <p:nvPicPr>
          <p:cNvPr id="752" name="Google Shape;752;p69"/>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753" name="Google Shape;753;p69"/>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754" name="Google Shape;754;p69"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755" name="Google Shape;755;p69"/>
          <p:cNvSpPr/>
          <p:nvPr/>
        </p:nvSpPr>
        <p:spPr>
          <a:xfrm>
            <a:off x="263662" y="1885562"/>
            <a:ext cx="11731774" cy="236988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chemeClr val="lt1"/>
                </a:solidFill>
                <a:latin typeface="Arial"/>
                <a:ea typeface="Arial"/>
                <a:cs typeface="Arial"/>
                <a:sym typeface="Arial"/>
              </a:rPr>
              <a:t>This assembly line is a for loop. It allows us to perform an action (the "sorting") for every single item in a collection (the "crate"). </a:t>
            </a:r>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 </a:t>
            </a:r>
            <a:endParaRPr/>
          </a:p>
        </p:txBody>
      </p:sp>
      <p:sp>
        <p:nvSpPr>
          <p:cNvPr id="756" name="Google Shape;756;p69"/>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11. </a:t>
            </a:r>
            <a:r>
              <a:rPr lang="en-GB" sz="5400" b="1">
                <a:solidFill>
                  <a:schemeClr val="lt1"/>
                </a:solidFill>
                <a:latin typeface="Arial"/>
                <a:ea typeface="Arial"/>
                <a:cs typeface="Arial"/>
                <a:sym typeface="Arial"/>
              </a:rPr>
              <a:t>The Assembly Line</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757" name="Google Shape;757;p69" descr="For Loops — SunFounder ESP32 Starter Kit documentation"/>
          <p:cNvPicPr preferRelativeResize="0"/>
          <p:nvPr/>
        </p:nvPicPr>
        <p:blipFill rotWithShape="1">
          <a:blip r:embed="rId5">
            <a:alphaModFix/>
          </a:blip>
          <a:srcRect/>
          <a:stretch/>
        </p:blipFill>
        <p:spPr>
          <a:xfrm>
            <a:off x="3919539" y="3263900"/>
            <a:ext cx="3163834" cy="3232427"/>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61"/>
        <p:cNvGrpSpPr/>
        <p:nvPr/>
      </p:nvGrpSpPr>
      <p:grpSpPr>
        <a:xfrm>
          <a:off x="0" y="0"/>
          <a:ext cx="0" cy="0"/>
          <a:chOff x="0" y="0"/>
          <a:chExt cx="0" cy="0"/>
        </a:xfrm>
      </p:grpSpPr>
      <p:pic>
        <p:nvPicPr>
          <p:cNvPr id="762" name="Google Shape;762;p70"/>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763" name="Google Shape;763;p70"/>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764" name="Google Shape;764;p70"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765" name="Google Shape;765;p70"/>
          <p:cNvSpPr/>
          <p:nvPr/>
        </p:nvSpPr>
        <p:spPr>
          <a:xfrm>
            <a:off x="263662" y="1885562"/>
            <a:ext cx="11731774" cy="44689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chemeClr val="lt1"/>
                </a:solidFill>
                <a:latin typeface="Arial"/>
                <a:ea typeface="Arial"/>
                <a:cs typeface="Arial"/>
                <a:sym typeface="Arial"/>
              </a:rPr>
              <a:t>In other words…</a:t>
            </a:r>
            <a:endParaRPr/>
          </a:p>
          <a:p>
            <a:pPr marL="0" marR="0" lvl="0" indent="0" algn="l" rtl="0">
              <a:lnSpc>
                <a:spcPct val="107000"/>
              </a:lnSpc>
              <a:spcBef>
                <a:spcPts val="1200"/>
              </a:spcBef>
              <a:spcAft>
                <a:spcPts val="0"/>
              </a:spcAft>
              <a:buNone/>
            </a:pPr>
            <a:r>
              <a:rPr lang="en-GB" sz="5400" b="1">
                <a:solidFill>
                  <a:schemeClr val="lt1"/>
                </a:solidFill>
                <a:latin typeface="Courier New"/>
                <a:ea typeface="Courier New"/>
                <a:cs typeface="Courier New"/>
                <a:sym typeface="Courier New"/>
              </a:rPr>
              <a:t>for (         in        )</a:t>
            </a:r>
            <a:endParaRPr/>
          </a:p>
          <a:p>
            <a:pPr marL="0" marR="0" lvl="0" indent="0" algn="l" rtl="0">
              <a:lnSpc>
                <a:spcPct val="107000"/>
              </a:lnSpc>
              <a:spcBef>
                <a:spcPts val="800"/>
              </a:spcBef>
              <a:spcAft>
                <a:spcPts val="0"/>
              </a:spcAft>
              <a:buNone/>
            </a:pPr>
            <a:endParaRPr sz="1200">
              <a:solidFill>
                <a:schemeClr val="lt1"/>
              </a:solidFill>
              <a:latin typeface="Calibri"/>
              <a:ea typeface="Calibri"/>
              <a:cs typeface="Calibri"/>
              <a:sym typeface="Calibri"/>
            </a:endParaRPr>
          </a:p>
          <a:p>
            <a:pPr marL="0" marR="0" lvl="0" indent="0" algn="l" rtl="0">
              <a:lnSpc>
                <a:spcPct val="107000"/>
              </a:lnSpc>
              <a:spcBef>
                <a:spcPts val="800"/>
              </a:spcBef>
              <a:spcAft>
                <a:spcPts val="0"/>
              </a:spcAft>
              <a:buNone/>
            </a:pPr>
            <a:r>
              <a:rPr lang="en-GB" sz="5400" b="1">
                <a:solidFill>
                  <a:schemeClr val="lt1"/>
                </a:solidFill>
                <a:latin typeface="Courier New"/>
                <a:ea typeface="Courier New"/>
                <a:cs typeface="Courier New"/>
                <a:sym typeface="Courier New"/>
              </a:rPr>
              <a:t>{use the rules to separate}</a:t>
            </a:r>
            <a:endParaRPr sz="1200">
              <a:solidFill>
                <a:schemeClr val="lt1"/>
              </a:solidFill>
              <a:latin typeface="Calibri"/>
              <a:ea typeface="Calibri"/>
              <a:cs typeface="Calibri"/>
              <a:sym typeface="Calibri"/>
            </a:endParaRPr>
          </a:p>
          <a:p>
            <a:pPr marL="0" marR="0" lvl="0" indent="0" algn="just" rtl="0">
              <a:spcBef>
                <a:spcPts val="2000"/>
              </a:spcBef>
              <a:spcAft>
                <a:spcPts val="0"/>
              </a:spcAft>
              <a:buNone/>
            </a:pPr>
            <a:endParaRPr sz="3200" b="1">
              <a:solidFill>
                <a:schemeClr val="lt1"/>
              </a:solidFill>
              <a:latin typeface="Arial"/>
              <a:ea typeface="Arial"/>
              <a:cs typeface="Arial"/>
              <a:sym typeface="Arial"/>
            </a:endParaRPr>
          </a:p>
          <a:p>
            <a:pPr marL="0" marR="0" lvl="0" indent="0" algn="just" rtl="0">
              <a:spcBef>
                <a:spcPts val="2400"/>
              </a:spcBef>
              <a:spcAft>
                <a:spcPts val="0"/>
              </a:spcAft>
              <a:buNone/>
            </a:pPr>
            <a:r>
              <a:rPr lang="en-GB" sz="3200" b="1">
                <a:solidFill>
                  <a:schemeClr val="lt1"/>
                </a:solidFill>
                <a:latin typeface="Arial"/>
                <a:ea typeface="Arial"/>
                <a:cs typeface="Arial"/>
                <a:sym typeface="Arial"/>
              </a:rPr>
              <a:t> </a:t>
            </a:r>
            <a:endParaRPr/>
          </a:p>
        </p:txBody>
      </p:sp>
      <p:sp>
        <p:nvSpPr>
          <p:cNvPr id="766" name="Google Shape;766;p70"/>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11. </a:t>
            </a:r>
            <a:r>
              <a:rPr lang="en-GB" sz="5400" b="1">
                <a:solidFill>
                  <a:schemeClr val="lt1"/>
                </a:solidFill>
                <a:latin typeface="Arial"/>
                <a:ea typeface="Arial"/>
                <a:cs typeface="Arial"/>
                <a:sym typeface="Arial"/>
              </a:rPr>
              <a:t>The Assembly Line</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767" name="Google Shape;767;p70"/>
          <p:cNvPicPr preferRelativeResize="0"/>
          <p:nvPr/>
        </p:nvPicPr>
        <p:blipFill rotWithShape="1">
          <a:blip r:embed="rId5">
            <a:alphaModFix/>
          </a:blip>
          <a:srcRect/>
          <a:stretch/>
        </p:blipFill>
        <p:spPr>
          <a:xfrm>
            <a:off x="7678558" y="2151339"/>
            <a:ext cx="2174384" cy="1811262"/>
          </a:xfrm>
          <a:prstGeom prst="rect">
            <a:avLst/>
          </a:prstGeom>
          <a:noFill/>
          <a:ln>
            <a:noFill/>
          </a:ln>
        </p:spPr>
      </p:pic>
      <p:pic>
        <p:nvPicPr>
          <p:cNvPr id="768" name="Google Shape;768;p70"/>
          <p:cNvPicPr preferRelativeResize="0"/>
          <p:nvPr/>
        </p:nvPicPr>
        <p:blipFill rotWithShape="1">
          <a:blip r:embed="rId6">
            <a:alphaModFix/>
          </a:blip>
          <a:srcRect/>
          <a:stretch/>
        </p:blipFill>
        <p:spPr>
          <a:xfrm>
            <a:off x="2774367" y="2333914"/>
            <a:ext cx="2690453" cy="150783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p7"/>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158" name="Google Shape;158;p7"/>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MODULE 05.</a:t>
            </a:r>
            <a:r>
              <a:rPr lang="en-GB" sz="5500" b="1">
                <a:solidFill>
                  <a:schemeClr val="lt1"/>
                </a:solidFill>
                <a:latin typeface="Arial"/>
                <a:ea typeface="Arial"/>
                <a:cs typeface="Arial"/>
                <a:sym typeface="Arial"/>
              </a:rPr>
              <a:t> </a:t>
            </a:r>
            <a:endParaRPr/>
          </a:p>
          <a:p>
            <a:pPr marL="0" marR="0" lvl="0" indent="0" algn="ctr" rtl="0">
              <a:spcBef>
                <a:spcPts val="0"/>
              </a:spcBef>
              <a:spcAft>
                <a:spcPts val="0"/>
              </a:spcAft>
              <a:buClr>
                <a:schemeClr val="lt1"/>
              </a:buClr>
              <a:buSzPts val="6000"/>
              <a:buFont typeface="Arial"/>
              <a:buNone/>
            </a:pPr>
            <a:r>
              <a:rPr lang="en-GB" sz="6000" b="1">
                <a:solidFill>
                  <a:schemeClr val="lt1"/>
                </a:solidFill>
                <a:latin typeface="Arial"/>
                <a:ea typeface="Arial"/>
                <a:cs typeface="Arial"/>
                <a:sym typeface="Arial"/>
              </a:rPr>
              <a:t>Deciphering the Notes </a:t>
            </a:r>
            <a:endParaRPr sz="5500" b="1">
              <a:solidFill>
                <a:schemeClr val="lt1"/>
              </a:solidFill>
              <a:latin typeface="Arial"/>
              <a:ea typeface="Arial"/>
              <a:cs typeface="Arial"/>
              <a:sym typeface="Arial"/>
            </a:endParaRPr>
          </a:p>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chemeClr val="lt1"/>
              </a:buClr>
              <a:buSzPts val="4400"/>
              <a:buFont typeface="Arial"/>
              <a:buNone/>
            </a:pPr>
            <a:r>
              <a:rPr lang="en-GB" sz="4400" b="1" i="1">
                <a:solidFill>
                  <a:schemeClr val="lt1"/>
                </a:solidFill>
                <a:latin typeface="Arial"/>
                <a:ea typeface="Arial"/>
                <a:cs typeface="Arial"/>
                <a:sym typeface="Arial"/>
              </a:rPr>
              <a:t>Operators</a:t>
            </a:r>
            <a:endParaRPr sz="3600" b="1" i="1">
              <a:solidFill>
                <a:schemeClr val="lt1"/>
              </a:solidFill>
              <a:latin typeface="Arial"/>
              <a:ea typeface="Arial"/>
              <a:cs typeface="Arial"/>
              <a:sym typeface="Arial"/>
            </a:endParaRPr>
          </a:p>
        </p:txBody>
      </p:sp>
      <p:grpSp>
        <p:nvGrpSpPr>
          <p:cNvPr id="159" name="Google Shape;159;p7"/>
          <p:cNvGrpSpPr/>
          <p:nvPr/>
        </p:nvGrpSpPr>
        <p:grpSpPr>
          <a:xfrm>
            <a:off x="2254357" y="4311387"/>
            <a:ext cx="7670485" cy="2098513"/>
            <a:chOff x="-12699" y="3251200"/>
            <a:chExt cx="8097208" cy="2276291"/>
          </a:xfrm>
        </p:grpSpPr>
        <p:pic>
          <p:nvPicPr>
            <p:cNvPr id="160" name="Google Shape;160;p7"/>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161" name="Google Shape;161;p7"/>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pic>
        <p:nvPicPr>
          <p:cNvPr id="773" name="Google Shape;773;p71"/>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774" name="Google Shape;774;p71"/>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775" name="Google Shape;775;p71"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776" name="Google Shape;776;p71"/>
          <p:cNvSpPr/>
          <p:nvPr/>
        </p:nvSpPr>
        <p:spPr>
          <a:xfrm>
            <a:off x="263662" y="1885562"/>
            <a:ext cx="11731774"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chemeClr val="lt1"/>
                </a:solidFill>
                <a:latin typeface="Arial"/>
                <a:ea typeface="Arial"/>
                <a:cs typeface="Arial"/>
                <a:sym typeface="Arial"/>
              </a:rPr>
              <a:t> </a:t>
            </a:r>
            <a:endParaRPr/>
          </a:p>
        </p:txBody>
      </p:sp>
      <p:sp>
        <p:nvSpPr>
          <p:cNvPr id="777" name="Google Shape;777;p71"/>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11. </a:t>
            </a:r>
            <a:r>
              <a:rPr lang="en-GB" sz="5400" b="1">
                <a:solidFill>
                  <a:schemeClr val="lt1"/>
                </a:solidFill>
                <a:latin typeface="Arial"/>
                <a:ea typeface="Arial"/>
                <a:cs typeface="Arial"/>
                <a:sym typeface="Arial"/>
              </a:rPr>
              <a:t>The Assembly Line</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778" name="Google Shape;778;p71" descr="Difference Between For and While Loop - Shiksha Online"/>
          <p:cNvPicPr preferRelativeResize="0"/>
          <p:nvPr/>
        </p:nvPicPr>
        <p:blipFill rotWithShape="1">
          <a:blip r:embed="rId5">
            <a:alphaModFix/>
          </a:blip>
          <a:srcRect t="30592"/>
          <a:stretch/>
        </p:blipFill>
        <p:spPr>
          <a:xfrm>
            <a:off x="196564" y="1867802"/>
            <a:ext cx="11132904" cy="4056748"/>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82"/>
        <p:cNvGrpSpPr/>
        <p:nvPr/>
      </p:nvGrpSpPr>
      <p:grpSpPr>
        <a:xfrm>
          <a:off x="0" y="0"/>
          <a:ext cx="0" cy="0"/>
          <a:chOff x="0" y="0"/>
          <a:chExt cx="0" cy="0"/>
        </a:xfrm>
      </p:grpSpPr>
      <p:pic>
        <p:nvPicPr>
          <p:cNvPr id="783" name="Google Shape;783;p72"/>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784" name="Google Shape;784;p72"/>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785" name="Google Shape;785;p72"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786" name="Google Shape;786;p72"/>
          <p:cNvSpPr/>
          <p:nvPr/>
        </p:nvSpPr>
        <p:spPr>
          <a:xfrm>
            <a:off x="263662" y="1885562"/>
            <a:ext cx="11731774"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chemeClr val="lt1"/>
                </a:solidFill>
                <a:latin typeface="Arial"/>
                <a:ea typeface="Arial"/>
                <a:cs typeface="Arial"/>
                <a:sym typeface="Arial"/>
              </a:rPr>
              <a:t> </a:t>
            </a:r>
            <a:endParaRPr/>
          </a:p>
        </p:txBody>
      </p:sp>
      <p:sp>
        <p:nvSpPr>
          <p:cNvPr id="787" name="Google Shape;787;p72"/>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11. </a:t>
            </a:r>
            <a:r>
              <a:rPr lang="en-GB" sz="5400" b="1">
                <a:solidFill>
                  <a:schemeClr val="lt1"/>
                </a:solidFill>
                <a:latin typeface="Arial"/>
                <a:ea typeface="Arial"/>
                <a:cs typeface="Arial"/>
                <a:sym typeface="Arial"/>
              </a:rPr>
              <a:t>The Assembly Line</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788" name="Google Shape;788;p72"/>
          <p:cNvPicPr preferRelativeResize="0"/>
          <p:nvPr/>
        </p:nvPicPr>
        <p:blipFill rotWithShape="1">
          <a:blip r:embed="rId5">
            <a:alphaModFix/>
          </a:blip>
          <a:srcRect/>
          <a:stretch/>
        </p:blipFill>
        <p:spPr>
          <a:xfrm>
            <a:off x="3804930" y="1158139"/>
            <a:ext cx="5440670" cy="544067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pic>
        <p:nvPicPr>
          <p:cNvPr id="793" name="Google Shape;793;p73"/>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794" name="Google Shape;794;p73"/>
          <p:cNvSpPr/>
          <p:nvPr/>
        </p:nvSpPr>
        <p:spPr>
          <a:xfrm>
            <a:off x="337948" y="10246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FD89CA"/>
                </a:solidFill>
                <a:latin typeface="Arial"/>
                <a:ea typeface="Arial"/>
                <a:cs typeface="Arial"/>
                <a:sym typeface="Arial"/>
              </a:rPr>
              <a:t>Exercise in R!</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795" name="Google Shape;795;p73"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796" name="Google Shape;796;p73"/>
          <p:cNvPicPr preferRelativeResize="0"/>
          <p:nvPr/>
        </p:nvPicPr>
        <p:blipFill rotWithShape="1">
          <a:blip r:embed="rId5">
            <a:alphaModFix/>
          </a:blip>
          <a:srcRect/>
          <a:stretch/>
        </p:blipFill>
        <p:spPr>
          <a:xfrm>
            <a:off x="11121525" y="1004155"/>
            <a:ext cx="889213" cy="994844"/>
          </a:xfrm>
          <a:prstGeom prst="rect">
            <a:avLst/>
          </a:prstGeom>
          <a:noFill/>
          <a:ln>
            <a:noFill/>
          </a:ln>
        </p:spPr>
      </p:pic>
      <p:sp>
        <p:nvSpPr>
          <p:cNvPr id="797" name="Google Shape;797;p73"/>
          <p:cNvSpPr/>
          <p:nvPr/>
        </p:nvSpPr>
        <p:spPr>
          <a:xfrm>
            <a:off x="300423" y="1700385"/>
            <a:ext cx="11499215" cy="58477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a:solidFill>
                  <a:schemeClr val="lt1"/>
                </a:solidFill>
                <a:latin typeface="Arial"/>
                <a:ea typeface="Arial"/>
                <a:cs typeface="Arial"/>
                <a:sym typeface="Arial"/>
              </a:rPr>
              <a:t># Create a "list" of the first 10 pH values to work with</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ph_list &lt;- expedition_data$ph_level[1:10]</a:t>
            </a:r>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a:p>
            <a:pPr marL="0" marR="0" lvl="0" indent="0" algn="l" rtl="0">
              <a:spcBef>
                <a:spcPts val="0"/>
              </a:spcBef>
              <a:spcAft>
                <a:spcPts val="0"/>
              </a:spcAft>
              <a:buNone/>
            </a:pPr>
            <a:r>
              <a:rPr lang="en-GB" sz="2200">
                <a:solidFill>
                  <a:schemeClr val="lt1"/>
                </a:solidFill>
                <a:latin typeface="Arial"/>
                <a:ea typeface="Arial"/>
                <a:cs typeface="Arial"/>
                <a:sym typeface="Arial"/>
              </a:rPr>
              <a:t># Now, build the for loop (the assembly line)</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for (current_ph in ph_list) {</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 The code inside the { } is the "Sorter's" job.</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 It runs once for every single value in ph_list.</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if (current_ph &lt; 6.5) {</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print("High Priority: Acidic")</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 else if (current_ph &gt; 7.5) {</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print("Discard: Alkaline")</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 else {</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print("Routine Analysis: Stable")</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a:t>
            </a:r>
            <a:endParaRPr/>
          </a:p>
          <a:p>
            <a:pPr marL="0" marR="0" lvl="0" indent="0" algn="l" rtl="0">
              <a:spcBef>
                <a:spcPts val="0"/>
              </a:spcBef>
              <a:spcAft>
                <a:spcPts val="0"/>
              </a:spcAft>
              <a:buNone/>
            </a:pPr>
            <a:endParaRPr sz="2200" b="1">
              <a:solidFill>
                <a:schemeClr val="lt1"/>
              </a:solidFill>
              <a:latin typeface="Arial"/>
              <a:ea typeface="Arial"/>
              <a:cs typeface="Arial"/>
              <a:sym typeface="Arial"/>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p:txBody>
      </p:sp>
      <p:sp>
        <p:nvSpPr>
          <p:cNvPr id="798" name="Google Shape;798;p73"/>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11. </a:t>
            </a:r>
            <a:r>
              <a:rPr lang="en-GB" sz="5400" b="1">
                <a:solidFill>
                  <a:schemeClr val="lt1"/>
                </a:solidFill>
                <a:latin typeface="Arial"/>
                <a:ea typeface="Arial"/>
                <a:cs typeface="Arial"/>
                <a:sym typeface="Arial"/>
              </a:rPr>
              <a:t>The Assembly Line</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97">
                                            <p:txEl>
                                              <p:pRg st="0" end="0"/>
                                            </p:txEl>
                                          </p:spTgt>
                                        </p:tgtEl>
                                        <p:attrNameLst>
                                          <p:attrName>style.visibility</p:attrName>
                                        </p:attrNameLst>
                                      </p:cBhvr>
                                      <p:to>
                                        <p:strVal val="visible"/>
                                      </p:to>
                                    </p:set>
                                    <p:animEffect transition="in" filter="fade">
                                      <p:cBhvr>
                                        <p:cTn id="7" dur="500"/>
                                        <p:tgtEl>
                                          <p:spTgt spid="7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97">
                                            <p:txEl>
                                              <p:pRg st="1" end="1"/>
                                            </p:txEl>
                                          </p:spTgt>
                                        </p:tgtEl>
                                        <p:attrNameLst>
                                          <p:attrName>style.visibility</p:attrName>
                                        </p:attrNameLst>
                                      </p:cBhvr>
                                      <p:to>
                                        <p:strVal val="visible"/>
                                      </p:to>
                                    </p:set>
                                    <p:animEffect transition="in" filter="fade">
                                      <p:cBhvr>
                                        <p:cTn id="12" dur="500"/>
                                        <p:tgtEl>
                                          <p:spTgt spid="79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97">
                                            <p:txEl>
                                              <p:pRg st="2" end="2"/>
                                            </p:txEl>
                                          </p:spTgt>
                                        </p:tgtEl>
                                        <p:attrNameLst>
                                          <p:attrName>style.visibility</p:attrName>
                                        </p:attrNameLst>
                                      </p:cBhvr>
                                      <p:to>
                                        <p:strVal val="visible"/>
                                      </p:to>
                                    </p:set>
                                    <p:animEffect transition="in" filter="fade">
                                      <p:cBhvr>
                                        <p:cTn id="17" dur="500"/>
                                        <p:tgtEl>
                                          <p:spTgt spid="79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97">
                                            <p:txEl>
                                              <p:pRg st="3" end="3"/>
                                            </p:txEl>
                                          </p:spTgt>
                                        </p:tgtEl>
                                        <p:attrNameLst>
                                          <p:attrName>style.visibility</p:attrName>
                                        </p:attrNameLst>
                                      </p:cBhvr>
                                      <p:to>
                                        <p:strVal val="visible"/>
                                      </p:to>
                                    </p:set>
                                    <p:animEffect transition="in" filter="fade">
                                      <p:cBhvr>
                                        <p:cTn id="22" dur="500"/>
                                        <p:tgtEl>
                                          <p:spTgt spid="79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97">
                                            <p:txEl>
                                              <p:pRg st="4" end="4"/>
                                            </p:txEl>
                                          </p:spTgt>
                                        </p:tgtEl>
                                        <p:attrNameLst>
                                          <p:attrName>style.visibility</p:attrName>
                                        </p:attrNameLst>
                                      </p:cBhvr>
                                      <p:to>
                                        <p:strVal val="visible"/>
                                      </p:to>
                                    </p:set>
                                    <p:animEffect transition="in" filter="fade">
                                      <p:cBhvr>
                                        <p:cTn id="27" dur="500"/>
                                        <p:tgtEl>
                                          <p:spTgt spid="79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97">
                                            <p:txEl>
                                              <p:pRg st="5" end="5"/>
                                            </p:txEl>
                                          </p:spTgt>
                                        </p:tgtEl>
                                        <p:attrNameLst>
                                          <p:attrName>style.visibility</p:attrName>
                                        </p:attrNameLst>
                                      </p:cBhvr>
                                      <p:to>
                                        <p:strVal val="visible"/>
                                      </p:to>
                                    </p:set>
                                    <p:animEffect transition="in" filter="fade">
                                      <p:cBhvr>
                                        <p:cTn id="32" dur="500"/>
                                        <p:tgtEl>
                                          <p:spTgt spid="79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97">
                                            <p:txEl>
                                              <p:pRg st="6" end="6"/>
                                            </p:txEl>
                                          </p:spTgt>
                                        </p:tgtEl>
                                        <p:attrNameLst>
                                          <p:attrName>style.visibility</p:attrName>
                                        </p:attrNameLst>
                                      </p:cBhvr>
                                      <p:to>
                                        <p:strVal val="visible"/>
                                      </p:to>
                                    </p:set>
                                    <p:animEffect transition="in" filter="fade">
                                      <p:cBhvr>
                                        <p:cTn id="37" dur="500"/>
                                        <p:tgtEl>
                                          <p:spTgt spid="79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97">
                                            <p:txEl>
                                              <p:pRg st="7" end="7"/>
                                            </p:txEl>
                                          </p:spTgt>
                                        </p:tgtEl>
                                        <p:attrNameLst>
                                          <p:attrName>style.visibility</p:attrName>
                                        </p:attrNameLst>
                                      </p:cBhvr>
                                      <p:to>
                                        <p:strVal val="visible"/>
                                      </p:to>
                                    </p:set>
                                    <p:animEffect transition="in" filter="fade">
                                      <p:cBhvr>
                                        <p:cTn id="42" dur="500"/>
                                        <p:tgtEl>
                                          <p:spTgt spid="79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97">
                                            <p:txEl>
                                              <p:pRg st="8" end="8"/>
                                            </p:txEl>
                                          </p:spTgt>
                                        </p:tgtEl>
                                        <p:attrNameLst>
                                          <p:attrName>style.visibility</p:attrName>
                                        </p:attrNameLst>
                                      </p:cBhvr>
                                      <p:to>
                                        <p:strVal val="visible"/>
                                      </p:to>
                                    </p:set>
                                    <p:animEffect transition="in" filter="fade">
                                      <p:cBhvr>
                                        <p:cTn id="47" dur="500"/>
                                        <p:tgtEl>
                                          <p:spTgt spid="79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97">
                                            <p:txEl>
                                              <p:pRg st="9" end="9"/>
                                            </p:txEl>
                                          </p:spTgt>
                                        </p:tgtEl>
                                        <p:attrNameLst>
                                          <p:attrName>style.visibility</p:attrName>
                                        </p:attrNameLst>
                                      </p:cBhvr>
                                      <p:to>
                                        <p:strVal val="visible"/>
                                      </p:to>
                                    </p:set>
                                    <p:animEffect transition="in" filter="fade">
                                      <p:cBhvr>
                                        <p:cTn id="52" dur="500"/>
                                        <p:tgtEl>
                                          <p:spTgt spid="79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797">
                                            <p:txEl>
                                              <p:pRg st="10" end="10"/>
                                            </p:txEl>
                                          </p:spTgt>
                                        </p:tgtEl>
                                        <p:attrNameLst>
                                          <p:attrName>style.visibility</p:attrName>
                                        </p:attrNameLst>
                                      </p:cBhvr>
                                      <p:to>
                                        <p:strVal val="visible"/>
                                      </p:to>
                                    </p:set>
                                    <p:animEffect transition="in" filter="fade">
                                      <p:cBhvr>
                                        <p:cTn id="57" dur="500"/>
                                        <p:tgtEl>
                                          <p:spTgt spid="79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797">
                                            <p:txEl>
                                              <p:pRg st="11" end="11"/>
                                            </p:txEl>
                                          </p:spTgt>
                                        </p:tgtEl>
                                        <p:attrNameLst>
                                          <p:attrName>style.visibility</p:attrName>
                                        </p:attrNameLst>
                                      </p:cBhvr>
                                      <p:to>
                                        <p:strVal val="visible"/>
                                      </p:to>
                                    </p:set>
                                    <p:animEffect transition="in" filter="fade">
                                      <p:cBhvr>
                                        <p:cTn id="62" dur="500"/>
                                        <p:tgtEl>
                                          <p:spTgt spid="79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797">
                                            <p:txEl>
                                              <p:pRg st="12" end="12"/>
                                            </p:txEl>
                                          </p:spTgt>
                                        </p:tgtEl>
                                        <p:attrNameLst>
                                          <p:attrName>style.visibility</p:attrName>
                                        </p:attrNameLst>
                                      </p:cBhvr>
                                      <p:to>
                                        <p:strVal val="visible"/>
                                      </p:to>
                                    </p:set>
                                    <p:animEffect transition="in" filter="fade">
                                      <p:cBhvr>
                                        <p:cTn id="67" dur="500"/>
                                        <p:tgtEl>
                                          <p:spTgt spid="797">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797">
                                            <p:txEl>
                                              <p:pRg st="13" end="13"/>
                                            </p:txEl>
                                          </p:spTgt>
                                        </p:tgtEl>
                                        <p:attrNameLst>
                                          <p:attrName>style.visibility</p:attrName>
                                        </p:attrNameLst>
                                      </p:cBhvr>
                                      <p:to>
                                        <p:strVal val="visible"/>
                                      </p:to>
                                    </p:set>
                                    <p:animEffect transition="in" filter="fade">
                                      <p:cBhvr>
                                        <p:cTn id="72" dur="500"/>
                                        <p:tgtEl>
                                          <p:spTgt spid="797">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797">
                                            <p:txEl>
                                              <p:pRg st="14" end="14"/>
                                            </p:txEl>
                                          </p:spTgt>
                                        </p:tgtEl>
                                        <p:attrNameLst>
                                          <p:attrName>style.visibility</p:attrName>
                                        </p:attrNameLst>
                                      </p:cBhvr>
                                      <p:to>
                                        <p:strVal val="visible"/>
                                      </p:to>
                                    </p:set>
                                    <p:animEffect transition="in" filter="fade">
                                      <p:cBhvr>
                                        <p:cTn id="77" dur="500"/>
                                        <p:tgtEl>
                                          <p:spTgt spid="797">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797">
                                            <p:txEl>
                                              <p:pRg st="15" end="15"/>
                                            </p:txEl>
                                          </p:spTgt>
                                        </p:tgtEl>
                                        <p:attrNameLst>
                                          <p:attrName>style.visibility</p:attrName>
                                        </p:attrNameLst>
                                      </p:cBhvr>
                                      <p:to>
                                        <p:strVal val="visible"/>
                                      </p:to>
                                    </p:set>
                                    <p:animEffect transition="in" filter="fade">
                                      <p:cBhvr>
                                        <p:cTn id="82" dur="500"/>
                                        <p:tgtEl>
                                          <p:spTgt spid="797">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797">
                                            <p:txEl>
                                              <p:pRg st="16" end="16"/>
                                            </p:txEl>
                                          </p:spTgt>
                                        </p:tgtEl>
                                        <p:attrNameLst>
                                          <p:attrName>style.visibility</p:attrName>
                                        </p:attrNameLst>
                                      </p:cBhvr>
                                      <p:to>
                                        <p:strVal val="visible"/>
                                      </p:to>
                                    </p:set>
                                    <p:animEffect transition="in" filter="fade">
                                      <p:cBhvr>
                                        <p:cTn id="87" dur="500"/>
                                        <p:tgtEl>
                                          <p:spTgt spid="797">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02"/>
        <p:cNvGrpSpPr/>
        <p:nvPr/>
      </p:nvGrpSpPr>
      <p:grpSpPr>
        <a:xfrm>
          <a:off x="0" y="0"/>
          <a:ext cx="0" cy="0"/>
          <a:chOff x="0" y="0"/>
          <a:chExt cx="0" cy="0"/>
        </a:xfrm>
      </p:grpSpPr>
      <p:pic>
        <p:nvPicPr>
          <p:cNvPr id="803" name="Google Shape;803;p74"/>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804" name="Google Shape;804;p74"/>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Wrap-up</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805" name="Google Shape;805;p74"/>
          <p:cNvSpPr/>
          <p:nvPr/>
        </p:nvSpPr>
        <p:spPr>
          <a:xfrm>
            <a:off x="318444" y="2071127"/>
            <a:ext cx="11728413" cy="341632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3200" b="1">
                <a:solidFill>
                  <a:srgbClr val="FFC000"/>
                </a:solidFill>
                <a:latin typeface="Arial"/>
                <a:ea typeface="Arial"/>
                <a:cs typeface="Arial"/>
                <a:sym typeface="Arial"/>
              </a:rPr>
              <a:t>IMPORTANT!</a:t>
            </a:r>
            <a:r>
              <a:rPr lang="en-GB" sz="3200">
                <a:solidFill>
                  <a:schemeClr val="lt1"/>
                </a:solidFill>
                <a:latin typeface="Arial"/>
                <a:ea typeface="Arial"/>
                <a:cs typeface="Arial"/>
                <a:sym typeface="Arial"/>
              </a:rPr>
              <a:t> In the code </a:t>
            </a:r>
            <a:r>
              <a:rPr lang="en-GB" sz="3200">
                <a:solidFill>
                  <a:schemeClr val="lt1"/>
                </a:solidFill>
                <a:latin typeface="Courier New"/>
                <a:ea typeface="Courier New"/>
                <a:cs typeface="Courier New"/>
                <a:sym typeface="Courier New"/>
              </a:rPr>
              <a:t>for (current_ph in ph_list)</a:t>
            </a:r>
            <a:r>
              <a:rPr lang="en-GB" sz="3200">
                <a:solidFill>
                  <a:schemeClr val="lt1"/>
                </a:solidFill>
                <a:latin typeface="Arial"/>
                <a:ea typeface="Arial"/>
                <a:cs typeface="Arial"/>
                <a:sym typeface="Arial"/>
              </a:rPr>
              <a:t>, what does the </a:t>
            </a:r>
            <a:r>
              <a:rPr lang="en-GB" sz="3200">
                <a:solidFill>
                  <a:schemeClr val="lt1"/>
                </a:solidFill>
                <a:latin typeface="Courier New"/>
                <a:ea typeface="Courier New"/>
                <a:cs typeface="Courier New"/>
                <a:sym typeface="Courier New"/>
              </a:rPr>
              <a:t>current_ph</a:t>
            </a:r>
            <a:r>
              <a:rPr lang="en-GB" sz="3200">
                <a:solidFill>
                  <a:schemeClr val="lt1"/>
                </a:solidFill>
                <a:latin typeface="Arial"/>
                <a:ea typeface="Arial"/>
                <a:cs typeface="Arial"/>
                <a:sym typeface="Arial"/>
              </a:rPr>
              <a:t> variable represent at each step of the loop?</a:t>
            </a:r>
            <a:endParaRPr/>
          </a:p>
          <a:p>
            <a:pPr marL="0" marR="0" lvl="0" indent="0" algn="just" rtl="0">
              <a:lnSpc>
                <a:spcPct val="100000"/>
              </a:lnSpc>
              <a:spcBef>
                <a:spcPts val="0"/>
              </a:spcBef>
              <a:spcAft>
                <a:spcPts val="0"/>
              </a:spcAft>
              <a:buNone/>
            </a:pPr>
            <a:endParaRPr sz="3200" b="1">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GB" sz="3200" b="1">
                <a:solidFill>
                  <a:srgbClr val="FFFF00"/>
                </a:solidFill>
                <a:latin typeface="Arial"/>
                <a:ea typeface="Arial"/>
                <a:cs typeface="Arial"/>
                <a:sym typeface="Arial"/>
              </a:rPr>
              <a:t>Loops: </a:t>
            </a:r>
            <a:r>
              <a:rPr lang="en-GB" sz="3200" b="1">
                <a:solidFill>
                  <a:schemeClr val="lt1"/>
                </a:solidFill>
                <a:latin typeface="Arial"/>
                <a:ea typeface="Arial"/>
                <a:cs typeface="Arial"/>
                <a:sym typeface="Arial"/>
              </a:rPr>
              <a:t>Loops are one of the most powerful concepts in programming. They automate repetitive work.</a:t>
            </a:r>
            <a:endParaRPr sz="32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p:txBody>
      </p:sp>
      <p:pic>
        <p:nvPicPr>
          <p:cNvPr id="806" name="Google Shape;806;p74" descr="Teacher with solid fill"/>
          <p:cNvPicPr preferRelativeResize="0"/>
          <p:nvPr/>
        </p:nvPicPr>
        <p:blipFill rotWithShape="1">
          <a:blip r:embed="rId4">
            <a:alphaModFix/>
          </a:blip>
          <a:srcRect/>
          <a:stretch/>
        </p:blipFill>
        <p:spPr>
          <a:xfrm>
            <a:off x="10986639" y="5786631"/>
            <a:ext cx="1060218" cy="1060218"/>
          </a:xfrm>
          <a:prstGeom prst="rect">
            <a:avLst/>
          </a:prstGeom>
          <a:noFill/>
          <a:ln>
            <a:noFill/>
          </a:ln>
        </p:spPr>
      </p:pic>
      <p:sp>
        <p:nvSpPr>
          <p:cNvPr id="807" name="Google Shape;807;p74"/>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11. </a:t>
            </a:r>
            <a:r>
              <a:rPr lang="en-GB" sz="5400" b="1">
                <a:solidFill>
                  <a:schemeClr val="lt1"/>
                </a:solidFill>
                <a:latin typeface="Arial"/>
                <a:ea typeface="Arial"/>
                <a:cs typeface="Arial"/>
                <a:sym typeface="Arial"/>
              </a:rPr>
              <a:t>The Assembly Line</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05">
                                            <p:txEl>
                                              <p:pRg st="0" end="0"/>
                                            </p:txEl>
                                          </p:spTgt>
                                        </p:tgtEl>
                                        <p:attrNameLst>
                                          <p:attrName>style.visibility</p:attrName>
                                        </p:attrNameLst>
                                      </p:cBhvr>
                                      <p:to>
                                        <p:strVal val="visible"/>
                                      </p:to>
                                    </p:set>
                                    <p:animEffect transition="in" filter="fade">
                                      <p:cBhvr>
                                        <p:cTn id="7" dur="500"/>
                                        <p:tgtEl>
                                          <p:spTgt spid="8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05">
                                            <p:txEl>
                                              <p:pRg st="1" end="1"/>
                                            </p:txEl>
                                          </p:spTgt>
                                        </p:tgtEl>
                                        <p:attrNameLst>
                                          <p:attrName>style.visibility</p:attrName>
                                        </p:attrNameLst>
                                      </p:cBhvr>
                                      <p:to>
                                        <p:strVal val="visible"/>
                                      </p:to>
                                    </p:set>
                                    <p:animEffect transition="in" filter="fade">
                                      <p:cBhvr>
                                        <p:cTn id="12" dur="500"/>
                                        <p:tgtEl>
                                          <p:spTgt spid="80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05">
                                            <p:txEl>
                                              <p:pRg st="2" end="2"/>
                                            </p:txEl>
                                          </p:spTgt>
                                        </p:tgtEl>
                                        <p:attrNameLst>
                                          <p:attrName>style.visibility</p:attrName>
                                        </p:attrNameLst>
                                      </p:cBhvr>
                                      <p:to>
                                        <p:strVal val="visible"/>
                                      </p:to>
                                    </p:set>
                                    <p:animEffect transition="in" filter="fade">
                                      <p:cBhvr>
                                        <p:cTn id="17" dur="500"/>
                                        <p:tgtEl>
                                          <p:spTgt spid="80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05">
                                            <p:txEl>
                                              <p:pRg st="3" end="3"/>
                                            </p:txEl>
                                          </p:spTgt>
                                        </p:tgtEl>
                                        <p:attrNameLst>
                                          <p:attrName>style.visibility</p:attrName>
                                        </p:attrNameLst>
                                      </p:cBhvr>
                                      <p:to>
                                        <p:strVal val="visible"/>
                                      </p:to>
                                    </p:set>
                                    <p:animEffect transition="in" filter="fade">
                                      <p:cBhvr>
                                        <p:cTn id="22" dur="500"/>
                                        <p:tgtEl>
                                          <p:spTgt spid="80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75"/>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813" name="Google Shape;813;p75"/>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MODULE 12.</a:t>
            </a:r>
            <a:r>
              <a:rPr lang="en-GB" sz="5500" b="1">
                <a:solidFill>
                  <a:schemeClr val="lt1"/>
                </a:solidFill>
                <a:latin typeface="Arial"/>
                <a:ea typeface="Arial"/>
                <a:cs typeface="Arial"/>
                <a:sym typeface="Arial"/>
              </a:rPr>
              <a:t> </a:t>
            </a:r>
            <a:endParaRPr/>
          </a:p>
          <a:p>
            <a:pPr marL="0" marR="0" lvl="0" indent="0" algn="ctr" rtl="0">
              <a:spcBef>
                <a:spcPts val="0"/>
              </a:spcBef>
              <a:spcAft>
                <a:spcPts val="0"/>
              </a:spcAft>
              <a:buClr>
                <a:schemeClr val="lt1"/>
              </a:buClr>
              <a:buSzPts val="6000"/>
              <a:buFont typeface="Arial"/>
              <a:buNone/>
            </a:pPr>
            <a:r>
              <a:rPr lang="en-GB" sz="6000" b="1">
                <a:solidFill>
                  <a:schemeClr val="lt1"/>
                </a:solidFill>
                <a:latin typeface="Arial"/>
                <a:ea typeface="Arial"/>
                <a:cs typeface="Arial"/>
                <a:sym typeface="Arial"/>
              </a:rPr>
              <a:t>Building Your Own Instruments</a:t>
            </a:r>
            <a:endParaRPr sz="5500" b="1">
              <a:solidFill>
                <a:schemeClr val="lt1"/>
              </a:solidFill>
              <a:latin typeface="Arial"/>
              <a:ea typeface="Arial"/>
              <a:cs typeface="Arial"/>
              <a:sym typeface="Arial"/>
            </a:endParaRPr>
          </a:p>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chemeClr val="lt1"/>
              </a:buClr>
              <a:buSzPts val="4400"/>
              <a:buFont typeface="Arial"/>
              <a:buNone/>
            </a:pPr>
            <a:r>
              <a:rPr lang="en-GB" sz="4400" b="1" i="1">
                <a:solidFill>
                  <a:schemeClr val="lt1"/>
                </a:solidFill>
                <a:latin typeface="Arial"/>
                <a:ea typeface="Arial"/>
                <a:cs typeface="Arial"/>
                <a:sym typeface="Arial"/>
              </a:rPr>
              <a:t>Functions   </a:t>
            </a:r>
            <a:endParaRPr sz="3600" b="1" i="1">
              <a:solidFill>
                <a:schemeClr val="lt1"/>
              </a:solidFill>
              <a:latin typeface="Arial"/>
              <a:ea typeface="Arial"/>
              <a:cs typeface="Arial"/>
              <a:sym typeface="Arial"/>
            </a:endParaRPr>
          </a:p>
        </p:txBody>
      </p:sp>
      <p:grpSp>
        <p:nvGrpSpPr>
          <p:cNvPr id="814" name="Google Shape;814;p75"/>
          <p:cNvGrpSpPr/>
          <p:nvPr/>
        </p:nvGrpSpPr>
        <p:grpSpPr>
          <a:xfrm>
            <a:off x="2254357" y="4311387"/>
            <a:ext cx="7670485" cy="2098513"/>
            <a:chOff x="-12699" y="3251200"/>
            <a:chExt cx="8097208" cy="2276291"/>
          </a:xfrm>
        </p:grpSpPr>
        <p:pic>
          <p:nvPicPr>
            <p:cNvPr id="815" name="Google Shape;815;p75"/>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816" name="Google Shape;816;p75"/>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pic>
        <p:nvPicPr>
          <p:cNvPr id="821" name="Google Shape;821;p76"/>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822" name="Google Shape;822;p76"/>
          <p:cNvSpPr/>
          <p:nvPr/>
        </p:nvSpPr>
        <p:spPr>
          <a:xfrm>
            <a:off x="316514" y="1653841"/>
            <a:ext cx="7397296" cy="4832052"/>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600" b="1" dirty="0">
                <a:solidFill>
                  <a:srgbClr val="FFC000"/>
                </a:solidFill>
                <a:latin typeface="Arial"/>
                <a:ea typeface="Arial"/>
                <a:cs typeface="Arial"/>
                <a:sym typeface="Arial"/>
              </a:rPr>
              <a:t>The Problem:</a:t>
            </a:r>
            <a:r>
              <a:rPr lang="en-GB" sz="3600" b="1" dirty="0">
                <a:solidFill>
                  <a:schemeClr val="lt1"/>
                </a:solidFill>
                <a:latin typeface="Arial"/>
                <a:ea typeface="Arial"/>
                <a:cs typeface="Arial"/>
                <a:sym typeface="Arial"/>
              </a:rPr>
              <a:t> </a:t>
            </a:r>
            <a:r>
              <a:rPr lang="en-GB" sz="3600" dirty="0">
                <a:solidFill>
                  <a:schemeClr val="lt1"/>
                </a:solidFill>
                <a:latin typeface="Arial"/>
                <a:ea typeface="Arial"/>
                <a:cs typeface="Arial"/>
                <a:sym typeface="Arial"/>
              </a:rPr>
              <a:t>There are new recruits coming in every day now. And they do not know the protocol to sort the rocks! </a:t>
            </a:r>
            <a:endParaRPr sz="1800" dirty="0"/>
          </a:p>
          <a:p>
            <a:pPr marL="0" marR="0" lvl="0" indent="0" algn="just" rtl="0">
              <a:spcBef>
                <a:spcPts val="2400"/>
              </a:spcBef>
              <a:spcAft>
                <a:spcPts val="0"/>
              </a:spcAft>
              <a:buNone/>
            </a:pPr>
            <a:r>
              <a:rPr lang="en-GB" sz="3600" b="1" dirty="0">
                <a:solidFill>
                  <a:srgbClr val="FFC000"/>
                </a:solidFill>
                <a:latin typeface="Arial"/>
                <a:ea typeface="Arial"/>
                <a:cs typeface="Arial"/>
                <a:sym typeface="Arial"/>
              </a:rPr>
              <a:t>Your Mission: </a:t>
            </a:r>
            <a:r>
              <a:rPr lang="en-GB" sz="3600" dirty="0">
                <a:solidFill>
                  <a:schemeClr val="lt1"/>
                </a:solidFill>
                <a:latin typeface="Arial"/>
                <a:ea typeface="Arial"/>
                <a:cs typeface="Arial"/>
                <a:sym typeface="Arial"/>
              </a:rPr>
              <a:t>Setup an automated way for sorting the rocks which can be executed with a simple code.</a:t>
            </a:r>
            <a:endParaRPr sz="3600" b="1" i="1" dirty="0">
              <a:solidFill>
                <a:schemeClr val="lt1"/>
              </a:solidFill>
              <a:latin typeface="Arial"/>
              <a:ea typeface="Arial"/>
              <a:cs typeface="Arial"/>
              <a:sym typeface="Arial"/>
            </a:endParaRPr>
          </a:p>
        </p:txBody>
      </p:sp>
      <p:sp>
        <p:nvSpPr>
          <p:cNvPr id="823" name="Google Shape;823;p76"/>
          <p:cNvSpPr txBox="1"/>
          <p:nvPr/>
        </p:nvSpPr>
        <p:spPr>
          <a:xfrm>
            <a:off x="263662" y="139315"/>
            <a:ext cx="11865078" cy="208668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12. </a:t>
            </a:r>
            <a:r>
              <a:rPr lang="en-GB" sz="5400" b="1" dirty="0">
                <a:solidFill>
                  <a:schemeClr val="lt1"/>
                </a:solidFill>
                <a:latin typeface="Arial"/>
                <a:ea typeface="Arial"/>
                <a:cs typeface="Arial"/>
                <a:sym typeface="Arial"/>
              </a:rPr>
              <a:t>Building Your Own Instruments</a:t>
            </a:r>
            <a:endParaRPr sz="5400" b="1" dirty="0">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 </a:t>
            </a:r>
            <a:endParaRPr sz="1600" dirty="0">
              <a:solidFill>
                <a:schemeClr val="dk1"/>
              </a:solidFill>
              <a:latin typeface="Calibri"/>
              <a:ea typeface="Calibri"/>
              <a:cs typeface="Calibri"/>
              <a:sym typeface="Calibri"/>
            </a:endParaRPr>
          </a:p>
        </p:txBody>
      </p:sp>
      <p:pic>
        <p:nvPicPr>
          <p:cNvPr id="824" name="Google Shape;824;p76" descr="Warning with solid fill"/>
          <p:cNvPicPr preferRelativeResize="0"/>
          <p:nvPr/>
        </p:nvPicPr>
        <p:blipFill rotWithShape="1">
          <a:blip r:embed="rId4">
            <a:alphaModFix/>
          </a:blip>
          <a:srcRect/>
          <a:stretch/>
        </p:blipFill>
        <p:spPr>
          <a:xfrm>
            <a:off x="10873337" y="5626646"/>
            <a:ext cx="1109274" cy="1109274"/>
          </a:xfrm>
          <a:prstGeom prst="rect">
            <a:avLst/>
          </a:prstGeom>
          <a:noFill/>
          <a:ln>
            <a:noFill/>
          </a:ln>
        </p:spPr>
      </p:pic>
      <p:pic>
        <p:nvPicPr>
          <p:cNvPr id="825" name="Google Shape;825;p76"/>
          <p:cNvPicPr preferRelativeResize="0"/>
          <p:nvPr/>
        </p:nvPicPr>
        <p:blipFill rotWithShape="1">
          <a:blip r:embed="rId5">
            <a:alphaModFix/>
          </a:blip>
          <a:srcRect/>
          <a:stretch/>
        </p:blipFill>
        <p:spPr>
          <a:xfrm rot="207893">
            <a:off x="8541578" y="1210440"/>
            <a:ext cx="3228124" cy="2304881"/>
          </a:xfrm>
          <a:prstGeom prst="rect">
            <a:avLst/>
          </a:prstGeom>
          <a:noFill/>
          <a:ln w="571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pic>
        <p:nvPicPr>
          <p:cNvPr id="830" name="Google Shape;830;p77"/>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831" name="Google Shape;831;p77"/>
          <p:cNvSpPr/>
          <p:nvPr/>
        </p:nvSpPr>
        <p:spPr>
          <a:xfrm>
            <a:off x="263661" y="1492610"/>
            <a:ext cx="11731774" cy="458587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dirty="0">
                <a:solidFill>
                  <a:srgbClr val="FFC000"/>
                </a:solidFill>
                <a:latin typeface="Arial"/>
                <a:ea typeface="Arial"/>
                <a:cs typeface="Arial"/>
                <a:sym typeface="Arial"/>
              </a:rPr>
              <a:t>TASK: </a:t>
            </a:r>
            <a:endParaRPr dirty="0"/>
          </a:p>
          <a:p>
            <a:pPr marL="514350" marR="0" lvl="0" indent="-514350" algn="just" rtl="0">
              <a:spcBef>
                <a:spcPts val="2400"/>
              </a:spcBef>
              <a:spcAft>
                <a:spcPts val="0"/>
              </a:spcAft>
              <a:buClr>
                <a:schemeClr val="lt1"/>
              </a:buClr>
              <a:buSzPts val="3200"/>
              <a:buFont typeface="Arial"/>
              <a:buAutoNum type="arabicPeriod"/>
            </a:pPr>
            <a:r>
              <a:rPr lang="en-GB" sz="3200" dirty="0">
                <a:solidFill>
                  <a:schemeClr val="lt1"/>
                </a:solidFill>
                <a:latin typeface="Arial"/>
                <a:ea typeface="Arial"/>
                <a:cs typeface="Arial"/>
                <a:sym typeface="Arial"/>
              </a:rPr>
              <a:t>I need </a:t>
            </a:r>
            <a:r>
              <a:rPr lang="en-GB" sz="3200" b="1" dirty="0">
                <a:solidFill>
                  <a:srgbClr val="8CC63E"/>
                </a:solidFill>
                <a:latin typeface="Arial"/>
                <a:ea typeface="Arial"/>
                <a:cs typeface="Arial"/>
                <a:sym typeface="Arial"/>
              </a:rPr>
              <a:t>four volunteers</a:t>
            </a:r>
            <a:r>
              <a:rPr lang="en-GB" sz="3200" dirty="0">
                <a:solidFill>
                  <a:schemeClr val="lt1"/>
                </a:solidFill>
                <a:latin typeface="Arial"/>
                <a:ea typeface="Arial"/>
                <a:cs typeface="Arial"/>
                <a:sym typeface="Arial"/>
              </a:rPr>
              <a:t>. </a:t>
            </a:r>
            <a:endParaRPr dirty="0"/>
          </a:p>
          <a:p>
            <a:pPr marL="514350" marR="0" lvl="0" indent="-514350" algn="just" rtl="0">
              <a:spcBef>
                <a:spcPts val="2400"/>
              </a:spcBef>
              <a:spcAft>
                <a:spcPts val="0"/>
              </a:spcAft>
              <a:buClr>
                <a:schemeClr val="lt1"/>
              </a:buClr>
              <a:buSzPts val="3200"/>
              <a:buFont typeface="Arial"/>
              <a:buAutoNum type="arabicPeriod"/>
            </a:pPr>
            <a:r>
              <a:rPr lang="en-GB" sz="3200" dirty="0">
                <a:solidFill>
                  <a:schemeClr val="lt1"/>
                </a:solidFill>
                <a:latin typeface="Arial"/>
                <a:ea typeface="Arial"/>
                <a:cs typeface="Arial"/>
                <a:sym typeface="Arial"/>
              </a:rPr>
              <a:t>Each one will get one paper from the </a:t>
            </a:r>
            <a:r>
              <a:rPr lang="en-GB" sz="3200" b="1" dirty="0">
                <a:solidFill>
                  <a:srgbClr val="92D050"/>
                </a:solidFill>
                <a:latin typeface="Arial"/>
                <a:ea typeface="Arial"/>
                <a:cs typeface="Arial"/>
                <a:sym typeface="Arial"/>
              </a:rPr>
              <a:t>IN</a:t>
            </a:r>
            <a:r>
              <a:rPr lang="en-GB" sz="3200" dirty="0">
                <a:solidFill>
                  <a:schemeClr val="lt1"/>
                </a:solidFill>
                <a:latin typeface="Arial"/>
                <a:ea typeface="Arial"/>
                <a:cs typeface="Arial"/>
                <a:sym typeface="Arial"/>
              </a:rPr>
              <a:t> circle.</a:t>
            </a:r>
            <a:endParaRPr dirty="0"/>
          </a:p>
          <a:p>
            <a:pPr marL="514350" marR="0" lvl="0" indent="-514350" algn="just" rtl="0">
              <a:spcBef>
                <a:spcPts val="2400"/>
              </a:spcBef>
              <a:spcAft>
                <a:spcPts val="0"/>
              </a:spcAft>
              <a:buClr>
                <a:schemeClr val="lt1"/>
              </a:buClr>
              <a:buSzPts val="3200"/>
              <a:buFont typeface="Arial"/>
              <a:buAutoNum type="arabicPeriod"/>
            </a:pPr>
            <a:r>
              <a:rPr lang="en-GB" sz="3200" dirty="0">
                <a:solidFill>
                  <a:schemeClr val="lt1"/>
                </a:solidFill>
                <a:latin typeface="Arial"/>
                <a:ea typeface="Arial"/>
                <a:cs typeface="Arial"/>
                <a:sym typeface="Arial"/>
              </a:rPr>
              <a:t>They will read the value.</a:t>
            </a:r>
            <a:endParaRPr dirty="0"/>
          </a:p>
          <a:p>
            <a:pPr marL="514350" marR="0" lvl="0" indent="-514350" algn="just" rtl="0">
              <a:spcBef>
                <a:spcPts val="2400"/>
              </a:spcBef>
              <a:spcAft>
                <a:spcPts val="0"/>
              </a:spcAft>
              <a:buClr>
                <a:schemeClr val="lt1"/>
              </a:buClr>
              <a:buSzPts val="3200"/>
              <a:buFont typeface="Arial"/>
              <a:buAutoNum type="arabicPeriod"/>
            </a:pPr>
            <a:r>
              <a:rPr lang="en-GB" sz="3200" dirty="0">
                <a:solidFill>
                  <a:schemeClr val="lt1"/>
                </a:solidFill>
                <a:latin typeface="Arial"/>
                <a:ea typeface="Arial"/>
                <a:cs typeface="Arial"/>
                <a:sym typeface="Arial"/>
              </a:rPr>
              <a:t>They will write the result in a post-it.</a:t>
            </a:r>
            <a:endParaRPr dirty="0"/>
          </a:p>
          <a:p>
            <a:pPr marL="514350" marR="0" lvl="0" indent="-514350" algn="just" rtl="0">
              <a:spcBef>
                <a:spcPts val="2400"/>
              </a:spcBef>
              <a:spcAft>
                <a:spcPts val="0"/>
              </a:spcAft>
              <a:buClr>
                <a:schemeClr val="lt1"/>
              </a:buClr>
              <a:buSzPts val="3200"/>
              <a:buFont typeface="Arial"/>
              <a:buAutoNum type="arabicPeriod"/>
            </a:pPr>
            <a:r>
              <a:rPr lang="en-GB" sz="3200" dirty="0">
                <a:solidFill>
                  <a:schemeClr val="lt1"/>
                </a:solidFill>
                <a:latin typeface="Arial"/>
                <a:ea typeface="Arial"/>
                <a:cs typeface="Arial"/>
                <a:sym typeface="Arial"/>
              </a:rPr>
              <a:t>They will place the post-it in the </a:t>
            </a:r>
            <a:r>
              <a:rPr lang="en-GB" sz="3200" b="1" dirty="0">
                <a:solidFill>
                  <a:srgbClr val="92D050"/>
                </a:solidFill>
                <a:latin typeface="Arial"/>
                <a:ea typeface="Arial"/>
                <a:cs typeface="Arial"/>
                <a:sym typeface="Arial"/>
              </a:rPr>
              <a:t>OUT</a:t>
            </a:r>
            <a:r>
              <a:rPr lang="en-GB" sz="3200" b="1" dirty="0">
                <a:solidFill>
                  <a:schemeClr val="lt1"/>
                </a:solidFill>
                <a:latin typeface="Arial"/>
                <a:ea typeface="Arial"/>
                <a:cs typeface="Arial"/>
                <a:sym typeface="Arial"/>
              </a:rPr>
              <a:t> </a:t>
            </a:r>
            <a:r>
              <a:rPr lang="en-GB" sz="3200" dirty="0">
                <a:solidFill>
                  <a:schemeClr val="lt1"/>
                </a:solidFill>
                <a:latin typeface="Arial"/>
                <a:ea typeface="Arial"/>
                <a:cs typeface="Arial"/>
                <a:sym typeface="Arial"/>
              </a:rPr>
              <a:t>circle.</a:t>
            </a:r>
            <a:endParaRPr dirty="0"/>
          </a:p>
        </p:txBody>
      </p:sp>
      <p:pic>
        <p:nvPicPr>
          <p:cNvPr id="832" name="Google Shape;832;p77" descr="Send with solid fill"/>
          <p:cNvPicPr preferRelativeResize="0"/>
          <p:nvPr/>
        </p:nvPicPr>
        <p:blipFill rotWithShape="1">
          <a:blip r:embed="rId4">
            <a:alphaModFix/>
          </a:blip>
          <a:srcRect/>
          <a:stretch/>
        </p:blipFill>
        <p:spPr>
          <a:xfrm>
            <a:off x="11071201" y="5882975"/>
            <a:ext cx="892993" cy="892993"/>
          </a:xfrm>
          <a:prstGeom prst="rect">
            <a:avLst/>
          </a:prstGeom>
          <a:noFill/>
          <a:ln>
            <a:noFill/>
          </a:ln>
        </p:spPr>
      </p:pic>
      <p:pic>
        <p:nvPicPr>
          <p:cNvPr id="833" name="Google Shape;833;p77"/>
          <p:cNvPicPr preferRelativeResize="0"/>
          <p:nvPr/>
        </p:nvPicPr>
        <p:blipFill rotWithShape="1">
          <a:blip r:embed="rId5">
            <a:alphaModFix/>
          </a:blip>
          <a:srcRect/>
          <a:stretch/>
        </p:blipFill>
        <p:spPr>
          <a:xfrm>
            <a:off x="10935025" y="975025"/>
            <a:ext cx="1035138" cy="1158103"/>
          </a:xfrm>
          <a:prstGeom prst="rect">
            <a:avLst/>
          </a:prstGeom>
          <a:noFill/>
          <a:ln>
            <a:noFill/>
          </a:ln>
        </p:spPr>
      </p:pic>
      <p:pic>
        <p:nvPicPr>
          <p:cNvPr id="834" name="Google Shape;834;p77"/>
          <p:cNvPicPr preferRelativeResize="0"/>
          <p:nvPr/>
        </p:nvPicPr>
        <p:blipFill rotWithShape="1">
          <a:blip r:embed="rId6">
            <a:alphaModFix/>
          </a:blip>
          <a:srcRect/>
          <a:stretch/>
        </p:blipFill>
        <p:spPr>
          <a:xfrm>
            <a:off x="9016976" y="4671701"/>
            <a:ext cx="2054225" cy="2063780"/>
          </a:xfrm>
          <a:prstGeom prst="rect">
            <a:avLst/>
          </a:prstGeom>
          <a:noFill/>
          <a:ln>
            <a:noFill/>
          </a:ln>
        </p:spPr>
      </p:pic>
      <p:sp>
        <p:nvSpPr>
          <p:cNvPr id="835" name="Google Shape;835;p77"/>
          <p:cNvSpPr txBox="1"/>
          <p:nvPr/>
        </p:nvSpPr>
        <p:spPr>
          <a:xfrm>
            <a:off x="263661" y="139315"/>
            <a:ext cx="12141123" cy="208668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12. </a:t>
            </a:r>
            <a:r>
              <a:rPr lang="en-GB" sz="5400" b="1" dirty="0">
                <a:solidFill>
                  <a:schemeClr val="lt1"/>
                </a:solidFill>
                <a:latin typeface="Arial"/>
                <a:ea typeface="Arial"/>
                <a:cs typeface="Arial"/>
                <a:sym typeface="Arial"/>
              </a:rPr>
              <a:t>Building Your Own Instruments</a:t>
            </a:r>
            <a:endParaRPr sz="5400" b="1" dirty="0">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 </a:t>
            </a:r>
            <a:endParaRPr sz="1600" dirty="0">
              <a:solidFill>
                <a:schemeClr val="dk1"/>
              </a:solidFill>
              <a:latin typeface="Calibri"/>
              <a:ea typeface="Calibri"/>
              <a:cs typeface="Calibri"/>
              <a:sym typeface="Calibri"/>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839"/>
        <p:cNvGrpSpPr/>
        <p:nvPr/>
      </p:nvGrpSpPr>
      <p:grpSpPr>
        <a:xfrm>
          <a:off x="0" y="0"/>
          <a:ext cx="0" cy="0"/>
          <a:chOff x="0" y="0"/>
          <a:chExt cx="0" cy="0"/>
        </a:xfrm>
      </p:grpSpPr>
      <p:pic>
        <p:nvPicPr>
          <p:cNvPr id="840" name="Google Shape;840;p78"/>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841" name="Google Shape;841;p78"/>
          <p:cNvSpPr/>
          <p:nvPr/>
        </p:nvSpPr>
        <p:spPr>
          <a:xfrm>
            <a:off x="318444" y="1867656"/>
            <a:ext cx="11368389" cy="335476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dirty="0">
                <a:solidFill>
                  <a:schemeClr val="lt1"/>
                </a:solidFill>
                <a:latin typeface="Arial"/>
                <a:ea typeface="Arial"/>
                <a:cs typeface="Arial"/>
                <a:sym typeface="Arial"/>
              </a:rPr>
              <a:t>Answer:</a:t>
            </a:r>
            <a:endParaRPr dirty="0"/>
          </a:p>
          <a:p>
            <a:pPr marL="0" marR="0" lvl="0" indent="0" algn="just" rtl="0">
              <a:spcBef>
                <a:spcPts val="2400"/>
              </a:spcBef>
              <a:spcAft>
                <a:spcPts val="0"/>
              </a:spcAft>
              <a:buNone/>
            </a:pPr>
            <a:r>
              <a:rPr lang="en-GB" sz="6600" b="1" dirty="0">
                <a:solidFill>
                  <a:srgbClr val="FFFF00"/>
                </a:solidFill>
                <a:latin typeface="Arial"/>
                <a:ea typeface="Arial"/>
                <a:cs typeface="Arial"/>
                <a:sym typeface="Arial"/>
              </a:rPr>
              <a:t>&lt; 6.5 </a:t>
            </a:r>
            <a:r>
              <a:rPr lang="en-GB" sz="6600" dirty="0">
                <a:solidFill>
                  <a:srgbClr val="FFFF00"/>
                </a:solidFill>
                <a:latin typeface="Arial"/>
                <a:ea typeface="Arial"/>
                <a:cs typeface="Arial"/>
                <a:sym typeface="Arial"/>
              </a:rPr>
              <a:t>High Priority: Acidic</a:t>
            </a:r>
            <a:endParaRPr sz="6600" b="1" dirty="0">
              <a:solidFill>
                <a:srgbClr val="FFFF00"/>
              </a:solidFill>
              <a:latin typeface="Arial"/>
              <a:ea typeface="Arial"/>
              <a:cs typeface="Arial"/>
              <a:sym typeface="Arial"/>
            </a:endParaRPr>
          </a:p>
          <a:p>
            <a:pPr marL="0" marR="0" lvl="0" indent="0" algn="just" rtl="0">
              <a:spcBef>
                <a:spcPts val="2400"/>
              </a:spcBef>
              <a:spcAft>
                <a:spcPts val="0"/>
              </a:spcAft>
              <a:buNone/>
            </a:pPr>
            <a:r>
              <a:rPr lang="en-GB" sz="6600" b="1" dirty="0">
                <a:solidFill>
                  <a:srgbClr val="FF5050"/>
                </a:solidFill>
                <a:latin typeface="Arial"/>
                <a:ea typeface="Arial"/>
                <a:cs typeface="Arial"/>
                <a:sym typeface="Arial"/>
              </a:rPr>
              <a:t>&gt; 7.5 </a:t>
            </a:r>
            <a:r>
              <a:rPr lang="en-GB" sz="6600" dirty="0">
                <a:solidFill>
                  <a:srgbClr val="FF5050"/>
                </a:solidFill>
                <a:latin typeface="Arial"/>
                <a:ea typeface="Arial"/>
                <a:cs typeface="Arial"/>
                <a:sym typeface="Arial"/>
              </a:rPr>
              <a:t>Discard: Alkaline</a:t>
            </a:r>
            <a:endParaRPr dirty="0"/>
          </a:p>
        </p:txBody>
      </p:sp>
      <p:pic>
        <p:nvPicPr>
          <p:cNvPr id="842" name="Google Shape;842;p78" descr="Playbook with solid fill"/>
          <p:cNvPicPr preferRelativeResize="0"/>
          <p:nvPr/>
        </p:nvPicPr>
        <p:blipFill rotWithShape="1">
          <a:blip r:embed="rId4">
            <a:alphaModFix/>
          </a:blip>
          <a:srcRect/>
          <a:stretch/>
        </p:blipFill>
        <p:spPr>
          <a:xfrm>
            <a:off x="10888578" y="5625206"/>
            <a:ext cx="1134621" cy="1134621"/>
          </a:xfrm>
          <a:prstGeom prst="rect">
            <a:avLst/>
          </a:prstGeom>
          <a:noFill/>
          <a:ln>
            <a:noFill/>
          </a:ln>
        </p:spPr>
      </p:pic>
      <p:sp>
        <p:nvSpPr>
          <p:cNvPr id="843" name="Google Shape;843;p78"/>
          <p:cNvSpPr txBox="1"/>
          <p:nvPr/>
        </p:nvSpPr>
        <p:spPr>
          <a:xfrm>
            <a:off x="263661" y="139315"/>
            <a:ext cx="11985847" cy="208668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12. </a:t>
            </a:r>
            <a:r>
              <a:rPr lang="en-GB" sz="5400" b="1" dirty="0">
                <a:solidFill>
                  <a:schemeClr val="lt1"/>
                </a:solidFill>
                <a:latin typeface="Arial"/>
                <a:ea typeface="Arial"/>
                <a:cs typeface="Arial"/>
                <a:sym typeface="Arial"/>
              </a:rPr>
              <a:t>Building Your Own Instruments</a:t>
            </a:r>
            <a:endParaRPr sz="5400" b="1" dirty="0">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 </a:t>
            </a:r>
            <a:endParaRPr sz="1600" dirty="0">
              <a:solidFill>
                <a:schemeClr val="dk1"/>
              </a:solidFill>
              <a:latin typeface="Calibri"/>
              <a:ea typeface="Calibri"/>
              <a:cs typeface="Calibri"/>
              <a:sym typeface="Calibri"/>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pic>
        <p:nvPicPr>
          <p:cNvPr id="848" name="Google Shape;848;p79"/>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849" name="Google Shape;849;p79"/>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850" name="Google Shape;850;p79"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851" name="Google Shape;851;p79"/>
          <p:cNvSpPr/>
          <p:nvPr/>
        </p:nvSpPr>
        <p:spPr>
          <a:xfrm>
            <a:off x="263662" y="1885562"/>
            <a:ext cx="11731774" cy="480131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dirty="0">
                <a:solidFill>
                  <a:schemeClr val="lt1"/>
                </a:solidFill>
                <a:latin typeface="Arial"/>
                <a:ea typeface="Arial"/>
                <a:cs typeface="Arial"/>
                <a:sym typeface="Arial"/>
              </a:rPr>
              <a:t>"pH Sorter 3000" chart is a </a:t>
            </a:r>
            <a:r>
              <a:rPr lang="en-GB" sz="3200" b="1" dirty="0">
                <a:solidFill>
                  <a:srgbClr val="FFFF00"/>
                </a:solidFill>
                <a:latin typeface="Arial"/>
                <a:ea typeface="Arial"/>
                <a:cs typeface="Arial"/>
                <a:sym typeface="Arial"/>
              </a:rPr>
              <a:t>function</a:t>
            </a:r>
            <a:r>
              <a:rPr lang="en-GB" sz="3200" dirty="0">
                <a:solidFill>
                  <a:schemeClr val="lt1"/>
                </a:solidFill>
                <a:latin typeface="Arial"/>
                <a:ea typeface="Arial"/>
                <a:cs typeface="Arial"/>
                <a:sym typeface="Arial"/>
              </a:rPr>
              <a:t>. It's a self-contained, reusable block of code that:</a:t>
            </a:r>
            <a:endParaRPr dirty="0"/>
          </a:p>
          <a:p>
            <a:pPr marL="514350" marR="0" lvl="0" indent="-514350" algn="just" rtl="0">
              <a:spcBef>
                <a:spcPts val="1200"/>
              </a:spcBef>
              <a:spcAft>
                <a:spcPts val="0"/>
              </a:spcAft>
              <a:buClr>
                <a:schemeClr val="lt1"/>
              </a:buClr>
              <a:buSzPts val="3200"/>
              <a:buFont typeface="Arial"/>
              <a:buAutoNum type="arabicPeriod"/>
            </a:pPr>
            <a:r>
              <a:rPr lang="en-GB" sz="3200" dirty="0">
                <a:solidFill>
                  <a:schemeClr val="lt1"/>
                </a:solidFill>
                <a:latin typeface="Arial"/>
                <a:ea typeface="Arial"/>
                <a:cs typeface="Arial"/>
                <a:sym typeface="Arial"/>
              </a:rPr>
              <a:t>takes an </a:t>
            </a:r>
            <a:r>
              <a:rPr lang="en-GB" sz="3200" b="1" dirty="0">
                <a:solidFill>
                  <a:srgbClr val="FFFF00"/>
                </a:solidFill>
                <a:latin typeface="Arial"/>
                <a:ea typeface="Arial"/>
                <a:cs typeface="Arial"/>
                <a:sym typeface="Arial"/>
              </a:rPr>
              <a:t>input</a:t>
            </a:r>
            <a:r>
              <a:rPr lang="en-GB" sz="3200" dirty="0">
                <a:solidFill>
                  <a:schemeClr val="lt1"/>
                </a:solidFill>
                <a:latin typeface="Arial"/>
                <a:ea typeface="Arial"/>
                <a:cs typeface="Arial"/>
                <a:sym typeface="Arial"/>
              </a:rPr>
              <a:t> (an argument, the slip of paper), </a:t>
            </a:r>
            <a:endParaRPr dirty="0"/>
          </a:p>
          <a:p>
            <a:pPr marL="514350" marR="0" lvl="0" indent="-514350" algn="just" rtl="0">
              <a:spcBef>
                <a:spcPts val="1200"/>
              </a:spcBef>
              <a:spcAft>
                <a:spcPts val="0"/>
              </a:spcAft>
              <a:buClr>
                <a:schemeClr val="lt1"/>
              </a:buClr>
              <a:buSzPts val="3200"/>
              <a:buFont typeface="Arial"/>
              <a:buAutoNum type="arabicPeriod"/>
            </a:pPr>
            <a:r>
              <a:rPr lang="en-GB" sz="3200" dirty="0">
                <a:solidFill>
                  <a:schemeClr val="lt1"/>
                </a:solidFill>
                <a:latin typeface="Arial"/>
                <a:ea typeface="Arial"/>
                <a:cs typeface="Arial"/>
                <a:sym typeface="Arial"/>
              </a:rPr>
              <a:t>performs a </a:t>
            </a:r>
            <a:r>
              <a:rPr lang="en-GB" sz="3200" b="1" dirty="0">
                <a:solidFill>
                  <a:srgbClr val="FFFF00"/>
                </a:solidFill>
                <a:latin typeface="Arial"/>
                <a:ea typeface="Arial"/>
                <a:cs typeface="Arial"/>
                <a:sym typeface="Arial"/>
              </a:rPr>
              <a:t>task </a:t>
            </a:r>
            <a:r>
              <a:rPr lang="en-GB" sz="3200" dirty="0">
                <a:solidFill>
                  <a:schemeClr val="lt1"/>
                </a:solidFill>
                <a:latin typeface="Arial"/>
                <a:ea typeface="Arial"/>
                <a:cs typeface="Arial"/>
                <a:sym typeface="Arial"/>
              </a:rPr>
              <a:t>(checks the value, rule from past module), </a:t>
            </a:r>
            <a:endParaRPr dirty="0"/>
          </a:p>
          <a:p>
            <a:pPr marL="514350" marR="0" lvl="0" indent="-514350" algn="just" rtl="0">
              <a:spcBef>
                <a:spcPts val="1200"/>
              </a:spcBef>
              <a:spcAft>
                <a:spcPts val="0"/>
              </a:spcAft>
              <a:buClr>
                <a:schemeClr val="lt1"/>
              </a:buClr>
              <a:buSzPts val="3200"/>
              <a:buFont typeface="Arial"/>
              <a:buAutoNum type="arabicPeriod"/>
            </a:pPr>
            <a:r>
              <a:rPr lang="en-GB" sz="3200" dirty="0">
                <a:solidFill>
                  <a:schemeClr val="lt1"/>
                </a:solidFill>
                <a:latin typeface="Arial"/>
                <a:ea typeface="Arial"/>
                <a:cs typeface="Arial"/>
                <a:sym typeface="Arial"/>
              </a:rPr>
              <a:t>and provides an </a:t>
            </a:r>
            <a:r>
              <a:rPr lang="en-GB" sz="3200" b="1" dirty="0">
                <a:solidFill>
                  <a:srgbClr val="FFFF00"/>
                </a:solidFill>
                <a:latin typeface="Arial"/>
                <a:ea typeface="Arial"/>
                <a:cs typeface="Arial"/>
                <a:sym typeface="Arial"/>
              </a:rPr>
              <a:t>output</a:t>
            </a:r>
            <a:r>
              <a:rPr lang="en-GB" sz="3200" dirty="0">
                <a:solidFill>
                  <a:schemeClr val="lt1"/>
                </a:solidFill>
                <a:latin typeface="Arial"/>
                <a:ea typeface="Arial"/>
                <a:cs typeface="Arial"/>
                <a:sym typeface="Arial"/>
              </a:rPr>
              <a:t> (a return value, result from rule). </a:t>
            </a:r>
            <a:endParaRPr dirty="0"/>
          </a:p>
          <a:p>
            <a:pPr marL="514350" marR="0" lvl="0" indent="-514350" algn="just" rtl="0">
              <a:spcBef>
                <a:spcPts val="1200"/>
              </a:spcBef>
              <a:spcAft>
                <a:spcPts val="0"/>
              </a:spcAft>
              <a:buClr>
                <a:schemeClr val="lt1"/>
              </a:buClr>
              <a:buSzPts val="3200"/>
              <a:buFont typeface="Arial"/>
              <a:buAutoNum type="arabicPeriod"/>
            </a:pPr>
            <a:r>
              <a:rPr lang="en-GB" sz="3200" dirty="0">
                <a:solidFill>
                  <a:schemeClr val="lt1"/>
                </a:solidFill>
                <a:latin typeface="Arial"/>
                <a:ea typeface="Arial"/>
                <a:cs typeface="Arial"/>
                <a:sym typeface="Arial"/>
              </a:rPr>
              <a:t>You define it once, and then you can "call" it (use it) as many times as you want, saving you from rewriting code. </a:t>
            </a:r>
            <a:endParaRPr dirty="0"/>
          </a:p>
          <a:p>
            <a:pPr marL="0" marR="0" lvl="0" indent="0" algn="just" rtl="0">
              <a:spcBef>
                <a:spcPts val="1200"/>
              </a:spcBef>
              <a:spcAft>
                <a:spcPts val="0"/>
              </a:spcAft>
              <a:buNone/>
            </a:pPr>
            <a:r>
              <a:rPr lang="en-GB" sz="3200" b="1" dirty="0">
                <a:solidFill>
                  <a:schemeClr val="lt1"/>
                </a:solidFill>
                <a:latin typeface="Arial"/>
                <a:ea typeface="Arial"/>
                <a:cs typeface="Arial"/>
                <a:sym typeface="Arial"/>
              </a:rPr>
              <a:t> </a:t>
            </a:r>
            <a:endParaRPr dirty="0"/>
          </a:p>
        </p:txBody>
      </p:sp>
      <p:sp>
        <p:nvSpPr>
          <p:cNvPr id="852" name="Google Shape;852;p79"/>
          <p:cNvSpPr txBox="1"/>
          <p:nvPr/>
        </p:nvSpPr>
        <p:spPr>
          <a:xfrm>
            <a:off x="263662" y="139315"/>
            <a:ext cx="11941038" cy="208668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12. </a:t>
            </a:r>
            <a:r>
              <a:rPr lang="en-GB" sz="5400" b="1" dirty="0">
                <a:solidFill>
                  <a:schemeClr val="lt1"/>
                </a:solidFill>
                <a:latin typeface="Arial"/>
                <a:ea typeface="Arial"/>
                <a:cs typeface="Arial"/>
                <a:sym typeface="Arial"/>
              </a:rPr>
              <a:t>Building Your Own Instruments</a:t>
            </a:r>
            <a:endParaRPr sz="5400" b="1" dirty="0">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 </a:t>
            </a:r>
            <a:endParaRPr sz="1600" dirty="0">
              <a:solidFill>
                <a:schemeClr val="dk1"/>
              </a:solidFill>
              <a:latin typeface="Calibri"/>
              <a:ea typeface="Calibri"/>
              <a:cs typeface="Calibri"/>
              <a:sym typeface="Calibri"/>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pic>
        <p:nvPicPr>
          <p:cNvPr id="857" name="Google Shape;857;p80"/>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858" name="Google Shape;858;p80"/>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859" name="Google Shape;859;p80"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pic>
        <p:nvPicPr>
          <p:cNvPr id="860" name="Google Shape;860;p80"/>
          <p:cNvPicPr preferRelativeResize="0"/>
          <p:nvPr/>
        </p:nvPicPr>
        <p:blipFill rotWithShape="1">
          <a:blip r:embed="rId5">
            <a:alphaModFix/>
          </a:blip>
          <a:srcRect/>
          <a:stretch/>
        </p:blipFill>
        <p:spPr>
          <a:xfrm>
            <a:off x="3381729" y="1090086"/>
            <a:ext cx="7667032" cy="5474261"/>
          </a:xfrm>
          <a:prstGeom prst="rect">
            <a:avLst/>
          </a:prstGeom>
          <a:noFill/>
          <a:ln>
            <a:noFill/>
          </a:ln>
        </p:spPr>
      </p:pic>
      <p:sp>
        <p:nvSpPr>
          <p:cNvPr id="861" name="Google Shape;861;p80"/>
          <p:cNvSpPr txBox="1"/>
          <p:nvPr/>
        </p:nvSpPr>
        <p:spPr>
          <a:xfrm>
            <a:off x="263662" y="139315"/>
            <a:ext cx="12100866" cy="208668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12. </a:t>
            </a:r>
            <a:r>
              <a:rPr lang="en-GB" sz="5400" b="1" dirty="0">
                <a:solidFill>
                  <a:schemeClr val="lt1"/>
                </a:solidFill>
                <a:latin typeface="Arial"/>
                <a:ea typeface="Arial"/>
                <a:cs typeface="Arial"/>
                <a:sym typeface="Arial"/>
              </a:rPr>
              <a:t>Building Your Own Instruments</a:t>
            </a:r>
            <a:endParaRPr sz="5400" b="1" dirty="0">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 </a:t>
            </a:r>
            <a:endParaRPr sz="1600" dirty="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8"/>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167" name="Google Shape;167;p8"/>
          <p:cNvSpPr/>
          <p:nvPr/>
        </p:nvSpPr>
        <p:spPr>
          <a:xfrm>
            <a:off x="384175" y="2078307"/>
            <a:ext cx="7788275" cy="415498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2800" b="1">
                <a:solidFill>
                  <a:srgbClr val="FFC000"/>
                </a:solidFill>
                <a:latin typeface="Arial"/>
                <a:ea typeface="Arial"/>
                <a:cs typeface="Arial"/>
                <a:sym typeface="Arial"/>
              </a:rPr>
              <a:t>The Problem:</a:t>
            </a:r>
            <a:r>
              <a:rPr lang="en-GB" sz="2800" b="1">
                <a:solidFill>
                  <a:schemeClr val="lt1"/>
                </a:solidFill>
                <a:latin typeface="Arial"/>
                <a:ea typeface="Arial"/>
                <a:cs typeface="Arial"/>
                <a:sym typeface="Arial"/>
              </a:rPr>
              <a:t> </a:t>
            </a:r>
            <a:r>
              <a:rPr lang="en-GB" sz="2800">
                <a:solidFill>
                  <a:schemeClr val="lt1"/>
                </a:solidFill>
                <a:latin typeface="Arial"/>
                <a:ea typeface="Arial"/>
                <a:cs typeface="Arial"/>
                <a:sym typeface="Arial"/>
              </a:rPr>
              <a:t>Dr. Eva, the lead ecologist, was working late and left a series of hasty, incomplete notes about the first samples. Some of the critical symbols are smudged or missing.</a:t>
            </a:r>
            <a:endParaRPr/>
          </a:p>
          <a:p>
            <a:pPr marL="0" marR="0" lvl="0" indent="0" algn="just" rtl="0">
              <a:spcBef>
                <a:spcPts val="2400"/>
              </a:spcBef>
              <a:spcAft>
                <a:spcPts val="0"/>
              </a:spcAft>
              <a:buNone/>
            </a:pPr>
            <a:r>
              <a:rPr lang="en-GB" sz="2800" b="1">
                <a:solidFill>
                  <a:srgbClr val="92D050"/>
                </a:solidFill>
                <a:latin typeface="Arial"/>
                <a:ea typeface="Arial"/>
                <a:cs typeface="Arial"/>
                <a:sym typeface="Arial"/>
              </a:rPr>
              <a:t>Your Mission:</a:t>
            </a:r>
            <a:r>
              <a:rPr lang="en-GB" sz="2800" b="1">
                <a:solidFill>
                  <a:schemeClr val="lt1"/>
                </a:solidFill>
                <a:latin typeface="Arial"/>
                <a:ea typeface="Arial"/>
                <a:cs typeface="Arial"/>
                <a:sym typeface="Arial"/>
              </a:rPr>
              <a:t> </a:t>
            </a:r>
            <a:r>
              <a:rPr lang="en-GB" sz="2800">
                <a:solidFill>
                  <a:schemeClr val="lt1"/>
                </a:solidFill>
                <a:latin typeface="Arial"/>
                <a:ea typeface="Arial"/>
                <a:cs typeface="Arial"/>
                <a:sym typeface="Arial"/>
              </a:rPr>
              <a:t>Reconstruct her findings by using your logic to fill in the missing operators. </a:t>
            </a:r>
            <a:endParaRPr/>
          </a:p>
          <a:p>
            <a:pPr marL="0" marR="0" lvl="0" indent="0" algn="just" rtl="0">
              <a:spcBef>
                <a:spcPts val="2400"/>
              </a:spcBef>
              <a:spcAft>
                <a:spcPts val="0"/>
              </a:spcAft>
              <a:buNone/>
            </a:pPr>
            <a:r>
              <a:rPr lang="en-GB" sz="2800" b="1" i="1">
                <a:solidFill>
                  <a:schemeClr val="lt1"/>
                </a:solidFill>
                <a:latin typeface="Arial"/>
                <a:ea typeface="Arial"/>
                <a:cs typeface="Arial"/>
                <a:sym typeface="Arial"/>
              </a:rPr>
              <a:t>If we can't decipher the notes, we can't log the data properly.</a:t>
            </a:r>
            <a:endParaRPr sz="2800" b="1" i="1">
              <a:solidFill>
                <a:schemeClr val="lt1"/>
              </a:solidFill>
              <a:latin typeface="Arial"/>
              <a:ea typeface="Arial"/>
              <a:cs typeface="Arial"/>
              <a:sym typeface="Arial"/>
            </a:endParaRPr>
          </a:p>
        </p:txBody>
      </p:sp>
      <p:sp>
        <p:nvSpPr>
          <p:cNvPr id="168" name="Google Shape;168;p8"/>
          <p:cNvSpPr txBox="1"/>
          <p:nvPr/>
        </p:nvSpPr>
        <p:spPr>
          <a:xfrm>
            <a:off x="263662" y="139315"/>
            <a:ext cx="10309088" cy="1759456"/>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05. Deciphering the Lead Scientist's Notes </a:t>
            </a:r>
            <a:endParaRPr sz="1600">
              <a:solidFill>
                <a:schemeClr val="dk1"/>
              </a:solidFill>
              <a:latin typeface="Calibri"/>
              <a:ea typeface="Calibri"/>
              <a:cs typeface="Calibri"/>
              <a:sym typeface="Calibri"/>
            </a:endParaRPr>
          </a:p>
        </p:txBody>
      </p:sp>
      <p:pic>
        <p:nvPicPr>
          <p:cNvPr id="169" name="Google Shape;169;p8" descr="Warning with solid fill"/>
          <p:cNvPicPr preferRelativeResize="0"/>
          <p:nvPr/>
        </p:nvPicPr>
        <p:blipFill rotWithShape="1">
          <a:blip r:embed="rId4">
            <a:alphaModFix/>
          </a:blip>
          <a:srcRect/>
          <a:stretch/>
        </p:blipFill>
        <p:spPr>
          <a:xfrm>
            <a:off x="10873337" y="5626646"/>
            <a:ext cx="1109274" cy="1109274"/>
          </a:xfrm>
          <a:prstGeom prst="rect">
            <a:avLst/>
          </a:prstGeom>
          <a:noFill/>
          <a:ln>
            <a:noFill/>
          </a:ln>
        </p:spPr>
      </p:pic>
      <p:pic>
        <p:nvPicPr>
          <p:cNvPr id="170" name="Google Shape;170;p8"/>
          <p:cNvPicPr preferRelativeResize="0"/>
          <p:nvPr/>
        </p:nvPicPr>
        <p:blipFill rotWithShape="1">
          <a:blip r:embed="rId5">
            <a:alphaModFix/>
          </a:blip>
          <a:srcRect/>
          <a:stretch/>
        </p:blipFill>
        <p:spPr>
          <a:xfrm rot="207893">
            <a:off x="8524210" y="1011554"/>
            <a:ext cx="3497140" cy="2118996"/>
          </a:xfrm>
          <a:prstGeom prst="rect">
            <a:avLst/>
          </a:prstGeom>
          <a:noFill/>
          <a:ln w="571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pic>
        <p:nvPicPr>
          <p:cNvPr id="866" name="Google Shape;866;p81"/>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867" name="Google Shape;867;p81"/>
          <p:cNvSpPr/>
          <p:nvPr/>
        </p:nvSpPr>
        <p:spPr>
          <a:xfrm>
            <a:off x="337948" y="10246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FD89CA"/>
                </a:solidFill>
                <a:latin typeface="Arial"/>
                <a:ea typeface="Arial"/>
                <a:cs typeface="Arial"/>
                <a:sym typeface="Arial"/>
              </a:rPr>
              <a:t>Exercise in R!</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868" name="Google Shape;868;p81"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sp>
        <p:nvSpPr>
          <p:cNvPr id="870" name="Google Shape;870;p81"/>
          <p:cNvSpPr/>
          <p:nvPr/>
        </p:nvSpPr>
        <p:spPr>
          <a:xfrm>
            <a:off x="300423" y="1700385"/>
            <a:ext cx="11499215" cy="48320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chemeClr val="lt1"/>
                </a:solidFill>
                <a:latin typeface="Arial"/>
                <a:ea typeface="Arial"/>
                <a:cs typeface="Arial"/>
                <a:sym typeface="Arial"/>
              </a:rPr>
              <a:t> </a:t>
            </a:r>
            <a:r>
              <a:rPr lang="en-GB" sz="2200" b="1" dirty="0">
                <a:solidFill>
                  <a:schemeClr val="lt1"/>
                </a:solidFill>
                <a:latin typeface="Arial"/>
                <a:ea typeface="Arial"/>
                <a:cs typeface="Arial"/>
                <a:sym typeface="Arial"/>
              </a:rPr>
              <a:t># Step 1: Define the function (build the machine)</a:t>
            </a:r>
            <a:endParaRPr dirty="0"/>
          </a:p>
          <a:p>
            <a:pPr marL="0" marR="0" lvl="0" indent="0" algn="l" rtl="0">
              <a:spcBef>
                <a:spcPts val="0"/>
              </a:spcBef>
              <a:spcAft>
                <a:spcPts val="0"/>
              </a:spcAft>
              <a:buNone/>
            </a:pPr>
            <a:r>
              <a:rPr lang="en-GB" sz="2200" dirty="0" err="1">
                <a:solidFill>
                  <a:schemeClr val="lt1"/>
                </a:solidFill>
                <a:latin typeface="Arial"/>
                <a:ea typeface="Arial"/>
                <a:cs typeface="Arial"/>
                <a:sym typeface="Arial"/>
              </a:rPr>
              <a:t>categorize_ph</a:t>
            </a:r>
            <a:r>
              <a:rPr lang="en-GB" sz="2200" dirty="0">
                <a:solidFill>
                  <a:schemeClr val="lt1"/>
                </a:solidFill>
                <a:latin typeface="Arial"/>
                <a:ea typeface="Arial"/>
                <a:cs typeface="Arial"/>
                <a:sym typeface="Arial"/>
              </a:rPr>
              <a:t> &lt;- function(</a:t>
            </a:r>
            <a:r>
              <a:rPr lang="en-GB" sz="2200" dirty="0" err="1">
                <a:solidFill>
                  <a:schemeClr val="lt1"/>
                </a:solidFill>
                <a:latin typeface="Arial"/>
                <a:ea typeface="Arial"/>
                <a:cs typeface="Arial"/>
                <a:sym typeface="Arial"/>
              </a:rPr>
              <a:t>ph_value</a:t>
            </a:r>
            <a:r>
              <a:rPr lang="en-GB" sz="2200" dirty="0">
                <a:solidFill>
                  <a:schemeClr val="lt1"/>
                </a:solidFill>
                <a:latin typeface="Arial"/>
                <a:ea typeface="Arial"/>
                <a:cs typeface="Arial"/>
                <a:sym typeface="Arial"/>
              </a:rPr>
              <a:t>) {</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  # </a:t>
            </a:r>
            <a:r>
              <a:rPr lang="en-GB" sz="2200" dirty="0" err="1">
                <a:solidFill>
                  <a:schemeClr val="lt1"/>
                </a:solidFill>
                <a:latin typeface="Arial"/>
                <a:ea typeface="Arial"/>
                <a:cs typeface="Arial"/>
                <a:sym typeface="Arial"/>
              </a:rPr>
              <a:t>ph_value</a:t>
            </a:r>
            <a:r>
              <a:rPr lang="en-GB" sz="2200" dirty="0">
                <a:solidFill>
                  <a:schemeClr val="lt1"/>
                </a:solidFill>
                <a:latin typeface="Arial"/>
                <a:ea typeface="Arial"/>
                <a:cs typeface="Arial"/>
                <a:sym typeface="Arial"/>
              </a:rPr>
              <a:t> is the "input"</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  if (</a:t>
            </a:r>
            <a:r>
              <a:rPr lang="en-GB" sz="2200" dirty="0" err="1">
                <a:solidFill>
                  <a:schemeClr val="lt1"/>
                </a:solidFill>
                <a:latin typeface="Arial"/>
                <a:ea typeface="Arial"/>
                <a:cs typeface="Arial"/>
                <a:sym typeface="Arial"/>
              </a:rPr>
              <a:t>ph_value</a:t>
            </a:r>
            <a:r>
              <a:rPr lang="en-GB" sz="2200" dirty="0">
                <a:solidFill>
                  <a:schemeClr val="lt1"/>
                </a:solidFill>
                <a:latin typeface="Arial"/>
                <a:ea typeface="Arial"/>
                <a:cs typeface="Arial"/>
                <a:sym typeface="Arial"/>
              </a:rPr>
              <a:t> &lt; 6.5) {</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    result &lt;- "Acidic"</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  } else if (</a:t>
            </a:r>
            <a:r>
              <a:rPr lang="en-GB" sz="2200" dirty="0" err="1">
                <a:solidFill>
                  <a:schemeClr val="lt1"/>
                </a:solidFill>
                <a:latin typeface="Arial"/>
                <a:ea typeface="Arial"/>
                <a:cs typeface="Arial"/>
                <a:sym typeface="Arial"/>
              </a:rPr>
              <a:t>ph_value</a:t>
            </a:r>
            <a:r>
              <a:rPr lang="en-GB" sz="2200" dirty="0">
                <a:solidFill>
                  <a:schemeClr val="lt1"/>
                </a:solidFill>
                <a:latin typeface="Arial"/>
                <a:ea typeface="Arial"/>
                <a:cs typeface="Arial"/>
                <a:sym typeface="Arial"/>
              </a:rPr>
              <a:t> &gt; 7.5) {</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    result &lt;- "Alkaline"</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  } else {</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    result &lt;- "Stable"</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  }</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  return(result) # This is the "output"</a:t>
            </a:r>
            <a:endParaRPr dirty="0"/>
          </a:p>
          <a:p>
            <a:pPr marL="0" marR="0" lvl="0" indent="0" algn="l" rtl="0">
              <a:spcBef>
                <a:spcPts val="0"/>
              </a:spcBef>
              <a:spcAft>
                <a:spcPts val="0"/>
              </a:spcAft>
              <a:buNone/>
            </a:pPr>
            <a:r>
              <a:rPr lang="en-GB" sz="2200" dirty="0">
                <a:solidFill>
                  <a:schemeClr val="lt1"/>
                </a:solidFill>
                <a:latin typeface="Arial"/>
                <a:ea typeface="Arial"/>
                <a:cs typeface="Arial"/>
                <a:sym typeface="Arial"/>
              </a:rPr>
              <a:t>}</a:t>
            </a:r>
            <a:endParaRPr dirty="0"/>
          </a:p>
          <a:p>
            <a:pPr marL="0" marR="0" lvl="0" indent="0" algn="l" rtl="0">
              <a:spcBef>
                <a:spcPts val="0"/>
              </a:spcBef>
              <a:spcAft>
                <a:spcPts val="0"/>
              </a:spcAft>
              <a:buNone/>
            </a:pPr>
            <a:endParaRPr sz="2200" b="1" dirty="0">
              <a:solidFill>
                <a:schemeClr val="lt1"/>
              </a:solidFill>
              <a:latin typeface="Arial"/>
              <a:ea typeface="Arial"/>
              <a:cs typeface="Arial"/>
              <a:sym typeface="Arial"/>
            </a:endParaRPr>
          </a:p>
          <a:p>
            <a:pPr marL="0" marR="0" lvl="0" indent="0" algn="l" rtl="0">
              <a:spcBef>
                <a:spcPts val="0"/>
              </a:spcBef>
              <a:spcAft>
                <a:spcPts val="0"/>
              </a:spcAft>
              <a:buNone/>
            </a:pPr>
            <a:endParaRPr sz="2200" dirty="0">
              <a:solidFill>
                <a:schemeClr val="lt1"/>
              </a:solidFill>
              <a:latin typeface="Arial"/>
              <a:ea typeface="Arial"/>
              <a:cs typeface="Arial"/>
              <a:sym typeface="Arial"/>
            </a:endParaRPr>
          </a:p>
        </p:txBody>
      </p:sp>
      <p:sp>
        <p:nvSpPr>
          <p:cNvPr id="871" name="Google Shape;871;p81"/>
          <p:cNvSpPr txBox="1"/>
          <p:nvPr/>
        </p:nvSpPr>
        <p:spPr>
          <a:xfrm>
            <a:off x="263661" y="139315"/>
            <a:ext cx="12411417" cy="208668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12. </a:t>
            </a:r>
            <a:r>
              <a:rPr lang="en-GB" sz="5400" b="1" dirty="0">
                <a:solidFill>
                  <a:schemeClr val="lt1"/>
                </a:solidFill>
                <a:latin typeface="Arial"/>
                <a:ea typeface="Arial"/>
                <a:cs typeface="Arial"/>
                <a:sym typeface="Arial"/>
              </a:rPr>
              <a:t>Building Your Own Instruments</a:t>
            </a:r>
            <a:endParaRPr sz="5400" b="1" dirty="0">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 </a:t>
            </a:r>
            <a:endParaRPr sz="1600" dirty="0">
              <a:solidFill>
                <a:schemeClr val="dk1"/>
              </a:solidFill>
              <a:latin typeface="Calibri"/>
              <a:ea typeface="Calibri"/>
              <a:cs typeface="Calibri"/>
              <a:sym typeface="Calibri"/>
            </a:endParaRPr>
          </a:p>
        </p:txBody>
      </p:sp>
      <p:pic>
        <p:nvPicPr>
          <p:cNvPr id="8" name="Google Shape;869;p81">
            <a:extLst>
              <a:ext uri="{FF2B5EF4-FFF2-40B4-BE49-F238E27FC236}">
                <a16:creationId xmlns:a16="http://schemas.microsoft.com/office/drawing/2014/main" id="{C377291A-D1D7-4C36-8691-273624653047}"/>
              </a:ext>
            </a:extLst>
          </p:cNvPr>
          <p:cNvPicPr preferRelativeResize="0"/>
          <p:nvPr/>
        </p:nvPicPr>
        <p:blipFill rotWithShape="1">
          <a:blip r:embed="rId5">
            <a:alphaModFix/>
          </a:blip>
          <a:srcRect/>
          <a:stretch/>
        </p:blipFill>
        <p:spPr>
          <a:xfrm>
            <a:off x="11106070" y="1182657"/>
            <a:ext cx="889213" cy="985656"/>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pic>
        <p:nvPicPr>
          <p:cNvPr id="876" name="Google Shape;876;p82"/>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877" name="Google Shape;877;p82"/>
          <p:cNvSpPr/>
          <p:nvPr/>
        </p:nvSpPr>
        <p:spPr>
          <a:xfrm>
            <a:off x="337948" y="10246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FD89CA"/>
                </a:solidFill>
                <a:latin typeface="Arial"/>
                <a:ea typeface="Arial"/>
                <a:cs typeface="Arial"/>
                <a:sym typeface="Arial"/>
              </a:rPr>
              <a:t>Exercise in R!</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878" name="Google Shape;878;p82"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879" name="Google Shape;879;p82"/>
          <p:cNvPicPr preferRelativeResize="0"/>
          <p:nvPr/>
        </p:nvPicPr>
        <p:blipFill rotWithShape="1">
          <a:blip r:embed="rId5">
            <a:alphaModFix/>
          </a:blip>
          <a:srcRect/>
          <a:stretch/>
        </p:blipFill>
        <p:spPr>
          <a:xfrm>
            <a:off x="10812731" y="1572914"/>
            <a:ext cx="889213" cy="994844"/>
          </a:xfrm>
          <a:prstGeom prst="rect">
            <a:avLst/>
          </a:prstGeom>
          <a:noFill/>
          <a:ln>
            <a:noFill/>
          </a:ln>
        </p:spPr>
      </p:pic>
      <p:sp>
        <p:nvSpPr>
          <p:cNvPr id="880" name="Google Shape;880;p82"/>
          <p:cNvSpPr/>
          <p:nvPr/>
        </p:nvSpPr>
        <p:spPr>
          <a:xfrm>
            <a:off x="300423" y="1700385"/>
            <a:ext cx="11499215" cy="48320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a:solidFill>
                  <a:schemeClr val="lt1"/>
                </a:solidFill>
                <a:latin typeface="Arial"/>
                <a:ea typeface="Arial"/>
                <a:cs typeface="Arial"/>
                <a:sym typeface="Arial"/>
              </a:rPr>
              <a:t> </a:t>
            </a:r>
            <a:r>
              <a:rPr lang="en-GB" sz="2200" b="1">
                <a:solidFill>
                  <a:schemeClr val="lt1"/>
                </a:solidFill>
                <a:latin typeface="Arial"/>
                <a:ea typeface="Arial"/>
                <a:cs typeface="Arial"/>
                <a:sym typeface="Arial"/>
              </a:rPr>
              <a:t># Step 2: Test the function (use the machine)</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status1 &lt;- categorize_ph(ph_value = 6.2)</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print(status1)</a:t>
            </a:r>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a:p>
            <a:pPr marL="0" marR="0" lvl="0" indent="0" algn="l" rtl="0">
              <a:spcBef>
                <a:spcPts val="0"/>
              </a:spcBef>
              <a:spcAft>
                <a:spcPts val="0"/>
              </a:spcAft>
              <a:buNone/>
            </a:pPr>
            <a:r>
              <a:rPr lang="en-GB" sz="2200">
                <a:solidFill>
                  <a:schemeClr val="lt1"/>
                </a:solidFill>
                <a:latin typeface="Arial"/>
                <a:ea typeface="Arial"/>
                <a:cs typeface="Arial"/>
                <a:sym typeface="Arial"/>
              </a:rPr>
              <a:t>status2 &lt;- categorize_ph(7.1)</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print(status2)</a:t>
            </a:r>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a:p>
            <a:pPr marL="0" marR="0" lvl="0" indent="0" algn="l" rtl="0">
              <a:spcBef>
                <a:spcPts val="0"/>
              </a:spcBef>
              <a:spcAft>
                <a:spcPts val="0"/>
              </a:spcAft>
              <a:buNone/>
            </a:pPr>
            <a:r>
              <a:rPr lang="en-GB" sz="2200" b="1">
                <a:solidFill>
                  <a:schemeClr val="lt1"/>
                </a:solidFill>
                <a:latin typeface="Arial"/>
                <a:ea typeface="Arial"/>
                <a:cs typeface="Arial"/>
                <a:sym typeface="Arial"/>
              </a:rPr>
              <a:t># Step 3: Use the function inside the loop for much cleaner code!</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for (current_ph in ph_list) {</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 Now the inside of the loop is very simple!</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sample_status &lt;- categorize_ph(current_ph)</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print(sample_status)</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a:t>
            </a:r>
            <a:endParaRPr sz="2200" b="1">
              <a:solidFill>
                <a:schemeClr val="lt1"/>
              </a:solidFill>
              <a:latin typeface="Arial"/>
              <a:ea typeface="Arial"/>
              <a:cs typeface="Arial"/>
              <a:sym typeface="Arial"/>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p:txBody>
      </p:sp>
      <p:sp>
        <p:nvSpPr>
          <p:cNvPr id="881" name="Google Shape;881;p82"/>
          <p:cNvSpPr txBox="1"/>
          <p:nvPr/>
        </p:nvSpPr>
        <p:spPr>
          <a:xfrm>
            <a:off x="263662" y="139315"/>
            <a:ext cx="12072112" cy="208668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12. </a:t>
            </a:r>
            <a:r>
              <a:rPr lang="en-GB" sz="5400" b="1">
                <a:solidFill>
                  <a:schemeClr val="lt1"/>
                </a:solidFill>
                <a:latin typeface="Arial"/>
                <a:ea typeface="Arial"/>
                <a:cs typeface="Arial"/>
                <a:sym typeface="Arial"/>
              </a:rPr>
              <a:t>Building Your Own Instruments</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885"/>
        <p:cNvGrpSpPr/>
        <p:nvPr/>
      </p:nvGrpSpPr>
      <p:grpSpPr>
        <a:xfrm>
          <a:off x="0" y="0"/>
          <a:ext cx="0" cy="0"/>
          <a:chOff x="0" y="0"/>
          <a:chExt cx="0" cy="0"/>
        </a:xfrm>
      </p:grpSpPr>
      <p:pic>
        <p:nvPicPr>
          <p:cNvPr id="886" name="Google Shape;886;p83"/>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887" name="Google Shape;887;p83"/>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Wrap-up</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888" name="Google Shape;888;p83"/>
          <p:cNvSpPr/>
          <p:nvPr/>
        </p:nvSpPr>
        <p:spPr>
          <a:xfrm>
            <a:off x="318444" y="2071127"/>
            <a:ext cx="11728413" cy="292387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endParaRPr sz="3200" b="1" dirty="0">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GB" sz="3200" b="1" dirty="0">
                <a:solidFill>
                  <a:srgbClr val="FFFF00"/>
                </a:solidFill>
                <a:latin typeface="Arial"/>
                <a:ea typeface="Arial"/>
                <a:cs typeface="Arial"/>
                <a:sym typeface="Arial"/>
              </a:rPr>
              <a:t>Functions: </a:t>
            </a:r>
            <a:r>
              <a:rPr lang="en-GB" sz="3200" b="1" dirty="0">
                <a:solidFill>
                  <a:schemeClr val="lt1"/>
                </a:solidFill>
                <a:latin typeface="Arial"/>
                <a:ea typeface="Arial"/>
                <a:cs typeface="Arial"/>
                <a:sym typeface="Arial"/>
              </a:rPr>
              <a:t>Functions make code modular, reusable, and easier to understand. </a:t>
            </a:r>
            <a:endParaRPr dirty="0"/>
          </a:p>
          <a:p>
            <a:pPr marL="0" marR="0" lvl="0" indent="0" algn="ctr" rtl="0">
              <a:lnSpc>
                <a:spcPct val="100000"/>
              </a:lnSpc>
              <a:spcBef>
                <a:spcPts val="0"/>
              </a:spcBef>
              <a:spcAft>
                <a:spcPts val="0"/>
              </a:spcAft>
              <a:buNone/>
            </a:pPr>
            <a:r>
              <a:rPr lang="en-GB" sz="3200" b="1" dirty="0">
                <a:solidFill>
                  <a:schemeClr val="lt1"/>
                </a:solidFill>
                <a:latin typeface="Arial"/>
                <a:ea typeface="Arial"/>
                <a:cs typeface="Arial"/>
                <a:sym typeface="Arial"/>
              </a:rPr>
              <a:t>If you need to update the pH thresholds, you only have to change it in one place: inside the function definition.</a:t>
            </a:r>
            <a:endParaRPr sz="3200" b="1" dirty="0">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2400" dirty="0">
              <a:solidFill>
                <a:schemeClr val="lt1"/>
              </a:solidFill>
              <a:latin typeface="Arial"/>
              <a:ea typeface="Arial"/>
              <a:cs typeface="Arial"/>
              <a:sym typeface="Arial"/>
            </a:endParaRPr>
          </a:p>
        </p:txBody>
      </p:sp>
      <p:pic>
        <p:nvPicPr>
          <p:cNvPr id="889" name="Google Shape;889;p83" descr="Teacher with solid fill"/>
          <p:cNvPicPr preferRelativeResize="0"/>
          <p:nvPr/>
        </p:nvPicPr>
        <p:blipFill rotWithShape="1">
          <a:blip r:embed="rId4">
            <a:alphaModFix/>
          </a:blip>
          <a:srcRect/>
          <a:stretch/>
        </p:blipFill>
        <p:spPr>
          <a:xfrm>
            <a:off x="10986639" y="5786631"/>
            <a:ext cx="1060218" cy="1060218"/>
          </a:xfrm>
          <a:prstGeom prst="rect">
            <a:avLst/>
          </a:prstGeom>
          <a:noFill/>
          <a:ln>
            <a:noFill/>
          </a:ln>
        </p:spPr>
      </p:pic>
      <p:sp>
        <p:nvSpPr>
          <p:cNvPr id="890" name="Google Shape;890;p83"/>
          <p:cNvSpPr txBox="1"/>
          <p:nvPr/>
        </p:nvSpPr>
        <p:spPr>
          <a:xfrm>
            <a:off x="263662" y="139315"/>
            <a:ext cx="12003100" cy="208668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12. </a:t>
            </a:r>
            <a:r>
              <a:rPr lang="en-GB" sz="5400" b="1" dirty="0">
                <a:solidFill>
                  <a:schemeClr val="lt1"/>
                </a:solidFill>
                <a:latin typeface="Arial"/>
                <a:ea typeface="Arial"/>
                <a:cs typeface="Arial"/>
                <a:sym typeface="Arial"/>
              </a:rPr>
              <a:t>Building Your Own Instruments</a:t>
            </a:r>
            <a:endParaRPr sz="5400" b="1" dirty="0">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dirty="0">
                <a:solidFill>
                  <a:srgbClr val="FFFFFF"/>
                </a:solidFill>
                <a:latin typeface="Arial"/>
                <a:ea typeface="Arial"/>
                <a:cs typeface="Arial"/>
                <a:sym typeface="Arial"/>
              </a:rPr>
              <a:t> </a:t>
            </a:r>
            <a:endParaRPr sz="1600" dirty="0">
              <a:solidFill>
                <a:schemeClr val="dk1"/>
              </a:solidFill>
              <a:latin typeface="Calibri"/>
              <a:ea typeface="Calibri"/>
              <a:cs typeface="Calibri"/>
              <a:sym typeface="Calibri"/>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pic>
        <p:nvPicPr>
          <p:cNvPr id="895" name="Google Shape;895;p84"/>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896" name="Google Shape;896;p84"/>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MODULE 13.</a:t>
            </a:r>
            <a:r>
              <a:rPr lang="en-GB" sz="5500" b="1">
                <a:solidFill>
                  <a:schemeClr val="lt1"/>
                </a:solidFill>
                <a:latin typeface="Arial"/>
                <a:ea typeface="Arial"/>
                <a:cs typeface="Arial"/>
                <a:sym typeface="Arial"/>
              </a:rPr>
              <a:t> </a:t>
            </a:r>
            <a:endParaRPr/>
          </a:p>
          <a:p>
            <a:pPr marL="0" marR="0" lvl="0" indent="0" algn="ctr" rtl="0">
              <a:spcBef>
                <a:spcPts val="0"/>
              </a:spcBef>
              <a:spcAft>
                <a:spcPts val="0"/>
              </a:spcAft>
              <a:buClr>
                <a:schemeClr val="lt1"/>
              </a:buClr>
              <a:buSzPts val="6000"/>
              <a:buFont typeface="Arial"/>
              <a:buNone/>
            </a:pPr>
            <a:r>
              <a:rPr lang="en-GB" sz="6000" b="1">
                <a:solidFill>
                  <a:schemeClr val="lt1"/>
                </a:solidFill>
                <a:latin typeface="Arial"/>
                <a:ea typeface="Arial"/>
                <a:cs typeface="Arial"/>
                <a:sym typeface="Arial"/>
              </a:rPr>
              <a:t>Presenting Your Findings</a:t>
            </a:r>
            <a:endParaRPr sz="5500" b="1">
              <a:solidFill>
                <a:schemeClr val="lt1"/>
              </a:solidFill>
              <a:latin typeface="Arial"/>
              <a:ea typeface="Arial"/>
              <a:cs typeface="Arial"/>
              <a:sym typeface="Arial"/>
            </a:endParaRPr>
          </a:p>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chemeClr val="lt1"/>
              </a:buClr>
              <a:buSzPts val="4400"/>
              <a:buFont typeface="Arial"/>
              <a:buNone/>
            </a:pPr>
            <a:r>
              <a:rPr lang="en-GB" sz="4400" b="1" i="1">
                <a:solidFill>
                  <a:schemeClr val="lt1"/>
                </a:solidFill>
                <a:latin typeface="Arial"/>
                <a:ea typeface="Arial"/>
                <a:cs typeface="Arial"/>
                <a:sym typeface="Arial"/>
              </a:rPr>
              <a:t>Plotting with ggplot2   </a:t>
            </a:r>
            <a:endParaRPr sz="3600" b="1" i="1">
              <a:solidFill>
                <a:schemeClr val="lt1"/>
              </a:solidFill>
              <a:latin typeface="Arial"/>
              <a:ea typeface="Arial"/>
              <a:cs typeface="Arial"/>
              <a:sym typeface="Arial"/>
            </a:endParaRPr>
          </a:p>
        </p:txBody>
      </p:sp>
      <p:grpSp>
        <p:nvGrpSpPr>
          <p:cNvPr id="897" name="Google Shape;897;p84"/>
          <p:cNvGrpSpPr/>
          <p:nvPr/>
        </p:nvGrpSpPr>
        <p:grpSpPr>
          <a:xfrm>
            <a:off x="2254357" y="4311387"/>
            <a:ext cx="7670485" cy="2098513"/>
            <a:chOff x="-12699" y="3251200"/>
            <a:chExt cx="8097208" cy="2276291"/>
          </a:xfrm>
        </p:grpSpPr>
        <p:pic>
          <p:nvPicPr>
            <p:cNvPr id="898" name="Google Shape;898;p84"/>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899" name="Google Shape;899;p84"/>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903"/>
        <p:cNvGrpSpPr/>
        <p:nvPr/>
      </p:nvGrpSpPr>
      <p:grpSpPr>
        <a:xfrm>
          <a:off x="0" y="0"/>
          <a:ext cx="0" cy="0"/>
          <a:chOff x="0" y="0"/>
          <a:chExt cx="0" cy="0"/>
        </a:xfrm>
      </p:grpSpPr>
      <p:pic>
        <p:nvPicPr>
          <p:cNvPr id="904" name="Google Shape;904;p85"/>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905" name="Google Shape;905;p85"/>
          <p:cNvSpPr/>
          <p:nvPr/>
        </p:nvSpPr>
        <p:spPr>
          <a:xfrm>
            <a:off x="316513" y="1653841"/>
            <a:ext cx="7802765" cy="212365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2800" b="1">
                <a:solidFill>
                  <a:srgbClr val="FFC000"/>
                </a:solidFill>
                <a:latin typeface="Arial"/>
                <a:ea typeface="Arial"/>
                <a:cs typeface="Arial"/>
                <a:sym typeface="Arial"/>
              </a:rPr>
              <a:t>The Problem:</a:t>
            </a:r>
            <a:r>
              <a:rPr lang="en-GB" sz="2800" b="1">
                <a:solidFill>
                  <a:schemeClr val="lt1"/>
                </a:solidFill>
                <a:latin typeface="Arial"/>
                <a:ea typeface="Arial"/>
                <a:cs typeface="Arial"/>
                <a:sym typeface="Arial"/>
              </a:rPr>
              <a:t> </a:t>
            </a:r>
            <a:r>
              <a:rPr lang="en-GB" sz="2800">
                <a:solidFill>
                  <a:schemeClr val="lt1"/>
                </a:solidFill>
                <a:latin typeface="Arial"/>
                <a:ea typeface="Arial"/>
                <a:cs typeface="Arial"/>
                <a:sym typeface="Arial"/>
              </a:rPr>
              <a:t>Dr. Eva has sent you a memo requesting a figure for the annual report.</a:t>
            </a:r>
            <a:endParaRPr/>
          </a:p>
          <a:p>
            <a:pPr marL="0" marR="0" lvl="0" indent="0" algn="just" rtl="0">
              <a:spcBef>
                <a:spcPts val="2400"/>
              </a:spcBef>
              <a:spcAft>
                <a:spcPts val="0"/>
              </a:spcAft>
              <a:buNone/>
            </a:pPr>
            <a:r>
              <a:rPr lang="en-GB" sz="2800" b="1">
                <a:solidFill>
                  <a:srgbClr val="FFC000"/>
                </a:solidFill>
                <a:latin typeface="Arial"/>
                <a:ea typeface="Arial"/>
                <a:cs typeface="Arial"/>
                <a:sym typeface="Arial"/>
              </a:rPr>
              <a:t>Your Mission: </a:t>
            </a:r>
            <a:r>
              <a:rPr lang="en-GB" sz="2800">
                <a:solidFill>
                  <a:schemeClr val="lt1"/>
                </a:solidFill>
                <a:latin typeface="Arial"/>
                <a:ea typeface="Arial"/>
                <a:cs typeface="Arial"/>
                <a:sym typeface="Arial"/>
              </a:rPr>
              <a:t>You must construct it by hand before creating it digitally.</a:t>
            </a:r>
            <a:endParaRPr sz="2800" b="1" i="1">
              <a:solidFill>
                <a:schemeClr val="lt1"/>
              </a:solidFill>
              <a:latin typeface="Arial"/>
              <a:ea typeface="Arial"/>
              <a:cs typeface="Arial"/>
              <a:sym typeface="Arial"/>
            </a:endParaRPr>
          </a:p>
        </p:txBody>
      </p:sp>
      <p:sp>
        <p:nvSpPr>
          <p:cNvPr id="906" name="Google Shape;906;p85"/>
          <p:cNvSpPr txBox="1"/>
          <p:nvPr/>
        </p:nvSpPr>
        <p:spPr>
          <a:xfrm>
            <a:off x="263662" y="139315"/>
            <a:ext cx="1157273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13. </a:t>
            </a:r>
            <a:r>
              <a:rPr lang="en-GB" sz="5400" b="1">
                <a:solidFill>
                  <a:schemeClr val="lt1"/>
                </a:solidFill>
                <a:latin typeface="Arial"/>
                <a:ea typeface="Arial"/>
                <a:cs typeface="Arial"/>
                <a:sym typeface="Arial"/>
              </a:rPr>
              <a:t>Presenting Your Findings</a:t>
            </a: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907" name="Google Shape;907;p85" descr="Warning with solid fill"/>
          <p:cNvPicPr preferRelativeResize="0"/>
          <p:nvPr/>
        </p:nvPicPr>
        <p:blipFill rotWithShape="1">
          <a:blip r:embed="rId4">
            <a:alphaModFix/>
          </a:blip>
          <a:srcRect/>
          <a:stretch/>
        </p:blipFill>
        <p:spPr>
          <a:xfrm>
            <a:off x="10873337" y="5626646"/>
            <a:ext cx="1109274" cy="1109274"/>
          </a:xfrm>
          <a:prstGeom prst="rect">
            <a:avLst/>
          </a:prstGeom>
          <a:noFill/>
          <a:ln>
            <a:noFill/>
          </a:ln>
        </p:spPr>
      </p:pic>
      <p:pic>
        <p:nvPicPr>
          <p:cNvPr id="908" name="Google Shape;908;p85"/>
          <p:cNvPicPr preferRelativeResize="0"/>
          <p:nvPr/>
        </p:nvPicPr>
        <p:blipFill rotWithShape="1">
          <a:blip r:embed="rId5">
            <a:alphaModFix/>
          </a:blip>
          <a:srcRect/>
          <a:stretch/>
        </p:blipFill>
        <p:spPr>
          <a:xfrm rot="207893">
            <a:off x="8515192" y="1749244"/>
            <a:ext cx="3226833" cy="2304881"/>
          </a:xfrm>
          <a:prstGeom prst="rect">
            <a:avLst/>
          </a:prstGeom>
          <a:noFill/>
          <a:ln w="571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912"/>
        <p:cNvGrpSpPr/>
        <p:nvPr/>
      </p:nvGrpSpPr>
      <p:grpSpPr>
        <a:xfrm>
          <a:off x="0" y="0"/>
          <a:ext cx="0" cy="0"/>
          <a:chOff x="0" y="0"/>
          <a:chExt cx="0" cy="0"/>
        </a:xfrm>
      </p:grpSpPr>
      <p:pic>
        <p:nvPicPr>
          <p:cNvPr id="913" name="Google Shape;913;p86"/>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914" name="Google Shape;914;p86"/>
          <p:cNvSpPr/>
          <p:nvPr/>
        </p:nvSpPr>
        <p:spPr>
          <a:xfrm>
            <a:off x="282426" y="975025"/>
            <a:ext cx="4280782" cy="446276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rgbClr val="FFC000"/>
                </a:solidFill>
                <a:latin typeface="Arial"/>
                <a:ea typeface="Arial"/>
                <a:cs typeface="Arial"/>
                <a:sym typeface="Arial"/>
              </a:rPr>
              <a:t>TASK: </a:t>
            </a:r>
            <a:endParaRPr/>
          </a:p>
          <a:p>
            <a:pPr marL="514350" marR="0" lvl="0" indent="-514350" algn="just" rtl="0">
              <a:spcBef>
                <a:spcPts val="2400"/>
              </a:spcBef>
              <a:spcAft>
                <a:spcPts val="0"/>
              </a:spcAft>
              <a:buClr>
                <a:schemeClr val="lt1"/>
              </a:buClr>
              <a:buSzPts val="3200"/>
              <a:buFont typeface="Arial"/>
              <a:buAutoNum type="arabicPeriod"/>
            </a:pPr>
            <a:r>
              <a:rPr lang="en-GB" sz="3200">
                <a:solidFill>
                  <a:schemeClr val="lt1"/>
                </a:solidFill>
                <a:latin typeface="Arial"/>
                <a:ea typeface="Arial"/>
                <a:cs typeface="Arial"/>
                <a:sym typeface="Arial"/>
              </a:rPr>
              <a:t>Read the memo.</a:t>
            </a:r>
            <a:endParaRPr/>
          </a:p>
          <a:p>
            <a:pPr marL="514350" marR="0" lvl="0" indent="-514350" algn="just" rtl="0">
              <a:spcBef>
                <a:spcPts val="2400"/>
              </a:spcBef>
              <a:spcAft>
                <a:spcPts val="0"/>
              </a:spcAft>
              <a:buClr>
                <a:schemeClr val="lt1"/>
              </a:buClr>
              <a:buSzPts val="3200"/>
              <a:buFont typeface="Arial"/>
              <a:buAutoNum type="arabicPeriod"/>
            </a:pPr>
            <a:r>
              <a:rPr lang="en-GB" sz="3200">
                <a:solidFill>
                  <a:schemeClr val="lt1"/>
                </a:solidFill>
                <a:latin typeface="Arial"/>
                <a:ea typeface="Arial"/>
                <a:cs typeface="Arial"/>
                <a:sym typeface="Arial"/>
              </a:rPr>
              <a:t>Get your ggplot2 equipment up and running.</a:t>
            </a:r>
            <a:endParaRPr/>
          </a:p>
          <a:p>
            <a:pPr marL="514350" marR="0" lvl="0" indent="-514350" algn="just" rtl="0">
              <a:spcBef>
                <a:spcPts val="2400"/>
              </a:spcBef>
              <a:spcAft>
                <a:spcPts val="0"/>
              </a:spcAft>
              <a:buClr>
                <a:schemeClr val="lt1"/>
              </a:buClr>
              <a:buSzPts val="3200"/>
              <a:buFont typeface="Arial"/>
              <a:buAutoNum type="arabicPeriod"/>
            </a:pPr>
            <a:r>
              <a:rPr lang="en-GB" sz="3200">
                <a:solidFill>
                  <a:schemeClr val="lt1"/>
                </a:solidFill>
                <a:latin typeface="Arial"/>
                <a:ea typeface="Arial"/>
                <a:cs typeface="Arial"/>
                <a:sym typeface="Arial"/>
              </a:rPr>
              <a:t>Construct the graph as requested.</a:t>
            </a:r>
            <a:endParaRPr/>
          </a:p>
        </p:txBody>
      </p:sp>
      <p:pic>
        <p:nvPicPr>
          <p:cNvPr id="915" name="Google Shape;915;p86" descr="Send with solid fill"/>
          <p:cNvPicPr preferRelativeResize="0"/>
          <p:nvPr/>
        </p:nvPicPr>
        <p:blipFill rotWithShape="1">
          <a:blip r:embed="rId4">
            <a:alphaModFix/>
          </a:blip>
          <a:srcRect/>
          <a:stretch/>
        </p:blipFill>
        <p:spPr>
          <a:xfrm>
            <a:off x="11071201" y="5882975"/>
            <a:ext cx="892993" cy="892993"/>
          </a:xfrm>
          <a:prstGeom prst="rect">
            <a:avLst/>
          </a:prstGeom>
          <a:noFill/>
          <a:ln>
            <a:noFill/>
          </a:ln>
        </p:spPr>
      </p:pic>
      <p:pic>
        <p:nvPicPr>
          <p:cNvPr id="916" name="Google Shape;916;p86"/>
          <p:cNvPicPr preferRelativeResize="0"/>
          <p:nvPr/>
        </p:nvPicPr>
        <p:blipFill rotWithShape="1">
          <a:blip r:embed="rId5">
            <a:alphaModFix/>
          </a:blip>
          <a:srcRect/>
          <a:stretch/>
        </p:blipFill>
        <p:spPr>
          <a:xfrm>
            <a:off x="10929056" y="144662"/>
            <a:ext cx="1035138" cy="1147408"/>
          </a:xfrm>
          <a:prstGeom prst="rect">
            <a:avLst/>
          </a:prstGeom>
          <a:noFill/>
          <a:ln>
            <a:noFill/>
          </a:ln>
        </p:spPr>
      </p:pic>
      <p:sp>
        <p:nvSpPr>
          <p:cNvPr id="917" name="Google Shape;917;p86"/>
          <p:cNvSpPr txBox="1"/>
          <p:nvPr/>
        </p:nvSpPr>
        <p:spPr>
          <a:xfrm>
            <a:off x="263662" y="139315"/>
            <a:ext cx="1157273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13. </a:t>
            </a:r>
            <a:r>
              <a:rPr lang="en-GB" sz="5400" b="1">
                <a:solidFill>
                  <a:schemeClr val="lt1"/>
                </a:solidFill>
                <a:latin typeface="Arial"/>
                <a:ea typeface="Arial"/>
                <a:cs typeface="Arial"/>
                <a:sym typeface="Arial"/>
              </a:rPr>
              <a:t>Presenting Your Findings</a:t>
            </a: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918" name="Google Shape;918;p86"/>
          <p:cNvPicPr preferRelativeResize="0"/>
          <p:nvPr/>
        </p:nvPicPr>
        <p:blipFill rotWithShape="1">
          <a:blip r:embed="rId6">
            <a:alphaModFix/>
          </a:blip>
          <a:srcRect/>
          <a:stretch/>
        </p:blipFill>
        <p:spPr>
          <a:xfrm>
            <a:off x="4636487" y="499395"/>
            <a:ext cx="6219290" cy="6219290"/>
          </a:xfrm>
          <a:prstGeom prst="rect">
            <a:avLst/>
          </a:prstGeom>
          <a:noFill/>
          <a:ln>
            <a:noFill/>
          </a:ln>
        </p:spPr>
      </p:pic>
      <p:sp>
        <p:nvSpPr>
          <p:cNvPr id="919" name="Google Shape;919;p86"/>
          <p:cNvSpPr txBox="1"/>
          <p:nvPr/>
        </p:nvSpPr>
        <p:spPr>
          <a:xfrm rot="207307">
            <a:off x="5915486" y="1617864"/>
            <a:ext cx="4001041" cy="3473323"/>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None/>
            </a:pPr>
            <a:r>
              <a:rPr lang="en-GB" sz="2400" i="1">
                <a:solidFill>
                  <a:schemeClr val="dk1"/>
                </a:solidFill>
                <a:latin typeface="Bad Script"/>
                <a:ea typeface="Bad Script"/>
                <a:cs typeface="Bad Script"/>
                <a:sym typeface="Bad Script"/>
              </a:rPr>
              <a:t>To: Researchers</a:t>
            </a:r>
            <a:br>
              <a:rPr lang="en-GB" sz="2400">
                <a:solidFill>
                  <a:schemeClr val="dk1"/>
                </a:solidFill>
                <a:latin typeface="Bad Script"/>
                <a:ea typeface="Bad Script"/>
                <a:cs typeface="Bad Script"/>
                <a:sym typeface="Bad Script"/>
              </a:rPr>
            </a:br>
            <a:r>
              <a:rPr lang="en-GB" sz="2400" i="1">
                <a:solidFill>
                  <a:schemeClr val="dk1"/>
                </a:solidFill>
                <a:latin typeface="Bad Script"/>
                <a:ea typeface="Bad Script"/>
                <a:cs typeface="Bad Script"/>
                <a:sym typeface="Bad Script"/>
              </a:rPr>
              <a:t>From: Dr. Eva</a:t>
            </a:r>
            <a:br>
              <a:rPr lang="en-GB" sz="2400">
                <a:solidFill>
                  <a:schemeClr val="dk1"/>
                </a:solidFill>
                <a:latin typeface="Bad Script"/>
                <a:ea typeface="Bad Script"/>
                <a:cs typeface="Bad Script"/>
                <a:sym typeface="Bad Script"/>
              </a:rPr>
            </a:br>
            <a:r>
              <a:rPr lang="en-GB" sz="2400" i="1">
                <a:solidFill>
                  <a:schemeClr val="dk1"/>
                </a:solidFill>
                <a:latin typeface="Bad Script"/>
                <a:ea typeface="Bad Script"/>
                <a:cs typeface="Bad Script"/>
                <a:sym typeface="Bad Script"/>
              </a:rPr>
              <a:t>Re: Figure 1</a:t>
            </a:r>
            <a:endParaRPr sz="2400">
              <a:solidFill>
                <a:schemeClr val="dk1"/>
              </a:solidFill>
              <a:latin typeface="Bad Script"/>
              <a:ea typeface="Bad Script"/>
              <a:cs typeface="Bad Script"/>
              <a:sym typeface="Bad Script"/>
            </a:endParaRPr>
          </a:p>
          <a:p>
            <a:pPr marL="0" marR="0" lvl="0" indent="0" algn="l" rtl="0">
              <a:spcBef>
                <a:spcPts val="800"/>
              </a:spcBef>
              <a:spcAft>
                <a:spcPts val="0"/>
              </a:spcAft>
              <a:buNone/>
            </a:pPr>
            <a:r>
              <a:rPr lang="en-GB" sz="2400" i="1">
                <a:solidFill>
                  <a:schemeClr val="dk1"/>
                </a:solidFill>
                <a:latin typeface="Bad Script"/>
                <a:ea typeface="Bad Script"/>
                <a:cs typeface="Bad Script"/>
                <a:sym typeface="Bad Script"/>
              </a:rPr>
              <a:t>Please create a scatter plot to visualize the relationship between Temperature and Biomass. Use this data:</a:t>
            </a:r>
            <a:br>
              <a:rPr lang="en-GB" sz="2400">
                <a:solidFill>
                  <a:schemeClr val="dk1"/>
                </a:solidFill>
                <a:latin typeface="Bad Script"/>
                <a:ea typeface="Bad Script"/>
                <a:cs typeface="Bad Script"/>
                <a:sym typeface="Bad Script"/>
              </a:rPr>
            </a:br>
            <a:r>
              <a:rPr lang="en-GB" sz="3200" i="1">
                <a:solidFill>
                  <a:schemeClr val="dk1"/>
                </a:solidFill>
                <a:latin typeface="Bad Script"/>
                <a:ea typeface="Bad Script"/>
                <a:cs typeface="Bad Script"/>
                <a:sym typeface="Bad Script"/>
              </a:rPr>
              <a:t>Temp: 20, 22, 25, 28. </a:t>
            </a:r>
            <a:endParaRPr/>
          </a:p>
          <a:p>
            <a:pPr marL="0" marR="0" lvl="0" indent="0" algn="l" rtl="0">
              <a:spcBef>
                <a:spcPts val="0"/>
              </a:spcBef>
              <a:spcAft>
                <a:spcPts val="0"/>
              </a:spcAft>
              <a:buNone/>
            </a:pPr>
            <a:r>
              <a:rPr lang="en-GB" sz="3200" i="1">
                <a:solidFill>
                  <a:schemeClr val="dk1"/>
                </a:solidFill>
                <a:latin typeface="Bad Script"/>
                <a:ea typeface="Bad Script"/>
                <a:cs typeface="Bad Script"/>
                <a:sym typeface="Bad Script"/>
              </a:rPr>
              <a:t>Biomass: 15, 17, 23, 22.</a:t>
            </a:r>
            <a:endParaRPr sz="2400">
              <a:solidFill>
                <a:schemeClr val="dk1"/>
              </a:solidFill>
              <a:latin typeface="Bad Script"/>
              <a:ea typeface="Bad Script"/>
              <a:cs typeface="Bad Script"/>
              <a:sym typeface="Bad Script"/>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923"/>
        <p:cNvGrpSpPr/>
        <p:nvPr/>
      </p:nvGrpSpPr>
      <p:grpSpPr>
        <a:xfrm>
          <a:off x="0" y="0"/>
          <a:ext cx="0" cy="0"/>
          <a:chOff x="0" y="0"/>
          <a:chExt cx="0" cy="0"/>
        </a:xfrm>
      </p:grpSpPr>
      <p:pic>
        <p:nvPicPr>
          <p:cNvPr id="924" name="Google Shape;924;p87"/>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925" name="Google Shape;925;p87"/>
          <p:cNvSpPr/>
          <p:nvPr/>
        </p:nvSpPr>
        <p:spPr>
          <a:xfrm>
            <a:off x="365836" y="1135221"/>
            <a:ext cx="11368389" cy="70788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8CC63E"/>
                </a:solidFill>
                <a:latin typeface="Arial"/>
                <a:ea typeface="Arial"/>
                <a:cs typeface="Arial"/>
                <a:sym typeface="Arial"/>
              </a:rPr>
              <a:t>Answer:</a:t>
            </a:r>
            <a:endParaRPr/>
          </a:p>
        </p:txBody>
      </p:sp>
      <p:pic>
        <p:nvPicPr>
          <p:cNvPr id="926" name="Google Shape;926;p87" descr="Playbook with solid fill"/>
          <p:cNvPicPr preferRelativeResize="0"/>
          <p:nvPr/>
        </p:nvPicPr>
        <p:blipFill rotWithShape="1">
          <a:blip r:embed="rId4">
            <a:alphaModFix/>
          </a:blip>
          <a:srcRect/>
          <a:stretch/>
        </p:blipFill>
        <p:spPr>
          <a:xfrm>
            <a:off x="10888578" y="5625206"/>
            <a:ext cx="1134621" cy="1134621"/>
          </a:xfrm>
          <a:prstGeom prst="rect">
            <a:avLst/>
          </a:prstGeom>
          <a:noFill/>
          <a:ln>
            <a:noFill/>
          </a:ln>
        </p:spPr>
      </p:pic>
      <p:sp>
        <p:nvSpPr>
          <p:cNvPr id="927" name="Google Shape;927;p87"/>
          <p:cNvSpPr txBox="1"/>
          <p:nvPr/>
        </p:nvSpPr>
        <p:spPr>
          <a:xfrm>
            <a:off x="263662" y="139315"/>
            <a:ext cx="1157273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13. </a:t>
            </a:r>
            <a:r>
              <a:rPr lang="en-GB" sz="5400" b="1">
                <a:solidFill>
                  <a:schemeClr val="lt1"/>
                </a:solidFill>
                <a:latin typeface="Arial"/>
                <a:ea typeface="Arial"/>
                <a:cs typeface="Arial"/>
                <a:sym typeface="Arial"/>
              </a:rPr>
              <a:t>Presenting Your Findings</a:t>
            </a: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928" name="Google Shape;928;p87"/>
          <p:cNvPicPr preferRelativeResize="0"/>
          <p:nvPr/>
        </p:nvPicPr>
        <p:blipFill rotWithShape="1">
          <a:blip r:embed="rId5">
            <a:alphaModFix/>
          </a:blip>
          <a:srcRect/>
          <a:stretch/>
        </p:blipFill>
        <p:spPr>
          <a:xfrm>
            <a:off x="2717767" y="1173555"/>
            <a:ext cx="7419763" cy="5395621"/>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932"/>
        <p:cNvGrpSpPr/>
        <p:nvPr/>
      </p:nvGrpSpPr>
      <p:grpSpPr>
        <a:xfrm>
          <a:off x="0" y="0"/>
          <a:ext cx="0" cy="0"/>
          <a:chOff x="0" y="0"/>
          <a:chExt cx="0" cy="0"/>
        </a:xfrm>
      </p:grpSpPr>
      <p:pic>
        <p:nvPicPr>
          <p:cNvPr id="933" name="Google Shape;933;p88"/>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934" name="Google Shape;934;p88"/>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935" name="Google Shape;935;p88"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936" name="Google Shape;936;p88"/>
          <p:cNvSpPr/>
          <p:nvPr/>
        </p:nvSpPr>
        <p:spPr>
          <a:xfrm>
            <a:off x="263662" y="1885562"/>
            <a:ext cx="11731774" cy="418576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2400">
                <a:solidFill>
                  <a:schemeClr val="lt1"/>
                </a:solidFill>
                <a:latin typeface="Arial"/>
                <a:ea typeface="Arial"/>
                <a:cs typeface="Arial"/>
                <a:sym typeface="Arial"/>
              </a:rPr>
              <a:t>You just built a plot using the Grammar of Graphics. This is the philosophy behind the ggplot2 package. </a:t>
            </a:r>
            <a:r>
              <a:rPr lang="en-GB" sz="2400" b="1">
                <a:solidFill>
                  <a:srgbClr val="00B0F0"/>
                </a:solidFill>
                <a:latin typeface="Arial"/>
                <a:ea typeface="Arial"/>
                <a:cs typeface="Arial"/>
                <a:sym typeface="Arial"/>
              </a:rPr>
              <a:t>Every plot is built in layers</a:t>
            </a:r>
            <a:r>
              <a:rPr lang="en-GB" sz="2400" b="1">
                <a:solidFill>
                  <a:srgbClr val="FFFF00"/>
                </a:solidFill>
                <a:latin typeface="Arial"/>
                <a:ea typeface="Arial"/>
                <a:cs typeface="Arial"/>
                <a:sym typeface="Arial"/>
              </a:rPr>
              <a:t>.</a:t>
            </a:r>
            <a:endParaRPr/>
          </a:p>
          <a:p>
            <a:pPr marL="0" marR="0" lvl="0" indent="0" algn="just" rtl="0">
              <a:spcBef>
                <a:spcPts val="1200"/>
              </a:spcBef>
              <a:spcAft>
                <a:spcPts val="0"/>
              </a:spcAft>
              <a:buNone/>
            </a:pPr>
            <a:r>
              <a:rPr lang="en-GB" sz="2400">
                <a:solidFill>
                  <a:schemeClr val="lt1"/>
                </a:solidFill>
                <a:latin typeface="Arial"/>
                <a:ea typeface="Arial"/>
                <a:cs typeface="Arial"/>
                <a:sym typeface="Arial"/>
              </a:rPr>
              <a:t>1. You specify your </a:t>
            </a:r>
            <a:r>
              <a:rPr lang="en-GB" sz="2400" b="1">
                <a:solidFill>
                  <a:srgbClr val="FFC000"/>
                </a:solidFill>
                <a:latin typeface="Arial"/>
                <a:ea typeface="Arial"/>
                <a:cs typeface="Arial"/>
                <a:sym typeface="Arial"/>
              </a:rPr>
              <a:t>dataset</a:t>
            </a:r>
            <a:r>
              <a:rPr lang="en-GB" sz="2400">
                <a:solidFill>
                  <a:schemeClr val="lt1"/>
                </a:solidFill>
                <a:latin typeface="Arial"/>
                <a:ea typeface="Arial"/>
                <a:cs typeface="Arial"/>
                <a:sym typeface="Arial"/>
              </a:rPr>
              <a:t> (the source of your data points): </a:t>
            </a:r>
            <a:r>
              <a:rPr lang="en-GB" sz="2400" b="1">
                <a:solidFill>
                  <a:srgbClr val="FFC000"/>
                </a:solidFill>
                <a:latin typeface="Arial"/>
                <a:ea typeface="Arial"/>
                <a:cs typeface="Arial"/>
                <a:sym typeface="Arial"/>
              </a:rPr>
              <a:t>ggplot(data = ...)</a:t>
            </a:r>
            <a:endParaRPr sz="2400">
              <a:solidFill>
                <a:schemeClr val="lt1"/>
              </a:solidFill>
              <a:latin typeface="Arial"/>
              <a:ea typeface="Arial"/>
              <a:cs typeface="Arial"/>
              <a:sym typeface="Arial"/>
            </a:endParaRPr>
          </a:p>
          <a:p>
            <a:pPr marL="0" marR="0" lvl="0" indent="0" algn="just" rtl="0">
              <a:spcBef>
                <a:spcPts val="1200"/>
              </a:spcBef>
              <a:spcAft>
                <a:spcPts val="0"/>
              </a:spcAft>
              <a:buNone/>
            </a:pPr>
            <a:r>
              <a:rPr lang="en-GB" sz="2400">
                <a:solidFill>
                  <a:schemeClr val="lt1"/>
                </a:solidFill>
                <a:latin typeface="Arial"/>
                <a:ea typeface="Arial"/>
                <a:cs typeface="Arial"/>
                <a:sym typeface="Arial"/>
              </a:rPr>
              <a:t>2. You create the </a:t>
            </a:r>
            <a:r>
              <a:rPr lang="en-GB" sz="2400" b="1">
                <a:solidFill>
                  <a:srgbClr val="FFFF00"/>
                </a:solidFill>
                <a:latin typeface="Arial"/>
                <a:ea typeface="Arial"/>
                <a:cs typeface="Arial"/>
                <a:sym typeface="Arial"/>
              </a:rPr>
              <a:t>aesthetic mapping</a:t>
            </a:r>
            <a:r>
              <a:rPr lang="en-GB" sz="2400">
                <a:solidFill>
                  <a:schemeClr val="lt1"/>
                </a:solidFill>
                <a:latin typeface="Arial"/>
                <a:ea typeface="Arial"/>
                <a:cs typeface="Arial"/>
                <a:sym typeface="Arial"/>
              </a:rPr>
              <a:t>, telling ggplot which columns in your data map to the x-axis, y-axis, color, size, etc. This is you labeling your axes: </a:t>
            </a:r>
            <a:r>
              <a:rPr lang="en-GB" sz="2400" b="1">
                <a:solidFill>
                  <a:srgbClr val="FFFF00"/>
                </a:solidFill>
                <a:latin typeface="Arial"/>
                <a:ea typeface="Arial"/>
                <a:cs typeface="Arial"/>
                <a:sym typeface="Arial"/>
              </a:rPr>
              <a:t>aes(x = ..., y = ...)</a:t>
            </a:r>
            <a:endParaRPr/>
          </a:p>
          <a:p>
            <a:pPr marL="0" marR="0" lvl="0" indent="0" algn="just" rtl="0">
              <a:spcBef>
                <a:spcPts val="1200"/>
              </a:spcBef>
              <a:spcAft>
                <a:spcPts val="0"/>
              </a:spcAft>
              <a:buNone/>
            </a:pPr>
            <a:r>
              <a:rPr lang="en-GB" sz="2400">
                <a:solidFill>
                  <a:schemeClr val="lt1"/>
                </a:solidFill>
                <a:latin typeface="Arial"/>
                <a:ea typeface="Arial"/>
                <a:cs typeface="Arial"/>
                <a:sym typeface="Arial"/>
              </a:rPr>
              <a:t>3. You add a </a:t>
            </a:r>
            <a:r>
              <a:rPr lang="en-GB" sz="2400" b="1">
                <a:solidFill>
                  <a:srgbClr val="FF5050"/>
                </a:solidFill>
                <a:latin typeface="Arial"/>
                <a:ea typeface="Arial"/>
                <a:cs typeface="Arial"/>
                <a:sym typeface="Arial"/>
              </a:rPr>
              <a:t>geometric layer(s)</a:t>
            </a:r>
            <a:r>
              <a:rPr lang="en-GB" sz="2400">
                <a:solidFill>
                  <a:schemeClr val="lt1"/>
                </a:solidFill>
                <a:latin typeface="Arial"/>
                <a:ea typeface="Arial"/>
                <a:cs typeface="Arial"/>
                <a:sym typeface="Arial"/>
              </a:rPr>
              <a:t>. This tells ggplot how to represent the data. geom_point() makes a scatter plot (your stickers):</a:t>
            </a:r>
            <a:r>
              <a:rPr lang="en-GB" sz="2400" b="1">
                <a:solidFill>
                  <a:srgbClr val="FF5050"/>
                </a:solidFill>
                <a:latin typeface="Arial"/>
                <a:ea typeface="Arial"/>
                <a:cs typeface="Arial"/>
                <a:sym typeface="Arial"/>
              </a:rPr>
              <a:t> + geom_...()</a:t>
            </a:r>
            <a:endParaRPr/>
          </a:p>
          <a:p>
            <a:pPr marL="0" marR="0" lvl="0" indent="0" algn="just" rtl="0">
              <a:spcBef>
                <a:spcPts val="1200"/>
              </a:spcBef>
              <a:spcAft>
                <a:spcPts val="0"/>
              </a:spcAft>
              <a:buNone/>
            </a:pPr>
            <a:r>
              <a:rPr lang="en-GB" sz="2400">
                <a:solidFill>
                  <a:schemeClr val="lt1"/>
                </a:solidFill>
                <a:latin typeface="Arial"/>
                <a:ea typeface="Arial"/>
                <a:cs typeface="Arial"/>
                <a:sym typeface="Arial"/>
              </a:rPr>
              <a:t>geom_bar() makes a bar chart, geom_line() connects the dots with a line, and so on. </a:t>
            </a:r>
            <a:endParaRPr/>
          </a:p>
          <a:p>
            <a:pPr marL="0" marR="0" lvl="0" indent="0" algn="just" rtl="0">
              <a:spcBef>
                <a:spcPts val="1200"/>
              </a:spcBef>
              <a:spcAft>
                <a:spcPts val="0"/>
              </a:spcAft>
              <a:buNone/>
            </a:pPr>
            <a:r>
              <a:rPr lang="en-GB" sz="2400">
                <a:solidFill>
                  <a:schemeClr val="lt1"/>
                </a:solidFill>
                <a:latin typeface="Arial"/>
                <a:ea typeface="Arial"/>
                <a:cs typeface="Arial"/>
                <a:sym typeface="Arial"/>
              </a:rPr>
              <a:t>You add layers with the </a:t>
            </a:r>
            <a:r>
              <a:rPr lang="en-GB" sz="2400" b="1">
                <a:solidFill>
                  <a:schemeClr val="lt1"/>
                </a:solidFill>
                <a:highlight>
                  <a:srgbClr val="FF00FF"/>
                </a:highlight>
                <a:latin typeface="Arial"/>
                <a:ea typeface="Arial"/>
                <a:cs typeface="Arial"/>
                <a:sym typeface="Arial"/>
              </a:rPr>
              <a:t>+</a:t>
            </a:r>
            <a:r>
              <a:rPr lang="en-GB" sz="2400">
                <a:solidFill>
                  <a:schemeClr val="lt1"/>
                </a:solidFill>
                <a:latin typeface="Arial"/>
                <a:ea typeface="Arial"/>
                <a:cs typeface="Arial"/>
                <a:sym typeface="Arial"/>
              </a:rPr>
              <a:t> sign.</a:t>
            </a:r>
            <a:r>
              <a:rPr lang="en-GB" sz="2400" b="1">
                <a:solidFill>
                  <a:schemeClr val="lt1"/>
                </a:solidFill>
                <a:latin typeface="Arial"/>
                <a:ea typeface="Arial"/>
                <a:cs typeface="Arial"/>
                <a:sym typeface="Arial"/>
              </a:rPr>
              <a:t> </a:t>
            </a:r>
            <a:endParaRPr/>
          </a:p>
        </p:txBody>
      </p:sp>
      <p:sp>
        <p:nvSpPr>
          <p:cNvPr id="937" name="Google Shape;937;p88"/>
          <p:cNvSpPr txBox="1"/>
          <p:nvPr/>
        </p:nvSpPr>
        <p:spPr>
          <a:xfrm>
            <a:off x="263662" y="139315"/>
            <a:ext cx="1157273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13. </a:t>
            </a:r>
            <a:r>
              <a:rPr lang="en-GB" sz="5400" b="1">
                <a:solidFill>
                  <a:schemeClr val="lt1"/>
                </a:solidFill>
                <a:latin typeface="Arial"/>
                <a:ea typeface="Arial"/>
                <a:cs typeface="Arial"/>
                <a:sym typeface="Arial"/>
              </a:rPr>
              <a:t>Presenting Your Findings</a:t>
            </a: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pic>
        <p:nvPicPr>
          <p:cNvPr id="942" name="Google Shape;942;p89"/>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943" name="Google Shape;943;p89"/>
          <p:cNvSpPr/>
          <p:nvPr/>
        </p:nvSpPr>
        <p:spPr>
          <a:xfrm>
            <a:off x="300423" y="922657"/>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FD89CA"/>
                </a:solidFill>
                <a:latin typeface="Arial"/>
                <a:ea typeface="Arial"/>
                <a:cs typeface="Arial"/>
                <a:sym typeface="Arial"/>
              </a:rPr>
              <a:t>Exercise in R!</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944" name="Google Shape;944;p89"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945" name="Google Shape;945;p89"/>
          <p:cNvPicPr preferRelativeResize="0"/>
          <p:nvPr/>
        </p:nvPicPr>
        <p:blipFill rotWithShape="1">
          <a:blip r:embed="rId5">
            <a:alphaModFix/>
          </a:blip>
          <a:srcRect/>
          <a:stretch/>
        </p:blipFill>
        <p:spPr>
          <a:xfrm>
            <a:off x="11039125" y="153498"/>
            <a:ext cx="889213" cy="985656"/>
          </a:xfrm>
          <a:prstGeom prst="rect">
            <a:avLst/>
          </a:prstGeom>
          <a:noFill/>
          <a:ln>
            <a:noFill/>
          </a:ln>
        </p:spPr>
      </p:pic>
      <p:sp>
        <p:nvSpPr>
          <p:cNvPr id="946" name="Google Shape;946;p89"/>
          <p:cNvSpPr/>
          <p:nvPr/>
        </p:nvSpPr>
        <p:spPr>
          <a:xfrm>
            <a:off x="300423" y="1700385"/>
            <a:ext cx="11499215" cy="52937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b="1">
                <a:solidFill>
                  <a:schemeClr val="lt1"/>
                </a:solidFill>
                <a:latin typeface="Arial"/>
                <a:ea typeface="Arial"/>
                <a:cs typeface="Arial"/>
                <a:sym typeface="Arial"/>
              </a:rPr>
              <a:t> … How do you start? </a:t>
            </a:r>
            <a:r>
              <a:rPr lang="en-GB" sz="2200" b="1">
                <a:solidFill>
                  <a:schemeClr val="lt1"/>
                </a:solidFill>
                <a:highlight>
                  <a:srgbClr val="FF00FF"/>
                </a:highlight>
                <a:latin typeface="Arial"/>
                <a:ea typeface="Arial"/>
                <a:cs typeface="Arial"/>
                <a:sym typeface="Arial"/>
              </a:rPr>
              <a:t>3 steps:</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2200">
                <a:solidFill>
                  <a:schemeClr val="lt1"/>
                </a:solidFill>
                <a:highlight>
                  <a:srgbClr val="FF00FF"/>
                </a:highlight>
                <a:latin typeface="Arial"/>
                <a:ea typeface="Arial"/>
                <a:cs typeface="Arial"/>
                <a:sym typeface="Arial"/>
              </a:rPr>
              <a:t>1. Make sure ggplot2 is installed. If not, install it: </a:t>
            </a:r>
            <a:r>
              <a:rPr lang="en-GB" sz="2200" b="1">
                <a:solidFill>
                  <a:schemeClr val="dk1"/>
                </a:solidFill>
                <a:highlight>
                  <a:srgbClr val="FF00FF"/>
                </a:highlight>
                <a:latin typeface="Arial"/>
                <a:ea typeface="Arial"/>
                <a:cs typeface="Arial"/>
                <a:sym typeface="Arial"/>
              </a:rPr>
              <a:t>install.packages(“ggplot2”)</a:t>
            </a:r>
            <a:endParaRPr/>
          </a:p>
          <a:p>
            <a:pPr marL="0" marR="0" lvl="0" indent="0" algn="l" rtl="0">
              <a:spcBef>
                <a:spcPts val="0"/>
              </a:spcBef>
              <a:spcAft>
                <a:spcPts val="0"/>
              </a:spcAft>
              <a:buNone/>
            </a:pPr>
            <a:r>
              <a:rPr lang="en-GB" sz="2200">
                <a:solidFill>
                  <a:schemeClr val="lt1"/>
                </a:solidFill>
                <a:highlight>
                  <a:srgbClr val="FF00FF"/>
                </a:highlight>
                <a:latin typeface="Arial"/>
                <a:ea typeface="Arial"/>
                <a:cs typeface="Arial"/>
                <a:sym typeface="Arial"/>
              </a:rPr>
              <a:t>2. Load ggplot2: </a:t>
            </a:r>
            <a:r>
              <a:rPr lang="en-GB" sz="2200" b="1">
                <a:solidFill>
                  <a:schemeClr val="dk1"/>
                </a:solidFill>
                <a:highlight>
                  <a:srgbClr val="FF00FF"/>
                </a:highlight>
                <a:latin typeface="Arial"/>
                <a:ea typeface="Arial"/>
                <a:cs typeface="Arial"/>
                <a:sym typeface="Arial"/>
              </a:rPr>
              <a:t>library(“ggplot2”)</a:t>
            </a:r>
            <a:endParaRPr/>
          </a:p>
          <a:p>
            <a:pPr marL="0" marR="0" lvl="0" indent="0" algn="l" rtl="0">
              <a:spcBef>
                <a:spcPts val="0"/>
              </a:spcBef>
              <a:spcAft>
                <a:spcPts val="0"/>
              </a:spcAft>
              <a:buNone/>
            </a:pPr>
            <a:r>
              <a:rPr lang="en-GB" sz="2200">
                <a:solidFill>
                  <a:schemeClr val="lt1"/>
                </a:solidFill>
                <a:highlight>
                  <a:srgbClr val="FF00FF"/>
                </a:highlight>
                <a:latin typeface="Arial"/>
                <a:ea typeface="Arial"/>
                <a:cs typeface="Arial"/>
                <a:sym typeface="Arial"/>
              </a:rPr>
              <a:t>3. Make sure your data is loaded: </a:t>
            </a:r>
            <a:r>
              <a:rPr lang="en-GB" sz="2200" b="1">
                <a:solidFill>
                  <a:schemeClr val="dk1"/>
                </a:solidFill>
                <a:highlight>
                  <a:srgbClr val="FF00FF"/>
                </a:highlight>
                <a:latin typeface="Arial"/>
                <a:ea typeface="Arial"/>
                <a:cs typeface="Arial"/>
                <a:sym typeface="Arial"/>
              </a:rPr>
              <a:t>expedition_data  &lt;- read.csv(“sample_data.csv”)</a:t>
            </a:r>
            <a:endParaRPr/>
          </a:p>
          <a:p>
            <a:pPr marL="0" marR="0" lvl="0" indent="0" algn="l" rtl="0">
              <a:spcBef>
                <a:spcPts val="0"/>
              </a:spcBef>
              <a:spcAft>
                <a:spcPts val="0"/>
              </a:spcAft>
              <a:buNone/>
            </a:pPr>
            <a:endParaRPr sz="1400">
              <a:solidFill>
                <a:schemeClr val="lt1"/>
              </a:solidFill>
              <a:latin typeface="Arial"/>
              <a:ea typeface="Arial"/>
              <a:cs typeface="Arial"/>
              <a:sym typeface="Arial"/>
            </a:endParaRPr>
          </a:p>
          <a:p>
            <a:pPr marL="0" marR="0" lvl="0" indent="0" algn="l" rtl="0">
              <a:spcBef>
                <a:spcPts val="0"/>
              </a:spcBef>
              <a:spcAft>
                <a:spcPts val="0"/>
              </a:spcAft>
              <a:buNone/>
            </a:pPr>
            <a:r>
              <a:rPr lang="en-GB" sz="2200">
                <a:solidFill>
                  <a:schemeClr val="lt1"/>
                </a:solidFill>
                <a:latin typeface="Arial"/>
                <a:ea typeface="Arial"/>
                <a:cs typeface="Arial"/>
                <a:sym typeface="Arial"/>
              </a:rPr>
              <a:t># Create the plot</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ggplot(data = expedition_data, aes(x = temperature_c, y = biomass_g)) +</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geom_point() +</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labs(</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title = "Relationship between Temperature and Biomass",</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x = "Temperature (Celsius)",</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    y = "Biomass (grams)",</a:t>
            </a:r>
            <a:endParaRPr/>
          </a:p>
          <a:p>
            <a:pPr marL="0" marR="0" lvl="0" indent="0" algn="l" rtl="0">
              <a:spcBef>
                <a:spcPts val="0"/>
              </a:spcBef>
              <a:spcAft>
                <a:spcPts val="0"/>
              </a:spcAft>
              <a:buNone/>
            </a:pPr>
            <a:r>
              <a:rPr lang="en-GB" sz="2200">
                <a:solidFill>
                  <a:schemeClr val="lt1"/>
                </a:solidFill>
                <a:latin typeface="Arial"/>
                <a:ea typeface="Arial"/>
                <a:cs typeface="Arial"/>
                <a:sym typeface="Arial"/>
              </a:rPr>
              <a:t>)</a:t>
            </a:r>
            <a:endParaRPr/>
          </a:p>
          <a:p>
            <a:pPr marL="0" marR="0" lvl="0" indent="0" algn="l" rtl="0">
              <a:spcBef>
                <a:spcPts val="0"/>
              </a:spcBef>
              <a:spcAft>
                <a:spcPts val="0"/>
              </a:spcAft>
              <a:buNone/>
            </a:pPr>
            <a:endParaRPr sz="2200" b="1">
              <a:solidFill>
                <a:schemeClr val="lt1"/>
              </a:solidFill>
              <a:latin typeface="Arial"/>
              <a:ea typeface="Arial"/>
              <a:cs typeface="Arial"/>
              <a:sym typeface="Arial"/>
            </a:endParaRPr>
          </a:p>
          <a:p>
            <a:pPr marL="0" marR="0" lvl="0" indent="0" algn="l" rtl="0">
              <a:spcBef>
                <a:spcPts val="0"/>
              </a:spcBef>
              <a:spcAft>
                <a:spcPts val="0"/>
              </a:spcAft>
              <a:buNone/>
            </a:pPr>
            <a:endParaRPr sz="2200">
              <a:solidFill>
                <a:schemeClr val="lt1"/>
              </a:solidFill>
              <a:latin typeface="Arial"/>
              <a:ea typeface="Arial"/>
              <a:cs typeface="Arial"/>
              <a:sym typeface="Arial"/>
            </a:endParaRPr>
          </a:p>
        </p:txBody>
      </p:sp>
      <p:sp>
        <p:nvSpPr>
          <p:cNvPr id="947" name="Google Shape;947;p89"/>
          <p:cNvSpPr txBox="1"/>
          <p:nvPr/>
        </p:nvSpPr>
        <p:spPr>
          <a:xfrm>
            <a:off x="263662" y="139315"/>
            <a:ext cx="1157273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13. </a:t>
            </a:r>
            <a:r>
              <a:rPr lang="en-GB" sz="5400" b="1">
                <a:solidFill>
                  <a:schemeClr val="lt1"/>
                </a:solidFill>
                <a:latin typeface="Arial"/>
                <a:ea typeface="Arial"/>
                <a:cs typeface="Arial"/>
                <a:sym typeface="Arial"/>
              </a:rPr>
              <a:t>Presenting Your Findings</a:t>
            </a: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951"/>
        <p:cNvGrpSpPr/>
        <p:nvPr/>
      </p:nvGrpSpPr>
      <p:grpSpPr>
        <a:xfrm>
          <a:off x="0" y="0"/>
          <a:ext cx="0" cy="0"/>
          <a:chOff x="0" y="0"/>
          <a:chExt cx="0" cy="0"/>
        </a:xfrm>
      </p:grpSpPr>
      <p:pic>
        <p:nvPicPr>
          <p:cNvPr id="952" name="Google Shape;952;p90"/>
          <p:cNvPicPr preferRelativeResize="0"/>
          <p:nvPr/>
        </p:nvPicPr>
        <p:blipFill rotWithShape="1">
          <a:blip r:embed="rId3">
            <a:alphaModFix/>
          </a:blip>
          <a:srcRect r="56463"/>
          <a:stretch/>
        </p:blipFill>
        <p:spPr>
          <a:xfrm flipH="1">
            <a:off x="-12700" y="-29191"/>
            <a:ext cx="12204700" cy="6858000"/>
          </a:xfrm>
          <a:prstGeom prst="rect">
            <a:avLst/>
          </a:prstGeom>
          <a:noFill/>
          <a:ln>
            <a:noFill/>
          </a:ln>
        </p:spPr>
      </p:pic>
      <p:sp>
        <p:nvSpPr>
          <p:cNvPr id="953" name="Google Shape;953;p90"/>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Wrap-up</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954" name="Google Shape;954;p90"/>
          <p:cNvSpPr/>
          <p:nvPr/>
        </p:nvSpPr>
        <p:spPr>
          <a:xfrm>
            <a:off x="318444" y="2071127"/>
            <a:ext cx="11728413" cy="292387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endParaRPr sz="3200" b="1">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GB" sz="3200" b="1">
                <a:solidFill>
                  <a:srgbClr val="FFFF00"/>
                </a:solidFill>
                <a:latin typeface="Arial"/>
                <a:ea typeface="Arial"/>
                <a:cs typeface="Arial"/>
                <a:sym typeface="Arial"/>
              </a:rPr>
              <a:t>ggplot2: </a:t>
            </a:r>
            <a:r>
              <a:rPr lang="en-GB" sz="3200" b="1">
                <a:solidFill>
                  <a:schemeClr val="lt1"/>
                </a:solidFill>
                <a:latin typeface="Arial"/>
                <a:ea typeface="Arial"/>
                <a:cs typeface="Arial"/>
                <a:sym typeface="Arial"/>
              </a:rPr>
              <a:t>allows you to create complex, publication-quality graphics by thinking in simple, additive layers. </a:t>
            </a:r>
            <a:endParaRPr/>
          </a:p>
          <a:p>
            <a:pPr marL="0" marR="0" lvl="0" indent="0" algn="ctr" rtl="0">
              <a:lnSpc>
                <a:spcPct val="100000"/>
              </a:lnSpc>
              <a:spcBef>
                <a:spcPts val="0"/>
              </a:spcBef>
              <a:spcAft>
                <a:spcPts val="0"/>
              </a:spcAft>
              <a:buNone/>
            </a:pPr>
            <a:endParaRPr sz="3200" b="1">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endParaRPr sz="32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p:txBody>
      </p:sp>
      <p:pic>
        <p:nvPicPr>
          <p:cNvPr id="955" name="Google Shape;955;p90" descr="Teacher with solid fill"/>
          <p:cNvPicPr preferRelativeResize="0"/>
          <p:nvPr/>
        </p:nvPicPr>
        <p:blipFill rotWithShape="1">
          <a:blip r:embed="rId4">
            <a:alphaModFix/>
          </a:blip>
          <a:srcRect/>
          <a:stretch/>
        </p:blipFill>
        <p:spPr>
          <a:xfrm>
            <a:off x="10986639" y="5786631"/>
            <a:ext cx="1060218" cy="1060218"/>
          </a:xfrm>
          <a:prstGeom prst="rect">
            <a:avLst/>
          </a:prstGeom>
          <a:noFill/>
          <a:ln>
            <a:noFill/>
          </a:ln>
        </p:spPr>
      </p:pic>
      <p:sp>
        <p:nvSpPr>
          <p:cNvPr id="956" name="Google Shape;956;p90"/>
          <p:cNvSpPr txBox="1"/>
          <p:nvPr/>
        </p:nvSpPr>
        <p:spPr>
          <a:xfrm>
            <a:off x="263662" y="139315"/>
            <a:ext cx="11572738" cy="894925"/>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13. </a:t>
            </a:r>
            <a:r>
              <a:rPr lang="en-GB" sz="5400" b="1">
                <a:solidFill>
                  <a:schemeClr val="lt1"/>
                </a:solidFill>
                <a:latin typeface="Arial"/>
                <a:ea typeface="Arial"/>
                <a:cs typeface="Arial"/>
                <a:sym typeface="Arial"/>
              </a:rPr>
              <a:t>Presenting Your Findings</a:t>
            </a: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
        <p:nvSpPr>
          <p:cNvPr id="957" name="Google Shape;957;p90"/>
          <p:cNvSpPr/>
          <p:nvPr/>
        </p:nvSpPr>
        <p:spPr>
          <a:xfrm>
            <a:off x="1981200" y="4371975"/>
            <a:ext cx="8860296" cy="1828800"/>
          </a:xfrm>
          <a:custGeom>
            <a:avLst/>
            <a:gdLst/>
            <a:ahLst/>
            <a:cxnLst/>
            <a:rect l="l" t="t" r="r" b="b"/>
            <a:pathLst>
              <a:path w="8860296" h="1828800" fill="none" extrusionOk="0">
                <a:moveTo>
                  <a:pt x="0" y="0"/>
                </a:moveTo>
                <a:cubicBezTo>
                  <a:pt x="290440" y="5108"/>
                  <a:pt x="458936" y="-18621"/>
                  <a:pt x="681561" y="0"/>
                </a:cubicBezTo>
                <a:cubicBezTo>
                  <a:pt x="904186" y="18621"/>
                  <a:pt x="903906" y="3242"/>
                  <a:pt x="1097314" y="0"/>
                </a:cubicBezTo>
                <a:cubicBezTo>
                  <a:pt x="1290722" y="-3242"/>
                  <a:pt x="1776195" y="739"/>
                  <a:pt x="1956081" y="0"/>
                </a:cubicBezTo>
                <a:cubicBezTo>
                  <a:pt x="2135967" y="-739"/>
                  <a:pt x="2338873" y="740"/>
                  <a:pt x="2460436" y="0"/>
                </a:cubicBezTo>
                <a:cubicBezTo>
                  <a:pt x="2581999" y="-740"/>
                  <a:pt x="2962479" y="-25479"/>
                  <a:pt x="3141997" y="0"/>
                </a:cubicBezTo>
                <a:cubicBezTo>
                  <a:pt x="3321515" y="25479"/>
                  <a:pt x="3763014" y="10011"/>
                  <a:pt x="4000764" y="0"/>
                </a:cubicBezTo>
                <a:cubicBezTo>
                  <a:pt x="4238514" y="-10011"/>
                  <a:pt x="4480786" y="5853"/>
                  <a:pt x="4682326" y="0"/>
                </a:cubicBezTo>
                <a:cubicBezTo>
                  <a:pt x="4883866" y="-5853"/>
                  <a:pt x="5162903" y="30753"/>
                  <a:pt x="5363887" y="0"/>
                </a:cubicBezTo>
                <a:cubicBezTo>
                  <a:pt x="5564871" y="-30753"/>
                  <a:pt x="5840261" y="-7364"/>
                  <a:pt x="6134051" y="0"/>
                </a:cubicBezTo>
                <a:cubicBezTo>
                  <a:pt x="6427841" y="7364"/>
                  <a:pt x="6512054" y="-13124"/>
                  <a:pt x="6727009" y="0"/>
                </a:cubicBezTo>
                <a:cubicBezTo>
                  <a:pt x="6941964" y="13124"/>
                  <a:pt x="7140792" y="28922"/>
                  <a:pt x="7497174" y="0"/>
                </a:cubicBezTo>
                <a:cubicBezTo>
                  <a:pt x="7853557" y="-28922"/>
                  <a:pt x="7983560" y="-9621"/>
                  <a:pt x="8267338" y="0"/>
                </a:cubicBezTo>
                <a:cubicBezTo>
                  <a:pt x="8551116" y="9621"/>
                  <a:pt x="8623040" y="16829"/>
                  <a:pt x="8860296" y="0"/>
                </a:cubicBezTo>
                <a:cubicBezTo>
                  <a:pt x="8841938" y="170541"/>
                  <a:pt x="8846754" y="460099"/>
                  <a:pt x="8860296" y="627888"/>
                </a:cubicBezTo>
                <a:cubicBezTo>
                  <a:pt x="8873838" y="795677"/>
                  <a:pt x="8863662" y="1043669"/>
                  <a:pt x="8860296" y="1182624"/>
                </a:cubicBezTo>
                <a:cubicBezTo>
                  <a:pt x="8856930" y="1321579"/>
                  <a:pt x="8876120" y="1648903"/>
                  <a:pt x="8860296" y="1828800"/>
                </a:cubicBezTo>
                <a:cubicBezTo>
                  <a:pt x="8586745" y="1835835"/>
                  <a:pt x="8419505" y="1797984"/>
                  <a:pt x="8178735" y="1828800"/>
                </a:cubicBezTo>
                <a:cubicBezTo>
                  <a:pt x="7937965" y="1859616"/>
                  <a:pt x="7595932" y="1826213"/>
                  <a:pt x="7408571" y="1828800"/>
                </a:cubicBezTo>
                <a:cubicBezTo>
                  <a:pt x="7221210" y="1831387"/>
                  <a:pt x="6916417" y="1791699"/>
                  <a:pt x="6638406" y="1828800"/>
                </a:cubicBezTo>
                <a:cubicBezTo>
                  <a:pt x="6360396" y="1865901"/>
                  <a:pt x="6283799" y="1818527"/>
                  <a:pt x="6134051" y="1828800"/>
                </a:cubicBezTo>
                <a:cubicBezTo>
                  <a:pt x="5984303" y="1839073"/>
                  <a:pt x="5875690" y="1844504"/>
                  <a:pt x="5718299" y="1828800"/>
                </a:cubicBezTo>
                <a:cubicBezTo>
                  <a:pt x="5560908" y="1813096"/>
                  <a:pt x="5276368" y="1846783"/>
                  <a:pt x="5125340" y="1828800"/>
                </a:cubicBezTo>
                <a:cubicBezTo>
                  <a:pt x="4974312" y="1810817"/>
                  <a:pt x="4661653" y="1819446"/>
                  <a:pt x="4443779" y="1828800"/>
                </a:cubicBezTo>
                <a:cubicBezTo>
                  <a:pt x="4225905" y="1838154"/>
                  <a:pt x="4072677" y="1815165"/>
                  <a:pt x="3939424" y="1828800"/>
                </a:cubicBezTo>
                <a:cubicBezTo>
                  <a:pt x="3806171" y="1842435"/>
                  <a:pt x="3457767" y="1815949"/>
                  <a:pt x="3257863" y="1828800"/>
                </a:cubicBezTo>
                <a:cubicBezTo>
                  <a:pt x="3057959" y="1841651"/>
                  <a:pt x="2936519" y="1830183"/>
                  <a:pt x="2753507" y="1828800"/>
                </a:cubicBezTo>
                <a:cubicBezTo>
                  <a:pt x="2570495" y="1827417"/>
                  <a:pt x="2291342" y="1801002"/>
                  <a:pt x="2160549" y="1828800"/>
                </a:cubicBezTo>
                <a:cubicBezTo>
                  <a:pt x="2029756" y="1856598"/>
                  <a:pt x="1839105" y="1820654"/>
                  <a:pt x="1744797" y="1828800"/>
                </a:cubicBezTo>
                <a:cubicBezTo>
                  <a:pt x="1650489" y="1836946"/>
                  <a:pt x="1348375" y="1846202"/>
                  <a:pt x="1151838" y="1828800"/>
                </a:cubicBezTo>
                <a:cubicBezTo>
                  <a:pt x="955301" y="1811398"/>
                  <a:pt x="872223" y="1843475"/>
                  <a:pt x="736086" y="1828800"/>
                </a:cubicBezTo>
                <a:cubicBezTo>
                  <a:pt x="599949" y="1814125"/>
                  <a:pt x="367661" y="1800553"/>
                  <a:pt x="0" y="1828800"/>
                </a:cubicBezTo>
                <a:cubicBezTo>
                  <a:pt x="331" y="1686062"/>
                  <a:pt x="13386" y="1393182"/>
                  <a:pt x="0" y="1274064"/>
                </a:cubicBezTo>
                <a:cubicBezTo>
                  <a:pt x="-13386" y="1154946"/>
                  <a:pt x="21021" y="923052"/>
                  <a:pt x="0" y="646176"/>
                </a:cubicBezTo>
                <a:cubicBezTo>
                  <a:pt x="-21021" y="369300"/>
                  <a:pt x="-22489" y="254844"/>
                  <a:pt x="0" y="0"/>
                </a:cubicBezTo>
                <a:close/>
              </a:path>
              <a:path w="8860296" h="1828800" extrusionOk="0">
                <a:moveTo>
                  <a:pt x="0" y="0"/>
                </a:moveTo>
                <a:cubicBezTo>
                  <a:pt x="144518" y="-3472"/>
                  <a:pt x="301461" y="-28631"/>
                  <a:pt x="592958" y="0"/>
                </a:cubicBezTo>
                <a:cubicBezTo>
                  <a:pt x="884455" y="28631"/>
                  <a:pt x="989816" y="22791"/>
                  <a:pt x="1097314" y="0"/>
                </a:cubicBezTo>
                <a:cubicBezTo>
                  <a:pt x="1204812" y="-22791"/>
                  <a:pt x="1631288" y="20564"/>
                  <a:pt x="1778875" y="0"/>
                </a:cubicBezTo>
                <a:cubicBezTo>
                  <a:pt x="1926462" y="-20564"/>
                  <a:pt x="2200225" y="-1471"/>
                  <a:pt x="2371833" y="0"/>
                </a:cubicBezTo>
                <a:cubicBezTo>
                  <a:pt x="2543441" y="1471"/>
                  <a:pt x="2679736" y="11978"/>
                  <a:pt x="2964791" y="0"/>
                </a:cubicBezTo>
                <a:cubicBezTo>
                  <a:pt x="3249846" y="-11978"/>
                  <a:pt x="3324379" y="21894"/>
                  <a:pt x="3469147" y="0"/>
                </a:cubicBezTo>
                <a:cubicBezTo>
                  <a:pt x="3613915" y="-21894"/>
                  <a:pt x="3716601" y="17694"/>
                  <a:pt x="3884899" y="0"/>
                </a:cubicBezTo>
                <a:cubicBezTo>
                  <a:pt x="4053197" y="-17694"/>
                  <a:pt x="4411502" y="32384"/>
                  <a:pt x="4566460" y="0"/>
                </a:cubicBezTo>
                <a:cubicBezTo>
                  <a:pt x="4721418" y="-32384"/>
                  <a:pt x="5070323" y="-24354"/>
                  <a:pt x="5336624" y="0"/>
                </a:cubicBezTo>
                <a:cubicBezTo>
                  <a:pt x="5602925" y="24354"/>
                  <a:pt x="5601164" y="20670"/>
                  <a:pt x="5752377" y="0"/>
                </a:cubicBezTo>
                <a:cubicBezTo>
                  <a:pt x="5903590" y="-20670"/>
                  <a:pt x="6026177" y="-12276"/>
                  <a:pt x="6168129" y="0"/>
                </a:cubicBezTo>
                <a:cubicBezTo>
                  <a:pt x="6310081" y="12276"/>
                  <a:pt x="6708467" y="-2526"/>
                  <a:pt x="6849690" y="0"/>
                </a:cubicBezTo>
                <a:cubicBezTo>
                  <a:pt x="6990913" y="2526"/>
                  <a:pt x="7154614" y="-17972"/>
                  <a:pt x="7354046" y="0"/>
                </a:cubicBezTo>
                <a:cubicBezTo>
                  <a:pt x="7553478" y="17972"/>
                  <a:pt x="7930081" y="-828"/>
                  <a:pt x="8124210" y="0"/>
                </a:cubicBezTo>
                <a:cubicBezTo>
                  <a:pt x="8318339" y="828"/>
                  <a:pt x="8690567" y="14155"/>
                  <a:pt x="8860296" y="0"/>
                </a:cubicBezTo>
                <a:cubicBezTo>
                  <a:pt x="8847246" y="152378"/>
                  <a:pt x="8835072" y="421695"/>
                  <a:pt x="8860296" y="627888"/>
                </a:cubicBezTo>
                <a:cubicBezTo>
                  <a:pt x="8885520" y="834081"/>
                  <a:pt x="8881735" y="983244"/>
                  <a:pt x="8860296" y="1255776"/>
                </a:cubicBezTo>
                <a:cubicBezTo>
                  <a:pt x="8838857" y="1528308"/>
                  <a:pt x="8861521" y="1655065"/>
                  <a:pt x="8860296" y="1828800"/>
                </a:cubicBezTo>
                <a:cubicBezTo>
                  <a:pt x="8668680" y="1846764"/>
                  <a:pt x="8424463" y="1856044"/>
                  <a:pt x="8267338" y="1828800"/>
                </a:cubicBezTo>
                <a:cubicBezTo>
                  <a:pt x="8110213" y="1801556"/>
                  <a:pt x="7860879" y="1845388"/>
                  <a:pt x="7497174" y="1828800"/>
                </a:cubicBezTo>
                <a:cubicBezTo>
                  <a:pt x="7133469" y="1812212"/>
                  <a:pt x="6951983" y="1855852"/>
                  <a:pt x="6727009" y="1828800"/>
                </a:cubicBezTo>
                <a:cubicBezTo>
                  <a:pt x="6502035" y="1801748"/>
                  <a:pt x="6450746" y="1814265"/>
                  <a:pt x="6222654" y="1828800"/>
                </a:cubicBezTo>
                <a:cubicBezTo>
                  <a:pt x="5994563" y="1843335"/>
                  <a:pt x="5958072" y="1851706"/>
                  <a:pt x="5718299" y="1828800"/>
                </a:cubicBezTo>
                <a:cubicBezTo>
                  <a:pt x="5478527" y="1805894"/>
                  <a:pt x="5294495" y="1798105"/>
                  <a:pt x="5036737" y="1828800"/>
                </a:cubicBezTo>
                <a:cubicBezTo>
                  <a:pt x="4778979" y="1859495"/>
                  <a:pt x="4467994" y="1796365"/>
                  <a:pt x="4177970" y="1828800"/>
                </a:cubicBezTo>
                <a:cubicBezTo>
                  <a:pt x="3887946" y="1861235"/>
                  <a:pt x="3954514" y="1837592"/>
                  <a:pt x="3762218" y="1828800"/>
                </a:cubicBezTo>
                <a:cubicBezTo>
                  <a:pt x="3569922" y="1820008"/>
                  <a:pt x="3418842" y="1853554"/>
                  <a:pt x="3169260" y="1828800"/>
                </a:cubicBezTo>
                <a:cubicBezTo>
                  <a:pt x="2919678" y="1804046"/>
                  <a:pt x="2657679" y="1816412"/>
                  <a:pt x="2310493" y="1828800"/>
                </a:cubicBezTo>
                <a:cubicBezTo>
                  <a:pt x="1963307" y="1841188"/>
                  <a:pt x="1926118" y="1859945"/>
                  <a:pt x="1628931" y="1828800"/>
                </a:cubicBezTo>
                <a:cubicBezTo>
                  <a:pt x="1331744" y="1797655"/>
                  <a:pt x="1124857" y="1862154"/>
                  <a:pt x="770164" y="1828800"/>
                </a:cubicBezTo>
                <a:cubicBezTo>
                  <a:pt x="415471" y="1795446"/>
                  <a:pt x="160415" y="1802974"/>
                  <a:pt x="0" y="1828800"/>
                </a:cubicBezTo>
                <a:cubicBezTo>
                  <a:pt x="6113" y="1553087"/>
                  <a:pt x="27149" y="1466721"/>
                  <a:pt x="0" y="1200912"/>
                </a:cubicBezTo>
                <a:cubicBezTo>
                  <a:pt x="-27149" y="935103"/>
                  <a:pt x="13850" y="856105"/>
                  <a:pt x="0" y="573024"/>
                </a:cubicBezTo>
                <a:cubicBezTo>
                  <a:pt x="-13850" y="289943"/>
                  <a:pt x="-15787" y="215414"/>
                  <a:pt x="0" y="0"/>
                </a:cubicBezTo>
                <a:close/>
              </a:path>
            </a:pathLst>
          </a:custGeom>
          <a:solidFill>
            <a:schemeClr val="lt1"/>
          </a:solidFill>
          <a:ln w="762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958" name="Google Shape;958;p90" descr="Embrace every challenge that comes your way in Life"/>
          <p:cNvPicPr preferRelativeResize="0"/>
          <p:nvPr/>
        </p:nvPicPr>
        <p:blipFill rotWithShape="1">
          <a:blip r:embed="rId5">
            <a:alphaModFix/>
          </a:blip>
          <a:srcRect/>
          <a:stretch/>
        </p:blipFill>
        <p:spPr>
          <a:xfrm>
            <a:off x="318444" y="3954537"/>
            <a:ext cx="3517900" cy="2716295"/>
          </a:xfrm>
          <a:prstGeom prst="rect">
            <a:avLst/>
          </a:prstGeom>
          <a:noFill/>
          <a:ln>
            <a:noFill/>
          </a:ln>
        </p:spPr>
      </p:pic>
      <p:sp>
        <p:nvSpPr>
          <p:cNvPr id="959" name="Google Shape;959;p90"/>
          <p:cNvSpPr txBox="1"/>
          <p:nvPr/>
        </p:nvSpPr>
        <p:spPr>
          <a:xfrm>
            <a:off x="3680769" y="4537535"/>
            <a:ext cx="6930081" cy="138499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2800" b="1">
                <a:solidFill>
                  <a:schemeClr val="dk1"/>
                </a:solidFill>
                <a:latin typeface="Century"/>
                <a:ea typeface="Century"/>
                <a:cs typeface="Century"/>
                <a:sym typeface="Century"/>
              </a:rPr>
              <a:t>How would you modify the code to color the points based on the species_observed column?</a:t>
            </a:r>
            <a:endParaRPr sz="2800" b="1">
              <a:solidFill>
                <a:schemeClr val="dk1"/>
              </a:solidFill>
              <a:latin typeface="Century"/>
              <a:ea typeface="Century"/>
              <a:cs typeface="Century"/>
              <a:sym typeface="Century"/>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9"/>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176" name="Google Shape;176;p9"/>
          <p:cNvSpPr/>
          <p:nvPr/>
        </p:nvSpPr>
        <p:spPr>
          <a:xfrm>
            <a:off x="384175" y="2078307"/>
            <a:ext cx="11368389" cy="317009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FFC000"/>
                </a:solidFill>
                <a:latin typeface="Arial"/>
                <a:ea typeface="Arial"/>
                <a:cs typeface="Arial"/>
                <a:sym typeface="Arial"/>
              </a:rPr>
              <a:t>TASK:</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r>
              <a:rPr lang="en-GB" sz="4000">
                <a:solidFill>
                  <a:schemeClr val="lt1"/>
                </a:solidFill>
                <a:latin typeface="Arial"/>
                <a:ea typeface="Arial"/>
                <a:cs typeface="Arial"/>
                <a:sym typeface="Arial"/>
              </a:rPr>
              <a:t>Using your "Operator Tiles", fill in the         on each of Dr. Eva's Incomplete Note Cards. </a:t>
            </a:r>
            <a:endParaRPr/>
          </a:p>
          <a:p>
            <a:pPr marL="0" marR="0" lvl="0" indent="0" algn="just" rtl="0">
              <a:spcBef>
                <a:spcPts val="2400"/>
              </a:spcBef>
              <a:spcAft>
                <a:spcPts val="0"/>
              </a:spcAft>
              <a:buNone/>
            </a:pPr>
            <a:r>
              <a:rPr lang="en-GB" sz="4000">
                <a:solidFill>
                  <a:schemeClr val="lt1"/>
                </a:solidFill>
                <a:latin typeface="Arial"/>
                <a:ea typeface="Arial"/>
                <a:cs typeface="Arial"/>
                <a:sym typeface="Arial"/>
              </a:rPr>
              <a:t>Make the statements logical.</a:t>
            </a:r>
            <a:endParaRPr/>
          </a:p>
        </p:txBody>
      </p:sp>
      <p:sp>
        <p:nvSpPr>
          <p:cNvPr id="177" name="Google Shape;177;p9"/>
          <p:cNvSpPr txBox="1"/>
          <p:nvPr/>
        </p:nvSpPr>
        <p:spPr>
          <a:xfrm>
            <a:off x="258052" y="139315"/>
            <a:ext cx="10314697" cy="1759456"/>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05. Deciphering the Lead Scientist's Notes </a:t>
            </a:r>
            <a:endParaRPr sz="1600">
              <a:solidFill>
                <a:schemeClr val="dk1"/>
              </a:solidFill>
              <a:latin typeface="Calibri"/>
              <a:ea typeface="Calibri"/>
              <a:cs typeface="Calibri"/>
              <a:sym typeface="Calibri"/>
            </a:endParaRPr>
          </a:p>
        </p:txBody>
      </p:sp>
      <p:pic>
        <p:nvPicPr>
          <p:cNvPr id="178" name="Google Shape;178;p9" descr="Send with solid fill"/>
          <p:cNvPicPr preferRelativeResize="0"/>
          <p:nvPr/>
        </p:nvPicPr>
        <p:blipFill rotWithShape="1">
          <a:blip r:embed="rId4">
            <a:alphaModFix/>
          </a:blip>
          <a:srcRect/>
          <a:stretch/>
        </p:blipFill>
        <p:spPr>
          <a:xfrm>
            <a:off x="10759257" y="5598597"/>
            <a:ext cx="1139526" cy="1139526"/>
          </a:xfrm>
          <a:prstGeom prst="rect">
            <a:avLst/>
          </a:prstGeom>
          <a:noFill/>
          <a:ln>
            <a:noFill/>
          </a:ln>
        </p:spPr>
      </p:pic>
      <p:sp>
        <p:nvSpPr>
          <p:cNvPr id="179" name="Google Shape;179;p9"/>
          <p:cNvSpPr/>
          <p:nvPr/>
        </p:nvSpPr>
        <p:spPr>
          <a:xfrm>
            <a:off x="9706252" y="2949507"/>
            <a:ext cx="866497" cy="713849"/>
          </a:xfrm>
          <a:prstGeom prst="rect">
            <a:avLst/>
          </a:prstGeom>
          <a:noFill/>
          <a:ln w="38100" cap="flat" cmpd="sng">
            <a:solidFill>
              <a:schemeClr val="lt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80" name="Google Shape;180;p9"/>
          <p:cNvPicPr preferRelativeResize="0"/>
          <p:nvPr/>
        </p:nvPicPr>
        <p:blipFill rotWithShape="1">
          <a:blip r:embed="rId5">
            <a:alphaModFix/>
          </a:blip>
          <a:srcRect/>
          <a:stretch/>
        </p:blipFill>
        <p:spPr>
          <a:xfrm>
            <a:off x="10903425" y="119877"/>
            <a:ext cx="1086401" cy="1215456"/>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963"/>
        <p:cNvGrpSpPr/>
        <p:nvPr/>
      </p:nvGrpSpPr>
      <p:grpSpPr>
        <a:xfrm>
          <a:off x="0" y="0"/>
          <a:ext cx="0" cy="0"/>
          <a:chOff x="0" y="0"/>
          <a:chExt cx="0" cy="0"/>
        </a:xfrm>
      </p:grpSpPr>
      <p:pic>
        <p:nvPicPr>
          <p:cNvPr id="964" name="Google Shape;964;p91"/>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965" name="Google Shape;965;p91"/>
          <p:cNvSpPr/>
          <p:nvPr/>
        </p:nvSpPr>
        <p:spPr>
          <a:xfrm>
            <a:off x="-12700" y="263500"/>
            <a:ext cx="12204600" cy="1490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rgbClr val="FFE599"/>
              </a:buClr>
              <a:buSzPts val="5500"/>
              <a:buFont typeface="Arial"/>
              <a:buNone/>
            </a:pPr>
            <a:r>
              <a:rPr lang="en-GB" sz="5500" b="1">
                <a:solidFill>
                  <a:srgbClr val="FFE599"/>
                </a:solidFill>
                <a:latin typeface="Arial"/>
                <a:ea typeface="Arial"/>
                <a:cs typeface="Arial"/>
                <a:sym typeface="Arial"/>
              </a:rPr>
              <a:t>MODULE 14.</a:t>
            </a:r>
            <a:r>
              <a:rPr lang="en-GB" sz="5500" b="1">
                <a:solidFill>
                  <a:schemeClr val="lt1"/>
                </a:solidFill>
                <a:latin typeface="Arial"/>
                <a:ea typeface="Arial"/>
                <a:cs typeface="Arial"/>
                <a:sym typeface="Arial"/>
              </a:rPr>
              <a:t> </a:t>
            </a:r>
            <a:endParaRPr/>
          </a:p>
          <a:p>
            <a:pPr marL="0" marR="0" lvl="0" indent="0" algn="ctr" rtl="0">
              <a:spcBef>
                <a:spcPts val="0"/>
              </a:spcBef>
              <a:spcAft>
                <a:spcPts val="0"/>
              </a:spcAft>
              <a:buClr>
                <a:schemeClr val="lt1"/>
              </a:buClr>
              <a:buSzPts val="6000"/>
              <a:buFont typeface="Arial"/>
              <a:buNone/>
            </a:pPr>
            <a:r>
              <a:rPr lang="en-GB" sz="6000" b="1">
                <a:solidFill>
                  <a:schemeClr val="lt1"/>
                </a:solidFill>
                <a:latin typeface="Arial"/>
                <a:ea typeface="Arial"/>
                <a:cs typeface="Arial"/>
                <a:sym typeface="Arial"/>
              </a:rPr>
              <a:t>The Expedition Repair Kit</a:t>
            </a:r>
            <a:endParaRPr sz="5500" b="1">
              <a:solidFill>
                <a:schemeClr val="lt1"/>
              </a:solidFill>
              <a:latin typeface="Arial"/>
              <a:ea typeface="Arial"/>
              <a:cs typeface="Arial"/>
              <a:sym typeface="Arial"/>
            </a:endParaRPr>
          </a:p>
          <a:p>
            <a:pPr marL="0" marR="0" lvl="0" indent="0" algn="ctr" rtl="0">
              <a:spcBef>
                <a:spcPts val="0"/>
              </a:spcBef>
              <a:spcAft>
                <a:spcPts val="0"/>
              </a:spcAft>
              <a:buClr>
                <a:schemeClr val="dk1"/>
              </a:buClr>
              <a:buSzPts val="3600"/>
              <a:buFont typeface="Calibri"/>
              <a:buNone/>
            </a:pPr>
            <a:endParaRPr sz="3600" b="1">
              <a:solidFill>
                <a:schemeClr val="lt1"/>
              </a:solidFill>
              <a:latin typeface="Arial"/>
              <a:ea typeface="Arial"/>
              <a:cs typeface="Arial"/>
              <a:sym typeface="Arial"/>
            </a:endParaRPr>
          </a:p>
          <a:p>
            <a:pPr marL="0" marR="0" lvl="0" indent="0" algn="ctr" rtl="0">
              <a:spcBef>
                <a:spcPts val="0"/>
              </a:spcBef>
              <a:spcAft>
                <a:spcPts val="0"/>
              </a:spcAft>
              <a:buClr>
                <a:schemeClr val="lt1"/>
              </a:buClr>
              <a:buSzPts val="4400"/>
              <a:buFont typeface="Arial"/>
              <a:buNone/>
            </a:pPr>
            <a:r>
              <a:rPr lang="en-GB" sz="4400" b="1" i="1">
                <a:solidFill>
                  <a:schemeClr val="lt1"/>
                </a:solidFill>
                <a:latin typeface="Arial"/>
                <a:ea typeface="Arial"/>
                <a:cs typeface="Arial"/>
                <a:sym typeface="Arial"/>
              </a:rPr>
              <a:t>Debugging   </a:t>
            </a:r>
            <a:endParaRPr sz="3600" b="1" i="1">
              <a:solidFill>
                <a:schemeClr val="lt1"/>
              </a:solidFill>
              <a:latin typeface="Arial"/>
              <a:ea typeface="Arial"/>
              <a:cs typeface="Arial"/>
              <a:sym typeface="Arial"/>
            </a:endParaRPr>
          </a:p>
        </p:txBody>
      </p:sp>
      <p:grpSp>
        <p:nvGrpSpPr>
          <p:cNvPr id="966" name="Google Shape;966;p91"/>
          <p:cNvGrpSpPr/>
          <p:nvPr/>
        </p:nvGrpSpPr>
        <p:grpSpPr>
          <a:xfrm>
            <a:off x="2254357" y="4311387"/>
            <a:ext cx="7670485" cy="2098513"/>
            <a:chOff x="-12699" y="3251200"/>
            <a:chExt cx="8097208" cy="2276291"/>
          </a:xfrm>
        </p:grpSpPr>
        <p:pic>
          <p:nvPicPr>
            <p:cNvPr id="967" name="Google Shape;967;p91"/>
            <p:cNvPicPr preferRelativeResize="0"/>
            <p:nvPr/>
          </p:nvPicPr>
          <p:blipFill rotWithShape="1">
            <a:blip r:embed="rId4">
              <a:alphaModFix/>
            </a:blip>
            <a:srcRect b="18347"/>
            <a:stretch/>
          </p:blipFill>
          <p:spPr>
            <a:xfrm>
              <a:off x="-12699" y="3251200"/>
              <a:ext cx="8097208" cy="2276291"/>
            </a:xfrm>
            <a:prstGeom prst="rect">
              <a:avLst/>
            </a:prstGeom>
            <a:noFill/>
            <a:ln>
              <a:noFill/>
            </a:ln>
          </p:spPr>
        </p:pic>
        <p:pic>
          <p:nvPicPr>
            <p:cNvPr id="968" name="Google Shape;968;p91"/>
            <p:cNvPicPr preferRelativeResize="0"/>
            <p:nvPr/>
          </p:nvPicPr>
          <p:blipFill rotWithShape="1">
            <a:blip r:embed="rId5">
              <a:alphaModFix/>
            </a:blip>
            <a:srcRect/>
            <a:stretch/>
          </p:blipFill>
          <p:spPr>
            <a:xfrm>
              <a:off x="2404050" y="4108576"/>
              <a:ext cx="2466399" cy="543900"/>
            </a:xfrm>
            <a:prstGeom prst="rect">
              <a:avLst/>
            </a:prstGeom>
            <a:noFill/>
            <a:ln>
              <a:noFill/>
            </a:ln>
          </p:spPr>
        </p:pic>
      </p:gr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972"/>
        <p:cNvGrpSpPr/>
        <p:nvPr/>
      </p:nvGrpSpPr>
      <p:grpSpPr>
        <a:xfrm>
          <a:off x="0" y="0"/>
          <a:ext cx="0" cy="0"/>
          <a:chOff x="0" y="0"/>
          <a:chExt cx="0" cy="0"/>
        </a:xfrm>
      </p:grpSpPr>
      <p:pic>
        <p:nvPicPr>
          <p:cNvPr id="973" name="Google Shape;973;p92"/>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974" name="Google Shape;974;p92"/>
          <p:cNvSpPr/>
          <p:nvPr/>
        </p:nvSpPr>
        <p:spPr>
          <a:xfrm>
            <a:off x="316513" y="1653841"/>
            <a:ext cx="8320513" cy="298543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2800" b="1">
                <a:solidFill>
                  <a:srgbClr val="FFC000"/>
                </a:solidFill>
                <a:latin typeface="Arial"/>
                <a:ea typeface="Arial"/>
                <a:cs typeface="Arial"/>
                <a:sym typeface="Arial"/>
              </a:rPr>
              <a:t>The Problem:</a:t>
            </a:r>
            <a:r>
              <a:rPr lang="en-GB" sz="2800" b="1">
                <a:solidFill>
                  <a:schemeClr val="lt1"/>
                </a:solidFill>
                <a:latin typeface="Arial"/>
                <a:ea typeface="Arial"/>
                <a:cs typeface="Arial"/>
                <a:sym typeface="Arial"/>
              </a:rPr>
              <a:t> </a:t>
            </a:r>
            <a:r>
              <a:rPr lang="en-GB" sz="2800">
                <a:solidFill>
                  <a:schemeClr val="lt1"/>
                </a:solidFill>
                <a:latin typeface="Arial"/>
                <a:ea typeface="Arial"/>
                <a:cs typeface="Arial"/>
                <a:sym typeface="Arial"/>
              </a:rPr>
              <a:t>Every researcher makes mistakes. Equipment fails, protocols have typos. Your most important skill is not avoiding errors, but being a good detective when you find them.</a:t>
            </a:r>
            <a:endParaRPr/>
          </a:p>
          <a:p>
            <a:pPr marL="0" marR="0" lvl="0" indent="0" algn="just" rtl="0">
              <a:spcBef>
                <a:spcPts val="2400"/>
              </a:spcBef>
              <a:spcAft>
                <a:spcPts val="0"/>
              </a:spcAft>
              <a:buNone/>
            </a:pPr>
            <a:r>
              <a:rPr lang="en-GB" sz="2800" b="1">
                <a:solidFill>
                  <a:srgbClr val="FFC000"/>
                </a:solidFill>
                <a:latin typeface="Arial"/>
                <a:ea typeface="Arial"/>
                <a:cs typeface="Arial"/>
                <a:sym typeface="Arial"/>
              </a:rPr>
              <a:t>Your Mission: </a:t>
            </a:r>
            <a:r>
              <a:rPr lang="en-GB" sz="2800">
                <a:solidFill>
                  <a:schemeClr val="lt1"/>
                </a:solidFill>
                <a:latin typeface="Arial"/>
                <a:ea typeface="Arial"/>
                <a:cs typeface="Arial"/>
                <a:sym typeface="Arial"/>
              </a:rPr>
              <a:t>Read this smoothie protocol and identify the bugs.</a:t>
            </a:r>
            <a:endParaRPr sz="2800" b="1" i="1">
              <a:solidFill>
                <a:schemeClr val="lt1"/>
              </a:solidFill>
              <a:latin typeface="Arial"/>
              <a:ea typeface="Arial"/>
              <a:cs typeface="Arial"/>
              <a:sym typeface="Arial"/>
            </a:endParaRPr>
          </a:p>
        </p:txBody>
      </p:sp>
      <p:sp>
        <p:nvSpPr>
          <p:cNvPr id="975" name="Google Shape;975;p92"/>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14. </a:t>
            </a:r>
            <a:r>
              <a:rPr lang="en-GB" sz="5400" b="1">
                <a:solidFill>
                  <a:schemeClr val="lt1"/>
                </a:solidFill>
                <a:latin typeface="Arial"/>
                <a:ea typeface="Arial"/>
                <a:cs typeface="Arial"/>
                <a:sym typeface="Arial"/>
              </a:rPr>
              <a:t>The Expedition Repair Kit</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pic>
        <p:nvPicPr>
          <p:cNvPr id="976" name="Google Shape;976;p92" descr="Warning with solid fill"/>
          <p:cNvPicPr preferRelativeResize="0"/>
          <p:nvPr/>
        </p:nvPicPr>
        <p:blipFill rotWithShape="1">
          <a:blip r:embed="rId4">
            <a:alphaModFix/>
          </a:blip>
          <a:srcRect/>
          <a:stretch/>
        </p:blipFill>
        <p:spPr>
          <a:xfrm>
            <a:off x="10873337" y="5626646"/>
            <a:ext cx="1109274" cy="1109274"/>
          </a:xfrm>
          <a:prstGeom prst="rect">
            <a:avLst/>
          </a:prstGeom>
          <a:noFill/>
          <a:ln>
            <a:noFill/>
          </a:ln>
        </p:spPr>
      </p:pic>
      <p:pic>
        <p:nvPicPr>
          <p:cNvPr id="977" name="Google Shape;977;p92"/>
          <p:cNvPicPr preferRelativeResize="0"/>
          <p:nvPr/>
        </p:nvPicPr>
        <p:blipFill rotWithShape="1">
          <a:blip r:embed="rId5">
            <a:alphaModFix/>
          </a:blip>
          <a:srcRect/>
          <a:stretch/>
        </p:blipFill>
        <p:spPr>
          <a:xfrm rot="207893">
            <a:off x="9067861" y="1239265"/>
            <a:ext cx="2567316" cy="2567316"/>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981"/>
        <p:cNvGrpSpPr/>
        <p:nvPr/>
      </p:nvGrpSpPr>
      <p:grpSpPr>
        <a:xfrm>
          <a:off x="0" y="0"/>
          <a:ext cx="0" cy="0"/>
          <a:chOff x="0" y="0"/>
          <a:chExt cx="0" cy="0"/>
        </a:xfrm>
      </p:grpSpPr>
      <p:pic>
        <p:nvPicPr>
          <p:cNvPr id="982" name="Google Shape;982;p93"/>
          <p:cNvPicPr preferRelativeResize="0"/>
          <p:nvPr/>
        </p:nvPicPr>
        <p:blipFill rotWithShape="1">
          <a:blip r:embed="rId3">
            <a:alphaModFix/>
          </a:blip>
          <a:srcRect r="56463"/>
          <a:stretch/>
        </p:blipFill>
        <p:spPr>
          <a:xfrm flipH="1">
            <a:off x="-12700" y="0"/>
            <a:ext cx="12204700" cy="6858000"/>
          </a:xfrm>
          <a:prstGeom prst="rect">
            <a:avLst/>
          </a:prstGeom>
          <a:noFill/>
          <a:ln>
            <a:noFill/>
          </a:ln>
        </p:spPr>
      </p:pic>
      <p:sp>
        <p:nvSpPr>
          <p:cNvPr id="983" name="Google Shape;983;p93"/>
          <p:cNvSpPr/>
          <p:nvPr/>
        </p:nvSpPr>
        <p:spPr>
          <a:xfrm>
            <a:off x="469318" y="1790699"/>
            <a:ext cx="10722558" cy="4676775"/>
          </a:xfrm>
          <a:prstGeom prst="roundRect">
            <a:avLst>
              <a:gd name="adj" fmla="val 12267"/>
            </a:avLst>
          </a:prstGeom>
          <a:solidFill>
            <a:schemeClr val="l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84" name="Google Shape;984;p93"/>
          <p:cNvSpPr/>
          <p:nvPr/>
        </p:nvSpPr>
        <p:spPr>
          <a:xfrm>
            <a:off x="282426" y="975025"/>
            <a:ext cx="11731774"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3200" b="1">
                <a:solidFill>
                  <a:srgbClr val="FFC000"/>
                </a:solidFill>
                <a:latin typeface="Arial"/>
                <a:ea typeface="Arial"/>
                <a:cs typeface="Arial"/>
                <a:sym typeface="Arial"/>
              </a:rPr>
              <a:t>TASK: Read the recipe and find the 2 bugs.</a:t>
            </a:r>
            <a:endParaRPr/>
          </a:p>
        </p:txBody>
      </p:sp>
      <p:pic>
        <p:nvPicPr>
          <p:cNvPr id="985" name="Google Shape;985;p93" descr="Send with solid fill"/>
          <p:cNvPicPr preferRelativeResize="0"/>
          <p:nvPr/>
        </p:nvPicPr>
        <p:blipFill rotWithShape="1">
          <a:blip r:embed="rId4">
            <a:alphaModFix/>
          </a:blip>
          <a:srcRect/>
          <a:stretch/>
        </p:blipFill>
        <p:spPr>
          <a:xfrm>
            <a:off x="11071201" y="5882975"/>
            <a:ext cx="892993" cy="892993"/>
          </a:xfrm>
          <a:prstGeom prst="rect">
            <a:avLst/>
          </a:prstGeom>
          <a:noFill/>
          <a:ln>
            <a:noFill/>
          </a:ln>
        </p:spPr>
      </p:pic>
      <p:pic>
        <p:nvPicPr>
          <p:cNvPr id="986" name="Google Shape;986;p93"/>
          <p:cNvPicPr preferRelativeResize="0"/>
          <p:nvPr/>
        </p:nvPicPr>
        <p:blipFill rotWithShape="1">
          <a:blip r:embed="rId5">
            <a:alphaModFix/>
          </a:blip>
          <a:srcRect/>
          <a:stretch/>
        </p:blipFill>
        <p:spPr>
          <a:xfrm>
            <a:off x="10929056" y="163958"/>
            <a:ext cx="1035138" cy="1127293"/>
          </a:xfrm>
          <a:prstGeom prst="rect">
            <a:avLst/>
          </a:prstGeom>
          <a:noFill/>
          <a:ln>
            <a:noFill/>
          </a:ln>
        </p:spPr>
      </p:pic>
      <p:sp>
        <p:nvSpPr>
          <p:cNvPr id="987" name="Google Shape;987;p93"/>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14. </a:t>
            </a:r>
            <a:r>
              <a:rPr lang="en-GB" sz="5400" b="1">
                <a:solidFill>
                  <a:schemeClr val="lt1"/>
                </a:solidFill>
                <a:latin typeface="Arial"/>
                <a:ea typeface="Arial"/>
                <a:cs typeface="Arial"/>
                <a:sym typeface="Arial"/>
              </a:rPr>
              <a:t>The Expedition Repair Kit</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grpSp>
        <p:nvGrpSpPr>
          <p:cNvPr id="988" name="Google Shape;988;p93"/>
          <p:cNvGrpSpPr/>
          <p:nvPr/>
        </p:nvGrpSpPr>
        <p:grpSpPr>
          <a:xfrm>
            <a:off x="-237521" y="1736038"/>
            <a:ext cx="11960203" cy="4876190"/>
            <a:chOff x="-237520" y="1705303"/>
            <a:chExt cx="11960203" cy="4876190"/>
          </a:xfrm>
        </p:grpSpPr>
        <p:pic>
          <p:nvPicPr>
            <p:cNvPr id="989" name="Google Shape;989;p93"/>
            <p:cNvPicPr preferRelativeResize="0"/>
            <p:nvPr/>
          </p:nvPicPr>
          <p:blipFill rotWithShape="1">
            <a:blip r:embed="rId6">
              <a:alphaModFix/>
            </a:blip>
            <a:srcRect r="26790"/>
            <a:stretch/>
          </p:blipFill>
          <p:spPr>
            <a:xfrm>
              <a:off x="-237520" y="1705303"/>
              <a:ext cx="3618895" cy="4876190"/>
            </a:xfrm>
            <a:prstGeom prst="rect">
              <a:avLst/>
            </a:prstGeom>
            <a:noFill/>
            <a:ln>
              <a:noFill/>
            </a:ln>
          </p:spPr>
        </p:pic>
        <p:pic>
          <p:nvPicPr>
            <p:cNvPr id="990" name="Google Shape;990;p93"/>
            <p:cNvPicPr preferRelativeResize="0"/>
            <p:nvPr/>
          </p:nvPicPr>
          <p:blipFill rotWithShape="1">
            <a:blip r:embed="rId6">
              <a:alphaModFix/>
            </a:blip>
            <a:srcRect l="29142"/>
            <a:stretch/>
          </p:blipFill>
          <p:spPr>
            <a:xfrm>
              <a:off x="8220075" y="1705303"/>
              <a:ext cx="3502608" cy="4876190"/>
            </a:xfrm>
            <a:prstGeom prst="rect">
              <a:avLst/>
            </a:prstGeom>
            <a:noFill/>
            <a:ln>
              <a:noFill/>
            </a:ln>
          </p:spPr>
        </p:pic>
        <p:pic>
          <p:nvPicPr>
            <p:cNvPr id="991" name="Google Shape;991;p93"/>
            <p:cNvPicPr preferRelativeResize="0"/>
            <p:nvPr/>
          </p:nvPicPr>
          <p:blipFill rotWithShape="1">
            <a:blip r:embed="rId6">
              <a:alphaModFix/>
            </a:blip>
            <a:srcRect l="33381" r="32897"/>
            <a:stretch/>
          </p:blipFill>
          <p:spPr>
            <a:xfrm>
              <a:off x="3196936" y="1705303"/>
              <a:ext cx="5267324" cy="4876190"/>
            </a:xfrm>
            <a:prstGeom prst="rect">
              <a:avLst/>
            </a:prstGeom>
            <a:noFill/>
            <a:ln>
              <a:noFill/>
            </a:ln>
          </p:spPr>
        </p:pic>
      </p:grpSp>
      <p:sp>
        <p:nvSpPr>
          <p:cNvPr id="992" name="Google Shape;992;p93"/>
          <p:cNvSpPr txBox="1"/>
          <p:nvPr/>
        </p:nvSpPr>
        <p:spPr>
          <a:xfrm>
            <a:off x="1311073" y="2035690"/>
            <a:ext cx="9477916" cy="387798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600" b="1">
                <a:solidFill>
                  <a:schemeClr val="dk1"/>
                </a:solidFill>
                <a:latin typeface="Arial"/>
                <a:ea typeface="Arial"/>
                <a:cs typeface="Arial"/>
                <a:sym typeface="Arial"/>
              </a:rPr>
              <a:t>Recipe for a Fruit Smoothie</a:t>
            </a:r>
            <a:endParaRPr/>
          </a:p>
          <a:p>
            <a:pPr marL="0" marR="0" lvl="0" indent="0" algn="just" rtl="0">
              <a:spcBef>
                <a:spcPts val="2400"/>
              </a:spcBef>
              <a:spcAft>
                <a:spcPts val="0"/>
              </a:spcAft>
              <a:buNone/>
            </a:pPr>
            <a:r>
              <a:rPr lang="en-GB" sz="2400" b="1">
                <a:solidFill>
                  <a:schemeClr val="dk1"/>
                </a:solidFill>
                <a:highlight>
                  <a:srgbClr val="FFFF00"/>
                </a:highlight>
                <a:latin typeface="Arial"/>
                <a:ea typeface="Arial"/>
                <a:cs typeface="Arial"/>
                <a:sym typeface="Arial"/>
              </a:rPr>
              <a:t>Ingredients: 1 banana, 1 cup frozen mango, 1/2 cup milk.</a:t>
            </a:r>
            <a:endParaRPr/>
          </a:p>
          <a:p>
            <a:pPr marL="0" marR="0" lvl="0" indent="0" algn="just" rtl="0">
              <a:spcBef>
                <a:spcPts val="2400"/>
              </a:spcBef>
              <a:spcAft>
                <a:spcPts val="0"/>
              </a:spcAft>
              <a:buNone/>
            </a:pPr>
            <a:r>
              <a:rPr lang="en-GB" sz="2400" b="1">
                <a:solidFill>
                  <a:schemeClr val="dk1"/>
                </a:solidFill>
                <a:latin typeface="Arial"/>
                <a:ea typeface="Arial"/>
                <a:cs typeface="Arial"/>
                <a:sym typeface="Arial"/>
              </a:rPr>
              <a:t>Step 1: Combine the banana and the frozen mango in a blender.</a:t>
            </a:r>
            <a:endParaRPr/>
          </a:p>
          <a:p>
            <a:pPr marL="0" marR="0" lvl="0" indent="0" algn="just" rtl="0">
              <a:spcBef>
                <a:spcPts val="2400"/>
              </a:spcBef>
              <a:spcAft>
                <a:spcPts val="0"/>
              </a:spcAft>
              <a:buNone/>
            </a:pPr>
            <a:r>
              <a:rPr lang="en-GB" sz="2400" b="1">
                <a:solidFill>
                  <a:schemeClr val="dk1"/>
                </a:solidFill>
                <a:latin typeface="Arial"/>
                <a:ea typeface="Arial"/>
                <a:cs typeface="Arial"/>
                <a:sym typeface="Arial"/>
              </a:rPr>
              <a:t>Step 2: Add the yogurt and blend until smooth.</a:t>
            </a:r>
            <a:endParaRPr/>
          </a:p>
          <a:p>
            <a:pPr marL="0" marR="0" lvl="0" indent="0" algn="just" rtl="0">
              <a:spcBef>
                <a:spcPts val="2400"/>
              </a:spcBef>
              <a:spcAft>
                <a:spcPts val="0"/>
              </a:spcAft>
              <a:buNone/>
            </a:pPr>
            <a:r>
              <a:rPr lang="en-GB" sz="2400" b="1">
                <a:solidFill>
                  <a:schemeClr val="dk1"/>
                </a:solidFill>
                <a:latin typeface="Arial"/>
                <a:ea typeface="Arial"/>
                <a:cs typeface="Arial"/>
                <a:sym typeface="Arial"/>
              </a:rPr>
              <a:t>Step 3: Print the result.</a:t>
            </a:r>
            <a:endParaRPr/>
          </a:p>
          <a:p>
            <a:pPr marL="0" marR="0" lvl="0" indent="0" algn="l" rtl="0">
              <a:spcBef>
                <a:spcPts val="1200"/>
              </a:spcBef>
              <a:spcAft>
                <a:spcPts val="0"/>
              </a:spcAft>
              <a:buNone/>
            </a:pPr>
            <a:endParaRPr sz="2400">
              <a:solidFill>
                <a:schemeClr val="dk1"/>
              </a:solidFill>
              <a:latin typeface="Calibri"/>
              <a:ea typeface="Calibri"/>
              <a:cs typeface="Calibri"/>
              <a:sym typeface="Calibri"/>
            </a:endParaRPr>
          </a:p>
        </p:txBody>
      </p:sp>
      <p:sp>
        <p:nvSpPr>
          <p:cNvPr id="993" name="Google Shape;993;p93"/>
          <p:cNvSpPr/>
          <p:nvPr/>
        </p:nvSpPr>
        <p:spPr>
          <a:xfrm>
            <a:off x="3606195" y="4181474"/>
            <a:ext cx="1184880" cy="666751"/>
          </a:xfrm>
          <a:custGeom>
            <a:avLst/>
            <a:gdLst/>
            <a:ahLst/>
            <a:cxnLst/>
            <a:rect l="l" t="t" r="r" b="b"/>
            <a:pathLst>
              <a:path w="1184880" h="666751" extrusionOk="0">
                <a:moveTo>
                  <a:pt x="0" y="333376"/>
                </a:moveTo>
                <a:cubicBezTo>
                  <a:pt x="-49613" y="127265"/>
                  <a:pt x="248720" y="-3835"/>
                  <a:pt x="592440" y="0"/>
                </a:cubicBezTo>
                <a:cubicBezTo>
                  <a:pt x="929846" y="-9583"/>
                  <a:pt x="1172966" y="170367"/>
                  <a:pt x="1184880" y="333376"/>
                </a:cubicBezTo>
                <a:cubicBezTo>
                  <a:pt x="1178170" y="481413"/>
                  <a:pt x="924133" y="685476"/>
                  <a:pt x="592440" y="666752"/>
                </a:cubicBezTo>
                <a:cubicBezTo>
                  <a:pt x="274996" y="641745"/>
                  <a:pt x="-3536" y="510022"/>
                  <a:pt x="0" y="333376"/>
                </a:cubicBezTo>
                <a:close/>
              </a:path>
            </a:pathLst>
          </a:custGeom>
          <a:noFill/>
          <a:ln w="762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994" name="Google Shape;994;p93"/>
          <p:cNvCxnSpPr/>
          <p:nvPr/>
        </p:nvCxnSpPr>
        <p:spPr>
          <a:xfrm>
            <a:off x="8867775" y="3362325"/>
            <a:ext cx="781050" cy="0"/>
          </a:xfrm>
          <a:prstGeom prst="straightConnector1">
            <a:avLst/>
          </a:prstGeom>
          <a:noFill/>
          <a:ln w="76200" cap="flat" cmpd="sng">
            <a:solidFill>
              <a:srgbClr val="C00000"/>
            </a:solidFill>
            <a:prstDash val="solid"/>
            <a:miter lim="800000"/>
            <a:headEnd type="none" w="sm" len="sm"/>
            <a:tailEnd type="none" w="sm" len="sm"/>
          </a:ln>
        </p:spPr>
      </p:cxnSp>
      <p:sp>
        <p:nvSpPr>
          <p:cNvPr id="995" name="Google Shape;995;p93"/>
          <p:cNvSpPr/>
          <p:nvPr/>
        </p:nvSpPr>
        <p:spPr>
          <a:xfrm>
            <a:off x="2431153" y="4800190"/>
            <a:ext cx="2530498" cy="790575"/>
          </a:xfrm>
          <a:custGeom>
            <a:avLst/>
            <a:gdLst/>
            <a:ahLst/>
            <a:cxnLst/>
            <a:rect l="l" t="t" r="r" b="b"/>
            <a:pathLst>
              <a:path w="2530498" h="790575" extrusionOk="0">
                <a:moveTo>
                  <a:pt x="0" y="395288"/>
                </a:moveTo>
                <a:cubicBezTo>
                  <a:pt x="-91771" y="136295"/>
                  <a:pt x="462541" y="-24121"/>
                  <a:pt x="1265249" y="0"/>
                </a:cubicBezTo>
                <a:cubicBezTo>
                  <a:pt x="1974866" y="-10174"/>
                  <a:pt x="2510984" y="211551"/>
                  <a:pt x="2530498" y="395288"/>
                </a:cubicBezTo>
                <a:cubicBezTo>
                  <a:pt x="2525143" y="584805"/>
                  <a:pt x="1970825" y="818878"/>
                  <a:pt x="1265249" y="790576"/>
                </a:cubicBezTo>
                <a:cubicBezTo>
                  <a:pt x="570438" y="780404"/>
                  <a:pt x="-8285" y="596095"/>
                  <a:pt x="0" y="395288"/>
                </a:cubicBezTo>
                <a:close/>
              </a:path>
            </a:pathLst>
          </a:custGeom>
          <a:noFill/>
          <a:ln w="762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996" name="Google Shape;996;p93"/>
          <p:cNvPicPr preferRelativeResize="0"/>
          <p:nvPr/>
        </p:nvPicPr>
        <p:blipFill rotWithShape="1">
          <a:blip r:embed="rId7">
            <a:alphaModFix/>
          </a:blip>
          <a:srcRect/>
          <a:stretch/>
        </p:blipFill>
        <p:spPr>
          <a:xfrm>
            <a:off x="8496030" y="4019551"/>
            <a:ext cx="1749354" cy="2309920"/>
          </a:xfrm>
          <a:prstGeom prst="rect">
            <a:avLst/>
          </a:prstGeom>
          <a:noFill/>
          <a:ln>
            <a:noFill/>
          </a:ln>
        </p:spPr>
      </p:pic>
      <p:pic>
        <p:nvPicPr>
          <p:cNvPr id="997" name="Google Shape;997;p93" descr="Playbook with solid fill"/>
          <p:cNvPicPr preferRelativeResize="0"/>
          <p:nvPr/>
        </p:nvPicPr>
        <p:blipFill rotWithShape="1">
          <a:blip r:embed="rId8">
            <a:alphaModFix/>
          </a:blip>
          <a:srcRect/>
          <a:stretch/>
        </p:blipFill>
        <p:spPr>
          <a:xfrm>
            <a:off x="11077032" y="5723379"/>
            <a:ext cx="1134621" cy="1134621"/>
          </a:xfrm>
          <a:prstGeom prst="rect">
            <a:avLst/>
          </a:prstGeom>
          <a:noFill/>
          <a:ln>
            <a:noFill/>
          </a:ln>
        </p:spPr>
      </p:pic>
      <p:sp>
        <p:nvSpPr>
          <p:cNvPr id="998" name="Google Shape;998;p93"/>
          <p:cNvSpPr/>
          <p:nvPr/>
        </p:nvSpPr>
        <p:spPr>
          <a:xfrm>
            <a:off x="4680018" y="5651866"/>
            <a:ext cx="3413125"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Answer</a:t>
            </a:r>
            <a:endParaRPr sz="4000" b="1">
              <a:solidFill>
                <a:schemeClr val="lt1"/>
              </a:solidFill>
              <a:latin typeface="Arial"/>
              <a:ea typeface="Arial"/>
              <a:cs typeface="Arial"/>
              <a:sym typeface="Arial"/>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985"/>
                                        </p:tgtEl>
                                      </p:cBhvr>
                                    </p:animEffect>
                                    <p:set>
                                      <p:cBhvr>
                                        <p:cTn id="7" dur="1" fill="hold">
                                          <p:stCondLst>
                                            <p:cond delay="500"/>
                                          </p:stCondLst>
                                        </p:cTn>
                                        <p:tgtEl>
                                          <p:spTgt spid="985"/>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997"/>
                                        </p:tgtEl>
                                        <p:attrNameLst>
                                          <p:attrName>style.visibility</p:attrName>
                                        </p:attrNameLst>
                                      </p:cBhvr>
                                      <p:to>
                                        <p:strVal val="visible"/>
                                      </p:to>
                                    </p:set>
                                    <p:animEffect transition="in" filter="fade">
                                      <p:cBhvr>
                                        <p:cTn id="10" dur="500"/>
                                        <p:tgtEl>
                                          <p:spTgt spid="997"/>
                                        </p:tgtEl>
                                      </p:cBhvr>
                                    </p:animEffect>
                                  </p:childTnLst>
                                </p:cTn>
                              </p:par>
                              <p:par>
                                <p:cTn id="11" presetID="10" presetClass="entr" presetSubtype="0" fill="hold" nodeType="withEffect">
                                  <p:stCondLst>
                                    <p:cond delay="0"/>
                                  </p:stCondLst>
                                  <p:childTnLst>
                                    <p:set>
                                      <p:cBhvr>
                                        <p:cTn id="12" dur="1" fill="hold">
                                          <p:stCondLst>
                                            <p:cond delay="0"/>
                                          </p:stCondLst>
                                        </p:cTn>
                                        <p:tgtEl>
                                          <p:spTgt spid="998"/>
                                        </p:tgtEl>
                                        <p:attrNameLst>
                                          <p:attrName>style.visibility</p:attrName>
                                        </p:attrNameLst>
                                      </p:cBhvr>
                                      <p:to>
                                        <p:strVal val="visible"/>
                                      </p:to>
                                    </p:set>
                                    <p:animEffect transition="in" filter="fade">
                                      <p:cBhvr>
                                        <p:cTn id="13" dur="1000"/>
                                        <p:tgtEl>
                                          <p:spTgt spid="99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93"/>
                                        </p:tgtEl>
                                        <p:attrNameLst>
                                          <p:attrName>style.visibility</p:attrName>
                                        </p:attrNameLst>
                                      </p:cBhvr>
                                      <p:to>
                                        <p:strVal val="visible"/>
                                      </p:to>
                                    </p:set>
                                    <p:animEffect transition="in" filter="fade">
                                      <p:cBhvr>
                                        <p:cTn id="18" dur="2000"/>
                                        <p:tgtEl>
                                          <p:spTgt spid="993"/>
                                        </p:tgtEl>
                                      </p:cBhvr>
                                    </p:animEffect>
                                  </p:childTnLst>
                                </p:cTn>
                              </p:par>
                              <p:par>
                                <p:cTn id="19" presetID="10" presetClass="entr" presetSubtype="0" fill="hold" nodeType="withEffect">
                                  <p:stCondLst>
                                    <p:cond delay="0"/>
                                  </p:stCondLst>
                                  <p:childTnLst>
                                    <p:set>
                                      <p:cBhvr>
                                        <p:cTn id="20" dur="1" fill="hold">
                                          <p:stCondLst>
                                            <p:cond delay="0"/>
                                          </p:stCondLst>
                                        </p:cTn>
                                        <p:tgtEl>
                                          <p:spTgt spid="994"/>
                                        </p:tgtEl>
                                        <p:attrNameLst>
                                          <p:attrName>style.visibility</p:attrName>
                                        </p:attrNameLst>
                                      </p:cBhvr>
                                      <p:to>
                                        <p:strVal val="visible"/>
                                      </p:to>
                                    </p:set>
                                    <p:animEffect transition="in" filter="fade">
                                      <p:cBhvr>
                                        <p:cTn id="21" dur="500"/>
                                        <p:tgtEl>
                                          <p:spTgt spid="99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95"/>
                                        </p:tgtEl>
                                        <p:attrNameLst>
                                          <p:attrName>style.visibility</p:attrName>
                                        </p:attrNameLst>
                                      </p:cBhvr>
                                      <p:to>
                                        <p:strVal val="visible"/>
                                      </p:to>
                                    </p:set>
                                    <p:animEffect transition="in" filter="fade">
                                      <p:cBhvr>
                                        <p:cTn id="26" dur="2000"/>
                                        <p:tgtEl>
                                          <p:spTgt spid="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pic>
        <p:nvPicPr>
          <p:cNvPr id="1003" name="Google Shape;1003;p94"/>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1004" name="Google Shape;1004;p94"/>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1005" name="Google Shape;1005;p94"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1006" name="Google Shape;1006;p94"/>
          <p:cNvSpPr/>
          <p:nvPr/>
        </p:nvSpPr>
        <p:spPr>
          <a:xfrm>
            <a:off x="263662" y="1885562"/>
            <a:ext cx="11731774" cy="507831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2400">
                <a:solidFill>
                  <a:schemeClr val="lt1"/>
                </a:solidFill>
                <a:latin typeface="Arial"/>
                <a:ea typeface="Arial"/>
                <a:cs typeface="Arial"/>
                <a:sym typeface="Arial"/>
              </a:rPr>
              <a:t>The errors you found in the recipe are exactly like the most common errors in R.</a:t>
            </a:r>
            <a:endParaRPr/>
          </a:p>
          <a:p>
            <a:pPr marL="457200" marR="0" lvl="0" indent="-457200" algn="just" rtl="0">
              <a:spcBef>
                <a:spcPts val="1200"/>
              </a:spcBef>
              <a:spcAft>
                <a:spcPts val="0"/>
              </a:spcAft>
              <a:buClr>
                <a:srgbClr val="FFFF00"/>
              </a:buClr>
              <a:buSzPts val="2400"/>
              <a:buFont typeface="Arial"/>
              <a:buAutoNum type="arabicPeriod"/>
            </a:pPr>
            <a:r>
              <a:rPr lang="en-GB" sz="2400" b="1">
                <a:solidFill>
                  <a:srgbClr val="FFFF00"/>
                </a:solidFill>
                <a:latin typeface="Arial"/>
                <a:ea typeface="Arial"/>
                <a:cs typeface="Arial"/>
                <a:sym typeface="Arial"/>
              </a:rPr>
              <a:t>"Object not found"</a:t>
            </a:r>
            <a:r>
              <a:rPr lang="en-GB" sz="2400">
                <a:solidFill>
                  <a:schemeClr val="lt1"/>
                </a:solidFill>
                <a:latin typeface="Arial"/>
                <a:ea typeface="Arial"/>
                <a:cs typeface="Arial"/>
                <a:sym typeface="Arial"/>
              </a:rPr>
              <a:t>: This happens when you misspell a variable name or try to use a variable before you've created it. Just like trying to use "yogurt" that wasn't on your shopping list.</a:t>
            </a:r>
            <a:endParaRPr/>
          </a:p>
          <a:p>
            <a:pPr marL="457200" marR="0" lvl="0" indent="-457200" algn="just" rtl="0">
              <a:spcBef>
                <a:spcPts val="1200"/>
              </a:spcBef>
              <a:spcAft>
                <a:spcPts val="0"/>
              </a:spcAft>
              <a:buClr>
                <a:srgbClr val="FFFF00"/>
              </a:buClr>
              <a:buSzPts val="2400"/>
              <a:buFont typeface="Arial"/>
              <a:buAutoNum type="arabicPeriod"/>
            </a:pPr>
            <a:r>
              <a:rPr lang="en-GB" sz="2400" b="1">
                <a:solidFill>
                  <a:srgbClr val="FFFF00"/>
                </a:solidFill>
                <a:latin typeface="Arial"/>
                <a:ea typeface="Arial"/>
                <a:cs typeface="Arial"/>
                <a:sym typeface="Arial"/>
              </a:rPr>
              <a:t>"Could not find function"</a:t>
            </a:r>
            <a:r>
              <a:rPr lang="en-GB" sz="2400">
                <a:solidFill>
                  <a:schemeClr val="lt1"/>
                </a:solidFill>
                <a:latin typeface="Arial"/>
                <a:ea typeface="Arial"/>
                <a:cs typeface="Arial"/>
                <a:sym typeface="Arial"/>
              </a:rPr>
              <a:t>: This usually means you misspelled a function name (prnt instead of print) or you forgot to load the necessary library() that contains the function.</a:t>
            </a:r>
            <a:endParaRPr/>
          </a:p>
          <a:p>
            <a:pPr marL="0" marR="0" lvl="0" indent="0" algn="just" rtl="0">
              <a:spcBef>
                <a:spcPts val="1200"/>
              </a:spcBef>
              <a:spcAft>
                <a:spcPts val="0"/>
              </a:spcAft>
              <a:buNone/>
            </a:pPr>
            <a:r>
              <a:rPr lang="en-GB" sz="2400" b="1">
                <a:solidFill>
                  <a:srgbClr val="00B0F0"/>
                </a:solidFill>
                <a:latin typeface="Arial"/>
                <a:ea typeface="Arial"/>
                <a:cs typeface="Arial"/>
                <a:sym typeface="Arial"/>
              </a:rPr>
              <a:t>The Key: </a:t>
            </a:r>
            <a:r>
              <a:rPr lang="en-GB" sz="2400">
                <a:solidFill>
                  <a:schemeClr val="lt1"/>
                </a:solidFill>
                <a:latin typeface="Arial"/>
                <a:ea typeface="Arial"/>
                <a:cs typeface="Arial"/>
                <a:sym typeface="Arial"/>
              </a:rPr>
              <a:t>The most important part of your repair kit is </a:t>
            </a:r>
            <a:r>
              <a:rPr lang="en-GB" sz="2400" b="1" u="sng">
                <a:solidFill>
                  <a:srgbClr val="FFFF00"/>
                </a:solidFill>
                <a:latin typeface="Arial"/>
                <a:ea typeface="Arial"/>
                <a:cs typeface="Arial"/>
                <a:sym typeface="Arial"/>
              </a:rPr>
              <a:t>reading the error message</a:t>
            </a:r>
            <a:r>
              <a:rPr lang="en-GB" sz="2400">
                <a:solidFill>
                  <a:schemeClr val="lt1"/>
                </a:solidFill>
                <a:latin typeface="Arial"/>
                <a:ea typeface="Arial"/>
                <a:cs typeface="Arial"/>
                <a:sym typeface="Arial"/>
              </a:rPr>
              <a:t>. </a:t>
            </a:r>
            <a:endParaRPr/>
          </a:p>
          <a:p>
            <a:pPr marL="0" marR="0" lvl="0" indent="0" algn="just" rtl="0">
              <a:spcBef>
                <a:spcPts val="1200"/>
              </a:spcBef>
              <a:spcAft>
                <a:spcPts val="0"/>
              </a:spcAft>
              <a:buNone/>
            </a:pPr>
            <a:r>
              <a:rPr lang="en-GB" sz="2400">
                <a:solidFill>
                  <a:schemeClr val="lt1"/>
                </a:solidFill>
                <a:latin typeface="Arial"/>
                <a:ea typeface="Arial"/>
                <a:cs typeface="Arial"/>
                <a:sym typeface="Arial"/>
              </a:rPr>
              <a:t>R is usually trying to tell you exactly where the problem is. </a:t>
            </a:r>
            <a:endParaRPr/>
          </a:p>
          <a:p>
            <a:pPr marL="0" marR="0" lvl="0" indent="0" algn="just" rtl="0">
              <a:spcBef>
                <a:spcPts val="1200"/>
              </a:spcBef>
              <a:spcAft>
                <a:spcPts val="0"/>
              </a:spcAft>
              <a:buNone/>
            </a:pPr>
            <a:r>
              <a:rPr lang="en-GB" sz="2400" b="1" u="sng">
                <a:solidFill>
                  <a:schemeClr val="lt1"/>
                </a:solidFill>
                <a:latin typeface="Arial"/>
                <a:ea typeface="Arial"/>
                <a:cs typeface="Arial"/>
                <a:sym typeface="Arial"/>
              </a:rPr>
              <a:t>Don't be scared of the red text; it's your friend. Learn to love it.</a:t>
            </a:r>
            <a:endParaRPr/>
          </a:p>
          <a:p>
            <a:pPr marL="0" marR="0" lvl="0" indent="0" algn="just" rtl="0">
              <a:spcBef>
                <a:spcPts val="1200"/>
              </a:spcBef>
              <a:spcAft>
                <a:spcPts val="0"/>
              </a:spcAft>
              <a:buNone/>
            </a:pPr>
            <a:r>
              <a:rPr lang="en-GB" sz="2400" b="1">
                <a:solidFill>
                  <a:schemeClr val="lt1"/>
                </a:solidFill>
                <a:latin typeface="Arial"/>
                <a:ea typeface="Arial"/>
                <a:cs typeface="Arial"/>
                <a:sym typeface="Arial"/>
              </a:rPr>
              <a:t> </a:t>
            </a:r>
            <a:endParaRPr/>
          </a:p>
        </p:txBody>
      </p:sp>
      <p:sp>
        <p:nvSpPr>
          <p:cNvPr id="1007" name="Google Shape;1007;p94"/>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14. </a:t>
            </a:r>
            <a:r>
              <a:rPr lang="en-GB" sz="5400" b="1">
                <a:solidFill>
                  <a:schemeClr val="lt1"/>
                </a:solidFill>
                <a:latin typeface="Arial"/>
                <a:ea typeface="Arial"/>
                <a:cs typeface="Arial"/>
                <a:sym typeface="Arial"/>
              </a:rPr>
              <a:t>The Expedition Repair Kit</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011"/>
        <p:cNvGrpSpPr/>
        <p:nvPr/>
      </p:nvGrpSpPr>
      <p:grpSpPr>
        <a:xfrm>
          <a:off x="0" y="0"/>
          <a:ext cx="0" cy="0"/>
          <a:chOff x="0" y="0"/>
          <a:chExt cx="0" cy="0"/>
        </a:xfrm>
      </p:grpSpPr>
      <p:pic>
        <p:nvPicPr>
          <p:cNvPr id="1012" name="Google Shape;1012;p95"/>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1013" name="Google Shape;1013;p95"/>
          <p:cNvSpPr/>
          <p:nvPr/>
        </p:nvSpPr>
        <p:spPr>
          <a:xfrm>
            <a:off x="318444" y="107136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The Bridge:</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1014" name="Google Shape;1014;p95" descr="Teacher with solid fill"/>
          <p:cNvPicPr preferRelativeResize="0"/>
          <p:nvPr/>
        </p:nvPicPr>
        <p:blipFill rotWithShape="1">
          <a:blip r:embed="rId4">
            <a:alphaModFix/>
          </a:blip>
          <a:srcRect/>
          <a:stretch/>
        </p:blipFill>
        <p:spPr>
          <a:xfrm>
            <a:off x="11048761" y="5786631"/>
            <a:ext cx="1060218" cy="1060218"/>
          </a:xfrm>
          <a:prstGeom prst="rect">
            <a:avLst/>
          </a:prstGeom>
          <a:noFill/>
          <a:ln>
            <a:noFill/>
          </a:ln>
        </p:spPr>
      </p:pic>
      <p:sp>
        <p:nvSpPr>
          <p:cNvPr id="1015" name="Google Shape;1015;p95"/>
          <p:cNvSpPr/>
          <p:nvPr/>
        </p:nvSpPr>
        <p:spPr>
          <a:xfrm>
            <a:off x="505166" y="1885562"/>
            <a:ext cx="11490269" cy="458587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solidFill>
                  <a:schemeClr val="lt1"/>
                </a:solidFill>
                <a:latin typeface="Arial"/>
                <a:ea typeface="Arial"/>
                <a:cs typeface="Arial"/>
                <a:sym typeface="Arial"/>
              </a:rPr>
              <a:t>What does Debugging mean?</a:t>
            </a:r>
            <a:endParaRPr/>
          </a:p>
          <a:p>
            <a:pPr marL="742950" marR="0" lvl="1"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Debugging is the process of identifying and fixing errors in code.</a:t>
            </a:r>
            <a:endParaRPr/>
          </a:p>
          <a:p>
            <a:pPr marL="0" marR="0" lvl="0" indent="0" algn="l" rtl="0">
              <a:spcBef>
                <a:spcPts val="0"/>
              </a:spcBef>
              <a:spcAft>
                <a:spcPts val="0"/>
              </a:spcAft>
              <a:buNone/>
            </a:pPr>
            <a:endParaRPr sz="2000" b="1">
              <a:solidFill>
                <a:schemeClr val="lt1"/>
              </a:solidFill>
              <a:latin typeface="Arial"/>
              <a:ea typeface="Arial"/>
              <a:cs typeface="Arial"/>
              <a:sym typeface="Arial"/>
            </a:endParaRPr>
          </a:p>
          <a:p>
            <a:pPr marL="0" marR="0" lvl="0" indent="0" algn="l" rtl="0">
              <a:spcBef>
                <a:spcPts val="0"/>
              </a:spcBef>
              <a:spcAft>
                <a:spcPts val="0"/>
              </a:spcAft>
              <a:buNone/>
            </a:pPr>
            <a:r>
              <a:rPr lang="en-GB" sz="2000" b="1">
                <a:solidFill>
                  <a:schemeClr val="lt1"/>
                </a:solidFill>
                <a:latin typeface="Arial"/>
                <a:ea typeface="Arial"/>
                <a:cs typeface="Arial"/>
                <a:sym typeface="Arial"/>
              </a:rPr>
              <a:t>How to recognize error messages in R?</a:t>
            </a:r>
            <a:endParaRPr/>
          </a:p>
          <a:p>
            <a:pPr marL="742950" marR="0" lvl="1"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Error messages usually appear in the console and give hints about the type of problem.</a:t>
            </a:r>
            <a:endParaRPr/>
          </a:p>
          <a:p>
            <a:pPr marL="0" marR="0" lvl="0" indent="0" algn="l" rtl="0">
              <a:spcBef>
                <a:spcPts val="0"/>
              </a:spcBef>
              <a:spcAft>
                <a:spcPts val="0"/>
              </a:spcAft>
              <a:buNone/>
            </a:pPr>
            <a:endParaRPr sz="2000" b="1">
              <a:solidFill>
                <a:schemeClr val="lt1"/>
              </a:solidFill>
              <a:latin typeface="Arial"/>
              <a:ea typeface="Arial"/>
              <a:cs typeface="Arial"/>
              <a:sym typeface="Arial"/>
            </a:endParaRPr>
          </a:p>
          <a:p>
            <a:pPr marL="0" marR="0" lvl="0" indent="0" algn="l" rtl="0">
              <a:spcBef>
                <a:spcPts val="0"/>
              </a:spcBef>
              <a:spcAft>
                <a:spcPts val="0"/>
              </a:spcAft>
              <a:buNone/>
            </a:pPr>
            <a:r>
              <a:rPr lang="en-GB" sz="2000" b="1">
                <a:solidFill>
                  <a:schemeClr val="lt1"/>
                </a:solidFill>
                <a:latin typeface="Arial"/>
                <a:ea typeface="Arial"/>
                <a:cs typeface="Arial"/>
                <a:sym typeface="Arial"/>
              </a:rPr>
              <a:t>What to do with typical errors in R?</a:t>
            </a:r>
            <a:endParaRPr/>
          </a:p>
          <a:p>
            <a:pPr marL="742950" marR="0" lvl="1"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object not found: Check if the variable is correctly defined.</a:t>
            </a:r>
            <a:endParaRPr/>
          </a:p>
          <a:p>
            <a:pPr marL="742950" marR="0" lvl="1"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NA: Note that NA in calculations like mean() will result in NA unless explicitly removed.</a:t>
            </a:r>
            <a:endParaRPr/>
          </a:p>
          <a:p>
            <a:pPr marL="742950" marR="0" lvl="1"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unexpected symbol: Look for typos or incorrect syntax.</a:t>
            </a:r>
            <a:endParaRPr/>
          </a:p>
          <a:p>
            <a:pPr marL="742950" marR="0" lvl="1" indent="-171450" algn="l"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a:p>
            <a:pPr marL="0" marR="0" lvl="0" indent="0" algn="l" rtl="0">
              <a:spcBef>
                <a:spcPts val="0"/>
              </a:spcBef>
              <a:spcAft>
                <a:spcPts val="0"/>
              </a:spcAft>
              <a:buNone/>
            </a:pPr>
            <a:r>
              <a:rPr lang="en-GB" sz="2000" b="1">
                <a:solidFill>
                  <a:schemeClr val="lt1"/>
                </a:solidFill>
                <a:latin typeface="Arial"/>
                <a:ea typeface="Arial"/>
                <a:cs typeface="Arial"/>
                <a:sym typeface="Arial"/>
              </a:rPr>
              <a:t>What tools does R offer for debugging?</a:t>
            </a:r>
            <a:endParaRPr/>
          </a:p>
          <a:p>
            <a:pPr marL="742950" marR="0" lvl="1"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traceback(): Displays the call stack of functions that led to the error.</a:t>
            </a:r>
            <a:endParaRPr/>
          </a:p>
          <a:p>
            <a:pPr marL="742950" marR="0" lvl="1"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debug(): Runs a function step-by-step to locate errors in detail.</a:t>
            </a:r>
            <a:endParaRPr/>
          </a:p>
          <a:p>
            <a:pPr marL="742950" marR="0" lvl="1" indent="-285750" algn="l" rtl="0">
              <a:spcBef>
                <a:spcPts val="0"/>
              </a:spcBef>
              <a:spcAft>
                <a:spcPts val="0"/>
              </a:spcAft>
              <a:buClr>
                <a:schemeClr val="lt1"/>
              </a:buClr>
              <a:buSzPts val="1800"/>
              <a:buFont typeface="Arial"/>
              <a:buChar char="•"/>
            </a:pPr>
            <a:r>
              <a:rPr lang="en-GB" sz="1800" b="0" i="0" u="none" strike="noStrike" cap="none">
                <a:solidFill>
                  <a:schemeClr val="lt1"/>
                </a:solidFill>
                <a:latin typeface="Arial"/>
                <a:ea typeface="Arial"/>
                <a:cs typeface="Arial"/>
                <a:sym typeface="Arial"/>
              </a:rPr>
              <a:t>browser(): Sets breakpoints in the code to inspect the program state.</a:t>
            </a:r>
            <a:endParaRPr/>
          </a:p>
        </p:txBody>
      </p:sp>
      <p:sp>
        <p:nvSpPr>
          <p:cNvPr id="1016" name="Google Shape;1016;p95"/>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14. </a:t>
            </a:r>
            <a:r>
              <a:rPr lang="en-GB" sz="5400" b="1">
                <a:solidFill>
                  <a:schemeClr val="lt1"/>
                </a:solidFill>
                <a:latin typeface="Arial"/>
                <a:ea typeface="Arial"/>
                <a:cs typeface="Arial"/>
                <a:sym typeface="Arial"/>
              </a:rPr>
              <a:t>The Expedition Repair Kit</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5">
                                            <p:txEl>
                                              <p:pRg st="0" end="0"/>
                                            </p:txEl>
                                          </p:spTgt>
                                        </p:tgtEl>
                                        <p:attrNameLst>
                                          <p:attrName>style.visibility</p:attrName>
                                        </p:attrNameLst>
                                      </p:cBhvr>
                                      <p:to>
                                        <p:strVal val="visible"/>
                                      </p:to>
                                    </p:set>
                                    <p:animEffect transition="in" filter="fade">
                                      <p:cBhvr>
                                        <p:cTn id="7" dur="500"/>
                                        <p:tgtEl>
                                          <p:spTgt spid="10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5">
                                            <p:txEl>
                                              <p:pRg st="1" end="1"/>
                                            </p:txEl>
                                          </p:spTgt>
                                        </p:tgtEl>
                                        <p:attrNameLst>
                                          <p:attrName>style.visibility</p:attrName>
                                        </p:attrNameLst>
                                      </p:cBhvr>
                                      <p:to>
                                        <p:strVal val="visible"/>
                                      </p:to>
                                    </p:set>
                                    <p:animEffect transition="in" filter="fade">
                                      <p:cBhvr>
                                        <p:cTn id="12" dur="500"/>
                                        <p:tgtEl>
                                          <p:spTgt spid="10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15">
                                            <p:txEl>
                                              <p:pRg st="2" end="2"/>
                                            </p:txEl>
                                          </p:spTgt>
                                        </p:tgtEl>
                                        <p:attrNameLst>
                                          <p:attrName>style.visibility</p:attrName>
                                        </p:attrNameLst>
                                      </p:cBhvr>
                                      <p:to>
                                        <p:strVal val="visible"/>
                                      </p:to>
                                    </p:set>
                                    <p:animEffect transition="in" filter="fade">
                                      <p:cBhvr>
                                        <p:cTn id="17" dur="500"/>
                                        <p:tgtEl>
                                          <p:spTgt spid="10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15">
                                            <p:txEl>
                                              <p:pRg st="3" end="3"/>
                                            </p:txEl>
                                          </p:spTgt>
                                        </p:tgtEl>
                                        <p:attrNameLst>
                                          <p:attrName>style.visibility</p:attrName>
                                        </p:attrNameLst>
                                      </p:cBhvr>
                                      <p:to>
                                        <p:strVal val="visible"/>
                                      </p:to>
                                    </p:set>
                                    <p:animEffect transition="in" filter="fade">
                                      <p:cBhvr>
                                        <p:cTn id="22" dur="500"/>
                                        <p:tgtEl>
                                          <p:spTgt spid="10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15">
                                            <p:txEl>
                                              <p:pRg st="4" end="4"/>
                                            </p:txEl>
                                          </p:spTgt>
                                        </p:tgtEl>
                                        <p:attrNameLst>
                                          <p:attrName>style.visibility</p:attrName>
                                        </p:attrNameLst>
                                      </p:cBhvr>
                                      <p:to>
                                        <p:strVal val="visible"/>
                                      </p:to>
                                    </p:set>
                                    <p:animEffect transition="in" filter="fade">
                                      <p:cBhvr>
                                        <p:cTn id="27" dur="500"/>
                                        <p:tgtEl>
                                          <p:spTgt spid="101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15">
                                            <p:txEl>
                                              <p:pRg st="5" end="5"/>
                                            </p:txEl>
                                          </p:spTgt>
                                        </p:tgtEl>
                                        <p:attrNameLst>
                                          <p:attrName>style.visibility</p:attrName>
                                        </p:attrNameLst>
                                      </p:cBhvr>
                                      <p:to>
                                        <p:strVal val="visible"/>
                                      </p:to>
                                    </p:set>
                                    <p:animEffect transition="in" filter="fade">
                                      <p:cBhvr>
                                        <p:cTn id="32" dur="500"/>
                                        <p:tgtEl>
                                          <p:spTgt spid="101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15">
                                            <p:txEl>
                                              <p:pRg st="6" end="6"/>
                                            </p:txEl>
                                          </p:spTgt>
                                        </p:tgtEl>
                                        <p:attrNameLst>
                                          <p:attrName>style.visibility</p:attrName>
                                        </p:attrNameLst>
                                      </p:cBhvr>
                                      <p:to>
                                        <p:strVal val="visible"/>
                                      </p:to>
                                    </p:set>
                                    <p:animEffect transition="in" filter="fade">
                                      <p:cBhvr>
                                        <p:cTn id="37" dur="500"/>
                                        <p:tgtEl>
                                          <p:spTgt spid="101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15">
                                            <p:txEl>
                                              <p:pRg st="7" end="7"/>
                                            </p:txEl>
                                          </p:spTgt>
                                        </p:tgtEl>
                                        <p:attrNameLst>
                                          <p:attrName>style.visibility</p:attrName>
                                        </p:attrNameLst>
                                      </p:cBhvr>
                                      <p:to>
                                        <p:strVal val="visible"/>
                                      </p:to>
                                    </p:set>
                                    <p:animEffect transition="in" filter="fade">
                                      <p:cBhvr>
                                        <p:cTn id="42" dur="500"/>
                                        <p:tgtEl>
                                          <p:spTgt spid="101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15">
                                            <p:txEl>
                                              <p:pRg st="8" end="8"/>
                                            </p:txEl>
                                          </p:spTgt>
                                        </p:tgtEl>
                                        <p:attrNameLst>
                                          <p:attrName>style.visibility</p:attrName>
                                        </p:attrNameLst>
                                      </p:cBhvr>
                                      <p:to>
                                        <p:strVal val="visible"/>
                                      </p:to>
                                    </p:set>
                                    <p:animEffect transition="in" filter="fade">
                                      <p:cBhvr>
                                        <p:cTn id="47" dur="500"/>
                                        <p:tgtEl>
                                          <p:spTgt spid="101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15">
                                            <p:txEl>
                                              <p:pRg st="9" end="9"/>
                                            </p:txEl>
                                          </p:spTgt>
                                        </p:tgtEl>
                                        <p:attrNameLst>
                                          <p:attrName>style.visibility</p:attrName>
                                        </p:attrNameLst>
                                      </p:cBhvr>
                                      <p:to>
                                        <p:strVal val="visible"/>
                                      </p:to>
                                    </p:set>
                                    <p:animEffect transition="in" filter="fade">
                                      <p:cBhvr>
                                        <p:cTn id="52" dur="500"/>
                                        <p:tgtEl>
                                          <p:spTgt spid="101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015">
                                            <p:txEl>
                                              <p:pRg st="10" end="10"/>
                                            </p:txEl>
                                          </p:spTgt>
                                        </p:tgtEl>
                                        <p:attrNameLst>
                                          <p:attrName>style.visibility</p:attrName>
                                        </p:attrNameLst>
                                      </p:cBhvr>
                                      <p:to>
                                        <p:strVal val="visible"/>
                                      </p:to>
                                    </p:set>
                                    <p:animEffect transition="in" filter="fade">
                                      <p:cBhvr>
                                        <p:cTn id="57" dur="500"/>
                                        <p:tgtEl>
                                          <p:spTgt spid="101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015">
                                            <p:txEl>
                                              <p:pRg st="11" end="11"/>
                                            </p:txEl>
                                          </p:spTgt>
                                        </p:tgtEl>
                                        <p:attrNameLst>
                                          <p:attrName>style.visibility</p:attrName>
                                        </p:attrNameLst>
                                      </p:cBhvr>
                                      <p:to>
                                        <p:strVal val="visible"/>
                                      </p:to>
                                    </p:set>
                                    <p:animEffect transition="in" filter="fade">
                                      <p:cBhvr>
                                        <p:cTn id="62" dur="500"/>
                                        <p:tgtEl>
                                          <p:spTgt spid="101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015">
                                            <p:txEl>
                                              <p:pRg st="12" end="12"/>
                                            </p:txEl>
                                          </p:spTgt>
                                        </p:tgtEl>
                                        <p:attrNameLst>
                                          <p:attrName>style.visibility</p:attrName>
                                        </p:attrNameLst>
                                      </p:cBhvr>
                                      <p:to>
                                        <p:strVal val="visible"/>
                                      </p:to>
                                    </p:set>
                                    <p:animEffect transition="in" filter="fade">
                                      <p:cBhvr>
                                        <p:cTn id="67" dur="500"/>
                                        <p:tgtEl>
                                          <p:spTgt spid="1015">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015">
                                            <p:txEl>
                                              <p:pRg st="13" end="13"/>
                                            </p:txEl>
                                          </p:spTgt>
                                        </p:tgtEl>
                                        <p:attrNameLst>
                                          <p:attrName>style.visibility</p:attrName>
                                        </p:attrNameLst>
                                      </p:cBhvr>
                                      <p:to>
                                        <p:strVal val="visible"/>
                                      </p:to>
                                    </p:set>
                                    <p:animEffect transition="in" filter="fade">
                                      <p:cBhvr>
                                        <p:cTn id="72" dur="500"/>
                                        <p:tgtEl>
                                          <p:spTgt spid="1015">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015">
                                            <p:txEl>
                                              <p:pRg st="14" end="14"/>
                                            </p:txEl>
                                          </p:spTgt>
                                        </p:tgtEl>
                                        <p:attrNameLst>
                                          <p:attrName>style.visibility</p:attrName>
                                        </p:attrNameLst>
                                      </p:cBhvr>
                                      <p:to>
                                        <p:strVal val="visible"/>
                                      </p:to>
                                    </p:set>
                                    <p:animEffect transition="in" filter="fade">
                                      <p:cBhvr>
                                        <p:cTn id="77" dur="500"/>
                                        <p:tgtEl>
                                          <p:spTgt spid="1015">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020"/>
        <p:cNvGrpSpPr/>
        <p:nvPr/>
      </p:nvGrpSpPr>
      <p:grpSpPr>
        <a:xfrm>
          <a:off x="0" y="0"/>
          <a:ext cx="0" cy="0"/>
          <a:chOff x="0" y="0"/>
          <a:chExt cx="0" cy="0"/>
        </a:xfrm>
      </p:grpSpPr>
      <p:pic>
        <p:nvPicPr>
          <p:cNvPr id="1021" name="Google Shape;1021;p96"/>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1022" name="Google Shape;1022;p96"/>
          <p:cNvSpPr/>
          <p:nvPr/>
        </p:nvSpPr>
        <p:spPr>
          <a:xfrm>
            <a:off x="337948" y="10246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FD89CA"/>
                </a:solidFill>
                <a:latin typeface="Arial"/>
                <a:ea typeface="Arial"/>
                <a:cs typeface="Arial"/>
                <a:sym typeface="Arial"/>
              </a:rPr>
              <a:t>Exercise in R!</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1023" name="Google Shape;1023;p96"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1024" name="Google Shape;1024;p96"/>
          <p:cNvPicPr preferRelativeResize="0"/>
          <p:nvPr/>
        </p:nvPicPr>
        <p:blipFill rotWithShape="1">
          <a:blip r:embed="rId5">
            <a:alphaModFix/>
          </a:blip>
          <a:srcRect/>
          <a:stretch/>
        </p:blipFill>
        <p:spPr>
          <a:xfrm>
            <a:off x="11039125" y="153498"/>
            <a:ext cx="889213" cy="985656"/>
          </a:xfrm>
          <a:prstGeom prst="rect">
            <a:avLst/>
          </a:prstGeom>
          <a:noFill/>
          <a:ln>
            <a:noFill/>
          </a:ln>
        </p:spPr>
      </p:pic>
      <p:sp>
        <p:nvSpPr>
          <p:cNvPr id="1025" name="Google Shape;1025;p96"/>
          <p:cNvSpPr/>
          <p:nvPr/>
        </p:nvSpPr>
        <p:spPr>
          <a:xfrm>
            <a:off x="114300" y="1701905"/>
            <a:ext cx="12090400" cy="440120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a:solidFill>
                  <a:schemeClr val="lt1"/>
                </a:solidFill>
                <a:latin typeface="Arial"/>
                <a:ea typeface="Arial"/>
                <a:cs typeface="Arial"/>
                <a:sym typeface="Arial"/>
              </a:rPr>
              <a:t># The broken script</a:t>
            </a:r>
            <a:endParaRPr/>
          </a:p>
          <a:p>
            <a:pPr marL="0" marR="0" lvl="0" indent="0" algn="l" rtl="0">
              <a:spcBef>
                <a:spcPts val="0"/>
              </a:spcBef>
              <a:spcAft>
                <a:spcPts val="0"/>
              </a:spcAft>
              <a:buNone/>
            </a:pPr>
            <a:endParaRPr sz="2800" b="1">
              <a:solidFill>
                <a:schemeClr val="lt1"/>
              </a:solidFill>
              <a:latin typeface="Arial"/>
              <a:ea typeface="Arial"/>
              <a:cs typeface="Arial"/>
              <a:sym typeface="Arial"/>
            </a:endParaRPr>
          </a:p>
          <a:p>
            <a:pPr marL="0" marR="0" lvl="0" indent="0" algn="l" rtl="0">
              <a:spcBef>
                <a:spcPts val="0"/>
              </a:spcBef>
              <a:spcAft>
                <a:spcPts val="0"/>
              </a:spcAft>
              <a:buNone/>
            </a:pPr>
            <a:r>
              <a:rPr lang="en-GB" sz="2800" b="1">
                <a:solidFill>
                  <a:schemeClr val="lt1"/>
                </a:solidFill>
                <a:latin typeface="Arial"/>
                <a:ea typeface="Arial"/>
                <a:cs typeface="Arial"/>
                <a:sym typeface="Arial"/>
              </a:rPr>
              <a:t>Sample_data &lt;- read.csv("sample_dat.csv")</a:t>
            </a:r>
            <a:endParaRPr sz="1800" b="1">
              <a:solidFill>
                <a:srgbClr val="FFFF00"/>
              </a:solidFill>
              <a:latin typeface="Arial"/>
              <a:ea typeface="Arial"/>
              <a:cs typeface="Arial"/>
              <a:sym typeface="Arial"/>
            </a:endParaRPr>
          </a:p>
          <a:p>
            <a:pPr marL="0" marR="0" lvl="0" indent="0" algn="l" rtl="0">
              <a:spcBef>
                <a:spcPts val="0"/>
              </a:spcBef>
              <a:spcAft>
                <a:spcPts val="0"/>
              </a:spcAft>
              <a:buNone/>
            </a:pPr>
            <a:endParaRPr sz="2800" b="1">
              <a:solidFill>
                <a:schemeClr val="lt1"/>
              </a:solidFill>
              <a:latin typeface="Arial"/>
              <a:ea typeface="Arial"/>
              <a:cs typeface="Arial"/>
              <a:sym typeface="Arial"/>
            </a:endParaRPr>
          </a:p>
          <a:p>
            <a:pPr marL="0" marR="0" lvl="0" indent="0" algn="l" rtl="0">
              <a:spcBef>
                <a:spcPts val="0"/>
              </a:spcBef>
              <a:spcAft>
                <a:spcPts val="0"/>
              </a:spcAft>
              <a:buNone/>
            </a:pPr>
            <a:r>
              <a:rPr lang="en-GB" sz="2800" b="1">
                <a:solidFill>
                  <a:schemeClr val="lt1"/>
                </a:solidFill>
                <a:latin typeface="Arial"/>
                <a:ea typeface="Arial"/>
                <a:cs typeface="Arial"/>
                <a:sym typeface="Arial"/>
              </a:rPr>
              <a:t># Calculate the average biomass</a:t>
            </a:r>
            <a:endParaRPr/>
          </a:p>
          <a:p>
            <a:pPr marL="0" marR="0" lvl="0" indent="0" algn="l" rtl="0">
              <a:spcBef>
                <a:spcPts val="0"/>
              </a:spcBef>
              <a:spcAft>
                <a:spcPts val="0"/>
              </a:spcAft>
              <a:buNone/>
            </a:pPr>
            <a:r>
              <a:rPr lang="en-GB" sz="2800" b="1">
                <a:solidFill>
                  <a:schemeClr val="lt1"/>
                </a:solidFill>
                <a:latin typeface="Arial"/>
                <a:ea typeface="Arial"/>
                <a:cs typeface="Arial"/>
                <a:sym typeface="Arial"/>
              </a:rPr>
              <a:t>mean_biomass &lt;- mean(Sample_data$biomas_g)</a:t>
            </a:r>
            <a:endParaRPr sz="2800" b="1">
              <a:solidFill>
                <a:srgbClr val="FFFF00"/>
              </a:solidFill>
              <a:latin typeface="Arial"/>
              <a:ea typeface="Arial"/>
              <a:cs typeface="Arial"/>
              <a:sym typeface="Arial"/>
            </a:endParaRPr>
          </a:p>
          <a:p>
            <a:pPr marL="0" marR="0" lvl="0" indent="0" algn="l" rtl="0">
              <a:spcBef>
                <a:spcPts val="0"/>
              </a:spcBef>
              <a:spcAft>
                <a:spcPts val="0"/>
              </a:spcAft>
              <a:buNone/>
            </a:pPr>
            <a:endParaRPr sz="2800" b="1">
              <a:solidFill>
                <a:schemeClr val="lt1"/>
              </a:solidFill>
              <a:latin typeface="Arial"/>
              <a:ea typeface="Arial"/>
              <a:cs typeface="Arial"/>
              <a:sym typeface="Arial"/>
            </a:endParaRPr>
          </a:p>
          <a:p>
            <a:pPr marL="0" marR="0" lvl="0" indent="0" algn="l" rtl="0">
              <a:spcBef>
                <a:spcPts val="0"/>
              </a:spcBef>
              <a:spcAft>
                <a:spcPts val="0"/>
              </a:spcAft>
              <a:buNone/>
            </a:pPr>
            <a:r>
              <a:rPr lang="en-GB" sz="2800" b="1">
                <a:solidFill>
                  <a:schemeClr val="lt1"/>
                </a:solidFill>
                <a:latin typeface="Arial"/>
                <a:ea typeface="Arial"/>
                <a:cs typeface="Arial"/>
                <a:sym typeface="Arial"/>
              </a:rPr>
              <a:t>prnt(mean_biomass)</a:t>
            </a:r>
            <a:endParaRPr sz="1800" b="1">
              <a:solidFill>
                <a:srgbClr val="FFFF00"/>
              </a:solidFill>
              <a:latin typeface="Arial"/>
              <a:ea typeface="Arial"/>
              <a:cs typeface="Arial"/>
              <a:sym typeface="Arial"/>
            </a:endParaRPr>
          </a:p>
          <a:p>
            <a:pPr marL="0" marR="0" lvl="0" indent="0" algn="l" rtl="0">
              <a:spcBef>
                <a:spcPts val="0"/>
              </a:spcBef>
              <a:spcAft>
                <a:spcPts val="0"/>
              </a:spcAft>
              <a:buNone/>
            </a:pPr>
            <a:endParaRPr sz="2800" b="1">
              <a:solidFill>
                <a:schemeClr val="lt1"/>
              </a:solidFill>
              <a:latin typeface="Arial"/>
              <a:ea typeface="Arial"/>
              <a:cs typeface="Arial"/>
              <a:sym typeface="Arial"/>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sp>
        <p:nvSpPr>
          <p:cNvPr id="1026" name="Google Shape;1026;p96"/>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14. </a:t>
            </a:r>
            <a:r>
              <a:rPr lang="en-GB" sz="5400" b="1">
                <a:solidFill>
                  <a:schemeClr val="lt1"/>
                </a:solidFill>
                <a:latin typeface="Arial"/>
                <a:ea typeface="Arial"/>
                <a:cs typeface="Arial"/>
                <a:sym typeface="Arial"/>
              </a:rPr>
              <a:t>The Expedition Repair Kit</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030"/>
        <p:cNvGrpSpPr/>
        <p:nvPr/>
      </p:nvGrpSpPr>
      <p:grpSpPr>
        <a:xfrm>
          <a:off x="0" y="0"/>
          <a:ext cx="0" cy="0"/>
          <a:chOff x="0" y="0"/>
          <a:chExt cx="0" cy="0"/>
        </a:xfrm>
      </p:grpSpPr>
      <p:pic>
        <p:nvPicPr>
          <p:cNvPr id="1031" name="Google Shape;1031;p97"/>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1032" name="Google Shape;1032;p97"/>
          <p:cNvSpPr/>
          <p:nvPr/>
        </p:nvSpPr>
        <p:spPr>
          <a:xfrm>
            <a:off x="337948" y="10246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FD89CA"/>
                </a:solidFill>
                <a:latin typeface="Arial"/>
                <a:ea typeface="Arial"/>
                <a:cs typeface="Arial"/>
                <a:sym typeface="Arial"/>
              </a:rPr>
              <a:t>Exercise in R!</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pic>
        <p:nvPicPr>
          <p:cNvPr id="1033" name="Google Shape;1033;p97" descr="Laptop with solid fill"/>
          <p:cNvPicPr preferRelativeResize="0"/>
          <p:nvPr/>
        </p:nvPicPr>
        <p:blipFill rotWithShape="1">
          <a:blip r:embed="rId4">
            <a:alphaModFix/>
          </a:blip>
          <a:srcRect/>
          <a:stretch/>
        </p:blipFill>
        <p:spPr>
          <a:xfrm>
            <a:off x="11011633" y="5809637"/>
            <a:ext cx="929794" cy="929794"/>
          </a:xfrm>
          <a:prstGeom prst="rect">
            <a:avLst/>
          </a:prstGeom>
          <a:noFill/>
          <a:ln>
            <a:noFill/>
          </a:ln>
        </p:spPr>
      </p:pic>
      <p:pic>
        <p:nvPicPr>
          <p:cNvPr id="1034" name="Google Shape;1034;p97"/>
          <p:cNvPicPr preferRelativeResize="0"/>
          <p:nvPr/>
        </p:nvPicPr>
        <p:blipFill rotWithShape="1">
          <a:blip r:embed="rId5">
            <a:alphaModFix/>
          </a:blip>
          <a:srcRect/>
          <a:stretch/>
        </p:blipFill>
        <p:spPr>
          <a:xfrm>
            <a:off x="11039125" y="153498"/>
            <a:ext cx="889213" cy="985656"/>
          </a:xfrm>
          <a:prstGeom prst="rect">
            <a:avLst/>
          </a:prstGeom>
          <a:noFill/>
          <a:ln>
            <a:noFill/>
          </a:ln>
        </p:spPr>
      </p:pic>
      <p:sp>
        <p:nvSpPr>
          <p:cNvPr id="1035" name="Google Shape;1035;p97"/>
          <p:cNvSpPr/>
          <p:nvPr/>
        </p:nvSpPr>
        <p:spPr>
          <a:xfrm>
            <a:off x="114300" y="1701905"/>
            <a:ext cx="12090400" cy="440120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a:solidFill>
                  <a:schemeClr val="lt1"/>
                </a:solidFill>
                <a:latin typeface="Arial"/>
                <a:ea typeface="Arial"/>
                <a:cs typeface="Arial"/>
                <a:sym typeface="Arial"/>
              </a:rPr>
              <a:t># The broken script</a:t>
            </a:r>
            <a:endParaRPr/>
          </a:p>
          <a:p>
            <a:pPr marL="0" marR="0" lvl="0" indent="0" algn="l" rtl="0">
              <a:spcBef>
                <a:spcPts val="0"/>
              </a:spcBef>
              <a:spcAft>
                <a:spcPts val="0"/>
              </a:spcAft>
              <a:buNone/>
            </a:pPr>
            <a:endParaRPr sz="2800" b="1">
              <a:solidFill>
                <a:schemeClr val="lt1"/>
              </a:solidFill>
              <a:latin typeface="Arial"/>
              <a:ea typeface="Arial"/>
              <a:cs typeface="Arial"/>
              <a:sym typeface="Arial"/>
            </a:endParaRPr>
          </a:p>
          <a:p>
            <a:pPr marL="0" marR="0" lvl="0" indent="0" algn="l" rtl="0">
              <a:spcBef>
                <a:spcPts val="0"/>
              </a:spcBef>
              <a:spcAft>
                <a:spcPts val="0"/>
              </a:spcAft>
              <a:buNone/>
            </a:pPr>
            <a:r>
              <a:rPr lang="en-GB" sz="2800" b="1">
                <a:solidFill>
                  <a:schemeClr val="lt1"/>
                </a:solidFill>
                <a:latin typeface="Arial"/>
                <a:ea typeface="Arial"/>
                <a:cs typeface="Arial"/>
                <a:sym typeface="Arial"/>
              </a:rPr>
              <a:t>Sample_data &lt;- read.csv("sample_dat.csv") </a:t>
            </a:r>
            <a:r>
              <a:rPr lang="en-GB" sz="1800" b="1">
                <a:solidFill>
                  <a:srgbClr val="FFFF00"/>
                </a:solidFill>
                <a:latin typeface="Arial"/>
                <a:ea typeface="Arial"/>
                <a:cs typeface="Arial"/>
                <a:sym typeface="Arial"/>
              </a:rPr>
              <a:t># Bug 1: Typo in file name</a:t>
            </a:r>
            <a:endParaRPr/>
          </a:p>
          <a:p>
            <a:pPr marL="0" marR="0" lvl="0" indent="0" algn="l" rtl="0">
              <a:spcBef>
                <a:spcPts val="0"/>
              </a:spcBef>
              <a:spcAft>
                <a:spcPts val="0"/>
              </a:spcAft>
              <a:buNone/>
            </a:pPr>
            <a:endParaRPr sz="2800" b="1">
              <a:solidFill>
                <a:schemeClr val="lt1"/>
              </a:solidFill>
              <a:latin typeface="Arial"/>
              <a:ea typeface="Arial"/>
              <a:cs typeface="Arial"/>
              <a:sym typeface="Arial"/>
            </a:endParaRPr>
          </a:p>
          <a:p>
            <a:pPr marL="0" marR="0" lvl="0" indent="0" algn="l" rtl="0">
              <a:spcBef>
                <a:spcPts val="0"/>
              </a:spcBef>
              <a:spcAft>
                <a:spcPts val="0"/>
              </a:spcAft>
              <a:buNone/>
            </a:pPr>
            <a:r>
              <a:rPr lang="en-GB" sz="2800" b="1">
                <a:solidFill>
                  <a:schemeClr val="lt1"/>
                </a:solidFill>
                <a:latin typeface="Arial"/>
                <a:ea typeface="Arial"/>
                <a:cs typeface="Arial"/>
                <a:sym typeface="Arial"/>
              </a:rPr>
              <a:t># Calculate the average biomass</a:t>
            </a:r>
            <a:endParaRPr/>
          </a:p>
          <a:p>
            <a:pPr marL="0" marR="0" lvl="0" indent="0" algn="l" rtl="0">
              <a:spcBef>
                <a:spcPts val="0"/>
              </a:spcBef>
              <a:spcAft>
                <a:spcPts val="0"/>
              </a:spcAft>
              <a:buNone/>
            </a:pPr>
            <a:r>
              <a:rPr lang="en-GB" sz="2800" b="1">
                <a:solidFill>
                  <a:schemeClr val="lt1"/>
                </a:solidFill>
                <a:latin typeface="Arial"/>
                <a:ea typeface="Arial"/>
                <a:cs typeface="Arial"/>
                <a:sym typeface="Arial"/>
              </a:rPr>
              <a:t>mean_biomass &lt;- mean(Sample_data$biomas_g) </a:t>
            </a:r>
            <a:r>
              <a:rPr lang="en-GB" sz="1800" b="1">
                <a:solidFill>
                  <a:srgbClr val="FFFF00"/>
                </a:solidFill>
                <a:latin typeface="Arial"/>
                <a:ea typeface="Arial"/>
                <a:cs typeface="Arial"/>
                <a:sym typeface="Arial"/>
              </a:rPr>
              <a:t># Bug 3: Typo in column name</a:t>
            </a:r>
            <a:endParaRPr sz="2800" b="1">
              <a:solidFill>
                <a:srgbClr val="FFFF00"/>
              </a:solidFill>
              <a:latin typeface="Arial"/>
              <a:ea typeface="Arial"/>
              <a:cs typeface="Arial"/>
              <a:sym typeface="Arial"/>
            </a:endParaRPr>
          </a:p>
          <a:p>
            <a:pPr marL="0" marR="0" lvl="0" indent="0" algn="l" rtl="0">
              <a:spcBef>
                <a:spcPts val="0"/>
              </a:spcBef>
              <a:spcAft>
                <a:spcPts val="0"/>
              </a:spcAft>
              <a:buNone/>
            </a:pPr>
            <a:endParaRPr sz="2800" b="1">
              <a:solidFill>
                <a:schemeClr val="lt1"/>
              </a:solidFill>
              <a:latin typeface="Arial"/>
              <a:ea typeface="Arial"/>
              <a:cs typeface="Arial"/>
              <a:sym typeface="Arial"/>
            </a:endParaRPr>
          </a:p>
          <a:p>
            <a:pPr marL="0" marR="0" lvl="0" indent="0" algn="l" rtl="0">
              <a:spcBef>
                <a:spcPts val="0"/>
              </a:spcBef>
              <a:spcAft>
                <a:spcPts val="0"/>
              </a:spcAft>
              <a:buNone/>
            </a:pPr>
            <a:r>
              <a:rPr lang="en-GB" sz="2800" b="1">
                <a:solidFill>
                  <a:schemeClr val="lt1"/>
                </a:solidFill>
                <a:latin typeface="Arial"/>
                <a:ea typeface="Arial"/>
                <a:cs typeface="Arial"/>
                <a:sym typeface="Arial"/>
              </a:rPr>
              <a:t>prnt(mean_biomass) </a:t>
            </a:r>
            <a:r>
              <a:rPr lang="en-GB" sz="1800" b="1">
                <a:solidFill>
                  <a:srgbClr val="FFFF00"/>
                </a:solidFill>
                <a:latin typeface="Arial"/>
                <a:ea typeface="Arial"/>
                <a:cs typeface="Arial"/>
                <a:sym typeface="Arial"/>
              </a:rPr>
              <a:t># Bug 4: Typo in function name</a:t>
            </a:r>
            <a:endParaRPr/>
          </a:p>
          <a:p>
            <a:pPr marL="0" marR="0" lvl="0" indent="0" algn="l" rtl="0">
              <a:spcBef>
                <a:spcPts val="0"/>
              </a:spcBef>
              <a:spcAft>
                <a:spcPts val="0"/>
              </a:spcAft>
              <a:buNone/>
            </a:pPr>
            <a:endParaRPr sz="2800" b="1">
              <a:solidFill>
                <a:schemeClr val="lt1"/>
              </a:solidFill>
              <a:latin typeface="Arial"/>
              <a:ea typeface="Arial"/>
              <a:cs typeface="Arial"/>
              <a:sym typeface="Arial"/>
            </a:endParaRPr>
          </a:p>
          <a:p>
            <a:pPr marL="0" marR="0" lvl="0" indent="0" algn="l" rtl="0">
              <a:spcBef>
                <a:spcPts val="0"/>
              </a:spcBef>
              <a:spcAft>
                <a:spcPts val="0"/>
              </a:spcAft>
              <a:buNone/>
            </a:pPr>
            <a:endParaRPr sz="2800">
              <a:solidFill>
                <a:schemeClr val="lt1"/>
              </a:solidFill>
              <a:latin typeface="Arial"/>
              <a:ea typeface="Arial"/>
              <a:cs typeface="Arial"/>
              <a:sym typeface="Arial"/>
            </a:endParaRPr>
          </a:p>
        </p:txBody>
      </p:sp>
      <p:sp>
        <p:nvSpPr>
          <p:cNvPr id="1036" name="Google Shape;1036;p97"/>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14. </a:t>
            </a:r>
            <a:r>
              <a:rPr lang="en-GB" sz="5400" b="1">
                <a:solidFill>
                  <a:schemeClr val="lt1"/>
                </a:solidFill>
                <a:latin typeface="Arial"/>
                <a:ea typeface="Arial"/>
                <a:cs typeface="Arial"/>
                <a:sym typeface="Arial"/>
              </a:rPr>
              <a:t>The Expedition Repair Kit</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
        <p:nvSpPr>
          <p:cNvPr id="1037" name="Google Shape;1037;p97"/>
          <p:cNvSpPr/>
          <p:nvPr/>
        </p:nvSpPr>
        <p:spPr>
          <a:xfrm>
            <a:off x="5901720" y="2551835"/>
            <a:ext cx="1184880" cy="666751"/>
          </a:xfrm>
          <a:custGeom>
            <a:avLst/>
            <a:gdLst/>
            <a:ahLst/>
            <a:cxnLst/>
            <a:rect l="l" t="t" r="r" b="b"/>
            <a:pathLst>
              <a:path w="1184880" h="666751" extrusionOk="0">
                <a:moveTo>
                  <a:pt x="0" y="333376"/>
                </a:moveTo>
                <a:cubicBezTo>
                  <a:pt x="-49613" y="127265"/>
                  <a:pt x="248720" y="-3835"/>
                  <a:pt x="592440" y="0"/>
                </a:cubicBezTo>
                <a:cubicBezTo>
                  <a:pt x="929846" y="-9583"/>
                  <a:pt x="1172966" y="170367"/>
                  <a:pt x="1184880" y="333376"/>
                </a:cubicBezTo>
                <a:cubicBezTo>
                  <a:pt x="1178170" y="481413"/>
                  <a:pt x="924133" y="685476"/>
                  <a:pt x="592440" y="666752"/>
                </a:cubicBezTo>
                <a:cubicBezTo>
                  <a:pt x="274996" y="641745"/>
                  <a:pt x="-3536" y="510022"/>
                  <a:pt x="0" y="333376"/>
                </a:cubicBezTo>
                <a:close/>
              </a:path>
            </a:pathLst>
          </a:custGeom>
          <a:noFill/>
          <a:ln w="762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38" name="Google Shape;1038;p97"/>
          <p:cNvSpPr/>
          <p:nvPr/>
        </p:nvSpPr>
        <p:spPr>
          <a:xfrm>
            <a:off x="6638925" y="3764721"/>
            <a:ext cx="1971675" cy="666751"/>
          </a:xfrm>
          <a:custGeom>
            <a:avLst/>
            <a:gdLst/>
            <a:ahLst/>
            <a:cxnLst/>
            <a:rect l="l" t="t" r="r" b="b"/>
            <a:pathLst>
              <a:path w="1971675" h="666751" extrusionOk="0">
                <a:moveTo>
                  <a:pt x="0" y="333376"/>
                </a:moveTo>
                <a:cubicBezTo>
                  <a:pt x="-52202" y="126118"/>
                  <a:pt x="369961" y="-16574"/>
                  <a:pt x="985838" y="0"/>
                </a:cubicBezTo>
                <a:cubicBezTo>
                  <a:pt x="1540511" y="-9583"/>
                  <a:pt x="1959762" y="170367"/>
                  <a:pt x="1971676" y="333376"/>
                </a:cubicBezTo>
                <a:cubicBezTo>
                  <a:pt x="1957019" y="438688"/>
                  <a:pt x="1538599" y="701298"/>
                  <a:pt x="985838" y="666752"/>
                </a:cubicBezTo>
                <a:cubicBezTo>
                  <a:pt x="451127" y="641745"/>
                  <a:pt x="-3536" y="510022"/>
                  <a:pt x="0" y="333376"/>
                </a:cubicBezTo>
                <a:close/>
              </a:path>
            </a:pathLst>
          </a:custGeom>
          <a:noFill/>
          <a:ln w="762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39" name="Google Shape;1039;p97"/>
          <p:cNvSpPr/>
          <p:nvPr/>
        </p:nvSpPr>
        <p:spPr>
          <a:xfrm>
            <a:off x="114300" y="4656823"/>
            <a:ext cx="904875" cy="666751"/>
          </a:xfrm>
          <a:custGeom>
            <a:avLst/>
            <a:gdLst/>
            <a:ahLst/>
            <a:cxnLst/>
            <a:rect l="l" t="t" r="r" b="b"/>
            <a:pathLst>
              <a:path w="904875" h="666751" extrusionOk="0">
                <a:moveTo>
                  <a:pt x="0" y="333376"/>
                </a:moveTo>
                <a:cubicBezTo>
                  <a:pt x="-3988" y="147490"/>
                  <a:pt x="159641" y="-9962"/>
                  <a:pt x="452438" y="0"/>
                </a:cubicBezTo>
                <a:cubicBezTo>
                  <a:pt x="712523" y="-9583"/>
                  <a:pt x="892962" y="170367"/>
                  <a:pt x="904876" y="333376"/>
                </a:cubicBezTo>
                <a:cubicBezTo>
                  <a:pt x="902133" y="502745"/>
                  <a:pt x="711322" y="704262"/>
                  <a:pt x="452438" y="666752"/>
                </a:cubicBezTo>
                <a:cubicBezTo>
                  <a:pt x="212315" y="641745"/>
                  <a:pt x="-3536" y="510022"/>
                  <a:pt x="0" y="333376"/>
                </a:cubicBezTo>
                <a:close/>
              </a:path>
            </a:pathLst>
          </a:custGeom>
          <a:noFill/>
          <a:ln w="76200" cap="flat" cmpd="sng">
            <a:solidFill>
              <a:srgbClr val="C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7"/>
                                        </p:tgtEl>
                                        <p:attrNameLst>
                                          <p:attrName>style.visibility</p:attrName>
                                        </p:attrNameLst>
                                      </p:cBhvr>
                                      <p:to>
                                        <p:strVal val="visible"/>
                                      </p:to>
                                    </p:set>
                                    <p:animEffect transition="in" filter="fade">
                                      <p:cBhvr>
                                        <p:cTn id="7" dur="2000"/>
                                        <p:tgtEl>
                                          <p:spTgt spid="10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8"/>
                                        </p:tgtEl>
                                        <p:attrNameLst>
                                          <p:attrName>style.visibility</p:attrName>
                                        </p:attrNameLst>
                                      </p:cBhvr>
                                      <p:to>
                                        <p:strVal val="visible"/>
                                      </p:to>
                                    </p:set>
                                    <p:animEffect transition="in" filter="fade">
                                      <p:cBhvr>
                                        <p:cTn id="12" dur="2000"/>
                                        <p:tgtEl>
                                          <p:spTgt spid="10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39"/>
                                        </p:tgtEl>
                                        <p:attrNameLst>
                                          <p:attrName>style.visibility</p:attrName>
                                        </p:attrNameLst>
                                      </p:cBhvr>
                                      <p:to>
                                        <p:strVal val="visible"/>
                                      </p:to>
                                    </p:set>
                                    <p:animEffect transition="in" filter="fade">
                                      <p:cBhvr>
                                        <p:cTn id="17" dur="2000"/>
                                        <p:tgtEl>
                                          <p:spTgt spid="1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043"/>
        <p:cNvGrpSpPr/>
        <p:nvPr/>
      </p:nvGrpSpPr>
      <p:grpSpPr>
        <a:xfrm>
          <a:off x="0" y="0"/>
          <a:ext cx="0" cy="0"/>
          <a:chOff x="0" y="0"/>
          <a:chExt cx="0" cy="0"/>
        </a:xfrm>
      </p:grpSpPr>
      <p:pic>
        <p:nvPicPr>
          <p:cNvPr id="1044" name="Google Shape;1044;p98"/>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1045" name="Google Shape;1045;p98"/>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00B0F0"/>
                </a:solidFill>
                <a:latin typeface="Arial"/>
                <a:ea typeface="Arial"/>
                <a:cs typeface="Arial"/>
                <a:sym typeface="Arial"/>
              </a:rPr>
              <a:t>Discussion Time!</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1046" name="Google Shape;1046;p98"/>
          <p:cNvSpPr/>
          <p:nvPr/>
        </p:nvSpPr>
        <p:spPr>
          <a:xfrm>
            <a:off x="263662" y="2147327"/>
            <a:ext cx="11886256"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1">
                <a:solidFill>
                  <a:schemeClr val="lt1"/>
                </a:solidFill>
                <a:latin typeface="Arial"/>
                <a:ea typeface="Arial"/>
                <a:cs typeface="Arial"/>
                <a:sym typeface="Arial"/>
              </a:rPr>
              <a:t>What was the first thing you looked at when the code failed?</a:t>
            </a:r>
            <a:endParaRPr sz="32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p:txBody>
      </p:sp>
      <p:pic>
        <p:nvPicPr>
          <p:cNvPr id="1047" name="Google Shape;1047;p98" descr="Teacher with solid fill"/>
          <p:cNvPicPr preferRelativeResize="0"/>
          <p:nvPr/>
        </p:nvPicPr>
        <p:blipFill rotWithShape="1">
          <a:blip r:embed="rId4">
            <a:alphaModFix/>
          </a:blip>
          <a:srcRect/>
          <a:stretch/>
        </p:blipFill>
        <p:spPr>
          <a:xfrm>
            <a:off x="10986639" y="5786631"/>
            <a:ext cx="1060218" cy="1060218"/>
          </a:xfrm>
          <a:prstGeom prst="rect">
            <a:avLst/>
          </a:prstGeom>
          <a:noFill/>
          <a:ln>
            <a:noFill/>
          </a:ln>
        </p:spPr>
      </p:pic>
      <p:sp>
        <p:nvSpPr>
          <p:cNvPr id="1048" name="Google Shape;1048;p98"/>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14. </a:t>
            </a:r>
            <a:r>
              <a:rPr lang="en-GB" sz="5400" b="1">
                <a:solidFill>
                  <a:schemeClr val="lt1"/>
                </a:solidFill>
                <a:latin typeface="Arial"/>
                <a:ea typeface="Arial"/>
                <a:cs typeface="Arial"/>
                <a:sym typeface="Arial"/>
              </a:rPr>
              <a:t>The Expedition Repair Kit</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
        <p:nvSpPr>
          <p:cNvPr id="1049" name="Google Shape;1049;p98"/>
          <p:cNvSpPr txBox="1"/>
          <p:nvPr/>
        </p:nvSpPr>
        <p:spPr>
          <a:xfrm>
            <a:off x="1443818" y="2984006"/>
            <a:ext cx="107061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600" b="1" u="sng">
                <a:solidFill>
                  <a:schemeClr val="dk1"/>
                </a:solidFill>
                <a:highlight>
                  <a:srgbClr val="FF0000"/>
                </a:highlight>
                <a:latin typeface="Arial"/>
                <a:ea typeface="Arial"/>
                <a:cs typeface="Arial"/>
                <a:sym typeface="Arial"/>
              </a:rPr>
              <a:t>The red error is your friend, not your enemy!</a:t>
            </a:r>
            <a:endParaRPr sz="3600">
              <a:solidFill>
                <a:schemeClr val="dk1"/>
              </a:solidFill>
              <a:highlight>
                <a:srgbClr val="FF0000"/>
              </a:highlight>
              <a:latin typeface="Calibri"/>
              <a:ea typeface="Calibri"/>
              <a:cs typeface="Calibri"/>
              <a:sym typeface="Calibri"/>
            </a:endParaRPr>
          </a:p>
        </p:txBody>
      </p:sp>
      <p:pic>
        <p:nvPicPr>
          <p:cNvPr id="1050" name="Google Shape;1050;p98"/>
          <p:cNvPicPr preferRelativeResize="0"/>
          <p:nvPr/>
        </p:nvPicPr>
        <p:blipFill rotWithShape="1">
          <a:blip r:embed="rId5">
            <a:alphaModFix/>
          </a:blip>
          <a:srcRect/>
          <a:stretch/>
        </p:blipFill>
        <p:spPr>
          <a:xfrm>
            <a:off x="7874001" y="3393151"/>
            <a:ext cx="2954796" cy="3464850"/>
          </a:xfrm>
          <a:prstGeom prst="rect">
            <a:avLst/>
          </a:prstGeom>
          <a:noFill/>
          <a:ln>
            <a:noFill/>
          </a:ln>
        </p:spPr>
      </p:pic>
      <p:sp>
        <p:nvSpPr>
          <p:cNvPr id="1051" name="Google Shape;1051;p98"/>
          <p:cNvSpPr txBox="1"/>
          <p:nvPr/>
        </p:nvSpPr>
        <p:spPr>
          <a:xfrm>
            <a:off x="935764" y="4567854"/>
            <a:ext cx="7302500"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a:solidFill>
                  <a:schemeClr val="lt1"/>
                </a:solidFill>
                <a:highlight>
                  <a:srgbClr val="FF0000"/>
                </a:highlight>
                <a:latin typeface="Calibri"/>
                <a:ea typeface="Calibri"/>
                <a:cs typeface="Calibri"/>
                <a:sym typeface="Calibri"/>
              </a:rPr>
              <a:t>Pro-tip:</a:t>
            </a:r>
            <a:r>
              <a:rPr lang="en-GB" sz="4000" b="1">
                <a:solidFill>
                  <a:schemeClr val="lt1"/>
                </a:solidFill>
                <a:latin typeface="Calibri"/>
                <a:ea typeface="Calibri"/>
                <a:cs typeface="Calibri"/>
                <a:sym typeface="Calibri"/>
              </a:rPr>
              <a:t> </a:t>
            </a:r>
            <a:r>
              <a:rPr lang="en-GB" sz="4000">
                <a:solidFill>
                  <a:schemeClr val="lt1"/>
                </a:solidFill>
                <a:latin typeface="Calibri"/>
                <a:ea typeface="Calibri"/>
                <a:cs typeface="Calibri"/>
                <a:sym typeface="Calibri"/>
              </a:rPr>
              <a:t>When stuck, explain your code, line-by-line to </a:t>
            </a:r>
            <a:r>
              <a:rPr lang="en-GB" sz="4000" b="1">
                <a:solidFill>
                  <a:srgbClr val="FFFF00"/>
                </a:solidFill>
                <a:latin typeface="Calibri"/>
                <a:ea typeface="Calibri"/>
                <a:cs typeface="Calibri"/>
                <a:sym typeface="Calibri"/>
              </a:rPr>
              <a:t>Duckie</a:t>
            </a:r>
            <a:r>
              <a:rPr lang="en-GB" sz="4000">
                <a:solidFill>
                  <a:schemeClr val="lt1"/>
                </a:solidFill>
                <a:latin typeface="Calibri"/>
                <a:ea typeface="Calibri"/>
                <a:cs typeface="Calibri"/>
                <a:sym typeface="Calibri"/>
              </a:rPr>
              <a:t>.</a:t>
            </a:r>
            <a:endParaRPr/>
          </a:p>
        </p:txBody>
      </p:sp>
      <p:pic>
        <p:nvPicPr>
          <p:cNvPr id="1052" name="Google Shape;1052;p98"/>
          <p:cNvPicPr preferRelativeResize="0"/>
          <p:nvPr/>
        </p:nvPicPr>
        <p:blipFill rotWithShape="1">
          <a:blip r:embed="rId6">
            <a:alphaModFix/>
          </a:blip>
          <a:srcRect/>
          <a:stretch/>
        </p:blipFill>
        <p:spPr>
          <a:xfrm>
            <a:off x="11043231" y="153498"/>
            <a:ext cx="881001" cy="98565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46">
                                            <p:txEl>
                                              <p:pRg st="0" end="0"/>
                                            </p:txEl>
                                          </p:spTgt>
                                        </p:tgtEl>
                                        <p:attrNameLst>
                                          <p:attrName>style.visibility</p:attrName>
                                        </p:attrNameLst>
                                      </p:cBhvr>
                                      <p:to>
                                        <p:strVal val="visible"/>
                                      </p:to>
                                    </p:set>
                                    <p:animEffect transition="in" filter="fade">
                                      <p:cBhvr>
                                        <p:cTn id="7" dur="500"/>
                                        <p:tgtEl>
                                          <p:spTgt spid="10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46">
                                            <p:txEl>
                                              <p:pRg st="1" end="1"/>
                                            </p:txEl>
                                          </p:spTgt>
                                        </p:tgtEl>
                                        <p:attrNameLst>
                                          <p:attrName>style.visibility</p:attrName>
                                        </p:attrNameLst>
                                      </p:cBhvr>
                                      <p:to>
                                        <p:strVal val="visible"/>
                                      </p:to>
                                    </p:set>
                                    <p:animEffect transition="in" filter="fade">
                                      <p:cBhvr>
                                        <p:cTn id="12" dur="500"/>
                                        <p:tgtEl>
                                          <p:spTgt spid="10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056"/>
        <p:cNvGrpSpPr/>
        <p:nvPr/>
      </p:nvGrpSpPr>
      <p:grpSpPr>
        <a:xfrm>
          <a:off x="0" y="0"/>
          <a:ext cx="0" cy="0"/>
          <a:chOff x="0" y="0"/>
          <a:chExt cx="0" cy="0"/>
        </a:xfrm>
      </p:grpSpPr>
      <p:pic>
        <p:nvPicPr>
          <p:cNvPr id="1057" name="Google Shape;1057;p99"/>
          <p:cNvPicPr preferRelativeResize="0"/>
          <p:nvPr/>
        </p:nvPicPr>
        <p:blipFill rotWithShape="1">
          <a:blip r:embed="rId3">
            <a:alphaModFix/>
          </a:blip>
          <a:srcRect r="56463"/>
          <a:stretch/>
        </p:blipFill>
        <p:spPr>
          <a:xfrm flipH="1">
            <a:off x="0" y="-29190"/>
            <a:ext cx="12204700" cy="6858000"/>
          </a:xfrm>
          <a:prstGeom prst="rect">
            <a:avLst/>
          </a:prstGeom>
          <a:noFill/>
          <a:ln>
            <a:noFill/>
          </a:ln>
        </p:spPr>
      </p:pic>
      <p:sp>
        <p:nvSpPr>
          <p:cNvPr id="1058" name="Google Shape;1058;p99"/>
          <p:cNvSpPr/>
          <p:nvPr/>
        </p:nvSpPr>
        <p:spPr>
          <a:xfrm>
            <a:off x="318444" y="1255519"/>
            <a:ext cx="11368389" cy="1631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GB" sz="4000" b="1">
                <a:solidFill>
                  <a:srgbClr val="92D050"/>
                </a:solidFill>
                <a:latin typeface="Arial"/>
                <a:ea typeface="Arial"/>
                <a:cs typeface="Arial"/>
                <a:sym typeface="Arial"/>
              </a:rPr>
              <a:t>Wrap-up</a:t>
            </a:r>
            <a:r>
              <a:rPr lang="en-GB" sz="4000" b="1">
                <a:solidFill>
                  <a:schemeClr val="lt1"/>
                </a:solidFill>
                <a:latin typeface="Arial"/>
                <a:ea typeface="Arial"/>
                <a:cs typeface="Arial"/>
                <a:sym typeface="Arial"/>
              </a:rPr>
              <a:t> </a:t>
            </a:r>
            <a:endParaRPr/>
          </a:p>
          <a:p>
            <a:pPr marL="0" marR="0" lvl="0" indent="0" algn="just" rtl="0">
              <a:spcBef>
                <a:spcPts val="2400"/>
              </a:spcBef>
              <a:spcAft>
                <a:spcPts val="0"/>
              </a:spcAft>
              <a:buNone/>
            </a:pPr>
            <a:endParaRPr sz="4000">
              <a:solidFill>
                <a:schemeClr val="lt1"/>
              </a:solidFill>
              <a:latin typeface="Arial"/>
              <a:ea typeface="Arial"/>
              <a:cs typeface="Arial"/>
              <a:sym typeface="Arial"/>
            </a:endParaRPr>
          </a:p>
        </p:txBody>
      </p:sp>
      <p:sp>
        <p:nvSpPr>
          <p:cNvPr id="1059" name="Google Shape;1059;p99"/>
          <p:cNvSpPr/>
          <p:nvPr/>
        </p:nvSpPr>
        <p:spPr>
          <a:xfrm>
            <a:off x="318444" y="2071127"/>
            <a:ext cx="11728413" cy="243143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endParaRPr sz="3200" b="1">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GB" sz="3200" b="1">
                <a:solidFill>
                  <a:srgbClr val="FFFF00"/>
                </a:solidFill>
                <a:latin typeface="Arial"/>
                <a:ea typeface="Arial"/>
                <a:cs typeface="Arial"/>
                <a:sym typeface="Arial"/>
              </a:rPr>
              <a:t>Debugging: </a:t>
            </a:r>
            <a:r>
              <a:rPr lang="en-GB" sz="3200" b="1">
                <a:solidFill>
                  <a:schemeClr val="lt1"/>
                </a:solidFill>
                <a:latin typeface="Arial"/>
                <a:ea typeface="Arial"/>
                <a:cs typeface="Arial"/>
                <a:sym typeface="Arial"/>
              </a:rPr>
              <a:t>All programmers, from beginner to expert, spend most of their time debugging. Getting good at it is what makes you a competent, resilient researcher.</a:t>
            </a:r>
            <a:endParaRPr sz="32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endParaRPr sz="2400">
              <a:solidFill>
                <a:schemeClr val="lt1"/>
              </a:solidFill>
              <a:latin typeface="Arial"/>
              <a:ea typeface="Arial"/>
              <a:cs typeface="Arial"/>
              <a:sym typeface="Arial"/>
            </a:endParaRPr>
          </a:p>
        </p:txBody>
      </p:sp>
      <p:pic>
        <p:nvPicPr>
          <p:cNvPr id="1060" name="Google Shape;1060;p99" descr="Teacher with solid fill"/>
          <p:cNvPicPr preferRelativeResize="0"/>
          <p:nvPr/>
        </p:nvPicPr>
        <p:blipFill rotWithShape="1">
          <a:blip r:embed="rId4">
            <a:alphaModFix/>
          </a:blip>
          <a:srcRect/>
          <a:stretch/>
        </p:blipFill>
        <p:spPr>
          <a:xfrm>
            <a:off x="10986639" y="5786631"/>
            <a:ext cx="1060218" cy="1060218"/>
          </a:xfrm>
          <a:prstGeom prst="rect">
            <a:avLst/>
          </a:prstGeom>
          <a:noFill/>
          <a:ln>
            <a:noFill/>
          </a:ln>
        </p:spPr>
      </p:pic>
      <p:sp>
        <p:nvSpPr>
          <p:cNvPr id="1061" name="Google Shape;1061;p99"/>
          <p:cNvSpPr txBox="1"/>
          <p:nvPr/>
        </p:nvSpPr>
        <p:spPr>
          <a:xfrm>
            <a:off x="263662" y="139315"/>
            <a:ext cx="11572738" cy="1728487"/>
          </a:xfrm>
          <a:prstGeom prst="rect">
            <a:avLst/>
          </a:prstGeom>
          <a:noFill/>
          <a:ln>
            <a:noFill/>
          </a:ln>
        </p:spPr>
        <p:txBody>
          <a:bodyPr spcFirstLastPara="1" wrap="square" lIns="91425" tIns="45700" rIns="91425" bIns="45700" anchor="t" anchorCtr="0">
            <a:spAutoFit/>
          </a:bodyPr>
          <a:lstStyle/>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14. </a:t>
            </a:r>
            <a:r>
              <a:rPr lang="en-GB" sz="5400" b="1">
                <a:solidFill>
                  <a:schemeClr val="lt1"/>
                </a:solidFill>
                <a:latin typeface="Arial"/>
                <a:ea typeface="Arial"/>
                <a:cs typeface="Arial"/>
                <a:sym typeface="Arial"/>
              </a:rPr>
              <a:t>The Expedition Repair Kit</a:t>
            </a:r>
            <a:endParaRPr sz="5400" b="1">
              <a:solidFill>
                <a:schemeClr val="lt1"/>
              </a:solidFill>
              <a:latin typeface="Arial"/>
              <a:ea typeface="Arial"/>
              <a:cs typeface="Arial"/>
              <a:sym typeface="Arial"/>
            </a:endParaRPr>
          </a:p>
          <a:p>
            <a:pPr marL="0" marR="0" lvl="0" indent="0" algn="l" rtl="0">
              <a:lnSpc>
                <a:spcPct val="120370"/>
              </a:lnSpc>
              <a:spcBef>
                <a:spcPts val="0"/>
              </a:spcBef>
              <a:spcAft>
                <a:spcPts val="0"/>
              </a:spcAft>
              <a:buNone/>
            </a:pPr>
            <a:r>
              <a:rPr lang="en-GB" sz="5400" b="1" i="0" u="none" strike="noStrike" cap="none">
                <a:solidFill>
                  <a:srgbClr val="FFFFFF"/>
                </a:solidFill>
                <a:latin typeface="Arial"/>
                <a:ea typeface="Arial"/>
                <a:cs typeface="Arial"/>
                <a:sym typeface="Arial"/>
              </a:rPr>
              <a:t> </a:t>
            </a:r>
            <a:endParaRPr sz="1600">
              <a:solidFill>
                <a:schemeClr val="dk1"/>
              </a:solidFill>
              <a:latin typeface="Calibri"/>
              <a:ea typeface="Calibri"/>
              <a:cs typeface="Calibri"/>
              <a:sym typeface="Calibri"/>
            </a:endParaRPr>
          </a:p>
        </p:txBody>
      </p:sp>
      <p:sp>
        <p:nvSpPr>
          <p:cNvPr id="1062" name="Google Shape;1062;p99"/>
          <p:cNvSpPr txBox="1"/>
          <p:nvPr/>
        </p:nvSpPr>
        <p:spPr>
          <a:xfrm>
            <a:off x="1340757" y="4696189"/>
            <a:ext cx="107061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600" b="1" u="sng">
                <a:solidFill>
                  <a:schemeClr val="dk1"/>
                </a:solidFill>
                <a:highlight>
                  <a:srgbClr val="FF0000"/>
                </a:highlight>
                <a:latin typeface="Arial"/>
                <a:ea typeface="Arial"/>
                <a:cs typeface="Arial"/>
                <a:sym typeface="Arial"/>
              </a:rPr>
              <a:t>The red error is your friend, not your enemy!</a:t>
            </a:r>
            <a:endParaRPr sz="3600">
              <a:solidFill>
                <a:schemeClr val="dk1"/>
              </a:solidFill>
              <a:highlight>
                <a:srgbClr val="FF0000"/>
              </a:highlight>
              <a:latin typeface="Calibri"/>
              <a:ea typeface="Calibri"/>
              <a:cs typeface="Calibri"/>
              <a:sym typeface="Calibri"/>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pic>
        <p:nvPicPr>
          <p:cNvPr id="472" name="Google Shape;472;p43"/>
          <p:cNvPicPr preferRelativeResize="0"/>
          <p:nvPr/>
        </p:nvPicPr>
        <p:blipFill rotWithShape="1">
          <a:blip r:embed="rId3">
            <a:alphaModFix/>
          </a:blip>
          <a:srcRect r="56463"/>
          <a:stretch/>
        </p:blipFill>
        <p:spPr>
          <a:xfrm flipH="1">
            <a:off x="-12702" y="0"/>
            <a:ext cx="12204702" cy="6857999"/>
          </a:xfrm>
          <a:prstGeom prst="rect">
            <a:avLst/>
          </a:prstGeom>
          <a:noFill/>
          <a:ln>
            <a:noFill/>
          </a:ln>
        </p:spPr>
      </p:pic>
      <p:sp>
        <p:nvSpPr>
          <p:cNvPr id="473" name="Google Shape;473;p43"/>
          <p:cNvSpPr/>
          <p:nvPr/>
        </p:nvSpPr>
        <p:spPr>
          <a:xfrm>
            <a:off x="4001231" y="-141625"/>
            <a:ext cx="3419526" cy="644791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de-DE" sz="41300" b="1" i="0" u="none" strike="noStrike" cap="none">
                <a:solidFill>
                  <a:schemeClr val="accent5"/>
                </a:solidFill>
                <a:latin typeface="Arial"/>
                <a:ea typeface="Arial"/>
                <a:cs typeface="Arial"/>
                <a:sym typeface="Arial"/>
              </a:rPr>
              <a:t>?</a:t>
            </a:r>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APP_VERSION" val="1.17.0.6602"/>
  <p:tag name="SLIDO_PRESENTATION_ID" val="b051aacc-daaa-47c0-b18d-5804d008bb06"/>
  <p:tag name="SLIDO_EVENT_UUID" val="0d1e17e0-2ed2-4d57-979c-3a1d5a2c8c77"/>
  <p:tag name="SLIDO_EVENT_SECTION_UUID" val="e4961127-7c2a-4f92-ad36-4a6ed1e0a338"/>
</p:tagLst>
</file>

<file path=ppt/theme/theme1.xml><?xml version="1.0" encoding="utf-8"?>
<a:theme xmlns:a="http://schemas.openxmlformats.org/drawingml/2006/main" name="Office">
  <a:themeElements>
    <a:clrScheme name="Benutzerdefiniert 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92D050"/>
      </a:hlink>
      <a:folHlink>
        <a:srgbClr val="92D05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579</TotalTime>
  <Words>6168</Words>
  <Application>Microsoft Office PowerPoint</Application>
  <PresentationFormat>Widescreen</PresentationFormat>
  <Paragraphs>824</Paragraphs>
  <Slides>102</Slides>
  <Notes>102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102</vt:i4>
      </vt:variant>
    </vt:vector>
  </HeadingPairs>
  <TitlesOfParts>
    <vt:vector size="110" baseType="lpstr">
      <vt:lpstr>Arial</vt:lpstr>
      <vt:lpstr>Bad Script</vt:lpstr>
      <vt:lpstr>Open Sans</vt:lpstr>
      <vt:lpstr>Courier New</vt:lpstr>
      <vt:lpstr>Calibri</vt:lpstr>
      <vt:lpstr>Cascadia Code</vt:lpstr>
      <vt:lpstr>Century</vt:lpstr>
      <vt:lpstr>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Tati Micheletti</cp:lastModifiedBy>
  <cp:revision>15</cp:revision>
  <dcterms:created xsi:type="dcterms:W3CDTF">2025-06-16T10:21:15Z</dcterms:created>
  <dcterms:modified xsi:type="dcterms:W3CDTF">2025-07-01T13:15:35Z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32A7B5BAE883A48CAEEE4F6844C5DB24_42</vt:lpwstr>
  </property>
  <property fmtid="{D5CDD505-2E9C-101B-9397-08002B2CF9AE}" pid="3" name="KSOProductBuildVer">
    <vt:lpwstr>1033-6.13.1.8710</vt:lpwstr>
  </property>
</Properties>
</file>