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9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8" r:id="rId22"/>
    <p:sldId id="280" r:id="rId23"/>
    <p:sldId id="277" r:id="rId24"/>
  </p:sldIdLst>
  <p:sldSz cx="12192000" cy="6858000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onsolas" panose="020B0609020204030204" pitchFamily="49" charset="0"/>
      <p:regular r:id="rId30"/>
      <p:bold r:id="rId31"/>
      <p:italic r:id="rId32"/>
      <p:boldItalic r:id="rId33"/>
    </p:embeddedFont>
    <p:embeddedFont>
      <p:font typeface="Open Sans" panose="020B0606030504020204" pitchFamily="34" charset="0"/>
      <p:regular r:id="rId34"/>
      <p:bold r:id="rId35"/>
      <p:italic r:id="rId36"/>
      <p:boldItalic r:id="rId37"/>
    </p:embeddedFont>
    <p:embeddedFont>
      <p:font typeface="Roboto Mono" panose="020B0604020202020204" charset="0"/>
      <p:regular r:id="rId38"/>
      <p:bold r:id="rId39"/>
      <p:italic r:id="rId40"/>
      <p:boldItalic r:id="rId4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2" roundtripDataSignature="AMtx7midRaOp+V+WR+5ZOGS9wuT7Hdenh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342" y="45"/>
      </p:cViewPr>
      <p:guideLst>
        <p:guide orient="horz" pos="214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5" name="Google Shape;15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483253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5" name="Google Shape;18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7232ecbbc9_0_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3" name="Google Shape;193;g37232ecbbc9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7232ecbbc9_0_5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1" name="Google Shape;201;g37232ecbbc9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8" name="Google Shape;20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7232ecbbc9_0_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6" name="Google Shape;216;g37232ecbbc9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37232ecbbc9_0_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4" name="Google Shape;224;g37232ecbbc9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7232ecbbc9_0_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2" name="Google Shape;232;g37232ecbbc9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9" name="Google Shape;23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7232ecbbc9_0_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>
                <a:latin typeface="Arial"/>
                <a:ea typeface="Arial"/>
                <a:cs typeface="Arial"/>
                <a:sym typeface="Arial"/>
              </a:rPr>
              <a:t>💡 Hint:</a:t>
            </a: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Watch out for typos in object names.</a:t>
            </a:r>
            <a:br>
              <a:rPr lang="en-US" sz="1100">
                <a:latin typeface="Arial"/>
                <a:ea typeface="Arial"/>
                <a:cs typeface="Arial"/>
                <a:sym typeface="Arial"/>
              </a:rPr>
            </a:b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Use </a:t>
            </a:r>
            <a:r>
              <a:rPr lang="en-US" sz="1100">
                <a:latin typeface="Roboto Mono"/>
                <a:ea typeface="Roboto Mono"/>
                <a:cs typeface="Roboto Mono"/>
                <a:sym typeface="Roboto Mono"/>
              </a:rPr>
              <a:t>str(tree_data)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en-US" sz="1100">
                <a:latin typeface="Roboto Mono"/>
                <a:ea typeface="Roboto Mono"/>
                <a:cs typeface="Roboto Mono"/>
                <a:sym typeface="Roboto Mono"/>
              </a:rPr>
              <a:t>head(tree_data)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 to inspect the data.</a:t>
            </a:r>
            <a:br>
              <a:rPr lang="en-US" sz="1100">
                <a:latin typeface="Arial"/>
                <a:ea typeface="Arial"/>
                <a:cs typeface="Arial"/>
                <a:sym typeface="Arial"/>
              </a:rPr>
            </a:b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>
                <a:latin typeface="Arial"/>
                <a:ea typeface="Arial"/>
                <a:cs typeface="Arial"/>
                <a:sym typeface="Arial"/>
              </a:rPr>
              <a:t>🧪 Learning Outcome:</a:t>
            </a: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8" name="Google Shape;248;g37232ecbbc9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37232ecbbc9_0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300" b="1">
                <a:latin typeface="Arial"/>
                <a:ea typeface="Arial"/>
                <a:cs typeface="Arial"/>
                <a:sym typeface="Arial"/>
              </a:rPr>
              <a:t>💡 Hint:</a:t>
            </a: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300" b="1">
                <a:latin typeface="Arial"/>
                <a:ea typeface="Arial"/>
                <a:cs typeface="Arial"/>
                <a:sym typeface="Arial"/>
              </a:rPr>
              <a:t>Check which object you're trying to summarize in table().</a:t>
            </a: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300" b="1">
                <a:latin typeface="Arial"/>
                <a:ea typeface="Arial"/>
                <a:cs typeface="Arial"/>
                <a:sym typeface="Arial"/>
              </a:rPr>
              <a:t>Watch out for missing brackets.</a:t>
            </a: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300" b="1">
                <a:latin typeface="Arial"/>
                <a:ea typeface="Arial"/>
                <a:cs typeface="Arial"/>
                <a:sym typeface="Arial"/>
              </a:rPr>
              <a:t>🧪 Learning Outcome:</a:t>
            </a: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300" b="1">
                <a:latin typeface="Arial"/>
                <a:ea typeface="Arial"/>
                <a:cs typeface="Arial"/>
                <a:sym typeface="Arial"/>
              </a:rPr>
              <a:t>Function writing, conditional logic, use of sapply(), and group summarization with dplyr.</a:t>
            </a: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3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g37232ecbbc9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9" name="Google Shape;23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002679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9" name="Google Shape;23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302161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1" name="Google Shape;27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6" name="Google Shape;11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2" name="Google Shape;13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9" name="Google Shape;13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7" name="Google Shape;14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5" name="Google Shape;15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4" name="Google Shape;24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"/>
          <p:cNvGrpSpPr/>
          <p:nvPr/>
        </p:nvGrpSpPr>
        <p:grpSpPr>
          <a:xfrm>
            <a:off x="-12700" y="0"/>
            <a:ext cx="12204699" cy="6858000"/>
            <a:chOff x="-12700" y="0"/>
            <a:chExt cx="12204699" cy="6858000"/>
          </a:xfrm>
        </p:grpSpPr>
        <p:pic>
          <p:nvPicPr>
            <p:cNvPr id="85" name="Google Shape;85;p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855342" y="0"/>
              <a:ext cx="9336657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" name="Google Shape;86;p1"/>
            <p:cNvPicPr preferRelativeResize="0"/>
            <p:nvPr/>
          </p:nvPicPr>
          <p:blipFill rotWithShape="1">
            <a:blip r:embed="rId3">
              <a:alphaModFix/>
            </a:blip>
            <a:srcRect r="56463"/>
            <a:stretch/>
          </p:blipFill>
          <p:spPr>
            <a:xfrm flipH="1">
              <a:off x="-12700" y="0"/>
              <a:ext cx="2868042" cy="6858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7" name="Google Shape;87;p1"/>
          <p:cNvSpPr/>
          <p:nvPr/>
        </p:nvSpPr>
        <p:spPr>
          <a:xfrm>
            <a:off x="-12700" y="0"/>
            <a:ext cx="8209472" cy="2185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Hybrid Learn-to-Learn Course on Scientific Programming and Workflow Management</a:t>
            </a:r>
            <a:endParaRPr sz="4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"/>
          <p:cNvSpPr/>
          <p:nvPr/>
        </p:nvSpPr>
        <p:spPr>
          <a:xfrm>
            <a:off x="2256346" y="2090100"/>
            <a:ext cx="3228149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US" sz="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800" b="1" i="1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Tatiane Micheletti, Chris Wudel, Otis Senalor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" name="Google Shape;8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32954" y="2243875"/>
            <a:ext cx="2068308" cy="595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1990" y="2243875"/>
            <a:ext cx="2054356" cy="59740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1" name="Google Shape;91;p1"/>
          <p:cNvGrpSpPr/>
          <p:nvPr/>
        </p:nvGrpSpPr>
        <p:grpSpPr>
          <a:xfrm>
            <a:off x="35020" y="3472361"/>
            <a:ext cx="7670800" cy="2098491"/>
            <a:chOff x="-12699" y="3251200"/>
            <a:chExt cx="8097207" cy="2276291"/>
          </a:xfrm>
        </p:grpSpPr>
        <p:pic>
          <p:nvPicPr>
            <p:cNvPr id="92" name="Google Shape;92;p1"/>
            <p:cNvPicPr preferRelativeResize="0"/>
            <p:nvPr/>
          </p:nvPicPr>
          <p:blipFill rotWithShape="1">
            <a:blip r:embed="rId6">
              <a:alphaModFix/>
            </a:blip>
            <a:srcRect b="18350"/>
            <a:stretch/>
          </p:blipFill>
          <p:spPr>
            <a:xfrm>
              <a:off x="-12699" y="3251200"/>
              <a:ext cx="8097207" cy="22762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" name="Google Shape;93;p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404050" y="4108576"/>
              <a:ext cx="2466399" cy="5439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9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-1270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9"/>
          <p:cNvSpPr/>
          <p:nvPr/>
        </p:nvSpPr>
        <p:spPr>
          <a:xfrm>
            <a:off x="495504" y="1446699"/>
            <a:ext cx="11368389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0" u="none" strike="noStrike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Hardest </a:t>
            </a:r>
            <a:r>
              <a:rPr lang="en-US" sz="4000" b="0" i="0" u="none" strike="noStrike" cap="none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4000" b="0" i="0" u="none" strike="noStrike" cap="none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Manageable</a:t>
            </a:r>
            <a:r>
              <a:rPr lang="en-US" sz="4000" b="0" i="0" u="none" strike="noStrike" cap="none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4000" b="0" i="0" u="none" strike="noStrike" cap="none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Arial"/>
              </a:rPr>
              <a:t>Easiest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9" name="Google Shape;159;p9"/>
          <p:cNvSpPr txBox="1"/>
          <p:nvPr/>
        </p:nvSpPr>
        <p:spPr>
          <a:xfrm>
            <a:off x="384175" y="162624"/>
            <a:ext cx="11591048" cy="1319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4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Problem-Solving Methods</a:t>
            </a:r>
            <a:endParaRPr sz="5400" b="1" i="0" u="none" strike="noStrike" cap="none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9"/>
          <p:cNvSpPr/>
          <p:nvPr/>
        </p:nvSpPr>
        <p:spPr>
          <a:xfrm>
            <a:off x="5417529" y="2830985"/>
            <a:ext cx="730250" cy="432435"/>
          </a:xfrm>
          <a:prstGeom prst="rect">
            <a:avLst/>
          </a:prstGeom>
          <a:solidFill>
            <a:srgbClr val="1C448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9"/>
          <p:cNvSpPr/>
          <p:nvPr/>
        </p:nvSpPr>
        <p:spPr>
          <a:xfrm>
            <a:off x="3982429" y="4451147"/>
            <a:ext cx="730250" cy="432435"/>
          </a:xfrm>
          <a:prstGeom prst="rect">
            <a:avLst/>
          </a:prstGeom>
          <a:solidFill>
            <a:srgbClr val="182A7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9"/>
          <p:cNvSpPr/>
          <p:nvPr/>
        </p:nvSpPr>
        <p:spPr>
          <a:xfrm>
            <a:off x="6621520" y="5299072"/>
            <a:ext cx="730250" cy="432435"/>
          </a:xfrm>
          <a:prstGeom prst="rect">
            <a:avLst/>
          </a:prstGeom>
          <a:solidFill>
            <a:srgbClr val="171D6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9"/>
          <p:cNvSpPr/>
          <p:nvPr/>
        </p:nvSpPr>
        <p:spPr>
          <a:xfrm>
            <a:off x="5820277" y="6105374"/>
            <a:ext cx="730250" cy="432435"/>
          </a:xfrm>
          <a:prstGeom prst="rect">
            <a:avLst/>
          </a:prstGeom>
          <a:solidFill>
            <a:srgbClr val="130E6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9"/>
          <p:cNvSpPr/>
          <p:nvPr/>
        </p:nvSpPr>
        <p:spPr>
          <a:xfrm>
            <a:off x="4075083" y="3033639"/>
            <a:ext cx="3909526" cy="3370281"/>
          </a:xfrm>
          <a:prstGeom prst="triangle">
            <a:avLst>
              <a:gd name="adj" fmla="val 50000"/>
            </a:avLst>
          </a:prstGeom>
          <a:solidFill>
            <a:srgbClr val="DDEAF6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9"/>
          <p:cNvSpPr txBox="1"/>
          <p:nvPr/>
        </p:nvSpPr>
        <p:spPr>
          <a:xfrm>
            <a:off x="1794294" y="6059981"/>
            <a:ext cx="218813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Optimization</a:t>
            </a:r>
            <a:endParaRPr sz="280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9"/>
          <p:cNvSpPr txBox="1"/>
          <p:nvPr/>
        </p:nvSpPr>
        <p:spPr>
          <a:xfrm>
            <a:off x="5158596" y="2429344"/>
            <a:ext cx="194381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Debugging</a:t>
            </a:r>
            <a:endParaRPr sz="280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9"/>
          <p:cNvSpPr txBox="1"/>
          <p:nvPr/>
        </p:nvSpPr>
        <p:spPr>
          <a:xfrm>
            <a:off x="8077263" y="5995918"/>
            <a:ext cx="3418835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280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Peer support</a:t>
            </a:r>
            <a:endParaRPr lang="en-US" sz="28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8" name="Google Shape;168;p9" descr="Send with solid fil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526802" y="5488572"/>
            <a:ext cx="1545590" cy="142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9" title="15Min.png"/>
          <p:cNvPicPr preferRelativeResize="0"/>
          <p:nvPr/>
        </p:nvPicPr>
        <p:blipFill rotWithShape="1">
          <a:blip r:embed="rId5">
            <a:alphaModFix/>
          </a:blip>
          <a:srcRect l="465" r="455"/>
          <a:stretch/>
        </p:blipFill>
        <p:spPr>
          <a:xfrm>
            <a:off x="10903425" y="119877"/>
            <a:ext cx="1086401" cy="1215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CFE03EC-50C2-4A39-BCBD-51C360C0664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997" t="11992" r="13282" b="18257"/>
          <a:stretch/>
        </p:blipFill>
        <p:spPr>
          <a:xfrm>
            <a:off x="4113569" y="3033639"/>
            <a:ext cx="3863989" cy="342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1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11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-12700" y="-11363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1"/>
          <p:cNvSpPr txBox="1"/>
          <p:nvPr/>
        </p:nvSpPr>
        <p:spPr>
          <a:xfrm>
            <a:off x="384175" y="162624"/>
            <a:ext cx="11591100" cy="1185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4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1" i="0" u="none" strike="noStrike" cap="none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Debugging Strategies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9" name="Google Shape;189;p11" descr="Teacher with solid fil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15005" y="5797782"/>
            <a:ext cx="1060218" cy="1060218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11"/>
          <p:cNvSpPr/>
          <p:nvPr/>
        </p:nvSpPr>
        <p:spPr>
          <a:xfrm>
            <a:off x="384175" y="1344925"/>
            <a:ext cx="11591100" cy="51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</a:rPr>
              <a:t>🔧 Scenario:</a:t>
            </a:r>
            <a:endParaRPr sz="2400" b="1" dirty="0">
              <a:solidFill>
                <a:schemeClr val="lt1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r>
              <a:rPr lang="en-US" sz="2400" b="1" dirty="0">
                <a:solidFill>
                  <a:schemeClr val="lt1"/>
                </a:solidFill>
              </a:rPr>
              <a:t>You wrote a function to calculate the average of a numeric vector, but something is wrong…</a:t>
            </a: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</a:rPr>
              <a:t>❌ Buggy Function</a:t>
            </a: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average_score</a:t>
            </a: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&lt;- function(x) {</a:t>
            </a:r>
            <a:endParaRPr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total &lt;- sum(x)</a:t>
            </a:r>
            <a:endParaRPr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count &lt;- length(x)</a:t>
            </a:r>
            <a:endParaRPr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avg &lt;- total / count</a:t>
            </a:r>
            <a:endParaRPr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return(av)</a:t>
            </a:r>
            <a:endParaRPr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</a:t>
            </a:r>
            <a:endParaRPr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1" dirty="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Google Shape;195;g37232ecbbc9_0_49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-88775" y="97312"/>
            <a:ext cx="12204700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g37232ecbbc9_0_49"/>
          <p:cNvSpPr txBox="1"/>
          <p:nvPr/>
        </p:nvSpPr>
        <p:spPr>
          <a:xfrm>
            <a:off x="308100" y="271299"/>
            <a:ext cx="115911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4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1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🧠 Step-by-Step Debugging Strategy</a:t>
            </a:r>
            <a:endParaRPr/>
          </a:p>
        </p:txBody>
      </p:sp>
      <p:pic>
        <p:nvPicPr>
          <p:cNvPr id="197" name="Google Shape;197;g37232ecbbc9_0_49" descr="Teacher with solid fil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838930" y="5906457"/>
            <a:ext cx="1060218" cy="1060218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g37232ecbbc9_0_49"/>
          <p:cNvSpPr/>
          <p:nvPr/>
        </p:nvSpPr>
        <p:spPr>
          <a:xfrm>
            <a:off x="308100" y="1225000"/>
            <a:ext cx="11591100" cy="51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</a:rPr>
              <a:t>🔍 1. Read the Error Message Carefully</a:t>
            </a: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 dirty="0" err="1">
                <a:solidFill>
                  <a:srgbClr val="FF9900"/>
                </a:solidFill>
              </a:rPr>
              <a:t>average_score</a:t>
            </a:r>
            <a:r>
              <a:rPr lang="en-US" sz="1900" b="1" dirty="0">
                <a:solidFill>
                  <a:srgbClr val="FF9900"/>
                </a:solidFill>
              </a:rPr>
              <a:t>(c(10, 20, 30))</a:t>
            </a:r>
            <a:endParaRPr sz="1900" b="1" dirty="0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</a:rPr>
              <a:t>➤ Error:</a:t>
            </a: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 dirty="0">
                <a:solidFill>
                  <a:srgbClr val="FF9900"/>
                </a:solidFill>
              </a:rPr>
              <a:t>Error in </a:t>
            </a:r>
            <a:r>
              <a:rPr lang="en-US" sz="1900" b="1" dirty="0" err="1">
                <a:solidFill>
                  <a:srgbClr val="FF9900"/>
                </a:solidFill>
              </a:rPr>
              <a:t>average_score</a:t>
            </a:r>
            <a:r>
              <a:rPr lang="en-US" sz="1900" b="1" dirty="0">
                <a:solidFill>
                  <a:srgbClr val="FF9900"/>
                </a:solidFill>
              </a:rPr>
              <a:t>(c(10, 20, 30)) : object 'av' not found</a:t>
            </a:r>
            <a:endParaRPr sz="1900" b="1" dirty="0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</a:rPr>
              <a:t>✅ Explanation:</a:t>
            </a: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</a:rPr>
              <a:t>The return statement refers to av, but no such variable exists (should be avg).</a:t>
            </a: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</a:rPr>
              <a:t>🧰 2. Use traceback() After the Error</a:t>
            </a: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 dirty="0">
                <a:solidFill>
                  <a:srgbClr val="FF9900"/>
                </a:solidFill>
              </a:rPr>
              <a:t>traceback()</a:t>
            </a:r>
            <a:endParaRPr sz="1900" b="1" dirty="0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</a:rPr>
              <a:t>➤ Shows the call stack—helps locate where the error occurred.</a:t>
            </a: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</a:rPr>
              <a:t>🐞 3. Use debug() to Step Through</a:t>
            </a: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 dirty="0">
                <a:solidFill>
                  <a:srgbClr val="FF9900"/>
                </a:solidFill>
              </a:rPr>
              <a:t>debug(</a:t>
            </a:r>
            <a:r>
              <a:rPr lang="en-US" sz="1900" b="1" dirty="0" err="1">
                <a:solidFill>
                  <a:srgbClr val="FF9900"/>
                </a:solidFill>
              </a:rPr>
              <a:t>average_score</a:t>
            </a:r>
            <a:r>
              <a:rPr lang="en-US" sz="1900" b="1" dirty="0">
                <a:solidFill>
                  <a:srgbClr val="FF9900"/>
                </a:solidFill>
              </a:rPr>
              <a:t>)</a:t>
            </a:r>
            <a:endParaRPr sz="1900" b="1" dirty="0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 dirty="0" err="1">
                <a:solidFill>
                  <a:srgbClr val="FF9900"/>
                </a:solidFill>
              </a:rPr>
              <a:t>average_score</a:t>
            </a:r>
            <a:r>
              <a:rPr lang="en-US" sz="1900" b="1" dirty="0">
                <a:solidFill>
                  <a:srgbClr val="FF9900"/>
                </a:solidFill>
              </a:rPr>
              <a:t>(c(10, 20, 30))</a:t>
            </a:r>
            <a:endParaRPr sz="1900" b="1" dirty="0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lt1"/>
                </a:solidFill>
              </a:rPr>
              <a:t>Use n (next), c (continue), or Q (quit) during stepping.</a:t>
            </a: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g37232ecbbc9_0_56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-88775" y="97312"/>
            <a:ext cx="12204700" cy="6858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g37232ecbbc9_0_56" descr="Teacher with solid fil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838930" y="5906457"/>
            <a:ext cx="1060218" cy="1060218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g37232ecbbc9_0_56"/>
          <p:cNvSpPr/>
          <p:nvPr/>
        </p:nvSpPr>
        <p:spPr>
          <a:xfrm>
            <a:off x="-10575" y="402100"/>
            <a:ext cx="11591100" cy="51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🔬 4. Use browser() to Pause Inside</a:t>
            </a:r>
            <a:endParaRPr sz="2400" b="1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Insert a browser() in the function:</a:t>
            </a:r>
            <a:endParaRPr sz="2400" b="1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rgbClr val="FF9900"/>
                </a:solidFill>
              </a:rPr>
              <a:t>average_score &lt;- function(x) {</a:t>
            </a:r>
            <a:endParaRPr sz="1900" b="1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rgbClr val="FF9900"/>
                </a:solidFill>
              </a:rPr>
              <a:t>  browser()</a:t>
            </a:r>
            <a:endParaRPr sz="1900" b="1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rgbClr val="FF9900"/>
                </a:solidFill>
              </a:rPr>
              <a:t>  total &lt;- sum(x)</a:t>
            </a:r>
            <a:endParaRPr sz="1900" b="1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rgbClr val="FF9900"/>
                </a:solidFill>
              </a:rPr>
              <a:t>  count &lt;- length(x)</a:t>
            </a:r>
            <a:endParaRPr sz="1900" b="1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rgbClr val="FF9900"/>
                </a:solidFill>
              </a:rPr>
              <a:t>  avg &lt;- total / count</a:t>
            </a:r>
            <a:endParaRPr sz="1900" b="1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rgbClr val="FF9900"/>
                </a:solidFill>
              </a:rPr>
              <a:t>  return(av)</a:t>
            </a:r>
            <a:endParaRPr sz="1900" b="1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rgbClr val="FF9900"/>
                </a:solidFill>
              </a:rPr>
              <a:t>}</a:t>
            </a:r>
            <a:endParaRPr sz="1900" b="1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1">
                <a:solidFill>
                  <a:schemeClr val="lt1"/>
                </a:solidFill>
              </a:rPr>
              <a:t>Run again, and you can inspect variables interactively:</a:t>
            </a:r>
            <a:endParaRPr sz="2400" b="1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rgbClr val="FF9900"/>
                </a:solidFill>
              </a:rPr>
              <a:t>ls()</a:t>
            </a:r>
            <a:endParaRPr sz="1900" b="1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rgbClr val="FF9900"/>
                </a:solidFill>
              </a:rPr>
              <a:t>print(avg)</a:t>
            </a:r>
            <a:endParaRPr sz="1900" b="1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✅ 5. Fix the Code</a:t>
            </a:r>
            <a:endParaRPr sz="2400" b="1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rgbClr val="FF9900"/>
                </a:solidFill>
              </a:rPr>
              <a:t>average_score &lt;- function(x) {</a:t>
            </a:r>
            <a:endParaRPr sz="1900" b="1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rgbClr val="FF9900"/>
                </a:solidFill>
              </a:rPr>
              <a:t>  total &lt;- sum(x)</a:t>
            </a:r>
            <a:endParaRPr sz="1900" b="1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rgbClr val="FF9900"/>
                </a:solidFill>
              </a:rPr>
              <a:t>  count &lt;- length(x)</a:t>
            </a:r>
            <a:endParaRPr sz="1900" b="1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rgbClr val="FF9900"/>
                </a:solidFill>
              </a:rPr>
              <a:t>  avg &lt;- total / count</a:t>
            </a:r>
            <a:endParaRPr sz="1900" b="1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rgbClr val="FF9900"/>
                </a:solidFill>
              </a:rPr>
              <a:t>  return(avg)</a:t>
            </a:r>
            <a:endParaRPr sz="1900" b="1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rgbClr val="FF9900"/>
                </a:solidFill>
              </a:rPr>
              <a:t>}</a:t>
            </a:r>
            <a:endParaRPr sz="1900" b="1">
              <a:solidFill>
                <a:srgbClr val="FF99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12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0" y="-2919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12"/>
          <p:cNvSpPr/>
          <p:nvPr/>
        </p:nvSpPr>
        <p:spPr>
          <a:xfrm>
            <a:off x="448950" y="1782427"/>
            <a:ext cx="11452800" cy="3908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chemeClr val="lt1"/>
                </a:solidFill>
              </a:rPr>
              <a:t>🧪</a:t>
            </a:r>
            <a:r>
              <a:rPr lang="en-US" sz="3600" b="1" dirty="0">
                <a:solidFill>
                  <a:schemeClr val="lt1"/>
                </a:solidFill>
              </a:rPr>
              <a:t> Task:</a:t>
            </a:r>
            <a:endParaRPr sz="3600" b="1" dirty="0">
              <a:solidFill>
                <a:schemeClr val="lt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2800" b="1" dirty="0">
              <a:solidFill>
                <a:schemeClr val="lt1"/>
              </a:solidFill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 dirty="0">
                <a:solidFill>
                  <a:schemeClr val="lt1"/>
                </a:solidFill>
              </a:rPr>
              <a:t>Sum the squares of numbers from 1 to 10,000 using two methods:</a:t>
            </a:r>
            <a:endParaRPr sz="3600" dirty="0">
              <a:solidFill>
                <a:schemeClr val="lt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chemeClr val="lt1"/>
              </a:solidFill>
            </a:endParaRPr>
          </a:p>
          <a:p>
            <a:pPr marL="18288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 dirty="0">
                <a:solidFill>
                  <a:schemeClr val="lt1"/>
                </a:solidFill>
              </a:rPr>
              <a:t>Slow: for loop</a:t>
            </a:r>
            <a:endParaRPr sz="3600" dirty="0">
              <a:solidFill>
                <a:schemeClr val="lt1"/>
              </a:solidFill>
            </a:endParaRPr>
          </a:p>
          <a:p>
            <a:pPr marL="18288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 dirty="0">
                <a:solidFill>
                  <a:schemeClr val="lt1"/>
                </a:solidFill>
              </a:rPr>
              <a:t>Fast: vectorized approach</a:t>
            </a:r>
            <a:endParaRPr sz="3600" dirty="0">
              <a:solidFill>
                <a:srgbClr val="FF9900"/>
              </a:solidFill>
            </a:endParaRPr>
          </a:p>
        </p:txBody>
      </p:sp>
      <p:sp>
        <p:nvSpPr>
          <p:cNvPr id="212" name="Google Shape;212;p12"/>
          <p:cNvSpPr txBox="1"/>
          <p:nvPr/>
        </p:nvSpPr>
        <p:spPr>
          <a:xfrm>
            <a:off x="158700" y="64300"/>
            <a:ext cx="120333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3600" dirty="0">
                <a:solidFill>
                  <a:schemeClr val="lt1"/>
                </a:solidFill>
              </a:rPr>
              <a:t>🚀 </a:t>
            </a:r>
            <a:r>
              <a:rPr lang="en-US" sz="4800" b="1" i="0" u="none" strike="noStrike" cap="none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Algorithm Optimization</a:t>
            </a:r>
            <a:endParaRPr sz="4800" b="1" i="0" u="none" strike="noStrike" cap="none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3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Comparing Speed with microbenchmark</a:t>
            </a:r>
            <a:endParaRPr sz="38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3" name="Google Shape;213;p12" descr="Teacher with solid fil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885687" y="5827566"/>
            <a:ext cx="1060218" cy="10602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g37232ecbbc9_0_27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0" y="-29190"/>
            <a:ext cx="12204700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g37232ecbbc9_0_27"/>
          <p:cNvSpPr/>
          <p:nvPr/>
        </p:nvSpPr>
        <p:spPr>
          <a:xfrm>
            <a:off x="375950" y="1053275"/>
            <a:ext cx="11452800" cy="52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000" dirty="0" err="1">
                <a:solidFill>
                  <a:schemeClr val="bg1"/>
                </a:solidFill>
              </a:rPr>
              <a:t>install.packages</a:t>
            </a:r>
            <a:r>
              <a:rPr lang="en-US" sz="3000" dirty="0">
                <a:solidFill>
                  <a:schemeClr val="bg1"/>
                </a:solidFill>
              </a:rPr>
              <a:t>("microbenchmark")  # Run this only once</a:t>
            </a:r>
            <a:endParaRPr sz="30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000" dirty="0">
                <a:solidFill>
                  <a:schemeClr val="bg1"/>
                </a:solidFill>
              </a:rPr>
              <a:t>library(microbenchmark)</a:t>
            </a:r>
            <a:endParaRPr sz="30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0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000" dirty="0">
                <a:solidFill>
                  <a:schemeClr val="bg1"/>
                </a:solidFill>
              </a:rPr>
              <a:t>🐢 Slow Version (Loop)</a:t>
            </a:r>
            <a:endParaRPr sz="30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0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000" dirty="0">
                <a:solidFill>
                  <a:schemeClr val="bg1"/>
                </a:solidFill>
              </a:rPr>
              <a:t>slow_sum &lt;- function(n) {</a:t>
            </a:r>
            <a:endParaRPr sz="30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000" dirty="0">
                <a:solidFill>
                  <a:schemeClr val="bg1"/>
                </a:solidFill>
              </a:rPr>
              <a:t>  total &lt;- 0</a:t>
            </a:r>
            <a:endParaRPr sz="30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000" dirty="0">
                <a:solidFill>
                  <a:schemeClr val="bg1"/>
                </a:solidFill>
              </a:rPr>
              <a:t>  for (</a:t>
            </a:r>
            <a:r>
              <a:rPr lang="en-US" sz="3000" dirty="0" err="1">
                <a:solidFill>
                  <a:schemeClr val="bg1"/>
                </a:solidFill>
              </a:rPr>
              <a:t>i</a:t>
            </a:r>
            <a:r>
              <a:rPr lang="en-US" sz="3000" dirty="0">
                <a:solidFill>
                  <a:schemeClr val="bg1"/>
                </a:solidFill>
              </a:rPr>
              <a:t> in 1:n) {</a:t>
            </a:r>
            <a:endParaRPr sz="30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000" dirty="0">
                <a:solidFill>
                  <a:schemeClr val="bg1"/>
                </a:solidFill>
              </a:rPr>
              <a:t>    total &lt;- total + i^2</a:t>
            </a:r>
            <a:endParaRPr sz="30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000" dirty="0">
                <a:solidFill>
                  <a:schemeClr val="bg1"/>
                </a:solidFill>
              </a:rPr>
              <a:t>  }</a:t>
            </a:r>
            <a:endParaRPr sz="30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000" dirty="0">
                <a:solidFill>
                  <a:schemeClr val="bg1"/>
                </a:solidFill>
              </a:rPr>
              <a:t>  return(total)</a:t>
            </a:r>
            <a:endParaRPr sz="30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000" dirty="0">
                <a:solidFill>
                  <a:schemeClr val="bg1"/>
                </a:solidFill>
              </a:rPr>
              <a:t>}</a:t>
            </a:r>
            <a:endParaRPr sz="30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1800" dirty="0">
              <a:solidFill>
                <a:srgbClr val="FF9900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1800" dirty="0">
              <a:solidFill>
                <a:srgbClr val="FF9900"/>
              </a:solidFill>
            </a:endParaRPr>
          </a:p>
        </p:txBody>
      </p:sp>
      <p:sp>
        <p:nvSpPr>
          <p:cNvPr id="220" name="Google Shape;220;g37232ecbbc9_0_27"/>
          <p:cNvSpPr txBox="1"/>
          <p:nvPr/>
        </p:nvSpPr>
        <p:spPr>
          <a:xfrm>
            <a:off x="158700" y="406775"/>
            <a:ext cx="12033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3600" b="1" dirty="0">
                <a:solidFill>
                  <a:schemeClr val="lt1"/>
                </a:solidFill>
              </a:rPr>
              <a:t>🐢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Slow Version (Loop)</a:t>
            </a:r>
            <a:endParaRPr sz="3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1" name="Google Shape;221;g37232ecbbc9_0_27" descr="Teacher with solid fil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15005" y="5797782"/>
            <a:ext cx="1060218" cy="10602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g37232ecbbc9_0_34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0" y="-29190"/>
            <a:ext cx="12204700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g37232ecbbc9_0_34"/>
          <p:cNvSpPr/>
          <p:nvPr/>
        </p:nvSpPr>
        <p:spPr>
          <a:xfrm>
            <a:off x="375950" y="1053275"/>
            <a:ext cx="11452800" cy="52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dirty="0" err="1">
                <a:solidFill>
                  <a:schemeClr val="bg1"/>
                </a:solidFill>
              </a:rPr>
              <a:t>fast_sum</a:t>
            </a:r>
            <a:r>
              <a:rPr lang="en-US" sz="3600" dirty="0">
                <a:solidFill>
                  <a:schemeClr val="bg1"/>
                </a:solidFill>
              </a:rPr>
              <a:t> &lt;- function(n) {</a:t>
            </a:r>
            <a:endParaRPr sz="36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chemeClr val="bg1"/>
                </a:solidFill>
              </a:rPr>
              <a:t>  sum((1:n)^2)</a:t>
            </a:r>
            <a:endParaRPr sz="36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chemeClr val="bg1"/>
                </a:solidFill>
              </a:rPr>
              <a:t>}</a:t>
            </a:r>
            <a:endParaRPr sz="36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chemeClr val="bg1"/>
                </a:solidFill>
              </a:rPr>
              <a:t>⏱️ Benchmark Comparison</a:t>
            </a:r>
            <a:endParaRPr sz="36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chemeClr val="bg1"/>
                </a:solidFill>
              </a:rPr>
              <a:t>microbenchmark(</a:t>
            </a:r>
            <a:endParaRPr sz="36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chemeClr val="bg1"/>
                </a:solidFill>
              </a:rPr>
              <a:t>  slow = </a:t>
            </a:r>
            <a:r>
              <a:rPr lang="en-US" sz="3600" dirty="0" err="1">
                <a:solidFill>
                  <a:schemeClr val="bg1"/>
                </a:solidFill>
              </a:rPr>
              <a:t>slow_sum</a:t>
            </a:r>
            <a:r>
              <a:rPr lang="en-US" sz="3600" dirty="0">
                <a:solidFill>
                  <a:schemeClr val="bg1"/>
                </a:solidFill>
              </a:rPr>
              <a:t>(10000),</a:t>
            </a:r>
            <a:endParaRPr sz="36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chemeClr val="bg1"/>
                </a:solidFill>
              </a:rPr>
              <a:t>  fast = </a:t>
            </a:r>
            <a:r>
              <a:rPr lang="en-US" sz="3600" dirty="0" err="1">
                <a:solidFill>
                  <a:schemeClr val="bg1"/>
                </a:solidFill>
              </a:rPr>
              <a:t>fast_sum</a:t>
            </a:r>
            <a:r>
              <a:rPr lang="en-US" sz="3600" dirty="0">
                <a:solidFill>
                  <a:schemeClr val="bg1"/>
                </a:solidFill>
              </a:rPr>
              <a:t>(10000),</a:t>
            </a:r>
            <a:endParaRPr sz="36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chemeClr val="bg1"/>
                </a:solidFill>
              </a:rPr>
              <a:t>  times = 100</a:t>
            </a:r>
            <a:endParaRPr sz="36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chemeClr val="bg1"/>
                </a:solidFill>
              </a:rPr>
              <a:t>)</a:t>
            </a:r>
            <a:endParaRPr sz="3600" dirty="0">
              <a:solidFill>
                <a:schemeClr val="bg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dirty="0">
              <a:solidFill>
                <a:srgbClr val="FF9900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dirty="0">
              <a:solidFill>
                <a:srgbClr val="FF9900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1800" dirty="0">
              <a:solidFill>
                <a:srgbClr val="FF9900"/>
              </a:solidFill>
            </a:endParaRPr>
          </a:p>
        </p:txBody>
      </p:sp>
      <p:sp>
        <p:nvSpPr>
          <p:cNvPr id="228" name="Google Shape;228;g37232ecbbc9_0_34"/>
          <p:cNvSpPr txBox="1"/>
          <p:nvPr/>
        </p:nvSpPr>
        <p:spPr>
          <a:xfrm>
            <a:off x="158700" y="406775"/>
            <a:ext cx="120333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3600" b="1" dirty="0">
                <a:solidFill>
                  <a:schemeClr val="lt1"/>
                </a:solidFill>
              </a:rPr>
              <a:t>🐇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Fast Version (Vectorized)</a:t>
            </a:r>
            <a:endParaRPr sz="3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9" name="Google Shape;229;g37232ecbbc9_0_34" descr="Teacher with solid fil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15005" y="5797782"/>
            <a:ext cx="1060218" cy="10602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g37232ecbbc9_0_41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0" y="-29190"/>
            <a:ext cx="12204700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g37232ecbbc9_0_41"/>
          <p:cNvSpPr/>
          <p:nvPr/>
        </p:nvSpPr>
        <p:spPr>
          <a:xfrm>
            <a:off x="241675" y="360850"/>
            <a:ext cx="11452800" cy="52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chemeClr val="lt1"/>
                </a:solidFill>
              </a:rPr>
              <a:t>🎓</a:t>
            </a:r>
            <a:r>
              <a:rPr lang="en-US" sz="3600" b="1" dirty="0">
                <a:solidFill>
                  <a:schemeClr val="lt1"/>
                </a:solidFill>
              </a:rPr>
              <a:t> Learning Points</a:t>
            </a:r>
            <a:endParaRPr sz="3600" b="1" dirty="0">
              <a:solidFill>
                <a:schemeClr val="lt1"/>
              </a:solidFill>
            </a:endParaRPr>
          </a:p>
          <a:p>
            <a:pPr marL="457200" marR="0" lvl="0" indent="-4064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</a:pPr>
            <a:r>
              <a:rPr lang="en-US" sz="2800" dirty="0">
                <a:solidFill>
                  <a:schemeClr val="lt1"/>
                </a:solidFill>
              </a:rPr>
              <a:t>Loops are slower because they process one step at a time.</a:t>
            </a:r>
            <a:endParaRPr sz="2800" dirty="0">
              <a:solidFill>
                <a:schemeClr val="lt1"/>
              </a:solidFill>
            </a:endParaRPr>
          </a:p>
          <a:p>
            <a:pPr marL="457200" marR="0" lvl="0" indent="-4064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</a:pPr>
            <a:r>
              <a:rPr lang="en-US" sz="2800" dirty="0">
                <a:solidFill>
                  <a:schemeClr val="lt1"/>
                </a:solidFill>
              </a:rPr>
              <a:t>Vectorization leverages optimized internal C code in R for faster performance.</a:t>
            </a:r>
            <a:endParaRPr sz="2800" dirty="0">
              <a:solidFill>
                <a:schemeClr val="lt1"/>
              </a:solidFill>
            </a:endParaRPr>
          </a:p>
          <a:p>
            <a:pPr marL="457200" marR="0" lvl="0" indent="-4064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</a:pPr>
            <a:r>
              <a:rPr lang="en-US" sz="2800" dirty="0">
                <a:solidFill>
                  <a:schemeClr val="lt1"/>
                </a:solidFill>
              </a:rPr>
              <a:t>microbenchmark() is more accurate than </a:t>
            </a:r>
            <a:r>
              <a:rPr lang="en-US" sz="2800" dirty="0" err="1">
                <a:solidFill>
                  <a:schemeClr val="lt1"/>
                </a:solidFill>
              </a:rPr>
              <a:t>system.time</a:t>
            </a:r>
            <a:r>
              <a:rPr lang="en-US" sz="2800" dirty="0">
                <a:solidFill>
                  <a:schemeClr val="lt1"/>
                </a:solidFill>
              </a:rPr>
              <a:t>() for very fast code.</a:t>
            </a:r>
            <a:endParaRPr sz="2800" dirty="0">
              <a:solidFill>
                <a:schemeClr val="lt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chemeClr val="lt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chemeClr val="lt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lt1"/>
                </a:solidFill>
              </a:rPr>
              <a:t>📊 </a:t>
            </a:r>
            <a:r>
              <a:rPr lang="en-US" sz="3300" b="1" dirty="0">
                <a:solidFill>
                  <a:schemeClr val="lt1"/>
                </a:solidFill>
              </a:rPr>
              <a:t>Expected Output (example)</a:t>
            </a:r>
            <a:endParaRPr sz="3300" b="1" dirty="0">
              <a:solidFill>
                <a:schemeClr val="lt1"/>
              </a:solidFill>
            </a:endParaRPr>
          </a:p>
          <a:p>
            <a:pPr marL="91440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solidFill>
                <a:srgbClr val="FF9900"/>
              </a:solidFill>
            </a:endParaRPr>
          </a:p>
          <a:p>
            <a:pPr marL="91440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FF9900"/>
                </a:solidFill>
              </a:rPr>
              <a:t>Unit: milliseconds</a:t>
            </a:r>
            <a:endParaRPr sz="2800" dirty="0">
              <a:solidFill>
                <a:srgbClr val="FF9900"/>
              </a:solidFill>
            </a:endParaRPr>
          </a:p>
          <a:p>
            <a:pPr marL="91440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FF9900"/>
                </a:solidFill>
              </a:rPr>
              <a:t> expr   min    </a:t>
            </a:r>
            <a:r>
              <a:rPr lang="en-US" sz="2800" dirty="0" err="1">
                <a:solidFill>
                  <a:srgbClr val="FF9900"/>
                </a:solidFill>
              </a:rPr>
              <a:t>lq</a:t>
            </a:r>
            <a:r>
              <a:rPr lang="en-US" sz="2800" dirty="0">
                <a:solidFill>
                  <a:srgbClr val="FF9900"/>
                </a:solidFill>
              </a:rPr>
              <a:t>  mean median    </a:t>
            </a:r>
            <a:r>
              <a:rPr lang="en-US" sz="2800" dirty="0" err="1">
                <a:solidFill>
                  <a:srgbClr val="FF9900"/>
                </a:solidFill>
              </a:rPr>
              <a:t>uq</a:t>
            </a:r>
            <a:r>
              <a:rPr lang="en-US" sz="2800" dirty="0">
                <a:solidFill>
                  <a:srgbClr val="FF9900"/>
                </a:solidFill>
              </a:rPr>
              <a:t>   max </a:t>
            </a:r>
            <a:r>
              <a:rPr lang="en-US" sz="2800" dirty="0" err="1">
                <a:solidFill>
                  <a:srgbClr val="FF9900"/>
                </a:solidFill>
              </a:rPr>
              <a:t>neval</a:t>
            </a:r>
            <a:endParaRPr sz="2800" dirty="0">
              <a:solidFill>
                <a:srgbClr val="FF9900"/>
              </a:solidFill>
            </a:endParaRPr>
          </a:p>
          <a:p>
            <a:pPr marL="91440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FF9900"/>
                </a:solidFill>
              </a:rPr>
              <a:t> slow 12.34 13.20 13.98  13.62 14.10 18.76   100</a:t>
            </a:r>
            <a:endParaRPr sz="2800" dirty="0">
              <a:solidFill>
                <a:srgbClr val="FF9900"/>
              </a:solidFill>
            </a:endParaRPr>
          </a:p>
          <a:p>
            <a:pPr marL="91440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FF9900"/>
                </a:solidFill>
              </a:rPr>
              <a:t> fast  0.21  0.23  0.26   0.24  0.26  0.56   100</a:t>
            </a:r>
            <a:endParaRPr sz="2800" dirty="0">
              <a:solidFill>
                <a:srgbClr val="FF9900"/>
              </a:solidFill>
            </a:endParaRPr>
          </a:p>
          <a:p>
            <a:pPr marL="91440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FF9900"/>
              </a:solidFill>
            </a:endParaRPr>
          </a:p>
        </p:txBody>
      </p:sp>
      <p:pic>
        <p:nvPicPr>
          <p:cNvPr id="5" name="Google Shape;276;p14" descr="Warning with solid fill">
            <a:extLst>
              <a:ext uri="{FF2B5EF4-FFF2-40B4-BE49-F238E27FC236}">
                <a16:creationId xmlns:a16="http://schemas.microsoft.com/office/drawing/2014/main" id="{A5BEB8AD-4C54-4B43-8435-E13D2A7C2EF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24368" y="5647344"/>
            <a:ext cx="1109274" cy="1109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13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0" y="-2919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13"/>
          <p:cNvSpPr txBox="1"/>
          <p:nvPr/>
        </p:nvSpPr>
        <p:spPr>
          <a:xfrm>
            <a:off x="390704" y="-29190"/>
            <a:ext cx="11423291" cy="1094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4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Collaborative Troubleshooting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3" name="Google Shape;243;p13"/>
          <p:cNvSpPr/>
          <p:nvPr/>
        </p:nvSpPr>
        <p:spPr>
          <a:xfrm>
            <a:off x="269874" y="698000"/>
            <a:ext cx="11515800" cy="58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Char char="•"/>
            </a:pPr>
            <a:endParaRPr lang="en-US" sz="3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Char char="•"/>
            </a:pP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Practices:</a:t>
            </a:r>
            <a:endParaRPr sz="3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Pair programming</a:t>
            </a:r>
            <a:endParaRPr sz="3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Different pairs from the working groups!</a:t>
            </a:r>
            <a:endParaRPr dirty="0"/>
          </a:p>
          <a:p>
            <a: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Points system</a:t>
            </a:r>
            <a:endParaRPr sz="3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743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 dirty="0">
                <a:solidFill>
                  <a:schemeClr val="lt1"/>
                </a:solidFill>
              </a:rPr>
              <a:t>Fastest to finish</a:t>
            </a:r>
            <a:endParaRPr sz="3600" dirty="0">
              <a:solidFill>
                <a:schemeClr val="lt1"/>
              </a:solidFill>
            </a:endParaRPr>
          </a:p>
          <a:p>
            <a:pPr marL="2743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 dirty="0">
                <a:solidFill>
                  <a:schemeClr val="lt1"/>
                </a:solidFill>
              </a:rPr>
              <a:t>Quickest method</a:t>
            </a:r>
            <a:endParaRPr sz="3600" dirty="0">
              <a:solidFill>
                <a:schemeClr val="lt1"/>
              </a:solidFill>
            </a:endParaRPr>
          </a:p>
          <a:p>
            <a:pPr marL="2743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 dirty="0">
                <a:solidFill>
                  <a:schemeClr val="lt1"/>
                </a:solidFill>
              </a:rPr>
              <a:t>Correct answer</a:t>
            </a:r>
            <a:endParaRPr sz="3600" dirty="0">
              <a:solidFill>
                <a:schemeClr val="lt1"/>
              </a:solidFill>
            </a:endParaRPr>
          </a:p>
          <a:p>
            <a: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4" name="Google Shape;244;p13" descr="Send with solid fil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429633" y="5468911"/>
            <a:ext cx="1545590" cy="142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937006-5D58-4AEA-9959-C311F5B9BE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3861" y="3189003"/>
            <a:ext cx="3211015" cy="26769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Google Shape;250;g37232ecbbc9_0_3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0" y="-29190"/>
            <a:ext cx="12204700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g37232ecbbc9_0_3"/>
          <p:cNvSpPr/>
          <p:nvPr/>
        </p:nvSpPr>
        <p:spPr>
          <a:xfrm>
            <a:off x="161200" y="119874"/>
            <a:ext cx="11738100" cy="666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chemeClr val="lt1"/>
                </a:solidFill>
              </a:rPr>
              <a:t>🧩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Mystery Dataset Madness</a:t>
            </a: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200" b="1" dirty="0">
              <a:solidFill>
                <a:schemeClr val="lt1"/>
              </a:solidFill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600" b="1" dirty="0">
                <a:solidFill>
                  <a:schemeClr val="lt1"/>
                </a:solidFill>
              </a:rPr>
              <a:t>Context: A dataset on tree heights and diameters has been loaded, but the analysis isn’t working. The code below is throwing an error.</a:t>
            </a:r>
            <a:endParaRPr sz="2600" b="1" dirty="0">
              <a:solidFill>
                <a:schemeClr val="lt1"/>
              </a:solidFill>
            </a:endParaRPr>
          </a:p>
          <a:p>
            <a: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2000" dirty="0">
              <a:solidFill>
                <a:schemeClr val="lt1"/>
              </a:solidFill>
            </a:endParaRPr>
          </a:p>
          <a:p>
            <a: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 err="1">
                <a:solidFill>
                  <a:srgbClr val="FFFF00"/>
                </a:solidFill>
                <a:latin typeface="Consolas" panose="020B0609020204030204" pitchFamily="49" charset="0"/>
              </a:rPr>
              <a:t>tree_data</a:t>
            </a:r>
            <a:r>
              <a:rPr lang="en-US" sz="2400" dirty="0">
                <a:solidFill>
                  <a:srgbClr val="FFFF00"/>
                </a:solidFill>
                <a:latin typeface="Consolas" panose="020B0609020204030204" pitchFamily="49" charset="0"/>
              </a:rPr>
              <a:t> &lt;- read.csv("tree_measurements.csv")</a:t>
            </a:r>
            <a:endParaRPr sz="2400" dirty="0">
              <a:solidFill>
                <a:srgbClr val="FFFF00"/>
              </a:solidFill>
              <a:latin typeface="Consolas" panose="020B0609020204030204" pitchFamily="49" charset="0"/>
            </a:endParaRPr>
          </a:p>
          <a:p>
            <a:pPr marL="1828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2400" dirty="0">
              <a:solidFill>
                <a:srgbClr val="FFFF00"/>
              </a:solidFill>
              <a:latin typeface="Consolas" panose="020B0609020204030204" pitchFamily="49" charset="0"/>
            </a:endParaRPr>
          </a:p>
          <a:p>
            <a: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FFFF00"/>
                </a:solidFill>
                <a:latin typeface="Consolas" panose="020B0609020204030204" pitchFamily="49" charset="0"/>
              </a:rPr>
              <a:t># Trying to compute a new column for volume</a:t>
            </a:r>
            <a:endParaRPr sz="2400" dirty="0">
              <a:solidFill>
                <a:srgbClr val="FFFF00"/>
              </a:solidFill>
              <a:latin typeface="Consolas" panose="020B0609020204030204" pitchFamily="49" charset="0"/>
            </a:endParaRPr>
          </a:p>
          <a:p>
            <a: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 err="1">
                <a:solidFill>
                  <a:srgbClr val="FFFF00"/>
                </a:solidFill>
                <a:latin typeface="Consolas" panose="020B0609020204030204" pitchFamily="49" charset="0"/>
              </a:rPr>
              <a:t>tree_data$volume</a:t>
            </a:r>
            <a:r>
              <a:rPr lang="en-US" sz="2400" dirty="0">
                <a:solidFill>
                  <a:srgbClr val="FFFF00"/>
                </a:solidFill>
                <a:latin typeface="Consolas" panose="020B0609020204030204" pitchFamily="49" charset="0"/>
              </a:rPr>
              <a:t> &lt;- pi * (</a:t>
            </a:r>
            <a:r>
              <a:rPr lang="en-US" sz="2400" dirty="0" err="1">
                <a:solidFill>
                  <a:srgbClr val="FFFF00"/>
                </a:solidFill>
                <a:latin typeface="Consolas" panose="020B0609020204030204" pitchFamily="49" charset="0"/>
              </a:rPr>
              <a:t>tree_data$diameter_cm</a:t>
            </a:r>
            <a:r>
              <a:rPr lang="en-US" sz="2400" dirty="0">
                <a:solidFill>
                  <a:srgbClr val="FFFF00"/>
                </a:solidFill>
                <a:latin typeface="Consolas" panose="020B0609020204030204" pitchFamily="49" charset="0"/>
              </a:rPr>
              <a:t> / 2)^2 * </a:t>
            </a:r>
            <a:r>
              <a:rPr lang="en-US" sz="2400" dirty="0" err="1">
                <a:solidFill>
                  <a:srgbClr val="FFFF00"/>
                </a:solidFill>
                <a:latin typeface="Consolas" panose="020B0609020204030204" pitchFamily="49" charset="0"/>
              </a:rPr>
              <a:t>tree_data$height_m</a:t>
            </a:r>
            <a:endParaRPr sz="2400" dirty="0">
              <a:solidFill>
                <a:srgbClr val="FFFF00"/>
              </a:solidFill>
              <a:latin typeface="Consolas" panose="020B0609020204030204" pitchFamily="49" charset="0"/>
            </a:endParaRPr>
          </a:p>
          <a:p>
            <a: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400" dirty="0">
                <a:solidFill>
                  <a:srgbClr val="FFFF00"/>
                </a:solidFill>
                <a:latin typeface="Consolas" panose="020B0609020204030204" pitchFamily="49" charset="0"/>
              </a:rPr>
              <a:t>summary(</a:t>
            </a:r>
            <a:r>
              <a:rPr lang="en-US" sz="2400" dirty="0" err="1">
                <a:solidFill>
                  <a:srgbClr val="FFFF00"/>
                </a:solidFill>
                <a:latin typeface="Consolas" panose="020B0609020204030204" pitchFamily="49" charset="0"/>
              </a:rPr>
              <a:t>tree_data$volumes</a:t>
            </a:r>
            <a:r>
              <a:rPr lang="en-US" sz="2400" dirty="0">
                <a:solidFill>
                  <a:srgbClr val="FFFF00"/>
                </a:solidFill>
                <a:latin typeface="Consolas" panose="020B0609020204030204" pitchFamily="49" charset="0"/>
              </a:rPr>
              <a:t>)</a:t>
            </a:r>
            <a:endParaRPr sz="2400" dirty="0">
              <a:solidFill>
                <a:srgbClr val="FFFF00"/>
              </a:solidFill>
              <a:latin typeface="Consolas" panose="020B0609020204030204" pitchFamily="49" charset="0"/>
            </a:endParaRPr>
          </a:p>
          <a:p>
            <a: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2000" dirty="0">
              <a:solidFill>
                <a:schemeClr val="lt1"/>
              </a:solidFill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700" dirty="0">
              <a:solidFill>
                <a:schemeClr val="lt1"/>
              </a:solidFill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dirty="0">
                <a:solidFill>
                  <a:schemeClr val="lt1"/>
                </a:solidFill>
              </a:rPr>
              <a:t>🛠️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Task:</a:t>
            </a:r>
            <a:endParaRPr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endParaRPr lang="en-US" sz="2400" dirty="0">
              <a:solidFill>
                <a:schemeClr val="lt1"/>
              </a:solidFill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r>
              <a:rPr lang="en-US" sz="2400" dirty="0">
                <a:solidFill>
                  <a:schemeClr val="lt1"/>
                </a:solidFill>
              </a:rPr>
              <a:t>Debug the code above. Find what’s wrong and fix it.</a:t>
            </a: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r>
              <a:rPr lang="en-US" sz="2400" dirty="0">
                <a:solidFill>
                  <a:schemeClr val="lt1"/>
                </a:solidFill>
              </a:rPr>
              <a:t>Answer the questions:</a:t>
            </a:r>
            <a:endParaRPr sz="2400" dirty="0">
              <a:solidFill>
                <a:schemeClr val="lt1"/>
              </a:solidFill>
            </a:endParaRPr>
          </a:p>
        </p:txBody>
      </p:sp>
      <p:pic>
        <p:nvPicPr>
          <p:cNvPr id="252" name="Google Shape;252;g37232ecbbc9_0_3" descr="Send with solid fil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51600" y="6022001"/>
            <a:ext cx="779200" cy="71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7232ecbbc9_0_3"/>
          <p:cNvPicPr preferRelativeResize="0"/>
          <p:nvPr/>
        </p:nvPicPr>
        <p:blipFill>
          <a:blip r:embed="rId5"/>
          <a:srcRect/>
          <a:stretch/>
        </p:blipFill>
        <p:spPr>
          <a:xfrm>
            <a:off x="11317162" y="29396"/>
            <a:ext cx="805653" cy="901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53;g37232ecbbc9_0_3">
            <a:extLst>
              <a:ext uri="{FF2B5EF4-FFF2-40B4-BE49-F238E27FC236}">
                <a16:creationId xmlns:a16="http://schemas.microsoft.com/office/drawing/2014/main" id="{B653266F-38B4-4AB8-9819-829FF0298AEE}"/>
              </a:ext>
            </a:extLst>
          </p:cNvPr>
          <p:cNvPicPr preferRelativeResize="0"/>
          <p:nvPr/>
        </p:nvPicPr>
        <p:blipFill>
          <a:blip r:embed="rId6"/>
          <a:srcRect/>
          <a:stretch/>
        </p:blipFill>
        <p:spPr>
          <a:xfrm>
            <a:off x="10797944" y="29188"/>
            <a:ext cx="805653" cy="9017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2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"/>
          <p:cNvSpPr/>
          <p:nvPr/>
        </p:nvSpPr>
        <p:spPr>
          <a:xfrm>
            <a:off x="-12700" y="0"/>
            <a:ext cx="6096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Course schedule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"/>
          <p:cNvSpPr/>
          <p:nvPr/>
        </p:nvSpPr>
        <p:spPr>
          <a:xfrm>
            <a:off x="600753" y="4886490"/>
            <a:ext cx="1154044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1" i="0" u="none" strike="noStrike" cap="none">
                <a:solidFill>
                  <a:srgbClr val="00206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Certificate:</a:t>
            </a:r>
            <a:r>
              <a:rPr lang="en-US"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at least </a:t>
            </a:r>
            <a:r>
              <a:rPr lang="en-US" sz="2800" b="1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80%</a:t>
            </a:r>
            <a:r>
              <a:rPr lang="en-US"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of the in-person sessions attendance.</a:t>
            </a:r>
            <a:endParaRPr sz="2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" name="Google Shape;101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0753" y="738554"/>
            <a:ext cx="10626049" cy="4055397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2"/>
          <p:cNvSpPr/>
          <p:nvPr/>
        </p:nvSpPr>
        <p:spPr>
          <a:xfrm flipH="1">
            <a:off x="10465492" y="3317818"/>
            <a:ext cx="854855" cy="43994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g37232ecbbc9_0_19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0" y="-29190"/>
            <a:ext cx="12204700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g37232ecbbc9_0_19"/>
          <p:cNvSpPr/>
          <p:nvPr/>
        </p:nvSpPr>
        <p:spPr>
          <a:xfrm>
            <a:off x="161200" y="119875"/>
            <a:ext cx="11738100" cy="58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dirty="0">
                <a:solidFill>
                  <a:srgbClr val="002060"/>
                </a:solidFill>
                <a:highlight>
                  <a:srgbClr val="FFFF00"/>
                </a:highlight>
              </a:rPr>
              <a:t>QUESTIONS</a:t>
            </a:r>
            <a:endParaRPr sz="3600" dirty="0">
              <a:solidFill>
                <a:schemeClr val="lt1"/>
              </a:solidFill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2600" dirty="0">
              <a:solidFill>
                <a:schemeClr val="lt1"/>
              </a:solidFill>
            </a:endParaRPr>
          </a:p>
          <a:p>
            <a:pPr marL="577850" lvl="0" indent="-514350">
              <a:buClr>
                <a:schemeClr val="lt1"/>
              </a:buClr>
              <a:buSzPts val="2600"/>
              <a:buFont typeface="+mj-lt"/>
              <a:buAutoNum type="arabicPeriod"/>
            </a:pPr>
            <a:r>
              <a:rPr lang="en-GB" sz="2600" dirty="0">
                <a:solidFill>
                  <a:schemeClr val="lt1"/>
                </a:solidFill>
              </a:rPr>
              <a:t>Compute and visualize </a:t>
            </a:r>
            <a:r>
              <a:rPr lang="en-GB" sz="2600" b="1" dirty="0">
                <a:solidFill>
                  <a:schemeClr val="lt1"/>
                </a:solidFill>
              </a:rPr>
              <a:t>which species has the largest average basal area per tree</a:t>
            </a:r>
            <a:r>
              <a:rPr lang="en-GB" sz="2600" dirty="0">
                <a:solidFill>
                  <a:schemeClr val="lt1"/>
                </a:solidFill>
              </a:rPr>
              <a:t>. </a:t>
            </a:r>
            <a:r>
              <a:rPr lang="en-GB" sz="2600" b="1" dirty="0">
                <a:solidFill>
                  <a:schemeClr val="lt1"/>
                </a:solidFill>
              </a:rPr>
              <a:t>Which plot best communicates this?</a:t>
            </a:r>
            <a:endParaRPr sz="2600" b="1" dirty="0">
              <a:solidFill>
                <a:schemeClr val="lt1"/>
              </a:solidFill>
            </a:endParaRPr>
          </a:p>
          <a:p>
            <a:pPr marL="514350" marR="0" lvl="0" indent="-514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sz="2600" dirty="0">
              <a:solidFill>
                <a:schemeClr val="lt1"/>
              </a:solidFill>
            </a:endParaRPr>
          </a:p>
          <a:p>
            <a:pPr marL="577850" lvl="0" indent="-514350">
              <a:buClr>
                <a:schemeClr val="lt1"/>
              </a:buClr>
              <a:buSzPts val="2600"/>
              <a:buFont typeface="+mj-lt"/>
              <a:buAutoNum type="arabicPeriod"/>
            </a:pPr>
            <a:r>
              <a:rPr lang="en-GB" sz="2600" b="1" dirty="0">
                <a:solidFill>
                  <a:schemeClr val="lt1"/>
                </a:solidFill>
              </a:rPr>
              <a:t>Identify outliers </a:t>
            </a:r>
            <a:r>
              <a:rPr lang="en-GB" sz="2600" dirty="0">
                <a:solidFill>
                  <a:schemeClr val="lt1"/>
                </a:solidFill>
              </a:rPr>
              <a:t>in tree volume for each species. Propose a way to </a:t>
            </a:r>
            <a:r>
              <a:rPr lang="en-GB" sz="2600" b="1" dirty="0">
                <a:solidFill>
                  <a:schemeClr val="lt1"/>
                </a:solidFill>
              </a:rPr>
              <a:t>highlight them visually</a:t>
            </a:r>
            <a:r>
              <a:rPr lang="en-GB" sz="2600" dirty="0">
                <a:solidFill>
                  <a:schemeClr val="lt1"/>
                </a:solidFill>
              </a:rPr>
              <a:t>, and explain </a:t>
            </a:r>
            <a:r>
              <a:rPr lang="en-GB" sz="2600" b="1" dirty="0">
                <a:solidFill>
                  <a:schemeClr val="lt1"/>
                </a:solidFill>
              </a:rPr>
              <a:t>why you chose that method</a:t>
            </a:r>
            <a:r>
              <a:rPr lang="en-GB" sz="2600" dirty="0">
                <a:solidFill>
                  <a:schemeClr val="lt1"/>
                </a:solidFill>
              </a:rPr>
              <a:t>.</a:t>
            </a:r>
            <a:endParaRPr sz="2600" dirty="0">
              <a:solidFill>
                <a:schemeClr val="lt1"/>
              </a:solidFill>
            </a:endParaRPr>
          </a:p>
          <a:p>
            <a:pPr marL="514350" marR="0" lvl="0" indent="-514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sz="2600" dirty="0">
              <a:solidFill>
                <a:schemeClr val="lt1"/>
              </a:solidFill>
            </a:endParaRPr>
          </a:p>
          <a:p>
            <a:pPr marL="577850" lvl="0" indent="-514350">
              <a:buClr>
                <a:schemeClr val="lt1"/>
              </a:buClr>
              <a:buSzPts val="2600"/>
              <a:buFont typeface="+mj-lt"/>
              <a:buAutoNum type="arabicPeriod"/>
            </a:pPr>
            <a:r>
              <a:rPr lang="en-GB" sz="2600" dirty="0">
                <a:solidFill>
                  <a:schemeClr val="lt1"/>
                </a:solidFill>
              </a:rPr>
              <a:t>Plot the relationship between </a:t>
            </a:r>
            <a:r>
              <a:rPr lang="en-GB" sz="2600" b="1" dirty="0">
                <a:solidFill>
                  <a:schemeClr val="lt1"/>
                </a:solidFill>
              </a:rPr>
              <a:t>tree height and diameter</a:t>
            </a:r>
            <a:r>
              <a:rPr lang="en-GB" sz="2600" dirty="0">
                <a:solidFill>
                  <a:schemeClr val="lt1"/>
                </a:solidFill>
              </a:rPr>
              <a:t>, and use </a:t>
            </a:r>
            <a:r>
              <a:rPr lang="en-GB" sz="2600" b="1" dirty="0">
                <a:solidFill>
                  <a:schemeClr val="lt1"/>
                </a:solidFill>
              </a:rPr>
              <a:t>volume to size the points</a:t>
            </a:r>
            <a:r>
              <a:rPr lang="en-GB" sz="2600" dirty="0">
                <a:solidFill>
                  <a:schemeClr val="lt1"/>
                </a:solidFill>
              </a:rPr>
              <a:t>. Then, explain whether </a:t>
            </a:r>
            <a:r>
              <a:rPr lang="en-GB" sz="2600" b="1" dirty="0">
                <a:solidFill>
                  <a:schemeClr val="lt1"/>
                </a:solidFill>
              </a:rPr>
              <a:t>volume scales more with height or diameter</a:t>
            </a:r>
            <a:r>
              <a:rPr lang="en-GB" sz="2600" dirty="0">
                <a:solidFill>
                  <a:schemeClr val="lt1"/>
                </a:solidFill>
              </a:rPr>
              <a:t>.</a:t>
            </a:r>
          </a:p>
          <a:p>
            <a:pPr marL="577850" lvl="0" indent="-514350">
              <a:buClr>
                <a:schemeClr val="lt1"/>
              </a:buClr>
              <a:buSzPts val="2600"/>
              <a:buFont typeface="+mj-lt"/>
              <a:buAutoNum type="arabicPeriod"/>
            </a:pPr>
            <a:endParaRPr lang="en-GB" sz="2600" dirty="0">
              <a:solidFill>
                <a:schemeClr val="lt1"/>
              </a:solidFill>
            </a:endParaRPr>
          </a:p>
          <a:p>
            <a:pPr marL="2398713" lvl="0">
              <a:buClr>
                <a:schemeClr val="lt1"/>
              </a:buClr>
              <a:buSzPts val="2600"/>
            </a:pPr>
            <a:r>
              <a:rPr lang="en-GB" sz="2400" dirty="0">
                <a:solidFill>
                  <a:schemeClr val="lt1"/>
                </a:solidFill>
                <a:latin typeface="Consolas" panose="020B0609020204030204" pitchFamily="49" charset="0"/>
              </a:rPr>
              <a:t>Require::Require(microbenchmark)</a:t>
            </a:r>
          </a:p>
          <a:p>
            <a:pPr marL="2398713" lvl="0">
              <a:buClr>
                <a:schemeClr val="lt1"/>
              </a:buClr>
              <a:buSzPts val="2600"/>
            </a:pPr>
            <a:r>
              <a:rPr lang="en-GB" sz="2400" dirty="0">
                <a:solidFill>
                  <a:schemeClr val="lt1"/>
                </a:solidFill>
                <a:latin typeface="Consolas" panose="020B0609020204030204" pitchFamily="49" charset="0"/>
              </a:rPr>
              <a:t>microbenchmark({  </a:t>
            </a:r>
          </a:p>
          <a:p>
            <a:pPr marL="2398713" lvl="0">
              <a:buClr>
                <a:schemeClr val="lt1"/>
              </a:buClr>
              <a:buSzPts val="2600"/>
            </a:pPr>
            <a:r>
              <a:rPr lang="en-GB" sz="2400" dirty="0">
                <a:solidFill>
                  <a:srgbClr val="FFFF00"/>
                </a:solidFill>
                <a:latin typeface="Consolas" panose="020B0609020204030204" pitchFamily="49" charset="0"/>
              </a:rPr>
              <a:t>ALL YOUR CODE</a:t>
            </a:r>
          </a:p>
          <a:p>
            <a:pPr marL="2398713" lvl="0">
              <a:buClr>
                <a:schemeClr val="lt1"/>
              </a:buClr>
              <a:buSzPts val="2600"/>
            </a:pPr>
            <a:r>
              <a:rPr lang="en-GB" sz="2400" dirty="0">
                <a:solidFill>
                  <a:schemeClr val="lt1"/>
                </a:solidFill>
                <a:latin typeface="Consolas" panose="020B0609020204030204" pitchFamily="49" charset="0"/>
              </a:rPr>
              <a:t>}, times = 5)</a:t>
            </a:r>
            <a:endParaRPr sz="2400" dirty="0">
              <a:solidFill>
                <a:schemeClr val="lt1"/>
              </a:solidFill>
              <a:latin typeface="Consolas" panose="020B0609020204030204" pitchFamily="49" charset="0"/>
            </a:endParaRPr>
          </a:p>
        </p:txBody>
      </p:sp>
      <p:pic>
        <p:nvPicPr>
          <p:cNvPr id="268" name="Google Shape;268;g37232ecbbc9_0_19" descr="Send with solid fil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301481" y="6095840"/>
            <a:ext cx="779200" cy="71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13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0" y="-2919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5376BD2-EFAB-4764-8468-86038F696F9F}"/>
              </a:ext>
            </a:extLst>
          </p:cNvPr>
          <p:cNvSpPr txBox="1"/>
          <p:nvPr/>
        </p:nvSpPr>
        <p:spPr>
          <a:xfrm>
            <a:off x="-1719533" y="545068"/>
            <a:ext cx="1255487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GB" sz="4000" b="1" dirty="0">
                <a:solidFill>
                  <a:schemeClr val="lt1"/>
                </a:solidFill>
              </a:rPr>
              <a:t>1. Fastest to finish:</a:t>
            </a:r>
            <a:r>
              <a:rPr lang="en-GB" sz="4000" dirty="0">
                <a:solidFill>
                  <a:schemeClr val="lt1"/>
                </a:solidFill>
              </a:rPr>
              <a:t> Ma / Nana</a:t>
            </a:r>
          </a:p>
          <a:p>
            <a:pPr marL="22860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GB" sz="4000" dirty="0">
                <a:solidFill>
                  <a:schemeClr val="lt1"/>
                </a:solidFill>
              </a:rPr>
              <a:t>	</a:t>
            </a:r>
          </a:p>
          <a:p>
            <a:pPr marL="22860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GB" sz="4000" b="1" dirty="0">
                <a:solidFill>
                  <a:schemeClr val="lt1"/>
                </a:solidFill>
              </a:rPr>
              <a:t>2. Quickest method:</a:t>
            </a:r>
            <a:r>
              <a:rPr lang="en-GB" sz="4000" dirty="0">
                <a:solidFill>
                  <a:schemeClr val="lt1"/>
                </a:solidFill>
              </a:rPr>
              <a:t> Ma / Nana</a:t>
            </a:r>
          </a:p>
          <a:p>
            <a:pPr marL="22860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GB" sz="4000" dirty="0">
                <a:solidFill>
                  <a:schemeClr val="lt1"/>
                </a:solidFill>
              </a:rPr>
              <a:t>		</a:t>
            </a:r>
          </a:p>
          <a:p>
            <a:pPr marL="22860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GB" sz="4000" b="1" dirty="0">
                <a:solidFill>
                  <a:schemeClr val="lt1"/>
                </a:solidFill>
              </a:rPr>
              <a:t>3. Correct answer:</a:t>
            </a:r>
            <a:r>
              <a:rPr lang="en-GB" sz="4000" dirty="0">
                <a:solidFill>
                  <a:schemeClr val="lt1"/>
                </a:solidFill>
              </a:rPr>
              <a:t> All</a:t>
            </a:r>
          </a:p>
          <a:p>
            <a:pPr marL="22860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GB" sz="4000" dirty="0">
                <a:solidFill>
                  <a:schemeClr val="lt1"/>
                </a:solidFill>
              </a:rPr>
              <a:t>	</a:t>
            </a:r>
          </a:p>
          <a:p>
            <a:pPr marL="22860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GB" sz="4000" dirty="0">
                <a:solidFill>
                  <a:schemeClr val="lt1"/>
                </a:solidFill>
              </a:rPr>
              <a:t>	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2E87F4-6F4B-435C-B855-532F275FE059}"/>
              </a:ext>
            </a:extLst>
          </p:cNvPr>
          <p:cNvSpPr txBox="1"/>
          <p:nvPr/>
        </p:nvSpPr>
        <p:spPr>
          <a:xfrm>
            <a:off x="6663765" y="4352452"/>
            <a:ext cx="51436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GB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SCORES</a:t>
            </a:r>
          </a:p>
          <a:p>
            <a:pPr marL="287338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GB" sz="2800" dirty="0">
                <a:solidFill>
                  <a:schemeClr val="lt1"/>
                </a:solidFill>
              </a:rPr>
              <a:t>Ma / Nana = 133</a:t>
            </a:r>
          </a:p>
          <a:p>
            <a:pPr marL="287338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GB" sz="2800" dirty="0" err="1">
                <a:solidFill>
                  <a:schemeClr val="lt1"/>
                </a:solidFill>
              </a:rPr>
              <a:t>Souradeepa</a:t>
            </a:r>
            <a:r>
              <a:rPr lang="en-GB" sz="2800" dirty="0">
                <a:solidFill>
                  <a:schemeClr val="lt1"/>
                </a:solidFill>
              </a:rPr>
              <a:t>/</a:t>
            </a:r>
            <a:r>
              <a:rPr lang="en-GB" sz="2800" dirty="0" err="1">
                <a:solidFill>
                  <a:schemeClr val="lt1"/>
                </a:solidFill>
              </a:rPr>
              <a:t>Rahima</a:t>
            </a:r>
            <a:r>
              <a:rPr lang="en-GB" sz="2800" dirty="0">
                <a:solidFill>
                  <a:schemeClr val="lt1"/>
                </a:solidFill>
              </a:rPr>
              <a:t> = 270</a:t>
            </a:r>
          </a:p>
          <a:p>
            <a:pPr marL="287338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GB" sz="2800" dirty="0" err="1">
                <a:solidFill>
                  <a:schemeClr val="lt1"/>
                </a:solidFill>
              </a:rPr>
              <a:t>Amritha</a:t>
            </a:r>
            <a:r>
              <a:rPr lang="en-GB" sz="2800" dirty="0">
                <a:solidFill>
                  <a:schemeClr val="lt1"/>
                </a:solidFill>
              </a:rPr>
              <a:t>/</a:t>
            </a:r>
            <a:r>
              <a:rPr lang="en-GB" sz="2800" dirty="0" err="1">
                <a:solidFill>
                  <a:schemeClr val="lt1"/>
                </a:solidFill>
              </a:rPr>
              <a:t>Pranil</a:t>
            </a:r>
            <a:r>
              <a:rPr lang="en-GB" sz="2800" dirty="0">
                <a:solidFill>
                  <a:schemeClr val="lt1"/>
                </a:solidFill>
              </a:rPr>
              <a:t> = 391</a:t>
            </a:r>
          </a:p>
          <a:p>
            <a:pPr marL="287338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GB" sz="2800" dirty="0">
                <a:solidFill>
                  <a:schemeClr val="lt1"/>
                </a:solidFill>
              </a:rPr>
              <a:t>Dani/Otis = *</a:t>
            </a:r>
            <a:endParaRPr lang="en-GB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91C1CD-AADD-46BB-89FF-46ED76DDE5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1064" y="29190"/>
            <a:ext cx="2106171" cy="175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66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13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0" y="-29190"/>
            <a:ext cx="122047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FAF7E5-CC4B-4F77-919B-FCCA986943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57" y="0"/>
            <a:ext cx="58782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8633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oogle Shape;273;p14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-1270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14"/>
          <p:cNvSpPr/>
          <p:nvPr/>
        </p:nvSpPr>
        <p:spPr>
          <a:xfrm>
            <a:off x="384175" y="1893045"/>
            <a:ext cx="7339330" cy="2431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Challenges?</a:t>
            </a:r>
            <a:endParaRPr/>
          </a:p>
          <a:p>
            <a:pPr marL="457200" marR="0" lvl="0" indent="-45720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Lessons learned?</a:t>
            </a:r>
            <a:endParaRPr/>
          </a:p>
          <a:p>
            <a:pPr marL="457200" marR="0" lvl="0" indent="-45720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Char char="•"/>
            </a:pPr>
            <a:r>
              <a:rPr lang="en-US" sz="3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Takeaways?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14"/>
          <p:cNvSpPr txBox="1"/>
          <p:nvPr/>
        </p:nvSpPr>
        <p:spPr>
          <a:xfrm>
            <a:off x="263662" y="139315"/>
            <a:ext cx="10309088" cy="13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Arial"/>
              <a:buNone/>
            </a:pPr>
            <a:r>
              <a:rPr lang="en-US" sz="6600" b="0" i="0" u="none" strike="noStrike" cap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Group Reflection Summary</a:t>
            </a:r>
            <a:endParaRPr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6" name="Google Shape;276;p14" descr="Warning with solid fil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864207" y="5610834"/>
            <a:ext cx="1109274" cy="1109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14"/>
          <p:cNvPicPr preferRelativeResize="0"/>
          <p:nvPr/>
        </p:nvPicPr>
        <p:blipFill>
          <a:blip r:embed="rId5"/>
          <a:srcRect/>
          <a:stretch/>
        </p:blipFill>
        <p:spPr>
          <a:xfrm rot="207893">
            <a:off x="6122097" y="1974893"/>
            <a:ext cx="5564554" cy="2744763"/>
          </a:xfrm>
          <a:prstGeom prst="rect">
            <a:avLst/>
          </a:prstGeom>
          <a:noFill/>
          <a:ln w="571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78" name="Google Shape;278;p14"/>
          <p:cNvPicPr preferRelativeResize="0"/>
          <p:nvPr/>
        </p:nvPicPr>
        <p:blipFill>
          <a:blip r:embed="rId6"/>
          <a:srcRect/>
          <a:stretch/>
        </p:blipFill>
        <p:spPr>
          <a:xfrm>
            <a:off x="10931761" y="137892"/>
            <a:ext cx="1029728" cy="1179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3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-2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"/>
          <p:cNvSpPr/>
          <p:nvPr/>
        </p:nvSpPr>
        <p:spPr>
          <a:xfrm>
            <a:off x="-207725" y="-478503"/>
            <a:ext cx="12303900" cy="8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3600" b="1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r>
              <a:rPr lang="en-US" sz="5500" b="1" i="0" u="none" strike="noStrike" cap="none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Reflecting on the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r>
              <a:rPr lang="en-US" sz="5500" b="1" i="0" u="none" strike="noStrike" cap="none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Learning Process</a:t>
            </a:r>
            <a:endParaRPr sz="5500" b="1" i="1" u="none" strike="noStrike" cap="none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9" name="Google Shape;109;p3"/>
          <p:cNvGrpSpPr/>
          <p:nvPr/>
        </p:nvGrpSpPr>
        <p:grpSpPr>
          <a:xfrm>
            <a:off x="9425797" y="3428999"/>
            <a:ext cx="2120443" cy="2220650"/>
            <a:chOff x="6287197" y="2574364"/>
            <a:chExt cx="5018792" cy="4116294"/>
          </a:xfrm>
        </p:grpSpPr>
        <p:pic>
          <p:nvPicPr>
            <p:cNvPr id="110" name="Google Shape;110;p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189695" y="2574364"/>
              <a:ext cx="4116294" cy="411629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1" name="Google Shape;111;p3"/>
            <p:cNvSpPr/>
            <p:nvPr/>
          </p:nvSpPr>
          <p:spPr>
            <a:xfrm>
              <a:off x="6287197" y="2912868"/>
              <a:ext cx="4839786" cy="923330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b="1" i="0">
                  <a:ln w="8050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solidFill>
                    <a:srgbClr val="FFFFFF"/>
                  </a:solidFill>
                  <a:latin typeface="Calibri"/>
                </a:rPr>
                <a:t>Learning</a:t>
              </a:r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6466203" y="5453295"/>
              <a:ext cx="4839786" cy="923330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b="1" i="0">
                  <a:ln w="8050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solidFill>
                    <a:srgbClr val="FFFFFF"/>
                  </a:solidFill>
                  <a:latin typeface="Calibri"/>
                </a:rPr>
                <a:t>Goals</a:t>
              </a:r>
            </a:p>
          </p:txBody>
        </p:sp>
      </p:grpSp>
      <p:sp>
        <p:nvSpPr>
          <p:cNvPr id="113" name="Google Shape;113;p3"/>
          <p:cNvSpPr/>
          <p:nvPr/>
        </p:nvSpPr>
        <p:spPr>
          <a:xfrm>
            <a:off x="369525" y="2072150"/>
            <a:ext cx="8738400" cy="4294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 b="1" dirty="0">
                <a:solidFill>
                  <a:schemeClr val="lt1"/>
                </a:solidFill>
              </a:rPr>
              <a:t>Identify key development challenges</a:t>
            </a:r>
            <a:endParaRPr sz="36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dirty="0">
              <a:solidFill>
                <a:schemeClr val="lt1"/>
              </a:solidFill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 b="1" dirty="0">
                <a:solidFill>
                  <a:schemeClr val="lt1"/>
                </a:solidFill>
              </a:rPr>
              <a:t>Assess solution effectiveness</a:t>
            </a:r>
            <a:endParaRPr sz="36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dirty="0">
              <a:solidFill>
                <a:schemeClr val="lt1"/>
              </a:solidFill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 b="1" dirty="0">
                <a:solidFill>
                  <a:schemeClr val="lt1"/>
                </a:solidFill>
              </a:rPr>
              <a:t>Reflect on development successes</a:t>
            </a:r>
            <a:endParaRPr sz="3600" b="1" dirty="0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dirty="0">
              <a:solidFill>
                <a:schemeClr val="lt1"/>
              </a:solidFill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 b="1" dirty="0">
                <a:solidFill>
                  <a:schemeClr val="lt1"/>
                </a:solidFill>
              </a:rPr>
              <a:t>Extract lessons from setbacks</a:t>
            </a:r>
            <a:endParaRPr sz="3600" b="1" dirty="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120" name="Google Shape;120;p4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0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4"/>
          <p:cNvSpPr/>
          <p:nvPr/>
        </p:nvSpPr>
        <p:spPr>
          <a:xfrm>
            <a:off x="661358" y="374850"/>
            <a:ext cx="11130592" cy="61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lang="en-GB" sz="5400" b="1" i="0" u="none" strike="noStrike" cap="none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Arial"/>
              </a:rPr>
              <a:t>What are the key words from Phase II for you?</a:t>
            </a:r>
            <a:endParaRPr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</a:pPr>
            <a:endParaRPr sz="3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36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6CCD34-AE83-4CC9-8B8F-AFD46942BD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6138" y="2522771"/>
            <a:ext cx="3870880" cy="396037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28" name="Google Shape;128;p5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-12702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5"/>
          <p:cNvSpPr/>
          <p:nvPr/>
        </p:nvSpPr>
        <p:spPr>
          <a:xfrm>
            <a:off x="204470" y="146050"/>
            <a:ext cx="11739880" cy="6346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lang="en-US" sz="5500" b="1" i="0" u="none" strike="noStrike" cap="none">
                <a:solidFill>
                  <a:srgbClr val="FFE599"/>
                </a:solidFill>
                <a:latin typeface="Arial"/>
                <a:ea typeface="Arial"/>
                <a:cs typeface="Arial"/>
                <a:sym typeface="Arial"/>
              </a:rPr>
              <a:t>Identifying Challenges – Overview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endParaRPr sz="5500" b="1" i="0" u="none" strike="noStrike" cap="none">
              <a:solidFill>
                <a:srgbClr val="FFE5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</a:pPr>
            <a:r>
              <a:rPr lang="en-US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Types of issues faced:</a:t>
            </a:r>
            <a:endParaRPr/>
          </a:p>
          <a:p>
            <a: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6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lang="en-US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Technical difficulties</a:t>
            </a:r>
            <a:endParaRPr/>
          </a:p>
          <a:p>
            <a: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6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lang="en-US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Data management issues</a:t>
            </a:r>
            <a:endParaRPr/>
          </a:p>
          <a:p>
            <a: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6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lang="en-US"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Workflow inefficiencies</a:t>
            </a:r>
            <a:endParaRPr/>
          </a:p>
          <a:p>
            <a:pPr marL="742950" marR="0" lvl="0" indent="-514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36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413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 sz="1600" b="1" i="1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6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-2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6"/>
          <p:cNvSpPr/>
          <p:nvPr/>
        </p:nvSpPr>
        <p:spPr>
          <a:xfrm>
            <a:off x="-12700" y="170790"/>
            <a:ext cx="12204600" cy="14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endParaRPr sz="3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lang="en-US" sz="5500" b="1" i="0" u="none" strike="noStrike" cap="none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Technical Issues</a:t>
            </a:r>
            <a:r>
              <a:rPr lang="en-US" sz="55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Char char="•"/>
            </a:pPr>
            <a:r>
              <a:rPr lang="en-US" sz="3600" b="1" i="1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Examples:</a:t>
            </a:r>
            <a:endParaRPr dirty="0"/>
          </a:p>
          <a:p>
            <a: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 sz="3600" b="1" i="1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Software bugs</a:t>
            </a:r>
            <a:endParaRPr dirty="0"/>
          </a:p>
          <a:p>
            <a: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endParaRPr sz="3600" b="1" i="1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 sz="3600" b="1" i="1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Installation errors</a:t>
            </a:r>
            <a:endParaRPr dirty="0"/>
          </a:p>
          <a:p>
            <a: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endParaRPr sz="3600" b="1" i="1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 sz="3600" b="1" i="1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Code execution failures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endParaRPr sz="3600" b="1" i="1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6" name="Google Shape;136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03425" y="119877"/>
            <a:ext cx="1086401" cy="12154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7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-1270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7"/>
          <p:cNvSpPr/>
          <p:nvPr/>
        </p:nvSpPr>
        <p:spPr>
          <a:xfrm>
            <a:off x="263525" y="1457325"/>
            <a:ext cx="8562975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Char char="•"/>
            </a:pPr>
            <a:r>
              <a:rPr lang="en-US" sz="3600" b="1" i="1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Examples:</a:t>
            </a:r>
            <a:endParaRPr dirty="0"/>
          </a:p>
          <a:p>
            <a:pPr marL="1828800" marR="0" lvl="4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1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Inconsistent formats</a:t>
            </a:r>
            <a:endParaRPr dirty="0"/>
          </a:p>
          <a:p>
            <a:pPr marL="1828800" marR="0" lvl="4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1" i="1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28800" marR="0" lvl="4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1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Missing values</a:t>
            </a:r>
            <a:endParaRPr dirty="0"/>
          </a:p>
          <a:p>
            <a:pPr marL="1828800" marR="0" lvl="4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1" i="1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28800" marR="0" lvl="4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1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Version control confusion</a:t>
            </a:r>
            <a:endParaRPr dirty="0"/>
          </a:p>
          <a:p>
            <a:pPr marL="1828800" marR="0" lvl="4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1" i="1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7"/>
          <p:cNvSpPr txBox="1"/>
          <p:nvPr/>
        </p:nvSpPr>
        <p:spPr>
          <a:xfrm>
            <a:off x="263662" y="139315"/>
            <a:ext cx="10309088" cy="1087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Arial"/>
              </a:rPr>
              <a:t>Data Management Challenges</a:t>
            </a:r>
            <a:endParaRPr sz="1600" b="0" i="0" u="none" strike="noStrike" cap="none" dirty="0"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4" name="Google Shape;144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03425" y="119877"/>
            <a:ext cx="1086401" cy="12154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8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8"/>
          <p:cNvSpPr/>
          <p:nvPr/>
        </p:nvSpPr>
        <p:spPr>
          <a:xfrm>
            <a:off x="384175" y="2078307"/>
            <a:ext cx="11368389" cy="43986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Arial"/>
              <a:buChar char="•"/>
            </a:pPr>
            <a:r>
              <a:rPr lang="en-US" sz="4000" b="1" i="1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Examples:</a:t>
            </a:r>
            <a:endParaRPr b="1" i="1" dirty="0"/>
          </a:p>
          <a:p>
            <a:pPr marL="2743200" marR="0" lvl="6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1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Task prioritization</a:t>
            </a:r>
            <a:endParaRPr b="1" i="1" dirty="0"/>
          </a:p>
          <a:p>
            <a:pPr marL="2743200" marR="0" lvl="6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1" i="1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743200" marR="0" lvl="6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1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Time management</a:t>
            </a:r>
            <a:endParaRPr b="1" i="1" dirty="0"/>
          </a:p>
          <a:p>
            <a:pPr marL="2743200" marR="0" lvl="6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1" i="1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743200" marR="0" lvl="6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1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Communication gaps</a:t>
            </a:r>
            <a:endParaRPr b="1" i="1" dirty="0"/>
          </a:p>
          <a:p>
            <a:pPr marL="2743200" marR="0" lvl="6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8"/>
          <p:cNvSpPr txBox="1"/>
          <p:nvPr/>
        </p:nvSpPr>
        <p:spPr>
          <a:xfrm>
            <a:off x="258052" y="139315"/>
            <a:ext cx="10314697" cy="1197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US" sz="6000" b="1" i="0" u="none" strike="noStrike" cap="none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Workflow Inefficiencies</a:t>
            </a:r>
            <a:endParaRPr sz="6000" b="1" i="0" u="none" strike="noStrike" cap="none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2" name="Google Shape;152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03425" y="119877"/>
            <a:ext cx="1086401" cy="12154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9"/>
          <p:cNvPicPr preferRelativeResize="0"/>
          <p:nvPr/>
        </p:nvPicPr>
        <p:blipFill rotWithShape="1">
          <a:blip r:embed="rId3">
            <a:alphaModFix/>
          </a:blip>
          <a:srcRect r="56463"/>
          <a:stretch/>
        </p:blipFill>
        <p:spPr>
          <a:xfrm flipH="1">
            <a:off x="-1270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9"/>
          <p:cNvSpPr/>
          <p:nvPr/>
        </p:nvSpPr>
        <p:spPr>
          <a:xfrm>
            <a:off x="495504" y="1446699"/>
            <a:ext cx="11368389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0" u="none" strike="noStrike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Hardest </a:t>
            </a:r>
            <a:r>
              <a:rPr lang="en-US" sz="4000" b="0" i="0" u="none" strike="noStrike" cap="none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4000" b="0" i="0" u="none" strike="noStrike" cap="none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Manageable</a:t>
            </a:r>
            <a:r>
              <a:rPr lang="en-US" sz="4000" b="0" i="0" u="none" strike="noStrike" cap="none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4000" b="0" i="0" u="none" strike="noStrike" cap="none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Arial"/>
              </a:rPr>
              <a:t>Easiest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9" name="Google Shape;159;p9"/>
          <p:cNvSpPr txBox="1"/>
          <p:nvPr/>
        </p:nvSpPr>
        <p:spPr>
          <a:xfrm>
            <a:off x="384175" y="162624"/>
            <a:ext cx="11591048" cy="1319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4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Affinity Diagram of Challenges</a:t>
            </a:r>
            <a:endParaRPr sz="5400" b="1" i="0" u="none" strike="noStrike" cap="none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9"/>
          <p:cNvSpPr/>
          <p:nvPr/>
        </p:nvSpPr>
        <p:spPr>
          <a:xfrm>
            <a:off x="5417529" y="2830985"/>
            <a:ext cx="730250" cy="432435"/>
          </a:xfrm>
          <a:prstGeom prst="rect">
            <a:avLst/>
          </a:prstGeom>
          <a:solidFill>
            <a:srgbClr val="1C448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9"/>
          <p:cNvSpPr/>
          <p:nvPr/>
        </p:nvSpPr>
        <p:spPr>
          <a:xfrm>
            <a:off x="3982429" y="4451147"/>
            <a:ext cx="730250" cy="432435"/>
          </a:xfrm>
          <a:prstGeom prst="rect">
            <a:avLst/>
          </a:prstGeom>
          <a:solidFill>
            <a:srgbClr val="182A7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9"/>
          <p:cNvSpPr/>
          <p:nvPr/>
        </p:nvSpPr>
        <p:spPr>
          <a:xfrm>
            <a:off x="6621520" y="5299072"/>
            <a:ext cx="730250" cy="432435"/>
          </a:xfrm>
          <a:prstGeom prst="rect">
            <a:avLst/>
          </a:prstGeom>
          <a:solidFill>
            <a:srgbClr val="171D6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9"/>
          <p:cNvSpPr/>
          <p:nvPr/>
        </p:nvSpPr>
        <p:spPr>
          <a:xfrm>
            <a:off x="5820277" y="6105374"/>
            <a:ext cx="730250" cy="432435"/>
          </a:xfrm>
          <a:prstGeom prst="rect">
            <a:avLst/>
          </a:prstGeom>
          <a:solidFill>
            <a:srgbClr val="130E6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9"/>
          <p:cNvSpPr/>
          <p:nvPr/>
        </p:nvSpPr>
        <p:spPr>
          <a:xfrm>
            <a:off x="4075083" y="3033639"/>
            <a:ext cx="3909526" cy="3370281"/>
          </a:xfrm>
          <a:prstGeom prst="triangle">
            <a:avLst>
              <a:gd name="adj" fmla="val 50000"/>
            </a:avLst>
          </a:prstGeom>
          <a:solidFill>
            <a:srgbClr val="DDEAF6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9"/>
          <p:cNvSpPr txBox="1"/>
          <p:nvPr/>
        </p:nvSpPr>
        <p:spPr>
          <a:xfrm>
            <a:off x="2257277" y="6059981"/>
            <a:ext cx="172515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Technical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9"/>
          <p:cNvSpPr txBox="1"/>
          <p:nvPr/>
        </p:nvSpPr>
        <p:spPr>
          <a:xfrm>
            <a:off x="5198528" y="2429344"/>
            <a:ext cx="166263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Workflow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9"/>
          <p:cNvSpPr txBox="1"/>
          <p:nvPr/>
        </p:nvSpPr>
        <p:spPr>
          <a:xfrm>
            <a:off x="8209573" y="6105374"/>
            <a:ext cx="94448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Data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8" name="Google Shape;168;p9" descr="Send with solid fil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526802" y="5488572"/>
            <a:ext cx="1545590" cy="1420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9" title="15Min.png"/>
          <p:cNvPicPr preferRelativeResize="0"/>
          <p:nvPr/>
        </p:nvPicPr>
        <p:blipFill rotWithShape="1">
          <a:blip r:embed="rId5">
            <a:alphaModFix/>
          </a:blip>
          <a:srcRect l="465" r="455"/>
          <a:stretch/>
        </p:blipFill>
        <p:spPr>
          <a:xfrm>
            <a:off x="10903425" y="119877"/>
            <a:ext cx="1086401" cy="1215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5253F8E-547A-44CA-8FA6-FB41D3D4E81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211" t="16225" r="17393" b="22260"/>
          <a:stretch/>
        </p:blipFill>
        <p:spPr>
          <a:xfrm>
            <a:off x="3982428" y="3033640"/>
            <a:ext cx="4002181" cy="34513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Benutzerdefiniert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92D050"/>
      </a:hlink>
      <a:folHlink>
        <a:srgbClr val="92D05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1045</Words>
  <Application>Microsoft Office PowerPoint</Application>
  <PresentationFormat>Widescreen</PresentationFormat>
  <Paragraphs>225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Calibri</vt:lpstr>
      <vt:lpstr>Roboto Mono</vt:lpstr>
      <vt:lpstr>Open Sans</vt:lpstr>
      <vt:lpstr>Consolas</vt:lpstr>
      <vt:lpstr>Arial</vt:lpstr>
      <vt:lpstr>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Tati Micheletti</cp:lastModifiedBy>
  <cp:revision>23</cp:revision>
  <dcterms:created xsi:type="dcterms:W3CDTF">2025-07-28T08:01:16Z</dcterms:created>
  <dcterms:modified xsi:type="dcterms:W3CDTF">2025-08-05T11:41:13Z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6BF820CC72910A824C2E87689DBAFC17_43</vt:lpwstr>
  </property>
  <property fmtid="{D5CDD505-2E9C-101B-9397-08002B2CF9AE}" pid="3" name="KSOProductBuildVer">
    <vt:lpwstr>1033-6.13.1.8710</vt:lpwstr>
  </property>
</Properties>
</file>