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4" r:id="rId4"/>
    <p:sldId id="258" r:id="rId5"/>
    <p:sldId id="260" r:id="rId6"/>
    <p:sldId id="259" r:id="rId7"/>
    <p:sldId id="262" r:id="rId8"/>
    <p:sldId id="263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pen Sans" panose="020B060603050402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hMke/MlB6gFr9IJP4RvvgYljyh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342" y="39"/>
      </p:cViewPr>
      <p:guideLst>
        <p:guide orient="horz" pos="2160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7230b39fe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8" name="Google Shape;118;g37230b39fe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7230b39fe0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1" name="Google Shape;111;g37230b39fe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1" name="Google Shape;14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-12700" y="0"/>
            <a:ext cx="12204699" cy="6858000"/>
            <a:chOff x="-12700" y="0"/>
            <a:chExt cx="12204699" cy="6858000"/>
          </a:xfrm>
        </p:grpSpPr>
        <p:pic>
          <p:nvPicPr>
            <p:cNvPr id="85" name="Google Shape;85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855342" y="0"/>
              <a:ext cx="9336657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1"/>
            <p:cNvPicPr preferRelativeResize="0"/>
            <p:nvPr/>
          </p:nvPicPr>
          <p:blipFill rotWithShape="1">
            <a:blip r:embed="rId3">
              <a:alphaModFix/>
            </a:blip>
            <a:srcRect r="56463"/>
            <a:stretch/>
          </p:blipFill>
          <p:spPr>
            <a:xfrm flipH="1">
              <a:off x="-12700" y="0"/>
              <a:ext cx="2868042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7" name="Google Shape;87;p1"/>
          <p:cNvSpPr/>
          <p:nvPr/>
        </p:nvSpPr>
        <p:spPr>
          <a:xfrm>
            <a:off x="-12700" y="0"/>
            <a:ext cx="8209472" cy="218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Hybrid Learn-to-Learn Course on Scientific Programming and Workflow Management</a:t>
            </a:r>
            <a:endParaRPr sz="4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2256346" y="2090100"/>
            <a:ext cx="322814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Tatiane Micheletti, Chris Wudel, Otis Senalor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32954" y="2243875"/>
            <a:ext cx="2068308" cy="59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990" y="2243875"/>
            <a:ext cx="2054356" cy="5974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1"/>
          <p:cNvGrpSpPr/>
          <p:nvPr/>
        </p:nvGrpSpPr>
        <p:grpSpPr>
          <a:xfrm>
            <a:off x="35020" y="3472361"/>
            <a:ext cx="7670800" cy="2098491"/>
            <a:chOff x="-12699" y="3251200"/>
            <a:chExt cx="8097207" cy="2276291"/>
          </a:xfrm>
        </p:grpSpPr>
        <p:pic>
          <p:nvPicPr>
            <p:cNvPr id="92" name="Google Shape;92;p1"/>
            <p:cNvPicPr preferRelativeResize="0"/>
            <p:nvPr/>
          </p:nvPicPr>
          <p:blipFill rotWithShape="1">
            <a:blip r:embed="rId6">
              <a:alphaModFix/>
            </a:blip>
            <a:srcRect b="18350"/>
            <a:stretch/>
          </p:blipFill>
          <p:spPr>
            <a:xfrm>
              <a:off x="-12699" y="3251200"/>
              <a:ext cx="8097207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/>
          <p:nvPr/>
        </p:nvSpPr>
        <p:spPr>
          <a:xfrm>
            <a:off x="-12700" y="0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Course schedule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600753" y="4886490"/>
            <a:ext cx="1154044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206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Certificate:</a:t>
            </a:r>
            <a:r>
              <a:rPr lang="en-US"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at least </a:t>
            </a:r>
            <a:r>
              <a:rPr lang="en-US" sz="2800" b="1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80%</a:t>
            </a:r>
            <a:r>
              <a:rPr lang="en-US"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of the in-person sessions attendance.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753" y="738554"/>
            <a:ext cx="10626049" cy="4055397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/>
          <p:nvPr/>
        </p:nvSpPr>
        <p:spPr>
          <a:xfrm flipH="1">
            <a:off x="10558837" y="3566103"/>
            <a:ext cx="854855" cy="43994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-207725" y="-478503"/>
            <a:ext cx="1230390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1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rPr lang="en-US" sz="5500" b="1" i="0" u="none" strike="noStrike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Reflecting on the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rPr lang="en-US" sz="5500" b="1" i="0" u="none" strike="noStrike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Learning Process</a:t>
            </a:r>
            <a:endParaRPr sz="5500" b="1" i="1" u="none" strike="noStrike" cap="none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9" name="Google Shape;109;p3"/>
          <p:cNvGrpSpPr/>
          <p:nvPr/>
        </p:nvGrpSpPr>
        <p:grpSpPr>
          <a:xfrm>
            <a:off x="9425797" y="3428999"/>
            <a:ext cx="2120443" cy="2220650"/>
            <a:chOff x="6287197" y="2574364"/>
            <a:chExt cx="5018792" cy="4116294"/>
          </a:xfrm>
        </p:grpSpPr>
        <p:pic>
          <p:nvPicPr>
            <p:cNvPr id="110" name="Google Shape;110;p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189695" y="2574364"/>
              <a:ext cx="4116294" cy="41162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" name="Google Shape;111;p3"/>
            <p:cNvSpPr/>
            <p:nvPr/>
          </p:nvSpPr>
          <p:spPr>
            <a:xfrm>
              <a:off x="6287197" y="2912868"/>
              <a:ext cx="4839786" cy="92333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>
                  <a:ln w="8050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rgbClr val="FFFFFF"/>
                  </a:solidFill>
                  <a:latin typeface="Calibri"/>
                </a:rPr>
                <a:t>Learning</a:t>
              </a:r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6466203" y="5453295"/>
              <a:ext cx="4839786" cy="92333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>
                  <a:ln w="8050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rgbClr val="FFFFFF"/>
                  </a:solidFill>
                  <a:latin typeface="Calibri"/>
                </a:rPr>
                <a:t>Goals</a:t>
              </a:r>
            </a:p>
          </p:txBody>
        </p:sp>
      </p:grpSp>
      <p:sp>
        <p:nvSpPr>
          <p:cNvPr id="113" name="Google Shape;113;p3"/>
          <p:cNvSpPr/>
          <p:nvPr/>
        </p:nvSpPr>
        <p:spPr>
          <a:xfrm>
            <a:off x="369525" y="2072150"/>
            <a:ext cx="8738400" cy="4294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Acquire more skills to expand your network and collaborations</a:t>
            </a:r>
            <a:endParaRPr sz="3600" b="1" dirty="0">
              <a:solidFill>
                <a:schemeClr val="lt1"/>
              </a:solidFill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Acquire more skills on being objective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Identify challenges and opportunities of collaboration tools</a:t>
            </a:r>
            <a:endParaRPr sz="3600" b="1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-111760" y="1595535"/>
            <a:ext cx="12303760" cy="4636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5500" b="1" i="0" u="none" strike="noStrike" cap="non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"/>
              </a:rPr>
              <a:t>Efficient Networking </a:t>
            </a:r>
            <a:endParaRPr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5500" b="1" i="0" u="none" strike="noStrike" cap="non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"/>
              </a:rPr>
              <a:t>and Collaboration</a:t>
            </a:r>
            <a:endParaRPr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5500" b="1" i="1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g37230b39fe0_0_7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37230b39fe0_0_7"/>
          <p:cNvSpPr/>
          <p:nvPr/>
        </p:nvSpPr>
        <p:spPr>
          <a:xfrm>
            <a:off x="521750" y="187973"/>
            <a:ext cx="11324700" cy="6603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1: Speed Collaboration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Rounds</a:t>
            </a:r>
            <a:endParaRPr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1600" b="1" dirty="0">
              <a:solidFill>
                <a:schemeClr val="lt1"/>
              </a:solidFill>
            </a:endParaRPr>
          </a:p>
          <a:p>
            <a:pPr marL="1828800" marR="0" lvl="3" indent="-406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Presenter:</a:t>
            </a:r>
            <a:r>
              <a:rPr lang="en-US" sz="2800" b="1" dirty="0">
                <a:solidFill>
                  <a:schemeClr val="lt1"/>
                </a:solidFill>
              </a:rPr>
              <a:t> Introduce your project and a challenge you are facing </a:t>
            </a:r>
            <a:r>
              <a:rPr lang="en-US" sz="28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2 minutes</a:t>
            </a:r>
            <a:r>
              <a:rPr lang="en-US" sz="2800" b="1" dirty="0">
                <a:solidFill>
                  <a:schemeClr val="lt1"/>
                </a:solidFill>
              </a:rPr>
              <a:t> (5 minutes to prepare)</a:t>
            </a:r>
            <a:endParaRPr sz="28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solidFill>
                <a:schemeClr val="lt1"/>
              </a:solidFill>
            </a:endParaRPr>
          </a:p>
          <a:p>
            <a:pPr marL="1828800" marR="0" lvl="3" indent="-406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Peers:</a:t>
            </a:r>
            <a:r>
              <a:rPr lang="en-US" sz="2800" b="1" dirty="0">
                <a:solidFill>
                  <a:schemeClr val="lt1"/>
                </a:solidFill>
              </a:rPr>
              <a:t> Share a helpful resource or tool that could help solve the specific problem.</a:t>
            </a:r>
            <a:endParaRPr sz="28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28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Goal:</a:t>
            </a:r>
            <a:r>
              <a:rPr lang="en-US" sz="2800" b="1" dirty="0">
                <a:solidFill>
                  <a:schemeClr val="lt1"/>
                </a:solidFill>
              </a:rPr>
              <a:t> Everyone leaves with at least one new insight (about their own projects or other’s).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lang="en-US" sz="2800" b="1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 Which insight you’ll follow up on and why? </a:t>
            </a:r>
            <a:r>
              <a:rPr lang="en-US" sz="2800" b="1" dirty="0">
                <a:solidFill>
                  <a:srgbClr val="FFFF00"/>
                </a:solidFill>
                <a:highlight>
                  <a:srgbClr val="FFFF00"/>
                </a:highlight>
              </a:rPr>
              <a:t>.</a:t>
            </a:r>
            <a:endParaRPr sz="2800" b="1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pic>
        <p:nvPicPr>
          <p:cNvPr id="122" name="Google Shape;122;g37230b39fe0_0_7"/>
          <p:cNvPicPr preferRelativeResize="0"/>
          <p:nvPr/>
        </p:nvPicPr>
        <p:blipFill>
          <a:blip r:embed="rId4"/>
          <a:srcRect l="1140" r="1140"/>
          <a:stretch/>
        </p:blipFill>
        <p:spPr>
          <a:xfrm>
            <a:off x="10526700" y="187973"/>
            <a:ext cx="1401450" cy="160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g37230b39fe0_0_14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g37230b39fe0_0_14"/>
          <p:cNvSpPr/>
          <p:nvPr/>
        </p:nvSpPr>
        <p:spPr>
          <a:xfrm>
            <a:off x="597950" y="1625"/>
            <a:ext cx="11243242" cy="6905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 2: Personal Network Mapping</a:t>
            </a:r>
            <a:endParaRPr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2000" b="1" dirty="0">
              <a:solidFill>
                <a:schemeClr val="accent2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Each participant draws a simple Research Network Map with three layers: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1828800" marR="0" lvl="0" indent="-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Core:</a:t>
            </a:r>
            <a:r>
              <a:rPr lang="en-US" sz="2400" b="1" dirty="0">
                <a:solidFill>
                  <a:schemeClr val="lt1"/>
                </a:solidFill>
              </a:rPr>
              <a:t> Close collaborators or mentors (e.g., thesis supervisor, tutor)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1828800" marR="0" lvl="0" indent="-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Peers:</a:t>
            </a:r>
            <a:r>
              <a:rPr lang="en-US" sz="2400" b="1" dirty="0">
                <a:solidFill>
                  <a:schemeClr val="lt1"/>
                </a:solidFill>
              </a:rPr>
              <a:t> Fellow students or colleagues with similar skills/goals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1828800" marR="0" lvl="0" indent="-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Aspirational:</a:t>
            </a:r>
            <a:r>
              <a:rPr lang="en-US" sz="2400" b="1" dirty="0">
                <a:solidFill>
                  <a:schemeClr val="lt1"/>
                </a:solidFill>
              </a:rPr>
              <a:t> People they would like to learn from or collaborate with (e.g., someone using the same package, from another lab, or a GitHub contributor)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lang="en-US"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2400" b="1" dirty="0">
                <a:solidFill>
                  <a:schemeClr val="lt1"/>
                </a:solidFill>
              </a:rPr>
              <a:t>✅ Note what each person brings to their journey—skills, knowledge, feedback, or support.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2000" b="1" dirty="0">
              <a:solidFill>
                <a:schemeClr val="accent2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2000" b="1" dirty="0">
              <a:solidFill>
                <a:schemeClr val="accent2"/>
              </a:solidFill>
            </a:endParaRPr>
          </a:p>
        </p:txBody>
      </p:sp>
      <p:pic>
        <p:nvPicPr>
          <p:cNvPr id="115" name="Google Shape;115;g37230b39fe0_0_14"/>
          <p:cNvPicPr preferRelativeResize="0"/>
          <p:nvPr/>
        </p:nvPicPr>
        <p:blipFill>
          <a:blip r:embed="rId4"/>
          <a:srcRect l="1163" r="1163"/>
          <a:stretch/>
        </p:blipFill>
        <p:spPr>
          <a:xfrm>
            <a:off x="163025" y="1823750"/>
            <a:ext cx="1401450" cy="160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35" name="Google Shape;135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36" name="Google Shape;136;p4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4"/>
          <p:cNvSpPr/>
          <p:nvPr/>
        </p:nvSpPr>
        <p:spPr>
          <a:xfrm>
            <a:off x="279399" y="279401"/>
            <a:ext cx="11664951" cy="630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Networking Benefits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is your view or experience on the role of networking in:</a:t>
            </a:r>
            <a:endParaRPr dirty="0"/>
          </a:p>
          <a:p>
            <a:pPr marL="914400" marR="0" lvl="2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Overcoming challenges?</a:t>
            </a:r>
            <a:endParaRPr dirty="0"/>
          </a:p>
          <a:p>
            <a:pPr marL="914400" marR="0" lvl="2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Gaining insights?</a:t>
            </a:r>
            <a:endParaRPr dirty="0"/>
          </a:p>
          <a:p>
            <a:pPr marL="914400" marR="0" lvl="2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Accessing resources for project development?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p4"/>
          <p:cNvPicPr preferRelativeResize="0"/>
          <p:nvPr/>
        </p:nvPicPr>
        <p:blipFill>
          <a:blip r:embed="rId4"/>
          <a:srcRect/>
          <a:stretch/>
        </p:blipFill>
        <p:spPr>
          <a:xfrm>
            <a:off x="10795493" y="115713"/>
            <a:ext cx="1279032" cy="1417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44" name="Google Shape;144;p5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5"/>
          <p:cNvSpPr/>
          <p:nvPr/>
        </p:nvSpPr>
        <p:spPr>
          <a:xfrm>
            <a:off x="204470" y="146050"/>
            <a:ext cx="11739880" cy="6346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US" sz="5500" b="1" i="0" u="none" strike="noStrike" cap="none" dirty="0">
                <a:solidFill>
                  <a:srgbClr val="FFE5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Collaborative Tools and Platforms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US" sz="5500" b="1" dirty="0">
                <a:solidFill>
                  <a:srgbClr val="FFE5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Team Dynamics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endParaRPr sz="3600" b="1" dirty="0"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US" sz="55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80"/>
                </a:highlight>
              </a:rPr>
              <a:t>Opportunities </a:t>
            </a:r>
            <a:r>
              <a:rPr lang="en-US" sz="5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80"/>
                </a:highlight>
              </a:rPr>
              <a:t>and</a:t>
            </a:r>
            <a:r>
              <a:rPr lang="en-US" sz="5500" b="1" dirty="0">
                <a:solidFill>
                  <a:srgbClr val="FF0000"/>
                </a:solidFill>
                <a:highlight>
                  <a:srgbClr val="000080"/>
                </a:highlight>
              </a:rPr>
              <a:t> </a:t>
            </a:r>
            <a:r>
              <a:rPr lang="en-US" sz="5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80"/>
                </a:highlight>
              </a:rPr>
              <a:t>Challenges</a:t>
            </a:r>
            <a:endParaRPr sz="5500" b="1" i="0" u="none" strike="noStrike" cap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0080"/>
              </a:highlight>
              <a:sym typeface="Arial"/>
            </a:endParaRP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lang="en-US"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GitHub, Slack</a:t>
            </a:r>
            <a:r>
              <a:rPr lang="en-US" sz="3600" dirty="0">
                <a:solidFill>
                  <a:schemeClr val="lt1"/>
                </a:solidFill>
              </a:rPr>
              <a:t>, </a:t>
            </a:r>
            <a:r>
              <a:rPr lang="en-US" sz="36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Zulip</a:t>
            </a:r>
            <a:r>
              <a:rPr lang="en-US" sz="3600" dirty="0">
                <a:solidFill>
                  <a:schemeClr val="lt1"/>
                </a:solidFill>
              </a:rPr>
              <a:t>, 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Trello, </a:t>
            </a:r>
            <a:r>
              <a:rPr lang="en-US" sz="36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ClickUp</a:t>
            </a: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GB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Managing group work</a:t>
            </a: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GB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Integrating diverse perspectives</a:t>
            </a: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GB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Influencing project outcomes</a:t>
            </a: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lang="en-GB"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lang="en-US"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dirty="0"/>
          </a:p>
          <a:p>
            <a:pPr marL="342900" marR="0" lvl="0" indent="-2413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5"/>
          <p:cNvPicPr preferRelativeResize="0"/>
          <p:nvPr/>
        </p:nvPicPr>
        <p:blipFill>
          <a:blip r:embed="rId4"/>
          <a:srcRect/>
          <a:stretch/>
        </p:blipFill>
        <p:spPr>
          <a:xfrm>
            <a:off x="10851546" y="5302327"/>
            <a:ext cx="1088963" cy="12070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enutzerdefiniert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2D050"/>
      </a:hlink>
      <a:folHlink>
        <a:srgbClr val="92D05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296</Words>
  <Application>Microsoft Office PowerPoint</Application>
  <PresentationFormat>Widescreen</PresentationFormat>
  <Paragraphs>57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Open Sans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Tati Micheletti</cp:lastModifiedBy>
  <cp:revision>13</cp:revision>
  <dcterms:created xsi:type="dcterms:W3CDTF">2025-07-28T08:08:51Z</dcterms:created>
  <dcterms:modified xsi:type="dcterms:W3CDTF">2025-08-06T09:28:25Z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E22F1CEFEF661DC713308768FF6FEC77_43</vt:lpwstr>
  </property>
  <property fmtid="{D5CDD505-2E9C-101B-9397-08002B2CF9AE}" pid="3" name="KSOProductBuildVer">
    <vt:lpwstr>1033-6.13.1.8710</vt:lpwstr>
  </property>
</Properties>
</file>