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</p:sldIdLst>
  <p:sldSz cy="6858000" cx="12192000"/>
  <p:notesSz cx="6858000" cy="9144000"/>
  <p:embeddedFontLst>
    <p:embeddedFont>
      <p:font typeface="Open Sans"/>
      <p:regular r:id="rId52"/>
      <p:bold r:id="rId53"/>
      <p:italic r:id="rId54"/>
      <p:boldItalic r:id="rId5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4">
          <p15:clr>
            <a:srgbClr val="A4A3A4"/>
          </p15:clr>
        </p15:guide>
      </p15:sldGuideLst>
    </p:ext>
    <p:ext uri="GoogleSlidesCustomDataVersion2">
      <go:slidesCustomData xmlns:go="http://customooxmlschemas.google.com/" r:id="rId56" roundtripDataSignature="AMtx7mjUiJKIc8cqZ67XYl0oVEPdxJ66n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5BC8E81-35C0-42D5-B76D-CC577DB2D09A}">
  <a:tblStyle styleId="{B5BC8E81-35C0-42D5-B76D-CC577DB2D09A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font" Target="fonts/OpenSans-bold.fntdata"/><Relationship Id="rId52" Type="http://schemas.openxmlformats.org/officeDocument/2006/relationships/font" Target="fonts/OpenSans-regular.fntdata"/><Relationship Id="rId11" Type="http://schemas.openxmlformats.org/officeDocument/2006/relationships/slide" Target="slides/slide5.xml"/><Relationship Id="rId55" Type="http://schemas.openxmlformats.org/officeDocument/2006/relationships/font" Target="fonts/OpenSans-boldItalic.fntdata"/><Relationship Id="rId10" Type="http://schemas.openxmlformats.org/officeDocument/2006/relationships/slide" Target="slides/slide4.xml"/><Relationship Id="rId54" Type="http://schemas.openxmlformats.org/officeDocument/2006/relationships/font" Target="fonts/OpenSans-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56" Type="http://customschemas.google.com/relationships/presentationmetadata" Target="meta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9" name="Google Shape;179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6" name="Google Shape;186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5" name="Google Shape;19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7" name="Google Shape;22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4" name="Google Shape;234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5" name="Google Shape;265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4" name="Google Shape;274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4" name="Google Shape;284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2" name="Google Shape;292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0" name="Google Shape;310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0" name="Google Shape;10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8" name="Google Shape;318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6" name="Google Shape;326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2" name="Google Shape;332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1" name="Google Shape;341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1" name="Google Shape;351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3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9" name="Google Shape;359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7" name="Google Shape;367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4" name="Google Shape;374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1" name="Google Shape;381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8" name="Google Shape;388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9" name="Google Shape;10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8" name="Google Shape;398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6" name="Google Shape;406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32" name="Google Shape;432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3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5" name="Google Shape;455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4" name="Google Shape;464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2" name="Google Shape;472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1" name="Google Shape;481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4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9" name="Google Shape;489;p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0" name="Google Shape;520;p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6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4" name="Google Shape;544;p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0" name="Google Shape;120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1" name="Google Shape;551;p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Key Features: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🔹 Deposit Anything: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Upload and store datasets, software code, figures, publications, presentations, and more.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🔹 DOI Assignment: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Automatically assigns a Digital Object Identifier (DOI) to every submission for proper citation and visibility.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🔹 Supports FAIR Principles: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Ensures your data is Findable, Accessible, Interoperable, and Reusable — aligning with modern open science standards.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🔹 No Size Limit for Science: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Accepts large files (up to 50GB per record) — great for big data projects.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🔹 Versioning and Licensing: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Supports version control and allows users to choose open licenses (e.g., Creative Commons).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• Supports FAIR data principles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9" name="Google Shape;559;p4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Key Features: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🔹 Deposit Anything: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Upload and store datasets, software code, figures, publications, presentations, and more.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🔹 DOI Assignment: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Automatically assigns a Digital Object Identifier (DOI) to every submission for proper citation and visibility.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🔹 Supports FAIR Principles: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Ensures your data is Findable, Accessible, Interoperable, and Reusable — aligning with modern open science standards.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🔹 No Size Limit for Science: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Accepts large files (up to 50GB per record) — great for big data projects.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🔹 Versioning and Licensing: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Supports version control and allows users to choose open licenses (e.g., Creative Commons).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en-US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• Supports FAIR data principles</a:t>
            </a:r>
            <a:endParaRPr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68" name="Google Shape;568;p6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74" name="Google Shape;574;p6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0" name="Google Shape;580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2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8" name="Google Shape;588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0" name="Google Shape;130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8" name="Google Shape;13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7" name="Google Shape;14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6" name="Google Shape;156;p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5" name="Google Shape;16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5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5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5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5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5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5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5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0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60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6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6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6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4" name="Google Shape;24;p5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5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5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5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5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5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5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5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5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5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5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5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5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5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5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5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5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5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5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5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5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5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4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4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4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4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5" Type="http://schemas.openxmlformats.org/officeDocument/2006/relationships/image" Target="../media/image23.png"/><Relationship Id="rId6" Type="http://schemas.openxmlformats.org/officeDocument/2006/relationships/image" Target="../media/image5.png"/><Relationship Id="rId7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26.png"/><Relationship Id="rId5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21.png"/><Relationship Id="rId5" Type="http://schemas.openxmlformats.org/officeDocument/2006/relationships/image" Target="../media/image44.png"/><Relationship Id="rId6" Type="http://schemas.openxmlformats.org/officeDocument/2006/relationships/image" Target="../media/image34.png"/><Relationship Id="rId7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14.png"/><Relationship Id="rId5" Type="http://schemas.openxmlformats.org/officeDocument/2006/relationships/image" Target="../media/image32.png"/><Relationship Id="rId6" Type="http://schemas.openxmlformats.org/officeDocument/2006/relationships/image" Target="../media/image18.png"/><Relationship Id="rId7" Type="http://schemas.openxmlformats.org/officeDocument/2006/relationships/image" Target="../media/image3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26.png"/><Relationship Id="rId6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12.png"/><Relationship Id="rId5" Type="http://schemas.openxmlformats.org/officeDocument/2006/relationships/image" Target="../media/image2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Relationship Id="rId4" Type="http://schemas.openxmlformats.org/officeDocument/2006/relationships/image" Target="../media/image42.png"/><Relationship Id="rId5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Relationship Id="rId4" Type="http://schemas.openxmlformats.org/officeDocument/2006/relationships/image" Target="../media/image29.png"/><Relationship Id="rId5" Type="http://schemas.openxmlformats.org/officeDocument/2006/relationships/image" Target="../media/image2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.png"/><Relationship Id="rId4" Type="http://schemas.openxmlformats.org/officeDocument/2006/relationships/image" Target="../media/image42.png"/><Relationship Id="rId5" Type="http://schemas.openxmlformats.org/officeDocument/2006/relationships/image" Target="../media/image2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.png"/><Relationship Id="rId4" Type="http://schemas.openxmlformats.org/officeDocument/2006/relationships/image" Target="../media/image38.jpg"/><Relationship Id="rId5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.png"/><Relationship Id="rId4" Type="http://schemas.openxmlformats.org/officeDocument/2006/relationships/image" Target="../media/image35.jpg"/><Relationship Id="rId5" Type="http://schemas.openxmlformats.org/officeDocument/2006/relationships/image" Target="../media/image1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.png"/><Relationship Id="rId4" Type="http://schemas.openxmlformats.org/officeDocument/2006/relationships/image" Target="../media/image40.png"/><Relationship Id="rId5" Type="http://schemas.openxmlformats.org/officeDocument/2006/relationships/image" Target="../media/image37.png"/><Relationship Id="rId6" Type="http://schemas.openxmlformats.org/officeDocument/2006/relationships/image" Target="../media/image50.png"/><Relationship Id="rId7" Type="http://schemas.openxmlformats.org/officeDocument/2006/relationships/image" Target="../media/image1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.png"/><Relationship Id="rId4" Type="http://schemas.openxmlformats.org/officeDocument/2006/relationships/image" Target="../media/image38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.png"/><Relationship Id="rId4" Type="http://schemas.openxmlformats.org/officeDocument/2006/relationships/image" Target="../media/image47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.png"/><Relationship Id="rId4" Type="http://schemas.openxmlformats.org/officeDocument/2006/relationships/image" Target="../media/image36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.png"/><Relationship Id="rId4" Type="http://schemas.openxmlformats.org/officeDocument/2006/relationships/image" Target="../media/image49.png"/><Relationship Id="rId5" Type="http://schemas.openxmlformats.org/officeDocument/2006/relationships/image" Target="../media/image48.png"/><Relationship Id="rId6" Type="http://schemas.openxmlformats.org/officeDocument/2006/relationships/image" Target="../media/image45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.png"/><Relationship Id="rId4" Type="http://schemas.openxmlformats.org/officeDocument/2006/relationships/image" Target="../media/image52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.png"/><Relationship Id="rId4" Type="http://schemas.openxmlformats.org/officeDocument/2006/relationships/image" Target="../media/image3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.png"/><Relationship Id="rId4" Type="http://schemas.openxmlformats.org/officeDocument/2006/relationships/image" Target="../media/image46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.png"/><Relationship Id="rId4" Type="http://schemas.openxmlformats.org/officeDocument/2006/relationships/image" Target="../media/image46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.png"/><Relationship Id="rId4" Type="http://schemas.openxmlformats.org/officeDocument/2006/relationships/image" Target="../media/image43.png"/><Relationship Id="rId5" Type="http://schemas.openxmlformats.org/officeDocument/2006/relationships/image" Target="../media/image20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29.png"/><Relationship Id="rId5" Type="http://schemas.openxmlformats.org/officeDocument/2006/relationships/image" Target="../media/image2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1"/>
          <p:cNvGrpSpPr/>
          <p:nvPr/>
        </p:nvGrpSpPr>
        <p:grpSpPr>
          <a:xfrm>
            <a:off x="-12700" y="0"/>
            <a:ext cx="12204699" cy="6858000"/>
            <a:chOff x="-12700" y="0"/>
            <a:chExt cx="12204699" cy="6858000"/>
          </a:xfrm>
        </p:grpSpPr>
        <p:pic>
          <p:nvPicPr>
            <p:cNvPr id="89" name="Google Shape;89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855342" y="0"/>
              <a:ext cx="9336657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0" name="Google Shape;90;p1"/>
            <p:cNvPicPr preferRelativeResize="0"/>
            <p:nvPr/>
          </p:nvPicPr>
          <p:blipFill rotWithShape="1">
            <a:blip r:embed="rId3">
              <a:alphaModFix/>
            </a:blip>
            <a:srcRect b="0" l="0" r="56463" t="0"/>
            <a:stretch/>
          </p:blipFill>
          <p:spPr>
            <a:xfrm flipH="1">
              <a:off x="-12700" y="0"/>
              <a:ext cx="2868042" cy="6858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1" name="Google Shape;91;p1"/>
          <p:cNvSpPr/>
          <p:nvPr/>
        </p:nvSpPr>
        <p:spPr>
          <a:xfrm>
            <a:off x="-12700" y="0"/>
            <a:ext cx="8209472" cy="21852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b="1" i="0" lang="en-US" sz="4000" u="none" cap="none" strike="noStrik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Hybrid Learn-to-Learn Course on Scientific Programming and Workflow Management</a:t>
            </a:r>
            <a:endParaRPr b="0" i="0" sz="40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2256346" y="2090100"/>
            <a:ext cx="3228149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b="1" i="1" lang="en-US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Tatiane Micheletti, Chris Wudel, Otis Senalor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32954" y="2243875"/>
            <a:ext cx="2068308" cy="595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1990" y="2243875"/>
            <a:ext cx="2054356" cy="5974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5" name="Google Shape;95;p1"/>
          <p:cNvGrpSpPr/>
          <p:nvPr/>
        </p:nvGrpSpPr>
        <p:grpSpPr>
          <a:xfrm>
            <a:off x="35020" y="3472361"/>
            <a:ext cx="7670800" cy="2098491"/>
            <a:chOff x="-12699" y="3251200"/>
            <a:chExt cx="8097207" cy="2276291"/>
          </a:xfrm>
        </p:grpSpPr>
        <p:pic>
          <p:nvPicPr>
            <p:cNvPr id="96" name="Google Shape;96;p1"/>
            <p:cNvPicPr preferRelativeResize="0"/>
            <p:nvPr/>
          </p:nvPicPr>
          <p:blipFill rotWithShape="1">
            <a:blip r:embed="rId6">
              <a:alphaModFix/>
            </a:blip>
            <a:srcRect b="18350" l="0" r="0" t="0"/>
            <a:stretch/>
          </p:blipFill>
          <p:spPr>
            <a:xfrm>
              <a:off x="-12699" y="3251200"/>
              <a:ext cx="8097207" cy="2276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2404050" y="4108576"/>
              <a:ext cx="2466399" cy="5439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7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7"/>
          <p:cNvSpPr/>
          <p:nvPr/>
        </p:nvSpPr>
        <p:spPr>
          <a:xfrm>
            <a:off x="409925" y="39875"/>
            <a:ext cx="11286300" cy="63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The Bridge: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This isn't just a suggestion; it's a requirement for good science.</a:t>
            </a:r>
            <a:endParaRPr b="1" i="0" sz="2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Best Practice 1:</a:t>
            </a: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Separate Raw Data. You never edit raw data. You treat it like a lab sample in a sealed evidence bag. You make copies and work on the copies.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Best Practice 2: </a:t>
            </a: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Descriptive File Names. No more data.csv. Use 2023-10-26_isla-rborea_raw-biomass-samples.csv. The name should tell a story.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Best Practice 3: </a:t>
            </a: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README is your map. It tells your future self and your collaborators what the project is about.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acher with solid fill" id="183" name="Google Shape;183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65863" y="5978845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9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9"/>
          <p:cNvSpPr/>
          <p:nvPr/>
        </p:nvSpPr>
        <p:spPr>
          <a:xfrm>
            <a:off x="114300" y="445675"/>
            <a:ext cx="8890800" cy="11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Management in Scientific Research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90" name="Google Shape;190;p9"/>
          <p:cNvSpPr/>
          <p:nvPr/>
        </p:nvSpPr>
        <p:spPr>
          <a:xfrm>
            <a:off x="290275" y="1196400"/>
            <a:ext cx="11654434" cy="388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Question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Why is data management considered a critical part of scientific research?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📝 Exercise: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List three consequences of poor data management in a scientific project you’ve observed, worked on or can think about.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end with solid fill" id="191" name="Google Shape;191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68768" y="5948447"/>
            <a:ext cx="784599" cy="784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601780" y="218600"/>
            <a:ext cx="1299945" cy="141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10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10"/>
          <p:cNvSpPr/>
          <p:nvPr/>
        </p:nvSpPr>
        <p:spPr>
          <a:xfrm>
            <a:off x="114300" y="317500"/>
            <a:ext cx="7174200" cy="17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Management in Scientific Research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99" name="Google Shape;199;p10"/>
          <p:cNvSpPr/>
          <p:nvPr/>
        </p:nvSpPr>
        <p:spPr>
          <a:xfrm>
            <a:off x="267325" y="1448575"/>
            <a:ext cx="7174200" cy="50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mbria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management involves collecting, storing, organizing, and maintaining data </a:t>
            </a:r>
            <a:r>
              <a:rPr b="1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 ensure its quality and accessibility.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1" i="0" sz="1800" u="none" cap="none" strike="noStrike">
              <a:solidFill>
                <a:srgbClr val="92D05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mbria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Why Data Management is Important in Research?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Promotes research transparency and reproducibility.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Improves data sharing and collaboration.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Supports compliance with institutional and funder requirements.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mbria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Poor data management can lead to data loss and irreproducible research</a:t>
            </a:r>
            <a:endParaRPr b="0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Facilitates long-term data preservation.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0" name="Google Shape;200;p10"/>
          <p:cNvGrpSpPr/>
          <p:nvPr/>
        </p:nvGrpSpPr>
        <p:grpSpPr>
          <a:xfrm>
            <a:off x="7262069" y="720110"/>
            <a:ext cx="4726200" cy="5878665"/>
            <a:chOff x="0" y="0"/>
            <a:chExt cx="4726200" cy="5878665"/>
          </a:xfrm>
        </p:grpSpPr>
        <p:sp>
          <p:nvSpPr>
            <p:cNvPr id="201" name="Google Shape;201;p10"/>
            <p:cNvSpPr/>
            <p:nvPr/>
          </p:nvSpPr>
          <p:spPr>
            <a:xfrm>
              <a:off x="0" y="0"/>
              <a:ext cx="4726200" cy="1237500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0"/>
            <p:cNvSpPr txBox="1"/>
            <p:nvPr/>
          </p:nvSpPr>
          <p:spPr>
            <a:xfrm>
              <a:off x="0" y="0"/>
              <a:ext cx="47262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374387" y="278470"/>
              <a:ext cx="680700" cy="6807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0"/>
            <p:cNvSpPr txBox="1"/>
            <p:nvPr/>
          </p:nvSpPr>
          <p:spPr>
            <a:xfrm>
              <a:off x="374387" y="278470"/>
              <a:ext cx="680700" cy="68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1429479" y="0"/>
              <a:ext cx="32967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0"/>
            <p:cNvSpPr txBox="1"/>
            <p:nvPr/>
          </p:nvSpPr>
          <p:spPr>
            <a:xfrm>
              <a:off x="1429479" y="0"/>
              <a:ext cx="32967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0975" lIns="130975" spcFirstLastPara="1" rIns="130975" wrap="square" tIns="1309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en-U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Data management involves the organization, storage, and maintenance of data.</a:t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0" y="1547055"/>
              <a:ext cx="4726200" cy="1237500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0"/>
            <p:cNvSpPr txBox="1"/>
            <p:nvPr/>
          </p:nvSpPr>
          <p:spPr>
            <a:xfrm>
              <a:off x="0" y="1547055"/>
              <a:ext cx="47262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374387" y="1825525"/>
              <a:ext cx="680700" cy="680700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0"/>
            <p:cNvSpPr txBox="1"/>
            <p:nvPr/>
          </p:nvSpPr>
          <p:spPr>
            <a:xfrm>
              <a:off x="374387" y="1825525"/>
              <a:ext cx="680700" cy="68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1429479" y="1547055"/>
              <a:ext cx="32967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0"/>
            <p:cNvSpPr txBox="1"/>
            <p:nvPr/>
          </p:nvSpPr>
          <p:spPr>
            <a:xfrm>
              <a:off x="1429479" y="1547055"/>
              <a:ext cx="32967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0975" lIns="130975" spcFirstLastPara="1" rIns="130975" wrap="square" tIns="1309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en-U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It ensures data integrity, accessibility, and reproducibility.</a:t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10"/>
            <p:cNvSpPr/>
            <p:nvPr/>
          </p:nvSpPr>
          <p:spPr>
            <a:xfrm>
              <a:off x="0" y="3094110"/>
              <a:ext cx="4726200" cy="1237500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0"/>
            <p:cNvSpPr txBox="1"/>
            <p:nvPr/>
          </p:nvSpPr>
          <p:spPr>
            <a:xfrm>
              <a:off x="0" y="3094110"/>
              <a:ext cx="47262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0"/>
            <p:cNvSpPr/>
            <p:nvPr/>
          </p:nvSpPr>
          <p:spPr>
            <a:xfrm>
              <a:off x="374387" y="3372580"/>
              <a:ext cx="680700" cy="680700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0"/>
            <p:cNvSpPr txBox="1"/>
            <p:nvPr/>
          </p:nvSpPr>
          <p:spPr>
            <a:xfrm>
              <a:off x="374387" y="3372580"/>
              <a:ext cx="680700" cy="68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0"/>
            <p:cNvSpPr/>
            <p:nvPr/>
          </p:nvSpPr>
          <p:spPr>
            <a:xfrm>
              <a:off x="1429479" y="3094110"/>
              <a:ext cx="32967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0"/>
            <p:cNvSpPr txBox="1"/>
            <p:nvPr/>
          </p:nvSpPr>
          <p:spPr>
            <a:xfrm>
              <a:off x="1429479" y="3094110"/>
              <a:ext cx="32967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0975" lIns="130975" spcFirstLastPara="1" rIns="130975" wrap="square" tIns="1309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en-U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Essential in scientific research for transparent, repeatable results.</a:t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0"/>
            <p:cNvSpPr/>
            <p:nvPr/>
          </p:nvSpPr>
          <p:spPr>
            <a:xfrm>
              <a:off x="0" y="4641165"/>
              <a:ext cx="4726200" cy="1237500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0"/>
            <p:cNvSpPr txBox="1"/>
            <p:nvPr/>
          </p:nvSpPr>
          <p:spPr>
            <a:xfrm>
              <a:off x="0" y="4641165"/>
              <a:ext cx="47262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0"/>
            <p:cNvSpPr/>
            <p:nvPr/>
          </p:nvSpPr>
          <p:spPr>
            <a:xfrm>
              <a:off x="374387" y="4919635"/>
              <a:ext cx="680700" cy="680700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0"/>
            <p:cNvSpPr txBox="1"/>
            <p:nvPr/>
          </p:nvSpPr>
          <p:spPr>
            <a:xfrm>
              <a:off x="374387" y="4919635"/>
              <a:ext cx="680700" cy="68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0"/>
            <p:cNvSpPr/>
            <p:nvPr/>
          </p:nvSpPr>
          <p:spPr>
            <a:xfrm>
              <a:off x="1429479" y="4641165"/>
              <a:ext cx="32967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0"/>
            <p:cNvSpPr txBox="1"/>
            <p:nvPr/>
          </p:nvSpPr>
          <p:spPr>
            <a:xfrm>
              <a:off x="1429479" y="4641165"/>
              <a:ext cx="3296700" cy="123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0975" lIns="130975" spcFirstLastPara="1" rIns="130975" wrap="square" tIns="1309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en-U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Poor data management can lead to data loss and irreproducible research.</a:t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8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8"/>
          <p:cNvSpPr/>
          <p:nvPr/>
        </p:nvSpPr>
        <p:spPr>
          <a:xfrm>
            <a:off x="409925" y="39875"/>
            <a:ext cx="11286300" cy="63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Exercise in R:</a:t>
            </a: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Let's build this structure for your expedition project right now.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50000"/>
              </a:lnSpc>
              <a:spcBef>
                <a:spcPts val="24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Navigate to your R project folder on your computer.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Create the four main folders: data, scripts, reports.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Inside the data folder, create two sub-folders: raw and processed.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Move your existing R scripts into the scripts folder.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Using a plain text editor or RStudio, create a file named README.md in the main project folder. In it, write a one-sentence description of the project.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aptop with solid fill" id="231" name="Google Shape;231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011633" y="5798135"/>
            <a:ext cx="929794" cy="9297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14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4"/>
          <p:cNvSpPr/>
          <p:nvPr/>
        </p:nvSpPr>
        <p:spPr>
          <a:xfrm>
            <a:off x="281796" y="0"/>
            <a:ext cx="11616906" cy="5287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00FF00"/>
                </a:solidFill>
                <a:latin typeface="Arial"/>
                <a:ea typeface="Arial"/>
                <a:cs typeface="Arial"/>
                <a:sym typeface="Arial"/>
              </a:rPr>
              <a:t>Wrap-Up: </a:t>
            </a:r>
            <a:endParaRPr b="1" i="0" sz="2400" u="none" cap="none" strike="noStrike">
              <a:solidFill>
                <a:srgbClr val="00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Good data management is not about fancy software. It's an organizational discipline. 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This structure ensures your project is understandable, portable, and safe from accidental data loss.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38" name="Google Shape;238;p14"/>
          <p:cNvGrpSpPr/>
          <p:nvPr/>
        </p:nvGrpSpPr>
        <p:grpSpPr>
          <a:xfrm>
            <a:off x="1293963" y="3418934"/>
            <a:ext cx="10248467" cy="3134780"/>
            <a:chOff x="303" y="842866"/>
            <a:chExt cx="8196323" cy="2507074"/>
          </a:xfrm>
        </p:grpSpPr>
        <p:sp>
          <p:nvSpPr>
            <p:cNvPr id="239" name="Google Shape;239;p14"/>
            <p:cNvSpPr/>
            <p:nvPr/>
          </p:nvSpPr>
          <p:spPr>
            <a:xfrm>
              <a:off x="303" y="842866"/>
              <a:ext cx="1085093" cy="10850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4"/>
            <p:cNvSpPr txBox="1"/>
            <p:nvPr/>
          </p:nvSpPr>
          <p:spPr>
            <a:xfrm>
              <a:off x="303" y="842866"/>
              <a:ext cx="1085093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228172" y="1070735"/>
              <a:ext cx="629354" cy="629354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4"/>
            <p:cNvSpPr txBox="1"/>
            <p:nvPr/>
          </p:nvSpPr>
          <p:spPr>
            <a:xfrm>
              <a:off x="228172" y="1070735"/>
              <a:ext cx="629354" cy="6293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1317915" y="842866"/>
              <a:ext cx="2557718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4"/>
            <p:cNvSpPr txBox="1"/>
            <p:nvPr/>
          </p:nvSpPr>
          <p:spPr>
            <a:xfrm>
              <a:off x="1317915" y="842866"/>
              <a:ext cx="2557718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en-US" sz="2400" u="none" cap="none" strike="noStrike">
                  <a:solidFill>
                    <a:schemeClr val="accent2"/>
                  </a:solidFill>
                  <a:latin typeface="Calibri"/>
                  <a:ea typeface="Calibri"/>
                  <a:cs typeface="Calibri"/>
                  <a:sym typeface="Calibri"/>
                </a:rPr>
                <a:t>Use clear, descriptive file names with version control.</a:t>
              </a:r>
              <a:endParaRPr b="0" i="0" sz="2400" u="none" cap="none" strike="noStrik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4"/>
            <p:cNvSpPr/>
            <p:nvPr/>
          </p:nvSpPr>
          <p:spPr>
            <a:xfrm>
              <a:off x="4321296" y="842866"/>
              <a:ext cx="1085093" cy="10850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4"/>
            <p:cNvSpPr txBox="1"/>
            <p:nvPr/>
          </p:nvSpPr>
          <p:spPr>
            <a:xfrm>
              <a:off x="4321296" y="842866"/>
              <a:ext cx="1085093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4"/>
            <p:cNvSpPr/>
            <p:nvPr/>
          </p:nvSpPr>
          <p:spPr>
            <a:xfrm>
              <a:off x="4549165" y="1070735"/>
              <a:ext cx="629354" cy="629354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4"/>
            <p:cNvSpPr txBox="1"/>
            <p:nvPr/>
          </p:nvSpPr>
          <p:spPr>
            <a:xfrm>
              <a:off x="4549165" y="1070735"/>
              <a:ext cx="629354" cy="6293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4"/>
            <p:cNvSpPr/>
            <p:nvPr/>
          </p:nvSpPr>
          <p:spPr>
            <a:xfrm>
              <a:off x="5638908" y="842866"/>
              <a:ext cx="2557718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4"/>
            <p:cNvSpPr txBox="1"/>
            <p:nvPr/>
          </p:nvSpPr>
          <p:spPr>
            <a:xfrm>
              <a:off x="5638908" y="842866"/>
              <a:ext cx="2557718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en-US" sz="2400" u="none" cap="none" strike="noStrike">
                  <a:solidFill>
                    <a:schemeClr val="accent3"/>
                  </a:solidFill>
                  <a:latin typeface="Calibri"/>
                  <a:ea typeface="Calibri"/>
                  <a:cs typeface="Calibri"/>
                  <a:sym typeface="Calibri"/>
                </a:rPr>
                <a:t>Structure directories logically (e.g., raw, processed, results).</a:t>
              </a:r>
              <a:endParaRPr b="0" i="0" sz="2400" u="none" cap="none" strike="noStrik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4"/>
            <p:cNvSpPr/>
            <p:nvPr/>
          </p:nvSpPr>
          <p:spPr>
            <a:xfrm>
              <a:off x="303" y="2264847"/>
              <a:ext cx="1085093" cy="10850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4"/>
            <p:cNvSpPr txBox="1"/>
            <p:nvPr/>
          </p:nvSpPr>
          <p:spPr>
            <a:xfrm>
              <a:off x="303" y="2264847"/>
              <a:ext cx="1085093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4"/>
            <p:cNvSpPr/>
            <p:nvPr/>
          </p:nvSpPr>
          <p:spPr>
            <a:xfrm>
              <a:off x="228172" y="2492716"/>
              <a:ext cx="629354" cy="629354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4"/>
            <p:cNvSpPr txBox="1"/>
            <p:nvPr/>
          </p:nvSpPr>
          <p:spPr>
            <a:xfrm>
              <a:off x="228172" y="2492716"/>
              <a:ext cx="629354" cy="6293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4"/>
            <p:cNvSpPr/>
            <p:nvPr/>
          </p:nvSpPr>
          <p:spPr>
            <a:xfrm>
              <a:off x="1317915" y="2264847"/>
              <a:ext cx="2557718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4"/>
            <p:cNvSpPr txBox="1"/>
            <p:nvPr/>
          </p:nvSpPr>
          <p:spPr>
            <a:xfrm>
              <a:off x="1317915" y="2264847"/>
              <a:ext cx="2557718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en-US" sz="2400" u="none" cap="none" strike="noStrike">
                  <a:solidFill>
                    <a:schemeClr val="accent4"/>
                  </a:solidFill>
                  <a:latin typeface="Calibri"/>
                  <a:ea typeface="Calibri"/>
                  <a:cs typeface="Calibri"/>
                  <a:sym typeface="Calibri"/>
                </a:rPr>
                <a:t>Maintain a data dictionary or README file.</a:t>
              </a:r>
              <a:endParaRPr b="0" i="0" sz="2400" u="none" cap="none" strike="noStrik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4"/>
            <p:cNvSpPr/>
            <p:nvPr/>
          </p:nvSpPr>
          <p:spPr>
            <a:xfrm>
              <a:off x="4321296" y="2264847"/>
              <a:ext cx="1085093" cy="10850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4"/>
            <p:cNvSpPr txBox="1"/>
            <p:nvPr/>
          </p:nvSpPr>
          <p:spPr>
            <a:xfrm>
              <a:off x="4321296" y="2264847"/>
              <a:ext cx="1085093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4"/>
            <p:cNvSpPr/>
            <p:nvPr/>
          </p:nvSpPr>
          <p:spPr>
            <a:xfrm>
              <a:off x="4549165" y="2492716"/>
              <a:ext cx="629354" cy="629354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4"/>
            <p:cNvSpPr txBox="1"/>
            <p:nvPr/>
          </p:nvSpPr>
          <p:spPr>
            <a:xfrm>
              <a:off x="4549165" y="2492716"/>
              <a:ext cx="629354" cy="6293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4"/>
            <p:cNvSpPr/>
            <p:nvPr/>
          </p:nvSpPr>
          <p:spPr>
            <a:xfrm>
              <a:off x="5638908" y="2264847"/>
              <a:ext cx="2557718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4"/>
            <p:cNvSpPr txBox="1"/>
            <p:nvPr/>
          </p:nvSpPr>
          <p:spPr>
            <a:xfrm>
              <a:off x="5638908" y="2264847"/>
              <a:ext cx="2557718" cy="108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en-US" sz="2400" u="none" cap="none" strike="noStrike">
                  <a:solidFill>
                    <a:schemeClr val="accent5"/>
                  </a:solidFill>
                  <a:latin typeface="Calibri"/>
                  <a:ea typeface="Calibri"/>
                  <a:cs typeface="Calibri"/>
                  <a:sym typeface="Calibri"/>
                </a:rPr>
                <a:t>Backup data regularly and securely.</a:t>
              </a:r>
              <a:endParaRPr b="0" i="0" sz="2400" u="none" cap="none" strike="noStrik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15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8" name="Google Shape;268;p15"/>
          <p:cNvGrpSpPr/>
          <p:nvPr/>
        </p:nvGrpSpPr>
        <p:grpSpPr>
          <a:xfrm>
            <a:off x="1455777" y="4166112"/>
            <a:ext cx="9439725" cy="2558551"/>
            <a:chOff x="-12699" y="3251200"/>
            <a:chExt cx="8097208" cy="2276291"/>
          </a:xfrm>
        </p:grpSpPr>
        <p:pic>
          <p:nvPicPr>
            <p:cNvPr id="269" name="Google Shape;269;p15"/>
            <p:cNvPicPr preferRelativeResize="0"/>
            <p:nvPr/>
          </p:nvPicPr>
          <p:blipFill rotWithShape="1">
            <a:blip r:embed="rId4">
              <a:alphaModFix/>
            </a:blip>
            <a:srcRect b="18347" l="0" r="0" t="0"/>
            <a:stretch/>
          </p:blipFill>
          <p:spPr>
            <a:xfrm>
              <a:off x="-12699" y="3251200"/>
              <a:ext cx="8097208" cy="2276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0" name="Google Shape;270;p1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404050" y="4108576"/>
              <a:ext cx="2466399" cy="5439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71" name="Google Shape;271;p15"/>
          <p:cNvSpPr/>
          <p:nvPr/>
        </p:nvSpPr>
        <p:spPr>
          <a:xfrm>
            <a:off x="-12700" y="263500"/>
            <a:ext cx="12204600" cy="14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5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-US" sz="5400" u="none" cap="none" strike="noStrike">
                <a:solidFill>
                  <a:srgbClr val="FFE599"/>
                </a:solidFill>
                <a:latin typeface="Arial"/>
                <a:ea typeface="Arial"/>
                <a:cs typeface="Arial"/>
                <a:sym typeface="Arial"/>
              </a:rPr>
              <a:t>MODULE 16.</a:t>
            </a:r>
            <a:r>
              <a:rPr b="1" i="0" lang="en-US" sz="5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-US" sz="5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Shipping Containers</a:t>
            </a:r>
            <a:endParaRPr b="1" i="0" sz="51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5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1" lang="en-US" sz="3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Common data formats in scientific</a:t>
            </a:r>
            <a:endParaRPr b="1" i="1" sz="35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1" sz="35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1" sz="35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16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6"/>
          <p:cNvSpPr/>
          <p:nvPr/>
        </p:nvSpPr>
        <p:spPr>
          <a:xfrm>
            <a:off x="247375" y="156300"/>
            <a:ext cx="11567400" cy="29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TASK: </a:t>
            </a: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The Right Container for the Job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There are two container: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mbria"/>
              <a:buChar char="●"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Container 1 (CSV): A clear plastic sandwich bag.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mbria"/>
              <a:buChar char="●"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Container 2 (HDF5/NetCDF): A compartmentalized tackle box.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Two data shipping orders: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mbria"/>
              <a:buChar char="●"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Order 1: "A simple table of pH readings for 100 samples. It has three columns: sample_id, timestamp, ph_level."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mbria"/>
              <a:buChar char="●"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Order 2: "A massive satellite image of Isla R-borea. It contains 10 million pixels. For each pixel, we have data on elevation, temperature, humidity, and vegetation cover, plus metadata about the satellite's position and the time of capture."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The group must decide which order goes with which container.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78" name="Google Shape;278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04750" y="244992"/>
            <a:ext cx="1093124" cy="11904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9" name="Google Shape;279;p16"/>
          <p:cNvGrpSpPr/>
          <p:nvPr/>
        </p:nvGrpSpPr>
        <p:grpSpPr>
          <a:xfrm>
            <a:off x="11224653" y="1671799"/>
            <a:ext cx="801285" cy="5029901"/>
            <a:chOff x="10865625" y="1791569"/>
            <a:chExt cx="801285" cy="5029901"/>
          </a:xfrm>
        </p:grpSpPr>
        <p:pic>
          <p:nvPicPr>
            <p:cNvPr descr="Send with solid fill" id="280" name="Google Shape;280;p1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0882311" y="6036871"/>
              <a:ext cx="784599" cy="784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Warning with solid fill" id="281" name="Google Shape;281;p16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0865625" y="1791569"/>
              <a:ext cx="673221" cy="67322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p17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17"/>
          <p:cNvSpPr/>
          <p:nvPr/>
        </p:nvSpPr>
        <p:spPr>
          <a:xfrm>
            <a:off x="235000" y="39875"/>
            <a:ext cx="11729100" cy="63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The Bridge:</a:t>
            </a:r>
            <a:endParaRPr b="1" i="0" sz="24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Your choice was obvious. The containers you used represent the two main families of data formats.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●"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CSV (Comma-Separated Values): This is the plastic bag. It's simple, universal, and human-readable. It's perfect for simple, 2D tabular data. Its weakness? It can't store complex data structures, and it's inefficient for very large datasets.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●"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HDF5/NetCDF (Hierarchical Data Format / Network Common Data Form): This is the tackle box. These are binary, self-describing formats. They are containers designed to hold many different datasets (like a list in R) in one file. They can store massive, multi-dimensional arrays (like your satellite image) along with their own metadata. They are the standard for fields like climate science, physics, and genomics.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You won't always get to choose your format; you must be prepared to handle what the instrument gives you. But when you do have a choice, pick the simplest container that will do the job.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acher with solid fill" id="288" name="Google Shape;288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87025" y="6046275"/>
            <a:ext cx="784599" cy="784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laybook with solid fill" id="289" name="Google Shape;289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22501" y="6033526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18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18"/>
          <p:cNvSpPr/>
          <p:nvPr/>
        </p:nvSpPr>
        <p:spPr>
          <a:xfrm>
            <a:off x="53340" y="340360"/>
            <a:ext cx="3181985" cy="4756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Common 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Formats 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in Scientific 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Research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96" name="Google Shape;296;p18"/>
          <p:cNvSpPr/>
          <p:nvPr/>
        </p:nvSpPr>
        <p:spPr>
          <a:xfrm rot="5400000">
            <a:off x="788153" y="3195130"/>
            <a:ext cx="5410200" cy="13716"/>
          </a:xfrm>
          <a:custGeom>
            <a:rect b="b" l="l" r="r" t="t"/>
            <a:pathLst>
              <a:path extrusionOk="0" fill="none" h="13716" w="541020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09587" y="2854"/>
                  <a:pt x="5409791" y="9451"/>
                  <a:pt x="5410200" y="13716"/>
                </a:cubicBezTo>
                <a:cubicBezTo>
                  <a:pt x="5139060" y="2179"/>
                  <a:pt x="5121593" y="26463"/>
                  <a:pt x="4842129" y="13716"/>
                </a:cubicBezTo>
                <a:cubicBezTo>
                  <a:pt x="4562665" y="969"/>
                  <a:pt x="4448273" y="4915"/>
                  <a:pt x="4328160" y="13716"/>
                </a:cubicBezTo>
                <a:cubicBezTo>
                  <a:pt x="4208047" y="22517"/>
                  <a:pt x="3760936" y="17995"/>
                  <a:pt x="3597783" y="13716"/>
                </a:cubicBezTo>
                <a:cubicBezTo>
                  <a:pt x="3434630" y="9437"/>
                  <a:pt x="3299718" y="28641"/>
                  <a:pt x="3029712" y="13716"/>
                </a:cubicBezTo>
                <a:cubicBezTo>
                  <a:pt x="2759706" y="-1209"/>
                  <a:pt x="2640159" y="22822"/>
                  <a:pt x="2299335" y="13716"/>
                </a:cubicBezTo>
                <a:cubicBezTo>
                  <a:pt x="1958511" y="4610"/>
                  <a:pt x="1801186" y="24413"/>
                  <a:pt x="1514856" y="13716"/>
                </a:cubicBezTo>
                <a:cubicBezTo>
                  <a:pt x="1228526" y="3019"/>
                  <a:pt x="1063509" y="-9877"/>
                  <a:pt x="892683" y="13716"/>
                </a:cubicBezTo>
                <a:cubicBezTo>
                  <a:pt x="721857" y="37309"/>
                  <a:pt x="186945" y="-25469"/>
                  <a:pt x="0" y="13716"/>
                </a:cubicBezTo>
                <a:cubicBezTo>
                  <a:pt x="-342" y="9537"/>
                  <a:pt x="-97" y="6817"/>
                  <a:pt x="0" y="0"/>
                </a:cubicBezTo>
                <a:close/>
              </a:path>
              <a:path extrusionOk="0" h="13716" w="541020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10660" y="2787"/>
                  <a:pt x="5410166" y="9748"/>
                  <a:pt x="5410200" y="13716"/>
                </a:cubicBezTo>
                <a:cubicBezTo>
                  <a:pt x="5163327" y="36922"/>
                  <a:pt x="5008749" y="6121"/>
                  <a:pt x="4842129" y="13716"/>
                </a:cubicBezTo>
                <a:cubicBezTo>
                  <a:pt x="4675509" y="21311"/>
                  <a:pt x="4433401" y="-5187"/>
                  <a:pt x="4165854" y="13716"/>
                </a:cubicBezTo>
                <a:cubicBezTo>
                  <a:pt x="3898308" y="32619"/>
                  <a:pt x="3809032" y="-13282"/>
                  <a:pt x="3543681" y="13716"/>
                </a:cubicBezTo>
                <a:cubicBezTo>
                  <a:pt x="3278330" y="40714"/>
                  <a:pt x="3073876" y="-20489"/>
                  <a:pt x="2759202" y="13716"/>
                </a:cubicBezTo>
                <a:cubicBezTo>
                  <a:pt x="2444528" y="47921"/>
                  <a:pt x="2204144" y="-1200"/>
                  <a:pt x="1974723" y="13716"/>
                </a:cubicBezTo>
                <a:cubicBezTo>
                  <a:pt x="1745302" y="28632"/>
                  <a:pt x="1602335" y="26918"/>
                  <a:pt x="1406652" y="13716"/>
                </a:cubicBezTo>
                <a:cubicBezTo>
                  <a:pt x="1210969" y="514"/>
                  <a:pt x="923948" y="-1411"/>
                  <a:pt x="730377" y="13716"/>
                </a:cubicBezTo>
                <a:cubicBezTo>
                  <a:pt x="536806" y="28843"/>
                  <a:pt x="336496" y="-4713"/>
                  <a:pt x="0" y="13716"/>
                </a:cubicBezTo>
                <a:cubicBezTo>
                  <a:pt x="-535" y="9547"/>
                  <a:pt x="488" y="451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12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7" name="Google Shape;297;p18"/>
          <p:cNvGrpSpPr/>
          <p:nvPr/>
        </p:nvGrpSpPr>
        <p:grpSpPr>
          <a:xfrm>
            <a:off x="4419918" y="340360"/>
            <a:ext cx="6266815" cy="6266815"/>
            <a:chOff x="933768" y="0"/>
            <a:chExt cx="6266815" cy="6266815"/>
          </a:xfrm>
        </p:grpSpPr>
        <p:sp>
          <p:nvSpPr>
            <p:cNvPr id="298" name="Google Shape;298;p18"/>
            <p:cNvSpPr/>
            <p:nvPr/>
          </p:nvSpPr>
          <p:spPr>
            <a:xfrm>
              <a:off x="933768" y="0"/>
              <a:ext cx="6266815" cy="6266815"/>
            </a:xfrm>
            <a:prstGeom prst="diamond">
              <a:avLst/>
            </a:prstGeom>
            <a:solidFill>
              <a:srgbClr val="F8D6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8"/>
            <p:cNvSpPr txBox="1"/>
            <p:nvPr/>
          </p:nvSpPr>
          <p:spPr>
            <a:xfrm>
              <a:off x="933768" y="0"/>
              <a:ext cx="6266815" cy="62668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8"/>
            <p:cNvSpPr/>
            <p:nvPr/>
          </p:nvSpPr>
          <p:spPr>
            <a:xfrm>
              <a:off x="1529115" y="595347"/>
              <a:ext cx="2444058" cy="2444058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8"/>
            <p:cNvSpPr txBox="1"/>
            <p:nvPr/>
          </p:nvSpPr>
          <p:spPr>
            <a:xfrm>
              <a:off x="1529115" y="595347"/>
              <a:ext cx="2444058" cy="24440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6200" lIns="76200" spcFirstLastPara="1" rIns="76200" wrap="square" tIns="762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en-U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CSV (Comma-Separated Values) – simple and human-readable.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8"/>
            <p:cNvSpPr/>
            <p:nvPr/>
          </p:nvSpPr>
          <p:spPr>
            <a:xfrm>
              <a:off x="4161177" y="595347"/>
              <a:ext cx="2444058" cy="2444058"/>
            </a:xfrm>
            <a:prstGeom prst="roundRect">
              <a:avLst>
                <a:gd fmla="val 16667" name="adj"/>
              </a:avLst>
            </a:prstGeom>
            <a:solidFill>
              <a:schemeClr val="accent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8"/>
            <p:cNvSpPr txBox="1"/>
            <p:nvPr/>
          </p:nvSpPr>
          <p:spPr>
            <a:xfrm>
              <a:off x="4161177" y="595347"/>
              <a:ext cx="2444058" cy="24440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6200" lIns="76200" spcFirstLastPara="1" rIns="76200" wrap="square" tIns="762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en-U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HDF5 (Hierarchical Data Format) – handles large, complex datasets.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8"/>
            <p:cNvSpPr/>
            <p:nvPr/>
          </p:nvSpPr>
          <p:spPr>
            <a:xfrm>
              <a:off x="1529115" y="3227410"/>
              <a:ext cx="2444058" cy="2444058"/>
            </a:xfrm>
            <a:prstGeom prst="roundRect">
              <a:avLst>
                <a:gd fmla="val 16667" name="adj"/>
              </a:avLst>
            </a:pr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8"/>
            <p:cNvSpPr txBox="1"/>
            <p:nvPr/>
          </p:nvSpPr>
          <p:spPr>
            <a:xfrm>
              <a:off x="1529115" y="3227410"/>
              <a:ext cx="2444058" cy="24440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6200" lIns="76200" spcFirstLastPara="1" rIns="76200" wrap="square" tIns="762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en-U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NetCDF (Network Common Data Form) – used in climate and geospatial research.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8"/>
            <p:cNvSpPr/>
            <p:nvPr/>
          </p:nvSpPr>
          <p:spPr>
            <a:xfrm>
              <a:off x="4161177" y="3227410"/>
              <a:ext cx="2444058" cy="2444058"/>
            </a:xfrm>
            <a:prstGeom prst="roundRect">
              <a:avLst>
                <a:gd fmla="val 16667" name="adj"/>
              </a:avLst>
            </a:prstGeom>
            <a:solidFill>
              <a:schemeClr val="accent5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8"/>
            <p:cNvSpPr txBox="1"/>
            <p:nvPr/>
          </p:nvSpPr>
          <p:spPr>
            <a:xfrm>
              <a:off x="4161177" y="3227410"/>
              <a:ext cx="2444058" cy="24440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6200" lIns="76200" spcFirstLastPara="1" rIns="76200" wrap="square" tIns="762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en-U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JSON/XML – often used for structured metadata and configuration files.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20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20"/>
          <p:cNvSpPr/>
          <p:nvPr/>
        </p:nvSpPr>
        <p:spPr>
          <a:xfrm>
            <a:off x="247375" y="156299"/>
            <a:ext cx="9972051" cy="65090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TASK: 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While we won't write files today, you must learn to identify them. Let's suppose you have been given three files from the new data feed: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site_temperatures.csv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2023_storm_simulation.nc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genome_assembly.h5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In your R script, write comments for each file following this example: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File 1: site_temperatures.csv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Probable Format: CSV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How to read: read.csv()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Expected Content: A simple table of temperature data.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14" name="Google Shape;314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00272" y="314187"/>
            <a:ext cx="1122656" cy="12444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ptop with solid fill" id="315" name="Google Shape;315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200162" y="5994909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"/>
          <p:cNvSpPr/>
          <p:nvPr/>
        </p:nvSpPr>
        <p:spPr>
          <a:xfrm>
            <a:off x="-12700" y="0"/>
            <a:ext cx="609600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Course schedule: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795450" y="4962700"/>
            <a:ext cx="109104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2800" u="none" cap="none" strike="noStrike">
                <a:solidFill>
                  <a:srgbClr val="00206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Certificate:</a:t>
            </a: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at least </a:t>
            </a:r>
            <a:r>
              <a:rPr b="1" i="0" lang="en-US" sz="2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80%</a:t>
            </a: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of the in-person sessions attendance.</a:t>
            </a:r>
            <a:endParaRPr b="0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05" name="Google Shape;10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2200" y="873650"/>
            <a:ext cx="10376101" cy="3958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"/>
          <p:cNvSpPr/>
          <p:nvPr/>
        </p:nvSpPr>
        <p:spPr>
          <a:xfrm flipH="1">
            <a:off x="10646799" y="1935185"/>
            <a:ext cx="855000" cy="439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21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21"/>
          <p:cNvSpPr/>
          <p:nvPr/>
        </p:nvSpPr>
        <p:spPr>
          <a:xfrm>
            <a:off x="312300" y="420843"/>
            <a:ext cx="11567400" cy="53646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File 2: 2023_storm_simulation.nc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Probable Format: NetCDF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How to read: Requires a special library like 'ncdf4'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Expected Content: Multi-dimensional climate data over time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File 3: genome_assembly.h5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Probable Format: HDF5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How to read: Requires a special library like 'rhdf5'</a:t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# Expected Content: Complex genomic data, sequences, metadata</a:t>
            </a:r>
            <a:endParaRPr b="1" i="0" sz="2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21"/>
          <p:cNvSpPr/>
          <p:nvPr/>
        </p:nvSpPr>
        <p:spPr>
          <a:xfrm>
            <a:off x="399775" y="308700"/>
            <a:ext cx="11567400" cy="29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92D050"/>
                </a:solidFill>
                <a:latin typeface="Arial"/>
                <a:ea typeface="Arial"/>
                <a:cs typeface="Arial"/>
                <a:sym typeface="Arial"/>
              </a:rPr>
              <a:t>ANSWER:</a:t>
            </a:r>
            <a:endParaRPr b="1" i="0" sz="2400" u="none" cap="none" strike="noStrike">
              <a:solidFill>
                <a:srgbClr val="92D05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Playbook with solid fill" id="323" name="Google Shape;323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044640" y="5933737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Google Shape;328;p22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22"/>
          <p:cNvSpPr/>
          <p:nvPr/>
        </p:nvSpPr>
        <p:spPr>
          <a:xfrm>
            <a:off x="526721" y="702325"/>
            <a:ext cx="10764300" cy="45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00FF00"/>
                </a:solidFill>
                <a:latin typeface="Arial"/>
                <a:ea typeface="Arial"/>
                <a:cs typeface="Arial"/>
                <a:sym typeface="Arial"/>
              </a:rPr>
              <a:t>Wrap-Up: </a:t>
            </a:r>
            <a:endParaRPr b="1" i="0" sz="2400" u="none" cap="none" strike="noStrike">
              <a:solidFill>
                <a:srgbClr val="00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00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Recognizing a data format from its extension tells you what kind of tool (R package) you'll need to open it and what kind of data structure to expect inside.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23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5" name="Google Shape;335;p23"/>
          <p:cNvGrpSpPr/>
          <p:nvPr/>
        </p:nvGrpSpPr>
        <p:grpSpPr>
          <a:xfrm>
            <a:off x="1648051" y="4678902"/>
            <a:ext cx="9161990" cy="1874981"/>
            <a:chOff x="-12699" y="3251200"/>
            <a:chExt cx="8097208" cy="2276291"/>
          </a:xfrm>
        </p:grpSpPr>
        <p:pic>
          <p:nvPicPr>
            <p:cNvPr id="336" name="Google Shape;336;p23"/>
            <p:cNvPicPr preferRelativeResize="0"/>
            <p:nvPr/>
          </p:nvPicPr>
          <p:blipFill rotWithShape="1">
            <a:blip r:embed="rId4">
              <a:alphaModFix/>
            </a:blip>
            <a:srcRect b="18347" l="0" r="0" t="0"/>
            <a:stretch/>
          </p:blipFill>
          <p:spPr>
            <a:xfrm>
              <a:off x="-12699" y="3251200"/>
              <a:ext cx="8097208" cy="2276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7" name="Google Shape;337;p2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404050" y="4108576"/>
              <a:ext cx="2466399" cy="5439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8" name="Google Shape;338;p23"/>
          <p:cNvSpPr/>
          <p:nvPr/>
        </p:nvSpPr>
        <p:spPr>
          <a:xfrm>
            <a:off x="-12700" y="263500"/>
            <a:ext cx="12204600" cy="14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-US" sz="5500" u="none" cap="none" strike="noStrike">
                <a:solidFill>
                  <a:srgbClr val="FFE599"/>
                </a:solidFill>
                <a:latin typeface="Arial"/>
                <a:ea typeface="Arial"/>
                <a:cs typeface="Arial"/>
                <a:sym typeface="Arial"/>
              </a:rPr>
              <a:t>MODULE 17.</a:t>
            </a:r>
            <a:r>
              <a:rPr b="1" i="0" lang="en-US" sz="5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-US" sz="5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Decontamination Protocol</a:t>
            </a:r>
            <a:endParaRPr b="1" i="0" sz="55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Data Cleaning and Preprocessing</a:t>
            </a:r>
            <a:endParaRPr b="1" i="1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oogle Shape;343;p24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24"/>
          <p:cNvSpPr/>
          <p:nvPr/>
        </p:nvSpPr>
        <p:spPr>
          <a:xfrm>
            <a:off x="764875" y="1938068"/>
            <a:ext cx="10702506" cy="31572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24"/>
          <p:cNvSpPr/>
          <p:nvPr/>
        </p:nvSpPr>
        <p:spPr>
          <a:xfrm>
            <a:off x="247375" y="156300"/>
            <a:ext cx="10092821" cy="29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TASK: </a:t>
            </a: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Contaminated Data Sheet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group receives a sheet of paper representing a raw CSV file with obvious errors: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group must use a pen to identify and circle the "contaminants"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46" name="Google Shape;346;p24"/>
          <p:cNvGraphicFramePr/>
          <p:nvPr/>
        </p:nvGraphicFramePr>
        <p:xfrm>
          <a:off x="805800" y="1959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{B5BC8E81-35C0-42D5-B76D-CC577DB2D09A}</a:tableStyleId>
              </a:tblPr>
              <a:tblGrid>
                <a:gridCol w="2659875"/>
                <a:gridCol w="2659875"/>
                <a:gridCol w="2221925"/>
                <a:gridCol w="3097825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sample_id</a:t>
                      </a:r>
                      <a:endParaRPr b="1"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ph_level</a:t>
                      </a:r>
                      <a:endParaRPr b="1"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temp_c</a:t>
                      </a:r>
                      <a:endParaRPr b="1"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species_observed</a:t>
                      </a:r>
                      <a:endParaRPr b="1"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Alpha-01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7.1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22.5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'Robin'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Alpha-02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6.8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21.9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robin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Alpha-03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22.1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"Sparrow"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Alpha-04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999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-50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t/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Alpha-05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6.5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20.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Blue Jay</a:t>
                      </a:r>
                      <a:endParaRPr sz="24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76200" marB="76200" marR="152400" marL="152400" anchor="ctr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47" name="Google Shape;347;p24" title="10Min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99168" y="41614"/>
            <a:ext cx="1136426" cy="12714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nd with solid fill" id="348" name="Google Shape;348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155074" y="5954197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25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2702" y="1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25"/>
          <p:cNvSpPr/>
          <p:nvPr/>
        </p:nvSpPr>
        <p:spPr>
          <a:xfrm>
            <a:off x="312300" y="882700"/>
            <a:ext cx="11567400" cy="29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Missing Data: The blank ph_level and species_observed.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Impossible Values: ph_level of 999, temp_c of -50 (for a tropical island).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Inconsistent Formatting: 'Robin', robin, "Sparrow", Blue Jay.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Structural Errors: The trailing dot in 20..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25"/>
          <p:cNvSpPr/>
          <p:nvPr/>
        </p:nvSpPr>
        <p:spPr>
          <a:xfrm>
            <a:off x="399775" y="308700"/>
            <a:ext cx="11567400" cy="29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92D050"/>
                </a:solidFill>
                <a:latin typeface="Arial"/>
                <a:ea typeface="Arial"/>
                <a:cs typeface="Arial"/>
                <a:sym typeface="Arial"/>
              </a:rPr>
              <a:t>ANSWER:</a:t>
            </a:r>
            <a:endParaRPr b="1" i="0" sz="2400" u="none" cap="none" strike="noStrike">
              <a:solidFill>
                <a:srgbClr val="92D05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Playbook with solid fill" id="356" name="Google Shape;356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82576" y="5975300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Google Shape;361;p34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34"/>
          <p:cNvSpPr/>
          <p:nvPr/>
        </p:nvSpPr>
        <p:spPr>
          <a:xfrm>
            <a:off x="247375" y="1196196"/>
            <a:ext cx="11731840" cy="55784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TASK: </a:t>
            </a: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 new file, </a:t>
            </a: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expedition_sites_messy.csv</a:t>
            </a: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will soon arrive in your data/raw/ folder. Based on its description below, create a new R script file named </a:t>
            </a: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01_clean-site-data.R</a:t>
            </a: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. In this file, you will only write comments outlining your </a:t>
            </a:r>
            <a:r>
              <a:rPr b="1" i="0" lang="en-US" sz="2400" u="none" cap="none" strike="noStrike">
                <a:solidFill>
                  <a:schemeClr val="dk1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cleaning plan</a:t>
            </a: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(your pseudocode).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File Description for expedition_sites_messy.csv:</a:t>
            </a:r>
            <a:endParaRPr b="0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site_id: </a:t>
            </a:r>
            <a:r>
              <a:rPr b="0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Character. Should be unique. Some might be duplicated.</a:t>
            </a:r>
            <a:endParaRPr b="0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latitude, longitude: </a:t>
            </a:r>
            <a:r>
              <a:rPr b="0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Numeric. Some are missing (NA). Some are 0, which is impossible for Isla R-borea's location.</a:t>
            </a:r>
            <a:endParaRPr b="0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elevation_m:</a:t>
            </a:r>
            <a:r>
              <a:rPr b="0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Character. Some values have "m" at the end (e.g., "850m"). All should be numeric.</a:t>
            </a:r>
            <a:endParaRPr b="0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lead_researcher: </a:t>
            </a:r>
            <a:r>
              <a:rPr b="0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Character. Names are inconsistent: "Eva", "Dr. Eva", "eva".</a:t>
            </a:r>
            <a:endParaRPr b="0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3" name="Google Shape;363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97087" y="83390"/>
            <a:ext cx="894870" cy="9919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nd with solid fill" id="364" name="Google Shape;364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155074" y="5954197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Google Shape;369;p35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35"/>
          <p:cNvSpPr/>
          <p:nvPr/>
        </p:nvSpPr>
        <p:spPr>
          <a:xfrm>
            <a:off x="247375" y="156300"/>
            <a:ext cx="11567400" cy="29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SCRIPT: 01_clean-site-data.R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AUTHOR: Your Name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DATE: 2023-10-26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PURPOSE: To clean the raw expedition site data.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=================================================================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1. SETUP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=================================================================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Load the tidyverse library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=================================================================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2. LOAD DATA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=================================================================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Load the raw data from 'data/raw/expedition_sites_messy.csv'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=================================================================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3. CLEANING PROTOCOL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=================================================================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ADDRESS DUPLICATES: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Check for and remove any fully duplicated rows.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CLEAN COORDINATES: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Filter out any rows where latitude or longitude is 0.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Keep rows where latitude or longitude is NA for now, but print a warning message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to the console telling the user how many there are.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laybook with solid fill" id="371" name="Google Shape;371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82576" y="5975300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36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36"/>
          <p:cNvSpPr/>
          <p:nvPr/>
        </p:nvSpPr>
        <p:spPr>
          <a:xfrm>
            <a:off x="330475" y="968150"/>
            <a:ext cx="11567400" cy="29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CLEAN ELEVATION: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Remove the 'm' from the elevation_m column.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Convert the elevation_m column to be a numeric data type.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STANDARDIZE RESEARCHER NAMES: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Convert the lead_researcher column to a consistent format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(e.g., all lowercase: 'eva').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=================================================================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4. SAVE CLEAN DATA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=================================================================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Save the final, cleaned data frame to 'data/processed/sites_clean.csv'.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# Do not include the automatic row names in the saved file.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laybook with solid fill" id="378" name="Google Shape;378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82576" y="5975300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Google Shape;383;p26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26"/>
          <p:cNvSpPr/>
          <p:nvPr/>
        </p:nvSpPr>
        <p:spPr>
          <a:xfrm>
            <a:off x="247375" y="156300"/>
            <a:ext cx="11762362" cy="71128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3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The Bridge: </a:t>
            </a:r>
            <a:endParaRPr b="1" i="0" sz="23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Every error you circled in the first TASK is a common data contamination problem that you can fix with code. This process is called Data Cleaning or Preprocessing.</a:t>
            </a:r>
            <a:endParaRPr b="0" i="0" sz="23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3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3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Handling Missing Values (NA):</a:t>
            </a:r>
            <a:r>
              <a:rPr b="1" i="0" lang="en-US" sz="2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 R, blanks are loaded as NA. You must decide whether to filter() out those rows or impute() (fill in) the missing values.</a:t>
            </a:r>
            <a:endParaRPr b="0" i="0" sz="23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3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Filtering Outliers/Impossible Values: </a:t>
            </a:r>
            <a:r>
              <a:rPr b="0" i="0" lang="en-US" sz="2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You use filter() to remove rows where the data makes no physical sense (e.g., filter(ph_level &lt;= 14)).</a:t>
            </a:r>
            <a:endParaRPr b="0" i="0" sz="23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3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Standardizing Units: </a:t>
            </a:r>
            <a:r>
              <a:rPr b="0" i="0" lang="en-US" sz="2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You use functions like tolower() to make all text lowercase and trimws() to remove leading/trailing spaces to fix inconsistencies like 'Robin' vs. 'robin'.</a:t>
            </a:r>
            <a:endParaRPr b="0" i="0" sz="23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3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Correcting Data Types:</a:t>
            </a:r>
            <a:r>
              <a:rPr b="1" i="0" lang="en-US" sz="2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Ensuring numbers are stored as numeric, not characters.</a:t>
            </a:r>
            <a:endParaRPr/>
          </a:p>
          <a:p>
            <a:pPr indent="-3810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Char char="●"/>
            </a:pPr>
            <a:r>
              <a:rPr b="1" i="0" lang="en-US" sz="23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Normalizing data:</a:t>
            </a:r>
            <a:r>
              <a:rPr b="1" i="0" lang="en-US" sz="2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As needed.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3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3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Your goal is to write a pseudocode script first, which indicates the steps to take the raw, messy file as input and outputs a clean, processed file to your data/processed/ directory.</a:t>
            </a:r>
            <a:endParaRPr b="0" i="0" sz="23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acher with solid fill" id="385" name="Google Shape;385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225138" y="6064775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Google Shape;390;p29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29"/>
          <p:cNvSpPr/>
          <p:nvPr/>
        </p:nvSpPr>
        <p:spPr>
          <a:xfrm>
            <a:off x="7460615" y="0"/>
            <a:ext cx="4731385" cy="1753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Cleaning and Preprocessing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2" name="Google Shape;392;p29"/>
          <p:cNvSpPr/>
          <p:nvPr/>
        </p:nvSpPr>
        <p:spPr>
          <a:xfrm>
            <a:off x="218220" y="646331"/>
            <a:ext cx="165699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Live Demo</a:t>
            </a:r>
            <a:endParaRPr b="0" i="0" sz="24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Magnifying glass showing decling performance" id="393" name="Google Shape;393;p29"/>
          <p:cNvPicPr preferRelativeResize="0"/>
          <p:nvPr/>
        </p:nvPicPr>
        <p:blipFill rotWithShape="1">
          <a:blip r:embed="rId4">
            <a:alphaModFix/>
          </a:blip>
          <a:srcRect b="-1" l="0" r="27387" t="0"/>
          <a:stretch/>
        </p:blipFill>
        <p:spPr>
          <a:xfrm>
            <a:off x="20" y="10"/>
            <a:ext cx="7460291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29"/>
          <p:cNvSpPr/>
          <p:nvPr/>
        </p:nvSpPr>
        <p:spPr>
          <a:xfrm>
            <a:off x="7459980" y="1398905"/>
            <a:ext cx="4744720" cy="43522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Essential for improving data quality before analysis.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Includes: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Handling missing data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Removing duplicates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Correcting errors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Standardizing units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Filtering or transforming data as needed.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Teacher with solid fill" id="395" name="Google Shape;395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201083" y="5978431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3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8626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3"/>
          <p:cNvSpPr/>
          <p:nvPr/>
        </p:nvSpPr>
        <p:spPr>
          <a:xfrm>
            <a:off x="2512513" y="-8550"/>
            <a:ext cx="6858600" cy="20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-US" sz="5500" u="none" cap="none" strike="noStrike">
                <a:solidFill>
                  <a:srgbClr val="FFE599"/>
                </a:solidFill>
                <a:latin typeface="Arial"/>
                <a:ea typeface="Arial"/>
                <a:cs typeface="Arial"/>
                <a:sym typeface="Arial"/>
              </a:rPr>
              <a:t>MODULES 15 - 18</a:t>
            </a:r>
            <a:endParaRPr b="1" i="0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1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3"/>
          <p:cNvSpPr/>
          <p:nvPr/>
        </p:nvSpPr>
        <p:spPr>
          <a:xfrm>
            <a:off x="4902404" y="2898475"/>
            <a:ext cx="6582230" cy="33388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Understand basics of Data Management</a:t>
            </a:r>
            <a:endParaRPr b="1" i="1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4" name="Google Shape;114;p3"/>
          <p:cNvGrpSpPr/>
          <p:nvPr/>
        </p:nvGrpSpPr>
        <p:grpSpPr>
          <a:xfrm>
            <a:off x="384327" y="2588904"/>
            <a:ext cx="2694420" cy="2209899"/>
            <a:chOff x="6287197" y="2574364"/>
            <a:chExt cx="5018790" cy="4116292"/>
          </a:xfrm>
        </p:grpSpPr>
        <p:pic>
          <p:nvPicPr>
            <p:cNvPr id="115" name="Google Shape;115;p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189695" y="2574364"/>
              <a:ext cx="4116292" cy="41162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6" name="Google Shape;116;p3"/>
            <p:cNvSpPr/>
            <p:nvPr/>
          </p:nvSpPr>
          <p:spPr>
            <a:xfrm>
              <a:off x="6287197" y="2912868"/>
              <a:ext cx="4839782" cy="923331"/>
            </a:xfrm>
            <a:prstGeom prst="rect">
              <a:avLst/>
            </a:prstGeom>
          </p:spPr>
          <p:txBody>
            <a:bodyPr>
              <a:prstTxWarp prst="textPlain"/>
            </a:bodyPr>
            <a:lstStyle/>
            <a:p>
              <a:pPr lvl="0" algn="ctr"/>
              <a:r>
                <a:rPr b="1" i="0">
                  <a:ln cap="flat" cmpd="sng" w="9525">
                    <a:solidFill>
                      <a:srgbClr val="ED7D3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  <a:solidFill>
                    <a:srgbClr val="FFFFFF"/>
                  </a:solidFill>
                  <a:latin typeface="Arial"/>
                </a:rPr>
                <a:t>Learning</a:t>
              </a:r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6466203" y="5453295"/>
              <a:ext cx="4839783" cy="923329"/>
            </a:xfrm>
            <a:prstGeom prst="rect">
              <a:avLst/>
            </a:prstGeom>
          </p:spPr>
          <p:txBody>
            <a:bodyPr>
              <a:prstTxWarp prst="textPlain"/>
            </a:bodyPr>
            <a:lstStyle/>
            <a:p>
              <a:pPr lvl="0" algn="ctr"/>
              <a:r>
                <a:rPr b="1" i="0">
                  <a:ln cap="flat" cmpd="sng" w="9525">
                    <a:solidFill>
                      <a:srgbClr val="ED7D31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  <a:solidFill>
                    <a:srgbClr val="FFFFFF"/>
                  </a:solidFill>
                  <a:latin typeface="Arial"/>
                </a:rPr>
                <a:t>Goals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Google Shape;400;p30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30"/>
          <p:cNvSpPr/>
          <p:nvPr/>
        </p:nvSpPr>
        <p:spPr>
          <a:xfrm>
            <a:off x="41275" y="1196340"/>
            <a:ext cx="5782310" cy="2689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Cleaning and Preprocessing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ChatGPT Image May 18, 2025, 01_28_32 PM.png" id="402" name="Google Shape;402;p30"/>
          <p:cNvPicPr preferRelativeResize="0"/>
          <p:nvPr/>
        </p:nvPicPr>
        <p:blipFill rotWithShape="1">
          <a:blip r:embed="rId4">
            <a:alphaModFix/>
          </a:blip>
          <a:srcRect b="-1" l="0" r="0" t="0"/>
          <a:stretch/>
        </p:blipFill>
        <p:spPr>
          <a:xfrm>
            <a:off x="6591300" y="167005"/>
            <a:ext cx="5377180" cy="64966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acher with solid fill" id="403" name="Google Shape;403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2019" y="5972681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8" name="Google Shape;408;p31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8231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31"/>
          <p:cNvSpPr/>
          <p:nvPr/>
        </p:nvSpPr>
        <p:spPr>
          <a:xfrm>
            <a:off x="401320" y="0"/>
            <a:ext cx="11790680" cy="1198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Cleaning Techniques: Outliers and Inconsistencies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10" name="Google Shape;410;p31"/>
          <p:cNvGrpSpPr/>
          <p:nvPr/>
        </p:nvGrpSpPr>
        <p:grpSpPr>
          <a:xfrm>
            <a:off x="1065028" y="1115530"/>
            <a:ext cx="9954999" cy="6099029"/>
            <a:chOff x="240284" y="-953112"/>
            <a:chExt cx="9954999" cy="6099029"/>
          </a:xfrm>
        </p:grpSpPr>
        <p:sp>
          <p:nvSpPr>
            <p:cNvPr id="411" name="Google Shape;411;p31"/>
            <p:cNvSpPr/>
            <p:nvPr/>
          </p:nvSpPr>
          <p:spPr>
            <a:xfrm>
              <a:off x="932344" y="-953112"/>
              <a:ext cx="2164904" cy="21649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31"/>
            <p:cNvSpPr txBox="1"/>
            <p:nvPr/>
          </p:nvSpPr>
          <p:spPr>
            <a:xfrm>
              <a:off x="932344" y="-953112"/>
              <a:ext cx="2164904" cy="21649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31"/>
            <p:cNvSpPr/>
            <p:nvPr/>
          </p:nvSpPr>
          <p:spPr>
            <a:xfrm>
              <a:off x="1393717" y="-491739"/>
              <a:ext cx="1242158" cy="1242158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31"/>
            <p:cNvSpPr txBox="1"/>
            <p:nvPr/>
          </p:nvSpPr>
          <p:spPr>
            <a:xfrm>
              <a:off x="1393717" y="-491739"/>
              <a:ext cx="1242158" cy="12421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31"/>
            <p:cNvSpPr/>
            <p:nvPr/>
          </p:nvSpPr>
          <p:spPr>
            <a:xfrm>
              <a:off x="240284" y="1886107"/>
              <a:ext cx="354902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31"/>
            <p:cNvSpPr txBox="1"/>
            <p:nvPr/>
          </p:nvSpPr>
          <p:spPr>
            <a:xfrm>
              <a:off x="240284" y="1488267"/>
              <a:ext cx="354902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b="0" i="0" lang="en-US" sz="23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• Use statistical methods (e.g., Z-score, IQR)</a:t>
              </a:r>
              <a:endParaRPr b="0" i="0" sz="2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17;p31"/>
            <p:cNvSpPr/>
            <p:nvPr/>
          </p:nvSpPr>
          <p:spPr>
            <a:xfrm>
              <a:off x="7191446" y="-953112"/>
              <a:ext cx="2164800" cy="2164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31"/>
            <p:cNvSpPr txBox="1"/>
            <p:nvPr/>
          </p:nvSpPr>
          <p:spPr>
            <a:xfrm>
              <a:off x="7040271" y="-953112"/>
              <a:ext cx="2164800" cy="216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31"/>
            <p:cNvSpPr/>
            <p:nvPr/>
          </p:nvSpPr>
          <p:spPr>
            <a:xfrm>
              <a:off x="7652819" y="-491739"/>
              <a:ext cx="1242300" cy="1242300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31"/>
            <p:cNvSpPr txBox="1"/>
            <p:nvPr/>
          </p:nvSpPr>
          <p:spPr>
            <a:xfrm>
              <a:off x="7501644" y="-491739"/>
              <a:ext cx="1242300" cy="124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31"/>
            <p:cNvSpPr/>
            <p:nvPr/>
          </p:nvSpPr>
          <p:spPr>
            <a:xfrm>
              <a:off x="4410387" y="1886107"/>
              <a:ext cx="354902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31"/>
            <p:cNvSpPr txBox="1"/>
            <p:nvPr/>
          </p:nvSpPr>
          <p:spPr>
            <a:xfrm>
              <a:off x="6646283" y="1340170"/>
              <a:ext cx="35490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b="0" i="0" lang="en-US" sz="23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• Visualize data distributions</a:t>
              </a:r>
              <a:endParaRPr b="0" i="0" sz="2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31"/>
            <p:cNvSpPr/>
            <p:nvPr/>
          </p:nvSpPr>
          <p:spPr>
            <a:xfrm>
              <a:off x="3854712" y="1308530"/>
              <a:ext cx="2164800" cy="2164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31"/>
            <p:cNvSpPr txBox="1"/>
            <p:nvPr/>
          </p:nvSpPr>
          <p:spPr>
            <a:xfrm>
              <a:off x="4169787" y="1435498"/>
              <a:ext cx="2164800" cy="216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31"/>
            <p:cNvSpPr/>
            <p:nvPr/>
          </p:nvSpPr>
          <p:spPr>
            <a:xfrm>
              <a:off x="4316085" y="1769903"/>
              <a:ext cx="1242300" cy="1242300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31"/>
            <p:cNvSpPr txBox="1"/>
            <p:nvPr/>
          </p:nvSpPr>
          <p:spPr>
            <a:xfrm>
              <a:off x="4631160" y="1896871"/>
              <a:ext cx="1242300" cy="124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31"/>
            <p:cNvSpPr/>
            <p:nvPr/>
          </p:nvSpPr>
          <p:spPr>
            <a:xfrm>
              <a:off x="2324303" y="4425917"/>
              <a:ext cx="354902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31"/>
            <p:cNvSpPr txBox="1"/>
            <p:nvPr/>
          </p:nvSpPr>
          <p:spPr>
            <a:xfrm>
              <a:off x="3162728" y="3756099"/>
              <a:ext cx="35490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b="0" i="0" lang="en-US" sz="23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• Correct based on domain knowledge</a:t>
              </a:r>
              <a:endParaRPr b="0" i="0" sz="2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Teacher with solid fill" id="429" name="Google Shape;429;p3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178078" y="6073401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" name="Google Shape;434;p32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32"/>
          <p:cNvSpPr/>
          <p:nvPr/>
        </p:nvSpPr>
        <p:spPr>
          <a:xfrm>
            <a:off x="318135" y="660400"/>
            <a:ext cx="4481700" cy="3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Techniques for Cleaning and Preprocessing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36" name="Google Shape;436;p32"/>
          <p:cNvGrpSpPr/>
          <p:nvPr/>
        </p:nvGrpSpPr>
        <p:grpSpPr>
          <a:xfrm>
            <a:off x="5391959" y="584125"/>
            <a:ext cx="5753888" cy="3689113"/>
            <a:chOff x="1222107" y="146"/>
            <a:chExt cx="5753888" cy="3689113"/>
          </a:xfrm>
        </p:grpSpPr>
        <p:sp>
          <p:nvSpPr>
            <p:cNvPr id="437" name="Google Shape;437;p32"/>
            <p:cNvSpPr/>
            <p:nvPr/>
          </p:nvSpPr>
          <p:spPr>
            <a:xfrm>
              <a:off x="3802326" y="774212"/>
              <a:ext cx="593450" cy="0"/>
            </a:xfrm>
            <a:custGeom>
              <a:rect b="b" l="l" r="r" t="t"/>
              <a:pathLst>
                <a:path extrusionOk="0" h="120000" w="935">
                  <a:moveTo>
                    <a:pt x="0" y="0"/>
                  </a:moveTo>
                  <a:lnTo>
                    <a:pt x="935" y="0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miter lim="800000"/>
              <a:headEnd len="sm" w="sm" type="none"/>
              <a:tailEnd len="med" w="med" type="stealth"/>
            </a:ln>
          </p:spPr>
        </p:sp>
        <p:sp>
          <p:nvSpPr>
            <p:cNvPr id="438" name="Google Shape;438;p32"/>
            <p:cNvSpPr txBox="1"/>
            <p:nvPr/>
          </p:nvSpPr>
          <p:spPr>
            <a:xfrm>
              <a:off x="3802326" y="774212"/>
              <a:ext cx="593450" cy="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32"/>
            <p:cNvSpPr/>
            <p:nvPr/>
          </p:nvSpPr>
          <p:spPr>
            <a:xfrm>
              <a:off x="1222107" y="146"/>
              <a:ext cx="2580219" cy="1548131"/>
            </a:xfrm>
            <a:prstGeom prst="rect">
              <a:avLst/>
            </a:prstGeom>
            <a:solidFill>
              <a:schemeClr val="accent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32"/>
            <p:cNvSpPr txBox="1"/>
            <p:nvPr/>
          </p:nvSpPr>
          <p:spPr>
            <a:xfrm>
              <a:off x="1222107" y="146"/>
              <a:ext cx="2580219" cy="15481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2700" lIns="126425" spcFirstLastPara="1" rIns="126425" wrap="square" tIns="132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b="0" i="0" lang="en-US" sz="21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Check for missing or null values and decide how to impute them.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32"/>
            <p:cNvSpPr/>
            <p:nvPr/>
          </p:nvSpPr>
          <p:spPr>
            <a:xfrm>
              <a:off x="2512217" y="1548277"/>
              <a:ext cx="3173669" cy="592850"/>
            </a:xfrm>
            <a:custGeom>
              <a:rect b="b" l="l" r="r" t="t"/>
              <a:pathLst>
                <a:path extrusionOk="0" h="934" w="4998">
                  <a:moveTo>
                    <a:pt x="4998" y="0"/>
                  </a:moveTo>
                  <a:lnTo>
                    <a:pt x="4998" y="467"/>
                  </a:lnTo>
                  <a:lnTo>
                    <a:pt x="0" y="467"/>
                  </a:lnTo>
                  <a:lnTo>
                    <a:pt x="0" y="934"/>
                  </a:lnTo>
                </a:path>
              </a:pathLst>
            </a:custGeom>
            <a:noFill/>
            <a:ln cap="flat" cmpd="sng" w="9525">
              <a:solidFill>
                <a:srgbClr val="C47E6E"/>
              </a:solidFill>
              <a:prstDash val="solid"/>
              <a:miter lim="800000"/>
              <a:headEnd len="sm" w="sm" type="none"/>
              <a:tailEnd len="med" w="med" type="stealth"/>
            </a:ln>
          </p:spPr>
        </p:sp>
        <p:sp>
          <p:nvSpPr>
            <p:cNvPr id="442" name="Google Shape;442;p32"/>
            <p:cNvSpPr txBox="1"/>
            <p:nvPr/>
          </p:nvSpPr>
          <p:spPr>
            <a:xfrm>
              <a:off x="2512217" y="1548277"/>
              <a:ext cx="3173669" cy="5928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32"/>
            <p:cNvSpPr/>
            <p:nvPr/>
          </p:nvSpPr>
          <p:spPr>
            <a:xfrm>
              <a:off x="4395776" y="146"/>
              <a:ext cx="2580219" cy="1548131"/>
            </a:xfrm>
            <a:prstGeom prst="rect">
              <a:avLst/>
            </a:prstGeom>
            <a:solidFill>
              <a:srgbClr val="D0795B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32"/>
            <p:cNvSpPr txBox="1"/>
            <p:nvPr/>
          </p:nvSpPr>
          <p:spPr>
            <a:xfrm>
              <a:off x="4395776" y="146"/>
              <a:ext cx="2580219" cy="15481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2700" lIns="126425" spcFirstLastPara="1" rIns="126425" wrap="square" tIns="132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b="0" i="0" lang="en-US" sz="21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Remove or correct outliers and inconsistencies.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32"/>
            <p:cNvSpPr/>
            <p:nvPr/>
          </p:nvSpPr>
          <p:spPr>
            <a:xfrm>
              <a:off x="3802326" y="2915193"/>
              <a:ext cx="593450" cy="0"/>
            </a:xfrm>
            <a:custGeom>
              <a:rect b="b" l="l" r="r" t="t"/>
              <a:pathLst>
                <a:path extrusionOk="0" h="120000" w="935">
                  <a:moveTo>
                    <a:pt x="0" y="0"/>
                  </a:moveTo>
                  <a:lnTo>
                    <a:pt x="935" y="0"/>
                  </a:lnTo>
                </a:path>
              </a:pathLst>
            </a:custGeom>
            <a:noFill/>
            <a:ln cap="flat" cmpd="sng" w="9525">
              <a:solidFill>
                <a:srgbClr val="A4A4A4"/>
              </a:solidFill>
              <a:prstDash val="solid"/>
              <a:miter lim="800000"/>
              <a:headEnd len="sm" w="sm" type="none"/>
              <a:tailEnd len="med" w="med" type="stealth"/>
            </a:ln>
          </p:spPr>
        </p:sp>
        <p:sp>
          <p:nvSpPr>
            <p:cNvPr id="446" name="Google Shape;446;p32"/>
            <p:cNvSpPr txBox="1"/>
            <p:nvPr/>
          </p:nvSpPr>
          <p:spPr>
            <a:xfrm>
              <a:off x="3802326" y="2915193"/>
              <a:ext cx="593450" cy="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32"/>
            <p:cNvSpPr/>
            <p:nvPr/>
          </p:nvSpPr>
          <p:spPr>
            <a:xfrm>
              <a:off x="1222107" y="2141128"/>
              <a:ext cx="2580219" cy="1548131"/>
            </a:xfrm>
            <a:prstGeom prst="rect">
              <a:avLst/>
            </a:prstGeom>
            <a:solidFill>
              <a:srgbClr val="B8888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32"/>
            <p:cNvSpPr txBox="1"/>
            <p:nvPr/>
          </p:nvSpPr>
          <p:spPr>
            <a:xfrm>
              <a:off x="1222107" y="2141128"/>
              <a:ext cx="2580219" cy="15481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2700" lIns="126425" spcFirstLastPara="1" rIns="126425" wrap="square" tIns="132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b="0" i="0" lang="en-US" sz="21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Normalize or standardize data ranges.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32"/>
            <p:cNvSpPr/>
            <p:nvPr/>
          </p:nvSpPr>
          <p:spPr>
            <a:xfrm>
              <a:off x="4395776" y="2141128"/>
              <a:ext cx="2580219" cy="1548131"/>
            </a:xfrm>
            <a:prstGeom prst="rect">
              <a:avLst/>
            </a:prstGeom>
            <a:solidFill>
              <a:srgbClr val="A4A4A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32"/>
            <p:cNvSpPr txBox="1"/>
            <p:nvPr/>
          </p:nvSpPr>
          <p:spPr>
            <a:xfrm>
              <a:off x="4395776" y="2141128"/>
              <a:ext cx="2580219" cy="15481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2700" lIns="126425" spcFirstLastPara="1" rIns="126425" wrap="square" tIns="132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b="0" i="0" lang="en-US" sz="21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Convert data types and parse dates/times appropriately.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1" name="Google Shape;451;p32"/>
          <p:cNvSpPr txBox="1"/>
          <p:nvPr/>
        </p:nvSpPr>
        <p:spPr>
          <a:xfrm>
            <a:off x="672975" y="5245000"/>
            <a:ext cx="10473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00FF00"/>
                </a:solidFill>
                <a:latin typeface="Cambria"/>
                <a:ea typeface="Cambria"/>
                <a:cs typeface="Cambria"/>
                <a:sym typeface="Cambria"/>
              </a:rPr>
              <a:t>Wrap-Up:</a:t>
            </a:r>
            <a:r>
              <a:rPr b="1" i="0" lang="en-US" sz="2400" u="none" cap="none" strike="noStrik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 Data cleaning is often 80% of a data analysis project. A clean, well-documented script is your proof that the final data is trustworthy.</a:t>
            </a:r>
            <a:endParaRPr b="1" i="0" sz="2400" u="none" cap="none" strike="noStrike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Teacher with solid fill" id="452" name="Google Shape;452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26725" y="6019065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7" name="Google Shape;457;p33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8" name="Google Shape;458;p33"/>
          <p:cNvGrpSpPr/>
          <p:nvPr/>
        </p:nvGrpSpPr>
        <p:grpSpPr>
          <a:xfrm>
            <a:off x="2346385" y="4764416"/>
            <a:ext cx="7499230" cy="1917775"/>
            <a:chOff x="-12699" y="3251200"/>
            <a:chExt cx="8097208" cy="2276291"/>
          </a:xfrm>
        </p:grpSpPr>
        <p:pic>
          <p:nvPicPr>
            <p:cNvPr id="459" name="Google Shape;459;p33"/>
            <p:cNvPicPr preferRelativeResize="0"/>
            <p:nvPr/>
          </p:nvPicPr>
          <p:blipFill rotWithShape="1">
            <a:blip r:embed="rId4">
              <a:alphaModFix/>
            </a:blip>
            <a:srcRect b="18347" l="0" r="0" t="0"/>
            <a:stretch/>
          </p:blipFill>
          <p:spPr>
            <a:xfrm>
              <a:off x="-12699" y="3251200"/>
              <a:ext cx="8097208" cy="2276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0" name="Google Shape;460;p3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404050" y="4108576"/>
              <a:ext cx="2466399" cy="5439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61" name="Google Shape;461;p33"/>
          <p:cNvSpPr/>
          <p:nvPr/>
        </p:nvSpPr>
        <p:spPr>
          <a:xfrm>
            <a:off x="-12700" y="263500"/>
            <a:ext cx="12204600" cy="14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-US" sz="5500" u="none" cap="none" strike="noStrike">
                <a:solidFill>
                  <a:srgbClr val="FFE599"/>
                </a:solidFill>
                <a:latin typeface="Arial"/>
                <a:ea typeface="Arial"/>
                <a:cs typeface="Arial"/>
                <a:sym typeface="Arial"/>
              </a:rPr>
              <a:t>MODULE 18.</a:t>
            </a:r>
            <a:r>
              <a:rPr b="1" i="0" lang="en-US" sz="5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-US" sz="5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Rest of the Processes</a:t>
            </a:r>
            <a:endParaRPr b="1" i="0" sz="55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Recap of the Data Management Processes and Overview of steps after data cleaning</a:t>
            </a:r>
            <a:endParaRPr b="1" i="1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" name="Google Shape;466;p38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7" name="Google Shape;467;p38"/>
          <p:cNvSpPr/>
          <p:nvPr/>
        </p:nvSpPr>
        <p:spPr>
          <a:xfrm>
            <a:off x="228840" y="133350"/>
            <a:ext cx="8328660" cy="32302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US" sz="6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1. Data Collection</a:t>
            </a:r>
            <a:endParaRPr b="1" i="0" sz="6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Define Your Research Questions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To collect the appropriate data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68" name="Google Shape;468;p38"/>
          <p:cNvSpPr/>
          <p:nvPr/>
        </p:nvSpPr>
        <p:spPr>
          <a:xfrm>
            <a:off x="579036" y="3634104"/>
            <a:ext cx="7310120" cy="14763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• What are you trying to understand?</a:t>
            </a:r>
            <a:endParaRPr b="1" i="0" sz="2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• Which variables are involved?</a:t>
            </a:r>
            <a:endParaRPr b="1" i="0" sz="2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2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• What analysis is needed (e.g., trends, comparisons)?</a:t>
            </a:r>
            <a:endParaRPr b="1" i="0" sz="2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Magnifying glass showing decling performance" id="469" name="Google Shape;469;p38"/>
          <p:cNvPicPr preferRelativeResize="0"/>
          <p:nvPr/>
        </p:nvPicPr>
        <p:blipFill rotWithShape="1">
          <a:blip r:embed="rId4">
            <a:alphaModFix/>
          </a:blip>
          <a:srcRect b="-1" l="9610" r="40173" t="0"/>
          <a:stretch/>
        </p:blipFill>
        <p:spPr>
          <a:xfrm>
            <a:off x="7698740" y="0"/>
            <a:ext cx="4493260" cy="6857365"/>
          </a:xfrm>
          <a:custGeom>
            <a:rect b="b" l="l" r="r" t="t"/>
            <a:pathLst>
              <a:path extrusionOk="0" h="6858000" w="6878775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Google Shape;474;p19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19"/>
          <p:cNvSpPr/>
          <p:nvPr/>
        </p:nvSpPr>
        <p:spPr>
          <a:xfrm>
            <a:off x="6858000" y="109220"/>
            <a:ext cx="5346700" cy="892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2. Data Organization and Documentation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6" name="Google Shape;476;p19"/>
          <p:cNvSpPr/>
          <p:nvPr/>
        </p:nvSpPr>
        <p:spPr>
          <a:xfrm>
            <a:off x="218220" y="646331"/>
            <a:ext cx="165699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Live Demo</a:t>
            </a:r>
            <a:endParaRPr b="0" i="0" sz="24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7" name="Google Shape;477;p19"/>
          <p:cNvSpPr/>
          <p:nvPr/>
        </p:nvSpPr>
        <p:spPr>
          <a:xfrm>
            <a:off x="6910705" y="1598762"/>
            <a:ext cx="5160645" cy="48710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Organize the data appropriately, providing detailed information about the dataset to make it understandable.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Maintain separate folders for each type of data.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Create a README file that explains the dataset</a:t>
            </a:r>
            <a:endParaRPr b="1" i="0" sz="1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Add metadata to all datasets (e.g., date collected, variable meanings)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Record assumptions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8" name="Google Shape;478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6858001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3" name="Google Shape;483;p42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p42"/>
          <p:cNvSpPr/>
          <p:nvPr/>
        </p:nvSpPr>
        <p:spPr>
          <a:xfrm>
            <a:off x="270294" y="160020"/>
            <a:ext cx="6815036" cy="1198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3.</a:t>
            </a: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 Data Storage and Backup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5" name="Google Shape;485;p42"/>
          <p:cNvSpPr/>
          <p:nvPr/>
        </p:nvSpPr>
        <p:spPr>
          <a:xfrm>
            <a:off x="1073318" y="1137920"/>
            <a:ext cx="6119495" cy="1880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Saving data securely with redundancy to avoid loss.</a:t>
            </a:r>
            <a:endParaRPr/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Using secure cloud storage or institutional servers</a:t>
            </a:r>
            <a:endParaRPr/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Keeping backups in at least two locations (e.g., local + cloud)</a:t>
            </a:r>
            <a:endParaRPr/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Protecting sensitive data with encryption or access controls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Computer script on a screen" id="486" name="Google Shape;486;p42"/>
          <p:cNvPicPr preferRelativeResize="0"/>
          <p:nvPr/>
        </p:nvPicPr>
        <p:blipFill rotWithShape="1">
          <a:blip r:embed="rId4">
            <a:alphaModFix/>
          </a:blip>
          <a:srcRect b="-1" l="5006" r="44779" t="0"/>
          <a:stretch/>
        </p:blipFill>
        <p:spPr>
          <a:xfrm>
            <a:off x="7032411" y="10"/>
            <a:ext cx="5159081" cy="6857990"/>
          </a:xfrm>
          <a:custGeom>
            <a:rect b="b" l="l" r="r" t="t"/>
            <a:pathLst>
              <a:path extrusionOk="0" h="6858000" w="6878775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Google Shape;491;p43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2255" y="808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43"/>
          <p:cNvSpPr/>
          <p:nvPr/>
        </p:nvSpPr>
        <p:spPr>
          <a:xfrm>
            <a:off x="494580" y="186690"/>
            <a:ext cx="11697419" cy="645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4.</a:t>
            </a: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 Data Cleaning and Processing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93" name="Google Shape;493;p43"/>
          <p:cNvGrpSpPr/>
          <p:nvPr/>
        </p:nvGrpSpPr>
        <p:grpSpPr>
          <a:xfrm>
            <a:off x="6826484" y="1308560"/>
            <a:ext cx="5000124" cy="4337680"/>
            <a:chOff x="0" y="558120"/>
            <a:chExt cx="5000124" cy="4337680"/>
          </a:xfrm>
        </p:grpSpPr>
        <p:sp>
          <p:nvSpPr>
            <p:cNvPr id="494" name="Google Shape;494;p43"/>
            <p:cNvSpPr/>
            <p:nvPr/>
          </p:nvSpPr>
          <p:spPr>
            <a:xfrm>
              <a:off x="0" y="558120"/>
              <a:ext cx="5000124" cy="2128520"/>
            </a:xfrm>
            <a:prstGeom prst="roundRect">
              <a:avLst>
                <a:gd fmla="val 16667" name="adj"/>
              </a:avLst>
            </a:prstGeom>
            <a:gradFill>
              <a:gsLst>
                <a:gs pos="0">
                  <a:srgbClr val="5E81C9"/>
                </a:gs>
                <a:gs pos="50000">
                  <a:srgbClr val="3B70C9"/>
                </a:gs>
                <a:gs pos="100000">
                  <a:srgbClr val="2E60B8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43"/>
            <p:cNvSpPr txBox="1"/>
            <p:nvPr/>
          </p:nvSpPr>
          <p:spPr>
            <a:xfrm>
              <a:off x="0" y="558120"/>
              <a:ext cx="5000124" cy="21285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6675" lIns="106675" spcFirstLastPara="1" rIns="106675" wrap="square" tIns="1066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en-US" sz="2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• Use tidyverse for filtering, grouping, summarizing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43"/>
            <p:cNvSpPr/>
            <p:nvPr/>
          </p:nvSpPr>
          <p:spPr>
            <a:xfrm>
              <a:off x="0" y="2767280"/>
              <a:ext cx="5000124" cy="2128520"/>
            </a:xfrm>
            <a:prstGeom prst="roundRect">
              <a:avLst>
                <a:gd fmla="val 16667" name="adj"/>
              </a:avLst>
            </a:prstGeom>
            <a:gradFill>
              <a:gsLst>
                <a:gs pos="0">
                  <a:srgbClr val="7FB45F"/>
                </a:gs>
                <a:gs pos="50000">
                  <a:srgbClr val="6FAE41"/>
                </a:gs>
                <a:gs pos="100000">
                  <a:srgbClr val="609E35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43"/>
            <p:cNvSpPr txBox="1"/>
            <p:nvPr/>
          </p:nvSpPr>
          <p:spPr>
            <a:xfrm>
              <a:off x="0" y="2767280"/>
              <a:ext cx="5000124" cy="21285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6675" lIns="106675" spcFirstLastPara="1" rIns="106675" wrap="square" tIns="1066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en-US" sz="2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• Example: df %&gt;% filter(var &gt; 0) %&gt;% group_by(cat) %&gt;% summarise(avg = mean(score))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8" name="Google Shape;498;p43"/>
          <p:cNvSpPr/>
          <p:nvPr/>
        </p:nvSpPr>
        <p:spPr>
          <a:xfrm>
            <a:off x="216535" y="1324610"/>
            <a:ext cx="6278880" cy="3387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 already dealt with some data cleaning using base R. An alternative is to use the tidyverse ecosystem.</a:t>
            </a:r>
            <a:endParaRPr b="1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9" name="Google Shape;499;p43"/>
          <p:cNvGrpSpPr/>
          <p:nvPr/>
        </p:nvGrpSpPr>
        <p:grpSpPr>
          <a:xfrm>
            <a:off x="451447" y="2771038"/>
            <a:ext cx="6019199" cy="3578004"/>
            <a:chOff x="0" y="0"/>
            <a:chExt cx="8229600" cy="4525963"/>
          </a:xfrm>
        </p:grpSpPr>
        <p:sp>
          <p:nvSpPr>
            <p:cNvPr id="500" name="Google Shape;500;p43"/>
            <p:cNvSpPr/>
            <p:nvPr/>
          </p:nvSpPr>
          <p:spPr>
            <a:xfrm>
              <a:off x="0" y="0"/>
              <a:ext cx="8229600" cy="1293132"/>
            </a:xfrm>
            <a:prstGeom prst="roundRect">
              <a:avLst>
                <a:gd fmla="val 10000" name="adj"/>
              </a:avLst>
            </a:prstGeom>
            <a:solidFill>
              <a:srgbClr val="D0DEE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43"/>
            <p:cNvSpPr txBox="1"/>
            <p:nvPr/>
          </p:nvSpPr>
          <p:spPr>
            <a:xfrm>
              <a:off x="0" y="0"/>
              <a:ext cx="8229600" cy="1293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43"/>
            <p:cNvSpPr/>
            <p:nvPr/>
          </p:nvSpPr>
          <p:spPr>
            <a:xfrm>
              <a:off x="391173" y="290955"/>
              <a:ext cx="711223" cy="711223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43"/>
            <p:cNvSpPr txBox="1"/>
            <p:nvPr/>
          </p:nvSpPr>
          <p:spPr>
            <a:xfrm>
              <a:off x="391173" y="290955"/>
              <a:ext cx="711223" cy="7112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43"/>
            <p:cNvSpPr/>
            <p:nvPr/>
          </p:nvSpPr>
          <p:spPr>
            <a:xfrm>
              <a:off x="1493568" y="0"/>
              <a:ext cx="6736032" cy="1293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43"/>
            <p:cNvSpPr txBox="1"/>
            <p:nvPr/>
          </p:nvSpPr>
          <p:spPr>
            <a:xfrm>
              <a:off x="1493568" y="0"/>
              <a:ext cx="6736032" cy="1293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6850" lIns="136850" spcFirstLastPara="1" rIns="136850" wrap="square" tIns="136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300"/>
                <a:buFont typeface="Arial"/>
                <a:buNone/>
              </a:pPr>
              <a:r>
                <a:rPr b="0" i="0" lang="en-US" sz="2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• Use # to explain each code section</a:t>
              </a:r>
              <a:endPara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" name="Google Shape;506;p43"/>
            <p:cNvSpPr/>
            <p:nvPr/>
          </p:nvSpPr>
          <p:spPr>
            <a:xfrm>
              <a:off x="0" y="1616415"/>
              <a:ext cx="8229600" cy="1293132"/>
            </a:xfrm>
            <a:prstGeom prst="roundRect">
              <a:avLst>
                <a:gd fmla="val 10000" name="adj"/>
              </a:avLst>
            </a:prstGeom>
            <a:solidFill>
              <a:srgbClr val="D0DEE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43"/>
            <p:cNvSpPr txBox="1"/>
            <p:nvPr/>
          </p:nvSpPr>
          <p:spPr>
            <a:xfrm>
              <a:off x="0" y="1616415"/>
              <a:ext cx="8229600" cy="1293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43"/>
            <p:cNvSpPr/>
            <p:nvPr/>
          </p:nvSpPr>
          <p:spPr>
            <a:xfrm>
              <a:off x="391173" y="1907370"/>
              <a:ext cx="711223" cy="711223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43"/>
            <p:cNvSpPr txBox="1"/>
            <p:nvPr/>
          </p:nvSpPr>
          <p:spPr>
            <a:xfrm>
              <a:off x="391173" y="1907370"/>
              <a:ext cx="711223" cy="7112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43"/>
            <p:cNvSpPr/>
            <p:nvPr/>
          </p:nvSpPr>
          <p:spPr>
            <a:xfrm>
              <a:off x="1493568" y="1616415"/>
              <a:ext cx="6736032" cy="1293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43"/>
            <p:cNvSpPr txBox="1"/>
            <p:nvPr/>
          </p:nvSpPr>
          <p:spPr>
            <a:xfrm>
              <a:off x="1493568" y="1616415"/>
              <a:ext cx="6736032" cy="1293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6850" lIns="136850" spcFirstLastPara="1" rIns="136850" wrap="square" tIns="136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300"/>
                <a:buFont typeface="Arial"/>
                <a:buNone/>
              </a:pPr>
              <a:r>
                <a:rPr b="0" i="0" lang="en-US" sz="2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• Describe purpose, inputs, outputs but do not overdo it!</a:t>
              </a:r>
              <a:endPara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2" name="Google Shape;512;p43"/>
            <p:cNvSpPr/>
            <p:nvPr/>
          </p:nvSpPr>
          <p:spPr>
            <a:xfrm>
              <a:off x="0" y="3232831"/>
              <a:ext cx="8229600" cy="1293132"/>
            </a:xfrm>
            <a:prstGeom prst="roundRect">
              <a:avLst>
                <a:gd fmla="val 10000" name="adj"/>
              </a:avLst>
            </a:prstGeom>
            <a:solidFill>
              <a:srgbClr val="D0DEE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43"/>
            <p:cNvSpPr txBox="1"/>
            <p:nvPr/>
          </p:nvSpPr>
          <p:spPr>
            <a:xfrm>
              <a:off x="0" y="3232831"/>
              <a:ext cx="8229600" cy="1293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43"/>
            <p:cNvSpPr/>
            <p:nvPr/>
          </p:nvSpPr>
          <p:spPr>
            <a:xfrm>
              <a:off x="391173" y="3523785"/>
              <a:ext cx="711223" cy="711223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43"/>
            <p:cNvSpPr txBox="1"/>
            <p:nvPr/>
          </p:nvSpPr>
          <p:spPr>
            <a:xfrm>
              <a:off x="391173" y="3523785"/>
              <a:ext cx="711223" cy="7112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43"/>
            <p:cNvSpPr/>
            <p:nvPr/>
          </p:nvSpPr>
          <p:spPr>
            <a:xfrm>
              <a:off x="1493568" y="3232831"/>
              <a:ext cx="6736032" cy="1293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43"/>
            <p:cNvSpPr txBox="1"/>
            <p:nvPr/>
          </p:nvSpPr>
          <p:spPr>
            <a:xfrm>
              <a:off x="1493568" y="3232831"/>
              <a:ext cx="6736032" cy="1293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6850" lIns="136850" spcFirstLastPara="1" rIns="136850" wrap="square" tIns="136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300"/>
                <a:buFont typeface="Arial"/>
                <a:buNone/>
              </a:pPr>
              <a:r>
                <a:rPr b="0" i="0" lang="en-US" sz="2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• Makes code understandable and maintainable</a:t>
              </a:r>
              <a:endPara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" name="Google Shape;522;p44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Google Shape;523;p44"/>
          <p:cNvSpPr/>
          <p:nvPr/>
        </p:nvSpPr>
        <p:spPr>
          <a:xfrm>
            <a:off x="553085" y="1372870"/>
            <a:ext cx="4999990" cy="36760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5. </a:t>
            </a:r>
            <a: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visualization</a:t>
            </a:r>
            <a:endParaRPr b="1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524" name="Google Shape;524;p44"/>
          <p:cNvGrpSpPr/>
          <p:nvPr/>
        </p:nvGrpSpPr>
        <p:grpSpPr>
          <a:xfrm>
            <a:off x="6235934" y="750440"/>
            <a:ext cx="5000124" cy="5453920"/>
            <a:chOff x="0" y="0"/>
            <a:chExt cx="5000124" cy="5453920"/>
          </a:xfrm>
        </p:grpSpPr>
        <p:cxnSp>
          <p:nvCxnSpPr>
            <p:cNvPr id="525" name="Google Shape;525;p44"/>
            <p:cNvCxnSpPr/>
            <p:nvPr/>
          </p:nvCxnSpPr>
          <p:spPr>
            <a:xfrm>
              <a:off x="0" y="0"/>
              <a:ext cx="5000124" cy="0"/>
            </a:xfrm>
            <a:prstGeom prst="straightConnector1">
              <a:avLst/>
            </a:prstGeom>
            <a:gradFill>
              <a:gsLst>
                <a:gs pos="0">
                  <a:srgbClr val="F08B54"/>
                </a:gs>
                <a:gs pos="50000">
                  <a:srgbClr val="F67A26"/>
                </a:gs>
                <a:gs pos="100000">
                  <a:srgbClr val="E36A18"/>
                </a:gs>
              </a:gsLst>
              <a:lin ang="5400000" scaled="0"/>
            </a:gradFill>
            <a:ln cap="flat" cmpd="sng" w="952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526" name="Google Shape;526;p44"/>
            <p:cNvSpPr txBox="1"/>
            <p:nvPr/>
          </p:nvSpPr>
          <p:spPr>
            <a:xfrm>
              <a:off x="0" y="0"/>
              <a:ext cx="5000124" cy="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44"/>
            <p:cNvSpPr/>
            <p:nvPr/>
          </p:nvSpPr>
          <p:spPr>
            <a:xfrm>
              <a:off x="0" y="0"/>
              <a:ext cx="5000124" cy="13634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44"/>
            <p:cNvSpPr txBox="1"/>
            <p:nvPr/>
          </p:nvSpPr>
          <p:spPr>
            <a:xfrm>
              <a:off x="0" y="0"/>
              <a:ext cx="5000124" cy="13634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3350" lIns="133350" spcFirstLastPara="1" rIns="133350" wrap="square" tIns="1333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500"/>
                <a:buFont typeface="Arial"/>
                <a:buNone/>
              </a:pPr>
              <a:r>
                <a:rPr b="0" i="0" lang="en-US" sz="35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• Create informative plots</a:t>
              </a:r>
              <a:endParaRPr b="0" i="0" sz="3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529" name="Google Shape;529;p44"/>
            <p:cNvCxnSpPr/>
            <p:nvPr/>
          </p:nvCxnSpPr>
          <p:spPr>
            <a:xfrm>
              <a:off x="0" y="1363480"/>
              <a:ext cx="5000124" cy="0"/>
            </a:xfrm>
            <a:prstGeom prst="straightConnector1">
              <a:avLst/>
            </a:prstGeom>
            <a:gradFill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19191"/>
                </a:gs>
              </a:gsLst>
              <a:lin ang="5400000" scaled="0"/>
            </a:gradFill>
            <a:ln cap="flat" cmpd="sng" w="9525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530" name="Google Shape;530;p44"/>
            <p:cNvSpPr txBox="1"/>
            <p:nvPr/>
          </p:nvSpPr>
          <p:spPr>
            <a:xfrm>
              <a:off x="0" y="1363480"/>
              <a:ext cx="5000124" cy="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44"/>
            <p:cNvSpPr/>
            <p:nvPr/>
          </p:nvSpPr>
          <p:spPr>
            <a:xfrm>
              <a:off x="0" y="1363480"/>
              <a:ext cx="5000124" cy="13634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44"/>
            <p:cNvSpPr txBox="1"/>
            <p:nvPr/>
          </p:nvSpPr>
          <p:spPr>
            <a:xfrm>
              <a:off x="0" y="1363480"/>
              <a:ext cx="5000124" cy="13634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3350" lIns="133350" spcFirstLastPara="1" rIns="133350" wrap="square" tIns="1333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500"/>
                <a:buFont typeface="Arial"/>
                <a:buNone/>
              </a:pPr>
              <a:r>
                <a:rPr b="0" i="0" lang="en-US" sz="35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Examplein R using ggplot2:</a:t>
              </a:r>
              <a:endParaRPr b="0" i="0" sz="3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533" name="Google Shape;533;p44"/>
            <p:cNvCxnSpPr/>
            <p:nvPr/>
          </p:nvCxnSpPr>
          <p:spPr>
            <a:xfrm>
              <a:off x="0" y="2726960"/>
              <a:ext cx="5000124" cy="0"/>
            </a:xfrm>
            <a:prstGeom prst="straightConnector1">
              <a:avLst/>
            </a:prstGeom>
            <a:gradFill>
              <a:gsLst>
                <a:gs pos="0">
                  <a:srgbClr val="FFC647"/>
                </a:gs>
                <a:gs pos="50000">
                  <a:srgbClr val="FFC600"/>
                </a:gs>
                <a:gs pos="100000">
                  <a:srgbClr val="E3B400"/>
                </a:gs>
              </a:gsLst>
              <a:lin ang="5400000" scaled="0"/>
            </a:gradFill>
            <a:ln cap="flat" cmpd="sng" w="9525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534" name="Google Shape;534;p44"/>
            <p:cNvSpPr txBox="1"/>
            <p:nvPr/>
          </p:nvSpPr>
          <p:spPr>
            <a:xfrm>
              <a:off x="0" y="2726960"/>
              <a:ext cx="5000124" cy="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44"/>
            <p:cNvSpPr/>
            <p:nvPr/>
          </p:nvSpPr>
          <p:spPr>
            <a:xfrm>
              <a:off x="0" y="2726960"/>
              <a:ext cx="5000124" cy="13634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44"/>
            <p:cNvSpPr txBox="1"/>
            <p:nvPr/>
          </p:nvSpPr>
          <p:spPr>
            <a:xfrm>
              <a:off x="0" y="2726960"/>
              <a:ext cx="5000124" cy="13634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3350" lIns="133350" spcFirstLastPara="1" rIns="133350" wrap="square" tIns="1333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500"/>
                <a:buFont typeface="Arial"/>
                <a:buNone/>
              </a:pPr>
              <a:r>
                <a:rPr b="0" i="0" lang="en-US" sz="35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ggplot(df, aes(x, y)) + geom_point()</a:t>
              </a:r>
              <a:endParaRPr b="0" i="0" sz="3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537" name="Google Shape;537;p44"/>
            <p:cNvCxnSpPr/>
            <p:nvPr/>
          </p:nvCxnSpPr>
          <p:spPr>
            <a:xfrm>
              <a:off x="0" y="4090440"/>
              <a:ext cx="5000124" cy="0"/>
            </a:xfrm>
            <a:prstGeom prst="straightConnector1">
              <a:avLst/>
            </a:prstGeom>
            <a:gradFill>
              <a:gsLst>
                <a:gs pos="0">
                  <a:srgbClr val="5F82CA"/>
                </a:gs>
                <a:gs pos="50000">
                  <a:srgbClr val="3C70CA"/>
                </a:gs>
                <a:gs pos="100000">
                  <a:srgbClr val="2E60B9"/>
                </a:gs>
              </a:gsLst>
              <a:lin ang="5400000" scaled="0"/>
            </a:gradFill>
            <a:ln cap="flat" cmpd="sng" w="9525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538" name="Google Shape;538;p44"/>
            <p:cNvSpPr txBox="1"/>
            <p:nvPr/>
          </p:nvSpPr>
          <p:spPr>
            <a:xfrm>
              <a:off x="0" y="4090440"/>
              <a:ext cx="5000124" cy="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44"/>
            <p:cNvSpPr/>
            <p:nvPr/>
          </p:nvSpPr>
          <p:spPr>
            <a:xfrm>
              <a:off x="0" y="4090440"/>
              <a:ext cx="5000124" cy="13634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44"/>
            <p:cNvSpPr txBox="1"/>
            <p:nvPr/>
          </p:nvSpPr>
          <p:spPr>
            <a:xfrm>
              <a:off x="0" y="4090440"/>
              <a:ext cx="5000124" cy="13634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3350" lIns="133350" spcFirstLastPara="1" rIns="133350" wrap="square" tIns="1333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500"/>
                <a:buFont typeface="Arial"/>
                <a:buNone/>
              </a:pPr>
              <a:r>
                <a:rPr b="0" i="0" lang="en-US" sz="35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+ labs(title='My Plot') + theme_minimal()</a:t>
              </a:r>
              <a:endParaRPr b="0" i="0" sz="3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541" name="Google Shape;541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4311" y="2511701"/>
            <a:ext cx="5108764" cy="36491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6" name="Google Shape;546;p62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Google Shape;547;p62"/>
          <p:cNvSpPr/>
          <p:nvPr/>
        </p:nvSpPr>
        <p:spPr>
          <a:xfrm>
            <a:off x="414068" y="240030"/>
            <a:ext cx="11777932" cy="645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6.</a:t>
            </a: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 Once your data is clean…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SHARE | RegisterforSHARE" id="548" name="Google Shape;548;p6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93605" y="1048649"/>
            <a:ext cx="9690698" cy="51529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1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1"/>
          <p:cNvSpPr/>
          <p:nvPr/>
        </p:nvSpPr>
        <p:spPr>
          <a:xfrm>
            <a:off x="13970" y="572135"/>
            <a:ext cx="7117715" cy="1668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🛠 Core Components of Data Management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11"/>
          <p:cNvSpPr/>
          <p:nvPr/>
        </p:nvSpPr>
        <p:spPr>
          <a:xfrm>
            <a:off x="111760" y="2026920"/>
            <a:ext cx="7524115" cy="42462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Collection – Designing how data will be gathered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Organization – Structuring files, folders, and naming conventions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Documentation – Creating metadata and README files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Storage &amp; Backup – Using secure, redundant systems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Cleaning &amp; Processing – Preparing raw data for analysis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Sharing – Publishing data via repositories like Zenodo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Data Archiving – Storing data long-term for reproducibility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ChatGPT Image May 22, 2025, 12_03_58 PM" id="125" name="Google Shape;125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72375" y="635"/>
            <a:ext cx="4576445" cy="686562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1"/>
          <p:cNvSpPr/>
          <p:nvPr/>
        </p:nvSpPr>
        <p:spPr>
          <a:xfrm>
            <a:off x="7752272" y="1708030"/>
            <a:ext cx="4232694" cy="1777042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11"/>
          <p:cNvSpPr/>
          <p:nvPr/>
        </p:nvSpPr>
        <p:spPr>
          <a:xfrm>
            <a:off x="7752272" y="4283015"/>
            <a:ext cx="4232694" cy="783566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" name="Google Shape;553;p46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46"/>
          <p:cNvSpPr/>
          <p:nvPr/>
        </p:nvSpPr>
        <p:spPr>
          <a:xfrm>
            <a:off x="-435297" y="-10"/>
            <a:ext cx="8391000" cy="11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Zenodo: Open Science Repository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55" name="Google Shape;555;p46"/>
          <p:cNvSpPr/>
          <p:nvPr/>
        </p:nvSpPr>
        <p:spPr>
          <a:xfrm>
            <a:off x="137845" y="1012445"/>
            <a:ext cx="7244700" cy="30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Question: What is Zenodo?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Zenodo is a free and open-access platform developed by CERN to share and preserve research outputs.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Key Features: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Deposit datasets, software code, publications, and more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Assigns DOIs automatically for citation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Supports FAIR principles: Findable, Accessible, Interoperable, Reusable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Accepts large files (up to 50GB)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Offers version control and open licensing options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Illuminated server room panel" id="556" name="Google Shape;556;p46"/>
          <p:cNvPicPr preferRelativeResize="0"/>
          <p:nvPr/>
        </p:nvPicPr>
        <p:blipFill rotWithShape="1">
          <a:blip r:embed="rId4">
            <a:alphaModFix/>
          </a:blip>
          <a:srcRect b="-1" l="21527" r="28258" t="0"/>
          <a:stretch/>
        </p:blipFill>
        <p:spPr>
          <a:xfrm>
            <a:off x="7336155" y="0"/>
            <a:ext cx="4855845" cy="6858000"/>
          </a:xfrm>
          <a:custGeom>
            <a:rect b="b" l="l" r="r" t="t"/>
            <a:pathLst>
              <a:path extrusionOk="0" h="6858000" w="6878775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Google Shape;561;p47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62" name="Google Shape;562;p47"/>
          <p:cNvSpPr/>
          <p:nvPr/>
        </p:nvSpPr>
        <p:spPr>
          <a:xfrm>
            <a:off x="-435297" y="-10"/>
            <a:ext cx="8391000" cy="11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Zenodo: Open Science Repository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63" name="Google Shape;563;p47"/>
          <p:cNvSpPr/>
          <p:nvPr/>
        </p:nvSpPr>
        <p:spPr>
          <a:xfrm>
            <a:off x="61645" y="3330520"/>
            <a:ext cx="7244700" cy="30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🔹Question: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How can using a platform like Zenodo improve your research’s visibility and reproducibility? What are the challenges?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📝 Exercise: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Visit zenodo.org,  search for a dataset related to your field, and identify how metadata is used to describe it.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Illuminated server room panel" id="564" name="Google Shape;564;p47"/>
          <p:cNvPicPr preferRelativeResize="0"/>
          <p:nvPr/>
        </p:nvPicPr>
        <p:blipFill rotWithShape="1">
          <a:blip r:embed="rId4">
            <a:alphaModFix/>
          </a:blip>
          <a:srcRect b="0" l="21525" r="28256" t="0"/>
          <a:stretch/>
        </p:blipFill>
        <p:spPr>
          <a:xfrm>
            <a:off x="7336155" y="0"/>
            <a:ext cx="4849536" cy="6858000"/>
          </a:xfrm>
          <a:custGeom>
            <a:rect b="b" l="l" r="r" t="t"/>
            <a:pathLst>
              <a:path extrusionOk="0" h="6858000" w="6878775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565" name="Google Shape;565;p47"/>
          <p:cNvSpPr/>
          <p:nvPr/>
        </p:nvSpPr>
        <p:spPr>
          <a:xfrm>
            <a:off x="215245" y="831855"/>
            <a:ext cx="6814200" cy="22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Benefits</a:t>
            </a: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Upload cleaned datasets and analysis scripts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Share R code and research outputs openly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Ensure your work is citable and preserved long-term</a:t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0" name="Google Shape;570;p63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270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63"/>
          <p:cNvSpPr/>
          <p:nvPr/>
        </p:nvSpPr>
        <p:spPr>
          <a:xfrm>
            <a:off x="4001231" y="-141625"/>
            <a:ext cx="3419526" cy="64479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300"/>
              <a:buFont typeface="Arial"/>
              <a:buNone/>
            </a:pPr>
            <a:r>
              <a:rPr b="1" i="0" lang="en-US" sz="413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Google Shape;576;p64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270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77" name="Google Shape;577;p64"/>
          <p:cNvSpPr/>
          <p:nvPr/>
        </p:nvSpPr>
        <p:spPr>
          <a:xfrm>
            <a:off x="-310551" y="1830949"/>
            <a:ext cx="12353027" cy="22159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0"/>
              <a:buFont typeface="Arial"/>
              <a:buNone/>
            </a:pPr>
            <a:r>
              <a:rPr b="1" i="0" lang="en-US" sz="13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 b="0" i="0" sz="13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2" name="Google Shape;582;p27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p27"/>
          <p:cNvSpPr/>
          <p:nvPr/>
        </p:nvSpPr>
        <p:spPr>
          <a:xfrm>
            <a:off x="385313" y="546340"/>
            <a:ext cx="11353262" cy="64238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TASK:</a:t>
            </a:r>
            <a:r>
              <a:rPr b="1" i="0" lang="en-US" sz="24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file raw_biomass_messy.csv is full of the errors we just discussed. Let's write an R script in your scripts/ folder to decontaminate it.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Use both the </a:t>
            </a: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PSEUDOCODE</a:t>
            </a: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we just discussed and the </a:t>
            </a:r>
            <a:r>
              <a:rPr b="1" i="0" lang="en-US" sz="2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EMERGENCY PROTOCOL </a:t>
            </a: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from the first day if you need help.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4" name="Google Shape;584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81671" y="126521"/>
            <a:ext cx="1185760" cy="13677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ptop with solid fill" id="585" name="Google Shape;585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187038" y="6073401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" name="Google Shape;590;p28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91" name="Google Shape;591;p28"/>
          <p:cNvSpPr/>
          <p:nvPr/>
        </p:nvSpPr>
        <p:spPr>
          <a:xfrm>
            <a:off x="615351" y="1028595"/>
            <a:ext cx="11123224" cy="44732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1. Load the contaminated data from the 'raw' directory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2. Decontaminate the data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2.1. Filter out impossible temperatures (e.g., below 0 C)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2.2. Remove rows with missing biomass data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2.3. Standardize the species names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3. Save the clean data to the 'processed' folder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4. Inspect the clean data to confirm success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28"/>
          <p:cNvSpPr/>
          <p:nvPr/>
        </p:nvSpPr>
        <p:spPr>
          <a:xfrm>
            <a:off x="399775" y="308700"/>
            <a:ext cx="11567400" cy="29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92D050"/>
                </a:solidFill>
                <a:latin typeface="Arial"/>
                <a:ea typeface="Arial"/>
                <a:cs typeface="Arial"/>
                <a:sym typeface="Arial"/>
              </a:rPr>
              <a:t>ANSWER:</a:t>
            </a:r>
            <a:endParaRPr b="1" i="0" sz="2400" u="none" cap="none" strike="noStrike">
              <a:solidFill>
                <a:srgbClr val="92D05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Playbook with solid fill" id="593" name="Google Shape;593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82576" y="5940743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12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2"/>
          <p:cNvSpPr/>
          <p:nvPr/>
        </p:nvSpPr>
        <p:spPr>
          <a:xfrm>
            <a:off x="684362" y="358775"/>
            <a:ext cx="11507638" cy="645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92D050"/>
                </a:solidFill>
                <a:latin typeface="Cambria"/>
                <a:ea typeface="Cambria"/>
                <a:cs typeface="Cambria"/>
                <a:sym typeface="Cambria"/>
              </a:rPr>
              <a:t>Data Collection</a:t>
            </a:r>
            <a:endParaRPr b="1" i="0" sz="3600" u="none" cap="none" strike="noStrike">
              <a:solidFill>
                <a:srgbClr val="92D05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4" name="Google Shape;134;p12"/>
          <p:cNvSpPr/>
          <p:nvPr/>
        </p:nvSpPr>
        <p:spPr>
          <a:xfrm>
            <a:off x="638354" y="1305560"/>
            <a:ext cx="10993575" cy="36925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collection is the planning and executing how data is gathered during a research project.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These includes: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Selecting data sources (experiments, surveys, sensors)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Using standardized methods and tools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Ensuring ethical and accurate data capture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🔍 Adapting the right data collection method helps to collect reliable, valid, and well-documented data from the beginning.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heckmark with solid fill" id="135" name="Google Shape;135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89560" y="179584"/>
            <a:ext cx="1003541" cy="1003541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4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1" name="Google Shape;141;p4"/>
          <p:cNvGrpSpPr/>
          <p:nvPr/>
        </p:nvGrpSpPr>
        <p:grpSpPr>
          <a:xfrm>
            <a:off x="2421937" y="4696529"/>
            <a:ext cx="7228148" cy="1959123"/>
            <a:chOff x="-12699" y="3251200"/>
            <a:chExt cx="8097208" cy="2276291"/>
          </a:xfrm>
        </p:grpSpPr>
        <p:pic>
          <p:nvPicPr>
            <p:cNvPr id="142" name="Google Shape;142;p4"/>
            <p:cNvPicPr preferRelativeResize="0"/>
            <p:nvPr/>
          </p:nvPicPr>
          <p:blipFill rotWithShape="1">
            <a:blip r:embed="rId4">
              <a:alphaModFix/>
            </a:blip>
            <a:srcRect b="18347" l="0" r="0" t="0"/>
            <a:stretch/>
          </p:blipFill>
          <p:spPr>
            <a:xfrm>
              <a:off x="-12699" y="3251200"/>
              <a:ext cx="8097208" cy="2276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" name="Google Shape;143;p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404050" y="4108576"/>
              <a:ext cx="2466399" cy="5439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4" name="Google Shape;144;p4"/>
          <p:cNvSpPr/>
          <p:nvPr/>
        </p:nvSpPr>
        <p:spPr>
          <a:xfrm>
            <a:off x="-12700" y="263500"/>
            <a:ext cx="12204600" cy="39026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-US" sz="5500" u="none" cap="none" strike="noStrike">
                <a:solidFill>
                  <a:srgbClr val="FFE599"/>
                </a:solidFill>
                <a:latin typeface="Arial"/>
                <a:ea typeface="Arial"/>
                <a:cs typeface="Arial"/>
                <a:sym typeface="Arial"/>
              </a:rPr>
              <a:t>MODULE 15.</a:t>
            </a:r>
            <a:r>
              <a:rPr b="1" i="0" lang="en-US" sz="5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-US" sz="5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Messy Pile</a:t>
            </a:r>
            <a:endParaRPr b="1" i="0" sz="55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Data Organization</a:t>
            </a:r>
            <a:endParaRPr b="1" i="1" sz="3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5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5"/>
          <p:cNvSpPr/>
          <p:nvPr/>
        </p:nvSpPr>
        <p:spPr>
          <a:xfrm>
            <a:off x="247374" y="445675"/>
            <a:ext cx="8757725" cy="11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The Messy Pile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1" name="Google Shape;151;p5"/>
          <p:cNvSpPr/>
          <p:nvPr/>
        </p:nvSpPr>
        <p:spPr>
          <a:xfrm>
            <a:off x="247375" y="1451699"/>
            <a:ext cx="11567400" cy="42129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320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The Problem:</a:t>
            </a:r>
            <a:r>
              <a:rPr b="1" i="0" lang="en-US" sz="32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You come to the office to find a large jumbled pile of files on your group's table.</a:t>
            </a:r>
            <a:endParaRPr b="1" i="0" sz="32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Warning with solid fill" id="152" name="Google Shape;152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73337" y="5626646"/>
            <a:ext cx="1109274" cy="11092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le Of Paper&quot; Images – Browse 759 Stock Photos, Vectors, and Video | Adobe  Stock" id="153" name="Google Shape;153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16774" y="3189268"/>
            <a:ext cx="6916305" cy="42129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61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61"/>
          <p:cNvSpPr/>
          <p:nvPr/>
        </p:nvSpPr>
        <p:spPr>
          <a:xfrm>
            <a:off x="114300" y="445675"/>
            <a:ext cx="8890800" cy="11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The Messy Pile</a:t>
            </a:r>
            <a:endParaRPr b="1" i="0" sz="36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60" name="Google Shape;160;p61"/>
          <p:cNvSpPr/>
          <p:nvPr/>
        </p:nvSpPr>
        <p:spPr>
          <a:xfrm>
            <a:off x="247375" y="2071324"/>
            <a:ext cx="11567400" cy="35933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32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TASK: </a:t>
            </a:r>
            <a:r>
              <a:rPr b="1" i="0" lang="en-US" sz="3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You have three empty envelopes: </a:t>
            </a:r>
            <a:r>
              <a:rPr b="1" i="0" lang="en-US" sz="3200" u="none" cap="none" strike="noStrike">
                <a:solidFill>
                  <a:srgbClr val="00FF00"/>
                </a:solidFill>
                <a:latin typeface="Cambria"/>
                <a:ea typeface="Cambria"/>
                <a:cs typeface="Cambria"/>
                <a:sym typeface="Cambria"/>
              </a:rPr>
              <a:t>ENVELOPE 1</a:t>
            </a:r>
            <a:r>
              <a:rPr b="1" i="0" lang="en-US" sz="3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, </a:t>
            </a:r>
            <a:r>
              <a:rPr b="1" i="0" lang="en-US" sz="3200" u="none" cap="none" strike="noStrike">
                <a:solidFill>
                  <a:srgbClr val="FFFF00"/>
                </a:solidFill>
                <a:latin typeface="Cambria"/>
                <a:ea typeface="Cambria"/>
                <a:cs typeface="Cambria"/>
                <a:sym typeface="Cambria"/>
              </a:rPr>
              <a:t>ENVELOPE 2</a:t>
            </a:r>
            <a:r>
              <a:rPr b="1" i="0" lang="en-US" sz="3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, and </a:t>
            </a:r>
            <a:r>
              <a:rPr b="1" i="0" lang="en-US" sz="3200" u="none" cap="none" strike="noStrike">
                <a:solidFill>
                  <a:srgbClr val="00FFFF"/>
                </a:solidFill>
                <a:latin typeface="Cambria"/>
                <a:ea typeface="Cambria"/>
                <a:cs typeface="Cambria"/>
                <a:sym typeface="Cambria"/>
              </a:rPr>
              <a:t>ENVELOPE 3</a:t>
            </a:r>
            <a:r>
              <a:rPr b="1" i="0" lang="en-US" sz="3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. Organize it.</a:t>
            </a:r>
            <a:endParaRPr b="1" i="0" sz="32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61" name="Google Shape;161;p6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04750" y="228725"/>
            <a:ext cx="1093124" cy="12229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nd with solid fill" id="162" name="Google Shape;162;p6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168768" y="5948447"/>
            <a:ext cx="784599" cy="78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6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8626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6"/>
          <p:cNvSpPr/>
          <p:nvPr/>
        </p:nvSpPr>
        <p:spPr>
          <a:xfrm>
            <a:off x="409925" y="39875"/>
            <a:ext cx="11286300" cy="63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The Bridge:</a:t>
            </a:r>
            <a:endParaRPr b="1" i="0" sz="2400" u="none" cap="none" strike="noStrik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system you just invented is the foundation of all good data management. Every project needs a consistent, logical directory structure.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project_folder/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0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    data</a:t>
            </a: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raw/      (The original, untouched data. A read-only sacred ground.)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          processed/ (The clean, analysis-ready data created by your scripts.)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000" u="none" cap="none" strike="noStrike">
                <a:solidFill>
                  <a:srgbClr val="00FF00"/>
                </a:solidFill>
                <a:latin typeface="Arial"/>
                <a:ea typeface="Arial"/>
                <a:cs typeface="Arial"/>
                <a:sym typeface="Arial"/>
              </a:rPr>
              <a:t>     scripts</a:t>
            </a: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    (All your .R and .Rmd files live here.)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0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     reports</a:t>
            </a: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/     (The final output: PDFs, HTML files, figures.)</a:t>
            </a:r>
            <a:endParaRPr b="1" i="0" sz="2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12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README.md    (A text file explaining what the project is and how to run it.)</a:t>
            </a:r>
            <a:endParaRPr b="1" i="0" sz="2000" u="none" cap="none" strike="noStrike">
              <a:solidFill>
                <a:schemeClr val="dk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laybook with solid fill" id="169" name="Google Shape;169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65863" y="5868001"/>
            <a:ext cx="784599" cy="7845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0" name="Google Shape;170;p6"/>
          <p:cNvCxnSpPr/>
          <p:nvPr/>
        </p:nvCxnSpPr>
        <p:spPr>
          <a:xfrm>
            <a:off x="511832" y="2409646"/>
            <a:ext cx="0" cy="2866844"/>
          </a:xfrm>
          <a:prstGeom prst="straightConnector1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1" name="Google Shape;171;p6"/>
          <p:cNvCxnSpPr/>
          <p:nvPr/>
        </p:nvCxnSpPr>
        <p:spPr>
          <a:xfrm>
            <a:off x="511832" y="2815087"/>
            <a:ext cx="273172" cy="0"/>
          </a:xfrm>
          <a:prstGeom prst="straightConnector1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2" name="Google Shape;172;p6"/>
          <p:cNvCxnSpPr/>
          <p:nvPr/>
        </p:nvCxnSpPr>
        <p:spPr>
          <a:xfrm>
            <a:off x="990599" y="3440502"/>
            <a:ext cx="273172" cy="0"/>
          </a:xfrm>
          <a:prstGeom prst="straightConnector1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3" name="Google Shape;173;p6"/>
          <p:cNvCxnSpPr/>
          <p:nvPr/>
        </p:nvCxnSpPr>
        <p:spPr>
          <a:xfrm>
            <a:off x="990599" y="4064479"/>
            <a:ext cx="273172" cy="0"/>
          </a:xfrm>
          <a:prstGeom prst="straightConnector1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4" name="Google Shape;174;p6"/>
          <p:cNvCxnSpPr/>
          <p:nvPr/>
        </p:nvCxnSpPr>
        <p:spPr>
          <a:xfrm>
            <a:off x="976220" y="2935020"/>
            <a:ext cx="0" cy="1159652"/>
          </a:xfrm>
          <a:prstGeom prst="straightConnector1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5" name="Google Shape;175;p6"/>
          <p:cNvCxnSpPr/>
          <p:nvPr/>
        </p:nvCxnSpPr>
        <p:spPr>
          <a:xfrm>
            <a:off x="511832" y="4658264"/>
            <a:ext cx="273172" cy="0"/>
          </a:xfrm>
          <a:prstGeom prst="straightConnector1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6" name="Google Shape;176;p6"/>
          <p:cNvCxnSpPr/>
          <p:nvPr/>
        </p:nvCxnSpPr>
        <p:spPr>
          <a:xfrm>
            <a:off x="511832" y="5247735"/>
            <a:ext cx="273172" cy="0"/>
          </a:xfrm>
          <a:prstGeom prst="straightConnector1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Benutzerdefiniert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92D050"/>
      </a:hlink>
      <a:folHlink>
        <a:srgbClr val="92D05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