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12192000"/>
  <p:notesSz cx="6858000" cy="9144000"/>
  <p:embeddedFontLst>
    <p:embeddedFont>
      <p:font typeface="Open Sans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26">
          <p15:clr>
            <a:srgbClr val="A4A3A4"/>
          </p15:clr>
        </p15:guide>
      </p15:sldGuideLst>
    </p:ext>
    <p:ext uri="GoogleSlidesCustomDataVersion2">
      <go:slidesCustomData xmlns:go="http://customooxmlschemas.google.com/" r:id="rId18" roundtripDataSignature="AMtx7mi7sE7W78EVAtzqOv71LOVAgBLNF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2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OpenSans-bold.fntdata"/><Relationship Id="rId14" Type="http://schemas.openxmlformats.org/officeDocument/2006/relationships/font" Target="fonts/OpenSans-regular.fntdata"/><Relationship Id="rId17" Type="http://schemas.openxmlformats.org/officeDocument/2006/relationships/font" Target="fonts/OpenSans-boldItalic.fntdata"/><Relationship Id="rId16" Type="http://schemas.openxmlformats.org/officeDocument/2006/relationships/font" Target="fonts/OpenSans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customschemas.google.com/relationships/presentationmetadata" Target="meta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7231c59b3a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g37231c59b3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9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9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4" name="Google Shape;24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1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2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2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2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4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9.png"/><Relationship Id="rId5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"/>
          <p:cNvGrpSpPr/>
          <p:nvPr/>
        </p:nvGrpSpPr>
        <p:grpSpPr>
          <a:xfrm>
            <a:off x="-12700" y="0"/>
            <a:ext cx="12204699" cy="6858000"/>
            <a:chOff x="-12700" y="0"/>
            <a:chExt cx="12204699" cy="6858000"/>
          </a:xfrm>
        </p:grpSpPr>
        <p:pic>
          <p:nvPicPr>
            <p:cNvPr id="85" name="Google Shape;85;p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855342" y="0"/>
              <a:ext cx="9336657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" name="Google Shape;86;p1"/>
            <p:cNvPicPr preferRelativeResize="0"/>
            <p:nvPr/>
          </p:nvPicPr>
          <p:blipFill rotWithShape="1">
            <a:blip r:embed="rId3">
              <a:alphaModFix/>
            </a:blip>
            <a:srcRect b="0" l="0" r="56463" t="0"/>
            <a:stretch/>
          </p:blipFill>
          <p:spPr>
            <a:xfrm flipH="1">
              <a:off x="-12700" y="0"/>
              <a:ext cx="2868042" cy="6858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7" name="Google Shape;87;p1"/>
          <p:cNvSpPr/>
          <p:nvPr/>
        </p:nvSpPr>
        <p:spPr>
          <a:xfrm>
            <a:off x="-12700" y="0"/>
            <a:ext cx="8209472" cy="21852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Hybrid Learn-to-Learn Course on Scientific Programming and Workflow Management</a:t>
            </a:r>
            <a:endParaRPr b="0" i="0" sz="4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"/>
          <p:cNvSpPr/>
          <p:nvPr/>
        </p:nvSpPr>
        <p:spPr>
          <a:xfrm>
            <a:off x="2256346" y="2090100"/>
            <a:ext cx="3228149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b="1" i="1" lang="en-US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Tatiane Micheletti, Chris Wudel, Otis Senalor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32954" y="2243875"/>
            <a:ext cx="2068308" cy="595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01990" y="2243875"/>
            <a:ext cx="2054356" cy="5974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" name="Google Shape;91;p1"/>
          <p:cNvGrpSpPr/>
          <p:nvPr/>
        </p:nvGrpSpPr>
        <p:grpSpPr>
          <a:xfrm>
            <a:off x="35020" y="3472361"/>
            <a:ext cx="7670800" cy="2098491"/>
            <a:chOff x="-12699" y="3251200"/>
            <a:chExt cx="8097207" cy="2276291"/>
          </a:xfrm>
        </p:grpSpPr>
        <p:pic>
          <p:nvPicPr>
            <p:cNvPr id="92" name="Google Shape;92;p1"/>
            <p:cNvPicPr preferRelativeResize="0"/>
            <p:nvPr/>
          </p:nvPicPr>
          <p:blipFill rotWithShape="1">
            <a:blip r:embed="rId6">
              <a:alphaModFix/>
            </a:blip>
            <a:srcRect b="18350" l="0" r="0" t="0"/>
            <a:stretch/>
          </p:blipFill>
          <p:spPr>
            <a:xfrm>
              <a:off x="-12699" y="3251200"/>
              <a:ext cx="8097207" cy="22762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" name="Google Shape;93;p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2404050" y="4108576"/>
              <a:ext cx="2466399" cy="5439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2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/>
          <p:cNvSpPr/>
          <p:nvPr/>
        </p:nvSpPr>
        <p:spPr>
          <a:xfrm>
            <a:off x="-12700" y="0"/>
            <a:ext cx="609600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Course schedule</a:t>
            </a:r>
            <a:endParaRPr b="1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"/>
          <p:cNvSpPr/>
          <p:nvPr/>
        </p:nvSpPr>
        <p:spPr>
          <a:xfrm>
            <a:off x="600753" y="4886490"/>
            <a:ext cx="11540447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00206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Certificate:</a:t>
            </a: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at least </a:t>
            </a:r>
            <a:r>
              <a:rPr b="1" i="0" lang="en-US" sz="2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80%</a:t>
            </a: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of the in-person sessions attendance.</a:t>
            </a:r>
            <a:endParaRPr b="1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" name="Google Shape;10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0753" y="738554"/>
            <a:ext cx="10626049" cy="4055397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2"/>
          <p:cNvSpPr/>
          <p:nvPr/>
        </p:nvSpPr>
        <p:spPr>
          <a:xfrm flipH="1">
            <a:off x="10651547" y="4124903"/>
            <a:ext cx="854855" cy="439947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109" name="Google Shape;109;p4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0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4"/>
          <p:cNvSpPr/>
          <p:nvPr/>
        </p:nvSpPr>
        <p:spPr>
          <a:xfrm>
            <a:off x="279399" y="279401"/>
            <a:ext cx="11664951" cy="6305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1" i="0" lang="en-US" sz="5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Quiz</a:t>
            </a:r>
            <a:endParaRPr b="1" i="0" sz="5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t/>
            </a:r>
            <a:endParaRPr b="1" i="1" sz="1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4"/>
          <p:cNvPicPr preferRelativeResize="0"/>
          <p:nvPr/>
        </p:nvPicPr>
        <p:blipFill rotWithShape="1">
          <a:blip r:embed="rId4">
            <a:alphaModFix/>
          </a:blip>
          <a:srcRect b="14392" l="0" r="0" t="0"/>
          <a:stretch/>
        </p:blipFill>
        <p:spPr>
          <a:xfrm>
            <a:off x="3644074" y="1175852"/>
            <a:ext cx="4935600" cy="5097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784091" y="161136"/>
            <a:ext cx="1143924" cy="131951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4"/>
          <p:cNvSpPr txBox="1"/>
          <p:nvPr/>
        </p:nvSpPr>
        <p:spPr>
          <a:xfrm>
            <a:off x="3790565" y="6184841"/>
            <a:ext cx="4942379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https://forms.gle/E1TtJHoweKAvZQca6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3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3"/>
          <p:cNvSpPr/>
          <p:nvPr/>
        </p:nvSpPr>
        <p:spPr>
          <a:xfrm>
            <a:off x="-111760" y="625475"/>
            <a:ext cx="12303760" cy="5607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b="1" i="0" lang="en-US" sz="55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Final Reflection and Future Directions</a:t>
            </a:r>
            <a:endParaRPr b="1" i="0" sz="55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t/>
            </a:r>
            <a:endParaRPr b="0" i="0" sz="5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Open discussion and survey</a:t>
            </a:r>
            <a:endParaRPr b="1" i="1" sz="5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7231c59b3a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25" name="Google Shape;125;g37231c59b3a_0_0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126" name="Google Shape;126;g37231c59b3a_0_0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2" y="0"/>
            <a:ext cx="12204700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g37231c59b3a_0_0"/>
          <p:cNvSpPr/>
          <p:nvPr/>
        </p:nvSpPr>
        <p:spPr>
          <a:xfrm>
            <a:off x="279399" y="279401"/>
            <a:ext cx="11664900" cy="630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1" i="0" lang="en-US" sz="54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Future Directions</a:t>
            </a:r>
            <a:endParaRPr b="1" i="0" sz="5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are your next steps,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starting next Monday?</a:t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Are they aligned with the milestones you created a month and a half ago?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</a:pPr>
            <a:r>
              <a:t/>
            </a:r>
            <a:endParaRPr b="1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How will you keep momentum?</a:t>
            </a:r>
            <a:endParaRPr b="1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t/>
            </a:r>
            <a:endParaRPr b="1" i="1" sz="1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" name="Google Shape;128;g37231c59b3a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86906" y="162815"/>
            <a:ext cx="1157393" cy="1282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18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1270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8"/>
          <p:cNvSpPr/>
          <p:nvPr/>
        </p:nvSpPr>
        <p:spPr>
          <a:xfrm>
            <a:off x="369425" y="1387300"/>
            <a:ext cx="11542500" cy="32008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i="0" sz="36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None/>
            </a:pPr>
            <a:r>
              <a:rPr b="1" i="0" lang="en-US" sz="4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What is your take-home message?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0" i="0" sz="39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				</a:t>
            </a:r>
            <a:endParaRPr b="1" i="0" sz="3900" u="none" cap="none" strike="noStrike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18"/>
          <p:cNvSpPr txBox="1"/>
          <p:nvPr/>
        </p:nvSpPr>
        <p:spPr>
          <a:xfrm>
            <a:off x="-12700" y="172050"/>
            <a:ext cx="12192000" cy="1200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Arial"/>
              <a:buNone/>
            </a:pPr>
            <a:r>
              <a:rPr b="1" i="0" lang="en-US" sz="6000" u="none" cap="none" strike="noStrik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TAKE-HOME MESSAGE</a:t>
            </a:r>
            <a:endParaRPr b="1" i="0" sz="6000" u="none" cap="none" strike="noStrike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6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12700" y="0"/>
            <a:ext cx="12204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6"/>
          <p:cNvSpPr/>
          <p:nvPr/>
        </p:nvSpPr>
        <p:spPr>
          <a:xfrm>
            <a:off x="369425" y="1387300"/>
            <a:ext cx="11542500" cy="4678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The tools and concepts you’ve learned empower you not just to do research but to do it well, ethically, and collaboratively. </a:t>
            </a:r>
            <a:endParaRPr b="0" i="0" sz="36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Whether you're coding in R, designing a reproducible workflow, or reviewing a peer’s work, your actions are part of a larger scientific culture. 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0" i="0" lang="en-US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				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				</a:t>
            </a:r>
            <a:r>
              <a:rPr b="1" i="0" lang="en-US" sz="3900" u="none" cap="none" strike="noStrik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Own your role in it.</a:t>
            </a:r>
            <a:endParaRPr b="1" i="0" sz="3900" u="none" cap="none" strike="noStrike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6"/>
          <p:cNvSpPr txBox="1"/>
          <p:nvPr/>
        </p:nvSpPr>
        <p:spPr>
          <a:xfrm>
            <a:off x="-12700" y="172050"/>
            <a:ext cx="12192000" cy="1200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Arial"/>
              <a:buNone/>
            </a:pPr>
            <a:r>
              <a:rPr b="1" i="0" lang="en-US" sz="6000" u="none" cap="none" strike="noStrik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TAKE-HOME MESSAGE</a:t>
            </a:r>
            <a:endParaRPr b="1" i="0" sz="6000" u="none" cap="none" strike="noStrike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id="148" name="Google Shape;148;p5"/>
          <p:cNvPicPr preferRelativeResize="0"/>
          <p:nvPr/>
        </p:nvPicPr>
        <p:blipFill rotWithShape="1">
          <a:blip r:embed="rId3">
            <a:alphaModFix/>
          </a:blip>
          <a:srcRect b="0" l="0" r="56463" t="0"/>
          <a:stretch/>
        </p:blipFill>
        <p:spPr>
          <a:xfrm flipH="1">
            <a:off x="-12702" y="0"/>
            <a:ext cx="1220470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5"/>
          <p:cNvSpPr/>
          <p:nvPr/>
        </p:nvSpPr>
        <p:spPr>
          <a:xfrm>
            <a:off x="204470" y="146050"/>
            <a:ext cx="11739880" cy="6346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599"/>
              </a:buClr>
              <a:buSzPts val="5500"/>
              <a:buFont typeface="Arial"/>
              <a:buNone/>
            </a:pPr>
            <a:r>
              <a:rPr b="1" i="0" lang="en-US" sz="55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Course Feedback</a:t>
            </a:r>
            <a:endParaRPr b="1" i="0" sz="55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83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Participants feedback on: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Course structure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Content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- Teaching methods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Goal: Improve future courses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" name="Google Shape;150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86906" y="187386"/>
            <a:ext cx="1157393" cy="123378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5"/>
          <p:cNvSpPr txBox="1"/>
          <p:nvPr/>
        </p:nvSpPr>
        <p:spPr>
          <a:xfrm>
            <a:off x="7125796" y="6134101"/>
            <a:ext cx="4942379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https://forms.gle/fyvQCa5zuxY94w1L7</a:t>
            </a:r>
            <a:endParaRPr/>
          </a:p>
        </p:txBody>
      </p:sp>
      <p:pic>
        <p:nvPicPr>
          <p:cNvPr id="152" name="Google Shape;152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71758" y="1807216"/>
            <a:ext cx="3940834" cy="39408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Benutzerdefiniert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92D050"/>
      </a:hlink>
      <a:folHlink>
        <a:srgbClr val="92D05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2025-07-28T08:19:14Z</dcterms:created>
  <dc:creator>admin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9E42ADCDB14897C1823287680729ACC3_43</vt:lpwstr>
  </property>
  <property fmtid="{D5CDD505-2E9C-101B-9397-08002B2CF9AE}" pid="3" name="KSOProductBuildVer">
    <vt:lpwstr>1033-6.13.1.8710</vt:lpwstr>
  </property>
</Properties>
</file>