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12192000"/>
  <p:notesSz cx="6858000" cy="9144000"/>
  <p:embeddedFontLst>
    <p:embeddedFont>
      <p:font typeface="Ope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72">
          <p15:clr>
            <a:srgbClr val="A4A3A4"/>
          </p15:clr>
        </p15:guide>
      </p15:sldGuideLst>
    </p:ext>
    <p:ext uri="GoogleSlidesCustomDataVersion2">
      <go:slidesCustomData xmlns:go="http://customooxmlschemas.google.com/" r:id="rId25" roundtripDataSignature="AMtx7mihouREkOzRoeVAXjuGQMoTh/Kf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7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OpenSans-bold.fntdata"/><Relationship Id="rId21" Type="http://schemas.openxmlformats.org/officeDocument/2006/relationships/font" Target="fonts/OpenSans-regular.fntdata"/><Relationship Id="rId24" Type="http://schemas.openxmlformats.org/officeDocument/2006/relationships/font" Target="fonts/OpenSans-boldItalic.fntdata"/><Relationship Id="rId23" Type="http://schemas.openxmlformats.org/officeDocument/2006/relationships/font" Target="fonts/OpenSa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6364743f31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36364743f31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6364743f31_0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g36364743f31_0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7228396c2c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37228396c2c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6364743f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36364743f31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7228396c2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g37228396c2c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3.png"/><Relationship Id="rId7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5" Type="http://schemas.openxmlformats.org/officeDocument/2006/relationships/image" Target="../media/image10.png"/><Relationship Id="rId6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hyperlink" Target="mailto:otis.senalor@mailbox.tu-dresden.de" TargetMode="External"/><Relationship Id="rId5" Type="http://schemas.openxmlformats.org/officeDocument/2006/relationships/image" Target="../media/image4.png"/><Relationship Id="rId6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12700" y="0"/>
            <a:ext cx="12204699" cy="6858000"/>
            <a:chOff x="-12700" y="0"/>
            <a:chExt cx="12204699" cy="6858000"/>
          </a:xfrm>
        </p:grpSpPr>
        <p:pic>
          <p:nvPicPr>
            <p:cNvPr id="85" name="Google Shape;85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55342" y="0"/>
              <a:ext cx="9336657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/>
            <p:cNvPicPr preferRelativeResize="0"/>
            <p:nvPr/>
          </p:nvPicPr>
          <p:blipFill rotWithShape="1">
            <a:blip r:embed="rId3">
              <a:alphaModFix/>
            </a:blip>
            <a:srcRect b="0" l="0" r="56463" t="0"/>
            <a:stretch/>
          </p:blipFill>
          <p:spPr>
            <a:xfrm flipH="1">
              <a:off x="-12700" y="0"/>
              <a:ext cx="2868042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7" name="Google Shape;87;p1"/>
          <p:cNvSpPr/>
          <p:nvPr/>
        </p:nvSpPr>
        <p:spPr>
          <a:xfrm>
            <a:off x="-12700" y="0"/>
            <a:ext cx="8209472" cy="21852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Hybrid Learn-to-Learn Course on Scientific Programming and Workflow Management</a:t>
            </a:r>
            <a:endParaRPr b="0" i="0" sz="4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2256346" y="2090100"/>
            <a:ext cx="3228149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i="1" lang="en-US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Tatiane Micheletti, Chris Wudel, Otis Senalor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2954" y="2243875"/>
            <a:ext cx="2068308" cy="59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1990" y="2243875"/>
            <a:ext cx="2054356" cy="5974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1"/>
          <p:cNvGrpSpPr/>
          <p:nvPr/>
        </p:nvGrpSpPr>
        <p:grpSpPr>
          <a:xfrm>
            <a:off x="35020" y="3472361"/>
            <a:ext cx="7670800" cy="2098491"/>
            <a:chOff x="-12699" y="3251200"/>
            <a:chExt cx="8097207" cy="2276291"/>
          </a:xfrm>
        </p:grpSpPr>
        <p:pic>
          <p:nvPicPr>
            <p:cNvPr id="92" name="Google Shape;92;p1"/>
            <p:cNvPicPr preferRelativeResize="0"/>
            <p:nvPr/>
          </p:nvPicPr>
          <p:blipFill rotWithShape="1">
            <a:blip r:embed="rId6">
              <a:alphaModFix/>
            </a:blip>
            <a:srcRect b="18350" l="0" r="0" t="0"/>
            <a:stretch/>
          </p:blipFill>
          <p:spPr>
            <a:xfrm>
              <a:off x="-12699" y="3251200"/>
              <a:ext cx="8097207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6364743f31_0_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8" name="Google Shape;168;g36364743f31_0_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69" name="Google Shape;169;g36364743f31_0_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2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36364743f31_0_8" title="60Min.png"/>
          <p:cNvPicPr preferRelativeResize="0"/>
          <p:nvPr/>
        </p:nvPicPr>
        <p:blipFill rotWithShape="1">
          <a:blip r:embed="rId4">
            <a:alphaModFix/>
          </a:blip>
          <a:srcRect b="0" l="1143" r="1133" t="0"/>
          <a:stretch/>
        </p:blipFill>
        <p:spPr>
          <a:xfrm>
            <a:off x="10117455" y="53340"/>
            <a:ext cx="1947545" cy="2230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36364743f31_0_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56857" y="0"/>
            <a:ext cx="587828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7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7"/>
          <p:cNvSpPr/>
          <p:nvPr/>
        </p:nvSpPr>
        <p:spPr>
          <a:xfrm>
            <a:off x="524350" y="3341600"/>
            <a:ext cx="7648800" cy="27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 with strengths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Address gaps and clarity issues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Suggest improvements respectfully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7"/>
          <p:cNvSpPr txBox="1"/>
          <p:nvPr/>
        </p:nvSpPr>
        <p:spPr>
          <a:xfrm>
            <a:off x="144112" y="2160840"/>
            <a:ext cx="10841300" cy="10894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How to Give Constructive Feedback?</a:t>
            </a:r>
            <a:endParaRPr b="0" i="0" sz="5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arning with solid fill" id="179" name="Google Shape;17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987" y="268496"/>
            <a:ext cx="1109274" cy="110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207894">
            <a:off x="8390728" y="326624"/>
            <a:ext cx="3625405" cy="2016139"/>
          </a:xfrm>
          <a:prstGeom prst="rect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81" name="Google Shape;181;p7"/>
          <p:cNvSpPr/>
          <p:nvPr/>
        </p:nvSpPr>
        <p:spPr>
          <a:xfrm>
            <a:off x="2320163" y="268488"/>
            <a:ext cx="45054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1" lang="en-US" sz="5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Recap</a:t>
            </a:r>
            <a:endParaRPr b="1" i="1" sz="5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524350" y="3341600"/>
            <a:ext cx="7648800" cy="224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Encourages collaboration and learning</a:t>
            </a:r>
            <a:endParaRPr/>
          </a:p>
          <a:p>
            <a:pPr indent="-2286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Identifies blind spots</a:t>
            </a:r>
            <a:endParaRPr/>
          </a:p>
          <a:p>
            <a:pPr indent="-2286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●"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Improves research clarity and direction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2"/>
          <p:cNvSpPr txBox="1"/>
          <p:nvPr/>
        </p:nvSpPr>
        <p:spPr>
          <a:xfrm>
            <a:off x="144112" y="2160840"/>
            <a:ext cx="10309200" cy="10894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Why is feedback important?</a:t>
            </a:r>
            <a:endParaRPr b="0" i="0" sz="5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arning with solid fill" id="189" name="Google Shape;18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3987" y="268496"/>
            <a:ext cx="1109274" cy="110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207894">
            <a:off x="8390728" y="326624"/>
            <a:ext cx="3625405" cy="2016139"/>
          </a:xfrm>
          <a:prstGeom prst="rect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91" name="Google Shape;191;p22"/>
          <p:cNvSpPr/>
          <p:nvPr/>
        </p:nvSpPr>
        <p:spPr>
          <a:xfrm>
            <a:off x="2320163" y="268488"/>
            <a:ext cx="45054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1" lang="en-US" sz="5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Recap</a:t>
            </a:r>
            <a:endParaRPr b="1" i="1" sz="5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g36364743f31_0_1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g36364743f31_0_18"/>
          <p:cNvSpPr/>
          <p:nvPr/>
        </p:nvSpPr>
        <p:spPr>
          <a:xfrm>
            <a:off x="263525" y="1570355"/>
            <a:ext cx="11035800" cy="43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What are the key strengths of this project?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Are there any visible gaps or unclear areas?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Is the research question aligned with the methods used?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Are workflow tools and code structure clearly presented?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Suggestions for improving clarity or execution?</a:t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1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g36364743f31_0_18"/>
          <p:cNvSpPr txBox="1"/>
          <p:nvPr/>
        </p:nvSpPr>
        <p:spPr>
          <a:xfrm>
            <a:off x="263662" y="139315"/>
            <a:ext cx="1030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Peer Feedback Prompts</a:t>
            </a:r>
            <a:endParaRPr b="0" i="0" sz="5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arning with solid fill" id="199" name="Google Shape;199;g36364743f31_0_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73337" y="5626646"/>
            <a:ext cx="1109274" cy="110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36364743f31_0_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207894">
            <a:off x="8524210" y="341375"/>
            <a:ext cx="3497141" cy="1818513"/>
          </a:xfrm>
          <a:prstGeom prst="rect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06" name="Google Shape;206;p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"/>
          <p:cNvSpPr/>
          <p:nvPr/>
        </p:nvSpPr>
        <p:spPr>
          <a:xfrm>
            <a:off x="277377" y="255493"/>
            <a:ext cx="11243100" cy="63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Peer Feedback Sessions</a:t>
            </a:r>
            <a:endParaRPr b="1" i="0" sz="5500" u="none" cap="none" strike="noStrike">
              <a:solidFill>
                <a:srgbClr val="FFE5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•Structured feedback after each project presentation.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5–10 minutes of group discussion per project.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Peers will provide oral feedback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Focused on constructive critique and methodology.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14350" lvl="0" marL="74295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1300" lvl="0" marL="3429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1" i="1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6" title="45Min.png"/>
          <p:cNvPicPr preferRelativeResize="0"/>
          <p:nvPr/>
        </p:nvPicPr>
        <p:blipFill rotWithShape="1">
          <a:blip r:embed="rId4">
            <a:alphaModFix/>
          </a:blip>
          <a:srcRect b="357" l="0" r="0" t="347"/>
          <a:stretch/>
        </p:blipFill>
        <p:spPr>
          <a:xfrm>
            <a:off x="10654370" y="212565"/>
            <a:ext cx="1423670" cy="1630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7228396c2c_0_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214" name="Google Shape;214;g37228396c2c_0_2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37228396c2c_0_23"/>
          <p:cNvSpPr/>
          <p:nvPr/>
        </p:nvSpPr>
        <p:spPr>
          <a:xfrm>
            <a:off x="277377" y="255493"/>
            <a:ext cx="11243100" cy="63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E599"/>
                </a:solidFill>
                <a:latin typeface="Arial"/>
                <a:ea typeface="Arial"/>
                <a:cs typeface="Arial"/>
                <a:sym typeface="Arial"/>
              </a:rPr>
              <a:t>Peer Feedback Sessions</a:t>
            </a:r>
            <a:endParaRPr b="1" i="0" sz="5500" u="none" cap="none" strike="noStrike">
              <a:solidFill>
                <a:srgbClr val="FFE5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•Structured feedback after each self-assessment.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5–10 minutes of group discussion per assessment.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You will provide oral and written feedback, and you will </a:t>
            </a:r>
            <a:r>
              <a:rPr b="0" i="0" lang="en-US" sz="3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grade</a:t>
            </a: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yourself.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Focused on constructive critique and methodology.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14350" lvl="0" marL="74295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1300" lvl="0" marL="34290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1" i="1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g37228396c2c_0_23" title="45Min.png"/>
          <p:cNvPicPr preferRelativeResize="0"/>
          <p:nvPr/>
        </p:nvPicPr>
        <p:blipFill rotWithShape="1">
          <a:blip r:embed="rId4">
            <a:alphaModFix/>
          </a:blip>
          <a:srcRect b="357" l="0" r="0" t="347"/>
          <a:stretch/>
        </p:blipFill>
        <p:spPr>
          <a:xfrm>
            <a:off x="10654370" y="212565"/>
            <a:ext cx="1423670" cy="1630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/>
          <p:nvPr/>
        </p:nvSpPr>
        <p:spPr>
          <a:xfrm>
            <a:off x="-12700" y="0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Course schedule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00753" y="4886490"/>
            <a:ext cx="1154044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0206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Certificate: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at least </a:t>
            </a:r>
            <a:r>
              <a:rPr b="1" i="0" lang="en-US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80%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in-person sessions attendance.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753" y="738554"/>
            <a:ext cx="10626049" cy="405539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/>
          <p:nvPr/>
        </p:nvSpPr>
        <p:spPr>
          <a:xfrm flipH="1">
            <a:off x="10634402" y="3046038"/>
            <a:ext cx="854855" cy="43994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295300" y="448807"/>
            <a:ext cx="117030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1" lang="en-US" sz="5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Revision of Phase II</a:t>
            </a:r>
            <a:endParaRPr b="1" i="1" sz="5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"/>
          <p:cNvSpPr/>
          <p:nvPr/>
        </p:nvSpPr>
        <p:spPr>
          <a:xfrm>
            <a:off x="456200" y="1529125"/>
            <a:ext cx="11292300" cy="46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1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WEEK 1 -</a:t>
            </a:r>
            <a:r>
              <a:rPr b="1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Why and how improving your scientific programming and workflow</a:t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1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WEEK 2 -</a:t>
            </a:r>
            <a:r>
              <a:rPr b="1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Thinking Spatially: Data Types, Tools, and Smart Stats in R</a:t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WEEK 3 -</a:t>
            </a:r>
            <a:r>
              <a:rPr b="1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Is R Fast Enough? Smarter Code, Smarter Caching</a:t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100" u="none" cap="none" strike="noStrik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WEEK 4 - </a:t>
            </a:r>
            <a:r>
              <a:rPr b="0" i="0" lang="en-US" sz="3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Visualizing Data &amp; Modeling with Best Practices</a:t>
            </a:r>
            <a:endParaRPr b="0" i="0" sz="3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/>
          <p:nvPr/>
        </p:nvSpPr>
        <p:spPr>
          <a:xfrm>
            <a:off x="-369625" y="236875"/>
            <a:ext cx="10103400" cy="19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1" lang="en-US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Project Progress Review and Peer Feedback</a:t>
            </a:r>
            <a:endParaRPr b="1" i="1" sz="4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4"/>
          <p:cNvSpPr/>
          <p:nvPr/>
        </p:nvSpPr>
        <p:spPr>
          <a:xfrm>
            <a:off x="228125" y="2021775"/>
            <a:ext cx="11672700" cy="4678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254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Calibri"/>
              <a:buChar char="●"/>
            </a:pPr>
            <a:r>
              <a:rPr b="1" i="1" lang="en-US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Demonstrate individual project progress and methodological clarity</a:t>
            </a:r>
            <a:br>
              <a:rPr b="1" i="1" lang="en-US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25450" lvl="0" marL="4572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Calibri"/>
              <a:buChar char="●"/>
            </a:pPr>
            <a:r>
              <a:rPr b="1" i="1" lang="en-US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Engage in constructive peer-to-peer feedback</a:t>
            </a: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25450" lvl="0" marL="4572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Calibri"/>
              <a:buChar char="●"/>
            </a:pPr>
            <a:r>
              <a:rPr b="1" i="1" lang="en-US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Reflect on the self-learning process</a:t>
            </a: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25450" lvl="0" marL="457200" marR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Calibri"/>
              <a:buChar char="●"/>
            </a:pPr>
            <a:r>
              <a:rPr b="1" i="1" lang="en-US" sz="3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Identify key achievements and challenges</a:t>
            </a:r>
            <a:endParaRPr b="1" i="1" sz="31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7" name="Google Shape;117;p4"/>
          <p:cNvGrpSpPr/>
          <p:nvPr/>
        </p:nvGrpSpPr>
        <p:grpSpPr>
          <a:xfrm>
            <a:off x="9894822" y="4691082"/>
            <a:ext cx="2006011" cy="1645283"/>
            <a:chOff x="6287197" y="2574364"/>
            <a:chExt cx="5018792" cy="4116294"/>
          </a:xfrm>
        </p:grpSpPr>
        <p:pic>
          <p:nvPicPr>
            <p:cNvPr id="118" name="Google Shape;118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189695" y="2574364"/>
              <a:ext cx="4116294" cy="41162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" name="Google Shape;119;p4"/>
            <p:cNvSpPr/>
            <p:nvPr/>
          </p:nvSpPr>
          <p:spPr>
            <a:xfrm>
              <a:off x="6287197" y="2912868"/>
              <a:ext cx="4839786" cy="923330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ctr"/>
              <a:r>
                <a:rPr b="1" i="0">
                  <a:ln cap="flat" cmpd="sng" w="9525">
                    <a:solidFill>
                      <a:schemeClr val="accen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  <a:solidFill>
                    <a:srgbClr val="FFFFFF"/>
                  </a:solidFill>
                  <a:latin typeface="Calibri"/>
                </a:rPr>
                <a:t>Learning</a:t>
              </a: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6466203" y="5453295"/>
              <a:ext cx="4839786" cy="923330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ctr"/>
              <a:r>
                <a:rPr b="1" i="0">
                  <a:ln cap="flat" cmpd="sng" w="9525">
                    <a:solidFill>
                      <a:schemeClr val="accent2"/>
                    </a:solidFill>
                    <a:prstDash val="solid"/>
                    <a:round/>
                    <a:headEnd len="sm" w="sm" type="none"/>
                    <a:tailEnd len="sm" w="sm" type="none"/>
                  </a:ln>
                  <a:solidFill>
                    <a:srgbClr val="FFFFFF"/>
                  </a:solidFill>
                  <a:latin typeface="Calibri"/>
                </a:rPr>
                <a:t>Goals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g36364743f31_0_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36364743f31_0_0"/>
          <p:cNvSpPr/>
          <p:nvPr/>
        </p:nvSpPr>
        <p:spPr>
          <a:xfrm>
            <a:off x="-480345" y="188110"/>
            <a:ext cx="11703000" cy="32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5500" u="none" cap="none" strike="noStrike">
                <a:solidFill>
                  <a:srgbClr val="FFE599"/>
                </a:solidFill>
                <a:latin typeface="Calibri"/>
                <a:ea typeface="Calibri"/>
                <a:cs typeface="Calibri"/>
                <a:sym typeface="Calibri"/>
              </a:rPr>
              <a:t>Session Overview</a:t>
            </a:r>
            <a:endParaRPr b="1" i="1" sz="5500" u="none" cap="none" strike="noStrike">
              <a:solidFill>
                <a:srgbClr val="FFE5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1" i="1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g36364743f31_0_0"/>
          <p:cNvSpPr/>
          <p:nvPr/>
        </p:nvSpPr>
        <p:spPr>
          <a:xfrm>
            <a:off x="1017905" y="1126490"/>
            <a:ext cx="9506700" cy="5367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●"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Review project progress</a:t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●"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Engage in peer feedback</a:t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●"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Reflect on self-learning</a:t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Char char="●"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Address challenges</a:t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g37228396c2c_0_9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37228396c2c_0_9"/>
          <p:cNvSpPr/>
          <p:nvPr/>
        </p:nvSpPr>
        <p:spPr>
          <a:xfrm>
            <a:off x="-969420" y="133784"/>
            <a:ext cx="10989983" cy="67242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-US" sz="5500" u="none" cap="none" strike="noStrike">
                <a:solidFill>
                  <a:srgbClr val="FFE599"/>
                </a:solidFill>
                <a:latin typeface="Calibri"/>
                <a:ea typeface="Calibri"/>
                <a:cs typeface="Calibri"/>
                <a:sym typeface="Calibri"/>
              </a:rPr>
              <a:t>Self-Assessment and Project Presentation Preparation</a:t>
            </a:r>
            <a:endParaRPr b="1" i="1" sz="5500" u="none" cap="none" strike="noStrike">
              <a:solidFill>
                <a:srgbClr val="FFE59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1" i="1" sz="4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37228396c2c_0_9"/>
          <p:cNvSpPr/>
          <p:nvPr/>
        </p:nvSpPr>
        <p:spPr>
          <a:xfrm>
            <a:off x="479272" y="2180725"/>
            <a:ext cx="11540357" cy="45434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Each student is to: </a:t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7429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Review project progress, prepare for presentation and a peer feedback session</a:t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88950" lvl="0" marL="12001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742950" lvl="0" marL="7429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Reflect on your learning and project development</a:t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-4445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8"/>
          <p:cNvSpPr txBox="1"/>
          <p:nvPr/>
        </p:nvSpPr>
        <p:spPr>
          <a:xfrm>
            <a:off x="353060" y="329565"/>
            <a:ext cx="11851640" cy="1068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Project Presentation Preparation</a:t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8"/>
          <p:cNvSpPr/>
          <p:nvPr/>
        </p:nvSpPr>
        <p:spPr>
          <a:xfrm>
            <a:off x="265524" y="1182163"/>
            <a:ext cx="11105240" cy="60016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Prepare a presentation of your project and current status: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Why is your project important and what are you trying to answer?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Which methods are you using?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How did you integrate the concepts sent during phase II?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What is your current status?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What are the next steps?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🡪 Make a short presentation covering these points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to present to your colleagues!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end with solid fill" id="142" name="Google Shape;14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854507" y="5789097"/>
            <a:ext cx="1139526" cy="113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8"/>
          <p:cNvPicPr preferRelativeResize="0"/>
          <p:nvPr/>
        </p:nvPicPr>
        <p:blipFill rotWithShape="1">
          <a:blip r:embed="rId5">
            <a:alphaModFix/>
          </a:blip>
          <a:srcRect b="0" l="2" r="2" t="0"/>
          <a:stretch/>
        </p:blipFill>
        <p:spPr>
          <a:xfrm>
            <a:off x="10977507" y="167333"/>
            <a:ext cx="1016526" cy="1164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8" title="60Min.png"/>
          <p:cNvPicPr preferRelativeResize="0"/>
          <p:nvPr/>
        </p:nvPicPr>
        <p:blipFill rotWithShape="1">
          <a:blip r:embed="rId6">
            <a:alphaModFix/>
          </a:blip>
          <a:srcRect b="0" l="1143" r="1133" t="0"/>
          <a:stretch/>
        </p:blipFill>
        <p:spPr>
          <a:xfrm>
            <a:off x="10354238" y="167333"/>
            <a:ext cx="1016526" cy="1164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0"/>
          <p:cNvSpPr txBox="1"/>
          <p:nvPr/>
        </p:nvSpPr>
        <p:spPr>
          <a:xfrm>
            <a:off x="353060" y="334010"/>
            <a:ext cx="11851640" cy="1068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Self-Assessment Report</a:t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4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0"/>
          <p:cNvSpPr/>
          <p:nvPr/>
        </p:nvSpPr>
        <p:spPr>
          <a:xfrm>
            <a:off x="353050" y="1249670"/>
            <a:ext cx="11512800" cy="45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Reflect on your learning and project development.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Discuss: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Your achievements in programming and management.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Challenges you encountered and how you handled them.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Lessons learned about reproducible workflows.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Submit a 1-page report via email (</a:t>
            </a:r>
            <a:r>
              <a:rPr b="0" i="0" lang="en-US" sz="3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otis.senalor@mailbox.tu-dresden.de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end with solid fill" id="152" name="Google Shape;152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854507" y="5793542"/>
            <a:ext cx="1139526" cy="113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0"/>
          <p:cNvPicPr preferRelativeResize="0"/>
          <p:nvPr/>
        </p:nvPicPr>
        <p:blipFill rotWithShape="1">
          <a:blip r:embed="rId6">
            <a:alphaModFix/>
          </a:blip>
          <a:srcRect b="23" l="0" r="0" t="22"/>
          <a:stretch/>
        </p:blipFill>
        <p:spPr>
          <a:xfrm>
            <a:off x="10744524" y="163240"/>
            <a:ext cx="1086401" cy="1215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9" name="Google Shape;159;p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60" name="Google Shape;160;p9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2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9"/>
          <p:cNvSpPr/>
          <p:nvPr/>
        </p:nvSpPr>
        <p:spPr>
          <a:xfrm>
            <a:off x="314349" y="365126"/>
            <a:ext cx="11664900" cy="63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Project Presentations</a:t>
            </a:r>
            <a:endParaRPr b="1" i="0" sz="48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rgbClr val="92D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Emphasis on: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Project objectives and relevance.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Methodologies and tools applied (e.g., R, Git).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Progress so far and current challenges.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- Integration of workflow management concepts</a:t>
            </a:r>
            <a:r>
              <a:rPr b="0" i="0" lang="en-US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1" i="1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9" title="60Min.png"/>
          <p:cNvPicPr preferRelativeResize="0"/>
          <p:nvPr/>
        </p:nvPicPr>
        <p:blipFill rotWithShape="1">
          <a:blip r:embed="rId4">
            <a:alphaModFix/>
          </a:blip>
          <a:srcRect b="0" l="1143" r="1133" t="0"/>
          <a:stretch/>
        </p:blipFill>
        <p:spPr>
          <a:xfrm>
            <a:off x="10117455" y="53340"/>
            <a:ext cx="1947545" cy="2230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2D050"/>
      </a:hlink>
      <a:folHlink>
        <a:srgbClr val="92D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2025-07-24T08:25:41Z</dcterms:created>
  <dc:creator>admin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B7D8FAFDB0CE57B330E28168FFF73801_43</vt:lpwstr>
  </property>
  <property fmtid="{D5CDD505-2E9C-101B-9397-08002B2CF9AE}" pid="3" name="KSOProductBuildVer">
    <vt:lpwstr>1033-6.13.1.8710</vt:lpwstr>
  </property>
</Properties>
</file>