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51" r:id="rId1"/>
  </p:sldMasterIdLst>
  <p:notesMasterIdLst>
    <p:notesMasterId r:id="rId25"/>
  </p:notesMasterIdLst>
  <p:sldIdLst>
    <p:sldId id="1002" r:id="rId2"/>
    <p:sldId id="988" r:id="rId3"/>
    <p:sldId id="990" r:id="rId4"/>
    <p:sldId id="262" r:id="rId5"/>
    <p:sldId id="259" r:id="rId6"/>
    <p:sldId id="991" r:id="rId7"/>
    <p:sldId id="1007" r:id="rId8"/>
    <p:sldId id="273" r:id="rId9"/>
    <p:sldId id="1001" r:id="rId10"/>
    <p:sldId id="278" r:id="rId11"/>
    <p:sldId id="277" r:id="rId12"/>
    <p:sldId id="279" r:id="rId13"/>
    <p:sldId id="281" r:id="rId14"/>
    <p:sldId id="282" r:id="rId15"/>
    <p:sldId id="457" r:id="rId16"/>
    <p:sldId id="1004" r:id="rId17"/>
    <p:sldId id="280" r:id="rId18"/>
    <p:sldId id="919" r:id="rId19"/>
    <p:sldId id="920" r:id="rId20"/>
    <p:sldId id="921" r:id="rId21"/>
    <p:sldId id="1003" r:id="rId22"/>
    <p:sldId id="276" r:id="rId23"/>
    <p:sldId id="1006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8574"/>
    <a:srgbClr val="8EA3D8"/>
    <a:srgbClr val="FF2F92"/>
    <a:srgbClr val="FF8AD8"/>
    <a:srgbClr val="0432FF"/>
    <a:srgbClr val="000000"/>
    <a:srgbClr val="899DCF"/>
    <a:srgbClr val="00FB92"/>
    <a:srgbClr val="73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44"/>
    <p:restoredTop sz="84476"/>
  </p:normalViewPr>
  <p:slideViewPr>
    <p:cSldViewPr snapToGrid="0" snapToObjects="1">
      <p:cViewPr varScale="1">
        <p:scale>
          <a:sx n="156" d="100"/>
          <a:sy n="156" d="100"/>
        </p:scale>
        <p:origin x="4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70D3D-2AC8-544E-ACAB-7588A3B858E5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A422B-938F-DF42-89BB-64855C744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792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7A8B1A-545A-7D4B-A719-E04C6924664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483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A422B-938F-DF42-89BB-64855C744AD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97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A422B-938F-DF42-89BB-64855C744AD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55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F0A661-85CA-8848-CCFC-2E503AB29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6CFEB7-3376-0C5A-7C0A-69C42F661D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740EF3-04EA-6383-C919-E5ACE73935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747753-D0BD-CC11-9BD0-C3A8A019DB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A422B-938F-DF42-89BB-64855C744AD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949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9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9.tif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48FEFB-F552-3243-B8EF-BAAE05BACF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66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5900663-0266-E346-98D7-8CF1F7C66E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17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3E39F-165D-D241-893E-A75AF5A88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323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4BF523-F98D-764F-97C8-FA7B37123B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5C3079-888F-414A-AAC5-A756EFE3AC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78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A01CF4-4723-DD47-8FA4-E20B35C28D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9D7565-F48C-6B47-B5A1-DB75B2969A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305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 algn="ctr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5606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720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62ECA-E2BA-0143-8661-DECA8AA5B683}" type="slidenum">
              <a:rPr lang="de-DE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67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tiff"/><Relationship Id="rId17" Type="http://schemas.openxmlformats.org/officeDocument/2006/relationships/image" Target="../media/image8.tif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6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500"/>
                    </a14:imgEffect>
                    <a14:imgEffect>
                      <a14:brightnessContrast bright="-12000"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53B51D2-06CC-4444-8459-9D4F8F858894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24826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6179767-F03A-324E-9D3B-EB591FD3EDBD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0752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752" r:id="rId1"/>
    <p:sldLayoutId id="2147484753" r:id="rId2"/>
    <p:sldLayoutId id="2147484754" r:id="rId3"/>
    <p:sldLayoutId id="2147484757" r:id="rId4"/>
    <p:sldLayoutId id="2147484758" r:id="rId5"/>
    <p:sldLayoutId id="2147484763" r:id="rId6"/>
    <p:sldLayoutId id="2147484764" r:id="rId7"/>
    <p:sldLayoutId id="2147484765" r:id="rId8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10" Type="http://schemas.openxmlformats.org/officeDocument/2006/relationships/image" Target="../media/image16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5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5" Type="http://schemas.openxmlformats.org/officeDocument/2006/relationships/image" Target="../media/image12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4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Dr Cyril Pernet Editorial Stock Photo - Stock Image | Shutterstock">
            <a:extLst>
              <a:ext uri="{FF2B5EF4-FFF2-40B4-BE49-F238E27FC236}">
                <a16:creationId xmlns:a16="http://schemas.microsoft.com/office/drawing/2014/main" id="{6A8C57C7-06DB-EE4D-9FC0-5A2B18F62C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2"/>
          <a:stretch/>
        </p:blipFill>
        <p:spPr bwMode="auto">
          <a:xfrm>
            <a:off x="5494018" y="3210484"/>
            <a:ext cx="2825212" cy="351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2508123" y="243047"/>
            <a:ext cx="636718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600" dirty="0"/>
              <a:t>General Linear Modeling in EEGLAB/LIMO</a:t>
            </a:r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3238500" y="2493887"/>
            <a:ext cx="6527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i="1" dirty="0"/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4240940" y="5686236"/>
          <a:ext cx="1891669" cy="564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47800" imgH="431800" progId="Equation.3">
                  <p:embed/>
                </p:oleObj>
              </mc:Choice>
              <mc:Fallback>
                <p:oleObj name="Equation" r:id="rId4" imgW="1447800" imgH="431800" progId="Equation.3">
                  <p:embed/>
                  <p:pic>
                    <p:nvPicPr>
                      <p:cNvPr id="1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0940" y="5686236"/>
                        <a:ext cx="1891669" cy="564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itle 3">
            <a:extLst>
              <a:ext uri="{FF2B5EF4-FFF2-40B4-BE49-F238E27FC236}">
                <a16:creationId xmlns:a16="http://schemas.microsoft.com/office/drawing/2014/main" id="{C963BE74-6547-2648-B521-F20934BD2CA4}"/>
              </a:ext>
            </a:extLst>
          </p:cNvPr>
          <p:cNvSpPr txBox="1">
            <a:spLocks noChangeArrowheads="1"/>
          </p:cNvSpPr>
          <p:nvPr/>
        </p:nvSpPr>
        <p:spPr>
          <a:xfrm>
            <a:off x="2156691" y="1661740"/>
            <a:ext cx="7157401" cy="21594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3200" b="1" dirty="0">
                <a:solidFill>
                  <a:schemeClr val="tx1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7" name="Subtitle 4">
            <a:extLst>
              <a:ext uri="{FF2B5EF4-FFF2-40B4-BE49-F238E27FC236}">
                <a16:creationId xmlns:a16="http://schemas.microsoft.com/office/drawing/2014/main" id="{A17D07F7-EC53-5D46-A6EE-5EE26F766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2841" y="2510075"/>
            <a:ext cx="6400800" cy="47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>
              <a:buNone/>
            </a:pPr>
            <a:r>
              <a:rPr lang="en-US" altLang="en-US" dirty="0">
                <a:solidFill>
                  <a:schemeClr val="accent1">
                    <a:lumMod val="60000"/>
                    <a:lumOff val="40000"/>
                  </a:schemeClr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Arnaud Delorme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AB8B3CE-638E-7B4B-8668-1EB8091A03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8683" y="4963636"/>
            <a:ext cx="2003765" cy="1764029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CF0A62E-96C9-CA4A-B95C-AD42B3913321}"/>
              </a:ext>
            </a:extLst>
          </p:cNvPr>
          <p:cNvCxnSpPr/>
          <p:nvPr/>
        </p:nvCxnSpPr>
        <p:spPr>
          <a:xfrm flipV="1">
            <a:off x="6030441" y="5148590"/>
            <a:ext cx="0" cy="198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icture containing stationary&#10;&#10;Description automatically generated">
            <a:extLst>
              <a:ext uri="{FF2B5EF4-FFF2-40B4-BE49-F238E27FC236}">
                <a16:creationId xmlns:a16="http://schemas.microsoft.com/office/drawing/2014/main" id="{2506A8F5-C955-6A45-A028-CAD2997974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0940" y="3241963"/>
            <a:ext cx="2408140" cy="17265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4470EA4-5790-AC48-9AF7-327EAB68EE0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279" t="39734" r="4643" b="4574"/>
          <a:stretch/>
        </p:blipFill>
        <p:spPr>
          <a:xfrm>
            <a:off x="4754912" y="5288838"/>
            <a:ext cx="1647338" cy="1226434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  <p:sp>
        <p:nvSpPr>
          <p:cNvPr id="19" name="Subtitle 4">
            <a:extLst>
              <a:ext uri="{FF2B5EF4-FFF2-40B4-BE49-F238E27FC236}">
                <a16:creationId xmlns:a16="http://schemas.microsoft.com/office/drawing/2014/main" id="{6C22DEA7-1D88-8F4F-8A0F-4D134AF4A2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0389" y="6337077"/>
            <a:ext cx="4312758" cy="47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>
              <a:buNone/>
            </a:pPr>
            <a:r>
              <a:rPr lang="en-US" altLang="en-US" dirty="0">
                <a:solidFill>
                  <a:schemeClr val="accent1">
                    <a:lumMod val="60000"/>
                    <a:lumOff val="40000"/>
                  </a:schemeClr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Cyril </a:t>
            </a:r>
            <a:r>
              <a:rPr lang="en-US" altLang="en-US" dirty="0" err="1">
                <a:solidFill>
                  <a:schemeClr val="accent1">
                    <a:lumMod val="60000"/>
                    <a:lumOff val="40000"/>
                  </a:schemeClr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Pernet</a:t>
            </a:r>
            <a:endParaRPr lang="en-US" altLang="en-US" dirty="0">
              <a:solidFill>
                <a:schemeClr val="accent1">
                  <a:lumMod val="60000"/>
                  <a:lumOff val="40000"/>
                </a:schemeClr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D4020B-1530-1742-B8CF-7C23359E2E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116574" y="3893126"/>
            <a:ext cx="1152358" cy="1073489"/>
          </a:xfrm>
          <a:prstGeom prst="rect">
            <a:avLst/>
          </a:prstGeom>
        </p:spPr>
      </p:pic>
      <p:pic>
        <p:nvPicPr>
          <p:cNvPr id="24" name="Picture 3" descr="Screen Shot 2013-11-17 at 8.22.15 AM.png">
            <a:extLst>
              <a:ext uri="{FF2B5EF4-FFF2-40B4-BE49-F238E27FC236}">
                <a16:creationId xmlns:a16="http://schemas.microsoft.com/office/drawing/2014/main" id="{05C60192-B2B2-9E4A-8E00-EEDE05DDF62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D93FF"/>
              </a:clrFrom>
              <a:clrTo>
                <a:srgbClr val="FD93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6" t="36911" r="38914" b="32639"/>
          <a:stretch/>
        </p:blipFill>
        <p:spPr bwMode="auto">
          <a:xfrm>
            <a:off x="4167091" y="4188897"/>
            <a:ext cx="1300880" cy="1363470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908E21-3AD4-5504-5A35-4CA2F6501424}"/>
              </a:ext>
            </a:extLst>
          </p:cNvPr>
          <p:cNvSpPr txBox="1"/>
          <p:nvPr/>
        </p:nvSpPr>
        <p:spPr>
          <a:xfrm>
            <a:off x="175674" y="1283290"/>
            <a:ext cx="494879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Watch the videos </a:t>
            </a:r>
          </a:p>
          <a:p>
            <a:r>
              <a:rPr lang="en-US" dirty="0">
                <a:solidFill>
                  <a:srgbClr val="FF0000"/>
                </a:solidFill>
              </a:rPr>
              <a:t>to be prepared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People cannot reproduce</a:t>
            </a:r>
          </a:p>
          <a:p>
            <a:r>
              <a:rPr lang="en-US" dirty="0">
                <a:solidFill>
                  <a:srgbClr val="FF0000"/>
                </a:solidFill>
              </a:rPr>
              <a:t>the video (take screen caps)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Video select famous, </a:t>
            </a:r>
            <a:r>
              <a:rPr lang="en-US" dirty="0" err="1">
                <a:solidFill>
                  <a:srgbClr val="FF0000"/>
                </a:solidFill>
              </a:rPr>
              <a:t>scambled</a:t>
            </a:r>
            <a:r>
              <a:rPr lang="en-US" dirty="0">
                <a:solidFill>
                  <a:srgbClr val="FF0000"/>
                </a:solidFill>
              </a:rPr>
              <a:t>, unfamiliar</a:t>
            </a:r>
          </a:p>
          <a:p>
            <a:r>
              <a:rPr lang="en-US" dirty="0">
                <a:solidFill>
                  <a:srgbClr val="FF0000"/>
                </a:solidFill>
              </a:rPr>
              <a:t>while in real life we select combined</a:t>
            </a:r>
          </a:p>
          <a:p>
            <a:r>
              <a:rPr lang="en-US" dirty="0">
                <a:solidFill>
                  <a:srgbClr val="FF0000"/>
                </a:solidFill>
              </a:rPr>
              <a:t>values</a:t>
            </a:r>
          </a:p>
        </p:txBody>
      </p:sp>
    </p:spTree>
    <p:extLst>
      <p:ext uri="{BB962C8B-B14F-4D97-AF65-F5344CB8AC3E}">
        <p14:creationId xmlns:p14="http://schemas.microsoft.com/office/powerpoint/2010/main" val="4214321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ABD7C2-EDC4-BC42-84C8-93E22219C9C1}"/>
              </a:ext>
            </a:extLst>
          </p:cNvPr>
          <p:cNvSpPr txBox="1"/>
          <p:nvPr/>
        </p:nvSpPr>
        <p:spPr>
          <a:xfrm>
            <a:off x="3732195" y="137501"/>
            <a:ext cx="35654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solidFill>
                  <a:srgbClr val="8EA3D8"/>
                </a:solidFill>
              </a:rPr>
              <a:t>Create study designs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B13CB0E-E262-964F-BC2B-876FA0B900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51" t="4892" r="10378" b="17172"/>
          <a:stretch/>
        </p:blipFill>
        <p:spPr>
          <a:xfrm>
            <a:off x="5705823" y="2793462"/>
            <a:ext cx="1400161" cy="285763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22E0A73-2FFB-444D-81E8-94DC8223460D}"/>
              </a:ext>
            </a:extLst>
          </p:cNvPr>
          <p:cNvSpPr/>
          <p:nvPr/>
        </p:nvSpPr>
        <p:spPr>
          <a:xfrm>
            <a:off x="7105984" y="4372352"/>
            <a:ext cx="5306595" cy="641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tx1"/>
                </a:solidFill>
              </a:rPr>
              <a:t>Here, we pick the ‘type’ </a:t>
            </a:r>
          </a:p>
          <a:p>
            <a:r>
              <a:rPr lang="en-GB" sz="1400" dirty="0">
                <a:solidFill>
                  <a:schemeClr val="tx1"/>
                </a:solidFill>
              </a:rPr>
              <a:t>and select all 9 conditions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9804331-BAB9-314A-A1D2-72959F102BEF}"/>
              </a:ext>
            </a:extLst>
          </p:cNvPr>
          <p:cNvSpPr/>
          <p:nvPr/>
        </p:nvSpPr>
        <p:spPr>
          <a:xfrm>
            <a:off x="5705823" y="4276510"/>
            <a:ext cx="1265514" cy="737839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A297471B-B230-CC45-9851-4DFBC9B74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83" y="258516"/>
            <a:ext cx="3401073" cy="25474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64A89F-C93B-8748-AA43-05E7F6D1B4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9" t="6265" r="38635" b="15800"/>
          <a:stretch/>
        </p:blipFill>
        <p:spPr>
          <a:xfrm>
            <a:off x="2305179" y="1342996"/>
            <a:ext cx="3209716" cy="292592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0C3FC01-1AAC-2243-83E1-65B2285434FE}"/>
              </a:ext>
            </a:extLst>
          </p:cNvPr>
          <p:cNvSpPr/>
          <p:nvPr/>
        </p:nvSpPr>
        <p:spPr>
          <a:xfrm>
            <a:off x="3410659" y="2793462"/>
            <a:ext cx="322218" cy="269966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3355247-A563-A149-A228-AB17B6664045}"/>
              </a:ext>
            </a:extLst>
          </p:cNvPr>
          <p:cNvSpPr/>
          <p:nvPr/>
        </p:nvSpPr>
        <p:spPr>
          <a:xfrm>
            <a:off x="5715871" y="3692536"/>
            <a:ext cx="322218" cy="269966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8E379208-7A85-FD4F-ADD8-69826BF16888}"/>
              </a:ext>
            </a:extLst>
          </p:cNvPr>
          <p:cNvSpPr/>
          <p:nvPr/>
        </p:nvSpPr>
        <p:spPr>
          <a:xfrm>
            <a:off x="7617847" y="4033931"/>
            <a:ext cx="4508326" cy="255007"/>
          </a:xfrm>
          <a:prstGeom prst="roundRect">
            <a:avLst/>
          </a:prstGeom>
          <a:gradFill flip="none" rotWithShape="1">
            <a:gsLst>
              <a:gs pos="0">
                <a:srgbClr val="000000"/>
              </a:gs>
              <a:gs pos="68000">
                <a:srgbClr val="899DCF"/>
              </a:gs>
            </a:gsLst>
            <a:lin ang="162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94F098-E6DA-CE47-85EA-1F834DCF28B3}"/>
              </a:ext>
            </a:extLst>
          </p:cNvPr>
          <p:cNvSpPr/>
          <p:nvPr/>
        </p:nvSpPr>
        <p:spPr>
          <a:xfrm>
            <a:off x="247622" y="5651100"/>
            <a:ext cx="10936497" cy="12614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200" dirty="0">
                <a:solidFill>
                  <a:schemeClr val="tx1"/>
                </a:solidFill>
              </a:rPr>
              <a:t>The new STUDY interface allows all sorts of designs. By default, you model each and any condition / covariate (the more complete the model the better)</a:t>
            </a:r>
          </a:p>
        </p:txBody>
      </p:sp>
    </p:spTree>
    <p:extLst>
      <p:ext uri="{BB962C8B-B14F-4D97-AF65-F5344CB8AC3E}">
        <p14:creationId xmlns:p14="http://schemas.microsoft.com/office/powerpoint/2010/main" val="456270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B9BB164-68F7-5A49-9653-D9202B9BC357}"/>
              </a:ext>
            </a:extLst>
          </p:cNvPr>
          <p:cNvSpPr/>
          <p:nvPr/>
        </p:nvSpPr>
        <p:spPr>
          <a:xfrm>
            <a:off x="751160" y="5621108"/>
            <a:ext cx="8260493" cy="1236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2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Precompute channel measures (single trials)</a:t>
            </a:r>
          </a:p>
          <a:p>
            <a:r>
              <a:rPr lang="en-GB" sz="2200" dirty="0">
                <a:solidFill>
                  <a:schemeClr val="tx1"/>
                </a:solidFill>
              </a:rPr>
              <a:t>with or without interpolation of  missing channels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D1155277-23C9-4846-BA9E-E74483CDED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25" t="9635" b="13287"/>
          <a:stretch/>
        </p:blipFill>
        <p:spPr>
          <a:xfrm>
            <a:off x="291547" y="390939"/>
            <a:ext cx="5063697" cy="30877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600D32D-2911-F744-BCB9-F8218E639E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421" y="2045078"/>
            <a:ext cx="4861970" cy="369378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0C3FC01-1AAC-2243-83E1-65B2285434FE}"/>
              </a:ext>
            </a:extLst>
          </p:cNvPr>
          <p:cNvSpPr/>
          <p:nvPr/>
        </p:nvSpPr>
        <p:spPr>
          <a:xfrm>
            <a:off x="2536494" y="2616862"/>
            <a:ext cx="322218" cy="269966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3355247-A563-A149-A228-AB17B6664045}"/>
              </a:ext>
            </a:extLst>
          </p:cNvPr>
          <p:cNvSpPr/>
          <p:nvPr/>
        </p:nvSpPr>
        <p:spPr>
          <a:xfrm>
            <a:off x="2536494" y="3763965"/>
            <a:ext cx="322218" cy="269966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AD0D16F-B795-5344-BB5A-7356DC8EF7D3}"/>
              </a:ext>
            </a:extLst>
          </p:cNvPr>
          <p:cNvSpPr/>
          <p:nvPr/>
        </p:nvSpPr>
        <p:spPr>
          <a:xfrm>
            <a:off x="7617847" y="4033931"/>
            <a:ext cx="4508326" cy="255007"/>
          </a:xfrm>
          <a:prstGeom prst="roundRect">
            <a:avLst/>
          </a:prstGeom>
          <a:gradFill flip="none" rotWithShape="1">
            <a:gsLst>
              <a:gs pos="0">
                <a:srgbClr val="000000"/>
              </a:gs>
              <a:gs pos="68000">
                <a:srgbClr val="899DCF"/>
              </a:gs>
            </a:gsLst>
            <a:lin ang="162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ABD7C2-EDC4-BC42-84C8-93E22219C9C1}"/>
              </a:ext>
            </a:extLst>
          </p:cNvPr>
          <p:cNvSpPr txBox="1"/>
          <p:nvPr/>
        </p:nvSpPr>
        <p:spPr>
          <a:xfrm>
            <a:off x="4162287" y="144717"/>
            <a:ext cx="287610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solidFill>
                  <a:srgbClr val="8EA3D8"/>
                </a:solidFill>
              </a:rPr>
              <a:t>Precompute ERP</a:t>
            </a:r>
          </a:p>
        </p:txBody>
      </p:sp>
    </p:spTree>
    <p:extLst>
      <p:ext uri="{BB962C8B-B14F-4D97-AF65-F5344CB8AC3E}">
        <p14:creationId xmlns:p14="http://schemas.microsoft.com/office/powerpoint/2010/main" val="1695375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ABD7C2-EDC4-BC42-84C8-93E22219C9C1}"/>
              </a:ext>
            </a:extLst>
          </p:cNvPr>
          <p:cNvSpPr txBox="1"/>
          <p:nvPr/>
        </p:nvSpPr>
        <p:spPr>
          <a:xfrm>
            <a:off x="4008681" y="149629"/>
            <a:ext cx="386984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/>
              <a:t>Create other study designs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C4C3078-5E34-7949-8908-A216373AD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757" y="883409"/>
            <a:ext cx="4898061" cy="446746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AFFD89D-47F4-A74D-8054-DC36348D13EF}"/>
              </a:ext>
            </a:extLst>
          </p:cNvPr>
          <p:cNvSpPr/>
          <p:nvPr/>
        </p:nvSpPr>
        <p:spPr>
          <a:xfrm>
            <a:off x="1446417" y="5592208"/>
            <a:ext cx="9426633" cy="1261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b="1" dirty="0">
                <a:solidFill>
                  <a:srgbClr val="FF0000"/>
                </a:solidFill>
              </a:rPr>
              <a:t>Select/edit study design</a:t>
            </a:r>
          </a:p>
          <a:p>
            <a:pPr algn="ctr"/>
            <a:r>
              <a:rPr lang="en-GB" sz="2200" dirty="0">
                <a:solidFill>
                  <a:schemeClr val="tx1"/>
                </a:solidFill>
              </a:rPr>
              <a:t>The new STUDY interface allows all sorts of designs. By default, you model each and any condition / covariate (the more complete the model the better)</a:t>
            </a:r>
          </a:p>
        </p:txBody>
      </p:sp>
    </p:spTree>
    <p:extLst>
      <p:ext uri="{BB962C8B-B14F-4D97-AF65-F5344CB8AC3E}">
        <p14:creationId xmlns:p14="http://schemas.microsoft.com/office/powerpoint/2010/main" val="2913606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ABD7C2-EDC4-BC42-84C8-93E22219C9C1}"/>
              </a:ext>
            </a:extLst>
          </p:cNvPr>
          <p:cNvSpPr txBox="1"/>
          <p:nvPr/>
        </p:nvSpPr>
        <p:spPr>
          <a:xfrm>
            <a:off x="4008681" y="149629"/>
            <a:ext cx="385041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/>
              <a:t>Standard EEGLAB statistics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0A3F61-5B49-9D46-AF97-D6B25F8B8C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905" y="1221837"/>
            <a:ext cx="4608792" cy="41898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2461C9-6B05-DB43-92A0-BBA684EBD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1837"/>
            <a:ext cx="4386227" cy="395108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05C0D4EC-4748-ED42-B44F-62BF783A2022}"/>
              </a:ext>
            </a:extLst>
          </p:cNvPr>
          <p:cNvSpPr/>
          <p:nvPr/>
        </p:nvSpPr>
        <p:spPr>
          <a:xfrm>
            <a:off x="6216459" y="1901169"/>
            <a:ext cx="620822" cy="330132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E47FABA-5A1A-B047-8509-1C3C167762F7}"/>
              </a:ext>
            </a:extLst>
          </p:cNvPr>
          <p:cNvSpPr/>
          <p:nvPr/>
        </p:nvSpPr>
        <p:spPr>
          <a:xfrm>
            <a:off x="5773045" y="1541277"/>
            <a:ext cx="1339879" cy="359892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5A59F40-6008-D440-B35E-2E35445F58F3}"/>
              </a:ext>
            </a:extLst>
          </p:cNvPr>
          <p:cNvGrpSpPr/>
          <p:nvPr/>
        </p:nvGrpSpPr>
        <p:grpSpPr>
          <a:xfrm>
            <a:off x="7365076" y="2892829"/>
            <a:ext cx="4427586" cy="3734146"/>
            <a:chOff x="7365076" y="2892829"/>
            <a:chExt cx="4427586" cy="373414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CA477E8-9C3E-C043-9994-4ABA1FA4BC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7515" y="2892829"/>
              <a:ext cx="1975147" cy="3734146"/>
            </a:xfrm>
            <a:prstGeom prst="rect">
              <a:avLst/>
            </a:prstGeom>
          </p:spPr>
        </p:pic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1532E97-B5C2-7B43-A9A0-D9B5B96D34B9}"/>
                </a:ext>
              </a:extLst>
            </p:cNvPr>
            <p:cNvCxnSpPr/>
            <p:nvPr/>
          </p:nvCxnSpPr>
          <p:spPr>
            <a:xfrm>
              <a:off x="7365076" y="3640975"/>
              <a:ext cx="2277688" cy="96427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9F8D689-52F4-164C-B5E2-00F30B03EF70}"/>
              </a:ext>
            </a:extLst>
          </p:cNvPr>
          <p:cNvGrpSpPr/>
          <p:nvPr/>
        </p:nvGrpSpPr>
        <p:grpSpPr>
          <a:xfrm>
            <a:off x="1186687" y="3740726"/>
            <a:ext cx="4536484" cy="3025897"/>
            <a:chOff x="1186687" y="3740726"/>
            <a:chExt cx="4536484" cy="3025897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39B9DD8-8B5B-C647-9847-C72AA285F3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986"/>
            <a:stretch/>
          </p:blipFill>
          <p:spPr>
            <a:xfrm>
              <a:off x="1186687" y="4908361"/>
              <a:ext cx="2969678" cy="1858262"/>
            </a:xfrm>
            <a:prstGeom prst="rect">
              <a:avLst/>
            </a:prstGeom>
          </p:spPr>
        </p:pic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5F8A34F3-7553-014C-ADEF-B9CB40849E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12374" y="3740726"/>
              <a:ext cx="1410797" cy="1413163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164B7F3F-2331-4047-8D3C-DFE105B1626A}"/>
              </a:ext>
            </a:extLst>
          </p:cNvPr>
          <p:cNvSpPr/>
          <p:nvPr/>
        </p:nvSpPr>
        <p:spPr>
          <a:xfrm>
            <a:off x="9817515" y="5611416"/>
            <a:ext cx="1996117" cy="323871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34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ABD7C2-EDC4-BC42-84C8-93E22219C9C1}"/>
              </a:ext>
            </a:extLst>
          </p:cNvPr>
          <p:cNvSpPr txBox="1"/>
          <p:nvPr/>
        </p:nvSpPr>
        <p:spPr>
          <a:xfrm>
            <a:off x="1712941" y="805613"/>
            <a:ext cx="385041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/>
              <a:t>Standard EEGLAB statistics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2A2D2B-9E97-5841-BBE9-26E88C3F1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031" y="446574"/>
            <a:ext cx="4185284" cy="17812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DF5E38-DDC1-BD42-A1DA-64EFA2479F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033" y="2697543"/>
            <a:ext cx="4185282" cy="17625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0FC755E-46F9-B240-9D4F-47492D73CF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034" y="4929194"/>
            <a:ext cx="4185280" cy="17625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198FAE-5682-E546-BE2F-28C5621527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18" y="1615300"/>
            <a:ext cx="4939860" cy="4395500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4576DC2A-5EC4-8D4A-9157-3F5E2AFE62C4}"/>
              </a:ext>
            </a:extLst>
          </p:cNvPr>
          <p:cNvSpPr/>
          <p:nvPr/>
        </p:nvSpPr>
        <p:spPr>
          <a:xfrm>
            <a:off x="1534618" y="2078775"/>
            <a:ext cx="2329024" cy="364571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9B0A902-4DA1-2040-8A70-89AC04C80FE0}"/>
              </a:ext>
            </a:extLst>
          </p:cNvPr>
          <p:cNvSpPr/>
          <p:nvPr/>
        </p:nvSpPr>
        <p:spPr>
          <a:xfrm>
            <a:off x="8668757" y="77242"/>
            <a:ext cx="1353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Uncorrected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20B27C-D661-8846-9638-DDB7AEB72209}"/>
              </a:ext>
            </a:extLst>
          </p:cNvPr>
          <p:cNvSpPr/>
          <p:nvPr/>
        </p:nvSpPr>
        <p:spPr>
          <a:xfrm>
            <a:off x="8668757" y="2275306"/>
            <a:ext cx="1510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FDR corrected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8EA3CCA-35E0-244A-A09E-7F74E2E8C97F}"/>
              </a:ext>
            </a:extLst>
          </p:cNvPr>
          <p:cNvSpPr/>
          <p:nvPr/>
        </p:nvSpPr>
        <p:spPr>
          <a:xfrm>
            <a:off x="8668757" y="4526008"/>
            <a:ext cx="179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Cluster corrected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6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7" descr="Screen Shot 2013-06-19 at 18.11.51.png">
            <a:extLst>
              <a:ext uri="{FF2B5EF4-FFF2-40B4-BE49-F238E27FC236}">
                <a16:creationId xmlns:a16="http://schemas.microsoft.com/office/drawing/2014/main" id="{0DD6FDFA-925E-3044-898E-7220FFB55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66700"/>
            <a:ext cx="5524500" cy="412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Picture 3" descr="Screen Shot 2013-06-19 at 18.10.56.png">
            <a:extLst>
              <a:ext uri="{FF2B5EF4-FFF2-40B4-BE49-F238E27FC236}">
                <a16:creationId xmlns:a16="http://schemas.microsoft.com/office/drawing/2014/main" id="{EACC379C-2566-A143-AE07-8ECFEACFE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900" y="876300"/>
            <a:ext cx="32385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4" descr="Screen Shot 2013-06-19 at 18.11.05.png">
            <a:extLst>
              <a:ext uri="{FF2B5EF4-FFF2-40B4-BE49-F238E27FC236}">
                <a16:creationId xmlns:a16="http://schemas.microsoft.com/office/drawing/2014/main" id="{8C9DD5E1-418E-6A42-8009-215BB20B35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714500"/>
            <a:ext cx="38608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5" descr="Screen Shot 2013-06-19 at 18.11.23.png">
            <a:extLst>
              <a:ext uri="{FF2B5EF4-FFF2-40B4-BE49-F238E27FC236}">
                <a16:creationId xmlns:a16="http://schemas.microsoft.com/office/drawing/2014/main" id="{73728C89-2750-D843-AC2B-44179D2229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08300"/>
            <a:ext cx="32512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6" descr="Screen Shot 2013-06-19 at 18.11.39.png">
            <a:extLst>
              <a:ext uri="{FF2B5EF4-FFF2-40B4-BE49-F238E27FC236}">
                <a16:creationId xmlns:a16="http://schemas.microsoft.com/office/drawing/2014/main" id="{A58A5F52-8079-E541-9E0F-6EE17557C4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00" y="4013200"/>
            <a:ext cx="387350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9">
            <a:extLst>
              <a:ext uri="{FF2B5EF4-FFF2-40B4-BE49-F238E27FC236}">
                <a16:creationId xmlns:a16="http://schemas.microsoft.com/office/drawing/2014/main" id="{4D7DB4E5-F99A-E74E-B84F-791A965E8A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83100" y="1346200"/>
            <a:ext cx="2806700" cy="787400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9">
            <a:extLst>
              <a:ext uri="{FF2B5EF4-FFF2-40B4-BE49-F238E27FC236}">
                <a16:creationId xmlns:a16="http://schemas.microsoft.com/office/drawing/2014/main" id="{FB5C15F5-8E33-344C-8942-EAC46F280CD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53000" y="2159000"/>
            <a:ext cx="1701800" cy="177800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9">
            <a:extLst>
              <a:ext uri="{FF2B5EF4-FFF2-40B4-BE49-F238E27FC236}">
                <a16:creationId xmlns:a16="http://schemas.microsoft.com/office/drawing/2014/main" id="{A528600B-D9D8-9E43-9B7A-4CE7CE7E96D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08500" y="3035300"/>
            <a:ext cx="2768600" cy="101600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9">
            <a:extLst>
              <a:ext uri="{FF2B5EF4-FFF2-40B4-BE49-F238E27FC236}">
                <a16:creationId xmlns:a16="http://schemas.microsoft.com/office/drawing/2014/main" id="{A58E212D-4A67-3A4D-8102-8A833B5B6295}"/>
              </a:ext>
            </a:extLst>
          </p:cNvPr>
          <p:cNvSpPr>
            <a:spLocks noChangeShapeType="1"/>
          </p:cNvSpPr>
          <p:nvPr/>
        </p:nvSpPr>
        <p:spPr bwMode="auto">
          <a:xfrm>
            <a:off x="4927600" y="3251200"/>
            <a:ext cx="2933700" cy="736600"/>
          </a:xfrm>
          <a:prstGeom prst="line">
            <a:avLst/>
          </a:prstGeom>
          <a:noFill/>
          <a:ln w="28575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8" name="TextBox 13">
            <a:extLst>
              <a:ext uri="{FF2B5EF4-FFF2-40B4-BE49-F238E27FC236}">
                <a16:creationId xmlns:a16="http://schemas.microsoft.com/office/drawing/2014/main" id="{1DE0A624-9A8D-D649-B81E-15DF1D2CF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00" y="6248400"/>
            <a:ext cx="3860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000" b="1"/>
              <a:t>std_stat() function in EEGLAB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23EE7D-22EE-76D8-68BA-0075DC4EB604}"/>
              </a:ext>
            </a:extLst>
          </p:cNvPr>
          <p:cNvSpPr txBox="1"/>
          <p:nvPr/>
        </p:nvSpPr>
        <p:spPr>
          <a:xfrm>
            <a:off x="1712941" y="805613"/>
            <a:ext cx="15183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/>
              <a:t>Exercise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9FE7CE-E83A-8AB0-10E3-75D56E3AB5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5242" y="1298056"/>
            <a:ext cx="9520072" cy="395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Load “</a:t>
            </a:r>
            <a:r>
              <a:rPr lang="en-US" altLang="ja-JP" dirty="0">
                <a:ea typeface="ＭＳ Ｐゴシック" panose="020B0600070205080204" pitchFamily="34" charset="-128"/>
              </a:rPr>
              <a:t>ds002718processed/</a:t>
            </a:r>
            <a:r>
              <a:rPr lang="en-US" altLang="ja-JP" dirty="0" err="1">
                <a:ea typeface="ＭＳ Ｐゴシック" panose="020B0600070205080204" pitchFamily="34" charset="-128"/>
              </a:rPr>
              <a:t>Face_detection.study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file</a:t>
            </a: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Edit STUDY design and delete current variable(s) (menu item </a:t>
            </a:r>
            <a:r>
              <a:rPr lang="en-US" altLang="en-US" i="1" dirty="0">
                <a:ea typeface="ＭＳ Ｐゴシック" panose="020B0600070205080204" pitchFamily="34" charset="-128"/>
              </a:rPr>
              <a:t>STUDY &gt; Select/Edit STUDY design(s)</a:t>
            </a:r>
            <a:r>
              <a:rPr lang="en-US" altLang="en-US" dirty="0">
                <a:ea typeface="ＭＳ Ｐゴシック" panose="020B0600070205080204" pitchFamily="34" charset="-128"/>
              </a:rPr>
              <a:t>) – Do not resave STUDY</a:t>
            </a: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Create a new </a:t>
            </a:r>
            <a:r>
              <a:rPr lang="en-US" altLang="en-US" dirty="0" err="1">
                <a:ea typeface="ＭＳ Ｐゴシック" panose="020B0600070205080204" pitchFamily="34" charset="-128"/>
              </a:rPr>
              <a:t>indep</a:t>
            </a:r>
            <a:r>
              <a:rPr lang="en-US" altLang="en-US" dirty="0">
                <a:ea typeface="ＭＳ Ｐゴシック" panose="020B0600070205080204" pitchFamily="34" charset="-128"/>
              </a:rPr>
              <a:t>. Variable design to compare Famous vs. Unfamiliar stimuli </a:t>
            </a: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Recompute spectrum and ERP (remove labeled ICA comp.) (menu item </a:t>
            </a:r>
            <a:r>
              <a:rPr lang="en-US" altLang="en-US" i="1" dirty="0">
                <a:ea typeface="ＭＳ Ｐゴシック" panose="020B0600070205080204" pitchFamily="34" charset="-128"/>
              </a:rPr>
              <a:t>STUDY &gt; Precompute channel measures</a:t>
            </a:r>
            <a:r>
              <a:rPr lang="en-US" altLang="en-US" dirty="0">
                <a:ea typeface="ＭＳ Ｐゴシック" panose="020B0600070205080204" pitchFamily="34" charset="-128"/>
              </a:rPr>
              <a:t>) </a:t>
            </a: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Plot ERP for Electrode 65 (menu item </a:t>
            </a:r>
            <a:r>
              <a:rPr lang="en-US" altLang="en-US" i="1" dirty="0">
                <a:ea typeface="ＭＳ Ｐゴシック" panose="020B0600070205080204" pitchFamily="34" charset="-128"/>
              </a:rPr>
              <a:t>STUDY &gt; Plot channel measures</a:t>
            </a:r>
            <a:r>
              <a:rPr lang="en-US" altLang="en-US" dirty="0">
                <a:ea typeface="ＭＳ Ｐゴシック" panose="020B0600070205080204" pitchFamily="34" charset="-128"/>
              </a:rPr>
              <a:t>) </a:t>
            </a: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Plot scalp topography at 170 ms (ERP) for both conditions</a:t>
            </a: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Compare using no correction, FDR correction and permutation statistics cluster correction (Fieldtrip – statistics)</a:t>
            </a: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    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8445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4C72A-F9D0-AF4C-B22A-E6FDF8A8A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91" y="514430"/>
            <a:ext cx="5885213" cy="303572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4963AB1-EE94-0B43-9E76-8560A2F6099F}"/>
              </a:ext>
            </a:extLst>
          </p:cNvPr>
          <p:cNvSpPr/>
          <p:nvPr/>
        </p:nvSpPr>
        <p:spPr>
          <a:xfrm>
            <a:off x="0" y="5669279"/>
            <a:ext cx="12192000" cy="1147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b="1" dirty="0">
                <a:solidFill>
                  <a:srgbClr val="FF0000"/>
                </a:solidFill>
              </a:rPr>
              <a:t>Estimate Model Parameter</a:t>
            </a:r>
          </a:p>
          <a:p>
            <a:pPr algn="ctr"/>
            <a:r>
              <a:rPr lang="en-GB" sz="2200" dirty="0">
                <a:solidFill>
                  <a:schemeClr val="tx1"/>
                </a:solidFill>
              </a:rPr>
              <a:t>Have generated single trials, specified the model, we now do the stats </a:t>
            </a:r>
          </a:p>
          <a:p>
            <a:pPr algn="ctr"/>
            <a:r>
              <a:rPr lang="en-GB" sz="2200" dirty="0">
                <a:solidFill>
                  <a:schemeClr val="tx1"/>
                </a:solidFill>
                <a:sym typeface="Wingdings" panose="05000000000000000000" pitchFamily="2" charset="2"/>
              </a:rPr>
              <a:t> Restrict ‘</a:t>
            </a:r>
            <a:r>
              <a:rPr lang="en-GB" sz="2200" dirty="0" err="1">
                <a:solidFill>
                  <a:schemeClr val="tx1"/>
                </a:solidFill>
                <a:sym typeface="Wingdings" panose="05000000000000000000" pitchFamily="2" charset="2"/>
              </a:rPr>
              <a:t>timelim</a:t>
            </a:r>
            <a:r>
              <a:rPr lang="en-GB" sz="2200" dirty="0">
                <a:solidFill>
                  <a:schemeClr val="tx1"/>
                </a:solidFill>
                <a:sym typeface="Wingdings" panose="05000000000000000000" pitchFamily="2" charset="2"/>
              </a:rPr>
              <a:t>’, [-50 650]</a:t>
            </a:r>
          </a:p>
          <a:p>
            <a:pPr marL="342900" indent="-342900" algn="ctr">
              <a:buFont typeface="Wingdings" panose="05000000000000000000" pitchFamily="2" charset="2"/>
              <a:buChar char="à"/>
            </a:pPr>
            <a:endParaRPr lang="en-GB" sz="2200" dirty="0">
              <a:solidFill>
                <a:schemeClr val="tx1"/>
              </a:solidFill>
              <a:latin typeface="Calibri (Body)"/>
            </a:endParaRPr>
          </a:p>
        </p:txBody>
      </p:sp>
      <p:sp>
        <p:nvSpPr>
          <p:cNvPr id="12" name="Rectangle: Diagonal Corners Rounded 3">
            <a:extLst>
              <a:ext uri="{FF2B5EF4-FFF2-40B4-BE49-F238E27FC236}">
                <a16:creationId xmlns:a16="http://schemas.microsoft.com/office/drawing/2014/main" id="{17A9EC52-054B-BF41-84B3-2BBE001155E8}"/>
              </a:ext>
            </a:extLst>
          </p:cNvPr>
          <p:cNvSpPr/>
          <p:nvPr/>
        </p:nvSpPr>
        <p:spPr>
          <a:xfrm>
            <a:off x="1998441" y="3590676"/>
            <a:ext cx="2640458" cy="1643866"/>
          </a:xfrm>
          <a:prstGeom prst="round2DiagRect">
            <a:avLst/>
          </a:prstGeom>
          <a:solidFill>
            <a:srgbClr val="FF0000">
              <a:alpha val="6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Only the current design is pooled in the GLM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070BB94-437E-6346-B624-EC01A72A50EF}"/>
              </a:ext>
            </a:extLst>
          </p:cNvPr>
          <p:cNvSpPr/>
          <p:nvPr/>
        </p:nvSpPr>
        <p:spPr>
          <a:xfrm>
            <a:off x="4516244" y="2199724"/>
            <a:ext cx="1773044" cy="11973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A0364E-3642-C841-AF35-1D3ED4BD81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7312" y="1603386"/>
            <a:ext cx="3028937" cy="31868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69C0E1-E9A2-DD47-9601-CA47F6920DE6}"/>
              </a:ext>
            </a:extLst>
          </p:cNvPr>
          <p:cNvSpPr txBox="1"/>
          <p:nvPr/>
        </p:nvSpPr>
        <p:spPr>
          <a:xfrm>
            <a:off x="6635503" y="576489"/>
            <a:ext cx="400173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/>
              <a:t>Estimate model parameters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C436101-E445-3440-AA38-3D61AE899A31}"/>
              </a:ext>
            </a:extLst>
          </p:cNvPr>
          <p:cNvSpPr/>
          <p:nvPr/>
        </p:nvSpPr>
        <p:spPr>
          <a:xfrm>
            <a:off x="7311740" y="3007002"/>
            <a:ext cx="1238493" cy="362103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7FE99AD-2510-6B4F-9DFE-7F710A88B996}"/>
              </a:ext>
            </a:extLst>
          </p:cNvPr>
          <p:cNvSpPr/>
          <p:nvPr/>
        </p:nvSpPr>
        <p:spPr>
          <a:xfrm>
            <a:off x="7352855" y="3279392"/>
            <a:ext cx="1238493" cy="362103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21FFDB-7538-B24E-A29A-627973FE5289}"/>
              </a:ext>
            </a:extLst>
          </p:cNvPr>
          <p:cNvSpPr/>
          <p:nvPr/>
        </p:nvSpPr>
        <p:spPr>
          <a:xfrm>
            <a:off x="7393970" y="3536535"/>
            <a:ext cx="1238493" cy="362103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6BB0FE6-4655-8A44-904C-21EBC9589367}"/>
              </a:ext>
            </a:extLst>
          </p:cNvPr>
          <p:cNvGrpSpPr/>
          <p:nvPr/>
        </p:nvGrpSpPr>
        <p:grpSpPr>
          <a:xfrm>
            <a:off x="7641717" y="1492552"/>
            <a:ext cx="3980808" cy="3505612"/>
            <a:chOff x="7641717" y="1492552"/>
            <a:chExt cx="3980808" cy="350561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6485EB2-BC42-5243-9ED8-2A00DA1F9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25927" y="1492552"/>
              <a:ext cx="2396598" cy="350561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D072573-FFB3-384B-81C7-79EC712EE78B}"/>
                </a:ext>
              </a:extLst>
            </p:cNvPr>
            <p:cNvCxnSpPr/>
            <p:nvPr/>
          </p:nvCxnSpPr>
          <p:spPr>
            <a:xfrm flipH="1">
              <a:off x="8550233" y="1503669"/>
              <a:ext cx="644567" cy="52862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C658159-D63D-0146-B809-267A979506A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581360" y="2157888"/>
              <a:ext cx="613440" cy="2807577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2C647A1-6006-BD41-B688-E64C730FC566}"/>
                </a:ext>
              </a:extLst>
            </p:cNvPr>
            <p:cNvSpPr/>
            <p:nvPr/>
          </p:nvSpPr>
          <p:spPr>
            <a:xfrm>
              <a:off x="7641717" y="2032294"/>
              <a:ext cx="905263" cy="167430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238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 animBg="1"/>
      <p:bldP spid="11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313B6E-F465-EC4A-9E7A-7EBF22A75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91" y="514430"/>
            <a:ext cx="5885213" cy="303572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F4EEB5D-6504-B14E-AF82-3A3F4CDFA679}"/>
              </a:ext>
            </a:extLst>
          </p:cNvPr>
          <p:cNvSpPr/>
          <p:nvPr/>
        </p:nvSpPr>
        <p:spPr>
          <a:xfrm>
            <a:off x="4538547" y="2523109"/>
            <a:ext cx="1773044" cy="11973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F75E929-DAFE-2348-A33A-7CC63BF39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591" y="971019"/>
            <a:ext cx="5731417" cy="515827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DAADEF8-580F-AF4F-8B1C-8CD9C4445C0B}"/>
              </a:ext>
            </a:extLst>
          </p:cNvPr>
          <p:cNvSpPr/>
          <p:nvPr/>
        </p:nvSpPr>
        <p:spPr>
          <a:xfrm>
            <a:off x="9441366" y="2140249"/>
            <a:ext cx="2133599" cy="21265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DCCD2AA-3D18-F749-BBF8-599D5E561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4332" y="2456437"/>
            <a:ext cx="4307805" cy="13110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3A50780-8966-6F46-9216-8F48815A76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555"/>
          <a:stretch/>
        </p:blipFill>
        <p:spPr>
          <a:xfrm>
            <a:off x="534112" y="3868634"/>
            <a:ext cx="6920440" cy="2586327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262AEE86-7E99-374A-84A3-DC847ECD2683}"/>
              </a:ext>
            </a:extLst>
          </p:cNvPr>
          <p:cNvGrpSpPr/>
          <p:nvPr/>
        </p:nvGrpSpPr>
        <p:grpSpPr>
          <a:xfrm>
            <a:off x="5949137" y="2355311"/>
            <a:ext cx="5817389" cy="2681322"/>
            <a:chOff x="5949137" y="2355311"/>
            <a:chExt cx="5817389" cy="268132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DC32658-F210-D949-BBC9-3F5AC2186AB0}"/>
                </a:ext>
              </a:extLst>
            </p:cNvPr>
            <p:cNvSpPr/>
            <p:nvPr/>
          </p:nvSpPr>
          <p:spPr>
            <a:xfrm>
              <a:off x="9441365" y="4823976"/>
              <a:ext cx="2133599" cy="212657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CBC9EA1-79EB-504B-B60F-94F5346A9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49137" y="2355311"/>
              <a:ext cx="5817389" cy="1839618"/>
            </a:xfrm>
            <a:prstGeom prst="rect">
              <a:avLst/>
            </a:prstGeom>
          </p:spPr>
        </p:pic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59358FAD-E9BC-2F47-8B7C-1616D194F399}"/>
                </a:ext>
              </a:extLst>
            </p:cNvPr>
            <p:cNvCxnSpPr>
              <a:stCxn id="17" idx="0"/>
            </p:cNvCxnSpPr>
            <p:nvPr/>
          </p:nvCxnSpPr>
          <p:spPr>
            <a:xfrm flipV="1">
              <a:off x="10508165" y="4194929"/>
              <a:ext cx="0" cy="629047"/>
            </a:xfrm>
            <a:prstGeom prst="straightConnector1">
              <a:avLst/>
            </a:prstGeom>
            <a:ln w="25400">
              <a:solidFill>
                <a:schemeClr val="accent2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24BA44CD-C4F9-FA4E-A17B-7047A4F15832}"/>
              </a:ext>
            </a:extLst>
          </p:cNvPr>
          <p:cNvSpPr/>
          <p:nvPr/>
        </p:nvSpPr>
        <p:spPr>
          <a:xfrm>
            <a:off x="4409706" y="3387051"/>
            <a:ext cx="1539432" cy="22977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FEAE72-04DD-ED4F-AB33-FEE2A1249E90}"/>
              </a:ext>
            </a:extLst>
          </p:cNvPr>
          <p:cNvSpPr txBox="1"/>
          <p:nvPr/>
        </p:nvSpPr>
        <p:spPr>
          <a:xfrm>
            <a:off x="4538547" y="95279"/>
            <a:ext cx="29481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Are Beta significant?</a:t>
            </a:r>
          </a:p>
        </p:txBody>
      </p:sp>
    </p:spTree>
    <p:extLst>
      <p:ext uri="{BB962C8B-B14F-4D97-AF65-F5344CB8AC3E}">
        <p14:creationId xmlns:p14="http://schemas.microsoft.com/office/powerpoint/2010/main" val="316550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7BD8EA-1D1F-6F4F-A215-93CFF5247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91" y="514430"/>
            <a:ext cx="5885213" cy="303572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9475679-07B9-6442-9466-F5FDDEE37272}"/>
              </a:ext>
            </a:extLst>
          </p:cNvPr>
          <p:cNvSpPr/>
          <p:nvPr/>
        </p:nvSpPr>
        <p:spPr>
          <a:xfrm>
            <a:off x="4538547" y="2634619"/>
            <a:ext cx="1773044" cy="11973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4B431A-3102-544F-8815-666E1CB17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581" y="404017"/>
            <a:ext cx="4315117" cy="318483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8BD235-C9F7-5B48-9111-248B97563E33}"/>
              </a:ext>
            </a:extLst>
          </p:cNvPr>
          <p:cNvSpPr/>
          <p:nvPr/>
        </p:nvSpPr>
        <p:spPr>
          <a:xfrm>
            <a:off x="7501057" y="1204332"/>
            <a:ext cx="1286105" cy="20365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E3E56F-772E-794B-AD7D-F5DA21BB05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973" y="3189601"/>
            <a:ext cx="4269331" cy="17838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7A2C92-C094-DE47-A26C-ADE92C14A8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3573" y="1996434"/>
            <a:ext cx="5221671" cy="45969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BEE9FA-D056-2A41-80C5-5142986E07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630" y="3189601"/>
            <a:ext cx="1686444" cy="246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45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784" t="15126" r="6056" b="17569"/>
          <a:stretch/>
        </p:blipFill>
        <p:spPr>
          <a:xfrm>
            <a:off x="1823369" y="551029"/>
            <a:ext cx="4598359" cy="204426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BD42B8-2781-A546-936F-8D240DBF34DC}"/>
              </a:ext>
            </a:extLst>
          </p:cNvPr>
          <p:cNvSpPr/>
          <p:nvPr/>
        </p:nvSpPr>
        <p:spPr>
          <a:xfrm>
            <a:off x="1823369" y="168523"/>
            <a:ext cx="44662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www.nature.com</a:t>
            </a:r>
            <a:r>
              <a:rPr lang="en-US" dirty="0"/>
              <a:t>/articles/sdata20151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9CA8BEC-8675-5C40-88BB-7D3FB6DE6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369" y="2876670"/>
            <a:ext cx="5688349" cy="38502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AED778A-195F-C34B-B637-030C67CB2DA8}"/>
              </a:ext>
            </a:extLst>
          </p:cNvPr>
          <p:cNvSpPr/>
          <p:nvPr/>
        </p:nvSpPr>
        <p:spPr>
          <a:xfrm>
            <a:off x="6612115" y="1948958"/>
            <a:ext cx="48670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Download the data at </a:t>
            </a:r>
          </a:p>
          <a:p>
            <a:r>
              <a:rPr lang="en-US" u="sng" dirty="0"/>
              <a:t>https://openneuro.org/datasets/ds002718</a:t>
            </a:r>
          </a:p>
        </p:txBody>
      </p:sp>
    </p:spTree>
    <p:extLst>
      <p:ext uri="{BB962C8B-B14F-4D97-AF65-F5344CB8AC3E}">
        <p14:creationId xmlns:p14="http://schemas.microsoft.com/office/powerpoint/2010/main" val="3085523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5BFEAE72-04DD-ED4F-AB33-FEE2A1249E90}"/>
              </a:ext>
            </a:extLst>
          </p:cNvPr>
          <p:cNvSpPr txBox="1"/>
          <p:nvPr/>
        </p:nvSpPr>
        <p:spPr>
          <a:xfrm>
            <a:off x="2567478" y="92073"/>
            <a:ext cx="71615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Grouping betas and differences between conditions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117F103-00D3-6847-8DB0-A7B1688142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059" y="772008"/>
            <a:ext cx="4315117" cy="318483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9A50AD4-0921-6945-A486-125441B3AD77}"/>
              </a:ext>
            </a:extLst>
          </p:cNvPr>
          <p:cNvSpPr/>
          <p:nvPr/>
        </p:nvSpPr>
        <p:spPr>
          <a:xfrm>
            <a:off x="2895603" y="1583474"/>
            <a:ext cx="1286105" cy="20365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95D5F50-61FA-B34E-A620-FE63508C5D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07" y="4144334"/>
            <a:ext cx="1748459" cy="25575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54A7D7F-3E8B-BA4B-96C1-62EACC5E60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524" y="978011"/>
            <a:ext cx="5095178" cy="2912664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3656BA6E-B8D4-D647-8246-1AF459FE6EAF}"/>
              </a:ext>
            </a:extLst>
          </p:cNvPr>
          <p:cNvGrpSpPr/>
          <p:nvPr/>
        </p:nvGrpSpPr>
        <p:grpSpPr>
          <a:xfrm>
            <a:off x="3833961" y="4182670"/>
            <a:ext cx="671081" cy="2176945"/>
            <a:chOff x="3833961" y="4182670"/>
            <a:chExt cx="671081" cy="217694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83508B4-0D02-C048-8A4C-286950882844}"/>
                </a:ext>
              </a:extLst>
            </p:cNvPr>
            <p:cNvSpPr txBox="1"/>
            <p:nvPr/>
          </p:nvSpPr>
          <p:spPr>
            <a:xfrm>
              <a:off x="3994322" y="4420623"/>
              <a:ext cx="29848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0</a:t>
              </a:r>
            </a:p>
            <a:p>
              <a:r>
                <a:rPr lang="en-US" sz="1200" dirty="0"/>
                <a:t>0</a:t>
              </a:r>
            </a:p>
            <a:p>
              <a:r>
                <a:rPr lang="en-US" sz="1200" dirty="0"/>
                <a:t>0</a:t>
              </a:r>
            </a:p>
            <a:p>
              <a:r>
                <a:rPr lang="en-US" sz="1200" dirty="0"/>
                <a:t>0</a:t>
              </a:r>
            </a:p>
            <a:p>
              <a:r>
                <a:rPr lang="en-US" sz="1200" dirty="0"/>
                <a:t>0</a:t>
              </a:r>
            </a:p>
            <a:p>
              <a:r>
                <a:rPr lang="en-US" sz="1200" dirty="0"/>
                <a:t>0</a:t>
              </a:r>
            </a:p>
            <a:p>
              <a:r>
                <a:rPr lang="en-US" sz="1200" dirty="0"/>
                <a:t>0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0D1939F-CA86-0847-997E-37D253ED9C79}"/>
                </a:ext>
              </a:extLst>
            </p:cNvPr>
            <p:cNvSpPr txBox="1"/>
            <p:nvPr/>
          </p:nvSpPr>
          <p:spPr>
            <a:xfrm>
              <a:off x="3833961" y="4182670"/>
              <a:ext cx="6710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Famous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CCE4AA2-7C16-8642-90BB-F12E07BF1575}"/>
              </a:ext>
            </a:extLst>
          </p:cNvPr>
          <p:cNvSpPr txBox="1"/>
          <p:nvPr/>
        </p:nvSpPr>
        <p:spPr>
          <a:xfrm>
            <a:off x="6101991" y="6346507"/>
            <a:ext cx="2578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ANOVA (famous/</a:t>
            </a:r>
            <a:r>
              <a:rPr lang="en-US" sz="1200" dirty="0" err="1"/>
              <a:t>scambled</a:t>
            </a:r>
            <a:r>
              <a:rPr lang="en-US" sz="1200" dirty="0"/>
              <a:t>/unfamiliar)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EB30DB-BFA5-E448-A77E-60DFECE7B38C}"/>
              </a:ext>
            </a:extLst>
          </p:cNvPr>
          <p:cNvSpPr txBox="1"/>
          <p:nvPr/>
        </p:nvSpPr>
        <p:spPr>
          <a:xfrm>
            <a:off x="7022403" y="4426262"/>
            <a:ext cx="73770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1    0    0 </a:t>
            </a:r>
          </a:p>
          <a:p>
            <a:r>
              <a:rPr lang="en-US" sz="1200" dirty="0"/>
              <a:t>1    0    0</a:t>
            </a:r>
          </a:p>
          <a:p>
            <a:r>
              <a:rPr lang="en-US" sz="1200" dirty="0"/>
              <a:t>1    0    0</a:t>
            </a:r>
          </a:p>
          <a:p>
            <a:r>
              <a:rPr lang="en-US" sz="1200" dirty="0"/>
              <a:t>0    1    0</a:t>
            </a:r>
          </a:p>
          <a:p>
            <a:r>
              <a:rPr lang="en-US" sz="1200" dirty="0"/>
              <a:t>0    1    0</a:t>
            </a:r>
          </a:p>
          <a:p>
            <a:r>
              <a:rPr lang="en-US" sz="1200" dirty="0"/>
              <a:t>0    1    0</a:t>
            </a:r>
          </a:p>
          <a:p>
            <a:r>
              <a:rPr lang="en-US" sz="1200" dirty="0"/>
              <a:t>0    0    1</a:t>
            </a:r>
          </a:p>
          <a:p>
            <a:r>
              <a:rPr lang="en-US" sz="1200" dirty="0"/>
              <a:t>0    0    1</a:t>
            </a:r>
          </a:p>
          <a:p>
            <a:r>
              <a:rPr lang="en-US" sz="1200" dirty="0"/>
              <a:t>0    0    1</a:t>
            </a:r>
          </a:p>
          <a:p>
            <a:r>
              <a:rPr lang="en-US" sz="1200" dirty="0"/>
              <a:t>0    0    0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F739F1F-F964-074D-970B-2A1B663D165D}"/>
              </a:ext>
            </a:extLst>
          </p:cNvPr>
          <p:cNvSpPr txBox="1"/>
          <p:nvPr/>
        </p:nvSpPr>
        <p:spPr>
          <a:xfrm>
            <a:off x="9278425" y="6345374"/>
            <a:ext cx="16966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ANOVA (new/early/late)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916ADF-ECC7-5549-8E64-725A0EE3E7EF}"/>
              </a:ext>
            </a:extLst>
          </p:cNvPr>
          <p:cNvSpPr txBox="1"/>
          <p:nvPr/>
        </p:nvSpPr>
        <p:spPr>
          <a:xfrm>
            <a:off x="9737275" y="4452484"/>
            <a:ext cx="73770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1    0    0 </a:t>
            </a:r>
          </a:p>
          <a:p>
            <a:r>
              <a:rPr lang="en-US" sz="1200" dirty="0"/>
              <a:t>0    1    0</a:t>
            </a:r>
          </a:p>
          <a:p>
            <a:r>
              <a:rPr lang="en-US" sz="1200" dirty="0"/>
              <a:t>0    0    1</a:t>
            </a:r>
          </a:p>
          <a:p>
            <a:r>
              <a:rPr lang="en-US" sz="1200" dirty="0"/>
              <a:t>1    0    0</a:t>
            </a:r>
          </a:p>
          <a:p>
            <a:r>
              <a:rPr lang="en-US" sz="1200" dirty="0"/>
              <a:t>0    1    0</a:t>
            </a:r>
          </a:p>
          <a:p>
            <a:r>
              <a:rPr lang="en-US" sz="1200" dirty="0"/>
              <a:t>0    0    1</a:t>
            </a:r>
          </a:p>
          <a:p>
            <a:r>
              <a:rPr lang="en-US" sz="1200" dirty="0"/>
              <a:t>1    0    0</a:t>
            </a:r>
          </a:p>
          <a:p>
            <a:r>
              <a:rPr lang="en-US" sz="1200" dirty="0"/>
              <a:t>0    1    0</a:t>
            </a:r>
          </a:p>
          <a:p>
            <a:r>
              <a:rPr lang="en-US" sz="1200" dirty="0"/>
              <a:t>0    0    1</a:t>
            </a:r>
          </a:p>
          <a:p>
            <a:r>
              <a:rPr lang="en-US" sz="1200" dirty="0"/>
              <a:t>0    0    0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ED4F719-872E-6546-AD06-3D4B32BEA056}"/>
              </a:ext>
            </a:extLst>
          </p:cNvPr>
          <p:cNvGrpSpPr/>
          <p:nvPr/>
        </p:nvGrpSpPr>
        <p:grpSpPr>
          <a:xfrm>
            <a:off x="2096429" y="4176613"/>
            <a:ext cx="1589387" cy="2176235"/>
            <a:chOff x="2096429" y="4176613"/>
            <a:chExt cx="1589387" cy="217623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6E3F199-882C-2240-BE7D-9582EB9C5AF8}"/>
                </a:ext>
              </a:extLst>
            </p:cNvPr>
            <p:cNvSpPr txBox="1"/>
            <p:nvPr/>
          </p:nvSpPr>
          <p:spPr>
            <a:xfrm>
              <a:off x="2895603" y="4413856"/>
              <a:ext cx="344966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-2 </a:t>
              </a:r>
            </a:p>
            <a:p>
              <a:r>
                <a:rPr lang="en-US" sz="1200" dirty="0"/>
                <a:t>-2 </a:t>
              </a:r>
            </a:p>
            <a:p>
              <a:r>
                <a:rPr lang="en-US" sz="1200" dirty="0"/>
                <a:t>-2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B5E0878-A09C-BF49-AF9E-5649EA3E7985}"/>
                </a:ext>
              </a:extLst>
            </p:cNvPr>
            <p:cNvSpPr txBox="1"/>
            <p:nvPr/>
          </p:nvSpPr>
          <p:spPr>
            <a:xfrm>
              <a:off x="2349745" y="4176613"/>
              <a:ext cx="13360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Faces vs non-faces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5AF942A-BFD3-D84E-B905-86F475B6BB53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454969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E28EA31-6E87-3947-A27D-2BDEA913B21F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472687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5C6E8D5-12D0-5145-84C3-F8E5479463EA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490405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0765F54-5BCC-524B-8CA8-D50C25E26CAF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508123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DEF9BD6-CF24-FB4E-8C8F-342D92CAA92E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525841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6FF9A7C-F95B-F54D-959D-A77E3BD5E6C5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543559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4572B01-5BE0-314D-A780-D417091364BA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561277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D38EE1A4-FA88-2B4E-A619-902F2192A485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578995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E2EDEE4-45B0-8C46-AC57-D7196C5E23EB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596713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4D60F87-EF1C-AE4E-BB8C-199D4BFC85FF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6144322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C26D9C4F-F7B1-A44C-B9FC-5E43A65CE88B}"/>
              </a:ext>
            </a:extLst>
          </p:cNvPr>
          <p:cNvSpPr txBox="1"/>
          <p:nvPr/>
        </p:nvSpPr>
        <p:spPr>
          <a:xfrm>
            <a:off x="4730004" y="4415099"/>
            <a:ext cx="2984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0 </a:t>
            </a:r>
          </a:p>
          <a:p>
            <a:r>
              <a:rPr lang="en-US" sz="1200" dirty="0"/>
              <a:t>0 </a:t>
            </a:r>
          </a:p>
          <a:p>
            <a:r>
              <a:rPr lang="en-US" sz="1200" dirty="0"/>
              <a:t>0 </a:t>
            </a:r>
          </a:p>
          <a:p>
            <a:r>
              <a:rPr lang="en-US" sz="1200" dirty="0"/>
              <a:t>1</a:t>
            </a:r>
          </a:p>
          <a:p>
            <a:r>
              <a:rPr lang="en-US" sz="1200" dirty="0"/>
              <a:t>1</a:t>
            </a:r>
          </a:p>
          <a:p>
            <a:r>
              <a:rPr lang="en-US" sz="1200" dirty="0"/>
              <a:t>1</a:t>
            </a:r>
          </a:p>
          <a:p>
            <a:r>
              <a:rPr lang="en-US" sz="1200" dirty="0"/>
              <a:t>0</a:t>
            </a:r>
          </a:p>
          <a:p>
            <a:r>
              <a:rPr lang="en-US" sz="1200" dirty="0"/>
              <a:t>0</a:t>
            </a:r>
          </a:p>
          <a:p>
            <a:r>
              <a:rPr lang="en-US" sz="1200" dirty="0"/>
              <a:t>0</a:t>
            </a:r>
          </a:p>
          <a:p>
            <a:r>
              <a:rPr lang="en-US" sz="1200" dirty="0"/>
              <a:t>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FCF90BA-56E5-C24C-B274-CB9A84CE05CD}"/>
              </a:ext>
            </a:extLst>
          </p:cNvPr>
          <p:cNvSpPr txBox="1"/>
          <p:nvPr/>
        </p:nvSpPr>
        <p:spPr>
          <a:xfrm>
            <a:off x="4543703" y="4183631"/>
            <a:ext cx="84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Scrambled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5F6D2DC-57D6-F244-B7F8-2EF6EF1ACA35}"/>
              </a:ext>
            </a:extLst>
          </p:cNvPr>
          <p:cNvSpPr txBox="1"/>
          <p:nvPr/>
        </p:nvSpPr>
        <p:spPr>
          <a:xfrm>
            <a:off x="5636823" y="4421051"/>
            <a:ext cx="2984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0 </a:t>
            </a:r>
          </a:p>
          <a:p>
            <a:r>
              <a:rPr lang="en-US" sz="1200" dirty="0"/>
              <a:t>0 </a:t>
            </a:r>
          </a:p>
          <a:p>
            <a:r>
              <a:rPr lang="en-US" sz="1200" dirty="0"/>
              <a:t>0 </a:t>
            </a:r>
          </a:p>
          <a:p>
            <a:r>
              <a:rPr lang="en-US" sz="1200" dirty="0"/>
              <a:t>0</a:t>
            </a:r>
          </a:p>
          <a:p>
            <a:r>
              <a:rPr lang="en-US" sz="1200" dirty="0"/>
              <a:t>0</a:t>
            </a:r>
          </a:p>
          <a:p>
            <a:r>
              <a:rPr lang="en-US" sz="1200" dirty="0"/>
              <a:t>0</a:t>
            </a:r>
          </a:p>
          <a:p>
            <a:r>
              <a:rPr lang="en-US" sz="1200" dirty="0"/>
              <a:t>1</a:t>
            </a:r>
          </a:p>
          <a:p>
            <a:r>
              <a:rPr lang="en-US" sz="1200" dirty="0"/>
              <a:t>1</a:t>
            </a:r>
          </a:p>
          <a:p>
            <a:r>
              <a:rPr lang="en-US" sz="1200" dirty="0"/>
              <a:t>1</a:t>
            </a:r>
          </a:p>
          <a:p>
            <a:r>
              <a:rPr lang="en-US" sz="1200" dirty="0"/>
              <a:t>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0AAC2A4-CD1A-CC48-B3AF-D6EF73675061}"/>
              </a:ext>
            </a:extLst>
          </p:cNvPr>
          <p:cNvSpPr txBox="1"/>
          <p:nvPr/>
        </p:nvSpPr>
        <p:spPr>
          <a:xfrm>
            <a:off x="5411612" y="4183098"/>
            <a:ext cx="8363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Unfamiliar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7EB2033-0154-B841-B2F1-862C12134461}"/>
              </a:ext>
            </a:extLst>
          </p:cNvPr>
          <p:cNvSpPr/>
          <p:nvPr/>
        </p:nvSpPr>
        <p:spPr>
          <a:xfrm>
            <a:off x="2785113" y="6461175"/>
            <a:ext cx="4062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Note: array are transposed for readability</a:t>
            </a:r>
          </a:p>
        </p:txBody>
      </p:sp>
    </p:spTree>
    <p:extLst>
      <p:ext uri="{BB962C8B-B14F-4D97-AF65-F5344CB8AC3E}">
        <p14:creationId xmlns:p14="http://schemas.microsoft.com/office/powerpoint/2010/main" val="193693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/>
      <p:bldP spid="31" grpId="0"/>
      <p:bldP spid="32" grpId="0"/>
      <p:bldP spid="33" grpId="0"/>
      <p:bldP spid="47" grpId="0"/>
      <p:bldP spid="48" grpId="0"/>
      <p:bldP spid="49" grpId="0"/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E3DC8-B8D5-C768-F417-A9034254F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D1583911-B689-9EEE-0465-AF5EDCB45121}"/>
              </a:ext>
            </a:extLst>
          </p:cNvPr>
          <p:cNvSpPr txBox="1"/>
          <p:nvPr/>
        </p:nvSpPr>
        <p:spPr>
          <a:xfrm>
            <a:off x="2567478" y="92073"/>
            <a:ext cx="71615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Grouping betas and differences between conditions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4CFCCD-65EA-1169-2781-3038EBD45B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059" y="772008"/>
            <a:ext cx="4315117" cy="318483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DFDF8056-D7B7-E8F7-1050-C724D9743417}"/>
              </a:ext>
            </a:extLst>
          </p:cNvPr>
          <p:cNvSpPr/>
          <p:nvPr/>
        </p:nvSpPr>
        <p:spPr>
          <a:xfrm>
            <a:off x="2895603" y="1583474"/>
            <a:ext cx="1286105" cy="20365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058293E-570A-9A71-D11E-FAB79391F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07" y="4144334"/>
            <a:ext cx="1748459" cy="25575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95A21BE-1F1C-897A-A9E1-3CE9574D13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524" y="978011"/>
            <a:ext cx="5095178" cy="2912664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77516FE3-C8EE-4263-DFFA-D9863F6EA9B9}"/>
              </a:ext>
            </a:extLst>
          </p:cNvPr>
          <p:cNvGrpSpPr/>
          <p:nvPr/>
        </p:nvGrpSpPr>
        <p:grpSpPr>
          <a:xfrm>
            <a:off x="3833961" y="4182670"/>
            <a:ext cx="671081" cy="2176945"/>
            <a:chOff x="3833961" y="4182670"/>
            <a:chExt cx="671081" cy="217694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B51FBC4-F7A9-021B-7316-ED951FC95B36}"/>
                </a:ext>
              </a:extLst>
            </p:cNvPr>
            <p:cNvSpPr txBox="1"/>
            <p:nvPr/>
          </p:nvSpPr>
          <p:spPr>
            <a:xfrm>
              <a:off x="3994322" y="4420623"/>
              <a:ext cx="29848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0</a:t>
              </a:r>
            </a:p>
            <a:p>
              <a:r>
                <a:rPr lang="en-US" sz="1200" dirty="0"/>
                <a:t>0</a:t>
              </a:r>
            </a:p>
            <a:p>
              <a:r>
                <a:rPr lang="en-US" sz="1200" dirty="0"/>
                <a:t>0</a:t>
              </a:r>
            </a:p>
            <a:p>
              <a:r>
                <a:rPr lang="en-US" sz="1200" dirty="0"/>
                <a:t>0</a:t>
              </a:r>
            </a:p>
            <a:p>
              <a:r>
                <a:rPr lang="en-US" sz="1200" dirty="0"/>
                <a:t>0</a:t>
              </a:r>
            </a:p>
            <a:p>
              <a:r>
                <a:rPr lang="en-US" sz="1200" dirty="0"/>
                <a:t>0</a:t>
              </a:r>
            </a:p>
            <a:p>
              <a:r>
                <a:rPr lang="en-US" sz="1200" dirty="0"/>
                <a:t>0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FCC7DCE-4023-C3B3-A632-82250D5E30AA}"/>
                </a:ext>
              </a:extLst>
            </p:cNvPr>
            <p:cNvSpPr txBox="1"/>
            <p:nvPr/>
          </p:nvSpPr>
          <p:spPr>
            <a:xfrm>
              <a:off x="3833961" y="4182670"/>
              <a:ext cx="6710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Famous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AF1AA6D0-B62B-D18F-20DF-B30E0257B8E9}"/>
              </a:ext>
            </a:extLst>
          </p:cNvPr>
          <p:cNvSpPr txBox="1"/>
          <p:nvPr/>
        </p:nvSpPr>
        <p:spPr>
          <a:xfrm>
            <a:off x="6101991" y="6346507"/>
            <a:ext cx="2578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ANOVA (famous/</a:t>
            </a:r>
            <a:r>
              <a:rPr lang="en-US" sz="1200" dirty="0" err="1"/>
              <a:t>scambled</a:t>
            </a:r>
            <a:r>
              <a:rPr lang="en-US" sz="1200" dirty="0"/>
              <a:t>/unfamiliar)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49E3651-C109-532A-E562-FD89C3B09C1F}"/>
              </a:ext>
            </a:extLst>
          </p:cNvPr>
          <p:cNvSpPr txBox="1"/>
          <p:nvPr/>
        </p:nvSpPr>
        <p:spPr>
          <a:xfrm>
            <a:off x="7022403" y="4426262"/>
            <a:ext cx="73770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1    0    0 </a:t>
            </a:r>
          </a:p>
          <a:p>
            <a:r>
              <a:rPr lang="en-US" sz="1200" dirty="0"/>
              <a:t>1    0    0</a:t>
            </a:r>
          </a:p>
          <a:p>
            <a:r>
              <a:rPr lang="en-US" sz="1200" dirty="0"/>
              <a:t>1    0    0</a:t>
            </a:r>
          </a:p>
          <a:p>
            <a:r>
              <a:rPr lang="en-US" sz="1200" dirty="0"/>
              <a:t>0    1    0</a:t>
            </a:r>
          </a:p>
          <a:p>
            <a:r>
              <a:rPr lang="en-US" sz="1200" dirty="0"/>
              <a:t>0    1    0</a:t>
            </a:r>
          </a:p>
          <a:p>
            <a:r>
              <a:rPr lang="en-US" sz="1200" dirty="0"/>
              <a:t>0    1    0</a:t>
            </a:r>
          </a:p>
          <a:p>
            <a:r>
              <a:rPr lang="en-US" sz="1200" dirty="0"/>
              <a:t>0    0    1</a:t>
            </a:r>
          </a:p>
          <a:p>
            <a:r>
              <a:rPr lang="en-US" sz="1200" dirty="0"/>
              <a:t>0    0    1</a:t>
            </a:r>
          </a:p>
          <a:p>
            <a:r>
              <a:rPr lang="en-US" sz="1200" dirty="0"/>
              <a:t>0    0    1</a:t>
            </a:r>
          </a:p>
          <a:p>
            <a:r>
              <a:rPr lang="en-US" sz="1200" dirty="0"/>
              <a:t>0    0    0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3935743-C265-FFA0-455B-633CCC6EBB79}"/>
              </a:ext>
            </a:extLst>
          </p:cNvPr>
          <p:cNvSpPr txBox="1"/>
          <p:nvPr/>
        </p:nvSpPr>
        <p:spPr>
          <a:xfrm>
            <a:off x="9278425" y="6345374"/>
            <a:ext cx="16966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ANOVA (new/early/late)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AE76FDC-F95F-7C55-9FF9-71F39D22C316}"/>
              </a:ext>
            </a:extLst>
          </p:cNvPr>
          <p:cNvSpPr txBox="1"/>
          <p:nvPr/>
        </p:nvSpPr>
        <p:spPr>
          <a:xfrm>
            <a:off x="9737275" y="4452484"/>
            <a:ext cx="73770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1    0    0 </a:t>
            </a:r>
          </a:p>
          <a:p>
            <a:r>
              <a:rPr lang="en-US" sz="1200" dirty="0"/>
              <a:t>0    1    0</a:t>
            </a:r>
          </a:p>
          <a:p>
            <a:r>
              <a:rPr lang="en-US" sz="1200" dirty="0"/>
              <a:t>0    0    1</a:t>
            </a:r>
          </a:p>
          <a:p>
            <a:r>
              <a:rPr lang="en-US" sz="1200" dirty="0"/>
              <a:t>1    0    0</a:t>
            </a:r>
          </a:p>
          <a:p>
            <a:r>
              <a:rPr lang="en-US" sz="1200" dirty="0"/>
              <a:t>0    1    0</a:t>
            </a:r>
          </a:p>
          <a:p>
            <a:r>
              <a:rPr lang="en-US" sz="1200" dirty="0"/>
              <a:t>0    0    1</a:t>
            </a:r>
          </a:p>
          <a:p>
            <a:r>
              <a:rPr lang="en-US" sz="1200" dirty="0"/>
              <a:t>1    0    0</a:t>
            </a:r>
          </a:p>
          <a:p>
            <a:r>
              <a:rPr lang="en-US" sz="1200" dirty="0"/>
              <a:t>0    1    0</a:t>
            </a:r>
          </a:p>
          <a:p>
            <a:r>
              <a:rPr lang="en-US" sz="1200" dirty="0"/>
              <a:t>0    0    1</a:t>
            </a:r>
          </a:p>
          <a:p>
            <a:r>
              <a:rPr lang="en-US" sz="1200" dirty="0"/>
              <a:t>0    0    0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1E3E5C4-769F-99BE-D78F-E0F4F3A18C94}"/>
              </a:ext>
            </a:extLst>
          </p:cNvPr>
          <p:cNvGrpSpPr/>
          <p:nvPr/>
        </p:nvGrpSpPr>
        <p:grpSpPr>
          <a:xfrm>
            <a:off x="2096429" y="4176613"/>
            <a:ext cx="1589387" cy="2176235"/>
            <a:chOff x="2096429" y="4176613"/>
            <a:chExt cx="1589387" cy="217623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C5CC420-9A88-B87A-8F6E-DBB85D11E0E0}"/>
                </a:ext>
              </a:extLst>
            </p:cNvPr>
            <p:cNvSpPr txBox="1"/>
            <p:nvPr/>
          </p:nvSpPr>
          <p:spPr>
            <a:xfrm>
              <a:off x="2895603" y="4413856"/>
              <a:ext cx="344966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-2 </a:t>
              </a:r>
            </a:p>
            <a:p>
              <a:r>
                <a:rPr lang="en-US" sz="1200" dirty="0"/>
                <a:t>-2 </a:t>
              </a:r>
            </a:p>
            <a:p>
              <a:r>
                <a:rPr lang="en-US" sz="1200" dirty="0"/>
                <a:t>-2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1 </a:t>
              </a:r>
            </a:p>
            <a:p>
              <a:r>
                <a:rPr lang="en-US" sz="1200" dirty="0"/>
                <a:t>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210C9CE-1C06-D502-2249-AA6AC4730359}"/>
                </a:ext>
              </a:extLst>
            </p:cNvPr>
            <p:cNvSpPr txBox="1"/>
            <p:nvPr/>
          </p:nvSpPr>
          <p:spPr>
            <a:xfrm>
              <a:off x="2349745" y="4176613"/>
              <a:ext cx="13360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Faces vs non-faces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8A68F7B-563D-87AD-29B2-FDBCCB526A48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454969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393E1E9-2586-0780-DD00-AB905A868AB9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472687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D0CE530B-6789-CE8F-277E-1846F8A13D1C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490405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DC1E59E-DA9C-559D-7B47-AEFAA7AB42F6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508123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5A56F40-D6D7-F2A1-DEC5-2E6335DC55BE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525841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63A8FFA-FAA1-BE14-7C93-4154D8944F56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543559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63CA13B-9A43-8308-3E45-C23E085F6DF9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561277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7EF6D27-9D34-BAB6-C6D9-60358ADC92F6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578995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E77BBF8-4F23-C6B3-1DB7-39162EB628C9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5967138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7B33806-5736-48C0-AC04-C4BC51D2F781}"/>
                </a:ext>
              </a:extLst>
            </p:cNvPr>
            <p:cNvCxnSpPr>
              <a:cxnSpLocks/>
            </p:cNvCxnSpPr>
            <p:nvPr/>
          </p:nvCxnSpPr>
          <p:spPr>
            <a:xfrm>
              <a:off x="2096429" y="6144322"/>
              <a:ext cx="79917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4121676F-DAEB-A2DD-F964-362383172D59}"/>
              </a:ext>
            </a:extLst>
          </p:cNvPr>
          <p:cNvSpPr txBox="1"/>
          <p:nvPr/>
        </p:nvSpPr>
        <p:spPr>
          <a:xfrm>
            <a:off x="4730004" y="4415099"/>
            <a:ext cx="2984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0 </a:t>
            </a:r>
          </a:p>
          <a:p>
            <a:r>
              <a:rPr lang="en-US" sz="1200" dirty="0"/>
              <a:t>0 </a:t>
            </a:r>
          </a:p>
          <a:p>
            <a:r>
              <a:rPr lang="en-US" sz="1200" dirty="0"/>
              <a:t>0 </a:t>
            </a:r>
          </a:p>
          <a:p>
            <a:r>
              <a:rPr lang="en-US" sz="1200" dirty="0"/>
              <a:t>1</a:t>
            </a:r>
          </a:p>
          <a:p>
            <a:r>
              <a:rPr lang="en-US" sz="1200" dirty="0"/>
              <a:t>1</a:t>
            </a:r>
          </a:p>
          <a:p>
            <a:r>
              <a:rPr lang="en-US" sz="1200" dirty="0"/>
              <a:t>1</a:t>
            </a:r>
          </a:p>
          <a:p>
            <a:r>
              <a:rPr lang="en-US" sz="1200" dirty="0"/>
              <a:t>0</a:t>
            </a:r>
          </a:p>
          <a:p>
            <a:r>
              <a:rPr lang="en-US" sz="1200" dirty="0"/>
              <a:t>0</a:t>
            </a:r>
          </a:p>
          <a:p>
            <a:r>
              <a:rPr lang="en-US" sz="1200" dirty="0"/>
              <a:t>0</a:t>
            </a:r>
          </a:p>
          <a:p>
            <a:r>
              <a:rPr lang="en-US" sz="1200" dirty="0"/>
              <a:t>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EC4615E-AF66-D5AB-C309-F924C3B04DC0}"/>
              </a:ext>
            </a:extLst>
          </p:cNvPr>
          <p:cNvSpPr txBox="1"/>
          <p:nvPr/>
        </p:nvSpPr>
        <p:spPr>
          <a:xfrm>
            <a:off x="4543703" y="4183631"/>
            <a:ext cx="84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Scrambled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D975DCA-1F16-CDBE-9E18-1AF171CF2D1C}"/>
              </a:ext>
            </a:extLst>
          </p:cNvPr>
          <p:cNvSpPr txBox="1"/>
          <p:nvPr/>
        </p:nvSpPr>
        <p:spPr>
          <a:xfrm>
            <a:off x="5636823" y="4421051"/>
            <a:ext cx="2984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0 </a:t>
            </a:r>
          </a:p>
          <a:p>
            <a:r>
              <a:rPr lang="en-US" sz="1200" dirty="0"/>
              <a:t>0 </a:t>
            </a:r>
          </a:p>
          <a:p>
            <a:r>
              <a:rPr lang="en-US" sz="1200" dirty="0"/>
              <a:t>0 </a:t>
            </a:r>
          </a:p>
          <a:p>
            <a:r>
              <a:rPr lang="en-US" sz="1200" dirty="0"/>
              <a:t>0</a:t>
            </a:r>
          </a:p>
          <a:p>
            <a:r>
              <a:rPr lang="en-US" sz="1200" dirty="0"/>
              <a:t>0</a:t>
            </a:r>
          </a:p>
          <a:p>
            <a:r>
              <a:rPr lang="en-US" sz="1200" dirty="0"/>
              <a:t>0</a:t>
            </a:r>
          </a:p>
          <a:p>
            <a:r>
              <a:rPr lang="en-US" sz="1200" dirty="0"/>
              <a:t>1</a:t>
            </a:r>
          </a:p>
          <a:p>
            <a:r>
              <a:rPr lang="en-US" sz="1200" dirty="0"/>
              <a:t>1</a:t>
            </a:r>
          </a:p>
          <a:p>
            <a:r>
              <a:rPr lang="en-US" sz="1200" dirty="0"/>
              <a:t>1</a:t>
            </a:r>
          </a:p>
          <a:p>
            <a:r>
              <a:rPr lang="en-US" sz="1200" dirty="0"/>
              <a:t>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35EB063-6DD4-5895-844B-740033BB7181}"/>
              </a:ext>
            </a:extLst>
          </p:cNvPr>
          <p:cNvSpPr txBox="1"/>
          <p:nvPr/>
        </p:nvSpPr>
        <p:spPr>
          <a:xfrm>
            <a:off x="5411612" y="4183098"/>
            <a:ext cx="8363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Unfamiliar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F533FF4-C394-CD30-69F2-EE179331F16A}"/>
              </a:ext>
            </a:extLst>
          </p:cNvPr>
          <p:cNvSpPr/>
          <p:nvPr/>
        </p:nvSpPr>
        <p:spPr>
          <a:xfrm>
            <a:off x="2785113" y="6461175"/>
            <a:ext cx="4062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Note: array are transposed for readability</a:t>
            </a:r>
          </a:p>
        </p:txBody>
      </p:sp>
      <p:pic>
        <p:nvPicPr>
          <p:cNvPr id="3" name="Picture 2" descr="Screens screenshot of a computer&#10;&#10;AI-generated content may be incorrect.">
            <a:extLst>
              <a:ext uri="{FF2B5EF4-FFF2-40B4-BE49-F238E27FC236}">
                <a16:creationId xmlns:a16="http://schemas.microsoft.com/office/drawing/2014/main" id="{B5F30601-0CE5-E63F-874B-75909C4696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4084" y="1410641"/>
            <a:ext cx="3210893" cy="25462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9B3A81-ABBB-A2D6-5FF1-D0EFEE348BBE}"/>
              </a:ext>
            </a:extLst>
          </p:cNvPr>
          <p:cNvSpPr txBox="1"/>
          <p:nvPr/>
        </p:nvSpPr>
        <p:spPr>
          <a:xfrm>
            <a:off x="7022403" y="825866"/>
            <a:ext cx="3882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Contrast were automatically created when we combined variables</a:t>
            </a:r>
          </a:p>
        </p:txBody>
      </p:sp>
    </p:spTree>
    <p:extLst>
      <p:ext uri="{BB962C8B-B14F-4D97-AF65-F5344CB8AC3E}">
        <p14:creationId xmlns:p14="http://schemas.microsoft.com/office/powerpoint/2010/main" val="207713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/>
      <p:bldP spid="31" grpId="0"/>
      <p:bldP spid="32" grpId="0"/>
      <p:bldP spid="33" grpId="0"/>
      <p:bldP spid="47" grpId="0"/>
      <p:bldP spid="48" grpId="0"/>
      <p:bldP spid="49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D56354-2B44-6340-A6FA-557D6C3A5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702" y="943666"/>
            <a:ext cx="10325100" cy="57658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B7112AC-0B91-1D4F-9EB2-B0C88F1D4487}"/>
              </a:ext>
            </a:extLst>
          </p:cNvPr>
          <p:cNvSpPr/>
          <p:nvPr/>
        </p:nvSpPr>
        <p:spPr>
          <a:xfrm>
            <a:off x="4007853" y="249342"/>
            <a:ext cx="4969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ANOVA (famous/</a:t>
            </a:r>
            <a:r>
              <a:rPr lang="en-US" sz="2400" dirty="0" err="1"/>
              <a:t>scambled</a:t>
            </a:r>
            <a:r>
              <a:rPr lang="en-US" sz="2400" dirty="0"/>
              <a:t>/unfamiliar)</a:t>
            </a:r>
          </a:p>
        </p:txBody>
      </p:sp>
      <p:pic>
        <p:nvPicPr>
          <p:cNvPr id="3" name="Picture 2" descr="A circle with a heart in the center&#10;&#10;AI-generated content may be incorrect.">
            <a:extLst>
              <a:ext uri="{FF2B5EF4-FFF2-40B4-BE49-F238E27FC236}">
                <a16:creationId xmlns:a16="http://schemas.microsoft.com/office/drawing/2014/main" id="{88C60227-33EB-5C76-3B4F-0828B3088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4450" y="3562598"/>
            <a:ext cx="1343394" cy="129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6397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3ACC8-DD52-5FE8-56DD-106917A1E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4A56BB-6C22-984D-A6C0-B297C1A95011}"/>
              </a:ext>
            </a:extLst>
          </p:cNvPr>
          <p:cNvSpPr txBox="1"/>
          <p:nvPr/>
        </p:nvSpPr>
        <p:spPr>
          <a:xfrm>
            <a:off x="1073663" y="354351"/>
            <a:ext cx="15183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/>
              <a:t>Exercise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FF837C-3D59-8431-6946-D288D9958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5964" y="846794"/>
            <a:ext cx="9520072" cy="395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Install LIMO plugin</a:t>
            </a: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Reload “</a:t>
            </a:r>
            <a:r>
              <a:rPr lang="en-US" altLang="ja-JP" dirty="0">
                <a:ea typeface="ＭＳ Ｐゴシック" panose="020B0600070205080204" pitchFamily="34" charset="-128"/>
              </a:rPr>
              <a:t>ds002718processed/</a:t>
            </a:r>
            <a:r>
              <a:rPr lang="en-US" altLang="ja-JP" dirty="0" err="1">
                <a:ea typeface="ＭＳ Ｐゴシック" panose="020B0600070205080204" pitchFamily="34" charset="-128"/>
              </a:rPr>
              <a:t>Face_detection.study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file</a:t>
            </a: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NOT NEEDED HERE -- Edit STUDY and create design (menu item </a:t>
            </a:r>
            <a:r>
              <a:rPr lang="en-US" altLang="en-US" i="1" dirty="0">
                <a:ea typeface="ＭＳ Ｐゴシック" panose="020B0600070205080204" pitchFamily="34" charset="-128"/>
              </a:rPr>
              <a:t>STUDY &gt; Select/Edit STUDY design(s)</a:t>
            </a:r>
            <a:r>
              <a:rPr lang="en-US" altLang="en-US" dirty="0">
                <a:ea typeface="ＭＳ Ｐゴシック" panose="020B0600070205080204" pitchFamily="34" charset="-128"/>
              </a:rPr>
              <a:t>) </a:t>
            </a: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NOT NEEDED HERE -- Recompute ERP (remove labeled ICA comp.) (menu item </a:t>
            </a:r>
            <a:r>
              <a:rPr lang="en-US" altLang="en-US" i="1" dirty="0">
                <a:ea typeface="ＭＳ Ｐゴシック" panose="020B0600070205080204" pitchFamily="34" charset="-128"/>
              </a:rPr>
              <a:t>STUDY &gt; Precompute channel measures</a:t>
            </a:r>
            <a:r>
              <a:rPr lang="en-US" altLang="en-US" dirty="0">
                <a:ea typeface="ＭＳ Ｐゴシック" panose="020B0600070205080204" pitchFamily="34" charset="-128"/>
              </a:rPr>
              <a:t>) </a:t>
            </a: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Compute LIMO for all subjects (Menu </a:t>
            </a:r>
            <a:r>
              <a:rPr lang="en-US" altLang="en-US" i="1" dirty="0">
                <a:ea typeface="ＭＳ Ｐゴシック" panose="020B0600070205080204" pitchFamily="34" charset="-128"/>
              </a:rPr>
              <a:t>STUDY &gt; Linear Modeling of EEG data &gt; Estimate Model Parameters (channel)</a:t>
            </a:r>
            <a:r>
              <a:rPr lang="en-US" altLang="en-US" dirty="0">
                <a:ea typeface="ＭＳ Ｐゴシック" panose="020B0600070205080204" pitchFamily="34" charset="-128"/>
              </a:rPr>
              <a:t>) </a:t>
            </a: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r>
              <a:rPr lang="en-US" altLang="en-US" dirty="0">
                <a:ea typeface="ＭＳ Ｐゴシック" panose="020B0600070205080204" pitchFamily="34" charset="-128"/>
              </a:rPr>
              <a:t>Compute and plot group level measures  (Menu </a:t>
            </a:r>
            <a:r>
              <a:rPr lang="en-US" altLang="en-US" i="1" dirty="0">
                <a:ea typeface="ＭＳ Ｐゴシック" panose="020B0600070205080204" pitchFamily="34" charset="-128"/>
              </a:rPr>
              <a:t>STUDY &gt; Linear Modeling of EEG data &gt; 2</a:t>
            </a:r>
            <a:r>
              <a:rPr lang="en-US" altLang="en-US" i="1" baseline="30000" dirty="0">
                <a:ea typeface="ＭＳ Ｐゴシック" panose="020B0600070205080204" pitchFamily="34" charset="-128"/>
              </a:rPr>
              <a:t>nd</a:t>
            </a:r>
            <a:r>
              <a:rPr lang="en-US" altLang="en-US" i="1" dirty="0">
                <a:ea typeface="ＭＳ Ｐゴシック" panose="020B0600070205080204" pitchFamily="34" charset="-128"/>
              </a:rPr>
              <a:t> Level analysis</a:t>
            </a:r>
            <a:r>
              <a:rPr lang="en-US" altLang="en-US" dirty="0">
                <a:ea typeface="ＭＳ Ｐゴシック" panose="020B0600070205080204" pitchFamily="34" charset="-128"/>
              </a:rPr>
              <a:t>) </a:t>
            </a:r>
          </a:p>
          <a:p>
            <a:pPr marL="0" indent="0">
              <a:lnSpc>
                <a:spcPct val="80000"/>
              </a:lnSpc>
              <a:spcAft>
                <a:spcPts val="1800"/>
              </a:spcAft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spcAft>
                <a:spcPts val="1800"/>
              </a:spcAft>
              <a:buFontTx/>
              <a:buAutoNum type="arabicPeriod"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    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348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2234547" y="264465"/>
            <a:ext cx="86868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Linear Modeling of EEG data: level 1</a:t>
            </a:r>
          </a:p>
        </p:txBody>
      </p:sp>
      <p:pic>
        <p:nvPicPr>
          <p:cNvPr id="44034" name="Picture 3" descr="Screen Shot 2013-11-17 at 8.22.15 AM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D93FF"/>
              </a:clrFrom>
              <a:clrTo>
                <a:srgbClr val="FD93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6" t="24235" r="38080" b="17539"/>
          <a:stretch/>
        </p:blipFill>
        <p:spPr bwMode="auto">
          <a:xfrm>
            <a:off x="4632761" y="1545942"/>
            <a:ext cx="1606163" cy="309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49494FB-9DC9-6C43-AB9C-7EE9041193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023"/>
          <a:stretch/>
        </p:blipFill>
        <p:spPr>
          <a:xfrm>
            <a:off x="1207250" y="1248140"/>
            <a:ext cx="2375939" cy="43307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437CFF3-3422-F84E-BFAD-6AD958E19BA5}"/>
              </a:ext>
            </a:extLst>
          </p:cNvPr>
          <p:cNvCxnSpPr/>
          <p:nvPr/>
        </p:nvCxnSpPr>
        <p:spPr>
          <a:xfrm>
            <a:off x="3583189" y="1711193"/>
            <a:ext cx="1049572" cy="6042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30B5EE6-0F49-C840-9B92-CE94303EEEB7}"/>
              </a:ext>
            </a:extLst>
          </p:cNvPr>
          <p:cNvCxnSpPr/>
          <p:nvPr/>
        </p:nvCxnSpPr>
        <p:spPr>
          <a:xfrm>
            <a:off x="3583189" y="2100807"/>
            <a:ext cx="1049572" cy="3975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C36E38-C7A4-554D-AFE9-39ED6C22D0EA}"/>
              </a:ext>
            </a:extLst>
          </p:cNvPr>
          <p:cNvCxnSpPr/>
          <p:nvPr/>
        </p:nvCxnSpPr>
        <p:spPr>
          <a:xfrm>
            <a:off x="3583189" y="2447130"/>
            <a:ext cx="1049572" cy="2182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950F1F5-1580-BD4C-82C9-DE0AE3546B82}"/>
              </a:ext>
            </a:extLst>
          </p:cNvPr>
          <p:cNvCxnSpPr>
            <a:cxnSpLocks/>
          </p:cNvCxnSpPr>
          <p:nvPr/>
        </p:nvCxnSpPr>
        <p:spPr>
          <a:xfrm>
            <a:off x="3583189" y="2778545"/>
            <a:ext cx="1049572" cy="184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4C52C06-91AD-AA48-90C0-B9814509A3FF}"/>
              </a:ext>
            </a:extLst>
          </p:cNvPr>
          <p:cNvCxnSpPr>
            <a:cxnSpLocks/>
          </p:cNvCxnSpPr>
          <p:nvPr/>
        </p:nvCxnSpPr>
        <p:spPr>
          <a:xfrm flipV="1">
            <a:off x="3583189" y="2927812"/>
            <a:ext cx="1049572" cy="1895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3E3B5CC-00CC-7A47-BC78-5AB5771CAFD0}"/>
              </a:ext>
            </a:extLst>
          </p:cNvPr>
          <p:cNvCxnSpPr>
            <a:cxnSpLocks/>
          </p:cNvCxnSpPr>
          <p:nvPr/>
        </p:nvCxnSpPr>
        <p:spPr>
          <a:xfrm flipV="1">
            <a:off x="3583189" y="3117318"/>
            <a:ext cx="1049572" cy="384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EE78EF8-1096-6C41-940C-80BA43B1165E}"/>
              </a:ext>
            </a:extLst>
          </p:cNvPr>
          <p:cNvCxnSpPr>
            <a:cxnSpLocks/>
          </p:cNvCxnSpPr>
          <p:nvPr/>
        </p:nvCxnSpPr>
        <p:spPr>
          <a:xfrm flipV="1">
            <a:off x="3583189" y="3306824"/>
            <a:ext cx="1049572" cy="5961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27F655C-58AC-124B-B9C1-0661A5B11D76}"/>
              </a:ext>
            </a:extLst>
          </p:cNvPr>
          <p:cNvCxnSpPr>
            <a:cxnSpLocks/>
          </p:cNvCxnSpPr>
          <p:nvPr/>
        </p:nvCxnSpPr>
        <p:spPr>
          <a:xfrm flipV="1">
            <a:off x="3583189" y="3413490"/>
            <a:ext cx="1049572" cy="809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4A45FCD-B0ED-E747-91F2-B2F7B24AA5AE}"/>
              </a:ext>
            </a:extLst>
          </p:cNvPr>
          <p:cNvCxnSpPr>
            <a:cxnSpLocks/>
          </p:cNvCxnSpPr>
          <p:nvPr/>
        </p:nvCxnSpPr>
        <p:spPr>
          <a:xfrm flipV="1">
            <a:off x="3583189" y="3546758"/>
            <a:ext cx="1049572" cy="996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B3A7D52-EC02-A94E-B85A-2DB4DD0DE4D1}"/>
              </a:ext>
            </a:extLst>
          </p:cNvPr>
          <p:cNvCxnSpPr>
            <a:cxnSpLocks/>
          </p:cNvCxnSpPr>
          <p:nvPr/>
        </p:nvCxnSpPr>
        <p:spPr>
          <a:xfrm flipV="1">
            <a:off x="3583189" y="3691288"/>
            <a:ext cx="1049572" cy="12485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8306107-1C53-D248-9ED6-BF153C5C522F}"/>
              </a:ext>
            </a:extLst>
          </p:cNvPr>
          <p:cNvSpPr/>
          <p:nvPr/>
        </p:nvSpPr>
        <p:spPr>
          <a:xfrm>
            <a:off x="5419940" y="2217868"/>
            <a:ext cx="396000" cy="18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FF920AF-6542-5E41-8985-2F91F46845D9}"/>
              </a:ext>
            </a:extLst>
          </p:cNvPr>
          <p:cNvSpPr/>
          <p:nvPr/>
        </p:nvSpPr>
        <p:spPr>
          <a:xfrm>
            <a:off x="5419940" y="2380260"/>
            <a:ext cx="396000" cy="18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F3BB37-10CD-AF45-A2F8-E15E1CDFA9A8}"/>
              </a:ext>
            </a:extLst>
          </p:cNvPr>
          <p:cNvSpPr/>
          <p:nvPr/>
        </p:nvSpPr>
        <p:spPr>
          <a:xfrm>
            <a:off x="5419940" y="2542652"/>
            <a:ext cx="396000" cy="18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4B931A-B0F8-E449-B176-ACF063BC00D0}"/>
              </a:ext>
            </a:extLst>
          </p:cNvPr>
          <p:cNvSpPr/>
          <p:nvPr/>
        </p:nvSpPr>
        <p:spPr>
          <a:xfrm>
            <a:off x="5419940" y="2705044"/>
            <a:ext cx="396000" cy="18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F38620A-568F-F84F-A9C6-7C9367E03AAD}"/>
              </a:ext>
            </a:extLst>
          </p:cNvPr>
          <p:cNvSpPr/>
          <p:nvPr/>
        </p:nvSpPr>
        <p:spPr>
          <a:xfrm>
            <a:off x="5419940" y="2867436"/>
            <a:ext cx="396000" cy="18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774644F-8807-4C40-BAA8-712E1EEF0DC8}"/>
              </a:ext>
            </a:extLst>
          </p:cNvPr>
          <p:cNvSpPr/>
          <p:nvPr/>
        </p:nvSpPr>
        <p:spPr>
          <a:xfrm>
            <a:off x="5419940" y="3029828"/>
            <a:ext cx="396000" cy="18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D4CC471-80E6-6143-9BDF-754FDF8798B2}"/>
              </a:ext>
            </a:extLst>
          </p:cNvPr>
          <p:cNvSpPr/>
          <p:nvPr/>
        </p:nvSpPr>
        <p:spPr>
          <a:xfrm>
            <a:off x="5419940" y="3192220"/>
            <a:ext cx="396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25ECD34-52C7-724A-AB46-B652772D28C5}"/>
              </a:ext>
            </a:extLst>
          </p:cNvPr>
          <p:cNvSpPr/>
          <p:nvPr/>
        </p:nvSpPr>
        <p:spPr>
          <a:xfrm>
            <a:off x="5419940" y="3354612"/>
            <a:ext cx="396000" cy="18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037D0E6-2A49-2A41-977F-53FD7F903F0F}"/>
              </a:ext>
            </a:extLst>
          </p:cNvPr>
          <p:cNvSpPr/>
          <p:nvPr/>
        </p:nvSpPr>
        <p:spPr>
          <a:xfrm>
            <a:off x="5419940" y="3517004"/>
            <a:ext cx="396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96C03A0-4DD6-834C-AD62-EC4714B8BED0}"/>
              </a:ext>
            </a:extLst>
          </p:cNvPr>
          <p:cNvSpPr/>
          <p:nvPr/>
        </p:nvSpPr>
        <p:spPr>
          <a:xfrm>
            <a:off x="5419940" y="3679394"/>
            <a:ext cx="396000" cy="18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49A844E-5629-5445-9791-3D8C538386AD}"/>
              </a:ext>
            </a:extLst>
          </p:cNvPr>
          <p:cNvSpPr/>
          <p:nvPr/>
        </p:nvSpPr>
        <p:spPr>
          <a:xfrm>
            <a:off x="1555607" y="1545942"/>
            <a:ext cx="95415" cy="3600215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92260A3-E89B-484D-AF2D-55C05190DA67}"/>
              </a:ext>
            </a:extLst>
          </p:cNvPr>
          <p:cNvSpPr/>
          <p:nvPr/>
        </p:nvSpPr>
        <p:spPr>
          <a:xfrm>
            <a:off x="1719393" y="886885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Electrode 1</a:t>
            </a:r>
            <a:endParaRPr lang="en-US" dirty="0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BD97E05D-6416-A042-92AB-393B95022530}"/>
              </a:ext>
            </a:extLst>
          </p:cNvPr>
          <p:cNvSpPr txBox="1">
            <a:spLocks/>
          </p:cNvSpPr>
          <p:nvPr/>
        </p:nvSpPr>
        <p:spPr bwMode="auto">
          <a:xfrm>
            <a:off x="459319" y="5884792"/>
            <a:ext cx="11345993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latin typeface="Arial" charset="0"/>
                <a:ea typeface="ＭＳ Ｐゴシック" charset="0"/>
                <a:cs typeface="ＭＳ Ｐゴシック" charset="0"/>
              </a:rPr>
              <a:t>GLM: </a:t>
            </a:r>
            <a:r>
              <a:rPr lang="en-US" sz="1800" dirty="0">
                <a:latin typeface="Arial" charset="0"/>
                <a:ea typeface="ＭＳ Ｐゴシック" charset="0"/>
                <a:cs typeface="ＭＳ Ｐゴシック" charset="0"/>
              </a:rPr>
              <a:t>ordinary least square (OLS) versus weighted least square (WLS)</a:t>
            </a:r>
          </a:p>
          <a:p>
            <a:endParaRPr lang="en-US" sz="9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r>
              <a:rPr lang="en-US" sz="1800" b="1" dirty="0">
                <a:latin typeface="Arial" charset="0"/>
                <a:ea typeface="ＭＳ Ｐゴシック" charset="0"/>
                <a:cs typeface="ＭＳ Ｐゴシック" charset="0"/>
              </a:rPr>
              <a:t>Significance: </a:t>
            </a:r>
            <a:r>
              <a:rPr lang="en-US" sz="1800" dirty="0">
                <a:latin typeface="Arial" charset="0"/>
                <a:ea typeface="ＭＳ Ｐゴシック" charset="0"/>
                <a:cs typeface="ＭＳ Ｐゴシック" charset="0"/>
              </a:rPr>
              <a:t>bootstrap trials to get confidence interval of beta parameters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5B7C96F-03DA-6C49-8DDB-88930BDA6A77}"/>
              </a:ext>
            </a:extLst>
          </p:cNvPr>
          <p:cNvGrpSpPr/>
          <p:nvPr/>
        </p:nvGrpSpPr>
        <p:grpSpPr>
          <a:xfrm>
            <a:off x="4809210" y="3306824"/>
            <a:ext cx="5735781" cy="2308730"/>
            <a:chOff x="4809210" y="3306824"/>
            <a:chExt cx="5735781" cy="2308730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C86A48BB-FB3D-8146-B4EF-191E2B82D5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3279" t="39734" r="4643" b="4574"/>
            <a:stretch/>
          </p:blipFill>
          <p:spPr>
            <a:xfrm>
              <a:off x="7897153" y="3644253"/>
              <a:ext cx="2647838" cy="1971301"/>
            </a:xfrm>
            <a:prstGeom prst="rect">
              <a:avLst/>
            </a:prstGeom>
          </p:spPr>
        </p:pic>
        <p:cxnSp>
          <p:nvCxnSpPr>
            <p:cNvPr id="47" name="Elbow Connector 46">
              <a:extLst>
                <a:ext uri="{FF2B5EF4-FFF2-40B4-BE49-F238E27FC236}">
                  <a16:creationId xmlns:a16="http://schemas.microsoft.com/office/drawing/2014/main" id="{EEEDAF92-3879-EB49-91A3-59298688CFEB}"/>
                </a:ext>
              </a:extLst>
            </p:cNvPr>
            <p:cNvCxnSpPr/>
            <p:nvPr/>
          </p:nvCxnSpPr>
          <p:spPr>
            <a:xfrm>
              <a:off x="4809210" y="4629903"/>
              <a:ext cx="2921329" cy="673617"/>
            </a:xfrm>
            <a:prstGeom prst="bentConnector3">
              <a:avLst>
                <a:gd name="adj1" fmla="val 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lbow Connector 50">
              <a:extLst>
                <a:ext uri="{FF2B5EF4-FFF2-40B4-BE49-F238E27FC236}">
                  <a16:creationId xmlns:a16="http://schemas.microsoft.com/office/drawing/2014/main" id="{61F6001A-7673-A346-BC25-2C475ADBDC98}"/>
                </a:ext>
              </a:extLst>
            </p:cNvPr>
            <p:cNvCxnSpPr>
              <a:cxnSpLocks/>
            </p:cNvCxnSpPr>
            <p:nvPr/>
          </p:nvCxnSpPr>
          <p:spPr>
            <a:xfrm>
              <a:off x="5199081" y="4679522"/>
              <a:ext cx="2531458" cy="382766"/>
            </a:xfrm>
            <a:prstGeom prst="bentConnector3">
              <a:avLst>
                <a:gd name="adj1" fmla="val 45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Elbow Connector 55">
              <a:extLst>
                <a:ext uri="{FF2B5EF4-FFF2-40B4-BE49-F238E27FC236}">
                  <a16:creationId xmlns:a16="http://schemas.microsoft.com/office/drawing/2014/main" id="{838C9584-88C6-F34A-92B9-C17543193086}"/>
                </a:ext>
              </a:extLst>
            </p:cNvPr>
            <p:cNvCxnSpPr>
              <a:cxnSpLocks/>
            </p:cNvCxnSpPr>
            <p:nvPr/>
          </p:nvCxnSpPr>
          <p:spPr>
            <a:xfrm>
              <a:off x="6019314" y="4645225"/>
              <a:ext cx="1711225" cy="193923"/>
            </a:xfrm>
            <a:prstGeom prst="bentConnector3">
              <a:avLst>
                <a:gd name="adj1" fmla="val -25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A526197-7EA5-5A4A-AC92-13A92A4A9864}"/>
                </a:ext>
              </a:extLst>
            </p:cNvPr>
            <p:cNvSpPr txBox="1"/>
            <p:nvPr/>
          </p:nvSpPr>
          <p:spPr>
            <a:xfrm>
              <a:off x="8626623" y="3306824"/>
              <a:ext cx="14473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Categorical var.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09CA569-6CA7-E74B-AFCC-ADAD8961C14D}"/>
              </a:ext>
            </a:extLst>
          </p:cNvPr>
          <p:cNvGrpSpPr/>
          <p:nvPr/>
        </p:nvGrpSpPr>
        <p:grpSpPr>
          <a:xfrm>
            <a:off x="5617940" y="1416594"/>
            <a:ext cx="4804761" cy="3327437"/>
            <a:chOff x="5617940" y="1416594"/>
            <a:chExt cx="4804761" cy="3327437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20B0C7B-08DD-1447-8A18-CAFB712C2C22}"/>
                </a:ext>
              </a:extLst>
            </p:cNvPr>
            <p:cNvSpPr txBox="1"/>
            <p:nvPr/>
          </p:nvSpPr>
          <p:spPr>
            <a:xfrm>
              <a:off x="8745014" y="1416594"/>
              <a:ext cx="14719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Continuous var.</a:t>
              </a:r>
            </a:p>
          </p:txBody>
        </p:sp>
        <p:pic>
          <p:nvPicPr>
            <p:cNvPr id="66" name="Picture 3" descr="Screen Shot 2013-11-17 at 8.22.15 AM.png">
              <a:extLst>
                <a:ext uri="{FF2B5EF4-FFF2-40B4-BE49-F238E27FC236}">
                  <a16:creationId xmlns:a16="http://schemas.microsoft.com/office/drawing/2014/main" id="{B3928441-3AD7-0546-8631-1FCCCF8508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D93FF"/>
                </a:clrFrom>
                <a:clrTo>
                  <a:srgbClr val="FD93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85" t="44295" r="3420" b="32958"/>
            <a:stretch/>
          </p:blipFill>
          <p:spPr bwMode="auto">
            <a:xfrm>
              <a:off x="8539269" y="1859928"/>
              <a:ext cx="1883432" cy="1210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7" name="Elbow Connector 66">
              <a:extLst>
                <a:ext uri="{FF2B5EF4-FFF2-40B4-BE49-F238E27FC236}">
                  <a16:creationId xmlns:a16="http://schemas.microsoft.com/office/drawing/2014/main" id="{47C000BE-C409-FA41-9B5C-9C42D8F826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17940" y="2374648"/>
              <a:ext cx="2502470" cy="2369383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988B1892-CE8E-6149-8DF0-A7F169611E5F}"/>
                </a:ext>
              </a:extLst>
            </p:cNvPr>
            <p:cNvCxnSpPr/>
            <p:nvPr/>
          </p:nvCxnSpPr>
          <p:spPr>
            <a:xfrm flipV="1">
              <a:off x="5617940" y="4543682"/>
              <a:ext cx="0" cy="19850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46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5 0.00139 L 0.15651 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2705527" cy="1400530"/>
          </a:xfrm>
        </p:spPr>
        <p:txBody>
          <a:bodyPr/>
          <a:lstStyle/>
          <a:p>
            <a:r>
              <a:rPr lang="en-GB" dirty="0">
                <a:solidFill>
                  <a:srgbClr val="8EA3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64088"/>
            <a:ext cx="6693976" cy="2159521"/>
          </a:xfrm>
        </p:spPr>
        <p:txBody>
          <a:bodyPr/>
          <a:lstStyle/>
          <a:p>
            <a:r>
              <a:rPr lang="en-GB" dirty="0"/>
              <a:t>3 types of stimuli: Famous faces, Non-famous faces, Scrambled faces</a:t>
            </a:r>
          </a:p>
          <a:p>
            <a:r>
              <a:rPr lang="en-GB" dirty="0"/>
              <a:t>3 levels of repetition: 1</a:t>
            </a:r>
            <a:r>
              <a:rPr lang="en-GB" baseline="30000" dirty="0"/>
              <a:t>st</a:t>
            </a:r>
            <a:r>
              <a:rPr lang="en-GB" dirty="0"/>
              <a:t> time, 2</a:t>
            </a:r>
            <a:r>
              <a:rPr lang="en-GB" baseline="30000" dirty="0"/>
              <a:t>nd</a:t>
            </a:r>
            <a:r>
              <a:rPr lang="en-GB" dirty="0"/>
              <a:t> time (right after), 3</a:t>
            </a:r>
            <a:r>
              <a:rPr lang="en-GB" baseline="30000" dirty="0"/>
              <a:t>rd</a:t>
            </a:r>
            <a:r>
              <a:rPr lang="en-GB" dirty="0"/>
              <a:t> time (delayed)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B9A9CB-11C5-0647-819D-9A861323B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764" y="740636"/>
            <a:ext cx="813653" cy="10577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5E7D3B-9E9E-6344-BAC9-3D7BC8D04D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815" y="761617"/>
            <a:ext cx="850900" cy="10541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4554470-6FB0-F540-9F36-838263EA56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000" y="724086"/>
            <a:ext cx="813653" cy="109163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6CF592A-3627-A149-A424-94B3724F42F9}"/>
              </a:ext>
            </a:extLst>
          </p:cNvPr>
          <p:cNvSpPr/>
          <p:nvPr/>
        </p:nvSpPr>
        <p:spPr>
          <a:xfrm>
            <a:off x="3603021" y="429816"/>
            <a:ext cx="912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Famous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4F5922-D228-DA4C-B69B-BC2960D22E5D}"/>
              </a:ext>
            </a:extLst>
          </p:cNvPr>
          <p:cNvSpPr/>
          <p:nvPr/>
        </p:nvSpPr>
        <p:spPr>
          <a:xfrm>
            <a:off x="4786923" y="406756"/>
            <a:ext cx="1163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Unfamiliar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99358B-E497-0945-87A2-C6AB46215888}"/>
              </a:ext>
            </a:extLst>
          </p:cNvPr>
          <p:cNvSpPr/>
          <p:nvPr/>
        </p:nvSpPr>
        <p:spPr>
          <a:xfrm>
            <a:off x="6048094" y="386841"/>
            <a:ext cx="1093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Scambled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556FD0-4B2E-F54D-932D-B09C1C897A77}"/>
              </a:ext>
            </a:extLst>
          </p:cNvPr>
          <p:cNvSpPr/>
          <p:nvPr/>
        </p:nvSpPr>
        <p:spPr>
          <a:xfrm>
            <a:off x="838200" y="4666146"/>
            <a:ext cx="103393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ym typeface="Wingdings" panose="05000000000000000000" pitchFamily="2" charset="2"/>
              </a:rPr>
              <a:t>We need the conditions computed per subject (1</a:t>
            </a:r>
            <a:r>
              <a:rPr lang="en-GB" sz="2800" baseline="30000" dirty="0">
                <a:sym typeface="Wingdings" panose="05000000000000000000" pitchFamily="2" charset="2"/>
              </a:rPr>
              <a:t>st</a:t>
            </a:r>
            <a:r>
              <a:rPr lang="en-GB" sz="2800" dirty="0">
                <a:sym typeface="Wingdings" panose="05000000000000000000" pitchFamily="2" charset="2"/>
              </a:rPr>
              <a:t> level) and then do the repeated measure ANOVA to test main effects and interactions.</a:t>
            </a:r>
            <a:r>
              <a:rPr lang="en-GB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0600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1139" y="328795"/>
            <a:ext cx="9404723" cy="1400530"/>
          </a:xfrm>
        </p:spPr>
        <p:txBody>
          <a:bodyPr/>
          <a:lstStyle/>
          <a:p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Let’s get started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EEC36EC-225E-194F-807B-A73050FB5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690" y="1536496"/>
            <a:ext cx="1702895" cy="50699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FAFA0F-EE0C-D541-9FF3-04582BA2DD60}"/>
              </a:ext>
            </a:extLst>
          </p:cNvPr>
          <p:cNvSpPr txBox="1"/>
          <p:nvPr/>
        </p:nvSpPr>
        <p:spPr>
          <a:xfrm>
            <a:off x="5048539" y="2182743"/>
            <a:ext cx="4357689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GB" sz="2800" dirty="0"/>
              <a:t>Download the data</a:t>
            </a:r>
          </a:p>
          <a:p>
            <a:r>
              <a:rPr lang="en-US" sz="1600" u="sng" dirty="0"/>
              <a:t>https://</a:t>
            </a:r>
            <a:r>
              <a:rPr lang="en-US" sz="1600" u="sng" dirty="0" err="1"/>
              <a:t>openneuro.org</a:t>
            </a:r>
            <a:r>
              <a:rPr lang="en-US" sz="1600" u="sng" dirty="0"/>
              <a:t>/datasets/ds002718</a:t>
            </a:r>
            <a:r>
              <a:rPr lang="en-GB" sz="1600" dirty="0"/>
              <a:t> </a:t>
            </a:r>
          </a:p>
          <a:p>
            <a:pPr marL="457200" indent="-457200">
              <a:buFontTx/>
              <a:buChar char="-"/>
            </a:pPr>
            <a:endParaRPr lang="en-GB" sz="2800" dirty="0"/>
          </a:p>
          <a:p>
            <a:pPr marL="457200" indent="-457200">
              <a:buFontTx/>
              <a:buChar char="-"/>
            </a:pPr>
            <a:r>
              <a:rPr lang="en-GB" sz="2800" dirty="0"/>
              <a:t>Open </a:t>
            </a:r>
            <a:r>
              <a:rPr lang="en-GB" sz="2800" dirty="0" err="1"/>
              <a:t>Matlab</a:t>
            </a:r>
            <a:endParaRPr lang="en-GB" sz="2800" dirty="0"/>
          </a:p>
          <a:p>
            <a:pPr marL="457200" indent="-457200">
              <a:buFontTx/>
              <a:buChar char="-"/>
            </a:pPr>
            <a:endParaRPr lang="en-GB" sz="2800" dirty="0"/>
          </a:p>
          <a:p>
            <a:pPr marL="457200" indent="-457200">
              <a:buFontTx/>
              <a:buChar char="-"/>
            </a:pPr>
            <a:r>
              <a:rPr lang="en-GB" sz="2800" dirty="0"/>
              <a:t>Start EEGLAB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56222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35C8B5B-74C9-F343-983D-3996214BB243}"/>
              </a:ext>
            </a:extLst>
          </p:cNvPr>
          <p:cNvSpPr/>
          <p:nvPr/>
        </p:nvSpPr>
        <p:spPr>
          <a:xfrm>
            <a:off x="6096000" y="720902"/>
            <a:ext cx="21707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Import BIDS </a:t>
            </a:r>
          </a:p>
          <a:p>
            <a:r>
              <a:rPr lang="en-US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dataset/remove</a:t>
            </a:r>
          </a:p>
          <a:p>
            <a:r>
              <a:rPr lang="en-US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unwanted channels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E290D23B-5082-D143-9F81-13B11A2033B2}"/>
              </a:ext>
            </a:extLst>
          </p:cNvPr>
          <p:cNvSpPr/>
          <p:nvPr/>
        </p:nvSpPr>
        <p:spPr>
          <a:xfrm rot="10800000" flipH="1">
            <a:off x="5905437" y="466041"/>
            <a:ext cx="170482" cy="1363849"/>
          </a:xfrm>
          <a:prstGeom prst="rightBrace">
            <a:avLst/>
          </a:prstGeom>
          <a:ln w="190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771D72E-8412-D941-B5B6-159A87B5BB69}"/>
              </a:ext>
            </a:extLst>
          </p:cNvPr>
          <p:cNvSpPr/>
          <p:nvPr/>
        </p:nvSpPr>
        <p:spPr>
          <a:xfrm>
            <a:off x="6107497" y="1951295"/>
            <a:ext cx="14830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Clean data</a:t>
            </a:r>
          </a:p>
          <a:p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lightly</a:t>
            </a: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DB3D9389-464D-7D44-996F-36ECE11892B8}"/>
              </a:ext>
            </a:extLst>
          </p:cNvPr>
          <p:cNvSpPr/>
          <p:nvPr/>
        </p:nvSpPr>
        <p:spPr>
          <a:xfrm rot="10800000" flipH="1">
            <a:off x="5905437" y="1951296"/>
            <a:ext cx="170482" cy="646330"/>
          </a:xfrm>
          <a:prstGeom prst="rightBrace">
            <a:avLst/>
          </a:prstGeom>
          <a:ln w="190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2633AF3C-35B1-9240-9DC0-D13A8B27F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875" y="309966"/>
            <a:ext cx="5579289" cy="6238068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0693FB0-8B06-9542-B571-16B37992DF57}"/>
              </a:ext>
            </a:extLst>
          </p:cNvPr>
          <p:cNvSpPr/>
          <p:nvPr/>
        </p:nvSpPr>
        <p:spPr>
          <a:xfrm>
            <a:off x="6122413" y="3136184"/>
            <a:ext cx="16433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Run/Remove</a:t>
            </a:r>
          </a:p>
          <a:p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ICA</a:t>
            </a:r>
          </a:p>
          <a:p>
            <a:endParaRPr 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F32812A6-F6B1-2C48-856A-53609DCD158C}"/>
              </a:ext>
            </a:extLst>
          </p:cNvPr>
          <p:cNvSpPr/>
          <p:nvPr/>
        </p:nvSpPr>
        <p:spPr>
          <a:xfrm rot="10800000" flipH="1">
            <a:off x="5917773" y="3105834"/>
            <a:ext cx="151815" cy="758975"/>
          </a:xfrm>
          <a:prstGeom prst="rightBrac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AC37D2B-8813-304D-88F6-1536C0D4F65E}"/>
              </a:ext>
            </a:extLst>
          </p:cNvPr>
          <p:cNvSpPr/>
          <p:nvPr/>
        </p:nvSpPr>
        <p:spPr>
          <a:xfrm>
            <a:off x="6107497" y="2664870"/>
            <a:ext cx="1654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Re-reference</a:t>
            </a:r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id="{6964D5A4-06DA-1540-A40A-84C72D4360ED}"/>
              </a:ext>
            </a:extLst>
          </p:cNvPr>
          <p:cNvSpPr/>
          <p:nvPr/>
        </p:nvSpPr>
        <p:spPr>
          <a:xfrm rot="10800000" flipH="1">
            <a:off x="5905437" y="2710270"/>
            <a:ext cx="170482" cy="282921"/>
          </a:xfrm>
          <a:prstGeom prst="rightBrac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92880C6-5AF9-EE49-AF1B-2B00D5FB7338}"/>
              </a:ext>
            </a:extLst>
          </p:cNvPr>
          <p:cNvSpPr/>
          <p:nvPr/>
        </p:nvSpPr>
        <p:spPr>
          <a:xfrm>
            <a:off x="6122413" y="4025169"/>
            <a:ext cx="15472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Clean data</a:t>
            </a: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aggressively</a:t>
            </a:r>
          </a:p>
        </p:txBody>
      </p:sp>
      <p:sp>
        <p:nvSpPr>
          <p:cNvPr id="20" name="Right Brace 19">
            <a:extLst>
              <a:ext uri="{FF2B5EF4-FFF2-40B4-BE49-F238E27FC236}">
                <a16:creationId xmlns:a16="http://schemas.microsoft.com/office/drawing/2014/main" id="{47695B43-59D7-D048-B1D4-69DBA26F17F9}"/>
              </a:ext>
            </a:extLst>
          </p:cNvPr>
          <p:cNvSpPr/>
          <p:nvPr/>
        </p:nvSpPr>
        <p:spPr>
          <a:xfrm rot="10800000" flipH="1">
            <a:off x="5917773" y="4029273"/>
            <a:ext cx="170482" cy="646330"/>
          </a:xfrm>
          <a:prstGeom prst="rightBrac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BE4527F-E18F-4A4D-8C45-CB6927F912E4}"/>
              </a:ext>
            </a:extLst>
          </p:cNvPr>
          <p:cNvSpPr/>
          <p:nvPr/>
        </p:nvSpPr>
        <p:spPr>
          <a:xfrm>
            <a:off x="6103747" y="5027419"/>
            <a:ext cx="1853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40000"/>
                    <a:lumOff val="60000"/>
                  </a:schemeClr>
                </a:solidFill>
              </a:rPr>
              <a:t>Extract epochs</a:t>
            </a:r>
          </a:p>
        </p:txBody>
      </p:sp>
      <p:sp>
        <p:nvSpPr>
          <p:cNvPr id="22" name="Right Brace 21">
            <a:extLst>
              <a:ext uri="{FF2B5EF4-FFF2-40B4-BE49-F238E27FC236}">
                <a16:creationId xmlns:a16="http://schemas.microsoft.com/office/drawing/2014/main" id="{D5B8E498-6CC0-8045-A393-566EA397A7CD}"/>
              </a:ext>
            </a:extLst>
          </p:cNvPr>
          <p:cNvSpPr/>
          <p:nvPr/>
        </p:nvSpPr>
        <p:spPr>
          <a:xfrm rot="10800000" flipH="1">
            <a:off x="5917773" y="4876393"/>
            <a:ext cx="170482" cy="646330"/>
          </a:xfrm>
          <a:prstGeom prst="rightBrace">
            <a:avLst/>
          </a:prstGeom>
          <a:ln w="19050"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0B76318-9E7F-274F-8DCB-2A8B59F19A23}"/>
              </a:ext>
            </a:extLst>
          </p:cNvPr>
          <p:cNvSpPr/>
          <p:nvPr/>
        </p:nvSpPr>
        <p:spPr>
          <a:xfrm>
            <a:off x="6122413" y="5942143"/>
            <a:ext cx="3776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Create STUDY and STUDY design</a:t>
            </a:r>
          </a:p>
        </p:txBody>
      </p:sp>
      <p:sp>
        <p:nvSpPr>
          <p:cNvPr id="24" name="Right Brace 23">
            <a:extLst>
              <a:ext uri="{FF2B5EF4-FFF2-40B4-BE49-F238E27FC236}">
                <a16:creationId xmlns:a16="http://schemas.microsoft.com/office/drawing/2014/main" id="{56527247-F831-244E-8338-31A301EDDD11}"/>
              </a:ext>
            </a:extLst>
          </p:cNvPr>
          <p:cNvSpPr/>
          <p:nvPr/>
        </p:nvSpPr>
        <p:spPr>
          <a:xfrm rot="10800000" flipH="1">
            <a:off x="5936439" y="5791117"/>
            <a:ext cx="170482" cy="646330"/>
          </a:xfrm>
          <a:prstGeom prst="rightBrace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C9A0CB8-A483-024A-9F2E-E2182C4D427F}"/>
              </a:ext>
            </a:extLst>
          </p:cNvPr>
          <p:cNvSpPr/>
          <p:nvPr/>
        </p:nvSpPr>
        <p:spPr>
          <a:xfrm>
            <a:off x="1409700" y="1041400"/>
            <a:ext cx="1816100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052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73163-D0CD-F8D8-D32A-819618E01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74EE38-820C-227E-2BCA-42806472F371}"/>
              </a:ext>
            </a:extLst>
          </p:cNvPr>
          <p:cNvSpPr txBox="1"/>
          <p:nvPr/>
        </p:nvSpPr>
        <p:spPr>
          <a:xfrm>
            <a:off x="4552949" y="2881993"/>
            <a:ext cx="3086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Watch movie</a:t>
            </a:r>
          </a:p>
          <a:p>
            <a:pPr algn="ctr"/>
            <a:r>
              <a:rPr lang="en-US" dirty="0"/>
              <a:t>Session_5.2_movie_1.mp4 </a:t>
            </a:r>
          </a:p>
        </p:txBody>
      </p:sp>
    </p:spTree>
    <p:extLst>
      <p:ext uri="{BB962C8B-B14F-4D97-AF65-F5344CB8AC3E}">
        <p14:creationId xmlns:p14="http://schemas.microsoft.com/office/powerpoint/2010/main" val="3832282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3092" y="517112"/>
            <a:ext cx="9404723" cy="1400530"/>
          </a:xfrm>
        </p:spPr>
        <p:txBody>
          <a:bodyPr/>
          <a:lstStyle/>
          <a:p>
            <a:r>
              <a:rPr lang="en-GB" sz="3600" dirty="0">
                <a:solidFill>
                  <a:srgbClr val="8EA3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we going to do?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185" y="1770865"/>
            <a:ext cx="6587478" cy="563498"/>
          </a:xfrm>
        </p:spPr>
        <p:txBody>
          <a:bodyPr>
            <a:normAutofit/>
          </a:bodyPr>
          <a:lstStyle/>
          <a:p>
            <a:r>
              <a:rPr lang="en-GB" dirty="0"/>
              <a:t>1 – Replicate Henson et al. – faces vs. scrambled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117" y="2409875"/>
            <a:ext cx="4468613" cy="29154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2756"/>
          <a:stretch/>
        </p:blipFill>
        <p:spPr>
          <a:xfrm>
            <a:off x="5052665" y="3102537"/>
            <a:ext cx="2078998" cy="20734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E06E46-2932-D742-B169-8EA832000E53}"/>
              </a:ext>
            </a:extLst>
          </p:cNvPr>
          <p:cNvSpPr txBox="1"/>
          <p:nvPr/>
        </p:nvSpPr>
        <p:spPr>
          <a:xfrm>
            <a:off x="4958636" y="2657693"/>
            <a:ext cx="2011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Topography 170 </a:t>
            </a:r>
            <a:r>
              <a:rPr lang="en-US" dirty="0" err="1"/>
              <a:t>ms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7F2BA4-5A66-E5F5-9362-3DE16E8CE7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946" y="2409875"/>
            <a:ext cx="2948937" cy="2923023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5F98776-F449-6B71-6334-8A6AE17C6481}"/>
              </a:ext>
            </a:extLst>
          </p:cNvPr>
          <p:cNvCxnSpPr>
            <a:cxnSpLocks/>
            <a:stCxn id="9" idx="1"/>
          </p:cNvCxnSpPr>
          <p:nvPr/>
        </p:nvCxnSpPr>
        <p:spPr>
          <a:xfrm flipH="1" flipV="1">
            <a:off x="10162708" y="5088031"/>
            <a:ext cx="377510" cy="752756"/>
          </a:xfrm>
          <a:prstGeom prst="straightConnector1">
            <a:avLst/>
          </a:prstGeom>
          <a:ln w="25400">
            <a:solidFill>
              <a:srgbClr val="8EA3D8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481F9E6-EEB8-5FC3-7C31-0A4317D01309}"/>
              </a:ext>
            </a:extLst>
          </p:cNvPr>
          <p:cNvSpPr/>
          <p:nvPr/>
        </p:nvSpPr>
        <p:spPr>
          <a:xfrm>
            <a:off x="10540218" y="5656121"/>
            <a:ext cx="1058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8EA3D8"/>
                </a:solidFill>
              </a:rPr>
              <a:t>p&lt;0.001</a:t>
            </a:r>
            <a:endParaRPr lang="en-US" dirty="0">
              <a:solidFill>
                <a:srgbClr val="8EA3D8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D7BC6A-6FA0-53EF-0728-B9A241B7A47D}"/>
              </a:ext>
            </a:extLst>
          </p:cNvPr>
          <p:cNvSpPr txBox="1"/>
          <p:nvPr/>
        </p:nvSpPr>
        <p:spPr>
          <a:xfrm>
            <a:off x="9828674" y="2040543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EEGLAB</a:t>
            </a:r>
          </a:p>
        </p:txBody>
      </p:sp>
    </p:spTree>
    <p:extLst>
      <p:ext uri="{BB962C8B-B14F-4D97-AF65-F5344CB8AC3E}">
        <p14:creationId xmlns:p14="http://schemas.microsoft.com/office/powerpoint/2010/main" val="482387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2B5616-6961-D23A-277D-F6DE5A1944A0}"/>
              </a:ext>
            </a:extLst>
          </p:cNvPr>
          <p:cNvSpPr txBox="1"/>
          <p:nvPr/>
        </p:nvSpPr>
        <p:spPr>
          <a:xfrm>
            <a:off x="4552949" y="2881993"/>
            <a:ext cx="3086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Watch movie</a:t>
            </a:r>
          </a:p>
          <a:p>
            <a:pPr algn="ctr"/>
            <a:r>
              <a:rPr lang="en-US" dirty="0"/>
              <a:t>Session_5.2_movie_2.mp4 </a:t>
            </a:r>
          </a:p>
        </p:txBody>
      </p:sp>
    </p:spTree>
    <p:extLst>
      <p:ext uri="{BB962C8B-B14F-4D97-AF65-F5344CB8AC3E}">
        <p14:creationId xmlns:p14="http://schemas.microsoft.com/office/powerpoint/2010/main" val="28409471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{460CA439-E2BF-B144-8786-1611D1A27B8D}tf10001062</Template>
  <TotalTime>52217</TotalTime>
  <Words>939</Words>
  <Application>Microsoft Macintosh PowerPoint</Application>
  <PresentationFormat>Widescreen</PresentationFormat>
  <Paragraphs>255</Paragraphs>
  <Slides>23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ＭＳ Ｐゴシック</vt:lpstr>
      <vt:lpstr>Arial</vt:lpstr>
      <vt:lpstr>Calibri</vt:lpstr>
      <vt:lpstr>Calibri (Body)</vt:lpstr>
      <vt:lpstr>Century Gothic</vt:lpstr>
      <vt:lpstr>Wingdings</vt:lpstr>
      <vt:lpstr>Wingdings 3</vt:lpstr>
      <vt:lpstr>Ion</vt:lpstr>
      <vt:lpstr>Equation</vt:lpstr>
      <vt:lpstr>PowerPoint Presentation</vt:lpstr>
      <vt:lpstr>PowerPoint Presentation</vt:lpstr>
      <vt:lpstr>Linear Modeling of EEG data: level 1</vt:lpstr>
      <vt:lpstr>The Data</vt:lpstr>
      <vt:lpstr>Let’s get started</vt:lpstr>
      <vt:lpstr>PowerPoint Presentation</vt:lpstr>
      <vt:lpstr>PowerPoint Presentation</vt:lpstr>
      <vt:lpstr>What are we going to do?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Part 1: What is ICA?</dc:title>
  <dc:creator>Delorme, Arnaud</dc:creator>
  <cp:lastModifiedBy>Delorme, Arnaud</cp:lastModifiedBy>
  <cp:revision>766</cp:revision>
  <cp:lastPrinted>2025-10-30T09:13:30Z</cp:lastPrinted>
  <dcterms:created xsi:type="dcterms:W3CDTF">2020-03-19T14:36:41Z</dcterms:created>
  <dcterms:modified xsi:type="dcterms:W3CDTF">2025-11-13T04:45:30Z</dcterms:modified>
</cp:coreProperties>
</file>