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51" r:id="rId1"/>
  </p:sldMasterIdLst>
  <p:notesMasterIdLst>
    <p:notesMasterId r:id="rId74"/>
  </p:notesMasterIdLst>
  <p:sldIdLst>
    <p:sldId id="315" r:id="rId2"/>
    <p:sldId id="988" r:id="rId3"/>
    <p:sldId id="453" r:id="rId4"/>
    <p:sldId id="990" r:id="rId5"/>
    <p:sldId id="991" r:id="rId6"/>
    <p:sldId id="982" r:id="rId7"/>
    <p:sldId id="381" r:id="rId8"/>
    <p:sldId id="455" r:id="rId9"/>
    <p:sldId id="421" r:id="rId10"/>
    <p:sldId id="995" r:id="rId11"/>
    <p:sldId id="456" r:id="rId12"/>
    <p:sldId id="459" r:id="rId13"/>
    <p:sldId id="460" r:id="rId14"/>
    <p:sldId id="467" r:id="rId15"/>
    <p:sldId id="423" r:id="rId16"/>
    <p:sldId id="1030" r:id="rId17"/>
    <p:sldId id="461" r:id="rId18"/>
    <p:sldId id="426" r:id="rId19"/>
    <p:sldId id="463" r:id="rId20"/>
    <p:sldId id="510" r:id="rId21"/>
    <p:sldId id="465" r:id="rId22"/>
    <p:sldId id="505" r:id="rId23"/>
    <p:sldId id="487" r:id="rId24"/>
    <p:sldId id="511" r:id="rId25"/>
    <p:sldId id="512" r:id="rId26"/>
    <p:sldId id="997" r:id="rId27"/>
    <p:sldId id="430" r:id="rId28"/>
    <p:sldId id="998" r:id="rId29"/>
    <p:sldId id="506" r:id="rId30"/>
    <p:sldId id="507" r:id="rId31"/>
    <p:sldId id="428" r:id="rId32"/>
    <p:sldId id="429" r:id="rId33"/>
    <p:sldId id="509" r:id="rId34"/>
    <p:sldId id="1003" r:id="rId35"/>
    <p:sldId id="478" r:id="rId36"/>
    <p:sldId id="443" r:id="rId37"/>
    <p:sldId id="1021" r:id="rId38"/>
    <p:sldId id="1024" r:id="rId39"/>
    <p:sldId id="475" r:id="rId40"/>
    <p:sldId id="1027" r:id="rId41"/>
    <p:sldId id="1023" r:id="rId42"/>
    <p:sldId id="445" r:id="rId43"/>
    <p:sldId id="469" r:id="rId44"/>
    <p:sldId id="495" r:id="rId45"/>
    <p:sldId id="1016" r:id="rId46"/>
    <p:sldId id="1020" r:id="rId47"/>
    <p:sldId id="1028" r:id="rId48"/>
    <p:sldId id="1017" r:id="rId49"/>
    <p:sldId id="1025" r:id="rId50"/>
    <p:sldId id="1019" r:id="rId51"/>
    <p:sldId id="446" r:id="rId52"/>
    <p:sldId id="1031" r:id="rId53"/>
    <p:sldId id="363" r:id="rId54"/>
    <p:sldId id="351" r:id="rId55"/>
    <p:sldId id="915" r:id="rId56"/>
    <p:sldId id="355" r:id="rId57"/>
    <p:sldId id="357" r:id="rId58"/>
    <p:sldId id="361" r:id="rId59"/>
    <p:sldId id="362" r:id="rId60"/>
    <p:sldId id="330" r:id="rId61"/>
    <p:sldId id="338" r:id="rId62"/>
    <p:sldId id="909" r:id="rId63"/>
    <p:sldId id="1032" r:id="rId64"/>
    <p:sldId id="1033" r:id="rId65"/>
    <p:sldId id="918" r:id="rId66"/>
    <p:sldId id="1034" r:id="rId67"/>
    <p:sldId id="1041" r:id="rId68"/>
    <p:sldId id="1038" r:id="rId69"/>
    <p:sldId id="1039" r:id="rId70"/>
    <p:sldId id="1037" r:id="rId71"/>
    <p:sldId id="1040" r:id="rId72"/>
    <p:sldId id="1000" r:id="rId7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F500"/>
    <a:srgbClr val="FF9300"/>
    <a:srgbClr val="EA998C"/>
    <a:srgbClr val="4372C4"/>
    <a:srgbClr val="4572C4"/>
    <a:srgbClr val="D95C3A"/>
    <a:srgbClr val="00FF00"/>
    <a:srgbClr val="D85C38"/>
    <a:srgbClr val="B8D88E"/>
    <a:srgbClr val="3F1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70"/>
    <p:restoredTop sz="96354"/>
  </p:normalViewPr>
  <p:slideViewPr>
    <p:cSldViewPr snapToGrid="0" snapToObjects="1">
      <p:cViewPr varScale="1">
        <p:scale>
          <a:sx n="128" d="100"/>
          <a:sy n="128" d="100"/>
        </p:scale>
        <p:origin x="176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70D3D-2AC8-544E-ACAB-7588A3B858E5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A422B-938F-DF42-89BB-64855C744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7A8B1A-545A-7D4B-A719-E04C6924664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82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7A8B1A-545A-7D4B-A719-E04C6924664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99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7A8B1A-545A-7D4B-A719-E04C69246649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582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190029" y="877949"/>
            <a:ext cx="4476410" cy="316572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4408" tIns="42204" rIns="84408" bIns="42204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/>
          </p:nvPr>
        </p:nvSpPr>
        <p:spPr>
          <a:xfrm>
            <a:off x="1061211" y="4350031"/>
            <a:ext cx="4734045" cy="350612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928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190029" y="877949"/>
            <a:ext cx="4476410" cy="316572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4408" tIns="42204" rIns="84408" bIns="42204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/>
          </p:nvPr>
        </p:nvSpPr>
        <p:spPr>
          <a:xfrm>
            <a:off x="1061211" y="4350031"/>
            <a:ext cx="4734045" cy="350612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648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08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1190029" y="877949"/>
            <a:ext cx="4470276" cy="3160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4408" tIns="42204" rIns="84408" bIns="42204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553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1061211" y="4350031"/>
            <a:ext cx="4734045" cy="350612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1" tIns="45716" rIns="91431" bIns="45716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9298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021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Interaction design. Use beta as direct input into repeated measure </a:t>
            </a:r>
          </a:p>
          <a:p>
            <a:r>
              <a:rPr lang="en-US" sz="1200" dirty="0"/>
              <a:t>ANOVA 2</a:t>
            </a:r>
            <a:r>
              <a:rPr lang="en-US" sz="1200" baseline="30000" dirty="0"/>
              <a:t>nd</a:t>
            </a:r>
            <a:r>
              <a:rPr lang="en-US" sz="1200" dirty="0"/>
              <a:t> level to compute main effect and interaction effect (no need to build contrasts) </a:t>
            </a:r>
          </a:p>
          <a:p>
            <a:endParaRPr lang="en-US" sz="1200" dirty="0"/>
          </a:p>
          <a:p>
            <a:r>
              <a:rPr lang="en-US" sz="1200" dirty="0"/>
              <a:t>Factorial design</a:t>
            </a:r>
          </a:p>
          <a:p>
            <a:r>
              <a:rPr lang="en-US" sz="1200" dirty="0"/>
              <a:t>shape x color</a:t>
            </a:r>
          </a:p>
          <a:p>
            <a:r>
              <a:rPr lang="en-US" sz="1200" dirty="0"/>
              <a:t>Simpler to build shape or color contrast</a:t>
            </a:r>
          </a:p>
          <a:p>
            <a:endParaRPr lang="en-US" sz="1200" dirty="0"/>
          </a:p>
          <a:p>
            <a:r>
              <a:rPr lang="en-US" sz="1200" dirty="0"/>
              <a:t>Full factorial design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Good to study interactions in single subjects. No possible interaction between first 4 betas at the 2nd level.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A422B-938F-DF42-89BB-64855C744AD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032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>
            <a:extLst>
              <a:ext uri="{FF2B5EF4-FFF2-40B4-BE49-F238E27FC236}">
                <a16:creationId xmlns:a16="http://schemas.microsoft.com/office/drawing/2014/main" id="{FD649296-45A2-3749-84B5-BEEE203860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2D5DED6-E727-464A-892F-D6A6373AA2AC}" type="slidenum">
              <a:rPr kumimoji="0" lang="de-DE" altLang="en-US" sz="130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72</a:t>
            </a:fld>
            <a:endParaRPr kumimoji="0" lang="de-DE" altLang="en-US" sz="13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Text Box 1">
            <a:extLst>
              <a:ext uri="{FF2B5EF4-FFF2-40B4-BE49-F238E27FC236}">
                <a16:creationId xmlns:a16="http://schemas.microsoft.com/office/drawing/2014/main" id="{265104C3-55FB-D34D-B49D-B98D48D4BE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20725"/>
            <a:ext cx="6396037" cy="3598863"/>
          </a:xfrm>
          <a:solidFill>
            <a:srgbClr val="FFFFFF"/>
          </a:solidFill>
          <a:ln/>
        </p:spPr>
      </p:sp>
      <p:sp>
        <p:nvSpPr>
          <p:cNvPr id="33794" name="Text Box 2">
            <a:extLst>
              <a:ext uri="{FF2B5EF4-FFF2-40B4-BE49-F238E27FC236}">
                <a16:creationId xmlns:a16="http://schemas.microsoft.com/office/drawing/2014/main" id="{7C429AFB-DF7E-B64B-9AB2-A903753975E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3112" cy="4319587"/>
          </a:xfrm>
          <a:ln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47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0B6D1EC0-9886-8D47-BE8E-7C3BC8AA10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A4250BD-CDB3-4940-A701-E1EF0B4E14D0}" type="slidenum">
              <a:rPr lang="en-US" altLang="en-US" sz="1300"/>
              <a:pPr eaLnBrk="1" hangingPunct="1"/>
              <a:t>16</a:t>
            </a:fld>
            <a:endParaRPr lang="en-US" altLang="en-US" sz="13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84E01C6B-3ACC-AF48-A005-DC80425B9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9BFFFA2-8670-0747-AED5-9899211EF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0438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0B6D1EC0-9886-8D47-BE8E-7C3BC8AA10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A4250BD-CDB3-4940-A701-E1EF0B4E14D0}" type="slidenum">
              <a:rPr lang="en-US" altLang="en-US" sz="1300"/>
              <a:pPr eaLnBrk="1" hangingPunct="1"/>
              <a:t>23</a:t>
            </a:fld>
            <a:endParaRPr lang="en-US" altLang="en-US" sz="13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84E01C6B-3ACC-AF48-A005-DC80425B9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9BFFFA2-8670-0747-AED5-9899211EF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4782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0B6D1EC0-9886-8D47-BE8E-7C3BC8AA10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A4250BD-CDB3-4940-A701-E1EF0B4E14D0}" type="slidenum">
              <a:rPr lang="en-US" altLang="en-US" sz="1300"/>
              <a:pPr eaLnBrk="1" hangingPunct="1"/>
              <a:t>24</a:t>
            </a:fld>
            <a:endParaRPr lang="en-US" altLang="en-US" sz="13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84E01C6B-3ACC-AF48-A005-DC80425B9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9BFFFA2-8670-0747-AED5-9899211EF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586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0B6D1EC0-9886-8D47-BE8E-7C3BC8AA10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A4250BD-CDB3-4940-A701-E1EF0B4E14D0}" type="slidenum">
              <a:rPr lang="en-US" altLang="en-US" sz="1300"/>
              <a:pPr eaLnBrk="1" hangingPunct="1"/>
              <a:t>25</a:t>
            </a:fld>
            <a:endParaRPr lang="en-US" altLang="en-US" sz="1300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84E01C6B-3ACC-AF48-A005-DC80425B9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9BFFFA2-8670-0747-AED5-9899211EF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7928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>
            <a:extLst>
              <a:ext uri="{FF2B5EF4-FFF2-40B4-BE49-F238E27FC236}">
                <a16:creationId xmlns:a16="http://schemas.microsoft.com/office/drawing/2014/main" id="{AAC2E103-B455-7B4A-9217-806776CD43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E43C350-E314-DD45-BF88-368DCB77F8E8}" type="slidenum">
              <a:rPr lang="en-US" altLang="en-US" sz="1300"/>
              <a:pPr eaLnBrk="1" hangingPunct="1"/>
              <a:t>29</a:t>
            </a:fld>
            <a:endParaRPr lang="en-US" altLang="en-US" sz="1300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1595BFA1-4680-9344-96D8-D291A38900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1283EA29-772F-F54F-BB15-FA45998373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1407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>
            <a:extLst>
              <a:ext uri="{FF2B5EF4-FFF2-40B4-BE49-F238E27FC236}">
                <a16:creationId xmlns:a16="http://schemas.microsoft.com/office/drawing/2014/main" id="{DC270915-77B2-6646-90D3-E54F3B09E4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263A8D1-3001-A149-8D0A-7E949EB933BF}" type="slidenum">
              <a:rPr lang="en-US" altLang="en-US" sz="1300"/>
              <a:pPr eaLnBrk="1" hangingPunct="1"/>
              <a:t>30</a:t>
            </a:fld>
            <a:endParaRPr lang="en-US" altLang="en-US" sz="1300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B9691FB6-D520-F148-A5A8-C3CA9392CE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F13886D2-9E21-E046-8A8B-6C626C8580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4990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B52A45AE-BCF8-B446-9B65-AB439DFF35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826209E-B743-9849-852A-8DDA65A329D1}" type="slidenum">
              <a:rPr lang="en-US" altLang="en-US" sz="1300"/>
              <a:pPr eaLnBrk="1" hangingPunct="1"/>
              <a:t>31</a:t>
            </a:fld>
            <a:endParaRPr lang="en-US" altLang="en-US" sz="1300"/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3AA01808-56F4-8C40-9B6E-308639AEB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76C3C65D-D4FB-B445-B4BA-9A4F12F06F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4243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>
            <a:extLst>
              <a:ext uri="{FF2B5EF4-FFF2-40B4-BE49-F238E27FC236}">
                <a16:creationId xmlns:a16="http://schemas.microsoft.com/office/drawing/2014/main" id="{3E44439A-C1BE-6549-9C90-8A87186E02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6678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512D2E7-DCBB-3A4B-A0F2-06BDD91B403A}" type="slidenum">
              <a:rPr lang="en-US" altLang="en-US" sz="1300"/>
              <a:pPr eaLnBrk="1" hangingPunct="1"/>
              <a:t>32</a:t>
            </a:fld>
            <a:endParaRPr lang="en-US" altLang="en-US" sz="1300"/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DD43494A-5CF8-D241-86D5-A784F4198E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E664B63E-03BE-5A4F-A878-B0A2D5F512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0868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48FEFB-F552-3243-B8EF-BAAE05BAC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6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2ECA-E2BA-0143-8661-DECA8AA5B683}" type="slidenum">
              <a:rPr lang="de-DE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77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900663-0266-E346-98D7-8CF1F7C66E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1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3E39F-165D-D241-893E-A75AF5A88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2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4BF523-F98D-764F-97C8-FA7B37123B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5C3079-888F-414A-AAC5-A756EFE3AC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A01CF4-4723-DD47-8FA4-E20B35C28D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9D7565-F48C-6B47-B5A1-DB75B2969A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0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 algn="ctr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5606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2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40A37488-0081-1841-BEE6-854B3DBF8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C208E3F8-4937-9542-A75C-9A185602A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14BE386E-47DC-D14C-A2D9-6F386B62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 i="0" smtClean="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fld id="{4DA68E63-EE45-FD47-9222-F89EB1206D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8314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1" y="446088"/>
            <a:ext cx="10401300" cy="1244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95352" y="1906589"/>
            <a:ext cx="5099049" cy="4313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06589"/>
            <a:ext cx="5099051" cy="20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138613"/>
            <a:ext cx="5099051" cy="2081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715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tif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5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3B51D2-06CC-4444-8459-9D4F8F85889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24826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6BEE44C-5135-1A4A-B8E0-32AFC7CCCA1F}" type="datetimeFigureOut">
              <a:rPr lang="en-US" smtClean="0"/>
              <a:t>10/30/25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6179767-F03A-324E-9D3B-EB591FD3EDBD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752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52" r:id="rId1"/>
    <p:sldLayoutId id="2147484753" r:id="rId2"/>
    <p:sldLayoutId id="2147484754" r:id="rId3"/>
    <p:sldLayoutId id="2147484757" r:id="rId4"/>
    <p:sldLayoutId id="2147484758" r:id="rId5"/>
    <p:sldLayoutId id="2147484763" r:id="rId6"/>
    <p:sldLayoutId id="2147484764" r:id="rId7"/>
    <p:sldLayoutId id="2147484775" r:id="rId8"/>
    <p:sldLayoutId id="2147484776" r:id="rId9"/>
    <p:sldLayoutId id="2147484777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7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10.emf"/><Relationship Id="rId10" Type="http://schemas.openxmlformats.org/officeDocument/2006/relationships/image" Target="../media/image7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tif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0.png"/><Relationship Id="rId5" Type="http://schemas.openxmlformats.org/officeDocument/2006/relationships/image" Target="../media/image79.jpg"/><Relationship Id="rId4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5.tiff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4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2261940" y="146835"/>
            <a:ext cx="855022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en-US" sz="3000" dirty="0"/>
              <a:t>Robust statistics applied to EEG data</a:t>
            </a: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684180"/>
              </p:ext>
            </p:extLst>
          </p:nvPr>
        </p:nvGraphicFramePr>
        <p:xfrm>
          <a:off x="5079489" y="5671824"/>
          <a:ext cx="1891669" cy="564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800" imgH="431800" progId="Equation.3">
                  <p:embed/>
                </p:oleObj>
              </mc:Choice>
              <mc:Fallback>
                <p:oleObj name="Equation" r:id="rId3" imgW="1447800" imgH="431800" progId="Equation.3">
                  <p:embed/>
                  <p:pic>
                    <p:nvPicPr>
                      <p:cNvPr id="1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9489" y="5671824"/>
                        <a:ext cx="1891669" cy="564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Subtitle 4">
            <a:extLst>
              <a:ext uri="{FF2B5EF4-FFF2-40B4-BE49-F238E27FC236}">
                <a16:creationId xmlns:a16="http://schemas.microsoft.com/office/drawing/2014/main" id="{A17D07F7-EC53-5D46-A6EE-5EE26F766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598" y="2041082"/>
            <a:ext cx="6400800" cy="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Arnaud Delorme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F0A62E-96C9-CA4A-B95C-AD42B3913321}"/>
              </a:ext>
            </a:extLst>
          </p:cNvPr>
          <p:cNvCxnSpPr>
            <a:cxnSpLocks/>
          </p:cNvCxnSpPr>
          <p:nvPr/>
        </p:nvCxnSpPr>
        <p:spPr>
          <a:xfrm flipV="1">
            <a:off x="5047245" y="6217239"/>
            <a:ext cx="0" cy="19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74470EA4-5790-AC48-9AF7-327EAB68EE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279" t="39734" r="4643" b="4574"/>
          <a:stretch/>
        </p:blipFill>
        <p:spPr>
          <a:xfrm>
            <a:off x="5047245" y="5189309"/>
            <a:ext cx="1647338" cy="1226434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D4020B-1530-1742-B8CF-7C23359E2E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9979" y="3565027"/>
            <a:ext cx="1152358" cy="1073489"/>
          </a:xfrm>
          <a:prstGeom prst="rect">
            <a:avLst/>
          </a:prstGeom>
        </p:spPr>
      </p:pic>
      <p:pic>
        <p:nvPicPr>
          <p:cNvPr id="20" name="Picture 3" descr="Screen Shot 2013-11-15 at 2.19.43 PM.png">
            <a:extLst>
              <a:ext uri="{FF2B5EF4-FFF2-40B4-BE49-F238E27FC236}">
                <a16:creationId xmlns:a16="http://schemas.microsoft.com/office/drawing/2014/main" id="{06C1A0AD-4B95-884A-848C-19E7B87B48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86" b="19324"/>
          <a:stretch/>
        </p:blipFill>
        <p:spPr bwMode="auto">
          <a:xfrm>
            <a:off x="3221283" y="4412479"/>
            <a:ext cx="2372178" cy="15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5" descr="tmpcompcond2">
            <a:extLst>
              <a:ext uri="{FF2B5EF4-FFF2-40B4-BE49-F238E27FC236}">
                <a16:creationId xmlns:a16="http://schemas.microsoft.com/office/drawing/2014/main" id="{6985E1F5-C2B3-D342-A074-AA45CDDC3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42" t="21034" r="12267" b="57957"/>
          <a:stretch/>
        </p:blipFill>
        <p:spPr bwMode="auto">
          <a:xfrm>
            <a:off x="4684837" y="3268784"/>
            <a:ext cx="2286322" cy="1620441"/>
          </a:xfrm>
          <a:prstGeom prst="rect">
            <a:avLst/>
          </a:prstGeom>
          <a:noFill/>
          <a:ln w="19050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Screen Shot 2013-11-15 at 2.50.49 PM.png">
            <a:extLst>
              <a:ext uri="{FF2B5EF4-FFF2-40B4-BE49-F238E27FC236}">
                <a16:creationId xmlns:a16="http://schemas.microsoft.com/office/drawing/2014/main" id="{FBEA0BBF-05CB-C544-A84A-6E3BC97109E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377" y="3745912"/>
            <a:ext cx="2372168" cy="2406624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226E65-E738-2647-AD7E-4E0B8EAB8D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262" t="39734" r="4643" b="4574"/>
          <a:stretch/>
        </p:blipFill>
        <p:spPr>
          <a:xfrm>
            <a:off x="5868699" y="5189309"/>
            <a:ext cx="825883" cy="1226434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88005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98C25050-D6B0-DE49-97B1-F7CABAA70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3645" y="367496"/>
            <a:ext cx="9144000" cy="1143000"/>
          </a:xfrm>
        </p:spPr>
        <p:txBody>
          <a:bodyPr/>
          <a:lstStyle/>
          <a:p>
            <a:r>
              <a:rPr lang="en-US" altLang="en-US" sz="3200" dirty="0">
                <a:ea typeface="ＭＳ Ｐゴシック" panose="020B0600070205080204" pitchFamily="34" charset="-128"/>
              </a:rPr>
              <a:t>Improving robustness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7AECE04-CAE0-E547-B5D2-7A6CF02DFBB3}"/>
              </a:ext>
            </a:extLst>
          </p:cNvPr>
          <p:cNvGrpSpPr/>
          <p:nvPr/>
        </p:nvGrpSpPr>
        <p:grpSpPr>
          <a:xfrm>
            <a:off x="2636818" y="1779707"/>
            <a:ext cx="6607810" cy="4408998"/>
            <a:chOff x="1010037" y="1747809"/>
            <a:chExt cx="6607810" cy="4408998"/>
          </a:xfrm>
        </p:grpSpPr>
        <p:pic>
          <p:nvPicPr>
            <p:cNvPr id="13" name="Picture 12" descr="A picture containing indoor, looking, sitting, water&#10;&#10;Description automatically generated">
              <a:extLst>
                <a:ext uri="{FF2B5EF4-FFF2-40B4-BE49-F238E27FC236}">
                  <a16:creationId xmlns:a16="http://schemas.microsoft.com/office/drawing/2014/main" id="{2D300D74-8C08-C049-8E2D-A0D512EFA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7524" y="2654154"/>
              <a:ext cx="3741526" cy="2063116"/>
            </a:xfrm>
            <a:prstGeom prst="rect">
              <a:avLst/>
            </a:prstGeom>
          </p:spPr>
        </p:pic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E13FC6F0-6C3C-B247-B7E6-2C6A40A2A15A}"/>
                </a:ext>
              </a:extLst>
            </p:cNvPr>
            <p:cNvSpPr txBox="1">
              <a:spLocks/>
            </p:cNvSpPr>
            <p:nvPr/>
          </p:nvSpPr>
          <p:spPr>
            <a:xfrm>
              <a:off x="1010037" y="1747809"/>
              <a:ext cx="5296500" cy="114300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en-US" altLang="en-US" sz="3200" dirty="0">
                  <a:ea typeface="ＭＳ Ｐゴシック" panose="020B0600070205080204" pitchFamily="34" charset="-128"/>
                </a:rPr>
                <a:t>Optional stopping</a:t>
              </a:r>
            </a:p>
            <a:p>
              <a:pPr algn="ctr"/>
              <a:r>
                <a:rPr lang="en-US" altLang="en-US" sz="2000" dirty="0">
                  <a:ea typeface="ＭＳ Ｐゴシック" panose="020B0600070205080204" pitchFamily="34" charset="-128"/>
                </a:rPr>
                <a:t>(do not do it)</a:t>
              </a: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B68F64FD-CDF5-0E4F-A2E4-BADE30514885}"/>
                </a:ext>
              </a:extLst>
            </p:cNvPr>
            <p:cNvSpPr txBox="1">
              <a:spLocks/>
            </p:cNvSpPr>
            <p:nvPr/>
          </p:nvSpPr>
          <p:spPr>
            <a:xfrm>
              <a:off x="2573300" y="2963888"/>
              <a:ext cx="1355782" cy="52796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1600" dirty="0">
                  <a:ea typeface="ＭＳ Ｐゴシック" panose="020B0600070205080204" pitchFamily="34" charset="-128"/>
                </a:rPr>
                <a:t>p-value</a:t>
              </a: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36181026-5082-1848-B825-937E03B5B848}"/>
                </a:ext>
              </a:extLst>
            </p:cNvPr>
            <p:cNvSpPr txBox="1">
              <a:spLocks/>
            </p:cNvSpPr>
            <p:nvPr/>
          </p:nvSpPr>
          <p:spPr>
            <a:xfrm>
              <a:off x="5529050" y="4033931"/>
              <a:ext cx="2088797" cy="52796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1600" dirty="0">
                  <a:solidFill>
                    <a:srgbClr val="FF0000"/>
                  </a:solidFill>
                  <a:ea typeface="ＭＳ Ｐゴシック" panose="020B0600070205080204" pitchFamily="34" charset="-128"/>
                </a:rPr>
                <a:t>0.05 threshold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0AE673CA-BAAC-A847-9F8C-CB37BE264B0F}"/>
                </a:ext>
              </a:extLst>
            </p:cNvPr>
            <p:cNvSpPr txBox="1">
              <a:spLocks/>
            </p:cNvSpPr>
            <p:nvPr/>
          </p:nvSpPr>
          <p:spPr>
            <a:xfrm>
              <a:off x="1571552" y="5628845"/>
              <a:ext cx="3403843" cy="52796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1600" dirty="0">
                  <a:solidFill>
                    <a:schemeClr val="tx1"/>
                  </a:solidFill>
                  <a:ea typeface="ＭＳ Ｐゴシック" panose="020B0600070205080204" pitchFamily="34" charset="-128"/>
                </a:rPr>
                <a:t>Number of participants</a:t>
              </a:r>
            </a:p>
            <a:p>
              <a:r>
                <a:rPr lang="en-US" altLang="en-US" sz="1600" dirty="0">
                  <a:solidFill>
                    <a:schemeClr val="tx1"/>
                  </a:solidFill>
                  <a:ea typeface="ＭＳ Ｐゴシック" panose="020B0600070205080204" pitchFamily="34" charset="-128"/>
                </a:rPr>
                <a:t>in statistical analysis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C9E4B3A-6570-E645-B008-4C7BC44DFC20}"/>
                </a:ext>
              </a:extLst>
            </p:cNvPr>
            <p:cNvCxnSpPr/>
            <p:nvPr/>
          </p:nvCxnSpPr>
          <p:spPr>
            <a:xfrm>
              <a:off x="1692321" y="5577086"/>
              <a:ext cx="221339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4F061F7-A788-5240-BF05-061818C4FAC4}"/>
                </a:ext>
              </a:extLst>
            </p:cNvPr>
            <p:cNvCxnSpPr/>
            <p:nvPr/>
          </p:nvCxnSpPr>
          <p:spPr>
            <a:xfrm flipV="1">
              <a:off x="3273474" y="4492881"/>
              <a:ext cx="0" cy="42570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F3548A0B-150C-6F4C-A36B-863193387210}"/>
                </a:ext>
              </a:extLst>
            </p:cNvPr>
            <p:cNvSpPr txBox="1">
              <a:spLocks/>
            </p:cNvSpPr>
            <p:nvPr/>
          </p:nvSpPr>
          <p:spPr>
            <a:xfrm>
              <a:off x="3052718" y="4909076"/>
              <a:ext cx="2088797" cy="52796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1600" dirty="0">
                  <a:solidFill>
                    <a:srgbClr val="FF0000"/>
                  </a:solidFill>
                  <a:ea typeface="ＭＳ Ｐゴシック" panose="020B0600070205080204" pitchFamily="34" charset="-128"/>
                </a:rPr>
                <a:t>Let’s stop here, </a:t>
              </a:r>
              <a:r>
                <a:rPr lang="en-US" altLang="en-US" sz="1600" dirty="0" err="1">
                  <a:solidFill>
                    <a:srgbClr val="FF0000"/>
                  </a:solidFill>
                  <a:ea typeface="ＭＳ Ｐゴシック" panose="020B0600070205080204" pitchFamily="34" charset="-128"/>
                </a:rPr>
                <a:t>Yai</a:t>
              </a:r>
              <a:r>
                <a:rPr lang="en-US" altLang="en-US" sz="1600" dirty="0">
                  <a:solidFill>
                    <a:srgbClr val="FF0000"/>
                  </a:solidFill>
                  <a:ea typeface="ＭＳ Ｐゴシック" panose="020B0600070205080204" pitchFamily="34" charset="-128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04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98C25050-D6B0-DE49-97B1-F7CABAA70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7786" y="250764"/>
            <a:ext cx="9144000" cy="1143000"/>
          </a:xfrm>
        </p:spPr>
        <p:txBody>
          <a:bodyPr/>
          <a:lstStyle/>
          <a:p>
            <a:r>
              <a:rPr lang="en-US" altLang="en-US" sz="2600" dirty="0">
                <a:ea typeface="ＭＳ Ｐゴシック" panose="020B0600070205080204" pitchFamily="34" charset="-128"/>
              </a:rPr>
              <a:t>Why the standard figure is not good enough </a:t>
            </a:r>
            <a:br>
              <a:rPr lang="en-US" altLang="en-US" sz="2600" dirty="0">
                <a:ea typeface="ＭＳ Ｐゴシック" panose="020B0600070205080204" pitchFamily="34" charset="-128"/>
              </a:rPr>
            </a:br>
            <a:endParaRPr lang="en-US" altLang="en-US" sz="2600" dirty="0">
              <a:ea typeface="ＭＳ Ｐゴシック" panose="020B0600070205080204" pitchFamily="34" charset="-128"/>
            </a:endParaRPr>
          </a:p>
        </p:txBody>
      </p:sp>
      <p:pic>
        <p:nvPicPr>
          <p:cNvPr id="22530" name="Picture 3" descr="Screen Shot 2013-11-15 at 1.56.22 PM.png">
            <a:extLst>
              <a:ext uri="{FF2B5EF4-FFF2-40B4-BE49-F238E27FC236}">
                <a16:creationId xmlns:a16="http://schemas.microsoft.com/office/drawing/2014/main" id="{30CCA172-78DF-7440-A757-DE59305B1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67" b="30608"/>
          <a:stretch>
            <a:fillRect/>
          </a:stretch>
        </p:blipFill>
        <p:spPr bwMode="auto">
          <a:xfrm>
            <a:off x="2237786" y="1274702"/>
            <a:ext cx="6326244" cy="4780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5A3B168-60CC-5A4D-BAB8-1EA33F3DD4E6}"/>
              </a:ext>
            </a:extLst>
          </p:cNvPr>
          <p:cNvGrpSpPr/>
          <p:nvPr/>
        </p:nvGrpSpPr>
        <p:grpSpPr>
          <a:xfrm>
            <a:off x="3738419" y="2034856"/>
            <a:ext cx="4113401" cy="3321515"/>
            <a:chOff x="2058474" y="2024224"/>
            <a:chExt cx="4113401" cy="332151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DA4328E-E0A0-2B48-B763-EE75D733D2F2}"/>
                </a:ext>
              </a:extLst>
            </p:cNvPr>
            <p:cNvSpPr txBox="1"/>
            <p:nvPr/>
          </p:nvSpPr>
          <p:spPr>
            <a:xfrm>
              <a:off x="4693585" y="2024224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Condition 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CD94A7-FAEA-1643-BE5C-34EBF5FD9922}"/>
                </a:ext>
              </a:extLst>
            </p:cNvPr>
            <p:cNvSpPr txBox="1"/>
            <p:nvPr/>
          </p:nvSpPr>
          <p:spPr>
            <a:xfrm>
              <a:off x="2058474" y="4288938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</a:schemeClr>
                  </a:solidFill>
                </a:rPr>
                <a:t>Condition 2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A2C354B-880E-104A-9C81-4C84CB1246C3}"/>
                </a:ext>
              </a:extLst>
            </p:cNvPr>
            <p:cNvCxnSpPr/>
            <p:nvPr/>
          </p:nvCxnSpPr>
          <p:spPr>
            <a:xfrm flipH="1">
              <a:off x="4693585" y="2393556"/>
              <a:ext cx="437881" cy="24885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FBD2041-1350-3648-999F-57EDD92953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7079" y="3955336"/>
              <a:ext cx="448616" cy="333602"/>
            </a:xfrm>
            <a:prstGeom prst="straightConnector1">
              <a:avLst/>
            </a:prstGeom>
            <a:ln>
              <a:solidFill>
                <a:schemeClr val="tx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55ED9FC-9C59-8B4B-934E-19D30E526BB1}"/>
                </a:ext>
              </a:extLst>
            </p:cNvPr>
            <p:cNvSpPr txBox="1"/>
            <p:nvPr/>
          </p:nvSpPr>
          <p:spPr>
            <a:xfrm>
              <a:off x="4157275" y="4801537"/>
              <a:ext cx="10983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Significance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B7EAAC7-FE1F-8540-B8F7-B58D55E3EF4B}"/>
                </a:ext>
              </a:extLst>
            </p:cNvPr>
            <p:cNvCxnSpPr>
              <a:cxnSpLocks/>
            </p:cNvCxnSpPr>
            <p:nvPr/>
          </p:nvCxnSpPr>
          <p:spPr>
            <a:xfrm>
              <a:off x="4693585" y="5068912"/>
              <a:ext cx="1" cy="27682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B33DF9-DDB4-1D45-889A-4A4948EF6E2D}"/>
              </a:ext>
            </a:extLst>
          </p:cNvPr>
          <p:cNvGrpSpPr/>
          <p:nvPr/>
        </p:nvGrpSpPr>
        <p:grpSpPr>
          <a:xfrm>
            <a:off x="3143036" y="1989065"/>
            <a:ext cx="2489784" cy="3250634"/>
            <a:chOff x="1463091" y="1978433"/>
            <a:chExt cx="2489784" cy="325063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5BAA15-C866-8E45-9D40-83F8B8CBB3FD}"/>
                </a:ext>
              </a:extLst>
            </p:cNvPr>
            <p:cNvSpPr txBox="1"/>
            <p:nvPr/>
          </p:nvSpPr>
          <p:spPr>
            <a:xfrm>
              <a:off x="1463091" y="2938867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27AAB1"/>
                  </a:solidFill>
                </a:rPr>
                <a:t>Effect size?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3B75B77-200E-A647-87CB-90496B7AF8DF}"/>
                </a:ext>
              </a:extLst>
            </p:cNvPr>
            <p:cNvSpPr txBox="1"/>
            <p:nvPr/>
          </p:nvSpPr>
          <p:spPr>
            <a:xfrm>
              <a:off x="1463091" y="1978433"/>
              <a:ext cx="2489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How many subjects?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711D945-0E6B-A04A-9346-A1814B560FBD}"/>
                </a:ext>
              </a:extLst>
            </p:cNvPr>
            <p:cNvSpPr txBox="1"/>
            <p:nvPr/>
          </p:nvSpPr>
          <p:spPr>
            <a:xfrm>
              <a:off x="1463091" y="4859735"/>
              <a:ext cx="24753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AC4FF4"/>
                  </a:solidFill>
                </a:rPr>
                <a:t>Easy to overinterpret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74F473-249D-D04F-86B7-017946FF6324}"/>
                </a:ext>
              </a:extLst>
            </p:cNvPr>
            <p:cNvSpPr txBox="1"/>
            <p:nvPr/>
          </p:nvSpPr>
          <p:spPr>
            <a:xfrm>
              <a:off x="1463091" y="3899301"/>
              <a:ext cx="21483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2F92"/>
                  </a:solidFill>
                </a:rPr>
                <a:t>Statistical power?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CD09500-8BB9-0448-BBA7-DFCF8AEC3AD1}"/>
              </a:ext>
            </a:extLst>
          </p:cNvPr>
          <p:cNvSpPr txBox="1">
            <a:spLocks/>
          </p:cNvSpPr>
          <p:nvPr/>
        </p:nvSpPr>
        <p:spPr>
          <a:xfrm>
            <a:off x="6386409" y="6075353"/>
            <a:ext cx="2434237" cy="426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1600" dirty="0">
                <a:solidFill>
                  <a:schemeClr val="bg1">
                    <a:lumMod val="50000"/>
                    <a:lumOff val="50000"/>
                  </a:schemeClr>
                </a:solidFill>
                <a:ea typeface="ＭＳ Ｐゴシック" panose="020B0600070205080204" pitchFamily="34" charset="-128"/>
              </a:rPr>
              <a:t>Credit: G. </a:t>
            </a:r>
            <a:r>
              <a:rPr lang="en-US" altLang="en-US" sz="1600" dirty="0" err="1">
                <a:solidFill>
                  <a:schemeClr val="bg1">
                    <a:lumMod val="50000"/>
                    <a:lumOff val="50000"/>
                  </a:schemeClr>
                </a:solidFill>
                <a:ea typeface="ＭＳ Ｐゴシック" panose="020B0600070205080204" pitchFamily="34" charset="-128"/>
              </a:rPr>
              <a:t>Rousselet</a:t>
            </a:r>
            <a:endParaRPr lang="en-US" altLang="en-US" sz="1600" dirty="0">
              <a:solidFill>
                <a:schemeClr val="bg1">
                  <a:lumMod val="50000"/>
                  <a:lumOff val="50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358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4D43978A-3D66-7F42-8F7C-469FD2255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4888" y="258529"/>
            <a:ext cx="6479084" cy="140053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Add confidence intervals and plot of the difference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3E248FC-A71D-1B46-B290-4CA80C78238D}"/>
              </a:ext>
            </a:extLst>
          </p:cNvPr>
          <p:cNvGrpSpPr/>
          <p:nvPr/>
        </p:nvGrpSpPr>
        <p:grpSpPr>
          <a:xfrm>
            <a:off x="3387090" y="2096199"/>
            <a:ext cx="5815649" cy="4650742"/>
            <a:chOff x="1008314" y="2181260"/>
            <a:chExt cx="5815649" cy="4650742"/>
          </a:xfrm>
        </p:grpSpPr>
        <p:pic>
          <p:nvPicPr>
            <p:cNvPr id="25602" name="Picture 3" descr="Screen Shot 2013-11-15 at 2.18.24 PM.png">
              <a:extLst>
                <a:ext uri="{FF2B5EF4-FFF2-40B4-BE49-F238E27FC236}">
                  <a16:creationId xmlns:a16="http://schemas.microsoft.com/office/drawing/2014/main" id="{51E9B125-483D-4845-9836-1F1B2DA80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6F5"/>
                </a:clrFrom>
                <a:clrTo>
                  <a:srgbClr val="FEE6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314" y="2181260"/>
              <a:ext cx="5417820" cy="4224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F2AE23AA-7ABD-6540-83A5-D79F06492BEB}"/>
                </a:ext>
              </a:extLst>
            </p:cNvPr>
            <p:cNvSpPr txBox="1">
              <a:spLocks/>
            </p:cNvSpPr>
            <p:nvPr/>
          </p:nvSpPr>
          <p:spPr>
            <a:xfrm>
              <a:off x="4389726" y="6405282"/>
              <a:ext cx="2434237" cy="4267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en-US" altLang="en-US" sz="1600" dirty="0">
                  <a:solidFill>
                    <a:schemeClr val="bg1">
                      <a:lumMod val="50000"/>
                      <a:lumOff val="50000"/>
                    </a:schemeClr>
                  </a:solidFill>
                  <a:ea typeface="ＭＳ Ｐゴシック" panose="020B0600070205080204" pitchFamily="34" charset="-128"/>
                </a:rPr>
                <a:t>Credit: G. </a:t>
              </a:r>
              <a:r>
                <a:rPr lang="en-US" altLang="en-US" sz="1600" dirty="0" err="1">
                  <a:solidFill>
                    <a:schemeClr val="bg1">
                      <a:lumMod val="50000"/>
                      <a:lumOff val="50000"/>
                    </a:schemeClr>
                  </a:solidFill>
                  <a:ea typeface="ＭＳ Ｐゴシック" panose="020B0600070205080204" pitchFamily="34" charset="-128"/>
                </a:rPr>
                <a:t>Rousselet</a:t>
              </a:r>
              <a:endParaRPr lang="en-US" altLang="en-US" sz="1600" dirty="0">
                <a:solidFill>
                  <a:schemeClr val="bg1">
                    <a:lumMod val="50000"/>
                    <a:lumOff val="50000"/>
                  </a:schemeClr>
                </a:solidFill>
                <a:ea typeface="ＭＳ Ｐゴシック" panose="020B0600070205080204" pitchFamily="34" charset="-128"/>
              </a:endParaRPr>
            </a:p>
          </p:txBody>
        </p:sp>
      </p:grpSp>
      <p:pic>
        <p:nvPicPr>
          <p:cNvPr id="6" name="Picture 3" descr="Screen Shot 2013-11-15 at 2.18.24 PM.png">
            <a:extLst>
              <a:ext uri="{FF2B5EF4-FFF2-40B4-BE49-F238E27FC236}">
                <a16:creationId xmlns:a16="http://schemas.microsoft.com/office/drawing/2014/main" id="{29467401-27C4-BC4A-8A61-FB7420CCED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38"/>
          <a:stretch/>
        </p:blipFill>
        <p:spPr bwMode="auto">
          <a:xfrm>
            <a:off x="3387090" y="2096199"/>
            <a:ext cx="5417820" cy="222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18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>
            <a:extLst>
              <a:ext uri="{FF2B5EF4-FFF2-40B4-BE49-F238E27FC236}">
                <a16:creationId xmlns:a16="http://schemas.microsoft.com/office/drawing/2014/main" id="{762C61C3-134A-5744-9C8E-6EFC6709B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560" y="4592638"/>
            <a:ext cx="5206440" cy="2265362"/>
          </a:xfrm>
        </p:spPr>
        <p:txBody>
          <a:bodyPr/>
          <a:lstStyle/>
          <a:p>
            <a:pPr algn="l"/>
            <a:r>
              <a:rPr lang="en-US" altLang="en-US" sz="3600" dirty="0">
                <a:ea typeface="ＭＳ Ｐゴシック" panose="020B0600070205080204" pitchFamily="34" charset="-128"/>
              </a:rPr>
              <a:t>How many subjects show an effect in the right direction? </a:t>
            </a:r>
            <a:br>
              <a:rPr lang="en-US" altLang="en-US" sz="3600" dirty="0">
                <a:ea typeface="ＭＳ Ｐゴシック" panose="020B0600070205080204" pitchFamily="34" charset="-128"/>
              </a:rPr>
            </a:b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pic>
        <p:nvPicPr>
          <p:cNvPr id="26626" name="Picture 3" descr="Screen Shot 2013-11-15 at 2.19.43 PM.png">
            <a:extLst>
              <a:ext uri="{FF2B5EF4-FFF2-40B4-BE49-F238E27FC236}">
                <a16:creationId xmlns:a16="http://schemas.microsoft.com/office/drawing/2014/main" id="{C81EB6E1-8646-E147-9EF1-56BB98B9D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51" y="0"/>
            <a:ext cx="4451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419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>
            <a:extLst>
              <a:ext uri="{FF2B5EF4-FFF2-40B4-BE49-F238E27FC236}">
                <a16:creationId xmlns:a16="http://schemas.microsoft.com/office/drawing/2014/main" id="{A599F5D0-B98E-F845-ADE7-C7C293D3E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020" y="267018"/>
            <a:ext cx="8229600" cy="11430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Robust measures of central tendency</a:t>
            </a:r>
            <a:br>
              <a:rPr lang="en-US" altLang="en-US" sz="3600" dirty="0">
                <a:ea typeface="ＭＳ Ｐゴシック" panose="020B0600070205080204" pitchFamily="34" charset="-128"/>
              </a:rPr>
            </a:b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C10C6-B7BE-FE48-ABDA-DCCE876D7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020" y="2025956"/>
            <a:ext cx="11331153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Non-robust estimator</a:t>
            </a:r>
          </a:p>
          <a:p>
            <a:pPr lvl="1">
              <a:defRPr/>
            </a:pPr>
            <a:r>
              <a:rPr lang="en-US" sz="2000" dirty="0"/>
              <a:t>Mean: </a:t>
            </a:r>
            <a:r>
              <a:rPr lang="en-US" sz="2000" dirty="0" err="1"/>
              <a:t>mERP</a:t>
            </a:r>
            <a:r>
              <a:rPr lang="en-US" sz="2000" dirty="0"/>
              <a:t> = mean(EEG.data,3)</a:t>
            </a:r>
          </a:p>
          <a:p>
            <a:pPr marL="457200" lvl="1" indent="0">
              <a:buNone/>
              <a:defRPr/>
            </a:pPr>
            <a:r>
              <a:rPr lang="en-US" sz="2000" dirty="0"/>
              <a:t>(</a:t>
            </a:r>
            <a:r>
              <a:rPr lang="en-US" sz="2000" dirty="0" err="1"/>
              <a:t>EEG.data</a:t>
            </a:r>
            <a:r>
              <a:rPr lang="en-US" sz="2000" dirty="0"/>
              <a:t> is an array of </a:t>
            </a:r>
            <a:r>
              <a:rPr lang="en-US" sz="2000" i="1" dirty="0"/>
              <a:t>channels</a:t>
            </a:r>
            <a:r>
              <a:rPr lang="en-US" sz="2000" dirty="0"/>
              <a:t> x </a:t>
            </a:r>
            <a:r>
              <a:rPr lang="en-US" sz="2000" i="1" dirty="0"/>
              <a:t>times</a:t>
            </a:r>
            <a:r>
              <a:rPr lang="en-US" sz="2000" dirty="0"/>
              <a:t> x </a:t>
            </a:r>
            <a:r>
              <a:rPr lang="en-US" sz="2000" i="1" dirty="0"/>
              <a:t>trials</a:t>
            </a:r>
            <a:r>
              <a:rPr lang="en-US" sz="2000" dirty="0"/>
              <a:t>)</a:t>
            </a: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Robust estimators of central tendency </a:t>
            </a:r>
          </a:p>
          <a:p>
            <a:pPr lvl="1">
              <a:buFontTx/>
              <a:buChar char="-"/>
              <a:defRPr/>
            </a:pPr>
            <a:r>
              <a:rPr lang="en-US" sz="2000" dirty="0"/>
              <a:t>Median: </a:t>
            </a:r>
            <a:r>
              <a:rPr lang="en-US" sz="2000" dirty="0" err="1"/>
              <a:t>mdERP</a:t>
            </a:r>
            <a:r>
              <a:rPr lang="en-US" sz="2000" dirty="0"/>
              <a:t> = median(EEG.data,3)</a:t>
            </a:r>
          </a:p>
          <a:p>
            <a:pPr lvl="1">
              <a:buFontTx/>
              <a:buChar char="-"/>
              <a:defRPr/>
            </a:pPr>
            <a:r>
              <a:rPr lang="en-US" sz="2000" dirty="0"/>
              <a:t>Trimmed mean: </a:t>
            </a:r>
            <a:r>
              <a:rPr lang="en-US" sz="2000" dirty="0" err="1"/>
              <a:t>tmERP</a:t>
            </a:r>
            <a:r>
              <a:rPr lang="en-US" sz="2000" dirty="0"/>
              <a:t> = </a:t>
            </a:r>
            <a:r>
              <a:rPr lang="en-US" sz="2000" dirty="0" err="1"/>
              <a:t>trimmean</a:t>
            </a:r>
            <a:r>
              <a:rPr lang="en-US" sz="2000" dirty="0"/>
              <a:t>(EEG.data,20,’round’,3) 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CD81514-CAF1-544C-AC57-15CDB5E38361}"/>
              </a:ext>
            </a:extLst>
          </p:cNvPr>
          <p:cNvGrpSpPr/>
          <p:nvPr/>
        </p:nvGrpSpPr>
        <p:grpSpPr>
          <a:xfrm>
            <a:off x="9504005" y="4536449"/>
            <a:ext cx="2310043" cy="2066544"/>
            <a:chOff x="9284548" y="3893121"/>
            <a:chExt cx="2841625" cy="2882900"/>
          </a:xfrm>
        </p:grpSpPr>
        <p:pic>
          <p:nvPicPr>
            <p:cNvPr id="5" name="Picture 3" descr="Screen Shot 2013-11-15 at 2.50.49 PM.png">
              <a:extLst>
                <a:ext uri="{FF2B5EF4-FFF2-40B4-BE49-F238E27FC236}">
                  <a16:creationId xmlns:a16="http://schemas.microsoft.com/office/drawing/2014/main" id="{4F992C4D-043E-F14F-BFC9-D3A777439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6F5"/>
                </a:clrFrom>
                <a:clrTo>
                  <a:srgbClr val="FEE6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4548" y="3893121"/>
              <a:ext cx="2841625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F673EB1-EE5D-9346-8F4C-27B940C1B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43347" y="5975921"/>
              <a:ext cx="1847850" cy="520700"/>
              <a:chOff x="3721100" y="3987800"/>
              <a:chExt cx="1847850" cy="52070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81DF6DE-6BA7-A249-AF2E-05C5CABD2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100" y="4178300"/>
                <a:ext cx="63500" cy="31750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AB659C5-327C-124E-A595-0AE432051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1600" y="4089400"/>
                <a:ext cx="69850" cy="40005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9E3DDE21-0C90-564F-BF34-C1E8198F3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3200" y="3987800"/>
                <a:ext cx="57150" cy="50165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B09AE65-9347-7E42-BB52-ECE3826A1D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10200" y="4191000"/>
                <a:ext cx="63500" cy="31750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9486789-34A0-5241-81E0-0426EDA3C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2250" y="4102100"/>
                <a:ext cx="69850" cy="40005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6878655-E604-E44A-9F5C-229F8EBC9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9100" y="4305300"/>
                <a:ext cx="69850" cy="203200"/>
              </a:xfrm>
              <a:prstGeom prst="rect">
                <a:avLst/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rgbClr val="B6DCDF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6CC4F1-F515-D744-B2A1-44080426A1F8}"/>
              </a:ext>
            </a:extLst>
          </p:cNvPr>
          <p:cNvSpPr txBox="1">
            <a:spLocks/>
          </p:cNvSpPr>
          <p:nvPr/>
        </p:nvSpPr>
        <p:spPr>
          <a:xfrm>
            <a:off x="1529329" y="5080146"/>
            <a:ext cx="6918425" cy="152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  <a:defRPr/>
            </a:pPr>
            <a:r>
              <a:rPr lang="en-US" dirty="0"/>
              <a:t>20% trimmed means provide high statistical power in the presence of outliers</a:t>
            </a:r>
          </a:p>
          <a:p>
            <a:pPr marL="0" indent="0">
              <a:buFont typeface="Wingdings 3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buFont typeface="Wingdings 3" charset="2"/>
              <a:buNone/>
              <a:defRPr/>
            </a:pPr>
            <a:r>
              <a:rPr lang="en-US" sz="1200" dirty="0">
                <a:solidFill>
                  <a:schemeClr val="tx1">
                    <a:lumMod val="65000"/>
                  </a:schemeClr>
                </a:solidFill>
              </a:rPr>
              <a:t>Rand Wilcox, 2012, Introduction to Robust Estimation and Hypothesis Testing, Elsevier </a:t>
            </a:r>
          </a:p>
          <a:p>
            <a:pPr marL="0" indent="0">
              <a:buFont typeface="Wingdings 3" charset="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64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5012C69B-C9BF-5D47-A5EB-20AA2EE66F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8901" y="276242"/>
            <a:ext cx="9012226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+mn-lt"/>
                <a:ea typeface="ＭＳ Ｐゴシック" panose="020B0600070205080204" pitchFamily="34" charset="-128"/>
              </a:rPr>
              <a:t>Problems</a:t>
            </a:r>
          </a:p>
        </p:txBody>
      </p:sp>
      <p:sp>
        <p:nvSpPr>
          <p:cNvPr id="30722" name="Text Box 9">
            <a:extLst>
              <a:ext uri="{FF2B5EF4-FFF2-40B4-BE49-F238E27FC236}">
                <a16:creationId xmlns:a16="http://schemas.microsoft.com/office/drawing/2014/main" id="{C0B9964C-4115-EF4C-8C02-5A2BCC708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520" y="1300575"/>
            <a:ext cx="5958822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n-lt"/>
              </a:rPr>
              <a:t>Not resistant against outliers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en-US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n-lt"/>
              </a:rPr>
              <a:t>For ANOVA and t-test non-normality is an issue when distributions differ or when variances are not equal.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en-US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n-lt"/>
              </a:rPr>
              <a:t>Slight departure from normality can have serious consequences</a:t>
            </a:r>
          </a:p>
        </p:txBody>
      </p:sp>
      <p:sp>
        <p:nvSpPr>
          <p:cNvPr id="30723" name="Line 10">
            <a:extLst>
              <a:ext uri="{FF2B5EF4-FFF2-40B4-BE49-F238E27FC236}">
                <a16:creationId xmlns:a16="http://schemas.microsoft.com/office/drawing/2014/main" id="{1E5AD06D-C7E8-8F49-AD9A-03ED46A2AD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7090" y="4417957"/>
            <a:ext cx="627825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4" name="Text Box 11">
            <a:extLst>
              <a:ext uri="{FF2B5EF4-FFF2-40B4-BE49-F238E27FC236}">
                <a16:creationId xmlns:a16="http://schemas.microsoft.com/office/drawing/2014/main" id="{C7BBDA87-BBC5-C845-8C7D-484456948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8901" y="5481014"/>
            <a:ext cx="455387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n-lt"/>
              </a:rPr>
              <a:t>Randomization approach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200" dirty="0">
              <a:latin typeface="+mn-lt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n-lt"/>
              </a:rPr>
              <a:t>Bootstrap approach</a:t>
            </a:r>
          </a:p>
        </p:txBody>
      </p:sp>
      <p:sp>
        <p:nvSpPr>
          <p:cNvPr id="30725" name="Rectangle 12">
            <a:extLst>
              <a:ext uri="{FF2B5EF4-FFF2-40B4-BE49-F238E27FC236}">
                <a16:creationId xmlns:a16="http://schemas.microsoft.com/office/drawing/2014/main" id="{535CFDCB-CADF-834B-BCCF-80C5E9F56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901" y="4414425"/>
            <a:ext cx="515282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400" dirty="0">
                <a:solidFill>
                  <a:schemeClr val="tx2"/>
                </a:solidFill>
                <a:latin typeface="+mn-lt"/>
              </a:rPr>
              <a:t>Solutions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02861E-AD52-0948-8256-BAF916EF8240}"/>
              </a:ext>
            </a:extLst>
          </p:cNvPr>
          <p:cNvGrpSpPr/>
          <p:nvPr/>
        </p:nvGrpSpPr>
        <p:grpSpPr>
          <a:xfrm>
            <a:off x="7617847" y="4541003"/>
            <a:ext cx="4357632" cy="2175347"/>
            <a:chOff x="1524001" y="2693544"/>
            <a:chExt cx="6678705" cy="3529455"/>
          </a:xfrm>
        </p:grpSpPr>
        <p:pic>
          <p:nvPicPr>
            <p:cNvPr id="8" name="Picture 1" descr="Screen Shot 2013-11-16 at 5.30.09 PM.png">
              <a:extLst>
                <a:ext uri="{FF2B5EF4-FFF2-40B4-BE49-F238E27FC236}">
                  <a16:creationId xmlns:a16="http://schemas.microsoft.com/office/drawing/2014/main" id="{CF704497-9135-5245-9AE0-5A909E62F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6F5"/>
                </a:clrFrom>
                <a:clrTo>
                  <a:srgbClr val="FEE6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1" y="2693544"/>
              <a:ext cx="6678705" cy="3529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 descr="Screen Shot 2013-11-15 at 1.51.40 PM.png">
              <a:extLst>
                <a:ext uri="{FF2B5EF4-FFF2-40B4-BE49-F238E27FC236}">
                  <a16:creationId xmlns:a16="http://schemas.microsoft.com/office/drawing/2014/main" id="{6A25FFCA-33B9-004F-8B33-70785ECF0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353" y="2761712"/>
              <a:ext cx="2185260" cy="3361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3746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Line 15">
            <a:extLst>
              <a:ext uri="{FF2B5EF4-FFF2-40B4-BE49-F238E27FC236}">
                <a16:creationId xmlns:a16="http://schemas.microsoft.com/office/drawing/2014/main" id="{B7DC3C75-94F0-174A-AD69-08A2812C6E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9452" y="3270272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8921" name="Rectangle 16">
            <a:extLst>
              <a:ext uri="{FF2B5EF4-FFF2-40B4-BE49-F238E27FC236}">
                <a16:creationId xmlns:a16="http://schemas.microsoft.com/office/drawing/2014/main" id="{F873CCE4-C880-F04D-9D4A-787588DB1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707" y="2898793"/>
            <a:ext cx="1905412" cy="708129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analyze</a:t>
            </a:r>
          </a:p>
        </p:txBody>
      </p:sp>
      <p:sp>
        <p:nvSpPr>
          <p:cNvPr id="38922" name="Line 17">
            <a:extLst>
              <a:ext uri="{FF2B5EF4-FFF2-40B4-BE49-F238E27FC236}">
                <a16:creationId xmlns:a16="http://schemas.microsoft.com/office/drawing/2014/main" id="{78D41BC8-B66E-714C-8629-8913FBECCF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9452" y="5099072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3" name="Rectangle 18">
            <a:extLst>
              <a:ext uri="{FF2B5EF4-FFF2-40B4-BE49-F238E27FC236}">
                <a16:creationId xmlns:a16="http://schemas.microsoft.com/office/drawing/2014/main" id="{3F0E7A77-C335-3E49-AD8A-3B8D98F61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243" y="4727594"/>
            <a:ext cx="1926876" cy="70813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analyze</a:t>
            </a:r>
          </a:p>
        </p:txBody>
      </p:sp>
      <p:sp>
        <p:nvSpPr>
          <p:cNvPr id="38924" name="Line 19">
            <a:extLst>
              <a:ext uri="{FF2B5EF4-FFF2-40B4-BE49-F238E27FC236}">
                <a16:creationId xmlns:a16="http://schemas.microsoft.com/office/drawing/2014/main" id="{6690C85B-B79B-6741-9208-DE89AB6D1337}"/>
              </a:ext>
            </a:extLst>
          </p:cNvPr>
          <p:cNvSpPr>
            <a:spLocks noChangeShapeType="1"/>
          </p:cNvSpPr>
          <p:nvPr/>
        </p:nvSpPr>
        <p:spPr bwMode="auto">
          <a:xfrm>
            <a:off x="7613119" y="3270271"/>
            <a:ext cx="480205" cy="61031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5" name="Line 20">
            <a:extLst>
              <a:ext uri="{FF2B5EF4-FFF2-40B4-BE49-F238E27FC236}">
                <a16:creationId xmlns:a16="http://schemas.microsoft.com/office/drawing/2014/main" id="{D106383F-A1B8-8848-B1C5-CC220B5C45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13120" y="4488754"/>
            <a:ext cx="491156" cy="6103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6" name="Rectangle 21">
            <a:extLst>
              <a:ext uri="{FF2B5EF4-FFF2-40B4-BE49-F238E27FC236}">
                <a16:creationId xmlns:a16="http://schemas.microsoft.com/office/drawing/2014/main" id="{BF5B23A7-BDC6-FD49-8C67-24193385F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3324" y="3813320"/>
            <a:ext cx="2425799" cy="70787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difference</a:t>
            </a:r>
          </a:p>
        </p:txBody>
      </p:sp>
      <p:sp>
        <p:nvSpPr>
          <p:cNvPr id="38927" name="Line 22">
            <a:extLst>
              <a:ext uri="{FF2B5EF4-FFF2-40B4-BE49-F238E27FC236}">
                <a16:creationId xmlns:a16="http://schemas.microsoft.com/office/drawing/2014/main" id="{63C58B1A-170A-DE47-AE14-CD327229B5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19123" y="4131177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8929" name="Text Box 24">
            <a:extLst>
              <a:ext uri="{FF2B5EF4-FFF2-40B4-BE49-F238E27FC236}">
                <a16:creationId xmlns:a16="http://schemas.microsoft.com/office/drawing/2014/main" id="{07B24DD8-2BF1-C844-8C2F-D10644DD8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3250" y="3748208"/>
            <a:ext cx="6206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4000" b="1" dirty="0"/>
              <a:t>X</a:t>
            </a:r>
            <a:r>
              <a:rPr lang="en-US" altLang="en-US" sz="4000" b="1" i="1" baseline="-25000" dirty="0"/>
              <a:t>i</a:t>
            </a: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EC60BF94-482C-424A-B655-7662E2D941DD}"/>
              </a:ext>
            </a:extLst>
          </p:cNvPr>
          <p:cNvSpPr txBox="1">
            <a:spLocks noChangeArrowheads="1"/>
          </p:cNvSpPr>
          <p:nvPr/>
        </p:nvSpPr>
        <p:spPr>
          <a:xfrm>
            <a:off x="2376190" y="591166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5000" b="1" dirty="0">
                <a:ea typeface="ＭＳ Ｐゴシック" panose="020B0600070205080204" pitchFamily="34" charset="-128"/>
              </a:rPr>
              <a:t>The Bootstrap approach</a:t>
            </a:r>
          </a:p>
        </p:txBody>
      </p:sp>
      <p:pic>
        <p:nvPicPr>
          <p:cNvPr id="64" name="Picture 63" descr="Shape, rectangle&#10;&#10;Description automatically generated">
            <a:extLst>
              <a:ext uri="{FF2B5EF4-FFF2-40B4-BE49-F238E27FC236}">
                <a16:creationId xmlns:a16="http://schemas.microsoft.com/office/drawing/2014/main" id="{3810C9C3-3059-934A-ABC2-71AD67F2B4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14735" r="16821"/>
          <a:stretch/>
        </p:blipFill>
        <p:spPr>
          <a:xfrm>
            <a:off x="0" y="2386145"/>
            <a:ext cx="5136619" cy="3640025"/>
          </a:xfrm>
          <a:prstGeom prst="rect">
            <a:avLst/>
          </a:prstGeom>
        </p:spPr>
      </p:pic>
      <p:sp>
        <p:nvSpPr>
          <p:cNvPr id="65" name="Text Box 2">
            <a:extLst>
              <a:ext uri="{FF2B5EF4-FFF2-40B4-BE49-F238E27FC236}">
                <a16:creationId xmlns:a16="http://schemas.microsoft.com/office/drawing/2014/main" id="{2606AF35-AB3F-0B40-ADBC-E5ED4EEE8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190" y="4320440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66" name="Text Box 3">
            <a:extLst>
              <a:ext uri="{FF2B5EF4-FFF2-40B4-BE49-F238E27FC236}">
                <a16:creationId xmlns:a16="http://schemas.microsoft.com/office/drawing/2014/main" id="{7FB8D942-028F-374C-ACC6-626DF6B6D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8507" y="2858480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67" name="Text Box 4">
            <a:extLst>
              <a:ext uri="{FF2B5EF4-FFF2-40B4-BE49-F238E27FC236}">
                <a16:creationId xmlns:a16="http://schemas.microsoft.com/office/drawing/2014/main" id="{03534263-E532-2349-84A7-5C07B65D2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077" y="4696729"/>
            <a:ext cx="1154818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68" name="Text Box 5">
            <a:extLst>
              <a:ext uri="{FF2B5EF4-FFF2-40B4-BE49-F238E27FC236}">
                <a16:creationId xmlns:a16="http://schemas.microsoft.com/office/drawing/2014/main" id="{633B5A7C-6C1B-4B41-A2FD-A4868E71A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179" y="3462499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69" name="Text Box 6">
            <a:extLst>
              <a:ext uri="{FF2B5EF4-FFF2-40B4-BE49-F238E27FC236}">
                <a16:creationId xmlns:a16="http://schemas.microsoft.com/office/drawing/2014/main" id="{7E651116-02CC-8D43-8869-2812A803D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982" y="2882019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71" name="Text Box 8">
            <a:extLst>
              <a:ext uri="{FF2B5EF4-FFF2-40B4-BE49-F238E27FC236}">
                <a16:creationId xmlns:a16="http://schemas.microsoft.com/office/drawing/2014/main" id="{96E86DEC-2989-1449-9BE3-AB5AB6EF6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077" y="4723338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72" name="Text Box 2">
            <a:extLst>
              <a:ext uri="{FF2B5EF4-FFF2-40B4-BE49-F238E27FC236}">
                <a16:creationId xmlns:a16="http://schemas.microsoft.com/office/drawing/2014/main" id="{2F48343C-50B1-8D48-B463-3F43CFC3F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051" y="3500234"/>
            <a:ext cx="817852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3" name="Text Box 3">
            <a:extLst>
              <a:ext uri="{FF2B5EF4-FFF2-40B4-BE49-F238E27FC236}">
                <a16:creationId xmlns:a16="http://schemas.microsoft.com/office/drawing/2014/main" id="{48EF7714-8C7F-8743-8D86-57C8297B5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2091" y="3030136"/>
            <a:ext cx="817852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9D68D36C-321B-3C47-9ED6-E26F4ED7A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8214" y="4799970"/>
            <a:ext cx="1154818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75" name="Text Box 5">
            <a:extLst>
              <a:ext uri="{FF2B5EF4-FFF2-40B4-BE49-F238E27FC236}">
                <a16:creationId xmlns:a16="http://schemas.microsoft.com/office/drawing/2014/main" id="{C6E4DEE3-F0C9-3F4C-A042-13E1ED72C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6566" y="3945400"/>
            <a:ext cx="817852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76" name="Text Box 6">
            <a:extLst>
              <a:ext uri="{FF2B5EF4-FFF2-40B4-BE49-F238E27FC236}">
                <a16:creationId xmlns:a16="http://schemas.microsoft.com/office/drawing/2014/main" id="{96706095-3763-944A-84B3-0FD431DE4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5692" y="3696581"/>
            <a:ext cx="817852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8" name="Text Box 8">
            <a:extLst>
              <a:ext uri="{FF2B5EF4-FFF2-40B4-BE49-F238E27FC236}">
                <a16:creationId xmlns:a16="http://schemas.microsoft.com/office/drawing/2014/main" id="{BFE6056F-55C0-E543-97B7-4EF279DA5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7216" y="4055528"/>
            <a:ext cx="817852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C00000"/>
                </a:solidFill>
                <a:latin typeface="Verdana" panose="020B0604030504040204" pitchFamily="34" charset="0"/>
              </a:rPr>
              <a:t>b6</a:t>
            </a:r>
          </a:p>
        </p:txBody>
      </p:sp>
      <p:sp>
        <p:nvSpPr>
          <p:cNvPr id="81" name="Text Box 7">
            <a:extLst>
              <a:ext uri="{FF2B5EF4-FFF2-40B4-BE49-F238E27FC236}">
                <a16:creationId xmlns:a16="http://schemas.microsoft.com/office/drawing/2014/main" id="{905CD054-4E3E-6E4E-B775-A1855F450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990" y="4032272"/>
            <a:ext cx="803425" cy="63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500" b="1" dirty="0">
                <a:solidFill>
                  <a:srgbClr val="0070C0"/>
                </a:solidFill>
                <a:latin typeface="Verdana" panose="020B0604030504040204" pitchFamily="34" charset="0"/>
              </a:rPr>
              <a:t>a1</a:t>
            </a:r>
          </a:p>
        </p:txBody>
      </p:sp>
    </p:spTree>
    <p:extLst>
      <p:ext uri="{BB962C8B-B14F-4D97-AF65-F5344CB8AC3E}">
        <p14:creationId xmlns:p14="http://schemas.microsoft.com/office/powerpoint/2010/main" val="3299728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715998A9-1BF8-8F4C-A2AE-035941503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768" y="463603"/>
            <a:ext cx="9404723" cy="140053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Bootstrap: central idea </a:t>
            </a:r>
          </a:p>
        </p:txBody>
      </p:sp>
      <p:sp>
        <p:nvSpPr>
          <p:cNvPr id="73730" name="Content Placeholder 2">
            <a:extLst>
              <a:ext uri="{FF2B5EF4-FFF2-40B4-BE49-F238E27FC236}">
                <a16:creationId xmlns:a16="http://schemas.microsoft.com/office/drawing/2014/main" id="{02D1421C-E033-B044-80B5-6805E2237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768" y="1786981"/>
            <a:ext cx="6719888" cy="419548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en-US" sz="2800" dirty="0">
                <a:ea typeface="ＭＳ Ｐゴシック" panose="020B0600070205080204" pitchFamily="34" charset="-128"/>
              </a:rPr>
              <a:t>“The bootstrap is a computer-based method for assigning measures of accuracy to statistical estimates.” </a:t>
            </a:r>
            <a:r>
              <a:rPr lang="en-US" altLang="en-US" sz="2800" dirty="0" err="1">
                <a:ea typeface="ＭＳ Ｐゴシック" panose="020B0600070205080204" pitchFamily="34" charset="-128"/>
              </a:rPr>
              <a:t>Efron</a:t>
            </a:r>
            <a:r>
              <a:rPr lang="en-US" altLang="en-US" sz="2800" dirty="0">
                <a:ea typeface="ＭＳ Ｐゴシック" panose="020B0600070205080204" pitchFamily="34" charset="-128"/>
              </a:rPr>
              <a:t> &amp; </a:t>
            </a:r>
            <a:r>
              <a:rPr lang="en-US" altLang="en-US" sz="2800" dirty="0" err="1">
                <a:ea typeface="ＭＳ Ｐゴシック" panose="020B0600070205080204" pitchFamily="34" charset="-128"/>
              </a:rPr>
              <a:t>Tibshirani</a:t>
            </a:r>
            <a:r>
              <a:rPr lang="en-US" altLang="en-US" sz="2800" dirty="0">
                <a:ea typeface="ＭＳ Ｐゴシック" panose="020B0600070205080204" pitchFamily="34" charset="-128"/>
              </a:rPr>
              <a:t>, 1993 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>
                <a:ea typeface="ＭＳ Ｐゴシック" panose="020B0600070205080204" pitchFamily="34" charset="-128"/>
              </a:rPr>
              <a:t>“The central idea is that it may sometimes be better to draw conclusions about the characteristics of a population strictly from the sample at hand, rather than by making perhaps unrealistic assumptions about the population.” Mooney &amp; Duval, 1993 </a:t>
            </a:r>
          </a:p>
          <a:p>
            <a:pPr>
              <a:lnSpc>
                <a:spcPct val="120000"/>
              </a:lnSpc>
            </a:pPr>
            <a:endParaRPr lang="en-US" altLang="en-US" sz="2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5772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>
            <a:extLst>
              <a:ext uri="{FF2B5EF4-FFF2-40B4-BE49-F238E27FC236}">
                <a16:creationId xmlns:a16="http://schemas.microsoft.com/office/drawing/2014/main" id="{D33AA6B8-381F-B444-8577-978258D8A9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31940" y="235585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Sample and population</a:t>
            </a:r>
          </a:p>
        </p:txBody>
      </p:sp>
      <p:pic>
        <p:nvPicPr>
          <p:cNvPr id="32770" name="Picture 4">
            <a:extLst>
              <a:ext uri="{FF2B5EF4-FFF2-40B4-BE49-F238E27FC236}">
                <a16:creationId xmlns:a16="http://schemas.microsoft.com/office/drawing/2014/main" id="{3AA90BE4-716A-1A48-BF63-2993B7043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00" y="2854663"/>
            <a:ext cx="1652200" cy="156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5">
            <a:extLst>
              <a:ext uri="{FF2B5EF4-FFF2-40B4-BE49-F238E27FC236}">
                <a16:creationId xmlns:a16="http://schemas.microsoft.com/office/drawing/2014/main" id="{E8F215F2-5741-D946-997C-3FC11FF1B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061" y="4440304"/>
            <a:ext cx="958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/>
              <a:t>Sample</a:t>
            </a:r>
          </a:p>
        </p:txBody>
      </p:sp>
      <p:sp>
        <p:nvSpPr>
          <p:cNvPr id="219143" name="Freeform 7">
            <a:extLst>
              <a:ext uri="{FF2B5EF4-FFF2-40B4-BE49-F238E27FC236}">
                <a16:creationId xmlns:a16="http://schemas.microsoft.com/office/drawing/2014/main" id="{A174F527-0284-6B42-9819-3CDBA7B953C8}"/>
              </a:ext>
            </a:extLst>
          </p:cNvPr>
          <p:cNvSpPr>
            <a:spLocks noChangeAspect="1"/>
          </p:cNvSpPr>
          <p:nvPr/>
        </p:nvSpPr>
        <p:spPr bwMode="auto">
          <a:xfrm>
            <a:off x="5915115" y="1434158"/>
            <a:ext cx="2238375" cy="1671637"/>
          </a:xfrm>
          <a:custGeom>
            <a:avLst/>
            <a:gdLst>
              <a:gd name="T0" fmla="*/ 0 w 1410"/>
              <a:gd name="T1" fmla="*/ 2147483647 h 717"/>
              <a:gd name="T2" fmla="*/ 2147483647 w 1410"/>
              <a:gd name="T3" fmla="*/ 2147483647 h 717"/>
              <a:gd name="T4" fmla="*/ 2147483647 w 1410"/>
              <a:gd name="T5" fmla="*/ 2147483647 h 717"/>
              <a:gd name="T6" fmla="*/ 2147483647 w 1410"/>
              <a:gd name="T7" fmla="*/ 2147483647 h 717"/>
              <a:gd name="T8" fmla="*/ 2147483647 w 1410"/>
              <a:gd name="T9" fmla="*/ 2147483647 h 717"/>
              <a:gd name="T10" fmla="*/ 2147483647 w 1410"/>
              <a:gd name="T11" fmla="*/ 2147483647 h 717"/>
              <a:gd name="T12" fmla="*/ 2147483647 w 1410"/>
              <a:gd name="T13" fmla="*/ 2147483647 h 717"/>
              <a:gd name="T14" fmla="*/ 2147483647 w 1410"/>
              <a:gd name="T15" fmla="*/ 2147483647 h 717"/>
              <a:gd name="T16" fmla="*/ 2147483647 w 1410"/>
              <a:gd name="T17" fmla="*/ 2147483647 h 7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10"/>
              <a:gd name="T28" fmla="*/ 0 h 717"/>
              <a:gd name="T29" fmla="*/ 1410 w 1410"/>
              <a:gd name="T30" fmla="*/ 717 h 7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10" h="717">
                <a:moveTo>
                  <a:pt x="0" y="717"/>
                </a:moveTo>
                <a:cubicBezTo>
                  <a:pt x="34" y="702"/>
                  <a:pt x="138" y="662"/>
                  <a:pt x="203" y="623"/>
                </a:cubicBezTo>
                <a:cubicBezTo>
                  <a:pt x="268" y="584"/>
                  <a:pt x="343" y="542"/>
                  <a:pt x="394" y="484"/>
                </a:cubicBezTo>
                <a:cubicBezTo>
                  <a:pt x="445" y="426"/>
                  <a:pt x="455" y="351"/>
                  <a:pt x="506" y="276"/>
                </a:cubicBezTo>
                <a:cubicBezTo>
                  <a:pt x="557" y="201"/>
                  <a:pt x="638" y="72"/>
                  <a:pt x="698" y="36"/>
                </a:cubicBezTo>
                <a:cubicBezTo>
                  <a:pt x="758" y="0"/>
                  <a:pt x="820" y="1"/>
                  <a:pt x="866" y="60"/>
                </a:cubicBezTo>
                <a:cubicBezTo>
                  <a:pt x="912" y="119"/>
                  <a:pt x="936" y="298"/>
                  <a:pt x="975" y="392"/>
                </a:cubicBezTo>
                <a:cubicBezTo>
                  <a:pt x="1014" y="486"/>
                  <a:pt x="1025" y="569"/>
                  <a:pt x="1097" y="623"/>
                </a:cubicBezTo>
                <a:cubicBezTo>
                  <a:pt x="1169" y="677"/>
                  <a:pt x="1345" y="695"/>
                  <a:pt x="1410" y="714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4" name="Text Box 14">
            <a:extLst>
              <a:ext uri="{FF2B5EF4-FFF2-40B4-BE49-F238E27FC236}">
                <a16:creationId xmlns:a16="http://schemas.microsoft.com/office/drawing/2014/main" id="{7C98EF10-E202-DC43-B208-D832E7158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3744" y="3068426"/>
            <a:ext cx="27511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600" dirty="0"/>
              <a:t>PDF of population when using parametric statistics</a:t>
            </a:r>
          </a:p>
        </p:txBody>
      </p:sp>
      <p:grpSp>
        <p:nvGrpSpPr>
          <p:cNvPr id="2" name="Group 21">
            <a:extLst>
              <a:ext uri="{FF2B5EF4-FFF2-40B4-BE49-F238E27FC236}">
                <a16:creationId xmlns:a16="http://schemas.microsoft.com/office/drawing/2014/main" id="{79F0F85B-216A-9F4F-A8A4-DFBA2408CA8C}"/>
              </a:ext>
            </a:extLst>
          </p:cNvPr>
          <p:cNvGrpSpPr>
            <a:grpSpLocks/>
          </p:cNvGrpSpPr>
          <p:nvPr/>
        </p:nvGrpSpPr>
        <p:grpSpPr bwMode="auto">
          <a:xfrm>
            <a:off x="5719852" y="1354783"/>
            <a:ext cx="2513012" cy="1747837"/>
            <a:chOff x="2067" y="2179"/>
            <a:chExt cx="2231" cy="1497"/>
          </a:xfrm>
        </p:grpSpPr>
        <p:pic>
          <p:nvPicPr>
            <p:cNvPr id="32779" name="Picture 19">
              <a:extLst>
                <a:ext uri="{FF2B5EF4-FFF2-40B4-BE49-F238E27FC236}">
                  <a16:creationId xmlns:a16="http://schemas.microsoft.com/office/drawing/2014/main" id="{ACA4B902-F566-8F45-A200-7CE1D9C090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569" b="20415"/>
            <a:stretch>
              <a:fillRect/>
            </a:stretch>
          </p:blipFill>
          <p:spPr bwMode="auto">
            <a:xfrm>
              <a:off x="2067" y="2179"/>
              <a:ext cx="1127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0" name="Picture 20">
              <a:extLst>
                <a:ext uri="{FF2B5EF4-FFF2-40B4-BE49-F238E27FC236}">
                  <a16:creationId xmlns:a16="http://schemas.microsoft.com/office/drawing/2014/main" id="{3B27CDE9-05C4-AC4B-B339-7B943E51F6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600" b="20415"/>
            <a:stretch>
              <a:fillRect/>
            </a:stretch>
          </p:blipFill>
          <p:spPr bwMode="auto">
            <a:xfrm flipH="1">
              <a:off x="3195" y="2179"/>
              <a:ext cx="1103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8" name="Rectangle 22">
            <a:extLst>
              <a:ext uri="{FF2B5EF4-FFF2-40B4-BE49-F238E27FC236}">
                <a16:creationId xmlns:a16="http://schemas.microsoft.com/office/drawing/2014/main" id="{F3A45B26-2D42-EC4C-AD73-97AE35D5B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472" y="6134058"/>
            <a:ext cx="6692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/>
              <a:t>Given that we have no other information about the population, the sample is our best single estimate of the population.</a:t>
            </a: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06616914-3931-754B-9B0D-3D71D03C1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212" y="3933117"/>
            <a:ext cx="1652200" cy="156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4">
            <a:extLst>
              <a:ext uri="{FF2B5EF4-FFF2-40B4-BE49-F238E27FC236}">
                <a16:creationId xmlns:a16="http://schemas.microsoft.com/office/drawing/2014/main" id="{D4B68EDC-517C-6D42-B1B4-B3F5957A4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8734" y="5497300"/>
            <a:ext cx="27511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600" dirty="0"/>
              <a:t>PDF of population when using bootstrap statistics</a:t>
            </a:r>
          </a:p>
        </p:txBody>
      </p:sp>
      <p:sp>
        <p:nvSpPr>
          <p:cNvPr id="17" name="Text Box 14">
            <a:extLst>
              <a:ext uri="{FF2B5EF4-FFF2-40B4-BE49-F238E27FC236}">
                <a16:creationId xmlns:a16="http://schemas.microsoft.com/office/drawing/2014/main" id="{C9864D6C-DF63-0E44-899A-CC38C72B3A4E}"/>
              </a:ext>
            </a:extLst>
          </p:cNvPr>
          <p:cNvSpPr txBox="1">
            <a:spLocks noChangeArrowheads="1"/>
          </p:cNvSpPr>
          <p:nvPr/>
        </p:nvSpPr>
        <p:spPr bwMode="auto">
          <a:xfrm rot="19783167">
            <a:off x="3467836" y="1949748"/>
            <a:ext cx="2751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400" dirty="0"/>
              <a:t>Mean and </a:t>
            </a:r>
          </a:p>
          <a:p>
            <a:pPr algn="ctr" eaLnBrk="1" hangingPunct="1"/>
            <a:r>
              <a:rPr lang="en-US" altLang="en-US" sz="1400" dirty="0"/>
              <a:t>Standard deviation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A6B3D02-9238-8D47-90E9-8B83A7157310}"/>
              </a:ext>
            </a:extLst>
          </p:cNvPr>
          <p:cNvCxnSpPr/>
          <p:nvPr/>
        </p:nvCxnSpPr>
        <p:spPr>
          <a:xfrm flipV="1">
            <a:off x="4490120" y="2277918"/>
            <a:ext cx="961096" cy="569081"/>
          </a:xfrm>
          <a:prstGeom prst="straightConnector1">
            <a:avLst/>
          </a:prstGeom>
          <a:ln w="222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2BE79C5-301D-CF4E-B2D6-48339571BFFD}"/>
              </a:ext>
            </a:extLst>
          </p:cNvPr>
          <p:cNvCxnSpPr>
            <a:cxnSpLocks/>
          </p:cNvCxnSpPr>
          <p:nvPr/>
        </p:nvCxnSpPr>
        <p:spPr>
          <a:xfrm>
            <a:off x="4486524" y="4133611"/>
            <a:ext cx="914804" cy="436264"/>
          </a:xfrm>
          <a:prstGeom prst="straightConnector1">
            <a:avLst/>
          </a:prstGeom>
          <a:ln w="222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FF8D924-B6D0-A94E-8FE7-3E3731AC6AEA}"/>
              </a:ext>
            </a:extLst>
          </p:cNvPr>
          <p:cNvSpPr/>
          <p:nvPr/>
        </p:nvSpPr>
        <p:spPr>
          <a:xfrm>
            <a:off x="8232864" y="6497097"/>
            <a:ext cx="4022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PDF: Probability density distribution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59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B0BF0F4B-5152-5546-BC56-0368A0FE6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6842" y="202268"/>
            <a:ext cx="9664700" cy="858838"/>
          </a:xfrm>
        </p:spPr>
        <p:txBody>
          <a:bodyPr/>
          <a:lstStyle/>
          <a:p>
            <a:r>
              <a:rPr lang="en-US" altLang="en-US" sz="3000" dirty="0">
                <a:ea typeface="ＭＳ Ｐゴシック" panose="020B0600070205080204" pitchFamily="34" charset="-128"/>
              </a:rPr>
              <a:t>Percentile bootstrap: general recipe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7A5FE-7D6B-2C4E-8938-88559886D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6842" y="990648"/>
            <a:ext cx="8291206" cy="53189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sample = X1, ..., </a:t>
            </a:r>
            <a:r>
              <a:rPr lang="en-US" dirty="0" err="1"/>
              <a:t>Xn</a:t>
            </a:r>
            <a:endParaRPr lang="en-US" dirty="0"/>
          </a:p>
          <a:p>
            <a:pPr>
              <a:defRPr/>
            </a:pPr>
            <a:r>
              <a:rPr lang="en-US" dirty="0"/>
              <a:t>resample n observations </a:t>
            </a:r>
            <a:r>
              <a:rPr lang="en-US" b="1" dirty="0"/>
              <a:t>with replacement</a:t>
            </a:r>
          </a:p>
          <a:p>
            <a:pPr>
              <a:defRPr/>
            </a:pPr>
            <a:r>
              <a:rPr lang="en-US" dirty="0"/>
              <a:t>compute estimate</a:t>
            </a:r>
          </a:p>
          <a:p>
            <a:pPr>
              <a:defRPr/>
            </a:pPr>
            <a:r>
              <a:rPr lang="en-US" dirty="0"/>
              <a:t>repeat B times </a:t>
            </a:r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sz="1000" dirty="0"/>
          </a:p>
          <a:p>
            <a:pPr marL="0" indent="0">
              <a:buNone/>
              <a:defRPr/>
            </a:pPr>
            <a:endParaRPr lang="en-US" sz="1000" dirty="0"/>
          </a:p>
          <a:p>
            <a:pPr marL="0" indent="0">
              <a:buNone/>
              <a:defRPr/>
            </a:pPr>
            <a:r>
              <a:rPr lang="en-US" dirty="0"/>
              <a:t>With B large enough the B estimates provide a good approximation of the distribution of the estimate of the sample </a:t>
            </a:r>
          </a:p>
        </p:txBody>
      </p:sp>
      <p:pic>
        <p:nvPicPr>
          <p:cNvPr id="277506" name="Picture 2" descr="Picture">
            <a:extLst>
              <a:ext uri="{FF2B5EF4-FFF2-40B4-BE49-F238E27FC236}">
                <a16:creationId xmlns:a16="http://schemas.microsoft.com/office/drawing/2014/main" id="{60DFC685-C089-BB49-B64C-6A0F5A58FD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" t="3236" r="5613" b="7712"/>
          <a:stretch/>
        </p:blipFill>
        <p:spPr bwMode="auto">
          <a:xfrm>
            <a:off x="5479722" y="2007580"/>
            <a:ext cx="1237354" cy="106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8BB481-316D-6948-B5B6-1DD7B7A514E6}"/>
              </a:ext>
            </a:extLst>
          </p:cNvPr>
          <p:cNvSpPr txBox="1"/>
          <p:nvPr/>
        </p:nvSpPr>
        <p:spPr>
          <a:xfrm>
            <a:off x="7291760" y="2356841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Estimate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93F2CEB-BACF-FD4E-A888-35C7F14DA0B2}"/>
              </a:ext>
            </a:extLst>
          </p:cNvPr>
          <p:cNvCxnSpPr>
            <a:cxnSpLocks/>
          </p:cNvCxnSpPr>
          <p:nvPr/>
        </p:nvCxnSpPr>
        <p:spPr>
          <a:xfrm>
            <a:off x="6803637" y="2562163"/>
            <a:ext cx="490276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7508" name="Picture 4" descr="Picture">
            <a:extLst>
              <a:ext uri="{FF2B5EF4-FFF2-40B4-BE49-F238E27FC236}">
                <a16:creationId xmlns:a16="http://schemas.microsoft.com/office/drawing/2014/main" id="{8DB18DD0-F856-EE4D-A3B3-33BCB42E94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" t="4237" r="26140" b="7731"/>
          <a:stretch/>
        </p:blipFill>
        <p:spPr bwMode="auto">
          <a:xfrm>
            <a:off x="5479722" y="3192845"/>
            <a:ext cx="1232555" cy="102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EEFDC8F-556D-FB48-A096-228ABDE9C4E2}"/>
              </a:ext>
            </a:extLst>
          </p:cNvPr>
          <p:cNvSpPr txBox="1"/>
          <p:nvPr/>
        </p:nvSpPr>
        <p:spPr>
          <a:xfrm>
            <a:off x="7291760" y="3465435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Estimate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B092859-C2E2-1546-AC32-7F275D403D4E}"/>
              </a:ext>
            </a:extLst>
          </p:cNvPr>
          <p:cNvCxnSpPr>
            <a:cxnSpLocks/>
          </p:cNvCxnSpPr>
          <p:nvPr/>
        </p:nvCxnSpPr>
        <p:spPr>
          <a:xfrm>
            <a:off x="6803637" y="3670757"/>
            <a:ext cx="490276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7510" name="Picture 6" descr="Picture">
            <a:extLst>
              <a:ext uri="{FF2B5EF4-FFF2-40B4-BE49-F238E27FC236}">
                <a16:creationId xmlns:a16="http://schemas.microsoft.com/office/drawing/2014/main" id="{BA266861-0353-5D42-9CB3-EA3008920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t="3708" r="26332" b="4234"/>
          <a:stretch/>
        </p:blipFill>
        <p:spPr bwMode="auto">
          <a:xfrm>
            <a:off x="5479722" y="4329512"/>
            <a:ext cx="1232555" cy="108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70A998D-E507-9E43-8705-55B8AC9359C7}"/>
              </a:ext>
            </a:extLst>
          </p:cNvPr>
          <p:cNvSpPr txBox="1"/>
          <p:nvPr/>
        </p:nvSpPr>
        <p:spPr>
          <a:xfrm>
            <a:off x="7291760" y="463526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Estimate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6C92CF9-33CF-434A-B2FB-E7403D77C1C4}"/>
              </a:ext>
            </a:extLst>
          </p:cNvPr>
          <p:cNvCxnSpPr>
            <a:cxnSpLocks/>
          </p:cNvCxnSpPr>
          <p:nvPr/>
        </p:nvCxnSpPr>
        <p:spPr>
          <a:xfrm>
            <a:off x="6803637" y="4840585"/>
            <a:ext cx="490276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1200B81-D163-4F4B-B7CA-49F16357C6A7}"/>
              </a:ext>
            </a:extLst>
          </p:cNvPr>
          <p:cNvSpPr/>
          <p:nvPr/>
        </p:nvSpPr>
        <p:spPr>
          <a:xfrm>
            <a:off x="6103199" y="2718973"/>
            <a:ext cx="314503" cy="3492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B3BCF32-855E-F346-BB64-4B300B3347BC}"/>
              </a:ext>
            </a:extLst>
          </p:cNvPr>
          <p:cNvSpPr/>
          <p:nvPr/>
        </p:nvSpPr>
        <p:spPr>
          <a:xfrm>
            <a:off x="6084977" y="4635264"/>
            <a:ext cx="314503" cy="3592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6" descr="Picture">
            <a:extLst>
              <a:ext uri="{FF2B5EF4-FFF2-40B4-BE49-F238E27FC236}">
                <a16:creationId xmlns:a16="http://schemas.microsoft.com/office/drawing/2014/main" id="{C15BB884-97E2-5045-80F7-8EFB9010E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3" t="65229" r="66610" b="4234"/>
          <a:stretch/>
        </p:blipFill>
        <p:spPr bwMode="auto">
          <a:xfrm>
            <a:off x="5480083" y="4634928"/>
            <a:ext cx="296936" cy="3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Picture">
            <a:extLst>
              <a:ext uri="{FF2B5EF4-FFF2-40B4-BE49-F238E27FC236}">
                <a16:creationId xmlns:a16="http://schemas.microsoft.com/office/drawing/2014/main" id="{64B69C74-C9A9-9441-8B1F-704DD00FB9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3" t="39271" r="62663" b="33470"/>
          <a:stretch/>
        </p:blipFill>
        <p:spPr bwMode="auto">
          <a:xfrm>
            <a:off x="5476473" y="4329512"/>
            <a:ext cx="365972" cy="32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BC6743D-A652-DB41-B151-1E389AE89732}"/>
              </a:ext>
            </a:extLst>
          </p:cNvPr>
          <p:cNvSpPr/>
          <p:nvPr/>
        </p:nvSpPr>
        <p:spPr>
          <a:xfrm>
            <a:off x="5877228" y="544847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77846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391F7-D06E-174F-9DC1-12188FDC3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Robust statistics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7E5C2-DFFB-6E45-B194-CEE1E24A4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730" y="1752359"/>
            <a:ext cx="6357106" cy="3879755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/>
              <a:t>Parametric &amp; non-parametric statistics</a:t>
            </a:r>
          </a:p>
          <a:p>
            <a:endParaRPr lang="en-US" sz="3200" dirty="0"/>
          </a:p>
          <a:p>
            <a:r>
              <a:rPr lang="en-US" sz="3200" dirty="0"/>
              <a:t>How to increase robustness</a:t>
            </a:r>
          </a:p>
          <a:p>
            <a:endParaRPr lang="en-US" sz="3200" dirty="0"/>
          </a:p>
          <a:p>
            <a:r>
              <a:rPr lang="en-US" sz="3200" dirty="0"/>
              <a:t>Bootstrap and permutation methods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Correction for multiple comparisons</a:t>
            </a:r>
          </a:p>
          <a:p>
            <a:endParaRPr lang="en-US" sz="3200" dirty="0"/>
          </a:p>
          <a:p>
            <a:r>
              <a:rPr lang="en-US" sz="3200" dirty="0"/>
              <a:t>Statistical analysis using GLMs</a:t>
            </a:r>
          </a:p>
          <a:p>
            <a:endParaRPr lang="en-US" sz="3200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Line 11">
            <a:extLst>
              <a:ext uri="{FF2B5EF4-FFF2-40B4-BE49-F238E27FC236}">
                <a16:creationId xmlns:a16="http://schemas.microsoft.com/office/drawing/2014/main" id="{8A3E38C5-BAF1-4643-970C-C522C7A94ED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485969" y="6507116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4C181CC3-9B95-FC45-BB5F-07ECA3A749D4}"/>
              </a:ext>
            </a:extLst>
          </p:cNvPr>
          <p:cNvSpPr>
            <a:spLocks noChangeAspect="1"/>
          </p:cNvSpPr>
          <p:nvPr/>
        </p:nvSpPr>
        <p:spPr bwMode="auto">
          <a:xfrm>
            <a:off x="5808231" y="5368879"/>
            <a:ext cx="2106613" cy="1160462"/>
          </a:xfrm>
          <a:custGeom>
            <a:avLst/>
            <a:gdLst>
              <a:gd name="T0" fmla="*/ 0 w 1327"/>
              <a:gd name="T1" fmla="*/ 2147483647 h 731"/>
              <a:gd name="T2" fmla="*/ 2147483647 w 1327"/>
              <a:gd name="T3" fmla="*/ 2147483647 h 731"/>
              <a:gd name="T4" fmla="*/ 2147483647 w 1327"/>
              <a:gd name="T5" fmla="*/ 2147483647 h 731"/>
              <a:gd name="T6" fmla="*/ 2147483647 w 1327"/>
              <a:gd name="T7" fmla="*/ 2147483647 h 731"/>
              <a:gd name="T8" fmla="*/ 2147483647 w 1327"/>
              <a:gd name="T9" fmla="*/ 2147483647 h 731"/>
              <a:gd name="T10" fmla="*/ 2147483647 w 1327"/>
              <a:gd name="T11" fmla="*/ 2147483647 h 731"/>
              <a:gd name="T12" fmla="*/ 2147483647 w 1327"/>
              <a:gd name="T13" fmla="*/ 2147483647 h 731"/>
              <a:gd name="T14" fmla="*/ 2147483647 w 1327"/>
              <a:gd name="T15" fmla="*/ 2147483647 h 731"/>
              <a:gd name="T16" fmla="*/ 2147483647 w 1327"/>
              <a:gd name="T17" fmla="*/ 2147483647 h 7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27"/>
              <a:gd name="T28" fmla="*/ 0 h 731"/>
              <a:gd name="T29" fmla="*/ 1327 w 1327"/>
              <a:gd name="T30" fmla="*/ 731 h 7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27" h="731">
                <a:moveTo>
                  <a:pt x="0" y="717"/>
                </a:moveTo>
                <a:cubicBezTo>
                  <a:pt x="34" y="702"/>
                  <a:pt x="138" y="662"/>
                  <a:pt x="203" y="623"/>
                </a:cubicBezTo>
                <a:cubicBezTo>
                  <a:pt x="268" y="584"/>
                  <a:pt x="343" y="542"/>
                  <a:pt x="394" y="484"/>
                </a:cubicBezTo>
                <a:cubicBezTo>
                  <a:pt x="445" y="426"/>
                  <a:pt x="455" y="351"/>
                  <a:pt x="506" y="276"/>
                </a:cubicBezTo>
                <a:cubicBezTo>
                  <a:pt x="557" y="201"/>
                  <a:pt x="638" y="72"/>
                  <a:pt x="698" y="36"/>
                </a:cubicBezTo>
                <a:cubicBezTo>
                  <a:pt x="758" y="0"/>
                  <a:pt x="820" y="1"/>
                  <a:pt x="866" y="60"/>
                </a:cubicBezTo>
                <a:cubicBezTo>
                  <a:pt x="912" y="119"/>
                  <a:pt x="936" y="298"/>
                  <a:pt x="975" y="392"/>
                </a:cubicBezTo>
                <a:cubicBezTo>
                  <a:pt x="1014" y="486"/>
                  <a:pt x="1038" y="566"/>
                  <a:pt x="1097" y="623"/>
                </a:cubicBezTo>
                <a:cubicBezTo>
                  <a:pt x="1155" y="679"/>
                  <a:pt x="1280" y="708"/>
                  <a:pt x="1327" y="73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6C762262-BA45-E34D-830E-7CFEC9D692D5}"/>
              </a:ext>
            </a:extLst>
          </p:cNvPr>
          <p:cNvSpPr>
            <a:spLocks noChangeAspect="1"/>
          </p:cNvSpPr>
          <p:nvPr/>
        </p:nvSpPr>
        <p:spPr bwMode="auto">
          <a:xfrm>
            <a:off x="5732031" y="6226130"/>
            <a:ext cx="612775" cy="280987"/>
          </a:xfrm>
          <a:custGeom>
            <a:avLst/>
            <a:gdLst>
              <a:gd name="T0" fmla="*/ 0 w 314"/>
              <a:gd name="T1" fmla="*/ 2147483647 h 177"/>
              <a:gd name="T2" fmla="*/ 2147483647 w 314"/>
              <a:gd name="T3" fmla="*/ 2147483647 h 177"/>
              <a:gd name="T4" fmla="*/ 2147483647 w 314"/>
              <a:gd name="T5" fmla="*/ 0 h 177"/>
              <a:gd name="T6" fmla="*/ 2147483647 w 314"/>
              <a:gd name="T7" fmla="*/ 2147483647 h 177"/>
              <a:gd name="T8" fmla="*/ 2147483647 w 314"/>
              <a:gd name="T9" fmla="*/ 2147483647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"/>
              <a:gd name="T16" fmla="*/ 0 h 177"/>
              <a:gd name="T17" fmla="*/ 314 w 314"/>
              <a:gd name="T18" fmla="*/ 177 h 1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" h="177">
                <a:moveTo>
                  <a:pt x="0" y="177"/>
                </a:moveTo>
                <a:lnTo>
                  <a:pt x="312" y="177"/>
                </a:lnTo>
                <a:lnTo>
                  <a:pt x="314" y="0"/>
                </a:lnTo>
                <a:lnTo>
                  <a:pt x="242" y="40"/>
                </a:lnTo>
                <a:lnTo>
                  <a:pt x="136" y="109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672E6745-BB9B-324B-8D13-D6C6376C3F25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7333818" y="5934030"/>
            <a:ext cx="495300" cy="573087"/>
          </a:xfrm>
          <a:custGeom>
            <a:avLst/>
            <a:gdLst>
              <a:gd name="T0" fmla="*/ 0 w 138"/>
              <a:gd name="T1" fmla="*/ 2147483647 h 144"/>
              <a:gd name="T2" fmla="*/ 2147483647 w 138"/>
              <a:gd name="T3" fmla="*/ 2147483647 h 144"/>
              <a:gd name="T4" fmla="*/ 2147483647 w 138"/>
              <a:gd name="T5" fmla="*/ 0 h 144"/>
              <a:gd name="T6" fmla="*/ 2147483647 w 138"/>
              <a:gd name="T7" fmla="*/ 2147483647 h 144"/>
              <a:gd name="T8" fmla="*/ 2147483647 w 13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8"/>
              <a:gd name="T16" fmla="*/ 0 h 144"/>
              <a:gd name="T17" fmla="*/ 138 w 13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8" h="144">
                <a:moveTo>
                  <a:pt x="0" y="144"/>
                </a:moveTo>
                <a:lnTo>
                  <a:pt x="138" y="144"/>
                </a:lnTo>
                <a:lnTo>
                  <a:pt x="138" y="0"/>
                </a:lnTo>
                <a:lnTo>
                  <a:pt x="102" y="60"/>
                </a:lnTo>
                <a:lnTo>
                  <a:pt x="60" y="114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Line 15">
            <a:extLst>
              <a:ext uri="{FF2B5EF4-FFF2-40B4-BE49-F238E27FC236}">
                <a16:creationId xmlns:a16="http://schemas.microsoft.com/office/drawing/2014/main" id="{8EE62713-7E94-9E44-A694-5478C08E338D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335280" y="6486479"/>
            <a:ext cx="0" cy="10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16">
            <a:extLst>
              <a:ext uri="{FF2B5EF4-FFF2-40B4-BE49-F238E27FC236}">
                <a16:creationId xmlns:a16="http://schemas.microsoft.com/office/drawing/2014/main" id="{1C7A9EA4-88A8-FA4C-94F1-0DD1C11929B2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333818" y="6486480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9">
            <a:extLst>
              <a:ext uri="{FF2B5EF4-FFF2-40B4-BE49-F238E27FC236}">
                <a16:creationId xmlns:a16="http://schemas.microsoft.com/office/drawing/2014/main" id="{B624D845-8D92-CF43-92DE-2CCCDEFB90FC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502094" y="6507116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4ABA87C4-9836-DD45-A94E-B0350D327500}"/>
              </a:ext>
            </a:extLst>
          </p:cNvPr>
          <p:cNvSpPr>
            <a:spLocks noChangeAspect="1"/>
          </p:cNvSpPr>
          <p:nvPr/>
        </p:nvSpPr>
        <p:spPr bwMode="auto">
          <a:xfrm>
            <a:off x="7824355" y="4922792"/>
            <a:ext cx="2095500" cy="1597025"/>
          </a:xfrm>
          <a:custGeom>
            <a:avLst/>
            <a:gdLst>
              <a:gd name="T0" fmla="*/ 0 w 1320"/>
              <a:gd name="T1" fmla="*/ 2147483647 h 1006"/>
              <a:gd name="T2" fmla="*/ 2147483647 w 1320"/>
              <a:gd name="T3" fmla="*/ 2147483647 h 1006"/>
              <a:gd name="T4" fmla="*/ 2147483647 w 1320"/>
              <a:gd name="T5" fmla="*/ 2147483647 h 1006"/>
              <a:gd name="T6" fmla="*/ 2147483647 w 1320"/>
              <a:gd name="T7" fmla="*/ 2147483647 h 1006"/>
              <a:gd name="T8" fmla="*/ 2147483647 w 1320"/>
              <a:gd name="T9" fmla="*/ 2147483647 h 1006"/>
              <a:gd name="T10" fmla="*/ 2147483647 w 1320"/>
              <a:gd name="T11" fmla="*/ 2147483647 h 1006"/>
              <a:gd name="T12" fmla="*/ 2147483647 w 1320"/>
              <a:gd name="T13" fmla="*/ 2147483647 h 1006"/>
              <a:gd name="T14" fmla="*/ 2147483647 w 1320"/>
              <a:gd name="T15" fmla="*/ 2147483647 h 1006"/>
              <a:gd name="T16" fmla="*/ 2147483647 w 1320"/>
              <a:gd name="T17" fmla="*/ 2147483647 h 1006"/>
              <a:gd name="T18" fmla="*/ 2147483647 w 1320"/>
              <a:gd name="T19" fmla="*/ 2147483647 h 1006"/>
              <a:gd name="T20" fmla="*/ 2147483647 w 1320"/>
              <a:gd name="T21" fmla="*/ 2147483647 h 1006"/>
              <a:gd name="T22" fmla="*/ 2147483647 w 1320"/>
              <a:gd name="T23" fmla="*/ 2147483647 h 1006"/>
              <a:gd name="T24" fmla="*/ 2147483647 w 1320"/>
              <a:gd name="T25" fmla="*/ 2147483647 h 1006"/>
              <a:gd name="T26" fmla="*/ 2147483647 w 1320"/>
              <a:gd name="T27" fmla="*/ 2147483647 h 1006"/>
              <a:gd name="T28" fmla="*/ 2147483647 w 1320"/>
              <a:gd name="T29" fmla="*/ 2147483647 h 1006"/>
              <a:gd name="T30" fmla="*/ 2147483647 w 1320"/>
              <a:gd name="T31" fmla="*/ 2147483647 h 10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0"/>
              <a:gd name="T49" fmla="*/ 0 h 1006"/>
              <a:gd name="T50" fmla="*/ 1320 w 1320"/>
              <a:gd name="T51" fmla="*/ 1006 h 10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0" h="1006">
                <a:moveTo>
                  <a:pt x="0" y="998"/>
                </a:moveTo>
                <a:cubicBezTo>
                  <a:pt x="34" y="983"/>
                  <a:pt x="168" y="921"/>
                  <a:pt x="203" y="904"/>
                </a:cubicBezTo>
                <a:cubicBezTo>
                  <a:pt x="238" y="887"/>
                  <a:pt x="203" y="898"/>
                  <a:pt x="210" y="893"/>
                </a:cubicBezTo>
                <a:cubicBezTo>
                  <a:pt x="217" y="888"/>
                  <a:pt x="225" y="887"/>
                  <a:pt x="246" y="875"/>
                </a:cubicBezTo>
                <a:cubicBezTo>
                  <a:pt x="267" y="863"/>
                  <a:pt x="308" y="852"/>
                  <a:pt x="336" y="821"/>
                </a:cubicBezTo>
                <a:cubicBezTo>
                  <a:pt x="364" y="790"/>
                  <a:pt x="392" y="746"/>
                  <a:pt x="414" y="689"/>
                </a:cubicBezTo>
                <a:cubicBezTo>
                  <a:pt x="436" y="632"/>
                  <a:pt x="452" y="528"/>
                  <a:pt x="468" y="479"/>
                </a:cubicBezTo>
                <a:cubicBezTo>
                  <a:pt x="484" y="430"/>
                  <a:pt x="490" y="439"/>
                  <a:pt x="510" y="395"/>
                </a:cubicBezTo>
                <a:cubicBezTo>
                  <a:pt x="530" y="351"/>
                  <a:pt x="557" y="228"/>
                  <a:pt x="588" y="215"/>
                </a:cubicBezTo>
                <a:cubicBezTo>
                  <a:pt x="619" y="202"/>
                  <a:pt x="672" y="347"/>
                  <a:pt x="698" y="317"/>
                </a:cubicBezTo>
                <a:cubicBezTo>
                  <a:pt x="724" y="287"/>
                  <a:pt x="720" y="0"/>
                  <a:pt x="744" y="35"/>
                </a:cubicBezTo>
                <a:cubicBezTo>
                  <a:pt x="768" y="70"/>
                  <a:pt x="819" y="474"/>
                  <a:pt x="840" y="527"/>
                </a:cubicBezTo>
                <a:cubicBezTo>
                  <a:pt x="861" y="580"/>
                  <a:pt x="847" y="329"/>
                  <a:pt x="870" y="353"/>
                </a:cubicBezTo>
                <a:cubicBezTo>
                  <a:pt x="893" y="377"/>
                  <a:pt x="940" y="573"/>
                  <a:pt x="975" y="673"/>
                </a:cubicBezTo>
                <a:cubicBezTo>
                  <a:pt x="1010" y="773"/>
                  <a:pt x="1022" y="900"/>
                  <a:pt x="1080" y="953"/>
                </a:cubicBezTo>
                <a:cubicBezTo>
                  <a:pt x="1138" y="1006"/>
                  <a:pt x="1270" y="982"/>
                  <a:pt x="1320" y="98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B239F43E-C50D-EE4F-9D55-10608A69CCEF}"/>
              </a:ext>
            </a:extLst>
          </p:cNvPr>
          <p:cNvSpPr>
            <a:spLocks noChangeAspect="1"/>
          </p:cNvSpPr>
          <p:nvPr/>
        </p:nvSpPr>
        <p:spPr bwMode="auto">
          <a:xfrm>
            <a:off x="7748156" y="6188030"/>
            <a:ext cx="612775" cy="319087"/>
          </a:xfrm>
          <a:custGeom>
            <a:avLst/>
            <a:gdLst>
              <a:gd name="T0" fmla="*/ 0 w 386"/>
              <a:gd name="T1" fmla="*/ 2147483647 h 201"/>
              <a:gd name="T2" fmla="*/ 2147483647 w 386"/>
              <a:gd name="T3" fmla="*/ 2147483647 h 201"/>
              <a:gd name="T4" fmla="*/ 2147483647 w 386"/>
              <a:gd name="T5" fmla="*/ 2147483647 h 201"/>
              <a:gd name="T6" fmla="*/ 2147483647 w 386"/>
              <a:gd name="T7" fmla="*/ 2147483647 h 201"/>
              <a:gd name="T8" fmla="*/ 2147483647 w 386"/>
              <a:gd name="T9" fmla="*/ 0 h 201"/>
              <a:gd name="T10" fmla="*/ 2147483647 w 386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6"/>
              <a:gd name="T19" fmla="*/ 0 h 201"/>
              <a:gd name="T20" fmla="*/ 386 w 386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6" h="201">
                <a:moveTo>
                  <a:pt x="0" y="201"/>
                </a:moveTo>
                <a:lnTo>
                  <a:pt x="384" y="201"/>
                </a:lnTo>
                <a:lnTo>
                  <a:pt x="386" y="24"/>
                </a:lnTo>
                <a:lnTo>
                  <a:pt x="318" y="54"/>
                </a:lnTo>
                <a:lnTo>
                  <a:pt x="294" y="0"/>
                </a:lnTo>
                <a:lnTo>
                  <a:pt x="167" y="133"/>
                </a:lnTo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F3691767-AF8B-BD45-A0DC-FF02D7BBEF5B}"/>
              </a:ext>
            </a:extLst>
          </p:cNvPr>
          <p:cNvSpPr>
            <a:spLocks noChangeAspect="1"/>
          </p:cNvSpPr>
          <p:nvPr/>
        </p:nvSpPr>
        <p:spPr bwMode="auto">
          <a:xfrm>
            <a:off x="9349943" y="5934030"/>
            <a:ext cx="495300" cy="573087"/>
          </a:xfrm>
          <a:custGeom>
            <a:avLst/>
            <a:gdLst>
              <a:gd name="T0" fmla="*/ 2147483647 w 312"/>
              <a:gd name="T1" fmla="*/ 2147483647 h 361"/>
              <a:gd name="T2" fmla="*/ 0 w 312"/>
              <a:gd name="T3" fmla="*/ 2147483647 h 361"/>
              <a:gd name="T4" fmla="*/ 0 w 312"/>
              <a:gd name="T5" fmla="*/ 0 h 361"/>
              <a:gd name="T6" fmla="*/ 2147483647 w 312"/>
              <a:gd name="T7" fmla="*/ 2147483647 h 361"/>
              <a:gd name="T8" fmla="*/ 2147483647 w 312"/>
              <a:gd name="T9" fmla="*/ 2147483647 h 361"/>
              <a:gd name="T10" fmla="*/ 2147483647 w 312"/>
              <a:gd name="T11" fmla="*/ 2147483647 h 361"/>
              <a:gd name="T12" fmla="*/ 2147483647 w 312"/>
              <a:gd name="T13" fmla="*/ 2147483647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361"/>
              <a:gd name="T23" fmla="*/ 312 w 312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361">
                <a:moveTo>
                  <a:pt x="312" y="361"/>
                </a:moveTo>
                <a:lnTo>
                  <a:pt x="0" y="361"/>
                </a:lnTo>
                <a:lnTo>
                  <a:pt x="0" y="0"/>
                </a:lnTo>
                <a:lnTo>
                  <a:pt x="77" y="58"/>
                </a:lnTo>
                <a:lnTo>
                  <a:pt x="95" y="166"/>
                </a:lnTo>
                <a:lnTo>
                  <a:pt x="119" y="286"/>
                </a:lnTo>
                <a:lnTo>
                  <a:pt x="215" y="232"/>
                </a:lnTo>
              </a:path>
            </a:pathLst>
          </a:custGeom>
          <a:solidFill>
            <a:srgbClr val="20376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0" name="Line 23">
            <a:extLst>
              <a:ext uri="{FF2B5EF4-FFF2-40B4-BE49-F238E27FC236}">
                <a16:creationId xmlns:a16="http://schemas.microsoft.com/office/drawing/2014/main" id="{609B542E-52F6-464F-BAD9-3F13D75E3B5F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8351405" y="6486479"/>
            <a:ext cx="0" cy="10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4">
            <a:extLst>
              <a:ext uri="{FF2B5EF4-FFF2-40B4-BE49-F238E27FC236}">
                <a16:creationId xmlns:a16="http://schemas.microsoft.com/office/drawing/2014/main" id="{78A43939-AC50-CC4D-A6CA-29A8BCE98551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9349943" y="6486480"/>
            <a:ext cx="0" cy="128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63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3BA37CB-FD26-7049-A417-ABF06AF3DFD0}"/>
              </a:ext>
            </a:extLst>
          </p:cNvPr>
          <p:cNvSpPr/>
          <p:nvPr/>
        </p:nvSpPr>
        <p:spPr>
          <a:xfrm flipV="1">
            <a:off x="2099515" y="3983363"/>
            <a:ext cx="7315200" cy="2550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DF76AC-FEA6-0540-84D4-FCB949FE62CB}"/>
              </a:ext>
            </a:extLst>
          </p:cNvPr>
          <p:cNvSpPr/>
          <p:nvPr/>
        </p:nvSpPr>
        <p:spPr>
          <a:xfrm>
            <a:off x="2099516" y="1825721"/>
            <a:ext cx="7315200" cy="345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Title 1">
            <a:extLst>
              <a:ext uri="{FF2B5EF4-FFF2-40B4-BE49-F238E27FC236}">
                <a16:creationId xmlns:a16="http://schemas.microsoft.com/office/drawing/2014/main" id="{FDA83DCE-913A-5F43-A669-2E467EAE5F8D}"/>
              </a:ext>
            </a:extLst>
          </p:cNvPr>
          <p:cNvSpPr txBox="1">
            <a:spLocks/>
          </p:cNvSpPr>
          <p:nvPr/>
        </p:nvSpPr>
        <p:spPr bwMode="auto">
          <a:xfrm>
            <a:off x="1125789" y="393573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000" dirty="0">
                <a:solidFill>
                  <a:schemeClr val="tx2"/>
                </a:solidFill>
              </a:rPr>
              <a:t>Percentile bootstrap estimate </a:t>
            </a:r>
          </a:p>
          <a:p>
            <a:pPr algn="ctr"/>
            <a:r>
              <a:rPr lang="en-US" altLang="en-US" sz="3000" dirty="0">
                <a:solidFill>
                  <a:schemeClr val="tx2"/>
                </a:solidFill>
              </a:rPr>
              <a:t>of confidence intervals</a:t>
            </a:r>
          </a:p>
        </p:txBody>
      </p:sp>
      <p:pic>
        <p:nvPicPr>
          <p:cNvPr id="36865" name="Picture 3" descr="Screen Shot 2013-11-15 at 2.33.30 PM.png">
            <a:extLst>
              <a:ext uri="{FF2B5EF4-FFF2-40B4-BE49-F238E27FC236}">
                <a16:creationId xmlns:a16="http://schemas.microsoft.com/office/drawing/2014/main" id="{338E135B-61D5-9E47-8964-F21060D43D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" b="51386"/>
          <a:stretch/>
        </p:blipFill>
        <p:spPr bwMode="auto">
          <a:xfrm>
            <a:off x="2099516" y="1978532"/>
            <a:ext cx="7315200" cy="221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Screen Shot 2013-11-15 at 2.33.30 PM.png">
            <a:extLst>
              <a:ext uri="{FF2B5EF4-FFF2-40B4-BE49-F238E27FC236}">
                <a16:creationId xmlns:a16="http://schemas.microsoft.com/office/drawing/2014/main" id="{7F9004E8-3B16-A940-9A56-C8B7859263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3" t="39322" r="26450" b="51221"/>
          <a:stretch/>
        </p:blipFill>
        <p:spPr bwMode="auto">
          <a:xfrm>
            <a:off x="7632259" y="3762949"/>
            <a:ext cx="239698" cy="43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B4B090-D98C-8849-A128-9E4D4A8E88B2}"/>
              </a:ext>
            </a:extLst>
          </p:cNvPr>
          <p:cNvSpPr/>
          <p:nvPr/>
        </p:nvSpPr>
        <p:spPr>
          <a:xfrm flipV="1">
            <a:off x="4999246" y="3855033"/>
            <a:ext cx="1515739" cy="3454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A1E111-B744-0B4A-AED7-2FB7770491D0}"/>
              </a:ext>
            </a:extLst>
          </p:cNvPr>
          <p:cNvSpPr/>
          <p:nvPr/>
        </p:nvSpPr>
        <p:spPr>
          <a:xfrm>
            <a:off x="8494088" y="4815709"/>
            <a:ext cx="28661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/>
              <a:t>Parametric statistics</a:t>
            </a:r>
          </a:p>
          <a:p>
            <a:pPr>
              <a:defRPr/>
            </a:pPr>
            <a:endParaRPr lang="en-US" sz="1000" b="1" dirty="0"/>
          </a:p>
          <a:p>
            <a:pPr>
              <a:defRPr/>
            </a:pPr>
            <a:r>
              <a:rPr lang="en-US" dirty="0"/>
              <a:t>CI</a:t>
            </a:r>
            <a:r>
              <a:rPr lang="en-US" baseline="-25000" dirty="0"/>
              <a:t>95</a:t>
            </a:r>
            <a:r>
              <a:rPr lang="en-US" dirty="0"/>
              <a:t> = mean ±1.96*SD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631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8DF76AC-FEA6-0540-84D4-FCB949FE62CB}"/>
              </a:ext>
            </a:extLst>
          </p:cNvPr>
          <p:cNvSpPr/>
          <p:nvPr/>
        </p:nvSpPr>
        <p:spPr>
          <a:xfrm>
            <a:off x="1217772" y="1644468"/>
            <a:ext cx="7315200" cy="345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Title 1">
            <a:extLst>
              <a:ext uri="{FF2B5EF4-FFF2-40B4-BE49-F238E27FC236}">
                <a16:creationId xmlns:a16="http://schemas.microsoft.com/office/drawing/2014/main" id="{FDA83DCE-913A-5F43-A669-2E467EAE5F8D}"/>
              </a:ext>
            </a:extLst>
          </p:cNvPr>
          <p:cNvSpPr txBox="1">
            <a:spLocks/>
          </p:cNvSpPr>
          <p:nvPr/>
        </p:nvSpPr>
        <p:spPr bwMode="auto">
          <a:xfrm>
            <a:off x="1648303" y="21232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000" dirty="0">
                <a:solidFill>
                  <a:schemeClr val="tx2"/>
                </a:solidFill>
              </a:rPr>
              <a:t>Percentile bootstrap estimate </a:t>
            </a:r>
          </a:p>
          <a:p>
            <a:pPr algn="ctr"/>
            <a:r>
              <a:rPr lang="en-US" altLang="en-US" sz="3000" dirty="0">
                <a:solidFill>
                  <a:schemeClr val="tx2"/>
                </a:solidFill>
              </a:rPr>
              <a:t>of confidence intervals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38BEBC-434A-D544-9F4A-9649961791B9}"/>
              </a:ext>
            </a:extLst>
          </p:cNvPr>
          <p:cNvGrpSpPr>
            <a:grpSpLocks noChangeAspect="1"/>
          </p:cNvGrpSpPr>
          <p:nvPr/>
        </p:nvGrpSpPr>
        <p:grpSpPr>
          <a:xfrm>
            <a:off x="1217772" y="1797279"/>
            <a:ext cx="7315200" cy="4592320"/>
            <a:chOff x="1524000" y="1117600"/>
            <a:chExt cx="9144000" cy="5740400"/>
          </a:xfrm>
        </p:grpSpPr>
        <p:pic>
          <p:nvPicPr>
            <p:cNvPr id="36865" name="Picture 3" descr="Screen Shot 2013-11-15 at 2.33.30 PM.png">
              <a:extLst>
                <a:ext uri="{FF2B5EF4-FFF2-40B4-BE49-F238E27FC236}">
                  <a16:creationId xmlns:a16="http://schemas.microsoft.com/office/drawing/2014/main" id="{338E135B-61D5-9E47-8964-F21060D43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6F5"/>
                </a:clrFrom>
                <a:clrTo>
                  <a:srgbClr val="FEE6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0"/>
            <a:stretch>
              <a:fillRect/>
            </a:stretch>
          </p:blipFill>
          <p:spPr bwMode="auto">
            <a:xfrm>
              <a:off x="1524000" y="1117600"/>
              <a:ext cx="9144000" cy="574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65F40B4-6FDB-5B40-8DCE-F395126F2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16600" y="4394200"/>
              <a:ext cx="4140200" cy="2095500"/>
              <a:chOff x="4292600" y="4394200"/>
              <a:chExt cx="4140200" cy="2095500"/>
            </a:xfrm>
          </p:grpSpPr>
          <p:pic>
            <p:nvPicPr>
              <p:cNvPr id="36872" name="Picture 3" descr="Screen Shot 2013-11-15 at 2.33.30 PM.png">
                <a:extLst>
                  <a:ext uri="{FF2B5EF4-FFF2-40B4-BE49-F238E27FC236}">
                    <a16:creationId xmlns:a16="http://schemas.microsoft.com/office/drawing/2014/main" id="{E6B8141D-FDFF-6446-935B-71C1839A9F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EE6F5"/>
                  </a:clrFrom>
                  <a:clrTo>
                    <a:srgbClr val="FEE6F5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06" t="58276" r="64861" b="2635"/>
              <a:stretch>
                <a:fillRect/>
              </a:stretch>
            </p:blipFill>
            <p:spPr bwMode="auto">
              <a:xfrm rot="-5400000">
                <a:off x="3892550" y="4794250"/>
                <a:ext cx="2095500" cy="129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C614113A-6FBC-1346-A586-A533950ACEBB}"/>
                  </a:ext>
                </a:extLst>
              </p:cNvPr>
              <p:cNvCxnSpPr/>
              <p:nvPr/>
            </p:nvCxnSpPr>
            <p:spPr>
              <a:xfrm flipH="1">
                <a:off x="4394200" y="6057900"/>
                <a:ext cx="1066800" cy="0"/>
              </a:xfrm>
              <a:prstGeom prst="line">
                <a:avLst/>
              </a:prstGeom>
              <a:ln w="12700" cmpd="sng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013A0573-197A-1B46-9347-8C269CB40D1A}"/>
                  </a:ext>
                </a:extLst>
              </p:cNvPr>
              <p:cNvCxnSpPr/>
              <p:nvPr/>
            </p:nvCxnSpPr>
            <p:spPr>
              <a:xfrm flipH="1">
                <a:off x="4381500" y="4953000"/>
                <a:ext cx="1066800" cy="0"/>
              </a:xfrm>
              <a:prstGeom prst="line">
                <a:avLst/>
              </a:prstGeom>
              <a:ln w="12700" cmpd="sng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23353269-D8C9-E247-87F4-D18DD75FE96B}"/>
                  </a:ext>
                </a:extLst>
              </p:cNvPr>
              <p:cNvCxnSpPr/>
              <p:nvPr/>
            </p:nvCxnSpPr>
            <p:spPr>
              <a:xfrm flipH="1">
                <a:off x="5511800" y="4940300"/>
                <a:ext cx="2921000" cy="0"/>
              </a:xfrm>
              <a:prstGeom prst="line">
                <a:avLst/>
              </a:prstGeom>
              <a:ln w="12700" cmpd="sng">
                <a:solidFill>
                  <a:schemeClr val="bg2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FFF3524-110A-1448-B863-C7CCB2F173C7}"/>
                  </a:ext>
                </a:extLst>
              </p:cNvPr>
              <p:cNvCxnSpPr/>
              <p:nvPr/>
            </p:nvCxnSpPr>
            <p:spPr>
              <a:xfrm flipH="1">
                <a:off x="5499100" y="6045200"/>
                <a:ext cx="2921000" cy="0"/>
              </a:xfrm>
              <a:prstGeom prst="line">
                <a:avLst/>
              </a:prstGeom>
              <a:ln w="12700" cmpd="sng">
                <a:solidFill>
                  <a:schemeClr val="bg2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Bent Arrow 10">
            <a:extLst>
              <a:ext uri="{FF2B5EF4-FFF2-40B4-BE49-F238E27FC236}">
                <a16:creationId xmlns:a16="http://schemas.microsoft.com/office/drawing/2014/main" id="{54B78C74-88E4-A74D-81C5-88A51BC7C6A5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4556602" y="5426303"/>
            <a:ext cx="190500" cy="1492250"/>
          </a:xfrm>
          <a:custGeom>
            <a:avLst/>
            <a:gdLst>
              <a:gd name="T0" fmla="*/ 0 w 190500"/>
              <a:gd name="T1" fmla="*/ 1492250 h 1492250"/>
              <a:gd name="T2" fmla="*/ 0 w 190500"/>
              <a:gd name="T3" fmla="*/ 107156 h 1492250"/>
              <a:gd name="T4" fmla="*/ 83344 w 190500"/>
              <a:gd name="T5" fmla="*/ 23812 h 1492250"/>
              <a:gd name="T6" fmla="*/ 142875 w 190500"/>
              <a:gd name="T7" fmla="*/ 23813 h 1492250"/>
              <a:gd name="T8" fmla="*/ 142875 w 190500"/>
              <a:gd name="T9" fmla="*/ 0 h 1492250"/>
              <a:gd name="T10" fmla="*/ 190500 w 190500"/>
              <a:gd name="T11" fmla="*/ 47625 h 1492250"/>
              <a:gd name="T12" fmla="*/ 142875 w 190500"/>
              <a:gd name="T13" fmla="*/ 95250 h 1492250"/>
              <a:gd name="T14" fmla="*/ 142875 w 190500"/>
              <a:gd name="T15" fmla="*/ 71438 h 1492250"/>
              <a:gd name="T16" fmla="*/ 83344 w 190500"/>
              <a:gd name="T17" fmla="*/ 71438 h 1492250"/>
              <a:gd name="T18" fmla="*/ 47625 w 190500"/>
              <a:gd name="T19" fmla="*/ 107157 h 1492250"/>
              <a:gd name="T20" fmla="*/ 47625 w 190500"/>
              <a:gd name="T21" fmla="*/ 1492250 h 1492250"/>
              <a:gd name="T22" fmla="*/ 0 w 190500"/>
              <a:gd name="T23" fmla="*/ 1492250 h 14922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90500" h="1492250">
                <a:moveTo>
                  <a:pt x="0" y="1492250"/>
                </a:moveTo>
                <a:lnTo>
                  <a:pt x="0" y="107156"/>
                </a:lnTo>
                <a:cubicBezTo>
                  <a:pt x="0" y="61126"/>
                  <a:pt x="37314" y="23812"/>
                  <a:pt x="83344" y="23812"/>
                </a:cubicBezTo>
                <a:lnTo>
                  <a:pt x="142875" y="23813"/>
                </a:lnTo>
                <a:lnTo>
                  <a:pt x="142875" y="0"/>
                </a:lnTo>
                <a:lnTo>
                  <a:pt x="190500" y="47625"/>
                </a:lnTo>
                <a:lnTo>
                  <a:pt x="142875" y="95250"/>
                </a:lnTo>
                <a:lnTo>
                  <a:pt x="142875" y="71438"/>
                </a:lnTo>
                <a:lnTo>
                  <a:pt x="83344" y="71438"/>
                </a:lnTo>
                <a:cubicBezTo>
                  <a:pt x="63617" y="71438"/>
                  <a:pt x="47625" y="87430"/>
                  <a:pt x="47625" y="107157"/>
                </a:cubicBezTo>
                <a:lnTo>
                  <a:pt x="47625" y="1492250"/>
                </a:lnTo>
                <a:lnTo>
                  <a:pt x="0" y="1492250"/>
                </a:lnTo>
                <a:close/>
              </a:path>
            </a:pathLst>
          </a:cu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4C6AE6-F1B7-9A42-97B5-71851900860E}"/>
              </a:ext>
            </a:extLst>
          </p:cNvPr>
          <p:cNvSpPr/>
          <p:nvPr/>
        </p:nvSpPr>
        <p:spPr>
          <a:xfrm>
            <a:off x="8942938" y="5385027"/>
            <a:ext cx="28661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/>
              <a:t>Parametric statistics</a:t>
            </a:r>
          </a:p>
          <a:p>
            <a:pPr>
              <a:defRPr/>
            </a:pPr>
            <a:endParaRPr lang="en-US" sz="1000" b="1" dirty="0"/>
          </a:p>
          <a:p>
            <a:pPr>
              <a:defRPr/>
            </a:pPr>
            <a:r>
              <a:rPr lang="en-US" dirty="0"/>
              <a:t>CI</a:t>
            </a:r>
            <a:r>
              <a:rPr lang="en-US" baseline="-25000" dirty="0"/>
              <a:t>95</a:t>
            </a:r>
            <a:r>
              <a:rPr lang="en-US" dirty="0"/>
              <a:t> = mean ±1.96*SD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144726-276D-DD43-907A-E21F74CE160D}"/>
              </a:ext>
            </a:extLst>
          </p:cNvPr>
          <p:cNvSpPr/>
          <p:nvPr/>
        </p:nvSpPr>
        <p:spPr>
          <a:xfrm>
            <a:off x="1527532" y="3966239"/>
            <a:ext cx="2989557" cy="2326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DD06FE-7A55-B74A-B559-AD07F5ABE278}"/>
              </a:ext>
            </a:extLst>
          </p:cNvPr>
          <p:cNvSpPr/>
          <p:nvPr/>
        </p:nvSpPr>
        <p:spPr>
          <a:xfrm>
            <a:off x="3256779" y="6021291"/>
            <a:ext cx="2357241" cy="3505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1FA7FBD-26E5-0042-A70D-154C704F7F47}"/>
              </a:ext>
            </a:extLst>
          </p:cNvPr>
          <p:cNvSpPr/>
          <p:nvPr/>
        </p:nvSpPr>
        <p:spPr>
          <a:xfrm>
            <a:off x="3243094" y="3844498"/>
            <a:ext cx="2357241" cy="5486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Box 15">
            <a:extLst>
              <a:ext uri="{FF2B5EF4-FFF2-40B4-BE49-F238E27FC236}">
                <a16:creationId xmlns:a16="http://schemas.microsoft.com/office/drawing/2014/main" id="{EA78C1D3-36CB-8D47-B5C5-282E79E92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8665" y="5584933"/>
            <a:ext cx="5934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rgbClr val="FF0000"/>
                </a:solidFill>
              </a:rPr>
              <a:t>2.5%</a:t>
            </a: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49CD1A5D-B3C3-4D48-B603-BA7BBA09F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7173" y="4742290"/>
            <a:ext cx="6928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dirty="0">
                <a:solidFill>
                  <a:srgbClr val="FF0000"/>
                </a:solidFill>
              </a:rPr>
              <a:t>97.5%</a:t>
            </a:r>
          </a:p>
        </p:txBody>
      </p:sp>
      <p:pic>
        <p:nvPicPr>
          <p:cNvPr id="21" name="Picture 3" descr="Screen Shot 2013-11-15 at 2.33.30 PM.png">
            <a:extLst>
              <a:ext uri="{FF2B5EF4-FFF2-40B4-BE49-F238E27FC236}">
                <a16:creationId xmlns:a16="http://schemas.microsoft.com/office/drawing/2014/main" id="{C0CBFC01-3696-FD4C-A198-75BFD49428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4" r="62154" b="42633"/>
          <a:stretch/>
        </p:blipFill>
        <p:spPr bwMode="auto">
          <a:xfrm>
            <a:off x="1815977" y="5036532"/>
            <a:ext cx="2768493" cy="461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03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Text Box 10">
            <a:extLst>
              <a:ext uri="{FF2B5EF4-FFF2-40B4-BE49-F238E27FC236}">
                <a16:creationId xmlns:a16="http://schemas.microsoft.com/office/drawing/2014/main" id="{8E17EE85-8F2F-A54C-A4C4-026248EC2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76" y="1417235"/>
            <a:ext cx="4900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Distribution can take any shape</a:t>
            </a:r>
          </a:p>
        </p:txBody>
      </p:sp>
      <p:sp>
        <p:nvSpPr>
          <p:cNvPr id="37898" name="Line 11">
            <a:extLst>
              <a:ext uri="{FF2B5EF4-FFF2-40B4-BE49-F238E27FC236}">
                <a16:creationId xmlns:a16="http://schemas.microsoft.com/office/drawing/2014/main" id="{1381723C-009D-6445-87F8-9394390F0E0C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811214" y="3586256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9" name="Freeform 12">
            <a:extLst>
              <a:ext uri="{FF2B5EF4-FFF2-40B4-BE49-F238E27FC236}">
                <a16:creationId xmlns:a16="http://schemas.microsoft.com/office/drawing/2014/main" id="{56C53EFB-2260-6C48-A21D-2B8FAAF991B7}"/>
              </a:ext>
            </a:extLst>
          </p:cNvPr>
          <p:cNvSpPr>
            <a:spLocks noChangeAspect="1"/>
          </p:cNvSpPr>
          <p:nvPr/>
        </p:nvSpPr>
        <p:spPr bwMode="auto">
          <a:xfrm>
            <a:off x="1133476" y="2448019"/>
            <a:ext cx="2106613" cy="1160463"/>
          </a:xfrm>
          <a:custGeom>
            <a:avLst/>
            <a:gdLst>
              <a:gd name="T0" fmla="*/ 0 w 1327"/>
              <a:gd name="T1" fmla="*/ 2147483647 h 731"/>
              <a:gd name="T2" fmla="*/ 2147483647 w 1327"/>
              <a:gd name="T3" fmla="*/ 2147483647 h 731"/>
              <a:gd name="T4" fmla="*/ 2147483647 w 1327"/>
              <a:gd name="T5" fmla="*/ 2147483647 h 731"/>
              <a:gd name="T6" fmla="*/ 2147483647 w 1327"/>
              <a:gd name="T7" fmla="*/ 2147483647 h 731"/>
              <a:gd name="T8" fmla="*/ 2147483647 w 1327"/>
              <a:gd name="T9" fmla="*/ 2147483647 h 731"/>
              <a:gd name="T10" fmla="*/ 2147483647 w 1327"/>
              <a:gd name="T11" fmla="*/ 2147483647 h 731"/>
              <a:gd name="T12" fmla="*/ 2147483647 w 1327"/>
              <a:gd name="T13" fmla="*/ 2147483647 h 731"/>
              <a:gd name="T14" fmla="*/ 2147483647 w 1327"/>
              <a:gd name="T15" fmla="*/ 2147483647 h 731"/>
              <a:gd name="T16" fmla="*/ 2147483647 w 1327"/>
              <a:gd name="T17" fmla="*/ 2147483647 h 7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27"/>
              <a:gd name="T28" fmla="*/ 0 h 731"/>
              <a:gd name="T29" fmla="*/ 1327 w 1327"/>
              <a:gd name="T30" fmla="*/ 731 h 7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27" h="731">
                <a:moveTo>
                  <a:pt x="0" y="717"/>
                </a:moveTo>
                <a:cubicBezTo>
                  <a:pt x="34" y="702"/>
                  <a:pt x="138" y="662"/>
                  <a:pt x="203" y="623"/>
                </a:cubicBezTo>
                <a:cubicBezTo>
                  <a:pt x="268" y="584"/>
                  <a:pt x="343" y="542"/>
                  <a:pt x="394" y="484"/>
                </a:cubicBezTo>
                <a:cubicBezTo>
                  <a:pt x="445" y="426"/>
                  <a:pt x="455" y="351"/>
                  <a:pt x="506" y="276"/>
                </a:cubicBezTo>
                <a:cubicBezTo>
                  <a:pt x="557" y="201"/>
                  <a:pt x="638" y="72"/>
                  <a:pt x="698" y="36"/>
                </a:cubicBezTo>
                <a:cubicBezTo>
                  <a:pt x="758" y="0"/>
                  <a:pt x="820" y="1"/>
                  <a:pt x="866" y="60"/>
                </a:cubicBezTo>
                <a:cubicBezTo>
                  <a:pt x="912" y="119"/>
                  <a:pt x="936" y="298"/>
                  <a:pt x="975" y="392"/>
                </a:cubicBezTo>
                <a:cubicBezTo>
                  <a:pt x="1014" y="486"/>
                  <a:pt x="1038" y="566"/>
                  <a:pt x="1097" y="623"/>
                </a:cubicBezTo>
                <a:cubicBezTo>
                  <a:pt x="1155" y="679"/>
                  <a:pt x="1280" y="708"/>
                  <a:pt x="1327" y="73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0" name="Freeform 13">
            <a:extLst>
              <a:ext uri="{FF2B5EF4-FFF2-40B4-BE49-F238E27FC236}">
                <a16:creationId xmlns:a16="http://schemas.microsoft.com/office/drawing/2014/main" id="{883FF07C-9099-7D48-A1A0-C1F102E087D1}"/>
              </a:ext>
            </a:extLst>
          </p:cNvPr>
          <p:cNvSpPr>
            <a:spLocks noChangeAspect="1"/>
          </p:cNvSpPr>
          <p:nvPr/>
        </p:nvSpPr>
        <p:spPr bwMode="auto">
          <a:xfrm>
            <a:off x="1057276" y="3305268"/>
            <a:ext cx="612775" cy="280988"/>
          </a:xfrm>
          <a:custGeom>
            <a:avLst/>
            <a:gdLst>
              <a:gd name="T0" fmla="*/ 0 w 314"/>
              <a:gd name="T1" fmla="*/ 2147483647 h 177"/>
              <a:gd name="T2" fmla="*/ 2147483647 w 314"/>
              <a:gd name="T3" fmla="*/ 2147483647 h 177"/>
              <a:gd name="T4" fmla="*/ 2147483647 w 314"/>
              <a:gd name="T5" fmla="*/ 0 h 177"/>
              <a:gd name="T6" fmla="*/ 2147483647 w 314"/>
              <a:gd name="T7" fmla="*/ 2147483647 h 177"/>
              <a:gd name="T8" fmla="*/ 2147483647 w 314"/>
              <a:gd name="T9" fmla="*/ 2147483647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"/>
              <a:gd name="T16" fmla="*/ 0 h 177"/>
              <a:gd name="T17" fmla="*/ 314 w 314"/>
              <a:gd name="T18" fmla="*/ 177 h 1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" h="177">
                <a:moveTo>
                  <a:pt x="0" y="177"/>
                </a:moveTo>
                <a:lnTo>
                  <a:pt x="312" y="177"/>
                </a:lnTo>
                <a:lnTo>
                  <a:pt x="314" y="0"/>
                </a:lnTo>
                <a:lnTo>
                  <a:pt x="242" y="40"/>
                </a:lnTo>
                <a:lnTo>
                  <a:pt x="136" y="109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1" name="Freeform 14">
            <a:extLst>
              <a:ext uri="{FF2B5EF4-FFF2-40B4-BE49-F238E27FC236}">
                <a16:creationId xmlns:a16="http://schemas.microsoft.com/office/drawing/2014/main" id="{04D7E1B7-6DB7-DB4D-8030-E71D210F96CF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659063" y="3013168"/>
            <a:ext cx="495300" cy="573088"/>
          </a:xfrm>
          <a:custGeom>
            <a:avLst/>
            <a:gdLst>
              <a:gd name="T0" fmla="*/ 0 w 138"/>
              <a:gd name="T1" fmla="*/ 2147483647 h 144"/>
              <a:gd name="T2" fmla="*/ 2147483647 w 138"/>
              <a:gd name="T3" fmla="*/ 2147483647 h 144"/>
              <a:gd name="T4" fmla="*/ 2147483647 w 138"/>
              <a:gd name="T5" fmla="*/ 0 h 144"/>
              <a:gd name="T6" fmla="*/ 2147483647 w 138"/>
              <a:gd name="T7" fmla="*/ 2147483647 h 144"/>
              <a:gd name="T8" fmla="*/ 2147483647 w 13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8"/>
              <a:gd name="T16" fmla="*/ 0 h 144"/>
              <a:gd name="T17" fmla="*/ 138 w 13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8" h="144">
                <a:moveTo>
                  <a:pt x="0" y="144"/>
                </a:moveTo>
                <a:lnTo>
                  <a:pt x="138" y="144"/>
                </a:lnTo>
                <a:lnTo>
                  <a:pt x="138" y="0"/>
                </a:lnTo>
                <a:lnTo>
                  <a:pt x="102" y="60"/>
                </a:lnTo>
                <a:lnTo>
                  <a:pt x="60" y="114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Line 15">
            <a:extLst>
              <a:ext uri="{FF2B5EF4-FFF2-40B4-BE49-F238E27FC236}">
                <a16:creationId xmlns:a16="http://schemas.microsoft.com/office/drawing/2014/main" id="{041464CD-2C45-4A43-9EA0-2E81F4C4B31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1660525" y="3565619"/>
            <a:ext cx="0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3" name="Line 16">
            <a:extLst>
              <a:ext uri="{FF2B5EF4-FFF2-40B4-BE49-F238E27FC236}">
                <a16:creationId xmlns:a16="http://schemas.microsoft.com/office/drawing/2014/main" id="{5AC15360-2141-CD4E-BA6D-3B607390463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659063" y="3565618"/>
            <a:ext cx="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4" name="Text Box 17">
            <a:extLst>
              <a:ext uri="{FF2B5EF4-FFF2-40B4-BE49-F238E27FC236}">
                <a16:creationId xmlns:a16="http://schemas.microsoft.com/office/drawing/2014/main" id="{8C4C457E-A241-4C47-8E87-A43F276F0DD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33513" y="3659281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2.5%</a:t>
            </a:r>
          </a:p>
        </p:txBody>
      </p:sp>
      <p:sp>
        <p:nvSpPr>
          <p:cNvPr id="37905" name="Text Box 18">
            <a:extLst>
              <a:ext uri="{FF2B5EF4-FFF2-40B4-BE49-F238E27FC236}">
                <a16:creationId xmlns:a16="http://schemas.microsoft.com/office/drawing/2014/main" id="{C6D395D0-0200-7846-BA9F-F84AD31DAFA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420938" y="3659281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97.5%</a:t>
            </a:r>
          </a:p>
        </p:txBody>
      </p:sp>
      <p:sp>
        <p:nvSpPr>
          <p:cNvPr id="37906" name="Line 19">
            <a:extLst>
              <a:ext uri="{FF2B5EF4-FFF2-40B4-BE49-F238E27FC236}">
                <a16:creationId xmlns:a16="http://schemas.microsoft.com/office/drawing/2014/main" id="{26DCB167-5CDE-854C-8EE3-2F93D7EBA40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678239" y="3624356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7" name="Freeform 20">
            <a:extLst>
              <a:ext uri="{FF2B5EF4-FFF2-40B4-BE49-F238E27FC236}">
                <a16:creationId xmlns:a16="http://schemas.microsoft.com/office/drawing/2014/main" id="{0C9C9C9D-617F-2C4A-A50C-CAA3111A2E0D}"/>
              </a:ext>
            </a:extLst>
          </p:cNvPr>
          <p:cNvSpPr>
            <a:spLocks noChangeAspect="1"/>
          </p:cNvSpPr>
          <p:nvPr/>
        </p:nvSpPr>
        <p:spPr bwMode="auto">
          <a:xfrm>
            <a:off x="4000500" y="2040032"/>
            <a:ext cx="2095500" cy="1597025"/>
          </a:xfrm>
          <a:custGeom>
            <a:avLst/>
            <a:gdLst>
              <a:gd name="T0" fmla="*/ 0 w 1320"/>
              <a:gd name="T1" fmla="*/ 2147483647 h 1006"/>
              <a:gd name="T2" fmla="*/ 2147483647 w 1320"/>
              <a:gd name="T3" fmla="*/ 2147483647 h 1006"/>
              <a:gd name="T4" fmla="*/ 2147483647 w 1320"/>
              <a:gd name="T5" fmla="*/ 2147483647 h 1006"/>
              <a:gd name="T6" fmla="*/ 2147483647 w 1320"/>
              <a:gd name="T7" fmla="*/ 2147483647 h 1006"/>
              <a:gd name="T8" fmla="*/ 2147483647 w 1320"/>
              <a:gd name="T9" fmla="*/ 2147483647 h 1006"/>
              <a:gd name="T10" fmla="*/ 2147483647 w 1320"/>
              <a:gd name="T11" fmla="*/ 2147483647 h 1006"/>
              <a:gd name="T12" fmla="*/ 2147483647 w 1320"/>
              <a:gd name="T13" fmla="*/ 2147483647 h 1006"/>
              <a:gd name="T14" fmla="*/ 2147483647 w 1320"/>
              <a:gd name="T15" fmla="*/ 2147483647 h 1006"/>
              <a:gd name="T16" fmla="*/ 2147483647 w 1320"/>
              <a:gd name="T17" fmla="*/ 2147483647 h 1006"/>
              <a:gd name="T18" fmla="*/ 2147483647 w 1320"/>
              <a:gd name="T19" fmla="*/ 2147483647 h 1006"/>
              <a:gd name="T20" fmla="*/ 2147483647 w 1320"/>
              <a:gd name="T21" fmla="*/ 2147483647 h 1006"/>
              <a:gd name="T22" fmla="*/ 2147483647 w 1320"/>
              <a:gd name="T23" fmla="*/ 2147483647 h 1006"/>
              <a:gd name="T24" fmla="*/ 2147483647 w 1320"/>
              <a:gd name="T25" fmla="*/ 2147483647 h 1006"/>
              <a:gd name="T26" fmla="*/ 2147483647 w 1320"/>
              <a:gd name="T27" fmla="*/ 2147483647 h 1006"/>
              <a:gd name="T28" fmla="*/ 2147483647 w 1320"/>
              <a:gd name="T29" fmla="*/ 2147483647 h 1006"/>
              <a:gd name="T30" fmla="*/ 2147483647 w 1320"/>
              <a:gd name="T31" fmla="*/ 2147483647 h 10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0"/>
              <a:gd name="T49" fmla="*/ 0 h 1006"/>
              <a:gd name="T50" fmla="*/ 1320 w 1320"/>
              <a:gd name="T51" fmla="*/ 1006 h 10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0" h="1006">
                <a:moveTo>
                  <a:pt x="0" y="998"/>
                </a:moveTo>
                <a:cubicBezTo>
                  <a:pt x="34" y="983"/>
                  <a:pt x="168" y="921"/>
                  <a:pt x="203" y="904"/>
                </a:cubicBezTo>
                <a:cubicBezTo>
                  <a:pt x="238" y="887"/>
                  <a:pt x="203" y="898"/>
                  <a:pt x="210" y="893"/>
                </a:cubicBezTo>
                <a:cubicBezTo>
                  <a:pt x="217" y="888"/>
                  <a:pt x="225" y="887"/>
                  <a:pt x="246" y="875"/>
                </a:cubicBezTo>
                <a:cubicBezTo>
                  <a:pt x="267" y="863"/>
                  <a:pt x="308" y="852"/>
                  <a:pt x="336" y="821"/>
                </a:cubicBezTo>
                <a:cubicBezTo>
                  <a:pt x="364" y="790"/>
                  <a:pt x="392" y="746"/>
                  <a:pt x="414" y="689"/>
                </a:cubicBezTo>
                <a:cubicBezTo>
                  <a:pt x="436" y="632"/>
                  <a:pt x="452" y="528"/>
                  <a:pt x="468" y="479"/>
                </a:cubicBezTo>
                <a:cubicBezTo>
                  <a:pt x="484" y="430"/>
                  <a:pt x="490" y="439"/>
                  <a:pt x="510" y="395"/>
                </a:cubicBezTo>
                <a:cubicBezTo>
                  <a:pt x="530" y="351"/>
                  <a:pt x="557" y="228"/>
                  <a:pt x="588" y="215"/>
                </a:cubicBezTo>
                <a:cubicBezTo>
                  <a:pt x="619" y="202"/>
                  <a:pt x="672" y="347"/>
                  <a:pt x="698" y="317"/>
                </a:cubicBezTo>
                <a:cubicBezTo>
                  <a:pt x="724" y="287"/>
                  <a:pt x="720" y="0"/>
                  <a:pt x="744" y="35"/>
                </a:cubicBezTo>
                <a:cubicBezTo>
                  <a:pt x="768" y="70"/>
                  <a:pt x="819" y="474"/>
                  <a:pt x="840" y="527"/>
                </a:cubicBezTo>
                <a:cubicBezTo>
                  <a:pt x="861" y="580"/>
                  <a:pt x="847" y="329"/>
                  <a:pt x="870" y="353"/>
                </a:cubicBezTo>
                <a:cubicBezTo>
                  <a:pt x="893" y="377"/>
                  <a:pt x="940" y="573"/>
                  <a:pt x="975" y="673"/>
                </a:cubicBezTo>
                <a:cubicBezTo>
                  <a:pt x="1010" y="773"/>
                  <a:pt x="1022" y="900"/>
                  <a:pt x="1080" y="953"/>
                </a:cubicBezTo>
                <a:cubicBezTo>
                  <a:pt x="1138" y="1006"/>
                  <a:pt x="1270" y="982"/>
                  <a:pt x="1320" y="98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08" name="Freeform 21">
            <a:extLst>
              <a:ext uri="{FF2B5EF4-FFF2-40B4-BE49-F238E27FC236}">
                <a16:creationId xmlns:a16="http://schemas.microsoft.com/office/drawing/2014/main" id="{CBA17E14-2432-F845-88E5-8E7F8C0A152E}"/>
              </a:ext>
            </a:extLst>
          </p:cNvPr>
          <p:cNvSpPr>
            <a:spLocks noChangeAspect="1"/>
          </p:cNvSpPr>
          <p:nvPr/>
        </p:nvSpPr>
        <p:spPr bwMode="auto">
          <a:xfrm>
            <a:off x="3924301" y="3305268"/>
            <a:ext cx="612775" cy="319088"/>
          </a:xfrm>
          <a:custGeom>
            <a:avLst/>
            <a:gdLst>
              <a:gd name="T0" fmla="*/ 0 w 386"/>
              <a:gd name="T1" fmla="*/ 2147483647 h 201"/>
              <a:gd name="T2" fmla="*/ 2147483647 w 386"/>
              <a:gd name="T3" fmla="*/ 2147483647 h 201"/>
              <a:gd name="T4" fmla="*/ 2147483647 w 386"/>
              <a:gd name="T5" fmla="*/ 2147483647 h 201"/>
              <a:gd name="T6" fmla="*/ 2147483647 w 386"/>
              <a:gd name="T7" fmla="*/ 2147483647 h 201"/>
              <a:gd name="T8" fmla="*/ 2147483647 w 386"/>
              <a:gd name="T9" fmla="*/ 0 h 201"/>
              <a:gd name="T10" fmla="*/ 2147483647 w 386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6"/>
              <a:gd name="T19" fmla="*/ 0 h 201"/>
              <a:gd name="T20" fmla="*/ 386 w 386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6" h="201">
                <a:moveTo>
                  <a:pt x="0" y="201"/>
                </a:moveTo>
                <a:lnTo>
                  <a:pt x="384" y="201"/>
                </a:lnTo>
                <a:lnTo>
                  <a:pt x="386" y="24"/>
                </a:lnTo>
                <a:lnTo>
                  <a:pt x="318" y="54"/>
                </a:lnTo>
                <a:lnTo>
                  <a:pt x="294" y="0"/>
                </a:lnTo>
                <a:lnTo>
                  <a:pt x="167" y="133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9" name="Freeform 22">
            <a:extLst>
              <a:ext uri="{FF2B5EF4-FFF2-40B4-BE49-F238E27FC236}">
                <a16:creationId xmlns:a16="http://schemas.microsoft.com/office/drawing/2014/main" id="{353E8B19-8491-5C4F-8F11-9A0C24FE7E2C}"/>
              </a:ext>
            </a:extLst>
          </p:cNvPr>
          <p:cNvSpPr>
            <a:spLocks noChangeAspect="1"/>
          </p:cNvSpPr>
          <p:nvPr/>
        </p:nvSpPr>
        <p:spPr bwMode="auto">
          <a:xfrm>
            <a:off x="5526088" y="3051268"/>
            <a:ext cx="495300" cy="573088"/>
          </a:xfrm>
          <a:custGeom>
            <a:avLst/>
            <a:gdLst>
              <a:gd name="T0" fmla="*/ 2147483647 w 312"/>
              <a:gd name="T1" fmla="*/ 2147483647 h 361"/>
              <a:gd name="T2" fmla="*/ 0 w 312"/>
              <a:gd name="T3" fmla="*/ 2147483647 h 361"/>
              <a:gd name="T4" fmla="*/ 0 w 312"/>
              <a:gd name="T5" fmla="*/ 0 h 361"/>
              <a:gd name="T6" fmla="*/ 2147483647 w 312"/>
              <a:gd name="T7" fmla="*/ 2147483647 h 361"/>
              <a:gd name="T8" fmla="*/ 2147483647 w 312"/>
              <a:gd name="T9" fmla="*/ 2147483647 h 361"/>
              <a:gd name="T10" fmla="*/ 2147483647 w 312"/>
              <a:gd name="T11" fmla="*/ 2147483647 h 361"/>
              <a:gd name="T12" fmla="*/ 2147483647 w 312"/>
              <a:gd name="T13" fmla="*/ 2147483647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361"/>
              <a:gd name="T23" fmla="*/ 312 w 312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361">
                <a:moveTo>
                  <a:pt x="312" y="361"/>
                </a:moveTo>
                <a:lnTo>
                  <a:pt x="0" y="361"/>
                </a:lnTo>
                <a:lnTo>
                  <a:pt x="0" y="0"/>
                </a:lnTo>
                <a:lnTo>
                  <a:pt x="77" y="58"/>
                </a:lnTo>
                <a:lnTo>
                  <a:pt x="95" y="166"/>
                </a:lnTo>
                <a:lnTo>
                  <a:pt x="119" y="286"/>
                </a:lnTo>
                <a:lnTo>
                  <a:pt x="215" y="232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Line 23">
            <a:extLst>
              <a:ext uri="{FF2B5EF4-FFF2-40B4-BE49-F238E27FC236}">
                <a16:creationId xmlns:a16="http://schemas.microsoft.com/office/drawing/2014/main" id="{E79A87D2-AAEB-F745-BFDF-601D5B20BBB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4527550" y="3603719"/>
            <a:ext cx="0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1" name="Line 24">
            <a:extLst>
              <a:ext uri="{FF2B5EF4-FFF2-40B4-BE49-F238E27FC236}">
                <a16:creationId xmlns:a16="http://schemas.microsoft.com/office/drawing/2014/main" id="{D48DBD5C-31FD-2A4E-8B83-DB645677DE3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526088" y="3603718"/>
            <a:ext cx="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2" name="Text Box 25">
            <a:extLst>
              <a:ext uri="{FF2B5EF4-FFF2-40B4-BE49-F238E27FC236}">
                <a16:creationId xmlns:a16="http://schemas.microsoft.com/office/drawing/2014/main" id="{343A815F-581E-694A-8278-4567A1D9C75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300538" y="3697381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2.5%</a:t>
            </a:r>
          </a:p>
        </p:txBody>
      </p:sp>
      <p:sp>
        <p:nvSpPr>
          <p:cNvPr id="37913" name="Text Box 26">
            <a:extLst>
              <a:ext uri="{FF2B5EF4-FFF2-40B4-BE49-F238E27FC236}">
                <a16:creationId xmlns:a16="http://schemas.microsoft.com/office/drawing/2014/main" id="{D245BA56-CE10-7E4D-A799-21778481AA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287963" y="3697381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97.5%</a:t>
            </a:r>
          </a:p>
        </p:txBody>
      </p:sp>
      <p:sp>
        <p:nvSpPr>
          <p:cNvPr id="37914" name="Text Box 10">
            <a:extLst>
              <a:ext uri="{FF2B5EF4-FFF2-40B4-BE49-F238E27FC236}">
                <a16:creationId xmlns:a16="http://schemas.microsoft.com/office/drawing/2014/main" id="{EDABD772-BBC0-FA40-87FA-F3FFB86AA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3806" y="4878113"/>
            <a:ext cx="90798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Once you have the 95% confidence interval, you can perform inferential statistics.</a:t>
            </a:r>
          </a:p>
        </p:txBody>
      </p:sp>
    </p:spTree>
    <p:extLst>
      <p:ext uri="{BB962C8B-B14F-4D97-AF65-F5344CB8AC3E}">
        <p14:creationId xmlns:p14="http://schemas.microsoft.com/office/powerpoint/2010/main" val="18360084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D42E6937-7458-C44C-9543-FDFDF66A08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5" r="16821"/>
          <a:stretch/>
        </p:blipFill>
        <p:spPr>
          <a:xfrm>
            <a:off x="8645462" y="4907056"/>
            <a:ext cx="3332880" cy="2090337"/>
          </a:xfrm>
          <a:prstGeom prst="rect">
            <a:avLst/>
          </a:prstGeom>
        </p:spPr>
      </p:pic>
      <p:sp>
        <p:nvSpPr>
          <p:cNvPr id="38913" name="Text Box 2">
            <a:extLst>
              <a:ext uri="{FF2B5EF4-FFF2-40B4-BE49-F238E27FC236}">
                <a16:creationId xmlns:a16="http://schemas.microsoft.com/office/drawing/2014/main" id="{BAEEB8CB-0050-474C-8B1E-2000BFE5D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1550" y="345608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38914" name="Text Box 3">
            <a:extLst>
              <a:ext uri="{FF2B5EF4-FFF2-40B4-BE49-F238E27FC236}">
                <a16:creationId xmlns:a16="http://schemas.microsoft.com/office/drawing/2014/main" id="{A8D4919D-1E69-4B4A-AAB3-70EE81159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25" y="297665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38915" name="Text Box 4">
            <a:extLst>
              <a:ext uri="{FF2B5EF4-FFF2-40B4-BE49-F238E27FC236}">
                <a16:creationId xmlns:a16="http://schemas.microsoft.com/office/drawing/2014/main" id="{030960A6-C390-D743-8D51-79338546C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124" y="3398931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38916" name="Text Box 5">
            <a:extLst>
              <a:ext uri="{FF2B5EF4-FFF2-40B4-BE49-F238E27FC236}">
                <a16:creationId xmlns:a16="http://schemas.microsoft.com/office/drawing/2014/main" id="{F2198C0B-43CF-AA4A-B139-95A5DE254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225" y="415775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38917" name="Text Box 6">
            <a:extLst>
              <a:ext uri="{FF2B5EF4-FFF2-40B4-BE49-F238E27FC236}">
                <a16:creationId xmlns:a16="http://schemas.microsoft.com/office/drawing/2014/main" id="{38F86B0B-6385-104A-B1E8-10BCAAC98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225" y="400535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a4</a:t>
            </a:r>
          </a:p>
        </p:txBody>
      </p:sp>
      <p:sp>
        <p:nvSpPr>
          <p:cNvPr id="38918" name="Text Box 7">
            <a:extLst>
              <a:ext uri="{FF2B5EF4-FFF2-40B4-BE49-F238E27FC236}">
                <a16:creationId xmlns:a16="http://schemas.microsoft.com/office/drawing/2014/main" id="{85854464-6A2A-C54A-B81A-549675E24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25" y="335765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sp>
        <p:nvSpPr>
          <p:cNvPr id="38919" name="Text Box 8">
            <a:extLst>
              <a:ext uri="{FF2B5EF4-FFF2-40B4-BE49-F238E27FC236}">
                <a16:creationId xmlns:a16="http://schemas.microsoft.com/office/drawing/2014/main" id="{75E7B3FC-B85B-9E44-B78F-A2E50C8B6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5025" y="377675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a6</a:t>
            </a:r>
          </a:p>
        </p:txBody>
      </p:sp>
      <p:sp>
        <p:nvSpPr>
          <p:cNvPr id="38925" name="Line 20">
            <a:extLst>
              <a:ext uri="{FF2B5EF4-FFF2-40B4-BE49-F238E27FC236}">
                <a16:creationId xmlns:a16="http://schemas.microsoft.com/office/drawing/2014/main" id="{D106383F-A1B8-8848-B1C5-CC220B5C45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40224" y="5024531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Rectangle 23">
            <a:extLst>
              <a:ext uri="{FF2B5EF4-FFF2-40B4-BE49-F238E27FC236}">
                <a16:creationId xmlns:a16="http://schemas.microsoft.com/office/drawing/2014/main" id="{91BCED21-8BE2-5F45-89E7-97C856A573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6111" y="1166551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ea typeface="ＭＳ Ｐゴシック" panose="020B0600070205080204" pitchFamily="34" charset="-128"/>
              </a:rPr>
              <a:t>Confidence interval for the difference</a:t>
            </a:r>
            <a:br>
              <a:rPr lang="en-US" altLang="en-US" sz="2800" dirty="0">
                <a:ea typeface="ＭＳ Ｐゴシック" panose="020B0600070205080204" pitchFamily="34" charset="-128"/>
              </a:rPr>
            </a:br>
            <a:r>
              <a:rPr lang="en-US" altLang="en-US" sz="2800" dirty="0">
                <a:ea typeface="ＭＳ Ｐゴシック" panose="020B0600070205080204" pitchFamily="34" charset="-128"/>
              </a:rPr>
              <a:t>Bootstrap approach H0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F53928-141E-E246-BC35-D94FE92EA71C}"/>
              </a:ext>
            </a:extLst>
          </p:cNvPr>
          <p:cNvGrpSpPr/>
          <p:nvPr/>
        </p:nvGrpSpPr>
        <p:grpSpPr>
          <a:xfrm>
            <a:off x="2478024" y="3805331"/>
            <a:ext cx="6167438" cy="2286000"/>
            <a:chOff x="2478024" y="3805331"/>
            <a:chExt cx="6167438" cy="2286000"/>
          </a:xfrm>
        </p:grpSpPr>
        <p:sp>
          <p:nvSpPr>
            <p:cNvPr id="38920" name="Line 15">
              <a:extLst>
                <a:ext uri="{FF2B5EF4-FFF2-40B4-BE49-F238E27FC236}">
                  <a16:creationId xmlns:a16="http://schemas.microsoft.com/office/drawing/2014/main" id="{B7DC3C75-94F0-174A-AD69-08A2812C6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8024" y="4033931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1" name="Rectangle 16">
              <a:extLst>
                <a:ext uri="{FF2B5EF4-FFF2-40B4-BE49-F238E27FC236}">
                  <a16:creationId xmlns:a16="http://schemas.microsoft.com/office/drawing/2014/main" id="{F873CCE4-C880-F04D-9D4A-787588DB1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824" y="3805331"/>
              <a:ext cx="16764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dirty="0"/>
                <a:t>analyze</a:t>
              </a:r>
            </a:p>
          </p:txBody>
        </p:sp>
        <p:sp>
          <p:nvSpPr>
            <p:cNvPr id="38922" name="Line 17">
              <a:extLst>
                <a:ext uri="{FF2B5EF4-FFF2-40B4-BE49-F238E27FC236}">
                  <a16:creationId xmlns:a16="http://schemas.microsoft.com/office/drawing/2014/main" id="{78D41BC8-B66E-714C-8629-8913FBECCF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8024" y="5862731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3" name="Rectangle 18">
              <a:extLst>
                <a:ext uri="{FF2B5EF4-FFF2-40B4-BE49-F238E27FC236}">
                  <a16:creationId xmlns:a16="http://schemas.microsoft.com/office/drawing/2014/main" id="{3F0E7A77-C335-3E49-AD8A-3B8D98F61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824" y="5634131"/>
              <a:ext cx="16764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/>
                <a:t>analyze</a:t>
              </a:r>
            </a:p>
          </p:txBody>
        </p:sp>
        <p:sp>
          <p:nvSpPr>
            <p:cNvPr id="38924" name="Line 19">
              <a:extLst>
                <a:ext uri="{FF2B5EF4-FFF2-40B4-BE49-F238E27FC236}">
                  <a16:creationId xmlns:a16="http://schemas.microsoft.com/office/drawing/2014/main" id="{6690C85B-B79B-6741-9208-DE89AB6D13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0224" y="4033931"/>
              <a:ext cx="914400" cy="990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6" name="Rectangle 21">
              <a:extLst>
                <a:ext uri="{FF2B5EF4-FFF2-40B4-BE49-F238E27FC236}">
                  <a16:creationId xmlns:a16="http://schemas.microsoft.com/office/drawing/2014/main" id="{BF5B23A7-BDC6-FD49-8C67-24193385F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4624" y="4795931"/>
              <a:ext cx="16002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dirty="0"/>
                <a:t>difference</a:t>
              </a:r>
            </a:p>
          </p:txBody>
        </p:sp>
        <p:sp>
          <p:nvSpPr>
            <p:cNvPr id="38927" name="Line 22">
              <a:extLst>
                <a:ext uri="{FF2B5EF4-FFF2-40B4-BE49-F238E27FC236}">
                  <a16:creationId xmlns:a16="http://schemas.microsoft.com/office/drawing/2014/main" id="{63C58B1A-170A-DE47-AE14-CD327229B5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54824" y="5024531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9" name="Text Box 24">
              <a:extLst>
                <a:ext uri="{FF2B5EF4-FFF2-40B4-BE49-F238E27FC236}">
                  <a16:creationId xmlns:a16="http://schemas.microsoft.com/office/drawing/2014/main" id="{07B24DD8-2BF1-C844-8C2F-D10644DD8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4424" y="4795931"/>
              <a:ext cx="6810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/>
                <a:t>X</a:t>
              </a:r>
              <a:r>
                <a:rPr lang="en-US" altLang="en-US" baseline="-25000"/>
                <a:t>org</a:t>
              </a:r>
              <a:endParaRPr lang="en-US" altLang="en-US"/>
            </a:p>
          </p:txBody>
        </p:sp>
      </p:grpSp>
      <p:sp>
        <p:nvSpPr>
          <p:cNvPr id="38930" name="Text Box 2">
            <a:extLst>
              <a:ext uri="{FF2B5EF4-FFF2-40B4-BE49-F238E27FC236}">
                <a16:creationId xmlns:a16="http://schemas.microsoft.com/office/drawing/2014/main" id="{6768291E-9F8B-F045-9490-3B694364A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649" y="5386481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8931" name="Text Box 3">
            <a:extLst>
              <a:ext uri="{FF2B5EF4-FFF2-40B4-BE49-F238E27FC236}">
                <a16:creationId xmlns:a16="http://schemas.microsoft.com/office/drawing/2014/main" id="{17051E32-541B-674F-9E5E-246CC775A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24" y="4907056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38932" name="Text Box 4">
            <a:extLst>
              <a:ext uri="{FF2B5EF4-FFF2-40B4-BE49-F238E27FC236}">
                <a16:creationId xmlns:a16="http://schemas.microsoft.com/office/drawing/2014/main" id="{6968AE87-CF4A-014F-9EDC-8742788E1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24" y="5329331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38933" name="Text Box 5">
            <a:extLst>
              <a:ext uri="{FF2B5EF4-FFF2-40B4-BE49-F238E27FC236}">
                <a16:creationId xmlns:a16="http://schemas.microsoft.com/office/drawing/2014/main" id="{5098D375-E672-CE48-83A7-2C75A4713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24" y="6088156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b5</a:t>
            </a:r>
          </a:p>
        </p:txBody>
      </p:sp>
      <p:sp>
        <p:nvSpPr>
          <p:cNvPr id="38934" name="Text Box 6">
            <a:extLst>
              <a:ext uri="{FF2B5EF4-FFF2-40B4-BE49-F238E27FC236}">
                <a16:creationId xmlns:a16="http://schemas.microsoft.com/office/drawing/2014/main" id="{CB9BEEF9-234C-C44B-AF8A-B38BD3AB46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24" y="5935756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b4</a:t>
            </a:r>
          </a:p>
        </p:txBody>
      </p:sp>
      <p:sp>
        <p:nvSpPr>
          <p:cNvPr id="38935" name="Text Box 7">
            <a:extLst>
              <a:ext uri="{FF2B5EF4-FFF2-40B4-BE49-F238E27FC236}">
                <a16:creationId xmlns:a16="http://schemas.microsoft.com/office/drawing/2014/main" id="{4BDB4FC1-2781-A345-A2E8-028FD32E3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24" y="5288056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38936" name="Text Box 8">
            <a:extLst>
              <a:ext uri="{FF2B5EF4-FFF2-40B4-BE49-F238E27FC236}">
                <a16:creationId xmlns:a16="http://schemas.microsoft.com/office/drawing/2014/main" id="{F9B882AB-5CCE-224F-AC96-751AA1093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124" y="5707156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b6</a:t>
            </a:r>
          </a:p>
        </p:txBody>
      </p:sp>
    </p:spTree>
    <p:extLst>
      <p:ext uri="{BB962C8B-B14F-4D97-AF65-F5344CB8AC3E}">
        <p14:creationId xmlns:p14="http://schemas.microsoft.com/office/powerpoint/2010/main" val="118736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3 -0.00208 L 0.69245 0.32222 " pathEditMode="relative" ptsTypes="AA">
                                      <p:cBhvr>
                                        <p:cTn id="10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8 -0.00463 L 0.71549 0.243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49" y="124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4 0.00092 L 0.72839 0.26852 " pathEditMode="relative" ptsTypes="AA">
                                      <p:cBhvr>
                                        <p:cTn id="14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06 -0.00277 L 0.76823 0.43149 " pathEditMode="relative" ptsTypes="AA">
                                      <p:cBhvr>
                                        <p:cTn id="16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9 -0.00138 L 0.74206 0.34306 " pathEditMode="relative" ptsTypes="AA">
                                      <p:cBhvr>
                                        <p:cTn id="1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22 -0.0051 L 0.7569 0.24259 " pathEditMode="relative" ptsTypes="AA">
                                      <p:cBhvr>
                                        <p:cTn id="20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4414 0.35416 " pathEditMode="relative" ptsTypes="AA">
                                      <p:cBhvr>
                                        <p:cTn id="22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0.72044 0.0453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16" y="22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0.64857 0.050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2" y="25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0.68854 0.0509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27" y="254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0.69049 0.0944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8" y="472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0.69818 0.0611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9" y="305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0.67071 -0.1259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29" y="-62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0.69049 0.0944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8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  <p:bldP spid="38916" grpId="0"/>
      <p:bldP spid="38917" grpId="0"/>
      <p:bldP spid="38918" grpId="0"/>
      <p:bldP spid="38919" grpId="0"/>
      <p:bldP spid="38925" grpId="0" animBg="1"/>
      <p:bldP spid="38930" grpId="0"/>
      <p:bldP spid="38931" grpId="0"/>
      <p:bldP spid="38932" grpId="0"/>
      <p:bldP spid="38933" grpId="0"/>
      <p:bldP spid="38934" grpId="0"/>
      <p:bldP spid="38935" grpId="0"/>
      <p:bldP spid="389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2F15E23-9BA6-A944-92FB-BA7700930E38}"/>
              </a:ext>
            </a:extLst>
          </p:cNvPr>
          <p:cNvGrpSpPr/>
          <p:nvPr/>
        </p:nvGrpSpPr>
        <p:grpSpPr>
          <a:xfrm>
            <a:off x="2478024" y="3805331"/>
            <a:ext cx="5990064" cy="2286000"/>
            <a:chOff x="2478024" y="3805331"/>
            <a:chExt cx="5990064" cy="2286000"/>
          </a:xfrm>
        </p:grpSpPr>
        <p:sp>
          <p:nvSpPr>
            <p:cNvPr id="38920" name="Line 15">
              <a:extLst>
                <a:ext uri="{FF2B5EF4-FFF2-40B4-BE49-F238E27FC236}">
                  <a16:creationId xmlns:a16="http://schemas.microsoft.com/office/drawing/2014/main" id="{B7DC3C75-94F0-174A-AD69-08A2812C6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8024" y="4033931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1" name="Rectangle 16">
              <a:extLst>
                <a:ext uri="{FF2B5EF4-FFF2-40B4-BE49-F238E27FC236}">
                  <a16:creationId xmlns:a16="http://schemas.microsoft.com/office/drawing/2014/main" id="{F873CCE4-C880-F04D-9D4A-787588DB1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824" y="3805331"/>
              <a:ext cx="16764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dirty="0"/>
                <a:t>analyze</a:t>
              </a:r>
            </a:p>
          </p:txBody>
        </p:sp>
        <p:sp>
          <p:nvSpPr>
            <p:cNvPr id="38922" name="Line 17">
              <a:extLst>
                <a:ext uri="{FF2B5EF4-FFF2-40B4-BE49-F238E27FC236}">
                  <a16:creationId xmlns:a16="http://schemas.microsoft.com/office/drawing/2014/main" id="{78D41BC8-B66E-714C-8629-8913FBECCF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8024" y="5862731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3" name="Rectangle 18">
              <a:extLst>
                <a:ext uri="{FF2B5EF4-FFF2-40B4-BE49-F238E27FC236}">
                  <a16:creationId xmlns:a16="http://schemas.microsoft.com/office/drawing/2014/main" id="{3F0E7A77-C335-3E49-AD8A-3B8D98F61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824" y="5634131"/>
              <a:ext cx="16764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/>
                <a:t>analyze</a:t>
              </a:r>
            </a:p>
          </p:txBody>
        </p:sp>
        <p:sp>
          <p:nvSpPr>
            <p:cNvPr id="38924" name="Line 19">
              <a:extLst>
                <a:ext uri="{FF2B5EF4-FFF2-40B4-BE49-F238E27FC236}">
                  <a16:creationId xmlns:a16="http://schemas.microsoft.com/office/drawing/2014/main" id="{6690C85B-B79B-6741-9208-DE89AB6D13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0224" y="4033931"/>
              <a:ext cx="914400" cy="990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5" name="Line 20">
              <a:extLst>
                <a:ext uri="{FF2B5EF4-FFF2-40B4-BE49-F238E27FC236}">
                  <a16:creationId xmlns:a16="http://schemas.microsoft.com/office/drawing/2014/main" id="{D106383F-A1B8-8848-B1C5-CC220B5C45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40224" y="5024531"/>
              <a:ext cx="914400" cy="838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6" name="Rectangle 21">
              <a:extLst>
                <a:ext uri="{FF2B5EF4-FFF2-40B4-BE49-F238E27FC236}">
                  <a16:creationId xmlns:a16="http://schemas.microsoft.com/office/drawing/2014/main" id="{BF5B23A7-BDC6-FD49-8C67-24193385F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4624" y="4795931"/>
              <a:ext cx="16002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dirty="0"/>
                <a:t>difference</a:t>
              </a:r>
            </a:p>
          </p:txBody>
        </p:sp>
        <p:sp>
          <p:nvSpPr>
            <p:cNvPr id="38927" name="Line 22">
              <a:extLst>
                <a:ext uri="{FF2B5EF4-FFF2-40B4-BE49-F238E27FC236}">
                  <a16:creationId xmlns:a16="http://schemas.microsoft.com/office/drawing/2014/main" id="{63C58B1A-170A-DE47-AE14-CD327229B5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54824" y="5024531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9" name="Text Box 24">
              <a:extLst>
                <a:ext uri="{FF2B5EF4-FFF2-40B4-BE49-F238E27FC236}">
                  <a16:creationId xmlns:a16="http://schemas.microsoft.com/office/drawing/2014/main" id="{07B24DD8-2BF1-C844-8C2F-D10644DD8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4424" y="4795931"/>
              <a:ext cx="5036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dirty="0"/>
                <a:t>X</a:t>
              </a:r>
              <a:r>
                <a:rPr lang="en-US" altLang="en-US" baseline="-25000" dirty="0"/>
                <a:t>1</a:t>
              </a:r>
            </a:p>
          </p:txBody>
        </p:sp>
      </p:grpSp>
      <p:sp>
        <p:nvSpPr>
          <p:cNvPr id="27" name="Text Box 2">
            <a:extLst>
              <a:ext uri="{FF2B5EF4-FFF2-40B4-BE49-F238E27FC236}">
                <a16:creationId xmlns:a16="http://schemas.microsoft.com/office/drawing/2014/main" id="{0AD6D540-05F1-C549-AE65-78F17DD78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224" y="356184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29" name="Text Box 4">
            <a:extLst>
              <a:ext uri="{FF2B5EF4-FFF2-40B4-BE49-F238E27FC236}">
                <a16:creationId xmlns:a16="http://schemas.microsoft.com/office/drawing/2014/main" id="{020EF447-97C5-FC40-ACB7-D3BC665EF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160" y="6252972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30" name="Text Box 5">
            <a:extLst>
              <a:ext uri="{FF2B5EF4-FFF2-40B4-BE49-F238E27FC236}">
                <a16:creationId xmlns:a16="http://schemas.microsoft.com/office/drawing/2014/main" id="{485731D3-8519-0149-B3C9-150DEC9F8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661" y="5284597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31" name="Text Box 6">
            <a:extLst>
              <a:ext uri="{FF2B5EF4-FFF2-40B4-BE49-F238E27FC236}">
                <a16:creationId xmlns:a16="http://schemas.microsoft.com/office/drawing/2014/main" id="{BB36BF7C-B12F-3B42-96D6-98872B2B4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061" y="5094097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34" name="Text Box 2">
            <a:extLst>
              <a:ext uri="{FF2B5EF4-FFF2-40B4-BE49-F238E27FC236}">
                <a16:creationId xmlns:a16="http://schemas.microsoft.com/office/drawing/2014/main" id="{E1FFF1B9-41A4-6A4E-9915-A95B61E84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9" y="291688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40A4652C-9479-C045-AE41-66BAE56DA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360" y="4801997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7" name="Text Box 5">
            <a:extLst>
              <a:ext uri="{FF2B5EF4-FFF2-40B4-BE49-F238E27FC236}">
                <a16:creationId xmlns:a16="http://schemas.microsoft.com/office/drawing/2014/main" id="{702E0427-A1CA-8A4E-B8FE-CC0F0F0EF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960" y="5983097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38" name="Text Box 6">
            <a:extLst>
              <a:ext uri="{FF2B5EF4-FFF2-40B4-BE49-F238E27FC236}">
                <a16:creationId xmlns:a16="http://schemas.microsoft.com/office/drawing/2014/main" id="{7348A30E-F29A-7E4D-B0D9-7857367EA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6960" y="5830697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40" name="Text Box 8">
            <a:extLst>
              <a:ext uri="{FF2B5EF4-FFF2-40B4-BE49-F238E27FC236}">
                <a16:creationId xmlns:a16="http://schemas.microsoft.com/office/drawing/2014/main" id="{A8890DF6-556C-5E4B-A587-E8CEE776B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760" y="5602097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b6</a:t>
            </a: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17175810-7862-A940-9376-DDED908A4FCE}"/>
              </a:ext>
            </a:extLst>
          </p:cNvPr>
          <p:cNvSpPr txBox="1">
            <a:spLocks noChangeArrowheads="1"/>
          </p:cNvSpPr>
          <p:nvPr/>
        </p:nvSpPr>
        <p:spPr>
          <a:xfrm>
            <a:off x="646111" y="116655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Bootstrap approach iteration 1</a:t>
            </a:r>
          </a:p>
        </p:txBody>
      </p:sp>
      <p:pic>
        <p:nvPicPr>
          <p:cNvPr id="42" name="Picture 41" descr="Shape, rectangle&#10;&#10;Description automatically generated">
            <a:extLst>
              <a:ext uri="{FF2B5EF4-FFF2-40B4-BE49-F238E27FC236}">
                <a16:creationId xmlns:a16="http://schemas.microsoft.com/office/drawing/2014/main" id="{82003964-4BAB-BF43-BD58-3A1432ECDE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5" r="16821"/>
          <a:stretch/>
        </p:blipFill>
        <p:spPr>
          <a:xfrm>
            <a:off x="8645462" y="4907056"/>
            <a:ext cx="3332880" cy="2090337"/>
          </a:xfrm>
          <a:prstGeom prst="rect">
            <a:avLst/>
          </a:prstGeom>
        </p:spPr>
      </p:pic>
      <p:sp>
        <p:nvSpPr>
          <p:cNvPr id="43" name="Text Box 2">
            <a:extLst>
              <a:ext uri="{FF2B5EF4-FFF2-40B4-BE49-F238E27FC236}">
                <a16:creationId xmlns:a16="http://schemas.microsoft.com/office/drawing/2014/main" id="{B3D460B0-7B88-D34C-978A-BA60E3D3F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8751" y="5835163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44" name="Text Box 3">
            <a:extLst>
              <a:ext uri="{FF2B5EF4-FFF2-40B4-BE49-F238E27FC236}">
                <a16:creationId xmlns:a16="http://schemas.microsoft.com/office/drawing/2014/main" id="{6665D075-FEFF-E346-A575-2F8177E7C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4826" y="5355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45" name="Text Box 4">
            <a:extLst>
              <a:ext uri="{FF2B5EF4-FFF2-40B4-BE49-F238E27FC236}">
                <a16:creationId xmlns:a16="http://schemas.microsoft.com/office/drawing/2014/main" id="{5BEBBC58-3D9E-CE4B-80BC-7DC0A5270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1003" y="6179367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46" name="Text Box 5">
            <a:extLst>
              <a:ext uri="{FF2B5EF4-FFF2-40B4-BE49-F238E27FC236}">
                <a16:creationId xmlns:a16="http://schemas.microsoft.com/office/drawing/2014/main" id="{78273BCC-8116-2D49-B66E-7B55D2A56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7604" y="540357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47" name="Text Box 6">
            <a:extLst>
              <a:ext uri="{FF2B5EF4-FFF2-40B4-BE49-F238E27FC236}">
                <a16:creationId xmlns:a16="http://schemas.microsoft.com/office/drawing/2014/main" id="{E8BEF8B9-9B47-F845-9372-283EEC8AC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418" y="517998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48" name="Text Box 7">
            <a:extLst>
              <a:ext uri="{FF2B5EF4-FFF2-40B4-BE49-F238E27FC236}">
                <a16:creationId xmlns:a16="http://schemas.microsoft.com/office/drawing/2014/main" id="{4A4A8D44-E7BD-6247-B848-DAF033FE2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0429" y="5354369"/>
            <a:ext cx="5389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49" name="Text Box 8">
            <a:extLst>
              <a:ext uri="{FF2B5EF4-FFF2-40B4-BE49-F238E27FC236}">
                <a16:creationId xmlns:a16="http://schemas.microsoft.com/office/drawing/2014/main" id="{0CF61661-B799-0648-A97F-B3B9D87F3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6326" y="6117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50" name="Text Box 2">
            <a:extLst>
              <a:ext uri="{FF2B5EF4-FFF2-40B4-BE49-F238E27FC236}">
                <a16:creationId xmlns:a16="http://schemas.microsoft.com/office/drawing/2014/main" id="{18C9F3F6-F91E-B34D-BD49-7DEEDCA36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5550" y="5492263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1" name="Text Box 3">
            <a:extLst>
              <a:ext uri="{FF2B5EF4-FFF2-40B4-BE49-F238E27FC236}">
                <a16:creationId xmlns:a16="http://schemas.microsoft.com/office/drawing/2014/main" id="{382E8113-7519-014B-8173-AB64AEEF0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1968" y="5222302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2" name="Text Box 4">
            <a:extLst>
              <a:ext uri="{FF2B5EF4-FFF2-40B4-BE49-F238E27FC236}">
                <a16:creationId xmlns:a16="http://schemas.microsoft.com/office/drawing/2014/main" id="{C662FA11-A8CD-A543-A295-07B460F14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9257" y="6250309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53" name="Text Box 5">
            <a:extLst>
              <a:ext uri="{FF2B5EF4-FFF2-40B4-BE49-F238E27FC236}">
                <a16:creationId xmlns:a16="http://schemas.microsoft.com/office/drawing/2014/main" id="{AA39EC0E-AC64-D640-92FF-26683315C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643" y="5862981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54" name="Text Box 6">
            <a:extLst>
              <a:ext uri="{FF2B5EF4-FFF2-40B4-BE49-F238E27FC236}">
                <a16:creationId xmlns:a16="http://schemas.microsoft.com/office/drawing/2014/main" id="{44627998-5FCE-2747-8268-139ADAE98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9404" y="5703205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5" name="Text Box 7">
            <a:extLst>
              <a:ext uri="{FF2B5EF4-FFF2-40B4-BE49-F238E27FC236}">
                <a16:creationId xmlns:a16="http://schemas.microsoft.com/office/drawing/2014/main" id="{E26053F5-0598-AC46-9052-C3CFEC3EF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25" y="58510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56" name="Text Box 8">
            <a:extLst>
              <a:ext uri="{FF2B5EF4-FFF2-40B4-BE49-F238E27FC236}">
                <a16:creationId xmlns:a16="http://schemas.microsoft.com/office/drawing/2014/main" id="{98A11BAF-8805-BD4A-8B95-6CC796050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0363" y="57367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b6</a:t>
            </a:r>
          </a:p>
        </p:txBody>
      </p:sp>
      <p:sp>
        <p:nvSpPr>
          <p:cNvPr id="57" name="Text Box 8">
            <a:extLst>
              <a:ext uri="{FF2B5EF4-FFF2-40B4-BE49-F238E27FC236}">
                <a16:creationId xmlns:a16="http://schemas.microsoft.com/office/drawing/2014/main" id="{DFC6E933-FB11-6243-9A16-8EB27B253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870" y="6122102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58" name="Text Box 4">
            <a:extLst>
              <a:ext uri="{FF2B5EF4-FFF2-40B4-BE49-F238E27FC236}">
                <a16:creationId xmlns:a16="http://schemas.microsoft.com/office/drawing/2014/main" id="{9B352357-BDE3-8E46-8C5E-6B2626B38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1045" y="6250309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32" name="Text Box 7">
            <a:extLst>
              <a:ext uri="{FF2B5EF4-FFF2-40B4-BE49-F238E27FC236}">
                <a16:creationId xmlns:a16="http://schemas.microsoft.com/office/drawing/2014/main" id="{85B3AA74-2895-2243-AF5E-2C4C2F76F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2905" y="5736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sp>
        <p:nvSpPr>
          <p:cNvPr id="60" name="Text Box 7">
            <a:extLst>
              <a:ext uri="{FF2B5EF4-FFF2-40B4-BE49-F238E27FC236}">
                <a16:creationId xmlns:a16="http://schemas.microsoft.com/office/drawing/2014/main" id="{D56C39E1-3E46-3746-A9E0-82B7F3276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869" y="573567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AA5F73A-811C-4E46-98A0-31A7C30258D0}"/>
              </a:ext>
            </a:extLst>
          </p:cNvPr>
          <p:cNvGrpSpPr/>
          <p:nvPr/>
        </p:nvGrpSpPr>
        <p:grpSpPr>
          <a:xfrm>
            <a:off x="1088738" y="2833452"/>
            <a:ext cx="1357666" cy="1298674"/>
            <a:chOff x="821941" y="2793522"/>
            <a:chExt cx="1357666" cy="129867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07EE257-0526-6343-901D-FDDF1551B9EE}"/>
                </a:ext>
              </a:extLst>
            </p:cNvPr>
            <p:cNvSpPr/>
            <p:nvPr/>
          </p:nvSpPr>
          <p:spPr>
            <a:xfrm>
              <a:off x="1501617" y="2793522"/>
              <a:ext cx="677990" cy="573730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2E86B31B-D8F1-F14C-8B7D-AB5D4FD19EC0}"/>
                </a:ext>
              </a:extLst>
            </p:cNvPr>
            <p:cNvSpPr/>
            <p:nvPr/>
          </p:nvSpPr>
          <p:spPr>
            <a:xfrm>
              <a:off x="821941" y="3518466"/>
              <a:ext cx="677990" cy="573730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121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65 -0.00093 L -0.60078 -0.46204 " pathEditMode="relative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22222E-6 L -0.7095 -0.3891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82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64 -0.00486 L -0.70898 -0.32361 " pathEditMode="relative" ptsTypes="AA">
                                      <p:cBhvr>
                                        <p:cTn id="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5508 -0.36782 " pathEditMode="relative" ptsTypes="AA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-0.71627 -0.249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20" y="-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  <p:bldP spid="34" grpId="0"/>
      <p:bldP spid="35" grpId="0"/>
      <p:bldP spid="37" grpId="0"/>
      <p:bldP spid="38" grpId="0"/>
      <p:bldP spid="40" grpId="0"/>
      <p:bldP spid="48" grpId="0"/>
      <p:bldP spid="53" grpId="0"/>
      <p:bldP spid="57" grpId="0"/>
      <p:bldP spid="58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Line 15">
            <a:extLst>
              <a:ext uri="{FF2B5EF4-FFF2-40B4-BE49-F238E27FC236}">
                <a16:creationId xmlns:a16="http://schemas.microsoft.com/office/drawing/2014/main" id="{B7DC3C75-94F0-174A-AD69-08A2812C6E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8024" y="4033931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1" name="Rectangle 16">
            <a:extLst>
              <a:ext uri="{FF2B5EF4-FFF2-40B4-BE49-F238E27FC236}">
                <a16:creationId xmlns:a16="http://schemas.microsoft.com/office/drawing/2014/main" id="{F873CCE4-C880-F04D-9D4A-787588DB1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824" y="3805331"/>
            <a:ext cx="16764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dirty="0"/>
              <a:t>analyze</a:t>
            </a:r>
          </a:p>
        </p:txBody>
      </p:sp>
      <p:sp>
        <p:nvSpPr>
          <p:cNvPr id="38922" name="Line 17">
            <a:extLst>
              <a:ext uri="{FF2B5EF4-FFF2-40B4-BE49-F238E27FC236}">
                <a16:creationId xmlns:a16="http://schemas.microsoft.com/office/drawing/2014/main" id="{78D41BC8-B66E-714C-8629-8913FBECCF9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8024" y="5862731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3" name="Rectangle 18">
            <a:extLst>
              <a:ext uri="{FF2B5EF4-FFF2-40B4-BE49-F238E27FC236}">
                <a16:creationId xmlns:a16="http://schemas.microsoft.com/office/drawing/2014/main" id="{3F0E7A77-C335-3E49-AD8A-3B8D98F61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824" y="5634131"/>
            <a:ext cx="16764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analyze</a:t>
            </a:r>
          </a:p>
        </p:txBody>
      </p:sp>
      <p:sp>
        <p:nvSpPr>
          <p:cNvPr id="38924" name="Line 19">
            <a:extLst>
              <a:ext uri="{FF2B5EF4-FFF2-40B4-BE49-F238E27FC236}">
                <a16:creationId xmlns:a16="http://schemas.microsoft.com/office/drawing/2014/main" id="{6690C85B-B79B-6741-9208-DE89AB6D13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0224" y="4033931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5" name="Line 20">
            <a:extLst>
              <a:ext uri="{FF2B5EF4-FFF2-40B4-BE49-F238E27FC236}">
                <a16:creationId xmlns:a16="http://schemas.microsoft.com/office/drawing/2014/main" id="{D106383F-A1B8-8848-B1C5-CC220B5C45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40224" y="5024531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6" name="Rectangle 21">
            <a:extLst>
              <a:ext uri="{FF2B5EF4-FFF2-40B4-BE49-F238E27FC236}">
                <a16:creationId xmlns:a16="http://schemas.microsoft.com/office/drawing/2014/main" id="{BF5B23A7-BDC6-FD49-8C67-24193385F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4624" y="4795931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dirty="0"/>
              <a:t>difference</a:t>
            </a:r>
          </a:p>
        </p:txBody>
      </p:sp>
      <p:sp>
        <p:nvSpPr>
          <p:cNvPr id="38927" name="Line 22">
            <a:extLst>
              <a:ext uri="{FF2B5EF4-FFF2-40B4-BE49-F238E27FC236}">
                <a16:creationId xmlns:a16="http://schemas.microsoft.com/office/drawing/2014/main" id="{63C58B1A-170A-DE47-AE14-CD327229B5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4824" y="5024531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Text Box 24">
            <a:extLst>
              <a:ext uri="{FF2B5EF4-FFF2-40B4-BE49-F238E27FC236}">
                <a16:creationId xmlns:a16="http://schemas.microsoft.com/office/drawing/2014/main" id="{07B24DD8-2BF1-C844-8C2F-D10644DD8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424" y="4795931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X</a:t>
            </a:r>
            <a:r>
              <a:rPr lang="en-US" altLang="en-US" baseline="-25000" dirty="0"/>
              <a:t>2</a:t>
            </a:r>
          </a:p>
        </p:txBody>
      </p:sp>
      <p:sp>
        <p:nvSpPr>
          <p:cNvPr id="41" name="Text Box 2">
            <a:extLst>
              <a:ext uri="{FF2B5EF4-FFF2-40B4-BE49-F238E27FC236}">
                <a16:creationId xmlns:a16="http://schemas.microsoft.com/office/drawing/2014/main" id="{7B2EA3DA-DF4A-C84D-82DF-765AAC921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9767" y="3305175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42" name="Text Box 3">
            <a:extLst>
              <a:ext uri="{FF2B5EF4-FFF2-40B4-BE49-F238E27FC236}">
                <a16:creationId xmlns:a16="http://schemas.microsoft.com/office/drawing/2014/main" id="{5DD77A67-9CAD-7045-A3A3-2BB54D5EC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5842" y="2825750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43" name="Text Box 4">
            <a:extLst>
              <a:ext uri="{FF2B5EF4-FFF2-40B4-BE49-F238E27FC236}">
                <a16:creationId xmlns:a16="http://schemas.microsoft.com/office/drawing/2014/main" id="{4D413A33-B94A-BA42-A3B5-D39773B79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841" y="48863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44" name="Text Box 5">
            <a:extLst>
              <a:ext uri="{FF2B5EF4-FFF2-40B4-BE49-F238E27FC236}">
                <a16:creationId xmlns:a16="http://schemas.microsoft.com/office/drawing/2014/main" id="{14E6019F-78CD-044A-B616-0E95DA57F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742" y="6203950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45" name="Text Box 6">
            <a:extLst>
              <a:ext uri="{FF2B5EF4-FFF2-40B4-BE49-F238E27FC236}">
                <a16:creationId xmlns:a16="http://schemas.microsoft.com/office/drawing/2014/main" id="{BC300631-548F-9A47-9F96-D36F97925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642" y="5048250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46" name="Text Box 7">
            <a:extLst>
              <a:ext uri="{FF2B5EF4-FFF2-40B4-BE49-F238E27FC236}">
                <a16:creationId xmlns:a16="http://schemas.microsoft.com/office/drawing/2014/main" id="{41533470-6F2B-5641-919D-75C9D3917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842" y="3460750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47" name="Text Box 8">
            <a:extLst>
              <a:ext uri="{FF2B5EF4-FFF2-40B4-BE49-F238E27FC236}">
                <a16:creationId xmlns:a16="http://schemas.microsoft.com/office/drawing/2014/main" id="{B6781636-7885-104F-9763-27EF81A31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0342" y="3028950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48" name="Text Box 2">
            <a:extLst>
              <a:ext uri="{FF2B5EF4-FFF2-40B4-BE49-F238E27FC236}">
                <a16:creationId xmlns:a16="http://schemas.microsoft.com/office/drawing/2014/main" id="{1F0961C2-06A3-2E4C-AAFE-E9DB0FF5E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566" y="2962275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49" name="Text Box 3">
            <a:extLst>
              <a:ext uri="{FF2B5EF4-FFF2-40B4-BE49-F238E27FC236}">
                <a16:creationId xmlns:a16="http://schemas.microsoft.com/office/drawing/2014/main" id="{BDE1E63D-2736-4049-9E8E-918DA1851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941" y="520065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50" name="Text Box 4">
            <a:extLst>
              <a:ext uri="{FF2B5EF4-FFF2-40B4-BE49-F238E27FC236}">
                <a16:creationId xmlns:a16="http://schemas.microsoft.com/office/drawing/2014/main" id="{40D0AF01-682C-A648-A936-2B4E68DC2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5341" y="38703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51" name="Text Box 5">
            <a:extLst>
              <a:ext uri="{FF2B5EF4-FFF2-40B4-BE49-F238E27FC236}">
                <a16:creationId xmlns:a16="http://schemas.microsoft.com/office/drawing/2014/main" id="{3B142765-6F73-7347-940F-2A2BEA9F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541" y="593725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52" name="Text Box 6">
            <a:extLst>
              <a:ext uri="{FF2B5EF4-FFF2-40B4-BE49-F238E27FC236}">
                <a16:creationId xmlns:a16="http://schemas.microsoft.com/office/drawing/2014/main" id="{3451B3F0-18A2-9644-B6C5-A8D71B009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1541" y="578485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3" name="Text Box 7">
            <a:extLst>
              <a:ext uri="{FF2B5EF4-FFF2-40B4-BE49-F238E27FC236}">
                <a16:creationId xmlns:a16="http://schemas.microsoft.com/office/drawing/2014/main" id="{9667D4CB-AE3A-BF42-B3A6-32CB964DE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5541" y="332105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54" name="Text Box 8">
            <a:extLst>
              <a:ext uri="{FF2B5EF4-FFF2-40B4-BE49-F238E27FC236}">
                <a16:creationId xmlns:a16="http://schemas.microsoft.com/office/drawing/2014/main" id="{E136E209-6CA3-5A42-B657-FFDB04A0B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341" y="555625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b6</a:t>
            </a: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EC60BF94-482C-424A-B655-7662E2D941DD}"/>
              </a:ext>
            </a:extLst>
          </p:cNvPr>
          <p:cNvSpPr txBox="1">
            <a:spLocks noChangeArrowheads="1"/>
          </p:cNvSpPr>
          <p:nvPr/>
        </p:nvSpPr>
        <p:spPr>
          <a:xfrm>
            <a:off x="646111" y="116655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800" dirty="0">
                <a:ea typeface="ＭＳ Ｐゴシック" panose="020B0600070205080204" pitchFamily="34" charset="-128"/>
              </a:rPr>
              <a:t>Bootstrap approach iteration 2</a:t>
            </a:r>
          </a:p>
        </p:txBody>
      </p:sp>
      <p:pic>
        <p:nvPicPr>
          <p:cNvPr id="64" name="Picture 63" descr="Shape, rectangle&#10;&#10;Description automatically generated">
            <a:extLst>
              <a:ext uri="{FF2B5EF4-FFF2-40B4-BE49-F238E27FC236}">
                <a16:creationId xmlns:a16="http://schemas.microsoft.com/office/drawing/2014/main" id="{3810C9C3-3059-934A-ABC2-71AD67F2B4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5" r="16821"/>
          <a:stretch/>
        </p:blipFill>
        <p:spPr>
          <a:xfrm>
            <a:off x="8645462" y="4907056"/>
            <a:ext cx="3332880" cy="2090337"/>
          </a:xfrm>
          <a:prstGeom prst="rect">
            <a:avLst/>
          </a:prstGeom>
        </p:spPr>
      </p:pic>
      <p:sp>
        <p:nvSpPr>
          <p:cNvPr id="65" name="Text Box 2">
            <a:extLst>
              <a:ext uri="{FF2B5EF4-FFF2-40B4-BE49-F238E27FC236}">
                <a16:creationId xmlns:a16="http://schemas.microsoft.com/office/drawing/2014/main" id="{2606AF35-AB3F-0B40-ADBC-E5ED4EEE8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8751" y="5835163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66" name="Text Box 3">
            <a:extLst>
              <a:ext uri="{FF2B5EF4-FFF2-40B4-BE49-F238E27FC236}">
                <a16:creationId xmlns:a16="http://schemas.microsoft.com/office/drawing/2014/main" id="{7FB8D942-028F-374C-ACC6-626DF6B6D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4826" y="5355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67" name="Text Box 4">
            <a:extLst>
              <a:ext uri="{FF2B5EF4-FFF2-40B4-BE49-F238E27FC236}">
                <a16:creationId xmlns:a16="http://schemas.microsoft.com/office/drawing/2014/main" id="{03534263-E532-2349-84A7-5C07B65D2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1003" y="6179367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68" name="Text Box 5">
            <a:extLst>
              <a:ext uri="{FF2B5EF4-FFF2-40B4-BE49-F238E27FC236}">
                <a16:creationId xmlns:a16="http://schemas.microsoft.com/office/drawing/2014/main" id="{633B5A7C-6C1B-4B41-A2FD-A4868E71A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7604" y="540357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69" name="Text Box 6">
            <a:extLst>
              <a:ext uri="{FF2B5EF4-FFF2-40B4-BE49-F238E27FC236}">
                <a16:creationId xmlns:a16="http://schemas.microsoft.com/office/drawing/2014/main" id="{7E651116-02CC-8D43-8869-2812A803D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418" y="5179986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a7</a:t>
            </a:r>
          </a:p>
        </p:txBody>
      </p:sp>
      <p:sp>
        <p:nvSpPr>
          <p:cNvPr id="70" name="Text Box 7">
            <a:extLst>
              <a:ext uri="{FF2B5EF4-FFF2-40B4-BE49-F238E27FC236}">
                <a16:creationId xmlns:a16="http://schemas.microsoft.com/office/drawing/2014/main" id="{9545107F-4351-DF4F-BFFF-8CB334BE8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0429" y="5354369"/>
            <a:ext cx="5389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71" name="Text Box 8">
            <a:extLst>
              <a:ext uri="{FF2B5EF4-FFF2-40B4-BE49-F238E27FC236}">
                <a16:creationId xmlns:a16="http://schemas.microsoft.com/office/drawing/2014/main" id="{96E86DEC-2989-1449-9BE3-AB5AB6EF6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6326" y="6117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72" name="Text Box 2">
            <a:extLst>
              <a:ext uri="{FF2B5EF4-FFF2-40B4-BE49-F238E27FC236}">
                <a16:creationId xmlns:a16="http://schemas.microsoft.com/office/drawing/2014/main" id="{2F48343C-50B1-8D48-B463-3F43CFC3F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5550" y="5492263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3" name="Text Box 3">
            <a:extLst>
              <a:ext uri="{FF2B5EF4-FFF2-40B4-BE49-F238E27FC236}">
                <a16:creationId xmlns:a16="http://schemas.microsoft.com/office/drawing/2014/main" id="{48EF7714-8C7F-8743-8D86-57C8297B5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1968" y="5222302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9D68D36C-321B-3C47-9ED6-E26F4ED7A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9257" y="6250309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75" name="Text Box 5">
            <a:extLst>
              <a:ext uri="{FF2B5EF4-FFF2-40B4-BE49-F238E27FC236}">
                <a16:creationId xmlns:a16="http://schemas.microsoft.com/office/drawing/2014/main" id="{C6E4DEE3-F0C9-3F4C-A042-13E1ED72C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643" y="5862981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76" name="Text Box 6">
            <a:extLst>
              <a:ext uri="{FF2B5EF4-FFF2-40B4-BE49-F238E27FC236}">
                <a16:creationId xmlns:a16="http://schemas.microsoft.com/office/drawing/2014/main" id="{96706095-3763-944A-84B3-0FD431DE4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9404" y="5703205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77" name="Text Box 7">
            <a:extLst>
              <a:ext uri="{FF2B5EF4-FFF2-40B4-BE49-F238E27FC236}">
                <a16:creationId xmlns:a16="http://schemas.microsoft.com/office/drawing/2014/main" id="{5FA8F6EA-D597-7E4B-AD19-38BA2C654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25" y="58510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78" name="Text Box 8">
            <a:extLst>
              <a:ext uri="{FF2B5EF4-FFF2-40B4-BE49-F238E27FC236}">
                <a16:creationId xmlns:a16="http://schemas.microsoft.com/office/drawing/2014/main" id="{BFE6056F-55C0-E543-97B7-4EF279DA5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0363" y="57367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b6</a:t>
            </a:r>
          </a:p>
        </p:txBody>
      </p:sp>
      <p:sp>
        <p:nvSpPr>
          <p:cNvPr id="79" name="Text Box 8">
            <a:extLst>
              <a:ext uri="{FF2B5EF4-FFF2-40B4-BE49-F238E27FC236}">
                <a16:creationId xmlns:a16="http://schemas.microsoft.com/office/drawing/2014/main" id="{391E392F-8307-BC43-A378-3CEEFAA04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870" y="6122102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80" name="Text Box 4">
            <a:extLst>
              <a:ext uri="{FF2B5EF4-FFF2-40B4-BE49-F238E27FC236}">
                <a16:creationId xmlns:a16="http://schemas.microsoft.com/office/drawing/2014/main" id="{114EE727-4307-B148-91D8-6DBDC98D05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1045" y="6250309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b7</a:t>
            </a:r>
          </a:p>
        </p:txBody>
      </p:sp>
      <p:sp>
        <p:nvSpPr>
          <p:cNvPr id="81" name="Text Box 7">
            <a:extLst>
              <a:ext uri="{FF2B5EF4-FFF2-40B4-BE49-F238E27FC236}">
                <a16:creationId xmlns:a16="http://schemas.microsoft.com/office/drawing/2014/main" id="{905CD054-4E3E-6E4E-B775-A1855F450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2905" y="57367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sp>
        <p:nvSpPr>
          <p:cNvPr id="82" name="Text Box 7">
            <a:extLst>
              <a:ext uri="{FF2B5EF4-FFF2-40B4-BE49-F238E27FC236}">
                <a16:creationId xmlns:a16="http://schemas.microsoft.com/office/drawing/2014/main" id="{95C529A7-285D-4441-A0D0-EF09BFBD2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869" y="573567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</p:spTree>
    <p:extLst>
      <p:ext uri="{BB962C8B-B14F-4D97-AF65-F5344CB8AC3E}">
        <p14:creationId xmlns:p14="http://schemas.microsoft.com/office/powerpoint/2010/main" val="1855410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8">
            <a:extLst>
              <a:ext uri="{FF2B5EF4-FFF2-40B4-BE49-F238E27FC236}">
                <a16:creationId xmlns:a16="http://schemas.microsoft.com/office/drawing/2014/main" id="{57DABA16-BC36-9946-96B6-6B26C114B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5031" y="650374"/>
            <a:ext cx="7259637" cy="172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538"/>
              </a:spcAft>
            </a:pPr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Inferences based on percentile  </a:t>
            </a:r>
          </a:p>
          <a:p>
            <a:pPr algn="ctr" eaLnBrk="1" hangingPunct="1"/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bootstrap method H0  </a:t>
            </a:r>
          </a:p>
          <a:p>
            <a:pPr algn="ctr" eaLnBrk="1" hangingPunct="1"/>
            <a:endParaRPr kumimoji="1" lang="en-US" altLang="ja-JP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5059" name="Text Box 11">
            <a:extLst>
              <a:ext uri="{FF2B5EF4-FFF2-40B4-BE49-F238E27FC236}">
                <a16:creationId xmlns:a16="http://schemas.microsoft.com/office/drawing/2014/main" id="{71898C2A-BA15-494D-ACA9-B206EBD91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7219" y="2804886"/>
            <a:ext cx="2393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1000 bootstraps</a:t>
            </a: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C60B2BCC-F136-7941-A225-CBC577681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42"/>
          <a:stretch/>
        </p:blipFill>
        <p:spPr bwMode="auto">
          <a:xfrm>
            <a:off x="2988802" y="3321397"/>
            <a:ext cx="5416550" cy="140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772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>
            <a:extLst>
              <a:ext uri="{FF2B5EF4-FFF2-40B4-BE49-F238E27FC236}">
                <a16:creationId xmlns:a16="http://schemas.microsoft.com/office/drawing/2014/main" id="{5ACFE134-0B19-104C-96AE-00F9691E1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0" b="33224"/>
          <a:stretch/>
        </p:blipFill>
        <p:spPr bwMode="auto">
          <a:xfrm>
            <a:off x="3190684" y="4684321"/>
            <a:ext cx="5416550" cy="13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8">
            <a:extLst>
              <a:ext uri="{FF2B5EF4-FFF2-40B4-BE49-F238E27FC236}">
                <a16:creationId xmlns:a16="http://schemas.microsoft.com/office/drawing/2014/main" id="{57DABA16-BC36-9946-96B6-6B26C114B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202" y="486124"/>
            <a:ext cx="7259637" cy="172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538"/>
              </a:spcAft>
            </a:pPr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Inferences based on percentile  </a:t>
            </a:r>
          </a:p>
          <a:p>
            <a:pPr algn="ctr" eaLnBrk="1" hangingPunct="1"/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bootstrap method H0  </a:t>
            </a:r>
          </a:p>
          <a:p>
            <a:pPr algn="ctr" eaLnBrk="1" hangingPunct="1"/>
            <a:endParaRPr kumimoji="1" lang="en-US" altLang="ja-JP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5060" name="Text Box 12">
            <a:extLst>
              <a:ext uri="{FF2B5EF4-FFF2-40B4-BE49-F238E27FC236}">
                <a16:creationId xmlns:a16="http://schemas.microsoft.com/office/drawing/2014/main" id="{1DD6EF36-E5AB-4C4C-A06C-ACA7893E1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41" y="4228105"/>
            <a:ext cx="2049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Sorted values</a:t>
            </a:r>
          </a:p>
        </p:txBody>
      </p:sp>
      <p:sp>
        <p:nvSpPr>
          <p:cNvPr id="23" name="Text Box 11">
            <a:extLst>
              <a:ext uri="{FF2B5EF4-FFF2-40B4-BE49-F238E27FC236}">
                <a16:creationId xmlns:a16="http://schemas.microsoft.com/office/drawing/2014/main" id="{BEA68F68-1FEF-EC45-A414-72B8329C8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3163" y="2195286"/>
            <a:ext cx="2393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1000 bootstraps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352E9191-D341-A24A-9E4D-B83979A3FF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42"/>
          <a:stretch/>
        </p:blipFill>
        <p:spPr bwMode="auto">
          <a:xfrm>
            <a:off x="3184746" y="2711797"/>
            <a:ext cx="5416550" cy="140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CBD899-1BEE-7F48-B2A8-A79A2D8DC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975" y="4684321"/>
            <a:ext cx="54102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55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6">
            <a:extLst>
              <a:ext uri="{FF2B5EF4-FFF2-40B4-BE49-F238E27FC236}">
                <a16:creationId xmlns:a16="http://schemas.microsoft.com/office/drawing/2014/main" id="{5BB936BC-F0AD-554E-917F-BF820115F1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59"/>
          <a:stretch/>
        </p:blipFill>
        <p:spPr bwMode="auto">
          <a:xfrm>
            <a:off x="519559" y="4421187"/>
            <a:ext cx="54165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8">
            <a:extLst>
              <a:ext uri="{FF2B5EF4-FFF2-40B4-BE49-F238E27FC236}">
                <a16:creationId xmlns:a16="http://schemas.microsoft.com/office/drawing/2014/main" id="{57DABA16-BC36-9946-96B6-6B26C114B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715" y="397643"/>
            <a:ext cx="7259637" cy="172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538"/>
              </a:spcAft>
            </a:pPr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Inferences based on percentile  </a:t>
            </a:r>
          </a:p>
          <a:p>
            <a:pPr algn="ctr" eaLnBrk="1" hangingPunct="1"/>
            <a:r>
              <a:rPr kumimoji="1" lang="en-US" altLang="ja-JP" sz="3600" dirty="0">
                <a:solidFill>
                  <a:srgbClr val="FFFFFF"/>
                </a:solidFill>
                <a:latin typeface="+mn-lt"/>
              </a:rPr>
              <a:t>bootstrap method H0  </a:t>
            </a:r>
          </a:p>
          <a:p>
            <a:pPr algn="ctr" eaLnBrk="1" hangingPunct="1"/>
            <a:endParaRPr kumimoji="1" lang="en-US" altLang="ja-JP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5060" name="Text Box 12">
            <a:extLst>
              <a:ext uri="{FF2B5EF4-FFF2-40B4-BE49-F238E27FC236}">
                <a16:creationId xmlns:a16="http://schemas.microsoft.com/office/drawing/2014/main" id="{1DD6EF36-E5AB-4C4C-A06C-ACA7893E1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955" y="3977733"/>
            <a:ext cx="2049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Sorted values</a:t>
            </a:r>
          </a:p>
        </p:txBody>
      </p:sp>
      <p:sp>
        <p:nvSpPr>
          <p:cNvPr id="45061" name="Text Box 13">
            <a:extLst>
              <a:ext uri="{FF2B5EF4-FFF2-40B4-BE49-F238E27FC236}">
                <a16:creationId xmlns:a16="http://schemas.microsoft.com/office/drawing/2014/main" id="{B32F9B74-F331-AA45-A4E7-6724567A0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033" y="6253163"/>
            <a:ext cx="1693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Thresholds</a:t>
            </a:r>
          </a:p>
        </p:txBody>
      </p:sp>
      <p:sp>
        <p:nvSpPr>
          <p:cNvPr id="45062" name="Line 14">
            <a:extLst>
              <a:ext uri="{FF2B5EF4-FFF2-40B4-BE49-F238E27FC236}">
                <a16:creationId xmlns:a16="http://schemas.microsoft.com/office/drawing/2014/main" id="{B3D3A76C-3FF6-AC4E-B357-26EBA9BF066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65634" y="5873749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3" name="Text Box 15">
            <a:extLst>
              <a:ext uri="{FF2B5EF4-FFF2-40B4-BE49-F238E27FC236}">
                <a16:creationId xmlns:a16="http://schemas.microsoft.com/office/drawing/2014/main" id="{574023A8-AAD8-CE40-9ED6-2308AAE015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860" y="6481763"/>
            <a:ext cx="71437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2.5%</a:t>
            </a:r>
          </a:p>
        </p:txBody>
      </p:sp>
      <p:sp>
        <p:nvSpPr>
          <p:cNvPr id="45064" name="Line 16">
            <a:extLst>
              <a:ext uri="{FF2B5EF4-FFF2-40B4-BE49-F238E27FC236}">
                <a16:creationId xmlns:a16="http://schemas.microsoft.com/office/drawing/2014/main" id="{C37AD290-5824-9D4F-BB57-7A382B38178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90034" y="5854699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5" name="Text Box 17">
            <a:extLst>
              <a:ext uri="{FF2B5EF4-FFF2-40B4-BE49-F238E27FC236}">
                <a16:creationId xmlns:a16="http://schemas.microsoft.com/office/drawing/2014/main" id="{EF6F0EE0-BABF-1241-9686-A33B6DC81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260" y="6462713"/>
            <a:ext cx="84137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97.5%</a:t>
            </a:r>
          </a:p>
        </p:txBody>
      </p:sp>
      <p:sp>
        <p:nvSpPr>
          <p:cNvPr id="45066" name="Line 18">
            <a:extLst>
              <a:ext uri="{FF2B5EF4-FFF2-40B4-BE49-F238E27FC236}">
                <a16:creationId xmlns:a16="http://schemas.microsoft.com/office/drawing/2014/main" id="{41B3EA76-8FD9-8F4A-B9AC-82F58B9AB1D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97983" y="5079998"/>
            <a:ext cx="721103" cy="1173165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8D7E448-577E-AB47-9072-D13A8F2AD805}"/>
              </a:ext>
            </a:extLst>
          </p:cNvPr>
          <p:cNvGrpSpPr>
            <a:grpSpLocks/>
          </p:cNvGrpSpPr>
          <p:nvPr/>
        </p:nvGrpSpPr>
        <p:grpSpPr bwMode="auto">
          <a:xfrm>
            <a:off x="5697984" y="4421187"/>
            <a:ext cx="1130300" cy="912812"/>
            <a:chOff x="7861300" y="4408489"/>
            <a:chExt cx="1130300" cy="912812"/>
          </a:xfrm>
        </p:grpSpPr>
        <p:pic>
          <p:nvPicPr>
            <p:cNvPr id="45069" name="Picture 19">
              <a:extLst>
                <a:ext uri="{FF2B5EF4-FFF2-40B4-BE49-F238E27FC236}">
                  <a16:creationId xmlns:a16="http://schemas.microsoft.com/office/drawing/2014/main" id="{E5C37BC3-E69D-5344-B350-2078F6CD60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0550" y="4408489"/>
              <a:ext cx="781050" cy="91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5F4BF0D5-0B60-3A4D-96BF-F49B4181A6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61300" y="4635500"/>
              <a:ext cx="571500" cy="0"/>
            </a:xfrm>
            <a:prstGeom prst="line">
              <a:avLst/>
            </a:prstGeom>
            <a:noFill/>
            <a:ln w="25400">
              <a:solidFill>
                <a:srgbClr val="2BFF15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9554265-448C-0540-B410-76723ED0352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74000" y="5067300"/>
              <a:ext cx="571500" cy="0"/>
            </a:xfrm>
            <a:prstGeom prst="line">
              <a:avLst/>
            </a:prstGeom>
            <a:noFill/>
            <a:ln w="25400">
              <a:solidFill>
                <a:srgbClr val="2BFF15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Line 18">
            <a:extLst>
              <a:ext uri="{FF2B5EF4-FFF2-40B4-BE49-F238E27FC236}">
                <a16:creationId xmlns:a16="http://schemas.microsoft.com/office/drawing/2014/main" id="{B6A5EA90-447A-9048-90E0-FF62217C216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88837" y="4752760"/>
            <a:ext cx="841376" cy="1500391"/>
          </a:xfrm>
          <a:prstGeom prst="line">
            <a:avLst/>
          </a:prstGeom>
          <a:noFill/>
          <a:ln w="9525">
            <a:solidFill>
              <a:srgbClr val="66FF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A6DC63-ECCD-9B4B-B8FF-A01C626AA472}"/>
              </a:ext>
            </a:extLst>
          </p:cNvPr>
          <p:cNvGrpSpPr/>
          <p:nvPr/>
        </p:nvGrpSpPr>
        <p:grpSpPr>
          <a:xfrm>
            <a:off x="7918896" y="4707591"/>
            <a:ext cx="3991834" cy="1640340"/>
            <a:chOff x="7918896" y="4707591"/>
            <a:chExt cx="3991834" cy="1640340"/>
          </a:xfrm>
        </p:grpSpPr>
        <p:pic>
          <p:nvPicPr>
            <p:cNvPr id="19" name="Picture 19">
              <a:extLst>
                <a:ext uri="{FF2B5EF4-FFF2-40B4-BE49-F238E27FC236}">
                  <a16:creationId xmlns:a16="http://schemas.microsoft.com/office/drawing/2014/main" id="{0BE14D4A-05CF-3E49-BE49-F9FE743AB3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569" b="20415"/>
            <a:stretch>
              <a:fillRect/>
            </a:stretch>
          </p:blipFill>
          <p:spPr bwMode="auto">
            <a:xfrm>
              <a:off x="9093980" y="5699855"/>
              <a:ext cx="519670" cy="648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>
              <a:extLst>
                <a:ext uri="{FF2B5EF4-FFF2-40B4-BE49-F238E27FC236}">
                  <a16:creationId xmlns:a16="http://schemas.microsoft.com/office/drawing/2014/main" id="{80371E1B-2099-BB43-83AB-E5E1404C5F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600" b="20415"/>
            <a:stretch>
              <a:fillRect/>
            </a:stretch>
          </p:blipFill>
          <p:spPr bwMode="auto">
            <a:xfrm flipH="1">
              <a:off x="9614111" y="5699855"/>
              <a:ext cx="508603" cy="648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E7A1B4C-6B26-834D-B84B-A7FF457E62F0}"/>
                </a:ext>
              </a:extLst>
            </p:cNvPr>
            <p:cNvSpPr/>
            <p:nvPr/>
          </p:nvSpPr>
          <p:spPr>
            <a:xfrm>
              <a:off x="7918896" y="4707591"/>
              <a:ext cx="399183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dirty="0"/>
                <a:t>Doing the same using a Gaussian distribution for the population </a:t>
              </a:r>
            </a:p>
            <a:p>
              <a:pPr>
                <a:defRPr/>
              </a:pPr>
              <a:r>
                <a:rPr lang="en-US" dirty="0"/>
                <a:t>      → parametric statistics</a:t>
              </a:r>
            </a:p>
          </p:txBody>
        </p:sp>
      </p:grpSp>
      <p:sp>
        <p:nvSpPr>
          <p:cNvPr id="23" name="Text Box 11">
            <a:extLst>
              <a:ext uri="{FF2B5EF4-FFF2-40B4-BE49-F238E27FC236}">
                <a16:creationId xmlns:a16="http://schemas.microsoft.com/office/drawing/2014/main" id="{BEA68F68-1FEF-EC45-A414-72B8329C8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277" y="1944914"/>
            <a:ext cx="2393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/>
              <a:t>1000 bootstraps</a:t>
            </a: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352E9191-D341-A24A-9E4D-B83979A3FF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42"/>
          <a:stretch/>
        </p:blipFill>
        <p:spPr bwMode="auto">
          <a:xfrm>
            <a:off x="506860" y="2461425"/>
            <a:ext cx="5416550" cy="140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7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2">
            <a:extLst>
              <a:ext uri="{FF2B5EF4-FFF2-40B4-BE49-F238E27FC236}">
                <a16:creationId xmlns:a16="http://schemas.microsoft.com/office/drawing/2014/main" id="{7444A9B7-9B6F-7C48-BA75-03401FE8F3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62" y="27384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53250" name="Text Box 3">
            <a:extLst>
              <a:ext uri="{FF2B5EF4-FFF2-40B4-BE49-F238E27FC236}">
                <a16:creationId xmlns:a16="http://schemas.microsoft.com/office/drawing/2014/main" id="{B7F7AA18-6768-E542-BE45-51EFE760D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837" y="27384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53251" name="Text Box 5">
            <a:extLst>
              <a:ext uri="{FF2B5EF4-FFF2-40B4-BE49-F238E27FC236}">
                <a16:creationId xmlns:a16="http://schemas.microsoft.com/office/drawing/2014/main" id="{08C2236A-0B0F-1942-BB80-C002DE7B5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4912" y="27384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53252" name="Text Box 6">
            <a:extLst>
              <a:ext uri="{FF2B5EF4-FFF2-40B4-BE49-F238E27FC236}">
                <a16:creationId xmlns:a16="http://schemas.microsoft.com/office/drawing/2014/main" id="{0795BEB7-64EF-EC46-A015-0DCF89745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887" y="27384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FF00"/>
                </a:solidFill>
                <a:latin typeface="Verdana" panose="020B0604030504040204" pitchFamily="34" charset="0"/>
              </a:rPr>
              <a:t>a4</a:t>
            </a:r>
          </a:p>
        </p:txBody>
      </p:sp>
      <p:sp>
        <p:nvSpPr>
          <p:cNvPr id="53253" name="Text Box 7">
            <a:extLst>
              <a:ext uri="{FF2B5EF4-FFF2-40B4-BE49-F238E27FC236}">
                <a16:creationId xmlns:a16="http://schemas.microsoft.com/office/drawing/2014/main" id="{0AC40518-AFC6-3547-BC46-E855A0303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" y="2738438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sp>
        <p:nvSpPr>
          <p:cNvPr id="53254" name="Line 15">
            <a:extLst>
              <a:ext uri="{FF2B5EF4-FFF2-40B4-BE49-F238E27FC236}">
                <a16:creationId xmlns:a16="http://schemas.microsoft.com/office/drawing/2014/main" id="{247CA2EC-B81C-B643-B0DB-3A8C09BF3A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8911" y="3149600"/>
            <a:ext cx="0" cy="132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5" name="Rectangle 16">
            <a:extLst>
              <a:ext uri="{FF2B5EF4-FFF2-40B4-BE49-F238E27FC236}">
                <a16:creationId xmlns:a16="http://schemas.microsoft.com/office/drawing/2014/main" id="{18A6ECE6-B87F-7B42-947E-80BF74789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811" y="3429000"/>
            <a:ext cx="1536700" cy="7874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Pairwise</a:t>
            </a:r>
          </a:p>
          <a:p>
            <a:pPr algn="ctr"/>
            <a:r>
              <a:rPr lang="en-US" altLang="en-US"/>
              <a:t>Difference</a:t>
            </a:r>
          </a:p>
        </p:txBody>
      </p:sp>
      <p:sp>
        <p:nvSpPr>
          <p:cNvPr id="53256" name="Line 19">
            <a:extLst>
              <a:ext uri="{FF2B5EF4-FFF2-40B4-BE49-F238E27FC236}">
                <a16:creationId xmlns:a16="http://schemas.microsoft.com/office/drawing/2014/main" id="{1486CBC3-A215-5741-AFC0-067FEE3852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95611" y="3759200"/>
            <a:ext cx="128517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7" name="Rectangle 21">
            <a:extLst>
              <a:ext uri="{FF2B5EF4-FFF2-40B4-BE49-F238E27FC236}">
                <a16:creationId xmlns:a16="http://schemas.microsoft.com/office/drawing/2014/main" id="{6C620E46-3AAB-8F48-A78B-EEC6761C2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1235" y="3530600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Mean</a:t>
            </a:r>
          </a:p>
        </p:txBody>
      </p:sp>
      <p:sp>
        <p:nvSpPr>
          <p:cNvPr id="53258" name="Line 22">
            <a:extLst>
              <a:ext uri="{FF2B5EF4-FFF2-40B4-BE49-F238E27FC236}">
                <a16:creationId xmlns:a16="http://schemas.microsoft.com/office/drawing/2014/main" id="{AABE7838-CE20-1644-8E9B-160137B44E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1435" y="3759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9" name="Rectangle 23">
            <a:extLst>
              <a:ext uri="{FF2B5EF4-FFF2-40B4-BE49-F238E27FC236}">
                <a16:creationId xmlns:a16="http://schemas.microsoft.com/office/drawing/2014/main" id="{879ED900-5321-864F-AD33-1602F6E45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6111" y="366453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Confidence interval for the difference</a:t>
            </a:r>
            <a:br>
              <a:rPr lang="en-US" altLang="en-US" sz="3000" dirty="0">
                <a:ea typeface="ＭＳ Ｐゴシック" panose="020B0600070205080204" pitchFamily="34" charset="-128"/>
              </a:rPr>
            </a:br>
            <a:r>
              <a:rPr lang="en-US" altLang="en-US" sz="3000" dirty="0">
                <a:ea typeface="ＭＳ Ｐゴシック" panose="020B0600070205080204" pitchFamily="34" charset="-128"/>
              </a:rPr>
              <a:t>Bootstrap approach H0 (paired)</a:t>
            </a:r>
          </a:p>
        </p:txBody>
      </p:sp>
      <p:sp>
        <p:nvSpPr>
          <p:cNvPr id="53260" name="Text Box 24">
            <a:extLst>
              <a:ext uri="{FF2B5EF4-FFF2-40B4-BE49-F238E27FC236}">
                <a16:creationId xmlns:a16="http://schemas.microsoft.com/office/drawing/2014/main" id="{ACB39C2A-B088-1D41-924B-B41F9BEED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035" y="3530600"/>
            <a:ext cx="681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X</a:t>
            </a:r>
            <a:r>
              <a:rPr lang="en-US" altLang="en-US" baseline="-25000"/>
              <a:t>org</a:t>
            </a:r>
            <a:endParaRPr lang="en-US" altLang="en-US"/>
          </a:p>
        </p:txBody>
      </p:sp>
      <p:sp>
        <p:nvSpPr>
          <p:cNvPr id="53261" name="Text Box 2">
            <a:extLst>
              <a:ext uri="{FF2B5EF4-FFF2-40B4-BE49-F238E27FC236}">
                <a16:creationId xmlns:a16="http://schemas.microsoft.com/office/drawing/2014/main" id="{D103B8D3-E65B-D24F-A5A0-7D6212AFE1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411" y="44656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3262" name="Text Box 3">
            <a:extLst>
              <a:ext uri="{FF2B5EF4-FFF2-40B4-BE49-F238E27FC236}">
                <a16:creationId xmlns:a16="http://schemas.microsoft.com/office/drawing/2014/main" id="{AED2BB69-4171-3A46-990A-DF5D385CF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261" y="44656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53263" name="Text Box 5">
            <a:extLst>
              <a:ext uri="{FF2B5EF4-FFF2-40B4-BE49-F238E27FC236}">
                <a16:creationId xmlns:a16="http://schemas.microsoft.com/office/drawing/2014/main" id="{B9AE6E87-8FDA-EE4F-B2CF-DD01FD556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1" y="44656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b5</a:t>
            </a:r>
          </a:p>
        </p:txBody>
      </p:sp>
      <p:sp>
        <p:nvSpPr>
          <p:cNvPr id="53264" name="Text Box 6">
            <a:extLst>
              <a:ext uri="{FF2B5EF4-FFF2-40B4-BE49-F238E27FC236}">
                <a16:creationId xmlns:a16="http://schemas.microsoft.com/office/drawing/2014/main" id="{E2793ABA-7537-4347-846B-783BD11F8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561" y="44656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b4</a:t>
            </a:r>
          </a:p>
        </p:txBody>
      </p:sp>
      <p:sp>
        <p:nvSpPr>
          <p:cNvPr id="53265" name="Text Box 7">
            <a:extLst>
              <a:ext uri="{FF2B5EF4-FFF2-40B4-BE49-F238E27FC236}">
                <a16:creationId xmlns:a16="http://schemas.microsoft.com/office/drawing/2014/main" id="{ED2EB2BA-4DAA-CC49-97F7-F1DD7761B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1" y="4465638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53266" name="Line 15">
            <a:extLst>
              <a:ext uri="{FF2B5EF4-FFF2-40B4-BE49-F238E27FC236}">
                <a16:creationId xmlns:a16="http://schemas.microsoft.com/office/drawing/2014/main" id="{2C6C6866-DA39-B44B-B47D-979642628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49311" y="3162300"/>
            <a:ext cx="0" cy="132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" name="Picture 20" descr="Shape, rectangle&#10;&#10;Description automatically generated">
            <a:extLst>
              <a:ext uri="{FF2B5EF4-FFF2-40B4-BE49-F238E27FC236}">
                <a16:creationId xmlns:a16="http://schemas.microsoft.com/office/drawing/2014/main" id="{A567BB4C-4930-C347-AAC4-100C2C3C1A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35" r="16821"/>
          <a:stretch/>
        </p:blipFill>
        <p:spPr>
          <a:xfrm>
            <a:off x="3416640" y="4785889"/>
            <a:ext cx="3332880" cy="20903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A85FBF1-1211-7242-B718-0C2D8D520623}"/>
              </a:ext>
            </a:extLst>
          </p:cNvPr>
          <p:cNvGrpSpPr/>
          <p:nvPr/>
        </p:nvGrpSpPr>
        <p:grpSpPr>
          <a:xfrm>
            <a:off x="3937853" y="5430947"/>
            <a:ext cx="2270820" cy="1083959"/>
            <a:chOff x="3937853" y="5430947"/>
            <a:chExt cx="2270820" cy="1083959"/>
          </a:xfrm>
        </p:grpSpPr>
        <p:sp>
          <p:nvSpPr>
            <p:cNvPr id="22" name="Text Box 7">
              <a:extLst>
                <a:ext uri="{FF2B5EF4-FFF2-40B4-BE49-F238E27FC236}">
                  <a16:creationId xmlns:a16="http://schemas.microsoft.com/office/drawing/2014/main" id="{2EF687C0-BC7A-F046-A2EB-D7E5DCBA2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7853" y="5430947"/>
              <a:ext cx="10246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 dirty="0">
                  <a:solidFill>
                    <a:srgbClr val="00FF00"/>
                  </a:solidFill>
                  <a:latin typeface="Verdana" panose="020B0604030504040204" pitchFamily="34" charset="0"/>
                </a:rPr>
                <a:t>a1</a:t>
              </a:r>
              <a:r>
                <a:rPr lang="en-US" altLang="en-US" sz="2000" b="1" dirty="0">
                  <a:latin typeface="Verdana" panose="020B0604030504040204" pitchFamily="34" charset="0"/>
                </a:rPr>
                <a:t>-</a:t>
              </a:r>
              <a:r>
                <a:rPr lang="en-US" altLang="en-US" sz="20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b1</a:t>
              </a:r>
            </a:p>
          </p:txBody>
        </p:sp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94C01261-717B-5043-8BC6-3D060E6BE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080" y="5430947"/>
              <a:ext cx="10246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 dirty="0">
                  <a:solidFill>
                    <a:srgbClr val="00FF00"/>
                  </a:solidFill>
                  <a:latin typeface="Verdana" panose="020B0604030504040204" pitchFamily="34" charset="0"/>
                </a:rPr>
                <a:t>a2</a:t>
              </a:r>
              <a:r>
                <a:rPr lang="en-US" altLang="en-US" sz="2000" b="1" dirty="0">
                  <a:latin typeface="Verdana" panose="020B0604030504040204" pitchFamily="34" charset="0"/>
                </a:rPr>
                <a:t>-</a:t>
              </a:r>
              <a:r>
                <a:rPr lang="en-US" altLang="en-US" sz="20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b2</a:t>
              </a:r>
            </a:p>
          </p:txBody>
        </p:sp>
        <p:sp>
          <p:nvSpPr>
            <p:cNvPr id="24" name="Text Box 7">
              <a:extLst>
                <a:ext uri="{FF2B5EF4-FFF2-40B4-BE49-F238E27FC236}">
                  <a16:creationId xmlns:a16="http://schemas.microsoft.com/office/drawing/2014/main" id="{9360CB51-02E7-8E4B-BD22-BDD115AFC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3188" y="5753476"/>
              <a:ext cx="10246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 dirty="0">
                  <a:solidFill>
                    <a:srgbClr val="00FF00"/>
                  </a:solidFill>
                  <a:latin typeface="Verdana" panose="020B0604030504040204" pitchFamily="34" charset="0"/>
                </a:rPr>
                <a:t>a3</a:t>
              </a:r>
              <a:r>
                <a:rPr lang="en-US" altLang="en-US" sz="2000" b="1" dirty="0">
                  <a:latin typeface="Verdana" panose="020B0604030504040204" pitchFamily="34" charset="0"/>
                </a:rPr>
                <a:t>-</a:t>
              </a:r>
              <a:r>
                <a:rPr lang="en-US" altLang="en-US" sz="20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b3</a:t>
              </a:r>
            </a:p>
          </p:txBody>
        </p: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70A95CE9-6780-F84E-AEAC-2718B5934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0868" y="6114796"/>
              <a:ext cx="10246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 dirty="0">
                  <a:solidFill>
                    <a:srgbClr val="00FF00"/>
                  </a:solidFill>
                  <a:latin typeface="Verdana" panose="020B0604030504040204" pitchFamily="34" charset="0"/>
                </a:rPr>
                <a:t>a4</a:t>
              </a:r>
              <a:r>
                <a:rPr lang="en-US" altLang="en-US" sz="2000" b="1" dirty="0">
                  <a:latin typeface="Verdana" panose="020B0604030504040204" pitchFamily="34" charset="0"/>
                </a:rPr>
                <a:t>-</a:t>
              </a:r>
              <a:r>
                <a:rPr lang="en-US" altLang="en-US" sz="20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b4</a:t>
              </a: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291A8562-A819-E84E-BACD-B327E84312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4034" y="6079305"/>
              <a:ext cx="10246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 dirty="0">
                  <a:solidFill>
                    <a:srgbClr val="00FF00"/>
                  </a:solidFill>
                  <a:latin typeface="Verdana" panose="020B0604030504040204" pitchFamily="34" charset="0"/>
                </a:rPr>
                <a:t>a5</a:t>
              </a:r>
              <a:r>
                <a:rPr lang="en-US" altLang="en-US" sz="2000" b="1" dirty="0">
                  <a:latin typeface="Verdana" panose="020B0604030504040204" pitchFamily="34" charset="0"/>
                </a:rPr>
                <a:t>-</a:t>
              </a:r>
              <a:r>
                <a:rPr lang="en-US" altLang="en-US" sz="20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b5</a:t>
              </a:r>
            </a:p>
          </p:txBody>
        </p:sp>
      </p:grpSp>
      <p:sp>
        <p:nvSpPr>
          <p:cNvPr id="27" name="Text Box 2">
            <a:extLst>
              <a:ext uri="{FF2B5EF4-FFF2-40B4-BE49-F238E27FC236}">
                <a16:creationId xmlns:a16="http://schemas.microsoft.com/office/drawing/2014/main" id="{5EC51427-3D5C-DE45-86D0-97DB5EDD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62" y="273667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3D9FF743-8062-F443-BCF0-2451B1F1D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837" y="273667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</a:p>
        </p:txBody>
      </p:sp>
      <p:sp>
        <p:nvSpPr>
          <p:cNvPr id="29" name="Text Box 5">
            <a:extLst>
              <a:ext uri="{FF2B5EF4-FFF2-40B4-BE49-F238E27FC236}">
                <a16:creationId xmlns:a16="http://schemas.microsoft.com/office/drawing/2014/main" id="{E1A31CC4-4884-5C43-B53E-D421E0825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4912" y="273667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</a:p>
        </p:txBody>
      </p:sp>
      <p:sp>
        <p:nvSpPr>
          <p:cNvPr id="30" name="Text Box 6">
            <a:extLst>
              <a:ext uri="{FF2B5EF4-FFF2-40B4-BE49-F238E27FC236}">
                <a16:creationId xmlns:a16="http://schemas.microsoft.com/office/drawing/2014/main" id="{68A49627-92FE-A240-A6D8-354CCAADA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887" y="273667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a4</a:t>
            </a: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FC90C835-6CD5-D94C-B2B4-D96FEDFCD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" y="2736671"/>
            <a:ext cx="53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</a:p>
        </p:txBody>
      </p:sp>
      <p:sp>
        <p:nvSpPr>
          <p:cNvPr id="32" name="Text Box 2">
            <a:extLst>
              <a:ext uri="{FF2B5EF4-FFF2-40B4-BE49-F238E27FC236}">
                <a16:creationId xmlns:a16="http://schemas.microsoft.com/office/drawing/2014/main" id="{CEF98F1B-5EAA-3D4E-837F-9DAEA772C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7407" y="446349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4016B35B-6C38-9048-AA34-7AA3DADAB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257" y="446349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id="{460164F4-DF96-ED4D-BBD7-82A15A5AD7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3707" y="446349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b5</a:t>
            </a:r>
          </a:p>
        </p:txBody>
      </p:sp>
      <p:sp>
        <p:nvSpPr>
          <p:cNvPr id="35" name="Text Box 6">
            <a:extLst>
              <a:ext uri="{FF2B5EF4-FFF2-40B4-BE49-F238E27FC236}">
                <a16:creationId xmlns:a16="http://schemas.microsoft.com/office/drawing/2014/main" id="{6FB611E3-C319-6446-A72A-9B1101A2D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557" y="446349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b4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7027854B-BD77-7247-9F1E-8DD998290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07" y="4463490"/>
            <a:ext cx="546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</p:spTree>
    <p:extLst>
      <p:ext uri="{BB962C8B-B14F-4D97-AF65-F5344CB8AC3E}">
        <p14:creationId xmlns:p14="http://schemas.microsoft.com/office/powerpoint/2010/main" val="75459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1 0.25208 L 0.40794 0.39144 " pathEditMode="relative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17 -0.00092 L 0.33632 0.23357 " pathEditMode="relative" ptsTypes="AA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622 0.45764 " pathEditMode="relative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889 0.50255 " pathEditMode="relative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344 0.47662 " pathEditMode="relative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585 0.14051 " pathEditMode="relative" ptsTypes="AA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349 0.20532 " pathEditMode="relative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617 0.25556 " pathEditMode="relative" ptsTypes="AA">
                                      <p:cBhvr>
                                        <p:cTn id="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015 0.21482 " pathEditMode="relative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901 0.38935 " pathEditMode="relative" ptsTypes="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006 0.39491 " pathEditMode="relative" ptsTypes="AA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833 0.14468 " pathEditMode="relative" ptsTypes="AA"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1" grpId="2"/>
      <p:bldP spid="32" grpId="0"/>
      <p:bldP spid="32" grpId="1"/>
      <p:bldP spid="32" grpId="2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97B27940-F69B-8945-854A-A96A7B8A1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826" y="442510"/>
            <a:ext cx="9404723" cy="140053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Take-home messages 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C3A10EFE-AEF9-5142-853F-461BD8CBB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152" y="1995646"/>
            <a:ext cx="6268540" cy="4525963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altLang="en-US" sz="2400" i="1" dirty="0">
                <a:ea typeface="ＭＳ Ｐゴシック" panose="020B0600070205080204" pitchFamily="34" charset="-128"/>
              </a:rPr>
              <a:t>Look at your data! Show your data! 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>
              <a:spcAft>
                <a:spcPts val="1800"/>
              </a:spcAft>
            </a:pPr>
            <a:r>
              <a:rPr lang="en-US" altLang="en-US" sz="2400" i="1" dirty="0">
                <a:ea typeface="ＭＳ Ｐゴシック" panose="020B0600070205080204" pitchFamily="34" charset="-128"/>
              </a:rPr>
              <a:t>A perfect &amp; universal statistical recipe does not exist 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>
              <a:spcAft>
                <a:spcPts val="1800"/>
              </a:spcAft>
            </a:pPr>
            <a:r>
              <a:rPr lang="en-US" altLang="en-US" sz="2400" i="1" dirty="0">
                <a:ea typeface="ＭＳ Ｐゴシック" panose="020B0600070205080204" pitchFamily="34" charset="-128"/>
              </a:rPr>
              <a:t>Keep exploring</a:t>
            </a:r>
            <a:endParaRPr lang="en-US" altLang="en-US" sz="2400" dirty="0">
              <a:ea typeface="ＭＳ Ｐゴシック" panose="020B0600070205080204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FD2C98-6F07-EF40-BFA8-5DC679468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748" y="4182500"/>
            <a:ext cx="1668253" cy="26755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A413A1-D910-5747-9C8C-058BC55436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25" b="47653"/>
          <a:stretch/>
        </p:blipFill>
        <p:spPr>
          <a:xfrm>
            <a:off x="6860777" y="4182500"/>
            <a:ext cx="1379224" cy="1400530"/>
          </a:xfrm>
          <a:prstGeom prst="rect">
            <a:avLst/>
          </a:prstGeom>
          <a:effectLst>
            <a:outerShdw blurRad="571500" sx="144000" sy="144000" algn="ctr" rotWithShape="0">
              <a:srgbClr val="FFFF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95386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15" name="Group 38">
            <a:extLst>
              <a:ext uri="{FF2B5EF4-FFF2-40B4-BE49-F238E27FC236}">
                <a16:creationId xmlns:a16="http://schemas.microsoft.com/office/drawing/2014/main" id="{6DA40464-73E2-EA45-8B9B-11AED0883F56}"/>
              </a:ext>
            </a:extLst>
          </p:cNvPr>
          <p:cNvGrpSpPr>
            <a:grpSpLocks/>
          </p:cNvGrpSpPr>
          <p:nvPr/>
        </p:nvGrpSpPr>
        <p:grpSpPr bwMode="auto">
          <a:xfrm>
            <a:off x="1446213" y="4779869"/>
            <a:ext cx="4649787" cy="1928309"/>
            <a:chOff x="5878513" y="5310187"/>
            <a:chExt cx="2751137" cy="1469215"/>
          </a:xfrm>
        </p:grpSpPr>
        <p:sp>
          <p:nvSpPr>
            <p:cNvPr id="55318" name="Line 11">
              <a:extLst>
                <a:ext uri="{FF2B5EF4-FFF2-40B4-BE49-F238E27FC236}">
                  <a16:creationId xmlns:a16="http://schemas.microsoft.com/office/drawing/2014/main" id="{85C34557-2D10-434D-8E62-C94E8B2B367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5878513" y="6448425"/>
              <a:ext cx="27511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19" name="Freeform 12">
              <a:extLst>
                <a:ext uri="{FF2B5EF4-FFF2-40B4-BE49-F238E27FC236}">
                  <a16:creationId xmlns:a16="http://schemas.microsoft.com/office/drawing/2014/main" id="{F787B42A-1940-384C-A5C4-4FA383D00B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0775" y="5310187"/>
              <a:ext cx="2106613" cy="1160463"/>
            </a:xfrm>
            <a:custGeom>
              <a:avLst/>
              <a:gdLst>
                <a:gd name="T0" fmla="*/ 0 w 1327"/>
                <a:gd name="T1" fmla="*/ 2147483647 h 731"/>
                <a:gd name="T2" fmla="*/ 2147483647 w 1327"/>
                <a:gd name="T3" fmla="*/ 2147483647 h 731"/>
                <a:gd name="T4" fmla="*/ 2147483647 w 1327"/>
                <a:gd name="T5" fmla="*/ 2147483647 h 731"/>
                <a:gd name="T6" fmla="*/ 2147483647 w 1327"/>
                <a:gd name="T7" fmla="*/ 2147483647 h 731"/>
                <a:gd name="T8" fmla="*/ 2147483647 w 1327"/>
                <a:gd name="T9" fmla="*/ 2147483647 h 731"/>
                <a:gd name="T10" fmla="*/ 2147483647 w 1327"/>
                <a:gd name="T11" fmla="*/ 2147483647 h 731"/>
                <a:gd name="T12" fmla="*/ 2147483647 w 1327"/>
                <a:gd name="T13" fmla="*/ 2147483647 h 731"/>
                <a:gd name="T14" fmla="*/ 2147483647 w 1327"/>
                <a:gd name="T15" fmla="*/ 2147483647 h 731"/>
                <a:gd name="T16" fmla="*/ 2147483647 w 1327"/>
                <a:gd name="T17" fmla="*/ 2147483647 h 7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7"/>
                <a:gd name="T28" fmla="*/ 0 h 731"/>
                <a:gd name="T29" fmla="*/ 1327 w 1327"/>
                <a:gd name="T30" fmla="*/ 731 h 7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7" h="731">
                  <a:moveTo>
                    <a:pt x="0" y="717"/>
                  </a:moveTo>
                  <a:cubicBezTo>
                    <a:pt x="34" y="702"/>
                    <a:pt x="138" y="662"/>
                    <a:pt x="203" y="623"/>
                  </a:cubicBezTo>
                  <a:cubicBezTo>
                    <a:pt x="268" y="584"/>
                    <a:pt x="343" y="542"/>
                    <a:pt x="394" y="484"/>
                  </a:cubicBezTo>
                  <a:cubicBezTo>
                    <a:pt x="445" y="426"/>
                    <a:pt x="455" y="351"/>
                    <a:pt x="506" y="276"/>
                  </a:cubicBezTo>
                  <a:cubicBezTo>
                    <a:pt x="557" y="201"/>
                    <a:pt x="638" y="72"/>
                    <a:pt x="698" y="36"/>
                  </a:cubicBezTo>
                  <a:cubicBezTo>
                    <a:pt x="758" y="0"/>
                    <a:pt x="820" y="1"/>
                    <a:pt x="866" y="60"/>
                  </a:cubicBezTo>
                  <a:cubicBezTo>
                    <a:pt x="912" y="119"/>
                    <a:pt x="936" y="298"/>
                    <a:pt x="975" y="392"/>
                  </a:cubicBezTo>
                  <a:cubicBezTo>
                    <a:pt x="1014" y="486"/>
                    <a:pt x="1038" y="566"/>
                    <a:pt x="1097" y="623"/>
                  </a:cubicBezTo>
                  <a:cubicBezTo>
                    <a:pt x="1155" y="679"/>
                    <a:pt x="1280" y="708"/>
                    <a:pt x="1327" y="73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20" name="Freeform 13">
              <a:extLst>
                <a:ext uri="{FF2B5EF4-FFF2-40B4-BE49-F238E27FC236}">
                  <a16:creationId xmlns:a16="http://schemas.microsoft.com/office/drawing/2014/main" id="{34120B1D-D358-664D-9F42-0BDB4AB5D4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24575" y="6167437"/>
              <a:ext cx="612775" cy="280988"/>
            </a:xfrm>
            <a:custGeom>
              <a:avLst/>
              <a:gdLst>
                <a:gd name="T0" fmla="*/ 0 w 314"/>
                <a:gd name="T1" fmla="*/ 2147483647 h 177"/>
                <a:gd name="T2" fmla="*/ 2147483647 w 314"/>
                <a:gd name="T3" fmla="*/ 2147483647 h 177"/>
                <a:gd name="T4" fmla="*/ 2147483647 w 314"/>
                <a:gd name="T5" fmla="*/ 0 h 177"/>
                <a:gd name="T6" fmla="*/ 2147483647 w 314"/>
                <a:gd name="T7" fmla="*/ 2147483647 h 177"/>
                <a:gd name="T8" fmla="*/ 2147483647 w 314"/>
                <a:gd name="T9" fmla="*/ 214748364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4"/>
                <a:gd name="T16" fmla="*/ 0 h 177"/>
                <a:gd name="T17" fmla="*/ 314 w 314"/>
                <a:gd name="T18" fmla="*/ 177 h 1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4" h="177">
                  <a:moveTo>
                    <a:pt x="0" y="177"/>
                  </a:moveTo>
                  <a:lnTo>
                    <a:pt x="312" y="177"/>
                  </a:lnTo>
                  <a:lnTo>
                    <a:pt x="314" y="0"/>
                  </a:lnTo>
                  <a:lnTo>
                    <a:pt x="242" y="40"/>
                  </a:lnTo>
                  <a:lnTo>
                    <a:pt x="136" y="109"/>
                  </a:lnTo>
                </a:path>
              </a:pathLst>
            </a:custGeom>
            <a:solidFill>
              <a:srgbClr val="8EA3D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36E141D1-DE59-4F46-8998-8637B4AAA01A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7726067" y="5875734"/>
              <a:ext cx="495937" cy="572988"/>
            </a:xfrm>
            <a:custGeom>
              <a:avLst/>
              <a:gdLst>
                <a:gd name="T0" fmla="*/ 0 w 138"/>
                <a:gd name="T1" fmla="*/ 2147483647 h 144"/>
                <a:gd name="T2" fmla="*/ 2147483647 w 138"/>
                <a:gd name="T3" fmla="*/ 2147483647 h 144"/>
                <a:gd name="T4" fmla="*/ 2147483647 w 138"/>
                <a:gd name="T5" fmla="*/ 0 h 144"/>
                <a:gd name="T6" fmla="*/ 2147483647 w 138"/>
                <a:gd name="T7" fmla="*/ 2147483647 h 144"/>
                <a:gd name="T8" fmla="*/ 2147483647 w 138"/>
                <a:gd name="T9" fmla="*/ 2147483647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8"/>
                <a:gd name="T16" fmla="*/ 0 h 144"/>
                <a:gd name="T17" fmla="*/ 138 w 138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8" h="144">
                  <a:moveTo>
                    <a:pt x="0" y="144"/>
                  </a:moveTo>
                  <a:lnTo>
                    <a:pt x="138" y="144"/>
                  </a:lnTo>
                  <a:lnTo>
                    <a:pt x="138" y="0"/>
                  </a:lnTo>
                  <a:lnTo>
                    <a:pt x="102" y="60"/>
                  </a:lnTo>
                  <a:lnTo>
                    <a:pt x="60" y="114"/>
                  </a:lnTo>
                </a:path>
              </a:pathLst>
            </a:custGeom>
            <a:solidFill>
              <a:srgbClr val="8EA3D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55322" name="Line 15">
              <a:extLst>
                <a:ext uri="{FF2B5EF4-FFF2-40B4-BE49-F238E27FC236}">
                  <a16:creationId xmlns:a16="http://schemas.microsoft.com/office/drawing/2014/main" id="{BFEAE550-8B11-4B4F-A05C-1259560DCDF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727825" y="6427787"/>
              <a:ext cx="0" cy="106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23" name="Line 16">
              <a:extLst>
                <a:ext uri="{FF2B5EF4-FFF2-40B4-BE49-F238E27FC236}">
                  <a16:creationId xmlns:a16="http://schemas.microsoft.com/office/drawing/2014/main" id="{C7ED22CD-46B6-7042-9208-B1F81E511AE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7726363" y="6427787"/>
              <a:ext cx="0" cy="128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24" name="Text Box 17">
              <a:extLst>
                <a:ext uri="{FF2B5EF4-FFF2-40B4-BE49-F238E27FC236}">
                  <a16:creationId xmlns:a16="http://schemas.microsoft.com/office/drawing/2014/main" id="{611684D8-68C2-1A49-AEBC-4EA6536C64F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6500813" y="6521451"/>
              <a:ext cx="454496" cy="25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600" dirty="0"/>
                <a:t>  2.5%</a:t>
              </a:r>
            </a:p>
          </p:txBody>
        </p:sp>
        <p:sp>
          <p:nvSpPr>
            <p:cNvPr id="55325" name="Text Box 18">
              <a:extLst>
                <a:ext uri="{FF2B5EF4-FFF2-40B4-BE49-F238E27FC236}">
                  <a16:creationId xmlns:a16="http://schemas.microsoft.com/office/drawing/2014/main" id="{F217F7FD-E920-6C4A-91F9-34325D0A55DD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488238" y="6521450"/>
              <a:ext cx="453548" cy="198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600"/>
                <a:t>97.5%</a:t>
              </a:r>
            </a:p>
          </p:txBody>
        </p:sp>
        <p:sp>
          <p:nvSpPr>
            <p:cNvPr id="55326" name="Rectangle 37">
              <a:extLst>
                <a:ext uri="{FF2B5EF4-FFF2-40B4-BE49-F238E27FC236}">
                  <a16:creationId xmlns:a16="http://schemas.microsoft.com/office/drawing/2014/main" id="{5759903D-9864-D444-BE01-94926D1E9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7925" y="5925522"/>
              <a:ext cx="306657" cy="216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a-b</a:t>
              </a: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6C76F47-02FD-7A48-8698-F1A29ED63E82}"/>
              </a:ext>
            </a:extLst>
          </p:cNvPr>
          <p:cNvCxnSpPr>
            <a:cxnSpLocks noChangeShapeType="1"/>
            <a:stCxn id="55324" idx="1"/>
          </p:cNvCxnSpPr>
          <p:nvPr/>
        </p:nvCxnSpPr>
        <p:spPr bwMode="auto">
          <a:xfrm flipH="1" flipV="1">
            <a:off x="2463799" y="4948109"/>
            <a:ext cx="34184" cy="159079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17" name="Text Box 17">
            <a:extLst>
              <a:ext uri="{FF2B5EF4-FFF2-40B4-BE49-F238E27FC236}">
                <a16:creationId xmlns:a16="http://schemas.microsoft.com/office/drawing/2014/main" id="{8BA64F4A-2EBA-A046-A20E-1B88A43C92D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349080" y="6529431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 dirty="0"/>
              <a:t>0</a:t>
            </a: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A25AF038-D91D-044C-993E-D01BB201C2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6111" y="366453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Confidence interval for the difference</a:t>
            </a:r>
            <a:br>
              <a:rPr lang="en-US" altLang="en-US" sz="3000" dirty="0">
                <a:ea typeface="ＭＳ Ｐゴシック" panose="020B0600070205080204" pitchFamily="34" charset="-128"/>
              </a:rPr>
            </a:br>
            <a:r>
              <a:rPr lang="en-US" altLang="en-US" sz="3000" dirty="0">
                <a:ea typeface="ＭＳ Ｐゴシック" panose="020B0600070205080204" pitchFamily="34" charset="-128"/>
              </a:rPr>
              <a:t>Bootstrap approach H0 (paired)</a:t>
            </a:r>
          </a:p>
        </p:txBody>
      </p:sp>
      <p:sp>
        <p:nvSpPr>
          <p:cNvPr id="42" name="Line 19">
            <a:extLst>
              <a:ext uri="{FF2B5EF4-FFF2-40B4-BE49-F238E27FC236}">
                <a16:creationId xmlns:a16="http://schemas.microsoft.com/office/drawing/2014/main" id="{EC43A216-A3AB-BC4B-A703-E0FB8A371C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51960" y="2265854"/>
            <a:ext cx="128517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Rectangle 21">
            <a:extLst>
              <a:ext uri="{FF2B5EF4-FFF2-40B4-BE49-F238E27FC236}">
                <a16:creationId xmlns:a16="http://schemas.microsoft.com/office/drawing/2014/main" id="{BC3FF154-005C-4849-A710-B88EF27AB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584" y="2037254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Mean</a:t>
            </a:r>
          </a:p>
        </p:txBody>
      </p:sp>
      <p:sp>
        <p:nvSpPr>
          <p:cNvPr id="44" name="Line 22">
            <a:extLst>
              <a:ext uri="{FF2B5EF4-FFF2-40B4-BE49-F238E27FC236}">
                <a16:creationId xmlns:a16="http://schemas.microsoft.com/office/drawing/2014/main" id="{582E960A-BC5A-064B-9AAE-9FA01F7440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7784" y="2265854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 Box 24">
            <a:extLst>
              <a:ext uri="{FF2B5EF4-FFF2-40B4-BE49-F238E27FC236}">
                <a16:creationId xmlns:a16="http://schemas.microsoft.com/office/drawing/2014/main" id="{E8559664-F96D-F14E-BCDE-0BA603C24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7384" y="2037254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X</a:t>
            </a:r>
            <a:r>
              <a:rPr lang="en-US" altLang="en-US" baseline="-25000" dirty="0"/>
              <a:t>1</a:t>
            </a:r>
            <a:endParaRPr lang="en-US" altLang="en-US" dirty="0"/>
          </a:p>
        </p:txBody>
      </p:sp>
      <p:sp>
        <p:nvSpPr>
          <p:cNvPr id="33" name="Text Box 7">
            <a:extLst>
              <a:ext uri="{FF2B5EF4-FFF2-40B4-BE49-F238E27FC236}">
                <a16:creationId xmlns:a16="http://schemas.microsoft.com/office/drawing/2014/main" id="{D1042DCB-81C6-B44B-91F4-17A767D4E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643" y="1875333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b5</a:t>
            </a:r>
          </a:p>
        </p:txBody>
      </p:sp>
      <p:sp>
        <p:nvSpPr>
          <p:cNvPr id="35" name="Text Box 7">
            <a:extLst>
              <a:ext uri="{FF2B5EF4-FFF2-40B4-BE49-F238E27FC236}">
                <a16:creationId xmlns:a16="http://schemas.microsoft.com/office/drawing/2014/main" id="{72E8510E-59CC-F248-981E-8034ABC5E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956" y="1927451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a1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b1</a:t>
            </a: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F48D0D20-8A7D-7441-81B3-F35F9A83B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794" y="2212695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7" name="Text Box 7">
            <a:extLst>
              <a:ext uri="{FF2B5EF4-FFF2-40B4-BE49-F238E27FC236}">
                <a16:creationId xmlns:a16="http://schemas.microsoft.com/office/drawing/2014/main" id="{75E11BA7-15FF-EF42-8B24-053F5E217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622" y="2455664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38" name="Text Box 7">
            <a:extLst>
              <a:ext uri="{FF2B5EF4-FFF2-40B4-BE49-F238E27FC236}">
                <a16:creationId xmlns:a16="http://schemas.microsoft.com/office/drawing/2014/main" id="{A7AE0480-1C8B-0C48-9D14-FC93457FD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788" y="2420173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a5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b5</a:t>
            </a:r>
          </a:p>
        </p:txBody>
      </p:sp>
      <p:sp>
        <p:nvSpPr>
          <p:cNvPr id="39" name="Line 19">
            <a:extLst>
              <a:ext uri="{FF2B5EF4-FFF2-40B4-BE49-F238E27FC236}">
                <a16:creationId xmlns:a16="http://schemas.microsoft.com/office/drawing/2014/main" id="{5077F048-A549-854B-B3FC-2454C94FA9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9383" y="3764240"/>
            <a:ext cx="128517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Rectangle 21">
            <a:extLst>
              <a:ext uri="{FF2B5EF4-FFF2-40B4-BE49-F238E27FC236}">
                <a16:creationId xmlns:a16="http://schemas.microsoft.com/office/drawing/2014/main" id="{98C2EE6E-A024-4C42-99CB-0DE9B9C15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007" y="3535640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dirty="0"/>
              <a:t>Mean</a:t>
            </a:r>
          </a:p>
        </p:txBody>
      </p:sp>
      <p:sp>
        <p:nvSpPr>
          <p:cNvPr id="47" name="Line 22">
            <a:extLst>
              <a:ext uri="{FF2B5EF4-FFF2-40B4-BE49-F238E27FC236}">
                <a16:creationId xmlns:a16="http://schemas.microsoft.com/office/drawing/2014/main" id="{27EFCDFF-37F2-194E-92E8-904C0B761A3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15207" y="376424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24">
            <a:extLst>
              <a:ext uri="{FF2B5EF4-FFF2-40B4-BE49-F238E27FC236}">
                <a16:creationId xmlns:a16="http://schemas.microsoft.com/office/drawing/2014/main" id="{0525CC47-DFDA-4142-9FEC-2CA175945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807" y="3535640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X</a:t>
            </a:r>
            <a:r>
              <a:rPr lang="en-US" altLang="en-US" baseline="-25000" dirty="0"/>
              <a:t>2</a:t>
            </a:r>
            <a:endParaRPr lang="en-US" altLang="en-US" dirty="0"/>
          </a:p>
        </p:txBody>
      </p:sp>
      <p:sp>
        <p:nvSpPr>
          <p:cNvPr id="49" name="Text Box 7">
            <a:extLst>
              <a:ext uri="{FF2B5EF4-FFF2-40B4-BE49-F238E27FC236}">
                <a16:creationId xmlns:a16="http://schemas.microsoft.com/office/drawing/2014/main" id="{F46838C9-E28F-B142-B612-86731B3EB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463" y="3392316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a3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b3</a:t>
            </a:r>
          </a:p>
        </p:txBody>
      </p:sp>
      <p:sp>
        <p:nvSpPr>
          <p:cNvPr id="50" name="Text Box 7">
            <a:extLst>
              <a:ext uri="{FF2B5EF4-FFF2-40B4-BE49-F238E27FC236}">
                <a16:creationId xmlns:a16="http://schemas.microsoft.com/office/drawing/2014/main" id="{819C65A1-8AAD-A64C-A04E-481972D01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7474" y="3356825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63" name="Text Box 7">
            <a:extLst>
              <a:ext uri="{FF2B5EF4-FFF2-40B4-BE49-F238E27FC236}">
                <a16:creationId xmlns:a16="http://schemas.microsoft.com/office/drawing/2014/main" id="{C645FA52-C751-EF42-B643-1766BC9A0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377" y="3644489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a2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b2</a:t>
            </a:r>
          </a:p>
        </p:txBody>
      </p:sp>
      <p:sp>
        <p:nvSpPr>
          <p:cNvPr id="64" name="Text Box 7">
            <a:extLst>
              <a:ext uri="{FF2B5EF4-FFF2-40B4-BE49-F238E27FC236}">
                <a16:creationId xmlns:a16="http://schemas.microsoft.com/office/drawing/2014/main" id="{C8BF9184-0A7F-394E-9072-F2C9F907E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57" y="3885038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a4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b4</a:t>
            </a:r>
          </a:p>
        </p:txBody>
      </p:sp>
      <p:sp>
        <p:nvSpPr>
          <p:cNvPr id="65" name="Text Box 7">
            <a:extLst>
              <a:ext uri="{FF2B5EF4-FFF2-40B4-BE49-F238E27FC236}">
                <a16:creationId xmlns:a16="http://schemas.microsoft.com/office/drawing/2014/main" id="{C98C1CA9-1E5E-6C41-B833-5465D88A9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223" y="3849547"/>
            <a:ext cx="856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b="1" dirty="0">
                <a:solidFill>
                  <a:srgbClr val="00FF00"/>
                </a:solidFill>
                <a:latin typeface="Verdana" panose="020B0604030504040204" pitchFamily="34" charset="0"/>
              </a:rPr>
              <a:t>a4</a:t>
            </a:r>
            <a:r>
              <a:rPr lang="en-US" altLang="en-US" sz="1600" b="1" dirty="0">
                <a:latin typeface="Verdana" panose="020B0604030504040204" pitchFamily="34" charset="0"/>
              </a:rPr>
              <a:t>-</a:t>
            </a:r>
            <a:r>
              <a:rPr lang="en-US" altLang="en-US" sz="1600" b="1" dirty="0">
                <a:solidFill>
                  <a:srgbClr val="FF0000"/>
                </a:solidFill>
                <a:latin typeface="Verdana" panose="020B0604030504040204" pitchFamily="34" charset="0"/>
              </a:rPr>
              <a:t>b4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1A8930-E82C-FC42-9EB6-A5826AEA01D5}"/>
              </a:ext>
            </a:extLst>
          </p:cNvPr>
          <p:cNvSpPr/>
          <p:nvPr/>
        </p:nvSpPr>
        <p:spPr>
          <a:xfrm>
            <a:off x="870500" y="423521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…</a:t>
            </a:r>
            <a:endParaRPr lang="en-US" dirty="0"/>
          </a:p>
        </p:txBody>
      </p:sp>
      <p:sp>
        <p:nvSpPr>
          <p:cNvPr id="40" name="Rectangle 23">
            <a:extLst>
              <a:ext uri="{FF2B5EF4-FFF2-40B4-BE49-F238E27FC236}">
                <a16:creationId xmlns:a16="http://schemas.microsoft.com/office/drawing/2014/main" id="{D9D2E48D-34DE-5C48-B030-955E76B3625A}"/>
              </a:ext>
            </a:extLst>
          </p:cNvPr>
          <p:cNvSpPr txBox="1">
            <a:spLocks noChangeArrowheads="1"/>
          </p:cNvSpPr>
          <p:nvPr/>
        </p:nvSpPr>
        <p:spPr>
          <a:xfrm>
            <a:off x="607622" y="1596619"/>
            <a:ext cx="4076745" cy="7036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1600" dirty="0">
                <a:ea typeface="ＭＳ Ｐゴシック" panose="020B0600070205080204" pitchFamily="34" charset="-128"/>
              </a:rPr>
              <a:t>Bootstrap iteration 1</a:t>
            </a: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86298F49-AE27-DD42-BCC6-14E3F7EADC96}"/>
              </a:ext>
            </a:extLst>
          </p:cNvPr>
          <p:cNvSpPr txBox="1">
            <a:spLocks noChangeArrowheads="1"/>
          </p:cNvSpPr>
          <p:nvPr/>
        </p:nvSpPr>
        <p:spPr>
          <a:xfrm>
            <a:off x="646111" y="3063141"/>
            <a:ext cx="4076745" cy="7036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1600" dirty="0">
                <a:ea typeface="ＭＳ Ｐゴシック" panose="020B0600070205080204" pitchFamily="34" charset="-128"/>
              </a:rPr>
              <a:t>Bootstrap iteration 2</a:t>
            </a:r>
          </a:p>
        </p:txBody>
      </p:sp>
    </p:spTree>
    <p:extLst>
      <p:ext uri="{BB962C8B-B14F-4D97-AF65-F5344CB8AC3E}">
        <p14:creationId xmlns:p14="http://schemas.microsoft.com/office/powerpoint/2010/main" val="22859879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>
            <a:extLst>
              <a:ext uri="{FF2B5EF4-FFF2-40B4-BE49-F238E27FC236}">
                <a16:creationId xmlns:a16="http://schemas.microsoft.com/office/drawing/2014/main" id="{585B1063-4B8E-B24B-A3A4-94548F204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345" y="2089150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30" name="Text Box 3">
            <a:extLst>
              <a:ext uri="{FF2B5EF4-FFF2-40B4-BE49-F238E27FC236}">
                <a16:creationId xmlns:a16="http://schemas.microsoft.com/office/drawing/2014/main" id="{2CAB1D4E-332D-F748-A289-E64E35223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619" y="23336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31" name="Text Box 4">
            <a:extLst>
              <a:ext uri="{FF2B5EF4-FFF2-40B4-BE49-F238E27FC236}">
                <a16:creationId xmlns:a16="http://schemas.microsoft.com/office/drawing/2014/main" id="{1313B22F-0FCC-5747-A9DC-B636DC5F1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019" y="22098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32" name="Text Box 5">
            <a:extLst>
              <a:ext uri="{FF2B5EF4-FFF2-40B4-BE49-F238E27FC236}">
                <a16:creationId xmlns:a16="http://schemas.microsoft.com/office/drawing/2014/main" id="{1086D145-4D8A-2440-B404-64918AB9F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220" y="2638425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33" name="Text Box 6">
            <a:extLst>
              <a:ext uri="{FF2B5EF4-FFF2-40B4-BE49-F238E27FC236}">
                <a16:creationId xmlns:a16="http://schemas.microsoft.com/office/drawing/2014/main" id="{157C9DDB-1299-A746-8054-6547E377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019" y="26384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34" name="Text Box 7">
            <a:extLst>
              <a:ext uri="{FF2B5EF4-FFF2-40B4-BE49-F238E27FC236}">
                <a16:creationId xmlns:a16="http://schemas.microsoft.com/office/drawing/2014/main" id="{F56BD849-FCB5-354B-9E51-5C9159158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220" y="2105025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35" name="Text Box 8">
            <a:extLst>
              <a:ext uri="{FF2B5EF4-FFF2-40B4-BE49-F238E27FC236}">
                <a16:creationId xmlns:a16="http://schemas.microsoft.com/office/drawing/2014/main" id="{CD6A7131-85ED-434A-8362-D764E0C1E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819" y="24098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36" name="Text Box 9">
            <a:extLst>
              <a:ext uri="{FF2B5EF4-FFF2-40B4-BE49-F238E27FC236}">
                <a16:creationId xmlns:a16="http://schemas.microsoft.com/office/drawing/2014/main" id="{00928495-23A2-4B43-9E23-CFDFC6DDD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1420" y="4238625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37" name="Text Box 10">
            <a:extLst>
              <a:ext uri="{FF2B5EF4-FFF2-40B4-BE49-F238E27FC236}">
                <a16:creationId xmlns:a16="http://schemas.microsoft.com/office/drawing/2014/main" id="{7B2EC101-79F1-6149-ACC0-DA97E9F70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507" y="4075113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38" name="Text Box 11">
            <a:extLst>
              <a:ext uri="{FF2B5EF4-FFF2-40B4-BE49-F238E27FC236}">
                <a16:creationId xmlns:a16="http://schemas.microsoft.com/office/drawing/2014/main" id="{3D7A6EBA-4A90-DC48-8987-DAF53AC25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4145" y="4527550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39" name="Text Box 12">
            <a:extLst>
              <a:ext uri="{FF2B5EF4-FFF2-40B4-BE49-F238E27FC236}">
                <a16:creationId xmlns:a16="http://schemas.microsoft.com/office/drawing/2014/main" id="{02ED1510-2AF1-9E4F-B9D5-8C33B54BD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5219" y="46196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40" name="Text Box 13">
            <a:extLst>
              <a:ext uri="{FF2B5EF4-FFF2-40B4-BE49-F238E27FC236}">
                <a16:creationId xmlns:a16="http://schemas.microsoft.com/office/drawing/2014/main" id="{4B80D029-763D-9642-B9F9-F1B5888F5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619" y="40100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48141" name="Text Box 14">
            <a:extLst>
              <a:ext uri="{FF2B5EF4-FFF2-40B4-BE49-F238E27FC236}">
                <a16:creationId xmlns:a16="http://schemas.microsoft.com/office/drawing/2014/main" id="{B51C7088-6CA6-F24E-B02B-986015B6A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20" y="4467225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48142" name="Line 15">
            <a:extLst>
              <a:ext uri="{FF2B5EF4-FFF2-40B4-BE49-F238E27FC236}">
                <a16:creationId xmlns:a16="http://schemas.microsoft.com/office/drawing/2014/main" id="{487AB182-D308-FA4B-9A95-B3F78DC613B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5819" y="26670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143" name="Line 17">
            <a:extLst>
              <a:ext uri="{FF2B5EF4-FFF2-40B4-BE49-F238E27FC236}">
                <a16:creationId xmlns:a16="http://schemas.microsoft.com/office/drawing/2014/main" id="{D36DF95A-8AFF-F145-BBEF-DC3B79B051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5819" y="4495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144" name="Line 19">
            <a:extLst>
              <a:ext uri="{FF2B5EF4-FFF2-40B4-BE49-F238E27FC236}">
                <a16:creationId xmlns:a16="http://schemas.microsoft.com/office/drawing/2014/main" id="{8F7C091C-C3E0-4645-85B9-ECF92D7057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6219" y="26670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145" name="Line 20">
            <a:extLst>
              <a:ext uri="{FF2B5EF4-FFF2-40B4-BE49-F238E27FC236}">
                <a16:creationId xmlns:a16="http://schemas.microsoft.com/office/drawing/2014/main" id="{1C19E255-6463-9D47-95DF-4D05F782D5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6219" y="36576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146" name="Rectangle 21">
            <a:extLst>
              <a:ext uri="{FF2B5EF4-FFF2-40B4-BE49-F238E27FC236}">
                <a16:creationId xmlns:a16="http://schemas.microsoft.com/office/drawing/2014/main" id="{BF7DFC8B-8167-C945-AACE-E164515BE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619" y="3429000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t-test</a:t>
            </a:r>
          </a:p>
        </p:txBody>
      </p:sp>
      <p:sp>
        <p:nvSpPr>
          <p:cNvPr id="48147" name="Line 22">
            <a:extLst>
              <a:ext uri="{FF2B5EF4-FFF2-40B4-BE49-F238E27FC236}">
                <a16:creationId xmlns:a16="http://schemas.microsoft.com/office/drawing/2014/main" id="{96B01769-1682-9B46-8491-2B397B5BA1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819" y="3657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149" name="Text Box 24">
            <a:extLst>
              <a:ext uri="{FF2B5EF4-FFF2-40B4-BE49-F238E27FC236}">
                <a16:creationId xmlns:a16="http://schemas.microsoft.com/office/drawing/2014/main" id="{E1501F61-9F26-B94A-AA9C-4DC816B79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0420" y="3429000"/>
            <a:ext cx="500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X</a:t>
            </a:r>
            <a:r>
              <a:rPr lang="en-US" altLang="en-US" baseline="-25000"/>
              <a:t>2</a:t>
            </a:r>
            <a:endParaRPr lang="en-US" altLang="en-US"/>
          </a:p>
        </p:txBody>
      </p:sp>
      <p:sp>
        <p:nvSpPr>
          <p:cNvPr id="48150" name="Line 25">
            <a:extLst>
              <a:ext uri="{FF2B5EF4-FFF2-40B4-BE49-F238E27FC236}">
                <a16:creationId xmlns:a16="http://schemas.microsoft.com/office/drawing/2014/main" id="{1AEEAE72-149B-DD4D-B3FE-AED60D81451C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4725989" y="5989474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1" name="Freeform 26">
            <a:extLst>
              <a:ext uri="{FF2B5EF4-FFF2-40B4-BE49-F238E27FC236}">
                <a16:creationId xmlns:a16="http://schemas.microsoft.com/office/drawing/2014/main" id="{7C5BE0D8-B406-6E46-ACE0-5E401ACE579F}"/>
              </a:ext>
            </a:extLst>
          </p:cNvPr>
          <p:cNvSpPr>
            <a:spLocks noChangeAspect="1"/>
          </p:cNvSpPr>
          <p:nvPr/>
        </p:nvSpPr>
        <p:spPr bwMode="auto">
          <a:xfrm>
            <a:off x="5048250" y="4405150"/>
            <a:ext cx="2095500" cy="1597025"/>
          </a:xfrm>
          <a:custGeom>
            <a:avLst/>
            <a:gdLst>
              <a:gd name="T0" fmla="*/ 0 w 1320"/>
              <a:gd name="T1" fmla="*/ 2147483647 h 1006"/>
              <a:gd name="T2" fmla="*/ 2147483647 w 1320"/>
              <a:gd name="T3" fmla="*/ 2147483647 h 1006"/>
              <a:gd name="T4" fmla="*/ 2147483647 w 1320"/>
              <a:gd name="T5" fmla="*/ 2147483647 h 1006"/>
              <a:gd name="T6" fmla="*/ 2147483647 w 1320"/>
              <a:gd name="T7" fmla="*/ 2147483647 h 1006"/>
              <a:gd name="T8" fmla="*/ 2147483647 w 1320"/>
              <a:gd name="T9" fmla="*/ 2147483647 h 1006"/>
              <a:gd name="T10" fmla="*/ 2147483647 w 1320"/>
              <a:gd name="T11" fmla="*/ 2147483647 h 1006"/>
              <a:gd name="T12" fmla="*/ 2147483647 w 1320"/>
              <a:gd name="T13" fmla="*/ 2147483647 h 1006"/>
              <a:gd name="T14" fmla="*/ 2147483647 w 1320"/>
              <a:gd name="T15" fmla="*/ 2147483647 h 1006"/>
              <a:gd name="T16" fmla="*/ 2147483647 w 1320"/>
              <a:gd name="T17" fmla="*/ 2147483647 h 1006"/>
              <a:gd name="T18" fmla="*/ 2147483647 w 1320"/>
              <a:gd name="T19" fmla="*/ 2147483647 h 1006"/>
              <a:gd name="T20" fmla="*/ 2147483647 w 1320"/>
              <a:gd name="T21" fmla="*/ 2147483647 h 1006"/>
              <a:gd name="T22" fmla="*/ 2147483647 w 1320"/>
              <a:gd name="T23" fmla="*/ 2147483647 h 1006"/>
              <a:gd name="T24" fmla="*/ 2147483647 w 1320"/>
              <a:gd name="T25" fmla="*/ 2147483647 h 1006"/>
              <a:gd name="T26" fmla="*/ 2147483647 w 1320"/>
              <a:gd name="T27" fmla="*/ 2147483647 h 1006"/>
              <a:gd name="T28" fmla="*/ 2147483647 w 1320"/>
              <a:gd name="T29" fmla="*/ 2147483647 h 1006"/>
              <a:gd name="T30" fmla="*/ 2147483647 w 1320"/>
              <a:gd name="T31" fmla="*/ 2147483647 h 10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0"/>
              <a:gd name="T49" fmla="*/ 0 h 1006"/>
              <a:gd name="T50" fmla="*/ 1320 w 1320"/>
              <a:gd name="T51" fmla="*/ 1006 h 10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0" h="1006">
                <a:moveTo>
                  <a:pt x="0" y="998"/>
                </a:moveTo>
                <a:cubicBezTo>
                  <a:pt x="34" y="983"/>
                  <a:pt x="168" y="921"/>
                  <a:pt x="203" y="904"/>
                </a:cubicBezTo>
                <a:cubicBezTo>
                  <a:pt x="238" y="887"/>
                  <a:pt x="203" y="898"/>
                  <a:pt x="210" y="893"/>
                </a:cubicBezTo>
                <a:cubicBezTo>
                  <a:pt x="217" y="888"/>
                  <a:pt x="225" y="887"/>
                  <a:pt x="246" y="875"/>
                </a:cubicBezTo>
                <a:cubicBezTo>
                  <a:pt x="267" y="863"/>
                  <a:pt x="308" y="852"/>
                  <a:pt x="336" y="821"/>
                </a:cubicBezTo>
                <a:cubicBezTo>
                  <a:pt x="364" y="790"/>
                  <a:pt x="392" y="746"/>
                  <a:pt x="414" y="689"/>
                </a:cubicBezTo>
                <a:cubicBezTo>
                  <a:pt x="436" y="632"/>
                  <a:pt x="452" y="528"/>
                  <a:pt x="468" y="479"/>
                </a:cubicBezTo>
                <a:cubicBezTo>
                  <a:pt x="484" y="430"/>
                  <a:pt x="490" y="439"/>
                  <a:pt x="510" y="395"/>
                </a:cubicBezTo>
                <a:cubicBezTo>
                  <a:pt x="530" y="351"/>
                  <a:pt x="557" y="228"/>
                  <a:pt x="588" y="215"/>
                </a:cubicBezTo>
                <a:cubicBezTo>
                  <a:pt x="619" y="202"/>
                  <a:pt x="672" y="347"/>
                  <a:pt x="698" y="317"/>
                </a:cubicBezTo>
                <a:cubicBezTo>
                  <a:pt x="724" y="287"/>
                  <a:pt x="720" y="0"/>
                  <a:pt x="744" y="35"/>
                </a:cubicBezTo>
                <a:cubicBezTo>
                  <a:pt x="768" y="70"/>
                  <a:pt x="819" y="474"/>
                  <a:pt x="840" y="527"/>
                </a:cubicBezTo>
                <a:cubicBezTo>
                  <a:pt x="861" y="580"/>
                  <a:pt x="847" y="329"/>
                  <a:pt x="870" y="353"/>
                </a:cubicBezTo>
                <a:cubicBezTo>
                  <a:pt x="893" y="377"/>
                  <a:pt x="940" y="573"/>
                  <a:pt x="975" y="673"/>
                </a:cubicBezTo>
                <a:cubicBezTo>
                  <a:pt x="1010" y="773"/>
                  <a:pt x="1022" y="900"/>
                  <a:pt x="1080" y="953"/>
                </a:cubicBezTo>
                <a:cubicBezTo>
                  <a:pt x="1138" y="1006"/>
                  <a:pt x="1270" y="982"/>
                  <a:pt x="1320" y="98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2" name="Freeform 27">
            <a:extLst>
              <a:ext uri="{FF2B5EF4-FFF2-40B4-BE49-F238E27FC236}">
                <a16:creationId xmlns:a16="http://schemas.microsoft.com/office/drawing/2014/main" id="{4DF0284A-A944-2D4B-AF4A-D86B598FF4F9}"/>
              </a:ext>
            </a:extLst>
          </p:cNvPr>
          <p:cNvSpPr>
            <a:spLocks noChangeAspect="1"/>
          </p:cNvSpPr>
          <p:nvPr/>
        </p:nvSpPr>
        <p:spPr bwMode="auto">
          <a:xfrm>
            <a:off x="4972051" y="5670386"/>
            <a:ext cx="612775" cy="319088"/>
          </a:xfrm>
          <a:custGeom>
            <a:avLst/>
            <a:gdLst>
              <a:gd name="T0" fmla="*/ 0 w 386"/>
              <a:gd name="T1" fmla="*/ 2147483647 h 201"/>
              <a:gd name="T2" fmla="*/ 2147483647 w 386"/>
              <a:gd name="T3" fmla="*/ 2147483647 h 201"/>
              <a:gd name="T4" fmla="*/ 2147483647 w 386"/>
              <a:gd name="T5" fmla="*/ 2147483647 h 201"/>
              <a:gd name="T6" fmla="*/ 2147483647 w 386"/>
              <a:gd name="T7" fmla="*/ 2147483647 h 201"/>
              <a:gd name="T8" fmla="*/ 2147483647 w 386"/>
              <a:gd name="T9" fmla="*/ 0 h 201"/>
              <a:gd name="T10" fmla="*/ 2147483647 w 386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6"/>
              <a:gd name="T19" fmla="*/ 0 h 201"/>
              <a:gd name="T20" fmla="*/ 386 w 386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6" h="201">
                <a:moveTo>
                  <a:pt x="0" y="201"/>
                </a:moveTo>
                <a:lnTo>
                  <a:pt x="384" y="201"/>
                </a:lnTo>
                <a:lnTo>
                  <a:pt x="386" y="24"/>
                </a:lnTo>
                <a:lnTo>
                  <a:pt x="318" y="54"/>
                </a:lnTo>
                <a:lnTo>
                  <a:pt x="294" y="0"/>
                </a:lnTo>
                <a:lnTo>
                  <a:pt x="167" y="133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53" name="Freeform 28">
            <a:extLst>
              <a:ext uri="{FF2B5EF4-FFF2-40B4-BE49-F238E27FC236}">
                <a16:creationId xmlns:a16="http://schemas.microsoft.com/office/drawing/2014/main" id="{9F48C07B-773D-8444-8DA3-4FF1A0D060F5}"/>
              </a:ext>
            </a:extLst>
          </p:cNvPr>
          <p:cNvSpPr>
            <a:spLocks noChangeAspect="1"/>
          </p:cNvSpPr>
          <p:nvPr/>
        </p:nvSpPr>
        <p:spPr bwMode="auto">
          <a:xfrm>
            <a:off x="6573838" y="5416386"/>
            <a:ext cx="495300" cy="573088"/>
          </a:xfrm>
          <a:custGeom>
            <a:avLst/>
            <a:gdLst>
              <a:gd name="T0" fmla="*/ 2147483647 w 312"/>
              <a:gd name="T1" fmla="*/ 2147483647 h 361"/>
              <a:gd name="T2" fmla="*/ 0 w 312"/>
              <a:gd name="T3" fmla="*/ 2147483647 h 361"/>
              <a:gd name="T4" fmla="*/ 0 w 312"/>
              <a:gd name="T5" fmla="*/ 0 h 361"/>
              <a:gd name="T6" fmla="*/ 2147483647 w 312"/>
              <a:gd name="T7" fmla="*/ 2147483647 h 361"/>
              <a:gd name="T8" fmla="*/ 2147483647 w 312"/>
              <a:gd name="T9" fmla="*/ 2147483647 h 361"/>
              <a:gd name="T10" fmla="*/ 2147483647 w 312"/>
              <a:gd name="T11" fmla="*/ 2147483647 h 361"/>
              <a:gd name="T12" fmla="*/ 2147483647 w 312"/>
              <a:gd name="T13" fmla="*/ 2147483647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361"/>
              <a:gd name="T23" fmla="*/ 312 w 312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361">
                <a:moveTo>
                  <a:pt x="312" y="361"/>
                </a:moveTo>
                <a:lnTo>
                  <a:pt x="0" y="361"/>
                </a:lnTo>
                <a:lnTo>
                  <a:pt x="0" y="0"/>
                </a:lnTo>
                <a:lnTo>
                  <a:pt x="77" y="58"/>
                </a:lnTo>
                <a:lnTo>
                  <a:pt x="95" y="166"/>
                </a:lnTo>
                <a:lnTo>
                  <a:pt x="119" y="286"/>
                </a:lnTo>
                <a:lnTo>
                  <a:pt x="215" y="232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154" name="Line 29">
            <a:extLst>
              <a:ext uri="{FF2B5EF4-FFF2-40B4-BE49-F238E27FC236}">
                <a16:creationId xmlns:a16="http://schemas.microsoft.com/office/drawing/2014/main" id="{52197B4B-1B1F-F440-8206-5EE7EF5DB761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575300" y="5968837"/>
            <a:ext cx="0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5" name="Line 30">
            <a:extLst>
              <a:ext uri="{FF2B5EF4-FFF2-40B4-BE49-F238E27FC236}">
                <a16:creationId xmlns:a16="http://schemas.microsoft.com/office/drawing/2014/main" id="{CE269657-2274-7542-975D-6B242967806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73838" y="5968836"/>
            <a:ext cx="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6" name="Text Box 31">
            <a:extLst>
              <a:ext uri="{FF2B5EF4-FFF2-40B4-BE49-F238E27FC236}">
                <a16:creationId xmlns:a16="http://schemas.microsoft.com/office/drawing/2014/main" id="{8948BA00-F7AB-B44E-87F3-9973688C190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48288" y="6062499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2.5%</a:t>
            </a:r>
          </a:p>
        </p:txBody>
      </p:sp>
      <p:sp>
        <p:nvSpPr>
          <p:cNvPr id="48157" name="Text Box 32">
            <a:extLst>
              <a:ext uri="{FF2B5EF4-FFF2-40B4-BE49-F238E27FC236}">
                <a16:creationId xmlns:a16="http://schemas.microsoft.com/office/drawing/2014/main" id="{F7877923-DE1E-4B4C-B867-74F0CB88D64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335713" y="6062499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97.5%</a:t>
            </a:r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id="{1394DF52-9C68-B04F-B98A-52EB26F2D5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Measures for the bootstrap</a:t>
            </a:r>
          </a:p>
        </p:txBody>
      </p:sp>
    </p:spTree>
    <p:extLst>
      <p:ext uri="{BB962C8B-B14F-4D97-AF65-F5344CB8AC3E}">
        <p14:creationId xmlns:p14="http://schemas.microsoft.com/office/powerpoint/2010/main" val="2896835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>
            <a:extLst>
              <a:ext uri="{FF2B5EF4-FFF2-40B4-BE49-F238E27FC236}">
                <a16:creationId xmlns:a16="http://schemas.microsoft.com/office/drawing/2014/main" id="{0E9C416D-C537-5F45-A533-B4BC5D0E5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555" y="1722157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178" name="Text Box 3">
            <a:extLst>
              <a:ext uri="{FF2B5EF4-FFF2-40B4-BE49-F238E27FC236}">
                <a16:creationId xmlns:a16="http://schemas.microsoft.com/office/drawing/2014/main" id="{156BDB7B-2D6C-F045-BEFA-2AF61CC87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829" y="1966632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179" name="Text Box 4">
            <a:extLst>
              <a:ext uri="{FF2B5EF4-FFF2-40B4-BE49-F238E27FC236}">
                <a16:creationId xmlns:a16="http://schemas.microsoft.com/office/drawing/2014/main" id="{6C867F25-6753-6C4E-9C79-EFB4D1E68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9229" y="1842807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180" name="Text Box 5">
            <a:extLst>
              <a:ext uri="{FF2B5EF4-FFF2-40B4-BE49-F238E27FC236}">
                <a16:creationId xmlns:a16="http://schemas.microsoft.com/office/drawing/2014/main" id="{5AD9E741-ADC4-B446-81C4-F13CF849B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430" y="2271432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181" name="Text Box 6">
            <a:extLst>
              <a:ext uri="{FF2B5EF4-FFF2-40B4-BE49-F238E27FC236}">
                <a16:creationId xmlns:a16="http://schemas.microsoft.com/office/drawing/2014/main" id="{36BA4603-AD94-E047-8F6B-9FBBD6670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9229" y="2271432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182" name="Text Box 7">
            <a:extLst>
              <a:ext uri="{FF2B5EF4-FFF2-40B4-BE49-F238E27FC236}">
                <a16:creationId xmlns:a16="http://schemas.microsoft.com/office/drawing/2014/main" id="{27863B8A-1B99-EA47-BEB7-72E7EEDA2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429" y="1738032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50183" name="Text Box 8">
            <a:extLst>
              <a:ext uri="{FF2B5EF4-FFF2-40B4-BE49-F238E27FC236}">
                <a16:creationId xmlns:a16="http://schemas.microsoft.com/office/drawing/2014/main" id="{59E4DE78-5488-2744-82D2-36991EAE6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029" y="2042832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50184" name="Text Box 9">
            <a:extLst>
              <a:ext uri="{FF2B5EF4-FFF2-40B4-BE49-F238E27FC236}">
                <a16:creationId xmlns:a16="http://schemas.microsoft.com/office/drawing/2014/main" id="{568A9950-8D67-A848-9EDA-2F2DB0463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630" y="3871632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185" name="Text Box 10">
            <a:extLst>
              <a:ext uri="{FF2B5EF4-FFF2-40B4-BE49-F238E27FC236}">
                <a16:creationId xmlns:a16="http://schemas.microsoft.com/office/drawing/2014/main" id="{2A490363-AE5A-A043-A79C-7F13EEE85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717" y="370812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186" name="Text Box 11">
            <a:extLst>
              <a:ext uri="{FF2B5EF4-FFF2-40B4-BE49-F238E27FC236}">
                <a16:creationId xmlns:a16="http://schemas.microsoft.com/office/drawing/2014/main" id="{41D96320-7155-4F43-8122-96491552C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3355" y="4160557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187" name="Text Box 12">
            <a:extLst>
              <a:ext uri="{FF2B5EF4-FFF2-40B4-BE49-F238E27FC236}">
                <a16:creationId xmlns:a16="http://schemas.microsoft.com/office/drawing/2014/main" id="{1754A9D7-FDAB-904B-A79E-83794F076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429" y="4252632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188" name="Text Box 13">
            <a:extLst>
              <a:ext uri="{FF2B5EF4-FFF2-40B4-BE49-F238E27FC236}">
                <a16:creationId xmlns:a16="http://schemas.microsoft.com/office/drawing/2014/main" id="{5C6FD16C-D0CF-394B-9BFA-10781DD90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829" y="3643032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50189" name="Text Box 14">
            <a:extLst>
              <a:ext uri="{FF2B5EF4-FFF2-40B4-BE49-F238E27FC236}">
                <a16:creationId xmlns:a16="http://schemas.microsoft.com/office/drawing/2014/main" id="{F9E60C2C-5DDA-464E-B7A0-12BFFCC65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630" y="4100232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190" name="Line 15">
            <a:extLst>
              <a:ext uri="{FF2B5EF4-FFF2-40B4-BE49-F238E27FC236}">
                <a16:creationId xmlns:a16="http://schemas.microsoft.com/office/drawing/2014/main" id="{696E756C-B104-0542-A4C2-5F4677CFA4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029" y="2300007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1" name="Line 17">
            <a:extLst>
              <a:ext uri="{FF2B5EF4-FFF2-40B4-BE49-F238E27FC236}">
                <a16:creationId xmlns:a16="http://schemas.microsoft.com/office/drawing/2014/main" id="{8CA7643E-92A9-1D42-9C79-20ABA0DB05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029" y="4128807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2" name="Line 19">
            <a:extLst>
              <a:ext uri="{FF2B5EF4-FFF2-40B4-BE49-F238E27FC236}">
                <a16:creationId xmlns:a16="http://schemas.microsoft.com/office/drawing/2014/main" id="{79F76044-E938-A646-8017-53E539B4AEB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0829" y="2287307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3" name="Line 20">
            <a:extLst>
              <a:ext uri="{FF2B5EF4-FFF2-40B4-BE49-F238E27FC236}">
                <a16:creationId xmlns:a16="http://schemas.microsoft.com/office/drawing/2014/main" id="{47C5A7DA-C272-2043-B3F8-438A10CFE6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10829" y="3277907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4" name="Rectangle 21">
            <a:extLst>
              <a:ext uri="{FF2B5EF4-FFF2-40B4-BE49-F238E27FC236}">
                <a16:creationId xmlns:a16="http://schemas.microsoft.com/office/drawing/2014/main" id="{DB65A435-ED7C-4341-BD2D-B85BC54D6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229" y="3049307"/>
            <a:ext cx="16002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/>
              <a:t>Anova</a:t>
            </a:r>
          </a:p>
        </p:txBody>
      </p:sp>
      <p:sp>
        <p:nvSpPr>
          <p:cNvPr id="50195" name="Line 22">
            <a:extLst>
              <a:ext uri="{FF2B5EF4-FFF2-40B4-BE49-F238E27FC236}">
                <a16:creationId xmlns:a16="http://schemas.microsoft.com/office/drawing/2014/main" id="{25A76C3E-49BF-2040-B21E-50A067E0D02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5429" y="3277907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6" name="Text Box 24">
            <a:extLst>
              <a:ext uri="{FF2B5EF4-FFF2-40B4-BE49-F238E27FC236}">
                <a16:creationId xmlns:a16="http://schemas.microsoft.com/office/drawing/2014/main" id="{FDC2174D-7DF0-F641-9022-1D87B7623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230" y="3036607"/>
            <a:ext cx="500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X</a:t>
            </a:r>
            <a:r>
              <a:rPr lang="en-US" altLang="en-US" baseline="-25000"/>
              <a:t>2</a:t>
            </a:r>
            <a:endParaRPr lang="en-US" altLang="en-US"/>
          </a:p>
        </p:txBody>
      </p:sp>
      <p:sp>
        <p:nvSpPr>
          <p:cNvPr id="50197" name="Line 25">
            <a:extLst>
              <a:ext uri="{FF2B5EF4-FFF2-40B4-BE49-F238E27FC236}">
                <a16:creationId xmlns:a16="http://schemas.microsoft.com/office/drawing/2014/main" id="{A8D3AA17-BA9B-2847-9AAE-C048523E85E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4713883" y="5684556"/>
            <a:ext cx="2751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8" name="Freeform 26">
            <a:extLst>
              <a:ext uri="{FF2B5EF4-FFF2-40B4-BE49-F238E27FC236}">
                <a16:creationId xmlns:a16="http://schemas.microsoft.com/office/drawing/2014/main" id="{A24AA979-F8E3-4747-B8EC-5531B8FD823E}"/>
              </a:ext>
            </a:extLst>
          </p:cNvPr>
          <p:cNvSpPr>
            <a:spLocks noChangeAspect="1"/>
          </p:cNvSpPr>
          <p:nvPr/>
        </p:nvSpPr>
        <p:spPr bwMode="auto">
          <a:xfrm>
            <a:off x="5036144" y="4100232"/>
            <a:ext cx="2095500" cy="1597025"/>
          </a:xfrm>
          <a:custGeom>
            <a:avLst/>
            <a:gdLst>
              <a:gd name="T0" fmla="*/ 0 w 1320"/>
              <a:gd name="T1" fmla="*/ 2147483647 h 1006"/>
              <a:gd name="T2" fmla="*/ 2147483647 w 1320"/>
              <a:gd name="T3" fmla="*/ 2147483647 h 1006"/>
              <a:gd name="T4" fmla="*/ 2147483647 w 1320"/>
              <a:gd name="T5" fmla="*/ 2147483647 h 1006"/>
              <a:gd name="T6" fmla="*/ 2147483647 w 1320"/>
              <a:gd name="T7" fmla="*/ 2147483647 h 1006"/>
              <a:gd name="T8" fmla="*/ 2147483647 w 1320"/>
              <a:gd name="T9" fmla="*/ 2147483647 h 1006"/>
              <a:gd name="T10" fmla="*/ 2147483647 w 1320"/>
              <a:gd name="T11" fmla="*/ 2147483647 h 1006"/>
              <a:gd name="T12" fmla="*/ 2147483647 w 1320"/>
              <a:gd name="T13" fmla="*/ 2147483647 h 1006"/>
              <a:gd name="T14" fmla="*/ 2147483647 w 1320"/>
              <a:gd name="T15" fmla="*/ 2147483647 h 1006"/>
              <a:gd name="T16" fmla="*/ 2147483647 w 1320"/>
              <a:gd name="T17" fmla="*/ 2147483647 h 1006"/>
              <a:gd name="T18" fmla="*/ 2147483647 w 1320"/>
              <a:gd name="T19" fmla="*/ 2147483647 h 1006"/>
              <a:gd name="T20" fmla="*/ 2147483647 w 1320"/>
              <a:gd name="T21" fmla="*/ 2147483647 h 1006"/>
              <a:gd name="T22" fmla="*/ 2147483647 w 1320"/>
              <a:gd name="T23" fmla="*/ 2147483647 h 1006"/>
              <a:gd name="T24" fmla="*/ 2147483647 w 1320"/>
              <a:gd name="T25" fmla="*/ 2147483647 h 1006"/>
              <a:gd name="T26" fmla="*/ 2147483647 w 1320"/>
              <a:gd name="T27" fmla="*/ 2147483647 h 1006"/>
              <a:gd name="T28" fmla="*/ 2147483647 w 1320"/>
              <a:gd name="T29" fmla="*/ 2147483647 h 1006"/>
              <a:gd name="T30" fmla="*/ 2147483647 w 1320"/>
              <a:gd name="T31" fmla="*/ 2147483647 h 10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0"/>
              <a:gd name="T49" fmla="*/ 0 h 1006"/>
              <a:gd name="T50" fmla="*/ 1320 w 1320"/>
              <a:gd name="T51" fmla="*/ 1006 h 10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0" h="1006">
                <a:moveTo>
                  <a:pt x="0" y="998"/>
                </a:moveTo>
                <a:cubicBezTo>
                  <a:pt x="34" y="983"/>
                  <a:pt x="168" y="921"/>
                  <a:pt x="203" y="904"/>
                </a:cubicBezTo>
                <a:cubicBezTo>
                  <a:pt x="238" y="887"/>
                  <a:pt x="203" y="898"/>
                  <a:pt x="210" y="893"/>
                </a:cubicBezTo>
                <a:cubicBezTo>
                  <a:pt x="217" y="888"/>
                  <a:pt x="225" y="887"/>
                  <a:pt x="246" y="875"/>
                </a:cubicBezTo>
                <a:cubicBezTo>
                  <a:pt x="267" y="863"/>
                  <a:pt x="308" y="852"/>
                  <a:pt x="336" y="821"/>
                </a:cubicBezTo>
                <a:cubicBezTo>
                  <a:pt x="364" y="790"/>
                  <a:pt x="392" y="746"/>
                  <a:pt x="414" y="689"/>
                </a:cubicBezTo>
                <a:cubicBezTo>
                  <a:pt x="436" y="632"/>
                  <a:pt x="452" y="528"/>
                  <a:pt x="468" y="479"/>
                </a:cubicBezTo>
                <a:cubicBezTo>
                  <a:pt x="484" y="430"/>
                  <a:pt x="490" y="439"/>
                  <a:pt x="510" y="395"/>
                </a:cubicBezTo>
                <a:cubicBezTo>
                  <a:pt x="530" y="351"/>
                  <a:pt x="557" y="228"/>
                  <a:pt x="588" y="215"/>
                </a:cubicBezTo>
                <a:cubicBezTo>
                  <a:pt x="619" y="202"/>
                  <a:pt x="672" y="347"/>
                  <a:pt x="698" y="317"/>
                </a:cubicBezTo>
                <a:cubicBezTo>
                  <a:pt x="724" y="287"/>
                  <a:pt x="720" y="0"/>
                  <a:pt x="744" y="35"/>
                </a:cubicBezTo>
                <a:cubicBezTo>
                  <a:pt x="768" y="70"/>
                  <a:pt x="819" y="474"/>
                  <a:pt x="840" y="527"/>
                </a:cubicBezTo>
                <a:cubicBezTo>
                  <a:pt x="861" y="580"/>
                  <a:pt x="847" y="329"/>
                  <a:pt x="870" y="353"/>
                </a:cubicBezTo>
                <a:cubicBezTo>
                  <a:pt x="893" y="377"/>
                  <a:pt x="940" y="573"/>
                  <a:pt x="975" y="673"/>
                </a:cubicBezTo>
                <a:cubicBezTo>
                  <a:pt x="1010" y="773"/>
                  <a:pt x="1022" y="900"/>
                  <a:pt x="1080" y="953"/>
                </a:cubicBezTo>
                <a:cubicBezTo>
                  <a:pt x="1138" y="1006"/>
                  <a:pt x="1270" y="982"/>
                  <a:pt x="1320" y="98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9" name="Freeform 27">
            <a:extLst>
              <a:ext uri="{FF2B5EF4-FFF2-40B4-BE49-F238E27FC236}">
                <a16:creationId xmlns:a16="http://schemas.microsoft.com/office/drawing/2014/main" id="{3F2CE2A7-B78A-544A-90DC-E0FD79EBEBD2}"/>
              </a:ext>
            </a:extLst>
          </p:cNvPr>
          <p:cNvSpPr>
            <a:spLocks noChangeAspect="1"/>
          </p:cNvSpPr>
          <p:nvPr/>
        </p:nvSpPr>
        <p:spPr bwMode="auto">
          <a:xfrm>
            <a:off x="4959945" y="5365468"/>
            <a:ext cx="612775" cy="319088"/>
          </a:xfrm>
          <a:custGeom>
            <a:avLst/>
            <a:gdLst>
              <a:gd name="T0" fmla="*/ 0 w 386"/>
              <a:gd name="T1" fmla="*/ 2147483647 h 201"/>
              <a:gd name="T2" fmla="*/ 2147483647 w 386"/>
              <a:gd name="T3" fmla="*/ 2147483647 h 201"/>
              <a:gd name="T4" fmla="*/ 2147483647 w 386"/>
              <a:gd name="T5" fmla="*/ 2147483647 h 201"/>
              <a:gd name="T6" fmla="*/ 2147483647 w 386"/>
              <a:gd name="T7" fmla="*/ 2147483647 h 201"/>
              <a:gd name="T8" fmla="*/ 2147483647 w 386"/>
              <a:gd name="T9" fmla="*/ 0 h 201"/>
              <a:gd name="T10" fmla="*/ 2147483647 w 386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6"/>
              <a:gd name="T19" fmla="*/ 0 h 201"/>
              <a:gd name="T20" fmla="*/ 386 w 386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6" h="201">
                <a:moveTo>
                  <a:pt x="0" y="201"/>
                </a:moveTo>
                <a:lnTo>
                  <a:pt x="384" y="201"/>
                </a:lnTo>
                <a:lnTo>
                  <a:pt x="386" y="24"/>
                </a:lnTo>
                <a:lnTo>
                  <a:pt x="318" y="54"/>
                </a:lnTo>
                <a:lnTo>
                  <a:pt x="294" y="0"/>
                </a:lnTo>
                <a:lnTo>
                  <a:pt x="167" y="133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0" name="Freeform 28">
            <a:extLst>
              <a:ext uri="{FF2B5EF4-FFF2-40B4-BE49-F238E27FC236}">
                <a16:creationId xmlns:a16="http://schemas.microsoft.com/office/drawing/2014/main" id="{9275A4C1-E3DA-E447-A843-615788C190D4}"/>
              </a:ext>
            </a:extLst>
          </p:cNvPr>
          <p:cNvSpPr>
            <a:spLocks noChangeAspect="1"/>
          </p:cNvSpPr>
          <p:nvPr/>
        </p:nvSpPr>
        <p:spPr bwMode="auto">
          <a:xfrm>
            <a:off x="6561732" y="5111468"/>
            <a:ext cx="495300" cy="573088"/>
          </a:xfrm>
          <a:custGeom>
            <a:avLst/>
            <a:gdLst>
              <a:gd name="T0" fmla="*/ 2147483647 w 312"/>
              <a:gd name="T1" fmla="*/ 2147483647 h 361"/>
              <a:gd name="T2" fmla="*/ 0 w 312"/>
              <a:gd name="T3" fmla="*/ 2147483647 h 361"/>
              <a:gd name="T4" fmla="*/ 0 w 312"/>
              <a:gd name="T5" fmla="*/ 0 h 361"/>
              <a:gd name="T6" fmla="*/ 2147483647 w 312"/>
              <a:gd name="T7" fmla="*/ 2147483647 h 361"/>
              <a:gd name="T8" fmla="*/ 2147483647 w 312"/>
              <a:gd name="T9" fmla="*/ 2147483647 h 361"/>
              <a:gd name="T10" fmla="*/ 2147483647 w 312"/>
              <a:gd name="T11" fmla="*/ 2147483647 h 361"/>
              <a:gd name="T12" fmla="*/ 2147483647 w 312"/>
              <a:gd name="T13" fmla="*/ 2147483647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2"/>
              <a:gd name="T22" fmla="*/ 0 h 361"/>
              <a:gd name="T23" fmla="*/ 312 w 312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2" h="361">
                <a:moveTo>
                  <a:pt x="312" y="361"/>
                </a:moveTo>
                <a:lnTo>
                  <a:pt x="0" y="361"/>
                </a:lnTo>
                <a:lnTo>
                  <a:pt x="0" y="0"/>
                </a:lnTo>
                <a:lnTo>
                  <a:pt x="77" y="58"/>
                </a:lnTo>
                <a:lnTo>
                  <a:pt x="95" y="166"/>
                </a:lnTo>
                <a:lnTo>
                  <a:pt x="119" y="286"/>
                </a:lnTo>
                <a:lnTo>
                  <a:pt x="215" y="232"/>
                </a:lnTo>
              </a:path>
            </a:pathLst>
          </a:custGeom>
          <a:solidFill>
            <a:srgbClr val="A7B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1" name="Line 29">
            <a:extLst>
              <a:ext uri="{FF2B5EF4-FFF2-40B4-BE49-F238E27FC236}">
                <a16:creationId xmlns:a16="http://schemas.microsoft.com/office/drawing/2014/main" id="{C87A1767-D861-1143-B07E-EC2A69E4BEC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563194" y="5663919"/>
            <a:ext cx="0" cy="106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2" name="Line 30">
            <a:extLst>
              <a:ext uri="{FF2B5EF4-FFF2-40B4-BE49-F238E27FC236}">
                <a16:creationId xmlns:a16="http://schemas.microsoft.com/office/drawing/2014/main" id="{40B4C3DE-B2F6-534B-9025-4558145B0B2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61732" y="5663918"/>
            <a:ext cx="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03" name="Text Box 31">
            <a:extLst>
              <a:ext uri="{FF2B5EF4-FFF2-40B4-BE49-F238E27FC236}">
                <a16:creationId xmlns:a16="http://schemas.microsoft.com/office/drawing/2014/main" id="{C1BB4601-FC41-A440-AF31-9B2B6BD8606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6182" y="5757581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2.5%</a:t>
            </a:r>
          </a:p>
        </p:txBody>
      </p:sp>
      <p:sp>
        <p:nvSpPr>
          <p:cNvPr id="50204" name="Text Box 32">
            <a:extLst>
              <a:ext uri="{FF2B5EF4-FFF2-40B4-BE49-F238E27FC236}">
                <a16:creationId xmlns:a16="http://schemas.microsoft.com/office/drawing/2014/main" id="{11A34E94-B60D-0E4B-8857-3B5FC5A896F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323607" y="5757581"/>
            <a:ext cx="760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/>
              <a:t>97.5%</a:t>
            </a:r>
          </a:p>
        </p:txBody>
      </p:sp>
      <p:sp>
        <p:nvSpPr>
          <p:cNvPr id="50205" name="Text Box 33">
            <a:extLst>
              <a:ext uri="{FF2B5EF4-FFF2-40B4-BE49-F238E27FC236}">
                <a16:creationId xmlns:a16="http://schemas.microsoft.com/office/drawing/2014/main" id="{B908F72C-33EB-5E40-BCC0-D6A2BDD06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630" y="5567082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206" name="Text Box 34">
            <a:extLst>
              <a:ext uri="{FF2B5EF4-FFF2-40B4-BE49-F238E27FC236}">
                <a16:creationId xmlns:a16="http://schemas.microsoft.com/office/drawing/2014/main" id="{91827F7F-8525-4B4B-9550-ACAB53EE7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718" y="5403570"/>
            <a:ext cx="363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50207" name="Text Box 35">
            <a:extLst>
              <a:ext uri="{FF2B5EF4-FFF2-40B4-BE49-F238E27FC236}">
                <a16:creationId xmlns:a16="http://schemas.microsoft.com/office/drawing/2014/main" id="{BDADDE0A-DB0D-8349-B7EB-BF8353870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3355" y="5856007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  <a:latin typeface="Verdana" panose="020B0604030504040204" pitchFamily="34" charset="0"/>
              </a:rPr>
              <a:t>b</a:t>
            </a:r>
          </a:p>
        </p:txBody>
      </p:sp>
      <p:sp>
        <p:nvSpPr>
          <p:cNvPr id="50208" name="Text Box 36">
            <a:extLst>
              <a:ext uri="{FF2B5EF4-FFF2-40B4-BE49-F238E27FC236}">
                <a16:creationId xmlns:a16="http://schemas.microsoft.com/office/drawing/2014/main" id="{5702223A-8FE5-C647-AAB7-FAB339EF0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429" y="5948082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209" name="Text Box 37">
            <a:extLst>
              <a:ext uri="{FF2B5EF4-FFF2-40B4-BE49-F238E27FC236}">
                <a16:creationId xmlns:a16="http://schemas.microsoft.com/office/drawing/2014/main" id="{B459B270-3305-484A-9E7F-D5A80332F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829" y="5338482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FF00"/>
                </a:solidFill>
                <a:latin typeface="Verdana" panose="020B0604030504040204" pitchFamily="34" charset="0"/>
              </a:rPr>
              <a:t>a</a:t>
            </a:r>
          </a:p>
        </p:txBody>
      </p:sp>
      <p:sp>
        <p:nvSpPr>
          <p:cNvPr id="50210" name="Text Box 38">
            <a:extLst>
              <a:ext uri="{FF2B5EF4-FFF2-40B4-BE49-F238E27FC236}">
                <a16:creationId xmlns:a16="http://schemas.microsoft.com/office/drawing/2014/main" id="{9D21D4A7-13C3-634B-8BFD-9CA0C4269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629" y="5795682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  <a:latin typeface="Verdana" panose="020B0604030504040204" pitchFamily="34" charset="0"/>
              </a:rPr>
              <a:t>c</a:t>
            </a:r>
          </a:p>
        </p:txBody>
      </p:sp>
      <p:sp>
        <p:nvSpPr>
          <p:cNvPr id="50211" name="Line 39">
            <a:extLst>
              <a:ext uri="{FF2B5EF4-FFF2-40B4-BE49-F238E27FC236}">
                <a16:creationId xmlns:a16="http://schemas.microsoft.com/office/drawing/2014/main" id="{306D3443-06CB-A149-9B5F-FE5785294D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029" y="5824257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12" name="Line 41">
            <a:extLst>
              <a:ext uri="{FF2B5EF4-FFF2-40B4-BE49-F238E27FC236}">
                <a16:creationId xmlns:a16="http://schemas.microsoft.com/office/drawing/2014/main" id="{C6C0994B-8175-7343-AAD9-64564410A4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9879" y="3258857"/>
            <a:ext cx="876300" cy="257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213" name="Rectangle 23">
            <a:extLst>
              <a:ext uri="{FF2B5EF4-FFF2-40B4-BE49-F238E27FC236}">
                <a16:creationId xmlns:a16="http://schemas.microsoft.com/office/drawing/2014/main" id="{E87D78AF-E0F9-824C-B560-00E4D03CF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Measures for the bootstrap</a:t>
            </a:r>
          </a:p>
        </p:txBody>
      </p:sp>
    </p:spTree>
    <p:extLst>
      <p:ext uri="{BB962C8B-B14F-4D97-AF65-F5344CB8AC3E}">
        <p14:creationId xmlns:p14="http://schemas.microsoft.com/office/powerpoint/2010/main" val="2259000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13">
            <a:extLst>
              <a:ext uri="{FF2B5EF4-FFF2-40B4-BE49-F238E27FC236}">
                <a16:creationId xmlns:a16="http://schemas.microsoft.com/office/drawing/2014/main" id="{27D7478E-80A3-6545-AB55-C3E541DD9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608" y="1454912"/>
            <a:ext cx="560922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3000" b="1" dirty="0"/>
              <a:t>Bootstrap: </a:t>
            </a:r>
            <a:r>
              <a:rPr lang="en-US" altLang="en-US" sz="3000" dirty="0"/>
              <a:t>independent draws</a:t>
            </a:r>
          </a:p>
          <a:p>
            <a:pPr eaLnBrk="1" hangingPunct="1"/>
            <a:endParaRPr lang="en-US" altLang="en-US" sz="3000" b="1" dirty="0"/>
          </a:p>
          <a:p>
            <a:pPr eaLnBrk="1" hangingPunct="1"/>
            <a:r>
              <a:rPr lang="en-US" altLang="en-US" sz="3000" b="1" dirty="0"/>
              <a:t>Permutation: </a:t>
            </a:r>
            <a:r>
              <a:rPr lang="en-US" altLang="en-US" sz="3000" dirty="0"/>
              <a:t>dependent draws</a:t>
            </a:r>
          </a:p>
        </p:txBody>
      </p:sp>
      <p:sp>
        <p:nvSpPr>
          <p:cNvPr id="61451" name="Rectangle 33">
            <a:extLst>
              <a:ext uri="{FF2B5EF4-FFF2-40B4-BE49-F238E27FC236}">
                <a16:creationId xmlns:a16="http://schemas.microsoft.com/office/drawing/2014/main" id="{283506DE-E220-0F41-97DC-724155E7E0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0942" y="85092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Bootstrap versus permutation</a:t>
            </a:r>
          </a:p>
        </p:txBody>
      </p:sp>
      <p:sp>
        <p:nvSpPr>
          <p:cNvPr id="61452" name="Text Box 34">
            <a:extLst>
              <a:ext uri="{FF2B5EF4-FFF2-40B4-BE49-F238E27FC236}">
                <a16:creationId xmlns:a16="http://schemas.microsoft.com/office/drawing/2014/main" id="{36B1E470-19EB-DD46-B9A2-9BBADAD48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452" y="6191037"/>
            <a:ext cx="48615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B2D2DF"/>
                </a:solidFill>
              </a:rPr>
              <a:t>Use bootstrap when possible!</a:t>
            </a:r>
          </a:p>
        </p:txBody>
      </p:sp>
      <p:pic>
        <p:nvPicPr>
          <p:cNvPr id="279554" name="Picture 2" descr="What is an Independent Buyers Agent? | Your Property Hound: Brisbane Buyers  Agent | Queensland Buyers Agent">
            <a:extLst>
              <a:ext uri="{FF2B5EF4-FFF2-40B4-BE49-F238E27FC236}">
                <a16:creationId xmlns:a16="http://schemas.microsoft.com/office/drawing/2014/main" id="{ABB1FF04-36FF-CA4C-820B-78E9EDC3F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058" y="4919188"/>
            <a:ext cx="2483082" cy="1654877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>
            <a:extLst>
              <a:ext uri="{FF2B5EF4-FFF2-40B4-BE49-F238E27FC236}">
                <a16:creationId xmlns:a16="http://schemas.microsoft.com/office/drawing/2014/main" id="{12B64AC2-77E9-F640-96C5-368EF0883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665" y="3349725"/>
            <a:ext cx="1652200" cy="156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4">
            <a:extLst>
              <a:ext uri="{FF2B5EF4-FFF2-40B4-BE49-F238E27FC236}">
                <a16:creationId xmlns:a16="http://schemas.microsoft.com/office/drawing/2014/main" id="{EE28F20F-4D81-E24A-8618-2E17441D4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6187" y="4913908"/>
            <a:ext cx="2751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600" dirty="0"/>
              <a:t>Surrogate statistics: our sample is our best estimate of the population</a:t>
            </a:r>
          </a:p>
        </p:txBody>
      </p:sp>
    </p:spTree>
    <p:extLst>
      <p:ext uri="{BB962C8B-B14F-4D97-AF65-F5344CB8AC3E}">
        <p14:creationId xmlns:p14="http://schemas.microsoft.com/office/powerpoint/2010/main" val="36144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C963BE74-6547-2648-B521-F20934BD2CA4}"/>
              </a:ext>
            </a:extLst>
          </p:cNvPr>
          <p:cNvSpPr txBox="1">
            <a:spLocks noChangeArrowheads="1"/>
          </p:cNvSpPr>
          <p:nvPr/>
        </p:nvSpPr>
        <p:spPr>
          <a:xfrm>
            <a:off x="2736222" y="3330366"/>
            <a:ext cx="7157401" cy="21594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3000" b="1" dirty="0">
                <a:solidFill>
                  <a:schemeClr val="tx1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Corrections for multiple comparisons</a:t>
            </a:r>
          </a:p>
        </p:txBody>
      </p:sp>
    </p:spTree>
    <p:extLst>
      <p:ext uri="{BB962C8B-B14F-4D97-AF65-F5344CB8AC3E}">
        <p14:creationId xmlns:p14="http://schemas.microsoft.com/office/powerpoint/2010/main" val="193342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10">
            <a:extLst>
              <a:ext uri="{FF2B5EF4-FFF2-40B4-BE49-F238E27FC236}">
                <a16:creationId xmlns:a16="http://schemas.microsoft.com/office/drawing/2014/main" id="{4174C13F-51C0-5E40-BCA5-CCEE26F4DB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68575" y="2203826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2466" name="Text Box 46">
            <a:extLst>
              <a:ext uri="{FF2B5EF4-FFF2-40B4-BE49-F238E27FC236}">
                <a16:creationId xmlns:a16="http://schemas.microsoft.com/office/drawing/2014/main" id="{CFC8C71E-F5D8-B04A-8454-571B676DB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7" y="1937126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 dirty="0">
                <a:cs typeface="Arial" panose="020B0604020202020204" pitchFamily="34" charset="0"/>
              </a:rPr>
              <a:t>Difference 1  </a:t>
            </a:r>
          </a:p>
        </p:txBody>
      </p:sp>
      <p:sp>
        <p:nvSpPr>
          <p:cNvPr id="71" name="Rectangle 10">
            <a:extLst>
              <a:ext uri="{FF2B5EF4-FFF2-40B4-BE49-F238E27FC236}">
                <a16:creationId xmlns:a16="http://schemas.microsoft.com/office/drawing/2014/main" id="{000E64E0-5CF2-A342-AD71-37E9A832CE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02075" y="2203826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2" name="Rectangle 10">
            <a:extLst>
              <a:ext uri="{FF2B5EF4-FFF2-40B4-BE49-F238E27FC236}">
                <a16:creationId xmlns:a16="http://schemas.microsoft.com/office/drawing/2014/main" id="{0B634306-0F85-E240-8D1D-413713EA68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73675" y="2203826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3" name="Rectangle 10">
            <a:extLst>
              <a:ext uri="{FF2B5EF4-FFF2-40B4-BE49-F238E27FC236}">
                <a16:creationId xmlns:a16="http://schemas.microsoft.com/office/drawing/2014/main" id="{1A5E43DF-FE76-AA47-AAB4-1C59B8C250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94475" y="2203826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4" name="Rectangle 10">
            <a:extLst>
              <a:ext uri="{FF2B5EF4-FFF2-40B4-BE49-F238E27FC236}">
                <a16:creationId xmlns:a16="http://schemas.microsoft.com/office/drawing/2014/main" id="{BD492C7D-3F05-4A4E-9350-241DD7302C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513436" y="2214938"/>
            <a:ext cx="822325" cy="714375"/>
          </a:xfrm>
          <a:prstGeom prst="rect">
            <a:avLst/>
          </a:prstGeom>
          <a:gradFill flip="none" rotWithShape="1">
            <a:gsLst>
              <a:gs pos="0">
                <a:srgbClr val="3F1E58"/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2471" name="Text Box 46">
            <a:extLst>
              <a:ext uri="{FF2B5EF4-FFF2-40B4-BE49-F238E27FC236}">
                <a16:creationId xmlns:a16="http://schemas.microsoft.com/office/drawing/2014/main" id="{13BFE13F-01C0-D64E-952E-341FD3977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637" y="1937126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>
                <a:cs typeface="Arial" panose="020B0604020202020204" pitchFamily="34" charset="0"/>
              </a:rPr>
              <a:t>Difference 2  </a:t>
            </a:r>
          </a:p>
        </p:txBody>
      </p:sp>
      <p:sp>
        <p:nvSpPr>
          <p:cNvPr id="62472" name="Text Box 46">
            <a:extLst>
              <a:ext uri="{FF2B5EF4-FFF2-40B4-BE49-F238E27FC236}">
                <a16:creationId xmlns:a16="http://schemas.microsoft.com/office/drawing/2014/main" id="{36F2DF23-7FF3-624F-9C7B-751C29E0B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7" y="1937126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>
                <a:cs typeface="Arial" panose="020B0604020202020204" pitchFamily="34" charset="0"/>
              </a:rPr>
              <a:t>Difference 3  </a:t>
            </a:r>
          </a:p>
        </p:txBody>
      </p:sp>
      <p:sp>
        <p:nvSpPr>
          <p:cNvPr id="62473" name="Text Box 46">
            <a:extLst>
              <a:ext uri="{FF2B5EF4-FFF2-40B4-BE49-F238E27FC236}">
                <a16:creationId xmlns:a16="http://schemas.microsoft.com/office/drawing/2014/main" id="{AA69DE4B-E7F9-BF46-A580-5EEC085B7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7637" y="1937126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 dirty="0">
                <a:cs typeface="Arial" panose="020B0604020202020204" pitchFamily="34" charset="0"/>
              </a:rPr>
              <a:t>Difference 4  </a:t>
            </a:r>
          </a:p>
        </p:txBody>
      </p:sp>
      <p:sp>
        <p:nvSpPr>
          <p:cNvPr id="62474" name="Text Box 46">
            <a:extLst>
              <a:ext uri="{FF2B5EF4-FFF2-40B4-BE49-F238E27FC236}">
                <a16:creationId xmlns:a16="http://schemas.microsoft.com/office/drawing/2014/main" id="{FB609881-7996-8841-9F21-389BCC8D2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5798" y="1706938"/>
            <a:ext cx="10969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kumimoji="1" lang="en-US" altLang="ja-JP" sz="1300" b="1">
                <a:cs typeface="Arial" panose="020B0604020202020204" pitchFamily="34" charset="0"/>
              </a:rPr>
              <a:t>Original Difference  </a:t>
            </a:r>
          </a:p>
        </p:txBody>
      </p:sp>
      <p:sp>
        <p:nvSpPr>
          <p:cNvPr id="62475" name="TextBox 78">
            <a:extLst>
              <a:ext uri="{FF2B5EF4-FFF2-40B4-BE49-F238E27FC236}">
                <a16:creationId xmlns:a16="http://schemas.microsoft.com/office/drawing/2014/main" id="{E77FDA68-981D-1145-B2C9-15F9403C9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2699" y="2256213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80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18D4A6-ECEB-1547-8E08-30BCEC186AC2}"/>
              </a:ext>
            </a:extLst>
          </p:cNvPr>
          <p:cNvGrpSpPr>
            <a:grpSpLocks/>
          </p:cNvGrpSpPr>
          <p:nvPr/>
        </p:nvGrpSpPr>
        <p:grpSpPr bwMode="auto">
          <a:xfrm>
            <a:off x="2603499" y="2332412"/>
            <a:ext cx="4051300" cy="3367088"/>
            <a:chOff x="635000" y="2159000"/>
            <a:chExt cx="4051300" cy="3366533"/>
          </a:xfrm>
        </p:grpSpPr>
        <p:sp>
          <p:nvSpPr>
            <p:cNvPr id="62499" name="Freeform 20">
              <a:extLst>
                <a:ext uri="{FF2B5EF4-FFF2-40B4-BE49-F238E27FC236}">
                  <a16:creationId xmlns:a16="http://schemas.microsoft.com/office/drawing/2014/main" id="{112E7DF0-9210-CB4F-A2CE-6CD263B4F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525" y="3995449"/>
              <a:ext cx="2095500" cy="1530084"/>
            </a:xfrm>
            <a:custGeom>
              <a:avLst/>
              <a:gdLst>
                <a:gd name="T0" fmla="*/ 0 w 10000"/>
                <a:gd name="T1" fmla="*/ 2147483647 h 9979"/>
                <a:gd name="T2" fmla="*/ 2147483647 w 10000"/>
                <a:gd name="T3" fmla="*/ 2147483647 h 9979"/>
                <a:gd name="T4" fmla="*/ 2147483647 w 10000"/>
                <a:gd name="T5" fmla="*/ 2147483647 h 9979"/>
                <a:gd name="T6" fmla="*/ 2147483647 w 10000"/>
                <a:gd name="T7" fmla="*/ 2147483647 h 9979"/>
                <a:gd name="T8" fmla="*/ 2147483647 w 10000"/>
                <a:gd name="T9" fmla="*/ 2147483647 h 9979"/>
                <a:gd name="T10" fmla="*/ 2147483647 w 10000"/>
                <a:gd name="T11" fmla="*/ 2147483647 h 9979"/>
                <a:gd name="T12" fmla="*/ 2147483647 w 10000"/>
                <a:gd name="T13" fmla="*/ 2147483647 h 9979"/>
                <a:gd name="T14" fmla="*/ 2147483647 w 10000"/>
                <a:gd name="T15" fmla="*/ 2147483647 h 9979"/>
                <a:gd name="T16" fmla="*/ 2147483647 w 10000"/>
                <a:gd name="T17" fmla="*/ 2147483647 h 9979"/>
                <a:gd name="T18" fmla="*/ 2147483647 w 10000"/>
                <a:gd name="T19" fmla="*/ 2147483647 h 9979"/>
                <a:gd name="T20" fmla="*/ 2147483647 w 10000"/>
                <a:gd name="T21" fmla="*/ 2147483647 h 9979"/>
                <a:gd name="T22" fmla="*/ 2147483647 w 10000"/>
                <a:gd name="T23" fmla="*/ 2147483647 h 9979"/>
                <a:gd name="T24" fmla="*/ 2147483647 w 10000"/>
                <a:gd name="T25" fmla="*/ 2147483647 h 9979"/>
                <a:gd name="T26" fmla="*/ 2147483647 w 10000"/>
                <a:gd name="T27" fmla="*/ 2147483647 h 9979"/>
                <a:gd name="T28" fmla="*/ 2147483647 w 10000"/>
                <a:gd name="T29" fmla="*/ 2147483647 h 9979"/>
                <a:gd name="T30" fmla="*/ 2147483647 w 10000"/>
                <a:gd name="T31" fmla="*/ 2147483647 h 9979"/>
                <a:gd name="T32" fmla="*/ 2147483647 w 10000"/>
                <a:gd name="T33" fmla="*/ 2147483647 h 99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00" h="9979">
                  <a:moveTo>
                    <a:pt x="0" y="9979"/>
                  </a:moveTo>
                  <a:cubicBezTo>
                    <a:pt x="258" y="9825"/>
                    <a:pt x="738" y="9186"/>
                    <a:pt x="992" y="8881"/>
                  </a:cubicBezTo>
                  <a:cubicBezTo>
                    <a:pt x="1246" y="8576"/>
                    <a:pt x="1294" y="8180"/>
                    <a:pt x="1527" y="8148"/>
                  </a:cubicBezTo>
                  <a:cubicBezTo>
                    <a:pt x="1749" y="8160"/>
                    <a:pt x="1692" y="8707"/>
                    <a:pt x="1861" y="8707"/>
                  </a:cubicBezTo>
                  <a:cubicBezTo>
                    <a:pt x="2030" y="8707"/>
                    <a:pt x="2331" y="8471"/>
                    <a:pt x="2543" y="8148"/>
                  </a:cubicBezTo>
                  <a:cubicBezTo>
                    <a:pt x="2755" y="7829"/>
                    <a:pt x="2968" y="7370"/>
                    <a:pt x="3134" y="6781"/>
                  </a:cubicBezTo>
                  <a:cubicBezTo>
                    <a:pt x="3301" y="6189"/>
                    <a:pt x="3422" y="5117"/>
                    <a:pt x="3543" y="4607"/>
                  </a:cubicBezTo>
                  <a:cubicBezTo>
                    <a:pt x="3665" y="4101"/>
                    <a:pt x="3713" y="4189"/>
                    <a:pt x="3862" y="3737"/>
                  </a:cubicBezTo>
                  <a:cubicBezTo>
                    <a:pt x="4013" y="3282"/>
                    <a:pt x="4216" y="2010"/>
                    <a:pt x="4453" y="1874"/>
                  </a:cubicBezTo>
                  <a:cubicBezTo>
                    <a:pt x="4686" y="1741"/>
                    <a:pt x="5089" y="3240"/>
                    <a:pt x="5286" y="2930"/>
                  </a:cubicBezTo>
                  <a:cubicBezTo>
                    <a:pt x="5483" y="2619"/>
                    <a:pt x="5499" y="-183"/>
                    <a:pt x="5635" y="10"/>
                  </a:cubicBezTo>
                  <a:cubicBezTo>
                    <a:pt x="5771" y="203"/>
                    <a:pt x="5947" y="3539"/>
                    <a:pt x="6105" y="4090"/>
                  </a:cubicBezTo>
                  <a:cubicBezTo>
                    <a:pt x="6262" y="4635"/>
                    <a:pt x="6376" y="2882"/>
                    <a:pt x="6590" y="3303"/>
                  </a:cubicBezTo>
                  <a:cubicBezTo>
                    <a:pt x="6804" y="3724"/>
                    <a:pt x="7120" y="5576"/>
                    <a:pt x="7387" y="6616"/>
                  </a:cubicBezTo>
                  <a:cubicBezTo>
                    <a:pt x="7651" y="7651"/>
                    <a:pt x="7893" y="8512"/>
                    <a:pt x="8423" y="8561"/>
                  </a:cubicBezTo>
                  <a:cubicBezTo>
                    <a:pt x="8818" y="8595"/>
                    <a:pt x="8858" y="8840"/>
                    <a:pt x="9121" y="9061"/>
                  </a:cubicBezTo>
                  <a:cubicBezTo>
                    <a:pt x="9384" y="9282"/>
                    <a:pt x="9854" y="9832"/>
                    <a:pt x="10000" y="9970"/>
                  </a:cubicBez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0" name="Line 19">
              <a:extLst>
                <a:ext uri="{FF2B5EF4-FFF2-40B4-BE49-F238E27FC236}">
                  <a16:creationId xmlns:a16="http://schemas.microsoft.com/office/drawing/2014/main" id="{2EF8C06F-6E1F-894E-888B-331BBFBF9E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9088" y="5522913"/>
              <a:ext cx="2751137" cy="0"/>
            </a:xfrm>
            <a:prstGeom prst="line">
              <a:avLst/>
            </a:prstGeom>
            <a:noFill/>
            <a:ln w="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62501" name="Straight Arrow Connector 5">
              <a:extLst>
                <a:ext uri="{FF2B5EF4-FFF2-40B4-BE49-F238E27FC236}">
                  <a16:creationId xmlns:a16="http://schemas.microsoft.com/office/drawing/2014/main" id="{204C44BC-C608-424A-937A-14DF2CB0D1C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5000" y="2171700"/>
              <a:ext cx="1494367" cy="202776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502" name="Straight Arrow Connector 94">
              <a:extLst>
                <a:ext uri="{FF2B5EF4-FFF2-40B4-BE49-F238E27FC236}">
                  <a16:creationId xmlns:a16="http://schemas.microsoft.com/office/drawing/2014/main" id="{B5402A60-DEC0-3C4B-9619-77D0F4AA69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06600" y="2159000"/>
              <a:ext cx="668867" cy="183726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503" name="Straight Arrow Connector 99">
              <a:extLst>
                <a:ext uri="{FF2B5EF4-FFF2-40B4-BE49-F238E27FC236}">
                  <a16:creationId xmlns:a16="http://schemas.microsoft.com/office/drawing/2014/main" id="{9C601942-6C95-2445-A4E8-F750744E45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52801" y="2159000"/>
              <a:ext cx="12699" cy="18034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504" name="Straight Arrow Connector 103">
              <a:extLst>
                <a:ext uri="{FF2B5EF4-FFF2-40B4-BE49-F238E27FC236}">
                  <a16:creationId xmlns:a16="http://schemas.microsoft.com/office/drawing/2014/main" id="{B92DBD92-A212-FE49-A6C0-688DD48957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708401" y="2184400"/>
              <a:ext cx="977899" cy="202353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171537-B4AE-854B-836E-C3D7196BB73D}"/>
              </a:ext>
            </a:extLst>
          </p:cNvPr>
          <p:cNvGrpSpPr>
            <a:grpSpLocks/>
          </p:cNvGrpSpPr>
          <p:nvPr/>
        </p:nvGrpSpPr>
        <p:grpSpPr bwMode="auto">
          <a:xfrm>
            <a:off x="2560637" y="2192712"/>
            <a:ext cx="4132262" cy="84138"/>
            <a:chOff x="592666" y="2019300"/>
            <a:chExt cx="4131733" cy="84667"/>
          </a:xfrm>
        </p:grpSpPr>
        <p:sp>
          <p:nvSpPr>
            <p:cNvPr id="62495" name="Rectangle 14">
              <a:extLst>
                <a:ext uri="{FF2B5EF4-FFF2-40B4-BE49-F238E27FC236}">
                  <a16:creationId xmlns:a16="http://schemas.microsoft.com/office/drawing/2014/main" id="{EE466C9D-D433-5C4D-B136-384E48F8B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666" y="2027767"/>
              <a:ext cx="1016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2496" name="Rectangle 116">
              <a:extLst>
                <a:ext uri="{FF2B5EF4-FFF2-40B4-BE49-F238E27FC236}">
                  <a16:creationId xmlns:a16="http://schemas.microsoft.com/office/drawing/2014/main" id="{E6AE3A69-EC5C-734F-B892-226CB1807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0399" y="2027767"/>
              <a:ext cx="1016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2497" name="Rectangle 117">
              <a:extLst>
                <a:ext uri="{FF2B5EF4-FFF2-40B4-BE49-F238E27FC236}">
                  <a16:creationId xmlns:a16="http://schemas.microsoft.com/office/drawing/2014/main" id="{750FF0FA-5D06-CC4C-B503-C8654E69A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999" y="2023534"/>
              <a:ext cx="1016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2498" name="Rectangle 133">
              <a:extLst>
                <a:ext uri="{FF2B5EF4-FFF2-40B4-BE49-F238E27FC236}">
                  <a16:creationId xmlns:a16="http://schemas.microsoft.com/office/drawing/2014/main" id="{00562845-5C1E-B348-B446-2CFD5923A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2799" y="2019300"/>
              <a:ext cx="101600" cy="76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B1D1F88-56FA-5947-A7DD-B1C497947A1D}"/>
              </a:ext>
            </a:extLst>
          </p:cNvPr>
          <p:cNvGrpSpPr>
            <a:grpSpLocks/>
          </p:cNvGrpSpPr>
          <p:nvPr/>
        </p:nvGrpSpPr>
        <p:grpSpPr bwMode="auto">
          <a:xfrm>
            <a:off x="3881964" y="5326438"/>
            <a:ext cx="2086884" cy="690563"/>
            <a:chOff x="1913467" y="5152976"/>
            <a:chExt cx="2087036" cy="690513"/>
          </a:xfrm>
        </p:grpSpPr>
        <p:sp>
          <p:nvSpPr>
            <p:cNvPr id="62494" name="Freeform 20">
              <a:extLst>
                <a:ext uri="{FF2B5EF4-FFF2-40B4-BE49-F238E27FC236}">
                  <a16:creationId xmlns:a16="http://schemas.microsoft.com/office/drawing/2014/main" id="{7B258643-7B4F-AA46-BBEE-34C7B2177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2776" y="5152976"/>
              <a:ext cx="487727" cy="368876"/>
            </a:xfrm>
            <a:custGeom>
              <a:avLst/>
              <a:gdLst>
                <a:gd name="T0" fmla="*/ 2147483647 w 10592"/>
                <a:gd name="T1" fmla="*/ 2147483647 h 11867"/>
                <a:gd name="T2" fmla="*/ 2147483647 w 10592"/>
                <a:gd name="T3" fmla="*/ 0 h 11867"/>
                <a:gd name="T4" fmla="*/ 2147483647 w 10592"/>
                <a:gd name="T5" fmla="*/ 2147483647 h 11867"/>
                <a:gd name="T6" fmla="*/ 2147483647 w 10592"/>
                <a:gd name="T7" fmla="*/ 2147483647 h 11867"/>
                <a:gd name="T8" fmla="*/ 2147483647 w 10592"/>
                <a:gd name="T9" fmla="*/ 2147483647 h 118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92" h="11867">
                  <a:moveTo>
                    <a:pt x="79" y="11844"/>
                  </a:moveTo>
                  <a:cubicBezTo>
                    <a:pt x="-54" y="12424"/>
                    <a:pt x="15" y="2077"/>
                    <a:pt x="42" y="0"/>
                  </a:cubicBezTo>
                  <a:cubicBezTo>
                    <a:pt x="827" y="2111"/>
                    <a:pt x="1694" y="4484"/>
                    <a:pt x="3417" y="4893"/>
                  </a:cubicBezTo>
                  <a:cubicBezTo>
                    <a:pt x="5212" y="5061"/>
                    <a:pt x="5396" y="6267"/>
                    <a:pt x="6591" y="7356"/>
                  </a:cubicBezTo>
                  <a:cubicBezTo>
                    <a:pt x="7792" y="8444"/>
                    <a:pt x="9929" y="11161"/>
                    <a:pt x="10592" y="11839"/>
                  </a:cubicBezTo>
                </a:path>
              </a:pathLst>
            </a:custGeom>
            <a:solidFill>
              <a:schemeClr val="accent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91" name="TextBox 21">
              <a:extLst>
                <a:ext uri="{FF2B5EF4-FFF2-40B4-BE49-F238E27FC236}">
                  <a16:creationId xmlns:a16="http://schemas.microsoft.com/office/drawing/2014/main" id="{7789E9B5-DBB3-394C-844F-F39358D33A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3467" y="5535712"/>
              <a:ext cx="593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/>
                <a:t>2.5%</a:t>
              </a:r>
            </a:p>
          </p:txBody>
        </p:sp>
        <p:sp>
          <p:nvSpPr>
            <p:cNvPr id="62492" name="TextBox 134">
              <a:extLst>
                <a:ext uri="{FF2B5EF4-FFF2-40B4-BE49-F238E27FC236}">
                  <a16:creationId xmlns:a16="http://schemas.microsoft.com/office/drawing/2014/main" id="{AEE8F20B-A00F-0D47-A5A2-6B18EE33E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5200" y="5535712"/>
              <a:ext cx="444384" cy="307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/>
                <a:t>5%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F33B31E-FB73-5541-8203-CE42DDEA34C2}"/>
              </a:ext>
            </a:extLst>
          </p:cNvPr>
          <p:cNvGrpSpPr>
            <a:grpSpLocks/>
          </p:cNvGrpSpPr>
          <p:nvPr/>
        </p:nvGrpSpPr>
        <p:grpSpPr bwMode="auto">
          <a:xfrm>
            <a:off x="5634037" y="2214938"/>
            <a:ext cx="2949575" cy="3484561"/>
            <a:chOff x="3666067" y="2025650"/>
            <a:chExt cx="4131732" cy="3500967"/>
          </a:xfrm>
        </p:grpSpPr>
        <p:sp>
          <p:nvSpPr>
            <p:cNvPr id="62487" name="Line 35">
              <a:extLst>
                <a:ext uri="{FF2B5EF4-FFF2-40B4-BE49-F238E27FC236}">
                  <a16:creationId xmlns:a16="http://schemas.microsoft.com/office/drawing/2014/main" id="{7DA4CAEF-76F2-9749-9B91-CF70B1482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666067" y="5020733"/>
              <a:ext cx="0" cy="50588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88" name="Rectangle 135">
              <a:extLst>
                <a:ext uri="{FF2B5EF4-FFF2-40B4-BE49-F238E27FC236}">
                  <a16:creationId xmlns:a16="http://schemas.microsoft.com/office/drawing/2014/main" id="{00A1FA41-30CC-6D44-8898-6631C0713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6199" y="2025650"/>
              <a:ext cx="101600" cy="76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cxnSp>
          <p:nvCxnSpPr>
            <p:cNvPr id="62489" name="Straight Arrow Connector 136">
              <a:extLst>
                <a:ext uri="{FF2B5EF4-FFF2-40B4-BE49-F238E27FC236}">
                  <a16:creationId xmlns:a16="http://schemas.microsoft.com/office/drawing/2014/main" id="{676D137A-9702-5A44-9971-CA31AE4E172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797300" y="2197100"/>
              <a:ext cx="3797301" cy="2806700"/>
            </a:xfrm>
            <a:prstGeom prst="straightConnector1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2480" name="TextBox 233">
            <a:extLst>
              <a:ext uri="{FF2B5EF4-FFF2-40B4-BE49-F238E27FC236}">
                <a16:creationId xmlns:a16="http://schemas.microsoft.com/office/drawing/2014/main" id="{236EF147-8238-6A4F-A566-3860A03BB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452812"/>
            <a:ext cx="40687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3000"/>
              <a:t>Assessing significance</a:t>
            </a:r>
          </a:p>
        </p:txBody>
      </p: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904EFE74-4444-5F4D-AE84-F8837247BA89}"/>
              </a:ext>
            </a:extLst>
          </p:cNvPr>
          <p:cNvGrpSpPr>
            <a:grpSpLocks/>
          </p:cNvGrpSpPr>
          <p:nvPr/>
        </p:nvGrpSpPr>
        <p:grpSpPr bwMode="auto">
          <a:xfrm>
            <a:off x="6308724" y="4563442"/>
            <a:ext cx="3478299" cy="1741487"/>
            <a:chOff x="5181600" y="4138712"/>
            <a:chExt cx="3478191" cy="1741388"/>
          </a:xfrm>
        </p:grpSpPr>
        <p:grpSp>
          <p:nvGrpSpPr>
            <p:cNvPr id="62483" name="Group 238">
              <a:extLst>
                <a:ext uri="{FF2B5EF4-FFF2-40B4-BE49-F238E27FC236}">
                  <a16:creationId xmlns:a16="http://schemas.microsoft.com/office/drawing/2014/main" id="{57CA4F69-629A-914B-A08A-D9F3DB31E8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81600" y="4138712"/>
              <a:ext cx="3478191" cy="1042888"/>
              <a:chOff x="5181600" y="4138712"/>
              <a:chExt cx="3478191" cy="1042888"/>
            </a:xfrm>
          </p:grpSpPr>
          <p:sp>
            <p:nvSpPr>
              <p:cNvPr id="62485" name="Rectangle 234">
                <a:extLst>
                  <a:ext uri="{FF2B5EF4-FFF2-40B4-BE49-F238E27FC236}">
                    <a16:creationId xmlns:a16="http://schemas.microsoft.com/office/drawing/2014/main" id="{9AAB4AB9-4CDE-F848-B2C5-6277E1AE8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6022" y="4138712"/>
                <a:ext cx="2583769" cy="338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kumimoji="1" lang="en-US" altLang="ja-JP" sz="1600" dirty="0">
                    <a:cs typeface="Arial" panose="020B0604020202020204" pitchFamily="34" charset="0"/>
                  </a:rPr>
                  <a:t>Difference mask at p&lt;0.05</a:t>
                </a:r>
                <a:endParaRPr lang="en-US" altLang="en-US" sz="1600" dirty="0">
                  <a:cs typeface="Arial" panose="020B0604020202020204" pitchFamily="34" charset="0"/>
                </a:endParaRPr>
              </a:p>
            </p:txBody>
          </p:sp>
          <p:cxnSp>
            <p:nvCxnSpPr>
              <p:cNvPr id="62486" name="Straight Arrow Connector 237">
                <a:extLst>
                  <a:ext uri="{FF2B5EF4-FFF2-40B4-BE49-F238E27FC236}">
                    <a16:creationId xmlns:a16="http://schemas.microsoft.com/office/drawing/2014/main" id="{3FBF386F-E7D5-D146-BCB4-786B9B2A8B4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181600" y="5181600"/>
                <a:ext cx="698500" cy="0"/>
              </a:xfrm>
              <a:prstGeom prst="straightConnector1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62484" name="Picture 239">
              <a:extLst>
                <a:ext uri="{FF2B5EF4-FFF2-40B4-BE49-F238E27FC236}">
                  <a16:creationId xmlns:a16="http://schemas.microsoft.com/office/drawing/2014/main" id="{1FA2508F-E462-8940-89F4-DD378C6FE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4457700"/>
              <a:ext cx="1892300" cy="142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9" name="Picture 55" descr="tmpcompcond2">
            <a:extLst>
              <a:ext uri="{FF2B5EF4-FFF2-40B4-BE49-F238E27FC236}">
                <a16:creationId xmlns:a16="http://schemas.microsoft.com/office/drawing/2014/main" id="{2DD240E3-0187-1D45-A50F-D9D24C836E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90" t="20210" r="12212" b="57018"/>
          <a:stretch/>
        </p:blipFill>
        <p:spPr bwMode="auto">
          <a:xfrm>
            <a:off x="7390941" y="4923728"/>
            <a:ext cx="1818960" cy="13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46">
            <a:extLst>
              <a:ext uri="{FF2B5EF4-FFF2-40B4-BE49-F238E27FC236}">
                <a16:creationId xmlns:a16="http://schemas.microsoft.com/office/drawing/2014/main" id="{CA5D4841-7BFD-CE44-BE01-931C2B372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1908" y="2959461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 dirty="0">
                <a:cs typeface="Arial" panose="020B0604020202020204" pitchFamily="34" charset="0"/>
              </a:rPr>
              <a:t>Time</a:t>
            </a:r>
          </a:p>
        </p:txBody>
      </p:sp>
      <p:sp>
        <p:nvSpPr>
          <p:cNvPr id="46" name="Text Box 46">
            <a:extLst>
              <a:ext uri="{FF2B5EF4-FFF2-40B4-BE49-F238E27FC236}">
                <a16:creationId xmlns:a16="http://schemas.microsoft.com/office/drawing/2014/main" id="{4629262D-26EF-C244-A1BF-62E01A0C842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872139" y="2306744"/>
            <a:ext cx="109696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300" dirty="0">
                <a:cs typeface="Arial" panose="020B0604020202020204" pitchFamily="34" charset="0"/>
              </a:rPr>
              <a:t>Frequency</a:t>
            </a:r>
          </a:p>
        </p:txBody>
      </p:sp>
      <p:sp>
        <p:nvSpPr>
          <p:cNvPr id="47" name="Freeform 27">
            <a:extLst>
              <a:ext uri="{FF2B5EF4-FFF2-40B4-BE49-F238E27FC236}">
                <a16:creationId xmlns:a16="http://schemas.microsoft.com/office/drawing/2014/main" id="{96BC2CFB-CB79-6949-8466-4E4DEA84AE12}"/>
              </a:ext>
            </a:extLst>
          </p:cNvPr>
          <p:cNvSpPr>
            <a:spLocks noChangeAspect="1"/>
          </p:cNvSpPr>
          <p:nvPr/>
        </p:nvSpPr>
        <p:spPr bwMode="auto">
          <a:xfrm>
            <a:off x="3739154" y="5420945"/>
            <a:ext cx="612775" cy="273314"/>
          </a:xfrm>
          <a:custGeom>
            <a:avLst/>
            <a:gdLst>
              <a:gd name="T0" fmla="*/ 0 w 386"/>
              <a:gd name="T1" fmla="*/ 2147483647 h 201"/>
              <a:gd name="T2" fmla="*/ 2147483647 w 386"/>
              <a:gd name="T3" fmla="*/ 2147483647 h 201"/>
              <a:gd name="T4" fmla="*/ 2147483647 w 386"/>
              <a:gd name="T5" fmla="*/ 2147483647 h 201"/>
              <a:gd name="T6" fmla="*/ 2147483647 w 386"/>
              <a:gd name="T7" fmla="*/ 2147483647 h 201"/>
              <a:gd name="T8" fmla="*/ 2147483647 w 386"/>
              <a:gd name="T9" fmla="*/ 0 h 201"/>
              <a:gd name="T10" fmla="*/ 2147483647 w 386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6"/>
              <a:gd name="T19" fmla="*/ 0 h 201"/>
              <a:gd name="T20" fmla="*/ 386 w 386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6" h="201">
                <a:moveTo>
                  <a:pt x="0" y="201"/>
                </a:moveTo>
                <a:lnTo>
                  <a:pt x="384" y="201"/>
                </a:lnTo>
                <a:lnTo>
                  <a:pt x="386" y="24"/>
                </a:lnTo>
                <a:lnTo>
                  <a:pt x="318" y="54"/>
                </a:lnTo>
                <a:lnTo>
                  <a:pt x="294" y="0"/>
                </a:lnTo>
                <a:lnTo>
                  <a:pt x="167" y="133"/>
                </a:lnTo>
              </a:path>
            </a:pathLst>
          </a:custGeom>
          <a:solidFill>
            <a:srgbClr val="4372C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5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>
            <a:extLst>
              <a:ext uri="{FF2B5EF4-FFF2-40B4-BE49-F238E27FC236}">
                <a16:creationId xmlns:a16="http://schemas.microsoft.com/office/drawing/2014/main" id="{B889857B-CD68-B143-ABB0-49964D49B7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24539" y="398289"/>
            <a:ext cx="6954097" cy="1400530"/>
          </a:xfrm>
        </p:spPr>
        <p:txBody>
          <a:bodyPr/>
          <a:lstStyle/>
          <a:p>
            <a:pPr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Correcting for multiple comparisons</a:t>
            </a:r>
          </a:p>
        </p:txBody>
      </p:sp>
      <p:sp>
        <p:nvSpPr>
          <p:cNvPr id="64514" name="Rectangle 3">
            <a:extLst>
              <a:ext uri="{FF2B5EF4-FFF2-40B4-BE49-F238E27FC236}">
                <a16:creationId xmlns:a16="http://schemas.microsoft.com/office/drawing/2014/main" id="{1445A833-4AD0-BD4B-BF6C-EA40922BF2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24539" y="1214809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• </a:t>
            </a:r>
            <a:r>
              <a:rPr lang="en-US" altLang="en-US" sz="2400" dirty="0" err="1">
                <a:ea typeface="ＭＳ Ｐゴシック" panose="020B0600070205080204" pitchFamily="34" charset="-128"/>
              </a:rPr>
              <a:t>Bonferoni</a:t>
            </a:r>
            <a:r>
              <a:rPr lang="en-US" altLang="en-US" sz="2400" dirty="0">
                <a:ea typeface="ＭＳ Ｐゴシック" panose="020B0600070205080204" pitchFamily="34" charset="-128"/>
              </a:rPr>
              <a:t> correction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      </a:t>
            </a:r>
            <a:r>
              <a:rPr lang="en-US" altLang="en-US" sz="1600" dirty="0">
                <a:ea typeface="ＭＳ Ｐゴシック" panose="020B0600070205080204" pitchFamily="34" charset="-128"/>
              </a:rPr>
              <a:t>→ divide p-value threshold by the number of comparisons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• Holm-</a:t>
            </a:r>
            <a:r>
              <a:rPr lang="en-US" altLang="en-US" sz="2400" dirty="0" err="1">
                <a:ea typeface="ＭＳ Ｐゴシック" panose="020B0600070205080204" pitchFamily="34" charset="-128"/>
              </a:rPr>
              <a:t>Bonferoni</a:t>
            </a:r>
            <a:r>
              <a:rPr lang="en-US" altLang="en-US" sz="2400" dirty="0">
                <a:ea typeface="ＭＳ Ｐゴシック" panose="020B0600070205080204" pitchFamily="34" charset="-128"/>
              </a:rPr>
              <a:t> correction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• False Discovery Rate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• Max method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dirty="0">
                <a:ea typeface="ＭＳ Ｐゴシック" panose="020B0600070205080204" pitchFamily="34" charset="-128"/>
              </a:rPr>
              <a:t>• Clusters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0374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95FEA-2DF1-074F-86F3-4688A5C6A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726" y="485375"/>
            <a:ext cx="9404723" cy="1400530"/>
          </a:xfrm>
        </p:spPr>
        <p:txBody>
          <a:bodyPr/>
          <a:lstStyle/>
          <a:p>
            <a:r>
              <a:rPr lang="en-US" dirty="0"/>
              <a:t>Family-wise error rate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1ABEAD3-6CB8-D24B-957B-F406B9AF5C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632726" y="1733191"/>
                <a:ext cx="6238391" cy="156169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Family-wise error rate (FWER) is the probability of making </a:t>
                </a:r>
                <a:r>
                  <a:rPr lang="en-US" b="1" dirty="0"/>
                  <a:t>at least ONE </a:t>
                </a:r>
                <a:r>
                  <a:rPr lang="en-US" dirty="0"/>
                  <a:t>errors when performing multiple hypotheses tests. With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=0.05 set as the p-value threshold: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1ABEAD3-6CB8-D24B-957B-F406B9AF5C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32726" y="1733191"/>
                <a:ext cx="6238391" cy="1561690"/>
              </a:xfrm>
              <a:blipFill>
                <a:blip r:embed="rId2"/>
                <a:stretch>
                  <a:fillRect l="-407" t="-2419" r="-2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2CC86BB-2EA2-0843-9A8A-D45438B079CA}"/>
                  </a:ext>
                </a:extLst>
              </p:cNvPr>
              <p:cNvSpPr/>
              <p:nvPr/>
            </p:nvSpPr>
            <p:spPr>
              <a:xfrm>
                <a:off x="8373739" y="6183913"/>
                <a:ext cx="2947403" cy="4137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de-DE" dirty="0">
                    <a:solidFill>
                      <a:schemeClr val="tx1">
                        <a:lumMod val="65000"/>
                      </a:schemeClr>
                    </a:solidFill>
                  </a:rPr>
                  <a:t>FWER =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chemeClr val="tx1">
                            <a:lumMod val="65000"/>
                          </a:schemeClr>
                        </a:solidFill>
                        <a:latin typeface="Cambria Math" panose="02040503050406030204" pitchFamily="18" charset="0"/>
                      </a:rPr>
                      <m:t>1−</m:t>
                    </m:r>
                    <m:sSubSup>
                      <m:sSubSupPr>
                        <m:ctrlPr>
                          <a:rPr lang="de-DE" i="1" smtClean="0">
                            <a:solidFill>
                              <a:schemeClr val="tx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ctrlP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d>
                      </m:e>
                      <m:sub/>
                      <m:sup>
                        <m:sSub>
                          <m:sSubPr>
                            <m:ctrlP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chemeClr val="tx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𝑡𝑒𝑠𝑡𝑠</m:t>
                            </m:r>
                          </m:sub>
                        </m:sSub>
                      </m:sup>
                    </m:sSubSup>
                  </m:oMath>
                </a14:m>
                <a:endParaRPr lang="de-DE" dirty="0">
                  <a:solidFill>
                    <a:schemeClr val="tx1">
                      <a:lumMod val="6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2CC86BB-2EA2-0843-9A8A-D45438B079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3739" y="6183913"/>
                <a:ext cx="2947403" cy="413703"/>
              </a:xfrm>
              <a:prstGeom prst="rect">
                <a:avLst/>
              </a:prstGeom>
              <a:blipFill>
                <a:blip r:embed="rId3"/>
                <a:stretch>
                  <a:fillRect l="-1717" t="-2941" b="-1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afik 3">
            <a:extLst>
              <a:ext uri="{FF2B5EF4-FFF2-40B4-BE49-F238E27FC236}">
                <a16:creationId xmlns:a16="http://schemas.microsoft.com/office/drawing/2014/main" id="{3B862BE9-38BC-FB49-8604-41D9035B61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526" t="14368" r="17747" b="9394"/>
          <a:stretch/>
        </p:blipFill>
        <p:spPr>
          <a:xfrm>
            <a:off x="5429002" y="3653538"/>
            <a:ext cx="2398643" cy="21380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C7ED51-39A7-4742-87D7-D7641B1FCB7D}"/>
              </a:ext>
            </a:extLst>
          </p:cNvPr>
          <p:cNvSpPr/>
          <p:nvPr/>
        </p:nvSpPr>
        <p:spPr>
          <a:xfrm>
            <a:off x="5116096" y="346887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EDA9BA-756C-6644-956A-0CC9D99F995E}"/>
              </a:ext>
            </a:extLst>
          </p:cNvPr>
          <p:cNvSpPr/>
          <p:nvPr/>
        </p:nvSpPr>
        <p:spPr>
          <a:xfrm>
            <a:off x="4921907" y="4291774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.64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301E82-4980-AA4F-B036-77D836554FC8}"/>
              </a:ext>
            </a:extLst>
          </p:cNvPr>
          <p:cNvSpPr/>
          <p:nvPr/>
        </p:nvSpPr>
        <p:spPr>
          <a:xfrm>
            <a:off x="4932302" y="5454980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.05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289A13-30AD-CD49-B17C-C679D2A57176}"/>
              </a:ext>
            </a:extLst>
          </p:cNvPr>
          <p:cNvSpPr/>
          <p:nvPr/>
        </p:nvSpPr>
        <p:spPr>
          <a:xfrm>
            <a:off x="5374917" y="576582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1D8040-C91E-B44E-94B9-2176D71DC35A}"/>
              </a:ext>
            </a:extLst>
          </p:cNvPr>
          <p:cNvSpPr/>
          <p:nvPr/>
        </p:nvSpPr>
        <p:spPr>
          <a:xfrm>
            <a:off x="5695518" y="5778723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B5D73E-406B-7049-9BCD-539B74FE2061}"/>
              </a:ext>
            </a:extLst>
          </p:cNvPr>
          <p:cNvSpPr/>
          <p:nvPr/>
        </p:nvSpPr>
        <p:spPr>
          <a:xfrm>
            <a:off x="7405937" y="5785172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7FE4A93-AB82-D646-A4E0-04062E76222E}"/>
              </a:ext>
            </a:extLst>
          </p:cNvPr>
          <p:cNvCxnSpPr/>
          <p:nvPr/>
        </p:nvCxnSpPr>
        <p:spPr>
          <a:xfrm flipV="1">
            <a:off x="5962681" y="4477780"/>
            <a:ext cx="0" cy="1288045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9BD733-AAEE-3D4B-B82A-BA20A093917C}"/>
              </a:ext>
            </a:extLst>
          </p:cNvPr>
          <p:cNvCxnSpPr>
            <a:cxnSpLocks/>
          </p:cNvCxnSpPr>
          <p:nvPr/>
        </p:nvCxnSpPr>
        <p:spPr>
          <a:xfrm flipV="1">
            <a:off x="5447172" y="4491999"/>
            <a:ext cx="515509" cy="1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0D44995-BFE6-2C48-BB35-46312424B9A6}"/>
              </a:ext>
            </a:extLst>
          </p:cNvPr>
          <p:cNvSpPr/>
          <p:nvPr/>
        </p:nvSpPr>
        <p:spPr>
          <a:xfrm rot="16200000">
            <a:off x="3569507" y="4537913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Family wise error rate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E8B3445-B859-6C49-9224-9BCD3FB0E413}"/>
              </a:ext>
            </a:extLst>
          </p:cNvPr>
          <p:cNvSpPr txBox="1">
            <a:spLocks/>
          </p:cNvSpPr>
          <p:nvPr/>
        </p:nvSpPr>
        <p:spPr>
          <a:xfrm>
            <a:off x="1881286" y="3876421"/>
            <a:ext cx="6238391" cy="1477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1 test → 5%</a:t>
            </a:r>
          </a:p>
          <a:p>
            <a:r>
              <a:rPr lang="en-US" dirty="0"/>
              <a:t>2 tests → 10%</a:t>
            </a:r>
          </a:p>
          <a:p>
            <a:r>
              <a:rPr lang="en-US" dirty="0"/>
              <a:t>20 tests → 64%</a:t>
            </a:r>
          </a:p>
          <a:p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E63C8F-D0BE-A54E-8130-29D1A15394FC}"/>
              </a:ext>
            </a:extLst>
          </p:cNvPr>
          <p:cNvSpPr/>
          <p:nvPr/>
        </p:nvSpPr>
        <p:spPr>
          <a:xfrm>
            <a:off x="5962681" y="6021433"/>
            <a:ext cx="1189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# of tests</a:t>
            </a:r>
          </a:p>
        </p:txBody>
      </p:sp>
    </p:spTree>
    <p:extLst>
      <p:ext uri="{BB962C8B-B14F-4D97-AF65-F5344CB8AC3E}">
        <p14:creationId xmlns:p14="http://schemas.microsoft.com/office/powerpoint/2010/main" val="235561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20" grpId="0"/>
      <p:bldP spid="19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664">
            <a:extLst>
              <a:ext uri="{FF2B5EF4-FFF2-40B4-BE49-F238E27FC236}">
                <a16:creationId xmlns:a16="http://schemas.microsoft.com/office/drawing/2014/main" id="{27D572A7-23A4-9F4F-B80B-8E06A4AF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4023" y="1603427"/>
            <a:ext cx="4238625" cy="434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9636" name="Text Box 1665">
            <a:extLst>
              <a:ext uri="{FF2B5EF4-FFF2-40B4-BE49-F238E27FC236}">
                <a16:creationId xmlns:a16="http://schemas.microsoft.com/office/drawing/2014/main" id="{1F298D9E-5DAE-0C41-84AE-1F0CB68BB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8634" y="1695502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C1</a:t>
            </a:r>
          </a:p>
        </p:txBody>
      </p:sp>
      <p:sp>
        <p:nvSpPr>
          <p:cNvPr id="69637" name="Text Box 1666">
            <a:extLst>
              <a:ext uri="{FF2B5EF4-FFF2-40B4-BE49-F238E27FC236}">
                <a16:creationId xmlns:a16="http://schemas.microsoft.com/office/drawing/2014/main" id="{809C2B6D-05DE-E446-A5BE-218BEA196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6859" y="1695502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/>
              <a:t>C2</a:t>
            </a:r>
          </a:p>
        </p:txBody>
      </p:sp>
      <p:sp>
        <p:nvSpPr>
          <p:cNvPr id="69638" name="Text Box 1667">
            <a:extLst>
              <a:ext uri="{FF2B5EF4-FFF2-40B4-BE49-F238E27FC236}">
                <a16:creationId xmlns:a16="http://schemas.microsoft.com/office/drawing/2014/main" id="{3BBE3D59-D4B6-C940-8A35-6876E6BF5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7772" y="1695502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C3</a:t>
            </a:r>
          </a:p>
        </p:txBody>
      </p:sp>
      <p:graphicFrame>
        <p:nvGraphicFramePr>
          <p:cNvPr id="248741" name="Group 1957">
            <a:extLst>
              <a:ext uri="{FF2B5EF4-FFF2-40B4-BE49-F238E27FC236}">
                <a16:creationId xmlns:a16="http://schemas.microsoft.com/office/drawing/2014/main" id="{1C5D8CA7-8E58-0440-99F1-21133AA726AE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39575191"/>
              </p:ext>
            </p:extLst>
          </p:nvPr>
        </p:nvGraphicFramePr>
        <p:xfrm>
          <a:off x="3888797" y="2116189"/>
          <a:ext cx="4038600" cy="3687794"/>
        </p:xfrm>
        <a:graphic>
          <a:graphicData uri="http://schemas.openxmlformats.org/drawingml/2006/table">
            <a:tbl>
              <a:tblPr/>
              <a:tblGrid>
                <a:gridCol w="1009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25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Index "j"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Actual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.05/(10 –j+1)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C2-C1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.05/10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-.0040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.05/9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-.0036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.05/8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.05/7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.03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.05/3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.08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9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.05/2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.17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.55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909C6395-F67C-244B-9ADD-2DE1506D594E}"/>
              </a:ext>
            </a:extLst>
          </p:cNvPr>
          <p:cNvGrpSpPr>
            <a:grpSpLocks/>
          </p:cNvGrpSpPr>
          <p:nvPr/>
        </p:nvGrpSpPr>
        <p:grpSpPr bwMode="auto">
          <a:xfrm>
            <a:off x="5992041" y="5461051"/>
            <a:ext cx="1724216" cy="1276350"/>
            <a:chOff x="6765759" y="5178425"/>
            <a:chExt cx="1724701" cy="1276152"/>
          </a:xfrm>
        </p:grpSpPr>
        <p:sp>
          <p:nvSpPr>
            <p:cNvPr id="69713" name="Line 1960">
              <a:extLst>
                <a:ext uri="{FF2B5EF4-FFF2-40B4-BE49-F238E27FC236}">
                  <a16:creationId xmlns:a16="http://schemas.microsoft.com/office/drawing/2014/main" id="{3609D93B-B9C3-6449-8D3C-8E18EE542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40638" y="5567363"/>
              <a:ext cx="246062" cy="503237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14" name="Rectangle 1959">
              <a:extLst>
                <a:ext uri="{FF2B5EF4-FFF2-40B4-BE49-F238E27FC236}">
                  <a16:creationId xmlns:a16="http://schemas.microsoft.com/office/drawing/2014/main" id="{E90CCC63-E5EB-BB49-9519-E6A4A0AF9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759" y="5178425"/>
              <a:ext cx="954253" cy="36195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9715" name="TextBox 16">
              <a:extLst>
                <a:ext uri="{FF2B5EF4-FFF2-40B4-BE49-F238E27FC236}">
                  <a16:creationId xmlns:a16="http://schemas.microsoft.com/office/drawing/2014/main" id="{DE1B61BA-FA66-6448-8017-A30FB6655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7900" y="6146800"/>
              <a:ext cx="1162560" cy="30777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>
                  <a:solidFill>
                    <a:schemeClr val="accent1"/>
                  </a:solidFill>
                </a:rPr>
                <a:t>Uncorrected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0ECCDAC-9733-4545-8D1A-549EBCDBC13A}"/>
              </a:ext>
            </a:extLst>
          </p:cNvPr>
          <p:cNvGrpSpPr>
            <a:grpSpLocks/>
          </p:cNvGrpSpPr>
          <p:nvPr/>
        </p:nvGrpSpPr>
        <p:grpSpPr bwMode="auto">
          <a:xfrm>
            <a:off x="3087109" y="2174927"/>
            <a:ext cx="4885936" cy="625475"/>
            <a:chOff x="3860800" y="1892300"/>
            <a:chExt cx="4885936" cy="625475"/>
          </a:xfrm>
        </p:grpSpPr>
        <p:sp>
          <p:nvSpPr>
            <p:cNvPr id="21" name="Rectangle 1959">
              <a:extLst>
                <a:ext uri="{FF2B5EF4-FFF2-40B4-BE49-F238E27FC236}">
                  <a16:creationId xmlns:a16="http://schemas.microsoft.com/office/drawing/2014/main" id="{8D1472E1-F196-9C41-A57A-853B39038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737" y="2155825"/>
              <a:ext cx="3099999" cy="361950"/>
            </a:xfrm>
            <a:prstGeom prst="rect">
              <a:avLst/>
            </a:prstGeom>
            <a:noFill/>
            <a:ln w="38100">
              <a:solidFill>
                <a:schemeClr val="tx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highlight>
                  <a:srgbClr val="C0C0C0"/>
                </a:highlight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69711" name="Line 1960">
              <a:extLst>
                <a:ext uri="{FF2B5EF4-FFF2-40B4-BE49-F238E27FC236}">
                  <a16:creationId xmlns:a16="http://schemas.microsoft.com/office/drawing/2014/main" id="{4B50E61C-D853-9143-867B-3A41E05568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2000" y="2108200"/>
              <a:ext cx="1054100" cy="190501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31274C-8749-964A-A9C0-F61FD8983DB5}"/>
                </a:ext>
              </a:extLst>
            </p:cNvPr>
            <p:cNvSpPr txBox="1"/>
            <p:nvPr/>
          </p:nvSpPr>
          <p:spPr>
            <a:xfrm>
              <a:off x="3860800" y="1892300"/>
              <a:ext cx="88998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chemeClr val="bg1">
                      <a:lumMod val="65000"/>
                    </a:schemeClr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Holms</a:t>
              </a:r>
            </a:p>
          </p:txBody>
        </p:sp>
      </p:grpSp>
      <p:sp>
        <p:nvSpPr>
          <p:cNvPr id="30" name="Rectangle 2">
            <a:extLst>
              <a:ext uri="{FF2B5EF4-FFF2-40B4-BE49-F238E27FC236}">
                <a16:creationId xmlns:a16="http://schemas.microsoft.com/office/drawing/2014/main" id="{54E156A1-C107-1848-813F-78F87B7C2984}"/>
              </a:ext>
            </a:extLst>
          </p:cNvPr>
          <p:cNvSpPr txBox="1">
            <a:spLocks noChangeArrowheads="1"/>
          </p:cNvSpPr>
          <p:nvPr/>
        </p:nvSpPr>
        <p:spPr>
          <a:xfrm>
            <a:off x="2751970" y="385197"/>
            <a:ext cx="10401300" cy="1244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3600" dirty="0">
                <a:ea typeface="ＭＳ Ｐゴシック" panose="020B0600070205080204" pitchFamily="34" charset="-128"/>
              </a:rPr>
              <a:t>Holm-</a:t>
            </a:r>
            <a:r>
              <a:rPr lang="en-US" altLang="en-US" sz="3600" dirty="0" err="1">
                <a:ea typeface="ＭＳ Ｐゴシック" panose="020B0600070205080204" pitchFamily="34" charset="-128"/>
              </a:rPr>
              <a:t>Bonferoni’s</a:t>
            </a:r>
            <a:r>
              <a:rPr lang="en-US" altLang="en-US" sz="3600" dirty="0">
                <a:ea typeface="ＭＳ Ｐゴシック" panose="020B0600070205080204" pitchFamily="34" charset="-128"/>
              </a:rPr>
              <a:t> procedure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326F0E-9458-7742-A22F-D636D4556E65}"/>
              </a:ext>
            </a:extLst>
          </p:cNvPr>
          <p:cNvGrpSpPr/>
          <p:nvPr/>
        </p:nvGrpSpPr>
        <p:grpSpPr>
          <a:xfrm>
            <a:off x="5961844" y="1800334"/>
            <a:ext cx="2959169" cy="1297056"/>
            <a:chOff x="3664958" y="1811219"/>
            <a:chExt cx="2959169" cy="1297056"/>
          </a:xfrm>
        </p:grpSpPr>
        <p:sp>
          <p:nvSpPr>
            <p:cNvPr id="34" name="Rectangle 1959">
              <a:extLst>
                <a:ext uri="{FF2B5EF4-FFF2-40B4-BE49-F238E27FC236}">
                  <a16:creationId xmlns:a16="http://schemas.microsoft.com/office/drawing/2014/main" id="{977DF292-97D0-2F40-BAE6-18BA7D41E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4958" y="2817725"/>
              <a:ext cx="982626" cy="290550"/>
            </a:xfrm>
            <a:prstGeom prst="rect">
              <a:avLst/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38" name="Line 1960">
              <a:extLst>
                <a:ext uri="{FF2B5EF4-FFF2-40B4-BE49-F238E27FC236}">
                  <a16:creationId xmlns:a16="http://schemas.microsoft.com/office/drawing/2014/main" id="{A94AD466-A699-CC4A-AEF9-613224FB47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4458" y="2150496"/>
              <a:ext cx="363966" cy="845795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1">
              <a:extLst>
                <a:ext uri="{FF2B5EF4-FFF2-40B4-BE49-F238E27FC236}">
                  <a16:creationId xmlns:a16="http://schemas.microsoft.com/office/drawing/2014/main" id="{8A59F0C5-3AA1-4A4E-A2F3-26A69F28D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4504" y="1811219"/>
              <a:ext cx="7296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>
                  <a:solidFill>
                    <a:srgbClr val="00FF00"/>
                  </a:solidFill>
                </a:rPr>
                <a:t>Holm’s</a:t>
              </a: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973539C-2CFF-004F-9D57-E7029FBAB5F9}"/>
              </a:ext>
            </a:extLst>
          </p:cNvPr>
          <p:cNvCxnSpPr/>
          <p:nvPr/>
        </p:nvCxnSpPr>
        <p:spPr>
          <a:xfrm>
            <a:off x="3977096" y="2431771"/>
            <a:ext cx="39959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D224EED-C6C6-E245-9C22-08F7F52C2BE2}"/>
              </a:ext>
            </a:extLst>
          </p:cNvPr>
          <p:cNvSpPr/>
          <p:nvPr/>
        </p:nvSpPr>
        <p:spPr>
          <a:xfrm>
            <a:off x="5286819" y="2431771"/>
            <a:ext cx="642921" cy="23750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9953DEB-42D6-E341-ACCB-3922CD6364BB}"/>
              </a:ext>
            </a:extLst>
          </p:cNvPr>
          <p:cNvSpPr/>
          <p:nvPr/>
        </p:nvSpPr>
        <p:spPr>
          <a:xfrm>
            <a:off x="5947264" y="1561304"/>
            <a:ext cx="1123950" cy="483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D6E7DC-7EC7-F042-89B7-069EB13EB995}"/>
              </a:ext>
            </a:extLst>
          </p:cNvPr>
          <p:cNvSpPr/>
          <p:nvPr/>
        </p:nvSpPr>
        <p:spPr>
          <a:xfrm>
            <a:off x="7064139" y="1435002"/>
            <a:ext cx="1123950" cy="483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9A56B8D-3773-5149-A5B0-FCC50277CECE}"/>
              </a:ext>
            </a:extLst>
          </p:cNvPr>
          <p:cNvCxnSpPr>
            <a:cxnSpLocks/>
          </p:cNvCxnSpPr>
          <p:nvPr/>
        </p:nvCxnSpPr>
        <p:spPr>
          <a:xfrm>
            <a:off x="5045463" y="3096445"/>
            <a:ext cx="2951256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971B9A4F-BF16-4A42-9240-5B0822C3C8B5}"/>
              </a:ext>
            </a:extLst>
          </p:cNvPr>
          <p:cNvGrpSpPr>
            <a:grpSpLocks/>
          </p:cNvGrpSpPr>
          <p:nvPr/>
        </p:nvGrpSpPr>
        <p:grpSpPr bwMode="auto">
          <a:xfrm>
            <a:off x="5992043" y="1222427"/>
            <a:ext cx="1768650" cy="1590675"/>
            <a:chOff x="6765782" y="939800"/>
            <a:chExt cx="1769336" cy="1590675"/>
          </a:xfrm>
        </p:grpSpPr>
        <p:sp>
          <p:nvSpPr>
            <p:cNvPr id="69716" name="Line 1960">
              <a:extLst>
                <a:ext uri="{FF2B5EF4-FFF2-40B4-BE49-F238E27FC236}">
                  <a16:creationId xmlns:a16="http://schemas.microsoft.com/office/drawing/2014/main" id="{971A9AB2-1CFC-684F-ADCF-E2D5A3DE60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78738" y="1295400"/>
              <a:ext cx="360362" cy="868363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17" name="Rectangle 1959">
              <a:extLst>
                <a:ext uri="{FF2B5EF4-FFF2-40B4-BE49-F238E27FC236}">
                  <a16:creationId xmlns:a16="http://schemas.microsoft.com/office/drawing/2014/main" id="{0113EF48-21FB-7B45-90F8-127E1BD2F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782" y="2168525"/>
              <a:ext cx="954353" cy="361950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9718" name="TextBox 1">
              <a:extLst>
                <a:ext uri="{FF2B5EF4-FFF2-40B4-BE49-F238E27FC236}">
                  <a16:creationId xmlns:a16="http://schemas.microsoft.com/office/drawing/2014/main" id="{A4E6E9AF-8483-B64D-A3C7-1FD70BF94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1900" y="939800"/>
              <a:ext cx="95321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 err="1">
                  <a:solidFill>
                    <a:srgbClr val="009900"/>
                  </a:solidFill>
                </a:rPr>
                <a:t>Bonferoni</a:t>
              </a:r>
              <a:endParaRPr lang="en-US" altLang="en-US" sz="1400" dirty="0">
                <a:solidFill>
                  <a:srgbClr val="0099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0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1.85185E-6 L -4.375E-6 0.05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0.05 L -4.375E-6 0.0972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0.09722 L -4.375E-6 0.1444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0" grpId="2" animBg="1"/>
      <p:bldP spid="37" grpId="0" animBg="1"/>
      <p:bldP spid="4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664">
            <a:extLst>
              <a:ext uri="{FF2B5EF4-FFF2-40B4-BE49-F238E27FC236}">
                <a16:creationId xmlns:a16="http://schemas.microsoft.com/office/drawing/2014/main" id="{27D572A7-23A4-9F4F-B80B-8E06A4AF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137" y="1614312"/>
            <a:ext cx="4238625" cy="434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9636" name="Text Box 1665">
            <a:extLst>
              <a:ext uri="{FF2B5EF4-FFF2-40B4-BE49-F238E27FC236}">
                <a16:creationId xmlns:a16="http://schemas.microsoft.com/office/drawing/2014/main" id="{1F298D9E-5DAE-0C41-84AE-1F0CB68BB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1748" y="1706387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C1</a:t>
            </a:r>
          </a:p>
        </p:txBody>
      </p:sp>
      <p:sp>
        <p:nvSpPr>
          <p:cNvPr id="69637" name="Text Box 1666">
            <a:extLst>
              <a:ext uri="{FF2B5EF4-FFF2-40B4-BE49-F238E27FC236}">
                <a16:creationId xmlns:a16="http://schemas.microsoft.com/office/drawing/2014/main" id="{809C2B6D-05DE-E446-A5BE-218BEA196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9973" y="1706387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/>
              <a:t>C2</a:t>
            </a:r>
          </a:p>
        </p:txBody>
      </p:sp>
      <p:sp>
        <p:nvSpPr>
          <p:cNvPr id="69638" name="Text Box 1667">
            <a:extLst>
              <a:ext uri="{FF2B5EF4-FFF2-40B4-BE49-F238E27FC236}">
                <a16:creationId xmlns:a16="http://schemas.microsoft.com/office/drawing/2014/main" id="{3BBE3D59-D4B6-C940-8A35-6876E6BF5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0886" y="1706387"/>
            <a:ext cx="47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C3</a:t>
            </a:r>
          </a:p>
        </p:txBody>
      </p:sp>
      <p:graphicFrame>
        <p:nvGraphicFramePr>
          <p:cNvPr id="248741" name="Group 1957">
            <a:extLst>
              <a:ext uri="{FF2B5EF4-FFF2-40B4-BE49-F238E27FC236}">
                <a16:creationId xmlns:a16="http://schemas.microsoft.com/office/drawing/2014/main" id="{1C5D8CA7-8E58-0440-99F1-21133AA726AE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76564697"/>
              </p:ext>
            </p:extLst>
          </p:nvPr>
        </p:nvGraphicFramePr>
        <p:xfrm>
          <a:off x="1591911" y="2127074"/>
          <a:ext cx="4038600" cy="3687794"/>
        </p:xfrm>
        <a:graphic>
          <a:graphicData uri="http://schemas.openxmlformats.org/drawingml/2006/table">
            <a:tbl>
              <a:tblPr/>
              <a:tblGrid>
                <a:gridCol w="1009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25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Index "j"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Actual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j*0.05/10 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C2-C1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-.008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.001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.025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-.003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.030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.035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.015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.1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.060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9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.2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.045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.155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251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.6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.05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.55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30ECCDAC-9733-4545-8D1A-549EBCDBC13A}"/>
              </a:ext>
            </a:extLst>
          </p:cNvPr>
          <p:cNvGrpSpPr>
            <a:grpSpLocks/>
          </p:cNvGrpSpPr>
          <p:nvPr/>
        </p:nvGrpSpPr>
        <p:grpSpPr bwMode="auto">
          <a:xfrm>
            <a:off x="790223" y="2185812"/>
            <a:ext cx="4885936" cy="625475"/>
            <a:chOff x="3860800" y="1892300"/>
            <a:chExt cx="4885936" cy="625475"/>
          </a:xfrm>
        </p:grpSpPr>
        <p:sp>
          <p:nvSpPr>
            <p:cNvPr id="21" name="Rectangle 1959">
              <a:extLst>
                <a:ext uri="{FF2B5EF4-FFF2-40B4-BE49-F238E27FC236}">
                  <a16:creationId xmlns:a16="http://schemas.microsoft.com/office/drawing/2014/main" id="{8D1472E1-F196-9C41-A57A-853B39038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737" y="2155825"/>
              <a:ext cx="3099999" cy="361950"/>
            </a:xfrm>
            <a:prstGeom prst="rect">
              <a:avLst/>
            </a:prstGeom>
            <a:noFill/>
            <a:ln w="38100">
              <a:solidFill>
                <a:schemeClr val="tx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highlight>
                  <a:srgbClr val="C0C0C0"/>
                </a:highlight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69711" name="Line 1960">
              <a:extLst>
                <a:ext uri="{FF2B5EF4-FFF2-40B4-BE49-F238E27FC236}">
                  <a16:creationId xmlns:a16="http://schemas.microsoft.com/office/drawing/2014/main" id="{4B50E61C-D853-9143-867B-3A41E05568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2000" y="2108200"/>
              <a:ext cx="1054100" cy="190501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31274C-8749-964A-A9C0-F61FD8983DB5}"/>
                </a:ext>
              </a:extLst>
            </p:cNvPr>
            <p:cNvSpPr txBox="1"/>
            <p:nvPr/>
          </p:nvSpPr>
          <p:spPr>
            <a:xfrm>
              <a:off x="3860800" y="1892300"/>
              <a:ext cx="88998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chemeClr val="bg1">
                      <a:lumMod val="65000"/>
                    </a:schemeClr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Holms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B276C87-F6D8-5049-A8CF-7CEF8CC9D242}"/>
              </a:ext>
            </a:extLst>
          </p:cNvPr>
          <p:cNvGrpSpPr>
            <a:grpSpLocks/>
          </p:cNvGrpSpPr>
          <p:nvPr/>
        </p:nvGrpSpPr>
        <p:grpSpPr bwMode="auto">
          <a:xfrm>
            <a:off x="942623" y="2820811"/>
            <a:ext cx="4692650" cy="650875"/>
            <a:chOff x="4013200" y="2527300"/>
            <a:chExt cx="4692650" cy="650875"/>
          </a:xfrm>
        </p:grpSpPr>
        <p:grpSp>
          <p:nvGrpSpPr>
            <p:cNvPr id="69705" name="Group 2">
              <a:extLst>
                <a:ext uri="{FF2B5EF4-FFF2-40B4-BE49-F238E27FC236}">
                  <a16:creationId xmlns:a16="http://schemas.microsoft.com/office/drawing/2014/main" id="{70B83FD8-C03C-0540-B168-D0CFDE821C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3200" y="2527300"/>
              <a:ext cx="2678113" cy="650875"/>
              <a:chOff x="4013200" y="2527300"/>
              <a:chExt cx="2678113" cy="650875"/>
            </a:xfrm>
          </p:grpSpPr>
          <p:sp>
            <p:nvSpPr>
              <p:cNvPr id="69707" name="Rectangle 1959">
                <a:extLst>
                  <a:ext uri="{FF2B5EF4-FFF2-40B4-BE49-F238E27FC236}">
                    <a16:creationId xmlns:a16="http://schemas.microsoft.com/office/drawing/2014/main" id="{7F689444-3804-414D-A9F3-A04EBA342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6738" y="2835077"/>
                <a:ext cx="1044575" cy="343098"/>
              </a:xfrm>
              <a:prstGeom prst="rect">
                <a:avLst/>
              </a:prstGeom>
              <a:noFill/>
              <a:ln w="38100">
                <a:solidFill>
                  <a:srgbClr val="D95C3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/>
              </a:p>
            </p:txBody>
          </p:sp>
          <p:sp>
            <p:nvSpPr>
              <p:cNvPr id="69708" name="Line 1960">
                <a:extLst>
                  <a:ext uri="{FF2B5EF4-FFF2-40B4-BE49-F238E27FC236}">
                    <a16:creationId xmlns:a16="http://schemas.microsoft.com/office/drawing/2014/main" id="{434784A0-A28F-074C-A158-2B36C8F43C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2000" y="2717800"/>
                <a:ext cx="1054100" cy="190501"/>
              </a:xfrm>
              <a:prstGeom prst="line">
                <a:avLst/>
              </a:prstGeom>
              <a:noFill/>
              <a:ln w="38100">
                <a:solidFill>
                  <a:srgbClr val="D95C3A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709" name="TextBox 13">
                <a:extLst>
                  <a:ext uri="{FF2B5EF4-FFF2-40B4-BE49-F238E27FC236}">
                    <a16:creationId xmlns:a16="http://schemas.microsoft.com/office/drawing/2014/main" id="{B0EFA326-DBB3-CA4B-A24F-F692CD8CC5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13200" y="2527300"/>
                <a:ext cx="5565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400" b="1" dirty="0">
                    <a:solidFill>
                      <a:srgbClr val="D95C3A"/>
                    </a:solidFill>
                  </a:rPr>
                  <a:t>FDR</a:t>
                </a:r>
              </a:p>
            </p:txBody>
          </p:sp>
        </p:grpSp>
        <p:cxnSp>
          <p:nvCxnSpPr>
            <p:cNvPr id="69706" name="Straight Connector 7">
              <a:extLst>
                <a:ext uri="{FF2B5EF4-FFF2-40B4-BE49-F238E27FC236}">
                  <a16:creationId xmlns:a16="http://schemas.microsoft.com/office/drawing/2014/main" id="{057C0BC7-C00A-A547-B882-1928F24BD8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470650" y="3173186"/>
              <a:ext cx="2235200" cy="0"/>
            </a:xfrm>
            <a:prstGeom prst="line">
              <a:avLst/>
            </a:prstGeom>
            <a:noFill/>
            <a:ln w="34925">
              <a:solidFill>
                <a:srgbClr val="D95C3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" name="Rectangle 2">
            <a:extLst>
              <a:ext uri="{FF2B5EF4-FFF2-40B4-BE49-F238E27FC236}">
                <a16:creationId xmlns:a16="http://schemas.microsoft.com/office/drawing/2014/main" id="{54E156A1-C107-1848-813F-78F87B7C2984}"/>
              </a:ext>
            </a:extLst>
          </p:cNvPr>
          <p:cNvSpPr txBox="1">
            <a:spLocks noChangeArrowheads="1"/>
          </p:cNvSpPr>
          <p:nvPr/>
        </p:nvSpPr>
        <p:spPr>
          <a:xfrm>
            <a:off x="455084" y="396082"/>
            <a:ext cx="10401300" cy="1244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dirty="0">
                <a:ea typeface="ＭＳ Ｐゴシック" panose="020B0600070205080204" pitchFamily="34" charset="-128"/>
              </a:rPr>
              <a:t>FDR procedure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ADC355-DA51-ED49-AB9E-9AA4DC64F921}"/>
              </a:ext>
            </a:extLst>
          </p:cNvPr>
          <p:cNvSpPr/>
          <p:nvPr/>
        </p:nvSpPr>
        <p:spPr>
          <a:xfrm>
            <a:off x="4678305" y="1701512"/>
            <a:ext cx="1123950" cy="4291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973539C-2CFF-004F-9D57-E7029FBAB5F9}"/>
              </a:ext>
            </a:extLst>
          </p:cNvPr>
          <p:cNvCxnSpPr/>
          <p:nvPr/>
        </p:nvCxnSpPr>
        <p:spPr>
          <a:xfrm>
            <a:off x="1680210" y="2442656"/>
            <a:ext cx="39959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403FCBF-6DB4-C242-AAF6-3288B81BF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0973" y="4758956"/>
            <a:ext cx="3373325" cy="16815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C9DDCA-23AB-8049-9D78-6113995A1979}"/>
              </a:ext>
            </a:extLst>
          </p:cNvPr>
          <p:cNvSpPr txBox="1"/>
          <p:nvPr/>
        </p:nvSpPr>
        <p:spPr>
          <a:xfrm>
            <a:off x="7665223" y="650177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48863A-FED6-0841-B4DB-18F9B50E58E6}"/>
              </a:ext>
            </a:extLst>
          </p:cNvPr>
          <p:cNvSpPr txBox="1"/>
          <p:nvPr/>
        </p:nvSpPr>
        <p:spPr>
          <a:xfrm>
            <a:off x="10997845" y="646385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FCA5A2-8084-9841-BEED-F40201A5F1DE}"/>
              </a:ext>
            </a:extLst>
          </p:cNvPr>
          <p:cNvSpPr txBox="1"/>
          <p:nvPr/>
        </p:nvSpPr>
        <p:spPr>
          <a:xfrm>
            <a:off x="6995347" y="625579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0.005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DC6F88E-7DF8-CC47-A217-78151641C498}"/>
              </a:ext>
            </a:extLst>
          </p:cNvPr>
          <p:cNvSpPr txBox="1"/>
          <p:nvPr/>
        </p:nvSpPr>
        <p:spPr>
          <a:xfrm>
            <a:off x="7146181" y="4632993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0.05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9B4B37-D90A-7F43-BEE6-92944DEEFDFE}"/>
              </a:ext>
            </a:extLst>
          </p:cNvPr>
          <p:cNvSpPr txBox="1"/>
          <p:nvPr/>
        </p:nvSpPr>
        <p:spPr>
          <a:xfrm rot="19892088">
            <a:off x="9802395" y="5722664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B8D88E"/>
                </a:solidFill>
              </a:rPr>
              <a:t>Holm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C343BC-1D0D-9C4E-8300-F47AF277DEAE}"/>
              </a:ext>
            </a:extLst>
          </p:cNvPr>
          <p:cNvSpPr/>
          <p:nvPr/>
        </p:nvSpPr>
        <p:spPr>
          <a:xfrm rot="20041392">
            <a:off x="8863206" y="5336620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D85C38"/>
                </a:solidFill>
              </a:rPr>
              <a:t>FDR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1B9A4F-BF16-4A42-9240-5B0822C3C8B5}"/>
              </a:ext>
            </a:extLst>
          </p:cNvPr>
          <p:cNvGrpSpPr>
            <a:grpSpLocks/>
          </p:cNvGrpSpPr>
          <p:nvPr/>
        </p:nvGrpSpPr>
        <p:grpSpPr bwMode="auto">
          <a:xfrm>
            <a:off x="3695157" y="1233312"/>
            <a:ext cx="1768650" cy="1590675"/>
            <a:chOff x="6765782" y="939800"/>
            <a:chExt cx="1769336" cy="1590675"/>
          </a:xfrm>
        </p:grpSpPr>
        <p:sp>
          <p:nvSpPr>
            <p:cNvPr id="69716" name="Line 1960">
              <a:extLst>
                <a:ext uri="{FF2B5EF4-FFF2-40B4-BE49-F238E27FC236}">
                  <a16:creationId xmlns:a16="http://schemas.microsoft.com/office/drawing/2014/main" id="{971A9AB2-1CFC-684F-ADCF-E2D5A3DE60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78738" y="1295400"/>
              <a:ext cx="360362" cy="868363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17" name="Rectangle 1959">
              <a:extLst>
                <a:ext uri="{FF2B5EF4-FFF2-40B4-BE49-F238E27FC236}">
                  <a16:creationId xmlns:a16="http://schemas.microsoft.com/office/drawing/2014/main" id="{0113EF48-21FB-7B45-90F8-127E1BD2F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782" y="2168525"/>
              <a:ext cx="954353" cy="361950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9718" name="TextBox 1">
              <a:extLst>
                <a:ext uri="{FF2B5EF4-FFF2-40B4-BE49-F238E27FC236}">
                  <a16:creationId xmlns:a16="http://schemas.microsoft.com/office/drawing/2014/main" id="{A4E6E9AF-8483-B64D-A3C7-1FD70BF94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1900" y="939800"/>
              <a:ext cx="95321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 err="1">
                  <a:solidFill>
                    <a:srgbClr val="009900"/>
                  </a:solidFill>
                </a:rPr>
                <a:t>Bonferoni</a:t>
              </a:r>
              <a:endParaRPr lang="en-US" altLang="en-US" sz="1400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09C6395-F67C-244B-9ADD-2DE1506D594E}"/>
              </a:ext>
            </a:extLst>
          </p:cNvPr>
          <p:cNvGrpSpPr>
            <a:grpSpLocks/>
          </p:cNvGrpSpPr>
          <p:nvPr/>
        </p:nvGrpSpPr>
        <p:grpSpPr bwMode="auto">
          <a:xfrm>
            <a:off x="3695155" y="5471936"/>
            <a:ext cx="1724216" cy="1276350"/>
            <a:chOff x="6765759" y="5178425"/>
            <a:chExt cx="1724701" cy="1276152"/>
          </a:xfrm>
        </p:grpSpPr>
        <p:sp>
          <p:nvSpPr>
            <p:cNvPr id="69713" name="Line 1960">
              <a:extLst>
                <a:ext uri="{FF2B5EF4-FFF2-40B4-BE49-F238E27FC236}">
                  <a16:creationId xmlns:a16="http://schemas.microsoft.com/office/drawing/2014/main" id="{3609D93B-B9C3-6449-8D3C-8E18EE542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640638" y="5567363"/>
              <a:ext cx="246062" cy="503237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14" name="Rectangle 1959">
              <a:extLst>
                <a:ext uri="{FF2B5EF4-FFF2-40B4-BE49-F238E27FC236}">
                  <a16:creationId xmlns:a16="http://schemas.microsoft.com/office/drawing/2014/main" id="{E90CCC63-E5EB-BB49-9519-E6A4A0AF9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759" y="5178425"/>
              <a:ext cx="954253" cy="36195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69715" name="TextBox 16">
              <a:extLst>
                <a:ext uri="{FF2B5EF4-FFF2-40B4-BE49-F238E27FC236}">
                  <a16:creationId xmlns:a16="http://schemas.microsoft.com/office/drawing/2014/main" id="{DE1B61BA-FA66-6448-8017-A30FB6655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7900" y="6146800"/>
              <a:ext cx="1162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>
                  <a:solidFill>
                    <a:schemeClr val="accent1"/>
                  </a:solidFill>
                </a:rPr>
                <a:t>Uncorrected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66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1.85185E-6 L -4.375E-6 0.0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0.05 L -4.375E-6 0.09722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0.09722 L -4.375E-6 0.14445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328755E1-DC8C-6241-97AE-69B5F5DC8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279" y="30120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Inferential statistics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1ED3E53-8FF0-4143-BE79-8E26F0A77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169" y="1069677"/>
            <a:ext cx="4735264" cy="161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Null hypothesis (2 conditions):</a:t>
            </a:r>
          </a:p>
          <a:p>
            <a:pPr marL="285750" indent="-285750" eaLnBrk="1" hangingPunct="1">
              <a:lnSpc>
                <a:spcPts val="2300"/>
              </a:lnSpc>
              <a:buFontTx/>
              <a:buChar char="-"/>
            </a:pPr>
            <a:r>
              <a:rPr lang="en-US" altLang="en-US" sz="1600" dirty="0">
                <a:latin typeface="+mn-lt"/>
              </a:rPr>
              <a:t>e.g. no difference between 2 sets of values</a:t>
            </a:r>
          </a:p>
          <a:p>
            <a:pPr marL="285750" indent="-285750" eaLnBrk="1" hangingPunct="1">
              <a:lnSpc>
                <a:spcPts val="2300"/>
              </a:lnSpc>
              <a:buFontTx/>
              <a:buChar char="-"/>
            </a:pPr>
            <a:r>
              <a:rPr lang="en-US" altLang="en-US" sz="1600" dirty="0">
                <a:latin typeface="+mn-lt"/>
              </a:rPr>
              <a:t>Compare actual difference between average of 2 sets with the null distribution</a:t>
            </a:r>
          </a:p>
          <a:p>
            <a:pPr marL="285750" indent="-285750" eaLnBrk="1" hangingPunct="1">
              <a:lnSpc>
                <a:spcPts val="2300"/>
              </a:lnSpc>
              <a:buFontTx/>
              <a:buChar char="-"/>
            </a:pPr>
            <a:r>
              <a:rPr lang="en-US" altLang="en-US" sz="1600" dirty="0">
                <a:latin typeface="+mn-lt"/>
              </a:rPr>
              <a:t>If in the tail, significant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522185-E1E9-3D4C-A1B3-F33F1793339F}"/>
              </a:ext>
            </a:extLst>
          </p:cNvPr>
          <p:cNvGrpSpPr/>
          <p:nvPr/>
        </p:nvGrpSpPr>
        <p:grpSpPr>
          <a:xfrm>
            <a:off x="274394" y="3101626"/>
            <a:ext cx="10589027" cy="4116182"/>
            <a:chOff x="274394" y="3101626"/>
            <a:chExt cx="10589027" cy="4116182"/>
          </a:xfrm>
        </p:grpSpPr>
        <p:sp>
          <p:nvSpPr>
            <p:cNvPr id="20483" name="Text Box 4">
              <a:extLst>
                <a:ext uri="{FF2B5EF4-FFF2-40B4-BE49-F238E27FC236}">
                  <a16:creationId xmlns:a16="http://schemas.microsoft.com/office/drawing/2014/main" id="{A9AC1E52-04D1-5F45-B33B-E2A845DE15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9887" y="6017479"/>
              <a:ext cx="649353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FF0000"/>
                  </a:solidFill>
                </a:rPr>
                <a:t>Actual measure (e.g. difference)</a:t>
              </a:r>
            </a:p>
            <a:p>
              <a:pPr eaLnBrk="1" hangingPunct="1"/>
              <a:r>
                <a:rPr lang="en-US" altLang="en-US" dirty="0" err="1"/>
                <a:t>Yai</a:t>
              </a:r>
              <a:r>
                <a:rPr lang="en-US" altLang="en-US" dirty="0"/>
                <a:t> p-value below 0.05, done!</a:t>
              </a:r>
            </a:p>
            <a:p>
              <a:pPr eaLnBrk="1" hangingPunct="1"/>
              <a:endParaRPr lang="en-US" altLang="en-US" dirty="0"/>
            </a:p>
          </p:txBody>
        </p:sp>
        <p:pic>
          <p:nvPicPr>
            <p:cNvPr id="3" name="Picture 2" descr="A picture containing lamp, light&#10;&#10;Description automatically generated">
              <a:extLst>
                <a:ext uri="{FF2B5EF4-FFF2-40B4-BE49-F238E27FC236}">
                  <a16:creationId xmlns:a16="http://schemas.microsoft.com/office/drawing/2014/main" id="{B528387D-7706-1C40-8A0A-812C71694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3528" y="3243389"/>
              <a:ext cx="5943600" cy="2667000"/>
            </a:xfrm>
            <a:prstGeom prst="rect">
              <a:avLst/>
            </a:prstGeom>
          </p:spPr>
        </p:pic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id="{404D910A-DC3D-CF49-BDDF-EC5524D96C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9354" y="3101626"/>
              <a:ext cx="272437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dirty="0"/>
                <a:t>Null distribution</a:t>
              </a:r>
            </a:p>
            <a:p>
              <a:pPr eaLnBrk="1" hangingPunct="1"/>
              <a:endParaRPr lang="en-US" altLang="en-US" dirty="0"/>
            </a:p>
          </p:txBody>
        </p:sp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id="{ED0C7ADF-5878-EC4A-A71B-8BE7FF0EB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7307" y="4350156"/>
              <a:ext cx="7097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dirty="0"/>
                <a:t>H0</a:t>
              </a:r>
            </a:p>
            <a:p>
              <a:pPr eaLnBrk="1" hangingPunct="1"/>
              <a:endParaRPr lang="en-US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808A629-224F-CB49-8985-1632750247EB}"/>
                </a:ext>
              </a:extLst>
            </p:cNvPr>
            <p:cNvSpPr txBox="1"/>
            <p:nvPr/>
          </p:nvSpPr>
          <p:spPr>
            <a:xfrm>
              <a:off x="274394" y="4819062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27AAB1"/>
                  </a:solidFill>
                </a:rPr>
                <a:t>Type I error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8ADC0E2-7D8A-944F-8B76-32C5DCD378AF}"/>
                </a:ext>
              </a:extLst>
            </p:cNvPr>
            <p:cNvCxnSpPr/>
            <p:nvPr/>
          </p:nvCxnSpPr>
          <p:spPr>
            <a:xfrm flipV="1">
              <a:off x="4206198" y="4642574"/>
              <a:ext cx="0" cy="54582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Box 4">
              <a:extLst>
                <a:ext uri="{FF2B5EF4-FFF2-40B4-BE49-F238E27FC236}">
                  <a16:creationId xmlns:a16="http://schemas.microsoft.com/office/drawing/2014/main" id="{8AC23F24-F4AD-1A4B-BBFD-1635F1D94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6099" y="4065493"/>
              <a:ext cx="203586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400" dirty="0"/>
                <a:t>Threshold so type I error is 5% of area</a:t>
              </a:r>
            </a:p>
            <a:p>
              <a:pPr eaLnBrk="1" hangingPunct="1"/>
              <a:endParaRPr lang="en-US" altLang="en-US" sz="1400" dirty="0"/>
            </a:p>
          </p:txBody>
        </p:sp>
        <p:pic>
          <p:nvPicPr>
            <p:cNvPr id="17" name="Picture 16" descr="A picture containing lamp, light&#10;&#10;Description automatically generated">
              <a:extLst>
                <a:ext uri="{FF2B5EF4-FFF2-40B4-BE49-F238E27FC236}">
                  <a16:creationId xmlns:a16="http://schemas.microsoft.com/office/drawing/2014/main" id="{FDB463E7-9F28-EF46-B0C7-B4B76FF2D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7509" r="33266"/>
            <a:stretch/>
          </p:blipFill>
          <p:spPr>
            <a:xfrm flipH="1">
              <a:off x="1027633" y="3243389"/>
              <a:ext cx="1142692" cy="2667000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D1C120B-FA0A-7143-B1A7-80526068C1CA}"/>
                </a:ext>
              </a:extLst>
            </p:cNvPr>
            <p:cNvCxnSpPr/>
            <p:nvPr/>
          </p:nvCxnSpPr>
          <p:spPr>
            <a:xfrm flipV="1">
              <a:off x="4369887" y="4915484"/>
              <a:ext cx="0" cy="54582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43388D5B-906D-A643-952D-89179C4601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69888" y="5625131"/>
              <a:ext cx="183838" cy="39234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2" descr="Null Hypothesis Definition">
            <a:extLst>
              <a:ext uri="{FF2B5EF4-FFF2-40B4-BE49-F238E27FC236}">
                <a16:creationId xmlns:a16="http://schemas.microsoft.com/office/drawing/2014/main" id="{2BE58DB2-2870-7E4C-BCF6-13A4C6A07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8" t="27371" r="9270" b="22114"/>
          <a:stretch/>
        </p:blipFill>
        <p:spPr bwMode="auto">
          <a:xfrm>
            <a:off x="954725" y="1079626"/>
            <a:ext cx="1286889" cy="44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F3951E-4536-6663-91CB-FC04FEFD7C13}"/>
              </a:ext>
            </a:extLst>
          </p:cNvPr>
          <p:cNvCxnSpPr/>
          <p:nvPr/>
        </p:nvCxnSpPr>
        <p:spPr>
          <a:xfrm flipV="1">
            <a:off x="2955101" y="4915484"/>
            <a:ext cx="0" cy="5458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1B03939-6D06-7A7E-3CB0-533BAA2FA95F}"/>
              </a:ext>
            </a:extLst>
          </p:cNvPr>
          <p:cNvSpPr txBox="1"/>
          <p:nvPr/>
        </p:nvSpPr>
        <p:spPr>
          <a:xfrm>
            <a:off x="2806474" y="5547141"/>
            <a:ext cx="555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/>
              <a:t>0</a:t>
            </a:r>
            <a:endParaRPr lang="en-US" dirty="0"/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456E79E2-7B05-7DC1-0525-5B65A3AA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5948" y="2553023"/>
            <a:ext cx="11364173" cy="175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en-US" sz="1600" b="1" dirty="0">
                <a:latin typeface="+mn-lt"/>
              </a:rPr>
              <a:t>Type I error</a:t>
            </a:r>
            <a:r>
              <a:rPr lang="en-US" altLang="en-US" sz="1600" dirty="0">
                <a:latin typeface="+mn-lt"/>
              </a:rPr>
              <a:t>: </a:t>
            </a:r>
            <a:r>
              <a:rPr lang="en-US" sz="1600" dirty="0">
                <a:latin typeface="+mn-lt"/>
              </a:rPr>
              <a:t>we incorrectly reject the null hypothesis (p-value)</a:t>
            </a:r>
            <a:endParaRPr lang="en-US" altLang="en-US" sz="1600" dirty="0">
              <a:latin typeface="+mn-lt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en-US" sz="1600" b="1" dirty="0">
                <a:latin typeface="+mn-lt"/>
              </a:rPr>
              <a:t>Type II error: </a:t>
            </a:r>
            <a:r>
              <a:rPr lang="en-US" altLang="en-US" sz="1600" dirty="0">
                <a:latin typeface="+mn-lt"/>
              </a:rPr>
              <a:t>we incorrectly accept the </a:t>
            </a:r>
            <a:r>
              <a:rPr lang="en-US" sz="1600" dirty="0">
                <a:latin typeface="+mn-lt"/>
              </a:rPr>
              <a:t>null hypothesis </a:t>
            </a:r>
            <a:endParaRPr lang="en-US" altLang="en-US" sz="1600" dirty="0">
              <a:latin typeface="+mn-lt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en-US" sz="1600" b="1" dirty="0">
                <a:latin typeface="+mn-lt"/>
              </a:rPr>
              <a:t>Power</a:t>
            </a:r>
            <a:r>
              <a:rPr lang="en-US" altLang="en-US" sz="1600" dirty="0">
                <a:latin typeface="+mn-lt"/>
              </a:rPr>
              <a:t> is 1 – type II error (usually 0.8 or 0.9)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en-US" sz="1600" b="1" dirty="0">
                <a:latin typeface="+mn-lt"/>
              </a:rPr>
              <a:t>Effect size is</a:t>
            </a:r>
            <a:r>
              <a:rPr lang="en-US" altLang="en-US" sz="1600" dirty="0">
                <a:latin typeface="+mn-lt"/>
              </a:rPr>
              <a:t> difference of the mean divided by 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en-US" sz="1600" dirty="0">
                <a:latin typeface="+mn-lt"/>
              </a:rPr>
              <a:t>                      the pooled standard deviation (Cohen’s d)</a:t>
            </a:r>
          </a:p>
          <a:p>
            <a:pPr eaLnBrk="1" hangingPunct="1">
              <a:lnSpc>
                <a:spcPct val="114000"/>
              </a:lnSpc>
            </a:pPr>
            <a:endParaRPr lang="en-US" altLang="en-US" sz="1600" dirty="0">
              <a:latin typeface="+mn-lt"/>
            </a:endParaRPr>
          </a:p>
        </p:txBody>
      </p:sp>
      <p:pic>
        <p:nvPicPr>
          <p:cNvPr id="13" name="Picture 2" descr="P-value, Significant Level, Power, and Hypothesis Testing | by Jocelyn Guo  | Data Driven Investor | Medium">
            <a:extLst>
              <a:ext uri="{FF2B5EF4-FFF2-40B4-BE49-F238E27FC236}">
                <a16:creationId xmlns:a16="http://schemas.microsoft.com/office/drawing/2014/main" id="{DCCA3D7B-6492-B33E-074C-6C0F5D228B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" t="11446" r="1947" b="3868"/>
          <a:stretch/>
        </p:blipFill>
        <p:spPr bwMode="auto">
          <a:xfrm>
            <a:off x="8182792" y="4122532"/>
            <a:ext cx="3233457" cy="166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8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>
            <a:extLst>
              <a:ext uri="{FF2B5EF4-FFF2-40B4-BE49-F238E27FC236}">
                <a16:creationId xmlns:a16="http://schemas.microsoft.com/office/drawing/2014/main" id="{54E156A1-C107-1848-813F-78F87B7C2984}"/>
              </a:ext>
            </a:extLst>
          </p:cNvPr>
          <p:cNvSpPr txBox="1">
            <a:spLocks noChangeArrowheads="1"/>
          </p:cNvSpPr>
          <p:nvPr/>
        </p:nvSpPr>
        <p:spPr>
          <a:xfrm>
            <a:off x="2588684" y="1252900"/>
            <a:ext cx="7573038" cy="587613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dirty="0">
                <a:ea typeface="ＭＳ Ｐゴシック" panose="020B0600070205080204" pitchFamily="34" charset="-128"/>
              </a:rPr>
              <a:t>Holm-</a:t>
            </a:r>
            <a:r>
              <a:rPr lang="en-US" altLang="en-US" dirty="0" err="1">
                <a:ea typeface="ＭＳ Ｐゴシック" panose="020B0600070205080204" pitchFamily="34" charset="-128"/>
              </a:rPr>
              <a:t>Bonfferoni</a:t>
            </a:r>
            <a:r>
              <a:rPr lang="en-US" altLang="en-US" dirty="0">
                <a:ea typeface="ＭＳ Ｐゴシック" panose="020B0600070205080204" pitchFamily="34" charset="-128"/>
              </a:rPr>
              <a:t> at p=0.05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→ less than 5% chance of having </a:t>
            </a:r>
            <a:r>
              <a:rPr lang="en-US" altLang="en-US" sz="2600" b="1" dirty="0">
                <a:ea typeface="ＭＳ Ｐゴシック" panose="020B0600070205080204" pitchFamily="34" charset="-128"/>
              </a:rPr>
              <a:t>one</a:t>
            </a:r>
            <a:r>
              <a:rPr lang="en-US" altLang="en-US" sz="2600" dirty="0">
                <a:ea typeface="ＭＳ Ｐゴシック" panose="020B0600070205080204" pitchFamily="34" charset="-128"/>
              </a:rPr>
              <a:t> false positive (family-wise error rate of 5%)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FDR procedure at 0.05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→ at most 0.05% false positives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→ 40% change of observing a false positive for 100 values (family-wise error rate of 40%)</a:t>
            </a:r>
          </a:p>
          <a:p>
            <a:endParaRPr lang="en-US" altLang="en-US" sz="2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8026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10">
            <a:extLst>
              <a:ext uri="{FF2B5EF4-FFF2-40B4-BE49-F238E27FC236}">
                <a16:creationId xmlns:a16="http://schemas.microsoft.com/office/drawing/2014/main" id="{4174C13F-51C0-5E40-BCA5-CCEE26F4DB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11577" y="1648645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2466" name="Text Box 46">
            <a:extLst>
              <a:ext uri="{FF2B5EF4-FFF2-40B4-BE49-F238E27FC236}">
                <a16:creationId xmlns:a16="http://schemas.microsoft.com/office/drawing/2014/main" id="{CFC8C71E-F5D8-B04A-8454-571B676DB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7439" y="1381945"/>
            <a:ext cx="10969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500">
                <a:latin typeface="Times New Roman" panose="02020603050405020304" pitchFamily="18" charset="0"/>
              </a:rPr>
              <a:t>Difference 1  </a:t>
            </a:r>
          </a:p>
        </p:txBody>
      </p:sp>
      <p:sp>
        <p:nvSpPr>
          <p:cNvPr id="71" name="Rectangle 10">
            <a:extLst>
              <a:ext uri="{FF2B5EF4-FFF2-40B4-BE49-F238E27FC236}">
                <a16:creationId xmlns:a16="http://schemas.microsoft.com/office/drawing/2014/main" id="{000E64E0-5CF2-A342-AD71-37E9A832CE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45077" y="1648645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2" name="Rectangle 10">
            <a:extLst>
              <a:ext uri="{FF2B5EF4-FFF2-40B4-BE49-F238E27FC236}">
                <a16:creationId xmlns:a16="http://schemas.microsoft.com/office/drawing/2014/main" id="{0B634306-0F85-E240-8D1D-413713EA68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16677" y="1648645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3" name="Rectangle 10">
            <a:extLst>
              <a:ext uri="{FF2B5EF4-FFF2-40B4-BE49-F238E27FC236}">
                <a16:creationId xmlns:a16="http://schemas.microsoft.com/office/drawing/2014/main" id="{1A5E43DF-FE76-AA47-AAB4-1C59B8C250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37477" y="1648645"/>
            <a:ext cx="822325" cy="7143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4" name="Rectangle 10">
            <a:extLst>
              <a:ext uri="{FF2B5EF4-FFF2-40B4-BE49-F238E27FC236}">
                <a16:creationId xmlns:a16="http://schemas.microsoft.com/office/drawing/2014/main" id="{BD492C7D-3F05-4A4E-9350-241DD7302C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356438" y="1659757"/>
            <a:ext cx="822325" cy="714375"/>
          </a:xfrm>
          <a:prstGeom prst="rect">
            <a:avLst/>
          </a:prstGeom>
          <a:gradFill flip="none" rotWithShape="1">
            <a:gsLst>
              <a:gs pos="0">
                <a:srgbClr val="3F1E58"/>
              </a:gs>
              <a:gs pos="100000">
                <a:prstClr val="white"/>
              </a:gs>
            </a:gsLst>
            <a:lin ang="5400000" scaled="0"/>
            <a:tileRect/>
          </a:gradFill>
          <a:ln w="12700">
            <a:solidFill>
              <a:srgbClr val="B3B3B3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2471" name="Text Box 46">
            <a:extLst>
              <a:ext uri="{FF2B5EF4-FFF2-40B4-BE49-F238E27FC236}">
                <a16:creationId xmlns:a16="http://schemas.microsoft.com/office/drawing/2014/main" id="{13BFE13F-01C0-D64E-952E-341FD3977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639" y="1381945"/>
            <a:ext cx="10969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500">
                <a:latin typeface="Times New Roman" panose="02020603050405020304" pitchFamily="18" charset="0"/>
              </a:rPr>
              <a:t>Difference 2  </a:t>
            </a:r>
          </a:p>
        </p:txBody>
      </p:sp>
      <p:sp>
        <p:nvSpPr>
          <p:cNvPr id="62472" name="Text Box 46">
            <a:extLst>
              <a:ext uri="{FF2B5EF4-FFF2-40B4-BE49-F238E27FC236}">
                <a16:creationId xmlns:a16="http://schemas.microsoft.com/office/drawing/2014/main" id="{36F2DF23-7FF3-624F-9C7B-751C29E0B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5239" y="1381945"/>
            <a:ext cx="10969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500">
                <a:latin typeface="Times New Roman" panose="02020603050405020304" pitchFamily="18" charset="0"/>
              </a:rPr>
              <a:t>Difference 3  </a:t>
            </a:r>
          </a:p>
        </p:txBody>
      </p:sp>
      <p:sp>
        <p:nvSpPr>
          <p:cNvPr id="62473" name="Text Box 46">
            <a:extLst>
              <a:ext uri="{FF2B5EF4-FFF2-40B4-BE49-F238E27FC236}">
                <a16:creationId xmlns:a16="http://schemas.microsoft.com/office/drawing/2014/main" id="{AA69DE4B-E7F9-BF46-A580-5EEC085B7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639" y="1381945"/>
            <a:ext cx="10969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500">
                <a:latin typeface="Times New Roman" panose="02020603050405020304" pitchFamily="18" charset="0"/>
              </a:rPr>
              <a:t>Difference 4  </a:t>
            </a:r>
          </a:p>
        </p:txBody>
      </p:sp>
      <p:sp>
        <p:nvSpPr>
          <p:cNvPr id="62474" name="Text Box 46">
            <a:extLst>
              <a:ext uri="{FF2B5EF4-FFF2-40B4-BE49-F238E27FC236}">
                <a16:creationId xmlns:a16="http://schemas.microsoft.com/office/drawing/2014/main" id="{FB609881-7996-8841-9F21-389BCC8D2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8800" y="1151757"/>
            <a:ext cx="1096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112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kumimoji="1" lang="en-US" altLang="ja-JP" sz="1500" b="1">
                <a:latin typeface="Times New Roman" panose="02020603050405020304" pitchFamily="18" charset="0"/>
              </a:rPr>
              <a:t>Original Difference  </a:t>
            </a:r>
          </a:p>
        </p:txBody>
      </p:sp>
      <p:sp>
        <p:nvSpPr>
          <p:cNvPr id="62475" name="TextBox 78">
            <a:extLst>
              <a:ext uri="{FF2B5EF4-FFF2-40B4-BE49-F238E27FC236}">
                <a16:creationId xmlns:a16="http://schemas.microsoft.com/office/drawing/2014/main" id="{E77FDA68-981D-1145-B2C9-15F9403C9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5701" y="1701032"/>
            <a:ext cx="800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800"/>
              <a:t>…</a:t>
            </a:r>
          </a:p>
        </p:txBody>
      </p:sp>
      <p:cxnSp>
        <p:nvCxnSpPr>
          <p:cNvPr id="62501" name="Straight Arrow Connector 5">
            <a:extLst>
              <a:ext uri="{FF2B5EF4-FFF2-40B4-BE49-F238E27FC236}">
                <a16:creationId xmlns:a16="http://schemas.microsoft.com/office/drawing/2014/main" id="{204C44BC-C608-424A-937A-14DF2CB0D1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6763" y="173237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904EFE74-4444-5F4D-AE84-F8837247BA89}"/>
              </a:ext>
            </a:extLst>
          </p:cNvPr>
          <p:cNvGrpSpPr>
            <a:grpSpLocks/>
          </p:cNvGrpSpPr>
          <p:nvPr/>
        </p:nvGrpSpPr>
        <p:grpSpPr bwMode="auto">
          <a:xfrm>
            <a:off x="6250583" y="4507478"/>
            <a:ext cx="2834935" cy="1699480"/>
            <a:chOff x="5280454" y="4180717"/>
            <a:chExt cx="2834846" cy="1699383"/>
          </a:xfrm>
        </p:grpSpPr>
        <p:grpSp>
          <p:nvGrpSpPr>
            <p:cNvPr id="62483" name="Group 238">
              <a:extLst>
                <a:ext uri="{FF2B5EF4-FFF2-40B4-BE49-F238E27FC236}">
                  <a16:creationId xmlns:a16="http://schemas.microsoft.com/office/drawing/2014/main" id="{57CA4F69-629A-914B-A08A-D9F3DB31E8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80454" y="4180717"/>
              <a:ext cx="2482309" cy="1000883"/>
              <a:chOff x="5280454" y="4180717"/>
              <a:chExt cx="2482309" cy="1000883"/>
            </a:xfrm>
          </p:grpSpPr>
          <p:sp>
            <p:nvSpPr>
              <p:cNvPr id="62485" name="Rectangle 234">
                <a:extLst>
                  <a:ext uri="{FF2B5EF4-FFF2-40B4-BE49-F238E27FC236}">
                    <a16:creationId xmlns:a16="http://schemas.microsoft.com/office/drawing/2014/main" id="{9AAB4AB9-4CDE-F848-B2C5-6277E1AE8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3360" y="4180717"/>
                <a:ext cx="1239403" cy="2769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kumimoji="1" lang="en-US" altLang="ja-JP" sz="1200" dirty="0">
                    <a:cs typeface="Arial" panose="020B0604020202020204" pitchFamily="34" charset="0"/>
                  </a:rPr>
                  <a:t>Mask at p&lt;0.05</a:t>
                </a:r>
                <a:endParaRPr lang="en-US" altLang="en-US" sz="1200" dirty="0">
                  <a:cs typeface="Arial" panose="020B0604020202020204" pitchFamily="34" charset="0"/>
                </a:endParaRPr>
              </a:p>
            </p:txBody>
          </p:sp>
          <p:cxnSp>
            <p:nvCxnSpPr>
              <p:cNvPr id="62486" name="Straight Arrow Connector 237">
                <a:extLst>
                  <a:ext uri="{FF2B5EF4-FFF2-40B4-BE49-F238E27FC236}">
                    <a16:creationId xmlns:a16="http://schemas.microsoft.com/office/drawing/2014/main" id="{3FBF386F-E7D5-D146-BCB4-786B9B2A8B4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280454" y="5181600"/>
                <a:ext cx="698500" cy="0"/>
              </a:xfrm>
              <a:prstGeom prst="straightConnector1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62484" name="Picture 239">
              <a:extLst>
                <a:ext uri="{FF2B5EF4-FFF2-40B4-BE49-F238E27FC236}">
                  <a16:creationId xmlns:a16="http://schemas.microsoft.com/office/drawing/2014/main" id="{1FA2508F-E462-8940-89F4-DD378C6FE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4457700"/>
              <a:ext cx="1892300" cy="142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Rectangle 2">
            <a:extLst>
              <a:ext uri="{FF2B5EF4-FFF2-40B4-BE49-F238E27FC236}">
                <a16:creationId xmlns:a16="http://schemas.microsoft.com/office/drawing/2014/main" id="{2367B1E9-5CA7-E243-8AC3-DA852AFE4B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98919" y="238176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Max procedure (</a:t>
            </a:r>
            <a:r>
              <a:rPr lang="en-US" altLang="en-US" sz="4000" dirty="0" err="1">
                <a:solidFill>
                  <a:schemeClr val="tx1"/>
                </a:solidFill>
                <a:ea typeface="ＭＳ Ｐゴシック" panose="020B0600070205080204" pitchFamily="34" charset="-128"/>
              </a:rPr>
              <a:t>maxT</a:t>
            </a:r>
            <a:r>
              <a:rPr lang="en-US" altLang="en-US" sz="4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  <a:br>
              <a:rPr lang="en-US" altLang="en-US" sz="4000" dirty="0">
                <a:solidFill>
                  <a:schemeClr val="tx1"/>
                </a:solidFill>
                <a:ea typeface="ＭＳ Ｐゴシック" panose="020B0600070205080204" pitchFamily="34" charset="-128"/>
              </a:rPr>
            </a:br>
            <a:endParaRPr lang="en-US" altLang="en-US" sz="40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3419814-253D-ED4D-8156-4F24D6BDB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273001"/>
              </p:ext>
            </p:extLst>
          </p:nvPr>
        </p:nvGraphicFramePr>
        <p:xfrm>
          <a:off x="2413079" y="1645944"/>
          <a:ext cx="820826" cy="714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022">
                  <a:extLst>
                    <a:ext uri="{9D8B030D-6E8A-4147-A177-3AD203B41FA5}">
                      <a16:colId xmlns:a16="http://schemas.microsoft.com/office/drawing/2014/main" val="354383149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65035004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280875432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387430390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025692269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8774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01953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0872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372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484021"/>
                  </a:ext>
                </a:extLst>
              </a:tr>
            </a:tbl>
          </a:graphicData>
        </a:graphic>
      </p:graphicFrame>
      <p:graphicFrame>
        <p:nvGraphicFramePr>
          <p:cNvPr id="49" name="Table 2">
            <a:extLst>
              <a:ext uri="{FF2B5EF4-FFF2-40B4-BE49-F238E27FC236}">
                <a16:creationId xmlns:a16="http://schemas.microsoft.com/office/drawing/2014/main" id="{1ECFE722-A00B-F143-8499-1889B0119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501547"/>
              </p:ext>
            </p:extLst>
          </p:nvPr>
        </p:nvGraphicFramePr>
        <p:xfrm>
          <a:off x="3748711" y="1648576"/>
          <a:ext cx="820826" cy="714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022">
                  <a:extLst>
                    <a:ext uri="{9D8B030D-6E8A-4147-A177-3AD203B41FA5}">
                      <a16:colId xmlns:a16="http://schemas.microsoft.com/office/drawing/2014/main" val="354383149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65035004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280875432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387430390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025692269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8774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01953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0872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372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484021"/>
                  </a:ext>
                </a:extLst>
              </a:tr>
            </a:tbl>
          </a:graphicData>
        </a:graphic>
      </p:graphicFrame>
      <p:graphicFrame>
        <p:nvGraphicFramePr>
          <p:cNvPr id="50" name="Table 2">
            <a:extLst>
              <a:ext uri="{FF2B5EF4-FFF2-40B4-BE49-F238E27FC236}">
                <a16:creationId xmlns:a16="http://schemas.microsoft.com/office/drawing/2014/main" id="{FB10808E-B2ED-364F-98F2-C706924973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8874"/>
              </p:ext>
            </p:extLst>
          </p:nvPr>
        </p:nvGraphicFramePr>
        <p:xfrm>
          <a:off x="5121170" y="1652446"/>
          <a:ext cx="820826" cy="714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022">
                  <a:extLst>
                    <a:ext uri="{9D8B030D-6E8A-4147-A177-3AD203B41FA5}">
                      <a16:colId xmlns:a16="http://schemas.microsoft.com/office/drawing/2014/main" val="354383149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65035004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280875432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387430390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025692269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8774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01953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0872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372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484021"/>
                  </a:ext>
                </a:extLst>
              </a:tr>
            </a:tbl>
          </a:graphicData>
        </a:graphic>
      </p:graphicFrame>
      <p:graphicFrame>
        <p:nvGraphicFramePr>
          <p:cNvPr id="51" name="Table 2">
            <a:extLst>
              <a:ext uri="{FF2B5EF4-FFF2-40B4-BE49-F238E27FC236}">
                <a16:creationId xmlns:a16="http://schemas.microsoft.com/office/drawing/2014/main" id="{A009D4A1-A28D-A64D-9E85-A7A79503A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685923"/>
              </p:ext>
            </p:extLst>
          </p:nvPr>
        </p:nvGraphicFramePr>
        <p:xfrm>
          <a:off x="6440935" y="1648576"/>
          <a:ext cx="820826" cy="714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022">
                  <a:extLst>
                    <a:ext uri="{9D8B030D-6E8A-4147-A177-3AD203B41FA5}">
                      <a16:colId xmlns:a16="http://schemas.microsoft.com/office/drawing/2014/main" val="354383149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65035004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280875432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387430390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025692269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8774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01953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0872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372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484021"/>
                  </a:ext>
                </a:extLst>
              </a:tr>
            </a:tbl>
          </a:graphicData>
        </a:graphic>
      </p:graphicFrame>
      <p:graphicFrame>
        <p:nvGraphicFramePr>
          <p:cNvPr id="52" name="Table 2">
            <a:extLst>
              <a:ext uri="{FF2B5EF4-FFF2-40B4-BE49-F238E27FC236}">
                <a16:creationId xmlns:a16="http://schemas.microsoft.com/office/drawing/2014/main" id="{19A636A7-25F5-6D41-836C-FC6E78A7F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91754"/>
              </p:ext>
            </p:extLst>
          </p:nvPr>
        </p:nvGraphicFramePr>
        <p:xfrm>
          <a:off x="8362192" y="1659757"/>
          <a:ext cx="820826" cy="714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022">
                  <a:extLst>
                    <a:ext uri="{9D8B030D-6E8A-4147-A177-3AD203B41FA5}">
                      <a16:colId xmlns:a16="http://schemas.microsoft.com/office/drawing/2014/main" val="354383149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650350042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280875432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3874303906"/>
                    </a:ext>
                  </a:extLst>
                </a:gridCol>
                <a:gridCol w="164451">
                  <a:extLst>
                    <a:ext uri="{9D8B030D-6E8A-4147-A177-3AD203B41FA5}">
                      <a16:colId xmlns:a16="http://schemas.microsoft.com/office/drawing/2014/main" val="1025692269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8774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01953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20872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372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0484021"/>
                  </a:ext>
                </a:extLst>
              </a:tr>
            </a:tbl>
          </a:graphicData>
        </a:graphic>
      </p:graphicFrame>
      <p:cxnSp>
        <p:nvCxnSpPr>
          <p:cNvPr id="57" name="Straight Arrow Connector 5">
            <a:extLst>
              <a:ext uri="{FF2B5EF4-FFF2-40B4-BE49-F238E27FC236}">
                <a16:creationId xmlns:a16="http://schemas.microsoft.com/office/drawing/2014/main" id="{3A70ADBE-BFFF-4C41-B7D1-AAE11A8E08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44277" y="173237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">
            <a:extLst>
              <a:ext uri="{FF2B5EF4-FFF2-40B4-BE49-F238E27FC236}">
                <a16:creationId xmlns:a16="http://schemas.microsoft.com/office/drawing/2014/main" id="{DF286E36-4C80-E340-84A1-7F8465C33E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6677" y="173237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Arrow Connector 5">
            <a:extLst>
              <a:ext uri="{FF2B5EF4-FFF2-40B4-BE49-F238E27FC236}">
                <a16:creationId xmlns:a16="http://schemas.microsoft.com/office/drawing/2014/main" id="{3990B268-456C-584C-B7D9-6D4CC12AAD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634" y="173237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Arrow Connector 5">
            <a:extLst>
              <a:ext uri="{FF2B5EF4-FFF2-40B4-BE49-F238E27FC236}">
                <a16:creationId xmlns:a16="http://schemas.microsoft.com/office/drawing/2014/main" id="{8FB36860-F612-C748-9007-EE42E50640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31705" y="173237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Straight Arrow Connector 5">
            <a:extLst>
              <a:ext uri="{FF2B5EF4-FFF2-40B4-BE49-F238E27FC236}">
                <a16:creationId xmlns:a16="http://schemas.microsoft.com/office/drawing/2014/main" id="{9031521A-E095-6A47-9E40-BC1D8E00B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86838" y="1860859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Arrow Connector 5">
            <a:extLst>
              <a:ext uri="{FF2B5EF4-FFF2-40B4-BE49-F238E27FC236}">
                <a16:creationId xmlns:a16="http://schemas.microsoft.com/office/drawing/2014/main" id="{0417D8D9-9C31-8D4E-8363-CD30AAC688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54352" y="1860859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Arrow Connector 5">
            <a:extLst>
              <a:ext uri="{FF2B5EF4-FFF2-40B4-BE49-F238E27FC236}">
                <a16:creationId xmlns:a16="http://schemas.microsoft.com/office/drawing/2014/main" id="{BEC66C3A-179A-6742-B1C6-B0FC2D912A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06752" y="1860859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Arrow Connector 5">
            <a:extLst>
              <a:ext uri="{FF2B5EF4-FFF2-40B4-BE49-F238E27FC236}">
                <a16:creationId xmlns:a16="http://schemas.microsoft.com/office/drawing/2014/main" id="{D4D429C7-A7A2-014A-B144-3BCD411A98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6709" y="1860859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Arrow Connector 5">
            <a:extLst>
              <a:ext uri="{FF2B5EF4-FFF2-40B4-BE49-F238E27FC236}">
                <a16:creationId xmlns:a16="http://schemas.microsoft.com/office/drawing/2014/main" id="{34179778-804B-B649-8FBD-A475F5697CA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41780" y="1860859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Arrow Connector 5">
            <a:extLst>
              <a:ext uri="{FF2B5EF4-FFF2-40B4-BE49-F238E27FC236}">
                <a16:creationId xmlns:a16="http://schemas.microsoft.com/office/drawing/2014/main" id="{5386E89C-2204-1D42-80A1-BA2531B3DB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85099" y="199928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Arrow Connector 5">
            <a:extLst>
              <a:ext uri="{FF2B5EF4-FFF2-40B4-BE49-F238E27FC236}">
                <a16:creationId xmlns:a16="http://schemas.microsoft.com/office/drawing/2014/main" id="{BB5D2558-9139-5144-90D2-50E3483B53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52613" y="199928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Arrow Connector 5">
            <a:extLst>
              <a:ext uri="{FF2B5EF4-FFF2-40B4-BE49-F238E27FC236}">
                <a16:creationId xmlns:a16="http://schemas.microsoft.com/office/drawing/2014/main" id="{FEF62EA3-1B42-D545-A648-153F240CBD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05013" y="199928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Straight Arrow Connector 5">
            <a:extLst>
              <a:ext uri="{FF2B5EF4-FFF2-40B4-BE49-F238E27FC236}">
                <a16:creationId xmlns:a16="http://schemas.microsoft.com/office/drawing/2014/main" id="{C44443F5-2796-D147-A437-48A74D5747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4970" y="199928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Straight Arrow Connector 5">
            <a:extLst>
              <a:ext uri="{FF2B5EF4-FFF2-40B4-BE49-F238E27FC236}">
                <a16:creationId xmlns:a16="http://schemas.microsoft.com/office/drawing/2014/main" id="{AFF49F4A-8D0E-3F4A-B82B-1A232D583C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40041" y="1999285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" name="Straight Arrow Connector 5">
            <a:extLst>
              <a:ext uri="{FF2B5EF4-FFF2-40B4-BE49-F238E27FC236}">
                <a16:creationId xmlns:a16="http://schemas.microsoft.com/office/drawing/2014/main" id="{0EBBCE5F-493B-6B41-9F08-1E681CA224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85902" y="2137711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7" name="Straight Arrow Connector 5">
            <a:extLst>
              <a:ext uri="{FF2B5EF4-FFF2-40B4-BE49-F238E27FC236}">
                <a16:creationId xmlns:a16="http://schemas.microsoft.com/office/drawing/2014/main" id="{CEA580EB-0E1A-4441-8874-0AECC3ED12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53416" y="2137711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Arrow Connector 5">
            <a:extLst>
              <a:ext uri="{FF2B5EF4-FFF2-40B4-BE49-F238E27FC236}">
                <a16:creationId xmlns:a16="http://schemas.microsoft.com/office/drawing/2014/main" id="{5E058604-4BB0-F34A-9A5F-AB7894C960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05816" y="2137711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Straight Arrow Connector 5">
            <a:extLst>
              <a:ext uri="{FF2B5EF4-FFF2-40B4-BE49-F238E27FC236}">
                <a16:creationId xmlns:a16="http://schemas.microsoft.com/office/drawing/2014/main" id="{971C7F3D-F314-B248-A620-F66AB6FAA6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5773" y="2137711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Straight Arrow Connector 5">
            <a:extLst>
              <a:ext uri="{FF2B5EF4-FFF2-40B4-BE49-F238E27FC236}">
                <a16:creationId xmlns:a16="http://schemas.microsoft.com/office/drawing/2014/main" id="{DCC7DF18-A37B-9B41-A514-8D782B3F878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40844" y="2137711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Arrow Connector 5">
            <a:extLst>
              <a:ext uri="{FF2B5EF4-FFF2-40B4-BE49-F238E27FC236}">
                <a16:creationId xmlns:a16="http://schemas.microsoft.com/office/drawing/2014/main" id="{B823F38F-C8B1-6F40-9558-2EE1D0F9CD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5753" y="2246120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Arrow Connector 5">
            <a:extLst>
              <a:ext uri="{FF2B5EF4-FFF2-40B4-BE49-F238E27FC236}">
                <a16:creationId xmlns:a16="http://schemas.microsoft.com/office/drawing/2014/main" id="{0A1F9452-DF08-9D40-BEEB-FB38E399411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3267" y="2246120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Arrow Connector 5">
            <a:extLst>
              <a:ext uri="{FF2B5EF4-FFF2-40B4-BE49-F238E27FC236}">
                <a16:creationId xmlns:a16="http://schemas.microsoft.com/office/drawing/2014/main" id="{5342A2AD-02DA-F545-84F1-AF76CECAB5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5667" y="2246120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Arrow Connector 5">
            <a:extLst>
              <a:ext uri="{FF2B5EF4-FFF2-40B4-BE49-F238E27FC236}">
                <a16:creationId xmlns:a16="http://schemas.microsoft.com/office/drawing/2014/main" id="{E92032B0-DE4E-AD4E-B5F8-224B8DE30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5624" y="2246120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Arrow Connector 5">
            <a:extLst>
              <a:ext uri="{FF2B5EF4-FFF2-40B4-BE49-F238E27FC236}">
                <a16:creationId xmlns:a16="http://schemas.microsoft.com/office/drawing/2014/main" id="{EB84577D-6EFC-2643-9A42-64DCECC915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0695" y="2246120"/>
            <a:ext cx="740664" cy="104013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9476321-C357-1949-B6C9-0F906564422E}"/>
              </a:ext>
            </a:extLst>
          </p:cNvPr>
          <p:cNvSpPr txBox="1"/>
          <p:nvPr/>
        </p:nvSpPr>
        <p:spPr>
          <a:xfrm>
            <a:off x="3476098" y="3333083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EB21E80-FD90-F14B-A769-23FF8BF06B82}"/>
              </a:ext>
            </a:extLst>
          </p:cNvPr>
          <p:cNvGrpSpPr/>
          <p:nvPr/>
        </p:nvGrpSpPr>
        <p:grpSpPr>
          <a:xfrm>
            <a:off x="3492111" y="2477390"/>
            <a:ext cx="3225944" cy="4249611"/>
            <a:chOff x="1695968" y="2510048"/>
            <a:chExt cx="3225944" cy="424961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1939DCD-9700-8E4B-835F-980A2CFAE896}"/>
                </a:ext>
              </a:extLst>
            </p:cNvPr>
            <p:cNvGrpSpPr/>
            <p:nvPr/>
          </p:nvGrpSpPr>
          <p:grpSpPr>
            <a:xfrm>
              <a:off x="1695968" y="2510048"/>
              <a:ext cx="3225944" cy="4249611"/>
              <a:chOff x="1695968" y="2510048"/>
              <a:chExt cx="3225944" cy="4249611"/>
            </a:xfrm>
          </p:grpSpPr>
          <p:sp>
            <p:nvSpPr>
              <p:cNvPr id="62499" name="Freeform 20">
                <a:extLst>
                  <a:ext uri="{FF2B5EF4-FFF2-40B4-BE49-F238E27FC236}">
                    <a16:creationId xmlns:a16="http://schemas.microsoft.com/office/drawing/2014/main" id="{112E7DF0-9210-CB4F-A2CE-6CD263B4F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1405" y="4911844"/>
                <a:ext cx="2095500" cy="1530336"/>
              </a:xfrm>
              <a:custGeom>
                <a:avLst/>
                <a:gdLst>
                  <a:gd name="T0" fmla="*/ 0 w 10000"/>
                  <a:gd name="T1" fmla="*/ 2147483647 h 9979"/>
                  <a:gd name="T2" fmla="*/ 2147483647 w 10000"/>
                  <a:gd name="T3" fmla="*/ 2147483647 h 9979"/>
                  <a:gd name="T4" fmla="*/ 2147483647 w 10000"/>
                  <a:gd name="T5" fmla="*/ 2147483647 h 9979"/>
                  <a:gd name="T6" fmla="*/ 2147483647 w 10000"/>
                  <a:gd name="T7" fmla="*/ 2147483647 h 9979"/>
                  <a:gd name="T8" fmla="*/ 2147483647 w 10000"/>
                  <a:gd name="T9" fmla="*/ 2147483647 h 9979"/>
                  <a:gd name="T10" fmla="*/ 2147483647 w 10000"/>
                  <a:gd name="T11" fmla="*/ 2147483647 h 9979"/>
                  <a:gd name="T12" fmla="*/ 2147483647 w 10000"/>
                  <a:gd name="T13" fmla="*/ 2147483647 h 9979"/>
                  <a:gd name="T14" fmla="*/ 2147483647 w 10000"/>
                  <a:gd name="T15" fmla="*/ 2147483647 h 9979"/>
                  <a:gd name="T16" fmla="*/ 2147483647 w 10000"/>
                  <a:gd name="T17" fmla="*/ 2147483647 h 9979"/>
                  <a:gd name="T18" fmla="*/ 2147483647 w 10000"/>
                  <a:gd name="T19" fmla="*/ 2147483647 h 9979"/>
                  <a:gd name="T20" fmla="*/ 2147483647 w 10000"/>
                  <a:gd name="T21" fmla="*/ 2147483647 h 9979"/>
                  <a:gd name="T22" fmla="*/ 2147483647 w 10000"/>
                  <a:gd name="T23" fmla="*/ 2147483647 h 9979"/>
                  <a:gd name="T24" fmla="*/ 2147483647 w 10000"/>
                  <a:gd name="T25" fmla="*/ 2147483647 h 9979"/>
                  <a:gd name="T26" fmla="*/ 2147483647 w 10000"/>
                  <a:gd name="T27" fmla="*/ 2147483647 h 9979"/>
                  <a:gd name="T28" fmla="*/ 2147483647 w 10000"/>
                  <a:gd name="T29" fmla="*/ 2147483647 h 9979"/>
                  <a:gd name="T30" fmla="*/ 2147483647 w 10000"/>
                  <a:gd name="T31" fmla="*/ 2147483647 h 9979"/>
                  <a:gd name="T32" fmla="*/ 2147483647 w 10000"/>
                  <a:gd name="T33" fmla="*/ 2147483647 h 997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000" h="9979">
                    <a:moveTo>
                      <a:pt x="0" y="9979"/>
                    </a:moveTo>
                    <a:cubicBezTo>
                      <a:pt x="258" y="9825"/>
                      <a:pt x="738" y="9186"/>
                      <a:pt x="992" y="8881"/>
                    </a:cubicBezTo>
                    <a:cubicBezTo>
                      <a:pt x="1246" y="8576"/>
                      <a:pt x="1294" y="8180"/>
                      <a:pt x="1527" y="8148"/>
                    </a:cubicBezTo>
                    <a:cubicBezTo>
                      <a:pt x="1749" y="8160"/>
                      <a:pt x="1692" y="8707"/>
                      <a:pt x="1861" y="8707"/>
                    </a:cubicBezTo>
                    <a:cubicBezTo>
                      <a:pt x="2030" y="8707"/>
                      <a:pt x="2331" y="8471"/>
                      <a:pt x="2543" y="8148"/>
                    </a:cubicBezTo>
                    <a:cubicBezTo>
                      <a:pt x="2755" y="7829"/>
                      <a:pt x="2968" y="7370"/>
                      <a:pt x="3134" y="6781"/>
                    </a:cubicBezTo>
                    <a:cubicBezTo>
                      <a:pt x="3301" y="6189"/>
                      <a:pt x="3422" y="5117"/>
                      <a:pt x="3543" y="4607"/>
                    </a:cubicBezTo>
                    <a:cubicBezTo>
                      <a:pt x="3665" y="4101"/>
                      <a:pt x="3713" y="4189"/>
                      <a:pt x="3862" y="3737"/>
                    </a:cubicBezTo>
                    <a:cubicBezTo>
                      <a:pt x="4013" y="3282"/>
                      <a:pt x="4216" y="2010"/>
                      <a:pt x="4453" y="1874"/>
                    </a:cubicBezTo>
                    <a:cubicBezTo>
                      <a:pt x="4686" y="1741"/>
                      <a:pt x="5089" y="3240"/>
                      <a:pt x="5286" y="2930"/>
                    </a:cubicBezTo>
                    <a:cubicBezTo>
                      <a:pt x="5483" y="2619"/>
                      <a:pt x="5499" y="-183"/>
                      <a:pt x="5635" y="10"/>
                    </a:cubicBezTo>
                    <a:cubicBezTo>
                      <a:pt x="5771" y="203"/>
                      <a:pt x="5947" y="3539"/>
                      <a:pt x="6105" y="4090"/>
                    </a:cubicBezTo>
                    <a:cubicBezTo>
                      <a:pt x="6262" y="4635"/>
                      <a:pt x="6376" y="2882"/>
                      <a:pt x="6590" y="3303"/>
                    </a:cubicBezTo>
                    <a:cubicBezTo>
                      <a:pt x="6804" y="3724"/>
                      <a:pt x="7120" y="5576"/>
                      <a:pt x="7387" y="6616"/>
                    </a:cubicBezTo>
                    <a:cubicBezTo>
                      <a:pt x="7651" y="7651"/>
                      <a:pt x="7893" y="8512"/>
                      <a:pt x="8423" y="8561"/>
                    </a:cubicBezTo>
                    <a:cubicBezTo>
                      <a:pt x="8818" y="8595"/>
                      <a:pt x="8858" y="8840"/>
                      <a:pt x="9121" y="9061"/>
                    </a:cubicBezTo>
                    <a:cubicBezTo>
                      <a:pt x="9384" y="9282"/>
                      <a:pt x="9854" y="9832"/>
                      <a:pt x="10000" y="9970"/>
                    </a:cubicBezTo>
                  </a:path>
                </a:pathLst>
              </a:custGeom>
              <a:noFill/>
              <a:ln w="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00" name="Line 19">
                <a:extLst>
                  <a:ext uri="{FF2B5EF4-FFF2-40B4-BE49-F238E27FC236}">
                    <a16:creationId xmlns:a16="http://schemas.microsoft.com/office/drawing/2014/main" id="{2EF8C06F-6E1F-894E-888B-331BBFBF9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695968" y="6439560"/>
                <a:ext cx="2751137" cy="0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62502" name="Straight Arrow Connector 94">
                <a:extLst>
                  <a:ext uri="{FF2B5EF4-FFF2-40B4-BE49-F238E27FC236}">
                    <a16:creationId xmlns:a16="http://schemas.microsoft.com/office/drawing/2014/main" id="{B5402A60-DEC0-3C4B-9619-77D0F4AA696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41490" y="2510048"/>
                <a:ext cx="373115" cy="1587783"/>
              </a:xfrm>
              <a:prstGeom prst="straightConnector1">
                <a:avLst/>
              </a:prstGeom>
              <a:noFill/>
              <a:ln w="1016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2B1D1F88-56FA-5947-A7DD-B1C497947A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11963" y="6069118"/>
                <a:ext cx="495267" cy="690541"/>
                <a:chOff x="3505200" y="5152976"/>
                <a:chExt cx="495303" cy="690491"/>
              </a:xfrm>
            </p:grpSpPr>
            <p:sp>
              <p:nvSpPr>
                <p:cNvPr id="62494" name="Freeform 20">
                  <a:extLst>
                    <a:ext uri="{FF2B5EF4-FFF2-40B4-BE49-F238E27FC236}">
                      <a16:creationId xmlns:a16="http://schemas.microsoft.com/office/drawing/2014/main" id="{7B258643-7B4F-AA46-BBEE-34C7B21774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12776" y="5152976"/>
                  <a:ext cx="487727" cy="368876"/>
                </a:xfrm>
                <a:custGeom>
                  <a:avLst/>
                  <a:gdLst>
                    <a:gd name="T0" fmla="*/ 2147483647 w 10592"/>
                    <a:gd name="T1" fmla="*/ 2147483647 h 11867"/>
                    <a:gd name="T2" fmla="*/ 2147483647 w 10592"/>
                    <a:gd name="T3" fmla="*/ 0 h 11867"/>
                    <a:gd name="T4" fmla="*/ 2147483647 w 10592"/>
                    <a:gd name="T5" fmla="*/ 2147483647 h 11867"/>
                    <a:gd name="T6" fmla="*/ 2147483647 w 10592"/>
                    <a:gd name="T7" fmla="*/ 2147483647 h 11867"/>
                    <a:gd name="T8" fmla="*/ 2147483647 w 10592"/>
                    <a:gd name="T9" fmla="*/ 2147483647 h 118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592" h="11867">
                      <a:moveTo>
                        <a:pt x="79" y="11844"/>
                      </a:moveTo>
                      <a:cubicBezTo>
                        <a:pt x="-54" y="12424"/>
                        <a:pt x="15" y="2077"/>
                        <a:pt x="42" y="0"/>
                      </a:cubicBezTo>
                      <a:cubicBezTo>
                        <a:pt x="827" y="2111"/>
                        <a:pt x="1694" y="4484"/>
                        <a:pt x="3417" y="4893"/>
                      </a:cubicBezTo>
                      <a:cubicBezTo>
                        <a:pt x="5212" y="5061"/>
                        <a:pt x="5396" y="6267"/>
                        <a:pt x="6591" y="7356"/>
                      </a:cubicBezTo>
                      <a:cubicBezTo>
                        <a:pt x="7792" y="8444"/>
                        <a:pt x="9929" y="11161"/>
                        <a:pt x="10592" y="11839"/>
                      </a:cubicBezTo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92" name="TextBox 134">
                  <a:extLst>
                    <a:ext uri="{FF2B5EF4-FFF2-40B4-BE49-F238E27FC236}">
                      <a16:creationId xmlns:a16="http://schemas.microsoft.com/office/drawing/2014/main" id="{AEE8F20B-A00F-0D47-A5A2-6B18EE33EBD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05200" y="5535712"/>
                  <a:ext cx="444384" cy="3077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r>
                    <a:rPr lang="en-US" altLang="en-US" sz="1400" dirty="0"/>
                    <a:t>5%</a:t>
                  </a:r>
                </a:p>
              </p:txBody>
            </p:sp>
          </p:grpSp>
          <p:cxnSp>
            <p:nvCxnSpPr>
              <p:cNvPr id="92" name="Straight Arrow Connector 94">
                <a:extLst>
                  <a:ext uri="{FF2B5EF4-FFF2-40B4-BE49-F238E27FC236}">
                    <a16:creationId xmlns:a16="http://schemas.microsoft.com/office/drawing/2014/main" id="{83295FE3-F771-2945-9806-B3C6115F192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3583482" y="2574835"/>
                <a:ext cx="167435" cy="1197160"/>
              </a:xfrm>
              <a:prstGeom prst="straightConnector1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3" name="Straight Arrow Connector 94">
                <a:extLst>
                  <a:ext uri="{FF2B5EF4-FFF2-40B4-BE49-F238E27FC236}">
                    <a16:creationId xmlns:a16="http://schemas.microsoft.com/office/drawing/2014/main" id="{E73D4B3C-1E76-AB4E-A95B-3DBB766DC69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4107233" y="2621311"/>
                <a:ext cx="814679" cy="1445022"/>
              </a:xfrm>
              <a:prstGeom prst="straightConnector1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21BD2B2-B073-B24F-B9C1-BB12499BA6F0}"/>
                  </a:ext>
                </a:extLst>
              </p:cNvPr>
              <p:cNvSpPr txBox="1"/>
              <p:nvPr/>
            </p:nvSpPr>
            <p:spPr>
              <a:xfrm rot="4638518">
                <a:off x="2758719" y="2864957"/>
                <a:ext cx="5918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MAX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B15DE282-BB10-7E40-AD75-4FD4B2A3BC89}"/>
                  </a:ext>
                </a:extLst>
              </p:cNvPr>
              <p:cNvSpPr txBox="1"/>
              <p:nvPr/>
            </p:nvSpPr>
            <p:spPr>
              <a:xfrm rot="16735645">
                <a:off x="3204067" y="2745214"/>
                <a:ext cx="5918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MAX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F6F3FB6A-F44D-3C4C-A092-F67095834498}"/>
                  </a:ext>
                </a:extLst>
              </p:cNvPr>
              <p:cNvSpPr txBox="1"/>
              <p:nvPr/>
            </p:nvSpPr>
            <p:spPr>
              <a:xfrm rot="17890445">
                <a:off x="4151191" y="2867215"/>
                <a:ext cx="5918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MAX</a:t>
                </a:r>
              </a:p>
            </p:txBody>
          </p:sp>
        </p:grpSp>
        <p:cxnSp>
          <p:nvCxnSpPr>
            <p:cNvPr id="116" name="Straight Arrow Connector 94">
              <a:extLst>
                <a:ext uri="{FF2B5EF4-FFF2-40B4-BE49-F238E27FC236}">
                  <a16:creationId xmlns:a16="http://schemas.microsoft.com/office/drawing/2014/main" id="{D822FF50-1DB9-3A4F-9E23-FB0999D98E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29018" y="3781906"/>
              <a:ext cx="812250" cy="1278148"/>
            </a:xfrm>
            <a:prstGeom prst="straightConnector1">
              <a:avLst/>
            </a:prstGeom>
            <a:noFill/>
            <a:ln w="1016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94B4EF9F-85FE-D449-9376-EA57C9CA84F7}"/>
              </a:ext>
            </a:extLst>
          </p:cNvPr>
          <p:cNvSpPr/>
          <p:nvPr/>
        </p:nvSpPr>
        <p:spPr>
          <a:xfrm>
            <a:off x="9657552" y="6265336"/>
            <a:ext cx="2141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 err="1">
                <a:ea typeface="ＭＳ Ｐゴシック" panose="020B0600070205080204" pitchFamily="34" charset="-128"/>
              </a:rPr>
              <a:t>maxT</a:t>
            </a:r>
            <a:r>
              <a:rPr lang="en-US" altLang="en-US" sz="2400" dirty="0">
                <a:ea typeface="ＭＳ Ｐゴシック" panose="020B0600070205080204" pitchFamily="34" charset="-128"/>
              </a:rPr>
              <a:t> vs </a:t>
            </a:r>
            <a:r>
              <a:rPr lang="en-US" altLang="en-US" sz="2400" dirty="0" err="1">
                <a:ea typeface="ＭＳ Ｐゴシック" panose="020B0600070205080204" pitchFamily="34" charset="-128"/>
              </a:rPr>
              <a:t>minP</a:t>
            </a:r>
            <a:endParaRPr lang="en-US" sz="240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F79FD7A-DADC-9F41-808E-1ED0BBB7E5B1}"/>
              </a:ext>
            </a:extLst>
          </p:cNvPr>
          <p:cNvGrpSpPr/>
          <p:nvPr/>
        </p:nvGrpSpPr>
        <p:grpSpPr>
          <a:xfrm>
            <a:off x="4645774" y="1659757"/>
            <a:ext cx="4208645" cy="4757050"/>
            <a:chOff x="2849631" y="1692415"/>
            <a:chExt cx="4208645" cy="4757050"/>
          </a:xfrm>
        </p:grpSpPr>
        <p:cxnSp>
          <p:nvCxnSpPr>
            <p:cNvPr id="62489" name="Straight Arrow Connector 136">
              <a:extLst>
                <a:ext uri="{FF2B5EF4-FFF2-40B4-BE49-F238E27FC236}">
                  <a16:creationId xmlns:a16="http://schemas.microsoft.com/office/drawing/2014/main" id="{676D137A-9702-5A44-9971-CA31AE4E172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64832" y="1835033"/>
              <a:ext cx="3689623" cy="3994386"/>
            </a:xfrm>
            <a:prstGeom prst="straightConnector1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488" name="Rectangle 135">
              <a:extLst>
                <a:ext uri="{FF2B5EF4-FFF2-40B4-BE49-F238E27FC236}">
                  <a16:creationId xmlns:a16="http://schemas.microsoft.com/office/drawing/2014/main" id="{00A1FA41-30CC-6D44-8898-6631C0713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9224" y="1692415"/>
              <a:ext cx="158954" cy="14523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4" name="Rectangle 135">
              <a:extLst>
                <a:ext uri="{FF2B5EF4-FFF2-40B4-BE49-F238E27FC236}">
                  <a16:creationId xmlns:a16="http://schemas.microsoft.com/office/drawing/2014/main" id="{F4EFBDAC-778D-8047-A41F-E9873D38C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3932" y="1692415"/>
              <a:ext cx="158954" cy="1452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5" name="Rectangle 135">
              <a:extLst>
                <a:ext uri="{FF2B5EF4-FFF2-40B4-BE49-F238E27FC236}">
                  <a16:creationId xmlns:a16="http://schemas.microsoft.com/office/drawing/2014/main" id="{9E222B63-99C1-EC47-8BD0-A05D39F56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9322" y="1692415"/>
              <a:ext cx="158954" cy="14523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95" name="Line 35">
              <a:extLst>
                <a:ext uri="{FF2B5EF4-FFF2-40B4-BE49-F238E27FC236}">
                  <a16:creationId xmlns:a16="http://schemas.microsoft.com/office/drawing/2014/main" id="{EB925CF3-2C99-6941-85DD-C034B4CACE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849631" y="5945952"/>
              <a:ext cx="0" cy="5035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96" name="Straight Arrow Connector 136">
              <a:extLst>
                <a:ext uri="{FF2B5EF4-FFF2-40B4-BE49-F238E27FC236}">
                  <a16:creationId xmlns:a16="http://schemas.microsoft.com/office/drawing/2014/main" id="{CB65EFFE-F60C-F94F-80EE-59B59FCF6F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31553" y="1837652"/>
              <a:ext cx="2981856" cy="3972465"/>
            </a:xfrm>
            <a:prstGeom prst="straightConnector1">
              <a:avLst/>
            </a:prstGeom>
            <a:noFill/>
            <a:ln w="9525">
              <a:solidFill>
                <a:srgbClr val="C55A1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Straight Arrow Connector 136">
              <a:extLst>
                <a:ext uri="{FF2B5EF4-FFF2-40B4-BE49-F238E27FC236}">
                  <a16:creationId xmlns:a16="http://schemas.microsoft.com/office/drawing/2014/main" id="{F1FCB89D-4086-9E4D-87BD-940F089BAA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03440" y="1835033"/>
              <a:ext cx="2956951" cy="3983043"/>
            </a:xfrm>
            <a:prstGeom prst="straightConnector1">
              <a:avLst/>
            </a:prstGeom>
            <a:noFill/>
            <a:ln w="9525">
              <a:solidFill>
                <a:srgbClr val="BF900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487" name="Line 35">
              <a:extLst>
                <a:ext uri="{FF2B5EF4-FFF2-40B4-BE49-F238E27FC236}">
                  <a16:creationId xmlns:a16="http://schemas.microsoft.com/office/drawing/2014/main" id="{7DA4CAEF-76F2-9749-9B91-CF70B1482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772418" y="5938665"/>
              <a:ext cx="0" cy="503513"/>
            </a:xfrm>
            <a:prstGeom prst="line">
              <a:avLst/>
            </a:prstGeom>
            <a:noFill/>
            <a:ln w="25400">
              <a:solidFill>
                <a:srgbClr val="C55A1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Line 35">
              <a:extLst>
                <a:ext uri="{FF2B5EF4-FFF2-40B4-BE49-F238E27FC236}">
                  <a16:creationId xmlns:a16="http://schemas.microsoft.com/office/drawing/2014/main" id="{6A08B6D5-1222-644F-BA83-69D103A72A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969423" y="5934508"/>
              <a:ext cx="0" cy="503513"/>
            </a:xfrm>
            <a:prstGeom prst="line">
              <a:avLst/>
            </a:prstGeom>
            <a:noFill/>
            <a:ln w="25400">
              <a:solidFill>
                <a:srgbClr val="BF90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090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6">
            <a:extLst>
              <a:ext uri="{FF2B5EF4-FFF2-40B4-BE49-F238E27FC236}">
                <a16:creationId xmlns:a16="http://schemas.microsoft.com/office/drawing/2014/main" id="{2E00E215-63FE-4A48-B2CC-F9A9658808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2" t="10809" r="15289" b="29594"/>
          <a:stretch/>
        </p:blipFill>
        <p:spPr bwMode="auto">
          <a:xfrm>
            <a:off x="2740453" y="5321996"/>
            <a:ext cx="1630151" cy="119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Freeform 7">
            <a:extLst>
              <a:ext uri="{FF2B5EF4-FFF2-40B4-BE49-F238E27FC236}">
                <a16:creationId xmlns:a16="http://schemas.microsoft.com/office/drawing/2014/main" id="{523BF04D-DEDD-A046-8AB2-01B169BFC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677" y="6041173"/>
            <a:ext cx="255587" cy="465137"/>
          </a:xfrm>
          <a:custGeom>
            <a:avLst/>
            <a:gdLst>
              <a:gd name="T0" fmla="*/ 2147483647 w 403"/>
              <a:gd name="T1" fmla="*/ 2147483647 h 730"/>
              <a:gd name="T2" fmla="*/ 2147483647 w 403"/>
              <a:gd name="T3" fmla="*/ 2147483647 h 730"/>
              <a:gd name="T4" fmla="*/ 2147483647 w 403"/>
              <a:gd name="T5" fmla="*/ 2147483647 h 730"/>
              <a:gd name="T6" fmla="*/ 2147483647 w 403"/>
              <a:gd name="T7" fmla="*/ 2147483647 h 730"/>
              <a:gd name="T8" fmla="*/ 2147483647 w 403"/>
              <a:gd name="T9" fmla="*/ 2147483647 h 730"/>
              <a:gd name="T10" fmla="*/ 2147483647 w 403"/>
              <a:gd name="T11" fmla="*/ 2147483647 h 730"/>
              <a:gd name="T12" fmla="*/ 2147483647 w 403"/>
              <a:gd name="T13" fmla="*/ 2147483647 h 730"/>
              <a:gd name="T14" fmla="*/ 2147483647 w 403"/>
              <a:gd name="T15" fmla="*/ 2147483647 h 730"/>
              <a:gd name="T16" fmla="*/ 2147483647 w 403"/>
              <a:gd name="T17" fmla="*/ 2147483647 h 730"/>
              <a:gd name="T18" fmla="*/ 2147483647 w 403"/>
              <a:gd name="T19" fmla="*/ 2147483647 h 730"/>
              <a:gd name="T20" fmla="*/ 2147483647 w 403"/>
              <a:gd name="T21" fmla="*/ 2147483647 h 730"/>
              <a:gd name="T22" fmla="*/ 2147483647 w 403"/>
              <a:gd name="T23" fmla="*/ 2147483647 h 730"/>
              <a:gd name="T24" fmla="*/ 2147483647 w 403"/>
              <a:gd name="T25" fmla="*/ 2147483647 h 730"/>
              <a:gd name="T26" fmla="*/ 2147483647 w 403"/>
              <a:gd name="T27" fmla="*/ 2147483647 h 730"/>
              <a:gd name="T28" fmla="*/ 2147483647 w 403"/>
              <a:gd name="T29" fmla="*/ 2147483647 h 730"/>
              <a:gd name="T30" fmla="*/ 2147483647 w 403"/>
              <a:gd name="T31" fmla="*/ 2147483647 h 730"/>
              <a:gd name="T32" fmla="*/ 2147483647 w 403"/>
              <a:gd name="T33" fmla="*/ 2147483647 h 730"/>
              <a:gd name="T34" fmla="*/ 2147483647 w 403"/>
              <a:gd name="T35" fmla="*/ 2147483647 h 730"/>
              <a:gd name="T36" fmla="*/ 2147483647 w 403"/>
              <a:gd name="T37" fmla="*/ 2147483647 h 730"/>
              <a:gd name="T38" fmla="*/ 2147483647 w 403"/>
              <a:gd name="T39" fmla="*/ 2147483647 h 730"/>
              <a:gd name="T40" fmla="*/ 2147483647 w 403"/>
              <a:gd name="T41" fmla="*/ 2147483647 h 730"/>
              <a:gd name="T42" fmla="*/ 2147483647 w 403"/>
              <a:gd name="T43" fmla="*/ 2147483647 h 73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03"/>
              <a:gd name="T67" fmla="*/ 0 h 730"/>
              <a:gd name="T68" fmla="*/ 403 w 403"/>
              <a:gd name="T69" fmla="*/ 730 h 73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03" h="730">
                <a:moveTo>
                  <a:pt x="375" y="715"/>
                </a:moveTo>
                <a:cubicBezTo>
                  <a:pt x="403" y="700"/>
                  <a:pt x="330" y="635"/>
                  <a:pt x="322" y="595"/>
                </a:cubicBezTo>
                <a:cubicBezTo>
                  <a:pt x="315" y="555"/>
                  <a:pt x="330" y="507"/>
                  <a:pt x="330" y="467"/>
                </a:cubicBezTo>
                <a:cubicBezTo>
                  <a:pt x="330" y="428"/>
                  <a:pt x="327" y="382"/>
                  <a:pt x="322" y="355"/>
                </a:cubicBezTo>
                <a:cubicBezTo>
                  <a:pt x="317" y="327"/>
                  <a:pt x="302" y="313"/>
                  <a:pt x="292" y="295"/>
                </a:cubicBezTo>
                <a:cubicBezTo>
                  <a:pt x="283" y="278"/>
                  <a:pt x="270" y="257"/>
                  <a:pt x="255" y="250"/>
                </a:cubicBezTo>
                <a:cubicBezTo>
                  <a:pt x="240" y="243"/>
                  <a:pt x="212" y="255"/>
                  <a:pt x="195" y="250"/>
                </a:cubicBezTo>
                <a:cubicBezTo>
                  <a:pt x="177" y="245"/>
                  <a:pt x="150" y="232"/>
                  <a:pt x="142" y="220"/>
                </a:cubicBezTo>
                <a:cubicBezTo>
                  <a:pt x="135" y="207"/>
                  <a:pt x="142" y="188"/>
                  <a:pt x="142" y="167"/>
                </a:cubicBezTo>
                <a:cubicBezTo>
                  <a:pt x="142" y="147"/>
                  <a:pt x="147" y="120"/>
                  <a:pt x="142" y="100"/>
                </a:cubicBezTo>
                <a:cubicBezTo>
                  <a:pt x="137" y="80"/>
                  <a:pt x="127" y="57"/>
                  <a:pt x="112" y="40"/>
                </a:cubicBezTo>
                <a:cubicBezTo>
                  <a:pt x="97" y="22"/>
                  <a:pt x="69" y="0"/>
                  <a:pt x="52" y="3"/>
                </a:cubicBezTo>
                <a:cubicBezTo>
                  <a:pt x="34" y="5"/>
                  <a:pt x="15" y="27"/>
                  <a:pt x="7" y="47"/>
                </a:cubicBezTo>
                <a:cubicBezTo>
                  <a:pt x="0" y="68"/>
                  <a:pt x="4" y="95"/>
                  <a:pt x="7" y="123"/>
                </a:cubicBezTo>
                <a:cubicBezTo>
                  <a:pt x="9" y="150"/>
                  <a:pt x="15" y="185"/>
                  <a:pt x="22" y="213"/>
                </a:cubicBezTo>
                <a:cubicBezTo>
                  <a:pt x="30" y="240"/>
                  <a:pt x="55" y="260"/>
                  <a:pt x="60" y="287"/>
                </a:cubicBezTo>
                <a:cubicBezTo>
                  <a:pt x="64" y="315"/>
                  <a:pt x="60" y="345"/>
                  <a:pt x="60" y="377"/>
                </a:cubicBezTo>
                <a:cubicBezTo>
                  <a:pt x="60" y="410"/>
                  <a:pt x="50" y="453"/>
                  <a:pt x="60" y="483"/>
                </a:cubicBezTo>
                <a:cubicBezTo>
                  <a:pt x="69" y="513"/>
                  <a:pt x="117" y="540"/>
                  <a:pt x="127" y="565"/>
                </a:cubicBezTo>
                <a:cubicBezTo>
                  <a:pt x="137" y="590"/>
                  <a:pt x="122" y="613"/>
                  <a:pt x="127" y="633"/>
                </a:cubicBezTo>
                <a:cubicBezTo>
                  <a:pt x="133" y="652"/>
                  <a:pt x="124" y="682"/>
                  <a:pt x="165" y="693"/>
                </a:cubicBezTo>
                <a:cubicBezTo>
                  <a:pt x="205" y="703"/>
                  <a:pt x="347" y="730"/>
                  <a:pt x="375" y="715"/>
                </a:cubicBezTo>
                <a:close/>
              </a:path>
            </a:pathLst>
          </a:custGeom>
          <a:solidFill>
            <a:srgbClr val="0000FF"/>
          </a:solidFill>
          <a:ln w="127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0" name="Freeform 8">
            <a:extLst>
              <a:ext uri="{FF2B5EF4-FFF2-40B4-BE49-F238E27FC236}">
                <a16:creationId xmlns:a16="http://schemas.microsoft.com/office/drawing/2014/main" id="{1D8D1C54-D956-B947-8D56-C5E4BEB3A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677" y="6041173"/>
            <a:ext cx="255587" cy="465137"/>
          </a:xfrm>
          <a:custGeom>
            <a:avLst/>
            <a:gdLst>
              <a:gd name="T0" fmla="*/ 2147483647 w 403"/>
              <a:gd name="T1" fmla="*/ 2147483647 h 730"/>
              <a:gd name="T2" fmla="*/ 2147483647 w 403"/>
              <a:gd name="T3" fmla="*/ 2147483647 h 730"/>
              <a:gd name="T4" fmla="*/ 2147483647 w 403"/>
              <a:gd name="T5" fmla="*/ 2147483647 h 730"/>
              <a:gd name="T6" fmla="*/ 2147483647 w 403"/>
              <a:gd name="T7" fmla="*/ 2147483647 h 730"/>
              <a:gd name="T8" fmla="*/ 2147483647 w 403"/>
              <a:gd name="T9" fmla="*/ 2147483647 h 730"/>
              <a:gd name="T10" fmla="*/ 2147483647 w 403"/>
              <a:gd name="T11" fmla="*/ 2147483647 h 730"/>
              <a:gd name="T12" fmla="*/ 2147483647 w 403"/>
              <a:gd name="T13" fmla="*/ 2147483647 h 730"/>
              <a:gd name="T14" fmla="*/ 2147483647 w 403"/>
              <a:gd name="T15" fmla="*/ 2147483647 h 730"/>
              <a:gd name="T16" fmla="*/ 2147483647 w 403"/>
              <a:gd name="T17" fmla="*/ 2147483647 h 730"/>
              <a:gd name="T18" fmla="*/ 2147483647 w 403"/>
              <a:gd name="T19" fmla="*/ 2147483647 h 730"/>
              <a:gd name="T20" fmla="*/ 2147483647 w 403"/>
              <a:gd name="T21" fmla="*/ 2147483647 h 730"/>
              <a:gd name="T22" fmla="*/ 2147483647 w 403"/>
              <a:gd name="T23" fmla="*/ 2147483647 h 730"/>
              <a:gd name="T24" fmla="*/ 2147483647 w 403"/>
              <a:gd name="T25" fmla="*/ 2147483647 h 730"/>
              <a:gd name="T26" fmla="*/ 2147483647 w 403"/>
              <a:gd name="T27" fmla="*/ 2147483647 h 730"/>
              <a:gd name="T28" fmla="*/ 2147483647 w 403"/>
              <a:gd name="T29" fmla="*/ 2147483647 h 730"/>
              <a:gd name="T30" fmla="*/ 2147483647 w 403"/>
              <a:gd name="T31" fmla="*/ 2147483647 h 730"/>
              <a:gd name="T32" fmla="*/ 2147483647 w 403"/>
              <a:gd name="T33" fmla="*/ 2147483647 h 730"/>
              <a:gd name="T34" fmla="*/ 2147483647 w 403"/>
              <a:gd name="T35" fmla="*/ 2147483647 h 730"/>
              <a:gd name="T36" fmla="*/ 2147483647 w 403"/>
              <a:gd name="T37" fmla="*/ 2147483647 h 730"/>
              <a:gd name="T38" fmla="*/ 2147483647 w 403"/>
              <a:gd name="T39" fmla="*/ 2147483647 h 730"/>
              <a:gd name="T40" fmla="*/ 2147483647 w 403"/>
              <a:gd name="T41" fmla="*/ 2147483647 h 730"/>
              <a:gd name="T42" fmla="*/ 2147483647 w 403"/>
              <a:gd name="T43" fmla="*/ 2147483647 h 73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03"/>
              <a:gd name="T67" fmla="*/ 0 h 730"/>
              <a:gd name="T68" fmla="*/ 403 w 403"/>
              <a:gd name="T69" fmla="*/ 730 h 73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03" h="730">
                <a:moveTo>
                  <a:pt x="375" y="715"/>
                </a:moveTo>
                <a:cubicBezTo>
                  <a:pt x="403" y="700"/>
                  <a:pt x="330" y="635"/>
                  <a:pt x="322" y="595"/>
                </a:cubicBezTo>
                <a:cubicBezTo>
                  <a:pt x="315" y="555"/>
                  <a:pt x="330" y="507"/>
                  <a:pt x="330" y="467"/>
                </a:cubicBezTo>
                <a:cubicBezTo>
                  <a:pt x="330" y="428"/>
                  <a:pt x="327" y="382"/>
                  <a:pt x="322" y="355"/>
                </a:cubicBezTo>
                <a:cubicBezTo>
                  <a:pt x="317" y="327"/>
                  <a:pt x="302" y="313"/>
                  <a:pt x="292" y="295"/>
                </a:cubicBezTo>
                <a:cubicBezTo>
                  <a:pt x="283" y="278"/>
                  <a:pt x="270" y="257"/>
                  <a:pt x="255" y="250"/>
                </a:cubicBezTo>
                <a:cubicBezTo>
                  <a:pt x="240" y="243"/>
                  <a:pt x="212" y="255"/>
                  <a:pt x="195" y="250"/>
                </a:cubicBezTo>
                <a:cubicBezTo>
                  <a:pt x="177" y="245"/>
                  <a:pt x="150" y="232"/>
                  <a:pt x="142" y="220"/>
                </a:cubicBezTo>
                <a:cubicBezTo>
                  <a:pt x="135" y="207"/>
                  <a:pt x="142" y="188"/>
                  <a:pt x="142" y="167"/>
                </a:cubicBezTo>
                <a:cubicBezTo>
                  <a:pt x="142" y="147"/>
                  <a:pt x="147" y="120"/>
                  <a:pt x="142" y="100"/>
                </a:cubicBezTo>
                <a:cubicBezTo>
                  <a:pt x="137" y="80"/>
                  <a:pt x="127" y="57"/>
                  <a:pt x="112" y="40"/>
                </a:cubicBezTo>
                <a:cubicBezTo>
                  <a:pt x="97" y="22"/>
                  <a:pt x="69" y="0"/>
                  <a:pt x="52" y="3"/>
                </a:cubicBezTo>
                <a:cubicBezTo>
                  <a:pt x="34" y="5"/>
                  <a:pt x="15" y="27"/>
                  <a:pt x="7" y="47"/>
                </a:cubicBezTo>
                <a:cubicBezTo>
                  <a:pt x="0" y="68"/>
                  <a:pt x="4" y="95"/>
                  <a:pt x="7" y="123"/>
                </a:cubicBezTo>
                <a:cubicBezTo>
                  <a:pt x="9" y="150"/>
                  <a:pt x="15" y="185"/>
                  <a:pt x="22" y="213"/>
                </a:cubicBezTo>
                <a:cubicBezTo>
                  <a:pt x="30" y="240"/>
                  <a:pt x="55" y="260"/>
                  <a:pt x="60" y="287"/>
                </a:cubicBezTo>
                <a:cubicBezTo>
                  <a:pt x="64" y="315"/>
                  <a:pt x="60" y="345"/>
                  <a:pt x="60" y="377"/>
                </a:cubicBezTo>
                <a:cubicBezTo>
                  <a:pt x="60" y="410"/>
                  <a:pt x="50" y="453"/>
                  <a:pt x="60" y="483"/>
                </a:cubicBezTo>
                <a:cubicBezTo>
                  <a:pt x="69" y="513"/>
                  <a:pt x="117" y="540"/>
                  <a:pt x="127" y="565"/>
                </a:cubicBezTo>
                <a:cubicBezTo>
                  <a:pt x="137" y="590"/>
                  <a:pt x="122" y="613"/>
                  <a:pt x="127" y="633"/>
                </a:cubicBezTo>
                <a:cubicBezTo>
                  <a:pt x="133" y="652"/>
                  <a:pt x="124" y="682"/>
                  <a:pt x="165" y="693"/>
                </a:cubicBezTo>
                <a:cubicBezTo>
                  <a:pt x="205" y="703"/>
                  <a:pt x="347" y="730"/>
                  <a:pt x="375" y="715"/>
                </a:cubicBez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0661" name="Picture 9">
            <a:extLst>
              <a:ext uri="{FF2B5EF4-FFF2-40B4-BE49-F238E27FC236}">
                <a16:creationId xmlns:a16="http://schemas.microsoft.com/office/drawing/2014/main" id="{54DDDECF-26F4-2A4B-9956-352BB325F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1" t="10729" r="14702" b="29626"/>
          <a:stretch/>
        </p:blipFill>
        <p:spPr bwMode="auto">
          <a:xfrm>
            <a:off x="5422940" y="5321996"/>
            <a:ext cx="1619642" cy="119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10">
            <a:extLst>
              <a:ext uri="{FF2B5EF4-FFF2-40B4-BE49-F238E27FC236}">
                <a16:creationId xmlns:a16="http://schemas.microsoft.com/office/drawing/2014/main" id="{3A3CD31E-DB89-8F46-9B8A-98EBE9CDC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016" y="5998310"/>
            <a:ext cx="274637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Freeform 11">
            <a:extLst>
              <a:ext uri="{FF2B5EF4-FFF2-40B4-BE49-F238E27FC236}">
                <a16:creationId xmlns:a16="http://schemas.microsoft.com/office/drawing/2014/main" id="{A8AAE7C2-2625-C34B-AEDC-E61974FB8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2277" y="6091973"/>
            <a:ext cx="133350" cy="371475"/>
          </a:xfrm>
          <a:custGeom>
            <a:avLst/>
            <a:gdLst>
              <a:gd name="T0" fmla="*/ 2147483647 w 210"/>
              <a:gd name="T1" fmla="*/ 2147483647 h 583"/>
              <a:gd name="T2" fmla="*/ 2147483647 w 210"/>
              <a:gd name="T3" fmla="*/ 2147483647 h 583"/>
              <a:gd name="T4" fmla="*/ 2147483647 w 210"/>
              <a:gd name="T5" fmla="*/ 2147483647 h 583"/>
              <a:gd name="T6" fmla="*/ 2147483647 w 210"/>
              <a:gd name="T7" fmla="*/ 2147483647 h 583"/>
              <a:gd name="T8" fmla="*/ 2147483647 w 210"/>
              <a:gd name="T9" fmla="*/ 2147483647 h 583"/>
              <a:gd name="T10" fmla="*/ 2147483647 w 210"/>
              <a:gd name="T11" fmla="*/ 2147483647 h 583"/>
              <a:gd name="T12" fmla="*/ 2147483647 w 210"/>
              <a:gd name="T13" fmla="*/ 2147483647 h 583"/>
              <a:gd name="T14" fmla="*/ 2147483647 w 210"/>
              <a:gd name="T15" fmla="*/ 2147483647 h 583"/>
              <a:gd name="T16" fmla="*/ 2147483647 w 210"/>
              <a:gd name="T17" fmla="*/ 2147483647 h 583"/>
              <a:gd name="T18" fmla="*/ 2147483647 w 210"/>
              <a:gd name="T19" fmla="*/ 2147483647 h 583"/>
              <a:gd name="T20" fmla="*/ 2147483647 w 210"/>
              <a:gd name="T21" fmla="*/ 2147483647 h 5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"/>
              <a:gd name="T34" fmla="*/ 0 h 583"/>
              <a:gd name="T35" fmla="*/ 210 w 210"/>
              <a:gd name="T36" fmla="*/ 583 h 5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" h="583">
                <a:moveTo>
                  <a:pt x="79" y="530"/>
                </a:moveTo>
                <a:cubicBezTo>
                  <a:pt x="55" y="497"/>
                  <a:pt x="25" y="424"/>
                  <a:pt x="12" y="373"/>
                </a:cubicBezTo>
                <a:cubicBezTo>
                  <a:pt x="0" y="320"/>
                  <a:pt x="2" y="247"/>
                  <a:pt x="12" y="207"/>
                </a:cubicBezTo>
                <a:cubicBezTo>
                  <a:pt x="21" y="167"/>
                  <a:pt x="55" y="163"/>
                  <a:pt x="72" y="133"/>
                </a:cubicBezTo>
                <a:cubicBezTo>
                  <a:pt x="90" y="103"/>
                  <a:pt x="104" y="34"/>
                  <a:pt x="124" y="20"/>
                </a:cubicBezTo>
                <a:cubicBezTo>
                  <a:pt x="145" y="4"/>
                  <a:pt x="189" y="0"/>
                  <a:pt x="199" y="34"/>
                </a:cubicBezTo>
                <a:cubicBezTo>
                  <a:pt x="210" y="69"/>
                  <a:pt x="194" y="184"/>
                  <a:pt x="184" y="237"/>
                </a:cubicBezTo>
                <a:cubicBezTo>
                  <a:pt x="175" y="290"/>
                  <a:pt x="150" y="309"/>
                  <a:pt x="147" y="350"/>
                </a:cubicBezTo>
                <a:cubicBezTo>
                  <a:pt x="145" y="390"/>
                  <a:pt x="159" y="442"/>
                  <a:pt x="162" y="477"/>
                </a:cubicBezTo>
                <a:cubicBezTo>
                  <a:pt x="164" y="512"/>
                  <a:pt x="180" y="553"/>
                  <a:pt x="169" y="567"/>
                </a:cubicBezTo>
                <a:cubicBezTo>
                  <a:pt x="159" y="583"/>
                  <a:pt x="104" y="562"/>
                  <a:pt x="79" y="530"/>
                </a:cubicBezTo>
                <a:close/>
              </a:path>
            </a:pathLst>
          </a:custGeom>
          <a:solidFill>
            <a:srgbClr val="0000FF"/>
          </a:solidFill>
          <a:ln w="127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4" name="Freeform 12">
            <a:extLst>
              <a:ext uri="{FF2B5EF4-FFF2-40B4-BE49-F238E27FC236}">
                <a16:creationId xmlns:a16="http://schemas.microsoft.com/office/drawing/2014/main" id="{95B4B85C-AF2F-D243-A315-59468ED3B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2277" y="6091973"/>
            <a:ext cx="133350" cy="371475"/>
          </a:xfrm>
          <a:custGeom>
            <a:avLst/>
            <a:gdLst>
              <a:gd name="T0" fmla="*/ 2147483647 w 210"/>
              <a:gd name="T1" fmla="*/ 2147483647 h 583"/>
              <a:gd name="T2" fmla="*/ 2147483647 w 210"/>
              <a:gd name="T3" fmla="*/ 2147483647 h 583"/>
              <a:gd name="T4" fmla="*/ 2147483647 w 210"/>
              <a:gd name="T5" fmla="*/ 2147483647 h 583"/>
              <a:gd name="T6" fmla="*/ 2147483647 w 210"/>
              <a:gd name="T7" fmla="*/ 2147483647 h 583"/>
              <a:gd name="T8" fmla="*/ 2147483647 w 210"/>
              <a:gd name="T9" fmla="*/ 2147483647 h 583"/>
              <a:gd name="T10" fmla="*/ 2147483647 w 210"/>
              <a:gd name="T11" fmla="*/ 2147483647 h 583"/>
              <a:gd name="T12" fmla="*/ 2147483647 w 210"/>
              <a:gd name="T13" fmla="*/ 2147483647 h 583"/>
              <a:gd name="T14" fmla="*/ 2147483647 w 210"/>
              <a:gd name="T15" fmla="*/ 2147483647 h 583"/>
              <a:gd name="T16" fmla="*/ 2147483647 w 210"/>
              <a:gd name="T17" fmla="*/ 2147483647 h 583"/>
              <a:gd name="T18" fmla="*/ 2147483647 w 210"/>
              <a:gd name="T19" fmla="*/ 2147483647 h 583"/>
              <a:gd name="T20" fmla="*/ 2147483647 w 210"/>
              <a:gd name="T21" fmla="*/ 2147483647 h 5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"/>
              <a:gd name="T34" fmla="*/ 0 h 583"/>
              <a:gd name="T35" fmla="*/ 210 w 210"/>
              <a:gd name="T36" fmla="*/ 583 h 5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" h="583">
                <a:moveTo>
                  <a:pt x="79" y="530"/>
                </a:moveTo>
                <a:cubicBezTo>
                  <a:pt x="55" y="497"/>
                  <a:pt x="25" y="424"/>
                  <a:pt x="12" y="373"/>
                </a:cubicBezTo>
                <a:cubicBezTo>
                  <a:pt x="0" y="320"/>
                  <a:pt x="2" y="247"/>
                  <a:pt x="12" y="207"/>
                </a:cubicBezTo>
                <a:cubicBezTo>
                  <a:pt x="21" y="167"/>
                  <a:pt x="55" y="163"/>
                  <a:pt x="72" y="133"/>
                </a:cubicBezTo>
                <a:cubicBezTo>
                  <a:pt x="90" y="103"/>
                  <a:pt x="104" y="34"/>
                  <a:pt x="124" y="20"/>
                </a:cubicBezTo>
                <a:cubicBezTo>
                  <a:pt x="145" y="4"/>
                  <a:pt x="189" y="0"/>
                  <a:pt x="199" y="34"/>
                </a:cubicBezTo>
                <a:cubicBezTo>
                  <a:pt x="210" y="69"/>
                  <a:pt x="194" y="184"/>
                  <a:pt x="184" y="237"/>
                </a:cubicBezTo>
                <a:cubicBezTo>
                  <a:pt x="175" y="290"/>
                  <a:pt x="150" y="309"/>
                  <a:pt x="147" y="350"/>
                </a:cubicBezTo>
                <a:cubicBezTo>
                  <a:pt x="145" y="390"/>
                  <a:pt x="159" y="442"/>
                  <a:pt x="162" y="477"/>
                </a:cubicBezTo>
                <a:cubicBezTo>
                  <a:pt x="164" y="512"/>
                  <a:pt x="180" y="553"/>
                  <a:pt x="169" y="567"/>
                </a:cubicBezTo>
                <a:cubicBezTo>
                  <a:pt x="159" y="583"/>
                  <a:pt x="104" y="562"/>
                  <a:pt x="79" y="530"/>
                </a:cubicBez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0665" name="Picture 13">
            <a:extLst>
              <a:ext uri="{FF2B5EF4-FFF2-40B4-BE49-F238E27FC236}">
                <a16:creationId xmlns:a16="http://schemas.microsoft.com/office/drawing/2014/main" id="{6C473BC7-7767-614E-96B6-99B11E90E7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 t="10729" r="15289" b="29626"/>
          <a:stretch/>
        </p:blipFill>
        <p:spPr bwMode="auto">
          <a:xfrm>
            <a:off x="8039807" y="5321994"/>
            <a:ext cx="1619643" cy="119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14">
            <a:extLst>
              <a:ext uri="{FF2B5EF4-FFF2-40B4-BE49-F238E27FC236}">
                <a16:creationId xmlns:a16="http://schemas.microsoft.com/office/drawing/2014/main" id="{7975B4E1-9BC5-0F4C-B5CA-4DBB39BEC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866" y="6007834"/>
            <a:ext cx="244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7" name="Freeform 15">
            <a:extLst>
              <a:ext uri="{FF2B5EF4-FFF2-40B4-BE49-F238E27FC236}">
                <a16:creationId xmlns:a16="http://schemas.microsoft.com/office/drawing/2014/main" id="{4A3F55BF-8778-F64B-B393-5FC57AB1B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4191" y="6088797"/>
            <a:ext cx="115887" cy="342900"/>
          </a:xfrm>
          <a:custGeom>
            <a:avLst/>
            <a:gdLst>
              <a:gd name="T0" fmla="*/ 2147483647 w 182"/>
              <a:gd name="T1" fmla="*/ 2147483647 h 540"/>
              <a:gd name="T2" fmla="*/ 2147483647 w 182"/>
              <a:gd name="T3" fmla="*/ 2147483647 h 540"/>
              <a:gd name="T4" fmla="*/ 2147483647 w 182"/>
              <a:gd name="T5" fmla="*/ 2147483647 h 540"/>
              <a:gd name="T6" fmla="*/ 2147483647 w 182"/>
              <a:gd name="T7" fmla="*/ 2147483647 h 540"/>
              <a:gd name="T8" fmla="*/ 2147483647 w 182"/>
              <a:gd name="T9" fmla="*/ 2147483647 h 540"/>
              <a:gd name="T10" fmla="*/ 2147483647 w 182"/>
              <a:gd name="T11" fmla="*/ 2147483647 h 540"/>
              <a:gd name="T12" fmla="*/ 2147483647 w 182"/>
              <a:gd name="T13" fmla="*/ 2147483647 h 540"/>
              <a:gd name="T14" fmla="*/ 2147483647 w 182"/>
              <a:gd name="T15" fmla="*/ 2147483647 h 540"/>
              <a:gd name="T16" fmla="*/ 2147483647 w 182"/>
              <a:gd name="T17" fmla="*/ 2147483647 h 540"/>
              <a:gd name="T18" fmla="*/ 2147483647 w 182"/>
              <a:gd name="T19" fmla="*/ 2147483647 h 540"/>
              <a:gd name="T20" fmla="*/ 2147483647 w 182"/>
              <a:gd name="T21" fmla="*/ 2147483647 h 540"/>
              <a:gd name="T22" fmla="*/ 2147483647 w 182"/>
              <a:gd name="T23" fmla="*/ 2147483647 h 540"/>
              <a:gd name="T24" fmla="*/ 2147483647 w 182"/>
              <a:gd name="T25" fmla="*/ 2147483647 h 5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2"/>
              <a:gd name="T40" fmla="*/ 0 h 540"/>
              <a:gd name="T41" fmla="*/ 182 w 182"/>
              <a:gd name="T42" fmla="*/ 540 h 5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2" h="540">
                <a:moveTo>
                  <a:pt x="17" y="484"/>
                </a:moveTo>
                <a:cubicBezTo>
                  <a:pt x="13" y="457"/>
                  <a:pt x="0" y="399"/>
                  <a:pt x="10" y="364"/>
                </a:cubicBezTo>
                <a:cubicBezTo>
                  <a:pt x="20" y="330"/>
                  <a:pt x="68" y="304"/>
                  <a:pt x="77" y="267"/>
                </a:cubicBezTo>
                <a:cubicBezTo>
                  <a:pt x="87" y="230"/>
                  <a:pt x="70" y="180"/>
                  <a:pt x="70" y="140"/>
                </a:cubicBezTo>
                <a:cubicBezTo>
                  <a:pt x="70" y="99"/>
                  <a:pt x="60" y="39"/>
                  <a:pt x="70" y="20"/>
                </a:cubicBezTo>
                <a:cubicBezTo>
                  <a:pt x="80" y="0"/>
                  <a:pt x="112" y="2"/>
                  <a:pt x="130" y="12"/>
                </a:cubicBezTo>
                <a:cubicBezTo>
                  <a:pt x="147" y="22"/>
                  <a:pt x="167" y="55"/>
                  <a:pt x="175" y="87"/>
                </a:cubicBezTo>
                <a:cubicBezTo>
                  <a:pt x="182" y="120"/>
                  <a:pt x="177" y="172"/>
                  <a:pt x="175" y="214"/>
                </a:cubicBezTo>
                <a:cubicBezTo>
                  <a:pt x="172" y="256"/>
                  <a:pt x="154" y="302"/>
                  <a:pt x="152" y="342"/>
                </a:cubicBezTo>
                <a:cubicBezTo>
                  <a:pt x="150" y="382"/>
                  <a:pt x="163" y="432"/>
                  <a:pt x="160" y="462"/>
                </a:cubicBezTo>
                <a:cubicBezTo>
                  <a:pt x="158" y="492"/>
                  <a:pt x="150" y="519"/>
                  <a:pt x="130" y="530"/>
                </a:cubicBezTo>
                <a:cubicBezTo>
                  <a:pt x="110" y="540"/>
                  <a:pt x="62" y="540"/>
                  <a:pt x="40" y="530"/>
                </a:cubicBezTo>
                <a:cubicBezTo>
                  <a:pt x="17" y="519"/>
                  <a:pt x="22" y="512"/>
                  <a:pt x="17" y="484"/>
                </a:cubicBezTo>
                <a:close/>
              </a:path>
            </a:pathLst>
          </a:custGeom>
          <a:solidFill>
            <a:srgbClr val="0000FF"/>
          </a:solidFill>
          <a:ln w="127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8" name="Freeform 16">
            <a:extLst>
              <a:ext uri="{FF2B5EF4-FFF2-40B4-BE49-F238E27FC236}">
                <a16:creationId xmlns:a16="http://schemas.microsoft.com/office/drawing/2014/main" id="{4B5833B5-554B-9E43-85BF-FBC3A37A0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4191" y="6088797"/>
            <a:ext cx="115887" cy="342900"/>
          </a:xfrm>
          <a:custGeom>
            <a:avLst/>
            <a:gdLst>
              <a:gd name="T0" fmla="*/ 2147483647 w 182"/>
              <a:gd name="T1" fmla="*/ 2147483647 h 540"/>
              <a:gd name="T2" fmla="*/ 2147483647 w 182"/>
              <a:gd name="T3" fmla="*/ 2147483647 h 540"/>
              <a:gd name="T4" fmla="*/ 2147483647 w 182"/>
              <a:gd name="T5" fmla="*/ 2147483647 h 540"/>
              <a:gd name="T6" fmla="*/ 2147483647 w 182"/>
              <a:gd name="T7" fmla="*/ 2147483647 h 540"/>
              <a:gd name="T8" fmla="*/ 2147483647 w 182"/>
              <a:gd name="T9" fmla="*/ 2147483647 h 540"/>
              <a:gd name="T10" fmla="*/ 2147483647 w 182"/>
              <a:gd name="T11" fmla="*/ 2147483647 h 540"/>
              <a:gd name="T12" fmla="*/ 2147483647 w 182"/>
              <a:gd name="T13" fmla="*/ 2147483647 h 540"/>
              <a:gd name="T14" fmla="*/ 2147483647 w 182"/>
              <a:gd name="T15" fmla="*/ 2147483647 h 540"/>
              <a:gd name="T16" fmla="*/ 2147483647 w 182"/>
              <a:gd name="T17" fmla="*/ 2147483647 h 540"/>
              <a:gd name="T18" fmla="*/ 2147483647 w 182"/>
              <a:gd name="T19" fmla="*/ 2147483647 h 540"/>
              <a:gd name="T20" fmla="*/ 2147483647 w 182"/>
              <a:gd name="T21" fmla="*/ 2147483647 h 540"/>
              <a:gd name="T22" fmla="*/ 2147483647 w 182"/>
              <a:gd name="T23" fmla="*/ 2147483647 h 540"/>
              <a:gd name="T24" fmla="*/ 2147483647 w 182"/>
              <a:gd name="T25" fmla="*/ 2147483647 h 5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2"/>
              <a:gd name="T40" fmla="*/ 0 h 540"/>
              <a:gd name="T41" fmla="*/ 182 w 182"/>
              <a:gd name="T42" fmla="*/ 540 h 5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2" h="540">
                <a:moveTo>
                  <a:pt x="17" y="484"/>
                </a:moveTo>
                <a:cubicBezTo>
                  <a:pt x="13" y="457"/>
                  <a:pt x="0" y="399"/>
                  <a:pt x="10" y="364"/>
                </a:cubicBezTo>
                <a:cubicBezTo>
                  <a:pt x="20" y="330"/>
                  <a:pt x="68" y="304"/>
                  <a:pt x="77" y="267"/>
                </a:cubicBezTo>
                <a:cubicBezTo>
                  <a:pt x="87" y="230"/>
                  <a:pt x="70" y="180"/>
                  <a:pt x="70" y="140"/>
                </a:cubicBezTo>
                <a:cubicBezTo>
                  <a:pt x="70" y="99"/>
                  <a:pt x="60" y="39"/>
                  <a:pt x="70" y="20"/>
                </a:cubicBezTo>
                <a:cubicBezTo>
                  <a:pt x="80" y="0"/>
                  <a:pt x="112" y="2"/>
                  <a:pt x="130" y="12"/>
                </a:cubicBezTo>
                <a:cubicBezTo>
                  <a:pt x="147" y="22"/>
                  <a:pt x="167" y="55"/>
                  <a:pt x="175" y="87"/>
                </a:cubicBezTo>
                <a:cubicBezTo>
                  <a:pt x="182" y="120"/>
                  <a:pt x="177" y="172"/>
                  <a:pt x="175" y="214"/>
                </a:cubicBezTo>
                <a:cubicBezTo>
                  <a:pt x="172" y="256"/>
                  <a:pt x="154" y="302"/>
                  <a:pt x="152" y="342"/>
                </a:cubicBezTo>
                <a:cubicBezTo>
                  <a:pt x="150" y="382"/>
                  <a:pt x="163" y="432"/>
                  <a:pt x="160" y="462"/>
                </a:cubicBezTo>
                <a:cubicBezTo>
                  <a:pt x="158" y="492"/>
                  <a:pt x="150" y="519"/>
                  <a:pt x="130" y="530"/>
                </a:cubicBezTo>
                <a:cubicBezTo>
                  <a:pt x="110" y="540"/>
                  <a:pt x="62" y="540"/>
                  <a:pt x="40" y="530"/>
                </a:cubicBezTo>
                <a:cubicBezTo>
                  <a:pt x="17" y="519"/>
                  <a:pt x="22" y="512"/>
                  <a:pt x="17" y="484"/>
                </a:cubicBez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2" name="Freeform 20">
            <a:extLst>
              <a:ext uri="{FF2B5EF4-FFF2-40B4-BE49-F238E27FC236}">
                <a16:creationId xmlns:a16="http://schemas.microsoft.com/office/drawing/2014/main" id="{A86B0FF7-9C0B-4F45-9507-807113948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0467" y="2061026"/>
            <a:ext cx="2095500" cy="1597025"/>
          </a:xfrm>
          <a:custGeom>
            <a:avLst/>
            <a:gdLst>
              <a:gd name="T0" fmla="*/ 0 w 3299"/>
              <a:gd name="T1" fmla="*/ 2147483647 h 2515"/>
              <a:gd name="T2" fmla="*/ 2147483647 w 3299"/>
              <a:gd name="T3" fmla="*/ 2147483647 h 2515"/>
              <a:gd name="T4" fmla="*/ 2147483647 w 3299"/>
              <a:gd name="T5" fmla="*/ 2147483647 h 2515"/>
              <a:gd name="T6" fmla="*/ 2147483647 w 3299"/>
              <a:gd name="T7" fmla="*/ 2147483647 h 2515"/>
              <a:gd name="T8" fmla="*/ 2147483647 w 3299"/>
              <a:gd name="T9" fmla="*/ 2147483647 h 2515"/>
              <a:gd name="T10" fmla="*/ 2147483647 w 3299"/>
              <a:gd name="T11" fmla="*/ 2147483647 h 2515"/>
              <a:gd name="T12" fmla="*/ 2147483647 w 3299"/>
              <a:gd name="T13" fmla="*/ 2147483647 h 2515"/>
              <a:gd name="T14" fmla="*/ 2147483647 w 3299"/>
              <a:gd name="T15" fmla="*/ 2147483647 h 2515"/>
              <a:gd name="T16" fmla="*/ 2147483647 w 3299"/>
              <a:gd name="T17" fmla="*/ 2147483647 h 2515"/>
              <a:gd name="T18" fmla="*/ 2147483647 w 3299"/>
              <a:gd name="T19" fmla="*/ 2147483647 h 2515"/>
              <a:gd name="T20" fmla="*/ 2147483647 w 3299"/>
              <a:gd name="T21" fmla="*/ 2147483647 h 2515"/>
              <a:gd name="T22" fmla="*/ 2147483647 w 3299"/>
              <a:gd name="T23" fmla="*/ 2147483647 h 2515"/>
              <a:gd name="T24" fmla="*/ 2147483647 w 3299"/>
              <a:gd name="T25" fmla="*/ 2147483647 h 2515"/>
              <a:gd name="T26" fmla="*/ 2147483647 w 3299"/>
              <a:gd name="T27" fmla="*/ 2147483647 h 2515"/>
              <a:gd name="T28" fmla="*/ 2147483647 w 3299"/>
              <a:gd name="T29" fmla="*/ 2147483647 h 2515"/>
              <a:gd name="T30" fmla="*/ 2147483647 w 3299"/>
              <a:gd name="T31" fmla="*/ 2147483647 h 25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299"/>
              <a:gd name="T49" fmla="*/ 0 h 2515"/>
              <a:gd name="T50" fmla="*/ 3299 w 3299"/>
              <a:gd name="T51" fmla="*/ 2515 h 25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299" h="2515">
                <a:moveTo>
                  <a:pt x="0" y="2494"/>
                </a:moveTo>
                <a:cubicBezTo>
                  <a:pt x="85" y="2457"/>
                  <a:pt x="419" y="2301"/>
                  <a:pt x="507" y="2259"/>
                </a:cubicBezTo>
                <a:cubicBezTo>
                  <a:pt x="595" y="2217"/>
                  <a:pt x="507" y="2245"/>
                  <a:pt x="524" y="2232"/>
                </a:cubicBezTo>
                <a:cubicBezTo>
                  <a:pt x="542" y="2220"/>
                  <a:pt x="561" y="2217"/>
                  <a:pt x="614" y="2187"/>
                </a:cubicBezTo>
                <a:cubicBezTo>
                  <a:pt x="667" y="2157"/>
                  <a:pt x="769" y="2130"/>
                  <a:pt x="839" y="2052"/>
                </a:cubicBezTo>
                <a:cubicBezTo>
                  <a:pt x="909" y="1975"/>
                  <a:pt x="979" y="1864"/>
                  <a:pt x="1034" y="1722"/>
                </a:cubicBezTo>
                <a:cubicBezTo>
                  <a:pt x="1089" y="1579"/>
                  <a:pt x="1129" y="1320"/>
                  <a:pt x="1169" y="1197"/>
                </a:cubicBezTo>
                <a:cubicBezTo>
                  <a:pt x="1209" y="1075"/>
                  <a:pt x="1225" y="1096"/>
                  <a:pt x="1274" y="987"/>
                </a:cubicBezTo>
                <a:cubicBezTo>
                  <a:pt x="1324" y="877"/>
                  <a:pt x="1391" y="570"/>
                  <a:pt x="1469" y="537"/>
                </a:cubicBezTo>
                <a:cubicBezTo>
                  <a:pt x="1546" y="505"/>
                  <a:pt x="1679" y="867"/>
                  <a:pt x="1744" y="792"/>
                </a:cubicBezTo>
                <a:cubicBezTo>
                  <a:pt x="1809" y="717"/>
                  <a:pt x="1799" y="0"/>
                  <a:pt x="1859" y="87"/>
                </a:cubicBezTo>
                <a:cubicBezTo>
                  <a:pt x="1919" y="175"/>
                  <a:pt x="2047" y="1184"/>
                  <a:pt x="2099" y="1317"/>
                </a:cubicBezTo>
                <a:cubicBezTo>
                  <a:pt x="2151" y="1449"/>
                  <a:pt x="2116" y="822"/>
                  <a:pt x="2174" y="882"/>
                </a:cubicBezTo>
                <a:cubicBezTo>
                  <a:pt x="2231" y="942"/>
                  <a:pt x="2349" y="1431"/>
                  <a:pt x="2437" y="1682"/>
                </a:cubicBezTo>
                <a:cubicBezTo>
                  <a:pt x="2524" y="1932"/>
                  <a:pt x="2554" y="2250"/>
                  <a:pt x="2699" y="2382"/>
                </a:cubicBezTo>
                <a:cubicBezTo>
                  <a:pt x="2845" y="2515"/>
                  <a:pt x="3175" y="2455"/>
                  <a:pt x="3299" y="2472"/>
                </a:cubicBezTo>
              </a:path>
            </a:pathLst>
          </a:cu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4" name="Freeform 22">
            <a:extLst>
              <a:ext uri="{FF2B5EF4-FFF2-40B4-BE49-F238E27FC236}">
                <a16:creationId xmlns:a16="http://schemas.microsoft.com/office/drawing/2014/main" id="{DA9E1E1C-0D7B-EE44-96F7-802FAF2BB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4268" y="3324676"/>
            <a:ext cx="612775" cy="320675"/>
          </a:xfrm>
          <a:custGeom>
            <a:avLst/>
            <a:gdLst>
              <a:gd name="T0" fmla="*/ 0 w 964"/>
              <a:gd name="T1" fmla="*/ 2147483647 h 502"/>
              <a:gd name="T2" fmla="*/ 2147483647 w 964"/>
              <a:gd name="T3" fmla="*/ 2147483647 h 502"/>
              <a:gd name="T4" fmla="*/ 2147483647 w 964"/>
              <a:gd name="T5" fmla="*/ 2147483647 h 502"/>
              <a:gd name="T6" fmla="*/ 2147483647 w 964"/>
              <a:gd name="T7" fmla="*/ 2147483647 h 502"/>
              <a:gd name="T8" fmla="*/ 2147483647 w 964"/>
              <a:gd name="T9" fmla="*/ 0 h 502"/>
              <a:gd name="T10" fmla="*/ 2147483647 w 964"/>
              <a:gd name="T11" fmla="*/ 2147483647 h 5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4"/>
              <a:gd name="T19" fmla="*/ 0 h 502"/>
              <a:gd name="T20" fmla="*/ 964 w 964"/>
              <a:gd name="T21" fmla="*/ 502 h 5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4" h="502">
                <a:moveTo>
                  <a:pt x="0" y="502"/>
                </a:moveTo>
                <a:lnTo>
                  <a:pt x="959" y="502"/>
                </a:lnTo>
                <a:lnTo>
                  <a:pt x="964" y="60"/>
                </a:lnTo>
                <a:lnTo>
                  <a:pt x="794" y="135"/>
                </a:lnTo>
                <a:lnTo>
                  <a:pt x="734" y="0"/>
                </a:lnTo>
                <a:lnTo>
                  <a:pt x="417" y="33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5" name="Freeform 23">
            <a:extLst>
              <a:ext uri="{FF2B5EF4-FFF2-40B4-BE49-F238E27FC236}">
                <a16:creationId xmlns:a16="http://schemas.microsoft.com/office/drawing/2014/main" id="{D06EF6EC-D6C0-7B47-9E4B-17D95BA2F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055" y="3072262"/>
            <a:ext cx="495300" cy="573088"/>
          </a:xfrm>
          <a:custGeom>
            <a:avLst/>
            <a:gdLst>
              <a:gd name="T0" fmla="*/ 2147483647 w 780"/>
              <a:gd name="T1" fmla="*/ 2147483647 h 902"/>
              <a:gd name="T2" fmla="*/ 0 w 780"/>
              <a:gd name="T3" fmla="*/ 2147483647 h 902"/>
              <a:gd name="T4" fmla="*/ 0 w 780"/>
              <a:gd name="T5" fmla="*/ 0 h 902"/>
              <a:gd name="T6" fmla="*/ 2147483647 w 780"/>
              <a:gd name="T7" fmla="*/ 2147483647 h 902"/>
              <a:gd name="T8" fmla="*/ 2147483647 w 780"/>
              <a:gd name="T9" fmla="*/ 2147483647 h 902"/>
              <a:gd name="T10" fmla="*/ 2147483647 w 780"/>
              <a:gd name="T11" fmla="*/ 2147483647 h 902"/>
              <a:gd name="T12" fmla="*/ 2147483647 w 780"/>
              <a:gd name="T13" fmla="*/ 2147483647 h 9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80"/>
              <a:gd name="T22" fmla="*/ 0 h 902"/>
              <a:gd name="T23" fmla="*/ 780 w 780"/>
              <a:gd name="T24" fmla="*/ 902 h 9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80" h="902">
                <a:moveTo>
                  <a:pt x="780" y="902"/>
                </a:moveTo>
                <a:lnTo>
                  <a:pt x="0" y="902"/>
                </a:lnTo>
                <a:lnTo>
                  <a:pt x="0" y="0"/>
                </a:lnTo>
                <a:lnTo>
                  <a:pt x="192" y="145"/>
                </a:lnTo>
                <a:lnTo>
                  <a:pt x="237" y="415"/>
                </a:lnTo>
                <a:lnTo>
                  <a:pt x="297" y="715"/>
                </a:lnTo>
                <a:lnTo>
                  <a:pt x="537" y="579"/>
                </a:lnTo>
                <a:lnTo>
                  <a:pt x="780" y="902"/>
                </a:lnTo>
                <a:close/>
              </a:path>
            </a:pathLst>
          </a:custGeom>
          <a:solidFill>
            <a:srgbClr val="A6B6FF"/>
          </a:solidFill>
          <a:ln w="12700">
            <a:solidFill>
              <a:srgbClr val="A6B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76" name="Freeform 24">
            <a:extLst>
              <a:ext uri="{FF2B5EF4-FFF2-40B4-BE49-F238E27FC236}">
                <a16:creationId xmlns:a16="http://schemas.microsoft.com/office/drawing/2014/main" id="{F4D60322-E618-194D-9A1F-CD44D5D85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055" y="3072262"/>
            <a:ext cx="495300" cy="573088"/>
          </a:xfrm>
          <a:custGeom>
            <a:avLst/>
            <a:gdLst>
              <a:gd name="T0" fmla="*/ 2147483647 w 780"/>
              <a:gd name="T1" fmla="*/ 2147483647 h 902"/>
              <a:gd name="T2" fmla="*/ 0 w 780"/>
              <a:gd name="T3" fmla="*/ 2147483647 h 902"/>
              <a:gd name="T4" fmla="*/ 0 w 780"/>
              <a:gd name="T5" fmla="*/ 0 h 902"/>
              <a:gd name="T6" fmla="*/ 2147483647 w 780"/>
              <a:gd name="T7" fmla="*/ 2147483647 h 902"/>
              <a:gd name="T8" fmla="*/ 2147483647 w 780"/>
              <a:gd name="T9" fmla="*/ 2147483647 h 902"/>
              <a:gd name="T10" fmla="*/ 2147483647 w 780"/>
              <a:gd name="T11" fmla="*/ 2147483647 h 902"/>
              <a:gd name="T12" fmla="*/ 2147483647 w 780"/>
              <a:gd name="T13" fmla="*/ 2147483647 h 9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80"/>
              <a:gd name="T22" fmla="*/ 0 h 902"/>
              <a:gd name="T23" fmla="*/ 780 w 780"/>
              <a:gd name="T24" fmla="*/ 902 h 9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80" h="902">
                <a:moveTo>
                  <a:pt x="780" y="902"/>
                </a:moveTo>
                <a:lnTo>
                  <a:pt x="0" y="902"/>
                </a:lnTo>
                <a:lnTo>
                  <a:pt x="0" y="0"/>
                </a:lnTo>
                <a:lnTo>
                  <a:pt x="192" y="145"/>
                </a:lnTo>
                <a:lnTo>
                  <a:pt x="237" y="415"/>
                </a:lnTo>
                <a:lnTo>
                  <a:pt x="297" y="715"/>
                </a:lnTo>
                <a:lnTo>
                  <a:pt x="537" y="57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7" name="Line 25">
            <a:extLst>
              <a:ext uri="{FF2B5EF4-FFF2-40B4-BE49-F238E27FC236}">
                <a16:creationId xmlns:a16="http://schemas.microsoft.com/office/drawing/2014/main" id="{B39D6F61-821D-8C41-838A-2F2A5E6E916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77517" y="3624713"/>
            <a:ext cx="0" cy="1047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8" name="Line 26">
            <a:extLst>
              <a:ext uri="{FF2B5EF4-FFF2-40B4-BE49-F238E27FC236}">
                <a16:creationId xmlns:a16="http://schemas.microsoft.com/office/drawing/2014/main" id="{D98752D2-1782-7E40-A5E9-9EBFDFDE0E7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176055" y="3624712"/>
            <a:ext cx="0" cy="128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9" name="Line 27">
            <a:extLst>
              <a:ext uri="{FF2B5EF4-FFF2-40B4-BE49-F238E27FC236}">
                <a16:creationId xmlns:a16="http://schemas.microsoft.com/office/drawing/2014/main" id="{E47A6A14-076C-B940-B1DB-10B068B962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141203" y="5836384"/>
            <a:ext cx="18891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0" name="Line 28">
            <a:extLst>
              <a:ext uri="{FF2B5EF4-FFF2-40B4-BE49-F238E27FC236}">
                <a16:creationId xmlns:a16="http://schemas.microsoft.com/office/drawing/2014/main" id="{3D65469F-992F-224E-B7C3-894602B75B1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344402" y="3837440"/>
            <a:ext cx="0" cy="1654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1" name="Line 29">
            <a:extLst>
              <a:ext uri="{FF2B5EF4-FFF2-40B4-BE49-F238E27FC236}">
                <a16:creationId xmlns:a16="http://schemas.microsoft.com/office/drawing/2014/main" id="{4B0D49EC-60D4-6B43-B544-99A8C97CD1E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141202" y="6111022"/>
            <a:ext cx="4206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2" name="Line 30">
            <a:extLst>
              <a:ext uri="{FF2B5EF4-FFF2-40B4-BE49-F238E27FC236}">
                <a16:creationId xmlns:a16="http://schemas.microsoft.com/office/drawing/2014/main" id="{61BCB9BA-7BC6-4445-81C9-49A4812C31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563477" y="3837440"/>
            <a:ext cx="0" cy="19288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3" name="Line 31">
            <a:extLst>
              <a:ext uri="{FF2B5EF4-FFF2-40B4-BE49-F238E27FC236}">
                <a16:creationId xmlns:a16="http://schemas.microsoft.com/office/drawing/2014/main" id="{E6CBEBDB-EF4B-764C-A444-2D11523589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995028" y="4445458"/>
            <a:ext cx="203200" cy="3317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4" name="Line 32">
            <a:extLst>
              <a:ext uri="{FF2B5EF4-FFF2-40B4-BE49-F238E27FC236}">
                <a16:creationId xmlns:a16="http://schemas.microsoft.com/office/drawing/2014/main" id="{B22A77CA-94DA-9148-AD3B-1B5F2AA6DE6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088866" y="3834265"/>
            <a:ext cx="203200" cy="3349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703" name="Text Box 51">
            <a:extLst>
              <a:ext uri="{FF2B5EF4-FFF2-40B4-BE49-F238E27FC236}">
                <a16:creationId xmlns:a16="http://schemas.microsoft.com/office/drawing/2014/main" id="{C7DC1DED-B0D0-F44E-968E-3E2AFED4F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0506" y="3759651"/>
            <a:ext cx="170338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600" dirty="0">
                <a:cs typeface="Arial" panose="020B0604020202020204" pitchFamily="34" charset="0"/>
              </a:rPr>
              <a:t>   	         5%  </a:t>
            </a:r>
          </a:p>
          <a:p>
            <a:pPr eaLnBrk="1" hangingPunct="1"/>
            <a:endParaRPr kumimoji="1" lang="en-US" altLang="ja-JP" sz="1600" dirty="0">
              <a:cs typeface="Arial" panose="020B0604020202020204" pitchFamily="34" charset="0"/>
            </a:endParaRPr>
          </a:p>
        </p:txBody>
      </p:sp>
      <p:sp>
        <p:nvSpPr>
          <p:cNvPr id="70705" name="Text Box 53">
            <a:extLst>
              <a:ext uri="{FF2B5EF4-FFF2-40B4-BE49-F238E27FC236}">
                <a16:creationId xmlns:a16="http://schemas.microsoft.com/office/drawing/2014/main" id="{38F387F5-1C13-904A-96BB-466FC7BBA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0211" y="4780748"/>
            <a:ext cx="19818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b="1" dirty="0">
                <a:cs typeface="Arial" panose="020B0604020202020204" pitchFamily="34" charset="0"/>
              </a:rPr>
              <a:t>Difference bootstrap 1  </a:t>
            </a:r>
          </a:p>
          <a:p>
            <a:pPr eaLnBrk="1" hangingPunct="1"/>
            <a:endParaRPr kumimoji="1"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70706" name="Text Box 54">
            <a:extLst>
              <a:ext uri="{FF2B5EF4-FFF2-40B4-BE49-F238E27FC236}">
                <a16:creationId xmlns:a16="http://schemas.microsoft.com/office/drawing/2014/main" id="{0E2D961D-92BF-A149-A90A-AE32998A1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109" y="4780748"/>
            <a:ext cx="20222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b="1" dirty="0">
                <a:cs typeface="Arial" panose="020B0604020202020204" pitchFamily="34" charset="0"/>
              </a:rPr>
              <a:t>Difference bootstrap 2  </a:t>
            </a:r>
          </a:p>
          <a:p>
            <a:pPr eaLnBrk="1" hangingPunct="1"/>
            <a:endParaRPr kumimoji="1"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70707" name="Text Box 55">
            <a:extLst>
              <a:ext uri="{FF2B5EF4-FFF2-40B4-BE49-F238E27FC236}">
                <a16:creationId xmlns:a16="http://schemas.microsoft.com/office/drawing/2014/main" id="{AC484A67-F16D-2F4F-99D3-A94ADC7BD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8755" y="4780748"/>
            <a:ext cx="21124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b="1" dirty="0">
                <a:cs typeface="Arial" panose="020B0604020202020204" pitchFamily="34" charset="0"/>
              </a:rPr>
              <a:t>Difference bootstrap 3  </a:t>
            </a:r>
          </a:p>
          <a:p>
            <a:pPr eaLnBrk="1" hangingPunct="1"/>
            <a:endParaRPr kumimoji="1"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70708" name="Text Box 56">
            <a:extLst>
              <a:ext uri="{FF2B5EF4-FFF2-40B4-BE49-F238E27FC236}">
                <a16:creationId xmlns:a16="http://schemas.microsoft.com/office/drawing/2014/main" id="{0F7EA011-A2AF-B24A-8DC6-630B5CD2C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9940" y="6476148"/>
            <a:ext cx="501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800" b="1">
                <a:cs typeface="Arial" panose="020B0604020202020204" pitchFamily="34" charset="0"/>
              </a:rPr>
              <a:t>….  </a:t>
            </a:r>
          </a:p>
          <a:p>
            <a:pPr eaLnBrk="1" hangingPunct="1"/>
            <a:endParaRPr kumimoji="1" lang="en-US" altLang="ja-JP" sz="1800" b="1">
              <a:cs typeface="Arial" panose="020B0604020202020204" pitchFamily="34" charset="0"/>
            </a:endParaRPr>
          </a:p>
        </p:txBody>
      </p:sp>
      <p:sp>
        <p:nvSpPr>
          <p:cNvPr id="70709" name="Text Box 57">
            <a:extLst>
              <a:ext uri="{FF2B5EF4-FFF2-40B4-BE49-F238E27FC236}">
                <a16:creationId xmlns:a16="http://schemas.microsoft.com/office/drawing/2014/main" id="{61401ABA-5726-1A4E-AE1F-64EBB4596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3742" y="5069393"/>
            <a:ext cx="21503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dirty="0">
                <a:cs typeface="Arial" panose="020B0604020202020204" pitchFamily="34" charset="0"/>
              </a:rPr>
              <a:t>23 pixels</a:t>
            </a:r>
          </a:p>
          <a:p>
            <a:pPr eaLnBrk="1" hangingPunct="1"/>
            <a:endParaRPr kumimoji="1" lang="en-US" altLang="ja-JP" sz="1400" dirty="0">
              <a:cs typeface="Arial" panose="020B0604020202020204" pitchFamily="34" charset="0"/>
            </a:endParaRPr>
          </a:p>
        </p:txBody>
      </p:sp>
      <p:sp>
        <p:nvSpPr>
          <p:cNvPr id="70710" name="Text Box 58">
            <a:extLst>
              <a:ext uri="{FF2B5EF4-FFF2-40B4-BE49-F238E27FC236}">
                <a16:creationId xmlns:a16="http://schemas.microsoft.com/office/drawing/2014/main" id="{114BBFED-6F1E-2145-B015-C18A1D132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123" y="5069393"/>
            <a:ext cx="10620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dirty="0">
                <a:cs typeface="Arial" panose="020B0604020202020204" pitchFamily="34" charset="0"/>
              </a:rPr>
              <a:t>22 pixels  </a:t>
            </a:r>
          </a:p>
          <a:p>
            <a:pPr eaLnBrk="1" hangingPunct="1"/>
            <a:endParaRPr kumimoji="1" lang="en-US" altLang="ja-JP" sz="1800" dirty="0">
              <a:cs typeface="Arial" panose="020B0604020202020204" pitchFamily="34" charset="0"/>
            </a:endParaRPr>
          </a:p>
        </p:txBody>
      </p:sp>
      <p:sp>
        <p:nvSpPr>
          <p:cNvPr id="70711" name="Text Box 59">
            <a:extLst>
              <a:ext uri="{FF2B5EF4-FFF2-40B4-BE49-F238E27FC236}">
                <a16:creationId xmlns:a16="http://schemas.microsoft.com/office/drawing/2014/main" id="{2D31A077-D3A2-DC4E-8A47-4019F9DF6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328" y="299021"/>
            <a:ext cx="89789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2800" dirty="0">
                <a:cs typeface="Arial" panose="020B0604020202020204" pitchFamily="34" charset="0"/>
              </a:rPr>
              <a:t>Cluster correction for multiple comparisons  </a:t>
            </a:r>
          </a:p>
          <a:p>
            <a:pPr eaLnBrk="1" hangingPunct="1"/>
            <a:endParaRPr kumimoji="1" lang="en-US" altLang="ja-JP" sz="2800" dirty="0"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AE5CDD-6690-B446-BDE0-60D3E03E2F5B}"/>
              </a:ext>
            </a:extLst>
          </p:cNvPr>
          <p:cNvGrpSpPr/>
          <p:nvPr/>
        </p:nvGrpSpPr>
        <p:grpSpPr>
          <a:xfrm>
            <a:off x="3371311" y="1396771"/>
            <a:ext cx="4965081" cy="2256516"/>
            <a:chOff x="1292140" y="1396771"/>
            <a:chExt cx="4965081" cy="2256516"/>
          </a:xfrm>
        </p:grpSpPr>
        <p:pic>
          <p:nvPicPr>
            <p:cNvPr id="70657" name="Picture 5">
              <a:extLst>
                <a:ext uri="{FF2B5EF4-FFF2-40B4-BE49-F238E27FC236}">
                  <a16:creationId xmlns:a16="http://schemas.microsoft.com/office/drawing/2014/main" id="{AD6D95B1-2A41-144D-AFBF-A7169AD831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38" t="10480" r="16339" b="29748"/>
            <a:stretch/>
          </p:blipFill>
          <p:spPr bwMode="auto">
            <a:xfrm>
              <a:off x="1341783" y="1754640"/>
              <a:ext cx="1868155" cy="1403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669" name="Freeform 17">
              <a:extLst>
                <a:ext uri="{FF2B5EF4-FFF2-40B4-BE49-F238E27FC236}">
                  <a16:creationId xmlns:a16="http://schemas.microsoft.com/office/drawing/2014/main" id="{A30D79B3-813F-3C4E-8AD2-EDB405371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471" y="2586489"/>
              <a:ext cx="366713" cy="539750"/>
            </a:xfrm>
            <a:custGeom>
              <a:avLst/>
              <a:gdLst>
                <a:gd name="T0" fmla="*/ 2147483647 w 577"/>
                <a:gd name="T1" fmla="*/ 2147483647 h 849"/>
                <a:gd name="T2" fmla="*/ 2147483647 w 577"/>
                <a:gd name="T3" fmla="*/ 2147483647 h 849"/>
                <a:gd name="T4" fmla="*/ 2147483647 w 577"/>
                <a:gd name="T5" fmla="*/ 2147483647 h 849"/>
                <a:gd name="T6" fmla="*/ 2147483647 w 577"/>
                <a:gd name="T7" fmla="*/ 2147483647 h 849"/>
                <a:gd name="T8" fmla="*/ 2147483647 w 577"/>
                <a:gd name="T9" fmla="*/ 2147483647 h 849"/>
                <a:gd name="T10" fmla="*/ 2147483647 w 577"/>
                <a:gd name="T11" fmla="*/ 2147483647 h 849"/>
                <a:gd name="T12" fmla="*/ 2147483647 w 577"/>
                <a:gd name="T13" fmla="*/ 2147483647 h 849"/>
                <a:gd name="T14" fmla="*/ 2147483647 w 577"/>
                <a:gd name="T15" fmla="*/ 2147483647 h 849"/>
                <a:gd name="T16" fmla="*/ 2147483647 w 577"/>
                <a:gd name="T17" fmla="*/ 2147483647 h 849"/>
                <a:gd name="T18" fmla="*/ 2147483647 w 577"/>
                <a:gd name="T19" fmla="*/ 2147483647 h 849"/>
                <a:gd name="T20" fmla="*/ 2147483647 w 577"/>
                <a:gd name="T21" fmla="*/ 2147483647 h 849"/>
                <a:gd name="T22" fmla="*/ 2147483647 w 577"/>
                <a:gd name="T23" fmla="*/ 2147483647 h 849"/>
                <a:gd name="T24" fmla="*/ 2147483647 w 577"/>
                <a:gd name="T25" fmla="*/ 2147483647 h 849"/>
                <a:gd name="T26" fmla="*/ 2147483647 w 577"/>
                <a:gd name="T27" fmla="*/ 2147483647 h 849"/>
                <a:gd name="T28" fmla="*/ 2147483647 w 577"/>
                <a:gd name="T29" fmla="*/ 2147483647 h 849"/>
                <a:gd name="T30" fmla="*/ 2147483647 w 577"/>
                <a:gd name="T31" fmla="*/ 2147483647 h 849"/>
                <a:gd name="T32" fmla="*/ 2147483647 w 577"/>
                <a:gd name="T33" fmla="*/ 2147483647 h 849"/>
                <a:gd name="T34" fmla="*/ 2147483647 w 577"/>
                <a:gd name="T35" fmla="*/ 2147483647 h 849"/>
                <a:gd name="T36" fmla="*/ 2147483647 w 577"/>
                <a:gd name="T37" fmla="*/ 2147483647 h 849"/>
                <a:gd name="T38" fmla="*/ 2147483647 w 577"/>
                <a:gd name="T39" fmla="*/ 2147483647 h 849"/>
                <a:gd name="T40" fmla="*/ 2147483647 w 577"/>
                <a:gd name="T41" fmla="*/ 2147483647 h 849"/>
                <a:gd name="T42" fmla="*/ 2147483647 w 577"/>
                <a:gd name="T43" fmla="*/ 2147483647 h 849"/>
                <a:gd name="T44" fmla="*/ 2147483647 w 577"/>
                <a:gd name="T45" fmla="*/ 2147483647 h 849"/>
                <a:gd name="T46" fmla="*/ 2147483647 w 577"/>
                <a:gd name="T47" fmla="*/ 2147483647 h 849"/>
                <a:gd name="T48" fmla="*/ 2147483647 w 577"/>
                <a:gd name="T49" fmla="*/ 2147483647 h 849"/>
                <a:gd name="T50" fmla="*/ 2147483647 w 577"/>
                <a:gd name="T51" fmla="*/ 2147483647 h 849"/>
                <a:gd name="T52" fmla="*/ 2147483647 w 577"/>
                <a:gd name="T53" fmla="*/ 2147483647 h 849"/>
                <a:gd name="T54" fmla="*/ 2147483647 w 577"/>
                <a:gd name="T55" fmla="*/ 2147483647 h 8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77"/>
                <a:gd name="T85" fmla="*/ 0 h 849"/>
                <a:gd name="T86" fmla="*/ 577 w 577"/>
                <a:gd name="T87" fmla="*/ 849 h 8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77" h="849">
                  <a:moveTo>
                    <a:pt x="562" y="826"/>
                  </a:moveTo>
                  <a:cubicBezTo>
                    <a:pt x="577" y="804"/>
                    <a:pt x="505" y="739"/>
                    <a:pt x="495" y="699"/>
                  </a:cubicBezTo>
                  <a:cubicBezTo>
                    <a:pt x="484" y="660"/>
                    <a:pt x="493" y="619"/>
                    <a:pt x="495" y="579"/>
                  </a:cubicBezTo>
                  <a:cubicBezTo>
                    <a:pt x="498" y="540"/>
                    <a:pt x="510" y="487"/>
                    <a:pt x="510" y="452"/>
                  </a:cubicBezTo>
                  <a:cubicBezTo>
                    <a:pt x="510" y="417"/>
                    <a:pt x="502" y="394"/>
                    <a:pt x="495" y="369"/>
                  </a:cubicBezTo>
                  <a:cubicBezTo>
                    <a:pt x="487" y="344"/>
                    <a:pt x="470" y="334"/>
                    <a:pt x="457" y="309"/>
                  </a:cubicBezTo>
                  <a:cubicBezTo>
                    <a:pt x="445" y="284"/>
                    <a:pt x="427" y="249"/>
                    <a:pt x="412" y="219"/>
                  </a:cubicBezTo>
                  <a:cubicBezTo>
                    <a:pt x="397" y="189"/>
                    <a:pt x="385" y="141"/>
                    <a:pt x="367" y="129"/>
                  </a:cubicBezTo>
                  <a:cubicBezTo>
                    <a:pt x="350" y="117"/>
                    <a:pt x="318" y="114"/>
                    <a:pt x="307" y="136"/>
                  </a:cubicBezTo>
                  <a:cubicBezTo>
                    <a:pt x="297" y="159"/>
                    <a:pt x="313" y="240"/>
                    <a:pt x="315" y="272"/>
                  </a:cubicBezTo>
                  <a:cubicBezTo>
                    <a:pt x="318" y="304"/>
                    <a:pt x="322" y="342"/>
                    <a:pt x="315" y="332"/>
                  </a:cubicBezTo>
                  <a:cubicBezTo>
                    <a:pt x="307" y="321"/>
                    <a:pt x="270" y="247"/>
                    <a:pt x="262" y="212"/>
                  </a:cubicBezTo>
                  <a:cubicBezTo>
                    <a:pt x="255" y="177"/>
                    <a:pt x="262" y="147"/>
                    <a:pt x="262" y="114"/>
                  </a:cubicBezTo>
                  <a:cubicBezTo>
                    <a:pt x="262" y="81"/>
                    <a:pt x="265" y="34"/>
                    <a:pt x="255" y="16"/>
                  </a:cubicBezTo>
                  <a:cubicBezTo>
                    <a:pt x="244" y="0"/>
                    <a:pt x="220" y="0"/>
                    <a:pt x="195" y="2"/>
                  </a:cubicBezTo>
                  <a:cubicBezTo>
                    <a:pt x="170" y="4"/>
                    <a:pt x="120" y="12"/>
                    <a:pt x="105" y="32"/>
                  </a:cubicBezTo>
                  <a:cubicBezTo>
                    <a:pt x="90" y="51"/>
                    <a:pt x="105" y="92"/>
                    <a:pt x="97" y="129"/>
                  </a:cubicBezTo>
                  <a:cubicBezTo>
                    <a:pt x="90" y="166"/>
                    <a:pt x="62" y="224"/>
                    <a:pt x="60" y="264"/>
                  </a:cubicBezTo>
                  <a:cubicBezTo>
                    <a:pt x="57" y="304"/>
                    <a:pt x="77" y="346"/>
                    <a:pt x="82" y="376"/>
                  </a:cubicBezTo>
                  <a:cubicBezTo>
                    <a:pt x="87" y="406"/>
                    <a:pt x="87" y="409"/>
                    <a:pt x="90" y="444"/>
                  </a:cubicBezTo>
                  <a:cubicBezTo>
                    <a:pt x="92" y="480"/>
                    <a:pt x="112" y="554"/>
                    <a:pt x="105" y="586"/>
                  </a:cubicBezTo>
                  <a:cubicBezTo>
                    <a:pt x="97" y="619"/>
                    <a:pt x="60" y="624"/>
                    <a:pt x="45" y="646"/>
                  </a:cubicBezTo>
                  <a:cubicBezTo>
                    <a:pt x="30" y="669"/>
                    <a:pt x="20" y="692"/>
                    <a:pt x="15" y="714"/>
                  </a:cubicBezTo>
                  <a:cubicBezTo>
                    <a:pt x="10" y="736"/>
                    <a:pt x="0" y="777"/>
                    <a:pt x="15" y="789"/>
                  </a:cubicBezTo>
                  <a:cubicBezTo>
                    <a:pt x="30" y="801"/>
                    <a:pt x="67" y="792"/>
                    <a:pt x="105" y="796"/>
                  </a:cubicBezTo>
                  <a:cubicBezTo>
                    <a:pt x="142" y="801"/>
                    <a:pt x="190" y="819"/>
                    <a:pt x="240" y="826"/>
                  </a:cubicBezTo>
                  <a:cubicBezTo>
                    <a:pt x="290" y="834"/>
                    <a:pt x="350" y="840"/>
                    <a:pt x="405" y="842"/>
                  </a:cubicBezTo>
                  <a:cubicBezTo>
                    <a:pt x="460" y="844"/>
                    <a:pt x="547" y="849"/>
                    <a:pt x="562" y="826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70" name="Freeform 18">
              <a:extLst>
                <a:ext uri="{FF2B5EF4-FFF2-40B4-BE49-F238E27FC236}">
                  <a16:creationId xmlns:a16="http://schemas.microsoft.com/office/drawing/2014/main" id="{8F4FB99D-BEF1-DD4A-AB96-B2DD2BE97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471" y="2586489"/>
              <a:ext cx="366713" cy="539750"/>
            </a:xfrm>
            <a:custGeom>
              <a:avLst/>
              <a:gdLst>
                <a:gd name="T0" fmla="*/ 2147483647 w 577"/>
                <a:gd name="T1" fmla="*/ 2147483647 h 849"/>
                <a:gd name="T2" fmla="*/ 2147483647 w 577"/>
                <a:gd name="T3" fmla="*/ 2147483647 h 849"/>
                <a:gd name="T4" fmla="*/ 2147483647 w 577"/>
                <a:gd name="T5" fmla="*/ 2147483647 h 849"/>
                <a:gd name="T6" fmla="*/ 2147483647 w 577"/>
                <a:gd name="T7" fmla="*/ 2147483647 h 849"/>
                <a:gd name="T8" fmla="*/ 2147483647 w 577"/>
                <a:gd name="T9" fmla="*/ 2147483647 h 849"/>
                <a:gd name="T10" fmla="*/ 2147483647 w 577"/>
                <a:gd name="T11" fmla="*/ 2147483647 h 849"/>
                <a:gd name="T12" fmla="*/ 2147483647 w 577"/>
                <a:gd name="T13" fmla="*/ 2147483647 h 849"/>
                <a:gd name="T14" fmla="*/ 2147483647 w 577"/>
                <a:gd name="T15" fmla="*/ 2147483647 h 849"/>
                <a:gd name="T16" fmla="*/ 2147483647 w 577"/>
                <a:gd name="T17" fmla="*/ 2147483647 h 849"/>
                <a:gd name="T18" fmla="*/ 2147483647 w 577"/>
                <a:gd name="T19" fmla="*/ 2147483647 h 849"/>
                <a:gd name="T20" fmla="*/ 2147483647 w 577"/>
                <a:gd name="T21" fmla="*/ 2147483647 h 849"/>
                <a:gd name="T22" fmla="*/ 2147483647 w 577"/>
                <a:gd name="T23" fmla="*/ 2147483647 h 849"/>
                <a:gd name="T24" fmla="*/ 2147483647 w 577"/>
                <a:gd name="T25" fmla="*/ 2147483647 h 849"/>
                <a:gd name="T26" fmla="*/ 2147483647 w 577"/>
                <a:gd name="T27" fmla="*/ 2147483647 h 849"/>
                <a:gd name="T28" fmla="*/ 2147483647 w 577"/>
                <a:gd name="T29" fmla="*/ 2147483647 h 849"/>
                <a:gd name="T30" fmla="*/ 2147483647 w 577"/>
                <a:gd name="T31" fmla="*/ 2147483647 h 849"/>
                <a:gd name="T32" fmla="*/ 2147483647 w 577"/>
                <a:gd name="T33" fmla="*/ 2147483647 h 849"/>
                <a:gd name="T34" fmla="*/ 2147483647 w 577"/>
                <a:gd name="T35" fmla="*/ 2147483647 h 849"/>
                <a:gd name="T36" fmla="*/ 2147483647 w 577"/>
                <a:gd name="T37" fmla="*/ 2147483647 h 849"/>
                <a:gd name="T38" fmla="*/ 2147483647 w 577"/>
                <a:gd name="T39" fmla="*/ 2147483647 h 849"/>
                <a:gd name="T40" fmla="*/ 2147483647 w 577"/>
                <a:gd name="T41" fmla="*/ 2147483647 h 849"/>
                <a:gd name="T42" fmla="*/ 2147483647 w 577"/>
                <a:gd name="T43" fmla="*/ 2147483647 h 849"/>
                <a:gd name="T44" fmla="*/ 2147483647 w 577"/>
                <a:gd name="T45" fmla="*/ 2147483647 h 849"/>
                <a:gd name="T46" fmla="*/ 2147483647 w 577"/>
                <a:gd name="T47" fmla="*/ 2147483647 h 849"/>
                <a:gd name="T48" fmla="*/ 2147483647 w 577"/>
                <a:gd name="T49" fmla="*/ 2147483647 h 849"/>
                <a:gd name="T50" fmla="*/ 2147483647 w 577"/>
                <a:gd name="T51" fmla="*/ 2147483647 h 849"/>
                <a:gd name="T52" fmla="*/ 2147483647 w 577"/>
                <a:gd name="T53" fmla="*/ 2147483647 h 849"/>
                <a:gd name="T54" fmla="*/ 2147483647 w 577"/>
                <a:gd name="T55" fmla="*/ 2147483647 h 8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77"/>
                <a:gd name="T85" fmla="*/ 0 h 849"/>
                <a:gd name="T86" fmla="*/ 577 w 577"/>
                <a:gd name="T87" fmla="*/ 849 h 8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77" h="849">
                  <a:moveTo>
                    <a:pt x="562" y="826"/>
                  </a:moveTo>
                  <a:cubicBezTo>
                    <a:pt x="577" y="804"/>
                    <a:pt x="505" y="739"/>
                    <a:pt x="495" y="699"/>
                  </a:cubicBezTo>
                  <a:cubicBezTo>
                    <a:pt x="484" y="660"/>
                    <a:pt x="493" y="619"/>
                    <a:pt x="495" y="579"/>
                  </a:cubicBezTo>
                  <a:cubicBezTo>
                    <a:pt x="498" y="540"/>
                    <a:pt x="510" y="487"/>
                    <a:pt x="510" y="452"/>
                  </a:cubicBezTo>
                  <a:cubicBezTo>
                    <a:pt x="510" y="417"/>
                    <a:pt x="502" y="394"/>
                    <a:pt x="495" y="369"/>
                  </a:cubicBezTo>
                  <a:cubicBezTo>
                    <a:pt x="487" y="344"/>
                    <a:pt x="470" y="334"/>
                    <a:pt x="457" y="309"/>
                  </a:cubicBezTo>
                  <a:cubicBezTo>
                    <a:pt x="445" y="284"/>
                    <a:pt x="427" y="249"/>
                    <a:pt x="412" y="219"/>
                  </a:cubicBezTo>
                  <a:cubicBezTo>
                    <a:pt x="397" y="189"/>
                    <a:pt x="385" y="141"/>
                    <a:pt x="367" y="129"/>
                  </a:cubicBezTo>
                  <a:cubicBezTo>
                    <a:pt x="350" y="117"/>
                    <a:pt x="318" y="114"/>
                    <a:pt x="307" y="136"/>
                  </a:cubicBezTo>
                  <a:cubicBezTo>
                    <a:pt x="297" y="159"/>
                    <a:pt x="313" y="240"/>
                    <a:pt x="315" y="272"/>
                  </a:cubicBezTo>
                  <a:cubicBezTo>
                    <a:pt x="318" y="304"/>
                    <a:pt x="322" y="342"/>
                    <a:pt x="315" y="332"/>
                  </a:cubicBezTo>
                  <a:cubicBezTo>
                    <a:pt x="307" y="321"/>
                    <a:pt x="270" y="247"/>
                    <a:pt x="262" y="212"/>
                  </a:cubicBezTo>
                  <a:cubicBezTo>
                    <a:pt x="255" y="177"/>
                    <a:pt x="262" y="147"/>
                    <a:pt x="262" y="114"/>
                  </a:cubicBezTo>
                  <a:cubicBezTo>
                    <a:pt x="262" y="81"/>
                    <a:pt x="265" y="34"/>
                    <a:pt x="255" y="16"/>
                  </a:cubicBezTo>
                  <a:cubicBezTo>
                    <a:pt x="244" y="0"/>
                    <a:pt x="220" y="0"/>
                    <a:pt x="195" y="2"/>
                  </a:cubicBezTo>
                  <a:cubicBezTo>
                    <a:pt x="170" y="4"/>
                    <a:pt x="120" y="12"/>
                    <a:pt x="105" y="32"/>
                  </a:cubicBezTo>
                  <a:cubicBezTo>
                    <a:pt x="90" y="51"/>
                    <a:pt x="105" y="92"/>
                    <a:pt x="97" y="129"/>
                  </a:cubicBezTo>
                  <a:cubicBezTo>
                    <a:pt x="90" y="166"/>
                    <a:pt x="62" y="224"/>
                    <a:pt x="60" y="264"/>
                  </a:cubicBezTo>
                  <a:cubicBezTo>
                    <a:pt x="57" y="304"/>
                    <a:pt x="77" y="346"/>
                    <a:pt x="82" y="376"/>
                  </a:cubicBezTo>
                  <a:cubicBezTo>
                    <a:pt x="87" y="406"/>
                    <a:pt x="87" y="409"/>
                    <a:pt x="90" y="444"/>
                  </a:cubicBezTo>
                  <a:cubicBezTo>
                    <a:pt x="92" y="480"/>
                    <a:pt x="112" y="554"/>
                    <a:pt x="105" y="586"/>
                  </a:cubicBezTo>
                  <a:cubicBezTo>
                    <a:pt x="97" y="619"/>
                    <a:pt x="60" y="624"/>
                    <a:pt x="45" y="646"/>
                  </a:cubicBezTo>
                  <a:cubicBezTo>
                    <a:pt x="30" y="669"/>
                    <a:pt x="20" y="692"/>
                    <a:pt x="15" y="714"/>
                  </a:cubicBezTo>
                  <a:cubicBezTo>
                    <a:pt x="10" y="736"/>
                    <a:pt x="0" y="777"/>
                    <a:pt x="15" y="789"/>
                  </a:cubicBezTo>
                  <a:cubicBezTo>
                    <a:pt x="30" y="801"/>
                    <a:pt x="67" y="792"/>
                    <a:pt x="105" y="796"/>
                  </a:cubicBezTo>
                  <a:cubicBezTo>
                    <a:pt x="142" y="801"/>
                    <a:pt x="190" y="819"/>
                    <a:pt x="240" y="826"/>
                  </a:cubicBezTo>
                  <a:cubicBezTo>
                    <a:pt x="290" y="834"/>
                    <a:pt x="350" y="840"/>
                    <a:pt x="405" y="842"/>
                  </a:cubicBezTo>
                  <a:cubicBezTo>
                    <a:pt x="460" y="844"/>
                    <a:pt x="547" y="849"/>
                    <a:pt x="562" y="826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87" name="Line 35">
              <a:extLst>
                <a:ext uri="{FF2B5EF4-FFF2-40B4-BE49-F238E27FC236}">
                  <a16:creationId xmlns:a16="http://schemas.microsoft.com/office/drawing/2014/main" id="{D2DBD887-8776-D540-B661-4DA5CC316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257221" y="2200725"/>
              <a:ext cx="0" cy="145256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88" name="Freeform 36">
              <a:extLst>
                <a:ext uri="{FF2B5EF4-FFF2-40B4-BE49-F238E27FC236}">
                  <a16:creationId xmlns:a16="http://schemas.microsoft.com/office/drawing/2014/main" id="{F1B73323-7CB3-844E-A58F-AF0A1F1A2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9146" y="2486477"/>
              <a:ext cx="112713" cy="373062"/>
            </a:xfrm>
            <a:custGeom>
              <a:avLst/>
              <a:gdLst>
                <a:gd name="T0" fmla="*/ 2147483647 w 177"/>
                <a:gd name="T1" fmla="*/ 2147483647 h 587"/>
                <a:gd name="T2" fmla="*/ 2147483647 w 177"/>
                <a:gd name="T3" fmla="*/ 2147483647 h 587"/>
                <a:gd name="T4" fmla="*/ 2147483647 w 177"/>
                <a:gd name="T5" fmla="*/ 2147483647 h 587"/>
                <a:gd name="T6" fmla="*/ 2147483647 w 177"/>
                <a:gd name="T7" fmla="*/ 2147483647 h 587"/>
                <a:gd name="T8" fmla="*/ 2147483647 w 177"/>
                <a:gd name="T9" fmla="*/ 2147483647 h 5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"/>
                <a:gd name="T16" fmla="*/ 0 h 587"/>
                <a:gd name="T17" fmla="*/ 177 w 177"/>
                <a:gd name="T18" fmla="*/ 587 h 5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" h="587">
                  <a:moveTo>
                    <a:pt x="62" y="580"/>
                  </a:moveTo>
                  <a:cubicBezTo>
                    <a:pt x="90" y="573"/>
                    <a:pt x="172" y="333"/>
                    <a:pt x="175" y="237"/>
                  </a:cubicBezTo>
                  <a:cubicBezTo>
                    <a:pt x="177" y="142"/>
                    <a:pt x="112" y="0"/>
                    <a:pt x="85" y="8"/>
                  </a:cubicBezTo>
                  <a:cubicBezTo>
                    <a:pt x="57" y="15"/>
                    <a:pt x="30" y="200"/>
                    <a:pt x="15" y="283"/>
                  </a:cubicBezTo>
                  <a:cubicBezTo>
                    <a:pt x="0" y="365"/>
                    <a:pt x="34" y="587"/>
                    <a:pt x="62" y="58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9" name="Freeform 37">
              <a:extLst>
                <a:ext uri="{FF2B5EF4-FFF2-40B4-BE49-F238E27FC236}">
                  <a16:creationId xmlns:a16="http://schemas.microsoft.com/office/drawing/2014/main" id="{9A8C44AC-D39C-874F-823E-7898687FD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9146" y="2486477"/>
              <a:ext cx="112713" cy="373062"/>
            </a:xfrm>
            <a:custGeom>
              <a:avLst/>
              <a:gdLst>
                <a:gd name="T0" fmla="*/ 2147483647 w 177"/>
                <a:gd name="T1" fmla="*/ 2147483647 h 587"/>
                <a:gd name="T2" fmla="*/ 2147483647 w 177"/>
                <a:gd name="T3" fmla="*/ 2147483647 h 587"/>
                <a:gd name="T4" fmla="*/ 2147483647 w 177"/>
                <a:gd name="T5" fmla="*/ 2147483647 h 587"/>
                <a:gd name="T6" fmla="*/ 2147483647 w 177"/>
                <a:gd name="T7" fmla="*/ 2147483647 h 587"/>
                <a:gd name="T8" fmla="*/ 2147483647 w 177"/>
                <a:gd name="T9" fmla="*/ 2147483647 h 5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"/>
                <a:gd name="T16" fmla="*/ 0 h 587"/>
                <a:gd name="T17" fmla="*/ 177 w 177"/>
                <a:gd name="T18" fmla="*/ 587 h 5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" h="587">
                  <a:moveTo>
                    <a:pt x="62" y="580"/>
                  </a:moveTo>
                  <a:cubicBezTo>
                    <a:pt x="90" y="573"/>
                    <a:pt x="172" y="333"/>
                    <a:pt x="175" y="237"/>
                  </a:cubicBezTo>
                  <a:cubicBezTo>
                    <a:pt x="177" y="142"/>
                    <a:pt x="112" y="0"/>
                    <a:pt x="85" y="8"/>
                  </a:cubicBezTo>
                  <a:cubicBezTo>
                    <a:pt x="57" y="15"/>
                    <a:pt x="30" y="200"/>
                    <a:pt x="15" y="283"/>
                  </a:cubicBezTo>
                  <a:cubicBezTo>
                    <a:pt x="0" y="365"/>
                    <a:pt x="34" y="587"/>
                    <a:pt x="62" y="580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90" name="Freeform 38">
              <a:extLst>
                <a:ext uri="{FF2B5EF4-FFF2-40B4-BE49-F238E27FC236}">
                  <a16:creationId xmlns:a16="http://schemas.microsoft.com/office/drawing/2014/main" id="{C909494A-E7C3-AF4E-A762-FD810B484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3545" y="2299153"/>
              <a:ext cx="133350" cy="236537"/>
            </a:xfrm>
            <a:custGeom>
              <a:avLst/>
              <a:gdLst>
                <a:gd name="T0" fmla="*/ 2147483647 w 210"/>
                <a:gd name="T1" fmla="*/ 2147483647 h 372"/>
                <a:gd name="T2" fmla="*/ 2147483647 w 210"/>
                <a:gd name="T3" fmla="*/ 2147483647 h 372"/>
                <a:gd name="T4" fmla="*/ 2147483647 w 210"/>
                <a:gd name="T5" fmla="*/ 2147483647 h 372"/>
                <a:gd name="T6" fmla="*/ 2147483647 w 210"/>
                <a:gd name="T7" fmla="*/ 2147483647 h 372"/>
                <a:gd name="T8" fmla="*/ 2147483647 w 210"/>
                <a:gd name="T9" fmla="*/ 2147483647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372"/>
                <a:gd name="T17" fmla="*/ 210 w 210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372">
                  <a:moveTo>
                    <a:pt x="165" y="326"/>
                  </a:moveTo>
                  <a:cubicBezTo>
                    <a:pt x="193" y="282"/>
                    <a:pt x="210" y="60"/>
                    <a:pt x="188" y="30"/>
                  </a:cubicBezTo>
                  <a:cubicBezTo>
                    <a:pt x="165" y="0"/>
                    <a:pt x="55" y="99"/>
                    <a:pt x="27" y="144"/>
                  </a:cubicBezTo>
                  <a:cubicBezTo>
                    <a:pt x="0" y="189"/>
                    <a:pt x="5" y="284"/>
                    <a:pt x="27" y="304"/>
                  </a:cubicBezTo>
                  <a:cubicBezTo>
                    <a:pt x="50" y="324"/>
                    <a:pt x="137" y="372"/>
                    <a:pt x="165" y="326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1" name="Freeform 39">
              <a:extLst>
                <a:ext uri="{FF2B5EF4-FFF2-40B4-BE49-F238E27FC236}">
                  <a16:creationId xmlns:a16="http://schemas.microsoft.com/office/drawing/2014/main" id="{BF01E109-B284-2442-8CBC-47F8DD475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3545" y="2299153"/>
              <a:ext cx="133350" cy="236537"/>
            </a:xfrm>
            <a:custGeom>
              <a:avLst/>
              <a:gdLst>
                <a:gd name="T0" fmla="*/ 2147483647 w 210"/>
                <a:gd name="T1" fmla="*/ 2147483647 h 372"/>
                <a:gd name="T2" fmla="*/ 2147483647 w 210"/>
                <a:gd name="T3" fmla="*/ 2147483647 h 372"/>
                <a:gd name="T4" fmla="*/ 2147483647 w 210"/>
                <a:gd name="T5" fmla="*/ 2147483647 h 372"/>
                <a:gd name="T6" fmla="*/ 2147483647 w 210"/>
                <a:gd name="T7" fmla="*/ 2147483647 h 372"/>
                <a:gd name="T8" fmla="*/ 2147483647 w 210"/>
                <a:gd name="T9" fmla="*/ 2147483647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372"/>
                <a:gd name="T17" fmla="*/ 210 w 210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372">
                  <a:moveTo>
                    <a:pt x="165" y="326"/>
                  </a:moveTo>
                  <a:cubicBezTo>
                    <a:pt x="193" y="282"/>
                    <a:pt x="210" y="60"/>
                    <a:pt x="188" y="30"/>
                  </a:cubicBezTo>
                  <a:cubicBezTo>
                    <a:pt x="165" y="0"/>
                    <a:pt x="55" y="99"/>
                    <a:pt x="27" y="144"/>
                  </a:cubicBezTo>
                  <a:cubicBezTo>
                    <a:pt x="0" y="189"/>
                    <a:pt x="5" y="284"/>
                    <a:pt x="27" y="304"/>
                  </a:cubicBezTo>
                  <a:cubicBezTo>
                    <a:pt x="50" y="324"/>
                    <a:pt x="137" y="372"/>
                    <a:pt x="165" y="326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92" name="Freeform 40">
              <a:extLst>
                <a:ext uri="{FF2B5EF4-FFF2-40B4-BE49-F238E27FC236}">
                  <a16:creationId xmlns:a16="http://schemas.microsoft.com/office/drawing/2014/main" id="{97A8A8AD-756C-2645-8333-9982A544E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6171" y="1905452"/>
              <a:ext cx="138113" cy="588962"/>
            </a:xfrm>
            <a:custGeom>
              <a:avLst/>
              <a:gdLst>
                <a:gd name="T0" fmla="*/ 2147483647 w 217"/>
                <a:gd name="T1" fmla="*/ 2147483647 h 927"/>
                <a:gd name="T2" fmla="*/ 2147483647 w 217"/>
                <a:gd name="T3" fmla="*/ 2147483647 h 927"/>
                <a:gd name="T4" fmla="*/ 2147483647 w 217"/>
                <a:gd name="T5" fmla="*/ 2147483647 h 927"/>
                <a:gd name="T6" fmla="*/ 2147483647 w 217"/>
                <a:gd name="T7" fmla="*/ 2147483647 h 927"/>
                <a:gd name="T8" fmla="*/ 2147483647 w 217"/>
                <a:gd name="T9" fmla="*/ 2147483647 h 927"/>
                <a:gd name="T10" fmla="*/ 2147483647 w 217"/>
                <a:gd name="T11" fmla="*/ 2147483647 h 927"/>
                <a:gd name="T12" fmla="*/ 2147483647 w 217"/>
                <a:gd name="T13" fmla="*/ 2147483647 h 927"/>
                <a:gd name="T14" fmla="*/ 2147483647 w 217"/>
                <a:gd name="T15" fmla="*/ 2147483647 h 9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7"/>
                <a:gd name="T25" fmla="*/ 0 h 927"/>
                <a:gd name="T26" fmla="*/ 217 w 217"/>
                <a:gd name="T27" fmla="*/ 927 h 9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7" h="927">
                  <a:moveTo>
                    <a:pt x="152" y="466"/>
                  </a:moveTo>
                  <a:cubicBezTo>
                    <a:pt x="152" y="364"/>
                    <a:pt x="217" y="170"/>
                    <a:pt x="196" y="102"/>
                  </a:cubicBezTo>
                  <a:cubicBezTo>
                    <a:pt x="176" y="34"/>
                    <a:pt x="67" y="0"/>
                    <a:pt x="37" y="57"/>
                  </a:cubicBezTo>
                  <a:cubicBezTo>
                    <a:pt x="7" y="115"/>
                    <a:pt x="0" y="330"/>
                    <a:pt x="14" y="445"/>
                  </a:cubicBezTo>
                  <a:cubicBezTo>
                    <a:pt x="30" y="560"/>
                    <a:pt x="109" y="662"/>
                    <a:pt x="129" y="742"/>
                  </a:cubicBezTo>
                  <a:cubicBezTo>
                    <a:pt x="150" y="822"/>
                    <a:pt x="120" y="927"/>
                    <a:pt x="129" y="925"/>
                  </a:cubicBezTo>
                  <a:cubicBezTo>
                    <a:pt x="139" y="922"/>
                    <a:pt x="194" y="802"/>
                    <a:pt x="196" y="720"/>
                  </a:cubicBezTo>
                  <a:cubicBezTo>
                    <a:pt x="199" y="637"/>
                    <a:pt x="152" y="570"/>
                    <a:pt x="152" y="466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3" name="Freeform 41">
              <a:extLst>
                <a:ext uri="{FF2B5EF4-FFF2-40B4-BE49-F238E27FC236}">
                  <a16:creationId xmlns:a16="http://schemas.microsoft.com/office/drawing/2014/main" id="{CE8CF7FF-6295-CA49-9145-A5E146C1A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6171" y="1905452"/>
              <a:ext cx="138113" cy="588962"/>
            </a:xfrm>
            <a:custGeom>
              <a:avLst/>
              <a:gdLst>
                <a:gd name="T0" fmla="*/ 2147483647 w 217"/>
                <a:gd name="T1" fmla="*/ 2147483647 h 927"/>
                <a:gd name="T2" fmla="*/ 2147483647 w 217"/>
                <a:gd name="T3" fmla="*/ 2147483647 h 927"/>
                <a:gd name="T4" fmla="*/ 2147483647 w 217"/>
                <a:gd name="T5" fmla="*/ 2147483647 h 927"/>
                <a:gd name="T6" fmla="*/ 2147483647 w 217"/>
                <a:gd name="T7" fmla="*/ 2147483647 h 927"/>
                <a:gd name="T8" fmla="*/ 2147483647 w 217"/>
                <a:gd name="T9" fmla="*/ 2147483647 h 927"/>
                <a:gd name="T10" fmla="*/ 2147483647 w 217"/>
                <a:gd name="T11" fmla="*/ 2147483647 h 927"/>
                <a:gd name="T12" fmla="*/ 2147483647 w 217"/>
                <a:gd name="T13" fmla="*/ 2147483647 h 927"/>
                <a:gd name="T14" fmla="*/ 2147483647 w 217"/>
                <a:gd name="T15" fmla="*/ 2147483647 h 9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7"/>
                <a:gd name="T25" fmla="*/ 0 h 927"/>
                <a:gd name="T26" fmla="*/ 217 w 217"/>
                <a:gd name="T27" fmla="*/ 927 h 9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7" h="927">
                  <a:moveTo>
                    <a:pt x="152" y="466"/>
                  </a:moveTo>
                  <a:cubicBezTo>
                    <a:pt x="152" y="364"/>
                    <a:pt x="217" y="170"/>
                    <a:pt x="196" y="102"/>
                  </a:cubicBezTo>
                  <a:cubicBezTo>
                    <a:pt x="176" y="34"/>
                    <a:pt x="67" y="0"/>
                    <a:pt x="37" y="57"/>
                  </a:cubicBezTo>
                  <a:cubicBezTo>
                    <a:pt x="7" y="115"/>
                    <a:pt x="0" y="330"/>
                    <a:pt x="14" y="445"/>
                  </a:cubicBezTo>
                  <a:cubicBezTo>
                    <a:pt x="30" y="560"/>
                    <a:pt x="109" y="662"/>
                    <a:pt x="129" y="742"/>
                  </a:cubicBezTo>
                  <a:cubicBezTo>
                    <a:pt x="150" y="822"/>
                    <a:pt x="120" y="927"/>
                    <a:pt x="129" y="925"/>
                  </a:cubicBezTo>
                  <a:cubicBezTo>
                    <a:pt x="139" y="922"/>
                    <a:pt x="194" y="802"/>
                    <a:pt x="196" y="720"/>
                  </a:cubicBezTo>
                  <a:cubicBezTo>
                    <a:pt x="199" y="637"/>
                    <a:pt x="152" y="570"/>
                    <a:pt x="152" y="466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94" name="Freeform 42">
              <a:extLst>
                <a:ext uri="{FF2B5EF4-FFF2-40B4-BE49-F238E27FC236}">
                  <a16:creationId xmlns:a16="http://schemas.microsoft.com/office/drawing/2014/main" id="{B1F3585D-2C1E-AA47-99ED-3FEEDED82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308" y="1729239"/>
              <a:ext cx="176212" cy="406400"/>
            </a:xfrm>
            <a:custGeom>
              <a:avLst/>
              <a:gdLst>
                <a:gd name="T0" fmla="*/ 2147483647 w 278"/>
                <a:gd name="T1" fmla="*/ 2147483647 h 642"/>
                <a:gd name="T2" fmla="*/ 2147483647 w 278"/>
                <a:gd name="T3" fmla="*/ 2147483647 h 642"/>
                <a:gd name="T4" fmla="*/ 2147483647 w 278"/>
                <a:gd name="T5" fmla="*/ 2147483647 h 642"/>
                <a:gd name="T6" fmla="*/ 2147483647 w 278"/>
                <a:gd name="T7" fmla="*/ 2147483647 h 642"/>
                <a:gd name="T8" fmla="*/ 2147483647 w 278"/>
                <a:gd name="T9" fmla="*/ 2147483647 h 642"/>
                <a:gd name="T10" fmla="*/ 2147483647 w 278"/>
                <a:gd name="T11" fmla="*/ 2147483647 h 6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8"/>
                <a:gd name="T19" fmla="*/ 0 h 642"/>
                <a:gd name="T20" fmla="*/ 278 w 278"/>
                <a:gd name="T21" fmla="*/ 642 h 6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8" h="642">
                  <a:moveTo>
                    <a:pt x="207" y="584"/>
                  </a:moveTo>
                  <a:cubicBezTo>
                    <a:pt x="235" y="526"/>
                    <a:pt x="278" y="164"/>
                    <a:pt x="255" y="81"/>
                  </a:cubicBezTo>
                  <a:cubicBezTo>
                    <a:pt x="232" y="0"/>
                    <a:pt x="115" y="62"/>
                    <a:pt x="73" y="81"/>
                  </a:cubicBezTo>
                  <a:cubicBezTo>
                    <a:pt x="30" y="102"/>
                    <a:pt x="0" y="139"/>
                    <a:pt x="2" y="196"/>
                  </a:cubicBezTo>
                  <a:cubicBezTo>
                    <a:pt x="4" y="254"/>
                    <a:pt x="68" y="351"/>
                    <a:pt x="94" y="424"/>
                  </a:cubicBezTo>
                  <a:cubicBezTo>
                    <a:pt x="122" y="496"/>
                    <a:pt x="180" y="642"/>
                    <a:pt x="207" y="584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5" name="Freeform 43">
              <a:extLst>
                <a:ext uri="{FF2B5EF4-FFF2-40B4-BE49-F238E27FC236}">
                  <a16:creationId xmlns:a16="http://schemas.microsoft.com/office/drawing/2014/main" id="{EE47B341-8CFB-344E-A390-25E90FBA8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308" y="1729239"/>
              <a:ext cx="176212" cy="406400"/>
            </a:xfrm>
            <a:custGeom>
              <a:avLst/>
              <a:gdLst>
                <a:gd name="T0" fmla="*/ 2147483647 w 278"/>
                <a:gd name="T1" fmla="*/ 2147483647 h 642"/>
                <a:gd name="T2" fmla="*/ 2147483647 w 278"/>
                <a:gd name="T3" fmla="*/ 2147483647 h 642"/>
                <a:gd name="T4" fmla="*/ 2147483647 w 278"/>
                <a:gd name="T5" fmla="*/ 2147483647 h 642"/>
                <a:gd name="T6" fmla="*/ 2147483647 w 278"/>
                <a:gd name="T7" fmla="*/ 2147483647 h 642"/>
                <a:gd name="T8" fmla="*/ 2147483647 w 278"/>
                <a:gd name="T9" fmla="*/ 2147483647 h 642"/>
                <a:gd name="T10" fmla="*/ 2147483647 w 278"/>
                <a:gd name="T11" fmla="*/ 2147483647 h 6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8"/>
                <a:gd name="T19" fmla="*/ 0 h 642"/>
                <a:gd name="T20" fmla="*/ 278 w 278"/>
                <a:gd name="T21" fmla="*/ 642 h 6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8" h="642">
                  <a:moveTo>
                    <a:pt x="207" y="584"/>
                  </a:moveTo>
                  <a:cubicBezTo>
                    <a:pt x="235" y="526"/>
                    <a:pt x="278" y="164"/>
                    <a:pt x="255" y="81"/>
                  </a:cubicBezTo>
                  <a:cubicBezTo>
                    <a:pt x="232" y="0"/>
                    <a:pt x="115" y="62"/>
                    <a:pt x="73" y="81"/>
                  </a:cubicBezTo>
                  <a:cubicBezTo>
                    <a:pt x="30" y="102"/>
                    <a:pt x="0" y="139"/>
                    <a:pt x="2" y="196"/>
                  </a:cubicBezTo>
                  <a:cubicBezTo>
                    <a:pt x="4" y="254"/>
                    <a:pt x="68" y="351"/>
                    <a:pt x="94" y="424"/>
                  </a:cubicBezTo>
                  <a:cubicBezTo>
                    <a:pt x="122" y="496"/>
                    <a:pt x="180" y="642"/>
                    <a:pt x="207" y="584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96" name="Freeform 44">
              <a:extLst>
                <a:ext uri="{FF2B5EF4-FFF2-40B4-BE49-F238E27FC236}">
                  <a16:creationId xmlns:a16="http://schemas.microsoft.com/office/drawing/2014/main" id="{815EDB16-F64C-984A-8BF3-D58FD9A1E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571" y="1754640"/>
              <a:ext cx="111125" cy="322263"/>
            </a:xfrm>
            <a:custGeom>
              <a:avLst/>
              <a:gdLst>
                <a:gd name="T0" fmla="*/ 2147483647 w 175"/>
                <a:gd name="T1" fmla="*/ 2147483647 h 507"/>
                <a:gd name="T2" fmla="*/ 2147483647 w 175"/>
                <a:gd name="T3" fmla="*/ 2147483647 h 507"/>
                <a:gd name="T4" fmla="*/ 2147483647 w 175"/>
                <a:gd name="T5" fmla="*/ 2147483647 h 507"/>
                <a:gd name="T6" fmla="*/ 2147483647 w 175"/>
                <a:gd name="T7" fmla="*/ 2147483647 h 507"/>
                <a:gd name="T8" fmla="*/ 2147483647 w 175"/>
                <a:gd name="T9" fmla="*/ 2147483647 h 507"/>
                <a:gd name="T10" fmla="*/ 2147483647 w 175"/>
                <a:gd name="T11" fmla="*/ 2147483647 h 507"/>
                <a:gd name="T12" fmla="*/ 2147483647 w 175"/>
                <a:gd name="T13" fmla="*/ 2147483647 h 5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507"/>
                <a:gd name="T23" fmla="*/ 175 w 175"/>
                <a:gd name="T24" fmla="*/ 507 h 5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507">
                  <a:moveTo>
                    <a:pt x="16" y="37"/>
                  </a:moveTo>
                  <a:cubicBezTo>
                    <a:pt x="0" y="74"/>
                    <a:pt x="42" y="194"/>
                    <a:pt x="46" y="262"/>
                  </a:cubicBezTo>
                  <a:cubicBezTo>
                    <a:pt x="52" y="330"/>
                    <a:pt x="37" y="410"/>
                    <a:pt x="46" y="442"/>
                  </a:cubicBezTo>
                  <a:cubicBezTo>
                    <a:pt x="57" y="475"/>
                    <a:pt x="92" y="507"/>
                    <a:pt x="106" y="457"/>
                  </a:cubicBezTo>
                  <a:cubicBezTo>
                    <a:pt x="122" y="407"/>
                    <a:pt x="136" y="212"/>
                    <a:pt x="145" y="142"/>
                  </a:cubicBezTo>
                  <a:cubicBezTo>
                    <a:pt x="152" y="72"/>
                    <a:pt x="175" y="50"/>
                    <a:pt x="152" y="30"/>
                  </a:cubicBezTo>
                  <a:cubicBezTo>
                    <a:pt x="129" y="9"/>
                    <a:pt x="34" y="0"/>
                    <a:pt x="16" y="37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7" name="Freeform 45">
              <a:extLst>
                <a:ext uri="{FF2B5EF4-FFF2-40B4-BE49-F238E27FC236}">
                  <a16:creationId xmlns:a16="http://schemas.microsoft.com/office/drawing/2014/main" id="{B9C0658A-4CF1-114B-B44F-ECE84C404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571" y="1754640"/>
              <a:ext cx="111125" cy="322263"/>
            </a:xfrm>
            <a:custGeom>
              <a:avLst/>
              <a:gdLst>
                <a:gd name="T0" fmla="*/ 2147483647 w 175"/>
                <a:gd name="T1" fmla="*/ 2147483647 h 507"/>
                <a:gd name="T2" fmla="*/ 2147483647 w 175"/>
                <a:gd name="T3" fmla="*/ 2147483647 h 507"/>
                <a:gd name="T4" fmla="*/ 2147483647 w 175"/>
                <a:gd name="T5" fmla="*/ 2147483647 h 507"/>
                <a:gd name="T6" fmla="*/ 2147483647 w 175"/>
                <a:gd name="T7" fmla="*/ 2147483647 h 507"/>
                <a:gd name="T8" fmla="*/ 2147483647 w 175"/>
                <a:gd name="T9" fmla="*/ 2147483647 h 507"/>
                <a:gd name="T10" fmla="*/ 2147483647 w 175"/>
                <a:gd name="T11" fmla="*/ 2147483647 h 507"/>
                <a:gd name="T12" fmla="*/ 2147483647 w 175"/>
                <a:gd name="T13" fmla="*/ 2147483647 h 5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507"/>
                <a:gd name="T23" fmla="*/ 175 w 175"/>
                <a:gd name="T24" fmla="*/ 507 h 5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507">
                  <a:moveTo>
                    <a:pt x="16" y="37"/>
                  </a:moveTo>
                  <a:cubicBezTo>
                    <a:pt x="0" y="74"/>
                    <a:pt x="42" y="194"/>
                    <a:pt x="46" y="262"/>
                  </a:cubicBezTo>
                  <a:cubicBezTo>
                    <a:pt x="52" y="330"/>
                    <a:pt x="37" y="410"/>
                    <a:pt x="46" y="442"/>
                  </a:cubicBezTo>
                  <a:cubicBezTo>
                    <a:pt x="57" y="475"/>
                    <a:pt x="92" y="507"/>
                    <a:pt x="106" y="457"/>
                  </a:cubicBezTo>
                  <a:cubicBezTo>
                    <a:pt x="122" y="407"/>
                    <a:pt x="136" y="212"/>
                    <a:pt x="145" y="142"/>
                  </a:cubicBezTo>
                  <a:cubicBezTo>
                    <a:pt x="152" y="72"/>
                    <a:pt x="175" y="50"/>
                    <a:pt x="152" y="30"/>
                  </a:cubicBezTo>
                  <a:cubicBezTo>
                    <a:pt x="129" y="9"/>
                    <a:pt x="34" y="0"/>
                    <a:pt x="16" y="37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98" name="Freeform 46">
              <a:extLst>
                <a:ext uri="{FF2B5EF4-FFF2-40B4-BE49-F238E27FC236}">
                  <a16:creationId xmlns:a16="http://schemas.microsoft.com/office/drawing/2014/main" id="{C0C5B4C3-7A4C-7849-834D-CDAC3B4BE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896" y="2772227"/>
              <a:ext cx="93663" cy="182562"/>
            </a:xfrm>
            <a:custGeom>
              <a:avLst/>
              <a:gdLst>
                <a:gd name="T0" fmla="*/ 2147483647 w 147"/>
                <a:gd name="T1" fmla="*/ 2147483647 h 285"/>
                <a:gd name="T2" fmla="*/ 2147483647 w 147"/>
                <a:gd name="T3" fmla="*/ 2147483647 h 285"/>
                <a:gd name="T4" fmla="*/ 2147483647 w 147"/>
                <a:gd name="T5" fmla="*/ 2147483647 h 285"/>
                <a:gd name="T6" fmla="*/ 2147483647 w 147"/>
                <a:gd name="T7" fmla="*/ 2147483647 h 285"/>
                <a:gd name="T8" fmla="*/ 2147483647 w 147"/>
                <a:gd name="T9" fmla="*/ 2147483647 h 285"/>
                <a:gd name="T10" fmla="*/ 2147483647 w 147"/>
                <a:gd name="T11" fmla="*/ 2147483647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7"/>
                <a:gd name="T19" fmla="*/ 0 h 285"/>
                <a:gd name="T20" fmla="*/ 147 w 147"/>
                <a:gd name="T21" fmla="*/ 285 h 2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7" h="285">
                  <a:moveTo>
                    <a:pt x="40" y="30"/>
                  </a:moveTo>
                  <a:cubicBezTo>
                    <a:pt x="20" y="60"/>
                    <a:pt x="0" y="185"/>
                    <a:pt x="2" y="225"/>
                  </a:cubicBezTo>
                  <a:cubicBezTo>
                    <a:pt x="5" y="265"/>
                    <a:pt x="35" y="285"/>
                    <a:pt x="55" y="278"/>
                  </a:cubicBezTo>
                  <a:cubicBezTo>
                    <a:pt x="75" y="270"/>
                    <a:pt x="117" y="213"/>
                    <a:pt x="130" y="172"/>
                  </a:cubicBezTo>
                  <a:cubicBezTo>
                    <a:pt x="142" y="133"/>
                    <a:pt x="147" y="65"/>
                    <a:pt x="130" y="38"/>
                  </a:cubicBezTo>
                  <a:cubicBezTo>
                    <a:pt x="112" y="10"/>
                    <a:pt x="60" y="0"/>
                    <a:pt x="40" y="3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9" name="Freeform 47">
              <a:extLst>
                <a:ext uri="{FF2B5EF4-FFF2-40B4-BE49-F238E27FC236}">
                  <a16:creationId xmlns:a16="http://schemas.microsoft.com/office/drawing/2014/main" id="{26FC5C85-16A9-CF41-9F7B-30AD24482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896" y="2772227"/>
              <a:ext cx="93663" cy="182562"/>
            </a:xfrm>
            <a:custGeom>
              <a:avLst/>
              <a:gdLst>
                <a:gd name="T0" fmla="*/ 2147483647 w 147"/>
                <a:gd name="T1" fmla="*/ 2147483647 h 285"/>
                <a:gd name="T2" fmla="*/ 2147483647 w 147"/>
                <a:gd name="T3" fmla="*/ 2147483647 h 285"/>
                <a:gd name="T4" fmla="*/ 2147483647 w 147"/>
                <a:gd name="T5" fmla="*/ 2147483647 h 285"/>
                <a:gd name="T6" fmla="*/ 2147483647 w 147"/>
                <a:gd name="T7" fmla="*/ 2147483647 h 285"/>
                <a:gd name="T8" fmla="*/ 2147483647 w 147"/>
                <a:gd name="T9" fmla="*/ 2147483647 h 285"/>
                <a:gd name="T10" fmla="*/ 2147483647 w 147"/>
                <a:gd name="T11" fmla="*/ 2147483647 h 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7"/>
                <a:gd name="T19" fmla="*/ 0 h 285"/>
                <a:gd name="T20" fmla="*/ 147 w 147"/>
                <a:gd name="T21" fmla="*/ 285 h 2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7" h="285">
                  <a:moveTo>
                    <a:pt x="40" y="30"/>
                  </a:moveTo>
                  <a:cubicBezTo>
                    <a:pt x="20" y="60"/>
                    <a:pt x="0" y="185"/>
                    <a:pt x="2" y="225"/>
                  </a:cubicBezTo>
                  <a:cubicBezTo>
                    <a:pt x="5" y="265"/>
                    <a:pt x="35" y="285"/>
                    <a:pt x="55" y="278"/>
                  </a:cubicBezTo>
                  <a:cubicBezTo>
                    <a:pt x="75" y="270"/>
                    <a:pt x="117" y="213"/>
                    <a:pt x="130" y="172"/>
                  </a:cubicBezTo>
                  <a:cubicBezTo>
                    <a:pt x="142" y="133"/>
                    <a:pt x="147" y="65"/>
                    <a:pt x="130" y="38"/>
                  </a:cubicBezTo>
                  <a:cubicBezTo>
                    <a:pt x="112" y="10"/>
                    <a:pt x="60" y="0"/>
                    <a:pt x="40" y="30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00" name="Freeform 48">
              <a:extLst>
                <a:ext uri="{FF2B5EF4-FFF2-40B4-BE49-F238E27FC236}">
                  <a16:creationId xmlns:a16="http://schemas.microsoft.com/office/drawing/2014/main" id="{2809D4BC-0D57-7148-88A6-A0C5F0E77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995" y="2829378"/>
              <a:ext cx="63500" cy="187325"/>
            </a:xfrm>
            <a:custGeom>
              <a:avLst/>
              <a:gdLst>
                <a:gd name="T0" fmla="*/ 2147483647 w 99"/>
                <a:gd name="T1" fmla="*/ 2147483647 h 295"/>
                <a:gd name="T2" fmla="*/ 2147483647 w 99"/>
                <a:gd name="T3" fmla="*/ 2147483647 h 295"/>
                <a:gd name="T4" fmla="*/ 2147483647 w 99"/>
                <a:gd name="T5" fmla="*/ 2147483647 h 295"/>
                <a:gd name="T6" fmla="*/ 2147483647 w 99"/>
                <a:gd name="T7" fmla="*/ 2147483647 h 295"/>
                <a:gd name="T8" fmla="*/ 2147483647 w 99"/>
                <a:gd name="T9" fmla="*/ 2147483647 h 295"/>
                <a:gd name="T10" fmla="*/ 2147483647 w 99"/>
                <a:gd name="T11" fmla="*/ 0 h 295"/>
                <a:gd name="T12" fmla="*/ 2147483647 w 99"/>
                <a:gd name="T13" fmla="*/ 2147483647 h 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9"/>
                <a:gd name="T22" fmla="*/ 0 h 295"/>
                <a:gd name="T23" fmla="*/ 99 w 99"/>
                <a:gd name="T24" fmla="*/ 295 h 2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9" h="295">
                  <a:moveTo>
                    <a:pt x="4" y="60"/>
                  </a:moveTo>
                  <a:cubicBezTo>
                    <a:pt x="7" y="100"/>
                    <a:pt x="15" y="202"/>
                    <a:pt x="27" y="240"/>
                  </a:cubicBezTo>
                  <a:cubicBezTo>
                    <a:pt x="39" y="278"/>
                    <a:pt x="69" y="295"/>
                    <a:pt x="80" y="285"/>
                  </a:cubicBezTo>
                  <a:cubicBezTo>
                    <a:pt x="90" y="275"/>
                    <a:pt x="87" y="215"/>
                    <a:pt x="87" y="180"/>
                  </a:cubicBezTo>
                  <a:cubicBezTo>
                    <a:pt x="87" y="145"/>
                    <a:pt x="99" y="98"/>
                    <a:pt x="87" y="68"/>
                  </a:cubicBezTo>
                  <a:cubicBezTo>
                    <a:pt x="75" y="38"/>
                    <a:pt x="25" y="0"/>
                    <a:pt x="12" y="0"/>
                  </a:cubicBezTo>
                  <a:cubicBezTo>
                    <a:pt x="0" y="0"/>
                    <a:pt x="2" y="20"/>
                    <a:pt x="4" y="60"/>
                  </a:cubicBezTo>
                  <a:close/>
                </a:path>
              </a:pathLst>
            </a:custGeom>
            <a:solidFill>
              <a:srgbClr val="0000FF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1" name="Freeform 49">
              <a:extLst>
                <a:ext uri="{FF2B5EF4-FFF2-40B4-BE49-F238E27FC236}">
                  <a16:creationId xmlns:a16="http://schemas.microsoft.com/office/drawing/2014/main" id="{F0CD0A5A-EE62-094A-B224-C65BC0D03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995" y="2829378"/>
              <a:ext cx="63500" cy="187325"/>
            </a:xfrm>
            <a:custGeom>
              <a:avLst/>
              <a:gdLst>
                <a:gd name="T0" fmla="*/ 2147483647 w 99"/>
                <a:gd name="T1" fmla="*/ 2147483647 h 295"/>
                <a:gd name="T2" fmla="*/ 2147483647 w 99"/>
                <a:gd name="T3" fmla="*/ 2147483647 h 295"/>
                <a:gd name="T4" fmla="*/ 2147483647 w 99"/>
                <a:gd name="T5" fmla="*/ 2147483647 h 295"/>
                <a:gd name="T6" fmla="*/ 2147483647 w 99"/>
                <a:gd name="T7" fmla="*/ 2147483647 h 295"/>
                <a:gd name="T8" fmla="*/ 2147483647 w 99"/>
                <a:gd name="T9" fmla="*/ 2147483647 h 295"/>
                <a:gd name="T10" fmla="*/ 2147483647 w 99"/>
                <a:gd name="T11" fmla="*/ 0 h 295"/>
                <a:gd name="T12" fmla="*/ 2147483647 w 99"/>
                <a:gd name="T13" fmla="*/ 2147483647 h 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9"/>
                <a:gd name="T22" fmla="*/ 0 h 295"/>
                <a:gd name="T23" fmla="*/ 99 w 99"/>
                <a:gd name="T24" fmla="*/ 295 h 2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9" h="295">
                  <a:moveTo>
                    <a:pt x="4" y="60"/>
                  </a:moveTo>
                  <a:cubicBezTo>
                    <a:pt x="7" y="100"/>
                    <a:pt x="15" y="202"/>
                    <a:pt x="27" y="240"/>
                  </a:cubicBezTo>
                  <a:cubicBezTo>
                    <a:pt x="39" y="278"/>
                    <a:pt x="69" y="295"/>
                    <a:pt x="80" y="285"/>
                  </a:cubicBezTo>
                  <a:cubicBezTo>
                    <a:pt x="90" y="275"/>
                    <a:pt x="87" y="215"/>
                    <a:pt x="87" y="180"/>
                  </a:cubicBezTo>
                  <a:cubicBezTo>
                    <a:pt x="87" y="145"/>
                    <a:pt x="99" y="98"/>
                    <a:pt x="87" y="68"/>
                  </a:cubicBezTo>
                  <a:cubicBezTo>
                    <a:pt x="75" y="38"/>
                    <a:pt x="25" y="0"/>
                    <a:pt x="12" y="0"/>
                  </a:cubicBezTo>
                  <a:cubicBezTo>
                    <a:pt x="0" y="0"/>
                    <a:pt x="2" y="20"/>
                    <a:pt x="4" y="60"/>
                  </a:cubicBez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702" name="Text Box 50">
              <a:extLst>
                <a:ext uri="{FF2B5EF4-FFF2-40B4-BE49-F238E27FC236}">
                  <a16:creationId xmlns:a16="http://schemas.microsoft.com/office/drawing/2014/main" id="{B889E701-6626-FD48-815C-3B97231F0E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2140" y="1396771"/>
              <a:ext cx="2602705" cy="54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ts val="2175"/>
                </a:lnSpc>
              </a:pPr>
              <a:r>
                <a:rPr kumimoji="1" lang="en-US" altLang="ja-JP" sz="1800" b="1" dirty="0">
                  <a:cs typeface="Arial" panose="020B0604020202020204" pitchFamily="34" charset="0"/>
                </a:rPr>
                <a:t>Original difference  </a:t>
              </a:r>
            </a:p>
            <a:p>
              <a:pPr eaLnBrk="1" hangingPunct="1">
                <a:lnSpc>
                  <a:spcPts val="2175"/>
                </a:lnSpc>
              </a:pPr>
              <a:endParaRPr kumimoji="1" lang="en-US" altLang="ja-JP" sz="1800" b="1" dirty="0">
                <a:cs typeface="Arial" panose="020B0604020202020204" pitchFamily="34" charset="0"/>
              </a:endParaRPr>
            </a:p>
          </p:txBody>
        </p:sp>
        <p:sp>
          <p:nvSpPr>
            <p:cNvPr id="70704" name="Text Box 52">
              <a:extLst>
                <a:ext uri="{FF2B5EF4-FFF2-40B4-BE49-F238E27FC236}">
                  <a16:creationId xmlns:a16="http://schemas.microsoft.com/office/drawing/2014/main" id="{A0F65153-3407-E247-B458-1CCDB354D9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1594" y="3223240"/>
              <a:ext cx="10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kumimoji="1" lang="en-US" altLang="ja-JP" sz="1600" dirty="0">
                  <a:solidFill>
                    <a:srgbClr val="FF0000"/>
                  </a:solidFill>
                  <a:cs typeface="Arial" panose="020B0604020202020204" pitchFamily="34" charset="0"/>
                </a:rPr>
                <a:t>44 pixels  </a:t>
              </a:r>
            </a:p>
          </p:txBody>
        </p:sp>
        <p:sp>
          <p:nvSpPr>
            <p:cNvPr id="57" name="Line 35">
              <a:extLst>
                <a:ext uri="{FF2B5EF4-FFF2-40B4-BE49-F238E27FC236}">
                  <a16:creationId xmlns:a16="http://schemas.microsoft.com/office/drawing/2014/main" id="{10658EBB-DA42-014A-94AA-65A0FD64F1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91433" y="2859538"/>
              <a:ext cx="383876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671" name="Line 19">
            <a:extLst>
              <a:ext uri="{FF2B5EF4-FFF2-40B4-BE49-F238E27FC236}">
                <a16:creationId xmlns:a16="http://schemas.microsoft.com/office/drawing/2014/main" id="{E4F4D31E-F36C-9F4C-A717-2362EF7BF2E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28206" y="3645350"/>
            <a:ext cx="2751137" cy="0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Text Box 57">
            <a:extLst>
              <a:ext uri="{FF2B5EF4-FFF2-40B4-BE49-F238E27FC236}">
                <a16:creationId xmlns:a16="http://schemas.microsoft.com/office/drawing/2014/main" id="{E0749ADB-693C-AF42-BFC7-B67D4700E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6196" y="5069393"/>
            <a:ext cx="163015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kumimoji="1" lang="en-US" altLang="ja-JP" sz="1400" dirty="0">
                <a:cs typeface="Arial" panose="020B0604020202020204" pitchFamily="34" charset="0"/>
              </a:rPr>
              <a:t>Region of 35 pixels  </a:t>
            </a:r>
          </a:p>
          <a:p>
            <a:pPr eaLnBrk="1" hangingPunct="1"/>
            <a:endParaRPr kumimoji="1" lang="en-US" altLang="ja-JP" sz="1800" dirty="0">
              <a:cs typeface="Arial" panose="020B0604020202020204" pitchFamily="34" charset="0"/>
            </a:endParaRPr>
          </a:p>
        </p:txBody>
      </p:sp>
      <p:cxnSp>
        <p:nvCxnSpPr>
          <p:cNvPr id="61" name="Straight Arrow Connector 94">
            <a:extLst>
              <a:ext uri="{FF2B5EF4-FFF2-40B4-BE49-F238E27FC236}">
                <a16:creationId xmlns:a16="http://schemas.microsoft.com/office/drawing/2014/main" id="{CED06CFD-205A-3D43-A07C-868F504C0E8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88317" y="3979576"/>
            <a:ext cx="1962150" cy="667375"/>
          </a:xfrm>
          <a:prstGeom prst="straightConnector1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Arrow Connector 94">
            <a:extLst>
              <a:ext uri="{FF2B5EF4-FFF2-40B4-BE49-F238E27FC236}">
                <a16:creationId xmlns:a16="http://schemas.microsoft.com/office/drawing/2014/main" id="{D7067BC6-65C9-4440-8634-93B3CCE21D8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124295" y="4189583"/>
            <a:ext cx="228599" cy="514974"/>
          </a:xfrm>
          <a:prstGeom prst="straightConnector1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Arrow Connector 94">
            <a:extLst>
              <a:ext uri="{FF2B5EF4-FFF2-40B4-BE49-F238E27FC236}">
                <a16:creationId xmlns:a16="http://schemas.microsoft.com/office/drawing/2014/main" id="{517C5356-1586-FA4B-A0FA-823CFBFC984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8359114" y="4125642"/>
            <a:ext cx="676924" cy="572450"/>
          </a:xfrm>
          <a:prstGeom prst="straightConnector1">
            <a:avLst/>
          </a:prstGeom>
          <a:noFill/>
          <a:ln w="1270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Text Box 50">
            <a:extLst>
              <a:ext uri="{FF2B5EF4-FFF2-40B4-BE49-F238E27FC236}">
                <a16:creationId xmlns:a16="http://schemas.microsoft.com/office/drawing/2014/main" id="{7FC07595-FB51-784D-958A-6F7BF132B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7455" y="1429565"/>
            <a:ext cx="3252133" cy="82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ts val="2175"/>
              </a:lnSpc>
            </a:pPr>
            <a:r>
              <a:rPr kumimoji="1" lang="en-US" altLang="ja-JP" sz="1800" dirty="0">
                <a:cs typeface="Arial" panose="020B0604020202020204" pitchFamily="34" charset="0"/>
              </a:rPr>
              <a:t>Area of significant regions in number of pixels</a:t>
            </a:r>
          </a:p>
          <a:p>
            <a:pPr eaLnBrk="1" hangingPunct="1">
              <a:lnSpc>
                <a:spcPts val="2175"/>
              </a:lnSpc>
            </a:pPr>
            <a:endParaRPr kumimoji="1" lang="en-US" altLang="ja-JP" sz="1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9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5" grpId="0" animBg="1"/>
      <p:bldP spid="7070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80820C-FEFC-E84B-A54E-111462BFC29B}"/>
              </a:ext>
            </a:extLst>
          </p:cNvPr>
          <p:cNvSpPr/>
          <p:nvPr/>
        </p:nvSpPr>
        <p:spPr>
          <a:xfrm>
            <a:off x="2507165" y="1409717"/>
            <a:ext cx="6962600" cy="529628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681" name="Title 1">
            <a:extLst>
              <a:ext uri="{FF2B5EF4-FFF2-40B4-BE49-F238E27FC236}">
                <a16:creationId xmlns:a16="http://schemas.microsoft.com/office/drawing/2014/main" id="{BB215998-077F-BF46-AEC0-5DDADAFCC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591" y="179968"/>
            <a:ext cx="9404723" cy="1400530"/>
          </a:xfrm>
        </p:spPr>
        <p:txBody>
          <a:bodyPr/>
          <a:lstStyle/>
          <a:p>
            <a:pPr algn="ctr"/>
            <a:r>
              <a:rPr lang="en-US" altLang="en-US" sz="3000" dirty="0">
                <a:ea typeface="ＭＳ Ｐゴシック" panose="020B0600070205080204" pitchFamily="34" charset="-128"/>
              </a:rPr>
              <a:t>Control for multiple comparisons</a:t>
            </a:r>
            <a:br>
              <a:rPr lang="en-US" altLang="en-US" sz="3000" dirty="0">
                <a:ea typeface="ＭＳ Ｐゴシック" panose="020B0600070205080204" pitchFamily="34" charset="-128"/>
              </a:rPr>
            </a:br>
            <a:r>
              <a:rPr lang="en-US" altLang="en-US" sz="3000" dirty="0">
                <a:ea typeface="ＭＳ Ｐゴシック" panose="020B0600070205080204" pitchFamily="34" charset="-128"/>
              </a:rPr>
              <a:t>cluster method example</a:t>
            </a:r>
          </a:p>
        </p:txBody>
      </p:sp>
      <p:pic>
        <p:nvPicPr>
          <p:cNvPr id="71682" name="Picture 3" descr="Screen Shot 2013-11-15 at 2.59.57 PM.png">
            <a:extLst>
              <a:ext uri="{FF2B5EF4-FFF2-40B4-BE49-F238E27FC236}">
                <a16:creationId xmlns:a16="http://schemas.microsoft.com/office/drawing/2014/main" id="{0116A4D1-5396-8341-A9A2-A234D0166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30" y="1454873"/>
            <a:ext cx="5249333" cy="24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Screen Shot 2013-11-16 at 4.43.08 PM.png">
            <a:extLst>
              <a:ext uri="{FF2B5EF4-FFF2-40B4-BE49-F238E27FC236}">
                <a16:creationId xmlns:a16="http://schemas.microsoft.com/office/drawing/2014/main" id="{CBF29EA0-33B6-1641-8D2B-D37942C542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18" r="66393" b="1763"/>
          <a:stretch/>
        </p:blipFill>
        <p:spPr bwMode="auto">
          <a:xfrm>
            <a:off x="3441499" y="4621214"/>
            <a:ext cx="1922598" cy="193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creen Shot 2013-11-16 at 4.43.08 PM.png">
            <a:extLst>
              <a:ext uri="{FF2B5EF4-FFF2-40B4-BE49-F238E27FC236}">
                <a16:creationId xmlns:a16="http://schemas.microsoft.com/office/drawing/2014/main" id="{B49DFEFE-07D4-A746-8482-E499AD1D3F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48" t="53418" b="1762"/>
          <a:stretch/>
        </p:blipFill>
        <p:spPr bwMode="auto">
          <a:xfrm>
            <a:off x="7121678" y="4570803"/>
            <a:ext cx="1922598" cy="198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Screen Shot 2013-11-15 at 2.59.57 PM.png">
            <a:extLst>
              <a:ext uri="{FF2B5EF4-FFF2-40B4-BE49-F238E27FC236}">
                <a16:creationId xmlns:a16="http://schemas.microsoft.com/office/drawing/2014/main" id="{57D974CD-7B42-B146-A717-4E285D9DE6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8" t="17316" r="41572" b="53717"/>
          <a:stretch/>
        </p:blipFill>
        <p:spPr bwMode="auto">
          <a:xfrm>
            <a:off x="5691478" y="5206507"/>
            <a:ext cx="1004711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Screen Shot 2013-11-15 at 2.59.57 PM.png">
            <a:extLst>
              <a:ext uri="{FF2B5EF4-FFF2-40B4-BE49-F238E27FC236}">
                <a16:creationId xmlns:a16="http://schemas.microsoft.com/office/drawing/2014/main" id="{71152849-0696-224A-A529-6ACD2185DA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8" t="17316" r="41572" b="53717"/>
          <a:stretch/>
        </p:blipFill>
        <p:spPr bwMode="auto">
          <a:xfrm rot="8601001">
            <a:off x="5189123" y="3862239"/>
            <a:ext cx="1004711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E93015-DCD0-0745-950D-6E416DAEBFA9}"/>
              </a:ext>
            </a:extLst>
          </p:cNvPr>
          <p:cNvSpPr/>
          <p:nvPr/>
        </p:nvSpPr>
        <p:spPr>
          <a:xfrm>
            <a:off x="2956077" y="1449272"/>
            <a:ext cx="1569156" cy="4194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Mean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7E71C5-AF13-FD47-A2E8-D61C419E2B28}"/>
              </a:ext>
            </a:extLst>
          </p:cNvPr>
          <p:cNvSpPr/>
          <p:nvPr/>
        </p:nvSpPr>
        <p:spPr>
          <a:xfrm>
            <a:off x="6108853" y="1464931"/>
            <a:ext cx="1569156" cy="4194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Noisy mean</a:t>
            </a:r>
          </a:p>
        </p:txBody>
      </p:sp>
      <p:pic>
        <p:nvPicPr>
          <p:cNvPr id="13" name="Picture 3" descr="Screen Shot 2013-11-15 at 2.59.57 PM.png">
            <a:extLst>
              <a:ext uri="{FF2B5EF4-FFF2-40B4-BE49-F238E27FC236}">
                <a16:creationId xmlns:a16="http://schemas.microsoft.com/office/drawing/2014/main" id="{C3AA4E36-C277-3741-8B0F-EEFDB9DEAC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A3FF"/>
              </a:clrFrom>
              <a:clrTo>
                <a:srgbClr val="FDA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3" t="48998" r="38774" b="9348"/>
          <a:stretch/>
        </p:blipFill>
        <p:spPr bwMode="auto">
          <a:xfrm>
            <a:off x="7988763" y="2424341"/>
            <a:ext cx="1230611" cy="102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9078E3B-D0D2-064C-909D-31DD9D85FE7D}"/>
              </a:ext>
            </a:extLst>
          </p:cNvPr>
          <p:cNvSpPr/>
          <p:nvPr/>
        </p:nvSpPr>
        <p:spPr>
          <a:xfrm>
            <a:off x="4769931" y="2669398"/>
            <a:ext cx="1098022" cy="94069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7F9214-4BAE-0041-AB57-B449A7F1E8CC}"/>
              </a:ext>
            </a:extLst>
          </p:cNvPr>
          <p:cNvSpPr/>
          <p:nvPr/>
        </p:nvSpPr>
        <p:spPr>
          <a:xfrm>
            <a:off x="3529859" y="4151317"/>
            <a:ext cx="1745877" cy="4194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Uncorrected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3AE187-C2EE-6D4A-BCD1-0CCA1B11581E}"/>
              </a:ext>
            </a:extLst>
          </p:cNvPr>
          <p:cNvSpPr/>
          <p:nvPr/>
        </p:nvSpPr>
        <p:spPr>
          <a:xfrm>
            <a:off x="6765605" y="4138782"/>
            <a:ext cx="2647715" cy="4194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Corrected (2 clusters)</a:t>
            </a:r>
          </a:p>
        </p:txBody>
      </p:sp>
    </p:spTree>
    <p:extLst>
      <p:ext uri="{BB962C8B-B14F-4D97-AF65-F5344CB8AC3E}">
        <p14:creationId xmlns:p14="http://schemas.microsoft.com/office/powerpoint/2010/main" val="21918347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3" descr="Screen Shot 2013-11-15 at 3.00.17 PM.png">
            <a:extLst>
              <a:ext uri="{FF2B5EF4-FFF2-40B4-BE49-F238E27FC236}">
                <a16:creationId xmlns:a16="http://schemas.microsoft.com/office/drawing/2014/main" id="{5E8D18AA-1475-E44E-BBA1-6F6C615483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8" t="7071" b="19471"/>
          <a:stretch/>
        </p:blipFill>
        <p:spPr bwMode="auto">
          <a:xfrm>
            <a:off x="3076221" y="1369892"/>
            <a:ext cx="6039557" cy="4600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0" name="Title 1">
            <a:extLst>
              <a:ext uri="{FF2B5EF4-FFF2-40B4-BE49-F238E27FC236}">
                <a16:creationId xmlns:a16="http://schemas.microsoft.com/office/drawing/2014/main" id="{7752259E-F3D6-2142-BC3D-4356E8858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4378" y="539804"/>
            <a:ext cx="9404723" cy="1400530"/>
          </a:xfrm>
        </p:spPr>
        <p:txBody>
          <a:bodyPr/>
          <a:lstStyle/>
          <a:p>
            <a:r>
              <a:rPr lang="en-US" altLang="en-US" sz="3000" dirty="0">
                <a:ea typeface="ＭＳ Ｐゴシック" panose="020B0600070205080204" pitchFamily="34" charset="-128"/>
              </a:rPr>
              <a:t>Cluster correction in 1 dimension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45CB74-CF2C-784B-8C49-3800669128B1}"/>
              </a:ext>
            </a:extLst>
          </p:cNvPr>
          <p:cNvSpPr/>
          <p:nvPr/>
        </p:nvSpPr>
        <p:spPr>
          <a:xfrm>
            <a:off x="3162877" y="1525398"/>
            <a:ext cx="297168" cy="41493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5B8B95-A2D4-7743-AE2B-561D53262E40}"/>
              </a:ext>
            </a:extLst>
          </p:cNvPr>
          <p:cNvSpPr/>
          <p:nvPr/>
        </p:nvSpPr>
        <p:spPr>
          <a:xfrm>
            <a:off x="3106433" y="4676903"/>
            <a:ext cx="297168" cy="41493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BCC605-9063-6243-8F8E-CAAB9F20AE70}"/>
              </a:ext>
            </a:extLst>
          </p:cNvPr>
          <p:cNvSpPr txBox="1"/>
          <p:nvPr/>
        </p:nvSpPr>
        <p:spPr>
          <a:xfrm>
            <a:off x="3042579" y="5970650"/>
            <a:ext cx="44839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Maris and Oostenveld, J.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Neurosci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. Methods, 2007</a:t>
            </a:r>
          </a:p>
        </p:txBody>
      </p:sp>
    </p:spTree>
    <p:extLst>
      <p:ext uri="{BB962C8B-B14F-4D97-AF65-F5344CB8AC3E}">
        <p14:creationId xmlns:p14="http://schemas.microsoft.com/office/powerpoint/2010/main" val="19665999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42415B-DA46-6845-81FD-3F70A9794751}"/>
              </a:ext>
            </a:extLst>
          </p:cNvPr>
          <p:cNvSpPr/>
          <p:nvPr/>
        </p:nvSpPr>
        <p:spPr>
          <a:xfrm>
            <a:off x="6795595" y="483604"/>
            <a:ext cx="2647715" cy="419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Significant region</a:t>
            </a:r>
          </a:p>
        </p:txBody>
      </p:sp>
      <p:pic>
        <p:nvPicPr>
          <p:cNvPr id="290818" name="Picture 2" descr="Electrode configuration along with an example of Laplacian neighboring... |  Download Scientific Diagram">
            <a:extLst>
              <a:ext uri="{FF2B5EF4-FFF2-40B4-BE49-F238E27FC236}">
                <a16:creationId xmlns:a16="http://schemas.microsoft.com/office/drawing/2014/main" id="{BE4516D8-F623-8547-9DF8-0938FAE24D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7" t="8162" r="13272" b="11678"/>
          <a:stretch/>
        </p:blipFill>
        <p:spPr bwMode="auto">
          <a:xfrm>
            <a:off x="3436070" y="4316706"/>
            <a:ext cx="2400494" cy="223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EC07DD-8AE2-7A49-9A08-05EF25F107C1}"/>
              </a:ext>
            </a:extLst>
          </p:cNvPr>
          <p:cNvSpPr/>
          <p:nvPr/>
        </p:nvSpPr>
        <p:spPr>
          <a:xfrm>
            <a:off x="3312459" y="3872709"/>
            <a:ext cx="2647715" cy="419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Channel neighbors</a:t>
            </a:r>
          </a:p>
        </p:txBody>
      </p:sp>
      <p:pic>
        <p:nvPicPr>
          <p:cNvPr id="14" name="Picture 13" descr="Chart, histogram&#10;&#10;Description automatically generated">
            <a:extLst>
              <a:ext uri="{FF2B5EF4-FFF2-40B4-BE49-F238E27FC236}">
                <a16:creationId xmlns:a16="http://schemas.microsoft.com/office/drawing/2014/main" id="{2ED65307-228C-DD48-8C38-53142EE80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908" y="4316706"/>
            <a:ext cx="2788402" cy="22517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16BA59C-3807-874D-B861-AD03852163D1}"/>
              </a:ext>
            </a:extLst>
          </p:cNvPr>
          <p:cNvSpPr/>
          <p:nvPr/>
        </p:nvSpPr>
        <p:spPr>
          <a:xfrm>
            <a:off x="6516552" y="3872709"/>
            <a:ext cx="3032774" cy="419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Channel neighbors matrix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F2FFC80-6BD5-1F4C-B7A2-19D5459F8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417" y="379544"/>
            <a:ext cx="3326919" cy="337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832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>
            <a:extLst>
              <a:ext uri="{FF2B5EF4-FFF2-40B4-BE49-F238E27FC236}">
                <a16:creationId xmlns:a16="http://schemas.microsoft.com/office/drawing/2014/main" id="{4B84ACD5-4F09-0B49-A785-6C46355C8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407" y="2987107"/>
            <a:ext cx="5728252" cy="288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566A83C-C7D3-5647-AB40-0782D578B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7684" y="1062318"/>
            <a:ext cx="6396946" cy="1400530"/>
          </a:xfrm>
        </p:spPr>
        <p:txBody>
          <a:bodyPr/>
          <a:lstStyle/>
          <a:p>
            <a:r>
              <a:rPr lang="en-US" sz="3600" dirty="0"/>
              <a:t>TFCE – threshold free cluster</a:t>
            </a:r>
            <a:br>
              <a:rPr lang="en-US" sz="3600" dirty="0"/>
            </a:br>
            <a:r>
              <a:rPr lang="en-US" sz="3600" dirty="0"/>
              <a:t>enhancement</a:t>
            </a:r>
          </a:p>
        </p:txBody>
      </p:sp>
    </p:spTree>
    <p:extLst>
      <p:ext uri="{BB962C8B-B14F-4D97-AF65-F5344CB8AC3E}">
        <p14:creationId xmlns:p14="http://schemas.microsoft.com/office/powerpoint/2010/main" val="37077949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22F69-6E4E-1649-9850-779D84F4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111" y="703090"/>
            <a:ext cx="9404723" cy="1400530"/>
          </a:xfrm>
        </p:spPr>
        <p:txBody>
          <a:bodyPr/>
          <a:lstStyle/>
          <a:p>
            <a:r>
              <a:rPr lang="en-US" sz="3600" dirty="0"/>
              <a:t>TFCE – threshold free cluster</a:t>
            </a:r>
            <a:br>
              <a:rPr lang="en-US" sz="3600" dirty="0"/>
            </a:br>
            <a:r>
              <a:rPr lang="en-US" sz="3600" dirty="0"/>
              <a:t>enhancement</a:t>
            </a:r>
          </a:p>
        </p:txBody>
      </p:sp>
      <p:pic>
        <p:nvPicPr>
          <p:cNvPr id="291842" name="Picture 2">
            <a:extLst>
              <a:ext uri="{FF2B5EF4-FFF2-40B4-BE49-F238E27FC236}">
                <a16:creationId xmlns:a16="http://schemas.microsoft.com/office/drawing/2014/main" id="{1BCAAF18-EA85-2D4C-B283-4A4C7DFC3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302" y="2653178"/>
            <a:ext cx="6970782" cy="328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BE5C4D-A3CB-184F-BAAF-EA8BCB1FA99F}"/>
              </a:ext>
            </a:extLst>
          </p:cNvPr>
          <p:cNvSpPr txBox="1">
            <a:spLocks/>
          </p:cNvSpPr>
          <p:nvPr/>
        </p:nvSpPr>
        <p:spPr>
          <a:xfrm>
            <a:off x="2653815" y="5939792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</a:schemeClr>
                </a:solidFill>
              </a:rPr>
              <a:t>Credit: Benedick </a:t>
            </a:r>
            <a:r>
              <a:rPr lang="en-US" sz="1200" dirty="0" err="1">
                <a:solidFill>
                  <a:schemeClr val="tx1">
                    <a:lumMod val="65000"/>
                  </a:schemeClr>
                </a:solidFill>
              </a:rPr>
              <a:t>Ehinger</a:t>
            </a:r>
            <a:r>
              <a:rPr lang="en-US" sz="1200" dirty="0">
                <a:solidFill>
                  <a:schemeClr val="tx1">
                    <a:lumMod val="65000"/>
                  </a:schemeClr>
                </a:solidFill>
              </a:rPr>
              <a:t> </a:t>
            </a:r>
          </a:p>
        </p:txBody>
      </p:sp>
      <p:pic>
        <p:nvPicPr>
          <p:cNvPr id="4" name="Picture 3" descr="Graphical user interface, application, PowerPoint&#10;&#10;Description automatically generated">
            <a:extLst>
              <a:ext uri="{FF2B5EF4-FFF2-40B4-BE49-F238E27FC236}">
                <a16:creationId xmlns:a16="http://schemas.microsoft.com/office/drawing/2014/main" id="{2CED4961-1982-1A49-BF6B-67C5CC8B12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18" t="41179" r="30733" b="27023"/>
          <a:stretch/>
        </p:blipFill>
        <p:spPr>
          <a:xfrm>
            <a:off x="2574302" y="2763919"/>
            <a:ext cx="6856418" cy="311459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BD6FE3-AC69-D84E-99DF-6E661E8D3BDF}"/>
              </a:ext>
            </a:extLst>
          </p:cNvPr>
          <p:cNvCxnSpPr>
            <a:cxnSpLocks/>
          </p:cNvCxnSpPr>
          <p:nvPr/>
        </p:nvCxnSpPr>
        <p:spPr>
          <a:xfrm>
            <a:off x="3401877" y="3679372"/>
            <a:ext cx="0" cy="1476929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41A35E7-8623-7401-A986-8D60280CE193}"/>
              </a:ext>
            </a:extLst>
          </p:cNvPr>
          <p:cNvSpPr txBox="1"/>
          <p:nvPr/>
        </p:nvSpPr>
        <p:spPr>
          <a:xfrm>
            <a:off x="2014004" y="6270725"/>
            <a:ext cx="8091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Smith SM, Nichols TE. Threshold free cluster enhancement: addressing problems of smoothing, threshold dependence and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localisation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 in cluster inference.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NeuroImage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. 2009.</a:t>
            </a:r>
          </a:p>
          <a:p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2004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22F69-6E4E-1649-9850-779D84F4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3883" y="757518"/>
            <a:ext cx="9404723" cy="1400530"/>
          </a:xfrm>
        </p:spPr>
        <p:txBody>
          <a:bodyPr/>
          <a:lstStyle/>
          <a:p>
            <a:r>
              <a:rPr lang="en-US" sz="3600" dirty="0"/>
              <a:t>TFCE – threshold free cluster</a:t>
            </a:r>
            <a:br>
              <a:rPr lang="en-US" sz="3600" dirty="0"/>
            </a:br>
            <a:r>
              <a:rPr lang="en-US" sz="3600" dirty="0"/>
              <a:t>enhancement</a:t>
            </a:r>
          </a:p>
        </p:txBody>
      </p:sp>
      <p:pic>
        <p:nvPicPr>
          <p:cNvPr id="291842" name="Picture 2">
            <a:extLst>
              <a:ext uri="{FF2B5EF4-FFF2-40B4-BE49-F238E27FC236}">
                <a16:creationId xmlns:a16="http://schemas.microsoft.com/office/drawing/2014/main" id="{1BCAAF18-EA85-2D4C-B283-4A4C7DFC3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074" y="2707606"/>
            <a:ext cx="6970782" cy="328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BE5C4D-A3CB-184F-BAAF-EA8BCB1FA99F}"/>
              </a:ext>
            </a:extLst>
          </p:cNvPr>
          <p:cNvSpPr txBox="1">
            <a:spLocks/>
          </p:cNvSpPr>
          <p:nvPr/>
        </p:nvSpPr>
        <p:spPr>
          <a:xfrm>
            <a:off x="2675587" y="5994220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200" dirty="0">
                <a:solidFill>
                  <a:schemeClr val="tx1">
                    <a:lumMod val="65000"/>
                  </a:schemeClr>
                </a:solidFill>
              </a:rPr>
              <a:t>Credit: Benedick </a:t>
            </a:r>
            <a:r>
              <a:rPr lang="en-US" sz="1200" dirty="0" err="1">
                <a:solidFill>
                  <a:schemeClr val="tx1">
                    <a:lumMod val="65000"/>
                  </a:schemeClr>
                </a:solidFill>
              </a:rPr>
              <a:t>Ehinger</a:t>
            </a:r>
            <a:r>
              <a:rPr lang="en-US" sz="1200" dirty="0">
                <a:solidFill>
                  <a:schemeClr val="tx1">
                    <a:lumMod val="65000"/>
                  </a:schemeClr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C80161-1FD2-53DB-76DD-B551C6213CBE}"/>
              </a:ext>
            </a:extLst>
          </p:cNvPr>
          <p:cNvSpPr txBox="1"/>
          <p:nvPr/>
        </p:nvSpPr>
        <p:spPr>
          <a:xfrm>
            <a:off x="2014004" y="6270725"/>
            <a:ext cx="8091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Smith SM, Nichols TE. Threshold free cluster enhancement: addressing problems of smoothing, threshold dependence and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localisation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 in cluster inference.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NeuroImage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. 2009.</a:t>
            </a:r>
          </a:p>
          <a:p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173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74F3F-A79A-B045-B33D-DE253EB1A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7746" name="Picture 2">
            <a:extLst>
              <a:ext uri="{FF2B5EF4-FFF2-40B4-BE49-F238E27FC236}">
                <a16:creationId xmlns:a16="http://schemas.microsoft.com/office/drawing/2014/main" id="{D3B5D58F-B4EE-9E48-831B-34D800860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782" y="2437579"/>
            <a:ext cx="5013977" cy="358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877655-F893-AB0A-6F4B-D8D6A5A50268}"/>
              </a:ext>
            </a:extLst>
          </p:cNvPr>
          <p:cNvSpPr txBox="1"/>
          <p:nvPr/>
        </p:nvSpPr>
        <p:spPr>
          <a:xfrm>
            <a:off x="2014004" y="6270725"/>
            <a:ext cx="8091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Smith SM, Nichols TE. Threshold free cluster enhancement: addressing problems of smoothing, threshold dependence and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localisation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 in cluster inference. </a:t>
            </a:r>
            <a:r>
              <a:rPr lang="en-US" sz="1400" dirty="0" err="1">
                <a:solidFill>
                  <a:schemeClr val="tx1">
                    <a:lumMod val="75000"/>
                  </a:schemeClr>
                </a:solidFill>
              </a:rPr>
              <a:t>NeuroImage</a:t>
            </a: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. 2009.</a:t>
            </a:r>
          </a:p>
          <a:p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8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 descr="Lionel Page on Twitter: &quot;A picture which should be shown to every student  in social science. When an article says something like &quot;people in this  category have a *significantly* higher level of">
            <a:extLst>
              <a:ext uri="{FF2B5EF4-FFF2-40B4-BE49-F238E27FC236}">
                <a16:creationId xmlns:a16="http://schemas.microsoft.com/office/drawing/2014/main" id="{2A35C85F-4509-EA45-9745-E4D0DBACF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263" y="1072510"/>
            <a:ext cx="6665627" cy="499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0778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C40F5E-E26D-8B4F-9352-F6B9B9CC88F8}"/>
              </a:ext>
            </a:extLst>
          </p:cNvPr>
          <p:cNvSpPr/>
          <p:nvPr/>
        </p:nvSpPr>
        <p:spPr>
          <a:xfrm>
            <a:off x="4630907" y="6458002"/>
            <a:ext cx="50241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</a:schemeClr>
                </a:solidFill>
              </a:rPr>
              <a:t>Ehinger</a:t>
            </a:r>
            <a:r>
              <a:rPr lang="en-US" sz="1100" dirty="0">
                <a:solidFill>
                  <a:schemeClr val="tx1">
                    <a:lumMod val="65000"/>
                  </a:schemeClr>
                </a:solidFill>
              </a:rPr>
              <a:t> &amp; </a:t>
            </a:r>
            <a:r>
              <a:rPr lang="en-US" sz="1100" dirty="0" err="1">
                <a:solidFill>
                  <a:schemeClr val="tx1">
                    <a:lumMod val="65000"/>
                  </a:schemeClr>
                </a:solidFill>
              </a:rPr>
              <a:t>Dimigen</a:t>
            </a:r>
            <a:r>
              <a:rPr lang="en-US" sz="1100" dirty="0">
                <a:solidFill>
                  <a:schemeClr val="tx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tx1">
                    <a:lumMod val="65000"/>
                  </a:schemeClr>
                </a:solidFill>
              </a:rPr>
              <a:t>PeerJ</a:t>
            </a:r>
            <a:r>
              <a:rPr lang="en-US" sz="1100" dirty="0">
                <a:solidFill>
                  <a:schemeClr val="tx1">
                    <a:lumMod val="65000"/>
                  </a:schemeClr>
                </a:solidFill>
              </a:rPr>
              <a:t>. 2019 Oct 24;7:e7838. </a:t>
            </a:r>
            <a:r>
              <a:rPr lang="en-US" sz="1100" dirty="0" err="1">
                <a:solidFill>
                  <a:schemeClr val="tx1">
                    <a:lumMod val="65000"/>
                  </a:schemeClr>
                </a:solidFill>
              </a:rPr>
              <a:t>doi</a:t>
            </a:r>
            <a:r>
              <a:rPr lang="en-US" sz="1100" dirty="0">
                <a:solidFill>
                  <a:schemeClr val="tx1">
                    <a:lumMod val="65000"/>
                  </a:schemeClr>
                </a:solidFill>
              </a:rPr>
              <a:t>: 10.7717/peerj.7838.</a:t>
            </a:r>
          </a:p>
        </p:txBody>
      </p:sp>
      <p:pic>
        <p:nvPicPr>
          <p:cNvPr id="5" name="Grafik 6">
            <a:extLst>
              <a:ext uri="{FF2B5EF4-FFF2-40B4-BE49-F238E27FC236}">
                <a16:creationId xmlns:a16="http://schemas.microsoft.com/office/drawing/2014/main" id="{A70D450F-0A6A-354E-A9DB-407984518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919" y="234367"/>
            <a:ext cx="4857109" cy="6223635"/>
          </a:xfrm>
          <a:prstGeom prst="rect">
            <a:avLst/>
          </a:prstGeom>
        </p:spPr>
      </p:pic>
      <p:sp>
        <p:nvSpPr>
          <p:cNvPr id="6" name="Textfeld 3">
            <a:extLst>
              <a:ext uri="{FF2B5EF4-FFF2-40B4-BE49-F238E27FC236}">
                <a16:creationId xmlns:a16="http://schemas.microsoft.com/office/drawing/2014/main" id="{98200EC5-8508-6C46-8B02-4B3E3FE58842}"/>
              </a:ext>
            </a:extLst>
          </p:cNvPr>
          <p:cNvSpPr txBox="1"/>
          <p:nvPr/>
        </p:nvSpPr>
        <p:spPr>
          <a:xfrm>
            <a:off x="2196075" y="3419484"/>
            <a:ext cx="23840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Cluster</a:t>
            </a:r>
          </a:p>
          <a:p>
            <a:r>
              <a:rPr lang="de-DE" sz="1000" dirty="0"/>
              <a:t>+ </a:t>
            </a:r>
            <a:r>
              <a:rPr lang="de-DE" sz="1000" dirty="0" err="1"/>
              <a:t>Effective</a:t>
            </a:r>
            <a:r>
              <a:rPr lang="de-DE" sz="1000" dirty="0"/>
              <a:t> </a:t>
            </a:r>
            <a:r>
              <a:rPr lang="de-DE" sz="1000" dirty="0" err="1"/>
              <a:t>use</a:t>
            </a:r>
            <a:r>
              <a:rPr lang="de-DE" sz="1000" dirty="0"/>
              <a:t> </a:t>
            </a:r>
            <a:r>
              <a:rPr lang="de-DE" sz="1000" dirty="0" err="1"/>
              <a:t>of</a:t>
            </a:r>
            <a:r>
              <a:rPr lang="de-DE" sz="1000" dirty="0"/>
              <a:t> </a:t>
            </a:r>
            <a:r>
              <a:rPr lang="de-DE" sz="1000" dirty="0" err="1"/>
              <a:t>prior</a:t>
            </a:r>
            <a:r>
              <a:rPr lang="de-DE" sz="1000" dirty="0"/>
              <a:t> </a:t>
            </a:r>
            <a:r>
              <a:rPr lang="de-DE" sz="1000" dirty="0" err="1"/>
              <a:t>knowledge</a:t>
            </a:r>
            <a:endParaRPr lang="de-DE" sz="1000" dirty="0"/>
          </a:p>
          <a:p>
            <a:r>
              <a:rPr lang="de-DE" sz="1000" dirty="0"/>
              <a:t>+ </a:t>
            </a:r>
            <a:r>
              <a:rPr lang="de-DE" sz="1000" dirty="0" err="1"/>
              <a:t>Appropriately</a:t>
            </a:r>
            <a:r>
              <a:rPr lang="de-DE" sz="1000" dirty="0"/>
              <a:t> </a:t>
            </a:r>
            <a:r>
              <a:rPr lang="de-DE" sz="1000" dirty="0" err="1"/>
              <a:t>control</a:t>
            </a:r>
            <a:r>
              <a:rPr lang="de-DE" sz="1000" dirty="0"/>
              <a:t> FWER</a:t>
            </a:r>
          </a:p>
          <a:p>
            <a:r>
              <a:rPr lang="de-DE" sz="1000" dirty="0"/>
              <a:t>-  Statistical </a:t>
            </a:r>
            <a:r>
              <a:rPr lang="de-DE" sz="1000" dirty="0" err="1"/>
              <a:t>interpretation</a:t>
            </a:r>
            <a:r>
              <a:rPr lang="de-DE" sz="1000" dirty="0"/>
              <a:t> limited</a:t>
            </a:r>
          </a:p>
          <a:p>
            <a:r>
              <a:rPr lang="de-DE" sz="1000" dirty="0"/>
              <a:t>-  </a:t>
            </a:r>
            <a:r>
              <a:rPr lang="de-DE" sz="1000" dirty="0" err="1"/>
              <a:t>Computationally</a:t>
            </a:r>
            <a:r>
              <a:rPr lang="de-DE" sz="1000" dirty="0"/>
              <a:t> expensive</a:t>
            </a:r>
          </a:p>
        </p:txBody>
      </p:sp>
      <p:sp>
        <p:nvSpPr>
          <p:cNvPr id="7" name="Textfeld 5">
            <a:extLst>
              <a:ext uri="{FF2B5EF4-FFF2-40B4-BE49-F238E27FC236}">
                <a16:creationId xmlns:a16="http://schemas.microsoft.com/office/drawing/2014/main" id="{E56D17EB-5F3F-204A-A5DF-5D9C694C9C96}"/>
              </a:ext>
            </a:extLst>
          </p:cNvPr>
          <p:cNvSpPr txBox="1"/>
          <p:nvPr/>
        </p:nvSpPr>
        <p:spPr>
          <a:xfrm>
            <a:off x="2196075" y="2355647"/>
            <a:ext cx="2465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FDR</a:t>
            </a:r>
          </a:p>
          <a:p>
            <a:r>
              <a:rPr lang="de-DE" sz="1000" dirty="0"/>
              <a:t>+  Fast</a:t>
            </a:r>
          </a:p>
          <a:p>
            <a:r>
              <a:rPr lang="de-DE" sz="1000" dirty="0"/>
              <a:t>+  Interpretation </a:t>
            </a:r>
            <a:r>
              <a:rPr lang="de-DE" sz="1000" dirty="0" err="1"/>
              <a:t>clear</a:t>
            </a:r>
            <a:endParaRPr lang="de-DE" sz="1000" dirty="0"/>
          </a:p>
          <a:p>
            <a:r>
              <a:rPr lang="de-DE" sz="1000" dirty="0"/>
              <a:t>-  </a:t>
            </a:r>
            <a:r>
              <a:rPr lang="de-DE" sz="1000" dirty="0" err="1"/>
              <a:t>Does</a:t>
            </a:r>
            <a:r>
              <a:rPr lang="de-DE" sz="1000" dirty="0"/>
              <a:t> not </a:t>
            </a:r>
            <a:r>
              <a:rPr lang="de-DE" sz="1000" dirty="0" err="1"/>
              <a:t>control</a:t>
            </a:r>
            <a:r>
              <a:rPr lang="de-DE" sz="1000" dirty="0"/>
              <a:t> FWER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51EC957-BFD7-4541-AC75-7F10E35367EF}"/>
              </a:ext>
            </a:extLst>
          </p:cNvPr>
          <p:cNvSpPr txBox="1"/>
          <p:nvPr/>
        </p:nvSpPr>
        <p:spPr>
          <a:xfrm>
            <a:off x="2196075" y="1306339"/>
            <a:ext cx="2355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Bonferroni</a:t>
            </a:r>
            <a:r>
              <a:rPr lang="de-DE" sz="1000" b="1" dirty="0"/>
              <a:t>-Holms</a:t>
            </a:r>
          </a:p>
          <a:p>
            <a:r>
              <a:rPr lang="de-DE" sz="1000" dirty="0"/>
              <a:t>+ Fast</a:t>
            </a:r>
          </a:p>
          <a:p>
            <a:r>
              <a:rPr lang="de-DE" sz="1000" dirty="0"/>
              <a:t>-  Samples </a:t>
            </a:r>
            <a:r>
              <a:rPr lang="de-DE" sz="1000" dirty="0" err="1"/>
              <a:t>are</a:t>
            </a:r>
            <a:r>
              <a:rPr lang="de-DE" sz="1000" dirty="0"/>
              <a:t> not </a:t>
            </a:r>
            <a:r>
              <a:rPr lang="de-DE" sz="1000" dirty="0" err="1"/>
              <a:t>independent</a:t>
            </a:r>
            <a:r>
              <a:rPr lang="de-DE" sz="1000" dirty="0"/>
              <a:t>, </a:t>
            </a:r>
            <a:r>
              <a:rPr lang="de-DE" sz="1000" dirty="0" err="1"/>
              <a:t>therefore</a:t>
            </a:r>
            <a:r>
              <a:rPr lang="de-DE" sz="1000" dirty="0"/>
              <a:t> </a:t>
            </a:r>
            <a:r>
              <a:rPr lang="de-DE" sz="1000" dirty="0" err="1"/>
              <a:t>too</a:t>
            </a:r>
            <a:r>
              <a:rPr lang="de-DE" sz="1000" dirty="0"/>
              <a:t> strong </a:t>
            </a:r>
            <a:r>
              <a:rPr lang="de-DE" sz="1000" dirty="0" err="1"/>
              <a:t>of</a:t>
            </a:r>
            <a:r>
              <a:rPr lang="de-DE" sz="1000" dirty="0"/>
              <a:t> a </a:t>
            </a:r>
            <a:r>
              <a:rPr lang="de-DE" sz="1000" dirty="0" err="1"/>
              <a:t>correction</a:t>
            </a:r>
            <a:endParaRPr lang="de-DE" sz="10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A43D497-9A5C-0745-AC64-DACDAD86F794}"/>
              </a:ext>
            </a:extLst>
          </p:cNvPr>
          <p:cNvSpPr txBox="1"/>
          <p:nvPr/>
        </p:nvSpPr>
        <p:spPr>
          <a:xfrm>
            <a:off x="2196075" y="4321595"/>
            <a:ext cx="3465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TFCE</a:t>
            </a:r>
          </a:p>
          <a:p>
            <a:r>
              <a:rPr lang="de-DE" sz="1000" dirty="0"/>
              <a:t>+ </a:t>
            </a:r>
            <a:r>
              <a:rPr lang="de-DE" sz="1000" dirty="0" err="1"/>
              <a:t>Effective</a:t>
            </a:r>
            <a:r>
              <a:rPr lang="de-DE" sz="1000" dirty="0"/>
              <a:t> </a:t>
            </a:r>
            <a:r>
              <a:rPr lang="de-DE" sz="1000" dirty="0" err="1"/>
              <a:t>use</a:t>
            </a:r>
            <a:r>
              <a:rPr lang="de-DE" sz="1000" dirty="0"/>
              <a:t> </a:t>
            </a:r>
            <a:r>
              <a:rPr lang="de-DE" sz="1000" dirty="0" err="1"/>
              <a:t>of</a:t>
            </a:r>
            <a:r>
              <a:rPr lang="de-DE" sz="1000" dirty="0"/>
              <a:t> </a:t>
            </a:r>
            <a:r>
              <a:rPr lang="de-DE" sz="1000" dirty="0" err="1"/>
              <a:t>prior</a:t>
            </a:r>
            <a:r>
              <a:rPr lang="de-DE" sz="1000" dirty="0"/>
              <a:t> </a:t>
            </a:r>
            <a:r>
              <a:rPr lang="de-DE" sz="1000" dirty="0" err="1"/>
              <a:t>knowledge</a:t>
            </a:r>
            <a:endParaRPr lang="de-DE" sz="1000" dirty="0"/>
          </a:p>
          <a:p>
            <a:r>
              <a:rPr lang="de-DE" sz="1000" dirty="0"/>
              <a:t>+ </a:t>
            </a:r>
            <a:r>
              <a:rPr lang="de-DE" sz="1000" dirty="0" err="1"/>
              <a:t>No</a:t>
            </a:r>
            <a:r>
              <a:rPr lang="de-DE" sz="1000" dirty="0"/>
              <a:t> initial </a:t>
            </a:r>
            <a:r>
              <a:rPr lang="de-DE" sz="1000" dirty="0" err="1"/>
              <a:t>threshold</a:t>
            </a:r>
            <a:endParaRPr lang="de-DE" sz="1000" dirty="0"/>
          </a:p>
          <a:p>
            <a:r>
              <a:rPr lang="de-DE" sz="1000" dirty="0"/>
              <a:t>+ </a:t>
            </a:r>
            <a:r>
              <a:rPr lang="de-DE" sz="1000" dirty="0" err="1"/>
              <a:t>Appropriately</a:t>
            </a:r>
            <a:r>
              <a:rPr lang="de-DE" sz="1000" dirty="0"/>
              <a:t> </a:t>
            </a:r>
            <a:r>
              <a:rPr lang="de-DE" sz="1000" dirty="0" err="1"/>
              <a:t>control</a:t>
            </a:r>
            <a:r>
              <a:rPr lang="de-DE" sz="1000" dirty="0"/>
              <a:t> FWER</a:t>
            </a:r>
          </a:p>
          <a:p>
            <a:r>
              <a:rPr lang="de-DE" sz="1000" dirty="0"/>
              <a:t>-  Statistical </a:t>
            </a:r>
            <a:r>
              <a:rPr lang="de-DE" sz="1000" dirty="0" err="1"/>
              <a:t>interpretation</a:t>
            </a:r>
            <a:r>
              <a:rPr lang="de-DE" sz="1000" dirty="0"/>
              <a:t> limited</a:t>
            </a:r>
          </a:p>
          <a:p>
            <a:r>
              <a:rPr lang="de-DE" sz="1000" dirty="0"/>
              <a:t>-  </a:t>
            </a:r>
            <a:r>
              <a:rPr lang="de-DE" sz="1000" dirty="0" err="1"/>
              <a:t>Very</a:t>
            </a:r>
            <a:r>
              <a:rPr lang="de-DE" sz="1000" dirty="0"/>
              <a:t> </a:t>
            </a:r>
            <a:r>
              <a:rPr lang="de-DE" sz="1000" dirty="0" err="1"/>
              <a:t>computationally</a:t>
            </a:r>
            <a:r>
              <a:rPr lang="de-DE" sz="1000" dirty="0"/>
              <a:t> expensive</a:t>
            </a:r>
          </a:p>
        </p:txBody>
      </p:sp>
      <p:sp>
        <p:nvSpPr>
          <p:cNvPr id="11" name="Textfeld 7">
            <a:extLst>
              <a:ext uri="{FF2B5EF4-FFF2-40B4-BE49-F238E27FC236}">
                <a16:creationId xmlns:a16="http://schemas.microsoft.com/office/drawing/2014/main" id="{8D07CA7F-B455-A142-9E91-5659969BA6DA}"/>
              </a:ext>
            </a:extLst>
          </p:cNvPr>
          <p:cNvSpPr txBox="1"/>
          <p:nvPr/>
        </p:nvSpPr>
        <p:spPr>
          <a:xfrm>
            <a:off x="2196075" y="367621"/>
            <a:ext cx="22394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Uncorrected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7230663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4">
            <a:extLst>
              <a:ext uri="{FF2B5EF4-FFF2-40B4-BE49-F238E27FC236}">
                <a16:creationId xmlns:a16="http://schemas.microsoft.com/office/drawing/2014/main" id="{A5603353-5562-DE48-A1F7-B16FA065F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62" y="180270"/>
            <a:ext cx="6711772" cy="670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kumimoji="1" lang="en-US" altLang="ja-JP" sz="3000" b="1" dirty="0">
                <a:cs typeface="Arial" panose="020B0604020202020204" pitchFamily="34" charset="0"/>
              </a:rPr>
              <a:t>References </a:t>
            </a:r>
          </a:p>
          <a:p>
            <a:pPr algn="ctr" eaLnBrk="1" hangingPunct="1"/>
            <a:endParaRPr kumimoji="1" lang="en-US" altLang="ja-JP" sz="3000" b="1" dirty="0">
              <a:cs typeface="Arial" panose="020B0604020202020204" pitchFamily="34" charset="0"/>
            </a:endParaRPr>
          </a:p>
          <a:p>
            <a:pPr eaLnBrk="1" hangingPunct="1">
              <a:lnSpc>
                <a:spcPts val="2163"/>
              </a:lnSpc>
              <a:spcAft>
                <a:spcPts val="1800"/>
              </a:spcAft>
            </a:pPr>
            <a:r>
              <a:rPr kumimoji="1" lang="en-US" altLang="ja-JP" sz="1400" dirty="0">
                <a:cs typeface="Arial" panose="020B0604020202020204" pitchFamily="34" charset="0"/>
              </a:rPr>
              <a:t>Delorme, A. 2006. Statistical methods. </a:t>
            </a:r>
            <a:r>
              <a:rPr kumimoji="1" lang="en-US" altLang="ja-JP" sz="1400" i="1" dirty="0">
                <a:cs typeface="Arial" panose="020B0604020202020204" pitchFamily="34" charset="0"/>
              </a:rPr>
              <a:t>Encyclopedia of Medical Device  and Instrumentation</a:t>
            </a:r>
            <a:r>
              <a:rPr kumimoji="1" lang="en-US" altLang="ja-JP" sz="1400" dirty="0">
                <a:cs typeface="Arial" panose="020B0604020202020204" pitchFamily="34" charset="0"/>
              </a:rPr>
              <a:t>, vol 6, pp 240-264. Wiley </a:t>
            </a:r>
            <a:r>
              <a:rPr kumimoji="1" lang="en-US" altLang="ja-JP" sz="1400" dirty="0" err="1">
                <a:cs typeface="Arial" panose="020B0604020202020204" pitchFamily="34" charset="0"/>
              </a:rPr>
              <a:t>interscience</a:t>
            </a:r>
            <a:r>
              <a:rPr kumimoji="1" lang="en-US" altLang="ja-JP" sz="1400" dirty="0">
                <a:cs typeface="Arial" panose="020B0604020202020204" pitchFamily="34" charset="0"/>
              </a:rPr>
              <a:t>. </a:t>
            </a:r>
          </a:p>
          <a:p>
            <a:pPr eaLnBrk="1" hangingPunct="1">
              <a:lnSpc>
                <a:spcPts val="2175"/>
              </a:lnSpc>
              <a:spcAft>
                <a:spcPts val="1800"/>
              </a:spcAft>
            </a:pPr>
            <a:r>
              <a:rPr kumimoji="1" lang="en-US" altLang="ja-JP" sz="1400" dirty="0">
                <a:cs typeface="Arial" panose="020B0604020202020204" pitchFamily="34" charset="0"/>
              </a:rPr>
              <a:t>Genovese et al. 2002. Thresholding of statistical maps in functional  neuroimaging using the false discovery rate. </a:t>
            </a:r>
            <a:r>
              <a:rPr kumimoji="1" lang="en-US" altLang="ja-JP" sz="1400" i="1" dirty="0" err="1">
                <a:cs typeface="Arial" panose="020B0604020202020204" pitchFamily="34" charset="0"/>
              </a:rPr>
              <a:t>NeuroImage</a:t>
            </a:r>
            <a:r>
              <a:rPr kumimoji="1" lang="en-US" altLang="ja-JP" sz="1400" dirty="0">
                <a:cs typeface="Arial" panose="020B0604020202020204" pitchFamily="34" charset="0"/>
              </a:rPr>
              <a:t>, 15: 870-878 </a:t>
            </a:r>
          </a:p>
          <a:p>
            <a:pPr eaLnBrk="1" hangingPunct="1">
              <a:lnSpc>
                <a:spcPts val="2175"/>
              </a:lnSpc>
              <a:spcAft>
                <a:spcPts val="1800"/>
              </a:spcAft>
            </a:pPr>
            <a:r>
              <a:rPr kumimoji="1" lang="en-US" altLang="ja-JP" sz="1400" dirty="0">
                <a:cs typeface="Arial" panose="020B0604020202020204" pitchFamily="34" charset="0"/>
              </a:rPr>
              <a:t>Nichols &amp; </a:t>
            </a:r>
            <a:r>
              <a:rPr kumimoji="1" lang="en-US" altLang="ja-JP" sz="1400" dirty="0" err="1">
                <a:cs typeface="Arial" panose="020B0604020202020204" pitchFamily="34" charset="0"/>
              </a:rPr>
              <a:t>Hayasaka</a:t>
            </a:r>
            <a:r>
              <a:rPr kumimoji="1" lang="en-US" altLang="ja-JP" sz="1400" dirty="0">
                <a:cs typeface="Arial" panose="020B0604020202020204" pitchFamily="34" charset="0"/>
              </a:rPr>
              <a:t>, 2003. Controlling the familywise error rate in  functional neuroimaging: a comparative review. </a:t>
            </a:r>
            <a:r>
              <a:rPr kumimoji="1" lang="en-US" altLang="ja-JP" sz="1400" i="1" dirty="0">
                <a:cs typeface="Arial" panose="020B0604020202020204" pitchFamily="34" charset="0"/>
              </a:rPr>
              <a:t>Statistical Methods in  Medical Research</a:t>
            </a:r>
            <a:r>
              <a:rPr kumimoji="1" lang="en-US" altLang="ja-JP" sz="1400" dirty="0">
                <a:cs typeface="Arial" panose="020B0604020202020204" pitchFamily="34" charset="0"/>
              </a:rPr>
              <a:t>, 12:419-446 </a:t>
            </a:r>
          </a:p>
          <a:p>
            <a:pPr eaLnBrk="1" hangingPunct="1">
              <a:lnSpc>
                <a:spcPts val="2163"/>
              </a:lnSpc>
              <a:spcAft>
                <a:spcPts val="1800"/>
              </a:spcAft>
            </a:pPr>
            <a:r>
              <a:rPr kumimoji="1" lang="en-US" altLang="ja-JP" sz="1400" dirty="0">
                <a:cs typeface="Arial" panose="020B0604020202020204" pitchFamily="34" charset="0"/>
              </a:rPr>
              <a:t>Maris, 2004. Randomization tests for ERP topographies and whole spatiotemporal data matrices. </a:t>
            </a:r>
            <a:r>
              <a:rPr kumimoji="1" lang="en-US" altLang="ja-JP" sz="1400" i="1" dirty="0">
                <a:cs typeface="Arial" panose="020B0604020202020204" pitchFamily="34" charset="0"/>
              </a:rPr>
              <a:t>Psychophysiology</a:t>
            </a:r>
            <a:r>
              <a:rPr kumimoji="1" lang="en-US" altLang="ja-JP" sz="1400" dirty="0">
                <a:cs typeface="Arial" panose="020B0604020202020204" pitchFamily="34" charset="0"/>
              </a:rPr>
              <a:t>, 41: 142-151 </a:t>
            </a:r>
          </a:p>
          <a:p>
            <a:pPr eaLnBrk="1" hangingPunct="1">
              <a:lnSpc>
                <a:spcPts val="2175"/>
              </a:lnSpc>
              <a:spcAft>
                <a:spcPts val="1800"/>
              </a:spcAft>
            </a:pPr>
            <a:r>
              <a:rPr kumimoji="1" lang="en-US" altLang="ja-JP" sz="1400" dirty="0">
                <a:cs typeface="Arial" panose="020B0604020202020204" pitchFamily="34" charset="0"/>
              </a:rPr>
              <a:t>Maris et al. 2007. Nonparametric statistical testing of coherence  differences. </a:t>
            </a:r>
            <a:r>
              <a:rPr kumimoji="1" lang="en-US" altLang="ja-JP" sz="1400" i="1" dirty="0">
                <a:cs typeface="Arial" panose="020B0604020202020204" pitchFamily="34" charset="0"/>
              </a:rPr>
              <a:t>Journal of Neuroscience Methods</a:t>
            </a:r>
            <a:r>
              <a:rPr kumimoji="1" lang="en-US" altLang="ja-JP" sz="1400" dirty="0">
                <a:cs typeface="Arial" panose="020B0604020202020204" pitchFamily="34" charset="0"/>
              </a:rPr>
              <a:t>, 163: 161-175 </a:t>
            </a:r>
          </a:p>
          <a:p>
            <a:pPr>
              <a:spcAft>
                <a:spcPts val="1800"/>
              </a:spcAft>
            </a:pPr>
            <a:r>
              <a:rPr lang="en-US" altLang="en-US" sz="1400" dirty="0"/>
              <a:t>Groppe, D.M., </a:t>
            </a:r>
            <a:r>
              <a:rPr lang="en-US" altLang="en-US" sz="1400" dirty="0" err="1"/>
              <a:t>Urbach</a:t>
            </a:r>
            <a:r>
              <a:rPr lang="en-US" altLang="en-US" sz="1400" dirty="0"/>
              <a:t>, T.P., &amp; Kutas, M. (2011) </a:t>
            </a:r>
            <a:r>
              <a:rPr lang="en-US" altLang="en-US" sz="1400" i="1" dirty="0"/>
              <a:t>Mass univariate analysis of event-related brain potentials/fields I: A critical tutorial review</a:t>
            </a:r>
            <a:r>
              <a:rPr lang="en-US" altLang="en-US" sz="1400" dirty="0"/>
              <a:t>. Psychophysiology, 48(12) pp. 1711-1725.</a:t>
            </a:r>
          </a:p>
          <a:p>
            <a:r>
              <a:rPr lang="en-US" altLang="en-US" sz="1400" dirty="0"/>
              <a:t> </a:t>
            </a:r>
            <a:endParaRPr kumimoji="1" lang="en-US" altLang="ja-JP" sz="1400" dirty="0">
              <a:cs typeface="Arial" panose="020B0604020202020204" pitchFamily="34" charset="0"/>
            </a:endParaRPr>
          </a:p>
          <a:p>
            <a:pPr eaLnBrk="1" hangingPunct="1"/>
            <a:r>
              <a:rPr kumimoji="1" lang="en-US" altLang="ja-JP" sz="1400" dirty="0">
                <a:solidFill>
                  <a:srgbClr val="7F7F7F"/>
                </a:solidFill>
                <a:cs typeface="Arial" panose="020B0604020202020204" pitchFamily="34" charset="0"/>
              </a:rPr>
              <a:t>Thanks to G. </a:t>
            </a:r>
            <a:r>
              <a:rPr kumimoji="1" lang="en-US" altLang="ja-JP" sz="1400" dirty="0" err="1">
                <a:solidFill>
                  <a:srgbClr val="7F7F7F"/>
                </a:solidFill>
                <a:cs typeface="Arial" panose="020B0604020202020204" pitchFamily="34" charset="0"/>
              </a:rPr>
              <a:t>Rousselet</a:t>
            </a:r>
            <a:r>
              <a:rPr kumimoji="1" lang="en-US" altLang="ja-JP" sz="1400" dirty="0">
                <a:solidFill>
                  <a:srgbClr val="7F7F7F"/>
                </a:solidFill>
                <a:cs typeface="Arial" panose="020B0604020202020204" pitchFamily="34" charset="0"/>
              </a:rPr>
              <a:t>  </a:t>
            </a:r>
          </a:p>
          <a:p>
            <a:pPr eaLnBrk="1" hangingPunct="1"/>
            <a:endParaRPr kumimoji="1" lang="en-US" altLang="ja-JP" sz="1400" b="1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40D2EB-681A-0945-9A78-9FE813325608}"/>
              </a:ext>
            </a:extLst>
          </p:cNvPr>
          <p:cNvGrpSpPr>
            <a:grpSpLocks noChangeAspect="1"/>
          </p:cNvGrpSpPr>
          <p:nvPr/>
        </p:nvGrpSpPr>
        <p:grpSpPr>
          <a:xfrm>
            <a:off x="7567623" y="2389469"/>
            <a:ext cx="4325744" cy="2286000"/>
            <a:chOff x="1524001" y="2693544"/>
            <a:chExt cx="6678705" cy="3529455"/>
          </a:xfrm>
        </p:grpSpPr>
        <p:pic>
          <p:nvPicPr>
            <p:cNvPr id="5" name="Picture 1" descr="Screen Shot 2013-11-16 at 5.30.09 PM.png">
              <a:extLst>
                <a:ext uri="{FF2B5EF4-FFF2-40B4-BE49-F238E27FC236}">
                  <a16:creationId xmlns:a16="http://schemas.microsoft.com/office/drawing/2014/main" id="{6318C736-791B-E049-A2D5-AE3086125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6F5"/>
                </a:clrFrom>
                <a:clrTo>
                  <a:srgbClr val="FEE6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1" y="2693544"/>
              <a:ext cx="6678705" cy="3529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Screen Shot 2013-11-15 at 1.51.40 PM.png">
              <a:extLst>
                <a:ext uri="{FF2B5EF4-FFF2-40B4-BE49-F238E27FC236}">
                  <a16:creationId xmlns:a16="http://schemas.microsoft.com/office/drawing/2014/main" id="{E5E6486F-2ABF-5445-A4D6-28F4A4E31E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6"/>
            <a:stretch/>
          </p:blipFill>
          <p:spPr bwMode="auto">
            <a:xfrm>
              <a:off x="5955527" y="2773555"/>
              <a:ext cx="2206838" cy="33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158496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Dr Cyril Pernet Editorial Stock Photo - Stock Image | Shutterstock">
            <a:extLst>
              <a:ext uri="{FF2B5EF4-FFF2-40B4-BE49-F238E27FC236}">
                <a16:creationId xmlns:a16="http://schemas.microsoft.com/office/drawing/2014/main" id="{6A8C57C7-06DB-EE4D-9FC0-5A2B18F62C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2"/>
          <a:stretch/>
        </p:blipFill>
        <p:spPr bwMode="auto">
          <a:xfrm>
            <a:off x="5494018" y="3210484"/>
            <a:ext cx="2825212" cy="351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1895707" y="787481"/>
            <a:ext cx="752707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 dirty="0"/>
              <a:t>General Linear Modeling in EEG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3238500" y="2493887"/>
            <a:ext cx="6527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i="1" dirty="0"/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4240940" y="5686236"/>
          <a:ext cx="1891669" cy="564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800" imgH="431800" progId="Equation.3">
                  <p:embed/>
                </p:oleObj>
              </mc:Choice>
              <mc:Fallback>
                <p:oleObj name="Equation" r:id="rId4" imgW="1447800" imgH="431800" progId="Equation.3">
                  <p:embed/>
                  <p:pic>
                    <p:nvPicPr>
                      <p:cNvPr id="1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940" y="5686236"/>
                        <a:ext cx="1891669" cy="564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2AB8B3CE-638E-7B4B-8668-1EB8091A03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683" y="4963636"/>
            <a:ext cx="2003765" cy="1764029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F0A62E-96C9-CA4A-B95C-AD42B3913321}"/>
              </a:ext>
            </a:extLst>
          </p:cNvPr>
          <p:cNvCxnSpPr/>
          <p:nvPr/>
        </p:nvCxnSpPr>
        <p:spPr>
          <a:xfrm flipV="1">
            <a:off x="6030441" y="5148590"/>
            <a:ext cx="0" cy="198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2506A8F5-C955-6A45-A028-CAD299797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0940" y="3241963"/>
            <a:ext cx="2408140" cy="17265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4470EA4-5790-AC48-9AF7-327EAB68EE0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279" t="39734" r="4643" b="4574"/>
          <a:stretch/>
        </p:blipFill>
        <p:spPr>
          <a:xfrm>
            <a:off x="4754912" y="5288838"/>
            <a:ext cx="1647338" cy="1226434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19" name="Subtitle 4">
            <a:extLst>
              <a:ext uri="{FF2B5EF4-FFF2-40B4-BE49-F238E27FC236}">
                <a16:creationId xmlns:a16="http://schemas.microsoft.com/office/drawing/2014/main" id="{6C22DEA7-1D88-8F4F-8A0F-4D134AF4A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0389" y="6337077"/>
            <a:ext cx="4312758" cy="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None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Cyril </a:t>
            </a:r>
            <a:r>
              <a:rPr lang="en-US" altLang="en-US" dirty="0" err="1">
                <a:solidFill>
                  <a:schemeClr val="accent1">
                    <a:lumMod val="60000"/>
                    <a:lumOff val="40000"/>
                  </a:schemeClr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Pernet</a:t>
            </a:r>
            <a:endParaRPr lang="en-US" altLang="en-US" dirty="0">
              <a:solidFill>
                <a:schemeClr val="accent1">
                  <a:lumMod val="60000"/>
                  <a:lumOff val="40000"/>
                </a:schemeClr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D4020B-1530-1742-B8CF-7C23359E2E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116574" y="3893126"/>
            <a:ext cx="1152358" cy="1073489"/>
          </a:xfrm>
          <a:prstGeom prst="rect">
            <a:avLst/>
          </a:prstGeom>
        </p:spPr>
      </p:pic>
      <p:pic>
        <p:nvPicPr>
          <p:cNvPr id="24" name="Picture 3" descr="Screen Shot 2013-11-17 at 8.22.15 AM.png">
            <a:extLst>
              <a:ext uri="{FF2B5EF4-FFF2-40B4-BE49-F238E27FC236}">
                <a16:creationId xmlns:a16="http://schemas.microsoft.com/office/drawing/2014/main" id="{05C60192-B2B2-9E4A-8E00-EEDE05DDF62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D93FF"/>
              </a:clrFrom>
              <a:clrTo>
                <a:srgbClr val="FD9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6" t="36911" r="38914" b="32639"/>
          <a:stretch/>
        </p:blipFill>
        <p:spPr bwMode="auto">
          <a:xfrm>
            <a:off x="4167091" y="4188897"/>
            <a:ext cx="1300880" cy="1363470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6085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D966C-60A6-FF4C-B9C1-033276A1D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37185" y="323850"/>
            <a:ext cx="4108029" cy="1340940"/>
          </a:xfrm>
        </p:spPr>
        <p:txBody>
          <a:bodyPr/>
          <a:lstStyle/>
          <a:p>
            <a:r>
              <a:rPr lang="en-US" sz="4000" dirty="0"/>
              <a:t>The GLM family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E8F6B2-F2DA-054C-989D-0BE623627D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07" t="2222" r="11250" b="5385"/>
          <a:stretch/>
        </p:blipFill>
        <p:spPr>
          <a:xfrm>
            <a:off x="2543175" y="1817174"/>
            <a:ext cx="6496050" cy="45107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BDBB13-45F2-0948-A110-130F2EBF5D66}"/>
              </a:ext>
            </a:extLst>
          </p:cNvPr>
          <p:cNvSpPr txBox="1"/>
          <p:nvPr/>
        </p:nvSpPr>
        <p:spPr>
          <a:xfrm>
            <a:off x="9718246" y="6488668"/>
            <a:ext cx="2473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Slide from Tor Wager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A5B083-0887-584C-AC7D-8A5B127E5926}"/>
              </a:ext>
            </a:extLst>
          </p:cNvPr>
          <p:cNvSpPr/>
          <p:nvPr/>
        </p:nvSpPr>
        <p:spPr>
          <a:xfrm>
            <a:off x="2543175" y="1829337"/>
            <a:ext cx="990600" cy="400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777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67381" y="1980256"/>
            <a:ext cx="4291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Varying factor: </a:t>
            </a:r>
            <a:r>
              <a:rPr lang="en-US" dirty="0"/>
              <a:t>Luminance of image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7382" y="2412304"/>
            <a:ext cx="2485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Outcome: </a:t>
            </a:r>
            <a:r>
              <a:rPr lang="en-US" dirty="0"/>
              <a:t>Reaction time</a:t>
            </a:r>
          </a:p>
        </p:txBody>
      </p:sp>
      <p:sp>
        <p:nvSpPr>
          <p:cNvPr id="13" name="Rectangle 1"/>
          <p:cNvSpPr>
            <a:spLocks noGrp="1" noChangeArrowheads="1"/>
          </p:cNvSpPr>
          <p:nvPr>
            <p:ph type="title"/>
          </p:nvPr>
        </p:nvSpPr>
        <p:spPr>
          <a:xfrm>
            <a:off x="2806720" y="349740"/>
            <a:ext cx="7808912" cy="1168400"/>
          </a:xfrm>
        </p:spPr>
        <p:txBody>
          <a:bodyPr>
            <a:normAutofit/>
          </a:bodyPr>
          <a:lstStyle/>
          <a:p>
            <a:pPr>
              <a:lnSpc>
                <a:spcPct val="8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dirty="0">
                <a:solidFill>
                  <a:srgbClr val="8EA3D8"/>
                </a:solidFill>
              </a:rPr>
              <a:t>A regression is a </a:t>
            </a:r>
            <a:br>
              <a:rPr lang="en-GB" altLang="en-US" dirty="0">
                <a:solidFill>
                  <a:srgbClr val="8EA3D8"/>
                </a:solidFill>
              </a:rPr>
            </a:br>
            <a:r>
              <a:rPr lang="en-GB" altLang="en-US" dirty="0">
                <a:solidFill>
                  <a:srgbClr val="8EA3D8"/>
                </a:solidFill>
              </a:rPr>
              <a:t>linear model</a:t>
            </a:r>
          </a:p>
        </p:txBody>
      </p:sp>
      <p:pic>
        <p:nvPicPr>
          <p:cNvPr id="2" name="Picture 1" descr="Screen Shot 2017-10-05 at 2.39.4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/>
        </p:blipFill>
        <p:spPr>
          <a:xfrm>
            <a:off x="7976315" y="1909538"/>
            <a:ext cx="1261020" cy="337260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023365" y="3119170"/>
            <a:ext cx="5256584" cy="3382635"/>
            <a:chOff x="971600" y="3284984"/>
            <a:chExt cx="5256584" cy="3382635"/>
          </a:xfrm>
        </p:grpSpPr>
        <p:pic>
          <p:nvPicPr>
            <p:cNvPr id="3" name="Picture 2" descr="Screen Shot 2017-10-05 at 2.38.45 P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3284984"/>
              <a:ext cx="4344268" cy="249917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971600" y="6021288"/>
              <a:ext cx="5256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</a:schemeClr>
                  </a:solidFill>
                </a:rPr>
                <a:t>Mace, M., Delorme, A., Richard, G., Fabre-Thorpe, M. (2010) Spotting animals in natural scenes: efficiency of humans and monkeys at very low contrasts. </a:t>
              </a:r>
              <a:r>
                <a:rPr lang="en-US" sz="1200" i="1" dirty="0">
                  <a:solidFill>
                    <a:schemeClr val="tx1">
                      <a:lumMod val="85000"/>
                    </a:schemeClr>
                  </a:solidFill>
                </a:rPr>
                <a:t>Animal Cognition</a:t>
              </a:r>
              <a:r>
                <a:rPr lang="en-US" sz="1200" dirty="0">
                  <a:solidFill>
                    <a:schemeClr val="tx1">
                      <a:lumMod val="85000"/>
                    </a:schemeClr>
                  </a:solidFill>
                </a:rPr>
                <a:t>, 13(3):405-18. 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3167381" y="3119169"/>
            <a:ext cx="288032" cy="47667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02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1851" y="2235506"/>
            <a:ext cx="4266106" cy="4106863"/>
          </a:xfrm>
        </p:spPr>
        <p:txBody>
          <a:bodyPr>
            <a:normAutofit/>
          </a:bodyPr>
          <a:lstStyle/>
          <a:p>
            <a:pPr marL="0" indent="0">
              <a:lnSpc>
                <a:spcPct val="87000"/>
              </a:lnSpc>
              <a:spcAft>
                <a:spcPts val="1425"/>
              </a:spcAft>
              <a:tabLst>
                <a:tab pos="20638" algn="l"/>
                <a:tab pos="469900" algn="l"/>
                <a:tab pos="919163" algn="l"/>
                <a:tab pos="1368425" algn="l"/>
                <a:tab pos="1817688" algn="l"/>
                <a:tab pos="2266950" algn="l"/>
                <a:tab pos="2716213" algn="l"/>
                <a:tab pos="3165475" algn="l"/>
                <a:tab pos="3614738" algn="l"/>
                <a:tab pos="4064000" algn="l"/>
                <a:tab pos="4513263" algn="l"/>
                <a:tab pos="4962525" algn="l"/>
                <a:tab pos="5411788" algn="l"/>
                <a:tab pos="5861050" algn="l"/>
                <a:tab pos="6310313" algn="l"/>
                <a:tab pos="6761163" algn="l"/>
                <a:tab pos="7208838" algn="l"/>
                <a:tab pos="7658100" algn="l"/>
                <a:tab pos="8107363" algn="l"/>
                <a:tab pos="8556625" algn="l"/>
              </a:tabLst>
            </a:pPr>
            <a:r>
              <a:rPr lang="en-GB" altLang="en-US" sz="2200" dirty="0"/>
              <a:t> Given an experimental measure </a:t>
            </a:r>
            <a:r>
              <a:rPr lang="en-GB" altLang="en-US" sz="2200" dirty="0">
                <a:solidFill>
                  <a:srgbClr val="8EA3D8"/>
                </a:solidFill>
              </a:rPr>
              <a:t>x</a:t>
            </a:r>
            <a:r>
              <a:rPr lang="en-GB" altLang="en-US" sz="2200" dirty="0">
                <a:solidFill>
                  <a:srgbClr val="0000FF"/>
                </a:solidFill>
              </a:rPr>
              <a:t> </a:t>
            </a:r>
            <a:r>
              <a:rPr lang="en-GB" altLang="en-US" sz="2200" dirty="0"/>
              <a:t>(e.g. luminance)</a:t>
            </a:r>
          </a:p>
          <a:p>
            <a:pPr marL="0" indent="0">
              <a:lnSpc>
                <a:spcPct val="87000"/>
              </a:lnSpc>
              <a:spcAft>
                <a:spcPts val="1425"/>
              </a:spcAft>
              <a:tabLst>
                <a:tab pos="20638" algn="l"/>
                <a:tab pos="469900" algn="l"/>
                <a:tab pos="919163" algn="l"/>
                <a:tab pos="1368425" algn="l"/>
                <a:tab pos="1817688" algn="l"/>
                <a:tab pos="2266950" algn="l"/>
                <a:tab pos="2716213" algn="l"/>
                <a:tab pos="3165475" algn="l"/>
                <a:tab pos="3614738" algn="l"/>
                <a:tab pos="4064000" algn="l"/>
                <a:tab pos="4513263" algn="l"/>
                <a:tab pos="4962525" algn="l"/>
                <a:tab pos="5411788" algn="l"/>
                <a:tab pos="5861050" algn="l"/>
                <a:tab pos="6310313" algn="l"/>
                <a:tab pos="6761163" algn="l"/>
                <a:tab pos="7208838" algn="l"/>
                <a:tab pos="7658100" algn="l"/>
                <a:tab pos="8107363" algn="l"/>
                <a:tab pos="8556625" algn="l"/>
              </a:tabLst>
            </a:pPr>
            <a:r>
              <a:rPr lang="en-GB" altLang="en-US" sz="2200" dirty="0"/>
              <a:t> We collect data </a:t>
            </a:r>
            <a:r>
              <a:rPr lang="en-GB" altLang="en-US" sz="2200" dirty="0">
                <a:solidFill>
                  <a:srgbClr val="8EA3D8"/>
                </a:solidFill>
              </a:rPr>
              <a:t>RT</a:t>
            </a:r>
            <a:r>
              <a:rPr lang="en-GB" altLang="en-US" sz="2200" dirty="0">
                <a:solidFill>
                  <a:srgbClr val="FF0000"/>
                </a:solidFill>
              </a:rPr>
              <a:t> </a:t>
            </a:r>
            <a:r>
              <a:rPr lang="en-GB" altLang="en-US" sz="2200" dirty="0"/>
              <a:t>(e.g. reaction time)</a:t>
            </a:r>
          </a:p>
          <a:p>
            <a:pPr marL="0" indent="0">
              <a:lnSpc>
                <a:spcPct val="87000"/>
              </a:lnSpc>
              <a:spcAft>
                <a:spcPts val="1425"/>
              </a:spcAft>
              <a:tabLst>
                <a:tab pos="20638" algn="l"/>
                <a:tab pos="469900" algn="l"/>
                <a:tab pos="919163" algn="l"/>
                <a:tab pos="1368425" algn="l"/>
                <a:tab pos="1817688" algn="l"/>
                <a:tab pos="2266950" algn="l"/>
                <a:tab pos="2716213" algn="l"/>
                <a:tab pos="3165475" algn="l"/>
                <a:tab pos="3614738" algn="l"/>
                <a:tab pos="4064000" algn="l"/>
                <a:tab pos="4513263" algn="l"/>
                <a:tab pos="4962525" algn="l"/>
                <a:tab pos="5411788" algn="l"/>
                <a:tab pos="5861050" algn="l"/>
                <a:tab pos="6310313" algn="l"/>
                <a:tab pos="6761163" algn="l"/>
                <a:tab pos="7208838" algn="l"/>
                <a:tab pos="7658100" algn="l"/>
                <a:tab pos="8107363" algn="l"/>
                <a:tab pos="8556625" algn="l"/>
              </a:tabLst>
            </a:pPr>
            <a:r>
              <a:rPr lang="en-GB" altLang="en-US" sz="2200" dirty="0"/>
              <a:t> Model: </a:t>
            </a:r>
            <a:r>
              <a:rPr lang="en-GB" altLang="en-US" sz="2200" dirty="0">
                <a:solidFill>
                  <a:srgbClr val="8EA3D8"/>
                </a:solidFill>
              </a:rPr>
              <a:t>RT</a:t>
            </a:r>
            <a:r>
              <a:rPr lang="en-GB" altLang="en-US" sz="2200" dirty="0"/>
              <a:t> = </a:t>
            </a:r>
            <a:r>
              <a:rPr lang="en-GB" altLang="en-US" sz="2200" dirty="0">
                <a:latin typeface="Symbol" pitchFamily="18" charset="2"/>
              </a:rPr>
              <a:t></a:t>
            </a:r>
            <a:r>
              <a:rPr lang="en-GB" altLang="en-US" sz="2200" baseline="-25000" dirty="0">
                <a:latin typeface="Symbol" pitchFamily="18" charset="2"/>
              </a:rPr>
              <a:t>0</a:t>
            </a:r>
            <a:r>
              <a:rPr lang="en-GB" altLang="en-US" sz="2200" dirty="0">
                <a:latin typeface="Symbol" pitchFamily="18" charset="2"/>
              </a:rPr>
              <a:t>+</a:t>
            </a:r>
            <a:r>
              <a:rPr lang="en-GB" altLang="en-US" sz="2200" dirty="0">
                <a:solidFill>
                  <a:srgbClr val="8EA3D8"/>
                </a:solidFill>
                <a:latin typeface="Times New Roman" pitchFamily="18" charset="0"/>
              </a:rPr>
              <a:t>x</a:t>
            </a:r>
            <a:r>
              <a:rPr lang="en-GB" altLang="en-US" sz="2200" dirty="0">
                <a:latin typeface="Symbol" pitchFamily="18" charset="2"/>
              </a:rPr>
              <a:t></a:t>
            </a:r>
            <a:r>
              <a:rPr lang="en-GB" altLang="en-US" sz="2200" baseline="-25000" dirty="0">
                <a:latin typeface="Symbol" pitchFamily="18" charset="2"/>
              </a:rPr>
              <a:t></a:t>
            </a:r>
            <a:r>
              <a:rPr lang="en-GB" altLang="en-US" sz="2200" dirty="0">
                <a:latin typeface="Symbol" pitchFamily="18" charset="2"/>
              </a:rPr>
              <a:t>+ e</a:t>
            </a:r>
          </a:p>
          <a:p>
            <a:pPr marL="0" indent="0">
              <a:lnSpc>
                <a:spcPct val="87000"/>
              </a:lnSpc>
              <a:spcAft>
                <a:spcPts val="1425"/>
              </a:spcAft>
              <a:tabLst>
                <a:tab pos="20638" algn="l"/>
                <a:tab pos="469900" algn="l"/>
                <a:tab pos="919163" algn="l"/>
                <a:tab pos="1368425" algn="l"/>
                <a:tab pos="1817688" algn="l"/>
                <a:tab pos="2266950" algn="l"/>
                <a:tab pos="2716213" algn="l"/>
                <a:tab pos="3165475" algn="l"/>
                <a:tab pos="3614738" algn="l"/>
                <a:tab pos="4064000" algn="l"/>
                <a:tab pos="4513263" algn="l"/>
                <a:tab pos="4962525" algn="l"/>
                <a:tab pos="5411788" algn="l"/>
                <a:tab pos="5861050" algn="l"/>
                <a:tab pos="6310313" algn="l"/>
                <a:tab pos="6761163" algn="l"/>
                <a:tab pos="7208838" algn="l"/>
                <a:tab pos="7658100" algn="l"/>
                <a:tab pos="8107363" algn="l"/>
                <a:tab pos="8556625" algn="l"/>
              </a:tabLst>
            </a:pPr>
            <a:r>
              <a:rPr lang="en-GB" altLang="en-US" sz="2200" dirty="0"/>
              <a:t> Do some maths / run a software to find </a:t>
            </a:r>
            <a:r>
              <a:rPr lang="en-GB" altLang="en-US" sz="2200" dirty="0">
                <a:latin typeface="Symbol" pitchFamily="18" charset="2"/>
              </a:rPr>
              <a:t></a:t>
            </a:r>
            <a:r>
              <a:rPr lang="en-GB" altLang="en-US" sz="2200" baseline="-25000" dirty="0">
                <a:latin typeface="Symbol" pitchFamily="18" charset="2"/>
              </a:rPr>
              <a:t></a:t>
            </a:r>
            <a:r>
              <a:rPr lang="en-GB" altLang="en-US" sz="2200" dirty="0">
                <a:latin typeface="Symbol" pitchFamily="18" charset="2"/>
              </a:rPr>
              <a:t> </a:t>
            </a:r>
            <a:r>
              <a:rPr lang="en-GB" altLang="en-US" sz="2200" dirty="0"/>
              <a:t>and</a:t>
            </a:r>
            <a:r>
              <a:rPr lang="en-GB" altLang="en-US" sz="2200" dirty="0">
                <a:latin typeface="Symbol" pitchFamily="18" charset="2"/>
              </a:rPr>
              <a:t> </a:t>
            </a:r>
            <a:r>
              <a:rPr lang="en-GB" altLang="en-US" sz="2200" baseline="-25000" dirty="0">
                <a:latin typeface="Symbol" pitchFamily="18" charset="2"/>
              </a:rPr>
              <a:t>0</a:t>
            </a:r>
            <a:r>
              <a:rPr lang="en-GB" altLang="en-US" sz="2200" dirty="0"/>
              <a:t> </a:t>
            </a:r>
          </a:p>
          <a:p>
            <a:pPr marL="0" indent="0">
              <a:lnSpc>
                <a:spcPct val="87000"/>
              </a:lnSpc>
              <a:spcAft>
                <a:spcPts val="1425"/>
              </a:spcAft>
              <a:tabLst>
                <a:tab pos="20638" algn="l"/>
                <a:tab pos="469900" algn="l"/>
                <a:tab pos="919163" algn="l"/>
                <a:tab pos="1368425" algn="l"/>
                <a:tab pos="1817688" algn="l"/>
                <a:tab pos="2266950" algn="l"/>
                <a:tab pos="2716213" algn="l"/>
                <a:tab pos="3165475" algn="l"/>
                <a:tab pos="3614738" algn="l"/>
                <a:tab pos="4064000" algn="l"/>
                <a:tab pos="4513263" algn="l"/>
                <a:tab pos="4962525" algn="l"/>
                <a:tab pos="5411788" algn="l"/>
                <a:tab pos="5861050" algn="l"/>
                <a:tab pos="6310313" algn="l"/>
                <a:tab pos="6761163" algn="l"/>
                <a:tab pos="7208838" algn="l"/>
                <a:tab pos="7658100" algn="l"/>
                <a:tab pos="8107363" algn="l"/>
                <a:tab pos="8556625" algn="l"/>
              </a:tabLst>
            </a:pPr>
            <a:r>
              <a:rPr lang="en-GB" altLang="en-US" sz="2200" dirty="0">
                <a:solidFill>
                  <a:srgbClr val="0000FF"/>
                </a:solidFill>
              </a:rPr>
              <a:t> </a:t>
            </a:r>
            <a:r>
              <a:rPr lang="en-GB" altLang="en-US" sz="2200" dirty="0">
                <a:solidFill>
                  <a:srgbClr val="8EA3D8"/>
                </a:solidFill>
              </a:rPr>
              <a:t>RT </a:t>
            </a:r>
            <a:r>
              <a:rPr lang="en-GB" altLang="en-US" sz="2200" dirty="0"/>
              <a:t>= 23.6 + 2.7</a:t>
            </a:r>
            <a:r>
              <a:rPr lang="en-GB" altLang="en-US" sz="2200" dirty="0">
                <a:solidFill>
                  <a:srgbClr val="8EA3D8"/>
                </a:solidFill>
              </a:rPr>
              <a:t>x</a:t>
            </a:r>
          </a:p>
        </p:txBody>
      </p:sp>
      <p:pic>
        <p:nvPicPr>
          <p:cNvPr id="6349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53"/>
          <a:stretch/>
        </p:blipFill>
        <p:spPr bwMode="auto">
          <a:xfrm>
            <a:off x="7047296" y="1152812"/>
            <a:ext cx="2605014" cy="227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80857" y="6390865"/>
            <a:ext cx="3456384" cy="0"/>
          </a:xfrm>
          <a:prstGeom prst="line">
            <a:avLst/>
          </a:prstGeom>
          <a:ln w="63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622626" y="1893200"/>
            <a:ext cx="461665" cy="79541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RT (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FB6C811F-E490-2847-A3D1-CAAC60EAB6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99915" y="452718"/>
            <a:ext cx="5809930" cy="1400530"/>
          </a:xfrm>
        </p:spPr>
        <p:txBody>
          <a:bodyPr>
            <a:normAutofit/>
          </a:bodyPr>
          <a:lstStyle/>
          <a:p>
            <a:pPr>
              <a:lnSpc>
                <a:spcPct val="8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dirty="0">
                <a:solidFill>
                  <a:srgbClr val="8EA3D8"/>
                </a:solidFill>
              </a:rPr>
              <a:t>A regression is a </a:t>
            </a:r>
            <a:br>
              <a:rPr lang="en-GB" altLang="en-US" dirty="0">
                <a:solidFill>
                  <a:srgbClr val="8EA3D8"/>
                </a:solidFill>
              </a:rPr>
            </a:br>
            <a:r>
              <a:rPr lang="en-GB" altLang="en-US" dirty="0">
                <a:solidFill>
                  <a:srgbClr val="8EA3D8"/>
                </a:solidFill>
              </a:rPr>
              <a:t>linear model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149B97-1533-7843-964F-9C0D1F2D8A01}"/>
              </a:ext>
            </a:extLst>
          </p:cNvPr>
          <p:cNvSpPr/>
          <p:nvPr/>
        </p:nvSpPr>
        <p:spPr>
          <a:xfrm>
            <a:off x="2854945" y="5325206"/>
            <a:ext cx="461665" cy="231795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en-GB" dirty="0">
                <a:solidFill>
                  <a:srgbClr val="8EA3D8"/>
                </a:solidFill>
              </a:rPr>
              <a:t>&gt;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22A718-F69B-B2AB-1231-D94B1DBCD579}"/>
              </a:ext>
            </a:extLst>
          </p:cNvPr>
          <p:cNvSpPr txBox="1"/>
          <p:nvPr/>
        </p:nvSpPr>
        <p:spPr>
          <a:xfrm>
            <a:off x="6939801" y="3429000"/>
            <a:ext cx="282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Luminance attenuation</a:t>
            </a:r>
          </a:p>
        </p:txBody>
      </p:sp>
    </p:spTree>
    <p:extLst>
      <p:ext uri="{BB962C8B-B14F-4D97-AF65-F5344CB8AC3E}">
        <p14:creationId xmlns:p14="http://schemas.microsoft.com/office/powerpoint/2010/main" val="798460672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7696362" y="5007596"/>
            <a:ext cx="3456384" cy="0"/>
          </a:xfrm>
          <a:prstGeom prst="line">
            <a:avLst/>
          </a:prstGeom>
          <a:ln w="63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07864" y="1975645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each trial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GB" altLang="en-US" dirty="0"/>
              <a:t>RT</a:t>
            </a:r>
            <a:r>
              <a:rPr lang="en-GB" altLang="en-US" baseline="-25000" dirty="0"/>
              <a:t>1</a:t>
            </a:r>
            <a:r>
              <a:rPr lang="en-GB" altLang="en-US" dirty="0"/>
              <a:t> =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0</a:t>
            </a:r>
            <a:r>
              <a:rPr lang="en-GB" altLang="en-US" dirty="0"/>
              <a:t> </a:t>
            </a:r>
            <a:r>
              <a:rPr lang="en-GB" altLang="en-US" dirty="0">
                <a:latin typeface="Symbol" pitchFamily="18" charset="2"/>
              </a:rPr>
              <a:t>+</a:t>
            </a:r>
            <a:r>
              <a:rPr lang="en-GB" altLang="en-US" dirty="0"/>
              <a:t>10*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1</a:t>
            </a:r>
            <a:r>
              <a:rPr lang="en-GB" altLang="en-US" dirty="0"/>
              <a:t> + </a:t>
            </a:r>
            <a:r>
              <a:rPr lang="en-GB" altLang="en-US" dirty="0">
                <a:latin typeface="Symbol" pitchFamily="18" charset="2"/>
              </a:rPr>
              <a:t>e</a:t>
            </a:r>
            <a:r>
              <a:rPr lang="en-GB" altLang="en-US" baseline="-25000" dirty="0"/>
              <a:t>1</a:t>
            </a:r>
          </a:p>
          <a:p>
            <a:pPr marL="0" indent="0">
              <a:buNone/>
            </a:pPr>
            <a:r>
              <a:rPr lang="en-GB" altLang="en-US" dirty="0"/>
              <a:t>RT</a:t>
            </a:r>
            <a:r>
              <a:rPr lang="en-GB" altLang="en-US" baseline="-25000" dirty="0"/>
              <a:t>2</a:t>
            </a:r>
            <a:r>
              <a:rPr lang="en-GB" altLang="en-US" dirty="0"/>
              <a:t> =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0</a:t>
            </a:r>
            <a:r>
              <a:rPr lang="en-GB" altLang="en-US" dirty="0"/>
              <a:t> </a:t>
            </a:r>
            <a:r>
              <a:rPr lang="en-GB" altLang="en-US" dirty="0">
                <a:latin typeface="Symbol" pitchFamily="18" charset="2"/>
              </a:rPr>
              <a:t>+ </a:t>
            </a:r>
            <a:r>
              <a:rPr lang="en-GB" altLang="en-US" dirty="0"/>
              <a:t>5*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1</a:t>
            </a:r>
            <a:r>
              <a:rPr lang="en-GB" altLang="en-US" dirty="0"/>
              <a:t> </a:t>
            </a:r>
            <a:r>
              <a:rPr lang="en-GB" altLang="en-US" dirty="0">
                <a:latin typeface="Symbol" pitchFamily="18" charset="2"/>
              </a:rPr>
              <a:t>+ e</a:t>
            </a:r>
            <a:r>
              <a:rPr lang="en-GB" altLang="en-US" baseline="-25000" dirty="0"/>
              <a:t>2</a:t>
            </a:r>
          </a:p>
          <a:p>
            <a:pPr marL="0" indent="0">
              <a:buNone/>
            </a:pPr>
            <a:r>
              <a:rPr lang="en-GB" altLang="en-US" dirty="0"/>
              <a:t>RT</a:t>
            </a:r>
            <a:r>
              <a:rPr lang="en-GB" altLang="en-US" baseline="-25000" dirty="0"/>
              <a:t>3</a:t>
            </a:r>
            <a:r>
              <a:rPr lang="en-GB" altLang="en-US" dirty="0"/>
              <a:t> =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0</a:t>
            </a:r>
            <a:r>
              <a:rPr lang="en-GB" altLang="en-US" dirty="0"/>
              <a:t> </a:t>
            </a:r>
            <a:r>
              <a:rPr lang="en-GB" altLang="en-US" dirty="0">
                <a:latin typeface="Symbol" pitchFamily="18" charset="2"/>
              </a:rPr>
              <a:t>+ </a:t>
            </a:r>
            <a:r>
              <a:rPr lang="en-GB" altLang="en-US" dirty="0"/>
              <a:t>7*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1</a:t>
            </a:r>
            <a:r>
              <a:rPr lang="en-GB" altLang="en-US" dirty="0"/>
              <a:t> </a:t>
            </a:r>
            <a:r>
              <a:rPr lang="en-GB" altLang="en-US" dirty="0">
                <a:latin typeface="Symbol" pitchFamily="18" charset="2"/>
              </a:rPr>
              <a:t>+ e</a:t>
            </a:r>
            <a:r>
              <a:rPr lang="en-GB" altLang="en-US" baseline="-25000" dirty="0"/>
              <a:t>3</a:t>
            </a:r>
          </a:p>
          <a:p>
            <a:pPr marL="0" indent="0">
              <a:buNone/>
            </a:pPr>
            <a:r>
              <a:rPr lang="mr-IN" dirty="0"/>
              <a:t>…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253449" y="2624006"/>
            <a:ext cx="317781" cy="2056283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33000"/>
                </a:schemeClr>
              </a:gs>
              <a:gs pos="80000">
                <a:schemeClr val="accent1">
                  <a:shade val="93000"/>
                  <a:satMod val="130000"/>
                  <a:alpha val="33000"/>
                </a:schemeClr>
              </a:gs>
              <a:gs pos="100000">
                <a:schemeClr val="accent1">
                  <a:shade val="94000"/>
                  <a:satMod val="135000"/>
                  <a:alpha val="3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440638" y="2363201"/>
            <a:ext cx="2021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8EA3D8"/>
                </a:solidFill>
              </a:rPr>
              <a:t>Luminance level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6A3539-8DA5-204B-8E4A-E2954A2135D0}"/>
              </a:ext>
            </a:extLst>
          </p:cNvPr>
          <p:cNvCxnSpPr/>
          <p:nvPr/>
        </p:nvCxnSpPr>
        <p:spPr>
          <a:xfrm>
            <a:off x="7696360" y="4769046"/>
            <a:ext cx="3456384" cy="0"/>
          </a:xfrm>
          <a:prstGeom prst="line">
            <a:avLst/>
          </a:prstGeom>
          <a:ln w="6350" cmpd="sng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264EBD-1241-3945-901A-CAFE73C9448E}"/>
              </a:ext>
            </a:extLst>
          </p:cNvPr>
          <p:cNvGrpSpPr/>
          <p:nvPr/>
        </p:nvGrpSpPr>
        <p:grpSpPr>
          <a:xfrm>
            <a:off x="1873562" y="4682626"/>
            <a:ext cx="9900017" cy="1978752"/>
            <a:chOff x="869010" y="4759899"/>
            <a:chExt cx="9900017" cy="197875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6C8DE61-BB63-4841-B736-4537343650BE}"/>
                </a:ext>
              </a:extLst>
            </p:cNvPr>
            <p:cNvSpPr/>
            <p:nvPr/>
          </p:nvSpPr>
          <p:spPr>
            <a:xfrm>
              <a:off x="1176617" y="4759899"/>
              <a:ext cx="95924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altLang="en-US" sz="2400" dirty="0"/>
                <a:t>To test for significance compare the original regression model </a:t>
              </a:r>
              <a:r>
                <a:rPr lang="en-GB" altLang="en-US" sz="2400" dirty="0" err="1"/>
                <a:t>RT</a:t>
              </a:r>
              <a:r>
                <a:rPr lang="en-GB" altLang="en-US" sz="2400" baseline="-25000" dirty="0" err="1"/>
                <a:t>i</a:t>
              </a:r>
              <a:r>
                <a:rPr lang="en-GB" altLang="en-US" sz="2400" dirty="0"/>
                <a:t> = </a:t>
              </a:r>
              <a:r>
                <a:rPr lang="en-GB" altLang="en-US" sz="2400" dirty="0">
                  <a:latin typeface="Symbol" pitchFamily="18" charset="2"/>
                </a:rPr>
                <a:t>b</a:t>
              </a:r>
              <a:r>
                <a:rPr lang="en-GB" altLang="en-US" sz="2400" baseline="-25000" dirty="0"/>
                <a:t>0</a:t>
              </a:r>
              <a:r>
                <a:rPr lang="en-GB" altLang="en-US" sz="2400" dirty="0"/>
                <a:t> + c</a:t>
              </a:r>
              <a:r>
                <a:rPr lang="en-GB" altLang="en-US" sz="2400" baseline="-25000" dirty="0"/>
                <a:t>i</a:t>
              </a:r>
              <a:r>
                <a:rPr lang="en-GB" altLang="en-US" sz="2400" dirty="0"/>
                <a:t>*</a:t>
              </a:r>
              <a:r>
                <a:rPr lang="en-GB" altLang="en-US" sz="2400" dirty="0">
                  <a:latin typeface="Symbol" pitchFamily="18" charset="2"/>
                </a:rPr>
                <a:t>b</a:t>
              </a:r>
              <a:r>
                <a:rPr lang="en-GB" altLang="en-US" sz="2400" baseline="-25000" dirty="0"/>
                <a:t>1</a:t>
              </a:r>
              <a:r>
                <a:rPr lang="en-GB" altLang="en-US" sz="2400" dirty="0"/>
                <a:t> </a:t>
              </a:r>
              <a:r>
                <a:rPr lang="en-GB" altLang="en-US" sz="2400" dirty="0">
                  <a:latin typeface="Symbol" pitchFamily="18" charset="2"/>
                </a:rPr>
                <a:t>+ </a:t>
              </a:r>
              <a:r>
                <a:rPr lang="en-GB" altLang="en-US" sz="2400" dirty="0" err="1">
                  <a:latin typeface="Symbol" pitchFamily="18" charset="2"/>
                </a:rPr>
                <a:t>e</a:t>
              </a:r>
              <a:r>
                <a:rPr lang="en-GB" altLang="en-US" sz="2400" baseline="-25000" dirty="0" err="1"/>
                <a:t>i</a:t>
              </a:r>
              <a:r>
                <a:rPr lang="en-GB" altLang="en-US" sz="2400" dirty="0"/>
                <a:t> with the simplified model </a:t>
              </a:r>
              <a:r>
                <a:rPr lang="en-GB" altLang="en-US" sz="2400" dirty="0" err="1"/>
                <a:t>RT</a:t>
              </a:r>
              <a:r>
                <a:rPr lang="en-GB" altLang="en-US" sz="2400" baseline="-25000" dirty="0" err="1"/>
                <a:t>i</a:t>
              </a:r>
              <a:r>
                <a:rPr lang="en-GB" altLang="en-US" sz="2400" dirty="0"/>
                <a:t> = </a:t>
              </a:r>
              <a:r>
                <a:rPr lang="en-GB" altLang="en-US" sz="2400" dirty="0">
                  <a:latin typeface="Symbol" pitchFamily="18" charset="2"/>
                </a:rPr>
                <a:t>b</a:t>
              </a:r>
              <a:r>
                <a:rPr lang="en-GB" altLang="en-US" sz="2400" baseline="-25000" dirty="0"/>
                <a:t>0</a:t>
              </a:r>
              <a:r>
                <a:rPr lang="en-GB" altLang="en-US" sz="2400" dirty="0"/>
                <a:t> </a:t>
              </a:r>
              <a:r>
                <a:rPr lang="en-GB" altLang="en-US" sz="2400" dirty="0">
                  <a:latin typeface="Symbol" pitchFamily="18" charset="2"/>
                </a:rPr>
                <a:t>+ </a:t>
              </a:r>
              <a:r>
                <a:rPr lang="en-GB" altLang="en-US" sz="2400" dirty="0" err="1">
                  <a:latin typeface="Symbol" pitchFamily="18" charset="2"/>
                </a:rPr>
                <a:t>e</a:t>
              </a:r>
              <a:r>
                <a:rPr lang="en-GB" altLang="en-US" sz="2400" baseline="-25000" dirty="0" err="1"/>
                <a:t>i</a:t>
              </a:r>
              <a:r>
                <a:rPr lang="en-GB" altLang="en-US" sz="2400" dirty="0"/>
                <a:t> </a:t>
              </a:r>
              <a:endParaRPr lang="en-GB" altLang="en-US" sz="2400" baseline="-25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A360A61-1BAB-E044-A759-865AFFF59E79}"/>
                </a:ext>
              </a:extLst>
            </p:cNvPr>
            <p:cNvGrpSpPr/>
            <p:nvPr/>
          </p:nvGrpSpPr>
          <p:grpSpPr>
            <a:xfrm>
              <a:off x="1471252" y="5610523"/>
              <a:ext cx="6300678" cy="714015"/>
              <a:chOff x="1471252" y="5610523"/>
              <a:chExt cx="6300678" cy="714015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B32A3380-A4B6-FD42-8BCE-3640A8031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1252" y="5975261"/>
                <a:ext cx="6300678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A64AF285-0F7E-3D4F-A165-546EAB62A4DB}"/>
                  </a:ext>
                </a:extLst>
              </p:cNvPr>
              <p:cNvCxnSpPr/>
              <p:nvPr/>
            </p:nvCxnSpPr>
            <p:spPr>
              <a:xfrm flipV="1">
                <a:off x="1471252" y="5617559"/>
                <a:ext cx="0" cy="3600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823649DD-1CCC-A043-A9C5-5166306FFE6B}"/>
                  </a:ext>
                </a:extLst>
              </p:cNvPr>
              <p:cNvCxnSpPr/>
              <p:nvPr/>
            </p:nvCxnSpPr>
            <p:spPr>
              <a:xfrm flipV="1">
                <a:off x="7771930" y="5610523"/>
                <a:ext cx="0" cy="3600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D6E34D-83B4-054C-9390-6BF6EB2E73D3}"/>
                  </a:ext>
                </a:extLst>
              </p:cNvPr>
              <p:cNvSpPr txBox="1"/>
              <p:nvPr/>
            </p:nvSpPr>
            <p:spPr>
              <a:xfrm>
                <a:off x="3627983" y="5955206"/>
                <a:ext cx="16596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FF0000"/>
                    </a:solidFill>
                  </a:rPr>
                  <a:t>Compare the fit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BD7951B-20BA-BA40-A156-2D7FBB06B1D4}"/>
                </a:ext>
              </a:extLst>
            </p:cNvPr>
            <p:cNvGrpSpPr/>
            <p:nvPr/>
          </p:nvGrpSpPr>
          <p:grpSpPr>
            <a:xfrm>
              <a:off x="869010" y="5686097"/>
              <a:ext cx="4598664" cy="1052554"/>
              <a:chOff x="869010" y="5686097"/>
              <a:chExt cx="4598664" cy="1052554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0A8FEF7-0D73-5348-BF1D-356AF6BC0359}"/>
                  </a:ext>
                </a:extLst>
              </p:cNvPr>
              <p:cNvSpPr txBox="1"/>
              <p:nvPr/>
            </p:nvSpPr>
            <p:spPr>
              <a:xfrm>
                <a:off x="869010" y="6369319"/>
                <a:ext cx="4598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B050"/>
                    </a:solidFill>
                  </a:rPr>
                  <a:t>Test if 0 included in confidence interval</a:t>
                </a:r>
              </a:p>
            </p:txBody>
          </p: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47F6660E-2D2C-CD4F-86F4-B858EBE2EC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2586" y="5686097"/>
                <a:ext cx="0" cy="622775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8" name="Picture 6">
            <a:extLst>
              <a:ext uri="{FF2B5EF4-FFF2-40B4-BE49-F238E27FC236}">
                <a16:creationId xmlns:a16="http://schemas.microsoft.com/office/drawing/2014/main" id="{BC278866-20EA-2D40-9A7B-87489FB9D0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53"/>
          <a:stretch/>
        </p:blipFill>
        <p:spPr bwMode="auto">
          <a:xfrm>
            <a:off x="5798045" y="1075539"/>
            <a:ext cx="2605014" cy="227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6003052-89A3-1843-9EBC-826FF77C9FFC}"/>
              </a:ext>
            </a:extLst>
          </p:cNvPr>
          <p:cNvSpPr txBox="1"/>
          <p:nvPr/>
        </p:nvSpPr>
        <p:spPr>
          <a:xfrm>
            <a:off x="5373375" y="1815927"/>
            <a:ext cx="461665" cy="79541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RT (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2149CB-7426-2F4B-8825-3F9151DE7438}"/>
              </a:ext>
            </a:extLst>
          </p:cNvPr>
          <p:cNvSpPr txBox="1"/>
          <p:nvPr/>
        </p:nvSpPr>
        <p:spPr>
          <a:xfrm>
            <a:off x="5690550" y="3366760"/>
            <a:ext cx="282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Luminance attenuation</a:t>
            </a:r>
          </a:p>
        </p:txBody>
      </p:sp>
      <p:sp>
        <p:nvSpPr>
          <p:cNvPr id="31" name="Rectangle 1">
            <a:extLst>
              <a:ext uri="{FF2B5EF4-FFF2-40B4-BE49-F238E27FC236}">
                <a16:creationId xmlns:a16="http://schemas.microsoft.com/office/drawing/2014/main" id="{B04B91A2-A434-134C-93E3-58D5431655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0664" y="375445"/>
            <a:ext cx="5809930" cy="1400530"/>
          </a:xfrm>
        </p:spPr>
        <p:txBody>
          <a:bodyPr>
            <a:normAutofit/>
          </a:bodyPr>
          <a:lstStyle/>
          <a:p>
            <a:pPr>
              <a:lnSpc>
                <a:spcPct val="8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dirty="0">
                <a:solidFill>
                  <a:srgbClr val="8EA3D8"/>
                </a:solidFill>
              </a:rPr>
              <a:t>A regression is a </a:t>
            </a:r>
            <a:br>
              <a:rPr lang="en-GB" altLang="en-US" dirty="0">
                <a:solidFill>
                  <a:srgbClr val="8EA3D8"/>
                </a:solidFill>
              </a:rPr>
            </a:br>
            <a:r>
              <a:rPr lang="en-GB" altLang="en-US" dirty="0">
                <a:solidFill>
                  <a:srgbClr val="8EA3D8"/>
                </a:solidFill>
              </a:rPr>
              <a:t>linear model</a:t>
            </a:r>
          </a:p>
        </p:txBody>
      </p:sp>
    </p:spTree>
    <p:extLst>
      <p:ext uri="{BB962C8B-B14F-4D97-AF65-F5344CB8AC3E}">
        <p14:creationId xmlns:p14="http://schemas.microsoft.com/office/powerpoint/2010/main" val="21949520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92338A5-A42C-1547-81AD-A9C15AD69AFB}"/>
              </a:ext>
            </a:extLst>
          </p:cNvPr>
          <p:cNvSpPr/>
          <p:nvPr/>
        </p:nvSpPr>
        <p:spPr>
          <a:xfrm>
            <a:off x="7622783" y="4010337"/>
            <a:ext cx="1365038" cy="115212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693" y="356543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8EA3D8"/>
                </a:solidFill>
              </a:rPr>
              <a:t>An ANOVA is a linear model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91180" y="2354347"/>
            <a:ext cx="2975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Varying factor: </a:t>
            </a:r>
            <a:r>
              <a:rPr lang="en-US" dirty="0"/>
              <a:t>Type of image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91180" y="2786395"/>
            <a:ext cx="3540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Outcome: </a:t>
            </a:r>
            <a:r>
              <a:rPr lang="en-US" dirty="0"/>
              <a:t>Reaction time (go/no-go)</a:t>
            </a:r>
          </a:p>
        </p:txBody>
      </p:sp>
      <p:pic>
        <p:nvPicPr>
          <p:cNvPr id="8" name="Content Placeholder 3" descr="figure7-animal_type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9" t="670" r="1450" b="73874"/>
          <a:stretch/>
        </p:blipFill>
        <p:spPr>
          <a:xfrm>
            <a:off x="2558914" y="4010531"/>
            <a:ext cx="4047066" cy="1152128"/>
          </a:xfrm>
        </p:spPr>
      </p:pic>
      <p:pic>
        <p:nvPicPr>
          <p:cNvPr id="9" name="Picture 14" descr=" 92013.tif                                                      00000E44Arno                           B562E545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230" y="4274139"/>
            <a:ext cx="1296144" cy="864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866138" y="3952811"/>
            <a:ext cx="9909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No-animal</a:t>
            </a: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99656" y="6237312"/>
            <a:ext cx="56166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baseline="30000" dirty="0">
                <a:solidFill>
                  <a:schemeClr val="bg1">
                    <a:lumMod val="50000"/>
                  </a:schemeClr>
                </a:solidFill>
              </a:rPr>
              <a:t>Delorme, A.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</a:rPr>
              <a:t>, Richard, G., Fabre-Thorpe, M. (2010). Key visual features for rapid categorization of animals in natural scenes. </a:t>
            </a:r>
            <a:r>
              <a:rPr lang="en-US" i="1" baseline="30000" dirty="0">
                <a:solidFill>
                  <a:schemeClr val="bg1">
                    <a:lumMod val="50000"/>
                  </a:schemeClr>
                </a:solidFill>
              </a:rPr>
              <a:t>Frontier in psychology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</a:rPr>
              <a:t>, 1:21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9629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0275" y="391786"/>
            <a:ext cx="7223038" cy="4968551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							</a:t>
            </a:r>
            <a:r>
              <a:rPr lang="en-GB" altLang="en-US" sz="1600" dirty="0" err="1"/>
              <a:t>RT</a:t>
            </a:r>
            <a:r>
              <a:rPr lang="en-GB" altLang="en-US" sz="1600" baseline="-25000" dirty="0" err="1"/>
              <a:t>i,j</a:t>
            </a:r>
            <a:r>
              <a:rPr lang="en-GB" altLang="en-US" sz="1600" dirty="0"/>
              <a:t> =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0</a:t>
            </a:r>
            <a:r>
              <a:rPr lang="en-GB" altLang="en-US" sz="1600" dirty="0"/>
              <a:t> +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i</a:t>
            </a:r>
            <a:r>
              <a:rPr lang="en-GB" altLang="en-US" sz="1600" dirty="0"/>
              <a:t> + </a:t>
            </a:r>
            <a:r>
              <a:rPr lang="en-GB" altLang="en-US" sz="1600" dirty="0" err="1">
                <a:latin typeface="Symbol" pitchFamily="18" charset="2"/>
              </a:rPr>
              <a:t>e</a:t>
            </a:r>
            <a:r>
              <a:rPr lang="en-GB" altLang="en-US" sz="1600" baseline="-25000" dirty="0" err="1"/>
              <a:t>i,j</a:t>
            </a:r>
            <a:endParaRPr lang="en-GB" altLang="en-US" sz="1600" dirty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that is to say the data (e.g. RT) = a constant term (grand mean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0</a:t>
            </a:r>
            <a:r>
              <a:rPr lang="en-GB" altLang="en-US" sz="1600" dirty="0"/>
              <a:t>) + the effect of a treatment (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1</a:t>
            </a:r>
            <a:r>
              <a:rPr lang="en-GB" altLang="en-US" sz="1600" dirty="0"/>
              <a:t> for fishes 1 and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2</a:t>
            </a:r>
            <a:r>
              <a:rPr lang="en-GB" altLang="en-US" sz="1600" dirty="0"/>
              <a:t>,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3 </a:t>
            </a:r>
            <a:r>
              <a:rPr lang="en-GB" altLang="en-US" sz="1600" dirty="0"/>
              <a:t>for birds and reptiles) and the error term (</a:t>
            </a:r>
            <a:r>
              <a:rPr lang="en-GB" altLang="en-US" sz="1600" dirty="0" err="1">
                <a:latin typeface="Symbol" pitchFamily="18" charset="2"/>
              </a:rPr>
              <a:t>e</a:t>
            </a:r>
            <a:r>
              <a:rPr lang="en-GB" altLang="en-US" sz="1600" baseline="-25000" dirty="0" err="1"/>
              <a:t>i,j</a:t>
            </a:r>
            <a:r>
              <a:rPr lang="en-GB" altLang="en-US" sz="1600" dirty="0"/>
              <a:t>)</a:t>
            </a:r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For trial 4 (for example first trial of birds) we have</a:t>
            </a:r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			RT</a:t>
            </a:r>
            <a:r>
              <a:rPr lang="en-GB" altLang="en-US" sz="1600" baseline="-25000" dirty="0"/>
              <a:t>2,1</a:t>
            </a:r>
            <a:r>
              <a:rPr lang="en-GB" altLang="en-US" sz="1600" dirty="0"/>
              <a:t> =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0</a:t>
            </a:r>
            <a:r>
              <a:rPr lang="en-GB" altLang="en-US" sz="1600" dirty="0"/>
              <a:t> + 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sz="1600" baseline="-25000" dirty="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sz="1600" dirty="0"/>
              <a:t>+ 1*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2</a:t>
            </a:r>
            <a:r>
              <a:rPr lang="en-GB" altLang="en-US" sz="1600" dirty="0"/>
              <a:t> +</a:t>
            </a:r>
            <a:r>
              <a:rPr lang="en-GB" altLang="en-US" sz="1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sz="1600" baseline="-25000" dirty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sz="1600" dirty="0"/>
              <a:t>+ </a:t>
            </a:r>
            <a:r>
              <a:rPr lang="en-GB" altLang="en-US" sz="1600" dirty="0">
                <a:latin typeface="Symbol" pitchFamily="18" charset="2"/>
              </a:rPr>
              <a:t>e</a:t>
            </a:r>
            <a:r>
              <a:rPr lang="en-GB" altLang="en-US" sz="1600" baseline="-25000" dirty="0"/>
              <a:t>2,1</a:t>
            </a:r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For trial 13 (for example second trial of birds) we have</a:t>
            </a:r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sz="1600" dirty="0"/>
              <a:t>			RT</a:t>
            </a:r>
            <a:r>
              <a:rPr lang="en-GB" altLang="en-US" sz="1600" baseline="-25000" dirty="0"/>
              <a:t>2,2</a:t>
            </a:r>
            <a:r>
              <a:rPr lang="en-GB" altLang="en-US" sz="1600" dirty="0"/>
              <a:t> = 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0</a:t>
            </a:r>
            <a:r>
              <a:rPr lang="en-GB" altLang="en-US" sz="1600" dirty="0"/>
              <a:t> + 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sz="1600" baseline="-25000" dirty="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sz="1600" dirty="0"/>
              <a:t>+ 1*</a:t>
            </a:r>
            <a:r>
              <a:rPr lang="en-GB" altLang="en-US" sz="1600" dirty="0">
                <a:latin typeface="Symbol" pitchFamily="18" charset="2"/>
              </a:rPr>
              <a:t>b</a:t>
            </a:r>
            <a:r>
              <a:rPr lang="en-GB" altLang="en-US" sz="1600" baseline="-25000" dirty="0"/>
              <a:t>2</a:t>
            </a:r>
            <a:r>
              <a:rPr lang="en-GB" altLang="en-US" sz="1600" dirty="0"/>
              <a:t> +</a:t>
            </a:r>
            <a:r>
              <a:rPr lang="en-GB" altLang="en-US" sz="16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sz="1600" baseline="-25000" dirty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en-GB" altLang="en-US" sz="16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sz="1600" dirty="0"/>
              <a:t>+ </a:t>
            </a:r>
            <a:r>
              <a:rPr lang="en-GB" altLang="en-US" sz="1600" dirty="0">
                <a:latin typeface="Symbol" pitchFamily="18" charset="2"/>
              </a:rPr>
              <a:t>e</a:t>
            </a:r>
            <a:r>
              <a:rPr lang="en-GB" altLang="en-US" sz="1600" baseline="-25000" dirty="0"/>
              <a:t>2,2</a:t>
            </a:r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baseline="-250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baseline="-250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baseline="-250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baseline="-25000" dirty="0"/>
          </a:p>
          <a:p>
            <a:pPr marL="0" indent="0"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sz="16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87B566C-574E-7045-AF0A-E748DAB5B5D6}"/>
              </a:ext>
            </a:extLst>
          </p:cNvPr>
          <p:cNvGrpSpPr/>
          <p:nvPr/>
        </p:nvGrpSpPr>
        <p:grpSpPr>
          <a:xfrm>
            <a:off x="1911158" y="2648377"/>
            <a:ext cx="9675607" cy="3987938"/>
            <a:chOff x="365693" y="2661256"/>
            <a:chExt cx="9675607" cy="398793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604952" y="6207854"/>
              <a:ext cx="597666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604952" y="5847814"/>
              <a:ext cx="0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6581616" y="5847814"/>
              <a:ext cx="0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117120" y="6279862"/>
              <a:ext cx="16596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Compare the fit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758294" y="2661256"/>
              <a:ext cx="228300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6613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r>
                <a:rPr lang="en-GB" altLang="en-US" sz="2000" dirty="0">
                  <a:solidFill>
                    <a:srgbClr val="FA8574"/>
                  </a:solidFill>
                </a:rPr>
                <a:t>This is a GLM that is equivalent to an ANOVA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B776376-D1A1-2B49-B916-5DD54A06FDBF}"/>
                </a:ext>
              </a:extLst>
            </p:cNvPr>
            <p:cNvSpPr/>
            <p:nvPr/>
          </p:nvSpPr>
          <p:spPr>
            <a:xfrm>
              <a:off x="365693" y="5107330"/>
              <a:ext cx="87483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446088" algn="l"/>
                  <a:tab pos="895350" algn="l"/>
                  <a:tab pos="1344613" algn="l"/>
                  <a:tab pos="1793875" algn="l"/>
                  <a:tab pos="2243138" algn="l"/>
                  <a:tab pos="2692400" algn="l"/>
                  <a:tab pos="3141663" algn="l"/>
                  <a:tab pos="3590925" algn="l"/>
                  <a:tab pos="4040188" algn="l"/>
                  <a:tab pos="4489450" algn="l"/>
                  <a:tab pos="4938713" algn="l"/>
                  <a:tab pos="5387975" algn="l"/>
                  <a:tab pos="5837238" algn="l"/>
                  <a:tab pos="6286500" algn="l"/>
                  <a:tab pos="6735763" algn="l"/>
                  <a:tab pos="7186613" algn="l"/>
                  <a:tab pos="7634288" algn="l"/>
                  <a:tab pos="8083550" algn="l"/>
                  <a:tab pos="8532813" algn="l"/>
                  <a:tab pos="8982075" algn="l"/>
                </a:tabLst>
              </a:pPr>
              <a:r>
                <a:rPr lang="en-GB" altLang="en-US" dirty="0"/>
                <a:t>Statistics: if there is an effect of treatment then error of the simplified model </a:t>
              </a:r>
              <a:r>
                <a:rPr lang="en-GB" altLang="en-US" dirty="0" err="1"/>
                <a:t>RT</a:t>
              </a:r>
              <a:r>
                <a:rPr lang="en-GB" altLang="en-US" baseline="-25000" dirty="0" err="1"/>
                <a:t>i,j</a:t>
              </a:r>
              <a:r>
                <a:rPr lang="en-GB" altLang="en-US" dirty="0"/>
                <a:t> = </a:t>
              </a:r>
              <a:r>
                <a:rPr lang="en-GB" altLang="en-US" dirty="0">
                  <a:latin typeface="Symbol" pitchFamily="18" charset="2"/>
                </a:rPr>
                <a:t>b</a:t>
              </a:r>
              <a:r>
                <a:rPr lang="en-GB" altLang="en-US" baseline="-25000" dirty="0"/>
                <a:t>0</a:t>
              </a:r>
              <a:r>
                <a:rPr lang="en-GB" altLang="en-US" dirty="0"/>
                <a:t> + </a:t>
              </a:r>
              <a:r>
                <a:rPr lang="en-GB" altLang="en-US" dirty="0" err="1">
                  <a:latin typeface="Symbol" pitchFamily="18" charset="2"/>
                </a:rPr>
                <a:t>e</a:t>
              </a:r>
              <a:r>
                <a:rPr lang="en-GB" altLang="en-US" baseline="-25000" dirty="0" err="1"/>
                <a:t>i,j</a:t>
              </a:r>
              <a:r>
                <a:rPr lang="en-GB" altLang="en-US" baseline="-25000" dirty="0"/>
                <a:t> </a:t>
              </a:r>
              <a:r>
                <a:rPr lang="en-GB" altLang="en-US" dirty="0"/>
                <a:t> should be lower than the original model </a:t>
              </a:r>
              <a:r>
                <a:rPr lang="en-GB" altLang="en-US" dirty="0" err="1"/>
                <a:t>RT</a:t>
              </a:r>
              <a:r>
                <a:rPr lang="en-GB" altLang="en-US" baseline="-25000" dirty="0" err="1"/>
                <a:t>i,j</a:t>
              </a:r>
              <a:r>
                <a:rPr lang="en-GB" altLang="en-US" dirty="0"/>
                <a:t> = </a:t>
              </a:r>
              <a:r>
                <a:rPr lang="en-GB" altLang="en-US" dirty="0">
                  <a:latin typeface="Symbol" pitchFamily="18" charset="2"/>
                </a:rPr>
                <a:t>b</a:t>
              </a:r>
              <a:r>
                <a:rPr lang="en-GB" altLang="en-US" baseline="-25000" dirty="0"/>
                <a:t>0</a:t>
              </a:r>
              <a:r>
                <a:rPr lang="en-GB" altLang="en-US" dirty="0"/>
                <a:t> + </a:t>
              </a:r>
              <a:r>
                <a:rPr lang="en-GB" altLang="en-US" dirty="0">
                  <a:latin typeface="Symbol" pitchFamily="18" charset="2"/>
                </a:rPr>
                <a:t>b</a:t>
              </a:r>
              <a:r>
                <a:rPr lang="en-GB" altLang="en-US" baseline="-25000" dirty="0"/>
                <a:t>i</a:t>
              </a:r>
              <a:r>
                <a:rPr lang="en-GB" altLang="en-US" dirty="0"/>
                <a:t> + </a:t>
              </a:r>
              <a:r>
                <a:rPr lang="en-GB" altLang="en-US" dirty="0" err="1">
                  <a:latin typeface="Symbol" pitchFamily="18" charset="2"/>
                </a:rPr>
                <a:t>e</a:t>
              </a:r>
              <a:r>
                <a:rPr lang="en-GB" altLang="en-US" baseline="-25000" dirty="0" err="1"/>
                <a:t>i,j</a:t>
              </a:r>
              <a:endParaRPr lang="en-GB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22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05569" y="1354077"/>
            <a:ext cx="5328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Varying factor: </a:t>
            </a:r>
            <a:r>
              <a:rPr lang="en-US" dirty="0"/>
              <a:t>Type of image </a:t>
            </a:r>
            <a:r>
              <a:rPr lang="en-US" b="1" dirty="0"/>
              <a:t>AND</a:t>
            </a:r>
            <a:r>
              <a:rPr lang="en-US" dirty="0"/>
              <a:t> luminance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5569" y="1642109"/>
            <a:ext cx="3540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Outcome: </a:t>
            </a:r>
            <a:r>
              <a:rPr lang="en-US" dirty="0"/>
              <a:t>Reaction time (go/no-go)</a:t>
            </a:r>
          </a:p>
        </p:txBody>
      </p:sp>
      <p:pic>
        <p:nvPicPr>
          <p:cNvPr id="8" name="Content Placeholder 3" descr="figure7-animal_typ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9" t="670" r="1450" b="73874"/>
          <a:stretch/>
        </p:blipFill>
        <p:spPr>
          <a:xfrm>
            <a:off x="2178680" y="2232958"/>
            <a:ext cx="3285923" cy="935444"/>
          </a:xfrm>
        </p:spPr>
      </p:pic>
      <p:pic>
        <p:nvPicPr>
          <p:cNvPr id="9" name="Picture 14" descr=" 92013.tif                                                      00000E44Arno                           B562E545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874" y="2466894"/>
            <a:ext cx="1052375" cy="70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18138" y="2126421"/>
            <a:ext cx="11168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No-animal</a:t>
            </a:r>
            <a:endParaRPr lang="en-US" sz="1400" dirty="0"/>
          </a:p>
        </p:txBody>
      </p:sp>
      <p:pic>
        <p:nvPicPr>
          <p:cNvPr id="13" name="Content Placeholder 3" descr="figure7-animal_type.jpg"/>
          <p:cNvPicPr>
            <a:picLocks noChangeAspect="1"/>
          </p:cNvPicPr>
          <p:nvPr/>
        </p:nvPicPr>
        <p:blipFill rotWithShape="1">
          <a:blip r:embed="rId2">
            <a:alphaModFix am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9" t="5429" r="1450" b="73873"/>
          <a:stretch/>
        </p:blipFill>
        <p:spPr>
          <a:xfrm>
            <a:off x="2178680" y="3343920"/>
            <a:ext cx="3285923" cy="760585"/>
          </a:xfrm>
          <a:prstGeom prst="rect">
            <a:avLst/>
          </a:prstGeom>
        </p:spPr>
      </p:pic>
      <p:pic>
        <p:nvPicPr>
          <p:cNvPr id="14" name="Picture 14" descr=" 92013.tif                                                      00000E44Arno                           B562E545:"/>
          <p:cNvPicPr>
            <a:picLocks noChangeAspect="1" noChangeArrowheads="1"/>
          </p:cNvPicPr>
          <p:nvPr/>
        </p:nvPicPr>
        <p:blipFill>
          <a:blip r:embed="rId3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874" y="3402997"/>
            <a:ext cx="1052375" cy="70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Content Placeholder 3" descr="figure7-animal_type.jpg"/>
          <p:cNvPicPr>
            <a:picLocks noChangeAspect="1"/>
          </p:cNvPicPr>
          <p:nvPr/>
        </p:nvPicPr>
        <p:blipFill rotWithShape="1"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9" t="5429" r="1450" b="73873"/>
          <a:stretch/>
        </p:blipFill>
        <p:spPr>
          <a:xfrm>
            <a:off x="2178680" y="4280686"/>
            <a:ext cx="3285923" cy="760585"/>
          </a:xfrm>
          <a:prstGeom prst="rect">
            <a:avLst/>
          </a:prstGeom>
        </p:spPr>
      </p:pic>
      <p:pic>
        <p:nvPicPr>
          <p:cNvPr id="16" name="Picture 14" descr=" 92013.tif                                                      00000E44Arno                           B562E545:"/>
          <p:cNvPicPr>
            <a:picLocks noChangeAspect="1" noChangeArrowheads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874" y="4338346"/>
            <a:ext cx="1052375" cy="70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441873" y="5255283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dirty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dirty="0"/>
              <a:t>RT</a:t>
            </a:r>
            <a:r>
              <a:rPr lang="en-GB" altLang="en-US" baseline="-25000" dirty="0"/>
              <a:t>2,1</a:t>
            </a:r>
            <a:r>
              <a:rPr lang="en-GB" altLang="en-US" dirty="0"/>
              <a:t> =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0</a:t>
            </a:r>
            <a:r>
              <a:rPr lang="en-GB" altLang="en-US" dirty="0"/>
              <a:t> + </a:t>
            </a:r>
            <a:r>
              <a:rPr lang="en-GB" altLang="en-US" dirty="0">
                <a:solidFill>
                  <a:srgbClr val="BFBFBF"/>
                </a:solidFill>
              </a:rPr>
              <a:t>0*</a:t>
            </a:r>
            <a:r>
              <a:rPr lang="en-GB" altLang="en-US" dirty="0">
                <a:solidFill>
                  <a:srgbClr val="BFBFBF"/>
                </a:solidFill>
                <a:latin typeface="Symbol" pitchFamily="18" charset="2"/>
              </a:rPr>
              <a:t>b</a:t>
            </a:r>
            <a:r>
              <a:rPr lang="en-GB" altLang="en-US" baseline="-25000" dirty="0">
                <a:solidFill>
                  <a:srgbClr val="BFBFBF"/>
                </a:solidFill>
              </a:rPr>
              <a:t>1</a:t>
            </a:r>
            <a:r>
              <a:rPr lang="en-GB" altLang="en-US" dirty="0">
                <a:solidFill>
                  <a:srgbClr val="BFBFBF"/>
                </a:solidFill>
              </a:rPr>
              <a:t> </a:t>
            </a:r>
            <a:r>
              <a:rPr lang="en-GB" altLang="en-US" dirty="0"/>
              <a:t>+ 1*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2</a:t>
            </a:r>
            <a:r>
              <a:rPr lang="en-GB" altLang="en-US" dirty="0"/>
              <a:t> + 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baseline="-25000" dirty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dirty="0"/>
              <a:t>+ 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</a:rPr>
              <a:t>0*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  <a:latin typeface="Symbol" pitchFamily="18" charset="2"/>
              </a:rPr>
              <a:t>b</a:t>
            </a:r>
            <a:r>
              <a:rPr lang="en-GB" altLang="en-US" baseline="-25000" dirty="0">
                <a:solidFill>
                  <a:schemeClr val="tx1">
                    <a:lumMod val="50000"/>
                  </a:schemeClr>
                </a:solidFill>
              </a:rPr>
              <a:t>3</a:t>
            </a:r>
            <a:r>
              <a:rPr lang="en-GB" alt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GB" altLang="en-US" dirty="0"/>
              <a:t>+ c</a:t>
            </a:r>
            <a:r>
              <a:rPr lang="en-GB" altLang="en-US" baseline="-25000" dirty="0"/>
              <a:t>2,1</a:t>
            </a:r>
            <a:r>
              <a:rPr lang="en-GB" altLang="en-US" dirty="0"/>
              <a:t>*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baseline="-25000" dirty="0"/>
              <a:t>4</a:t>
            </a:r>
            <a:r>
              <a:rPr lang="en-GB" altLang="en-US" dirty="0"/>
              <a:t> + </a:t>
            </a:r>
            <a:r>
              <a:rPr lang="en-GB" altLang="en-US" dirty="0">
                <a:latin typeface="Symbol" pitchFamily="18" charset="2"/>
              </a:rPr>
              <a:t>e</a:t>
            </a:r>
            <a:r>
              <a:rPr lang="en-GB" altLang="en-US" baseline="-25000" dirty="0"/>
              <a:t>2,1</a:t>
            </a: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5695990" y="5858059"/>
            <a:ext cx="2622202" cy="896330"/>
            <a:chOff x="4931261" y="5988766"/>
            <a:chExt cx="2429398" cy="896330"/>
          </a:xfrm>
        </p:grpSpPr>
        <p:sp>
          <p:nvSpPr>
            <p:cNvPr id="18" name="Left Brace 17"/>
            <p:cNvSpPr/>
            <p:nvPr/>
          </p:nvSpPr>
          <p:spPr>
            <a:xfrm rot="16200000">
              <a:off x="6037947" y="4882080"/>
              <a:ext cx="216025" cy="2429398"/>
            </a:xfrm>
            <a:prstGeom prst="leftBrac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75913" y="6238765"/>
              <a:ext cx="201529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Categorical var.</a:t>
              </a:r>
            </a:p>
            <a:p>
              <a:pPr algn="ctr"/>
              <a:r>
                <a:rPr 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ANOVA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4444" y="5906004"/>
            <a:ext cx="1794082" cy="817530"/>
            <a:chOff x="7003796" y="5936980"/>
            <a:chExt cx="1794082" cy="817530"/>
          </a:xfrm>
        </p:grpSpPr>
        <p:sp>
          <p:nvSpPr>
            <p:cNvPr id="19" name="Left Brace 18"/>
            <p:cNvSpPr/>
            <p:nvPr/>
          </p:nvSpPr>
          <p:spPr>
            <a:xfrm rot="16200000">
              <a:off x="7705400" y="5653140"/>
              <a:ext cx="216024" cy="783704"/>
            </a:xfrm>
            <a:prstGeom prst="leftBrace">
              <a:avLst/>
            </a:prstGeom>
            <a:ln>
              <a:solidFill>
                <a:srgbClr val="8EA3D8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003796" y="6108179"/>
              <a:ext cx="1794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err="1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Continous</a:t>
              </a:r>
              <a:r>
                <a:rPr 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 var.</a:t>
              </a:r>
            </a:p>
            <a:p>
              <a:pPr algn="ctr"/>
              <a:r>
                <a:rPr 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REGRESSION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1705569" y="5314517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dirty="0"/>
              <a:t>For example, for trial (first bird with </a:t>
            </a:r>
            <a:r>
              <a:rPr lang="en-GB" altLang="en-US" dirty="0" err="1"/>
              <a:t>lumiance</a:t>
            </a:r>
            <a:r>
              <a:rPr lang="en-GB" altLang="en-US" dirty="0"/>
              <a:t> c</a:t>
            </a:r>
            <a:r>
              <a:rPr lang="en-GB" altLang="en-US" baseline="-25000" dirty="0"/>
              <a:t>2,1</a:t>
            </a:r>
            <a:r>
              <a:rPr lang="en-GB" altLang="en-US" dirty="0"/>
              <a:t>) we have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EBD083E-ED3D-FD47-A7F2-EF16FC551C5B}"/>
              </a:ext>
            </a:extLst>
          </p:cNvPr>
          <p:cNvSpPr txBox="1">
            <a:spLocks/>
          </p:cNvSpPr>
          <p:nvPr/>
        </p:nvSpPr>
        <p:spPr>
          <a:xfrm>
            <a:off x="1705569" y="98057"/>
            <a:ext cx="7962172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GB" sz="3600" dirty="0">
                <a:solidFill>
                  <a:srgbClr val="8EA3D8"/>
                </a:solidFill>
              </a:rPr>
              <a:t>A GLM can do both a Regression and an ANOVA (ANCOVA)</a:t>
            </a:r>
          </a:p>
        </p:txBody>
      </p:sp>
    </p:spTree>
    <p:extLst>
      <p:ext uri="{BB962C8B-B14F-4D97-AF65-F5344CB8AC3E}">
        <p14:creationId xmlns:p14="http://schemas.microsoft.com/office/powerpoint/2010/main" val="2347496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328755E1-DC8C-6241-97AE-69B5F5DC8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2669" y="25375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Sample size: power calculation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BC4E17F4-1833-814F-A36F-F06CBFE68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297" y="5909323"/>
            <a:ext cx="106418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2200" dirty="0">
              <a:latin typeface="+mn-lt"/>
            </a:endParaRPr>
          </a:p>
          <a:p>
            <a:pPr eaLnBrk="1" hangingPunct="1"/>
            <a:r>
              <a:rPr lang="en-US" altLang="en-US" sz="2200" dirty="0">
                <a:latin typeface="+mn-lt"/>
              </a:rPr>
              <a:t>For group analysis in neuroimaging, sample sizes usually range from 16 to 32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B79018-F28B-694A-BC22-15C59589D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048" y="2001052"/>
            <a:ext cx="5741021" cy="20093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918B31F-3537-E84D-8592-0D85B5721830}"/>
              </a:ext>
            </a:extLst>
          </p:cNvPr>
          <p:cNvSpPr/>
          <p:nvPr/>
        </p:nvSpPr>
        <p:spPr>
          <a:xfrm>
            <a:off x="2931048" y="4021430"/>
            <a:ext cx="48429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00" dirty="0">
                <a:solidFill>
                  <a:schemeClr val="tx1">
                    <a:lumMod val="75000"/>
                  </a:schemeClr>
                </a:solidFill>
              </a:rPr>
              <a:t>https://</a:t>
            </a:r>
            <a:r>
              <a:rPr lang="en-US" sz="1300" dirty="0" err="1">
                <a:solidFill>
                  <a:schemeClr val="tx1">
                    <a:lumMod val="75000"/>
                  </a:schemeClr>
                </a:solidFill>
              </a:rPr>
              <a:t>clincalc.com</a:t>
            </a:r>
            <a:r>
              <a:rPr lang="en-US" sz="1300" dirty="0">
                <a:solidFill>
                  <a:schemeClr val="tx1">
                    <a:lumMod val="75000"/>
                  </a:schemeClr>
                </a:solidFill>
              </a:rPr>
              <a:t>/stats/</a:t>
            </a:r>
            <a:r>
              <a:rPr lang="en-US" sz="1300" dirty="0" err="1">
                <a:solidFill>
                  <a:schemeClr val="tx1">
                    <a:lumMod val="75000"/>
                  </a:schemeClr>
                </a:solidFill>
              </a:rPr>
              <a:t>samplesize.aspx</a:t>
            </a:r>
            <a:endParaRPr lang="en-US" sz="13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1300" i="1" dirty="0" err="1">
                <a:solidFill>
                  <a:schemeClr val="tx1">
                    <a:lumMod val="75000"/>
                  </a:schemeClr>
                </a:solidFill>
              </a:rPr>
              <a:t>Sampsizepwr</a:t>
            </a:r>
            <a:r>
              <a:rPr lang="en-US" sz="1300" dirty="0">
                <a:solidFill>
                  <a:schemeClr val="tx1">
                    <a:lumMod val="75000"/>
                  </a:schemeClr>
                </a:solidFill>
              </a:rPr>
              <a:t> function in </a:t>
            </a:r>
            <a:r>
              <a:rPr lang="en-US" sz="1300" dirty="0" err="1">
                <a:solidFill>
                  <a:schemeClr val="tx1">
                    <a:lumMod val="75000"/>
                  </a:schemeClr>
                </a:solidFill>
              </a:rPr>
              <a:t>Matlab</a:t>
            </a:r>
            <a:r>
              <a:rPr lang="en-US" sz="1300" dirty="0">
                <a:solidFill>
                  <a:schemeClr val="tx1">
                    <a:lumMod val="75000"/>
                  </a:schemeClr>
                </a:solidFill>
              </a:rPr>
              <a:t>; </a:t>
            </a:r>
            <a:r>
              <a:rPr lang="en-US" sz="1300" i="1" dirty="0" err="1">
                <a:solidFill>
                  <a:schemeClr val="tx1">
                    <a:lumMod val="75000"/>
                  </a:schemeClr>
                </a:solidFill>
              </a:rPr>
              <a:t>Sempower</a:t>
            </a:r>
            <a:r>
              <a:rPr lang="en-US" sz="1300" dirty="0">
                <a:solidFill>
                  <a:schemeClr val="tx1">
                    <a:lumMod val="75000"/>
                  </a:schemeClr>
                </a:solidFill>
              </a:rPr>
              <a:t> package in 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BEE9C-1898-8A46-A0D6-6BBD1D5506CA}"/>
              </a:ext>
            </a:extLst>
          </p:cNvPr>
          <p:cNvSpPr txBox="1"/>
          <p:nvPr/>
        </p:nvSpPr>
        <p:spPr>
          <a:xfrm>
            <a:off x="3603082" y="2586438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Group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00B983-5173-7C43-A10E-AA196BCF210F}"/>
              </a:ext>
            </a:extLst>
          </p:cNvPr>
          <p:cNvSpPr txBox="1"/>
          <p:nvPr/>
        </p:nvSpPr>
        <p:spPr>
          <a:xfrm>
            <a:off x="3603082" y="3009822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Group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91EB20-3F30-D04E-A79B-1CA2BBED1E02}"/>
              </a:ext>
            </a:extLst>
          </p:cNvPr>
          <p:cNvSpPr txBox="1"/>
          <p:nvPr/>
        </p:nvSpPr>
        <p:spPr>
          <a:xfrm>
            <a:off x="6027581" y="2781308"/>
            <a:ext cx="10534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Desired alpha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30E411-EAAE-064C-93FE-86F230A27A1C}"/>
              </a:ext>
            </a:extLst>
          </p:cNvPr>
          <p:cNvSpPr txBox="1"/>
          <p:nvPr/>
        </p:nvSpPr>
        <p:spPr>
          <a:xfrm>
            <a:off x="6027581" y="3111229"/>
            <a:ext cx="11993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Statistical power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9D651D9-6C2E-2F4E-85B8-E7779DEDA8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40" r="7144"/>
          <a:stretch/>
        </p:blipFill>
        <p:spPr>
          <a:xfrm>
            <a:off x="4477090" y="4790665"/>
            <a:ext cx="2360114" cy="11186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36D9B0-7004-5142-819A-CB7F0D4F4F7B}"/>
              </a:ext>
            </a:extLst>
          </p:cNvPr>
          <p:cNvSpPr/>
          <p:nvPr/>
        </p:nvSpPr>
        <p:spPr>
          <a:xfrm>
            <a:off x="2837211" y="1573917"/>
            <a:ext cx="70181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/>
              <a:t>Calculate the sample size you will need for your experiment</a:t>
            </a:r>
          </a:p>
        </p:txBody>
      </p:sp>
    </p:spTree>
    <p:extLst>
      <p:ext uri="{BB962C8B-B14F-4D97-AF65-F5344CB8AC3E}">
        <p14:creationId xmlns:p14="http://schemas.microsoft.com/office/powerpoint/2010/main" val="2231542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58984" y="1257443"/>
            <a:ext cx="6767513" cy="136815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None/>
              <a:defRPr/>
            </a:pPr>
            <a:r>
              <a:rPr lang="en-GB" altLang="en-US" sz="1800" dirty="0">
                <a:latin typeface="Times New Roman" pitchFamily="18" charset="0"/>
              </a:rPr>
              <a:t>y(1..3) = 1xβ1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+0xβ2+0xβ3+0xβ4</a:t>
            </a:r>
            <a:r>
              <a:rPr lang="en-GB" altLang="en-US" sz="1800" dirty="0">
                <a:latin typeface="Times New Roman" pitchFamily="18" charset="0"/>
              </a:rPr>
              <a:t>+c+error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None/>
              <a:defRPr/>
            </a:pPr>
            <a:r>
              <a:rPr lang="en-GB" altLang="en-US" sz="1800" dirty="0">
                <a:latin typeface="Times New Roman" pitchFamily="18" charset="0"/>
              </a:rPr>
              <a:t>y(4..6) = 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0xβ1+</a:t>
            </a:r>
            <a:r>
              <a:rPr lang="en-GB" altLang="en-US" sz="1800" dirty="0">
                <a:latin typeface="Times New Roman" pitchFamily="18" charset="0"/>
              </a:rPr>
              <a:t>1xβ2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+0xβ3+0xβ4</a:t>
            </a:r>
            <a:r>
              <a:rPr lang="en-GB" altLang="en-US" sz="1800" dirty="0">
                <a:latin typeface="Times New Roman" pitchFamily="18" charset="0"/>
              </a:rPr>
              <a:t>+c+error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None/>
              <a:defRPr/>
            </a:pPr>
            <a:r>
              <a:rPr lang="en-GB" altLang="en-US" sz="1800" dirty="0">
                <a:latin typeface="Times New Roman" pitchFamily="18" charset="0"/>
              </a:rPr>
              <a:t>y(7..9) = 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0xβ1+0xβ2</a:t>
            </a:r>
            <a:r>
              <a:rPr lang="en-GB" altLang="en-US" sz="1800" dirty="0">
                <a:latin typeface="Times New Roman" pitchFamily="18" charset="0"/>
              </a:rPr>
              <a:t>+1xβ3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+0xβ4</a:t>
            </a:r>
            <a:r>
              <a:rPr lang="en-GB" altLang="en-US" sz="1800" dirty="0">
                <a:latin typeface="Times New Roman" pitchFamily="18" charset="0"/>
              </a:rPr>
              <a:t>+c+error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None/>
              <a:defRPr/>
            </a:pPr>
            <a:r>
              <a:rPr lang="en-GB" altLang="en-US" sz="1800" dirty="0">
                <a:latin typeface="Times New Roman" pitchFamily="18" charset="0"/>
              </a:rPr>
              <a:t>y(10..12) = </a:t>
            </a:r>
            <a:r>
              <a:rPr lang="en-GB" altLang="en-US" sz="18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0xβ1+0xβ2+0xβ3+</a:t>
            </a:r>
            <a:r>
              <a:rPr lang="en-GB" altLang="en-US" sz="1800" dirty="0">
                <a:latin typeface="Times New Roman" pitchFamily="18" charset="0"/>
              </a:rPr>
              <a:t>1xβ4+c+error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None/>
              <a:defRPr/>
            </a:pPr>
            <a:endParaRPr lang="en-GB" altLang="en-US" sz="1800" dirty="0">
              <a:latin typeface="Times New Roman" pitchFamily="18" charset="0"/>
            </a:endParaRPr>
          </a:p>
        </p:txBody>
      </p:sp>
      <p:graphicFrame>
        <p:nvGraphicFramePr>
          <p:cNvPr id="71734" name="Group 54"/>
          <p:cNvGraphicFramePr>
            <a:graphicFrameLocks noGrp="1"/>
          </p:cNvGraphicFramePr>
          <p:nvPr>
            <p:ph sz="quarter" idx="3"/>
          </p:nvPr>
        </p:nvGraphicFramePr>
        <p:xfrm>
          <a:off x="2227561" y="1777933"/>
          <a:ext cx="1008063" cy="4746625"/>
        </p:xfrm>
        <a:graphic>
          <a:graphicData uri="http://schemas.openxmlformats.org/drawingml/2006/table">
            <a:tbl>
              <a:tblPr/>
              <a:tblGrid>
                <a:gridCol w="50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E594D"/>
                        </a:buClr>
                        <a:buSzPct val="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2030" name="Rectangle 99"/>
          <p:cNvSpPr>
            <a:spLocks noGrp="1" noChangeArrowheads="1"/>
          </p:cNvSpPr>
          <p:nvPr>
            <p:ph type="title"/>
          </p:nvPr>
        </p:nvSpPr>
        <p:spPr bwMode="auto">
          <a:xfrm>
            <a:off x="3356099" y="160858"/>
            <a:ext cx="10401300" cy="12446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8EA3D8"/>
                </a:solidFill>
                <a:latin typeface="+mn-lt"/>
                <a:ea typeface="ＭＳ Ｐゴシック" charset="0"/>
                <a:cs typeface="Arial"/>
              </a:rPr>
              <a:t>The design matrix</a:t>
            </a:r>
          </a:p>
        </p:txBody>
      </p:sp>
      <p:sp>
        <p:nvSpPr>
          <p:cNvPr id="42032" name="Rectangle 99"/>
          <p:cNvSpPr txBox="1">
            <a:spLocks noChangeArrowheads="1"/>
          </p:cNvSpPr>
          <p:nvPr/>
        </p:nvSpPr>
        <p:spPr bwMode="auto">
          <a:xfrm>
            <a:off x="7226675" y="2512057"/>
            <a:ext cx="2300287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sz="1400" b="0" dirty="0">
                <a:latin typeface="Times New Roman" charset="0"/>
              </a:rPr>
              <a:t>Design  matrix</a:t>
            </a:r>
          </a:p>
          <a:p>
            <a:pPr algn="ctr"/>
            <a:r>
              <a:rPr lang="en-GB" sz="1400" b="0" dirty="0">
                <a:latin typeface="Times New Roman" charset="0"/>
              </a:rPr>
              <a:t>G</a:t>
            </a:r>
            <a:r>
              <a:rPr lang="en-GB" sz="1400" b="0" baseline="-25000" dirty="0">
                <a:latin typeface="Times New Roman" charset="0"/>
              </a:rPr>
              <a:t>1</a:t>
            </a:r>
            <a:r>
              <a:rPr lang="en-GB" sz="1400" b="0" dirty="0">
                <a:latin typeface="Times New Roman" charset="0"/>
              </a:rPr>
              <a:t> G</a:t>
            </a:r>
            <a:r>
              <a:rPr lang="en-GB" sz="1400" b="0" baseline="-25000" dirty="0">
                <a:latin typeface="Times New Roman" charset="0"/>
              </a:rPr>
              <a:t>2</a:t>
            </a:r>
            <a:r>
              <a:rPr lang="en-GB" sz="1400" b="0" dirty="0">
                <a:latin typeface="Times New Roman" charset="0"/>
              </a:rPr>
              <a:t> G</a:t>
            </a:r>
            <a:r>
              <a:rPr lang="en-GB" sz="1400" b="0" baseline="-25000" dirty="0">
                <a:latin typeface="Times New Roman" charset="0"/>
              </a:rPr>
              <a:t>3</a:t>
            </a:r>
            <a:r>
              <a:rPr lang="en-GB" sz="1400" b="0" dirty="0">
                <a:latin typeface="Times New Roman" charset="0"/>
              </a:rPr>
              <a:t> G</a:t>
            </a:r>
            <a:r>
              <a:rPr lang="en-GB" sz="1400" b="0" baseline="-25000" dirty="0">
                <a:latin typeface="Times New Roman" charset="0"/>
              </a:rPr>
              <a:t>4 </a:t>
            </a:r>
            <a:r>
              <a:rPr lang="en-GB" sz="1400" b="0" dirty="0">
                <a:latin typeface="Times New Roman" charset="0"/>
              </a:rPr>
              <a:t>C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DFA826-E30A-8A45-97F7-B155B1A4EE0D}"/>
              </a:ext>
            </a:extLst>
          </p:cNvPr>
          <p:cNvGrpSpPr/>
          <p:nvPr/>
        </p:nvGrpSpPr>
        <p:grpSpPr>
          <a:xfrm>
            <a:off x="3563461" y="2901634"/>
            <a:ext cx="4229190" cy="3956366"/>
            <a:chOff x="3729209" y="3039844"/>
            <a:chExt cx="4229190" cy="3956366"/>
          </a:xfrm>
        </p:grpSpPr>
        <p:pic>
          <p:nvPicPr>
            <p:cNvPr id="42031" name="Picture 1" descr="Screen Shot 2015-10-15 at 10.10.24 A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1133" y="3039844"/>
              <a:ext cx="3670300" cy="317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062F82C-1F89-2C4B-9E0A-96D46447AE1E}"/>
                </a:ext>
              </a:extLst>
            </p:cNvPr>
            <p:cNvSpPr txBox="1"/>
            <p:nvPr/>
          </p:nvSpPr>
          <p:spPr>
            <a:xfrm>
              <a:off x="3729209" y="6472990"/>
              <a:ext cx="10086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90000"/>
                    </a:schemeClr>
                  </a:solidFill>
                </a:rPr>
                <a:t>Measures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2F9817-698D-E944-98BF-CC5FD84408DD}"/>
                </a:ext>
              </a:extLst>
            </p:cNvPr>
            <p:cNvSpPr txBox="1"/>
            <p:nvPr/>
          </p:nvSpPr>
          <p:spPr>
            <a:xfrm>
              <a:off x="4397143" y="6472990"/>
              <a:ext cx="18039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Model/</a:t>
              </a:r>
            </a:p>
            <a:p>
              <a:pPr algn="ctr"/>
              <a:r>
                <a:rPr 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Design matrix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C394F5-AE3E-B34D-824B-9813326AF1C7}"/>
                </a:ext>
              </a:extLst>
            </p:cNvPr>
            <p:cNvSpPr txBox="1"/>
            <p:nvPr/>
          </p:nvSpPr>
          <p:spPr>
            <a:xfrm>
              <a:off x="5299132" y="6472990"/>
              <a:ext cx="18039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B050"/>
                  </a:solidFill>
                </a:rPr>
                <a:t>Unknown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3075B1-79C4-4540-8E4E-9F7E0E251369}"/>
                </a:ext>
              </a:extLst>
            </p:cNvPr>
            <p:cNvSpPr txBox="1"/>
            <p:nvPr/>
          </p:nvSpPr>
          <p:spPr>
            <a:xfrm>
              <a:off x="6154420" y="6472990"/>
              <a:ext cx="18039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Errors</a:t>
              </a:r>
            </a:p>
          </p:txBody>
        </p:sp>
      </p:grpSp>
      <p:pic>
        <p:nvPicPr>
          <p:cNvPr id="42033" name="Picture 5" descr="Screen Shot 2015-10-15 at 10.21.4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751" y="3100144"/>
            <a:ext cx="1129269" cy="277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81D00E-DCA9-9F4B-AD23-0D10FCCE34E4}"/>
              </a:ext>
            </a:extLst>
          </p:cNvPr>
          <p:cNvSpPr/>
          <p:nvPr/>
        </p:nvSpPr>
        <p:spPr>
          <a:xfrm>
            <a:off x="3930345" y="6058376"/>
            <a:ext cx="3020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en-US" dirty="0"/>
              <a:t>Y   =         D      *    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dirty="0"/>
              <a:t>    +   </a:t>
            </a:r>
            <a:r>
              <a:rPr lang="en-GB" altLang="en-US" dirty="0">
                <a:latin typeface="Symbol" pitchFamily="18" charset="2"/>
              </a:rPr>
              <a:t>e</a:t>
            </a:r>
            <a:endParaRPr lang="en-GB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5359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125E-6 4.07407E-6 L 0.26771 -0.0016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2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5B7C96F-03DA-6C49-8DDB-88930BDA6A77}"/>
              </a:ext>
            </a:extLst>
          </p:cNvPr>
          <p:cNvGrpSpPr/>
          <p:nvPr/>
        </p:nvGrpSpPr>
        <p:grpSpPr>
          <a:xfrm>
            <a:off x="1003610" y="4414150"/>
            <a:ext cx="8545001" cy="2352712"/>
            <a:chOff x="1943410" y="4403632"/>
            <a:chExt cx="8545001" cy="2352712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C86A48BB-FB3D-8146-B4EF-191E2B82D5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3279" t="39734" r="4643" b="4574"/>
            <a:stretch/>
          </p:blipFill>
          <p:spPr>
            <a:xfrm>
              <a:off x="7840573" y="4785043"/>
              <a:ext cx="2647838" cy="1971301"/>
            </a:xfrm>
            <a:prstGeom prst="rect">
              <a:avLst/>
            </a:prstGeom>
          </p:spPr>
        </p:pic>
        <p:cxnSp>
          <p:nvCxnSpPr>
            <p:cNvPr id="47" name="Elbow Connector 46">
              <a:extLst>
                <a:ext uri="{FF2B5EF4-FFF2-40B4-BE49-F238E27FC236}">
                  <a16:creationId xmlns:a16="http://schemas.microsoft.com/office/drawing/2014/main" id="{EEEDAF92-3879-EB49-91A3-59298688CFEB}"/>
                </a:ext>
              </a:extLst>
            </p:cNvPr>
            <p:cNvCxnSpPr>
              <a:cxnSpLocks/>
            </p:cNvCxnSpPr>
            <p:nvPr/>
          </p:nvCxnSpPr>
          <p:spPr>
            <a:xfrm>
              <a:off x="1943410" y="4547093"/>
              <a:ext cx="5753922" cy="1396295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>
              <a:extLst>
                <a:ext uri="{FF2B5EF4-FFF2-40B4-BE49-F238E27FC236}">
                  <a16:creationId xmlns:a16="http://schemas.microsoft.com/office/drawing/2014/main" id="{61F6001A-7673-A346-BC25-2C475ADBDC98}"/>
                </a:ext>
              </a:extLst>
            </p:cNvPr>
            <p:cNvCxnSpPr>
              <a:cxnSpLocks/>
            </p:cNvCxnSpPr>
            <p:nvPr/>
          </p:nvCxnSpPr>
          <p:spPr>
            <a:xfrm>
              <a:off x="2738863" y="4551727"/>
              <a:ext cx="4958469" cy="1150429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Elbow Connector 55">
              <a:extLst>
                <a:ext uri="{FF2B5EF4-FFF2-40B4-BE49-F238E27FC236}">
                  <a16:creationId xmlns:a16="http://schemas.microsoft.com/office/drawing/2014/main" id="{838C9584-88C6-F34A-92B9-C17543193086}"/>
                </a:ext>
              </a:extLst>
            </p:cNvPr>
            <p:cNvCxnSpPr>
              <a:cxnSpLocks/>
            </p:cNvCxnSpPr>
            <p:nvPr/>
          </p:nvCxnSpPr>
          <p:spPr>
            <a:xfrm>
              <a:off x="4359507" y="4541377"/>
              <a:ext cx="3337825" cy="937639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A526197-7EA5-5A4A-AC92-13A92A4A9864}"/>
                </a:ext>
              </a:extLst>
            </p:cNvPr>
            <p:cNvSpPr txBox="1"/>
            <p:nvPr/>
          </p:nvSpPr>
          <p:spPr>
            <a:xfrm>
              <a:off x="8320355" y="4403632"/>
              <a:ext cx="14473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Categorical var.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D0C9784-F459-B845-94A7-EDD453F54ACE}"/>
              </a:ext>
            </a:extLst>
          </p:cNvPr>
          <p:cNvSpPr/>
          <p:nvPr/>
        </p:nvSpPr>
        <p:spPr>
          <a:xfrm>
            <a:off x="2519835" y="4461483"/>
            <a:ext cx="1396031" cy="212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33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2414132" y="157770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1</a:t>
            </a:r>
          </a:p>
        </p:txBody>
      </p:sp>
      <p:pic>
        <p:nvPicPr>
          <p:cNvPr id="44034" name="Picture 3" descr="Screen Shot 2013-11-17 at 8.22.15 AM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D93FF"/>
              </a:clrFrom>
              <a:clrTo>
                <a:srgbClr val="FD93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6" t="24235" r="38080" b="17539"/>
          <a:stretch/>
        </p:blipFill>
        <p:spPr bwMode="auto">
          <a:xfrm>
            <a:off x="3692961" y="1556460"/>
            <a:ext cx="1606163" cy="309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9494FB-9DC9-6C43-AB9C-7EE9041193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023"/>
          <a:stretch/>
        </p:blipFill>
        <p:spPr>
          <a:xfrm>
            <a:off x="267450" y="1258658"/>
            <a:ext cx="2375939" cy="43307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37CFF3-3422-F84E-BFAD-6AD958E19BA5}"/>
              </a:ext>
            </a:extLst>
          </p:cNvPr>
          <p:cNvCxnSpPr/>
          <p:nvPr/>
        </p:nvCxnSpPr>
        <p:spPr>
          <a:xfrm>
            <a:off x="2643389" y="1721711"/>
            <a:ext cx="1049572" cy="6042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0B5EE6-0F49-C840-9B92-CE94303EEEB7}"/>
              </a:ext>
            </a:extLst>
          </p:cNvPr>
          <p:cNvCxnSpPr/>
          <p:nvPr/>
        </p:nvCxnSpPr>
        <p:spPr>
          <a:xfrm>
            <a:off x="2643389" y="2111325"/>
            <a:ext cx="1049572" cy="3975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C36E38-C7A4-554D-AFE9-39ED6C22D0EA}"/>
              </a:ext>
            </a:extLst>
          </p:cNvPr>
          <p:cNvCxnSpPr/>
          <p:nvPr/>
        </p:nvCxnSpPr>
        <p:spPr>
          <a:xfrm>
            <a:off x="2643389" y="2457648"/>
            <a:ext cx="1049572" cy="218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950F1F5-1580-BD4C-82C9-DE0AE3546B82}"/>
              </a:ext>
            </a:extLst>
          </p:cNvPr>
          <p:cNvCxnSpPr>
            <a:cxnSpLocks/>
          </p:cNvCxnSpPr>
          <p:nvPr/>
        </p:nvCxnSpPr>
        <p:spPr>
          <a:xfrm>
            <a:off x="2643389" y="2789063"/>
            <a:ext cx="1049572" cy="184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C52C06-91AD-AA48-90C0-B9814509A3FF}"/>
              </a:ext>
            </a:extLst>
          </p:cNvPr>
          <p:cNvCxnSpPr>
            <a:cxnSpLocks/>
          </p:cNvCxnSpPr>
          <p:nvPr/>
        </p:nvCxnSpPr>
        <p:spPr>
          <a:xfrm flipV="1">
            <a:off x="2643389" y="2938330"/>
            <a:ext cx="1049572" cy="1895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3E3B5CC-00CC-7A47-BC78-5AB5771CAFD0}"/>
              </a:ext>
            </a:extLst>
          </p:cNvPr>
          <p:cNvCxnSpPr>
            <a:cxnSpLocks/>
          </p:cNvCxnSpPr>
          <p:nvPr/>
        </p:nvCxnSpPr>
        <p:spPr>
          <a:xfrm flipV="1">
            <a:off x="2643389" y="3127836"/>
            <a:ext cx="1049572" cy="384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E78EF8-1096-6C41-940C-80BA43B1165E}"/>
              </a:ext>
            </a:extLst>
          </p:cNvPr>
          <p:cNvCxnSpPr>
            <a:cxnSpLocks/>
          </p:cNvCxnSpPr>
          <p:nvPr/>
        </p:nvCxnSpPr>
        <p:spPr>
          <a:xfrm flipV="1">
            <a:off x="2643389" y="3317342"/>
            <a:ext cx="1049572" cy="596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27F655C-58AC-124B-B9C1-0661A5B11D76}"/>
              </a:ext>
            </a:extLst>
          </p:cNvPr>
          <p:cNvCxnSpPr>
            <a:cxnSpLocks/>
          </p:cNvCxnSpPr>
          <p:nvPr/>
        </p:nvCxnSpPr>
        <p:spPr>
          <a:xfrm flipV="1">
            <a:off x="2643389" y="3424008"/>
            <a:ext cx="1049572" cy="809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A45FCD-B0ED-E747-91F2-B2F7B24AA5AE}"/>
              </a:ext>
            </a:extLst>
          </p:cNvPr>
          <p:cNvCxnSpPr>
            <a:cxnSpLocks/>
          </p:cNvCxnSpPr>
          <p:nvPr/>
        </p:nvCxnSpPr>
        <p:spPr>
          <a:xfrm flipV="1">
            <a:off x="2643389" y="3557276"/>
            <a:ext cx="1049572" cy="996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3A7D52-EC02-A94E-B85A-2DB4DD0DE4D1}"/>
              </a:ext>
            </a:extLst>
          </p:cNvPr>
          <p:cNvCxnSpPr>
            <a:cxnSpLocks/>
          </p:cNvCxnSpPr>
          <p:nvPr/>
        </p:nvCxnSpPr>
        <p:spPr>
          <a:xfrm flipV="1">
            <a:off x="2643389" y="3701806"/>
            <a:ext cx="1049572" cy="12485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8306107-1C53-D248-9ED6-BF153C5C522F}"/>
              </a:ext>
            </a:extLst>
          </p:cNvPr>
          <p:cNvSpPr/>
          <p:nvPr/>
        </p:nvSpPr>
        <p:spPr>
          <a:xfrm>
            <a:off x="4480140" y="2228386"/>
            <a:ext cx="396000" cy="180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FF920AF-6542-5E41-8985-2F91F46845D9}"/>
              </a:ext>
            </a:extLst>
          </p:cNvPr>
          <p:cNvSpPr/>
          <p:nvPr/>
        </p:nvSpPr>
        <p:spPr>
          <a:xfrm>
            <a:off x="4480140" y="2390778"/>
            <a:ext cx="396000" cy="1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F3BB37-10CD-AF45-A2F8-E15E1CDFA9A8}"/>
              </a:ext>
            </a:extLst>
          </p:cNvPr>
          <p:cNvSpPr/>
          <p:nvPr/>
        </p:nvSpPr>
        <p:spPr>
          <a:xfrm>
            <a:off x="4480140" y="2553170"/>
            <a:ext cx="3960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4B931A-B0F8-E449-B176-ACF063BC00D0}"/>
              </a:ext>
            </a:extLst>
          </p:cNvPr>
          <p:cNvSpPr/>
          <p:nvPr/>
        </p:nvSpPr>
        <p:spPr>
          <a:xfrm>
            <a:off x="4480140" y="2715562"/>
            <a:ext cx="396000" cy="180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F38620A-568F-F84F-A9C6-7C9367E03AAD}"/>
              </a:ext>
            </a:extLst>
          </p:cNvPr>
          <p:cNvSpPr/>
          <p:nvPr/>
        </p:nvSpPr>
        <p:spPr>
          <a:xfrm>
            <a:off x="4480140" y="2877954"/>
            <a:ext cx="396000" cy="1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74644F-8807-4C40-BAA8-712E1EEF0DC8}"/>
              </a:ext>
            </a:extLst>
          </p:cNvPr>
          <p:cNvSpPr/>
          <p:nvPr/>
        </p:nvSpPr>
        <p:spPr>
          <a:xfrm>
            <a:off x="4480140" y="3040346"/>
            <a:ext cx="3960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D4CC471-80E6-6143-9BDF-754FDF8798B2}"/>
              </a:ext>
            </a:extLst>
          </p:cNvPr>
          <p:cNvSpPr/>
          <p:nvPr/>
        </p:nvSpPr>
        <p:spPr>
          <a:xfrm>
            <a:off x="4480140" y="3202738"/>
            <a:ext cx="396000" cy="180000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5ECD34-52C7-724A-AB46-B652772D28C5}"/>
              </a:ext>
            </a:extLst>
          </p:cNvPr>
          <p:cNvSpPr/>
          <p:nvPr/>
        </p:nvSpPr>
        <p:spPr>
          <a:xfrm>
            <a:off x="4480140" y="3365130"/>
            <a:ext cx="396000" cy="18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037D0E6-2A49-2A41-977F-53FD7F903F0F}"/>
              </a:ext>
            </a:extLst>
          </p:cNvPr>
          <p:cNvSpPr/>
          <p:nvPr/>
        </p:nvSpPr>
        <p:spPr>
          <a:xfrm>
            <a:off x="4480140" y="3527522"/>
            <a:ext cx="396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96C03A0-4DD6-834C-AD62-EC4714B8BED0}"/>
              </a:ext>
            </a:extLst>
          </p:cNvPr>
          <p:cNvSpPr/>
          <p:nvPr/>
        </p:nvSpPr>
        <p:spPr>
          <a:xfrm>
            <a:off x="4480140" y="3689912"/>
            <a:ext cx="396000" cy="18000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49A844E-5629-5445-9791-3D8C538386AD}"/>
              </a:ext>
            </a:extLst>
          </p:cNvPr>
          <p:cNvSpPr/>
          <p:nvPr/>
        </p:nvSpPr>
        <p:spPr>
          <a:xfrm>
            <a:off x="615807" y="1556460"/>
            <a:ext cx="95415" cy="360021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92260A3-E89B-484D-AF2D-55C05190DA67}"/>
              </a:ext>
            </a:extLst>
          </p:cNvPr>
          <p:cNvSpPr/>
          <p:nvPr/>
        </p:nvSpPr>
        <p:spPr>
          <a:xfrm>
            <a:off x="897667" y="897403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Electrode 1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9CA569-6CA7-E74B-AFCC-ADAD8961C14D}"/>
              </a:ext>
            </a:extLst>
          </p:cNvPr>
          <p:cNvGrpSpPr/>
          <p:nvPr/>
        </p:nvGrpSpPr>
        <p:grpSpPr>
          <a:xfrm>
            <a:off x="4678139" y="1880631"/>
            <a:ext cx="3426108" cy="2873921"/>
            <a:chOff x="5617939" y="1870113"/>
            <a:chExt cx="3426108" cy="2873921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20B0C7B-08DD-1447-8A18-CAFB712C2C22}"/>
                </a:ext>
              </a:extLst>
            </p:cNvPr>
            <p:cNvSpPr txBox="1"/>
            <p:nvPr/>
          </p:nvSpPr>
          <p:spPr>
            <a:xfrm>
              <a:off x="6642668" y="1870113"/>
              <a:ext cx="14719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Continuous var.</a:t>
              </a:r>
            </a:p>
          </p:txBody>
        </p:sp>
        <p:pic>
          <p:nvPicPr>
            <p:cNvPr id="66" name="Picture 3" descr="Screen Shot 2013-11-17 at 8.22.15 AM.png">
              <a:extLst>
                <a:ext uri="{FF2B5EF4-FFF2-40B4-BE49-F238E27FC236}">
                  <a16:creationId xmlns:a16="http://schemas.microsoft.com/office/drawing/2014/main" id="{B3928441-3AD7-0546-8631-1FCCCF8508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D93FF"/>
                </a:clrFrom>
                <a:clrTo>
                  <a:srgbClr val="FD93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85" t="44295" r="3420" b="32958"/>
            <a:stretch/>
          </p:blipFill>
          <p:spPr bwMode="auto">
            <a:xfrm>
              <a:off x="6436923" y="2313447"/>
              <a:ext cx="1883432" cy="1210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7" name="Elbow Connector 66">
              <a:extLst>
                <a:ext uri="{FF2B5EF4-FFF2-40B4-BE49-F238E27FC236}">
                  <a16:creationId xmlns:a16="http://schemas.microsoft.com/office/drawing/2014/main" id="{47C000BE-C409-FA41-9B5C-9C42D8F826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7939" y="3593605"/>
              <a:ext cx="3426108" cy="1150429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88B1892-CE8E-6149-8DF0-A7F169611E5F}"/>
                </a:ext>
              </a:extLst>
            </p:cNvPr>
            <p:cNvCxnSpPr/>
            <p:nvPr/>
          </p:nvCxnSpPr>
          <p:spPr>
            <a:xfrm flipV="1">
              <a:off x="5617940" y="4543682"/>
              <a:ext cx="0" cy="1985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0C4BF65C-F18B-B141-8C06-A154623F09A3}"/>
              </a:ext>
            </a:extLst>
          </p:cNvPr>
          <p:cNvSpPr/>
          <p:nvPr/>
        </p:nvSpPr>
        <p:spPr>
          <a:xfrm>
            <a:off x="6268450" y="3552199"/>
            <a:ext cx="2033798" cy="12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D2E7735-8FA9-C04A-B6B5-3361E55AE475}"/>
              </a:ext>
            </a:extLst>
          </p:cNvPr>
          <p:cNvGrpSpPr/>
          <p:nvPr/>
        </p:nvGrpSpPr>
        <p:grpSpPr>
          <a:xfrm>
            <a:off x="465810" y="4249862"/>
            <a:ext cx="11707839" cy="2498093"/>
            <a:chOff x="465810" y="4249862"/>
            <a:chExt cx="11707839" cy="2498093"/>
          </a:xfrm>
        </p:grpSpPr>
        <p:sp>
          <p:nvSpPr>
            <p:cNvPr id="41" name="Title 1">
              <a:extLst>
                <a:ext uri="{FF2B5EF4-FFF2-40B4-BE49-F238E27FC236}">
                  <a16:creationId xmlns:a16="http://schemas.microsoft.com/office/drawing/2014/main" id="{BD97E05D-6416-A042-92AB-393B9502253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5810" y="6062155"/>
              <a:ext cx="11345993" cy="6858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en-US" sz="800" dirty="0">
                <a:latin typeface="Arial" charset="0"/>
                <a:ea typeface="ＭＳ Ｐゴシック" charset="0"/>
                <a:cs typeface="ＭＳ Ｐゴシック" charset="0"/>
              </a:endParaRPr>
            </a:p>
            <a:p>
              <a:r>
                <a:rPr lang="en-US" sz="1600" b="1" dirty="0">
                  <a:latin typeface="Arial" charset="0"/>
                  <a:ea typeface="ＭＳ Ｐゴシック" charset="0"/>
                  <a:cs typeface="ＭＳ Ｐゴシック" charset="0"/>
                </a:rPr>
                <a:t>Significance: </a:t>
              </a:r>
              <a:r>
                <a:rPr lang="en-US" sz="1600" dirty="0">
                  <a:latin typeface="Arial" charset="0"/>
                  <a:ea typeface="ＭＳ Ｐゴシック" charset="0"/>
                  <a:cs typeface="ＭＳ Ｐゴシック" charset="0"/>
                </a:rPr>
                <a:t>bootstrap trials to get confidence interval of </a:t>
              </a:r>
              <a:r>
                <a:rPr lang="en-GB" altLang="en-US" sz="1600" dirty="0">
                  <a:latin typeface="Times New Roman" pitchFamily="18" charset="0"/>
                </a:rPr>
                <a:t>βs</a:t>
              </a:r>
              <a:endParaRPr lang="en-US" sz="1600" dirty="0"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50E8E20A-76F5-4144-BD73-D84457283A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6847"/>
            <a:stretch/>
          </p:blipFill>
          <p:spPr>
            <a:xfrm>
              <a:off x="9626490" y="4810568"/>
              <a:ext cx="2547159" cy="1937387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BA5140B-6905-CF44-A7BC-7B78E27B4F0D}"/>
                </a:ext>
              </a:extLst>
            </p:cNvPr>
            <p:cNvSpPr txBox="1"/>
            <p:nvPr/>
          </p:nvSpPr>
          <p:spPr>
            <a:xfrm>
              <a:off x="9794320" y="4249862"/>
              <a:ext cx="22300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Electrode difference</a:t>
              </a:r>
            </a:p>
            <a:p>
              <a:pPr algn="ctr"/>
              <a:r>
                <a:rPr lang="en-US" sz="1600" dirty="0"/>
                <a:t>Between conditions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93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0139 L 0.15651 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3179A97E-F024-AA46-8C90-4CC3263499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6"/>
          <a:stretch/>
        </p:blipFill>
        <p:spPr>
          <a:xfrm>
            <a:off x="5938384" y="2084412"/>
            <a:ext cx="1574859" cy="16714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8DE24A-7749-4D41-8FC3-A8DCB26A5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984" y="5045483"/>
            <a:ext cx="2874474" cy="15185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07EDD7-8099-434A-B1C0-1A5D27F0F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1312" y="3148452"/>
            <a:ext cx="2939244" cy="1519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4CB39D-EA14-3A4D-9DF4-161C029A2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6145" y="1208072"/>
            <a:ext cx="2920740" cy="151920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DCDB1BC-A4E6-3D42-A9FD-28995FB00849}"/>
              </a:ext>
            </a:extLst>
          </p:cNvPr>
          <p:cNvCxnSpPr/>
          <p:nvPr/>
        </p:nvCxnSpPr>
        <p:spPr>
          <a:xfrm>
            <a:off x="1693441" y="2682363"/>
            <a:ext cx="2914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2EF9C7C-5295-E043-8F9B-3B4706F3D331}"/>
              </a:ext>
            </a:extLst>
          </p:cNvPr>
          <p:cNvCxnSpPr/>
          <p:nvPr/>
        </p:nvCxnSpPr>
        <p:spPr>
          <a:xfrm>
            <a:off x="1693441" y="4481808"/>
            <a:ext cx="2914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57C03F1-2B14-D54D-961C-1E4DE8D37214}"/>
              </a:ext>
            </a:extLst>
          </p:cNvPr>
          <p:cNvSpPr txBox="1"/>
          <p:nvPr/>
        </p:nvSpPr>
        <p:spPr>
          <a:xfrm>
            <a:off x="2567354" y="632423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F0FF85-B08B-7F47-A1D4-9C928361B96C}"/>
              </a:ext>
            </a:extLst>
          </p:cNvPr>
          <p:cNvSpPr txBox="1"/>
          <p:nvPr/>
        </p:nvSpPr>
        <p:spPr>
          <a:xfrm>
            <a:off x="4708699" y="4091660"/>
            <a:ext cx="3941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Scalp topography of </a:t>
            </a:r>
          </a:p>
          <a:p>
            <a:pPr algn="ctr"/>
            <a:r>
              <a:rPr lang="en-US" b="1" dirty="0"/>
              <a:t>potential</a:t>
            </a:r>
            <a:r>
              <a:rPr lang="en-US" dirty="0"/>
              <a:t> </a:t>
            </a:r>
            <a:r>
              <a:rPr lang="en-US" b="1" dirty="0"/>
              <a:t>difference</a:t>
            </a:r>
          </a:p>
          <a:p>
            <a:pPr algn="ctr"/>
            <a:r>
              <a:rPr lang="en-US" dirty="0"/>
              <a:t> (masked using beta </a:t>
            </a:r>
            <a:r>
              <a:rPr lang="en-US" dirty="0" err="1"/>
              <a:t>signif</a:t>
            </a:r>
            <a:r>
              <a:rPr lang="en-US" dirty="0"/>
              <a:t>.)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C2B07CB-805A-D24F-BA69-9AD694CBDC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638" r="2990" b="6977"/>
          <a:stretch/>
        </p:blipFill>
        <p:spPr>
          <a:xfrm>
            <a:off x="5891955" y="5059774"/>
            <a:ext cx="1574859" cy="1603295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168956-1CFF-C946-A521-537C3E6AED57}"/>
              </a:ext>
            </a:extLst>
          </p:cNvPr>
          <p:cNvCxnSpPr>
            <a:cxnSpLocks/>
          </p:cNvCxnSpPr>
          <p:nvPr/>
        </p:nvCxnSpPr>
        <p:spPr>
          <a:xfrm flipH="1">
            <a:off x="7617673" y="5828479"/>
            <a:ext cx="1029566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72CDB4A-03DD-7B49-80DC-43A8520641D8}"/>
              </a:ext>
            </a:extLst>
          </p:cNvPr>
          <p:cNvSpPr txBox="1"/>
          <p:nvPr/>
        </p:nvSpPr>
        <p:spPr>
          <a:xfrm>
            <a:off x="8744964" y="5582574"/>
            <a:ext cx="2368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Limit of the regions </a:t>
            </a:r>
          </a:p>
          <a:p>
            <a:r>
              <a:rPr lang="en-US" i="1" dirty="0"/>
              <a:t>masked for significance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72C6B5-264D-2A46-8C0C-4572503A3064}"/>
              </a:ext>
            </a:extLst>
          </p:cNvPr>
          <p:cNvSpPr/>
          <p:nvPr/>
        </p:nvSpPr>
        <p:spPr>
          <a:xfrm>
            <a:off x="2540987" y="887701"/>
            <a:ext cx="12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Electrode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BD4405-08B1-3341-BB8D-5CE29117EDA7}"/>
              </a:ext>
            </a:extLst>
          </p:cNvPr>
          <p:cNvSpPr/>
          <p:nvPr/>
        </p:nvSpPr>
        <p:spPr>
          <a:xfrm>
            <a:off x="2540987" y="2790542"/>
            <a:ext cx="12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Electrode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30EDC7-A8A2-8F40-8CAC-6CB235210475}"/>
              </a:ext>
            </a:extLst>
          </p:cNvPr>
          <p:cNvSpPr/>
          <p:nvPr/>
        </p:nvSpPr>
        <p:spPr>
          <a:xfrm>
            <a:off x="2540987" y="4696518"/>
            <a:ext cx="12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Electrode 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99233F-989A-8945-8F1B-A88F60B19C6D}"/>
              </a:ext>
            </a:extLst>
          </p:cNvPr>
          <p:cNvSpPr txBox="1"/>
          <p:nvPr/>
        </p:nvSpPr>
        <p:spPr>
          <a:xfrm>
            <a:off x="5096699" y="1094586"/>
            <a:ext cx="3304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Scalp topography of </a:t>
            </a:r>
          </a:p>
          <a:p>
            <a:pPr algn="ctr"/>
            <a:r>
              <a:rPr lang="en-US" b="1" dirty="0"/>
              <a:t>beta</a:t>
            </a:r>
            <a:r>
              <a:rPr lang="en-US" dirty="0"/>
              <a:t> </a:t>
            </a:r>
            <a:r>
              <a:rPr lang="en-US" b="1" dirty="0"/>
              <a:t>difference</a:t>
            </a:r>
          </a:p>
          <a:p>
            <a:pPr algn="ctr"/>
            <a:r>
              <a:rPr lang="en-US" dirty="0"/>
              <a:t> at a given latency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602500-25FA-6A45-AE9C-700A866CA121}"/>
              </a:ext>
            </a:extLst>
          </p:cNvPr>
          <p:cNvSpPr txBox="1">
            <a:spLocks/>
          </p:cNvSpPr>
          <p:nvPr/>
        </p:nvSpPr>
        <p:spPr bwMode="auto">
          <a:xfrm>
            <a:off x="3003072" y="201901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1</a:t>
            </a:r>
          </a:p>
        </p:txBody>
      </p:sp>
    </p:spTree>
    <p:extLst>
      <p:ext uri="{BB962C8B-B14F-4D97-AF65-F5344CB8AC3E}">
        <p14:creationId xmlns:p14="http://schemas.microsoft.com/office/powerpoint/2010/main" val="40103087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D4CB39D-EA14-3A4D-9DF4-161C029A2D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2228611" y="1400690"/>
            <a:ext cx="824963" cy="1292834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168956-1CFF-C946-A521-537C3E6AED57}"/>
              </a:ext>
            </a:extLst>
          </p:cNvPr>
          <p:cNvCxnSpPr>
            <a:cxnSpLocks/>
          </p:cNvCxnSpPr>
          <p:nvPr/>
        </p:nvCxnSpPr>
        <p:spPr>
          <a:xfrm>
            <a:off x="6339825" y="2406354"/>
            <a:ext cx="1124542" cy="885616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72CDB4A-03DD-7B49-80DC-43A8520641D8}"/>
              </a:ext>
            </a:extLst>
          </p:cNvPr>
          <p:cNvSpPr txBox="1"/>
          <p:nvPr/>
        </p:nvSpPr>
        <p:spPr>
          <a:xfrm>
            <a:off x="5752791" y="179207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72C6B5-264D-2A46-8C0C-4572503A3064}"/>
              </a:ext>
            </a:extLst>
          </p:cNvPr>
          <p:cNvSpPr/>
          <p:nvPr/>
        </p:nvSpPr>
        <p:spPr>
          <a:xfrm>
            <a:off x="2218117" y="798152"/>
            <a:ext cx="1593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BD4405-08B1-3341-BB8D-5CE29117EDA7}"/>
              </a:ext>
            </a:extLst>
          </p:cNvPr>
          <p:cNvSpPr/>
          <p:nvPr/>
        </p:nvSpPr>
        <p:spPr>
          <a:xfrm>
            <a:off x="2218116" y="2867381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30EDC7-A8A2-8F40-8CAC-6CB235210475}"/>
              </a:ext>
            </a:extLst>
          </p:cNvPr>
          <p:cNvSpPr/>
          <p:nvPr/>
        </p:nvSpPr>
        <p:spPr>
          <a:xfrm>
            <a:off x="2218116" y="4691666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3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602500-25FA-6A45-AE9C-700A866CA121}"/>
              </a:ext>
            </a:extLst>
          </p:cNvPr>
          <p:cNvSpPr txBox="1">
            <a:spLocks/>
          </p:cNvSpPr>
          <p:nvPr/>
        </p:nvSpPr>
        <p:spPr bwMode="auto">
          <a:xfrm>
            <a:off x="3053574" y="109573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BA161F-B80D-CA41-BF9E-7812675136FB}"/>
              </a:ext>
            </a:extLst>
          </p:cNvPr>
          <p:cNvSpPr/>
          <p:nvPr/>
        </p:nvSpPr>
        <p:spPr>
          <a:xfrm>
            <a:off x="4557769" y="1430805"/>
            <a:ext cx="89150" cy="1865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C48D73-4219-B04F-8300-91FD8DA9CE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109092" y="1416044"/>
            <a:ext cx="824963" cy="129283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53ED3F8-8028-B74E-8005-26DCAEA3B6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4871558" y="1416044"/>
            <a:ext cx="824963" cy="129283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6C82F32-D77F-5646-A7FD-10CC6DC1A8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990325" y="1416044"/>
            <a:ext cx="824963" cy="129283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B90098D-AA2B-9B4B-AD7F-9C78A3516C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2228611" y="3230844"/>
            <a:ext cx="824963" cy="129283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0160DEE-AB4D-2C4E-A568-A7AB368DAE55}"/>
              </a:ext>
            </a:extLst>
          </p:cNvPr>
          <p:cNvSpPr txBox="1"/>
          <p:nvPr/>
        </p:nvSpPr>
        <p:spPr>
          <a:xfrm>
            <a:off x="5752791" y="3622224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…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A3B1064-BDDA-8342-826C-F701E237C6B3}"/>
              </a:ext>
            </a:extLst>
          </p:cNvPr>
          <p:cNvSpPr/>
          <p:nvPr/>
        </p:nvSpPr>
        <p:spPr>
          <a:xfrm>
            <a:off x="4557769" y="3260959"/>
            <a:ext cx="89150" cy="1865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2DF2C95-A56A-4148-B443-85BB8DC13A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109092" y="3246198"/>
            <a:ext cx="824963" cy="129283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A961964-74FB-C141-9A3D-E5BDEE216A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4871558" y="3246198"/>
            <a:ext cx="824963" cy="129283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AF86E68-8AC3-D143-AF56-9F876C5DCB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990325" y="3246198"/>
            <a:ext cx="824963" cy="129283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E872DEB-0582-1148-8ADA-9F469529D1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2228611" y="5020729"/>
            <a:ext cx="824963" cy="129283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F4E3A7A-CB01-3444-BE55-62557AA5A336}"/>
              </a:ext>
            </a:extLst>
          </p:cNvPr>
          <p:cNvSpPr txBox="1"/>
          <p:nvPr/>
        </p:nvSpPr>
        <p:spPr>
          <a:xfrm>
            <a:off x="5752791" y="5412109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…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8E781D3-25EE-CA4A-8E52-B1A2DD213C7C}"/>
              </a:ext>
            </a:extLst>
          </p:cNvPr>
          <p:cNvSpPr/>
          <p:nvPr/>
        </p:nvSpPr>
        <p:spPr>
          <a:xfrm>
            <a:off x="4557769" y="5050844"/>
            <a:ext cx="89150" cy="1865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1FE95F4-751A-2B4A-96AE-3F353F235F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109092" y="5036083"/>
            <a:ext cx="824963" cy="129283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04A09-9DC5-FC4D-9684-48E1A08D25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4871558" y="5036083"/>
            <a:ext cx="824963" cy="129283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87AEA50-486A-E646-A911-BED45252D8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03" t="10343" r="3052" b="4556"/>
          <a:stretch/>
        </p:blipFill>
        <p:spPr>
          <a:xfrm>
            <a:off x="3990325" y="5036083"/>
            <a:ext cx="824963" cy="129283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38B1E8D7-DBCB-344C-ADB9-8BE85B30B3E1}"/>
              </a:ext>
            </a:extLst>
          </p:cNvPr>
          <p:cNvSpPr txBox="1"/>
          <p:nvPr/>
        </p:nvSpPr>
        <p:spPr>
          <a:xfrm>
            <a:off x="2693594" y="6488668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…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672861A-B313-9941-A4CC-E7B9B9570D14}"/>
              </a:ext>
            </a:extLst>
          </p:cNvPr>
          <p:cNvCxnSpPr>
            <a:cxnSpLocks/>
          </p:cNvCxnSpPr>
          <p:nvPr/>
        </p:nvCxnSpPr>
        <p:spPr>
          <a:xfrm>
            <a:off x="6315466" y="3721690"/>
            <a:ext cx="1148901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9E030E-2C6A-DA4C-9A11-8EE45281467A}"/>
              </a:ext>
            </a:extLst>
          </p:cNvPr>
          <p:cNvCxnSpPr>
            <a:cxnSpLocks/>
          </p:cNvCxnSpPr>
          <p:nvPr/>
        </p:nvCxnSpPr>
        <p:spPr>
          <a:xfrm flipV="1">
            <a:off x="6339825" y="4161434"/>
            <a:ext cx="1124542" cy="1334787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822FC9A-4442-434D-AE91-1E2BF7A09E39}"/>
              </a:ext>
            </a:extLst>
          </p:cNvPr>
          <p:cNvSpPr txBox="1"/>
          <p:nvPr/>
        </p:nvSpPr>
        <p:spPr>
          <a:xfrm>
            <a:off x="7527982" y="3386768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Standard stats.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level-GLM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F199CF3-85FD-1B45-B498-7E86B8CA440B}"/>
              </a:ext>
            </a:extLst>
          </p:cNvPr>
          <p:cNvSpPr/>
          <p:nvPr/>
        </p:nvSpPr>
        <p:spPr>
          <a:xfrm>
            <a:off x="2280185" y="1125649"/>
            <a:ext cx="740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chan1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B74876-1B06-214F-83BC-A8FB2B5642F9}"/>
              </a:ext>
            </a:extLst>
          </p:cNvPr>
          <p:cNvSpPr/>
          <p:nvPr/>
        </p:nvSpPr>
        <p:spPr>
          <a:xfrm>
            <a:off x="3145641" y="1125649"/>
            <a:ext cx="740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chan2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5938BAB-6A4B-E14D-890A-4D71D1902D53}"/>
              </a:ext>
            </a:extLst>
          </p:cNvPr>
          <p:cNvSpPr/>
          <p:nvPr/>
        </p:nvSpPr>
        <p:spPr>
          <a:xfrm>
            <a:off x="3993574" y="1125649"/>
            <a:ext cx="740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chan3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EC9558F-4432-AD4A-A98E-04FCECC0F336}"/>
              </a:ext>
            </a:extLst>
          </p:cNvPr>
          <p:cNvSpPr/>
          <p:nvPr/>
        </p:nvSpPr>
        <p:spPr>
          <a:xfrm>
            <a:off x="4929780" y="1125649"/>
            <a:ext cx="740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/>
              <a:t>chan4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E5C854E-95BA-D14A-929D-A6D8D0F89EA3}"/>
              </a:ext>
            </a:extLst>
          </p:cNvPr>
          <p:cNvSpPr txBox="1">
            <a:spLocks/>
          </p:cNvSpPr>
          <p:nvPr/>
        </p:nvSpPr>
        <p:spPr bwMode="auto">
          <a:xfrm>
            <a:off x="7933170" y="2867381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Level 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15B7E26-76C8-6F43-8B19-BD84DF8843A9}"/>
              </a:ext>
            </a:extLst>
          </p:cNvPr>
          <p:cNvSpPr/>
          <p:nvPr/>
        </p:nvSpPr>
        <p:spPr>
          <a:xfrm>
            <a:off x="7376714" y="5985320"/>
            <a:ext cx="3847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charset="0"/>
                <a:ea typeface="ＭＳ Ｐゴシック" charset="0"/>
                <a:cs typeface="ＭＳ Ｐゴシック" charset="0"/>
              </a:rPr>
              <a:t>GLM: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ordinary least square (OLS) </a:t>
            </a:r>
          </a:p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vs. weighted least square (WLS)</a:t>
            </a:r>
          </a:p>
        </p:txBody>
      </p:sp>
    </p:spTree>
    <p:extLst>
      <p:ext uri="{BB962C8B-B14F-4D97-AF65-F5344CB8AC3E}">
        <p14:creationId xmlns:p14="http://schemas.microsoft.com/office/powerpoint/2010/main" val="22941502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168956-1CFF-C946-A521-537C3E6AED57}"/>
              </a:ext>
            </a:extLst>
          </p:cNvPr>
          <p:cNvCxnSpPr>
            <a:cxnSpLocks/>
          </p:cNvCxnSpPr>
          <p:nvPr/>
        </p:nvCxnSpPr>
        <p:spPr>
          <a:xfrm>
            <a:off x="5350162" y="2261853"/>
            <a:ext cx="1160177" cy="1381959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D72C6B5-264D-2A46-8C0C-4572503A3064}"/>
              </a:ext>
            </a:extLst>
          </p:cNvPr>
          <p:cNvSpPr/>
          <p:nvPr/>
        </p:nvSpPr>
        <p:spPr>
          <a:xfrm>
            <a:off x="2655219" y="1143151"/>
            <a:ext cx="1593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BD4405-08B1-3341-BB8D-5CE29117EDA7}"/>
              </a:ext>
            </a:extLst>
          </p:cNvPr>
          <p:cNvSpPr/>
          <p:nvPr/>
        </p:nvSpPr>
        <p:spPr>
          <a:xfrm>
            <a:off x="2655218" y="3012350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30EDC7-A8A2-8F40-8CAC-6CB235210475}"/>
              </a:ext>
            </a:extLst>
          </p:cNvPr>
          <p:cNvSpPr/>
          <p:nvPr/>
        </p:nvSpPr>
        <p:spPr>
          <a:xfrm>
            <a:off x="2655218" y="4836635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3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602500-25FA-6A45-AE9C-700A866CA121}"/>
              </a:ext>
            </a:extLst>
          </p:cNvPr>
          <p:cNvSpPr txBox="1">
            <a:spLocks/>
          </p:cNvSpPr>
          <p:nvPr/>
        </p:nvSpPr>
        <p:spPr bwMode="auto">
          <a:xfrm>
            <a:off x="2655218" y="160088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2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672861A-B313-9941-A4CC-E7B9B9570D14}"/>
              </a:ext>
            </a:extLst>
          </p:cNvPr>
          <p:cNvCxnSpPr>
            <a:cxnSpLocks/>
          </p:cNvCxnSpPr>
          <p:nvPr/>
        </p:nvCxnSpPr>
        <p:spPr>
          <a:xfrm>
            <a:off x="5452516" y="4071780"/>
            <a:ext cx="1072111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9E030E-2C6A-DA4C-9A11-8EE45281467A}"/>
              </a:ext>
            </a:extLst>
          </p:cNvPr>
          <p:cNvCxnSpPr>
            <a:cxnSpLocks/>
          </p:cNvCxnSpPr>
          <p:nvPr/>
        </p:nvCxnSpPr>
        <p:spPr>
          <a:xfrm flipV="1">
            <a:off x="5452516" y="4589478"/>
            <a:ext cx="1072111" cy="1376584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822FC9A-4442-434D-AE91-1E2BF7A09E39}"/>
              </a:ext>
            </a:extLst>
          </p:cNvPr>
          <p:cNvSpPr txBox="1"/>
          <p:nvPr/>
        </p:nvSpPr>
        <p:spPr>
          <a:xfrm>
            <a:off x="6639459" y="3607360"/>
            <a:ext cx="2889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2-way ANOVA:</a:t>
            </a:r>
          </a:p>
          <a:p>
            <a:pPr marL="285750" indent="-285750">
              <a:buFontTx/>
              <a:buChar char="-"/>
            </a:pPr>
            <a:r>
              <a:rPr lang="en-US" dirty="0"/>
              <a:t>Main effect 1 (shape) </a:t>
            </a:r>
          </a:p>
          <a:p>
            <a:pPr marL="285750" indent="-285750">
              <a:buFontTx/>
              <a:buChar char="-"/>
            </a:pPr>
            <a:r>
              <a:rPr lang="en-US" dirty="0"/>
              <a:t>Main effect 2 (color)</a:t>
            </a:r>
          </a:p>
          <a:p>
            <a:pPr marL="285750" indent="-285750">
              <a:buFontTx/>
              <a:buChar char="-"/>
            </a:pPr>
            <a:r>
              <a:rPr lang="en-US" dirty="0"/>
              <a:t>Interaction 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86B027D-C3FC-494F-BE61-95BCF2795A79}"/>
              </a:ext>
            </a:extLst>
          </p:cNvPr>
          <p:cNvGrpSpPr/>
          <p:nvPr/>
        </p:nvGrpSpPr>
        <p:grpSpPr>
          <a:xfrm>
            <a:off x="2838451" y="1542855"/>
            <a:ext cx="2428897" cy="1484037"/>
            <a:chOff x="3571875" y="1453127"/>
            <a:chExt cx="2428897" cy="148403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2F0BCB7-E29A-A046-BE48-23BCE609B8F8}"/>
                </a:ext>
              </a:extLst>
            </p:cNvPr>
            <p:cNvSpPr/>
            <p:nvPr/>
          </p:nvSpPr>
          <p:spPr>
            <a:xfrm>
              <a:off x="3575488" y="1453127"/>
              <a:ext cx="2419460" cy="2160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10D718A8-4BAB-AF47-BB29-28E3DDBC5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843" r="41102" b="74748"/>
            <a:stretch/>
          </p:blipFill>
          <p:spPr>
            <a:xfrm>
              <a:off x="3571875" y="1577754"/>
              <a:ext cx="2428897" cy="1359410"/>
            </a:xfrm>
            <a:prstGeom prst="rect">
              <a:avLst/>
            </a:prstGeom>
          </p:spPr>
        </p:pic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AAE2C71-C1AA-D444-8049-62015EB8D7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746" y="1561129"/>
              <a:ext cx="216000" cy="21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BEEFF09-116F-0340-82B4-E233214105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155" y="1561129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8FC0A85-2592-1A4A-A4C1-A2BC116E1A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8564" y="1561129"/>
              <a:ext cx="216000" cy="21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56794EC-E449-FF46-957C-C341345F92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0973" y="1561129"/>
              <a:ext cx="216000" cy="216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CDD8356-8BF7-F14C-86C2-2CCB31C80CED}"/>
              </a:ext>
            </a:extLst>
          </p:cNvPr>
          <p:cNvGrpSpPr/>
          <p:nvPr/>
        </p:nvGrpSpPr>
        <p:grpSpPr>
          <a:xfrm>
            <a:off x="2848691" y="3366724"/>
            <a:ext cx="2428897" cy="1484037"/>
            <a:chOff x="3571875" y="1453127"/>
            <a:chExt cx="2428897" cy="1484037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1323959-8CAB-5A43-8827-D13EBFC424B5}"/>
                </a:ext>
              </a:extLst>
            </p:cNvPr>
            <p:cNvSpPr/>
            <p:nvPr/>
          </p:nvSpPr>
          <p:spPr>
            <a:xfrm>
              <a:off x="3575488" y="1453127"/>
              <a:ext cx="2419460" cy="2160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5BD1309-4C25-5847-816D-70B829CA92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843" r="41102" b="74748"/>
            <a:stretch/>
          </p:blipFill>
          <p:spPr>
            <a:xfrm>
              <a:off x="3571875" y="1577754"/>
              <a:ext cx="2428897" cy="1359410"/>
            </a:xfrm>
            <a:prstGeom prst="rect">
              <a:avLst/>
            </a:prstGeom>
          </p:spPr>
        </p:pic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F7D36B1-7770-1140-AE06-89EF2F8C28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746" y="1561129"/>
              <a:ext cx="216000" cy="21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AE716EDA-6A72-5B44-9987-44DD79A9B8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155" y="1561129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09FA6FE-3FCA-4646-AC2B-A4E5B384F9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8564" y="1561129"/>
              <a:ext cx="216000" cy="21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11DCA9A-89FC-6840-B462-F36EEC8F41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0973" y="1561129"/>
              <a:ext cx="216000" cy="216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638921F-7AFF-794E-A834-E764639E1346}"/>
              </a:ext>
            </a:extLst>
          </p:cNvPr>
          <p:cNvGrpSpPr/>
          <p:nvPr/>
        </p:nvGrpSpPr>
        <p:grpSpPr>
          <a:xfrm>
            <a:off x="2838450" y="5254651"/>
            <a:ext cx="2428897" cy="1484037"/>
            <a:chOff x="3571875" y="1453127"/>
            <a:chExt cx="2428897" cy="1484037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BC8BAD46-BBF0-654C-9A7E-9219297AD346}"/>
                </a:ext>
              </a:extLst>
            </p:cNvPr>
            <p:cNvSpPr/>
            <p:nvPr/>
          </p:nvSpPr>
          <p:spPr>
            <a:xfrm>
              <a:off x="3575488" y="1453127"/>
              <a:ext cx="2419460" cy="2160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41902973-0BCB-2146-A7B8-7CC07DD5B3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843" r="41102" b="74748"/>
            <a:stretch/>
          </p:blipFill>
          <p:spPr>
            <a:xfrm>
              <a:off x="3571875" y="1577754"/>
              <a:ext cx="2428897" cy="1359410"/>
            </a:xfrm>
            <a:prstGeom prst="rect">
              <a:avLst/>
            </a:prstGeom>
          </p:spPr>
        </p:pic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AACA858-9C8C-AF4B-ADF3-AC02EE8A7E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746" y="1561129"/>
              <a:ext cx="216000" cy="21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19A61B8-C060-4E47-9A6C-3A8D082566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155" y="1561129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8C056C82-3304-E946-AB62-CF4DD00CB1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8564" y="1561129"/>
              <a:ext cx="216000" cy="21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E171631-79DD-734A-BB0B-6307A3156A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0973" y="1561129"/>
              <a:ext cx="216000" cy="216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B1CCF11A-95A0-BF43-A5F9-058E81D5EFEE}"/>
              </a:ext>
            </a:extLst>
          </p:cNvPr>
          <p:cNvSpPr txBox="1">
            <a:spLocks/>
          </p:cNvSpPr>
          <p:nvPr/>
        </p:nvSpPr>
        <p:spPr bwMode="auto">
          <a:xfrm>
            <a:off x="3221823" y="778382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Level 1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7815C39-7654-C344-9852-22399F918413}"/>
              </a:ext>
            </a:extLst>
          </p:cNvPr>
          <p:cNvSpPr txBox="1">
            <a:spLocks/>
          </p:cNvSpPr>
          <p:nvPr/>
        </p:nvSpPr>
        <p:spPr bwMode="auto">
          <a:xfrm>
            <a:off x="6998618" y="3026892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Level 2</a:t>
            </a:r>
          </a:p>
        </p:txBody>
      </p:sp>
    </p:spTree>
    <p:extLst>
      <p:ext uri="{BB962C8B-B14F-4D97-AF65-F5344CB8AC3E}">
        <p14:creationId xmlns:p14="http://schemas.microsoft.com/office/powerpoint/2010/main" val="396476917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CE0F7664-4E89-D942-803F-136F29E69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43" t="69740" r="11476" b="2981"/>
          <a:stretch/>
        </p:blipFill>
        <p:spPr>
          <a:xfrm>
            <a:off x="5284765" y="5267367"/>
            <a:ext cx="3735914" cy="14686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1ED2070-FE2D-8943-A70F-0ABBCD33DB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43" t="32868" r="40884" b="39852"/>
          <a:stretch/>
        </p:blipFill>
        <p:spPr>
          <a:xfrm>
            <a:off x="5284765" y="3376838"/>
            <a:ext cx="2438488" cy="14686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4F336C-3F66-B144-AC71-B8DAA6B60400}"/>
              </a:ext>
            </a:extLst>
          </p:cNvPr>
          <p:cNvSpPr txBox="1"/>
          <p:nvPr/>
        </p:nvSpPr>
        <p:spPr>
          <a:xfrm>
            <a:off x="2168342" y="372229"/>
            <a:ext cx="11977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Stimuli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97D0570-9454-8143-A439-718771224372}"/>
              </a:ext>
            </a:extLst>
          </p:cNvPr>
          <p:cNvSpPr/>
          <p:nvPr/>
        </p:nvSpPr>
        <p:spPr>
          <a:xfrm>
            <a:off x="3682695" y="372228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F29EEB8-15BF-5649-8695-FBF87AC33E32}"/>
              </a:ext>
            </a:extLst>
          </p:cNvPr>
          <p:cNvSpPr/>
          <p:nvPr/>
        </p:nvSpPr>
        <p:spPr>
          <a:xfrm>
            <a:off x="5241019" y="372228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FC2E11D-C410-F142-8D99-355EE29CB2AE}"/>
              </a:ext>
            </a:extLst>
          </p:cNvPr>
          <p:cNvSpPr txBox="1"/>
          <p:nvPr/>
        </p:nvSpPr>
        <p:spPr>
          <a:xfrm>
            <a:off x="4557169" y="419785"/>
            <a:ext cx="5229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Or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127CCF0-59F4-E740-9429-B858442FD539}"/>
              </a:ext>
            </a:extLst>
          </p:cNvPr>
          <p:cNvSpPr txBox="1"/>
          <p:nvPr/>
        </p:nvSpPr>
        <p:spPr>
          <a:xfrm>
            <a:off x="6101164" y="419785"/>
            <a:ext cx="5229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Or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A63C808-D1D3-834F-BBCE-38085A68BA5D}"/>
              </a:ext>
            </a:extLst>
          </p:cNvPr>
          <p:cNvSpPr txBox="1"/>
          <p:nvPr/>
        </p:nvSpPr>
        <p:spPr>
          <a:xfrm>
            <a:off x="7642388" y="419785"/>
            <a:ext cx="5229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293F0B-D67C-9540-BD0E-A08868D040D9}"/>
              </a:ext>
            </a:extLst>
          </p:cNvPr>
          <p:cNvSpPr/>
          <p:nvPr/>
        </p:nvSpPr>
        <p:spPr>
          <a:xfrm>
            <a:off x="6799343" y="372228"/>
            <a:ext cx="503999" cy="503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366EF2D-4C5C-A84C-9885-3C4370F0DFEB}"/>
              </a:ext>
            </a:extLst>
          </p:cNvPr>
          <p:cNvSpPr/>
          <p:nvPr/>
        </p:nvSpPr>
        <p:spPr>
          <a:xfrm>
            <a:off x="8504334" y="390228"/>
            <a:ext cx="503999" cy="5039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8523BDE-2F76-DD4D-879C-20E00EC8C6B3}"/>
              </a:ext>
            </a:extLst>
          </p:cNvPr>
          <p:cNvGrpSpPr/>
          <p:nvPr/>
        </p:nvGrpSpPr>
        <p:grpSpPr>
          <a:xfrm>
            <a:off x="5284765" y="1208016"/>
            <a:ext cx="2428897" cy="1716269"/>
            <a:chOff x="3571875" y="1220895"/>
            <a:chExt cx="2428897" cy="171626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470E076-26FE-254F-BD96-64E19F955FF6}"/>
                </a:ext>
              </a:extLst>
            </p:cNvPr>
            <p:cNvSpPr/>
            <p:nvPr/>
          </p:nvSpPr>
          <p:spPr>
            <a:xfrm>
              <a:off x="3571875" y="1220895"/>
              <a:ext cx="2428897" cy="4482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217CF6C-22D8-C243-8754-64BC79EA0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43" r="41102" b="74748"/>
            <a:stretch/>
          </p:blipFill>
          <p:spPr>
            <a:xfrm>
              <a:off x="3571875" y="1577754"/>
              <a:ext cx="2428897" cy="1359410"/>
            </a:xfrm>
            <a:prstGeom prst="rect">
              <a:avLst/>
            </a:prstGeom>
          </p:spPr>
        </p:pic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AB1ACF-A619-D44F-8826-288DE4693C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746" y="1561129"/>
              <a:ext cx="216000" cy="216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177CBC93-2A79-794C-B151-00C29FCC92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155" y="1561129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B3345F8-AEC6-1C4C-8C49-2C41ED25CF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8564" y="1561129"/>
              <a:ext cx="216000" cy="216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A12587D-B767-F848-8988-145BCA8104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0973" y="1561129"/>
              <a:ext cx="216000" cy="216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Oval 61">
            <a:extLst>
              <a:ext uri="{FF2B5EF4-FFF2-40B4-BE49-F238E27FC236}">
                <a16:creationId xmlns:a16="http://schemas.microsoft.com/office/drawing/2014/main" id="{02BEE702-93E1-534F-B680-FE617618212D}"/>
              </a:ext>
            </a:extLst>
          </p:cNvPr>
          <p:cNvSpPr>
            <a:spLocks noChangeAspect="1"/>
          </p:cNvSpPr>
          <p:nvPr/>
        </p:nvSpPr>
        <p:spPr>
          <a:xfrm>
            <a:off x="7125253" y="5388412"/>
            <a:ext cx="216000" cy="21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DBD096B-A673-ED47-A6D5-4F1F26EA421B}"/>
              </a:ext>
            </a:extLst>
          </p:cNvPr>
          <p:cNvSpPr>
            <a:spLocks noChangeAspect="1"/>
          </p:cNvSpPr>
          <p:nvPr/>
        </p:nvSpPr>
        <p:spPr>
          <a:xfrm>
            <a:off x="7497662" y="5388412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B0C3F04-FF1D-6348-A6DE-C5312FBB9717}"/>
              </a:ext>
            </a:extLst>
          </p:cNvPr>
          <p:cNvSpPr>
            <a:spLocks noChangeAspect="1"/>
          </p:cNvSpPr>
          <p:nvPr/>
        </p:nvSpPr>
        <p:spPr>
          <a:xfrm>
            <a:off x="7870071" y="5388412"/>
            <a:ext cx="216000" cy="21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B49A60B-1677-CE42-AA64-B84C05C32C0A}"/>
              </a:ext>
            </a:extLst>
          </p:cNvPr>
          <p:cNvSpPr>
            <a:spLocks noChangeAspect="1"/>
          </p:cNvSpPr>
          <p:nvPr/>
        </p:nvSpPr>
        <p:spPr>
          <a:xfrm>
            <a:off x="8242480" y="5388412"/>
            <a:ext cx="216000" cy="216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0E71A3B-988F-AF40-A968-161567FA20B1}"/>
              </a:ext>
            </a:extLst>
          </p:cNvPr>
          <p:cNvSpPr>
            <a:spLocks noChangeAspect="1"/>
          </p:cNvSpPr>
          <p:nvPr/>
        </p:nvSpPr>
        <p:spPr>
          <a:xfrm>
            <a:off x="5996844" y="3515074"/>
            <a:ext cx="216000" cy="216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3FB7ECCE-79CA-844E-8B1A-4BD08796187F}"/>
              </a:ext>
            </a:extLst>
          </p:cNvPr>
          <p:cNvSpPr>
            <a:spLocks noChangeAspect="1"/>
          </p:cNvSpPr>
          <p:nvPr/>
        </p:nvSpPr>
        <p:spPr>
          <a:xfrm>
            <a:off x="5624435" y="3515074"/>
            <a:ext cx="216000" cy="216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44C8346F-9F52-3F44-BAD6-DDD7CC0F5D98}"/>
              </a:ext>
            </a:extLst>
          </p:cNvPr>
          <p:cNvSpPr/>
          <p:nvPr/>
        </p:nvSpPr>
        <p:spPr>
          <a:xfrm>
            <a:off x="6177327" y="3336449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17AF0ABD-87D8-7D4B-A1D8-1DCD6EC8E17E}"/>
              </a:ext>
            </a:extLst>
          </p:cNvPr>
          <p:cNvSpPr/>
          <p:nvPr/>
        </p:nvSpPr>
        <p:spPr>
          <a:xfrm>
            <a:off x="6585253" y="3353074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E18C8F1-9C54-9641-AC32-05FAE5E10888}"/>
              </a:ext>
            </a:extLst>
          </p:cNvPr>
          <p:cNvSpPr>
            <a:spLocks noChangeAspect="1"/>
          </p:cNvSpPr>
          <p:nvPr/>
        </p:nvSpPr>
        <p:spPr>
          <a:xfrm>
            <a:off x="6046364" y="5364307"/>
            <a:ext cx="216000" cy="216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8FADD05-D1BC-0C45-A42D-36DF63C8FA5B}"/>
              </a:ext>
            </a:extLst>
          </p:cNvPr>
          <p:cNvSpPr>
            <a:spLocks noChangeAspect="1"/>
          </p:cNvSpPr>
          <p:nvPr/>
        </p:nvSpPr>
        <p:spPr>
          <a:xfrm>
            <a:off x="5673955" y="5364307"/>
            <a:ext cx="216000" cy="216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2F5DDD8-BC4F-2B41-98AB-DE4122391256}"/>
              </a:ext>
            </a:extLst>
          </p:cNvPr>
          <p:cNvSpPr/>
          <p:nvPr/>
        </p:nvSpPr>
        <p:spPr>
          <a:xfrm>
            <a:off x="6210222" y="5202307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FB6D3F4E-D1CE-B44E-9CEC-DF801BE5D3E0}"/>
              </a:ext>
            </a:extLst>
          </p:cNvPr>
          <p:cNvSpPr/>
          <p:nvPr/>
        </p:nvSpPr>
        <p:spPr>
          <a:xfrm>
            <a:off x="6634773" y="5202307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54C013-A726-864F-B3D4-5F9E34767D73}"/>
              </a:ext>
            </a:extLst>
          </p:cNvPr>
          <p:cNvSpPr txBox="1"/>
          <p:nvPr/>
        </p:nvSpPr>
        <p:spPr>
          <a:xfrm>
            <a:off x="2304876" y="1656250"/>
            <a:ext cx="2712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1. Interaction design</a:t>
            </a:r>
          </a:p>
          <a:p>
            <a:r>
              <a:rPr lang="en-US" sz="2000" dirty="0"/>
              <a:t>(EEGLAB default)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28EF450-0A3D-CB41-A93D-D98C7A20C7C1}"/>
              </a:ext>
            </a:extLst>
          </p:cNvPr>
          <p:cNvSpPr txBox="1"/>
          <p:nvPr/>
        </p:nvSpPr>
        <p:spPr>
          <a:xfrm>
            <a:off x="2351269" y="3345278"/>
            <a:ext cx="243848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2. Factorial design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363C14F-C7CD-524A-9D77-6AC1CB4C429D}"/>
              </a:ext>
            </a:extLst>
          </p:cNvPr>
          <p:cNvSpPr txBox="1"/>
          <p:nvPr/>
        </p:nvSpPr>
        <p:spPr>
          <a:xfrm>
            <a:off x="2320849" y="5527207"/>
            <a:ext cx="28472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3. Full factorial design</a:t>
            </a:r>
          </a:p>
          <a:p>
            <a:r>
              <a:rPr lang="en-US" sz="2400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2C49B9-75EB-C44E-9D22-1CB54CDAF5A4}"/>
              </a:ext>
            </a:extLst>
          </p:cNvPr>
          <p:cNvSpPr/>
          <p:nvPr/>
        </p:nvSpPr>
        <p:spPr>
          <a:xfrm>
            <a:off x="5585292" y="1216431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>
                <a:solidFill>
                  <a:schemeClr val="bg1"/>
                </a:solidFill>
                <a:latin typeface="Times New Roman" pitchFamily="18" charset="0"/>
              </a:rPr>
              <a:t>β1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EAC701C-E85D-EB49-978D-794DB4ACF60B}"/>
              </a:ext>
            </a:extLst>
          </p:cNvPr>
          <p:cNvSpPr/>
          <p:nvPr/>
        </p:nvSpPr>
        <p:spPr>
          <a:xfrm>
            <a:off x="5941318" y="1216431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>
                <a:solidFill>
                  <a:schemeClr val="bg1"/>
                </a:solidFill>
                <a:latin typeface="Times New Roman" pitchFamily="18" charset="0"/>
              </a:rPr>
              <a:t>β2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9C24F39-A087-9542-B499-CC0BAA201B19}"/>
              </a:ext>
            </a:extLst>
          </p:cNvPr>
          <p:cNvSpPr/>
          <p:nvPr/>
        </p:nvSpPr>
        <p:spPr>
          <a:xfrm>
            <a:off x="6313727" y="1216431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>
                <a:solidFill>
                  <a:schemeClr val="bg1"/>
                </a:solidFill>
                <a:latin typeface="Times New Roman" pitchFamily="18" charset="0"/>
              </a:rPr>
              <a:t>β3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8D02C20-CF63-F743-AB9B-7666C5F186FE}"/>
              </a:ext>
            </a:extLst>
          </p:cNvPr>
          <p:cNvSpPr/>
          <p:nvPr/>
        </p:nvSpPr>
        <p:spPr>
          <a:xfrm>
            <a:off x="6688798" y="1216431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>
                <a:solidFill>
                  <a:schemeClr val="bg1"/>
                </a:solidFill>
                <a:latin typeface="Times New Roman" pitchFamily="18" charset="0"/>
              </a:rPr>
              <a:t>β4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099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168956-1CFF-C946-A521-537C3E6AED57}"/>
              </a:ext>
            </a:extLst>
          </p:cNvPr>
          <p:cNvCxnSpPr>
            <a:cxnSpLocks/>
          </p:cNvCxnSpPr>
          <p:nvPr/>
        </p:nvCxnSpPr>
        <p:spPr>
          <a:xfrm>
            <a:off x="6515548" y="2882678"/>
            <a:ext cx="318910" cy="44235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D72C6B5-264D-2A46-8C0C-4572503A3064}"/>
              </a:ext>
            </a:extLst>
          </p:cNvPr>
          <p:cNvSpPr/>
          <p:nvPr/>
        </p:nvSpPr>
        <p:spPr>
          <a:xfrm>
            <a:off x="2491750" y="894126"/>
            <a:ext cx="1593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BD4405-08B1-3341-BB8D-5CE29117EDA7}"/>
              </a:ext>
            </a:extLst>
          </p:cNvPr>
          <p:cNvSpPr/>
          <p:nvPr/>
        </p:nvSpPr>
        <p:spPr>
          <a:xfrm>
            <a:off x="2491749" y="2763325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30EDC7-A8A2-8F40-8CAC-6CB235210475}"/>
              </a:ext>
            </a:extLst>
          </p:cNvPr>
          <p:cNvSpPr/>
          <p:nvPr/>
        </p:nvSpPr>
        <p:spPr>
          <a:xfrm>
            <a:off x="2491749" y="4587610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Participant 3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E602500-25FA-6A45-AE9C-700A866CA121}"/>
              </a:ext>
            </a:extLst>
          </p:cNvPr>
          <p:cNvSpPr txBox="1">
            <a:spLocks/>
          </p:cNvSpPr>
          <p:nvPr/>
        </p:nvSpPr>
        <p:spPr bwMode="auto">
          <a:xfrm>
            <a:off x="2526430" y="263118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B1E8D7-DBCB-344C-ADB9-8BE85B30B3E1}"/>
              </a:ext>
            </a:extLst>
          </p:cNvPr>
          <p:cNvSpPr txBox="1"/>
          <p:nvPr/>
        </p:nvSpPr>
        <p:spPr>
          <a:xfrm>
            <a:off x="2967227" y="6384612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…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672861A-B313-9941-A4CC-E7B9B9570D14}"/>
              </a:ext>
            </a:extLst>
          </p:cNvPr>
          <p:cNvCxnSpPr>
            <a:cxnSpLocks/>
          </p:cNvCxnSpPr>
          <p:nvPr/>
        </p:nvCxnSpPr>
        <p:spPr>
          <a:xfrm>
            <a:off x="6515548" y="3877792"/>
            <a:ext cx="318910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9E030E-2C6A-DA4C-9A11-8EE45281467A}"/>
              </a:ext>
            </a:extLst>
          </p:cNvPr>
          <p:cNvCxnSpPr>
            <a:cxnSpLocks/>
          </p:cNvCxnSpPr>
          <p:nvPr/>
        </p:nvCxnSpPr>
        <p:spPr>
          <a:xfrm flipV="1">
            <a:off x="6393904" y="4587610"/>
            <a:ext cx="424551" cy="369333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822FC9A-4442-434D-AE91-1E2BF7A09E39}"/>
              </a:ext>
            </a:extLst>
          </p:cNvPr>
          <p:cNvSpPr txBox="1"/>
          <p:nvPr/>
        </p:nvSpPr>
        <p:spPr>
          <a:xfrm>
            <a:off x="6943163" y="3103853"/>
            <a:ext cx="2735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Shape: </a:t>
            </a:r>
            <a:endParaRPr lang="en-US" dirty="0"/>
          </a:p>
          <a:p>
            <a:r>
              <a:rPr lang="en-US" dirty="0"/>
              <a:t>Group t-test on</a:t>
            </a:r>
            <a:r>
              <a:rPr lang="en-GB" altLang="en-US" dirty="0">
                <a:latin typeface="Symbol" pitchFamily="18" charset="2"/>
              </a:rPr>
              <a:t> b○- b□</a:t>
            </a:r>
          </a:p>
          <a:p>
            <a:endParaRPr lang="en-GB" dirty="0">
              <a:latin typeface="Symbol" pitchFamily="18" charset="2"/>
            </a:endParaRPr>
          </a:p>
          <a:p>
            <a:r>
              <a:rPr lang="en-US" b="1" dirty="0"/>
              <a:t>Color</a:t>
            </a:r>
          </a:p>
          <a:p>
            <a:r>
              <a:rPr lang="en-US" dirty="0"/>
              <a:t>Group t-test on</a:t>
            </a:r>
            <a:r>
              <a:rPr lang="en-GB" altLang="en-US" dirty="0">
                <a:latin typeface="Symbol" pitchFamily="18" charset="2"/>
              </a:rPr>
              <a:t> b</a:t>
            </a:r>
            <a:r>
              <a:rPr lang="en-GB" altLang="en-US" sz="1400" dirty="0">
                <a:solidFill>
                  <a:srgbClr val="FF0000"/>
                </a:solidFill>
                <a:latin typeface="Symbol" pitchFamily="18" charset="2"/>
              </a:rPr>
              <a:t>✹</a:t>
            </a:r>
            <a:r>
              <a:rPr lang="en-GB" altLang="en-US" dirty="0">
                <a:latin typeface="Symbol" pitchFamily="18" charset="2"/>
              </a:rPr>
              <a:t> - b</a:t>
            </a:r>
            <a:r>
              <a:rPr lang="en-GB" altLang="en-US" sz="1400" dirty="0">
                <a:solidFill>
                  <a:srgbClr val="00B050"/>
                </a:solidFill>
                <a:latin typeface="Symbol" pitchFamily="18" charset="2"/>
              </a:rPr>
              <a:t>✹</a:t>
            </a:r>
          </a:p>
          <a:p>
            <a:endParaRPr lang="en-US" dirty="0"/>
          </a:p>
          <a:p>
            <a:r>
              <a:rPr lang="en-US" b="1" dirty="0"/>
              <a:t>Interaction</a:t>
            </a:r>
          </a:p>
          <a:p>
            <a:r>
              <a:rPr lang="en-US" dirty="0"/>
              <a:t>- One sample t-test on</a:t>
            </a:r>
            <a:r>
              <a:rPr lang="en-GB" altLang="en-US" dirty="0">
                <a:latin typeface="Symbol" pitchFamily="18" charset="2"/>
              </a:rPr>
              <a:t> b</a:t>
            </a:r>
            <a:r>
              <a:rPr lang="en-GB" altLang="en-US" dirty="0">
                <a:solidFill>
                  <a:srgbClr val="FF0000"/>
                </a:solidFill>
                <a:latin typeface="Symbol" pitchFamily="18" charset="2"/>
              </a:rPr>
              <a:t>●</a:t>
            </a:r>
            <a:r>
              <a:rPr lang="en-GB" altLang="en-US" dirty="0">
                <a:latin typeface="Symbol" pitchFamily="18" charset="2"/>
              </a:rPr>
              <a:t>, b</a:t>
            </a:r>
            <a:r>
              <a:rPr lang="en-GB" altLang="en-US" dirty="0">
                <a:solidFill>
                  <a:srgbClr val="00B050"/>
                </a:solidFill>
                <a:latin typeface="Symbol" pitchFamily="18" charset="2"/>
              </a:rPr>
              <a:t>●</a:t>
            </a:r>
            <a:r>
              <a:rPr lang="en-US" dirty="0"/>
              <a:t>, </a:t>
            </a:r>
            <a:r>
              <a:rPr lang="en-GB" altLang="en-US" dirty="0">
                <a:latin typeface="Symbol" pitchFamily="18" charset="2"/>
              </a:rPr>
              <a:t>b</a:t>
            </a:r>
            <a:r>
              <a:rPr lang="en-GB" altLang="en-US" dirty="0">
                <a:solidFill>
                  <a:srgbClr val="FF0000"/>
                </a:solidFill>
                <a:latin typeface="Symbol" pitchFamily="18" charset="2"/>
              </a:rPr>
              <a:t>■</a:t>
            </a:r>
            <a:r>
              <a:rPr lang="en-GB" altLang="en-US" dirty="0">
                <a:latin typeface="Symbol" pitchFamily="18" charset="2"/>
              </a:rPr>
              <a:t>, b</a:t>
            </a:r>
            <a:r>
              <a:rPr lang="en-GB" altLang="en-US" dirty="0">
                <a:solidFill>
                  <a:srgbClr val="00B050"/>
                </a:solidFill>
                <a:latin typeface="Symbol" pitchFamily="18" charset="2"/>
              </a:rPr>
              <a:t>■</a:t>
            </a:r>
            <a:r>
              <a:rPr lang="en-US" dirty="0"/>
              <a:t> 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B5577D6-3DAB-1B43-984F-D9B3C01592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3" t="69740" r="11476" b="2981"/>
          <a:stretch/>
        </p:blipFill>
        <p:spPr>
          <a:xfrm>
            <a:off x="2657990" y="1261646"/>
            <a:ext cx="3735914" cy="1468610"/>
          </a:xfrm>
          <a:prstGeom prst="rect">
            <a:avLst/>
          </a:prstGeom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352FC1F6-F112-0D41-970D-3F814A4C8274}"/>
              </a:ext>
            </a:extLst>
          </p:cNvPr>
          <p:cNvSpPr>
            <a:spLocks noChangeAspect="1"/>
          </p:cNvSpPr>
          <p:nvPr/>
        </p:nvSpPr>
        <p:spPr>
          <a:xfrm>
            <a:off x="4498478" y="1382691"/>
            <a:ext cx="216000" cy="21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B374AED3-A466-6443-A68A-DF66984B9BC0}"/>
              </a:ext>
            </a:extLst>
          </p:cNvPr>
          <p:cNvSpPr>
            <a:spLocks noChangeAspect="1"/>
          </p:cNvSpPr>
          <p:nvPr/>
        </p:nvSpPr>
        <p:spPr>
          <a:xfrm>
            <a:off x="4870887" y="1382691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7B91003-687D-0A4B-B34D-246D48C65362}"/>
              </a:ext>
            </a:extLst>
          </p:cNvPr>
          <p:cNvSpPr>
            <a:spLocks noChangeAspect="1"/>
          </p:cNvSpPr>
          <p:nvPr/>
        </p:nvSpPr>
        <p:spPr>
          <a:xfrm>
            <a:off x="5243296" y="1382691"/>
            <a:ext cx="216000" cy="21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90503FA-E4A3-454F-8E67-C5BB1C5F4FEA}"/>
              </a:ext>
            </a:extLst>
          </p:cNvPr>
          <p:cNvSpPr>
            <a:spLocks noChangeAspect="1"/>
          </p:cNvSpPr>
          <p:nvPr/>
        </p:nvSpPr>
        <p:spPr>
          <a:xfrm>
            <a:off x="5615705" y="1382691"/>
            <a:ext cx="216000" cy="216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5ADF3EE-1FFA-EB4E-BF9B-4E8763AF795E}"/>
              </a:ext>
            </a:extLst>
          </p:cNvPr>
          <p:cNvSpPr>
            <a:spLocks noChangeAspect="1"/>
          </p:cNvSpPr>
          <p:nvPr/>
        </p:nvSpPr>
        <p:spPr>
          <a:xfrm>
            <a:off x="3419589" y="1358586"/>
            <a:ext cx="216000" cy="216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28361A23-52D7-F149-8C24-A484CB14C689}"/>
              </a:ext>
            </a:extLst>
          </p:cNvPr>
          <p:cNvSpPr>
            <a:spLocks noChangeAspect="1"/>
          </p:cNvSpPr>
          <p:nvPr/>
        </p:nvSpPr>
        <p:spPr>
          <a:xfrm>
            <a:off x="3047180" y="1358586"/>
            <a:ext cx="216000" cy="216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4B38379-B64A-734C-8B64-DC7EF96F4EE2}"/>
              </a:ext>
            </a:extLst>
          </p:cNvPr>
          <p:cNvSpPr/>
          <p:nvPr/>
        </p:nvSpPr>
        <p:spPr>
          <a:xfrm>
            <a:off x="3583447" y="1196586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D9751A10-E367-D649-859A-6A9DAE02C2A4}"/>
              </a:ext>
            </a:extLst>
          </p:cNvPr>
          <p:cNvSpPr/>
          <p:nvPr/>
        </p:nvSpPr>
        <p:spPr>
          <a:xfrm>
            <a:off x="4007998" y="1196586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2B6BCC7C-1957-3145-8E58-2EF9A8C63C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3" t="69740" r="11476" b="2981"/>
          <a:stretch/>
        </p:blipFill>
        <p:spPr>
          <a:xfrm>
            <a:off x="2657990" y="3143487"/>
            <a:ext cx="3735914" cy="1468610"/>
          </a:xfrm>
          <a:prstGeom prst="rect">
            <a:avLst/>
          </a:prstGeom>
        </p:spPr>
      </p:pic>
      <p:sp>
        <p:nvSpPr>
          <p:cNvPr id="78" name="Oval 77">
            <a:extLst>
              <a:ext uri="{FF2B5EF4-FFF2-40B4-BE49-F238E27FC236}">
                <a16:creationId xmlns:a16="http://schemas.microsoft.com/office/drawing/2014/main" id="{1E8AC23A-80D6-0A48-B6A7-11AEFB7A3904}"/>
              </a:ext>
            </a:extLst>
          </p:cNvPr>
          <p:cNvSpPr>
            <a:spLocks noChangeAspect="1"/>
          </p:cNvSpPr>
          <p:nvPr/>
        </p:nvSpPr>
        <p:spPr>
          <a:xfrm>
            <a:off x="4498478" y="3264532"/>
            <a:ext cx="216000" cy="21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AC2B553-3D89-6947-A56C-30E0CC281CAF}"/>
              </a:ext>
            </a:extLst>
          </p:cNvPr>
          <p:cNvSpPr>
            <a:spLocks noChangeAspect="1"/>
          </p:cNvSpPr>
          <p:nvPr/>
        </p:nvSpPr>
        <p:spPr>
          <a:xfrm>
            <a:off x="4870887" y="3264532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440F5143-6FE5-FE40-962D-704CF1E499E0}"/>
              </a:ext>
            </a:extLst>
          </p:cNvPr>
          <p:cNvSpPr>
            <a:spLocks noChangeAspect="1"/>
          </p:cNvSpPr>
          <p:nvPr/>
        </p:nvSpPr>
        <p:spPr>
          <a:xfrm>
            <a:off x="5243296" y="3264532"/>
            <a:ext cx="216000" cy="21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285B2098-8FA0-0F47-983F-026A97B18029}"/>
              </a:ext>
            </a:extLst>
          </p:cNvPr>
          <p:cNvSpPr>
            <a:spLocks noChangeAspect="1"/>
          </p:cNvSpPr>
          <p:nvPr/>
        </p:nvSpPr>
        <p:spPr>
          <a:xfrm>
            <a:off x="5615705" y="3264532"/>
            <a:ext cx="216000" cy="216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8E21480-EC3A-7D4F-97AF-2A96B34BAFCE}"/>
              </a:ext>
            </a:extLst>
          </p:cNvPr>
          <p:cNvSpPr>
            <a:spLocks noChangeAspect="1"/>
          </p:cNvSpPr>
          <p:nvPr/>
        </p:nvSpPr>
        <p:spPr>
          <a:xfrm>
            <a:off x="3419589" y="3240427"/>
            <a:ext cx="216000" cy="216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20AEA3CD-DE84-B449-B655-BBB674CB340B}"/>
              </a:ext>
            </a:extLst>
          </p:cNvPr>
          <p:cNvSpPr>
            <a:spLocks noChangeAspect="1"/>
          </p:cNvSpPr>
          <p:nvPr/>
        </p:nvSpPr>
        <p:spPr>
          <a:xfrm>
            <a:off x="3047180" y="3240427"/>
            <a:ext cx="216000" cy="216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9EEFD9CD-BEE5-4E47-8A01-4940B7E97487}"/>
              </a:ext>
            </a:extLst>
          </p:cNvPr>
          <p:cNvSpPr/>
          <p:nvPr/>
        </p:nvSpPr>
        <p:spPr>
          <a:xfrm>
            <a:off x="3583447" y="3078427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311AC6E-C6AF-E54A-A9B2-43B362CA04FE}"/>
              </a:ext>
            </a:extLst>
          </p:cNvPr>
          <p:cNvSpPr/>
          <p:nvPr/>
        </p:nvSpPr>
        <p:spPr>
          <a:xfrm>
            <a:off x="4007998" y="3078427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0FE08383-3FBC-A446-AF2B-41621DCF99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3" t="69740" r="11476" b="2981"/>
          <a:stretch/>
        </p:blipFill>
        <p:spPr>
          <a:xfrm>
            <a:off x="2630521" y="5022002"/>
            <a:ext cx="3735914" cy="1468610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523279E8-6DB9-D24F-B1C5-BC8A5B417F4F}"/>
              </a:ext>
            </a:extLst>
          </p:cNvPr>
          <p:cNvSpPr>
            <a:spLocks noChangeAspect="1"/>
          </p:cNvSpPr>
          <p:nvPr/>
        </p:nvSpPr>
        <p:spPr>
          <a:xfrm>
            <a:off x="4471009" y="5143047"/>
            <a:ext cx="216000" cy="21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1487536C-3DD3-4C49-9000-92C380FF7B89}"/>
              </a:ext>
            </a:extLst>
          </p:cNvPr>
          <p:cNvSpPr>
            <a:spLocks noChangeAspect="1"/>
          </p:cNvSpPr>
          <p:nvPr/>
        </p:nvSpPr>
        <p:spPr>
          <a:xfrm>
            <a:off x="4843418" y="5143047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81E0481-3A22-664C-8460-2BDBEA7D31AB}"/>
              </a:ext>
            </a:extLst>
          </p:cNvPr>
          <p:cNvSpPr>
            <a:spLocks noChangeAspect="1"/>
          </p:cNvSpPr>
          <p:nvPr/>
        </p:nvSpPr>
        <p:spPr>
          <a:xfrm>
            <a:off x="5215827" y="5143047"/>
            <a:ext cx="216000" cy="21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AC2D85A-1852-AB41-B025-C2B758BD7E72}"/>
              </a:ext>
            </a:extLst>
          </p:cNvPr>
          <p:cNvSpPr>
            <a:spLocks noChangeAspect="1"/>
          </p:cNvSpPr>
          <p:nvPr/>
        </p:nvSpPr>
        <p:spPr>
          <a:xfrm>
            <a:off x="5588236" y="5143047"/>
            <a:ext cx="216000" cy="216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76DF342-7A84-9A4B-9A4D-3471AC6AB65F}"/>
              </a:ext>
            </a:extLst>
          </p:cNvPr>
          <p:cNvSpPr>
            <a:spLocks noChangeAspect="1"/>
          </p:cNvSpPr>
          <p:nvPr/>
        </p:nvSpPr>
        <p:spPr>
          <a:xfrm>
            <a:off x="3392120" y="5118942"/>
            <a:ext cx="216000" cy="216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51416FF4-727E-E749-A29A-8B9244141F7D}"/>
              </a:ext>
            </a:extLst>
          </p:cNvPr>
          <p:cNvSpPr>
            <a:spLocks noChangeAspect="1"/>
          </p:cNvSpPr>
          <p:nvPr/>
        </p:nvSpPr>
        <p:spPr>
          <a:xfrm>
            <a:off x="3019711" y="5118942"/>
            <a:ext cx="216000" cy="216000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726852E-B3D7-5A42-AAF1-E57D66C87FC1}"/>
              </a:ext>
            </a:extLst>
          </p:cNvPr>
          <p:cNvSpPr/>
          <p:nvPr/>
        </p:nvSpPr>
        <p:spPr>
          <a:xfrm>
            <a:off x="3555978" y="4956942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B30B56DE-FFCC-B849-A52B-E0EBDD5135E0}"/>
              </a:ext>
            </a:extLst>
          </p:cNvPr>
          <p:cNvSpPr/>
          <p:nvPr/>
        </p:nvSpPr>
        <p:spPr>
          <a:xfrm>
            <a:off x="3980529" y="4956942"/>
            <a:ext cx="540000" cy="54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6784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2642F-F976-7D9E-DC64-890331170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B06C7B30-9485-A3A9-3E06-7B451B0C5181}"/>
              </a:ext>
            </a:extLst>
          </p:cNvPr>
          <p:cNvSpPr txBox="1">
            <a:spLocks/>
          </p:cNvSpPr>
          <p:nvPr/>
        </p:nvSpPr>
        <p:spPr bwMode="auto">
          <a:xfrm>
            <a:off x="2451872" y="488666"/>
            <a:ext cx="8686800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Linear Modeling of EEG data: level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D832568-A455-FD87-0BF1-B4A2809063D8}"/>
              </a:ext>
            </a:extLst>
          </p:cNvPr>
          <p:cNvSpPr txBox="1"/>
          <p:nvPr/>
        </p:nvSpPr>
        <p:spPr>
          <a:xfrm>
            <a:off x="5648609" y="3773476"/>
            <a:ext cx="602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vs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01D3B2-F7EC-52A0-EE10-1EC0850CF38B}"/>
              </a:ext>
            </a:extLst>
          </p:cNvPr>
          <p:cNvGrpSpPr>
            <a:grpSpLocks noChangeAspect="1"/>
          </p:cNvGrpSpPr>
          <p:nvPr/>
        </p:nvGrpSpPr>
        <p:grpSpPr>
          <a:xfrm>
            <a:off x="2559939" y="2585216"/>
            <a:ext cx="2955897" cy="2743200"/>
            <a:chOff x="328612" y="1705827"/>
            <a:chExt cx="3616141" cy="335593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BBE5DC8-B2E1-9CB4-1D48-843B6BFED3C4}"/>
                </a:ext>
              </a:extLst>
            </p:cNvPr>
            <p:cNvSpPr/>
            <p:nvPr/>
          </p:nvSpPr>
          <p:spPr>
            <a:xfrm>
              <a:off x="328612" y="1705827"/>
              <a:ext cx="3616141" cy="33559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EB77C82-126D-A7EE-4589-41C3F71BFF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843" r="41102" b="77439"/>
            <a:stretch/>
          </p:blipFill>
          <p:spPr>
            <a:xfrm>
              <a:off x="1512655" y="3681659"/>
              <a:ext cx="2428897" cy="121455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379440B-423A-3D18-7086-D7E00580E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843" r="41102" b="77439"/>
            <a:stretch/>
          </p:blipFill>
          <p:spPr>
            <a:xfrm>
              <a:off x="1509453" y="2756518"/>
              <a:ext cx="2428897" cy="1214557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DE21DC8-578C-A39A-E5AF-D47BCFAEDDC9}"/>
                </a:ext>
              </a:extLst>
            </p:cNvPr>
            <p:cNvSpPr/>
            <p:nvPr/>
          </p:nvSpPr>
          <p:spPr>
            <a:xfrm>
              <a:off x="568472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P1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B092788-D078-7614-2BC1-180961EDC343}"/>
                </a:ext>
              </a:extLst>
            </p:cNvPr>
            <p:cNvGrpSpPr/>
            <p:nvPr/>
          </p:nvGrpSpPr>
          <p:grpSpPr>
            <a:xfrm>
              <a:off x="1510788" y="1716289"/>
              <a:ext cx="2428897" cy="1339184"/>
              <a:chOff x="3571875" y="1453127"/>
              <a:chExt cx="2428897" cy="133918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25BD1734-8BE6-388B-EC46-EB9756CC4AFB}"/>
                  </a:ext>
                </a:extLst>
              </p:cNvPr>
              <p:cNvSpPr/>
              <p:nvPr/>
            </p:nvSpPr>
            <p:spPr>
              <a:xfrm>
                <a:off x="3581312" y="1453127"/>
                <a:ext cx="2419460" cy="21600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367E99E8-D189-239A-AD9D-5B03981147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3843" r="41102" b="77439"/>
              <a:stretch/>
            </p:blipFill>
            <p:spPr>
              <a:xfrm>
                <a:off x="3571875" y="1577754"/>
                <a:ext cx="2428897" cy="1214557"/>
              </a:xfrm>
              <a:prstGeom prst="rect">
                <a:avLst/>
              </a:prstGeom>
            </p:spPr>
          </p:pic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737BAA4-C256-379D-E07B-38BFBD3883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43746" y="1561129"/>
                <a:ext cx="216000" cy="2160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179A2577-C983-BA0D-27C3-615685703FE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16155" y="1561129"/>
                <a:ext cx="216000" cy="216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1A9D5F4C-AAA2-BADC-89F0-CCB00E36E7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88564" y="1561129"/>
                <a:ext cx="216000" cy="2160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297F063E-4B83-B36A-C6E3-A4E35FFD8B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60973" y="1561129"/>
                <a:ext cx="216000" cy="2160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4E8541E-83D9-82AE-6A79-2481300FB8E4}"/>
                </a:ext>
              </a:extLst>
            </p:cNvPr>
            <p:cNvSpPr/>
            <p:nvPr/>
          </p:nvSpPr>
          <p:spPr>
            <a:xfrm>
              <a:off x="1421730" y="2122236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93F382D-C288-844E-47B2-F8DA96DA284F}"/>
                </a:ext>
              </a:extLst>
            </p:cNvPr>
            <p:cNvSpPr/>
            <p:nvPr/>
          </p:nvSpPr>
          <p:spPr>
            <a:xfrm>
              <a:off x="1028538" y="2122235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CD13AA4-1759-57D3-2031-EAE89D9CA748}"/>
                </a:ext>
              </a:extLst>
            </p:cNvPr>
            <p:cNvSpPr/>
            <p:nvPr/>
          </p:nvSpPr>
          <p:spPr>
            <a:xfrm>
              <a:off x="635346" y="2122235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CBC6236-18C4-EE2F-BA88-68799D6C42C6}"/>
                </a:ext>
              </a:extLst>
            </p:cNvPr>
            <p:cNvSpPr/>
            <p:nvPr/>
          </p:nvSpPr>
          <p:spPr>
            <a:xfrm>
              <a:off x="1422185" y="3045779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6658722A-1216-1A13-1819-62ACFA241BB9}"/>
                </a:ext>
              </a:extLst>
            </p:cNvPr>
            <p:cNvSpPr/>
            <p:nvPr/>
          </p:nvSpPr>
          <p:spPr>
            <a:xfrm>
              <a:off x="1028993" y="3045778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F4AA834-7534-18F5-85D9-C6D9CC31C4BD}"/>
                </a:ext>
              </a:extLst>
            </p:cNvPr>
            <p:cNvSpPr/>
            <p:nvPr/>
          </p:nvSpPr>
          <p:spPr>
            <a:xfrm>
              <a:off x="635801" y="3045778"/>
              <a:ext cx="393192" cy="923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330FD62-3CF9-4992-F046-8394CB624E95}"/>
                </a:ext>
              </a:extLst>
            </p:cNvPr>
            <p:cNvSpPr/>
            <p:nvPr/>
          </p:nvSpPr>
          <p:spPr>
            <a:xfrm>
              <a:off x="1422185" y="3962916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95A1E11-FC07-1A71-2D85-60B80F51DC92}"/>
                </a:ext>
              </a:extLst>
            </p:cNvPr>
            <p:cNvSpPr/>
            <p:nvPr/>
          </p:nvSpPr>
          <p:spPr>
            <a:xfrm>
              <a:off x="1028993" y="3962915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2121EEE5-5FC3-BEBE-AA91-C9BA1A4A5F5C}"/>
                </a:ext>
              </a:extLst>
            </p:cNvPr>
            <p:cNvSpPr/>
            <p:nvPr/>
          </p:nvSpPr>
          <p:spPr>
            <a:xfrm>
              <a:off x="635801" y="3962915"/>
              <a:ext cx="393192" cy="923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DE0974F-A63C-DED7-5B3D-C5D8DAB9D14E}"/>
                </a:ext>
              </a:extLst>
            </p:cNvPr>
            <p:cNvSpPr/>
            <p:nvPr/>
          </p:nvSpPr>
          <p:spPr>
            <a:xfrm>
              <a:off x="991694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P2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1BC6ED35-9895-C1CF-6F53-9079AB088A3F}"/>
                </a:ext>
              </a:extLst>
            </p:cNvPr>
            <p:cNvSpPr/>
            <p:nvPr/>
          </p:nvSpPr>
          <p:spPr>
            <a:xfrm>
              <a:off x="1384431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P3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87798D3-A174-A873-58F3-199E1D10EFDD}"/>
                </a:ext>
              </a:extLst>
            </p:cNvPr>
            <p:cNvSpPr/>
            <p:nvPr/>
          </p:nvSpPr>
          <p:spPr>
            <a:xfrm>
              <a:off x="3224192" y="1747731"/>
              <a:ext cx="404371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</a:t>
              </a:r>
            </a:p>
          </p:txBody>
        </p:sp>
      </p:grp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36A197E-5797-BCD4-D6F9-28719DD58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263" y="2619123"/>
            <a:ext cx="3557164" cy="2974022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1192E018-DE68-D695-3534-43CEC3329C91}"/>
              </a:ext>
            </a:extLst>
          </p:cNvPr>
          <p:cNvSpPr txBox="1">
            <a:spLocks/>
          </p:cNvSpPr>
          <p:nvPr/>
        </p:nvSpPr>
        <p:spPr bwMode="auto">
          <a:xfrm>
            <a:off x="2332509" y="1846670"/>
            <a:ext cx="2955897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Mixed effect model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(still a GLM)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116E7DE-9898-A6CB-1734-009B2D847902}"/>
              </a:ext>
            </a:extLst>
          </p:cNvPr>
          <p:cNvSpPr txBox="1">
            <a:spLocks/>
          </p:cNvSpPr>
          <p:nvPr/>
        </p:nvSpPr>
        <p:spPr bwMode="auto">
          <a:xfrm>
            <a:off x="6945298" y="1846670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Hierarchical GLM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690FA9D-33C8-BC4D-C90C-53854B7F78BF}"/>
              </a:ext>
            </a:extLst>
          </p:cNvPr>
          <p:cNvSpPr txBox="1">
            <a:spLocks/>
          </p:cNvSpPr>
          <p:nvPr/>
        </p:nvSpPr>
        <p:spPr bwMode="auto">
          <a:xfrm>
            <a:off x="6397610" y="2271022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Level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4AA9780-AC93-4111-F0CC-46881A754882}"/>
              </a:ext>
            </a:extLst>
          </p:cNvPr>
          <p:cNvSpPr txBox="1">
            <a:spLocks/>
          </p:cNvSpPr>
          <p:nvPr/>
        </p:nvSpPr>
        <p:spPr bwMode="auto">
          <a:xfrm>
            <a:off x="8516162" y="3454129"/>
            <a:ext cx="2447931" cy="414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Level 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53523B7-AE94-D1CA-299D-DAEE8FCA8C06}"/>
              </a:ext>
            </a:extLst>
          </p:cNvPr>
          <p:cNvSpPr/>
          <p:nvPr/>
        </p:nvSpPr>
        <p:spPr>
          <a:xfrm>
            <a:off x="3473387" y="2687043"/>
            <a:ext cx="291290" cy="260453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188CA24-CDE1-45F5-0F34-5D43BB600768}"/>
              </a:ext>
            </a:extLst>
          </p:cNvPr>
          <p:cNvGrpSpPr>
            <a:grpSpLocks noChangeAspect="1"/>
          </p:cNvGrpSpPr>
          <p:nvPr/>
        </p:nvGrpSpPr>
        <p:grpSpPr>
          <a:xfrm>
            <a:off x="2197744" y="2585216"/>
            <a:ext cx="1443479" cy="2743200"/>
            <a:chOff x="328612" y="1705827"/>
            <a:chExt cx="1765902" cy="335593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DBFA148-D84B-1006-CE83-8281CFBD53CC}"/>
                </a:ext>
              </a:extLst>
            </p:cNvPr>
            <p:cNvSpPr/>
            <p:nvPr/>
          </p:nvSpPr>
          <p:spPr>
            <a:xfrm>
              <a:off x="328612" y="1705827"/>
              <a:ext cx="1765902" cy="33559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7B697A8-8E3E-4BCB-04E3-86D13B6E6045}"/>
                </a:ext>
              </a:extLst>
            </p:cNvPr>
            <p:cNvSpPr/>
            <p:nvPr/>
          </p:nvSpPr>
          <p:spPr>
            <a:xfrm>
              <a:off x="568472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943531E-AC9D-C49F-A36D-6CF582C09BD2}"/>
                </a:ext>
              </a:extLst>
            </p:cNvPr>
            <p:cNvSpPr/>
            <p:nvPr/>
          </p:nvSpPr>
          <p:spPr>
            <a:xfrm>
              <a:off x="1421730" y="2122236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BBB5D01-199B-D6F1-86FE-4C3C1066E806}"/>
                </a:ext>
              </a:extLst>
            </p:cNvPr>
            <p:cNvSpPr/>
            <p:nvPr/>
          </p:nvSpPr>
          <p:spPr>
            <a:xfrm>
              <a:off x="1028538" y="2122235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EFC0370-B8D7-5E39-0530-F10E30D5DDF9}"/>
                </a:ext>
              </a:extLst>
            </p:cNvPr>
            <p:cNvSpPr/>
            <p:nvPr/>
          </p:nvSpPr>
          <p:spPr>
            <a:xfrm>
              <a:off x="635346" y="2122235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842EC9B-C0C0-6EE8-962E-6D728AE20E3D}"/>
                </a:ext>
              </a:extLst>
            </p:cNvPr>
            <p:cNvSpPr/>
            <p:nvPr/>
          </p:nvSpPr>
          <p:spPr>
            <a:xfrm>
              <a:off x="1422185" y="3045779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9DBAEB8-D8F0-66A4-3F6B-3742DB0AF6D2}"/>
                </a:ext>
              </a:extLst>
            </p:cNvPr>
            <p:cNvSpPr/>
            <p:nvPr/>
          </p:nvSpPr>
          <p:spPr>
            <a:xfrm>
              <a:off x="1028993" y="3045778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DF71D55-2E9A-89A6-38DB-9100A0CF442F}"/>
                </a:ext>
              </a:extLst>
            </p:cNvPr>
            <p:cNvSpPr/>
            <p:nvPr/>
          </p:nvSpPr>
          <p:spPr>
            <a:xfrm>
              <a:off x="635801" y="3045778"/>
              <a:ext cx="393192" cy="923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CCEDE51-69B3-470B-EB68-DD7413552048}"/>
                </a:ext>
              </a:extLst>
            </p:cNvPr>
            <p:cNvSpPr/>
            <p:nvPr/>
          </p:nvSpPr>
          <p:spPr>
            <a:xfrm>
              <a:off x="1422185" y="3962916"/>
              <a:ext cx="393192" cy="9235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50091D9-6E2C-430E-1234-FF5EF3E7D119}"/>
                </a:ext>
              </a:extLst>
            </p:cNvPr>
            <p:cNvSpPr/>
            <p:nvPr/>
          </p:nvSpPr>
          <p:spPr>
            <a:xfrm>
              <a:off x="1028993" y="3962915"/>
              <a:ext cx="393192" cy="923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E789494-CD35-3ED6-6F6D-F27C51783468}"/>
                </a:ext>
              </a:extLst>
            </p:cNvPr>
            <p:cNvSpPr/>
            <p:nvPr/>
          </p:nvSpPr>
          <p:spPr>
            <a:xfrm>
              <a:off x="635801" y="3962915"/>
              <a:ext cx="393192" cy="923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6386302-7055-765E-0492-710089951580}"/>
                </a:ext>
              </a:extLst>
            </p:cNvPr>
            <p:cNvSpPr/>
            <p:nvPr/>
          </p:nvSpPr>
          <p:spPr>
            <a:xfrm>
              <a:off x="991694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P2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8FCEE46-BFB3-84DF-5DE1-18815BFB8E88}"/>
                </a:ext>
              </a:extLst>
            </p:cNvPr>
            <p:cNvSpPr/>
            <p:nvPr/>
          </p:nvSpPr>
          <p:spPr>
            <a:xfrm>
              <a:off x="1384431" y="1753108"/>
              <a:ext cx="476929" cy="3765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P3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09C2C4E3-55A7-2581-11C4-F8843D3B7D6B}"/>
              </a:ext>
            </a:extLst>
          </p:cNvPr>
          <p:cNvSpPr/>
          <p:nvPr/>
        </p:nvSpPr>
        <p:spPr>
          <a:xfrm>
            <a:off x="2197744" y="5306018"/>
            <a:ext cx="3312857" cy="2783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A73C8CF-87B9-2A21-A55D-617EA1070B80}"/>
              </a:ext>
            </a:extLst>
          </p:cNvPr>
          <p:cNvSpPr txBox="1"/>
          <p:nvPr/>
        </p:nvSpPr>
        <p:spPr>
          <a:xfrm>
            <a:off x="2213029" y="5175904"/>
            <a:ext cx="1378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Random effects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80753FB-69C2-F58E-A288-8ADCC45AC8F5}"/>
              </a:ext>
            </a:extLst>
          </p:cNvPr>
          <p:cNvSpPr txBox="1"/>
          <p:nvPr/>
        </p:nvSpPr>
        <p:spPr>
          <a:xfrm>
            <a:off x="3948876" y="5191664"/>
            <a:ext cx="11192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Fixed effects</a:t>
            </a:r>
          </a:p>
        </p:txBody>
      </p:sp>
    </p:spTree>
    <p:extLst>
      <p:ext uri="{BB962C8B-B14F-4D97-AF65-F5344CB8AC3E}">
        <p14:creationId xmlns:p14="http://schemas.microsoft.com/office/powerpoint/2010/main" val="27730866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07162-0888-5D4C-DF9C-AEC3DD756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A54E33-B0BC-4CDC-E2D7-528574412658}"/>
              </a:ext>
            </a:extLst>
          </p:cNvPr>
          <p:cNvSpPr txBox="1"/>
          <p:nvPr/>
        </p:nvSpPr>
        <p:spPr>
          <a:xfrm>
            <a:off x="2882591" y="378471"/>
            <a:ext cx="6099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The all-powerful mixed model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759AED-4F5A-AC4D-F038-97B9FD4774F0}"/>
              </a:ext>
            </a:extLst>
          </p:cNvPr>
          <p:cNvSpPr txBox="1">
            <a:spLocks/>
          </p:cNvSpPr>
          <p:nvPr/>
        </p:nvSpPr>
        <p:spPr bwMode="auto">
          <a:xfrm>
            <a:off x="1292017" y="1245355"/>
            <a:ext cx="8115566" cy="538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Y = gender + age + spectral_power_cz_10hz + (1 | subject)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253E4B8-41E7-9C11-7393-7B4A794669B0}"/>
              </a:ext>
            </a:extLst>
          </p:cNvPr>
          <p:cNvGrpSpPr/>
          <p:nvPr/>
        </p:nvGrpSpPr>
        <p:grpSpPr>
          <a:xfrm>
            <a:off x="3030425" y="1700972"/>
            <a:ext cx="3871116" cy="619331"/>
            <a:chOff x="4931261" y="5988766"/>
            <a:chExt cx="2429398" cy="619331"/>
          </a:xfrm>
        </p:grpSpPr>
        <p:sp>
          <p:nvSpPr>
            <p:cNvPr id="33" name="Left Brace 32">
              <a:extLst>
                <a:ext uri="{FF2B5EF4-FFF2-40B4-BE49-F238E27FC236}">
                  <a16:creationId xmlns:a16="http://schemas.microsoft.com/office/drawing/2014/main" id="{EBA2D6DF-9EE8-1528-E5F4-92154AA6408A}"/>
                </a:ext>
              </a:extLst>
            </p:cNvPr>
            <p:cNvSpPr/>
            <p:nvPr/>
          </p:nvSpPr>
          <p:spPr>
            <a:xfrm rot="16200000">
              <a:off x="6037947" y="4882080"/>
              <a:ext cx="216025" cy="2429398"/>
            </a:xfrm>
            <a:prstGeom prst="leftBrac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6545C6-43A1-D518-8E5F-C3A54A37BCDF}"/>
                </a:ext>
              </a:extLst>
            </p:cNvPr>
            <p:cNvSpPr/>
            <p:nvPr/>
          </p:nvSpPr>
          <p:spPr>
            <a:xfrm>
              <a:off x="5448177" y="6238765"/>
              <a:ext cx="1270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Continuous vars.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E95E478-A80A-1238-55EF-7053AF8955A2}"/>
              </a:ext>
            </a:extLst>
          </p:cNvPr>
          <p:cNvGrpSpPr/>
          <p:nvPr/>
        </p:nvGrpSpPr>
        <p:grpSpPr>
          <a:xfrm>
            <a:off x="1367120" y="1698239"/>
            <a:ext cx="2015295" cy="540531"/>
            <a:chOff x="6893191" y="5936980"/>
            <a:chExt cx="2015295" cy="540531"/>
          </a:xfrm>
        </p:grpSpPr>
        <p:sp>
          <p:nvSpPr>
            <p:cNvPr id="36" name="Left Brace 35">
              <a:extLst>
                <a:ext uri="{FF2B5EF4-FFF2-40B4-BE49-F238E27FC236}">
                  <a16:creationId xmlns:a16="http://schemas.microsoft.com/office/drawing/2014/main" id="{87A98CF9-A8AA-FB82-9302-89C0FD6F4775}"/>
                </a:ext>
              </a:extLst>
            </p:cNvPr>
            <p:cNvSpPr/>
            <p:nvPr/>
          </p:nvSpPr>
          <p:spPr>
            <a:xfrm rot="16200000">
              <a:off x="7705400" y="5653140"/>
              <a:ext cx="216024" cy="783704"/>
            </a:xfrm>
            <a:prstGeom prst="leftBrac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89F0BBD-D523-C99D-2394-48BB06A81DCE}"/>
                </a:ext>
              </a:extLst>
            </p:cNvPr>
            <p:cNvSpPr/>
            <p:nvPr/>
          </p:nvSpPr>
          <p:spPr>
            <a:xfrm>
              <a:off x="6893191" y="6108179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Categorical var.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8DCA59D-259A-B2E1-0655-006720F2E98E}"/>
              </a:ext>
            </a:extLst>
          </p:cNvPr>
          <p:cNvGrpSpPr/>
          <p:nvPr/>
        </p:nvGrpSpPr>
        <p:grpSpPr>
          <a:xfrm>
            <a:off x="6935921" y="1706666"/>
            <a:ext cx="1885453" cy="619331"/>
            <a:chOff x="4515500" y="5973776"/>
            <a:chExt cx="3293224" cy="619331"/>
          </a:xfrm>
        </p:grpSpPr>
        <p:sp>
          <p:nvSpPr>
            <p:cNvPr id="39" name="Left Brace 38">
              <a:extLst>
                <a:ext uri="{FF2B5EF4-FFF2-40B4-BE49-F238E27FC236}">
                  <a16:creationId xmlns:a16="http://schemas.microsoft.com/office/drawing/2014/main" id="{4224EF88-C2FE-F7BB-8D7D-4642C95C024B}"/>
                </a:ext>
              </a:extLst>
            </p:cNvPr>
            <p:cNvSpPr/>
            <p:nvPr/>
          </p:nvSpPr>
          <p:spPr>
            <a:xfrm rot="16200000">
              <a:off x="6037946" y="4867090"/>
              <a:ext cx="216025" cy="2429398"/>
            </a:xfrm>
            <a:prstGeom prst="leftBrace">
              <a:avLst/>
            </a:prstGeom>
            <a:ln>
              <a:solidFill>
                <a:srgbClr val="EA998C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83FA1F9-7DC3-E66E-B2FA-1EAA882CD491}"/>
                </a:ext>
              </a:extLst>
            </p:cNvPr>
            <p:cNvSpPr/>
            <p:nvPr/>
          </p:nvSpPr>
          <p:spPr>
            <a:xfrm>
              <a:off x="4515500" y="6223775"/>
              <a:ext cx="32932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rgbClr val="EA998C"/>
                  </a:solidFill>
                </a:rPr>
                <a:t>Random effect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2B92089-CA8C-C3E1-5619-2AEE007B0326}"/>
              </a:ext>
            </a:extLst>
          </p:cNvPr>
          <p:cNvSpPr txBox="1"/>
          <p:nvPr/>
        </p:nvSpPr>
        <p:spPr>
          <a:xfrm>
            <a:off x="697757" y="3239342"/>
            <a:ext cx="1027275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trial_1,s_1 </a:t>
            </a:r>
            <a:endParaRPr lang="en-US" b="1" dirty="0">
              <a:ea typeface="ＭＳ Ｐゴシック" charset="0"/>
              <a:cs typeface="ＭＳ Ｐゴシック" charset="0"/>
            </a:endParaRPr>
          </a:p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trial_2,s_1 </a:t>
            </a:r>
          </a:p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s_1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trial_3,s_1 </a:t>
            </a:r>
          </a:p>
          <a:p>
            <a:r>
              <a:rPr lang="en-US" sz="18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…</a:t>
            </a:r>
          </a:p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trial_1,s_2 </a:t>
            </a:r>
            <a:endParaRPr lang="en-US" b="1" dirty="0">
              <a:ea typeface="ＭＳ Ｐゴシック" charset="0"/>
              <a:cs typeface="ＭＳ Ｐゴシック" charset="0"/>
            </a:endParaRPr>
          </a:p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trial_2,s_2 </a:t>
            </a:r>
          </a:p>
          <a:p>
            <a:r>
              <a:rPr lang="en-US" b="1" dirty="0">
                <a:ea typeface="ＭＳ Ｐゴシック" charset="0"/>
                <a:cs typeface="ＭＳ Ｐゴシック" charset="0"/>
              </a:rPr>
              <a:t>Y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= gender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age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 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spectral_power_cz_10hz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Constant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s_2</a:t>
            </a:r>
            <a:r>
              <a:rPr lang="en-US" b="1" dirty="0">
                <a:ea typeface="ＭＳ Ｐゴシック" charset="0"/>
                <a:cs typeface="ＭＳ Ｐゴシック" charset="0"/>
              </a:rPr>
              <a:t> + Error</a:t>
            </a:r>
            <a:r>
              <a:rPr lang="en-US" b="1" baseline="-25000" dirty="0">
                <a:ea typeface="ＭＳ Ｐゴシック" charset="0"/>
                <a:cs typeface="ＭＳ Ｐゴシック" charset="0"/>
              </a:rPr>
              <a:t>trial_3,s_2 </a:t>
            </a:r>
          </a:p>
          <a:p>
            <a:r>
              <a:rPr lang="en-US" sz="18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…</a:t>
            </a:r>
          </a:p>
          <a:p>
            <a:endParaRPr lang="en-US" sz="1800" b="1" dirty="0">
              <a:solidFill>
                <a:schemeClr val="tx1"/>
              </a:solidFill>
              <a:latin typeface="+mn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4105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A5D2C-5004-3C74-326A-43082B9CD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A94B39-1C41-638E-D32F-DA3DBF3527AB}"/>
              </a:ext>
            </a:extLst>
          </p:cNvPr>
          <p:cNvSpPr txBox="1"/>
          <p:nvPr/>
        </p:nvSpPr>
        <p:spPr>
          <a:xfrm>
            <a:off x="2882591" y="378471"/>
            <a:ext cx="6099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The all-powerful mixed model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A7C33B-52A0-7617-56A6-783671A9035A}"/>
              </a:ext>
            </a:extLst>
          </p:cNvPr>
          <p:cNvSpPr txBox="1">
            <a:spLocks/>
          </p:cNvSpPr>
          <p:nvPr/>
        </p:nvSpPr>
        <p:spPr bwMode="auto">
          <a:xfrm>
            <a:off x="1292017" y="1245355"/>
            <a:ext cx="8115566" cy="538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Y = gender + age + spectral_power_cz_10hz + (1 | subject)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07D581-5FB1-45D9-F2EF-DC5820043A29}"/>
              </a:ext>
            </a:extLst>
          </p:cNvPr>
          <p:cNvSpPr txBox="1"/>
          <p:nvPr/>
        </p:nvSpPr>
        <p:spPr>
          <a:xfrm>
            <a:off x="1367120" y="3396650"/>
            <a:ext cx="653897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MATLAB: </a:t>
            </a:r>
            <a:r>
              <a:rPr lang="en-US" dirty="0"/>
              <a:t>model = </a:t>
            </a:r>
            <a:r>
              <a:rPr lang="en-US" dirty="0" err="1"/>
              <a:t>fitglme</a:t>
            </a:r>
            <a:r>
              <a:rPr lang="en-US" dirty="0"/>
              <a:t>(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(1|subject)'</a:t>
            </a:r>
            <a:r>
              <a:rPr lang="en-US" dirty="0"/>
              <a:t>);</a:t>
            </a:r>
          </a:p>
          <a:p>
            <a:endParaRPr lang="en-US" dirty="0"/>
          </a:p>
          <a:p>
            <a:r>
              <a:rPr lang="en-US" b="1" dirty="0"/>
              <a:t>Python: </a:t>
            </a:r>
            <a:r>
              <a:rPr lang="en-US" dirty="0"/>
              <a:t>model = </a:t>
            </a:r>
            <a:r>
              <a:rPr lang="en-US" dirty="0" err="1"/>
              <a:t>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‘y ~ pred1 + (1|subject)'</a:t>
            </a:r>
            <a:r>
              <a:rPr lang="en-US" dirty="0"/>
              <a:t>, data=</a:t>
            </a:r>
            <a:r>
              <a:rPr lang="en-US" dirty="0" err="1"/>
              <a:t>df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b="1" dirty="0"/>
              <a:t>R: </a:t>
            </a:r>
            <a:r>
              <a:rPr lang="en-US" dirty="0"/>
              <a:t>model &lt;- </a:t>
            </a:r>
            <a:r>
              <a:rPr lang="en-US" dirty="0" err="1"/>
              <a:t>glmer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</a:t>
            </a:r>
            <a:r>
              <a:rPr lang="en-US" dirty="0"/>
              <a:t>, data = </a:t>
            </a:r>
            <a:r>
              <a:rPr lang="en-US" dirty="0" err="1"/>
              <a:t>df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F17A03F-2543-747E-3191-DBEC37FC6C37}"/>
              </a:ext>
            </a:extLst>
          </p:cNvPr>
          <p:cNvGrpSpPr/>
          <p:nvPr/>
        </p:nvGrpSpPr>
        <p:grpSpPr>
          <a:xfrm>
            <a:off x="3030425" y="1700972"/>
            <a:ext cx="3871116" cy="619331"/>
            <a:chOff x="4931261" y="5988766"/>
            <a:chExt cx="2429398" cy="619331"/>
          </a:xfrm>
        </p:grpSpPr>
        <p:sp>
          <p:nvSpPr>
            <p:cNvPr id="33" name="Left Brace 32">
              <a:extLst>
                <a:ext uri="{FF2B5EF4-FFF2-40B4-BE49-F238E27FC236}">
                  <a16:creationId xmlns:a16="http://schemas.microsoft.com/office/drawing/2014/main" id="{E54A60D1-CE2D-90BE-73D4-73CEADC8510C}"/>
                </a:ext>
              </a:extLst>
            </p:cNvPr>
            <p:cNvSpPr/>
            <p:nvPr/>
          </p:nvSpPr>
          <p:spPr>
            <a:xfrm rot="16200000">
              <a:off x="6037947" y="4882080"/>
              <a:ext cx="216025" cy="2429398"/>
            </a:xfrm>
            <a:prstGeom prst="leftBrac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05942EF-290D-D9E4-DBFB-302EE66ADB60}"/>
                </a:ext>
              </a:extLst>
            </p:cNvPr>
            <p:cNvSpPr/>
            <p:nvPr/>
          </p:nvSpPr>
          <p:spPr>
            <a:xfrm>
              <a:off x="5448177" y="6238765"/>
              <a:ext cx="1270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Continuous vars.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C4889BE-E05A-8C5C-5B55-16BBDF174165}"/>
              </a:ext>
            </a:extLst>
          </p:cNvPr>
          <p:cNvGrpSpPr/>
          <p:nvPr/>
        </p:nvGrpSpPr>
        <p:grpSpPr>
          <a:xfrm>
            <a:off x="1367120" y="1698239"/>
            <a:ext cx="2015295" cy="540531"/>
            <a:chOff x="6893191" y="5936980"/>
            <a:chExt cx="2015295" cy="540531"/>
          </a:xfrm>
        </p:grpSpPr>
        <p:sp>
          <p:nvSpPr>
            <p:cNvPr id="36" name="Left Brace 35">
              <a:extLst>
                <a:ext uri="{FF2B5EF4-FFF2-40B4-BE49-F238E27FC236}">
                  <a16:creationId xmlns:a16="http://schemas.microsoft.com/office/drawing/2014/main" id="{65A17BE3-384C-9A41-96BD-FCC0C71A17D5}"/>
                </a:ext>
              </a:extLst>
            </p:cNvPr>
            <p:cNvSpPr/>
            <p:nvPr/>
          </p:nvSpPr>
          <p:spPr>
            <a:xfrm rot="16200000">
              <a:off x="7705400" y="5653140"/>
              <a:ext cx="216024" cy="783704"/>
            </a:xfrm>
            <a:prstGeom prst="leftBrac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35A5090-40C9-CFA3-7B76-EE4BE0EC8BCA}"/>
                </a:ext>
              </a:extLst>
            </p:cNvPr>
            <p:cNvSpPr/>
            <p:nvPr/>
          </p:nvSpPr>
          <p:spPr>
            <a:xfrm>
              <a:off x="6893191" y="6108179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Categorical var.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65A6EF2-81BD-E27F-391F-3D0C55AA3972}"/>
              </a:ext>
            </a:extLst>
          </p:cNvPr>
          <p:cNvGrpSpPr/>
          <p:nvPr/>
        </p:nvGrpSpPr>
        <p:grpSpPr>
          <a:xfrm>
            <a:off x="6935921" y="1706666"/>
            <a:ext cx="1885453" cy="619331"/>
            <a:chOff x="4515500" y="5973776"/>
            <a:chExt cx="3293224" cy="619331"/>
          </a:xfrm>
        </p:grpSpPr>
        <p:sp>
          <p:nvSpPr>
            <p:cNvPr id="39" name="Left Brace 38">
              <a:extLst>
                <a:ext uri="{FF2B5EF4-FFF2-40B4-BE49-F238E27FC236}">
                  <a16:creationId xmlns:a16="http://schemas.microsoft.com/office/drawing/2014/main" id="{D0623E79-E1BB-BD70-8B28-D094011B2E66}"/>
                </a:ext>
              </a:extLst>
            </p:cNvPr>
            <p:cNvSpPr/>
            <p:nvPr/>
          </p:nvSpPr>
          <p:spPr>
            <a:xfrm rot="16200000">
              <a:off x="6037946" y="4867090"/>
              <a:ext cx="216025" cy="2429398"/>
            </a:xfrm>
            <a:prstGeom prst="leftBrace">
              <a:avLst/>
            </a:prstGeom>
            <a:ln>
              <a:solidFill>
                <a:srgbClr val="EA998C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57A4880-CDFC-B894-078F-C9B1C63393C9}"/>
                </a:ext>
              </a:extLst>
            </p:cNvPr>
            <p:cNvSpPr/>
            <p:nvPr/>
          </p:nvSpPr>
          <p:spPr>
            <a:xfrm>
              <a:off x="4515500" y="6223775"/>
              <a:ext cx="32932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rgbClr val="EA998C"/>
                  </a:solidFill>
                </a:rPr>
                <a:t>Random effect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77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328755E1-DC8C-6241-97AE-69B5F5DC8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63512" y="17898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Parametric statistics</a:t>
            </a:r>
          </a:p>
        </p:txBody>
      </p:sp>
      <p:pic>
        <p:nvPicPr>
          <p:cNvPr id="20482" name="Picture 3">
            <a:extLst>
              <a:ext uri="{FF2B5EF4-FFF2-40B4-BE49-F238E27FC236}">
                <a16:creationId xmlns:a16="http://schemas.microsoft.com/office/drawing/2014/main" id="{038D6F2A-6E3C-4F42-8378-18E1D9A796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0" t="34062" r="35455" b="21562"/>
          <a:stretch/>
        </p:blipFill>
        <p:spPr bwMode="auto">
          <a:xfrm>
            <a:off x="5228062" y="1562100"/>
            <a:ext cx="2961716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4">
            <a:extLst>
              <a:ext uri="{FF2B5EF4-FFF2-40B4-BE49-F238E27FC236}">
                <a16:creationId xmlns:a16="http://schemas.microsoft.com/office/drawing/2014/main" id="{A9AC1E52-04D1-5F45-B33B-E2A845DE1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2522" y="1100435"/>
            <a:ext cx="4171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latin typeface="+mn-lt"/>
              </a:rPr>
              <a:t>T-test:</a:t>
            </a:r>
            <a:r>
              <a:rPr lang="en-US" altLang="en-US" sz="1800" dirty="0">
                <a:latin typeface="+mn-lt"/>
              </a:rPr>
              <a:t> Compare paired/unpaired </a:t>
            </a:r>
          </a:p>
          <a:p>
            <a:pPr eaLnBrk="1" hangingPunct="1"/>
            <a:r>
              <a:rPr lang="en-US" altLang="en-US" sz="1800" dirty="0">
                <a:latin typeface="+mn-lt"/>
              </a:rPr>
              <a:t>Samples for continuous data. </a:t>
            </a:r>
          </a:p>
          <a:p>
            <a:pPr eaLnBrk="1" hangingPunct="1"/>
            <a:endParaRPr lang="en-US" altLang="en-US" sz="1800" dirty="0">
              <a:latin typeface="+mn-lt"/>
            </a:endParaRPr>
          </a:p>
        </p:txBody>
      </p:sp>
      <p:sp>
        <p:nvSpPr>
          <p:cNvPr id="20484" name="Text Box 5">
            <a:extLst>
              <a:ext uri="{FF2B5EF4-FFF2-40B4-BE49-F238E27FC236}">
                <a16:creationId xmlns:a16="http://schemas.microsoft.com/office/drawing/2014/main" id="{56572888-7E8A-E24A-90E2-BFBCB1116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4423" y="4267200"/>
            <a:ext cx="40011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latin typeface="+mn-lt"/>
              </a:rPr>
              <a:t>ANOVA:</a:t>
            </a:r>
            <a:r>
              <a:rPr lang="en-US" altLang="en-US" sz="1800" dirty="0">
                <a:latin typeface="+mn-lt"/>
              </a:rPr>
              <a:t> compare several</a:t>
            </a:r>
          </a:p>
          <a:p>
            <a:pPr eaLnBrk="1" hangingPunct="1"/>
            <a:r>
              <a:rPr lang="en-US" altLang="en-US" sz="1800" dirty="0">
                <a:latin typeface="+mn-lt"/>
              </a:rPr>
              <a:t>groups (can test interaction </a:t>
            </a:r>
          </a:p>
          <a:p>
            <a:pPr eaLnBrk="1" hangingPunct="1"/>
            <a:r>
              <a:rPr lang="en-US" altLang="en-US" sz="1800" dirty="0">
                <a:latin typeface="+mn-lt"/>
              </a:rPr>
              <a:t>between two factors for the </a:t>
            </a:r>
          </a:p>
          <a:p>
            <a:pPr eaLnBrk="1" hangingPunct="1"/>
            <a:r>
              <a:rPr lang="en-US" altLang="en-US" sz="1800" dirty="0">
                <a:latin typeface="+mn-lt"/>
              </a:rPr>
              <a:t>repeated measure ANOVA) </a:t>
            </a:r>
          </a:p>
        </p:txBody>
      </p:sp>
      <p:graphicFrame>
        <p:nvGraphicFramePr>
          <p:cNvPr id="20485" name="Object 2">
            <a:extLst>
              <a:ext uri="{FF2B5EF4-FFF2-40B4-BE49-F238E27FC236}">
                <a16:creationId xmlns:a16="http://schemas.microsoft.com/office/drawing/2014/main" id="{EDE1A646-07EB-9642-A7DA-27666D7A0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455656"/>
              </p:ext>
            </p:extLst>
          </p:nvPr>
        </p:nvGraphicFramePr>
        <p:xfrm>
          <a:off x="1730049" y="2340705"/>
          <a:ext cx="263366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183300" imgH="9652000" progId="Equation.DSMT4">
                  <p:embed/>
                </p:oleObj>
              </mc:Choice>
              <mc:Fallback>
                <p:oleObj name="Equation" r:id="rId3" imgW="44183300" imgH="9652000" progId="Equation.DSMT4">
                  <p:embed/>
                  <p:pic>
                    <p:nvPicPr>
                      <p:cNvPr id="20485" name="Object 2">
                        <a:extLst>
                          <a:ext uri="{FF2B5EF4-FFF2-40B4-BE49-F238E27FC236}">
                            <a16:creationId xmlns:a16="http://schemas.microsoft.com/office/drawing/2014/main" id="{EDE1A646-07EB-9642-A7DA-27666D7A08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049" y="2340705"/>
                        <a:ext cx="2633663" cy="5715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7">
            <a:extLst>
              <a:ext uri="{FF2B5EF4-FFF2-40B4-BE49-F238E27FC236}">
                <a16:creationId xmlns:a16="http://schemas.microsoft.com/office/drawing/2014/main" id="{52B4F40C-B8FF-2C4B-9A58-CFCE23129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555" y="1980343"/>
            <a:ext cx="10593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latin typeface="+mn-lt"/>
              </a:rPr>
              <a:t>Paired</a:t>
            </a:r>
          </a:p>
        </p:txBody>
      </p:sp>
      <p:sp>
        <p:nvSpPr>
          <p:cNvPr id="20487" name="Rectangle 8">
            <a:extLst>
              <a:ext uri="{FF2B5EF4-FFF2-40B4-BE49-F238E27FC236}">
                <a16:creationId xmlns:a16="http://schemas.microsoft.com/office/drawing/2014/main" id="{989FFE89-891E-8547-930D-F70E154D9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504" y="2968363"/>
            <a:ext cx="14230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latin typeface="+mn-lt"/>
              </a:rPr>
              <a:t>Unpaired</a:t>
            </a:r>
          </a:p>
        </p:txBody>
      </p:sp>
      <p:graphicFrame>
        <p:nvGraphicFramePr>
          <p:cNvPr id="20488" name="Object 3">
            <a:extLst>
              <a:ext uri="{FF2B5EF4-FFF2-40B4-BE49-F238E27FC236}">
                <a16:creationId xmlns:a16="http://schemas.microsoft.com/office/drawing/2014/main" id="{1AECCA68-8855-9646-9266-55CDBF8C91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345105"/>
              </p:ext>
            </p:extLst>
          </p:nvPr>
        </p:nvGraphicFramePr>
        <p:xfrm>
          <a:off x="1949918" y="3335075"/>
          <a:ext cx="21939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7744400" imgH="10820400" progId="Equation.DSMT4">
                  <p:embed/>
                </p:oleObj>
              </mc:Choice>
              <mc:Fallback>
                <p:oleObj name="Equation" r:id="rId5" imgW="37744400" imgH="10820400" progId="Equation.DSMT4">
                  <p:embed/>
                  <p:pic>
                    <p:nvPicPr>
                      <p:cNvPr id="20488" name="Object 3">
                        <a:extLst>
                          <a:ext uri="{FF2B5EF4-FFF2-40B4-BE49-F238E27FC236}">
                            <a16:creationId xmlns:a16="http://schemas.microsoft.com/office/drawing/2014/main" id="{1AECCA68-8855-9646-9266-55CDBF8C91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9918" y="3335075"/>
                        <a:ext cx="2193925" cy="6254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4">
            <a:extLst>
              <a:ext uri="{FF2B5EF4-FFF2-40B4-BE49-F238E27FC236}">
                <a16:creationId xmlns:a16="http://schemas.microsoft.com/office/drawing/2014/main" id="{2F621722-B126-244B-9252-1886BB984C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169051"/>
              </p:ext>
            </p:extLst>
          </p:nvPr>
        </p:nvGraphicFramePr>
        <p:xfrm>
          <a:off x="1782109" y="5561012"/>
          <a:ext cx="258127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35900" imgH="18719800" progId="Equation.DSMT4">
                  <p:embed/>
                </p:oleObj>
              </mc:Choice>
              <mc:Fallback>
                <p:oleObj name="Equation" r:id="rId7" imgW="45935900" imgH="18719800" progId="Equation.DSMT4">
                  <p:embed/>
                  <p:pic>
                    <p:nvPicPr>
                      <p:cNvPr id="20489" name="Object 4">
                        <a:extLst>
                          <a:ext uri="{FF2B5EF4-FFF2-40B4-BE49-F238E27FC236}">
                            <a16:creationId xmlns:a16="http://schemas.microsoft.com/office/drawing/2014/main" id="{2F621722-B126-244B-9252-1886BB984C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2109" y="5561012"/>
                        <a:ext cx="2581275" cy="105568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91" name="Picture 12">
            <a:extLst>
              <a:ext uri="{FF2B5EF4-FFF2-40B4-BE49-F238E27FC236}">
                <a16:creationId xmlns:a16="http://schemas.microsoft.com/office/drawing/2014/main" id="{D7BEA546-6CA7-8747-9BE5-DD90224F3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1" t="34062" r="4688" b="21562"/>
          <a:stretch>
            <a:fillRect/>
          </a:stretch>
        </p:blipFill>
        <p:spPr bwMode="auto">
          <a:xfrm>
            <a:off x="5227503" y="4152900"/>
            <a:ext cx="296227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1">
            <a:extLst>
              <a:ext uri="{FF2B5EF4-FFF2-40B4-BE49-F238E27FC236}">
                <a16:creationId xmlns:a16="http://schemas.microsoft.com/office/drawing/2014/main" id="{48431919-18AB-DB41-9064-D492A2B1B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7047" y="4862512"/>
            <a:ext cx="33549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Assume gaussian distribution of data</a:t>
            </a:r>
          </a:p>
        </p:txBody>
      </p:sp>
    </p:spTree>
    <p:extLst>
      <p:ext uri="{BB962C8B-B14F-4D97-AF65-F5344CB8AC3E}">
        <p14:creationId xmlns:p14="http://schemas.microsoft.com/office/powerpoint/2010/main" val="18204456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DAF910F-C118-D83D-8C48-2E9C0A1D8435}"/>
              </a:ext>
            </a:extLst>
          </p:cNvPr>
          <p:cNvSpPr txBox="1"/>
          <p:nvPr/>
        </p:nvSpPr>
        <p:spPr>
          <a:xfrm>
            <a:off x="2882591" y="378471"/>
            <a:ext cx="6099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The all-powerful mixed model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6A98CB-534E-DD8E-D8CF-E42D9896E77A}"/>
              </a:ext>
            </a:extLst>
          </p:cNvPr>
          <p:cNvSpPr txBox="1">
            <a:spLocks/>
          </p:cNvSpPr>
          <p:nvPr/>
        </p:nvSpPr>
        <p:spPr bwMode="auto">
          <a:xfrm>
            <a:off x="1292017" y="1245355"/>
            <a:ext cx="8115566" cy="538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Y = gender + age + spectral_power_cz_10hz + (1 | subject)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F3EE0-8DFC-92DC-DCE0-A4EBA110A819}"/>
              </a:ext>
            </a:extLst>
          </p:cNvPr>
          <p:cNvSpPr txBox="1"/>
          <p:nvPr/>
        </p:nvSpPr>
        <p:spPr>
          <a:xfrm>
            <a:off x="1367120" y="3396650"/>
            <a:ext cx="869821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MATLAB: </a:t>
            </a:r>
            <a:r>
              <a:rPr lang="en-US" dirty="0"/>
              <a:t>model = </a:t>
            </a:r>
            <a:r>
              <a:rPr lang="en-US" dirty="0" err="1"/>
              <a:t>fitglme</a:t>
            </a:r>
            <a:r>
              <a:rPr lang="en-US" dirty="0"/>
              <a:t>(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(1|subject)'</a:t>
            </a:r>
            <a:r>
              <a:rPr lang="en-US" dirty="0">
                <a:solidFill>
                  <a:srgbClr val="FFC000"/>
                </a:solidFill>
              </a:rPr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'Distribution', 'Binomial'</a:t>
            </a:r>
            <a:r>
              <a:rPr lang="en-US" dirty="0"/>
              <a:t>);</a:t>
            </a:r>
          </a:p>
          <a:p>
            <a:endParaRPr lang="en-US" dirty="0"/>
          </a:p>
          <a:p>
            <a:r>
              <a:rPr lang="en-US" b="1" dirty="0"/>
              <a:t>Python: </a:t>
            </a:r>
            <a:r>
              <a:rPr lang="en-US" dirty="0"/>
              <a:t>model = </a:t>
            </a:r>
            <a:r>
              <a:rPr lang="en-US" dirty="0" err="1"/>
              <a:t>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‘y ~ pred1 + (1|subject)'</a:t>
            </a:r>
            <a:r>
              <a:rPr lang="en-US" dirty="0"/>
              <a:t>, data=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family='binomial’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b="1" dirty="0"/>
              <a:t>R: </a:t>
            </a:r>
            <a:r>
              <a:rPr lang="en-US" dirty="0"/>
              <a:t>model &lt;- </a:t>
            </a:r>
            <a:r>
              <a:rPr lang="en-US" dirty="0" err="1"/>
              <a:t>glmer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</a:t>
            </a:r>
            <a:r>
              <a:rPr lang="en-US" dirty="0"/>
              <a:t>, data = 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family = binomial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896D40-9F84-5EE4-95F4-1BA1A3AC8132}"/>
              </a:ext>
            </a:extLst>
          </p:cNvPr>
          <p:cNvGrpSpPr/>
          <p:nvPr/>
        </p:nvGrpSpPr>
        <p:grpSpPr>
          <a:xfrm>
            <a:off x="3030425" y="1700972"/>
            <a:ext cx="3871116" cy="619331"/>
            <a:chOff x="4931261" y="5988766"/>
            <a:chExt cx="2429398" cy="619331"/>
          </a:xfrm>
        </p:grpSpPr>
        <p:sp>
          <p:nvSpPr>
            <p:cNvPr id="33" name="Left Brace 32">
              <a:extLst>
                <a:ext uri="{FF2B5EF4-FFF2-40B4-BE49-F238E27FC236}">
                  <a16:creationId xmlns:a16="http://schemas.microsoft.com/office/drawing/2014/main" id="{8DD1B8B1-669E-1E5B-156E-7FCC2FAB3F5E}"/>
                </a:ext>
              </a:extLst>
            </p:cNvPr>
            <p:cNvSpPr/>
            <p:nvPr/>
          </p:nvSpPr>
          <p:spPr>
            <a:xfrm rot="16200000">
              <a:off x="6037947" y="4882080"/>
              <a:ext cx="216025" cy="2429398"/>
            </a:xfrm>
            <a:prstGeom prst="leftBrac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2473632-56AA-48CA-0876-056BB1B6A32A}"/>
                </a:ext>
              </a:extLst>
            </p:cNvPr>
            <p:cNvSpPr/>
            <p:nvPr/>
          </p:nvSpPr>
          <p:spPr>
            <a:xfrm>
              <a:off x="5448177" y="6238765"/>
              <a:ext cx="1270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Continuous vars.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EBC7B38-354A-E629-45C1-08DB101CF402}"/>
              </a:ext>
            </a:extLst>
          </p:cNvPr>
          <p:cNvGrpSpPr/>
          <p:nvPr/>
        </p:nvGrpSpPr>
        <p:grpSpPr>
          <a:xfrm>
            <a:off x="1367120" y="1698239"/>
            <a:ext cx="2015295" cy="540531"/>
            <a:chOff x="6893191" y="5936980"/>
            <a:chExt cx="2015295" cy="540531"/>
          </a:xfrm>
        </p:grpSpPr>
        <p:sp>
          <p:nvSpPr>
            <p:cNvPr id="36" name="Left Brace 35">
              <a:extLst>
                <a:ext uri="{FF2B5EF4-FFF2-40B4-BE49-F238E27FC236}">
                  <a16:creationId xmlns:a16="http://schemas.microsoft.com/office/drawing/2014/main" id="{561E27DB-119C-11FD-23B8-4EAD8B7FF9B5}"/>
                </a:ext>
              </a:extLst>
            </p:cNvPr>
            <p:cNvSpPr/>
            <p:nvPr/>
          </p:nvSpPr>
          <p:spPr>
            <a:xfrm rot="16200000">
              <a:off x="7705400" y="5653140"/>
              <a:ext cx="216024" cy="783704"/>
            </a:xfrm>
            <a:prstGeom prst="leftBrac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A696924-C98B-341B-6460-F53E52C30D65}"/>
                </a:ext>
              </a:extLst>
            </p:cNvPr>
            <p:cNvSpPr/>
            <p:nvPr/>
          </p:nvSpPr>
          <p:spPr>
            <a:xfrm>
              <a:off x="6893191" y="6108179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Categorical var.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9D4C4AD-EFD2-0D28-6D2C-AA10E8B71C86}"/>
              </a:ext>
            </a:extLst>
          </p:cNvPr>
          <p:cNvGrpSpPr/>
          <p:nvPr/>
        </p:nvGrpSpPr>
        <p:grpSpPr>
          <a:xfrm>
            <a:off x="6935921" y="1706666"/>
            <a:ext cx="1885453" cy="619331"/>
            <a:chOff x="4515500" y="5973776"/>
            <a:chExt cx="3293224" cy="619331"/>
          </a:xfrm>
        </p:grpSpPr>
        <p:sp>
          <p:nvSpPr>
            <p:cNvPr id="39" name="Left Brace 38">
              <a:extLst>
                <a:ext uri="{FF2B5EF4-FFF2-40B4-BE49-F238E27FC236}">
                  <a16:creationId xmlns:a16="http://schemas.microsoft.com/office/drawing/2014/main" id="{F2C1AD00-AAB7-C15C-408F-6A79B936A728}"/>
                </a:ext>
              </a:extLst>
            </p:cNvPr>
            <p:cNvSpPr/>
            <p:nvPr/>
          </p:nvSpPr>
          <p:spPr>
            <a:xfrm rot="16200000">
              <a:off x="6037946" y="4867090"/>
              <a:ext cx="216025" cy="2429398"/>
            </a:xfrm>
            <a:prstGeom prst="leftBrace">
              <a:avLst/>
            </a:prstGeom>
            <a:ln>
              <a:solidFill>
                <a:srgbClr val="EA998C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D2AE908-564F-BAE2-855D-8267761977D9}"/>
                </a:ext>
              </a:extLst>
            </p:cNvPr>
            <p:cNvSpPr/>
            <p:nvPr/>
          </p:nvSpPr>
          <p:spPr>
            <a:xfrm>
              <a:off x="4515500" y="6223775"/>
              <a:ext cx="32932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rgbClr val="EA998C"/>
                  </a:solidFill>
                </a:rPr>
                <a:t>Random effect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49588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907C6-B33E-D461-AF5B-026667399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C82CF3-8266-824E-4A3B-F679740E385A}"/>
              </a:ext>
            </a:extLst>
          </p:cNvPr>
          <p:cNvSpPr txBox="1"/>
          <p:nvPr/>
        </p:nvSpPr>
        <p:spPr>
          <a:xfrm>
            <a:off x="2882591" y="378471"/>
            <a:ext cx="6099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8EA3D8"/>
                </a:solidFill>
                <a:latin typeface="+mn-lt"/>
                <a:ea typeface="ＭＳ Ｐゴシック" charset="0"/>
                <a:cs typeface="ＭＳ Ｐゴシック" charset="0"/>
              </a:rPr>
              <a:t>The all-powerful mixed model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5D4A99-0335-40F4-5403-7D3421B47F80}"/>
              </a:ext>
            </a:extLst>
          </p:cNvPr>
          <p:cNvSpPr txBox="1">
            <a:spLocks/>
          </p:cNvSpPr>
          <p:nvPr/>
        </p:nvSpPr>
        <p:spPr bwMode="auto">
          <a:xfrm>
            <a:off x="1292017" y="1245355"/>
            <a:ext cx="8115566" cy="538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Y = gender + age + spectral_power_cz_10hz + (1 | subject)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DAF675-8D77-B723-0C8F-4DCBC841D067}"/>
              </a:ext>
            </a:extLst>
          </p:cNvPr>
          <p:cNvSpPr txBox="1"/>
          <p:nvPr/>
        </p:nvSpPr>
        <p:spPr>
          <a:xfrm>
            <a:off x="1367120" y="3396650"/>
            <a:ext cx="869821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MATLAB: </a:t>
            </a:r>
            <a:r>
              <a:rPr lang="en-US" dirty="0"/>
              <a:t>model = </a:t>
            </a:r>
            <a:r>
              <a:rPr lang="en-US" dirty="0" err="1"/>
              <a:t>fitglme</a:t>
            </a:r>
            <a:r>
              <a:rPr lang="en-US" dirty="0"/>
              <a:t>(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(1|subject)'</a:t>
            </a:r>
            <a:r>
              <a:rPr lang="en-US" dirty="0">
                <a:solidFill>
                  <a:srgbClr val="FFC000"/>
                </a:solidFill>
              </a:rPr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'Distribution', 'Binomial'</a:t>
            </a:r>
            <a:r>
              <a:rPr lang="en-US" dirty="0"/>
              <a:t>);</a:t>
            </a:r>
          </a:p>
          <a:p>
            <a:endParaRPr lang="en-US" dirty="0"/>
          </a:p>
          <a:p>
            <a:r>
              <a:rPr lang="en-US" b="1" dirty="0"/>
              <a:t>Python: </a:t>
            </a:r>
            <a:r>
              <a:rPr lang="en-US" dirty="0"/>
              <a:t>model = </a:t>
            </a:r>
            <a:r>
              <a:rPr lang="en-US" dirty="0" err="1"/>
              <a:t>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‘y ~ pred1 + (1|subject)'</a:t>
            </a:r>
            <a:r>
              <a:rPr lang="en-US" dirty="0"/>
              <a:t>, data=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family='binomial’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b="1" dirty="0"/>
              <a:t>R: </a:t>
            </a:r>
            <a:r>
              <a:rPr lang="en-US" dirty="0"/>
              <a:t>model &lt;- </a:t>
            </a:r>
            <a:r>
              <a:rPr lang="en-US" dirty="0" err="1"/>
              <a:t>glmer</a:t>
            </a:r>
            <a:r>
              <a:rPr lang="en-US" dirty="0"/>
              <a:t>(</a:t>
            </a: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y ~ pred1 + (1|subject)</a:t>
            </a:r>
            <a:r>
              <a:rPr lang="en-US" dirty="0"/>
              <a:t>, data = </a:t>
            </a:r>
            <a:r>
              <a:rPr lang="en-US" dirty="0" err="1"/>
              <a:t>df</a:t>
            </a:r>
            <a:r>
              <a:rPr lang="en-US" dirty="0"/>
              <a:t>,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family = binomial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9D38F-3D20-7482-78B0-154E21DE3739}"/>
              </a:ext>
            </a:extLst>
          </p:cNvPr>
          <p:cNvSpPr txBox="1"/>
          <p:nvPr/>
        </p:nvSpPr>
        <p:spPr>
          <a:xfrm>
            <a:off x="727576" y="5159761"/>
            <a:ext cx="109760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Correction for multiple comparisons</a:t>
            </a:r>
          </a:p>
          <a:p>
            <a:pPr algn="ctr"/>
            <a:endParaRPr lang="en-US" dirty="0"/>
          </a:p>
          <a:p>
            <a:pPr algn="ctr"/>
            <a:r>
              <a:rPr lang="en-US" b="1" dirty="0"/>
              <a:t>MATLAB: </a:t>
            </a:r>
            <a:r>
              <a:rPr lang="en-US" dirty="0" err="1"/>
              <a:t>limo_tfce</a:t>
            </a:r>
            <a:r>
              <a:rPr lang="en-US" dirty="0"/>
              <a:t>() – general/bootstrap</a:t>
            </a:r>
          </a:p>
          <a:p>
            <a:pPr algn="ctr"/>
            <a:r>
              <a:rPr lang="en-US" b="1" dirty="0"/>
              <a:t>Python: </a:t>
            </a:r>
            <a:r>
              <a:rPr lang="en-US" dirty="0"/>
              <a:t>mne.stats.spatio_temporal_cluster_1samp_test() – only t-values and sign test permutation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406344F-0A89-D551-808A-607A00EDF2D6}"/>
              </a:ext>
            </a:extLst>
          </p:cNvPr>
          <p:cNvGrpSpPr/>
          <p:nvPr/>
        </p:nvGrpSpPr>
        <p:grpSpPr>
          <a:xfrm>
            <a:off x="3030425" y="1700972"/>
            <a:ext cx="3871116" cy="619331"/>
            <a:chOff x="4931261" y="5988766"/>
            <a:chExt cx="2429398" cy="619331"/>
          </a:xfrm>
        </p:grpSpPr>
        <p:sp>
          <p:nvSpPr>
            <p:cNvPr id="33" name="Left Brace 32">
              <a:extLst>
                <a:ext uri="{FF2B5EF4-FFF2-40B4-BE49-F238E27FC236}">
                  <a16:creationId xmlns:a16="http://schemas.microsoft.com/office/drawing/2014/main" id="{12CF822D-D1FD-334E-2889-F4D1F9271725}"/>
                </a:ext>
              </a:extLst>
            </p:cNvPr>
            <p:cNvSpPr/>
            <p:nvPr/>
          </p:nvSpPr>
          <p:spPr>
            <a:xfrm rot="16200000">
              <a:off x="6037947" y="4882080"/>
              <a:ext cx="216025" cy="2429398"/>
            </a:xfrm>
            <a:prstGeom prst="leftBrac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E1670B2-9486-12FF-C566-36B26A19D720}"/>
                </a:ext>
              </a:extLst>
            </p:cNvPr>
            <p:cNvSpPr/>
            <p:nvPr/>
          </p:nvSpPr>
          <p:spPr>
            <a:xfrm>
              <a:off x="5448177" y="6238765"/>
              <a:ext cx="1270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Continuous vars.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FB2F61F-549D-A8B0-D709-66D178B47496}"/>
              </a:ext>
            </a:extLst>
          </p:cNvPr>
          <p:cNvGrpSpPr/>
          <p:nvPr/>
        </p:nvGrpSpPr>
        <p:grpSpPr>
          <a:xfrm>
            <a:off x="1367120" y="1698239"/>
            <a:ext cx="2015295" cy="540531"/>
            <a:chOff x="6893191" y="5936980"/>
            <a:chExt cx="2015295" cy="540531"/>
          </a:xfrm>
        </p:grpSpPr>
        <p:sp>
          <p:nvSpPr>
            <p:cNvPr id="36" name="Left Brace 35">
              <a:extLst>
                <a:ext uri="{FF2B5EF4-FFF2-40B4-BE49-F238E27FC236}">
                  <a16:creationId xmlns:a16="http://schemas.microsoft.com/office/drawing/2014/main" id="{A1ECD8AE-CA1C-3032-12A0-843C911ACF8E}"/>
                </a:ext>
              </a:extLst>
            </p:cNvPr>
            <p:cNvSpPr/>
            <p:nvPr/>
          </p:nvSpPr>
          <p:spPr>
            <a:xfrm rot="16200000">
              <a:off x="7705400" y="5653140"/>
              <a:ext cx="216024" cy="783704"/>
            </a:xfrm>
            <a:prstGeom prst="leftBrac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01EDCBF-33AB-7FF8-4D4A-305AA20DBEF0}"/>
                </a:ext>
              </a:extLst>
            </p:cNvPr>
            <p:cNvSpPr/>
            <p:nvPr/>
          </p:nvSpPr>
          <p:spPr>
            <a:xfrm>
              <a:off x="6893191" y="6108179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Categorical var.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9C43940-93EA-0D16-F718-FAC9C88973BE}"/>
              </a:ext>
            </a:extLst>
          </p:cNvPr>
          <p:cNvGrpSpPr/>
          <p:nvPr/>
        </p:nvGrpSpPr>
        <p:grpSpPr>
          <a:xfrm>
            <a:off x="6935921" y="1706666"/>
            <a:ext cx="1885453" cy="619331"/>
            <a:chOff x="4515500" y="5973776"/>
            <a:chExt cx="3293224" cy="619331"/>
          </a:xfrm>
        </p:grpSpPr>
        <p:sp>
          <p:nvSpPr>
            <p:cNvPr id="39" name="Left Brace 38">
              <a:extLst>
                <a:ext uri="{FF2B5EF4-FFF2-40B4-BE49-F238E27FC236}">
                  <a16:creationId xmlns:a16="http://schemas.microsoft.com/office/drawing/2014/main" id="{9BABB5B9-464D-9454-4418-2143422D4815}"/>
                </a:ext>
              </a:extLst>
            </p:cNvPr>
            <p:cNvSpPr/>
            <p:nvPr/>
          </p:nvSpPr>
          <p:spPr>
            <a:xfrm rot="16200000">
              <a:off x="6037946" y="4867090"/>
              <a:ext cx="216025" cy="2429398"/>
            </a:xfrm>
            <a:prstGeom prst="leftBrace">
              <a:avLst/>
            </a:prstGeom>
            <a:ln>
              <a:solidFill>
                <a:srgbClr val="EA998C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6C6D851-6AB6-5496-E388-1570ADAEC9A4}"/>
                </a:ext>
              </a:extLst>
            </p:cNvPr>
            <p:cNvSpPr/>
            <p:nvPr/>
          </p:nvSpPr>
          <p:spPr>
            <a:xfrm>
              <a:off x="4515500" y="6223775"/>
              <a:ext cx="32932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rgbClr val="EA998C"/>
                  </a:solidFill>
                </a:rPr>
                <a:t>Random effect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49767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3D940B-A2D9-BA46-B044-E3FB31AE3B08}"/>
              </a:ext>
            </a:extLst>
          </p:cNvPr>
          <p:cNvSpPr/>
          <p:nvPr/>
        </p:nvSpPr>
        <p:spPr>
          <a:xfrm>
            <a:off x="2552700" y="3136612"/>
            <a:ext cx="708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 b="0" dirty="0"/>
              <a:t>The End</a:t>
            </a:r>
            <a:endParaRPr lang="en-US" sz="3200" b="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8575C11-ED5B-E145-828E-CCB0624E8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21125" t="24490" r="16995" b="13896"/>
          <a:stretch/>
        </p:blipFill>
        <p:spPr>
          <a:xfrm>
            <a:off x="7788988" y="2045259"/>
            <a:ext cx="3162832" cy="2767479"/>
          </a:xfrm>
          <a:prstGeom prst="rect">
            <a:avLst/>
          </a:prstGeom>
        </p:spPr>
      </p:pic>
      <p:pic>
        <p:nvPicPr>
          <p:cNvPr id="16" name="Picture 15" descr="A picture containing orange, photo, yellow, sign&#10;&#10;Description automatically generated">
            <a:extLst>
              <a:ext uri="{FF2B5EF4-FFF2-40B4-BE49-F238E27FC236}">
                <a16:creationId xmlns:a16="http://schemas.microsoft.com/office/drawing/2014/main" id="{F4AEB7DE-2927-6746-AB19-4E47FAD83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63" y="1967891"/>
            <a:ext cx="2930422" cy="292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738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F77C024D-68D4-CF40-830C-975254706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8568" y="550690"/>
            <a:ext cx="9404723" cy="140053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21506" name="Picture 3" descr="Screen Shot 2013-11-15 at 1.53.16 PM.png">
            <a:extLst>
              <a:ext uri="{FF2B5EF4-FFF2-40B4-BE49-F238E27FC236}">
                <a16:creationId xmlns:a16="http://schemas.microsoft.com/office/drawing/2014/main" id="{20726018-6F29-FC4B-8666-D71F6E990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E6F5"/>
              </a:clrFrom>
              <a:clrTo>
                <a:srgbClr val="FEE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"/>
          <a:stretch>
            <a:fillRect/>
          </a:stretch>
        </p:blipFill>
        <p:spPr bwMode="auto">
          <a:xfrm>
            <a:off x="2730138" y="398883"/>
            <a:ext cx="6464330" cy="470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0EB434-6B46-7E41-BA38-405604D456D1}"/>
              </a:ext>
            </a:extLst>
          </p:cNvPr>
          <p:cNvSpPr/>
          <p:nvPr/>
        </p:nvSpPr>
        <p:spPr>
          <a:xfrm>
            <a:off x="2730138" y="5293481"/>
            <a:ext cx="6987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Times New Roman" panose="02020603050405020304" pitchFamily="18" charset="0"/>
              </a:rPr>
              <a:t>Delorme, A.</a:t>
            </a:r>
            <a:r>
              <a:rPr lang="en-US" dirty="0">
                <a:ea typeface="Times New Roman" panose="02020603050405020304" pitchFamily="18" charset="0"/>
              </a:rPr>
              <a:t> (2005) Statistical Methods. Encyclopedia of Medical Device and Instrumentation, vol 6, pp 240-264. Wiley </a:t>
            </a:r>
            <a:r>
              <a:rPr lang="en-US" dirty="0" err="1">
                <a:ea typeface="Times New Roman" panose="02020603050405020304" pitchFamily="18" charset="0"/>
              </a:rPr>
              <a:t>interscience</a:t>
            </a:r>
            <a:r>
              <a:rPr lang="en-US" dirty="0"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0961D2-6BCD-5D78-B9AD-51AC126DA484}"/>
              </a:ext>
            </a:extLst>
          </p:cNvPr>
          <p:cNvSpPr txBox="1"/>
          <p:nvPr/>
        </p:nvSpPr>
        <p:spPr>
          <a:xfrm>
            <a:off x="4500990" y="4259484"/>
            <a:ext cx="1622629" cy="92333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    Binomial</a:t>
            </a:r>
          </a:p>
          <a:p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04A508-0A8F-8F41-7723-2340B7926B29}"/>
              </a:ext>
            </a:extLst>
          </p:cNvPr>
          <p:cNvSpPr txBox="1"/>
          <p:nvPr/>
        </p:nvSpPr>
        <p:spPr>
          <a:xfrm>
            <a:off x="6299200" y="4252543"/>
            <a:ext cx="1160776" cy="923330"/>
          </a:xfrm>
          <a:prstGeom prst="rect">
            <a:avLst/>
          </a:prstGeom>
          <a:solidFill>
            <a:srgbClr val="FF9300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b="1" dirty="0"/>
              <a:t>Param.</a:t>
            </a:r>
          </a:p>
          <a:p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420D60-847B-0FC9-0ED0-1F7226600A4E}"/>
              </a:ext>
            </a:extLst>
          </p:cNvPr>
          <p:cNvSpPr txBox="1"/>
          <p:nvPr/>
        </p:nvSpPr>
        <p:spPr>
          <a:xfrm>
            <a:off x="7922854" y="4252543"/>
            <a:ext cx="1086533" cy="923330"/>
          </a:xfrm>
          <a:prstGeom prst="rect">
            <a:avLst/>
          </a:prstGeom>
          <a:solidFill>
            <a:srgbClr val="8DF500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b="1" dirty="0"/>
              <a:t>Rank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90058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29789AED-EF15-AF42-AA66-9D441E8EFA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94095" y="654737"/>
            <a:ext cx="9404723" cy="140053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Non-parametric statistics</a:t>
            </a:r>
          </a:p>
        </p:txBody>
      </p:sp>
      <p:sp>
        <p:nvSpPr>
          <p:cNvPr id="29698" name="Text Box 38">
            <a:extLst>
              <a:ext uri="{FF2B5EF4-FFF2-40B4-BE49-F238E27FC236}">
                <a16:creationId xmlns:a16="http://schemas.microsoft.com/office/drawing/2014/main" id="{0C9518F2-92C7-0147-81B7-A91AB1AB3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564" y="2500750"/>
            <a:ext cx="691458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Paired t-test  					Wilcoxon</a:t>
            </a:r>
          </a:p>
          <a:p>
            <a:pPr eaLnBrk="1" hangingPunct="1"/>
            <a:r>
              <a:rPr lang="en-US" altLang="en-US" dirty="0">
                <a:latin typeface="+mn-lt"/>
              </a:rPr>
              <a:t>Unpaired t-test  				Mann-Whitney</a:t>
            </a:r>
          </a:p>
          <a:p>
            <a:pPr eaLnBrk="1" hangingPunct="1"/>
            <a:r>
              <a:rPr lang="en-US" altLang="en-US" dirty="0">
                <a:latin typeface="+mn-lt"/>
              </a:rPr>
              <a:t>One way ANOVA 				Kruskal Wallis</a:t>
            </a:r>
          </a:p>
          <a:p>
            <a:pPr eaLnBrk="1" hangingPunct="1"/>
            <a:r>
              <a:rPr lang="en-US" altLang="en-US" dirty="0">
                <a:latin typeface="+mn-lt"/>
              </a:rPr>
              <a:t> </a:t>
            </a:r>
          </a:p>
        </p:txBody>
      </p:sp>
      <p:sp>
        <p:nvSpPr>
          <p:cNvPr id="29699" name="Line 39">
            <a:extLst>
              <a:ext uri="{FF2B5EF4-FFF2-40B4-BE49-F238E27FC236}">
                <a16:creationId xmlns:a16="http://schemas.microsoft.com/office/drawing/2014/main" id="{D88BF563-CBD9-9A4D-9E93-46158A781E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4848" y="2727762"/>
            <a:ext cx="171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0" name="Line 40">
            <a:extLst>
              <a:ext uri="{FF2B5EF4-FFF2-40B4-BE49-F238E27FC236}">
                <a16:creationId xmlns:a16="http://schemas.microsoft.com/office/drawing/2014/main" id="{454300D1-890C-154A-8BFB-16C6BFD8A16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9698" y="3070662"/>
            <a:ext cx="1009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Line 41">
            <a:extLst>
              <a:ext uri="{FF2B5EF4-FFF2-40B4-BE49-F238E27FC236}">
                <a16:creationId xmlns:a16="http://schemas.microsoft.com/office/drawing/2014/main" id="{69B6B158-D157-CF44-9513-CCFFAC7DBC7A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1148" y="3451662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2" name="Text Box 42">
            <a:extLst>
              <a:ext uri="{FF2B5EF4-FFF2-40B4-BE49-F238E27FC236}">
                <a16:creationId xmlns:a16="http://schemas.microsoft.com/office/drawing/2014/main" id="{C088129D-126A-FD41-8AFB-E5DB2A8A8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095" y="2073426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Values</a:t>
            </a:r>
          </a:p>
        </p:txBody>
      </p:sp>
      <p:sp>
        <p:nvSpPr>
          <p:cNvPr id="29703" name="Text Box 43">
            <a:extLst>
              <a:ext uri="{FF2B5EF4-FFF2-40B4-BE49-F238E27FC236}">
                <a16:creationId xmlns:a16="http://schemas.microsoft.com/office/drawing/2014/main" id="{0D8DD8C3-918C-4F43-A981-88BD7E268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5293" y="2073426"/>
            <a:ext cx="104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66FF33"/>
                </a:solidFill>
              </a:rPr>
              <a:t>Ranks</a:t>
            </a:r>
          </a:p>
        </p:txBody>
      </p:sp>
      <p:sp>
        <p:nvSpPr>
          <p:cNvPr id="29704" name="Text Box 44">
            <a:extLst>
              <a:ext uri="{FF2B5EF4-FFF2-40B4-BE49-F238E27FC236}">
                <a16:creationId xmlns:a16="http://schemas.microsoft.com/office/drawing/2014/main" id="{38558D72-34DC-7E48-8951-5EF7CDE0C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095" y="4747409"/>
            <a:ext cx="76038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BOTH ASSUME NORMAL DISTRIBUTIONS</a:t>
            </a:r>
          </a:p>
          <a:p>
            <a:pPr eaLnBrk="1" hangingPunct="1"/>
            <a:r>
              <a:rPr lang="en-US" altLang="en-US" dirty="0">
                <a:latin typeface="+mn-lt"/>
              </a:rPr>
              <a:t>Need to check the normality of the distribution/rank</a:t>
            </a:r>
          </a:p>
        </p:txBody>
      </p:sp>
    </p:spTree>
    <p:extLst>
      <p:ext uri="{BB962C8B-B14F-4D97-AF65-F5344CB8AC3E}">
        <p14:creationId xmlns:p14="http://schemas.microsoft.com/office/powerpoint/2010/main" val="1227253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{460CA439-E2BF-B144-8786-1611D1A27B8D}tf10001062</Template>
  <TotalTime>84362</TotalTime>
  <Words>3556</Words>
  <Application>Microsoft Macintosh PowerPoint</Application>
  <PresentationFormat>Widescreen</PresentationFormat>
  <Paragraphs>882</Paragraphs>
  <Slides>72</Slides>
  <Notes>18</Notes>
  <HiddenSlides>3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84" baseType="lpstr">
      <vt:lpstr>ＭＳ Ｐゴシック</vt:lpstr>
      <vt:lpstr>Arial</vt:lpstr>
      <vt:lpstr>Calibri</vt:lpstr>
      <vt:lpstr>Cambria Math</vt:lpstr>
      <vt:lpstr>Century Gothic</vt:lpstr>
      <vt:lpstr>Symbol</vt:lpstr>
      <vt:lpstr>Times New Roman</vt:lpstr>
      <vt:lpstr>Verdana</vt:lpstr>
      <vt:lpstr>Wingdings</vt:lpstr>
      <vt:lpstr>Wingdings 3</vt:lpstr>
      <vt:lpstr>Ion</vt:lpstr>
      <vt:lpstr>Equation</vt:lpstr>
      <vt:lpstr>PowerPoint Presentation</vt:lpstr>
      <vt:lpstr>Robust statistics outline</vt:lpstr>
      <vt:lpstr>Take-home messages </vt:lpstr>
      <vt:lpstr>Inferential statistics</vt:lpstr>
      <vt:lpstr>PowerPoint Presentation</vt:lpstr>
      <vt:lpstr>Sample size: power calculation</vt:lpstr>
      <vt:lpstr>Parametric statistics</vt:lpstr>
      <vt:lpstr>PowerPoint Presentation</vt:lpstr>
      <vt:lpstr>Non-parametric statistics</vt:lpstr>
      <vt:lpstr>Improving robustness</vt:lpstr>
      <vt:lpstr>Why the standard figure is not good enough  </vt:lpstr>
      <vt:lpstr>Add confidence intervals and plot of the difference </vt:lpstr>
      <vt:lpstr>How many subjects show an effect in the right direction?  </vt:lpstr>
      <vt:lpstr>Robust measures of central tendency </vt:lpstr>
      <vt:lpstr>Problems</vt:lpstr>
      <vt:lpstr>PowerPoint Presentation</vt:lpstr>
      <vt:lpstr>Bootstrap: central idea </vt:lpstr>
      <vt:lpstr>Sample and population</vt:lpstr>
      <vt:lpstr>Percentile bootstrap: general recipe </vt:lpstr>
      <vt:lpstr>PowerPoint Presentation</vt:lpstr>
      <vt:lpstr>PowerPoint Presentation</vt:lpstr>
      <vt:lpstr>PowerPoint Presentation</vt:lpstr>
      <vt:lpstr>Confidence interval for the difference Bootstrap approach H0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Confidence interval for the difference Bootstrap approach H0 (paired)</vt:lpstr>
      <vt:lpstr>Confidence interval for the difference Bootstrap approach H0 (paired)</vt:lpstr>
      <vt:lpstr>Measures for the bootstrap</vt:lpstr>
      <vt:lpstr>Measures for the bootstrap</vt:lpstr>
      <vt:lpstr>Bootstrap versus permutation</vt:lpstr>
      <vt:lpstr>PowerPoint Presentation</vt:lpstr>
      <vt:lpstr>PowerPoint Presentation</vt:lpstr>
      <vt:lpstr>Correcting for multiple comparisons</vt:lpstr>
      <vt:lpstr>Family-wise error rate  </vt:lpstr>
      <vt:lpstr>PowerPoint Presentation</vt:lpstr>
      <vt:lpstr>PowerPoint Presentation</vt:lpstr>
      <vt:lpstr>PowerPoint Presentation</vt:lpstr>
      <vt:lpstr>Max procedure (maxT) </vt:lpstr>
      <vt:lpstr>PowerPoint Presentation</vt:lpstr>
      <vt:lpstr>Control for multiple comparisons cluster method example</vt:lpstr>
      <vt:lpstr>Cluster correction in 1 dimension</vt:lpstr>
      <vt:lpstr>PowerPoint Presentation</vt:lpstr>
      <vt:lpstr>TFCE – threshold free cluster enhancement</vt:lpstr>
      <vt:lpstr>TFCE – threshold free cluster enhancement</vt:lpstr>
      <vt:lpstr>TFCE – threshold free cluster enhancement</vt:lpstr>
      <vt:lpstr>PowerPoint Presentation</vt:lpstr>
      <vt:lpstr>PowerPoint Presentation</vt:lpstr>
      <vt:lpstr>PowerPoint Presentation</vt:lpstr>
      <vt:lpstr>PowerPoint Presentation</vt:lpstr>
      <vt:lpstr>The GLM family</vt:lpstr>
      <vt:lpstr>A regression is a  linear model</vt:lpstr>
      <vt:lpstr>A regression is a  linear model</vt:lpstr>
      <vt:lpstr>A regression is a  linear model</vt:lpstr>
      <vt:lpstr>An ANOVA is a linear model</vt:lpstr>
      <vt:lpstr>PowerPoint Presentation</vt:lpstr>
      <vt:lpstr>PowerPoint Presentation</vt:lpstr>
      <vt:lpstr>The design matrix</vt:lpstr>
      <vt:lpstr>Linear Modeling of EEG data: level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Part 1: What is ICA?</dc:title>
  <dc:creator>Delorme, Arnaud</dc:creator>
  <cp:lastModifiedBy>Delorme, Arnaud</cp:lastModifiedBy>
  <cp:revision>1151</cp:revision>
  <cp:lastPrinted>2025-10-29T17:17:25Z</cp:lastPrinted>
  <dcterms:created xsi:type="dcterms:W3CDTF">2020-03-19T14:36:41Z</dcterms:created>
  <dcterms:modified xsi:type="dcterms:W3CDTF">2025-10-30T22:10:59Z</dcterms:modified>
</cp:coreProperties>
</file>