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53"/>
  </p:notesMasterIdLst>
  <p:handoutMasterIdLst>
    <p:handoutMasterId r:id="rId54"/>
  </p:handoutMasterIdLst>
  <p:sldIdLst>
    <p:sldId id="257" r:id="rId2"/>
    <p:sldId id="519" r:id="rId3"/>
    <p:sldId id="551" r:id="rId4"/>
    <p:sldId id="552" r:id="rId5"/>
    <p:sldId id="549" r:id="rId6"/>
    <p:sldId id="479" r:id="rId7"/>
    <p:sldId id="530" r:id="rId8"/>
    <p:sldId id="536" r:id="rId9"/>
    <p:sldId id="538" r:id="rId10"/>
    <p:sldId id="537" r:id="rId11"/>
    <p:sldId id="480" r:id="rId12"/>
    <p:sldId id="481" r:id="rId13"/>
    <p:sldId id="528" r:id="rId14"/>
    <p:sldId id="482" r:id="rId15"/>
    <p:sldId id="483" r:id="rId16"/>
    <p:sldId id="539" r:id="rId17"/>
    <p:sldId id="365" r:id="rId18"/>
    <p:sldId id="540" r:id="rId19"/>
    <p:sldId id="366" r:id="rId20"/>
    <p:sldId id="484" r:id="rId21"/>
    <p:sldId id="485" r:id="rId22"/>
    <p:sldId id="492" r:id="rId23"/>
    <p:sldId id="367" r:id="rId24"/>
    <p:sldId id="368" r:id="rId25"/>
    <p:sldId id="531" r:id="rId26"/>
    <p:sldId id="532" r:id="rId27"/>
    <p:sldId id="533" r:id="rId28"/>
    <p:sldId id="534" r:id="rId29"/>
    <p:sldId id="535" r:id="rId30"/>
    <p:sldId id="458" r:id="rId31"/>
    <p:sldId id="461" r:id="rId32"/>
    <p:sldId id="463" r:id="rId33"/>
    <p:sldId id="464" r:id="rId34"/>
    <p:sldId id="465" r:id="rId35"/>
    <p:sldId id="544" r:id="rId36"/>
    <p:sldId id="470" r:id="rId37"/>
    <p:sldId id="545" r:id="rId38"/>
    <p:sldId id="472" r:id="rId39"/>
    <p:sldId id="473" r:id="rId40"/>
    <p:sldId id="475" r:id="rId41"/>
    <p:sldId id="529" r:id="rId42"/>
    <p:sldId id="332" r:id="rId43"/>
    <p:sldId id="467" r:id="rId44"/>
    <p:sldId id="468" r:id="rId45"/>
    <p:sldId id="469" r:id="rId46"/>
    <p:sldId id="541" r:id="rId47"/>
    <p:sldId id="556" r:id="rId48"/>
    <p:sldId id="557" r:id="rId49"/>
    <p:sldId id="550" r:id="rId50"/>
    <p:sldId id="558" r:id="rId51"/>
    <p:sldId id="520" r:id="rId52"/>
  </p:sldIdLst>
  <p:sldSz cx="9144000" cy="6858000" type="screen4x3"/>
  <p:notesSz cx="7315200" cy="9601200"/>
  <p:defaultTex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86" autoAdjust="0"/>
    <p:restoredTop sz="83276" autoAdjust="0"/>
  </p:normalViewPr>
  <p:slideViewPr>
    <p:cSldViewPr snapToGrid="0">
      <p:cViewPr varScale="1">
        <p:scale>
          <a:sx n="170" d="100"/>
          <a:sy n="170" d="100"/>
        </p:scale>
        <p:origin x="2000" y="184"/>
      </p:cViewPr>
      <p:guideLst>
        <p:guide orient="horz" pos="2160"/>
        <p:guide pos="2880"/>
      </p:guideLst>
    </p:cSldViewPr>
  </p:slideViewPr>
  <p:notesTextViewPr>
    <p:cViewPr>
      <p:scale>
        <a:sx n="3" d="2"/>
        <a:sy n="3" d="2"/>
      </p:scale>
      <p:origin x="0" y="0"/>
    </p:cViewPr>
  </p:notesTextViewPr>
  <p:sorterViewPr>
    <p:cViewPr>
      <p:scale>
        <a:sx n="150" d="100"/>
        <a:sy n="150" d="100"/>
      </p:scale>
      <p:origin x="0" y="-270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863722ED-D84F-6A42-BC94-9B90A4A7F771}"/>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eaLnBrk="1" hangingPunct="1">
              <a:spcBef>
                <a:spcPct val="0"/>
              </a:spcBef>
              <a:defRPr sz="1300">
                <a:latin typeface="Arial" charset="0"/>
                <a:ea typeface="+mn-ea"/>
                <a:cs typeface="+mn-cs"/>
              </a:defRPr>
            </a:lvl1pPr>
          </a:lstStyle>
          <a:p>
            <a:pPr>
              <a:defRPr/>
            </a:pPr>
            <a:endParaRPr lang="de-DE" altLang="zh-TW"/>
          </a:p>
        </p:txBody>
      </p:sp>
      <p:sp>
        <p:nvSpPr>
          <p:cNvPr id="32771" name="Rectangle 3">
            <a:extLst>
              <a:ext uri="{FF2B5EF4-FFF2-40B4-BE49-F238E27FC236}">
                <a16:creationId xmlns:a16="http://schemas.microsoft.com/office/drawing/2014/main" id="{7835209F-4F0F-A04D-9CEE-5C1F4B3D7B1E}"/>
              </a:ext>
            </a:extLst>
          </p:cNvPr>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1" hangingPunct="1">
              <a:spcBef>
                <a:spcPct val="0"/>
              </a:spcBef>
              <a:defRPr sz="1300">
                <a:latin typeface="Arial" charset="0"/>
                <a:ea typeface="+mn-ea"/>
                <a:cs typeface="+mn-cs"/>
              </a:defRPr>
            </a:lvl1pPr>
          </a:lstStyle>
          <a:p>
            <a:pPr>
              <a:defRPr/>
            </a:pPr>
            <a:endParaRPr lang="de-DE" altLang="zh-TW"/>
          </a:p>
        </p:txBody>
      </p:sp>
      <p:sp>
        <p:nvSpPr>
          <p:cNvPr id="32772" name="Rectangle 4">
            <a:extLst>
              <a:ext uri="{FF2B5EF4-FFF2-40B4-BE49-F238E27FC236}">
                <a16:creationId xmlns:a16="http://schemas.microsoft.com/office/drawing/2014/main" id="{8822ED3C-E072-3F49-A0A5-5CBDF21AADC4}"/>
              </a:ext>
            </a:extLst>
          </p:cNvPr>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eaLnBrk="1" hangingPunct="1">
              <a:spcBef>
                <a:spcPct val="0"/>
              </a:spcBef>
              <a:defRPr sz="1300">
                <a:latin typeface="Arial" charset="0"/>
                <a:ea typeface="+mn-ea"/>
                <a:cs typeface="+mn-cs"/>
              </a:defRPr>
            </a:lvl1pPr>
          </a:lstStyle>
          <a:p>
            <a:pPr>
              <a:defRPr/>
            </a:pPr>
            <a:endParaRPr lang="de-DE" altLang="zh-TW"/>
          </a:p>
        </p:txBody>
      </p:sp>
      <p:sp>
        <p:nvSpPr>
          <p:cNvPr id="32773" name="Rectangle 5">
            <a:extLst>
              <a:ext uri="{FF2B5EF4-FFF2-40B4-BE49-F238E27FC236}">
                <a16:creationId xmlns:a16="http://schemas.microsoft.com/office/drawing/2014/main" id="{6F45362F-9864-4B47-BE24-317CEF033D12}"/>
              </a:ext>
            </a:extLst>
          </p:cNvPr>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1" hangingPunct="1">
              <a:defRPr sz="1300">
                <a:ea typeface="PMingLiU" panose="020B0604030504040204" pitchFamily="18" charset="-120"/>
              </a:defRPr>
            </a:lvl1pPr>
          </a:lstStyle>
          <a:p>
            <a:fld id="{FA4AE417-D3A8-45D6-96CC-5CBF17321D18}" type="slidenum">
              <a:rPr lang="de-DE" altLang="zh-TW"/>
              <a:pPr/>
              <a:t>‹#›</a:t>
            </a:fld>
            <a:endParaRPr lang="de-DE" altLang="zh-TW"/>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BC678DE2-7C2A-844E-B536-1F6AD1278C3A}"/>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eaLnBrk="1" hangingPunct="1">
              <a:spcBef>
                <a:spcPct val="0"/>
              </a:spcBef>
              <a:defRPr sz="1300">
                <a:latin typeface="Arial" charset="0"/>
                <a:ea typeface="+mn-ea"/>
                <a:cs typeface="+mn-cs"/>
              </a:defRPr>
            </a:lvl1pPr>
          </a:lstStyle>
          <a:p>
            <a:pPr>
              <a:defRPr/>
            </a:pPr>
            <a:endParaRPr lang="de-DE" altLang="zh-TW"/>
          </a:p>
        </p:txBody>
      </p:sp>
      <p:sp>
        <p:nvSpPr>
          <p:cNvPr id="31747" name="Rectangle 3">
            <a:extLst>
              <a:ext uri="{FF2B5EF4-FFF2-40B4-BE49-F238E27FC236}">
                <a16:creationId xmlns:a16="http://schemas.microsoft.com/office/drawing/2014/main" id="{52BC9D7D-CAB9-D344-8DE4-933F540425A9}"/>
              </a:ext>
            </a:extLst>
          </p:cNvPr>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1" hangingPunct="1">
              <a:spcBef>
                <a:spcPct val="0"/>
              </a:spcBef>
              <a:defRPr sz="1300">
                <a:latin typeface="Arial" charset="0"/>
                <a:ea typeface="+mn-ea"/>
                <a:cs typeface="+mn-cs"/>
              </a:defRPr>
            </a:lvl1pPr>
          </a:lstStyle>
          <a:p>
            <a:pPr>
              <a:defRPr/>
            </a:pPr>
            <a:endParaRPr lang="de-DE" altLang="zh-TW"/>
          </a:p>
        </p:txBody>
      </p:sp>
      <p:sp>
        <p:nvSpPr>
          <p:cNvPr id="7172" name="Rectangle 4">
            <a:extLst>
              <a:ext uri="{FF2B5EF4-FFF2-40B4-BE49-F238E27FC236}">
                <a16:creationId xmlns:a16="http://schemas.microsoft.com/office/drawing/2014/main" id="{C1E7F808-C5E2-E509-580C-B5240B03A6A8}"/>
              </a:ext>
            </a:extLst>
          </p:cNvPr>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9" name="Rectangle 5">
            <a:extLst>
              <a:ext uri="{FF2B5EF4-FFF2-40B4-BE49-F238E27FC236}">
                <a16:creationId xmlns:a16="http://schemas.microsoft.com/office/drawing/2014/main" id="{FBBF2FBE-7436-6841-B1DF-6479D7A041D5}"/>
              </a:ext>
            </a:extLst>
          </p:cNvPr>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de-DE" altLang="zh-TW" noProof="0"/>
              <a:t>Textmasterformate durch Klicken bearbeiten</a:t>
            </a:r>
          </a:p>
          <a:p>
            <a:pPr lvl="1"/>
            <a:r>
              <a:rPr lang="de-DE" altLang="zh-TW" noProof="0"/>
              <a:t>Zweite Ebene</a:t>
            </a:r>
          </a:p>
          <a:p>
            <a:pPr lvl="2"/>
            <a:r>
              <a:rPr lang="de-DE" altLang="zh-TW" noProof="0"/>
              <a:t>Dritte Ebene</a:t>
            </a:r>
          </a:p>
          <a:p>
            <a:pPr lvl="3"/>
            <a:r>
              <a:rPr lang="de-DE" altLang="zh-TW" noProof="0"/>
              <a:t>Vierte Ebene</a:t>
            </a:r>
          </a:p>
          <a:p>
            <a:pPr lvl="4"/>
            <a:r>
              <a:rPr lang="de-DE" altLang="zh-TW" noProof="0"/>
              <a:t>Fünfte Ebene</a:t>
            </a:r>
          </a:p>
        </p:txBody>
      </p:sp>
      <p:sp>
        <p:nvSpPr>
          <p:cNvPr id="31750" name="Rectangle 6">
            <a:extLst>
              <a:ext uri="{FF2B5EF4-FFF2-40B4-BE49-F238E27FC236}">
                <a16:creationId xmlns:a16="http://schemas.microsoft.com/office/drawing/2014/main" id="{02183F22-EAF2-7F4F-A0B2-01BE36777415}"/>
              </a:ext>
            </a:extLst>
          </p:cNvPr>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eaLnBrk="1" hangingPunct="1">
              <a:spcBef>
                <a:spcPct val="0"/>
              </a:spcBef>
              <a:defRPr sz="1300">
                <a:latin typeface="Arial" charset="0"/>
                <a:ea typeface="+mn-ea"/>
                <a:cs typeface="+mn-cs"/>
              </a:defRPr>
            </a:lvl1pPr>
          </a:lstStyle>
          <a:p>
            <a:pPr>
              <a:defRPr/>
            </a:pPr>
            <a:endParaRPr lang="de-DE" altLang="zh-TW"/>
          </a:p>
        </p:txBody>
      </p:sp>
      <p:sp>
        <p:nvSpPr>
          <p:cNvPr id="31751" name="Rectangle 7">
            <a:extLst>
              <a:ext uri="{FF2B5EF4-FFF2-40B4-BE49-F238E27FC236}">
                <a16:creationId xmlns:a16="http://schemas.microsoft.com/office/drawing/2014/main" id="{65935F0D-FFDA-4848-A8F5-6F3AF0ECE9FE}"/>
              </a:ext>
            </a:extLst>
          </p:cNvPr>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1" hangingPunct="1">
              <a:defRPr sz="1300">
                <a:ea typeface="PMingLiU" panose="020B0604030504040204" pitchFamily="18" charset="-120"/>
              </a:defRPr>
            </a:lvl1pPr>
          </a:lstStyle>
          <a:p>
            <a:fld id="{F22F0C08-F2B4-4C50-A5C8-E85A2128D8BB}" type="slidenum">
              <a:rPr lang="de-DE" altLang="zh-TW"/>
              <a:pPr/>
              <a:t>‹#›</a:t>
            </a:fld>
            <a:endParaRPr lang="de-DE" altLang="zh-TW"/>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570F84-C1CB-C44C-890B-D75AFC1ED9DA}" type="slidenum">
              <a:rPr lang="en-US" smtClean="0"/>
              <a:t>1</a:t>
            </a:fld>
            <a:endParaRPr lang="en-US"/>
          </a:p>
        </p:txBody>
      </p:sp>
    </p:spTree>
    <p:extLst>
      <p:ext uri="{BB962C8B-B14F-4D97-AF65-F5344CB8AC3E}">
        <p14:creationId xmlns:p14="http://schemas.microsoft.com/office/powerpoint/2010/main" val="502656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DCF05ABB-8BE9-6FBE-CAFA-1AECCE61A1B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37931725" indent="-374745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32497C9B-E202-46EC-89A4-A64DFDB794BC}" type="slidenum">
              <a:rPr lang="en-GB" altLang="en-US">
                <a:latin typeface="Calibri" panose="020F0502020204030204" pitchFamily="34" charset="0"/>
              </a:rPr>
              <a:pPr>
                <a:spcBef>
                  <a:spcPct val="0"/>
                </a:spcBef>
              </a:pPr>
              <a:t>31</a:t>
            </a:fld>
            <a:endParaRPr lang="en-GB" altLang="en-US">
              <a:latin typeface="Calibri" panose="020F0502020204030204" pitchFamily="34" charset="0"/>
            </a:endParaRPr>
          </a:p>
        </p:txBody>
      </p:sp>
      <p:sp>
        <p:nvSpPr>
          <p:cNvPr id="49155" name="Text Box 1">
            <a:extLst>
              <a:ext uri="{FF2B5EF4-FFF2-40B4-BE49-F238E27FC236}">
                <a16:creationId xmlns:a16="http://schemas.microsoft.com/office/drawing/2014/main" id="{3D8CE373-DCBF-96C0-472E-73E0A3058620}"/>
              </a:ext>
            </a:extLst>
          </p:cNvPr>
          <p:cNvSpPr>
            <a:spLocks noGrp="1" noRot="1" noChangeAspect="1" noChangeArrowheads="1" noTextEdit="1"/>
          </p:cNvSpPr>
          <p:nvPr>
            <p:ph type="sldImg"/>
          </p:nvPr>
        </p:nvSpPr>
        <p:spPr>
          <a:xfrm>
            <a:off x="1257300" y="719138"/>
            <a:ext cx="4800600" cy="3600450"/>
          </a:xfrm>
          <a:solidFill>
            <a:srgbClr val="FFFFFF"/>
          </a:solidFill>
          <a:ln/>
        </p:spPr>
      </p:sp>
      <p:sp>
        <p:nvSpPr>
          <p:cNvPr id="49156" name="Text Box 2">
            <a:extLst>
              <a:ext uri="{FF2B5EF4-FFF2-40B4-BE49-F238E27FC236}">
                <a16:creationId xmlns:a16="http://schemas.microsoft.com/office/drawing/2014/main" id="{13F6601D-6CA1-52BF-C11C-84D684C38566}"/>
              </a:ext>
            </a:extLst>
          </p:cNvPr>
          <p:cNvSpPr>
            <a:spLocks noGrp="1" noChangeArrowheads="1"/>
          </p:cNvSpPr>
          <p:nvPr>
            <p:ph type="body" idx="1"/>
          </p:nvPr>
        </p:nvSpPr>
        <p:spPr>
          <a:xfrm>
            <a:off x="974725" y="4560888"/>
            <a:ext cx="5365750"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50000"/>
              </a:spcBef>
            </a:pPr>
            <a:r>
              <a:rPr lang="en-US" altLang="en-US" sz="1200" b="1" dirty="0"/>
              <a:t>Data</a:t>
            </a:r>
          </a:p>
          <a:p>
            <a:pPr eaLnBrk="1" hangingPunct="1">
              <a:spcBef>
                <a:spcPct val="50000"/>
              </a:spcBef>
              <a:buFontTx/>
              <a:buChar char="•"/>
            </a:pPr>
            <a:r>
              <a:rPr lang="en-US" altLang="en-US" sz="1200" dirty="0"/>
              <a:t> 13 subjects performing a memory task</a:t>
            </a:r>
          </a:p>
          <a:p>
            <a:pPr eaLnBrk="1" hangingPunct="1">
              <a:spcBef>
                <a:spcPct val="50000"/>
              </a:spcBef>
              <a:buFontTx/>
              <a:buChar char="•"/>
            </a:pPr>
            <a:r>
              <a:rPr lang="en-US" altLang="en-US" sz="1200" dirty="0"/>
              <a:t> 71 electrodes including EOGs</a:t>
            </a:r>
          </a:p>
          <a:p>
            <a:pPr eaLnBrk="1" hangingPunct="1">
              <a:spcBef>
                <a:spcPct val="50000"/>
              </a:spcBef>
              <a:buFontTx/>
              <a:buChar char="•"/>
            </a:pPr>
            <a:r>
              <a:rPr lang="en-US" altLang="en-US" sz="1200" dirty="0"/>
              <a:t> more than 300,000 data points/subject</a:t>
            </a:r>
          </a:p>
          <a:p>
            <a:pPr eaLnBrk="1" hangingPunct="1">
              <a:spcBef>
                <a:spcPct val="50000"/>
              </a:spcBef>
            </a:pPr>
            <a:endParaRPr lang="en-US" altLang="en-US" sz="1200" dirty="0"/>
          </a:p>
          <a:p>
            <a:pPr eaLnBrk="1" hangingPunct="1">
              <a:spcBef>
                <a:spcPct val="50000"/>
              </a:spcBef>
            </a:pPr>
            <a:r>
              <a:rPr lang="en-US" altLang="en-US" sz="1200" b="1" dirty="0"/>
              <a:t>Decomposition</a:t>
            </a:r>
          </a:p>
          <a:p>
            <a:pPr eaLnBrk="1" hangingPunct="1">
              <a:spcBef>
                <a:spcPct val="50000"/>
              </a:spcBef>
              <a:buFontTx/>
              <a:buChar char="•"/>
            </a:pPr>
            <a:r>
              <a:rPr lang="en-US" altLang="en-US" sz="1200" dirty="0"/>
              <a:t> 23 ICA algorithms plus PCA and Promax</a:t>
            </a:r>
          </a:p>
          <a:p>
            <a:pPr eaLnBrk="1" hangingPunct="1">
              <a:spcBef>
                <a:spcPct val="50000"/>
              </a:spcBef>
              <a:buFontTx/>
              <a:buChar char="•"/>
            </a:pPr>
            <a:endParaRPr lang="en-US" altLang="en-US" sz="1200" dirty="0"/>
          </a:p>
          <a:p>
            <a:pPr eaLnBrk="1" hangingPunct="1">
              <a:spcBef>
                <a:spcPct val="50000"/>
              </a:spcBef>
            </a:pPr>
            <a:r>
              <a:rPr lang="en-US" altLang="en-US" sz="1200" b="1" dirty="0"/>
              <a:t>Analysis </a:t>
            </a:r>
          </a:p>
          <a:p>
            <a:pPr eaLnBrk="1" hangingPunct="1">
              <a:spcBef>
                <a:spcPct val="50000"/>
              </a:spcBef>
              <a:buFontTx/>
              <a:buChar char="•"/>
            </a:pPr>
            <a:r>
              <a:rPr lang="en-US" altLang="en-US" sz="1200" dirty="0"/>
              <a:t> Localization of all components with a single dipole </a:t>
            </a:r>
          </a:p>
          <a:p>
            <a:pPr eaLnBrk="1" hangingPunct="1">
              <a:spcBef>
                <a:spcPct val="50000"/>
              </a:spcBef>
            </a:pPr>
            <a:r>
              <a:rPr lang="en-US" altLang="en-US" sz="1200" dirty="0"/>
              <a:t>(4-shell spherical model)</a:t>
            </a:r>
          </a:p>
          <a:p>
            <a:pPr eaLnBrk="1" hangingPunct="1">
              <a:spcBef>
                <a:spcPct val="50000"/>
              </a:spcBef>
            </a:pPr>
            <a:endParaRPr lang="en-US" altLang="en-US" sz="1200" dirty="0"/>
          </a:p>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0C5BE618-4B5C-B1BC-2BF9-C35B683A63F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37931725" indent="-374745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D0F35730-74E1-4C58-A1EA-5313208A141B}" type="slidenum">
              <a:rPr lang="en-GB" altLang="en-US">
                <a:latin typeface="Calibri" panose="020F0502020204030204" pitchFamily="34" charset="0"/>
              </a:rPr>
              <a:pPr>
                <a:spcBef>
                  <a:spcPct val="0"/>
                </a:spcBef>
              </a:pPr>
              <a:t>33</a:t>
            </a:fld>
            <a:endParaRPr lang="en-GB" altLang="en-US">
              <a:latin typeface="Calibri" panose="020F0502020204030204" pitchFamily="34" charset="0"/>
            </a:endParaRPr>
          </a:p>
        </p:txBody>
      </p:sp>
      <p:sp>
        <p:nvSpPr>
          <p:cNvPr id="52227" name="Text Box 1">
            <a:extLst>
              <a:ext uri="{FF2B5EF4-FFF2-40B4-BE49-F238E27FC236}">
                <a16:creationId xmlns:a16="http://schemas.microsoft.com/office/drawing/2014/main" id="{B36B18B3-F532-2B5F-4292-55EA87C40D88}"/>
              </a:ext>
            </a:extLst>
          </p:cNvPr>
          <p:cNvSpPr>
            <a:spLocks noGrp="1" noRot="1" noChangeAspect="1" noChangeArrowheads="1" noTextEdit="1"/>
          </p:cNvSpPr>
          <p:nvPr>
            <p:ph type="sldImg"/>
          </p:nvPr>
        </p:nvSpPr>
        <p:spPr>
          <a:xfrm>
            <a:off x="1257300" y="719138"/>
            <a:ext cx="4800600" cy="3600450"/>
          </a:xfrm>
          <a:solidFill>
            <a:srgbClr val="FFFFFF"/>
          </a:solidFill>
          <a:ln/>
        </p:spPr>
      </p:sp>
      <p:sp>
        <p:nvSpPr>
          <p:cNvPr id="52228" name="Text Box 2">
            <a:extLst>
              <a:ext uri="{FF2B5EF4-FFF2-40B4-BE49-F238E27FC236}">
                <a16:creationId xmlns:a16="http://schemas.microsoft.com/office/drawing/2014/main" id="{FB2BA2CD-B578-053D-D643-FB118D647D46}"/>
              </a:ext>
            </a:extLst>
          </p:cNvPr>
          <p:cNvSpPr>
            <a:spLocks noGrp="1" noChangeArrowheads="1"/>
          </p:cNvSpPr>
          <p:nvPr>
            <p:ph type="body" idx="1"/>
          </p:nvPr>
        </p:nvSpPr>
        <p:spPr>
          <a:xfrm>
            <a:off x="974725" y="4560888"/>
            <a:ext cx="5365750"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C94729B3-20D2-3F8A-9B88-44F053BB747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37931725" indent="-3747452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8C194EA-FFCC-4363-99AA-FA93A8D0C8EA}" type="slidenum">
              <a:rPr lang="en-GB" altLang="en-US">
                <a:latin typeface="Calibri" panose="020F0502020204030204" pitchFamily="34" charset="0"/>
              </a:rPr>
              <a:pPr>
                <a:spcBef>
                  <a:spcPct val="0"/>
                </a:spcBef>
              </a:pPr>
              <a:t>34</a:t>
            </a:fld>
            <a:endParaRPr lang="en-GB" altLang="en-US">
              <a:latin typeface="Calibri" panose="020F0502020204030204" pitchFamily="34" charset="0"/>
            </a:endParaRPr>
          </a:p>
        </p:txBody>
      </p:sp>
      <p:sp>
        <p:nvSpPr>
          <p:cNvPr id="54275" name="Text Box 1">
            <a:extLst>
              <a:ext uri="{FF2B5EF4-FFF2-40B4-BE49-F238E27FC236}">
                <a16:creationId xmlns:a16="http://schemas.microsoft.com/office/drawing/2014/main" id="{768EFF4A-3E3C-40B7-03EE-BEA5F6D1B692}"/>
              </a:ext>
            </a:extLst>
          </p:cNvPr>
          <p:cNvSpPr>
            <a:spLocks noGrp="1" noRot="1" noChangeAspect="1" noChangeArrowheads="1" noTextEdit="1"/>
          </p:cNvSpPr>
          <p:nvPr>
            <p:ph type="sldImg"/>
          </p:nvPr>
        </p:nvSpPr>
        <p:spPr>
          <a:xfrm>
            <a:off x="1257300" y="719138"/>
            <a:ext cx="4800600" cy="3600450"/>
          </a:xfrm>
          <a:solidFill>
            <a:srgbClr val="FFFFFF"/>
          </a:solidFill>
          <a:ln/>
        </p:spPr>
      </p:sp>
      <p:sp>
        <p:nvSpPr>
          <p:cNvPr id="54276" name="Text Box 2">
            <a:extLst>
              <a:ext uri="{FF2B5EF4-FFF2-40B4-BE49-F238E27FC236}">
                <a16:creationId xmlns:a16="http://schemas.microsoft.com/office/drawing/2014/main" id="{17ABA903-2D3F-7742-E282-975680E0BC0E}"/>
              </a:ext>
            </a:extLst>
          </p:cNvPr>
          <p:cNvSpPr>
            <a:spLocks noGrp="1" noChangeArrowheads="1"/>
          </p:cNvSpPr>
          <p:nvPr>
            <p:ph type="body" idx="1"/>
          </p:nvPr>
        </p:nvSpPr>
        <p:spPr>
          <a:xfrm>
            <a:off x="974725" y="4560888"/>
            <a:ext cx="5365750"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8 consonant letters (spanning approximately 2- of visual angle) were presented in succession at fixation. Of these, 3, 5 or 7 (colored black) were to be memorized, while the remaining 5, 3 or 1, respectively (colored green) were to be ignored. Letter stimulus duration was 1.2 s, with stimulus onset asynchrony (SOA) fixed at 1.4 s. (In a separate short-stimulus control condition, letter duration was 0.15 s.) In place of a ninth letter, a dash appeared on the screen to signal the beginning of a variable 2 – 4 s memory Maintenance period during which subjects silently rehearsed the identities of the memorized letters. A probe letter (colored red) then appeared, prompting the subject to respond by pressing one of two buttons (with the thumb or index finger of their dominant hand) to indicate whether or not the probe letter had been in the Memorize-letter set in that trial. An auditory feedback signal (a confirmatory beep or cautionary buzz), presented 400 </a:t>
            </a:r>
            <a:r>
              <a:rPr lang="en-US" dirty="0" err="1"/>
              <a:t>ms</a:t>
            </a:r>
            <a:r>
              <a:rPr lang="en-US" dirty="0"/>
              <a:t> after the button press, informed the subject whether his/her answer was correct or incorrect. After a self-selected, variable delay, the subject initiated the next trial by pressing either response button, triggering the reappearance of the fixation cross</a:t>
            </a:r>
          </a:p>
          <a:p>
            <a:endParaRPr lang="en-US" dirty="0"/>
          </a:p>
          <a:p>
            <a:r>
              <a:rPr lang="en-US" dirty="0"/>
              <a:t>(https://www.creact.co.jp/wp-content/uploads/2020/03/Frontal-midline-EEG-dynamics-during-working-memory.pdf#page=16&amp;zoom=100,0,0)</a:t>
            </a:r>
            <a:endParaRPr lang="en-DE" dirty="0"/>
          </a:p>
        </p:txBody>
      </p:sp>
      <p:sp>
        <p:nvSpPr>
          <p:cNvPr id="4" name="Slide Number Placeholder 3"/>
          <p:cNvSpPr>
            <a:spLocks noGrp="1"/>
          </p:cNvSpPr>
          <p:nvPr>
            <p:ph type="sldNum" sz="quarter" idx="5"/>
          </p:nvPr>
        </p:nvSpPr>
        <p:spPr/>
        <p:txBody>
          <a:bodyPr/>
          <a:lstStyle/>
          <a:p>
            <a:fld id="{F22F0C08-F2B4-4C50-A5C8-E85A2128D8BB}" type="slidenum">
              <a:rPr lang="de-DE" altLang="zh-TW" smtClean="0"/>
              <a:pPr/>
              <a:t>6</a:t>
            </a:fld>
            <a:endParaRPr lang="de-DE" altLang="zh-TW"/>
          </a:p>
        </p:txBody>
      </p:sp>
    </p:spTree>
    <p:extLst>
      <p:ext uri="{BB962C8B-B14F-4D97-AF65-F5344CB8AC3E}">
        <p14:creationId xmlns:p14="http://schemas.microsoft.com/office/powerpoint/2010/main" val="4203000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800" b="0" i="0" u="none" strike="noStrike" baseline="0" dirty="0">
                <a:solidFill>
                  <a:srgbClr val="000000"/>
                </a:solidFill>
                <a:latin typeface="Times New Roman" panose="02020603050405020304" pitchFamily="18" charset="0"/>
              </a:rPr>
              <a:t>RELICA first computes IC “</a:t>
            </a:r>
            <a:r>
              <a:rPr lang="en-US" sz="1800" b="0" i="0" u="none" strike="noStrike" baseline="0" dirty="0" err="1">
                <a:solidFill>
                  <a:srgbClr val="000000"/>
                </a:solidFill>
                <a:latin typeface="Times New Roman" panose="02020603050405020304" pitchFamily="18" charset="0"/>
              </a:rPr>
              <a:t>dipolarity</a:t>
            </a:r>
            <a:r>
              <a:rPr lang="en-US" sz="1800" b="0" i="0" u="none" strike="noStrike" baseline="0" dirty="0">
                <a:solidFill>
                  <a:srgbClr val="000000"/>
                </a:solidFill>
                <a:latin typeface="Times New Roman" panose="02020603050405020304" pitchFamily="18" charset="0"/>
              </a:rPr>
              <a:t>” a measure of physiological plausibility, plus a measure of IC consistency across multiple decompositions of bootstrap versions of the input data. RELICA then uses these two measures to visualize and cluster the separated ICs, providing a within-subject measure of IC reliability that does not involve checking for its occurrence across subjects.</a:t>
            </a:r>
          </a:p>
          <a:p>
            <a:r>
              <a:rPr lang="en-US" dirty="0"/>
              <a:t>Authors demonstrated the use of RELICA on EEG data recorded from 14 subjects performing a working memory experiment and show that many brain and ocular artifact ICs are correctly classified as “stable” (highly repeatable across decompositions of bootstrapped versions of the input data). Many stable ICs appear to originate in the brain, while other stable ICs account for identifiable non-brain processes such as line noise. RELICA might be used with any linear blind source separation algorithm to reduce the risk of basing conclusions on unstable or physiologically uninterpretable component processes.</a:t>
            </a:r>
            <a:endParaRPr lang="fr-FR" dirty="0"/>
          </a:p>
        </p:txBody>
      </p:sp>
      <p:sp>
        <p:nvSpPr>
          <p:cNvPr id="4" name="Espace réservé du numéro de diapositive 3"/>
          <p:cNvSpPr>
            <a:spLocks noGrp="1"/>
          </p:cNvSpPr>
          <p:nvPr>
            <p:ph type="sldNum" sz="quarter" idx="5"/>
          </p:nvPr>
        </p:nvSpPr>
        <p:spPr/>
        <p:txBody>
          <a:bodyPr/>
          <a:lstStyle/>
          <a:p>
            <a:fld id="{F22F0C08-F2B4-4C50-A5C8-E85A2128D8BB}" type="slidenum">
              <a:rPr lang="de-DE" altLang="zh-TW" smtClean="0"/>
              <a:pPr/>
              <a:t>8</a:t>
            </a:fld>
            <a:endParaRPr lang="de-DE" altLang="zh-TW"/>
          </a:p>
        </p:txBody>
      </p:sp>
    </p:spTree>
    <p:extLst>
      <p:ext uri="{BB962C8B-B14F-4D97-AF65-F5344CB8AC3E}">
        <p14:creationId xmlns:p14="http://schemas.microsoft.com/office/powerpoint/2010/main" val="3683582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F22F0C08-F2B4-4C50-A5C8-E85A2128D8BB}" type="slidenum">
              <a:rPr lang="de-DE" altLang="zh-TW" smtClean="0"/>
              <a:pPr/>
              <a:t>11</a:t>
            </a:fld>
            <a:endParaRPr lang="de-DE" altLang="zh-TW"/>
          </a:p>
        </p:txBody>
      </p:sp>
    </p:spTree>
    <p:extLst>
      <p:ext uri="{BB962C8B-B14F-4D97-AF65-F5344CB8AC3E}">
        <p14:creationId xmlns:p14="http://schemas.microsoft.com/office/powerpoint/2010/main" val="2470608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a:extLst>
              <a:ext uri="{FF2B5EF4-FFF2-40B4-BE49-F238E27FC236}">
                <a16:creationId xmlns:a16="http://schemas.microsoft.com/office/drawing/2014/main" id="{032A6132-C0A9-0C87-1BC1-F6CE1EC3263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A75B9FB-20D6-4317-B919-2FDEBE19A570}" type="slidenum">
              <a:rPr lang="en-US" altLang="en-US" sz="1300"/>
              <a:pPr>
                <a:spcBef>
                  <a:spcPct val="0"/>
                </a:spcBef>
              </a:pPr>
              <a:t>25</a:t>
            </a:fld>
            <a:endParaRPr lang="en-US" altLang="en-US" sz="1300"/>
          </a:p>
        </p:txBody>
      </p:sp>
      <p:sp>
        <p:nvSpPr>
          <p:cNvPr id="34819" name="Text Box 1">
            <a:extLst>
              <a:ext uri="{FF2B5EF4-FFF2-40B4-BE49-F238E27FC236}">
                <a16:creationId xmlns:a16="http://schemas.microsoft.com/office/drawing/2014/main" id="{FD7C33C2-0026-1415-00E8-4E3878E9197F}"/>
              </a:ext>
            </a:extLst>
          </p:cNvPr>
          <p:cNvSpPr>
            <a:spLocks noGrp="1" noRot="1" noChangeAspect="1" noChangeArrowheads="1" noTextEdit="1"/>
          </p:cNvSpPr>
          <p:nvPr>
            <p:ph type="sldImg"/>
          </p:nvPr>
        </p:nvSpPr>
        <p:spPr>
          <a:xfrm>
            <a:off x="1257300" y="730250"/>
            <a:ext cx="4799013" cy="3598863"/>
          </a:xfrm>
          <a:solidFill>
            <a:srgbClr val="FFFFFF"/>
          </a:solidFill>
          <a:ln/>
        </p:spPr>
      </p:sp>
      <p:sp>
        <p:nvSpPr>
          <p:cNvPr id="34820" name="Text Box 2">
            <a:extLst>
              <a:ext uri="{FF2B5EF4-FFF2-40B4-BE49-F238E27FC236}">
                <a16:creationId xmlns:a16="http://schemas.microsoft.com/office/drawing/2014/main" id="{344CD7CD-74C4-2F63-50BD-B614FDDB4D39}"/>
              </a:ext>
            </a:extLst>
          </p:cNvPr>
          <p:cNvSpPr>
            <a:spLocks noGrp="1" noChangeArrowheads="1"/>
          </p:cNvSpPr>
          <p:nvPr>
            <p:ph type="body" idx="1"/>
          </p:nvPr>
        </p:nvSpPr>
        <p:spPr>
          <a:xfrm>
            <a:off x="731838" y="4560888"/>
            <a:ext cx="5851525" cy="4238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a:extLst>
              <a:ext uri="{FF2B5EF4-FFF2-40B4-BE49-F238E27FC236}">
                <a16:creationId xmlns:a16="http://schemas.microsoft.com/office/drawing/2014/main" id="{107F8637-1261-8669-2372-3B55406CCC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D4C9C39A-5277-4DAF-B112-B0BACD8C28DB}" type="slidenum">
              <a:rPr lang="en-US" altLang="en-US" sz="1300"/>
              <a:pPr>
                <a:spcBef>
                  <a:spcPct val="0"/>
                </a:spcBef>
              </a:pPr>
              <a:t>26</a:t>
            </a:fld>
            <a:endParaRPr lang="en-US" altLang="en-US" sz="1300"/>
          </a:p>
        </p:txBody>
      </p:sp>
      <p:sp>
        <p:nvSpPr>
          <p:cNvPr id="36867" name="Text Box 1">
            <a:extLst>
              <a:ext uri="{FF2B5EF4-FFF2-40B4-BE49-F238E27FC236}">
                <a16:creationId xmlns:a16="http://schemas.microsoft.com/office/drawing/2014/main" id="{BDFA0C60-4170-3FF1-EA88-C96B90D48566}"/>
              </a:ext>
            </a:extLst>
          </p:cNvPr>
          <p:cNvSpPr>
            <a:spLocks noGrp="1" noRot="1" noChangeAspect="1" noChangeArrowheads="1" noTextEdit="1"/>
          </p:cNvSpPr>
          <p:nvPr>
            <p:ph type="sldImg"/>
          </p:nvPr>
        </p:nvSpPr>
        <p:spPr>
          <a:xfrm>
            <a:off x="1257300" y="730250"/>
            <a:ext cx="4799013" cy="3598863"/>
          </a:xfrm>
          <a:solidFill>
            <a:srgbClr val="FFFFFF"/>
          </a:solidFill>
          <a:ln/>
        </p:spPr>
      </p:sp>
      <p:sp>
        <p:nvSpPr>
          <p:cNvPr id="36868" name="Text Box 2">
            <a:extLst>
              <a:ext uri="{FF2B5EF4-FFF2-40B4-BE49-F238E27FC236}">
                <a16:creationId xmlns:a16="http://schemas.microsoft.com/office/drawing/2014/main" id="{0E586424-9D80-EBB1-E384-6D2270AC9B8E}"/>
              </a:ext>
            </a:extLst>
          </p:cNvPr>
          <p:cNvSpPr>
            <a:spLocks noGrp="1" noChangeArrowheads="1"/>
          </p:cNvSpPr>
          <p:nvPr>
            <p:ph type="body" idx="1"/>
          </p:nvPr>
        </p:nvSpPr>
        <p:spPr>
          <a:xfrm>
            <a:off x="731838" y="4560888"/>
            <a:ext cx="5851525" cy="4238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a:extLst>
              <a:ext uri="{FF2B5EF4-FFF2-40B4-BE49-F238E27FC236}">
                <a16:creationId xmlns:a16="http://schemas.microsoft.com/office/drawing/2014/main" id="{5D975354-96CA-C601-60D9-E436FDB1F9C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8F7735E-682F-40C3-BAB2-7DA19E9BCFC5}" type="slidenum">
              <a:rPr lang="en-US" altLang="en-US" sz="1300"/>
              <a:pPr>
                <a:spcBef>
                  <a:spcPct val="0"/>
                </a:spcBef>
              </a:pPr>
              <a:t>27</a:t>
            </a:fld>
            <a:endParaRPr lang="en-US" altLang="en-US" sz="1300"/>
          </a:p>
        </p:txBody>
      </p:sp>
      <p:sp>
        <p:nvSpPr>
          <p:cNvPr id="38915" name="Text Box 1">
            <a:extLst>
              <a:ext uri="{FF2B5EF4-FFF2-40B4-BE49-F238E27FC236}">
                <a16:creationId xmlns:a16="http://schemas.microsoft.com/office/drawing/2014/main" id="{8D4D224E-38A1-EE66-2A27-4E24F27426D8}"/>
              </a:ext>
            </a:extLst>
          </p:cNvPr>
          <p:cNvSpPr>
            <a:spLocks noGrp="1" noRot="1" noChangeAspect="1" noChangeArrowheads="1" noTextEdit="1"/>
          </p:cNvSpPr>
          <p:nvPr>
            <p:ph type="sldImg"/>
          </p:nvPr>
        </p:nvSpPr>
        <p:spPr>
          <a:xfrm>
            <a:off x="1257300" y="730250"/>
            <a:ext cx="4799013" cy="3598863"/>
          </a:xfrm>
          <a:solidFill>
            <a:srgbClr val="FFFFFF"/>
          </a:solidFill>
          <a:ln/>
        </p:spPr>
      </p:sp>
      <p:sp>
        <p:nvSpPr>
          <p:cNvPr id="38916" name="Text Box 2">
            <a:extLst>
              <a:ext uri="{FF2B5EF4-FFF2-40B4-BE49-F238E27FC236}">
                <a16:creationId xmlns:a16="http://schemas.microsoft.com/office/drawing/2014/main" id="{2032250A-1D63-D5F4-2B8C-907963804E2E}"/>
              </a:ext>
            </a:extLst>
          </p:cNvPr>
          <p:cNvSpPr>
            <a:spLocks noGrp="1" noChangeArrowheads="1"/>
          </p:cNvSpPr>
          <p:nvPr>
            <p:ph type="body" idx="1"/>
          </p:nvPr>
        </p:nvSpPr>
        <p:spPr>
          <a:xfrm>
            <a:off x="731838" y="4560888"/>
            <a:ext cx="5851525" cy="4238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a:extLst>
              <a:ext uri="{FF2B5EF4-FFF2-40B4-BE49-F238E27FC236}">
                <a16:creationId xmlns:a16="http://schemas.microsoft.com/office/drawing/2014/main" id="{719FD70D-A2F4-DB69-3C9C-22479DF26C6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1E459DA0-76AA-492E-9CA9-67CF1AE51ADA}" type="slidenum">
              <a:rPr lang="en-US" altLang="en-US" sz="1300"/>
              <a:pPr>
                <a:spcBef>
                  <a:spcPct val="0"/>
                </a:spcBef>
              </a:pPr>
              <a:t>28</a:t>
            </a:fld>
            <a:endParaRPr lang="en-US" altLang="en-US" sz="1300"/>
          </a:p>
        </p:txBody>
      </p:sp>
      <p:sp>
        <p:nvSpPr>
          <p:cNvPr id="40963" name="Text Box 1">
            <a:extLst>
              <a:ext uri="{FF2B5EF4-FFF2-40B4-BE49-F238E27FC236}">
                <a16:creationId xmlns:a16="http://schemas.microsoft.com/office/drawing/2014/main" id="{31ECD868-A576-293B-E83D-3C876A7B59E6}"/>
              </a:ext>
            </a:extLst>
          </p:cNvPr>
          <p:cNvSpPr>
            <a:spLocks noGrp="1" noRot="1" noChangeAspect="1" noChangeArrowheads="1" noTextEdit="1"/>
          </p:cNvSpPr>
          <p:nvPr>
            <p:ph type="sldImg"/>
          </p:nvPr>
        </p:nvSpPr>
        <p:spPr>
          <a:xfrm>
            <a:off x="1257300" y="730250"/>
            <a:ext cx="4799013" cy="3598863"/>
          </a:xfrm>
          <a:solidFill>
            <a:srgbClr val="FFFFFF"/>
          </a:solidFill>
          <a:ln/>
        </p:spPr>
      </p:sp>
      <p:sp>
        <p:nvSpPr>
          <p:cNvPr id="40964" name="Text Box 2">
            <a:extLst>
              <a:ext uri="{FF2B5EF4-FFF2-40B4-BE49-F238E27FC236}">
                <a16:creationId xmlns:a16="http://schemas.microsoft.com/office/drawing/2014/main" id="{F9B6DD21-8035-4662-CE94-66F2A4259182}"/>
              </a:ext>
            </a:extLst>
          </p:cNvPr>
          <p:cNvSpPr>
            <a:spLocks noGrp="1" noChangeArrowheads="1"/>
          </p:cNvSpPr>
          <p:nvPr>
            <p:ph type="body" idx="1"/>
          </p:nvPr>
        </p:nvSpPr>
        <p:spPr>
          <a:xfrm>
            <a:off x="731838" y="4560888"/>
            <a:ext cx="5851525" cy="4238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a:extLst>
              <a:ext uri="{FF2B5EF4-FFF2-40B4-BE49-F238E27FC236}">
                <a16:creationId xmlns:a16="http://schemas.microsoft.com/office/drawing/2014/main" id="{8AA4CFA5-9A8C-0883-B214-6DEEE588F0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BA37EEA-876F-487C-85DA-B3BC60437F17}" type="slidenum">
              <a:rPr lang="en-US" altLang="en-US" sz="1300"/>
              <a:pPr>
                <a:spcBef>
                  <a:spcPct val="0"/>
                </a:spcBef>
              </a:pPr>
              <a:t>29</a:t>
            </a:fld>
            <a:endParaRPr lang="en-US" altLang="en-US" sz="1300"/>
          </a:p>
        </p:txBody>
      </p:sp>
      <p:sp>
        <p:nvSpPr>
          <p:cNvPr id="43011" name="Text Box 1">
            <a:extLst>
              <a:ext uri="{FF2B5EF4-FFF2-40B4-BE49-F238E27FC236}">
                <a16:creationId xmlns:a16="http://schemas.microsoft.com/office/drawing/2014/main" id="{8EF41C77-7A76-30E6-6F47-59C0576AD6F2}"/>
              </a:ext>
            </a:extLst>
          </p:cNvPr>
          <p:cNvSpPr>
            <a:spLocks noGrp="1" noRot="1" noChangeAspect="1" noChangeArrowheads="1" noTextEdit="1"/>
          </p:cNvSpPr>
          <p:nvPr>
            <p:ph type="sldImg"/>
          </p:nvPr>
        </p:nvSpPr>
        <p:spPr>
          <a:xfrm>
            <a:off x="1257300" y="730250"/>
            <a:ext cx="4799013" cy="3598863"/>
          </a:xfrm>
          <a:solidFill>
            <a:srgbClr val="FFFFFF"/>
          </a:solidFill>
          <a:ln/>
        </p:spPr>
      </p:sp>
      <p:sp>
        <p:nvSpPr>
          <p:cNvPr id="43012" name="Text Box 2">
            <a:extLst>
              <a:ext uri="{FF2B5EF4-FFF2-40B4-BE49-F238E27FC236}">
                <a16:creationId xmlns:a16="http://schemas.microsoft.com/office/drawing/2014/main" id="{2B5DEA57-5E95-E852-1A78-A678CA6BABA8}"/>
              </a:ext>
            </a:extLst>
          </p:cNvPr>
          <p:cNvSpPr>
            <a:spLocks noGrp="1" noChangeArrowheads="1"/>
          </p:cNvSpPr>
          <p:nvPr>
            <p:ph type="body" idx="1"/>
          </p:nvPr>
        </p:nvSpPr>
        <p:spPr>
          <a:xfrm>
            <a:off x="731838" y="4560888"/>
            <a:ext cx="5851525" cy="4238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8" descr="wav">
            <a:extLst>
              <a:ext uri="{FF2B5EF4-FFF2-40B4-BE49-F238E27FC236}">
                <a16:creationId xmlns:a16="http://schemas.microsoft.com/office/drawing/2014/main" id="{D8286402-283E-849B-7100-DA357970A608}"/>
              </a:ext>
            </a:extLst>
          </p:cNvPr>
          <p:cNvPicPr>
            <a:picLocks noChangeAspect="1" noChangeArrowheads="1"/>
          </p:cNvPicPr>
          <p:nvPr userDrawn="1"/>
        </p:nvPicPr>
        <p:blipFill>
          <a:blip r:embed="rId2">
            <a:lum bright="90000" contrast="-90000"/>
            <a:extLst>
              <a:ext uri="{28A0092B-C50C-407E-A947-70E740481C1C}">
                <a14:useLocalDpi xmlns:a14="http://schemas.microsoft.com/office/drawing/2010/main" val="0"/>
              </a:ext>
            </a:extLst>
          </a:blip>
          <a:srcRect l="3575" t="35973" r="52872" b="48853"/>
          <a:stretch>
            <a:fillRect/>
          </a:stretch>
        </p:blipFill>
        <p:spPr bwMode="auto">
          <a:xfrm>
            <a:off x="228601" y="5791200"/>
            <a:ext cx="18542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9"/>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Footer Placeholder 3">
            <a:extLst>
              <a:ext uri="{FF2B5EF4-FFF2-40B4-BE49-F238E27FC236}">
                <a16:creationId xmlns:a16="http://schemas.microsoft.com/office/drawing/2014/main" id="{29B3DD48-CA48-104B-0920-A1E27EC4FC66}"/>
              </a:ext>
            </a:extLst>
          </p:cNvPr>
          <p:cNvSpPr>
            <a:spLocks noGrp="1"/>
          </p:cNvSpPr>
          <p:nvPr>
            <p:ph type="ftr" sz="quarter" idx="10"/>
          </p:nvPr>
        </p:nvSpPr>
        <p:spPr>
          <a:xfrm>
            <a:off x="482600" y="6607179"/>
            <a:ext cx="8153400" cy="320675"/>
          </a:xfrm>
        </p:spPr>
        <p:txBody>
          <a:bodyPr/>
          <a:lstStyle>
            <a:lvl1pPr>
              <a:defRPr sz="1400">
                <a:ea typeface="新細明體" charset="0"/>
                <a:cs typeface="新細明體" charset="0"/>
              </a:defRPr>
            </a:lvl1pPr>
          </a:lstStyle>
          <a:p>
            <a:pPr>
              <a:defRPr/>
            </a:pPr>
            <a:endParaRPr lang="en-US" altLang="zh-TW"/>
          </a:p>
        </p:txBody>
      </p:sp>
    </p:spTree>
    <p:extLst>
      <p:ext uri="{BB962C8B-B14F-4D97-AF65-F5344CB8AC3E}">
        <p14:creationId xmlns:p14="http://schemas.microsoft.com/office/powerpoint/2010/main" val="860100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18" descr="wav">
            <a:extLst>
              <a:ext uri="{FF2B5EF4-FFF2-40B4-BE49-F238E27FC236}">
                <a16:creationId xmlns:a16="http://schemas.microsoft.com/office/drawing/2014/main" id="{AA0480B9-F918-C08D-AC85-148B2ABA0679}"/>
              </a:ext>
            </a:extLst>
          </p:cNvPr>
          <p:cNvPicPr>
            <a:picLocks noChangeAspect="1" noChangeArrowheads="1"/>
          </p:cNvPicPr>
          <p:nvPr userDrawn="1"/>
        </p:nvPicPr>
        <p:blipFill>
          <a:blip r:embed="rId2">
            <a:lum bright="90000" contrast="-90000"/>
            <a:extLst>
              <a:ext uri="{28A0092B-C50C-407E-A947-70E740481C1C}">
                <a14:useLocalDpi xmlns:a14="http://schemas.microsoft.com/office/drawing/2010/main" val="0"/>
              </a:ext>
            </a:extLst>
          </a:blip>
          <a:srcRect l="3575" t="35973" r="52872" b="48853"/>
          <a:stretch>
            <a:fillRect/>
          </a:stretch>
        </p:blipFill>
        <p:spPr bwMode="auto">
          <a:xfrm>
            <a:off x="228601" y="5791200"/>
            <a:ext cx="18542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8600" y="0"/>
            <a:ext cx="8686800" cy="6858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4"/>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10">
            <a:extLst>
              <a:ext uri="{FF2B5EF4-FFF2-40B4-BE49-F238E27FC236}">
                <a16:creationId xmlns:a16="http://schemas.microsoft.com/office/drawing/2014/main" id="{6C871C18-089F-1496-C84D-D6FA2569F2EC}"/>
              </a:ext>
            </a:extLst>
          </p:cNvPr>
          <p:cNvSpPr>
            <a:spLocks noGrp="1"/>
          </p:cNvSpPr>
          <p:nvPr>
            <p:ph type="ftr" sz="quarter" idx="10"/>
          </p:nvPr>
        </p:nvSpPr>
        <p:spPr>
          <a:xfrm>
            <a:off x="482600" y="6607179"/>
            <a:ext cx="8153400" cy="320675"/>
          </a:xfrm>
        </p:spPr>
        <p:txBody>
          <a:bodyPr/>
          <a:lstStyle>
            <a:lvl1pPr>
              <a:defRPr/>
            </a:lvl1pPr>
          </a:lstStyle>
          <a:p>
            <a:pPr>
              <a:defRPr/>
            </a:pPr>
            <a:endParaRPr lang="en-US" altLang="zh-TW"/>
          </a:p>
        </p:txBody>
      </p:sp>
    </p:spTree>
    <p:extLst>
      <p:ext uri="{BB962C8B-B14F-4D97-AF65-F5344CB8AC3E}">
        <p14:creationId xmlns:p14="http://schemas.microsoft.com/office/powerpoint/2010/main" val="2969710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pic>
        <p:nvPicPr>
          <p:cNvPr id="3" name="Picture 18" descr="wav">
            <a:extLst>
              <a:ext uri="{FF2B5EF4-FFF2-40B4-BE49-F238E27FC236}">
                <a16:creationId xmlns:a16="http://schemas.microsoft.com/office/drawing/2014/main" id="{9A5A3718-DF2A-8BE2-3B55-469ED752F589}"/>
              </a:ext>
            </a:extLst>
          </p:cNvPr>
          <p:cNvPicPr>
            <a:picLocks noChangeAspect="1" noChangeArrowheads="1"/>
          </p:cNvPicPr>
          <p:nvPr userDrawn="1"/>
        </p:nvPicPr>
        <p:blipFill>
          <a:blip r:embed="rId2">
            <a:lum bright="90000" contrast="-90000"/>
            <a:extLst>
              <a:ext uri="{28A0092B-C50C-407E-A947-70E740481C1C}">
                <a14:useLocalDpi xmlns:a14="http://schemas.microsoft.com/office/drawing/2010/main" val="0"/>
              </a:ext>
            </a:extLst>
          </a:blip>
          <a:srcRect l="3575" t="35973" r="52872" b="48853"/>
          <a:stretch>
            <a:fillRect/>
          </a:stretch>
        </p:blipFill>
        <p:spPr bwMode="auto">
          <a:xfrm>
            <a:off x="228601" y="5791200"/>
            <a:ext cx="18542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228600" y="0"/>
            <a:ext cx="8686800" cy="685800"/>
          </a:xfrm>
          <a:prstGeom prst="rect">
            <a:avLst/>
          </a:prstGeom>
        </p:spPr>
        <p:txBody>
          <a:bodyPr/>
          <a:lstStyle/>
          <a:p>
            <a:r>
              <a:rPr lang="en-US"/>
              <a:t>Click to edit Master title style</a:t>
            </a:r>
          </a:p>
        </p:txBody>
      </p:sp>
      <p:sp>
        <p:nvSpPr>
          <p:cNvPr id="4" name="Footer Placeholder 2">
            <a:extLst>
              <a:ext uri="{FF2B5EF4-FFF2-40B4-BE49-F238E27FC236}">
                <a16:creationId xmlns:a16="http://schemas.microsoft.com/office/drawing/2014/main" id="{7183F027-D454-5CAF-3199-FDC1FF52E9FD}"/>
              </a:ext>
            </a:extLst>
          </p:cNvPr>
          <p:cNvSpPr>
            <a:spLocks noGrp="1"/>
          </p:cNvSpPr>
          <p:nvPr>
            <p:ph type="ftr" sz="quarter" idx="10"/>
          </p:nvPr>
        </p:nvSpPr>
        <p:spPr>
          <a:xfrm>
            <a:off x="495300" y="6607179"/>
            <a:ext cx="8153400" cy="320675"/>
          </a:xfrm>
        </p:spPr>
        <p:txBody>
          <a:bodyPr/>
          <a:lstStyle>
            <a:lvl1pPr>
              <a:defRPr sz="1400">
                <a:ea typeface="新細明體" charset="0"/>
                <a:cs typeface="新細明體" charset="0"/>
              </a:defRPr>
            </a:lvl1pPr>
          </a:lstStyle>
          <a:p>
            <a:pPr>
              <a:defRPr/>
            </a:pPr>
            <a:endParaRPr lang="en-US" altLang="zh-TW"/>
          </a:p>
        </p:txBody>
      </p:sp>
    </p:spTree>
    <p:extLst>
      <p:ext uri="{BB962C8B-B14F-4D97-AF65-F5344CB8AC3E}">
        <p14:creationId xmlns:p14="http://schemas.microsoft.com/office/powerpoint/2010/main" val="3144250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pic>
        <p:nvPicPr>
          <p:cNvPr id="3" name="Picture 18" descr="wav">
            <a:extLst>
              <a:ext uri="{FF2B5EF4-FFF2-40B4-BE49-F238E27FC236}">
                <a16:creationId xmlns:a16="http://schemas.microsoft.com/office/drawing/2014/main" id="{19FCA136-823C-CDDA-B327-3FC8C4A0E7C6}"/>
              </a:ext>
            </a:extLst>
          </p:cNvPr>
          <p:cNvPicPr>
            <a:picLocks noChangeAspect="1" noChangeArrowheads="1"/>
          </p:cNvPicPr>
          <p:nvPr userDrawn="1"/>
        </p:nvPicPr>
        <p:blipFill>
          <a:blip r:embed="rId2">
            <a:lum bright="90000" contrast="-90000"/>
            <a:extLst>
              <a:ext uri="{28A0092B-C50C-407E-A947-70E740481C1C}">
                <a14:useLocalDpi xmlns:a14="http://schemas.microsoft.com/office/drawing/2010/main" val="0"/>
              </a:ext>
            </a:extLst>
          </a:blip>
          <a:srcRect l="3575" t="35973" r="52872" b="48853"/>
          <a:stretch>
            <a:fillRect/>
          </a:stretch>
        </p:blipFill>
        <p:spPr bwMode="auto">
          <a:xfrm>
            <a:off x="228601" y="5791200"/>
            <a:ext cx="18542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228600" y="0"/>
            <a:ext cx="8686800" cy="685800"/>
          </a:xfrm>
          <a:prstGeom prst="rect">
            <a:avLst/>
          </a:prstGeom>
        </p:spPr>
        <p:txBody>
          <a:bodyPr/>
          <a:lstStyle/>
          <a:p>
            <a:r>
              <a:rPr lang="en-US"/>
              <a:t>Click to edit Master title style</a:t>
            </a:r>
          </a:p>
        </p:txBody>
      </p:sp>
      <p:sp>
        <p:nvSpPr>
          <p:cNvPr id="4" name="Date Placeholder 1">
            <a:extLst>
              <a:ext uri="{FF2B5EF4-FFF2-40B4-BE49-F238E27FC236}">
                <a16:creationId xmlns:a16="http://schemas.microsoft.com/office/drawing/2014/main" id="{A754E979-646A-D575-C4C8-8936A50D5B90}"/>
              </a:ext>
            </a:extLst>
          </p:cNvPr>
          <p:cNvSpPr>
            <a:spLocks noGrp="1"/>
          </p:cNvSpPr>
          <p:nvPr>
            <p:ph type="dt" sz="half" idx="10"/>
          </p:nvPr>
        </p:nvSpPr>
        <p:spPr>
          <a:xfrm>
            <a:off x="457200" y="6356354"/>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spcBef>
                <a:spcPct val="50000"/>
              </a:spcBef>
              <a:defRPr>
                <a:latin typeface="Arial" charset="0"/>
                <a:ea typeface="ＭＳ Ｐゴシック" charset="0"/>
                <a:cs typeface="ＭＳ Ｐゴシック" charset="0"/>
              </a:defRPr>
            </a:lvl1pPr>
          </a:lstStyle>
          <a:p>
            <a:pPr>
              <a:defRPr/>
            </a:pPr>
            <a:endParaRPr lang="en-US"/>
          </a:p>
        </p:txBody>
      </p:sp>
      <p:sp>
        <p:nvSpPr>
          <p:cNvPr id="5" name="Footer Placeholder 2">
            <a:extLst>
              <a:ext uri="{FF2B5EF4-FFF2-40B4-BE49-F238E27FC236}">
                <a16:creationId xmlns:a16="http://schemas.microsoft.com/office/drawing/2014/main" id="{E79D5284-6C0F-98B8-D9C6-D8E65BD1BCD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A343E81-4560-F1C0-7744-FDA6D2648BB0}"/>
              </a:ext>
            </a:extLst>
          </p:cNvPr>
          <p:cNvSpPr>
            <a:spLocks noGrp="1"/>
          </p:cNvSpPr>
          <p:nvPr>
            <p:ph type="sldNum" sz="quarter" idx="12"/>
          </p:nvPr>
        </p:nvSpPr>
        <p:spPr>
          <a:xfrm>
            <a:off x="6553200" y="6356354"/>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spcBef>
                <a:spcPct val="50000"/>
              </a:spcBef>
              <a:defRPr/>
            </a:lvl1pPr>
          </a:lstStyle>
          <a:p>
            <a:fld id="{802B13C8-2BE6-4E04-8119-2D717386DED9}" type="slidenum">
              <a:rPr lang="en-US" altLang="en-US"/>
              <a:pPr/>
              <a:t>‹#›</a:t>
            </a:fld>
            <a:endParaRPr lang="en-US" altLang="en-US"/>
          </a:p>
        </p:txBody>
      </p:sp>
    </p:spTree>
    <p:extLst>
      <p:ext uri="{BB962C8B-B14F-4D97-AF65-F5344CB8AC3E}">
        <p14:creationId xmlns:p14="http://schemas.microsoft.com/office/powerpoint/2010/main" val="1051350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2" y="274638"/>
            <a:ext cx="8228013" cy="1141412"/>
          </a:xfrm>
        </p:spPr>
        <p:txBody>
          <a:bodyPr/>
          <a:lstStyle/>
          <a:p>
            <a:r>
              <a:rPr lang="en-US"/>
              <a:t>Click to edit Master title style</a:t>
            </a:r>
          </a:p>
        </p:txBody>
      </p:sp>
      <p:sp>
        <p:nvSpPr>
          <p:cNvPr id="3" name="Date Placeholder 2">
            <a:extLst>
              <a:ext uri="{FF2B5EF4-FFF2-40B4-BE49-F238E27FC236}">
                <a16:creationId xmlns:a16="http://schemas.microsoft.com/office/drawing/2014/main" id="{75E40421-2F27-B6D5-5BA3-94AB8B64141A}"/>
              </a:ext>
            </a:extLst>
          </p:cNvPr>
          <p:cNvSpPr>
            <a:spLocks noGrp="1"/>
          </p:cNvSpPr>
          <p:nvPr>
            <p:ph type="dt" idx="10"/>
          </p:nvPr>
        </p:nvSpPr>
        <p:spPr>
          <a:xfrm>
            <a:off x="457202" y="6245229"/>
            <a:ext cx="2132013" cy="474663"/>
          </a:xfrm>
        </p:spPr>
        <p:txBody>
          <a:bodyPr/>
          <a:lstStyle>
            <a:lvl1pPr eaLnBrk="1" hangingPunct="1">
              <a:spcBef>
                <a:spcPct val="50000"/>
              </a:spcBef>
              <a:defRPr>
                <a:latin typeface="Calibri" charset="0"/>
                <a:ea typeface="ＭＳ Ｐゴシック" charset="-128"/>
                <a:cs typeface="ＭＳ Ｐゴシック" charset="-128"/>
              </a:defRPr>
            </a:lvl1pPr>
          </a:lstStyle>
          <a:p>
            <a:pPr>
              <a:defRPr/>
            </a:pPr>
            <a:endParaRPr lang="en-GB"/>
          </a:p>
        </p:txBody>
      </p:sp>
      <p:sp>
        <p:nvSpPr>
          <p:cNvPr id="4" name="Footer Placeholder 3">
            <a:extLst>
              <a:ext uri="{FF2B5EF4-FFF2-40B4-BE49-F238E27FC236}">
                <a16:creationId xmlns:a16="http://schemas.microsoft.com/office/drawing/2014/main" id="{0776E4DC-3E95-56D6-3DB5-9E391D1FBB6C}"/>
              </a:ext>
            </a:extLst>
          </p:cNvPr>
          <p:cNvSpPr>
            <a:spLocks noGrp="1"/>
          </p:cNvSpPr>
          <p:nvPr>
            <p:ph type="ftr" idx="11"/>
          </p:nvPr>
        </p:nvSpPr>
        <p:spPr>
          <a:xfrm>
            <a:off x="3124202" y="6245229"/>
            <a:ext cx="2894013" cy="474663"/>
          </a:xfrm>
        </p:spPr>
        <p:txBody>
          <a:bodyPr/>
          <a:lstStyle>
            <a:lvl1pPr>
              <a:defRPr>
                <a:latin typeface="Calibri" charset="0"/>
                <a:ea typeface="ＭＳ Ｐゴシック" charset="-128"/>
                <a:cs typeface="ＭＳ Ｐゴシック" charset="-128"/>
              </a:defRPr>
            </a:lvl1pPr>
          </a:lstStyle>
          <a:p>
            <a:pPr>
              <a:defRPr/>
            </a:pPr>
            <a:endParaRPr lang="en-GB"/>
          </a:p>
        </p:txBody>
      </p:sp>
      <p:sp>
        <p:nvSpPr>
          <p:cNvPr id="5" name="Slide Number Placeholder 4">
            <a:extLst>
              <a:ext uri="{FF2B5EF4-FFF2-40B4-BE49-F238E27FC236}">
                <a16:creationId xmlns:a16="http://schemas.microsoft.com/office/drawing/2014/main" id="{03801D72-3A2E-BAB9-E1E9-A07518D91934}"/>
              </a:ext>
            </a:extLst>
          </p:cNvPr>
          <p:cNvSpPr>
            <a:spLocks noGrp="1"/>
          </p:cNvSpPr>
          <p:nvPr>
            <p:ph type="sldNum" idx="12"/>
          </p:nvPr>
        </p:nvSpPr>
        <p:spPr>
          <a:xfrm>
            <a:off x="6553202" y="6245229"/>
            <a:ext cx="2132013" cy="474663"/>
          </a:xfrm>
        </p:spPr>
        <p:txBody>
          <a:bodyPr vert="horz" wrap="square" lIns="91440" tIns="45720" rIns="91440" bIns="45720" numCol="1" anchor="t" anchorCtr="0" compatLnSpc="1">
            <a:prstTxWarp prst="textNoShape">
              <a:avLst/>
            </a:prstTxWarp>
          </a:bodyPr>
          <a:lstStyle>
            <a:lvl1pPr eaLnBrk="1" hangingPunct="1">
              <a:spcBef>
                <a:spcPct val="50000"/>
              </a:spcBef>
              <a:defRPr/>
            </a:lvl1pPr>
          </a:lstStyle>
          <a:p>
            <a:fld id="{1DF0894C-26E7-463A-9144-0C2BCFE8A2A5}" type="slidenum">
              <a:rPr lang="en-GB" altLang="en-US"/>
              <a:pPr/>
              <a:t>‹#›</a:t>
            </a:fld>
            <a:endParaRPr lang="en-GB" altLang="en-US"/>
          </a:p>
        </p:txBody>
      </p:sp>
    </p:spTree>
    <p:extLst>
      <p:ext uri="{BB962C8B-B14F-4D97-AF65-F5344CB8AC3E}">
        <p14:creationId xmlns:p14="http://schemas.microsoft.com/office/powerpoint/2010/main" val="13999938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8" descr="wav">
            <a:extLst>
              <a:ext uri="{FF2B5EF4-FFF2-40B4-BE49-F238E27FC236}">
                <a16:creationId xmlns:a16="http://schemas.microsoft.com/office/drawing/2014/main" id="{719C95EF-742B-B3D1-3F5E-AED745E002AC}"/>
              </a:ext>
            </a:extLst>
          </p:cNvPr>
          <p:cNvPicPr>
            <a:picLocks noChangeAspect="1" noChangeArrowheads="1"/>
          </p:cNvPicPr>
          <p:nvPr userDrawn="1"/>
        </p:nvPicPr>
        <p:blipFill>
          <a:blip r:embed="rId7">
            <a:lum bright="90000" contrast="-90000"/>
            <a:extLst>
              <a:ext uri="{28A0092B-C50C-407E-A947-70E740481C1C}">
                <a14:useLocalDpi xmlns:a14="http://schemas.microsoft.com/office/drawing/2010/main" val="0"/>
              </a:ext>
            </a:extLst>
          </a:blip>
          <a:srcRect l="3575" t="35973" r="52872" b="48853"/>
          <a:stretch>
            <a:fillRect/>
          </a:stretch>
        </p:blipFill>
        <p:spPr bwMode="auto">
          <a:xfrm>
            <a:off x="228601" y="5791200"/>
            <a:ext cx="18542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6" name="Rectangle 34">
            <a:extLst>
              <a:ext uri="{FF2B5EF4-FFF2-40B4-BE49-F238E27FC236}">
                <a16:creationId xmlns:a16="http://schemas.microsoft.com/office/drawing/2014/main" id="{DCB00ECE-9FDE-B941-939B-16C98F1EDEBE}"/>
              </a:ext>
            </a:extLst>
          </p:cNvPr>
          <p:cNvSpPr>
            <a:spLocks noGrp="1" noChangeArrowheads="1"/>
          </p:cNvSpPr>
          <p:nvPr>
            <p:ph type="ftr" sz="quarter" idx="3"/>
          </p:nvPr>
        </p:nvSpPr>
        <p:spPr bwMode="auto">
          <a:xfrm>
            <a:off x="0" y="6607179"/>
            <a:ext cx="91440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200">
                <a:solidFill>
                  <a:schemeClr val="bg2"/>
                </a:solidFill>
                <a:latin typeface="Arial" charset="0"/>
                <a:ea typeface="+mn-ea"/>
                <a:cs typeface="+mn-cs"/>
              </a:defRPr>
            </a:lvl1pPr>
          </a:lstStyle>
          <a:p>
            <a:pPr>
              <a:defRPr/>
            </a:pPr>
            <a:endParaRPr lang="en-US" altLang="zh-TW"/>
          </a:p>
        </p:txBody>
      </p:sp>
    </p:spTree>
  </p:cSld>
  <p:clrMap bg1="lt1" tx1="dk1" bg2="lt2" tx2="dk2" accent1="accent1" accent2="accent2" accent3="accent3" accent4="accent4" accent5="accent5" accent6="accent6" hlink="hlink" folHlink="folHlink"/>
  <p:sldLayoutIdLst>
    <p:sldLayoutId id="2147484159" r:id="rId1"/>
    <p:sldLayoutId id="2147484160" r:id="rId2"/>
    <p:sldLayoutId id="2147484161" r:id="rId3"/>
    <p:sldLayoutId id="2147484162" r:id="rId4"/>
    <p:sldLayoutId id="2147484163" r:id="rId5"/>
  </p:sldLayoutIdLst>
  <p:hf sldNum="0" hdr="0" ftr="0" dt="0"/>
  <p:txStyles>
    <p:titleStyle>
      <a:lvl1pPr algn="ctr" rtl="0" eaLnBrk="0" fontAlgn="base" hangingPunct="0">
        <a:spcBef>
          <a:spcPct val="0"/>
        </a:spcBef>
        <a:spcAft>
          <a:spcPct val="0"/>
        </a:spcAft>
        <a:defRPr sz="2800" b="1">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2800" b="1">
          <a:solidFill>
            <a:schemeClr val="tx2"/>
          </a:solidFill>
          <a:latin typeface="Arial" charset="0"/>
        </a:defRPr>
      </a:lvl6pPr>
      <a:lvl7pPr marL="914400" algn="ctr" rtl="0" fontAlgn="base">
        <a:spcBef>
          <a:spcPct val="0"/>
        </a:spcBef>
        <a:spcAft>
          <a:spcPct val="0"/>
        </a:spcAft>
        <a:defRPr sz="2800" b="1">
          <a:solidFill>
            <a:schemeClr val="tx2"/>
          </a:solidFill>
          <a:latin typeface="Arial" charset="0"/>
        </a:defRPr>
      </a:lvl7pPr>
      <a:lvl8pPr marL="1371600" algn="ctr" rtl="0" fontAlgn="base">
        <a:spcBef>
          <a:spcPct val="0"/>
        </a:spcBef>
        <a:spcAft>
          <a:spcPct val="0"/>
        </a:spcAft>
        <a:defRPr sz="2800" b="1">
          <a:solidFill>
            <a:schemeClr val="tx2"/>
          </a:solidFill>
          <a:latin typeface="Arial" charset="0"/>
        </a:defRPr>
      </a:lvl8pPr>
      <a:lvl9pPr marL="1828800" algn="ctr" rtl="0" fontAlgn="base">
        <a:spcBef>
          <a:spcPct val="0"/>
        </a:spcBef>
        <a:spcAft>
          <a:spcPct val="0"/>
        </a:spcAft>
        <a:defRPr sz="28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0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0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3.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1.png"/><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image" Target="../media/image10.jpeg"/><Relationship Id="rId1" Type="http://schemas.openxmlformats.org/officeDocument/2006/relationships/slideLayout" Target="../slideLayouts/slideLayout4.xml"/><Relationship Id="rId5" Type="http://schemas.openxmlformats.org/officeDocument/2006/relationships/image" Target="../media/image77.png"/><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D0248D-0CFA-1ADC-9A14-0C127763B290}"/>
              </a:ext>
            </a:extLst>
          </p:cNvPr>
          <p:cNvSpPr/>
          <p:nvPr/>
        </p:nvSpPr>
        <p:spPr bwMode="auto">
          <a:xfrm>
            <a:off x="0" y="116632"/>
            <a:ext cx="9144000" cy="1872208"/>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2" name="Title 1">
            <a:extLst>
              <a:ext uri="{FF2B5EF4-FFF2-40B4-BE49-F238E27FC236}">
                <a16:creationId xmlns:a16="http://schemas.microsoft.com/office/drawing/2014/main" id="{04FB1895-D83F-794E-954E-BB3967D8DC63}"/>
              </a:ext>
            </a:extLst>
          </p:cNvPr>
          <p:cNvSpPr>
            <a:spLocks noGrp="1"/>
          </p:cNvSpPr>
          <p:nvPr>
            <p:ph type="ctrTitle"/>
          </p:nvPr>
        </p:nvSpPr>
        <p:spPr>
          <a:xfrm>
            <a:off x="289561" y="2376819"/>
            <a:ext cx="8688261" cy="1790700"/>
          </a:xfrm>
        </p:spPr>
        <p:txBody>
          <a:bodyPr>
            <a:normAutofit fontScale="90000"/>
          </a:bodyPr>
          <a:lstStyle/>
          <a:p>
            <a:pPr algn="l"/>
            <a:r>
              <a:rPr lang="en-US" sz="3600" noProof="0" dirty="0"/>
              <a:t>Clustering of ICA components</a:t>
            </a:r>
            <a:br>
              <a:rPr lang="en-US" sz="4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EEGLAB</a:t>
            </a:r>
            <a:br>
              <a:rPr lang="en-US" sz="3200" dirty="0">
                <a:latin typeface="Arial" panose="020B0604020202020204" pitchFamily="34" charset="0"/>
                <a:cs typeface="Arial" panose="020B0604020202020204" pitchFamily="34" charset="0"/>
              </a:rPr>
            </a:br>
            <a:endParaRPr lang="en-US" sz="36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6B70DC45-D2DE-7242-A926-9686FD14F831}"/>
              </a:ext>
            </a:extLst>
          </p:cNvPr>
          <p:cNvSpPr>
            <a:spLocks noGrp="1"/>
          </p:cNvSpPr>
          <p:nvPr>
            <p:ph type="subTitle" idx="1"/>
          </p:nvPr>
        </p:nvSpPr>
        <p:spPr>
          <a:xfrm>
            <a:off x="289560" y="4282418"/>
            <a:ext cx="6858000" cy="1241822"/>
          </a:xfrm>
        </p:spPr>
        <p:txBody>
          <a:bodyPr>
            <a:normAutofit fontScale="92500" lnSpcReduction="20000"/>
          </a:bodyPr>
          <a:lstStyle/>
          <a:p>
            <a:pPr marL="390525" indent="-293688" algn="l">
              <a:buClr>
                <a:srgbClr val="800000"/>
              </a:buClr>
              <a:buSzPct val="45000"/>
              <a:buNone/>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sz="1600" dirty="0">
                <a:solidFill>
                  <a:srgbClr val="000000"/>
                </a:solidFill>
                <a:ea typeface="ＭＳ Ｐゴシック" panose="020B0600070205080204" pitchFamily="34" charset="-128"/>
              </a:rPr>
              <a:t>Arnaud Delorme</a:t>
            </a:r>
          </a:p>
          <a:p>
            <a:pPr marL="390525" indent="-293688" algn="l">
              <a:buClr>
                <a:srgbClr val="800000"/>
              </a:buClr>
              <a:buSzPct val="45000"/>
              <a:buNone/>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sz="1600" dirty="0">
                <a:solidFill>
                  <a:srgbClr val="000000"/>
                </a:solidFill>
                <a:ea typeface="ＭＳ Ｐゴシック" panose="020B0600070205080204" pitchFamily="34" charset="-128"/>
              </a:rPr>
              <a:t>Julie </a:t>
            </a:r>
            <a:r>
              <a:rPr lang="en-US" altLang="en-US" sz="1600" dirty="0" err="1">
                <a:solidFill>
                  <a:srgbClr val="000000"/>
                </a:solidFill>
                <a:ea typeface="ＭＳ Ｐゴシック" panose="020B0600070205080204" pitchFamily="34" charset="-128"/>
              </a:rPr>
              <a:t>Onton</a:t>
            </a:r>
            <a:endParaRPr lang="en-US" altLang="en-US" sz="1600" dirty="0">
              <a:solidFill>
                <a:srgbClr val="000000"/>
              </a:solidFill>
              <a:ea typeface="ＭＳ Ｐゴシック" panose="020B0600070205080204" pitchFamily="34" charset="-128"/>
            </a:endParaRPr>
          </a:p>
          <a:p>
            <a:pPr marL="390525" indent="-293688" algn="l">
              <a:buClr>
                <a:srgbClr val="800000"/>
              </a:buClr>
              <a:buSzPct val="45000"/>
              <a:buNone/>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sz="1600" dirty="0">
                <a:solidFill>
                  <a:srgbClr val="000000"/>
                </a:solidFill>
                <a:ea typeface="ＭＳ Ｐゴシック" panose="020B0600070205080204" pitchFamily="34" charset="-128"/>
              </a:rPr>
              <a:t>Romain </a:t>
            </a:r>
            <a:r>
              <a:rPr lang="en-US" altLang="en-US" sz="1600" dirty="0" err="1">
                <a:solidFill>
                  <a:srgbClr val="000000"/>
                </a:solidFill>
                <a:ea typeface="ＭＳ Ｐゴシック" panose="020B0600070205080204" pitchFamily="34" charset="-128"/>
              </a:rPr>
              <a:t>Grandchamp</a:t>
            </a:r>
            <a:endParaRPr lang="en-US" altLang="en-US" sz="1600" dirty="0">
              <a:solidFill>
                <a:srgbClr val="000000"/>
              </a:solidFill>
              <a:ea typeface="ＭＳ Ｐゴシック" panose="020B0600070205080204" pitchFamily="34" charset="-128"/>
            </a:endParaRPr>
          </a:p>
          <a:p>
            <a:pPr marL="390525" indent="-293688" algn="l">
              <a:buClr>
                <a:srgbClr val="800000"/>
              </a:buClr>
              <a:buSzPct val="45000"/>
              <a:buNone/>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sz="1600" dirty="0" err="1">
                <a:solidFill>
                  <a:srgbClr val="000000"/>
                </a:solidFill>
                <a:ea typeface="ＭＳ Ｐゴシック" panose="020B0600070205080204" pitchFamily="34" charset="-128"/>
              </a:rPr>
              <a:t>Nima</a:t>
            </a:r>
            <a:r>
              <a:rPr lang="en-US" altLang="en-US" sz="1600" dirty="0">
                <a:solidFill>
                  <a:srgbClr val="000000"/>
                </a:solidFill>
                <a:ea typeface="ＭＳ Ｐゴシック" panose="020B0600070205080204" pitchFamily="34" charset="-128"/>
              </a:rPr>
              <a:t> </a:t>
            </a:r>
            <a:r>
              <a:rPr lang="en-US" altLang="en-US" sz="1600" dirty="0" err="1">
                <a:solidFill>
                  <a:srgbClr val="000000"/>
                </a:solidFill>
                <a:ea typeface="ＭＳ Ｐゴシック" panose="020B0600070205080204" pitchFamily="34" charset="-128"/>
              </a:rPr>
              <a:t>Bigdely</a:t>
            </a:r>
            <a:r>
              <a:rPr lang="en-US" altLang="en-US" sz="1600" dirty="0">
                <a:solidFill>
                  <a:srgbClr val="000000"/>
                </a:solidFill>
                <a:ea typeface="ＭＳ Ｐゴシック" panose="020B0600070205080204" pitchFamily="34" charset="-128"/>
              </a:rPr>
              <a:t> </a:t>
            </a:r>
            <a:r>
              <a:rPr lang="en-US" altLang="en-US" sz="1600" dirty="0" err="1">
                <a:solidFill>
                  <a:srgbClr val="000000"/>
                </a:solidFill>
                <a:ea typeface="ＭＳ Ｐゴシック" panose="020B0600070205080204" pitchFamily="34" charset="-128"/>
              </a:rPr>
              <a:t>Shamlo</a:t>
            </a:r>
            <a:endParaRPr lang="en-US" altLang="en-US" sz="1600" dirty="0">
              <a:solidFill>
                <a:srgbClr val="000000"/>
              </a:solidFill>
              <a:ea typeface="ＭＳ Ｐゴシック" panose="020B0600070205080204" pitchFamily="34" charset="-128"/>
            </a:endParaRPr>
          </a:p>
          <a:p>
            <a:pPr marL="390525" indent="-293688" algn="l">
              <a:buClr>
                <a:srgbClr val="800000"/>
              </a:buClr>
              <a:buSzPct val="45000"/>
              <a:buNone/>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sz="1600" dirty="0">
                <a:solidFill>
                  <a:srgbClr val="000000"/>
                </a:solidFill>
                <a:ea typeface="ＭＳ Ｐゴシック" panose="020B0600070205080204" pitchFamily="34" charset="-128"/>
              </a:rPr>
              <a:t>Scott </a:t>
            </a:r>
            <a:r>
              <a:rPr lang="en-US" altLang="en-US" sz="1600" dirty="0" err="1">
                <a:solidFill>
                  <a:srgbClr val="000000"/>
                </a:solidFill>
                <a:ea typeface="ＭＳ Ｐゴシック" panose="020B0600070205080204" pitchFamily="34" charset="-128"/>
              </a:rPr>
              <a:t>Makeig</a:t>
            </a:r>
            <a:endParaRPr lang="en-US" altLang="en-US" sz="1600" dirty="0">
              <a:solidFill>
                <a:srgbClr val="000000"/>
              </a:solidFill>
              <a:ea typeface="ＭＳ Ｐゴシック" panose="020B0600070205080204" pitchFamily="34" charset="-128"/>
            </a:endParaRPr>
          </a:p>
          <a:p>
            <a:pPr algn="l"/>
            <a:endParaRPr lang="en-US" sz="1600" dirty="0"/>
          </a:p>
          <a:p>
            <a:pPr algn="l"/>
            <a:endParaRPr lang="en-US" sz="1600" dirty="0"/>
          </a:p>
          <a:p>
            <a:pPr algn="l"/>
            <a:endParaRPr lang="en-US" sz="1600" dirty="0"/>
          </a:p>
          <a:p>
            <a:pPr algn="l"/>
            <a:endParaRPr lang="en-US" sz="1600" dirty="0"/>
          </a:p>
        </p:txBody>
      </p:sp>
      <p:pic>
        <p:nvPicPr>
          <p:cNvPr id="10" name="Picture 9">
            <a:extLst>
              <a:ext uri="{FF2B5EF4-FFF2-40B4-BE49-F238E27FC236}">
                <a16:creationId xmlns:a16="http://schemas.microsoft.com/office/drawing/2014/main" id="{953B7833-CC2F-34F6-EDC6-4E9E6B314D81}"/>
              </a:ext>
            </a:extLst>
          </p:cNvPr>
          <p:cNvPicPr>
            <a:picLocks noChangeAspect="1"/>
          </p:cNvPicPr>
          <p:nvPr/>
        </p:nvPicPr>
        <p:blipFill>
          <a:blip r:embed="rId3"/>
          <a:stretch>
            <a:fillRect/>
          </a:stretch>
        </p:blipFill>
        <p:spPr>
          <a:xfrm>
            <a:off x="8581660" y="116632"/>
            <a:ext cx="427418" cy="421966"/>
          </a:xfrm>
          <a:prstGeom prst="rect">
            <a:avLst/>
          </a:prstGeom>
        </p:spPr>
      </p:pic>
      <p:sp>
        <p:nvSpPr>
          <p:cNvPr id="13" name="Rectangle 12">
            <a:extLst>
              <a:ext uri="{FF2B5EF4-FFF2-40B4-BE49-F238E27FC236}">
                <a16:creationId xmlns:a16="http://schemas.microsoft.com/office/drawing/2014/main" id="{F9629994-7D10-8E32-2719-75232B871A02}"/>
              </a:ext>
            </a:extLst>
          </p:cNvPr>
          <p:cNvSpPr/>
          <p:nvPr/>
        </p:nvSpPr>
        <p:spPr>
          <a:xfrm>
            <a:off x="2990278" y="5813539"/>
            <a:ext cx="3169457" cy="207749"/>
          </a:xfrm>
          <a:prstGeom prst="rect">
            <a:avLst/>
          </a:prstGeom>
        </p:spPr>
        <p:txBody>
          <a:bodyPr wrap="none">
            <a:spAutoFit/>
          </a:bodyPr>
          <a:lstStyle/>
          <a:p>
            <a:pPr algn="ctr"/>
            <a:r>
              <a:rPr lang="en-US" sz="750" dirty="0">
                <a:solidFill>
                  <a:schemeClr val="tx1"/>
                </a:solidFill>
                <a:latin typeface="Arial" charset="0"/>
                <a:cs typeface="Arial" charset="0"/>
              </a:rPr>
              <a:t>Practical MEEG 2025, Aix-Marseille Université, France, October, 2025</a:t>
            </a:r>
          </a:p>
        </p:txBody>
      </p:sp>
      <p:pic>
        <p:nvPicPr>
          <p:cNvPr id="14" name="Picture 2">
            <a:extLst>
              <a:ext uri="{FF2B5EF4-FFF2-40B4-BE49-F238E27FC236}">
                <a16:creationId xmlns:a16="http://schemas.microsoft.com/office/drawing/2014/main" id="{DDC14BA9-5B49-4446-9377-84128A41CF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922" y="47399"/>
            <a:ext cx="1275907" cy="125185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58625501-CFA7-40BC-927E-404EB22F1B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4113" y="-23697"/>
            <a:ext cx="1212421" cy="620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7387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Screen Shot 2017-09-27 at 10.12.28 AM.png">
            <a:extLst>
              <a:ext uri="{FF2B5EF4-FFF2-40B4-BE49-F238E27FC236}">
                <a16:creationId xmlns:a16="http://schemas.microsoft.com/office/drawing/2014/main" id="{D5D25FC7-AB1B-94EB-6D2A-22480D9B97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2076"/>
            <a:ext cx="9144000"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2">
            <a:extLst>
              <a:ext uri="{FF2B5EF4-FFF2-40B4-BE49-F238E27FC236}">
                <a16:creationId xmlns:a16="http://schemas.microsoft.com/office/drawing/2014/main" id="{16968CA2-AF33-9E2E-397F-ADABE47C73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917" t="12500" r="23541" b="24167"/>
          <a:stretch>
            <a:fillRect/>
          </a:stretch>
        </p:blipFill>
        <p:spPr bwMode="auto">
          <a:xfrm>
            <a:off x="1676400" y="1536700"/>
            <a:ext cx="6527800"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Rectangle 4">
            <a:extLst>
              <a:ext uri="{FF2B5EF4-FFF2-40B4-BE49-F238E27FC236}">
                <a16:creationId xmlns:a16="http://schemas.microsoft.com/office/drawing/2014/main" id="{5B1D6054-C5A8-FD24-89F3-B8B43C70D168}"/>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ICs to cluster</a:t>
            </a:r>
          </a:p>
        </p:txBody>
      </p:sp>
      <p:sp>
        <p:nvSpPr>
          <p:cNvPr id="307207" name="Rectangle 7">
            <a:extLst>
              <a:ext uri="{FF2B5EF4-FFF2-40B4-BE49-F238E27FC236}">
                <a16:creationId xmlns:a16="http://schemas.microsoft.com/office/drawing/2014/main" id="{76A0BF26-203A-C3DA-AE71-3D59E7CA2FC8}"/>
              </a:ext>
            </a:extLst>
          </p:cNvPr>
          <p:cNvSpPr>
            <a:spLocks noChangeArrowheads="1"/>
          </p:cNvSpPr>
          <p:nvPr/>
        </p:nvSpPr>
        <p:spPr bwMode="auto">
          <a:xfrm>
            <a:off x="6769100" y="2844800"/>
            <a:ext cx="787400" cy="2082800"/>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grpSp>
        <p:nvGrpSpPr>
          <p:cNvPr id="2" name="Group 12">
            <a:extLst>
              <a:ext uri="{FF2B5EF4-FFF2-40B4-BE49-F238E27FC236}">
                <a16:creationId xmlns:a16="http://schemas.microsoft.com/office/drawing/2014/main" id="{906ADDC2-CEEB-4D50-05F3-AD585AC53580}"/>
              </a:ext>
            </a:extLst>
          </p:cNvPr>
          <p:cNvGrpSpPr>
            <a:grpSpLocks/>
          </p:cNvGrpSpPr>
          <p:nvPr/>
        </p:nvGrpSpPr>
        <p:grpSpPr bwMode="auto">
          <a:xfrm>
            <a:off x="2959100" y="2095500"/>
            <a:ext cx="4584700" cy="2895600"/>
            <a:chOff x="1864" y="1320"/>
            <a:chExt cx="2888" cy="1824"/>
          </a:xfrm>
        </p:grpSpPr>
        <p:pic>
          <p:nvPicPr>
            <p:cNvPr id="17413" name="Picture 8" descr="std12">
              <a:extLst>
                <a:ext uri="{FF2B5EF4-FFF2-40B4-BE49-F238E27FC236}">
                  <a16:creationId xmlns:a16="http://schemas.microsoft.com/office/drawing/2014/main" id="{B9A90D47-4D07-29D7-CE67-B49D71F314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0" y="1346"/>
              <a:ext cx="1268" cy="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Line 9">
              <a:extLst>
                <a:ext uri="{FF2B5EF4-FFF2-40B4-BE49-F238E27FC236}">
                  <a16:creationId xmlns:a16="http://schemas.microsoft.com/office/drawing/2014/main" id="{53987144-C408-30CD-20FD-AD5977D7A63A}"/>
                </a:ext>
              </a:extLst>
            </p:cNvPr>
            <p:cNvSpPr>
              <a:spLocks noChangeShapeType="1"/>
            </p:cNvSpPr>
            <p:nvPr/>
          </p:nvSpPr>
          <p:spPr bwMode="auto">
            <a:xfrm flipH="1">
              <a:off x="3176" y="1856"/>
              <a:ext cx="1072" cy="0"/>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sp>
          <p:nvSpPr>
            <p:cNvPr id="17415" name="Rectangle 10">
              <a:extLst>
                <a:ext uri="{FF2B5EF4-FFF2-40B4-BE49-F238E27FC236}">
                  <a16:creationId xmlns:a16="http://schemas.microsoft.com/office/drawing/2014/main" id="{94B7BF41-4BDD-8E79-7A48-692CE80C923F}"/>
                </a:ext>
              </a:extLst>
            </p:cNvPr>
            <p:cNvSpPr>
              <a:spLocks noChangeArrowheads="1"/>
            </p:cNvSpPr>
            <p:nvPr/>
          </p:nvSpPr>
          <p:spPr bwMode="auto">
            <a:xfrm>
              <a:off x="4264" y="1784"/>
              <a:ext cx="488" cy="136"/>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17416" name="Rectangle 11">
              <a:extLst>
                <a:ext uri="{FF2B5EF4-FFF2-40B4-BE49-F238E27FC236}">
                  <a16:creationId xmlns:a16="http://schemas.microsoft.com/office/drawing/2014/main" id="{52EA3078-2F8C-AFE9-74F6-491D6D3F0AC1}"/>
                </a:ext>
              </a:extLst>
            </p:cNvPr>
            <p:cNvSpPr>
              <a:spLocks noChangeArrowheads="1"/>
            </p:cNvSpPr>
            <p:nvPr/>
          </p:nvSpPr>
          <p:spPr bwMode="auto">
            <a:xfrm>
              <a:off x="1864" y="1320"/>
              <a:ext cx="1280" cy="1824"/>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07"/>
                                        </p:tgtEl>
                                        <p:attrNameLst>
                                          <p:attrName>style.visibility</p:attrName>
                                        </p:attrNameLst>
                                      </p:cBhvr>
                                      <p:to>
                                        <p:strVal val="visible"/>
                                      </p:to>
                                    </p:set>
                                  </p:childTnLst>
                                  <p:subTnLst>
                                    <p:set>
                                      <p:cBhvr override="childStyle">
                                        <p:cTn dur="1" fill="hold" display="0" masterRel="nextClick" afterEffect="1"/>
                                        <p:tgtEl>
                                          <p:spTgt spid="307207"/>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2"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22568E7F-3E32-88DB-99F3-B490B03F663C}"/>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Precompute data measures</a:t>
            </a:r>
          </a:p>
        </p:txBody>
      </p:sp>
      <p:pic>
        <p:nvPicPr>
          <p:cNvPr id="18434" name="Picture 5" descr="studygui1">
            <a:extLst>
              <a:ext uri="{FF2B5EF4-FFF2-40B4-BE49-F238E27FC236}">
                <a16:creationId xmlns:a16="http://schemas.microsoft.com/office/drawing/2014/main" id="{1351D83F-4DAC-321E-E540-7CBA33FE34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8470" t="24500" r="24149" b="45598"/>
          <a:stretch>
            <a:fillRect/>
          </a:stretch>
        </p:blipFill>
        <p:spPr bwMode="auto">
          <a:xfrm>
            <a:off x="2046288" y="1611313"/>
            <a:ext cx="5186362" cy="429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5398" name="Rectangle 6">
            <a:extLst>
              <a:ext uri="{FF2B5EF4-FFF2-40B4-BE49-F238E27FC236}">
                <a16:creationId xmlns:a16="http://schemas.microsoft.com/office/drawing/2014/main" id="{632AD709-13DF-3460-2EDA-D38C94A3F091}"/>
              </a:ext>
            </a:extLst>
          </p:cNvPr>
          <p:cNvSpPr>
            <a:spLocks noChangeArrowheads="1"/>
          </p:cNvSpPr>
          <p:nvPr/>
        </p:nvSpPr>
        <p:spPr bwMode="auto">
          <a:xfrm>
            <a:off x="4102100" y="3089279"/>
            <a:ext cx="3035300" cy="2571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53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a16="http://schemas.microsoft.com/office/drawing/2014/main" id="{0A1BD8BE-E67A-E257-F63C-06D25F1EC4AF}"/>
              </a:ext>
            </a:extLst>
          </p:cNvPr>
          <p:cNvSpPr>
            <a:spLocks noGrp="1" noChangeArrowheads="1"/>
          </p:cNvSpPr>
          <p:nvPr>
            <p:ph type="title"/>
          </p:nvPr>
        </p:nvSpPr>
        <p:spPr bwMode="auto">
          <a:xfrm>
            <a:off x="-1701800" y="-63500"/>
            <a:ext cx="86868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solidFill>
                  <a:schemeClr val="tx1"/>
                </a:solidFill>
                <a:ea typeface="ＭＳ Ｐゴシック" panose="020B0600070205080204" pitchFamily="34" charset="-128"/>
              </a:rPr>
              <a:t>Pre-compute measures</a:t>
            </a:r>
          </a:p>
        </p:txBody>
      </p:sp>
      <p:pic>
        <p:nvPicPr>
          <p:cNvPr id="19458" name="Picture 13">
            <a:extLst>
              <a:ext uri="{FF2B5EF4-FFF2-40B4-BE49-F238E27FC236}">
                <a16:creationId xmlns:a16="http://schemas.microsoft.com/office/drawing/2014/main" id="{AEBBD4DD-9331-0D63-F449-B11D728C87FB}"/>
              </a:ext>
            </a:extLst>
          </p:cNvPr>
          <p:cNvPicPr>
            <a:picLocks noChangeAspect="1"/>
          </p:cNvPicPr>
          <p:nvPr/>
        </p:nvPicPr>
        <p:blipFill>
          <a:blip r:embed="rId2">
            <a:extLst>
              <a:ext uri="{28A0092B-C50C-407E-A947-70E740481C1C}">
                <a14:useLocalDpi xmlns:a14="http://schemas.microsoft.com/office/drawing/2010/main" val="0"/>
              </a:ext>
            </a:extLst>
          </a:blip>
          <a:srcRect l="61429" t="41333" r="7738" b="23808"/>
          <a:stretch>
            <a:fillRect/>
          </a:stretch>
        </p:blipFill>
        <p:spPr bwMode="auto">
          <a:xfrm>
            <a:off x="4" y="1004892"/>
            <a:ext cx="3946525" cy="278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12">
            <a:extLst>
              <a:ext uri="{FF2B5EF4-FFF2-40B4-BE49-F238E27FC236}">
                <a16:creationId xmlns:a16="http://schemas.microsoft.com/office/drawing/2014/main" id="{FE1CFD3D-5A92-438F-5C13-F50FB61D6ACA}"/>
              </a:ext>
            </a:extLst>
          </p:cNvPr>
          <p:cNvSpPr>
            <a:spLocks noChangeArrowheads="1"/>
          </p:cNvSpPr>
          <p:nvPr/>
        </p:nvSpPr>
        <p:spPr bwMode="auto">
          <a:xfrm>
            <a:off x="1663700" y="2184400"/>
            <a:ext cx="2006600" cy="139700"/>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pic>
        <p:nvPicPr>
          <p:cNvPr id="19460" name="Picture 9">
            <a:extLst>
              <a:ext uri="{FF2B5EF4-FFF2-40B4-BE49-F238E27FC236}">
                <a16:creationId xmlns:a16="http://schemas.microsoft.com/office/drawing/2014/main" id="{E8BA7CA3-694A-AC5D-171E-356B052CFA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67150"/>
            <a:ext cx="44640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D642B14F-6632-4919-1606-B50C20FDE5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2188" y="3230567"/>
            <a:ext cx="4114800"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a:extLst>
              <a:ext uri="{FF2B5EF4-FFF2-40B4-BE49-F238E27FC236}">
                <a16:creationId xmlns:a16="http://schemas.microsoft.com/office/drawing/2014/main" id="{DA7BC335-D1B5-18BE-D517-C835ACB58028}"/>
              </a:ext>
            </a:extLst>
          </p:cNvPr>
          <p:cNvSpPr>
            <a:spLocks noChangeShapeType="1"/>
          </p:cNvSpPr>
          <p:nvPr/>
        </p:nvSpPr>
        <p:spPr bwMode="auto">
          <a:xfrm>
            <a:off x="685800" y="4991100"/>
            <a:ext cx="4229100" cy="0"/>
          </a:xfrm>
          <a:prstGeom prst="line">
            <a:avLst/>
          </a:prstGeom>
          <a:noFill/>
          <a:ln w="25400">
            <a:solidFill>
              <a:srgbClr val="FF9900"/>
            </a:solidFill>
            <a:round/>
            <a:headEnd type="triangle" w="lg" len="lg"/>
            <a:tailEnd type="triangle" w="lg" len="lg"/>
          </a:ln>
          <a:extLst>
            <a:ext uri="{909E8E84-426E-40DD-AFC4-6F175D3DCCD1}">
              <a14:hiddenFill xmlns:a14="http://schemas.microsoft.com/office/drawing/2010/main">
                <a:noFill/>
              </a14:hiddenFill>
            </a:ext>
          </a:extLst>
        </p:spPr>
        <p:txBody>
          <a:bodyPr/>
          <a:lstStyle/>
          <a:p>
            <a:endParaRPr lang="en-DE"/>
          </a:p>
        </p:txBody>
      </p:sp>
      <p:sp>
        <p:nvSpPr>
          <p:cNvPr id="8" name="Line 13">
            <a:extLst>
              <a:ext uri="{FF2B5EF4-FFF2-40B4-BE49-F238E27FC236}">
                <a16:creationId xmlns:a16="http://schemas.microsoft.com/office/drawing/2014/main" id="{BA07E827-B8BB-C84C-ABDE-BE4E4A81E406}"/>
              </a:ext>
            </a:extLst>
          </p:cNvPr>
          <p:cNvSpPr>
            <a:spLocks noChangeShapeType="1"/>
          </p:cNvSpPr>
          <p:nvPr/>
        </p:nvSpPr>
        <p:spPr bwMode="auto">
          <a:xfrm>
            <a:off x="685800" y="5181600"/>
            <a:ext cx="4229100" cy="0"/>
          </a:xfrm>
          <a:prstGeom prst="line">
            <a:avLst/>
          </a:prstGeom>
          <a:noFill/>
          <a:ln w="25400">
            <a:solidFill>
              <a:srgbClr val="FF9900"/>
            </a:solidFill>
            <a:round/>
            <a:headEnd type="triangle" w="lg" len="lg"/>
            <a:tailEnd type="triangle" w="lg" len="lg"/>
          </a:ln>
          <a:extLst>
            <a:ext uri="{909E8E84-426E-40DD-AFC4-6F175D3DCCD1}">
              <a14:hiddenFill xmlns:a14="http://schemas.microsoft.com/office/drawing/2010/main">
                <a:noFill/>
              </a14:hiddenFill>
            </a:ext>
          </a:extLst>
        </p:spPr>
        <p:txBody>
          <a:bodyPr/>
          <a:lstStyle/>
          <a:p>
            <a:endParaRPr lang="en-DE"/>
          </a:p>
        </p:txBody>
      </p:sp>
      <p:sp>
        <p:nvSpPr>
          <p:cNvPr id="9" name="Line 13">
            <a:extLst>
              <a:ext uri="{FF2B5EF4-FFF2-40B4-BE49-F238E27FC236}">
                <a16:creationId xmlns:a16="http://schemas.microsoft.com/office/drawing/2014/main" id="{4CF0A318-5288-AB21-FB51-483210BA1212}"/>
              </a:ext>
            </a:extLst>
          </p:cNvPr>
          <p:cNvSpPr>
            <a:spLocks noChangeShapeType="1"/>
          </p:cNvSpPr>
          <p:nvPr/>
        </p:nvSpPr>
        <p:spPr bwMode="auto">
          <a:xfrm>
            <a:off x="685800" y="5372100"/>
            <a:ext cx="4229100" cy="0"/>
          </a:xfrm>
          <a:prstGeom prst="line">
            <a:avLst/>
          </a:prstGeom>
          <a:noFill/>
          <a:ln w="25400">
            <a:solidFill>
              <a:srgbClr val="FF9900"/>
            </a:solidFill>
            <a:round/>
            <a:headEnd type="triangle" w="lg" len="lg"/>
            <a:tailEnd type="triangle" w="lg" len="lg"/>
          </a:ln>
          <a:extLst>
            <a:ext uri="{909E8E84-426E-40DD-AFC4-6F175D3DCCD1}">
              <a14:hiddenFill xmlns:a14="http://schemas.microsoft.com/office/drawing/2010/main">
                <a:noFill/>
              </a14:hiddenFill>
            </a:ext>
          </a:extLst>
        </p:spPr>
        <p:txBody>
          <a:bodyPr/>
          <a:lstStyle/>
          <a:p>
            <a:endParaRPr lang="en-DE"/>
          </a:p>
        </p:txBody>
      </p:sp>
      <p:sp>
        <p:nvSpPr>
          <p:cNvPr id="10" name="Line 13">
            <a:extLst>
              <a:ext uri="{FF2B5EF4-FFF2-40B4-BE49-F238E27FC236}">
                <a16:creationId xmlns:a16="http://schemas.microsoft.com/office/drawing/2014/main" id="{F51A9E0D-554F-7B45-4978-E525C10A6553}"/>
              </a:ext>
            </a:extLst>
          </p:cNvPr>
          <p:cNvSpPr>
            <a:spLocks noChangeShapeType="1"/>
          </p:cNvSpPr>
          <p:nvPr/>
        </p:nvSpPr>
        <p:spPr bwMode="auto">
          <a:xfrm>
            <a:off x="685800" y="5562600"/>
            <a:ext cx="4229100" cy="0"/>
          </a:xfrm>
          <a:prstGeom prst="line">
            <a:avLst/>
          </a:prstGeom>
          <a:noFill/>
          <a:ln w="25400">
            <a:solidFill>
              <a:srgbClr val="FF9900"/>
            </a:solidFill>
            <a:round/>
            <a:headEnd type="triangle" w="lg" len="lg"/>
            <a:tailEnd type="triangle" w="lg" len="lg"/>
          </a:ln>
          <a:extLst>
            <a:ext uri="{909E8E84-426E-40DD-AFC4-6F175D3DCCD1}">
              <a14:hiddenFill xmlns:a14="http://schemas.microsoft.com/office/drawing/2010/main">
                <a:noFill/>
              </a14:hiddenFill>
            </a:ext>
          </a:extLst>
        </p:spPr>
        <p:txBody>
          <a:bodyPr/>
          <a:lstStyle/>
          <a:p>
            <a:endParaRPr lang="en-DE"/>
          </a:p>
        </p:txBody>
      </p:sp>
      <p:pic>
        <p:nvPicPr>
          <p:cNvPr id="11" name="Picture 11">
            <a:extLst>
              <a:ext uri="{FF2B5EF4-FFF2-40B4-BE49-F238E27FC236}">
                <a16:creationId xmlns:a16="http://schemas.microsoft.com/office/drawing/2014/main" id="{EF855FBD-6090-B115-6FB0-C0463C172555}"/>
              </a:ext>
            </a:extLst>
          </p:cNvPr>
          <p:cNvPicPr>
            <a:picLocks noChangeAspect="1"/>
          </p:cNvPicPr>
          <p:nvPr/>
        </p:nvPicPr>
        <p:blipFill>
          <a:blip r:embed="rId2">
            <a:extLst>
              <a:ext uri="{28A0092B-C50C-407E-A947-70E740481C1C}">
                <a14:useLocalDpi xmlns:a14="http://schemas.microsoft.com/office/drawing/2010/main" val="0"/>
              </a:ext>
            </a:extLst>
          </a:blip>
          <a:srcRect l="61429" t="41333" r="7738" b="23808"/>
          <a:stretch>
            <a:fillRect/>
          </a:stretch>
        </p:blipFill>
        <p:spPr bwMode="auto">
          <a:xfrm>
            <a:off x="5153029" y="266700"/>
            <a:ext cx="39909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2">
            <a:extLst>
              <a:ext uri="{FF2B5EF4-FFF2-40B4-BE49-F238E27FC236}">
                <a16:creationId xmlns:a16="http://schemas.microsoft.com/office/drawing/2014/main" id="{ACF4C608-8661-CEC6-5853-930B0E7536AE}"/>
              </a:ext>
            </a:extLst>
          </p:cNvPr>
          <p:cNvSpPr>
            <a:spLocks noChangeArrowheads="1"/>
          </p:cNvSpPr>
          <p:nvPr/>
        </p:nvSpPr>
        <p:spPr bwMode="auto">
          <a:xfrm>
            <a:off x="6867525" y="1038229"/>
            <a:ext cx="1701800" cy="163513"/>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2">
            <a:extLst>
              <a:ext uri="{FF2B5EF4-FFF2-40B4-BE49-F238E27FC236}">
                <a16:creationId xmlns:a16="http://schemas.microsoft.com/office/drawing/2014/main" id="{75CBA346-7072-2254-826A-CC05683312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438" t="35333" r="25937" b="25500"/>
          <a:stretch>
            <a:fillRect/>
          </a:stretch>
        </p:blipFill>
        <p:spPr bwMode="auto">
          <a:xfrm>
            <a:off x="1854200" y="2044700"/>
            <a:ext cx="556260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Rectangle 2">
            <a:extLst>
              <a:ext uri="{FF2B5EF4-FFF2-40B4-BE49-F238E27FC236}">
                <a16:creationId xmlns:a16="http://schemas.microsoft.com/office/drawing/2014/main" id="{36AE4566-E0B1-382A-98DC-62543511FD7A}"/>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Precompute data measures</a:t>
            </a:r>
          </a:p>
        </p:txBody>
      </p:sp>
      <p:pic>
        <p:nvPicPr>
          <p:cNvPr id="35851" name="Picture 11">
            <a:extLst>
              <a:ext uri="{FF2B5EF4-FFF2-40B4-BE49-F238E27FC236}">
                <a16:creationId xmlns:a16="http://schemas.microsoft.com/office/drawing/2014/main" id="{B4705AB0-B0DD-FCDB-EAE1-9669429816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438" t="35167" r="25937" b="25500"/>
          <a:stretch>
            <a:fillRect/>
          </a:stretch>
        </p:blipFill>
        <p:spPr bwMode="auto">
          <a:xfrm>
            <a:off x="1854200" y="2032000"/>
            <a:ext cx="5562600"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5336" name="Text Box 8">
            <a:extLst>
              <a:ext uri="{FF2B5EF4-FFF2-40B4-BE49-F238E27FC236}">
                <a16:creationId xmlns:a16="http://schemas.microsoft.com/office/drawing/2014/main" id="{2E01DE23-E0A2-270E-E927-BE561E9074F8}"/>
              </a:ext>
            </a:extLst>
          </p:cNvPr>
          <p:cNvSpPr txBox="1">
            <a:spLocks noChangeArrowheads="1"/>
          </p:cNvSpPr>
          <p:nvPr/>
        </p:nvSpPr>
        <p:spPr bwMode="auto">
          <a:xfrm>
            <a:off x="2816229" y="1344617"/>
            <a:ext cx="3649663" cy="630237"/>
          </a:xfrm>
          <a:prstGeom prst="rect">
            <a:avLst/>
          </a:prstGeom>
          <a:noFill/>
          <a:ln w="952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b="1">
                <a:solidFill>
                  <a:srgbClr val="FF0000"/>
                </a:solidFill>
                <a:ea typeface="PMingLiU" panose="020B0604030504040204" pitchFamily="18" charset="-120"/>
              </a:rPr>
              <a:t>TIP: Compute all measures so you can </a:t>
            </a:r>
          </a:p>
          <a:p>
            <a:pPr eaLnBrk="1" hangingPunct="1">
              <a:spcBef>
                <a:spcPct val="50000"/>
              </a:spcBef>
            </a:pPr>
            <a:r>
              <a:rPr lang="en-US" altLang="zh-TW" b="1">
                <a:solidFill>
                  <a:srgbClr val="FF0000"/>
                </a:solidFill>
                <a:ea typeface="PMingLiU" panose="020B0604030504040204" pitchFamily="18" charset="-120"/>
              </a:rPr>
              <a:t>test different combinations for clustering</a:t>
            </a:r>
          </a:p>
        </p:txBody>
      </p:sp>
      <p:grpSp>
        <p:nvGrpSpPr>
          <p:cNvPr id="2" name="Group 10">
            <a:extLst>
              <a:ext uri="{FF2B5EF4-FFF2-40B4-BE49-F238E27FC236}">
                <a16:creationId xmlns:a16="http://schemas.microsoft.com/office/drawing/2014/main" id="{A6A2161B-186E-2FA5-2242-DD4E5C0B48D7}"/>
              </a:ext>
            </a:extLst>
          </p:cNvPr>
          <p:cNvGrpSpPr>
            <a:grpSpLocks/>
          </p:cNvGrpSpPr>
          <p:nvPr/>
        </p:nvGrpSpPr>
        <p:grpSpPr bwMode="auto">
          <a:xfrm>
            <a:off x="6502400" y="3733804"/>
            <a:ext cx="2247900" cy="754063"/>
            <a:chOff x="4304" y="1976"/>
            <a:chExt cx="1854" cy="475"/>
          </a:xfrm>
        </p:grpSpPr>
        <p:sp>
          <p:nvSpPr>
            <p:cNvPr id="20486" name="Text Box 11">
              <a:extLst>
                <a:ext uri="{FF2B5EF4-FFF2-40B4-BE49-F238E27FC236}">
                  <a16:creationId xmlns:a16="http://schemas.microsoft.com/office/drawing/2014/main" id="{55A21E34-F1C8-3D1D-4D90-EB53590B9F23}"/>
                </a:ext>
              </a:extLst>
            </p:cNvPr>
            <p:cNvSpPr txBox="1">
              <a:spLocks noChangeArrowheads="1"/>
            </p:cNvSpPr>
            <p:nvPr/>
          </p:nvSpPr>
          <p:spPr bwMode="auto">
            <a:xfrm>
              <a:off x="4549" y="2121"/>
              <a:ext cx="1609" cy="330"/>
            </a:xfrm>
            <a:prstGeom prst="rect">
              <a:avLst/>
            </a:prstGeom>
            <a:solidFill>
              <a:schemeClr val="bg1"/>
            </a:solidFill>
            <a:ln w="9525">
              <a:solidFill>
                <a:srgbClr val="FF9900"/>
              </a:solidFill>
              <a:miter lim="800000"/>
              <a:headEnd/>
              <a:tailEnd/>
            </a:ln>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15000"/>
                </a:spcBef>
              </a:pPr>
              <a:r>
                <a:rPr lang="en-US" altLang="zh-TW" b="1">
                  <a:solidFill>
                    <a:srgbClr val="FF0000"/>
                  </a:solidFill>
                  <a:latin typeface="Courier New" panose="02070309020205020404" pitchFamily="49" charset="0"/>
                  <a:ea typeface="PMingLiU" panose="020B0604030504040204" pitchFamily="18" charset="-120"/>
                </a:rPr>
                <a:t>Time-frequency options</a:t>
              </a:r>
            </a:p>
          </p:txBody>
        </p:sp>
        <p:sp>
          <p:nvSpPr>
            <p:cNvPr id="20487" name="Line 12">
              <a:extLst>
                <a:ext uri="{FF2B5EF4-FFF2-40B4-BE49-F238E27FC236}">
                  <a16:creationId xmlns:a16="http://schemas.microsoft.com/office/drawing/2014/main" id="{F51AB588-D36B-28DF-5B16-82211F96051B}"/>
                </a:ext>
              </a:extLst>
            </p:cNvPr>
            <p:cNvSpPr>
              <a:spLocks noChangeShapeType="1"/>
            </p:cNvSpPr>
            <p:nvPr/>
          </p:nvSpPr>
          <p:spPr bwMode="auto">
            <a:xfrm flipH="1" flipV="1">
              <a:off x="4304" y="1976"/>
              <a:ext cx="248" cy="152"/>
            </a:xfrm>
            <a:prstGeom prst="line">
              <a:avLst/>
            </a:prstGeom>
            <a:noFill/>
            <a:ln w="952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3" presetClass="entr" presetSubtype="272" fill="hold" grpId="0" nodeType="clickEffect">
                                  <p:stCondLst>
                                    <p:cond delay="0"/>
                                  </p:stCondLst>
                                  <p:childTnLst>
                                    <p:set>
                                      <p:cBhvr>
                                        <p:cTn id="10" dur="1" fill="hold">
                                          <p:stCondLst>
                                            <p:cond delay="0"/>
                                          </p:stCondLst>
                                        </p:cTn>
                                        <p:tgtEl>
                                          <p:spTgt spid="355336"/>
                                        </p:tgtEl>
                                        <p:attrNameLst>
                                          <p:attrName>style.visibility</p:attrName>
                                        </p:attrNameLst>
                                      </p:cBhvr>
                                      <p:to>
                                        <p:strVal val="visible"/>
                                      </p:to>
                                    </p:set>
                                    <p:anim calcmode="lin" valueType="num">
                                      <p:cBhvr>
                                        <p:cTn id="11" dur="500" fill="hold"/>
                                        <p:tgtEl>
                                          <p:spTgt spid="355336"/>
                                        </p:tgtEl>
                                        <p:attrNameLst>
                                          <p:attrName>ppt_w</p:attrName>
                                        </p:attrNameLst>
                                      </p:cBhvr>
                                      <p:tavLst>
                                        <p:tav tm="0">
                                          <p:val>
                                            <p:strVal val="2/3*#ppt_w"/>
                                          </p:val>
                                        </p:tav>
                                        <p:tav tm="100000">
                                          <p:val>
                                            <p:strVal val="#ppt_w"/>
                                          </p:val>
                                        </p:tav>
                                      </p:tavLst>
                                    </p:anim>
                                    <p:anim calcmode="lin" valueType="num">
                                      <p:cBhvr>
                                        <p:cTn id="12" dur="500" fill="hold"/>
                                        <p:tgtEl>
                                          <p:spTgt spid="355336"/>
                                        </p:tgtEl>
                                        <p:attrNameLst>
                                          <p:attrName>ppt_h</p:attrName>
                                        </p:attrNameLst>
                                      </p:cBhvr>
                                      <p:tavLst>
                                        <p:tav tm="0">
                                          <p:val>
                                            <p:strVal val="2/3*#ppt_h"/>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Screen Shot 2017-10-15 at 3.15.59 PM.png">
            <a:extLst>
              <a:ext uri="{FF2B5EF4-FFF2-40B4-BE49-F238E27FC236}">
                <a16:creationId xmlns:a16="http://schemas.microsoft.com/office/drawing/2014/main" id="{A11CD8F5-E2DE-01B6-F467-5A23F0BCCAE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0" y="723904"/>
            <a:ext cx="5087938"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Rectangle 6">
            <a:extLst>
              <a:ext uri="{FF2B5EF4-FFF2-40B4-BE49-F238E27FC236}">
                <a16:creationId xmlns:a16="http://schemas.microsoft.com/office/drawing/2014/main" id="{496657BF-3563-3BF8-67BF-83A3FE974046}"/>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solidFill>
                  <a:schemeClr val="tx1"/>
                </a:solidFill>
                <a:ea typeface="ＭＳ Ｐゴシック" panose="020B0600070205080204" pitchFamily="34" charset="-128"/>
              </a:rPr>
              <a:t>Cluster components</a:t>
            </a:r>
          </a:p>
        </p:txBody>
      </p:sp>
      <p:sp>
        <p:nvSpPr>
          <p:cNvPr id="21507" name="Rectangle 13">
            <a:extLst>
              <a:ext uri="{FF2B5EF4-FFF2-40B4-BE49-F238E27FC236}">
                <a16:creationId xmlns:a16="http://schemas.microsoft.com/office/drawing/2014/main" id="{D30338D4-624A-8A06-2055-02794E015E50}"/>
              </a:ext>
            </a:extLst>
          </p:cNvPr>
          <p:cNvSpPr>
            <a:spLocks noChangeArrowheads="1"/>
          </p:cNvSpPr>
          <p:nvPr/>
        </p:nvSpPr>
        <p:spPr bwMode="auto">
          <a:xfrm>
            <a:off x="1741488" y="1971679"/>
            <a:ext cx="3346450" cy="144463"/>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pic>
        <p:nvPicPr>
          <p:cNvPr id="21508" name="Picture 3" descr="Screen Shot 2017-10-15 at 3.18.25 PM.png">
            <a:extLst>
              <a:ext uri="{FF2B5EF4-FFF2-40B4-BE49-F238E27FC236}">
                <a16:creationId xmlns:a16="http://schemas.microsoft.com/office/drawing/2014/main" id="{28C45E12-3FAF-18B5-41A4-5C5D2D702D72}"/>
              </a:ext>
            </a:extLst>
          </p:cNvPr>
          <p:cNvPicPr>
            <a:picLocks noChangeAspect="1"/>
          </p:cNvPicPr>
          <p:nvPr/>
        </p:nvPicPr>
        <p:blipFill>
          <a:blip r:embed="rId3">
            <a:extLst>
              <a:ext uri="{28A0092B-C50C-407E-A947-70E740481C1C}">
                <a14:useLocalDpi xmlns:a14="http://schemas.microsoft.com/office/drawing/2010/main" val="0"/>
              </a:ext>
            </a:extLst>
          </a:blip>
          <a:srcRect t="3368"/>
          <a:stretch>
            <a:fillRect/>
          </a:stretch>
        </p:blipFill>
        <p:spPr bwMode="auto">
          <a:xfrm>
            <a:off x="3606800" y="2379667"/>
            <a:ext cx="5246688"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8">
            <a:extLst>
              <a:ext uri="{FF2B5EF4-FFF2-40B4-BE49-F238E27FC236}">
                <a16:creationId xmlns:a16="http://schemas.microsoft.com/office/drawing/2014/main" id="{FC94DD60-1F68-582B-FA73-1AB9AEFE71CB}"/>
              </a:ext>
            </a:extLst>
          </p:cNvPr>
          <p:cNvSpPr txBox="1">
            <a:spLocks noChangeArrowheads="1"/>
          </p:cNvSpPr>
          <p:nvPr/>
        </p:nvSpPr>
        <p:spPr bwMode="auto">
          <a:xfrm>
            <a:off x="885825" y="11334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2530" name="AutoShape 9">
            <a:extLst>
              <a:ext uri="{FF2B5EF4-FFF2-40B4-BE49-F238E27FC236}">
                <a16:creationId xmlns:a16="http://schemas.microsoft.com/office/drawing/2014/main" id="{289F2CCC-F841-8E6F-BC60-FBE3FB30C7D5}"/>
              </a:ext>
            </a:extLst>
          </p:cNvPr>
          <p:cNvSpPr>
            <a:spLocks noChangeArrowheads="1"/>
          </p:cNvSpPr>
          <p:nvPr/>
        </p:nvSpPr>
        <p:spPr bwMode="auto">
          <a:xfrm>
            <a:off x="2874967" y="1919288"/>
            <a:ext cx="681037" cy="381000"/>
          </a:xfrm>
          <a:prstGeom prst="rightArrow">
            <a:avLst>
              <a:gd name="adj1" fmla="val 50000"/>
              <a:gd name="adj2" fmla="val 75000"/>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378895" name="Text Box 15">
            <a:extLst>
              <a:ext uri="{FF2B5EF4-FFF2-40B4-BE49-F238E27FC236}">
                <a16:creationId xmlns:a16="http://schemas.microsoft.com/office/drawing/2014/main" id="{02B9E52A-C81E-F64D-A466-44EAFFAEE636}"/>
              </a:ext>
            </a:extLst>
          </p:cNvPr>
          <p:cNvSpPr txBox="1">
            <a:spLocks noChangeArrowheads="1"/>
          </p:cNvSpPr>
          <p:nvPr/>
        </p:nvSpPr>
        <p:spPr bwMode="auto">
          <a:xfrm rot="16200000">
            <a:off x="-200817" y="1820073"/>
            <a:ext cx="1166813"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ERSP </a:t>
            </a:r>
          </a:p>
          <a:p>
            <a:pPr algn="ctr">
              <a:defRPr/>
            </a:pPr>
            <a:r>
              <a:rPr lang="en-US" altLang="en-US" sz="1600">
                <a:effectLst>
                  <a:outerShdw blurRad="38100" dist="38100" dir="2700000" algn="tl">
                    <a:srgbClr val="C0C0C0"/>
                  </a:outerShdw>
                </a:effectLst>
                <a:latin typeface="Tahoma" panose="020B0604030504040204" pitchFamily="34" charset="0"/>
              </a:rPr>
              <a:t>(time/freq)</a:t>
            </a:r>
          </a:p>
        </p:txBody>
      </p:sp>
      <p:sp>
        <p:nvSpPr>
          <p:cNvPr id="22532" name="Rectangle 23">
            <a:extLst>
              <a:ext uri="{FF2B5EF4-FFF2-40B4-BE49-F238E27FC236}">
                <a16:creationId xmlns:a16="http://schemas.microsoft.com/office/drawing/2014/main" id="{8A41D5AB-D3A8-A7E8-0FD4-133A8A8E022D}"/>
              </a:ext>
            </a:extLst>
          </p:cNvPr>
          <p:cNvSpPr>
            <a:spLocks noChangeArrowheads="1"/>
          </p:cNvSpPr>
          <p:nvPr/>
        </p:nvSpPr>
        <p:spPr bwMode="auto">
          <a:xfrm>
            <a:off x="712792" y="1503363"/>
            <a:ext cx="1870075" cy="1212850"/>
          </a:xfrm>
          <a:prstGeom prst="rect">
            <a:avLst/>
          </a:prstGeom>
          <a:solidFill>
            <a:srgbClr val="009900">
              <a:alpha val="27843"/>
            </a:srgbClr>
          </a:solidFill>
          <a:ln w="28575">
            <a:solidFill>
              <a:srgbClr val="0099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378904" name="Text Box 24">
            <a:extLst>
              <a:ext uri="{FF2B5EF4-FFF2-40B4-BE49-F238E27FC236}">
                <a16:creationId xmlns:a16="http://schemas.microsoft.com/office/drawing/2014/main" id="{8C50E64B-E1F8-784B-9F0F-98ADADE4A788}"/>
              </a:ext>
            </a:extLst>
          </p:cNvPr>
          <p:cNvSpPr txBox="1">
            <a:spLocks noChangeArrowheads="1"/>
          </p:cNvSpPr>
          <p:nvPr/>
        </p:nvSpPr>
        <p:spPr bwMode="auto">
          <a:xfrm>
            <a:off x="2992438" y="1554163"/>
            <a:ext cx="587020" cy="369332"/>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solidFill>
                  <a:srgbClr val="FF9900"/>
                </a:solidFill>
                <a:effectLst>
                  <a:outerShdw blurRad="38100" dist="38100" dir="2700000" algn="tl">
                    <a:srgbClr val="C0C0C0"/>
                  </a:outerShdw>
                </a:effectLst>
                <a:latin typeface="Tahoma" panose="020B0604030504040204" pitchFamily="34" charset="0"/>
              </a:rPr>
              <a:t>PCA</a:t>
            </a:r>
          </a:p>
        </p:txBody>
      </p:sp>
      <p:sp>
        <p:nvSpPr>
          <p:cNvPr id="22534" name="Text Box 26">
            <a:extLst>
              <a:ext uri="{FF2B5EF4-FFF2-40B4-BE49-F238E27FC236}">
                <a16:creationId xmlns:a16="http://schemas.microsoft.com/office/drawing/2014/main" id="{80D33A6A-B562-CF05-3F6D-01EB9DB30212}"/>
              </a:ext>
            </a:extLst>
          </p:cNvPr>
          <p:cNvSpPr txBox="1">
            <a:spLocks noChangeArrowheads="1"/>
          </p:cNvSpPr>
          <p:nvPr/>
        </p:nvSpPr>
        <p:spPr bwMode="auto">
          <a:xfrm>
            <a:off x="928688" y="1541463"/>
            <a:ext cx="12971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009900"/>
                </a:solidFill>
                <a:latin typeface="Tahoma" panose="020B0604030504040204" pitchFamily="34" charset="0"/>
                <a:ea typeface="PMingLiU" panose="020B0604030504040204" pitchFamily="18" charset="-120"/>
              </a:rPr>
              <a:t>Mean ERSPs</a:t>
            </a:r>
          </a:p>
        </p:txBody>
      </p:sp>
      <p:sp>
        <p:nvSpPr>
          <p:cNvPr id="22535" name="Rectangle 30">
            <a:extLst>
              <a:ext uri="{FF2B5EF4-FFF2-40B4-BE49-F238E27FC236}">
                <a16:creationId xmlns:a16="http://schemas.microsoft.com/office/drawing/2014/main" id="{F8300CDE-D94E-3A4D-96F4-6753DD74800A}"/>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Precluster schematic</a:t>
            </a:r>
          </a:p>
        </p:txBody>
      </p:sp>
      <p:grpSp>
        <p:nvGrpSpPr>
          <p:cNvPr id="22536" name="Group 2">
            <a:extLst>
              <a:ext uri="{FF2B5EF4-FFF2-40B4-BE49-F238E27FC236}">
                <a16:creationId xmlns:a16="http://schemas.microsoft.com/office/drawing/2014/main" id="{7C42443B-AE6A-D48D-7F08-8A9AF227D830}"/>
              </a:ext>
            </a:extLst>
          </p:cNvPr>
          <p:cNvGrpSpPr>
            <a:grpSpLocks/>
          </p:cNvGrpSpPr>
          <p:nvPr/>
        </p:nvGrpSpPr>
        <p:grpSpPr bwMode="auto">
          <a:xfrm rot="5400000">
            <a:off x="4044949" y="1014412"/>
            <a:ext cx="1122364" cy="1722438"/>
            <a:chOff x="3684587" y="1398588"/>
            <a:chExt cx="1122363" cy="1722438"/>
          </a:xfrm>
        </p:grpSpPr>
        <p:sp>
          <p:nvSpPr>
            <p:cNvPr id="22537" name="Rectangle 20">
              <a:extLst>
                <a:ext uri="{FF2B5EF4-FFF2-40B4-BE49-F238E27FC236}">
                  <a16:creationId xmlns:a16="http://schemas.microsoft.com/office/drawing/2014/main" id="{D3B08430-8DA3-B475-D326-D885DCDDA7D4}"/>
                </a:ext>
              </a:extLst>
            </p:cNvPr>
            <p:cNvSpPr>
              <a:spLocks noChangeArrowheads="1"/>
            </p:cNvSpPr>
            <p:nvPr/>
          </p:nvSpPr>
          <p:spPr bwMode="auto">
            <a:xfrm>
              <a:off x="4033838" y="1398588"/>
              <a:ext cx="773112" cy="1419225"/>
            </a:xfrm>
            <a:prstGeom prst="rect">
              <a:avLst/>
            </a:prstGeom>
            <a:gradFill rotWithShape="1">
              <a:gsLst>
                <a:gs pos="0">
                  <a:srgbClr val="0000FF">
                    <a:alpha val="39998"/>
                  </a:srgbClr>
                </a:gs>
                <a:gs pos="100000">
                  <a:srgbClr val="0000EB">
                    <a:alpha val="39998"/>
                  </a:srgbClr>
                </a:gs>
              </a:gsLst>
              <a:lin ang="5400000" scaled="1"/>
            </a:gra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2538" name="Text Box 22">
              <a:extLst>
                <a:ext uri="{FF2B5EF4-FFF2-40B4-BE49-F238E27FC236}">
                  <a16:creationId xmlns:a16="http://schemas.microsoft.com/office/drawing/2014/main" id="{BAE36730-A754-DB27-0CD9-A7A034E31EFE}"/>
                </a:ext>
              </a:extLst>
            </p:cNvPr>
            <p:cNvSpPr txBox="1">
              <a:spLocks noChangeArrowheads="1"/>
            </p:cNvSpPr>
            <p:nvPr/>
          </p:nvSpPr>
          <p:spPr bwMode="auto">
            <a:xfrm rot="-5400000">
              <a:off x="3833812" y="1787526"/>
              <a:ext cx="1171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PC</a:t>
              </a:r>
            </a:p>
            <a:p>
              <a:pPr algn="ctr"/>
              <a:r>
                <a:rPr lang="en-US" altLang="zh-TW" sz="1800">
                  <a:solidFill>
                    <a:srgbClr val="0000FF"/>
                  </a:solidFill>
                  <a:latin typeface="Tahoma" panose="020B0604030504040204" pitchFamily="34" charset="0"/>
                  <a:ea typeface="PMingLiU" panose="020B0604030504040204" pitchFamily="18" charset="-120"/>
                </a:rPr>
                <a:t>templates</a:t>
              </a:r>
            </a:p>
          </p:txBody>
        </p:sp>
        <p:sp>
          <p:nvSpPr>
            <p:cNvPr id="378959" name="Text Box 79">
              <a:extLst>
                <a:ext uri="{FF2B5EF4-FFF2-40B4-BE49-F238E27FC236}">
                  <a16:creationId xmlns:a16="http://schemas.microsoft.com/office/drawing/2014/main" id="{CCAD491A-5A3D-0D4E-B871-6C247BCF23A5}"/>
                </a:ext>
              </a:extLst>
            </p:cNvPr>
            <p:cNvSpPr txBox="1">
              <a:spLocks noChangeArrowheads="1"/>
            </p:cNvSpPr>
            <p:nvPr/>
          </p:nvSpPr>
          <p:spPr bwMode="auto">
            <a:xfrm>
              <a:off x="4044951" y="2784476"/>
              <a:ext cx="720724" cy="336550"/>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 PCs</a:t>
              </a:r>
            </a:p>
          </p:txBody>
        </p:sp>
        <p:sp>
          <p:nvSpPr>
            <p:cNvPr id="22540" name="Text Box 77">
              <a:extLst>
                <a:ext uri="{FF2B5EF4-FFF2-40B4-BE49-F238E27FC236}">
                  <a16:creationId xmlns:a16="http://schemas.microsoft.com/office/drawing/2014/main" id="{460BB448-E81A-C1B4-BA15-3D7527573EBC}"/>
                </a:ext>
              </a:extLst>
            </p:cNvPr>
            <p:cNvSpPr txBox="1">
              <a:spLocks noChangeArrowheads="1"/>
            </p:cNvSpPr>
            <p:nvPr/>
          </p:nvSpPr>
          <p:spPr bwMode="auto">
            <a:xfrm rot="16200000">
              <a:off x="3184161" y="1921683"/>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8">
            <a:extLst>
              <a:ext uri="{FF2B5EF4-FFF2-40B4-BE49-F238E27FC236}">
                <a16:creationId xmlns:a16="http://schemas.microsoft.com/office/drawing/2014/main" id="{A2FFB014-53E7-1755-3942-23F17B959940}"/>
              </a:ext>
            </a:extLst>
          </p:cNvPr>
          <p:cNvSpPr txBox="1">
            <a:spLocks noChangeArrowheads="1"/>
          </p:cNvSpPr>
          <p:nvPr/>
        </p:nvSpPr>
        <p:spPr bwMode="auto">
          <a:xfrm>
            <a:off x="885825" y="11334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3554" name="AutoShape 9">
            <a:extLst>
              <a:ext uri="{FF2B5EF4-FFF2-40B4-BE49-F238E27FC236}">
                <a16:creationId xmlns:a16="http://schemas.microsoft.com/office/drawing/2014/main" id="{B5857414-6043-99EE-2F9B-4E7145539F91}"/>
              </a:ext>
            </a:extLst>
          </p:cNvPr>
          <p:cNvSpPr>
            <a:spLocks noChangeArrowheads="1"/>
          </p:cNvSpPr>
          <p:nvPr/>
        </p:nvSpPr>
        <p:spPr bwMode="auto">
          <a:xfrm>
            <a:off x="2874967" y="1919288"/>
            <a:ext cx="681037" cy="381000"/>
          </a:xfrm>
          <a:prstGeom prst="rightArrow">
            <a:avLst>
              <a:gd name="adj1" fmla="val 50000"/>
              <a:gd name="adj2" fmla="val 75000"/>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378895" name="Text Box 15">
            <a:extLst>
              <a:ext uri="{FF2B5EF4-FFF2-40B4-BE49-F238E27FC236}">
                <a16:creationId xmlns:a16="http://schemas.microsoft.com/office/drawing/2014/main" id="{02340AC1-12F3-1549-BAE9-EE6140DE6A35}"/>
              </a:ext>
            </a:extLst>
          </p:cNvPr>
          <p:cNvSpPr txBox="1">
            <a:spLocks noChangeArrowheads="1"/>
          </p:cNvSpPr>
          <p:nvPr/>
        </p:nvSpPr>
        <p:spPr bwMode="auto">
          <a:xfrm rot="16200000">
            <a:off x="-200817" y="1820073"/>
            <a:ext cx="1166813"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ERSP </a:t>
            </a:r>
          </a:p>
          <a:p>
            <a:pPr algn="ctr">
              <a:defRPr/>
            </a:pPr>
            <a:r>
              <a:rPr lang="en-US" altLang="en-US" sz="1600">
                <a:effectLst>
                  <a:outerShdw blurRad="38100" dist="38100" dir="2700000" algn="tl">
                    <a:srgbClr val="C0C0C0"/>
                  </a:outerShdw>
                </a:effectLst>
                <a:latin typeface="Tahoma" panose="020B0604030504040204" pitchFamily="34" charset="0"/>
              </a:rPr>
              <a:t>(time/freq)</a:t>
            </a:r>
          </a:p>
        </p:txBody>
      </p:sp>
      <p:sp>
        <p:nvSpPr>
          <p:cNvPr id="23556" name="Rectangle 23">
            <a:extLst>
              <a:ext uri="{FF2B5EF4-FFF2-40B4-BE49-F238E27FC236}">
                <a16:creationId xmlns:a16="http://schemas.microsoft.com/office/drawing/2014/main" id="{E07505EC-78F7-DC38-29FE-69155ABB627A}"/>
              </a:ext>
            </a:extLst>
          </p:cNvPr>
          <p:cNvSpPr>
            <a:spLocks noChangeArrowheads="1"/>
          </p:cNvSpPr>
          <p:nvPr/>
        </p:nvSpPr>
        <p:spPr bwMode="auto">
          <a:xfrm>
            <a:off x="712792" y="1503363"/>
            <a:ext cx="1870075" cy="1212850"/>
          </a:xfrm>
          <a:prstGeom prst="rect">
            <a:avLst/>
          </a:prstGeom>
          <a:solidFill>
            <a:srgbClr val="009900">
              <a:alpha val="27843"/>
            </a:srgbClr>
          </a:solidFill>
          <a:ln w="28575">
            <a:solidFill>
              <a:srgbClr val="0099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378904" name="Text Box 24">
            <a:extLst>
              <a:ext uri="{FF2B5EF4-FFF2-40B4-BE49-F238E27FC236}">
                <a16:creationId xmlns:a16="http://schemas.microsoft.com/office/drawing/2014/main" id="{86F4D251-2729-874C-A97B-7BED157D4039}"/>
              </a:ext>
            </a:extLst>
          </p:cNvPr>
          <p:cNvSpPr txBox="1">
            <a:spLocks noChangeArrowheads="1"/>
          </p:cNvSpPr>
          <p:nvPr/>
        </p:nvSpPr>
        <p:spPr bwMode="auto">
          <a:xfrm>
            <a:off x="2992438" y="1554163"/>
            <a:ext cx="587020" cy="369332"/>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solidFill>
                  <a:srgbClr val="FF9900"/>
                </a:solidFill>
                <a:effectLst>
                  <a:outerShdw blurRad="38100" dist="38100" dir="2700000" algn="tl">
                    <a:srgbClr val="C0C0C0"/>
                  </a:outerShdw>
                </a:effectLst>
                <a:latin typeface="Tahoma" panose="020B0604030504040204" pitchFamily="34" charset="0"/>
              </a:rPr>
              <a:t>PCA</a:t>
            </a:r>
          </a:p>
        </p:txBody>
      </p:sp>
      <p:sp>
        <p:nvSpPr>
          <p:cNvPr id="23558" name="Text Box 26">
            <a:extLst>
              <a:ext uri="{FF2B5EF4-FFF2-40B4-BE49-F238E27FC236}">
                <a16:creationId xmlns:a16="http://schemas.microsoft.com/office/drawing/2014/main" id="{E821F9B5-B0C1-364A-31A7-FE497C1EF996}"/>
              </a:ext>
            </a:extLst>
          </p:cNvPr>
          <p:cNvSpPr txBox="1">
            <a:spLocks noChangeArrowheads="1"/>
          </p:cNvSpPr>
          <p:nvPr/>
        </p:nvSpPr>
        <p:spPr bwMode="auto">
          <a:xfrm>
            <a:off x="928688" y="1541463"/>
            <a:ext cx="12971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009900"/>
                </a:solidFill>
                <a:latin typeface="Tahoma" panose="020B0604030504040204" pitchFamily="34" charset="0"/>
                <a:ea typeface="PMingLiU" panose="020B0604030504040204" pitchFamily="18" charset="-120"/>
              </a:rPr>
              <a:t>Mean ERSPs</a:t>
            </a:r>
          </a:p>
        </p:txBody>
      </p:sp>
      <p:sp>
        <p:nvSpPr>
          <p:cNvPr id="23559" name="Rectangle 30">
            <a:extLst>
              <a:ext uri="{FF2B5EF4-FFF2-40B4-BE49-F238E27FC236}">
                <a16:creationId xmlns:a16="http://schemas.microsoft.com/office/drawing/2014/main" id="{411C93F8-425F-6EF9-CEF7-8DCE25972B93}"/>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Precluster schematic</a:t>
            </a:r>
          </a:p>
        </p:txBody>
      </p:sp>
      <p:sp>
        <p:nvSpPr>
          <p:cNvPr id="23560" name="Text Box 33">
            <a:extLst>
              <a:ext uri="{FF2B5EF4-FFF2-40B4-BE49-F238E27FC236}">
                <a16:creationId xmlns:a16="http://schemas.microsoft.com/office/drawing/2014/main" id="{BF983855-6018-FD3D-0DA8-F55AC84F05AB}"/>
              </a:ext>
            </a:extLst>
          </p:cNvPr>
          <p:cNvSpPr txBox="1">
            <a:spLocks noChangeArrowheads="1"/>
          </p:cNvSpPr>
          <p:nvPr/>
        </p:nvSpPr>
        <p:spPr bwMode="auto">
          <a:xfrm>
            <a:off x="885825" y="30511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3561" name="AutoShape 34">
            <a:extLst>
              <a:ext uri="{FF2B5EF4-FFF2-40B4-BE49-F238E27FC236}">
                <a16:creationId xmlns:a16="http://schemas.microsoft.com/office/drawing/2014/main" id="{D4162EA2-E86D-BBA9-AA0F-F0549906915C}"/>
              </a:ext>
            </a:extLst>
          </p:cNvPr>
          <p:cNvSpPr>
            <a:spLocks noChangeArrowheads="1"/>
          </p:cNvSpPr>
          <p:nvPr/>
        </p:nvSpPr>
        <p:spPr bwMode="auto">
          <a:xfrm>
            <a:off x="2925767" y="3819525"/>
            <a:ext cx="706437" cy="381000"/>
          </a:xfrm>
          <a:prstGeom prst="rightArrow">
            <a:avLst>
              <a:gd name="adj1" fmla="val 50000"/>
              <a:gd name="adj2" fmla="val 74999"/>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378918" name="Text Box 38">
            <a:extLst>
              <a:ext uri="{FF2B5EF4-FFF2-40B4-BE49-F238E27FC236}">
                <a16:creationId xmlns:a16="http://schemas.microsoft.com/office/drawing/2014/main" id="{C4DDD6CD-3F26-E44D-ACFC-60B93D8CBC20}"/>
              </a:ext>
            </a:extLst>
          </p:cNvPr>
          <p:cNvSpPr txBox="1">
            <a:spLocks noChangeArrowheads="1"/>
          </p:cNvSpPr>
          <p:nvPr/>
        </p:nvSpPr>
        <p:spPr bwMode="auto">
          <a:xfrm rot="16200000">
            <a:off x="-80960" y="3719517"/>
            <a:ext cx="1012825"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Power</a:t>
            </a:r>
          </a:p>
          <a:p>
            <a:pPr algn="ctr">
              <a:defRPr/>
            </a:pPr>
            <a:r>
              <a:rPr lang="en-US" altLang="en-US" sz="1600">
                <a:effectLst>
                  <a:outerShdw blurRad="38100" dist="38100" dir="2700000" algn="tl">
                    <a:srgbClr val="C0C0C0"/>
                  </a:outerShdw>
                </a:effectLst>
                <a:latin typeface="Tahoma" panose="020B0604030504040204" pitchFamily="34" charset="0"/>
              </a:rPr>
              <a:t>spectrum</a:t>
            </a:r>
          </a:p>
        </p:txBody>
      </p:sp>
      <p:sp>
        <p:nvSpPr>
          <p:cNvPr id="23563" name="Text Box 41">
            <a:extLst>
              <a:ext uri="{FF2B5EF4-FFF2-40B4-BE49-F238E27FC236}">
                <a16:creationId xmlns:a16="http://schemas.microsoft.com/office/drawing/2014/main" id="{730D8E9B-A6C0-1104-CAC6-3DD060303323}"/>
              </a:ext>
            </a:extLst>
          </p:cNvPr>
          <p:cNvSpPr txBox="1">
            <a:spLocks noChangeArrowheads="1"/>
          </p:cNvSpPr>
          <p:nvPr/>
        </p:nvSpPr>
        <p:spPr bwMode="auto">
          <a:xfrm>
            <a:off x="4838704" y="3749679"/>
            <a:ext cx="377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2800">
                <a:solidFill>
                  <a:schemeClr val="hlink"/>
                </a:solidFill>
                <a:latin typeface="Tahoma" panose="020B0604030504040204" pitchFamily="34" charset="0"/>
                <a:ea typeface="PMingLiU" panose="020B0604030504040204" pitchFamily="18" charset="-120"/>
              </a:rPr>
              <a:t>*</a:t>
            </a:r>
          </a:p>
        </p:txBody>
      </p:sp>
      <p:sp>
        <p:nvSpPr>
          <p:cNvPr id="23564" name="Rectangle 45">
            <a:extLst>
              <a:ext uri="{FF2B5EF4-FFF2-40B4-BE49-F238E27FC236}">
                <a16:creationId xmlns:a16="http://schemas.microsoft.com/office/drawing/2014/main" id="{D32EC5F8-B25C-BC5B-CC51-C6067609C53F}"/>
              </a:ext>
            </a:extLst>
          </p:cNvPr>
          <p:cNvSpPr>
            <a:spLocks noChangeArrowheads="1"/>
          </p:cNvSpPr>
          <p:nvPr/>
        </p:nvSpPr>
        <p:spPr bwMode="auto">
          <a:xfrm>
            <a:off x="712792" y="3403600"/>
            <a:ext cx="1870075" cy="1212850"/>
          </a:xfrm>
          <a:prstGeom prst="rect">
            <a:avLst/>
          </a:prstGeom>
          <a:solidFill>
            <a:srgbClr val="FF0000">
              <a:alpha val="27843"/>
            </a:srgbClr>
          </a:solidFill>
          <a:ln w="28575">
            <a:solidFill>
              <a:srgbClr val="FF00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378926" name="Text Box 46">
            <a:extLst>
              <a:ext uri="{FF2B5EF4-FFF2-40B4-BE49-F238E27FC236}">
                <a16:creationId xmlns:a16="http://schemas.microsoft.com/office/drawing/2014/main" id="{7194F6D3-9D57-F94B-BF69-86BAC79803E6}"/>
              </a:ext>
            </a:extLst>
          </p:cNvPr>
          <p:cNvSpPr txBox="1">
            <a:spLocks noChangeArrowheads="1"/>
          </p:cNvSpPr>
          <p:nvPr/>
        </p:nvSpPr>
        <p:spPr bwMode="auto">
          <a:xfrm>
            <a:off x="3043238" y="3421063"/>
            <a:ext cx="587020" cy="369332"/>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solidFill>
                  <a:srgbClr val="FF9900"/>
                </a:solidFill>
                <a:effectLst>
                  <a:outerShdw blurRad="38100" dist="38100" dir="2700000" algn="tl">
                    <a:srgbClr val="C0C0C0"/>
                  </a:outerShdw>
                </a:effectLst>
                <a:latin typeface="Tahoma" panose="020B0604030504040204" pitchFamily="34" charset="0"/>
              </a:rPr>
              <a:t>PCA</a:t>
            </a:r>
          </a:p>
        </p:txBody>
      </p:sp>
      <p:sp>
        <p:nvSpPr>
          <p:cNvPr id="23566" name="Text Box 47">
            <a:extLst>
              <a:ext uri="{FF2B5EF4-FFF2-40B4-BE49-F238E27FC236}">
                <a16:creationId xmlns:a16="http://schemas.microsoft.com/office/drawing/2014/main" id="{4492B4C2-AA1B-DFB1-1D06-49364F6C0E6A}"/>
              </a:ext>
            </a:extLst>
          </p:cNvPr>
          <p:cNvSpPr txBox="1">
            <a:spLocks noChangeArrowheads="1"/>
          </p:cNvSpPr>
          <p:nvPr/>
        </p:nvSpPr>
        <p:spPr bwMode="auto">
          <a:xfrm>
            <a:off x="857250" y="3473450"/>
            <a:ext cx="13898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009900"/>
                </a:solidFill>
                <a:latin typeface="Tahoma" panose="020B0604030504040204" pitchFamily="34" charset="0"/>
                <a:ea typeface="PMingLiU" panose="020B0604030504040204" pitchFamily="18" charset="-120"/>
              </a:rPr>
              <a:t>Mean spectra</a:t>
            </a:r>
          </a:p>
        </p:txBody>
      </p:sp>
      <p:sp>
        <p:nvSpPr>
          <p:cNvPr id="23567" name="Rectangle 59">
            <a:extLst>
              <a:ext uri="{FF2B5EF4-FFF2-40B4-BE49-F238E27FC236}">
                <a16:creationId xmlns:a16="http://schemas.microsoft.com/office/drawing/2014/main" id="{E866C474-9F60-1FB4-E8C0-54D88F2A15C7}"/>
              </a:ext>
            </a:extLst>
          </p:cNvPr>
          <p:cNvSpPr>
            <a:spLocks noChangeArrowheads="1"/>
          </p:cNvSpPr>
          <p:nvPr/>
        </p:nvSpPr>
        <p:spPr bwMode="auto">
          <a:xfrm>
            <a:off x="633413" y="5346700"/>
            <a:ext cx="2006600" cy="431800"/>
          </a:xfrm>
          <a:prstGeom prst="rect">
            <a:avLst/>
          </a:prstGeom>
          <a:gradFill rotWithShape="1">
            <a:gsLst>
              <a:gs pos="0">
                <a:srgbClr val="FF00FF">
                  <a:alpha val="39998"/>
                </a:srgbClr>
              </a:gs>
              <a:gs pos="100000">
                <a:srgbClr val="FF04FF">
                  <a:alpha val="39998"/>
                </a:srgbClr>
              </a:gs>
            </a:gsLst>
            <a:lin ang="5400000" scaled="1"/>
          </a:gradFill>
          <a:ln w="28575">
            <a:solidFill>
              <a:srgbClr val="FF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endParaRPr lang="zh-TW" altLang="en-US">
              <a:solidFill>
                <a:srgbClr val="660066"/>
              </a:solidFill>
              <a:ea typeface="PMingLiU" panose="020B0604030504040204" pitchFamily="18" charset="-120"/>
            </a:endParaRPr>
          </a:p>
        </p:txBody>
      </p:sp>
      <p:sp>
        <p:nvSpPr>
          <p:cNvPr id="23568" name="Text Box 66">
            <a:extLst>
              <a:ext uri="{FF2B5EF4-FFF2-40B4-BE49-F238E27FC236}">
                <a16:creationId xmlns:a16="http://schemas.microsoft.com/office/drawing/2014/main" id="{22AA368A-976E-07C0-7AB1-2E833B08AFC2}"/>
              </a:ext>
            </a:extLst>
          </p:cNvPr>
          <p:cNvSpPr txBox="1">
            <a:spLocks noChangeArrowheads="1"/>
          </p:cNvSpPr>
          <p:nvPr/>
        </p:nvSpPr>
        <p:spPr bwMode="auto">
          <a:xfrm>
            <a:off x="627067" y="5378454"/>
            <a:ext cx="19954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800">
                <a:solidFill>
                  <a:srgbClr val="FF00FF"/>
                </a:solidFill>
                <a:latin typeface="Tahoma" panose="020B0604030504040204" pitchFamily="34" charset="0"/>
                <a:ea typeface="PMingLiU" panose="020B0604030504040204" pitchFamily="18" charset="-120"/>
              </a:rPr>
              <a:t>3D dipole position</a:t>
            </a:r>
          </a:p>
        </p:txBody>
      </p:sp>
      <p:grpSp>
        <p:nvGrpSpPr>
          <p:cNvPr id="23569" name="Group 3">
            <a:extLst>
              <a:ext uri="{FF2B5EF4-FFF2-40B4-BE49-F238E27FC236}">
                <a16:creationId xmlns:a16="http://schemas.microsoft.com/office/drawing/2014/main" id="{EDA59C90-81B2-B690-61F4-5FD56DD41ECC}"/>
              </a:ext>
            </a:extLst>
          </p:cNvPr>
          <p:cNvGrpSpPr>
            <a:grpSpLocks/>
          </p:cNvGrpSpPr>
          <p:nvPr/>
        </p:nvGrpSpPr>
        <p:grpSpPr bwMode="auto">
          <a:xfrm rot="5400000">
            <a:off x="4038377" y="2892650"/>
            <a:ext cx="1135064" cy="1750569"/>
            <a:chOff x="3671887" y="3288157"/>
            <a:chExt cx="1135063" cy="1750569"/>
          </a:xfrm>
        </p:grpSpPr>
        <p:sp>
          <p:nvSpPr>
            <p:cNvPr id="23590" name="Rectangle 42">
              <a:extLst>
                <a:ext uri="{FF2B5EF4-FFF2-40B4-BE49-F238E27FC236}">
                  <a16:creationId xmlns:a16="http://schemas.microsoft.com/office/drawing/2014/main" id="{4FB1BB97-B3CC-100E-4D00-B6A3F3C46C4C}"/>
                </a:ext>
              </a:extLst>
            </p:cNvPr>
            <p:cNvSpPr>
              <a:spLocks noChangeArrowheads="1"/>
            </p:cNvSpPr>
            <p:nvPr/>
          </p:nvSpPr>
          <p:spPr bwMode="auto">
            <a:xfrm>
              <a:off x="4033838" y="3298825"/>
              <a:ext cx="773112" cy="1419225"/>
            </a:xfrm>
            <a:prstGeom prst="rect">
              <a:avLst/>
            </a:prstGeom>
            <a:solidFill>
              <a:srgbClr val="3366FF"/>
            </a:soli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3591" name="Text Box 44">
              <a:extLst>
                <a:ext uri="{FF2B5EF4-FFF2-40B4-BE49-F238E27FC236}">
                  <a16:creationId xmlns:a16="http://schemas.microsoft.com/office/drawing/2014/main" id="{39355314-61D1-94AF-0C79-6BA389A724B9}"/>
                </a:ext>
              </a:extLst>
            </p:cNvPr>
            <p:cNvSpPr txBox="1">
              <a:spLocks noChangeArrowheads="1"/>
            </p:cNvSpPr>
            <p:nvPr/>
          </p:nvSpPr>
          <p:spPr bwMode="auto">
            <a:xfrm rot="-5400000">
              <a:off x="3833812" y="3687763"/>
              <a:ext cx="1171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PC</a:t>
              </a:r>
            </a:p>
            <a:p>
              <a:pPr algn="ctr"/>
              <a:r>
                <a:rPr lang="en-US" altLang="zh-TW" sz="1800">
                  <a:solidFill>
                    <a:srgbClr val="0000FF"/>
                  </a:solidFill>
                  <a:latin typeface="Tahoma" panose="020B0604030504040204" pitchFamily="34" charset="0"/>
                  <a:ea typeface="PMingLiU" panose="020B0604030504040204" pitchFamily="18" charset="-120"/>
                </a:rPr>
                <a:t>templates</a:t>
              </a:r>
            </a:p>
          </p:txBody>
        </p:sp>
        <p:sp>
          <p:nvSpPr>
            <p:cNvPr id="378952" name="Text Box 72">
              <a:extLst>
                <a:ext uri="{FF2B5EF4-FFF2-40B4-BE49-F238E27FC236}">
                  <a16:creationId xmlns:a16="http://schemas.microsoft.com/office/drawing/2014/main" id="{70BDEB3D-2029-1347-899C-B69D816475AE}"/>
                </a:ext>
              </a:extLst>
            </p:cNvPr>
            <p:cNvSpPr txBox="1">
              <a:spLocks noChangeArrowheads="1"/>
            </p:cNvSpPr>
            <p:nvPr/>
          </p:nvSpPr>
          <p:spPr bwMode="auto">
            <a:xfrm>
              <a:off x="4057651" y="4702176"/>
              <a:ext cx="720724" cy="336550"/>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 PCs</a:t>
              </a:r>
            </a:p>
          </p:txBody>
        </p:sp>
        <p:sp>
          <p:nvSpPr>
            <p:cNvPr id="23593" name="Text Box 77">
              <a:extLst>
                <a:ext uri="{FF2B5EF4-FFF2-40B4-BE49-F238E27FC236}">
                  <a16:creationId xmlns:a16="http://schemas.microsoft.com/office/drawing/2014/main" id="{E2F5AAEB-5D90-64E3-5EDC-472B378BDA8C}"/>
                </a:ext>
              </a:extLst>
            </p:cNvPr>
            <p:cNvSpPr txBox="1">
              <a:spLocks noChangeArrowheads="1"/>
            </p:cNvSpPr>
            <p:nvPr/>
          </p:nvSpPr>
          <p:spPr bwMode="auto">
            <a:xfrm rot="16200000">
              <a:off x="3171461" y="3788583"/>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grpSp>
        <p:nvGrpSpPr>
          <p:cNvPr id="23570" name="Group 2">
            <a:extLst>
              <a:ext uri="{FF2B5EF4-FFF2-40B4-BE49-F238E27FC236}">
                <a16:creationId xmlns:a16="http://schemas.microsoft.com/office/drawing/2014/main" id="{98A348E8-102D-56B6-55CD-B9A353F52871}"/>
              </a:ext>
            </a:extLst>
          </p:cNvPr>
          <p:cNvGrpSpPr>
            <a:grpSpLocks/>
          </p:cNvGrpSpPr>
          <p:nvPr/>
        </p:nvGrpSpPr>
        <p:grpSpPr bwMode="auto">
          <a:xfrm rot="5400000">
            <a:off x="4044949" y="1014412"/>
            <a:ext cx="1122364" cy="1722438"/>
            <a:chOff x="3684587" y="1398588"/>
            <a:chExt cx="1122363" cy="1722438"/>
          </a:xfrm>
        </p:grpSpPr>
        <p:sp>
          <p:nvSpPr>
            <p:cNvPr id="23586" name="Rectangle 20">
              <a:extLst>
                <a:ext uri="{FF2B5EF4-FFF2-40B4-BE49-F238E27FC236}">
                  <a16:creationId xmlns:a16="http://schemas.microsoft.com/office/drawing/2014/main" id="{830ACDA8-21BD-68AB-B92B-6C4068BD205A}"/>
                </a:ext>
              </a:extLst>
            </p:cNvPr>
            <p:cNvSpPr>
              <a:spLocks noChangeArrowheads="1"/>
            </p:cNvSpPr>
            <p:nvPr/>
          </p:nvSpPr>
          <p:spPr bwMode="auto">
            <a:xfrm>
              <a:off x="4033838" y="1398588"/>
              <a:ext cx="773112" cy="1419225"/>
            </a:xfrm>
            <a:prstGeom prst="rect">
              <a:avLst/>
            </a:prstGeom>
            <a:gradFill rotWithShape="1">
              <a:gsLst>
                <a:gs pos="0">
                  <a:srgbClr val="0000FF">
                    <a:alpha val="39998"/>
                  </a:srgbClr>
                </a:gs>
                <a:gs pos="100000">
                  <a:srgbClr val="0000EB">
                    <a:alpha val="39998"/>
                  </a:srgbClr>
                </a:gs>
              </a:gsLst>
              <a:lin ang="5400000" scaled="1"/>
            </a:gra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3587" name="Text Box 22">
              <a:extLst>
                <a:ext uri="{FF2B5EF4-FFF2-40B4-BE49-F238E27FC236}">
                  <a16:creationId xmlns:a16="http://schemas.microsoft.com/office/drawing/2014/main" id="{7A996D6C-9A0F-661F-9599-8D9B287BF1A9}"/>
                </a:ext>
              </a:extLst>
            </p:cNvPr>
            <p:cNvSpPr txBox="1">
              <a:spLocks noChangeArrowheads="1"/>
            </p:cNvSpPr>
            <p:nvPr/>
          </p:nvSpPr>
          <p:spPr bwMode="auto">
            <a:xfrm rot="-5400000">
              <a:off x="3833812" y="1787526"/>
              <a:ext cx="1171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PC</a:t>
              </a:r>
            </a:p>
            <a:p>
              <a:pPr algn="ctr"/>
              <a:r>
                <a:rPr lang="en-US" altLang="zh-TW" sz="1800">
                  <a:solidFill>
                    <a:srgbClr val="0000FF"/>
                  </a:solidFill>
                  <a:latin typeface="Tahoma" panose="020B0604030504040204" pitchFamily="34" charset="0"/>
                  <a:ea typeface="PMingLiU" panose="020B0604030504040204" pitchFamily="18" charset="-120"/>
                </a:rPr>
                <a:t>templates</a:t>
              </a:r>
            </a:p>
          </p:txBody>
        </p:sp>
        <p:sp>
          <p:nvSpPr>
            <p:cNvPr id="378959" name="Text Box 79">
              <a:extLst>
                <a:ext uri="{FF2B5EF4-FFF2-40B4-BE49-F238E27FC236}">
                  <a16:creationId xmlns:a16="http://schemas.microsoft.com/office/drawing/2014/main" id="{CE947B75-0665-A64F-BFB1-5DB1CA78FE77}"/>
                </a:ext>
              </a:extLst>
            </p:cNvPr>
            <p:cNvSpPr txBox="1">
              <a:spLocks noChangeArrowheads="1"/>
            </p:cNvSpPr>
            <p:nvPr/>
          </p:nvSpPr>
          <p:spPr bwMode="auto">
            <a:xfrm>
              <a:off x="4044951" y="2784476"/>
              <a:ext cx="720724" cy="336550"/>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 PCs</a:t>
              </a:r>
            </a:p>
          </p:txBody>
        </p:sp>
        <p:sp>
          <p:nvSpPr>
            <p:cNvPr id="23589" name="Text Box 77">
              <a:extLst>
                <a:ext uri="{FF2B5EF4-FFF2-40B4-BE49-F238E27FC236}">
                  <a16:creationId xmlns:a16="http://schemas.microsoft.com/office/drawing/2014/main" id="{7D9AFFC5-9EFC-C08E-086F-901853337B8A}"/>
                </a:ext>
              </a:extLst>
            </p:cNvPr>
            <p:cNvSpPr txBox="1">
              <a:spLocks noChangeArrowheads="1"/>
            </p:cNvSpPr>
            <p:nvPr/>
          </p:nvSpPr>
          <p:spPr bwMode="auto">
            <a:xfrm rot="16200000">
              <a:off x="3184161" y="1921683"/>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grpSp>
        <p:nvGrpSpPr>
          <p:cNvPr id="23571" name="Group 1">
            <a:extLst>
              <a:ext uri="{FF2B5EF4-FFF2-40B4-BE49-F238E27FC236}">
                <a16:creationId xmlns:a16="http://schemas.microsoft.com/office/drawing/2014/main" id="{BFAF3F15-CC80-D11E-57CC-9D5E3B4FCFDA}"/>
              </a:ext>
            </a:extLst>
          </p:cNvPr>
          <p:cNvGrpSpPr>
            <a:grpSpLocks/>
          </p:cNvGrpSpPr>
          <p:nvPr/>
        </p:nvGrpSpPr>
        <p:grpSpPr bwMode="auto">
          <a:xfrm rot="5400000">
            <a:off x="4168553" y="4503960"/>
            <a:ext cx="798512" cy="1788668"/>
            <a:chOff x="3671888" y="5104258"/>
            <a:chExt cx="798512" cy="1788668"/>
          </a:xfrm>
        </p:grpSpPr>
        <p:sp>
          <p:nvSpPr>
            <p:cNvPr id="43" name="Rectangle 42">
              <a:extLst>
                <a:ext uri="{FF2B5EF4-FFF2-40B4-BE49-F238E27FC236}">
                  <a16:creationId xmlns:a16="http://schemas.microsoft.com/office/drawing/2014/main" id="{543E52C1-6B58-D945-8AEE-9E082FED7C56}"/>
                </a:ext>
              </a:extLst>
            </p:cNvPr>
            <p:cNvSpPr>
              <a:spLocks noChangeArrowheads="1"/>
            </p:cNvSpPr>
            <p:nvPr/>
          </p:nvSpPr>
          <p:spPr bwMode="auto">
            <a:xfrm>
              <a:off x="4021138" y="5141912"/>
              <a:ext cx="449262" cy="1419225"/>
            </a:xfrm>
            <a:prstGeom prst="rect">
              <a:avLst/>
            </a:prstGeom>
            <a:solidFill>
              <a:schemeClr val="accent5">
                <a:lumMod val="50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45" name="Text Box 72">
              <a:extLst>
                <a:ext uri="{FF2B5EF4-FFF2-40B4-BE49-F238E27FC236}">
                  <a16:creationId xmlns:a16="http://schemas.microsoft.com/office/drawing/2014/main" id="{F8C23580-79DF-014F-9C78-02648FA272AF}"/>
                </a:ext>
              </a:extLst>
            </p:cNvPr>
            <p:cNvSpPr txBox="1">
              <a:spLocks noChangeArrowheads="1"/>
            </p:cNvSpPr>
            <p:nvPr/>
          </p:nvSpPr>
          <p:spPr bwMode="auto">
            <a:xfrm>
              <a:off x="4057651" y="6554788"/>
              <a:ext cx="398463" cy="338138"/>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x3</a:t>
              </a:r>
            </a:p>
          </p:txBody>
        </p:sp>
        <p:sp>
          <p:nvSpPr>
            <p:cNvPr id="23585" name="Text Box 77">
              <a:extLst>
                <a:ext uri="{FF2B5EF4-FFF2-40B4-BE49-F238E27FC236}">
                  <a16:creationId xmlns:a16="http://schemas.microsoft.com/office/drawing/2014/main" id="{B868B20B-ADDD-B36D-AB9F-718532B4C4A4}"/>
                </a:ext>
              </a:extLst>
            </p:cNvPr>
            <p:cNvSpPr txBox="1">
              <a:spLocks noChangeArrowheads="1"/>
            </p:cNvSpPr>
            <p:nvPr/>
          </p:nvSpPr>
          <p:spPr bwMode="auto">
            <a:xfrm rot="16200000">
              <a:off x="3171462" y="5604684"/>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sp>
        <p:nvSpPr>
          <p:cNvPr id="23572" name="AutoShape 34">
            <a:extLst>
              <a:ext uri="{FF2B5EF4-FFF2-40B4-BE49-F238E27FC236}">
                <a16:creationId xmlns:a16="http://schemas.microsoft.com/office/drawing/2014/main" id="{26E37FDF-6FD2-5699-0000-D02A36B36285}"/>
              </a:ext>
            </a:extLst>
          </p:cNvPr>
          <p:cNvSpPr>
            <a:spLocks noChangeArrowheads="1"/>
          </p:cNvSpPr>
          <p:nvPr/>
        </p:nvSpPr>
        <p:spPr bwMode="auto">
          <a:xfrm>
            <a:off x="2989267" y="5368925"/>
            <a:ext cx="668337" cy="381000"/>
          </a:xfrm>
          <a:prstGeom prst="rightArrow">
            <a:avLst>
              <a:gd name="adj1" fmla="val 50000"/>
              <a:gd name="adj2" fmla="val 74999"/>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23573" name="Text Box 41">
            <a:extLst>
              <a:ext uri="{FF2B5EF4-FFF2-40B4-BE49-F238E27FC236}">
                <a16:creationId xmlns:a16="http://schemas.microsoft.com/office/drawing/2014/main" id="{680779EA-6FB3-858F-2AFE-60FFD3408A2F}"/>
              </a:ext>
            </a:extLst>
          </p:cNvPr>
          <p:cNvSpPr txBox="1">
            <a:spLocks noChangeArrowheads="1"/>
          </p:cNvSpPr>
          <p:nvPr/>
        </p:nvSpPr>
        <p:spPr bwMode="auto">
          <a:xfrm>
            <a:off x="4991104" y="5514979"/>
            <a:ext cx="377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2800">
                <a:solidFill>
                  <a:schemeClr val="hlink"/>
                </a:solidFill>
                <a:latin typeface="Tahoma" panose="020B0604030504040204" pitchFamily="34" charset="0"/>
                <a:ea typeface="PMingLiU" panose="020B0604030504040204" pitchFamily="18" charset="-120"/>
              </a:rPr>
              <a:t>*</a:t>
            </a:r>
          </a:p>
        </p:txBody>
      </p:sp>
      <p:sp>
        <p:nvSpPr>
          <p:cNvPr id="23574" name="Text Box 8">
            <a:extLst>
              <a:ext uri="{FF2B5EF4-FFF2-40B4-BE49-F238E27FC236}">
                <a16:creationId xmlns:a16="http://schemas.microsoft.com/office/drawing/2014/main" id="{29E57400-1666-CB32-CA60-401E34BE2C0F}"/>
              </a:ext>
            </a:extLst>
          </p:cNvPr>
          <p:cNvSpPr txBox="1">
            <a:spLocks noChangeArrowheads="1"/>
          </p:cNvSpPr>
          <p:nvPr/>
        </p:nvSpPr>
        <p:spPr bwMode="auto">
          <a:xfrm>
            <a:off x="919163" y="49942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3575" name="Rectangle 59">
            <a:extLst>
              <a:ext uri="{FF2B5EF4-FFF2-40B4-BE49-F238E27FC236}">
                <a16:creationId xmlns:a16="http://schemas.microsoft.com/office/drawing/2014/main" id="{5B0B03D4-1DC8-E878-3269-CFDCA13408D0}"/>
              </a:ext>
            </a:extLst>
          </p:cNvPr>
          <p:cNvSpPr>
            <a:spLocks noChangeArrowheads="1"/>
          </p:cNvSpPr>
          <p:nvPr/>
        </p:nvSpPr>
        <p:spPr bwMode="auto">
          <a:xfrm>
            <a:off x="650875" y="6286500"/>
            <a:ext cx="2006600" cy="431800"/>
          </a:xfrm>
          <a:prstGeom prst="rect">
            <a:avLst/>
          </a:prstGeom>
          <a:solidFill>
            <a:srgbClr val="FF9900">
              <a:alpha val="39999"/>
            </a:srgbClr>
          </a:solidFill>
          <a:ln w="28575">
            <a:solidFill>
              <a:srgbClr val="FF66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endParaRPr lang="zh-TW" altLang="en-US">
              <a:solidFill>
                <a:srgbClr val="660066"/>
              </a:solidFill>
              <a:ea typeface="PMingLiU" panose="020B0604030504040204" pitchFamily="18" charset="-120"/>
            </a:endParaRPr>
          </a:p>
        </p:txBody>
      </p:sp>
      <p:sp>
        <p:nvSpPr>
          <p:cNvPr id="23576" name="Text Box 66">
            <a:extLst>
              <a:ext uri="{FF2B5EF4-FFF2-40B4-BE49-F238E27FC236}">
                <a16:creationId xmlns:a16="http://schemas.microsoft.com/office/drawing/2014/main" id="{45C765FF-BF80-9297-DC50-B9E9B346F483}"/>
              </a:ext>
            </a:extLst>
          </p:cNvPr>
          <p:cNvSpPr txBox="1">
            <a:spLocks noChangeArrowheads="1"/>
          </p:cNvSpPr>
          <p:nvPr/>
        </p:nvSpPr>
        <p:spPr bwMode="auto">
          <a:xfrm>
            <a:off x="644525" y="6318254"/>
            <a:ext cx="20526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700">
                <a:solidFill>
                  <a:srgbClr val="FF6600"/>
                </a:solidFill>
                <a:latin typeface="Tahoma" panose="020B0604030504040204" pitchFamily="34" charset="0"/>
                <a:ea typeface="PMingLiU" panose="020B0604030504040204" pitchFamily="18" charset="-120"/>
              </a:rPr>
              <a:t>3D dipole moments</a:t>
            </a:r>
          </a:p>
        </p:txBody>
      </p:sp>
      <p:grpSp>
        <p:nvGrpSpPr>
          <p:cNvPr id="23577" name="Group 1">
            <a:extLst>
              <a:ext uri="{FF2B5EF4-FFF2-40B4-BE49-F238E27FC236}">
                <a16:creationId xmlns:a16="http://schemas.microsoft.com/office/drawing/2014/main" id="{30B83AF1-5956-7CA6-6D1A-3AA73671D0EF}"/>
              </a:ext>
            </a:extLst>
          </p:cNvPr>
          <p:cNvGrpSpPr>
            <a:grpSpLocks/>
          </p:cNvGrpSpPr>
          <p:nvPr/>
        </p:nvGrpSpPr>
        <p:grpSpPr bwMode="auto">
          <a:xfrm rot="5400000">
            <a:off x="4186016" y="5443760"/>
            <a:ext cx="798512" cy="1788668"/>
            <a:chOff x="3671888" y="5104258"/>
            <a:chExt cx="798512" cy="1788668"/>
          </a:xfrm>
        </p:grpSpPr>
        <p:sp>
          <p:nvSpPr>
            <p:cNvPr id="60" name="Rectangle 59">
              <a:extLst>
                <a:ext uri="{FF2B5EF4-FFF2-40B4-BE49-F238E27FC236}">
                  <a16:creationId xmlns:a16="http://schemas.microsoft.com/office/drawing/2014/main" id="{CC3BA1C6-DEB1-CF45-9741-D90F2FD28FC2}"/>
                </a:ext>
              </a:extLst>
            </p:cNvPr>
            <p:cNvSpPr>
              <a:spLocks noChangeArrowheads="1"/>
            </p:cNvSpPr>
            <p:nvPr/>
          </p:nvSpPr>
          <p:spPr bwMode="auto">
            <a:xfrm>
              <a:off x="4021138" y="5141913"/>
              <a:ext cx="449262" cy="1419225"/>
            </a:xfrm>
            <a:prstGeom prst="rect">
              <a:avLst/>
            </a:prstGeom>
            <a:solidFill>
              <a:schemeClr val="accent1">
                <a:lumMod val="75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62" name="Text Box 72">
              <a:extLst>
                <a:ext uri="{FF2B5EF4-FFF2-40B4-BE49-F238E27FC236}">
                  <a16:creationId xmlns:a16="http://schemas.microsoft.com/office/drawing/2014/main" id="{7CEC673A-3BC8-4841-AF8D-05AE08FEDC15}"/>
                </a:ext>
              </a:extLst>
            </p:cNvPr>
            <p:cNvSpPr txBox="1">
              <a:spLocks noChangeArrowheads="1"/>
            </p:cNvSpPr>
            <p:nvPr/>
          </p:nvSpPr>
          <p:spPr bwMode="auto">
            <a:xfrm>
              <a:off x="4057651" y="6554789"/>
              <a:ext cx="398463" cy="338137"/>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x3</a:t>
              </a:r>
            </a:p>
          </p:txBody>
        </p:sp>
        <p:sp>
          <p:nvSpPr>
            <p:cNvPr id="23582" name="Text Box 77">
              <a:extLst>
                <a:ext uri="{FF2B5EF4-FFF2-40B4-BE49-F238E27FC236}">
                  <a16:creationId xmlns:a16="http://schemas.microsoft.com/office/drawing/2014/main" id="{7C20DB1B-EF8A-EC23-8ADF-AA1527ECC980}"/>
                </a:ext>
              </a:extLst>
            </p:cNvPr>
            <p:cNvSpPr txBox="1">
              <a:spLocks noChangeArrowheads="1"/>
            </p:cNvSpPr>
            <p:nvPr/>
          </p:nvSpPr>
          <p:spPr bwMode="auto">
            <a:xfrm rot="16200000">
              <a:off x="3171462" y="5604684"/>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sp>
        <p:nvSpPr>
          <p:cNvPr id="23578" name="AutoShape 34">
            <a:extLst>
              <a:ext uri="{FF2B5EF4-FFF2-40B4-BE49-F238E27FC236}">
                <a16:creationId xmlns:a16="http://schemas.microsoft.com/office/drawing/2014/main" id="{CBBA9FA8-E875-8E76-E71A-9DC03FB17CCF}"/>
              </a:ext>
            </a:extLst>
          </p:cNvPr>
          <p:cNvSpPr>
            <a:spLocks noChangeArrowheads="1"/>
          </p:cNvSpPr>
          <p:nvPr/>
        </p:nvSpPr>
        <p:spPr bwMode="auto">
          <a:xfrm>
            <a:off x="3006725" y="6308725"/>
            <a:ext cx="668338" cy="381000"/>
          </a:xfrm>
          <a:prstGeom prst="rightArrow">
            <a:avLst>
              <a:gd name="adj1" fmla="val 50000"/>
              <a:gd name="adj2" fmla="val 74999"/>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23579" name="Text Box 8">
            <a:extLst>
              <a:ext uri="{FF2B5EF4-FFF2-40B4-BE49-F238E27FC236}">
                <a16:creationId xmlns:a16="http://schemas.microsoft.com/office/drawing/2014/main" id="{0F713E97-E9C7-A5CC-0F20-D175F038CECF}"/>
              </a:ext>
            </a:extLst>
          </p:cNvPr>
          <p:cNvSpPr txBox="1">
            <a:spLocks noChangeArrowheads="1"/>
          </p:cNvSpPr>
          <p:nvPr/>
        </p:nvSpPr>
        <p:spPr bwMode="auto">
          <a:xfrm>
            <a:off x="936625" y="59340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8">
            <a:extLst>
              <a:ext uri="{FF2B5EF4-FFF2-40B4-BE49-F238E27FC236}">
                <a16:creationId xmlns:a16="http://schemas.microsoft.com/office/drawing/2014/main" id="{7CCC9245-EF25-6C42-2B73-84A36E28F585}"/>
              </a:ext>
            </a:extLst>
          </p:cNvPr>
          <p:cNvSpPr txBox="1">
            <a:spLocks noChangeArrowheads="1"/>
          </p:cNvSpPr>
          <p:nvPr/>
        </p:nvSpPr>
        <p:spPr bwMode="auto">
          <a:xfrm>
            <a:off x="885825" y="11334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4578" name="AutoShape 9">
            <a:extLst>
              <a:ext uri="{FF2B5EF4-FFF2-40B4-BE49-F238E27FC236}">
                <a16:creationId xmlns:a16="http://schemas.microsoft.com/office/drawing/2014/main" id="{2A0AA248-BD0C-D125-1BF4-8DF940B3225E}"/>
              </a:ext>
            </a:extLst>
          </p:cNvPr>
          <p:cNvSpPr>
            <a:spLocks noChangeArrowheads="1"/>
          </p:cNvSpPr>
          <p:nvPr/>
        </p:nvSpPr>
        <p:spPr bwMode="auto">
          <a:xfrm>
            <a:off x="2874967" y="1919288"/>
            <a:ext cx="681037" cy="381000"/>
          </a:xfrm>
          <a:prstGeom prst="rightArrow">
            <a:avLst>
              <a:gd name="adj1" fmla="val 50000"/>
              <a:gd name="adj2" fmla="val 75000"/>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378895" name="Text Box 15">
            <a:extLst>
              <a:ext uri="{FF2B5EF4-FFF2-40B4-BE49-F238E27FC236}">
                <a16:creationId xmlns:a16="http://schemas.microsoft.com/office/drawing/2014/main" id="{2E3AE7D2-D90B-FB49-8286-D1B95AF66EDC}"/>
              </a:ext>
            </a:extLst>
          </p:cNvPr>
          <p:cNvSpPr txBox="1">
            <a:spLocks noChangeArrowheads="1"/>
          </p:cNvSpPr>
          <p:nvPr/>
        </p:nvSpPr>
        <p:spPr bwMode="auto">
          <a:xfrm rot="16200000">
            <a:off x="-200817" y="1820073"/>
            <a:ext cx="1166813"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ERSP </a:t>
            </a:r>
          </a:p>
          <a:p>
            <a:pPr algn="ctr">
              <a:defRPr/>
            </a:pPr>
            <a:r>
              <a:rPr lang="en-US" altLang="en-US" sz="1600">
                <a:effectLst>
                  <a:outerShdw blurRad="38100" dist="38100" dir="2700000" algn="tl">
                    <a:srgbClr val="C0C0C0"/>
                  </a:outerShdw>
                </a:effectLst>
                <a:latin typeface="Tahoma" panose="020B0604030504040204" pitchFamily="34" charset="0"/>
              </a:rPr>
              <a:t>(time/freq)</a:t>
            </a:r>
          </a:p>
        </p:txBody>
      </p:sp>
      <p:sp>
        <p:nvSpPr>
          <p:cNvPr id="24580" name="Text Box 18">
            <a:extLst>
              <a:ext uri="{FF2B5EF4-FFF2-40B4-BE49-F238E27FC236}">
                <a16:creationId xmlns:a16="http://schemas.microsoft.com/office/drawing/2014/main" id="{F3777E0F-D968-734C-6BA5-0CA2295D9C02}"/>
              </a:ext>
            </a:extLst>
          </p:cNvPr>
          <p:cNvSpPr txBox="1">
            <a:spLocks noChangeArrowheads="1"/>
          </p:cNvSpPr>
          <p:nvPr/>
        </p:nvSpPr>
        <p:spPr bwMode="auto">
          <a:xfrm>
            <a:off x="5608642" y="1873254"/>
            <a:ext cx="1292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800">
                <a:latin typeface="Tahoma" panose="020B0604030504040204" pitchFamily="34" charset="0"/>
                <a:ea typeface="PMingLiU" panose="020B0604030504040204" pitchFamily="18" charset="-120"/>
              </a:rPr>
              <a:t>PC weights</a:t>
            </a:r>
          </a:p>
        </p:txBody>
      </p:sp>
      <p:sp>
        <p:nvSpPr>
          <p:cNvPr id="24581" name="Rectangle 23">
            <a:extLst>
              <a:ext uri="{FF2B5EF4-FFF2-40B4-BE49-F238E27FC236}">
                <a16:creationId xmlns:a16="http://schemas.microsoft.com/office/drawing/2014/main" id="{AC553F66-BB5C-2C7E-F1E8-52306ED2A8B4}"/>
              </a:ext>
            </a:extLst>
          </p:cNvPr>
          <p:cNvSpPr>
            <a:spLocks noChangeArrowheads="1"/>
          </p:cNvSpPr>
          <p:nvPr/>
        </p:nvSpPr>
        <p:spPr bwMode="auto">
          <a:xfrm>
            <a:off x="712792" y="1503363"/>
            <a:ext cx="1870075" cy="1212850"/>
          </a:xfrm>
          <a:prstGeom prst="rect">
            <a:avLst/>
          </a:prstGeom>
          <a:solidFill>
            <a:srgbClr val="009900">
              <a:alpha val="27843"/>
            </a:srgbClr>
          </a:solidFill>
          <a:ln w="28575">
            <a:solidFill>
              <a:srgbClr val="0099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378904" name="Text Box 24">
            <a:extLst>
              <a:ext uri="{FF2B5EF4-FFF2-40B4-BE49-F238E27FC236}">
                <a16:creationId xmlns:a16="http://schemas.microsoft.com/office/drawing/2014/main" id="{CD0AC5DF-65B7-704B-B16D-574E281CA6B6}"/>
              </a:ext>
            </a:extLst>
          </p:cNvPr>
          <p:cNvSpPr txBox="1">
            <a:spLocks noChangeArrowheads="1"/>
          </p:cNvSpPr>
          <p:nvPr/>
        </p:nvSpPr>
        <p:spPr bwMode="auto">
          <a:xfrm>
            <a:off x="2992438" y="1554163"/>
            <a:ext cx="587020" cy="369332"/>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solidFill>
                  <a:srgbClr val="FF9900"/>
                </a:solidFill>
                <a:effectLst>
                  <a:outerShdw blurRad="38100" dist="38100" dir="2700000" algn="tl">
                    <a:srgbClr val="C0C0C0"/>
                  </a:outerShdw>
                </a:effectLst>
                <a:latin typeface="Tahoma" panose="020B0604030504040204" pitchFamily="34" charset="0"/>
              </a:rPr>
              <a:t>PCA</a:t>
            </a:r>
          </a:p>
        </p:txBody>
      </p:sp>
      <p:sp>
        <p:nvSpPr>
          <p:cNvPr id="24583" name="Text Box 26">
            <a:extLst>
              <a:ext uri="{FF2B5EF4-FFF2-40B4-BE49-F238E27FC236}">
                <a16:creationId xmlns:a16="http://schemas.microsoft.com/office/drawing/2014/main" id="{34449491-7408-F551-0FA3-4589E9720709}"/>
              </a:ext>
            </a:extLst>
          </p:cNvPr>
          <p:cNvSpPr txBox="1">
            <a:spLocks noChangeArrowheads="1"/>
          </p:cNvSpPr>
          <p:nvPr/>
        </p:nvSpPr>
        <p:spPr bwMode="auto">
          <a:xfrm>
            <a:off x="928688" y="1541463"/>
            <a:ext cx="12971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009900"/>
                </a:solidFill>
                <a:latin typeface="Tahoma" panose="020B0604030504040204" pitchFamily="34" charset="0"/>
                <a:ea typeface="PMingLiU" panose="020B0604030504040204" pitchFamily="18" charset="-120"/>
              </a:rPr>
              <a:t>Mean ERSPs</a:t>
            </a:r>
          </a:p>
        </p:txBody>
      </p:sp>
      <p:sp>
        <p:nvSpPr>
          <p:cNvPr id="24584" name="Rectangle 30">
            <a:extLst>
              <a:ext uri="{FF2B5EF4-FFF2-40B4-BE49-F238E27FC236}">
                <a16:creationId xmlns:a16="http://schemas.microsoft.com/office/drawing/2014/main" id="{939B01CD-2C51-B08C-14CC-86281F66EE68}"/>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Precluster schematic</a:t>
            </a:r>
          </a:p>
        </p:txBody>
      </p:sp>
      <p:sp>
        <p:nvSpPr>
          <p:cNvPr id="24585" name="Text Box 33">
            <a:extLst>
              <a:ext uri="{FF2B5EF4-FFF2-40B4-BE49-F238E27FC236}">
                <a16:creationId xmlns:a16="http://schemas.microsoft.com/office/drawing/2014/main" id="{AF675CA9-0CEA-AC72-ED52-ADAFFCE04A1D}"/>
              </a:ext>
            </a:extLst>
          </p:cNvPr>
          <p:cNvSpPr txBox="1">
            <a:spLocks noChangeArrowheads="1"/>
          </p:cNvSpPr>
          <p:nvPr/>
        </p:nvSpPr>
        <p:spPr bwMode="auto">
          <a:xfrm>
            <a:off x="885825" y="30511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4586" name="AutoShape 34">
            <a:extLst>
              <a:ext uri="{FF2B5EF4-FFF2-40B4-BE49-F238E27FC236}">
                <a16:creationId xmlns:a16="http://schemas.microsoft.com/office/drawing/2014/main" id="{2286375F-5C14-5A87-5F51-DFB7AEB29D2A}"/>
              </a:ext>
            </a:extLst>
          </p:cNvPr>
          <p:cNvSpPr>
            <a:spLocks noChangeArrowheads="1"/>
          </p:cNvSpPr>
          <p:nvPr/>
        </p:nvSpPr>
        <p:spPr bwMode="auto">
          <a:xfrm>
            <a:off x="2925767" y="3819525"/>
            <a:ext cx="706437" cy="381000"/>
          </a:xfrm>
          <a:prstGeom prst="rightArrow">
            <a:avLst>
              <a:gd name="adj1" fmla="val 50000"/>
              <a:gd name="adj2" fmla="val 74999"/>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378918" name="Text Box 38">
            <a:extLst>
              <a:ext uri="{FF2B5EF4-FFF2-40B4-BE49-F238E27FC236}">
                <a16:creationId xmlns:a16="http://schemas.microsoft.com/office/drawing/2014/main" id="{984965FC-535F-B34D-9378-024417B7003C}"/>
              </a:ext>
            </a:extLst>
          </p:cNvPr>
          <p:cNvSpPr txBox="1">
            <a:spLocks noChangeArrowheads="1"/>
          </p:cNvSpPr>
          <p:nvPr/>
        </p:nvSpPr>
        <p:spPr bwMode="auto">
          <a:xfrm rot="16200000">
            <a:off x="-80960" y="3719517"/>
            <a:ext cx="1012825"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Power</a:t>
            </a:r>
          </a:p>
          <a:p>
            <a:pPr algn="ctr">
              <a:defRPr/>
            </a:pPr>
            <a:r>
              <a:rPr lang="en-US" altLang="en-US" sz="1600">
                <a:effectLst>
                  <a:outerShdw blurRad="38100" dist="38100" dir="2700000" algn="tl">
                    <a:srgbClr val="C0C0C0"/>
                  </a:outerShdw>
                </a:effectLst>
                <a:latin typeface="Tahoma" panose="020B0604030504040204" pitchFamily="34" charset="0"/>
              </a:rPr>
              <a:t>spectrum</a:t>
            </a:r>
          </a:p>
        </p:txBody>
      </p:sp>
      <p:sp>
        <p:nvSpPr>
          <p:cNvPr id="24588" name="Text Box 40">
            <a:extLst>
              <a:ext uri="{FF2B5EF4-FFF2-40B4-BE49-F238E27FC236}">
                <a16:creationId xmlns:a16="http://schemas.microsoft.com/office/drawing/2014/main" id="{11DE7BF3-EFB6-EF7C-BBBE-3EEBE8DA3D38}"/>
              </a:ext>
            </a:extLst>
          </p:cNvPr>
          <p:cNvSpPr txBox="1">
            <a:spLocks noChangeArrowheads="1"/>
          </p:cNvSpPr>
          <p:nvPr/>
        </p:nvSpPr>
        <p:spPr bwMode="auto">
          <a:xfrm>
            <a:off x="5621342" y="3740154"/>
            <a:ext cx="1292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800">
                <a:latin typeface="Tahoma" panose="020B0604030504040204" pitchFamily="34" charset="0"/>
                <a:ea typeface="PMingLiU" panose="020B0604030504040204" pitchFamily="18" charset="-120"/>
              </a:rPr>
              <a:t>PC weights</a:t>
            </a:r>
          </a:p>
        </p:txBody>
      </p:sp>
      <p:sp>
        <p:nvSpPr>
          <p:cNvPr id="24589" name="Text Box 41">
            <a:extLst>
              <a:ext uri="{FF2B5EF4-FFF2-40B4-BE49-F238E27FC236}">
                <a16:creationId xmlns:a16="http://schemas.microsoft.com/office/drawing/2014/main" id="{EC40D06E-B7F0-376B-06BD-AEF4AEAAEF1B}"/>
              </a:ext>
            </a:extLst>
          </p:cNvPr>
          <p:cNvSpPr txBox="1">
            <a:spLocks noChangeArrowheads="1"/>
          </p:cNvSpPr>
          <p:nvPr/>
        </p:nvSpPr>
        <p:spPr bwMode="auto">
          <a:xfrm>
            <a:off x="4838704" y="3749679"/>
            <a:ext cx="377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2800">
                <a:solidFill>
                  <a:schemeClr val="hlink"/>
                </a:solidFill>
                <a:latin typeface="Tahoma" panose="020B0604030504040204" pitchFamily="34" charset="0"/>
                <a:ea typeface="PMingLiU" panose="020B0604030504040204" pitchFamily="18" charset="-120"/>
              </a:rPr>
              <a:t>*</a:t>
            </a:r>
          </a:p>
        </p:txBody>
      </p:sp>
      <p:sp>
        <p:nvSpPr>
          <p:cNvPr id="24590" name="Rectangle 45">
            <a:extLst>
              <a:ext uri="{FF2B5EF4-FFF2-40B4-BE49-F238E27FC236}">
                <a16:creationId xmlns:a16="http://schemas.microsoft.com/office/drawing/2014/main" id="{77E9C81F-3DFB-6A04-ABFB-EF807DDA1644}"/>
              </a:ext>
            </a:extLst>
          </p:cNvPr>
          <p:cNvSpPr>
            <a:spLocks noChangeArrowheads="1"/>
          </p:cNvSpPr>
          <p:nvPr/>
        </p:nvSpPr>
        <p:spPr bwMode="auto">
          <a:xfrm>
            <a:off x="712792" y="3403600"/>
            <a:ext cx="1870075" cy="1212850"/>
          </a:xfrm>
          <a:prstGeom prst="rect">
            <a:avLst/>
          </a:prstGeom>
          <a:solidFill>
            <a:srgbClr val="FF0000">
              <a:alpha val="27843"/>
            </a:srgbClr>
          </a:solidFill>
          <a:ln w="28575">
            <a:solidFill>
              <a:srgbClr val="FF00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378926" name="Text Box 46">
            <a:extLst>
              <a:ext uri="{FF2B5EF4-FFF2-40B4-BE49-F238E27FC236}">
                <a16:creationId xmlns:a16="http://schemas.microsoft.com/office/drawing/2014/main" id="{DECF52DB-EB89-8942-98D0-A4BABFE722D4}"/>
              </a:ext>
            </a:extLst>
          </p:cNvPr>
          <p:cNvSpPr txBox="1">
            <a:spLocks noChangeArrowheads="1"/>
          </p:cNvSpPr>
          <p:nvPr/>
        </p:nvSpPr>
        <p:spPr bwMode="auto">
          <a:xfrm>
            <a:off x="3043238" y="3421063"/>
            <a:ext cx="587020" cy="369332"/>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solidFill>
                  <a:srgbClr val="FF9900"/>
                </a:solidFill>
                <a:effectLst>
                  <a:outerShdw blurRad="38100" dist="38100" dir="2700000" algn="tl">
                    <a:srgbClr val="C0C0C0"/>
                  </a:outerShdw>
                </a:effectLst>
                <a:latin typeface="Tahoma" panose="020B0604030504040204" pitchFamily="34" charset="0"/>
              </a:rPr>
              <a:t>PCA</a:t>
            </a:r>
          </a:p>
        </p:txBody>
      </p:sp>
      <p:sp>
        <p:nvSpPr>
          <p:cNvPr id="24592" name="Text Box 47">
            <a:extLst>
              <a:ext uri="{FF2B5EF4-FFF2-40B4-BE49-F238E27FC236}">
                <a16:creationId xmlns:a16="http://schemas.microsoft.com/office/drawing/2014/main" id="{81A38264-0165-9F9D-5BAC-BAECE7AB1F0C}"/>
              </a:ext>
            </a:extLst>
          </p:cNvPr>
          <p:cNvSpPr txBox="1">
            <a:spLocks noChangeArrowheads="1"/>
          </p:cNvSpPr>
          <p:nvPr/>
        </p:nvSpPr>
        <p:spPr bwMode="auto">
          <a:xfrm>
            <a:off x="857250" y="3473450"/>
            <a:ext cx="13898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009900"/>
                </a:solidFill>
                <a:latin typeface="Tahoma" panose="020B0604030504040204" pitchFamily="34" charset="0"/>
                <a:ea typeface="PMingLiU" panose="020B0604030504040204" pitchFamily="18" charset="-120"/>
              </a:rPr>
              <a:t>Mean spectra</a:t>
            </a:r>
          </a:p>
        </p:txBody>
      </p:sp>
      <p:sp>
        <p:nvSpPr>
          <p:cNvPr id="24593" name="AutoShape 49">
            <a:extLst>
              <a:ext uri="{FF2B5EF4-FFF2-40B4-BE49-F238E27FC236}">
                <a16:creationId xmlns:a16="http://schemas.microsoft.com/office/drawing/2014/main" id="{FDE9E1A4-197E-5423-E6AA-CD84ED67C326}"/>
              </a:ext>
            </a:extLst>
          </p:cNvPr>
          <p:cNvSpPr>
            <a:spLocks noChangeArrowheads="1"/>
          </p:cNvSpPr>
          <p:nvPr/>
        </p:nvSpPr>
        <p:spPr bwMode="auto">
          <a:xfrm>
            <a:off x="6005513" y="2593975"/>
            <a:ext cx="406400" cy="584200"/>
          </a:xfrm>
          <a:prstGeom prst="upDownArrow">
            <a:avLst>
              <a:gd name="adj1" fmla="val 50000"/>
              <a:gd name="adj2" fmla="val 28750"/>
            </a:avLst>
          </a:prstGeom>
          <a:solidFill>
            <a:srgbClr val="FF9900"/>
          </a:solidFill>
          <a:ln w="9525">
            <a:solidFill>
              <a:schemeClr val="tx1"/>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4594" name="Rectangle 59">
            <a:extLst>
              <a:ext uri="{FF2B5EF4-FFF2-40B4-BE49-F238E27FC236}">
                <a16:creationId xmlns:a16="http://schemas.microsoft.com/office/drawing/2014/main" id="{BA223128-F95D-4B45-1AFC-2F434F8A6556}"/>
              </a:ext>
            </a:extLst>
          </p:cNvPr>
          <p:cNvSpPr>
            <a:spLocks noChangeArrowheads="1"/>
          </p:cNvSpPr>
          <p:nvPr/>
        </p:nvSpPr>
        <p:spPr bwMode="auto">
          <a:xfrm>
            <a:off x="633413" y="5346700"/>
            <a:ext cx="2006600" cy="431800"/>
          </a:xfrm>
          <a:prstGeom prst="rect">
            <a:avLst/>
          </a:prstGeom>
          <a:gradFill rotWithShape="1">
            <a:gsLst>
              <a:gs pos="0">
                <a:srgbClr val="FF00FF">
                  <a:alpha val="39998"/>
                </a:srgbClr>
              </a:gs>
              <a:gs pos="100000">
                <a:srgbClr val="FF04FF">
                  <a:alpha val="39998"/>
                </a:srgbClr>
              </a:gs>
            </a:gsLst>
            <a:lin ang="5400000" scaled="1"/>
          </a:gradFill>
          <a:ln w="28575">
            <a:solidFill>
              <a:srgbClr val="FF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endParaRPr lang="zh-TW" altLang="en-US">
              <a:solidFill>
                <a:srgbClr val="660066"/>
              </a:solidFill>
              <a:ea typeface="PMingLiU" panose="020B0604030504040204" pitchFamily="18" charset="-120"/>
            </a:endParaRPr>
          </a:p>
        </p:txBody>
      </p:sp>
      <p:sp>
        <p:nvSpPr>
          <p:cNvPr id="24595" name="Text Box 66">
            <a:extLst>
              <a:ext uri="{FF2B5EF4-FFF2-40B4-BE49-F238E27FC236}">
                <a16:creationId xmlns:a16="http://schemas.microsoft.com/office/drawing/2014/main" id="{C030ED68-8838-2FF6-DA15-B07972C0851D}"/>
              </a:ext>
            </a:extLst>
          </p:cNvPr>
          <p:cNvSpPr txBox="1">
            <a:spLocks noChangeArrowheads="1"/>
          </p:cNvSpPr>
          <p:nvPr/>
        </p:nvSpPr>
        <p:spPr bwMode="auto">
          <a:xfrm>
            <a:off x="627067" y="5378454"/>
            <a:ext cx="19954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800">
                <a:solidFill>
                  <a:srgbClr val="FF00FF"/>
                </a:solidFill>
                <a:latin typeface="Tahoma" panose="020B0604030504040204" pitchFamily="34" charset="0"/>
                <a:ea typeface="PMingLiU" panose="020B0604030504040204" pitchFamily="18" charset="-120"/>
              </a:rPr>
              <a:t>3D dipole position</a:t>
            </a:r>
          </a:p>
        </p:txBody>
      </p:sp>
      <p:grpSp>
        <p:nvGrpSpPr>
          <p:cNvPr id="24596" name="Group 3">
            <a:extLst>
              <a:ext uri="{FF2B5EF4-FFF2-40B4-BE49-F238E27FC236}">
                <a16:creationId xmlns:a16="http://schemas.microsoft.com/office/drawing/2014/main" id="{86E4BC9C-D811-2671-878D-C4CA98A8702E}"/>
              </a:ext>
            </a:extLst>
          </p:cNvPr>
          <p:cNvGrpSpPr>
            <a:grpSpLocks/>
          </p:cNvGrpSpPr>
          <p:nvPr/>
        </p:nvGrpSpPr>
        <p:grpSpPr bwMode="auto">
          <a:xfrm rot="5400000">
            <a:off x="4038377" y="2892650"/>
            <a:ext cx="1135064" cy="1750569"/>
            <a:chOff x="3671887" y="3288157"/>
            <a:chExt cx="1135063" cy="1750569"/>
          </a:xfrm>
        </p:grpSpPr>
        <p:sp>
          <p:nvSpPr>
            <p:cNvPr id="24631" name="Rectangle 42">
              <a:extLst>
                <a:ext uri="{FF2B5EF4-FFF2-40B4-BE49-F238E27FC236}">
                  <a16:creationId xmlns:a16="http://schemas.microsoft.com/office/drawing/2014/main" id="{F7A8DA88-AE7A-8353-163A-165397D2B77B}"/>
                </a:ext>
              </a:extLst>
            </p:cNvPr>
            <p:cNvSpPr>
              <a:spLocks noChangeArrowheads="1"/>
            </p:cNvSpPr>
            <p:nvPr/>
          </p:nvSpPr>
          <p:spPr bwMode="auto">
            <a:xfrm>
              <a:off x="4033838" y="3298825"/>
              <a:ext cx="773112" cy="1419225"/>
            </a:xfrm>
            <a:prstGeom prst="rect">
              <a:avLst/>
            </a:prstGeom>
            <a:solidFill>
              <a:srgbClr val="3366FF"/>
            </a:soli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4632" name="Text Box 44">
              <a:extLst>
                <a:ext uri="{FF2B5EF4-FFF2-40B4-BE49-F238E27FC236}">
                  <a16:creationId xmlns:a16="http://schemas.microsoft.com/office/drawing/2014/main" id="{400D92AA-6801-DC11-A655-98BBF87A20EA}"/>
                </a:ext>
              </a:extLst>
            </p:cNvPr>
            <p:cNvSpPr txBox="1">
              <a:spLocks noChangeArrowheads="1"/>
            </p:cNvSpPr>
            <p:nvPr/>
          </p:nvSpPr>
          <p:spPr bwMode="auto">
            <a:xfrm rot="-5400000">
              <a:off x="3833812" y="3687763"/>
              <a:ext cx="1171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PC</a:t>
              </a:r>
            </a:p>
            <a:p>
              <a:pPr algn="ctr"/>
              <a:r>
                <a:rPr lang="en-US" altLang="zh-TW" sz="1800">
                  <a:solidFill>
                    <a:srgbClr val="0000FF"/>
                  </a:solidFill>
                  <a:latin typeface="Tahoma" panose="020B0604030504040204" pitchFamily="34" charset="0"/>
                  <a:ea typeface="PMingLiU" panose="020B0604030504040204" pitchFamily="18" charset="-120"/>
                </a:rPr>
                <a:t>templates</a:t>
              </a:r>
            </a:p>
          </p:txBody>
        </p:sp>
        <p:sp>
          <p:nvSpPr>
            <p:cNvPr id="378952" name="Text Box 72">
              <a:extLst>
                <a:ext uri="{FF2B5EF4-FFF2-40B4-BE49-F238E27FC236}">
                  <a16:creationId xmlns:a16="http://schemas.microsoft.com/office/drawing/2014/main" id="{C7C0E05F-E954-A444-A50D-255A3EDB031A}"/>
                </a:ext>
              </a:extLst>
            </p:cNvPr>
            <p:cNvSpPr txBox="1">
              <a:spLocks noChangeArrowheads="1"/>
            </p:cNvSpPr>
            <p:nvPr/>
          </p:nvSpPr>
          <p:spPr bwMode="auto">
            <a:xfrm>
              <a:off x="4057651" y="4702176"/>
              <a:ext cx="720724" cy="336550"/>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 PCs</a:t>
              </a:r>
            </a:p>
          </p:txBody>
        </p:sp>
        <p:sp>
          <p:nvSpPr>
            <p:cNvPr id="24634" name="Text Box 77">
              <a:extLst>
                <a:ext uri="{FF2B5EF4-FFF2-40B4-BE49-F238E27FC236}">
                  <a16:creationId xmlns:a16="http://schemas.microsoft.com/office/drawing/2014/main" id="{6DB21C11-B6C7-FBA6-D62A-8468CF097881}"/>
                </a:ext>
              </a:extLst>
            </p:cNvPr>
            <p:cNvSpPr txBox="1">
              <a:spLocks noChangeArrowheads="1"/>
            </p:cNvSpPr>
            <p:nvPr/>
          </p:nvSpPr>
          <p:spPr bwMode="auto">
            <a:xfrm rot="16200000">
              <a:off x="3171461" y="3788583"/>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grpSp>
        <p:nvGrpSpPr>
          <p:cNvPr id="24597" name="Group 2">
            <a:extLst>
              <a:ext uri="{FF2B5EF4-FFF2-40B4-BE49-F238E27FC236}">
                <a16:creationId xmlns:a16="http://schemas.microsoft.com/office/drawing/2014/main" id="{9253F9C4-0594-756F-F24C-E245733E7363}"/>
              </a:ext>
            </a:extLst>
          </p:cNvPr>
          <p:cNvGrpSpPr>
            <a:grpSpLocks/>
          </p:cNvGrpSpPr>
          <p:nvPr/>
        </p:nvGrpSpPr>
        <p:grpSpPr bwMode="auto">
          <a:xfrm rot="5400000">
            <a:off x="4044949" y="1014412"/>
            <a:ext cx="1122364" cy="1722438"/>
            <a:chOff x="3684587" y="1398588"/>
            <a:chExt cx="1122363" cy="1722438"/>
          </a:xfrm>
        </p:grpSpPr>
        <p:sp>
          <p:nvSpPr>
            <p:cNvPr id="24627" name="Rectangle 20">
              <a:extLst>
                <a:ext uri="{FF2B5EF4-FFF2-40B4-BE49-F238E27FC236}">
                  <a16:creationId xmlns:a16="http://schemas.microsoft.com/office/drawing/2014/main" id="{C110CED2-64CB-BA4D-97FB-A552B68CAE07}"/>
                </a:ext>
              </a:extLst>
            </p:cNvPr>
            <p:cNvSpPr>
              <a:spLocks noChangeArrowheads="1"/>
            </p:cNvSpPr>
            <p:nvPr/>
          </p:nvSpPr>
          <p:spPr bwMode="auto">
            <a:xfrm>
              <a:off x="4033838" y="1398588"/>
              <a:ext cx="773112" cy="1419225"/>
            </a:xfrm>
            <a:prstGeom prst="rect">
              <a:avLst/>
            </a:prstGeom>
            <a:gradFill rotWithShape="1">
              <a:gsLst>
                <a:gs pos="0">
                  <a:srgbClr val="0000FF">
                    <a:alpha val="39998"/>
                  </a:srgbClr>
                </a:gs>
                <a:gs pos="100000">
                  <a:srgbClr val="0000EB">
                    <a:alpha val="39998"/>
                  </a:srgbClr>
                </a:gs>
              </a:gsLst>
              <a:lin ang="5400000" scaled="1"/>
            </a:gra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4628" name="Text Box 22">
              <a:extLst>
                <a:ext uri="{FF2B5EF4-FFF2-40B4-BE49-F238E27FC236}">
                  <a16:creationId xmlns:a16="http://schemas.microsoft.com/office/drawing/2014/main" id="{B1F108C5-30E4-96D2-3380-0B610334E1A1}"/>
                </a:ext>
              </a:extLst>
            </p:cNvPr>
            <p:cNvSpPr txBox="1">
              <a:spLocks noChangeArrowheads="1"/>
            </p:cNvSpPr>
            <p:nvPr/>
          </p:nvSpPr>
          <p:spPr bwMode="auto">
            <a:xfrm rot="-5400000">
              <a:off x="3833812" y="1787526"/>
              <a:ext cx="1171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PC</a:t>
              </a:r>
            </a:p>
            <a:p>
              <a:pPr algn="ctr"/>
              <a:r>
                <a:rPr lang="en-US" altLang="zh-TW" sz="1800">
                  <a:solidFill>
                    <a:srgbClr val="0000FF"/>
                  </a:solidFill>
                  <a:latin typeface="Tahoma" panose="020B0604030504040204" pitchFamily="34" charset="0"/>
                  <a:ea typeface="PMingLiU" panose="020B0604030504040204" pitchFamily="18" charset="-120"/>
                </a:rPr>
                <a:t>templates</a:t>
              </a:r>
            </a:p>
          </p:txBody>
        </p:sp>
        <p:sp>
          <p:nvSpPr>
            <p:cNvPr id="378959" name="Text Box 79">
              <a:extLst>
                <a:ext uri="{FF2B5EF4-FFF2-40B4-BE49-F238E27FC236}">
                  <a16:creationId xmlns:a16="http://schemas.microsoft.com/office/drawing/2014/main" id="{B0A859AD-6712-2544-B019-CDADA68070E4}"/>
                </a:ext>
              </a:extLst>
            </p:cNvPr>
            <p:cNvSpPr txBox="1">
              <a:spLocks noChangeArrowheads="1"/>
            </p:cNvSpPr>
            <p:nvPr/>
          </p:nvSpPr>
          <p:spPr bwMode="auto">
            <a:xfrm>
              <a:off x="4044951" y="2784476"/>
              <a:ext cx="720724" cy="336550"/>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 PCs</a:t>
              </a:r>
            </a:p>
          </p:txBody>
        </p:sp>
        <p:sp>
          <p:nvSpPr>
            <p:cNvPr id="24630" name="Text Box 77">
              <a:extLst>
                <a:ext uri="{FF2B5EF4-FFF2-40B4-BE49-F238E27FC236}">
                  <a16:creationId xmlns:a16="http://schemas.microsoft.com/office/drawing/2014/main" id="{F638E78E-EC77-76DA-4BA5-AD5F414A6D5D}"/>
                </a:ext>
              </a:extLst>
            </p:cNvPr>
            <p:cNvSpPr txBox="1">
              <a:spLocks noChangeArrowheads="1"/>
            </p:cNvSpPr>
            <p:nvPr/>
          </p:nvSpPr>
          <p:spPr bwMode="auto">
            <a:xfrm rot="16200000">
              <a:off x="3184161" y="1921683"/>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grpSp>
        <p:nvGrpSpPr>
          <p:cNvPr id="24598" name="Group 1">
            <a:extLst>
              <a:ext uri="{FF2B5EF4-FFF2-40B4-BE49-F238E27FC236}">
                <a16:creationId xmlns:a16="http://schemas.microsoft.com/office/drawing/2014/main" id="{EF3461C0-09C4-B012-EF11-4D691EAD5B37}"/>
              </a:ext>
            </a:extLst>
          </p:cNvPr>
          <p:cNvGrpSpPr>
            <a:grpSpLocks/>
          </p:cNvGrpSpPr>
          <p:nvPr/>
        </p:nvGrpSpPr>
        <p:grpSpPr bwMode="auto">
          <a:xfrm rot="5400000">
            <a:off x="4168553" y="4503960"/>
            <a:ext cx="798512" cy="1788668"/>
            <a:chOff x="3671888" y="5104258"/>
            <a:chExt cx="798512" cy="1788668"/>
          </a:xfrm>
        </p:grpSpPr>
        <p:sp>
          <p:nvSpPr>
            <p:cNvPr id="43" name="Rectangle 42">
              <a:extLst>
                <a:ext uri="{FF2B5EF4-FFF2-40B4-BE49-F238E27FC236}">
                  <a16:creationId xmlns:a16="http://schemas.microsoft.com/office/drawing/2014/main" id="{8F25E37B-D2F5-834A-9699-0A1F80389346}"/>
                </a:ext>
              </a:extLst>
            </p:cNvPr>
            <p:cNvSpPr>
              <a:spLocks noChangeArrowheads="1"/>
            </p:cNvSpPr>
            <p:nvPr/>
          </p:nvSpPr>
          <p:spPr bwMode="auto">
            <a:xfrm>
              <a:off x="4021138" y="5141912"/>
              <a:ext cx="449262" cy="1419225"/>
            </a:xfrm>
            <a:prstGeom prst="rect">
              <a:avLst/>
            </a:prstGeom>
            <a:solidFill>
              <a:schemeClr val="accent5">
                <a:lumMod val="50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45" name="Text Box 72">
              <a:extLst>
                <a:ext uri="{FF2B5EF4-FFF2-40B4-BE49-F238E27FC236}">
                  <a16:creationId xmlns:a16="http://schemas.microsoft.com/office/drawing/2014/main" id="{945D988B-7364-5643-967D-A41D2761599D}"/>
                </a:ext>
              </a:extLst>
            </p:cNvPr>
            <p:cNvSpPr txBox="1">
              <a:spLocks noChangeArrowheads="1"/>
            </p:cNvSpPr>
            <p:nvPr/>
          </p:nvSpPr>
          <p:spPr bwMode="auto">
            <a:xfrm>
              <a:off x="4057651" y="6554788"/>
              <a:ext cx="398463" cy="338138"/>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x3</a:t>
              </a:r>
            </a:p>
          </p:txBody>
        </p:sp>
        <p:sp>
          <p:nvSpPr>
            <p:cNvPr id="24626" name="Text Box 77">
              <a:extLst>
                <a:ext uri="{FF2B5EF4-FFF2-40B4-BE49-F238E27FC236}">
                  <a16:creationId xmlns:a16="http://schemas.microsoft.com/office/drawing/2014/main" id="{D80C73BA-8BDC-2D9B-728E-39FE76FB7435}"/>
                </a:ext>
              </a:extLst>
            </p:cNvPr>
            <p:cNvSpPr txBox="1">
              <a:spLocks noChangeArrowheads="1"/>
            </p:cNvSpPr>
            <p:nvPr/>
          </p:nvSpPr>
          <p:spPr bwMode="auto">
            <a:xfrm rot="16200000">
              <a:off x="3171462" y="5604684"/>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sp>
        <p:nvSpPr>
          <p:cNvPr id="24599" name="AutoShape 34">
            <a:extLst>
              <a:ext uri="{FF2B5EF4-FFF2-40B4-BE49-F238E27FC236}">
                <a16:creationId xmlns:a16="http://schemas.microsoft.com/office/drawing/2014/main" id="{0B13841B-16A6-201D-3D35-FF6E40CCE98A}"/>
              </a:ext>
            </a:extLst>
          </p:cNvPr>
          <p:cNvSpPr>
            <a:spLocks noChangeArrowheads="1"/>
          </p:cNvSpPr>
          <p:nvPr/>
        </p:nvSpPr>
        <p:spPr bwMode="auto">
          <a:xfrm>
            <a:off x="2989267" y="5368925"/>
            <a:ext cx="668337" cy="381000"/>
          </a:xfrm>
          <a:prstGeom prst="rightArrow">
            <a:avLst>
              <a:gd name="adj1" fmla="val 50000"/>
              <a:gd name="adj2" fmla="val 74999"/>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24600" name="Text Box 40">
            <a:extLst>
              <a:ext uri="{FF2B5EF4-FFF2-40B4-BE49-F238E27FC236}">
                <a16:creationId xmlns:a16="http://schemas.microsoft.com/office/drawing/2014/main" id="{7E0B0288-5D0D-2946-3783-BA892375AA82}"/>
              </a:ext>
            </a:extLst>
          </p:cNvPr>
          <p:cNvSpPr txBox="1">
            <a:spLocks noChangeArrowheads="1"/>
          </p:cNvSpPr>
          <p:nvPr/>
        </p:nvSpPr>
        <p:spPr bwMode="auto">
          <a:xfrm>
            <a:off x="5605467" y="5403854"/>
            <a:ext cx="1292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800">
                <a:latin typeface="Tahoma" panose="020B0604030504040204" pitchFamily="34" charset="0"/>
                <a:ea typeface="PMingLiU" panose="020B0604030504040204" pitchFamily="18" charset="-120"/>
              </a:rPr>
              <a:t>PC weights</a:t>
            </a:r>
          </a:p>
        </p:txBody>
      </p:sp>
      <p:sp>
        <p:nvSpPr>
          <p:cNvPr id="24601" name="Text Box 41">
            <a:extLst>
              <a:ext uri="{FF2B5EF4-FFF2-40B4-BE49-F238E27FC236}">
                <a16:creationId xmlns:a16="http://schemas.microsoft.com/office/drawing/2014/main" id="{288A5745-E0E2-3E37-B3E1-78C77E3E9B39}"/>
              </a:ext>
            </a:extLst>
          </p:cNvPr>
          <p:cNvSpPr txBox="1">
            <a:spLocks noChangeArrowheads="1"/>
          </p:cNvSpPr>
          <p:nvPr/>
        </p:nvSpPr>
        <p:spPr bwMode="auto">
          <a:xfrm>
            <a:off x="4991104" y="5514979"/>
            <a:ext cx="377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2800">
                <a:solidFill>
                  <a:schemeClr val="hlink"/>
                </a:solidFill>
                <a:latin typeface="Tahoma" panose="020B0604030504040204" pitchFamily="34" charset="0"/>
                <a:ea typeface="PMingLiU" panose="020B0604030504040204" pitchFamily="18" charset="-120"/>
              </a:rPr>
              <a:t>*</a:t>
            </a:r>
          </a:p>
        </p:txBody>
      </p:sp>
      <p:sp>
        <p:nvSpPr>
          <p:cNvPr id="24602" name="AutoShape 49">
            <a:extLst>
              <a:ext uri="{FF2B5EF4-FFF2-40B4-BE49-F238E27FC236}">
                <a16:creationId xmlns:a16="http://schemas.microsoft.com/office/drawing/2014/main" id="{AEA5BEE7-B737-0C47-8338-023A07DF4171}"/>
              </a:ext>
            </a:extLst>
          </p:cNvPr>
          <p:cNvSpPr>
            <a:spLocks noChangeArrowheads="1"/>
          </p:cNvSpPr>
          <p:nvPr/>
        </p:nvSpPr>
        <p:spPr bwMode="auto">
          <a:xfrm>
            <a:off x="6018213" y="4502150"/>
            <a:ext cx="406400" cy="584200"/>
          </a:xfrm>
          <a:prstGeom prst="upDownArrow">
            <a:avLst>
              <a:gd name="adj1" fmla="val 50000"/>
              <a:gd name="adj2" fmla="val 28750"/>
            </a:avLst>
          </a:prstGeom>
          <a:solidFill>
            <a:srgbClr val="FF9900"/>
          </a:solidFill>
          <a:ln w="9525">
            <a:solidFill>
              <a:schemeClr val="tx1"/>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4603" name="Text Box 8">
            <a:extLst>
              <a:ext uri="{FF2B5EF4-FFF2-40B4-BE49-F238E27FC236}">
                <a16:creationId xmlns:a16="http://schemas.microsoft.com/office/drawing/2014/main" id="{FEF441E3-1BD3-D28B-006A-33685CCFCDC7}"/>
              </a:ext>
            </a:extLst>
          </p:cNvPr>
          <p:cNvSpPr txBox="1">
            <a:spLocks noChangeArrowheads="1"/>
          </p:cNvSpPr>
          <p:nvPr/>
        </p:nvSpPr>
        <p:spPr bwMode="auto">
          <a:xfrm>
            <a:off x="919163" y="49942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4604" name="Rectangle 59">
            <a:extLst>
              <a:ext uri="{FF2B5EF4-FFF2-40B4-BE49-F238E27FC236}">
                <a16:creationId xmlns:a16="http://schemas.microsoft.com/office/drawing/2014/main" id="{23119D36-D611-B1A7-F0F7-9CB4433AB052}"/>
              </a:ext>
            </a:extLst>
          </p:cNvPr>
          <p:cNvSpPr>
            <a:spLocks noChangeArrowheads="1"/>
          </p:cNvSpPr>
          <p:nvPr/>
        </p:nvSpPr>
        <p:spPr bwMode="auto">
          <a:xfrm>
            <a:off x="650875" y="6286500"/>
            <a:ext cx="2006600" cy="431800"/>
          </a:xfrm>
          <a:prstGeom prst="rect">
            <a:avLst/>
          </a:prstGeom>
          <a:solidFill>
            <a:srgbClr val="FF9900">
              <a:alpha val="39999"/>
            </a:srgbClr>
          </a:solidFill>
          <a:ln w="28575">
            <a:solidFill>
              <a:srgbClr val="FF66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endParaRPr lang="zh-TW" altLang="en-US">
              <a:solidFill>
                <a:srgbClr val="660066"/>
              </a:solidFill>
              <a:ea typeface="PMingLiU" panose="020B0604030504040204" pitchFamily="18" charset="-120"/>
            </a:endParaRPr>
          </a:p>
        </p:txBody>
      </p:sp>
      <p:sp>
        <p:nvSpPr>
          <p:cNvPr id="24605" name="Text Box 66">
            <a:extLst>
              <a:ext uri="{FF2B5EF4-FFF2-40B4-BE49-F238E27FC236}">
                <a16:creationId xmlns:a16="http://schemas.microsoft.com/office/drawing/2014/main" id="{5EDA54D2-2AD9-D882-29E9-6FFB2FC8B4EE}"/>
              </a:ext>
            </a:extLst>
          </p:cNvPr>
          <p:cNvSpPr txBox="1">
            <a:spLocks noChangeArrowheads="1"/>
          </p:cNvSpPr>
          <p:nvPr/>
        </p:nvSpPr>
        <p:spPr bwMode="auto">
          <a:xfrm>
            <a:off x="644525" y="6318254"/>
            <a:ext cx="20526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700">
                <a:solidFill>
                  <a:srgbClr val="FF6600"/>
                </a:solidFill>
                <a:latin typeface="Tahoma" panose="020B0604030504040204" pitchFamily="34" charset="0"/>
                <a:ea typeface="PMingLiU" panose="020B0604030504040204" pitchFamily="18" charset="-120"/>
              </a:rPr>
              <a:t>3D dipole moments</a:t>
            </a:r>
          </a:p>
        </p:txBody>
      </p:sp>
      <p:grpSp>
        <p:nvGrpSpPr>
          <p:cNvPr id="24606" name="Group 1">
            <a:extLst>
              <a:ext uri="{FF2B5EF4-FFF2-40B4-BE49-F238E27FC236}">
                <a16:creationId xmlns:a16="http://schemas.microsoft.com/office/drawing/2014/main" id="{FF630AE9-8F2C-66A2-46FE-44CC85D063E8}"/>
              </a:ext>
            </a:extLst>
          </p:cNvPr>
          <p:cNvGrpSpPr>
            <a:grpSpLocks/>
          </p:cNvGrpSpPr>
          <p:nvPr/>
        </p:nvGrpSpPr>
        <p:grpSpPr bwMode="auto">
          <a:xfrm rot="5400000">
            <a:off x="4186016" y="5443760"/>
            <a:ext cx="798512" cy="1788668"/>
            <a:chOff x="3671888" y="5104258"/>
            <a:chExt cx="798512" cy="1788668"/>
          </a:xfrm>
        </p:grpSpPr>
        <p:sp>
          <p:nvSpPr>
            <p:cNvPr id="60" name="Rectangle 59">
              <a:extLst>
                <a:ext uri="{FF2B5EF4-FFF2-40B4-BE49-F238E27FC236}">
                  <a16:creationId xmlns:a16="http://schemas.microsoft.com/office/drawing/2014/main" id="{DBC75367-7E70-BE47-9A83-84B0A3FBC3D1}"/>
                </a:ext>
              </a:extLst>
            </p:cNvPr>
            <p:cNvSpPr>
              <a:spLocks noChangeArrowheads="1"/>
            </p:cNvSpPr>
            <p:nvPr/>
          </p:nvSpPr>
          <p:spPr bwMode="auto">
            <a:xfrm>
              <a:off x="4021138" y="5141913"/>
              <a:ext cx="449262" cy="1419225"/>
            </a:xfrm>
            <a:prstGeom prst="rect">
              <a:avLst/>
            </a:prstGeom>
            <a:solidFill>
              <a:schemeClr val="accent1">
                <a:lumMod val="75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62" name="Text Box 72">
              <a:extLst>
                <a:ext uri="{FF2B5EF4-FFF2-40B4-BE49-F238E27FC236}">
                  <a16:creationId xmlns:a16="http://schemas.microsoft.com/office/drawing/2014/main" id="{F486FA5C-6698-7A4B-BDB6-8DB10125A26A}"/>
                </a:ext>
              </a:extLst>
            </p:cNvPr>
            <p:cNvSpPr txBox="1">
              <a:spLocks noChangeArrowheads="1"/>
            </p:cNvSpPr>
            <p:nvPr/>
          </p:nvSpPr>
          <p:spPr bwMode="auto">
            <a:xfrm>
              <a:off x="4057651" y="6554789"/>
              <a:ext cx="398463" cy="338137"/>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x3</a:t>
              </a:r>
            </a:p>
          </p:txBody>
        </p:sp>
        <p:sp>
          <p:nvSpPr>
            <p:cNvPr id="24623" name="Text Box 77">
              <a:extLst>
                <a:ext uri="{FF2B5EF4-FFF2-40B4-BE49-F238E27FC236}">
                  <a16:creationId xmlns:a16="http://schemas.microsoft.com/office/drawing/2014/main" id="{47C497D5-D889-50CA-1D3F-99BAE55FBFE8}"/>
                </a:ext>
              </a:extLst>
            </p:cNvPr>
            <p:cNvSpPr txBox="1">
              <a:spLocks noChangeArrowheads="1"/>
            </p:cNvSpPr>
            <p:nvPr/>
          </p:nvSpPr>
          <p:spPr bwMode="auto">
            <a:xfrm rot="16200000">
              <a:off x="3171462" y="5604684"/>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sp>
        <p:nvSpPr>
          <p:cNvPr id="24607" name="AutoShape 34">
            <a:extLst>
              <a:ext uri="{FF2B5EF4-FFF2-40B4-BE49-F238E27FC236}">
                <a16:creationId xmlns:a16="http://schemas.microsoft.com/office/drawing/2014/main" id="{558DD429-3DCC-9C07-FC79-22148CECA786}"/>
              </a:ext>
            </a:extLst>
          </p:cNvPr>
          <p:cNvSpPr>
            <a:spLocks noChangeArrowheads="1"/>
          </p:cNvSpPr>
          <p:nvPr/>
        </p:nvSpPr>
        <p:spPr bwMode="auto">
          <a:xfrm>
            <a:off x="3006725" y="6308725"/>
            <a:ext cx="668338" cy="381000"/>
          </a:xfrm>
          <a:prstGeom prst="rightArrow">
            <a:avLst>
              <a:gd name="adj1" fmla="val 50000"/>
              <a:gd name="adj2" fmla="val 74999"/>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24608" name="Text Box 40">
            <a:extLst>
              <a:ext uri="{FF2B5EF4-FFF2-40B4-BE49-F238E27FC236}">
                <a16:creationId xmlns:a16="http://schemas.microsoft.com/office/drawing/2014/main" id="{5F4C8F7B-1106-93F6-C1BE-FB27C9FBBFED}"/>
              </a:ext>
            </a:extLst>
          </p:cNvPr>
          <p:cNvSpPr txBox="1">
            <a:spLocks noChangeArrowheads="1"/>
          </p:cNvSpPr>
          <p:nvPr/>
        </p:nvSpPr>
        <p:spPr bwMode="auto">
          <a:xfrm>
            <a:off x="5622929" y="6343654"/>
            <a:ext cx="1292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800">
                <a:latin typeface="Tahoma" panose="020B0604030504040204" pitchFamily="34" charset="0"/>
                <a:ea typeface="PMingLiU" panose="020B0604030504040204" pitchFamily="18" charset="-120"/>
              </a:rPr>
              <a:t>PC weights</a:t>
            </a:r>
          </a:p>
        </p:txBody>
      </p:sp>
      <p:sp>
        <p:nvSpPr>
          <p:cNvPr id="24609" name="Text Box 8">
            <a:extLst>
              <a:ext uri="{FF2B5EF4-FFF2-40B4-BE49-F238E27FC236}">
                <a16:creationId xmlns:a16="http://schemas.microsoft.com/office/drawing/2014/main" id="{D6D7FA68-3A24-84A2-AA4F-57AA01E05943}"/>
              </a:ext>
            </a:extLst>
          </p:cNvPr>
          <p:cNvSpPr txBox="1">
            <a:spLocks noChangeArrowheads="1"/>
          </p:cNvSpPr>
          <p:nvPr/>
        </p:nvSpPr>
        <p:spPr bwMode="auto">
          <a:xfrm>
            <a:off x="936625" y="5934075"/>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nvGrpSpPr>
          <p:cNvPr id="24610" name="Group 1">
            <a:extLst>
              <a:ext uri="{FF2B5EF4-FFF2-40B4-BE49-F238E27FC236}">
                <a16:creationId xmlns:a16="http://schemas.microsoft.com/office/drawing/2014/main" id="{2D5C7CAA-0A83-397E-DBA3-12C2A029B7D0}"/>
              </a:ext>
            </a:extLst>
          </p:cNvPr>
          <p:cNvGrpSpPr>
            <a:grpSpLocks/>
          </p:cNvGrpSpPr>
          <p:nvPr/>
        </p:nvGrpSpPr>
        <p:grpSpPr bwMode="auto">
          <a:xfrm>
            <a:off x="7008817" y="2476504"/>
            <a:ext cx="1716087" cy="2773363"/>
            <a:chOff x="7008280" y="2477032"/>
            <a:chExt cx="1716083" cy="2772833"/>
          </a:xfrm>
        </p:grpSpPr>
        <p:sp>
          <p:nvSpPr>
            <p:cNvPr id="24612" name="Rectangle 20">
              <a:extLst>
                <a:ext uri="{FF2B5EF4-FFF2-40B4-BE49-F238E27FC236}">
                  <a16:creationId xmlns:a16="http://schemas.microsoft.com/office/drawing/2014/main" id="{C18925F2-5F1C-3F5F-809D-84F35D2ADA2E}"/>
                </a:ext>
              </a:extLst>
            </p:cNvPr>
            <p:cNvSpPr>
              <a:spLocks noChangeArrowheads="1"/>
            </p:cNvSpPr>
            <p:nvPr/>
          </p:nvSpPr>
          <p:spPr bwMode="auto">
            <a:xfrm rot="5400000">
              <a:off x="7507084" y="2515862"/>
              <a:ext cx="773113" cy="1419348"/>
            </a:xfrm>
            <a:prstGeom prst="rect">
              <a:avLst/>
            </a:prstGeom>
            <a:gradFill rotWithShape="1">
              <a:gsLst>
                <a:gs pos="0">
                  <a:srgbClr val="0000FF">
                    <a:alpha val="39998"/>
                  </a:srgbClr>
                </a:gs>
                <a:gs pos="100000">
                  <a:srgbClr val="0000EB">
                    <a:alpha val="39998"/>
                  </a:srgbClr>
                </a:gs>
              </a:gsLst>
              <a:lin ang="5400000" scaled="1"/>
            </a:gra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4613" name="Text Box 22">
              <a:extLst>
                <a:ext uri="{FF2B5EF4-FFF2-40B4-BE49-F238E27FC236}">
                  <a16:creationId xmlns:a16="http://schemas.microsoft.com/office/drawing/2014/main" id="{E14D51C3-AA23-526F-0CDD-8D1065A4929C}"/>
                </a:ext>
              </a:extLst>
            </p:cNvPr>
            <p:cNvSpPr txBox="1">
              <a:spLocks noChangeArrowheads="1"/>
            </p:cNvSpPr>
            <p:nvPr/>
          </p:nvSpPr>
          <p:spPr bwMode="auto">
            <a:xfrm>
              <a:off x="7547536" y="3040591"/>
              <a:ext cx="714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ERSP</a:t>
              </a:r>
            </a:p>
          </p:txBody>
        </p:sp>
        <p:sp>
          <p:nvSpPr>
            <p:cNvPr id="24614" name="Rectangle 42">
              <a:extLst>
                <a:ext uri="{FF2B5EF4-FFF2-40B4-BE49-F238E27FC236}">
                  <a16:creationId xmlns:a16="http://schemas.microsoft.com/office/drawing/2014/main" id="{83209CF1-E2E7-0057-F5E3-2B557F428986}"/>
                </a:ext>
              </a:extLst>
            </p:cNvPr>
            <p:cNvSpPr>
              <a:spLocks noChangeArrowheads="1"/>
            </p:cNvSpPr>
            <p:nvPr/>
          </p:nvSpPr>
          <p:spPr bwMode="auto">
            <a:xfrm rot="5400000">
              <a:off x="7507084" y="3265163"/>
              <a:ext cx="773113" cy="1419348"/>
            </a:xfrm>
            <a:prstGeom prst="rect">
              <a:avLst/>
            </a:prstGeom>
            <a:solidFill>
              <a:srgbClr val="3366FF"/>
            </a:soli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4615" name="Text Box 44">
              <a:extLst>
                <a:ext uri="{FF2B5EF4-FFF2-40B4-BE49-F238E27FC236}">
                  <a16:creationId xmlns:a16="http://schemas.microsoft.com/office/drawing/2014/main" id="{AEA19683-E1B8-CDEB-AFC4-DF3C5C416862}"/>
                </a:ext>
              </a:extLst>
            </p:cNvPr>
            <p:cNvSpPr txBox="1">
              <a:spLocks noChangeArrowheads="1"/>
            </p:cNvSpPr>
            <p:nvPr/>
          </p:nvSpPr>
          <p:spPr bwMode="auto">
            <a:xfrm>
              <a:off x="7328442" y="3789892"/>
              <a:ext cx="115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Spectrum</a:t>
              </a:r>
            </a:p>
          </p:txBody>
        </p:sp>
        <p:sp>
          <p:nvSpPr>
            <p:cNvPr id="71" name="Rectangle 70">
              <a:extLst>
                <a:ext uri="{FF2B5EF4-FFF2-40B4-BE49-F238E27FC236}">
                  <a16:creationId xmlns:a16="http://schemas.microsoft.com/office/drawing/2014/main" id="{2BC77283-4BFA-2D4D-A365-E65F704F1F30}"/>
                </a:ext>
              </a:extLst>
            </p:cNvPr>
            <p:cNvSpPr>
              <a:spLocks noChangeArrowheads="1"/>
            </p:cNvSpPr>
            <p:nvPr/>
          </p:nvSpPr>
          <p:spPr bwMode="auto">
            <a:xfrm rot="5400000">
              <a:off x="7669515" y="3866488"/>
              <a:ext cx="449176" cy="1419222"/>
            </a:xfrm>
            <a:prstGeom prst="rect">
              <a:avLst/>
            </a:prstGeom>
            <a:solidFill>
              <a:schemeClr val="accent5">
                <a:lumMod val="50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24617" name="Text Box 44">
              <a:extLst>
                <a:ext uri="{FF2B5EF4-FFF2-40B4-BE49-F238E27FC236}">
                  <a16:creationId xmlns:a16="http://schemas.microsoft.com/office/drawing/2014/main" id="{89668C66-CE83-B099-DDEE-771E0AC72559}"/>
                </a:ext>
              </a:extLst>
            </p:cNvPr>
            <p:cNvSpPr txBox="1">
              <a:spLocks noChangeArrowheads="1"/>
            </p:cNvSpPr>
            <p:nvPr/>
          </p:nvSpPr>
          <p:spPr bwMode="auto">
            <a:xfrm>
              <a:off x="7242710" y="4428069"/>
              <a:ext cx="12955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a:solidFill>
                    <a:srgbClr val="0000FF"/>
                  </a:solidFill>
                  <a:latin typeface="Tahoma" panose="020B0604030504040204" pitchFamily="34" charset="0"/>
                  <a:ea typeface="PMingLiU" panose="020B0604030504040204" pitchFamily="18" charset="-120"/>
                </a:rPr>
                <a:t>Dip. positions</a:t>
              </a:r>
            </a:p>
          </p:txBody>
        </p:sp>
        <p:sp>
          <p:nvSpPr>
            <p:cNvPr id="24618" name="Text Box 77">
              <a:extLst>
                <a:ext uri="{FF2B5EF4-FFF2-40B4-BE49-F238E27FC236}">
                  <a16:creationId xmlns:a16="http://schemas.microsoft.com/office/drawing/2014/main" id="{BCE72550-EC2F-4045-C289-9DA2B43786B5}"/>
                </a:ext>
              </a:extLst>
            </p:cNvPr>
            <p:cNvSpPr txBox="1">
              <a:spLocks noChangeArrowheads="1"/>
            </p:cNvSpPr>
            <p:nvPr/>
          </p:nvSpPr>
          <p:spPr bwMode="auto">
            <a:xfrm>
              <a:off x="7008280" y="2477032"/>
              <a:ext cx="17160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Ics/PCs (all subj)</a:t>
              </a:r>
            </a:p>
          </p:txBody>
        </p:sp>
        <p:sp>
          <p:nvSpPr>
            <p:cNvPr id="70" name="Rectangle 69">
              <a:extLst>
                <a:ext uri="{FF2B5EF4-FFF2-40B4-BE49-F238E27FC236}">
                  <a16:creationId xmlns:a16="http://schemas.microsoft.com/office/drawing/2014/main" id="{53705CB7-20CA-8945-8F24-02EA597E33DC}"/>
                </a:ext>
              </a:extLst>
            </p:cNvPr>
            <p:cNvSpPr>
              <a:spLocks noChangeArrowheads="1"/>
            </p:cNvSpPr>
            <p:nvPr/>
          </p:nvSpPr>
          <p:spPr bwMode="auto">
            <a:xfrm rot="5400000">
              <a:off x="7669514" y="4315666"/>
              <a:ext cx="449177" cy="1419222"/>
            </a:xfrm>
            <a:prstGeom prst="rect">
              <a:avLst/>
            </a:prstGeom>
            <a:solidFill>
              <a:schemeClr val="accent1">
                <a:lumMod val="75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24620" name="Text Box 44">
              <a:extLst>
                <a:ext uri="{FF2B5EF4-FFF2-40B4-BE49-F238E27FC236}">
                  <a16:creationId xmlns:a16="http://schemas.microsoft.com/office/drawing/2014/main" id="{4214DFB5-F749-ECFB-CFC6-3CD2832DFEF0}"/>
                </a:ext>
              </a:extLst>
            </p:cNvPr>
            <p:cNvSpPr txBox="1">
              <a:spLocks noChangeArrowheads="1"/>
            </p:cNvSpPr>
            <p:nvPr/>
          </p:nvSpPr>
          <p:spPr bwMode="auto">
            <a:xfrm>
              <a:off x="7249056" y="4884210"/>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a:solidFill>
                    <a:srgbClr val="0000FF"/>
                  </a:solidFill>
                  <a:latin typeface="Tahoma" panose="020B0604030504040204" pitchFamily="34" charset="0"/>
                  <a:ea typeface="PMingLiU" panose="020B0604030504040204" pitchFamily="18" charset="-120"/>
                </a:rPr>
                <a:t>Dip. moments</a:t>
              </a:r>
            </a:p>
          </p:txBody>
        </p:sp>
      </p:grpSp>
      <p:sp>
        <p:nvSpPr>
          <p:cNvPr id="24611" name="AutoShape 49">
            <a:extLst>
              <a:ext uri="{FF2B5EF4-FFF2-40B4-BE49-F238E27FC236}">
                <a16:creationId xmlns:a16="http://schemas.microsoft.com/office/drawing/2014/main" id="{3968A885-E399-136F-BF88-8D1D68DD4B2B}"/>
              </a:ext>
            </a:extLst>
          </p:cNvPr>
          <p:cNvSpPr>
            <a:spLocks noChangeArrowheads="1"/>
          </p:cNvSpPr>
          <p:nvPr/>
        </p:nvSpPr>
        <p:spPr bwMode="auto">
          <a:xfrm>
            <a:off x="6035675" y="5892804"/>
            <a:ext cx="406400" cy="430213"/>
          </a:xfrm>
          <a:prstGeom prst="upDownArrow">
            <a:avLst>
              <a:gd name="adj1" fmla="val 50000"/>
              <a:gd name="adj2" fmla="val 28788"/>
            </a:avLst>
          </a:prstGeom>
          <a:solidFill>
            <a:srgbClr val="FF9900"/>
          </a:solidFill>
          <a:ln w="9525">
            <a:solidFill>
              <a:schemeClr val="tx1"/>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4">
            <a:extLst>
              <a:ext uri="{FF2B5EF4-FFF2-40B4-BE49-F238E27FC236}">
                <a16:creationId xmlns:a16="http://schemas.microsoft.com/office/drawing/2014/main" id="{9912F65E-7470-7968-66B2-80437A08EB17}"/>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Precluster: Use singular values from PCA</a:t>
            </a:r>
          </a:p>
        </p:txBody>
      </p:sp>
      <p:pic>
        <p:nvPicPr>
          <p:cNvPr id="25602" name="Picture 23" descr="ERSPpcs">
            <a:extLst>
              <a:ext uri="{FF2B5EF4-FFF2-40B4-BE49-F238E27FC236}">
                <a16:creationId xmlns:a16="http://schemas.microsoft.com/office/drawing/2014/main" id="{3CB967A5-F631-8A0A-F26D-BE06FD5790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39" r="7292" b="2315"/>
          <a:stretch>
            <a:fillRect/>
          </a:stretch>
        </p:blipFill>
        <p:spPr bwMode="auto">
          <a:xfrm>
            <a:off x="2524125" y="3216275"/>
            <a:ext cx="3873500" cy="333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24">
            <a:extLst>
              <a:ext uri="{FF2B5EF4-FFF2-40B4-BE49-F238E27FC236}">
                <a16:creationId xmlns:a16="http://schemas.microsoft.com/office/drawing/2014/main" id="{C9461DA2-7C21-9552-40F1-A88B083A83D5}"/>
              </a:ext>
            </a:extLst>
          </p:cNvPr>
          <p:cNvSpPr txBox="1">
            <a:spLocks noChangeArrowheads="1"/>
          </p:cNvSpPr>
          <p:nvPr/>
        </p:nvSpPr>
        <p:spPr bwMode="auto">
          <a:xfrm>
            <a:off x="3571875" y="5557838"/>
            <a:ext cx="25907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sz="1600">
                <a:ea typeface="PMingLiU" panose="020B0604030504040204" pitchFamily="18" charset="-120"/>
              </a:rPr>
              <a:t>10% of max singular value</a:t>
            </a:r>
          </a:p>
        </p:txBody>
      </p:sp>
      <p:sp>
        <p:nvSpPr>
          <p:cNvPr id="25604" name="Text Box 25">
            <a:extLst>
              <a:ext uri="{FF2B5EF4-FFF2-40B4-BE49-F238E27FC236}">
                <a16:creationId xmlns:a16="http://schemas.microsoft.com/office/drawing/2014/main" id="{F7114B9D-600A-2D80-C729-17AB73F0860B}"/>
              </a:ext>
            </a:extLst>
          </p:cNvPr>
          <p:cNvSpPr txBox="1">
            <a:spLocks noChangeArrowheads="1"/>
          </p:cNvSpPr>
          <p:nvPr/>
        </p:nvSpPr>
        <p:spPr bwMode="auto">
          <a:xfrm>
            <a:off x="3051179" y="3709988"/>
            <a:ext cx="21419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sz="1600">
                <a:solidFill>
                  <a:srgbClr val="0000CC"/>
                </a:solidFill>
                <a:ea typeface="PMingLiU" panose="020B0604030504040204" pitchFamily="18" charset="-120"/>
              </a:rPr>
              <a:t>~ relative variance of </a:t>
            </a:r>
          </a:p>
          <a:p>
            <a:pPr eaLnBrk="1" hangingPunct="1">
              <a:spcBef>
                <a:spcPct val="50000"/>
              </a:spcBef>
            </a:pPr>
            <a:r>
              <a:rPr lang="en-US" altLang="zh-TW" sz="1600">
                <a:solidFill>
                  <a:srgbClr val="0000CC"/>
                </a:solidFill>
                <a:ea typeface="PMingLiU" panose="020B0604030504040204" pitchFamily="18" charset="-120"/>
              </a:rPr>
              <a:t>principal components</a:t>
            </a:r>
          </a:p>
        </p:txBody>
      </p:sp>
      <p:sp>
        <p:nvSpPr>
          <p:cNvPr id="25605" name="Text Box 26">
            <a:extLst>
              <a:ext uri="{FF2B5EF4-FFF2-40B4-BE49-F238E27FC236}">
                <a16:creationId xmlns:a16="http://schemas.microsoft.com/office/drawing/2014/main" id="{9961277B-A509-FF94-8313-699EFB201E36}"/>
              </a:ext>
            </a:extLst>
          </p:cNvPr>
          <p:cNvSpPr txBox="1">
            <a:spLocks noChangeArrowheads="1"/>
          </p:cNvSpPr>
          <p:nvPr/>
        </p:nvSpPr>
        <p:spPr bwMode="auto">
          <a:xfrm>
            <a:off x="5076829" y="1049338"/>
            <a:ext cx="184731" cy="23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baseline="-25000">
              <a:ea typeface="PMingLiU" panose="020B0604030504040204" pitchFamily="18" charset="-120"/>
            </a:endParaRPr>
          </a:p>
        </p:txBody>
      </p:sp>
      <p:sp>
        <p:nvSpPr>
          <p:cNvPr id="25606" name="Text Box 4">
            <a:extLst>
              <a:ext uri="{FF2B5EF4-FFF2-40B4-BE49-F238E27FC236}">
                <a16:creationId xmlns:a16="http://schemas.microsoft.com/office/drawing/2014/main" id="{A7527E2B-3A61-5F8C-3240-B7EBAE70BD4B}"/>
              </a:ext>
            </a:extLst>
          </p:cNvPr>
          <p:cNvSpPr txBox="1">
            <a:spLocks noChangeArrowheads="1"/>
          </p:cNvSpPr>
          <p:nvPr/>
        </p:nvSpPr>
        <p:spPr bwMode="auto">
          <a:xfrm>
            <a:off x="2117725" y="2690813"/>
            <a:ext cx="13394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sp>
        <p:nvSpPr>
          <p:cNvPr id="25607" name="AutoShape 5">
            <a:extLst>
              <a:ext uri="{FF2B5EF4-FFF2-40B4-BE49-F238E27FC236}">
                <a16:creationId xmlns:a16="http://schemas.microsoft.com/office/drawing/2014/main" id="{A5251F7E-3414-4B0C-96A4-E8727BAEE9F5}"/>
              </a:ext>
            </a:extLst>
          </p:cNvPr>
          <p:cNvSpPr>
            <a:spLocks noChangeArrowheads="1"/>
          </p:cNvSpPr>
          <p:nvPr/>
        </p:nvSpPr>
        <p:spPr bwMode="auto">
          <a:xfrm>
            <a:off x="4094163" y="1919288"/>
            <a:ext cx="1143000" cy="381000"/>
          </a:xfrm>
          <a:prstGeom prst="rightArrow">
            <a:avLst>
              <a:gd name="adj1" fmla="val 50000"/>
              <a:gd name="adj2" fmla="val 75000"/>
            </a:avLst>
          </a:prstGeom>
          <a:solidFill>
            <a:srgbClr val="FFFF00"/>
          </a:solidFill>
          <a:ln w="9525">
            <a:solidFill>
              <a:schemeClr val="hlink"/>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endParaRPr lang="zh-TW" altLang="en-US">
              <a:solidFill>
                <a:schemeClr val="hlink"/>
              </a:solidFill>
              <a:latin typeface="Tahoma" panose="020B0604030504040204" pitchFamily="34" charset="0"/>
              <a:ea typeface="PMingLiU" panose="020B0604030504040204" pitchFamily="18" charset="-120"/>
            </a:endParaRPr>
          </a:p>
        </p:txBody>
      </p:sp>
      <p:sp>
        <p:nvSpPr>
          <p:cNvPr id="15" name="Text Box 7">
            <a:extLst>
              <a:ext uri="{FF2B5EF4-FFF2-40B4-BE49-F238E27FC236}">
                <a16:creationId xmlns:a16="http://schemas.microsoft.com/office/drawing/2014/main" id="{1E373612-989C-4E48-97AA-C4A7C536D563}"/>
              </a:ext>
            </a:extLst>
          </p:cNvPr>
          <p:cNvSpPr txBox="1">
            <a:spLocks noChangeArrowheads="1"/>
          </p:cNvSpPr>
          <p:nvPr/>
        </p:nvSpPr>
        <p:spPr bwMode="auto">
          <a:xfrm rot="16200000">
            <a:off x="1018385" y="1820073"/>
            <a:ext cx="1166813"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ERSP </a:t>
            </a:r>
          </a:p>
          <a:p>
            <a:pPr algn="ctr">
              <a:defRPr/>
            </a:pPr>
            <a:r>
              <a:rPr lang="en-US" altLang="en-US" sz="1600">
                <a:effectLst>
                  <a:outerShdw blurRad="38100" dist="38100" dir="2700000" algn="tl">
                    <a:srgbClr val="C0C0C0"/>
                  </a:outerShdw>
                </a:effectLst>
                <a:latin typeface="Tahoma" panose="020B0604030504040204" pitchFamily="34" charset="0"/>
              </a:rPr>
              <a:t>(time/freq)</a:t>
            </a:r>
          </a:p>
        </p:txBody>
      </p:sp>
      <p:sp>
        <p:nvSpPr>
          <p:cNvPr id="25609" name="Rectangle 10">
            <a:extLst>
              <a:ext uri="{FF2B5EF4-FFF2-40B4-BE49-F238E27FC236}">
                <a16:creationId xmlns:a16="http://schemas.microsoft.com/office/drawing/2014/main" id="{0DE8C7BE-59D8-9C07-F855-A1B5420CD635}"/>
              </a:ext>
            </a:extLst>
          </p:cNvPr>
          <p:cNvSpPr>
            <a:spLocks noChangeArrowheads="1"/>
          </p:cNvSpPr>
          <p:nvPr/>
        </p:nvSpPr>
        <p:spPr bwMode="auto">
          <a:xfrm>
            <a:off x="5951538" y="1400179"/>
            <a:ext cx="773112" cy="1419225"/>
          </a:xfrm>
          <a:prstGeom prst="rect">
            <a:avLst/>
          </a:prstGeom>
          <a:gradFill rotWithShape="1">
            <a:gsLst>
              <a:gs pos="0">
                <a:srgbClr val="0000FF">
                  <a:alpha val="39998"/>
                </a:srgbClr>
              </a:gs>
              <a:gs pos="100000">
                <a:srgbClr val="0000EB">
                  <a:alpha val="39998"/>
                </a:srgbClr>
              </a:gs>
            </a:gsLst>
            <a:lin ang="5400000" scaled="1"/>
          </a:gra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5610" name="Text Box 11">
            <a:extLst>
              <a:ext uri="{FF2B5EF4-FFF2-40B4-BE49-F238E27FC236}">
                <a16:creationId xmlns:a16="http://schemas.microsoft.com/office/drawing/2014/main" id="{2BFB48EE-1AB3-EFF7-29A5-4D4C29D94C46}"/>
              </a:ext>
            </a:extLst>
          </p:cNvPr>
          <p:cNvSpPr txBox="1">
            <a:spLocks noChangeArrowheads="1"/>
          </p:cNvSpPr>
          <p:nvPr/>
        </p:nvSpPr>
        <p:spPr bwMode="auto">
          <a:xfrm rot="16200000">
            <a:off x="5751516" y="1789113"/>
            <a:ext cx="1171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PC</a:t>
            </a:r>
          </a:p>
          <a:p>
            <a:pPr algn="ctr"/>
            <a:r>
              <a:rPr lang="en-US" altLang="zh-TW" sz="1800">
                <a:solidFill>
                  <a:srgbClr val="0000FF"/>
                </a:solidFill>
                <a:latin typeface="Tahoma" panose="020B0604030504040204" pitchFamily="34" charset="0"/>
                <a:ea typeface="PMingLiU" panose="020B0604030504040204" pitchFamily="18" charset="-120"/>
              </a:rPr>
              <a:t>templates</a:t>
            </a:r>
          </a:p>
        </p:txBody>
      </p:sp>
      <p:sp>
        <p:nvSpPr>
          <p:cNvPr id="25611" name="Rectangle 12">
            <a:extLst>
              <a:ext uri="{FF2B5EF4-FFF2-40B4-BE49-F238E27FC236}">
                <a16:creationId xmlns:a16="http://schemas.microsoft.com/office/drawing/2014/main" id="{0C97D6D6-366D-DE23-AA2F-3AD524F93B4D}"/>
              </a:ext>
            </a:extLst>
          </p:cNvPr>
          <p:cNvSpPr>
            <a:spLocks noChangeArrowheads="1"/>
          </p:cNvSpPr>
          <p:nvPr/>
        </p:nvSpPr>
        <p:spPr bwMode="auto">
          <a:xfrm>
            <a:off x="1931992" y="1503363"/>
            <a:ext cx="1870075" cy="1212850"/>
          </a:xfrm>
          <a:prstGeom prst="rect">
            <a:avLst/>
          </a:prstGeom>
          <a:solidFill>
            <a:srgbClr val="009900">
              <a:alpha val="27843"/>
            </a:srgbClr>
          </a:solidFill>
          <a:ln w="28575">
            <a:solidFill>
              <a:srgbClr val="009900"/>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1" name="Text Box 13">
            <a:extLst>
              <a:ext uri="{FF2B5EF4-FFF2-40B4-BE49-F238E27FC236}">
                <a16:creationId xmlns:a16="http://schemas.microsoft.com/office/drawing/2014/main" id="{E1925CD5-A82B-784B-A22E-D8989859E3D8}"/>
              </a:ext>
            </a:extLst>
          </p:cNvPr>
          <p:cNvSpPr txBox="1">
            <a:spLocks noChangeArrowheads="1"/>
          </p:cNvSpPr>
          <p:nvPr/>
        </p:nvSpPr>
        <p:spPr bwMode="auto">
          <a:xfrm>
            <a:off x="4211638" y="1554163"/>
            <a:ext cx="587020" cy="369332"/>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solidFill>
                  <a:srgbClr val="FF9900"/>
                </a:solidFill>
                <a:effectLst>
                  <a:outerShdw blurRad="38100" dist="38100" dir="2700000" algn="tl">
                    <a:srgbClr val="C0C0C0"/>
                  </a:outerShdw>
                </a:effectLst>
                <a:latin typeface="Tahoma" panose="020B0604030504040204" pitchFamily="34" charset="0"/>
              </a:rPr>
              <a:t>PCA</a:t>
            </a:r>
          </a:p>
        </p:txBody>
      </p:sp>
      <p:sp>
        <p:nvSpPr>
          <p:cNvPr id="25613" name="Text Box 14">
            <a:extLst>
              <a:ext uri="{FF2B5EF4-FFF2-40B4-BE49-F238E27FC236}">
                <a16:creationId xmlns:a16="http://schemas.microsoft.com/office/drawing/2014/main" id="{B7037291-11EF-31A3-4885-9A939277FFF2}"/>
              </a:ext>
            </a:extLst>
          </p:cNvPr>
          <p:cNvSpPr txBox="1">
            <a:spLocks noChangeArrowheads="1"/>
          </p:cNvSpPr>
          <p:nvPr/>
        </p:nvSpPr>
        <p:spPr bwMode="auto">
          <a:xfrm>
            <a:off x="2147888" y="1541463"/>
            <a:ext cx="12971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009900"/>
                </a:solidFill>
                <a:latin typeface="Tahoma" panose="020B0604030504040204" pitchFamily="34" charset="0"/>
                <a:ea typeface="PMingLiU" panose="020B0604030504040204" pitchFamily="18" charset="-120"/>
              </a:rPr>
              <a:t>Mean ERSPs</a:t>
            </a:r>
          </a:p>
        </p:txBody>
      </p:sp>
      <p:sp>
        <p:nvSpPr>
          <p:cNvPr id="23" name="Text Box 36">
            <a:extLst>
              <a:ext uri="{FF2B5EF4-FFF2-40B4-BE49-F238E27FC236}">
                <a16:creationId xmlns:a16="http://schemas.microsoft.com/office/drawing/2014/main" id="{BBCC30BE-1668-7640-8993-5491C408E68B}"/>
              </a:ext>
            </a:extLst>
          </p:cNvPr>
          <p:cNvSpPr txBox="1">
            <a:spLocks noChangeArrowheads="1"/>
          </p:cNvSpPr>
          <p:nvPr/>
        </p:nvSpPr>
        <p:spPr bwMode="auto">
          <a:xfrm rot="16200000">
            <a:off x="5023648" y="1820073"/>
            <a:ext cx="1166813" cy="5810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defRPr/>
            </a:pPr>
            <a:r>
              <a:rPr lang="en-US" altLang="en-US" sz="1600">
                <a:effectLst>
                  <a:outerShdw blurRad="38100" dist="38100" dir="2700000" algn="tl">
                    <a:srgbClr val="C0C0C0"/>
                  </a:outerShdw>
                </a:effectLst>
                <a:latin typeface="Tahoma" panose="020B0604030504040204" pitchFamily="34" charset="0"/>
              </a:rPr>
              <a:t>ERSP </a:t>
            </a:r>
          </a:p>
          <a:p>
            <a:pPr algn="ctr">
              <a:defRPr/>
            </a:pPr>
            <a:r>
              <a:rPr lang="en-US" altLang="en-US" sz="1600">
                <a:effectLst>
                  <a:outerShdw blurRad="38100" dist="38100" dir="2700000" algn="tl">
                    <a:srgbClr val="C0C0C0"/>
                  </a:outerShdw>
                </a:effectLst>
                <a:latin typeface="Tahoma" panose="020B0604030504040204" pitchFamily="34" charset="0"/>
              </a:rPr>
              <a:t>(time/freq)</a:t>
            </a:r>
          </a:p>
        </p:txBody>
      </p:sp>
      <p:sp>
        <p:nvSpPr>
          <p:cNvPr id="25" name="Text Box 41">
            <a:extLst>
              <a:ext uri="{FF2B5EF4-FFF2-40B4-BE49-F238E27FC236}">
                <a16:creationId xmlns:a16="http://schemas.microsoft.com/office/drawing/2014/main" id="{E8FD56DE-7295-194A-8048-FAA86C741027}"/>
              </a:ext>
            </a:extLst>
          </p:cNvPr>
          <p:cNvSpPr txBox="1">
            <a:spLocks noChangeArrowheads="1"/>
          </p:cNvSpPr>
          <p:nvPr/>
        </p:nvSpPr>
        <p:spPr bwMode="auto">
          <a:xfrm>
            <a:off x="5975354" y="2773363"/>
            <a:ext cx="720725" cy="336550"/>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600">
                <a:solidFill>
                  <a:srgbClr val="FF9900"/>
                </a:solidFill>
                <a:effectLst>
                  <a:outerShdw blurRad="38100" dist="38100" dir="2700000" algn="tl">
                    <a:srgbClr val="C0C0C0"/>
                  </a:outerShdw>
                </a:effectLst>
                <a:latin typeface="Tahoma" panose="020B0604030504040204" pitchFamily="34" charset="0"/>
              </a:rPr>
              <a:t># PCs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a:extLst>
              <a:ext uri="{FF2B5EF4-FFF2-40B4-BE49-F238E27FC236}">
                <a16:creationId xmlns:a16="http://schemas.microsoft.com/office/drawing/2014/main" id="{4C5B4675-BACC-D9BC-C4EC-AC4172A8F99E}"/>
              </a:ext>
            </a:extLst>
          </p:cNvPr>
          <p:cNvSpPr>
            <a:spLocks noGrp="1"/>
          </p:cNvSpPr>
          <p:nvPr>
            <p:ph type="title"/>
          </p:nvPr>
        </p:nvSpPr>
        <p:spPr bwMode="auto">
          <a:xfrm>
            <a:off x="228600" y="423863"/>
            <a:ext cx="86868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ＭＳ Ｐゴシック" panose="020B0600070205080204" pitchFamily="34" charset="-128"/>
              </a:rPr>
              <a:t>Steps of clustering</a:t>
            </a:r>
          </a:p>
        </p:txBody>
      </p:sp>
      <p:sp>
        <p:nvSpPr>
          <p:cNvPr id="11266" name="Content Placeholder 2">
            <a:extLst>
              <a:ext uri="{FF2B5EF4-FFF2-40B4-BE49-F238E27FC236}">
                <a16:creationId xmlns:a16="http://schemas.microsoft.com/office/drawing/2014/main" id="{21B82718-B5F4-046C-BE1B-BACA13D93A23}"/>
              </a:ext>
            </a:extLst>
          </p:cNvPr>
          <p:cNvSpPr>
            <a:spLocks noGrp="1"/>
          </p:cNvSpPr>
          <p:nvPr>
            <p:ph idx="1"/>
          </p:nvPr>
        </p:nvSpPr>
        <p:spPr bwMode="auto">
          <a:xfrm>
            <a:off x="723900" y="1816104"/>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buFont typeface="+mj-lt"/>
              <a:buAutoNum type="arabicPeriod"/>
            </a:pPr>
            <a:r>
              <a:rPr lang="en-US" altLang="en-US" dirty="0">
                <a:ea typeface="ＭＳ Ｐゴシック" panose="020B0600070205080204" pitchFamily="34" charset="-128"/>
              </a:rPr>
              <a:t>Select ICA components for clustering</a:t>
            </a:r>
          </a:p>
          <a:p>
            <a:pPr marL="457200" indent="-457200">
              <a:buFont typeface="+mj-lt"/>
              <a:buAutoNum type="arabicPeriod"/>
            </a:pPr>
            <a:endParaRPr lang="en-US" altLang="en-US" dirty="0">
              <a:ea typeface="ＭＳ Ｐゴシック" panose="020B0600070205080204" pitchFamily="34" charset="-128"/>
            </a:endParaRPr>
          </a:p>
          <a:p>
            <a:pPr marL="457200" indent="-457200">
              <a:buFont typeface="+mj-lt"/>
              <a:buAutoNum type="arabicPeriod"/>
            </a:pPr>
            <a:r>
              <a:rPr lang="en-US" altLang="en-US" dirty="0">
                <a:ea typeface="ＭＳ Ｐゴシック" panose="020B0600070205080204" pitchFamily="34" charset="-128"/>
              </a:rPr>
              <a:t>Precompute measures of interest</a:t>
            </a:r>
          </a:p>
          <a:p>
            <a:pPr marL="457200" indent="-457200">
              <a:buFont typeface="+mj-lt"/>
              <a:buAutoNum type="arabicPeriod"/>
            </a:pPr>
            <a:endParaRPr lang="en-US" altLang="en-US" dirty="0">
              <a:ea typeface="ＭＳ Ｐゴシック" panose="020B0600070205080204" pitchFamily="34" charset="-128"/>
            </a:endParaRPr>
          </a:p>
          <a:p>
            <a:pPr marL="457200" indent="-457200">
              <a:buFont typeface="+mj-lt"/>
              <a:buAutoNum type="arabicPeriod"/>
            </a:pPr>
            <a:r>
              <a:rPr lang="en-US" altLang="en-US" dirty="0">
                <a:ea typeface="ＭＳ Ｐゴシック" panose="020B0600070205080204" pitchFamily="34" charset="-128"/>
              </a:rPr>
              <a:t>Cluster measures</a:t>
            </a:r>
          </a:p>
          <a:p>
            <a:pPr marL="457200" indent="-457200">
              <a:buFont typeface="+mj-lt"/>
              <a:buAutoNum type="arabicPeriod"/>
            </a:pPr>
            <a:endParaRPr lang="en-US" altLang="en-US" dirty="0">
              <a:ea typeface="ＭＳ Ｐゴシック" panose="020B0600070205080204" pitchFamily="34" charset="-128"/>
            </a:endParaRPr>
          </a:p>
          <a:p>
            <a:pPr marL="457200" indent="-457200">
              <a:buFont typeface="+mj-lt"/>
              <a:buAutoNum type="arabicPeriod"/>
            </a:pPr>
            <a:r>
              <a:rPr lang="en-US" altLang="en-US" dirty="0">
                <a:ea typeface="ＭＳ Ｐゴシック" panose="020B0600070205080204" pitchFamily="34" charset="-128"/>
              </a:rPr>
              <a:t>Plot clusters and edit them if necessary</a:t>
            </a:r>
          </a:p>
          <a:p>
            <a:endParaRPr lang="en-US" altLang="en-US" dirty="0">
              <a:ea typeface="ＭＳ Ｐゴシック" panose="020B0600070205080204"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0">
            <a:extLst>
              <a:ext uri="{FF2B5EF4-FFF2-40B4-BE49-F238E27FC236}">
                <a16:creationId xmlns:a16="http://schemas.microsoft.com/office/drawing/2014/main" id="{31691C36-7967-62D3-9B96-FEFE03A2509B}"/>
              </a:ext>
            </a:extLst>
          </p:cNvPr>
          <p:cNvSpPr>
            <a:spLocks noGrp="1" noChangeArrowheads="1"/>
          </p:cNvSpPr>
          <p:nvPr>
            <p:ph type="title"/>
          </p:nvPr>
        </p:nvSpPr>
        <p:spPr bwMode="auto">
          <a:xfrm>
            <a:off x="-1841500" y="0"/>
            <a:ext cx="86868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Precluster schematic</a:t>
            </a:r>
          </a:p>
        </p:txBody>
      </p:sp>
      <p:grpSp>
        <p:nvGrpSpPr>
          <p:cNvPr id="26626" name="Group 1">
            <a:extLst>
              <a:ext uri="{FF2B5EF4-FFF2-40B4-BE49-F238E27FC236}">
                <a16:creationId xmlns:a16="http://schemas.microsoft.com/office/drawing/2014/main" id="{7230E7C2-835A-FC7E-B779-F3147A037BD1}"/>
              </a:ext>
            </a:extLst>
          </p:cNvPr>
          <p:cNvGrpSpPr>
            <a:grpSpLocks/>
          </p:cNvGrpSpPr>
          <p:nvPr/>
        </p:nvGrpSpPr>
        <p:grpSpPr bwMode="auto">
          <a:xfrm rot="5400000">
            <a:off x="693742" y="1795468"/>
            <a:ext cx="2320925" cy="1431925"/>
            <a:chOff x="382588" y="2124075"/>
            <a:chExt cx="2322503" cy="1431925"/>
          </a:xfrm>
        </p:grpSpPr>
        <p:sp>
          <p:nvSpPr>
            <p:cNvPr id="26633" name="Rectangle 20">
              <a:extLst>
                <a:ext uri="{FF2B5EF4-FFF2-40B4-BE49-F238E27FC236}">
                  <a16:creationId xmlns:a16="http://schemas.microsoft.com/office/drawing/2014/main" id="{8625AB82-E0CC-C55C-0B81-9370B1090584}"/>
                </a:ext>
              </a:extLst>
            </p:cNvPr>
            <p:cNvSpPr>
              <a:spLocks noChangeArrowheads="1"/>
            </p:cNvSpPr>
            <p:nvPr/>
          </p:nvSpPr>
          <p:spPr bwMode="auto">
            <a:xfrm>
              <a:off x="744538" y="2124075"/>
              <a:ext cx="773112" cy="1419225"/>
            </a:xfrm>
            <a:prstGeom prst="rect">
              <a:avLst/>
            </a:prstGeom>
            <a:gradFill rotWithShape="1">
              <a:gsLst>
                <a:gs pos="0">
                  <a:srgbClr val="0000FF">
                    <a:alpha val="39998"/>
                  </a:srgbClr>
                </a:gs>
                <a:gs pos="100000">
                  <a:srgbClr val="0000EB">
                    <a:alpha val="39998"/>
                  </a:srgbClr>
                </a:gs>
              </a:gsLst>
              <a:lin ang="5400000" scaled="1"/>
            </a:gra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6634" name="Text Box 22">
              <a:extLst>
                <a:ext uri="{FF2B5EF4-FFF2-40B4-BE49-F238E27FC236}">
                  <a16:creationId xmlns:a16="http://schemas.microsoft.com/office/drawing/2014/main" id="{B450E22F-84DF-C3E1-4B71-FB9F9E874F0C}"/>
                </a:ext>
              </a:extLst>
            </p:cNvPr>
            <p:cNvSpPr txBox="1">
              <a:spLocks noChangeArrowheads="1"/>
            </p:cNvSpPr>
            <p:nvPr/>
          </p:nvSpPr>
          <p:spPr bwMode="auto">
            <a:xfrm rot="-5400000">
              <a:off x="773112" y="2649538"/>
              <a:ext cx="714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ERSP</a:t>
              </a:r>
            </a:p>
          </p:txBody>
        </p:sp>
        <p:sp>
          <p:nvSpPr>
            <p:cNvPr id="26635" name="Rectangle 42">
              <a:extLst>
                <a:ext uri="{FF2B5EF4-FFF2-40B4-BE49-F238E27FC236}">
                  <a16:creationId xmlns:a16="http://schemas.microsoft.com/office/drawing/2014/main" id="{BAC93099-0F7D-153B-C243-0E4936A01519}"/>
                </a:ext>
              </a:extLst>
            </p:cNvPr>
            <p:cNvSpPr>
              <a:spLocks noChangeArrowheads="1"/>
            </p:cNvSpPr>
            <p:nvPr/>
          </p:nvSpPr>
          <p:spPr bwMode="auto">
            <a:xfrm>
              <a:off x="1493838" y="2124075"/>
              <a:ext cx="773112" cy="1419225"/>
            </a:xfrm>
            <a:prstGeom prst="rect">
              <a:avLst/>
            </a:prstGeom>
            <a:solidFill>
              <a:srgbClr val="3366FF"/>
            </a:solidFill>
            <a:ln w="28575">
              <a:solidFill>
                <a:srgbClr val="0000FF"/>
              </a:solidFill>
              <a:miter lim="800000"/>
              <a:headEnd/>
              <a:tailEnd/>
            </a:ln>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26636" name="Text Box 44">
              <a:extLst>
                <a:ext uri="{FF2B5EF4-FFF2-40B4-BE49-F238E27FC236}">
                  <a16:creationId xmlns:a16="http://schemas.microsoft.com/office/drawing/2014/main" id="{A629B3C6-6494-1768-9E20-82F52CE4F5F8}"/>
                </a:ext>
              </a:extLst>
            </p:cNvPr>
            <p:cNvSpPr txBox="1">
              <a:spLocks noChangeArrowheads="1"/>
            </p:cNvSpPr>
            <p:nvPr/>
          </p:nvSpPr>
          <p:spPr bwMode="auto">
            <a:xfrm rot="-5400000">
              <a:off x="1303337" y="2649538"/>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sz="1800">
                  <a:solidFill>
                    <a:srgbClr val="0000FF"/>
                  </a:solidFill>
                  <a:latin typeface="Tahoma" panose="020B0604030504040204" pitchFamily="34" charset="0"/>
                  <a:ea typeface="PMingLiU" panose="020B0604030504040204" pitchFamily="18" charset="-120"/>
                </a:rPr>
                <a:t>Spectrum</a:t>
              </a:r>
            </a:p>
          </p:txBody>
        </p:sp>
        <p:sp>
          <p:nvSpPr>
            <p:cNvPr id="63" name="Rectangle 62">
              <a:extLst>
                <a:ext uri="{FF2B5EF4-FFF2-40B4-BE49-F238E27FC236}">
                  <a16:creationId xmlns:a16="http://schemas.microsoft.com/office/drawing/2014/main" id="{348B7D30-7739-F94C-867C-714EA88BA683}"/>
                </a:ext>
              </a:extLst>
            </p:cNvPr>
            <p:cNvSpPr>
              <a:spLocks noChangeArrowheads="1"/>
            </p:cNvSpPr>
            <p:nvPr/>
          </p:nvSpPr>
          <p:spPr bwMode="auto">
            <a:xfrm>
              <a:off x="2255522" y="2136775"/>
              <a:ext cx="449569" cy="1419225"/>
            </a:xfrm>
            <a:prstGeom prst="rect">
              <a:avLst/>
            </a:prstGeom>
            <a:solidFill>
              <a:schemeClr val="accent5">
                <a:lumMod val="50000"/>
              </a:schemeClr>
            </a:solidFill>
            <a:ln w="28575">
              <a:solidFill>
                <a:srgbClr val="0000FF"/>
              </a:solidFill>
              <a:miter lim="800000"/>
              <a:headEnd/>
              <a:tailEnd/>
            </a:ln>
          </p:spPr>
          <p:txBody>
            <a:bodyPr wrap="none" anchor="ctr"/>
            <a:lstStyle/>
            <a:p>
              <a:pPr eaLnBrk="1" hangingPunct="1">
                <a:spcBef>
                  <a:spcPct val="50000"/>
                </a:spcBef>
                <a:defRPr/>
              </a:pPr>
              <a:endParaRPr lang="zh-TW" altLang="en-US">
                <a:latin typeface="Arial" charset="0"/>
                <a:ea typeface="新細明體" charset="-120"/>
                <a:cs typeface="新細明體" charset="-120"/>
              </a:endParaRPr>
            </a:p>
          </p:txBody>
        </p:sp>
        <p:sp>
          <p:nvSpPr>
            <p:cNvPr id="26638" name="Text Box 44">
              <a:extLst>
                <a:ext uri="{FF2B5EF4-FFF2-40B4-BE49-F238E27FC236}">
                  <a16:creationId xmlns:a16="http://schemas.microsoft.com/office/drawing/2014/main" id="{FCB2786D-CFBE-EC6B-EC83-B38C75898921}"/>
                </a:ext>
              </a:extLst>
            </p:cNvPr>
            <p:cNvSpPr txBox="1">
              <a:spLocks noChangeArrowheads="1"/>
            </p:cNvSpPr>
            <p:nvPr/>
          </p:nvSpPr>
          <p:spPr bwMode="auto">
            <a:xfrm rot="-5400000">
              <a:off x="1839913" y="2693987"/>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a:r>
                <a:rPr lang="en-US" altLang="zh-TW">
                  <a:solidFill>
                    <a:srgbClr val="0000FF"/>
                  </a:solidFill>
                  <a:latin typeface="Tahoma" panose="020B0604030504040204" pitchFamily="34" charset="0"/>
                  <a:ea typeface="PMingLiU" panose="020B0604030504040204" pitchFamily="18" charset="-120"/>
                </a:rPr>
                <a:t>Dipoles</a:t>
              </a:r>
            </a:p>
          </p:txBody>
        </p:sp>
        <p:sp>
          <p:nvSpPr>
            <p:cNvPr id="26639" name="Text Box 77">
              <a:extLst>
                <a:ext uri="{FF2B5EF4-FFF2-40B4-BE49-F238E27FC236}">
                  <a16:creationId xmlns:a16="http://schemas.microsoft.com/office/drawing/2014/main" id="{5A4B8BA1-F427-EDA0-D7D8-637D8FF4B9BA}"/>
                </a:ext>
              </a:extLst>
            </p:cNvPr>
            <p:cNvSpPr txBox="1">
              <a:spLocks noChangeArrowheads="1"/>
            </p:cNvSpPr>
            <p:nvPr/>
          </p:nvSpPr>
          <p:spPr bwMode="auto">
            <a:xfrm rot="16200000">
              <a:off x="-117723" y="2670868"/>
              <a:ext cx="1339406" cy="338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r>
                <a:rPr lang="en-US" altLang="zh-TW" sz="1600">
                  <a:solidFill>
                    <a:srgbClr val="660066"/>
                  </a:solidFill>
                  <a:latin typeface="Tahoma" panose="020B0604030504040204" pitchFamily="34" charset="0"/>
                  <a:ea typeface="PMingLiU" panose="020B0604030504040204" pitchFamily="18" charset="-120"/>
                </a:rPr>
                <a:t>ICs (all subj)</a:t>
              </a:r>
            </a:p>
          </p:txBody>
        </p:sp>
      </p:grpSp>
      <p:pic>
        <p:nvPicPr>
          <p:cNvPr id="26627" name="Picture 50">
            <a:extLst>
              <a:ext uri="{FF2B5EF4-FFF2-40B4-BE49-F238E27FC236}">
                <a16:creationId xmlns:a16="http://schemas.microsoft.com/office/drawing/2014/main" id="{772A9BEC-DB30-DE40-9F10-7C9D4F4606B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1067" y="88900"/>
            <a:ext cx="4452937" cy="676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51">
            <a:extLst>
              <a:ext uri="{FF2B5EF4-FFF2-40B4-BE49-F238E27FC236}">
                <a16:creationId xmlns:a16="http://schemas.microsoft.com/office/drawing/2014/main" id="{7BE282CF-0049-52F5-B133-FFD95E5E9895}"/>
              </a:ext>
            </a:extLst>
          </p:cNvPr>
          <p:cNvSpPr>
            <a:spLocks noChangeArrowheads="1"/>
          </p:cNvSpPr>
          <p:nvPr/>
        </p:nvSpPr>
        <p:spPr bwMode="auto">
          <a:xfrm>
            <a:off x="6692900" y="-254000"/>
            <a:ext cx="990600" cy="6858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26629" name="Rectangle 52">
            <a:extLst>
              <a:ext uri="{FF2B5EF4-FFF2-40B4-BE49-F238E27FC236}">
                <a16:creationId xmlns:a16="http://schemas.microsoft.com/office/drawing/2014/main" id="{9BEA05EE-FCBD-ECEE-C5BC-FDD2C5A76DF4}"/>
              </a:ext>
            </a:extLst>
          </p:cNvPr>
          <p:cNvSpPr>
            <a:spLocks noChangeArrowheads="1"/>
          </p:cNvSpPr>
          <p:nvPr/>
        </p:nvSpPr>
        <p:spPr bwMode="auto">
          <a:xfrm>
            <a:off x="4203700" y="3530600"/>
            <a:ext cx="990600" cy="6858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26630" name="Isosceles Triangle 57">
            <a:extLst>
              <a:ext uri="{FF2B5EF4-FFF2-40B4-BE49-F238E27FC236}">
                <a16:creationId xmlns:a16="http://schemas.microsoft.com/office/drawing/2014/main" id="{C1AF5E3F-E2D7-4B35-3D14-15C05C7B2F2C}"/>
              </a:ext>
            </a:extLst>
          </p:cNvPr>
          <p:cNvSpPr>
            <a:spLocks noChangeArrowheads="1"/>
          </p:cNvSpPr>
          <p:nvPr/>
        </p:nvSpPr>
        <p:spPr bwMode="auto">
          <a:xfrm>
            <a:off x="2743200" y="4292600"/>
            <a:ext cx="4953000" cy="25654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71" name="AutoShape 34">
            <a:extLst>
              <a:ext uri="{FF2B5EF4-FFF2-40B4-BE49-F238E27FC236}">
                <a16:creationId xmlns:a16="http://schemas.microsoft.com/office/drawing/2014/main" id="{A0975BD0-3536-C945-B3B7-CDEFEEF2176E}"/>
              </a:ext>
            </a:extLst>
          </p:cNvPr>
          <p:cNvSpPr>
            <a:spLocks noChangeArrowheads="1"/>
          </p:cNvSpPr>
          <p:nvPr/>
        </p:nvSpPr>
        <p:spPr bwMode="auto">
          <a:xfrm>
            <a:off x="2925767" y="3819525"/>
            <a:ext cx="2268537" cy="381000"/>
          </a:xfrm>
          <a:prstGeom prst="rightArrow">
            <a:avLst>
              <a:gd name="adj1" fmla="val 50000"/>
              <a:gd name="adj2" fmla="val 75000"/>
            </a:avLst>
          </a:prstGeom>
          <a:solidFill>
            <a:schemeClr val="bg2">
              <a:lumMod val="60000"/>
              <a:lumOff val="40000"/>
            </a:schemeClr>
          </a:solidFill>
          <a:ln w="9525">
            <a:solidFill>
              <a:schemeClr val="hlink"/>
            </a:solidFill>
            <a:miter lim="800000"/>
            <a:headEnd/>
            <a:tailEnd/>
          </a:ln>
        </p:spPr>
        <p:txBody>
          <a:bodyPr wrap="none" anchor="ctr"/>
          <a:lstStyle/>
          <a:p>
            <a:pPr algn="ctr">
              <a:defRPr/>
            </a:pPr>
            <a:endParaRPr lang="zh-TW" altLang="en-US">
              <a:solidFill>
                <a:schemeClr val="hlink"/>
              </a:solidFill>
              <a:latin typeface="Tahoma" charset="0"/>
              <a:ea typeface="新細明體" charset="-120"/>
              <a:cs typeface="新細明體" charset="-120"/>
            </a:endParaRPr>
          </a:p>
        </p:txBody>
      </p:sp>
      <p:sp>
        <p:nvSpPr>
          <p:cNvPr id="72" name="Text Box 46">
            <a:extLst>
              <a:ext uri="{FF2B5EF4-FFF2-40B4-BE49-F238E27FC236}">
                <a16:creationId xmlns:a16="http://schemas.microsoft.com/office/drawing/2014/main" id="{45E1497F-35D5-0D42-AE94-548356434144}"/>
              </a:ext>
            </a:extLst>
          </p:cNvPr>
          <p:cNvSpPr txBox="1">
            <a:spLocks noChangeArrowheads="1"/>
          </p:cNvSpPr>
          <p:nvPr/>
        </p:nvSpPr>
        <p:spPr bwMode="auto">
          <a:xfrm>
            <a:off x="3665538" y="1084267"/>
            <a:ext cx="2889250" cy="923925"/>
          </a:xfrm>
          <a:prstGeom prst="rect">
            <a:avLst/>
          </a:prstGeom>
          <a:noFill/>
          <a:ln w="9525">
            <a:noFill/>
            <a:miter lim="800000"/>
            <a:headEnd/>
            <a:tailEnd/>
          </a:ln>
          <a:effectLst/>
        </p:spPr>
        <p:txBody>
          <a:bodyPr wrap="none">
            <a:spAutoFit/>
          </a:bodyPr>
          <a:lstStyle>
            <a:lvl1pPr eaLnBrk="0" hangingPunct="0">
              <a:defRPr sz="1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5000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800">
                <a:effectLst>
                  <a:outerShdw blurRad="38100" dist="38100" dir="2700000" algn="tl">
                    <a:srgbClr val="C0C0C0"/>
                  </a:outerShdw>
                </a:effectLst>
                <a:latin typeface="Tahoma" panose="020B0604030504040204" pitchFamily="34" charset="0"/>
              </a:rPr>
              <a:t>Each component is a dot</a:t>
            </a:r>
          </a:p>
          <a:p>
            <a:pPr>
              <a:defRPr/>
            </a:pPr>
            <a:r>
              <a:rPr lang="en-US" altLang="en-US" sz="1800">
                <a:effectLst>
                  <a:outerShdw blurRad="38100" dist="38100" dir="2700000" algn="tl">
                    <a:srgbClr val="C0C0C0"/>
                  </a:outerShdw>
                </a:effectLst>
                <a:latin typeface="Tahoma" panose="020B0604030504040204" pitchFamily="34" charset="0"/>
              </a:rPr>
              <a:t>Clustering will group these</a:t>
            </a:r>
          </a:p>
          <a:p>
            <a:pPr>
              <a:defRPr/>
            </a:pPr>
            <a:r>
              <a:rPr lang="en-US" altLang="en-US" sz="1800">
                <a:effectLst>
                  <a:outerShdw blurRad="38100" dist="38100" dir="2700000" algn="tl">
                    <a:srgbClr val="C0C0C0"/>
                  </a:outerShdw>
                </a:effectLst>
                <a:latin typeface="Tahoma" panose="020B0604030504040204" pitchFamily="34" charset="0"/>
              </a:rPr>
              <a:t>dots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wipe(left)">
                                      <p:cBhvr>
                                        <p:cTn id="1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30688EA9-AB63-1D95-1C8F-3DBD752A4501}"/>
              </a:ext>
            </a:extLst>
          </p:cNvPr>
          <p:cNvGrpSpPr>
            <a:grpSpLocks/>
          </p:cNvGrpSpPr>
          <p:nvPr/>
        </p:nvGrpSpPr>
        <p:grpSpPr bwMode="auto">
          <a:xfrm>
            <a:off x="169867" y="1189038"/>
            <a:ext cx="5710237" cy="3065462"/>
            <a:chOff x="107" y="925"/>
            <a:chExt cx="3597" cy="1931"/>
          </a:xfrm>
        </p:grpSpPr>
        <p:sp>
          <p:nvSpPr>
            <p:cNvPr id="27665" name="Text Box 3">
              <a:extLst>
                <a:ext uri="{FF2B5EF4-FFF2-40B4-BE49-F238E27FC236}">
                  <a16:creationId xmlns:a16="http://schemas.microsoft.com/office/drawing/2014/main" id="{EB35B576-BF1D-856E-8880-3D79BAFC3DB0}"/>
                </a:ext>
              </a:extLst>
            </p:cNvPr>
            <p:cNvSpPr txBox="1">
              <a:spLocks noChangeArrowheads="1"/>
            </p:cNvSpPr>
            <p:nvPr/>
          </p:nvSpPr>
          <p:spPr bwMode="auto">
            <a:xfrm>
              <a:off x="1543" y="925"/>
              <a:ext cx="2161"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57347" rIns="90000" bIns="45000"/>
            <a:lstStyle>
              <a:lvl1pPr>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ts val="1200"/>
                </a:spcBef>
                <a:spcAft>
                  <a:spcPts val="1000"/>
                </a:spcAft>
              </a:pPr>
              <a:r>
                <a:rPr lang="en-US" altLang="en-US" b="1">
                  <a:solidFill>
                    <a:srgbClr val="000000"/>
                  </a:solidFill>
                </a:rPr>
                <a:t>1</a:t>
              </a:r>
              <a:r>
                <a:rPr lang="en-US" altLang="en-US">
                  <a:solidFill>
                    <a:srgbClr val="000000"/>
                  </a:solidFill>
                </a:rPr>
                <a:t>. k initial "means" (in this case k=3, (shown in color)) are randomly selected from the data set (shown in grey).</a:t>
              </a:r>
            </a:p>
          </p:txBody>
        </p:sp>
        <p:pic>
          <p:nvPicPr>
            <p:cNvPr id="27666" name="Picture 4">
              <a:extLst>
                <a:ext uri="{FF2B5EF4-FFF2-40B4-BE49-F238E27FC236}">
                  <a16:creationId xmlns:a16="http://schemas.microsoft.com/office/drawing/2014/main" id="{70CDBE74-6CAF-B916-FDBB-FA605BD1AC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 y="1336"/>
              <a:ext cx="1577" cy="1520"/>
            </a:xfrm>
            <a:prstGeom prst="rect">
              <a:avLst/>
            </a:prstGeom>
            <a:solidFill>
              <a:srgbClr val="FFFFFF"/>
            </a:solidFill>
            <a:ln w="9525">
              <a:solidFill>
                <a:srgbClr val="000000"/>
              </a:solidFill>
              <a:round/>
              <a:headEnd/>
              <a:tailEnd/>
            </a:ln>
          </p:spPr>
        </p:pic>
        <p:cxnSp>
          <p:nvCxnSpPr>
            <p:cNvPr id="27667" name="AutoShape 5">
              <a:extLst>
                <a:ext uri="{FF2B5EF4-FFF2-40B4-BE49-F238E27FC236}">
                  <a16:creationId xmlns:a16="http://schemas.microsoft.com/office/drawing/2014/main" id="{B06029A4-1461-147D-BC3E-49C9ED5EEBBD}"/>
                </a:ext>
              </a:extLst>
            </p:cNvPr>
            <p:cNvCxnSpPr>
              <a:cxnSpLocks noChangeShapeType="1"/>
            </p:cNvCxnSpPr>
            <p:nvPr/>
          </p:nvCxnSpPr>
          <p:spPr bwMode="auto">
            <a:xfrm rot="10800000" flipV="1">
              <a:off x="896" y="1085"/>
              <a:ext cx="670" cy="251"/>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1" name="Rectangle 7">
            <a:extLst>
              <a:ext uri="{FF2B5EF4-FFF2-40B4-BE49-F238E27FC236}">
                <a16:creationId xmlns:a16="http://schemas.microsoft.com/office/drawing/2014/main" id="{B77F7529-5764-7942-A150-DD3F3FD308FC}"/>
              </a:ext>
            </a:extLst>
          </p:cNvPr>
          <p:cNvSpPr txBox="1">
            <a:spLocks noChangeArrowheads="1"/>
          </p:cNvSpPr>
          <p:nvPr/>
        </p:nvSpPr>
        <p:spPr bwMode="auto">
          <a:xfrm>
            <a:off x="360363" y="-263525"/>
            <a:ext cx="8280400" cy="1171575"/>
          </a:xfrm>
          <a:prstGeom prst="rect">
            <a:avLst/>
          </a:prstGeom>
          <a:noFill/>
          <a:ln w="9525">
            <a:noFill/>
            <a:round/>
            <a:headEnd/>
            <a:tailEnd/>
          </a:ln>
          <a:effectLst/>
        </p:spPr>
        <p:txBody>
          <a:bodyPr lIns="0" tIns="38808" rIns="0" bIns="0" anchor="ctr"/>
          <a:lstStyle/>
          <a:p>
            <a:pPr algn="ctr" defTabSz="447675" eaLnBrk="1">
              <a:lnSpc>
                <a:spcPct val="93000"/>
              </a:lnSpc>
              <a:buClr>
                <a:srgbClr val="000000"/>
              </a:buClr>
              <a:buSzPct val="100000"/>
              <a:tabLst>
                <a:tab pos="723900" algn="l"/>
                <a:tab pos="1447800" algn="l"/>
                <a:tab pos="2171700" algn="l"/>
                <a:tab pos="2895600" algn="l"/>
                <a:tab pos="3619500" algn="l"/>
                <a:tab pos="4343400" algn="l"/>
                <a:tab pos="5067300" algn="l"/>
                <a:tab pos="5791200" algn="l"/>
                <a:tab pos="6515100" algn="l"/>
                <a:tab pos="7239000" algn="l"/>
                <a:tab pos="7962900" algn="l"/>
              </a:tabLst>
              <a:defRPr/>
            </a:pPr>
            <a:r>
              <a:rPr lang="en-US" sz="4400" b="1" kern="0" dirty="0">
                <a:solidFill>
                  <a:srgbClr val="198A8A"/>
                </a:solidFill>
                <a:latin typeface="+mj-lt"/>
                <a:ea typeface="+mj-ea"/>
                <a:cs typeface="+mj-cs"/>
              </a:rPr>
              <a:t>Standard </a:t>
            </a:r>
            <a:r>
              <a:rPr lang="en-US" sz="4400" b="1" kern="0" dirty="0" err="1">
                <a:solidFill>
                  <a:srgbClr val="198A8A"/>
                </a:solidFill>
                <a:latin typeface="+mj-lt"/>
                <a:ea typeface="+mj-ea"/>
                <a:cs typeface="+mj-cs"/>
              </a:rPr>
              <a:t>Kmean</a:t>
            </a:r>
            <a:r>
              <a:rPr lang="en-US" sz="4400" b="1" kern="0" dirty="0">
                <a:solidFill>
                  <a:srgbClr val="198A8A"/>
                </a:solidFill>
                <a:latin typeface="+mj-lt"/>
                <a:ea typeface="+mj-ea"/>
                <a:cs typeface="+mj-cs"/>
              </a:rPr>
              <a:t> Clustering</a:t>
            </a:r>
          </a:p>
        </p:txBody>
      </p:sp>
      <p:grpSp>
        <p:nvGrpSpPr>
          <p:cNvPr id="3" name="Group 24">
            <a:extLst>
              <a:ext uri="{FF2B5EF4-FFF2-40B4-BE49-F238E27FC236}">
                <a16:creationId xmlns:a16="http://schemas.microsoft.com/office/drawing/2014/main" id="{BB629711-FB6F-502C-A993-3835869C730D}"/>
              </a:ext>
            </a:extLst>
          </p:cNvPr>
          <p:cNvGrpSpPr>
            <a:grpSpLocks/>
          </p:cNvGrpSpPr>
          <p:nvPr/>
        </p:nvGrpSpPr>
        <p:grpSpPr bwMode="auto">
          <a:xfrm>
            <a:off x="1363667" y="2225679"/>
            <a:ext cx="5348287" cy="2816225"/>
            <a:chOff x="859" y="1578"/>
            <a:chExt cx="3369" cy="1774"/>
          </a:xfrm>
        </p:grpSpPr>
        <p:pic>
          <p:nvPicPr>
            <p:cNvPr id="27661" name="Picture 13">
              <a:extLst>
                <a:ext uri="{FF2B5EF4-FFF2-40B4-BE49-F238E27FC236}">
                  <a16:creationId xmlns:a16="http://schemas.microsoft.com/office/drawing/2014/main" id="{9214E7CB-78D7-9F2F-4E9C-C0DED26917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 y="1992"/>
              <a:ext cx="1577" cy="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nvGrpSpPr>
            <p:cNvPr id="27662" name="Group 23">
              <a:extLst>
                <a:ext uri="{FF2B5EF4-FFF2-40B4-BE49-F238E27FC236}">
                  <a16:creationId xmlns:a16="http://schemas.microsoft.com/office/drawing/2014/main" id="{B20244D9-AC7F-B8B7-6701-95867854740C}"/>
                </a:ext>
              </a:extLst>
            </p:cNvPr>
            <p:cNvGrpSpPr>
              <a:grpSpLocks/>
            </p:cNvGrpSpPr>
            <p:nvPr/>
          </p:nvGrpSpPr>
          <p:grpSpPr bwMode="auto">
            <a:xfrm>
              <a:off x="1648" y="1578"/>
              <a:ext cx="2580" cy="437"/>
              <a:chOff x="1648" y="1578"/>
              <a:chExt cx="2580" cy="437"/>
            </a:xfrm>
          </p:grpSpPr>
          <p:sp>
            <p:nvSpPr>
              <p:cNvPr id="27663" name="Text Box 14">
                <a:extLst>
                  <a:ext uri="{FF2B5EF4-FFF2-40B4-BE49-F238E27FC236}">
                    <a16:creationId xmlns:a16="http://schemas.microsoft.com/office/drawing/2014/main" id="{0F732354-674F-E219-1475-949982869704}"/>
                  </a:ext>
                </a:extLst>
              </p:cNvPr>
              <p:cNvSpPr txBox="1">
                <a:spLocks noChangeArrowheads="1"/>
              </p:cNvSpPr>
              <p:nvPr/>
            </p:nvSpPr>
            <p:spPr bwMode="auto">
              <a:xfrm>
                <a:off x="2252" y="1578"/>
                <a:ext cx="1976"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57347" rIns="90000" bIns="45000"/>
              <a:lstStyle>
                <a:lvl1pPr>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solidFill>
                      <a:srgbClr val="000000"/>
                    </a:solidFill>
                  </a:rPr>
                  <a:t>2</a:t>
                </a:r>
                <a:r>
                  <a:rPr lang="en-US" altLang="en-US">
                    <a:solidFill>
                      <a:srgbClr val="000000"/>
                    </a:solidFill>
                  </a:rPr>
                  <a:t>. k clusters are created by associating every observation with the nearest mean.</a:t>
                </a:r>
              </a:p>
            </p:txBody>
          </p:sp>
          <p:cxnSp>
            <p:nvCxnSpPr>
              <p:cNvPr id="27664" name="AutoShape 15">
                <a:extLst>
                  <a:ext uri="{FF2B5EF4-FFF2-40B4-BE49-F238E27FC236}">
                    <a16:creationId xmlns:a16="http://schemas.microsoft.com/office/drawing/2014/main" id="{E042E84B-ECFB-9FFE-111E-6266763A5C9E}"/>
                  </a:ext>
                </a:extLst>
              </p:cNvPr>
              <p:cNvCxnSpPr>
                <a:cxnSpLocks noChangeShapeType="1"/>
                <a:stCxn id="27663" idx="1"/>
              </p:cNvCxnSpPr>
              <p:nvPr/>
            </p:nvCxnSpPr>
            <p:spPr bwMode="auto">
              <a:xfrm rot="10800000" flipV="1">
                <a:off x="1648" y="1797"/>
                <a:ext cx="604" cy="195"/>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grpSp>
        <p:nvGrpSpPr>
          <p:cNvPr id="5" name="Group 25">
            <a:extLst>
              <a:ext uri="{FF2B5EF4-FFF2-40B4-BE49-F238E27FC236}">
                <a16:creationId xmlns:a16="http://schemas.microsoft.com/office/drawing/2014/main" id="{FC7E313F-72E8-252D-A018-F0F8BC329022}"/>
              </a:ext>
            </a:extLst>
          </p:cNvPr>
          <p:cNvGrpSpPr>
            <a:grpSpLocks/>
          </p:cNvGrpSpPr>
          <p:nvPr/>
        </p:nvGrpSpPr>
        <p:grpSpPr bwMode="auto">
          <a:xfrm>
            <a:off x="2925767" y="3098800"/>
            <a:ext cx="4516437" cy="2895600"/>
            <a:chOff x="1843" y="2128"/>
            <a:chExt cx="2845" cy="1824"/>
          </a:xfrm>
        </p:grpSpPr>
        <p:pic>
          <p:nvPicPr>
            <p:cNvPr id="27658" name="Picture 16">
              <a:extLst>
                <a:ext uri="{FF2B5EF4-FFF2-40B4-BE49-F238E27FC236}">
                  <a16:creationId xmlns:a16="http://schemas.microsoft.com/office/drawing/2014/main" id="{5F6A4078-29F5-D14F-BED0-92763499E4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 y="2592"/>
              <a:ext cx="1577" cy="1360"/>
            </a:xfrm>
            <a:prstGeom prst="rect">
              <a:avLst/>
            </a:prstGeom>
            <a:solidFill>
              <a:srgbClr val="FFFFFF"/>
            </a:solidFill>
            <a:ln w="9525">
              <a:solidFill>
                <a:srgbClr val="000000"/>
              </a:solidFill>
              <a:round/>
              <a:headEnd/>
              <a:tailEnd/>
            </a:ln>
          </p:spPr>
        </p:pic>
        <p:sp>
          <p:nvSpPr>
            <p:cNvPr id="27659" name="Text Box 17">
              <a:extLst>
                <a:ext uri="{FF2B5EF4-FFF2-40B4-BE49-F238E27FC236}">
                  <a16:creationId xmlns:a16="http://schemas.microsoft.com/office/drawing/2014/main" id="{5DA1A3EA-A953-D5AD-B741-C9BF205B9A8F}"/>
                </a:ext>
              </a:extLst>
            </p:cNvPr>
            <p:cNvSpPr txBox="1">
              <a:spLocks noChangeArrowheads="1"/>
            </p:cNvSpPr>
            <p:nvPr/>
          </p:nvSpPr>
          <p:spPr bwMode="auto">
            <a:xfrm>
              <a:off x="3096" y="2128"/>
              <a:ext cx="1592"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57347" rIns="90000" bIns="45000"/>
            <a:lstStyle>
              <a:lvl1pPr>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solidFill>
                    <a:srgbClr val="000000"/>
                  </a:solidFill>
                </a:rPr>
                <a:t>3</a:t>
              </a:r>
              <a:r>
                <a:rPr lang="en-US" altLang="en-US">
                  <a:solidFill>
                    <a:srgbClr val="000000"/>
                  </a:solidFill>
                </a:rPr>
                <a:t>. The centroid of each of the k clusters becomes the new means</a:t>
              </a:r>
            </a:p>
          </p:txBody>
        </p:sp>
        <p:cxnSp>
          <p:nvCxnSpPr>
            <p:cNvPr id="27660" name="AutoShape 18">
              <a:extLst>
                <a:ext uri="{FF2B5EF4-FFF2-40B4-BE49-F238E27FC236}">
                  <a16:creationId xmlns:a16="http://schemas.microsoft.com/office/drawing/2014/main" id="{03E13EBA-B405-7E77-B3AB-4A2CA3F937D2}"/>
                </a:ext>
              </a:extLst>
            </p:cNvPr>
            <p:cNvCxnSpPr>
              <a:cxnSpLocks noChangeShapeType="1"/>
              <a:stCxn id="27659" idx="1"/>
            </p:cNvCxnSpPr>
            <p:nvPr/>
          </p:nvCxnSpPr>
          <p:spPr bwMode="auto">
            <a:xfrm rot="10800000" flipV="1">
              <a:off x="2632" y="2347"/>
              <a:ext cx="464" cy="245"/>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6" name="Group 26">
            <a:extLst>
              <a:ext uri="{FF2B5EF4-FFF2-40B4-BE49-F238E27FC236}">
                <a16:creationId xmlns:a16="http://schemas.microsoft.com/office/drawing/2014/main" id="{CCA538B6-80B7-3ACD-9FF3-35916D54D343}"/>
              </a:ext>
            </a:extLst>
          </p:cNvPr>
          <p:cNvGrpSpPr>
            <a:grpSpLocks/>
          </p:cNvGrpSpPr>
          <p:nvPr/>
        </p:nvGrpSpPr>
        <p:grpSpPr bwMode="auto">
          <a:xfrm>
            <a:off x="4386263" y="3992567"/>
            <a:ext cx="4616450" cy="2865437"/>
            <a:chOff x="2763" y="2691"/>
            <a:chExt cx="2908" cy="1805"/>
          </a:xfrm>
        </p:grpSpPr>
        <p:pic>
          <p:nvPicPr>
            <p:cNvPr id="27655" name="Picture 20">
              <a:extLst>
                <a:ext uri="{FF2B5EF4-FFF2-40B4-BE49-F238E27FC236}">
                  <a16:creationId xmlns:a16="http://schemas.microsoft.com/office/drawing/2014/main" id="{F74E4462-3612-A4C3-3074-AEBD897A68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3" y="3136"/>
              <a:ext cx="1577" cy="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7656" name="Text Box 21">
              <a:extLst>
                <a:ext uri="{FF2B5EF4-FFF2-40B4-BE49-F238E27FC236}">
                  <a16:creationId xmlns:a16="http://schemas.microsoft.com/office/drawing/2014/main" id="{4A583943-A9E8-978F-EA6F-49FF83E1FDD8}"/>
                </a:ext>
              </a:extLst>
            </p:cNvPr>
            <p:cNvSpPr txBox="1">
              <a:spLocks noChangeArrowheads="1"/>
            </p:cNvSpPr>
            <p:nvPr/>
          </p:nvSpPr>
          <p:spPr bwMode="auto">
            <a:xfrm>
              <a:off x="3991" y="2691"/>
              <a:ext cx="1680"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57347" rIns="90000" bIns="45000"/>
            <a:lstStyle>
              <a:lvl1pPr>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solidFill>
                    <a:srgbClr val="000000"/>
                  </a:solidFill>
                </a:rPr>
                <a:t>4</a:t>
              </a:r>
              <a:r>
                <a:rPr lang="en-US" altLang="en-US">
                  <a:solidFill>
                    <a:srgbClr val="000000"/>
                  </a:solidFill>
                </a:rPr>
                <a:t>. Steps 2 and 3 are repeated until convergence has been reached.</a:t>
              </a:r>
            </a:p>
          </p:txBody>
        </p:sp>
        <p:cxnSp>
          <p:nvCxnSpPr>
            <p:cNvPr id="27657" name="AutoShape 22">
              <a:extLst>
                <a:ext uri="{FF2B5EF4-FFF2-40B4-BE49-F238E27FC236}">
                  <a16:creationId xmlns:a16="http://schemas.microsoft.com/office/drawing/2014/main" id="{FBA6D9E0-EF3E-0DF5-E9D1-7E342F47FF54}"/>
                </a:ext>
              </a:extLst>
            </p:cNvPr>
            <p:cNvCxnSpPr>
              <a:cxnSpLocks noChangeShapeType="1"/>
              <a:stCxn id="27656" idx="1"/>
            </p:cNvCxnSpPr>
            <p:nvPr/>
          </p:nvCxnSpPr>
          <p:spPr bwMode="auto">
            <a:xfrm rot="10800000" flipV="1">
              <a:off x="3552" y="2935"/>
              <a:ext cx="439" cy="201"/>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a:extLst>
              <a:ext uri="{FF2B5EF4-FFF2-40B4-BE49-F238E27FC236}">
                <a16:creationId xmlns:a16="http://schemas.microsoft.com/office/drawing/2014/main" id="{A5CEAFF2-A190-DF4D-0047-D3D991C6161E}"/>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Cluster components</a:t>
            </a:r>
          </a:p>
        </p:txBody>
      </p:sp>
      <p:sp>
        <p:nvSpPr>
          <p:cNvPr id="318470" name="Oval 6">
            <a:extLst>
              <a:ext uri="{FF2B5EF4-FFF2-40B4-BE49-F238E27FC236}">
                <a16:creationId xmlns:a16="http://schemas.microsoft.com/office/drawing/2014/main" id="{C6112875-A96B-BBF9-655D-B20CEA30FB3E}"/>
              </a:ext>
            </a:extLst>
          </p:cNvPr>
          <p:cNvSpPr>
            <a:spLocks noChangeArrowheads="1"/>
          </p:cNvSpPr>
          <p:nvPr/>
        </p:nvSpPr>
        <p:spPr bwMode="auto">
          <a:xfrm>
            <a:off x="6764338" y="3378200"/>
            <a:ext cx="1549400" cy="952500"/>
          </a:xfrm>
          <a:prstGeom prst="ellipse">
            <a:avLst/>
          </a:prstGeom>
          <a:noFill/>
          <a:ln w="28575">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pic>
        <p:nvPicPr>
          <p:cNvPr id="28675" name="Picture 1" descr="Screen Shot 2017-10-15 at 3.36.31 PM.png">
            <a:extLst>
              <a:ext uri="{FF2B5EF4-FFF2-40B4-BE49-F238E27FC236}">
                <a16:creationId xmlns:a16="http://schemas.microsoft.com/office/drawing/2014/main" id="{0292BB91-ECF6-F6D5-B683-485ADDE4ACA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23950"/>
            <a:ext cx="5062538" cy="41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9">
            <a:extLst>
              <a:ext uri="{FF2B5EF4-FFF2-40B4-BE49-F238E27FC236}">
                <a16:creationId xmlns:a16="http://schemas.microsoft.com/office/drawing/2014/main" id="{30D05BF7-D466-0B4F-4288-AAE3B8EC8F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500" t="35001" r="36354" b="41167"/>
          <a:stretch>
            <a:fillRect/>
          </a:stretch>
        </p:blipFill>
        <p:spPr bwMode="auto">
          <a:xfrm>
            <a:off x="4910138" y="2908300"/>
            <a:ext cx="37973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18470"/>
                                        </p:tgtEl>
                                        <p:attrNameLst>
                                          <p:attrName>style.visibility</p:attrName>
                                        </p:attrNameLst>
                                      </p:cBhvr>
                                      <p:to>
                                        <p:strVal val="visible"/>
                                      </p:to>
                                    </p:set>
                                    <p:anim calcmode="lin" valueType="num">
                                      <p:cBhvr>
                                        <p:cTn id="7" dur="500" fill="hold"/>
                                        <p:tgtEl>
                                          <p:spTgt spid="318470"/>
                                        </p:tgtEl>
                                        <p:attrNameLst>
                                          <p:attrName>ppt_w</p:attrName>
                                        </p:attrNameLst>
                                      </p:cBhvr>
                                      <p:tavLst>
                                        <p:tav tm="0">
                                          <p:val>
                                            <p:strVal val="#ppt_w*0.70"/>
                                          </p:val>
                                        </p:tav>
                                        <p:tav tm="100000">
                                          <p:val>
                                            <p:strVal val="#ppt_w"/>
                                          </p:val>
                                        </p:tav>
                                      </p:tavLst>
                                    </p:anim>
                                    <p:anim calcmode="lin" valueType="num">
                                      <p:cBhvr>
                                        <p:cTn id="8" dur="500" fill="hold"/>
                                        <p:tgtEl>
                                          <p:spTgt spid="318470"/>
                                        </p:tgtEl>
                                        <p:attrNameLst>
                                          <p:attrName>ppt_h</p:attrName>
                                        </p:attrNameLst>
                                      </p:cBhvr>
                                      <p:tavLst>
                                        <p:tav tm="0">
                                          <p:val>
                                            <p:strVal val="#ppt_h"/>
                                          </p:val>
                                        </p:tav>
                                        <p:tav tm="100000">
                                          <p:val>
                                            <p:strVal val="#ppt_h"/>
                                          </p:val>
                                        </p:tav>
                                      </p:tavLst>
                                    </p:anim>
                                    <p:animEffect transition="in" filter="fade">
                                      <p:cBhvr>
                                        <p:cTn id="9" dur="500"/>
                                        <p:tgtEl>
                                          <p:spTgt spid="318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3" name="Text Box 5">
            <a:extLst>
              <a:ext uri="{FF2B5EF4-FFF2-40B4-BE49-F238E27FC236}">
                <a16:creationId xmlns:a16="http://schemas.microsoft.com/office/drawing/2014/main" id="{24C08B1B-35C0-336D-2E7C-8E490CD28E1A}"/>
              </a:ext>
            </a:extLst>
          </p:cNvPr>
          <p:cNvSpPr txBox="1">
            <a:spLocks noChangeArrowheads="1"/>
          </p:cNvSpPr>
          <p:nvPr/>
        </p:nvSpPr>
        <p:spPr bwMode="auto">
          <a:xfrm>
            <a:off x="614363" y="712792"/>
            <a:ext cx="6915150" cy="307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zh-TW" sz="1800">
                <a:ea typeface="PMingLiU" panose="020B0604030504040204" pitchFamily="18" charset="-120"/>
              </a:rPr>
              <a:t>What measure(s) should you use?</a:t>
            </a:r>
          </a:p>
          <a:p>
            <a:pPr eaLnBrk="1" hangingPunct="1">
              <a:spcBef>
                <a:spcPct val="50000"/>
              </a:spcBef>
            </a:pPr>
            <a:endParaRPr lang="en-US" altLang="zh-TW" sz="1800">
              <a:ea typeface="PMingLiU" panose="020B0604030504040204" pitchFamily="18" charset="-120"/>
            </a:endParaRPr>
          </a:p>
          <a:p>
            <a:pPr eaLnBrk="1" hangingPunct="1">
              <a:spcBef>
                <a:spcPct val="50000"/>
              </a:spcBef>
            </a:pPr>
            <a:r>
              <a:rPr lang="en-US" altLang="zh-TW" sz="1800">
                <a:ea typeface="PMingLiU" panose="020B0604030504040204" pitchFamily="18" charset="-120"/>
              </a:rPr>
              <a:t>It depends on your final cluster criteria…</a:t>
            </a:r>
          </a:p>
          <a:p>
            <a:pPr eaLnBrk="1" hangingPunct="1">
              <a:spcBef>
                <a:spcPct val="25000"/>
              </a:spcBef>
            </a:pPr>
            <a:r>
              <a:rPr lang="en-US" altLang="zh-TW" sz="1800">
                <a:ea typeface="PMingLiU" panose="020B0604030504040204" pitchFamily="18" charset="-120"/>
              </a:rPr>
              <a:t>	- If for example, your priority is dipole location, </a:t>
            </a:r>
          </a:p>
          <a:p>
            <a:pPr eaLnBrk="1" hangingPunct="1">
              <a:spcBef>
                <a:spcPct val="25000"/>
              </a:spcBef>
            </a:pPr>
            <a:r>
              <a:rPr lang="en-US" altLang="zh-TW" sz="1800">
                <a:ea typeface="PMingLiU" panose="020B0604030504040204" pitchFamily="18" charset="-120"/>
              </a:rPr>
              <a:t>	  then cluster only based on dipole location… </a:t>
            </a:r>
          </a:p>
          <a:p>
            <a:pPr eaLnBrk="1" hangingPunct="1">
              <a:spcBef>
                <a:spcPct val="25000"/>
              </a:spcBef>
            </a:pPr>
            <a:endParaRPr lang="en-US" altLang="zh-TW" sz="1800">
              <a:ea typeface="PMingLiU" panose="020B0604030504040204" pitchFamily="18" charset="-120"/>
            </a:endParaRPr>
          </a:p>
          <a:p>
            <a:pPr eaLnBrk="1" hangingPunct="1">
              <a:spcBef>
                <a:spcPct val="50000"/>
              </a:spcBef>
            </a:pPr>
            <a:r>
              <a:rPr lang="en-US" altLang="zh-TW" sz="1800">
                <a:ea typeface="PMingLiU" panose="020B0604030504040204" pitchFamily="18" charset="-120"/>
              </a:rPr>
              <a:t>But consider: </a:t>
            </a:r>
          </a:p>
          <a:p>
            <a:pPr eaLnBrk="1" hangingPunct="1">
              <a:spcBef>
                <a:spcPct val="50000"/>
              </a:spcBef>
            </a:pPr>
            <a:r>
              <a:rPr lang="en-US" altLang="zh-TW" sz="1800">
                <a:ea typeface="PMingLiU" panose="020B0604030504040204" pitchFamily="18" charset="-120"/>
              </a:rPr>
              <a:t>	- What is the difference between these two components?</a:t>
            </a:r>
          </a:p>
        </p:txBody>
      </p:sp>
      <p:pic>
        <p:nvPicPr>
          <p:cNvPr id="380934" name="Picture 6" descr="radialmap">
            <a:extLst>
              <a:ext uri="{FF2B5EF4-FFF2-40B4-BE49-F238E27FC236}">
                <a16:creationId xmlns:a16="http://schemas.microsoft.com/office/drawing/2014/main" id="{8EBFD9C7-468A-6E52-89BD-1BEEC6FF9F32}"/>
              </a:ext>
            </a:extLst>
          </p:cNvPr>
          <p:cNvPicPr>
            <a:picLocks noChangeAspect="1" noChangeArrowheads="1"/>
          </p:cNvPicPr>
          <p:nvPr/>
        </p:nvPicPr>
        <p:blipFill>
          <a:blip r:embed="rId2">
            <a:clrChange>
              <a:clrFrom>
                <a:srgbClr val="EDF4FF"/>
              </a:clrFrom>
              <a:clrTo>
                <a:srgbClr val="EDF4FF">
                  <a:alpha val="0"/>
                </a:srgbClr>
              </a:clrTo>
            </a:clrChange>
            <a:extLst>
              <a:ext uri="{28A0092B-C50C-407E-A947-70E740481C1C}">
                <a14:useLocalDpi xmlns:a14="http://schemas.microsoft.com/office/drawing/2010/main" val="0"/>
              </a:ext>
            </a:extLst>
          </a:blip>
          <a:srcRect l="24745" t="16422" r="21678" b="16422"/>
          <a:stretch>
            <a:fillRect/>
          </a:stretch>
        </p:blipFill>
        <p:spPr bwMode="auto">
          <a:xfrm>
            <a:off x="1638300" y="4108450"/>
            <a:ext cx="233045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0935" name="Picture 7" descr="tangentialmap">
            <a:extLst>
              <a:ext uri="{FF2B5EF4-FFF2-40B4-BE49-F238E27FC236}">
                <a16:creationId xmlns:a16="http://schemas.microsoft.com/office/drawing/2014/main" id="{24E11088-27EB-E179-5BFC-184E35DB0F6C}"/>
              </a:ext>
            </a:extLst>
          </p:cNvPr>
          <p:cNvPicPr>
            <a:picLocks noChangeAspect="1" noChangeArrowheads="1"/>
          </p:cNvPicPr>
          <p:nvPr/>
        </p:nvPicPr>
        <p:blipFill>
          <a:blip r:embed="rId3">
            <a:clrChange>
              <a:clrFrom>
                <a:srgbClr val="EDF4FF"/>
              </a:clrFrom>
              <a:clrTo>
                <a:srgbClr val="EDF4FF">
                  <a:alpha val="0"/>
                </a:srgbClr>
              </a:clrTo>
            </a:clrChange>
            <a:extLst>
              <a:ext uri="{28A0092B-C50C-407E-A947-70E740481C1C}">
                <a14:useLocalDpi xmlns:a14="http://schemas.microsoft.com/office/drawing/2010/main" val="0"/>
              </a:ext>
            </a:extLst>
          </a:blip>
          <a:srcRect l="24745" t="16422" r="21898" b="16176"/>
          <a:stretch>
            <a:fillRect/>
          </a:stretch>
        </p:blipFill>
        <p:spPr bwMode="auto">
          <a:xfrm>
            <a:off x="4984754" y="4103692"/>
            <a:ext cx="2320925"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2660CC04-C794-0447-8432-311C6D7F6ACE}"/>
              </a:ext>
            </a:extLst>
          </p:cNvPr>
          <p:cNvSpPr txBox="1">
            <a:spLocks noChangeArrowheads="1"/>
          </p:cNvSpPr>
          <p:nvPr/>
        </p:nvSpPr>
        <p:spPr bwMode="auto">
          <a:xfrm>
            <a:off x="228600" y="0"/>
            <a:ext cx="8686800" cy="685800"/>
          </a:xfrm>
          <a:prstGeom prst="rect">
            <a:avLst/>
          </a:prstGeom>
          <a:noFill/>
          <a:ln w="9525">
            <a:noFill/>
            <a:miter lim="800000"/>
            <a:headEnd/>
            <a:tailEnd/>
          </a:ln>
        </p:spPr>
        <p:txBody>
          <a:bodyPr anchor="ctr"/>
          <a:lstStyle/>
          <a:p>
            <a:pPr algn="ctr" eaLnBrk="1" hangingPunct="1">
              <a:defRPr/>
            </a:pPr>
            <a:r>
              <a:rPr lang="en-US" sz="2800" kern="0">
                <a:solidFill>
                  <a:schemeClr val="tx2"/>
                </a:solidFill>
                <a:latin typeface="+mj-lt"/>
                <a:ea typeface="+mj-ea"/>
                <a:cs typeface="+mj-cs"/>
              </a:rPr>
              <a:t>Choosing data measures</a:t>
            </a:r>
            <a:endParaRPr lang="en-US" sz="2800" kern="0" dirty="0">
              <a:solidFill>
                <a:schemeClr val="tx2"/>
              </a:solidFill>
              <a:latin typeface="+mj-lt"/>
              <a:ea typeface="+mj-ea"/>
              <a:cs typeface="+mj-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093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093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0933">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80933">
                                            <p:txEl>
                                              <p:pRg st="6" end="6"/>
                                            </p:txEl>
                                          </p:spTgt>
                                        </p:tgtEl>
                                        <p:attrNameLst>
                                          <p:attrName>style.visibility</p:attrName>
                                        </p:attrNameLst>
                                      </p:cBhvr>
                                      <p:to>
                                        <p:strVal val="visible"/>
                                      </p:to>
                                    </p:set>
                                    <p:animEffect transition="in" filter="wipe(left)">
                                      <p:cBhvr>
                                        <p:cTn id="17" dur="500"/>
                                        <p:tgtEl>
                                          <p:spTgt spid="380933">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380933">
                                            <p:txEl>
                                              <p:pRg st="7" end="7"/>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23" presetClass="entr" presetSubtype="16" fill="hold" nodeType="clickEffect">
                                  <p:stCondLst>
                                    <p:cond delay="0"/>
                                  </p:stCondLst>
                                  <p:childTnLst>
                                    <p:set>
                                      <p:cBhvr>
                                        <p:cTn id="25" dur="1" fill="hold">
                                          <p:stCondLst>
                                            <p:cond delay="0"/>
                                          </p:stCondLst>
                                        </p:cTn>
                                        <p:tgtEl>
                                          <p:spTgt spid="380934"/>
                                        </p:tgtEl>
                                        <p:attrNameLst>
                                          <p:attrName>style.visibility</p:attrName>
                                        </p:attrNameLst>
                                      </p:cBhvr>
                                      <p:to>
                                        <p:strVal val="visible"/>
                                      </p:to>
                                    </p:set>
                                    <p:anim calcmode="lin" valueType="num">
                                      <p:cBhvr>
                                        <p:cTn id="26" dur="500" fill="hold"/>
                                        <p:tgtEl>
                                          <p:spTgt spid="380934"/>
                                        </p:tgtEl>
                                        <p:attrNameLst>
                                          <p:attrName>ppt_w</p:attrName>
                                        </p:attrNameLst>
                                      </p:cBhvr>
                                      <p:tavLst>
                                        <p:tav tm="0">
                                          <p:val>
                                            <p:fltVal val="0"/>
                                          </p:val>
                                        </p:tav>
                                        <p:tav tm="100000">
                                          <p:val>
                                            <p:strVal val="#ppt_w"/>
                                          </p:val>
                                        </p:tav>
                                      </p:tavLst>
                                    </p:anim>
                                    <p:anim calcmode="lin" valueType="num">
                                      <p:cBhvr>
                                        <p:cTn id="27" dur="500" fill="hold"/>
                                        <p:tgtEl>
                                          <p:spTgt spid="380934"/>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380935"/>
                                        </p:tgtEl>
                                        <p:attrNameLst>
                                          <p:attrName>style.visibility</p:attrName>
                                        </p:attrNameLst>
                                      </p:cBhvr>
                                      <p:to>
                                        <p:strVal val="visible"/>
                                      </p:to>
                                    </p:set>
                                    <p:anim calcmode="lin" valueType="num">
                                      <p:cBhvr>
                                        <p:cTn id="30" dur="500" fill="hold"/>
                                        <p:tgtEl>
                                          <p:spTgt spid="380935"/>
                                        </p:tgtEl>
                                        <p:attrNameLst>
                                          <p:attrName>ppt_w</p:attrName>
                                        </p:attrNameLst>
                                      </p:cBhvr>
                                      <p:tavLst>
                                        <p:tav tm="0">
                                          <p:val>
                                            <p:fltVal val="0"/>
                                          </p:val>
                                        </p:tav>
                                        <p:tav tm="100000">
                                          <p:val>
                                            <p:strVal val="#ppt_w"/>
                                          </p:val>
                                        </p:tav>
                                      </p:tavLst>
                                    </p:anim>
                                    <p:anim calcmode="lin" valueType="num">
                                      <p:cBhvr>
                                        <p:cTn id="31" dur="500" fill="hold"/>
                                        <p:tgtEl>
                                          <p:spTgt spid="3809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a:extLst>
              <a:ext uri="{FF2B5EF4-FFF2-40B4-BE49-F238E27FC236}">
                <a16:creationId xmlns:a16="http://schemas.microsoft.com/office/drawing/2014/main" id="{60231B8A-B27E-3650-E762-68B1D5B7738C}"/>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Choosing data measures</a:t>
            </a:r>
          </a:p>
        </p:txBody>
      </p:sp>
      <p:pic>
        <p:nvPicPr>
          <p:cNvPr id="30722" name="Picture 6" descr="sameclusterdips">
            <a:extLst>
              <a:ext uri="{FF2B5EF4-FFF2-40B4-BE49-F238E27FC236}">
                <a16:creationId xmlns:a16="http://schemas.microsoft.com/office/drawing/2014/main" id="{260550EA-BD52-EAEB-2FC8-B472D22C41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493842"/>
            <a:ext cx="526415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1175" name="Oval 7">
            <a:extLst>
              <a:ext uri="{FF2B5EF4-FFF2-40B4-BE49-F238E27FC236}">
                <a16:creationId xmlns:a16="http://schemas.microsoft.com/office/drawing/2014/main" id="{35A4A6FB-5D16-B53F-5127-7864F59ED13A}"/>
              </a:ext>
            </a:extLst>
          </p:cNvPr>
          <p:cNvSpPr>
            <a:spLocks noChangeArrowheads="1"/>
          </p:cNvSpPr>
          <p:nvPr/>
        </p:nvSpPr>
        <p:spPr bwMode="auto">
          <a:xfrm>
            <a:off x="2889250" y="3667125"/>
            <a:ext cx="228600" cy="266700"/>
          </a:xfrm>
          <a:prstGeom prst="ellipse">
            <a:avLst/>
          </a:prstGeom>
          <a:noFill/>
          <a:ln w="1905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391176" name="Oval 8">
            <a:extLst>
              <a:ext uri="{FF2B5EF4-FFF2-40B4-BE49-F238E27FC236}">
                <a16:creationId xmlns:a16="http://schemas.microsoft.com/office/drawing/2014/main" id="{D29D6F63-4249-62A7-883B-FC450FDFD70B}"/>
              </a:ext>
            </a:extLst>
          </p:cNvPr>
          <p:cNvSpPr>
            <a:spLocks noChangeArrowheads="1"/>
          </p:cNvSpPr>
          <p:nvPr/>
        </p:nvSpPr>
        <p:spPr bwMode="auto">
          <a:xfrm>
            <a:off x="3060700" y="3832225"/>
            <a:ext cx="215900" cy="241300"/>
          </a:xfrm>
          <a:prstGeom prst="ellipse">
            <a:avLst/>
          </a:prstGeom>
          <a:noFill/>
          <a:ln w="1905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pic>
        <p:nvPicPr>
          <p:cNvPr id="30725" name="Picture 4" descr="radialmap">
            <a:extLst>
              <a:ext uri="{FF2B5EF4-FFF2-40B4-BE49-F238E27FC236}">
                <a16:creationId xmlns:a16="http://schemas.microsoft.com/office/drawing/2014/main" id="{4EE68163-23D0-772A-3C0E-015DD7B1C3D3}"/>
              </a:ext>
            </a:extLst>
          </p:cNvPr>
          <p:cNvPicPr>
            <a:picLocks noChangeAspect="1" noChangeArrowheads="1"/>
          </p:cNvPicPr>
          <p:nvPr/>
        </p:nvPicPr>
        <p:blipFill>
          <a:blip r:embed="rId3">
            <a:clrChange>
              <a:clrFrom>
                <a:srgbClr val="EDF4FF"/>
              </a:clrFrom>
              <a:clrTo>
                <a:srgbClr val="EDF4FF">
                  <a:alpha val="0"/>
                </a:srgbClr>
              </a:clrTo>
            </a:clrChange>
            <a:extLst>
              <a:ext uri="{28A0092B-C50C-407E-A947-70E740481C1C}">
                <a14:useLocalDpi xmlns:a14="http://schemas.microsoft.com/office/drawing/2010/main" val="0"/>
              </a:ext>
            </a:extLst>
          </a:blip>
          <a:srcRect l="24448" t="15970" r="20035" b="15970"/>
          <a:stretch>
            <a:fillRect/>
          </a:stretch>
        </p:blipFill>
        <p:spPr bwMode="auto">
          <a:xfrm>
            <a:off x="5789617" y="4452942"/>
            <a:ext cx="1874837" cy="205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5" descr="tangentialmap">
            <a:extLst>
              <a:ext uri="{FF2B5EF4-FFF2-40B4-BE49-F238E27FC236}">
                <a16:creationId xmlns:a16="http://schemas.microsoft.com/office/drawing/2014/main" id="{452F1780-4946-571C-EAF7-33C9D7454F2E}"/>
              </a:ext>
            </a:extLst>
          </p:cNvPr>
          <p:cNvPicPr>
            <a:picLocks noChangeAspect="1" noChangeArrowheads="1"/>
          </p:cNvPicPr>
          <p:nvPr/>
        </p:nvPicPr>
        <p:blipFill>
          <a:blip r:embed="rId4">
            <a:clrChange>
              <a:clrFrom>
                <a:srgbClr val="EDF4FF"/>
              </a:clrFrom>
              <a:clrTo>
                <a:srgbClr val="EDF4FF">
                  <a:alpha val="0"/>
                </a:srgbClr>
              </a:clrTo>
            </a:clrChange>
            <a:extLst>
              <a:ext uri="{28A0092B-C50C-407E-A947-70E740481C1C}">
                <a14:useLocalDpi xmlns:a14="http://schemas.microsoft.com/office/drawing/2010/main" val="0"/>
              </a:ext>
            </a:extLst>
          </a:blip>
          <a:srcRect l="22411" t="16350" r="20714" b="16350"/>
          <a:stretch>
            <a:fillRect/>
          </a:stretch>
        </p:blipFill>
        <p:spPr bwMode="auto">
          <a:xfrm>
            <a:off x="5764217" y="2390779"/>
            <a:ext cx="192087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1177" name="Line 9">
            <a:extLst>
              <a:ext uri="{FF2B5EF4-FFF2-40B4-BE49-F238E27FC236}">
                <a16:creationId xmlns:a16="http://schemas.microsoft.com/office/drawing/2014/main" id="{5855D369-BE2E-13E0-F08D-83C11EB53D71}"/>
              </a:ext>
            </a:extLst>
          </p:cNvPr>
          <p:cNvSpPr>
            <a:spLocks noChangeShapeType="1"/>
          </p:cNvSpPr>
          <p:nvPr/>
        </p:nvSpPr>
        <p:spPr bwMode="auto">
          <a:xfrm flipH="1" flipV="1">
            <a:off x="3295650" y="4067179"/>
            <a:ext cx="2667000" cy="1298575"/>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sp>
        <p:nvSpPr>
          <p:cNvPr id="391178" name="Line 10">
            <a:extLst>
              <a:ext uri="{FF2B5EF4-FFF2-40B4-BE49-F238E27FC236}">
                <a16:creationId xmlns:a16="http://schemas.microsoft.com/office/drawing/2014/main" id="{98F04F41-841D-6A50-159B-74E12239154F}"/>
              </a:ext>
            </a:extLst>
          </p:cNvPr>
          <p:cNvSpPr>
            <a:spLocks noChangeShapeType="1"/>
          </p:cNvSpPr>
          <p:nvPr/>
        </p:nvSpPr>
        <p:spPr bwMode="auto">
          <a:xfrm flipH="1">
            <a:off x="3124204" y="3597279"/>
            <a:ext cx="2784475" cy="60325"/>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sp>
        <p:nvSpPr>
          <p:cNvPr id="391180" name="Text Box 12">
            <a:extLst>
              <a:ext uri="{FF2B5EF4-FFF2-40B4-BE49-F238E27FC236}">
                <a16:creationId xmlns:a16="http://schemas.microsoft.com/office/drawing/2014/main" id="{26C73E31-3F56-91CB-0C08-888F153550D9}"/>
              </a:ext>
            </a:extLst>
          </p:cNvPr>
          <p:cNvSpPr txBox="1">
            <a:spLocks noChangeArrowheads="1"/>
          </p:cNvSpPr>
          <p:nvPr/>
        </p:nvSpPr>
        <p:spPr bwMode="auto">
          <a:xfrm>
            <a:off x="1449388" y="1862142"/>
            <a:ext cx="2249270" cy="566309"/>
          </a:xfrm>
          <a:prstGeom prst="rect">
            <a:avLst/>
          </a:prstGeom>
          <a:solidFill>
            <a:schemeClr val="bg1"/>
          </a:solidFill>
          <a:ln w="9525">
            <a:solidFill>
              <a:schemeClr val="tx1"/>
            </a:solidFill>
            <a:miter lim="800000"/>
            <a:headEnd/>
            <a:tailEnd/>
          </a:ln>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pPr>
            <a:r>
              <a:rPr lang="en-US" altLang="zh-TW">
                <a:ea typeface="PMingLiU" panose="020B0604030504040204" pitchFamily="18" charset="-120"/>
              </a:rPr>
              <a:t>Similar dipole location, </a:t>
            </a:r>
          </a:p>
          <a:p>
            <a:pPr eaLnBrk="1" hangingPunct="1">
              <a:spcBef>
                <a:spcPct val="20000"/>
              </a:spcBef>
            </a:pPr>
            <a:r>
              <a:rPr lang="en-US" altLang="zh-TW">
                <a:ea typeface="PMingLiU" panose="020B0604030504040204" pitchFamily="18" charset="-120"/>
              </a:rPr>
              <a:t>  very different orientation.</a:t>
            </a:r>
          </a:p>
        </p:txBody>
      </p:sp>
      <p:sp>
        <p:nvSpPr>
          <p:cNvPr id="391181" name="Text Box 13">
            <a:extLst>
              <a:ext uri="{FF2B5EF4-FFF2-40B4-BE49-F238E27FC236}">
                <a16:creationId xmlns:a16="http://schemas.microsoft.com/office/drawing/2014/main" id="{C79E2D08-C806-57FC-DAC9-B1641F11761C}"/>
              </a:ext>
            </a:extLst>
          </p:cNvPr>
          <p:cNvSpPr txBox="1">
            <a:spLocks noChangeArrowheads="1"/>
          </p:cNvSpPr>
          <p:nvPr/>
        </p:nvSpPr>
        <p:spPr bwMode="auto">
          <a:xfrm>
            <a:off x="5659442" y="1760542"/>
            <a:ext cx="2359877" cy="566309"/>
          </a:xfrm>
          <a:prstGeom prst="rect">
            <a:avLst/>
          </a:prstGeom>
          <a:solidFill>
            <a:schemeClr val="bg1"/>
          </a:solidFill>
          <a:ln w="9525">
            <a:solidFill>
              <a:schemeClr val="tx1"/>
            </a:solidFill>
            <a:miter lim="800000"/>
            <a:headEnd/>
            <a:tailEnd/>
          </a:ln>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pPr>
            <a:r>
              <a:rPr lang="en-US" altLang="zh-TW">
                <a:solidFill>
                  <a:schemeClr val="hlink"/>
                </a:solidFill>
                <a:ea typeface="PMingLiU" panose="020B0604030504040204" pitchFamily="18" charset="-120"/>
              </a:rPr>
              <a:t>Obvious dramatic effect on </a:t>
            </a:r>
          </a:p>
          <a:p>
            <a:pPr eaLnBrk="1" hangingPunct="1">
              <a:spcBef>
                <a:spcPct val="20000"/>
              </a:spcBef>
            </a:pPr>
            <a:r>
              <a:rPr lang="en-US" altLang="zh-TW">
                <a:solidFill>
                  <a:schemeClr val="hlink"/>
                </a:solidFill>
                <a:ea typeface="PMingLiU" panose="020B0604030504040204" pitchFamily="18" charset="-120"/>
              </a:rPr>
              <a:t>  scalp map topography:</a:t>
            </a:r>
          </a:p>
        </p:txBody>
      </p:sp>
      <p:sp>
        <p:nvSpPr>
          <p:cNvPr id="391182" name="Text Box 14">
            <a:extLst>
              <a:ext uri="{FF2B5EF4-FFF2-40B4-BE49-F238E27FC236}">
                <a16:creationId xmlns:a16="http://schemas.microsoft.com/office/drawing/2014/main" id="{E32BC11A-EC5D-C95B-2D50-5D0F3D46CEC0}"/>
              </a:ext>
            </a:extLst>
          </p:cNvPr>
          <p:cNvSpPr txBox="1">
            <a:spLocks noChangeArrowheads="1"/>
          </p:cNvSpPr>
          <p:nvPr/>
        </p:nvSpPr>
        <p:spPr bwMode="auto">
          <a:xfrm>
            <a:off x="7289800" y="4240213"/>
            <a:ext cx="1816100" cy="825500"/>
          </a:xfrm>
          <a:prstGeom prst="rect">
            <a:avLst/>
          </a:prstGeom>
          <a:solidFill>
            <a:schemeClr val="bg1"/>
          </a:solidFill>
          <a:ln w="9525">
            <a:solidFill>
              <a:schemeClr val="tx1"/>
            </a:solidFill>
            <a:miter lim="800000"/>
            <a:headEnd/>
            <a:tailEnd/>
          </a:ln>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pPr>
            <a:r>
              <a:rPr lang="en-US" altLang="zh-TW">
                <a:solidFill>
                  <a:srgbClr val="9900FF"/>
                </a:solidFill>
                <a:ea typeface="PMingLiU" panose="020B0604030504040204" pitchFamily="18" charset="-120"/>
              </a:rPr>
              <a:t>But, do they </a:t>
            </a:r>
          </a:p>
          <a:p>
            <a:pPr eaLnBrk="1" hangingPunct="1">
              <a:spcBef>
                <a:spcPct val="20000"/>
              </a:spcBef>
            </a:pPr>
            <a:r>
              <a:rPr lang="en-US" altLang="zh-TW">
                <a:solidFill>
                  <a:srgbClr val="9900FF"/>
                </a:solidFill>
                <a:ea typeface="PMingLiU" panose="020B0604030504040204" pitchFamily="18" charset="-120"/>
              </a:rPr>
              <a:t>perform the </a:t>
            </a:r>
          </a:p>
          <a:p>
            <a:pPr eaLnBrk="1" hangingPunct="1">
              <a:spcBef>
                <a:spcPct val="20000"/>
              </a:spcBef>
            </a:pPr>
            <a:r>
              <a:rPr lang="en-US" altLang="zh-TW">
                <a:solidFill>
                  <a:srgbClr val="9900FF"/>
                </a:solidFill>
                <a:ea typeface="PMingLiU" panose="020B0604030504040204" pitchFamily="18" charset="-120"/>
              </a:rPr>
              <a:t>same functions?</a:t>
            </a:r>
            <a:r>
              <a:rPr lang="en-US" altLang="zh-TW">
                <a:ea typeface="PMingLiU" panose="020B0604030504040204" pitchFamily="18" charset="-120"/>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118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2" fill="hold" nodeType="clickEffect">
                                  <p:stCondLst>
                                    <p:cond delay="0"/>
                                  </p:stCondLst>
                                  <p:childTnLst>
                                    <p:set>
                                      <p:cBhvr>
                                        <p:cTn id="10" dur="1" fill="hold">
                                          <p:stCondLst>
                                            <p:cond delay="0"/>
                                          </p:stCondLst>
                                        </p:cTn>
                                        <p:tgtEl>
                                          <p:spTgt spid="391178"/>
                                        </p:tgtEl>
                                        <p:attrNameLst>
                                          <p:attrName>style.visibility</p:attrName>
                                        </p:attrNameLst>
                                      </p:cBhvr>
                                      <p:to>
                                        <p:strVal val="visible"/>
                                      </p:to>
                                    </p:set>
                                    <p:animEffect transition="in" filter="wipe(right)">
                                      <p:cBhvr>
                                        <p:cTn id="11" dur="500"/>
                                        <p:tgtEl>
                                          <p:spTgt spid="391178"/>
                                        </p:tgtEl>
                                      </p:cBhvr>
                                    </p:animEffect>
                                  </p:childTnLst>
                                </p:cTn>
                              </p:par>
                              <p:par>
                                <p:cTn id="12" presetID="22" presetClass="entr" presetSubtype="2" fill="hold" nodeType="withEffect">
                                  <p:stCondLst>
                                    <p:cond delay="0"/>
                                  </p:stCondLst>
                                  <p:childTnLst>
                                    <p:set>
                                      <p:cBhvr>
                                        <p:cTn id="13" dur="1" fill="hold">
                                          <p:stCondLst>
                                            <p:cond delay="0"/>
                                          </p:stCondLst>
                                        </p:cTn>
                                        <p:tgtEl>
                                          <p:spTgt spid="391177"/>
                                        </p:tgtEl>
                                        <p:attrNameLst>
                                          <p:attrName>style.visibility</p:attrName>
                                        </p:attrNameLst>
                                      </p:cBhvr>
                                      <p:to>
                                        <p:strVal val="visible"/>
                                      </p:to>
                                    </p:set>
                                    <p:animEffect transition="in" filter="wipe(right)">
                                      <p:cBhvr>
                                        <p:cTn id="14" dur="500"/>
                                        <p:tgtEl>
                                          <p:spTgt spid="391177"/>
                                        </p:tgtEl>
                                      </p:cBhvr>
                                    </p:animEffect>
                                  </p:childTnLst>
                                </p:cTn>
                              </p:par>
                            </p:childTnLst>
                          </p:cTn>
                        </p:par>
                        <p:par>
                          <p:cTn id="15" fill="hold" nodeType="afterGroup">
                            <p:stCondLst>
                              <p:cond delay="500"/>
                            </p:stCondLst>
                            <p:childTnLst>
                              <p:par>
                                <p:cTn id="16" presetID="55" presetClass="entr" presetSubtype="0" fill="hold" grpId="0" nodeType="afterEffect">
                                  <p:stCondLst>
                                    <p:cond delay="0"/>
                                  </p:stCondLst>
                                  <p:childTnLst>
                                    <p:set>
                                      <p:cBhvr>
                                        <p:cTn id="17" dur="1" fill="hold">
                                          <p:stCondLst>
                                            <p:cond delay="0"/>
                                          </p:stCondLst>
                                        </p:cTn>
                                        <p:tgtEl>
                                          <p:spTgt spid="391176"/>
                                        </p:tgtEl>
                                        <p:attrNameLst>
                                          <p:attrName>style.visibility</p:attrName>
                                        </p:attrNameLst>
                                      </p:cBhvr>
                                      <p:to>
                                        <p:strVal val="visible"/>
                                      </p:to>
                                    </p:set>
                                    <p:anim calcmode="lin" valueType="num">
                                      <p:cBhvr>
                                        <p:cTn id="18" dur="500" fill="hold"/>
                                        <p:tgtEl>
                                          <p:spTgt spid="391176"/>
                                        </p:tgtEl>
                                        <p:attrNameLst>
                                          <p:attrName>ppt_w</p:attrName>
                                        </p:attrNameLst>
                                      </p:cBhvr>
                                      <p:tavLst>
                                        <p:tav tm="0">
                                          <p:val>
                                            <p:strVal val="#ppt_w*0.70"/>
                                          </p:val>
                                        </p:tav>
                                        <p:tav tm="100000">
                                          <p:val>
                                            <p:strVal val="#ppt_w"/>
                                          </p:val>
                                        </p:tav>
                                      </p:tavLst>
                                    </p:anim>
                                    <p:anim calcmode="lin" valueType="num">
                                      <p:cBhvr>
                                        <p:cTn id="19" dur="500" fill="hold"/>
                                        <p:tgtEl>
                                          <p:spTgt spid="391176"/>
                                        </p:tgtEl>
                                        <p:attrNameLst>
                                          <p:attrName>ppt_h</p:attrName>
                                        </p:attrNameLst>
                                      </p:cBhvr>
                                      <p:tavLst>
                                        <p:tav tm="0">
                                          <p:val>
                                            <p:strVal val="#ppt_h"/>
                                          </p:val>
                                        </p:tav>
                                        <p:tav tm="100000">
                                          <p:val>
                                            <p:strVal val="#ppt_h"/>
                                          </p:val>
                                        </p:tav>
                                      </p:tavLst>
                                    </p:anim>
                                    <p:animEffect transition="in" filter="fade">
                                      <p:cBhvr>
                                        <p:cTn id="20" dur="500"/>
                                        <p:tgtEl>
                                          <p:spTgt spid="391176"/>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391175"/>
                                        </p:tgtEl>
                                        <p:attrNameLst>
                                          <p:attrName>style.visibility</p:attrName>
                                        </p:attrNameLst>
                                      </p:cBhvr>
                                      <p:to>
                                        <p:strVal val="visible"/>
                                      </p:to>
                                    </p:set>
                                    <p:anim calcmode="lin" valueType="num">
                                      <p:cBhvr>
                                        <p:cTn id="23" dur="500" fill="hold"/>
                                        <p:tgtEl>
                                          <p:spTgt spid="391175"/>
                                        </p:tgtEl>
                                        <p:attrNameLst>
                                          <p:attrName>ppt_w</p:attrName>
                                        </p:attrNameLst>
                                      </p:cBhvr>
                                      <p:tavLst>
                                        <p:tav tm="0">
                                          <p:val>
                                            <p:strVal val="#ppt_w*0.70"/>
                                          </p:val>
                                        </p:tav>
                                        <p:tav tm="100000">
                                          <p:val>
                                            <p:strVal val="#ppt_w"/>
                                          </p:val>
                                        </p:tav>
                                      </p:tavLst>
                                    </p:anim>
                                    <p:anim calcmode="lin" valueType="num">
                                      <p:cBhvr>
                                        <p:cTn id="24" dur="500" fill="hold"/>
                                        <p:tgtEl>
                                          <p:spTgt spid="391175"/>
                                        </p:tgtEl>
                                        <p:attrNameLst>
                                          <p:attrName>ppt_h</p:attrName>
                                        </p:attrNameLst>
                                      </p:cBhvr>
                                      <p:tavLst>
                                        <p:tav tm="0">
                                          <p:val>
                                            <p:strVal val="#ppt_h"/>
                                          </p:val>
                                        </p:tav>
                                        <p:tav tm="100000">
                                          <p:val>
                                            <p:strVal val="#ppt_h"/>
                                          </p:val>
                                        </p:tav>
                                      </p:tavLst>
                                    </p:anim>
                                    <p:animEffect transition="in" filter="fade">
                                      <p:cBhvr>
                                        <p:cTn id="25" dur="500"/>
                                        <p:tgtEl>
                                          <p:spTgt spid="39117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91180"/>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391182"/>
                                        </p:tgtEl>
                                        <p:attrNameLst>
                                          <p:attrName>style.visibility</p:attrName>
                                        </p:attrNameLst>
                                      </p:cBhvr>
                                      <p:to>
                                        <p:strVal val="visible"/>
                                      </p:to>
                                    </p:set>
                                    <p:anim calcmode="lin" valueType="num">
                                      <p:cBhvr>
                                        <p:cTn id="34" dur="500" fill="hold"/>
                                        <p:tgtEl>
                                          <p:spTgt spid="391182"/>
                                        </p:tgtEl>
                                        <p:attrNameLst>
                                          <p:attrName>ppt_w</p:attrName>
                                        </p:attrNameLst>
                                      </p:cBhvr>
                                      <p:tavLst>
                                        <p:tav tm="0">
                                          <p:val>
                                            <p:fltVal val="0"/>
                                          </p:val>
                                        </p:tav>
                                        <p:tav tm="100000">
                                          <p:val>
                                            <p:strVal val="#ppt_w"/>
                                          </p:val>
                                        </p:tav>
                                      </p:tavLst>
                                    </p:anim>
                                    <p:anim calcmode="lin" valueType="num">
                                      <p:cBhvr>
                                        <p:cTn id="35" dur="500" fill="hold"/>
                                        <p:tgtEl>
                                          <p:spTgt spid="39118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5" grpId="0" animBg="1"/>
      <p:bldP spid="391176" grpId="0" animBg="1"/>
      <p:bldP spid="391180" grpId="0" animBg="1"/>
      <p:bldP spid="391181" grpId="0" animBg="1"/>
      <p:bldP spid="39118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a:extLst>
              <a:ext uri="{FF2B5EF4-FFF2-40B4-BE49-F238E27FC236}">
                <a16:creationId xmlns:a16="http://schemas.microsoft.com/office/drawing/2014/main" id="{65B76780-7AB7-3A8C-2389-BB765F30B0D0}"/>
              </a:ext>
            </a:extLst>
          </p:cNvPr>
          <p:cNvSpPr>
            <a:spLocks noGrp="1" noChangeArrowheads="1"/>
          </p:cNvSpPr>
          <p:nvPr>
            <p:ph type="title" idx="4294967295"/>
          </p:nvPr>
        </p:nvSpPr>
        <p:spPr bwMode="auto">
          <a:xfrm>
            <a:off x="746129" y="169867"/>
            <a:ext cx="7510463" cy="1146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5203"/>
          <a:lstStyle/>
          <a:p>
            <a:pPr>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a:ea typeface="ＭＳ Ｐゴシック" panose="020B0600070205080204" pitchFamily="34" charset="-128"/>
              </a:rPr>
              <a:t>Results (Cluster 1 within subject)</a:t>
            </a:r>
          </a:p>
        </p:txBody>
      </p:sp>
      <p:pic>
        <p:nvPicPr>
          <p:cNvPr id="33794" name="Picture 8">
            <a:extLst>
              <a:ext uri="{FF2B5EF4-FFF2-40B4-BE49-F238E27FC236}">
                <a16:creationId xmlns:a16="http://schemas.microsoft.com/office/drawing/2014/main" id="{1E91DBD6-14AC-C0A4-82C5-D5545F34C6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467" y="1504950"/>
            <a:ext cx="6569075"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3795" name="Picture 9">
            <a:extLst>
              <a:ext uri="{FF2B5EF4-FFF2-40B4-BE49-F238E27FC236}">
                <a16:creationId xmlns:a16="http://schemas.microsoft.com/office/drawing/2014/main" id="{7E1701E6-6F05-F030-209B-9DE0442ADE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779" y="5286379"/>
            <a:ext cx="1243013"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3796" name="Picture 10">
            <a:extLst>
              <a:ext uri="{FF2B5EF4-FFF2-40B4-BE49-F238E27FC236}">
                <a16:creationId xmlns:a16="http://schemas.microsoft.com/office/drawing/2014/main" id="{D2BD82B8-8647-C3DB-3360-19D3418A16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4779" y="4022725"/>
            <a:ext cx="124301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3797" name="Picture 11">
            <a:extLst>
              <a:ext uri="{FF2B5EF4-FFF2-40B4-BE49-F238E27FC236}">
                <a16:creationId xmlns:a16="http://schemas.microsoft.com/office/drawing/2014/main" id="{D42F71A1-BA90-3F2F-9DF9-617A5DF4E5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513" y="4352925"/>
            <a:ext cx="5322888"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3798" name="Picture 12">
            <a:extLst>
              <a:ext uri="{FF2B5EF4-FFF2-40B4-BE49-F238E27FC236}">
                <a16:creationId xmlns:a16="http://schemas.microsoft.com/office/drawing/2014/main" id="{9A33A6E5-A4A8-2702-228F-CD76F735F0F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64304" y="4022725"/>
            <a:ext cx="149066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3799" name="Text Box 13">
            <a:extLst>
              <a:ext uri="{FF2B5EF4-FFF2-40B4-BE49-F238E27FC236}">
                <a16:creationId xmlns:a16="http://schemas.microsoft.com/office/drawing/2014/main" id="{742BF819-4311-EBC9-674C-2E04C1E2B65D}"/>
              </a:ext>
            </a:extLst>
          </p:cNvPr>
          <p:cNvSpPr txBox="1">
            <a:spLocks noChangeArrowheads="1"/>
          </p:cNvSpPr>
          <p:nvPr/>
        </p:nvSpPr>
        <p:spPr bwMode="auto">
          <a:xfrm>
            <a:off x="207967" y="1354142"/>
            <a:ext cx="26130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5221" rIns="81639" bIns="40820"/>
          <a:lstStyle>
            <a:lvl1pPr>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a:solidFill>
                  <a:srgbClr val="000000"/>
                </a:solidFill>
              </a:rPr>
              <a:t>100 % Sessions contribute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8">
            <a:extLst>
              <a:ext uri="{FF2B5EF4-FFF2-40B4-BE49-F238E27FC236}">
                <a16:creationId xmlns:a16="http://schemas.microsoft.com/office/drawing/2014/main" id="{0A281567-F7FF-746F-5BAD-DB490C65A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467" y="1504950"/>
            <a:ext cx="6569075"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5842" name="Picture 9">
            <a:extLst>
              <a:ext uri="{FF2B5EF4-FFF2-40B4-BE49-F238E27FC236}">
                <a16:creationId xmlns:a16="http://schemas.microsoft.com/office/drawing/2014/main" id="{8AD4A5CA-29EA-296D-019B-7750E3A92F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779" y="5286379"/>
            <a:ext cx="1243013"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5843" name="Picture 10">
            <a:extLst>
              <a:ext uri="{FF2B5EF4-FFF2-40B4-BE49-F238E27FC236}">
                <a16:creationId xmlns:a16="http://schemas.microsoft.com/office/drawing/2014/main" id="{F88E59F2-5883-2272-7B2A-CD572CB266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4779" y="4022725"/>
            <a:ext cx="124301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5844" name="Picture 11">
            <a:extLst>
              <a:ext uri="{FF2B5EF4-FFF2-40B4-BE49-F238E27FC236}">
                <a16:creationId xmlns:a16="http://schemas.microsoft.com/office/drawing/2014/main" id="{5E52C585-D912-B238-FE95-972292982F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513" y="4352925"/>
            <a:ext cx="5322888"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5845" name="Picture 12">
            <a:extLst>
              <a:ext uri="{FF2B5EF4-FFF2-40B4-BE49-F238E27FC236}">
                <a16:creationId xmlns:a16="http://schemas.microsoft.com/office/drawing/2014/main" id="{1EB05918-0756-8502-855C-A11A48F7B1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64304" y="4022725"/>
            <a:ext cx="149066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5846" name="Text Box 13">
            <a:extLst>
              <a:ext uri="{FF2B5EF4-FFF2-40B4-BE49-F238E27FC236}">
                <a16:creationId xmlns:a16="http://schemas.microsoft.com/office/drawing/2014/main" id="{C55BA229-3B5E-A370-6A78-5FF1C4E793F2}"/>
              </a:ext>
            </a:extLst>
          </p:cNvPr>
          <p:cNvSpPr txBox="1">
            <a:spLocks noChangeArrowheads="1"/>
          </p:cNvSpPr>
          <p:nvPr/>
        </p:nvSpPr>
        <p:spPr bwMode="auto">
          <a:xfrm>
            <a:off x="207967" y="1354142"/>
            <a:ext cx="26130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5221" rIns="81639" bIns="40820"/>
          <a:lstStyle>
            <a:lvl1pPr>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a:solidFill>
                  <a:srgbClr val="000000"/>
                </a:solidFill>
              </a:rPr>
              <a:t>100 % Sessions contribute</a:t>
            </a:r>
          </a:p>
        </p:txBody>
      </p:sp>
      <p:sp>
        <p:nvSpPr>
          <p:cNvPr id="35847" name="Rectangle 2">
            <a:extLst>
              <a:ext uri="{FF2B5EF4-FFF2-40B4-BE49-F238E27FC236}">
                <a16:creationId xmlns:a16="http://schemas.microsoft.com/office/drawing/2014/main" id="{4AFF9114-229B-F0DE-3472-1A16269CB206}"/>
              </a:ext>
            </a:extLst>
          </p:cNvPr>
          <p:cNvSpPr>
            <a:spLocks noGrp="1" noChangeArrowheads="1"/>
          </p:cNvSpPr>
          <p:nvPr>
            <p:ph type="title" idx="4294967295"/>
          </p:nvPr>
        </p:nvSpPr>
        <p:spPr bwMode="auto">
          <a:xfrm>
            <a:off x="746129" y="152404"/>
            <a:ext cx="7510463" cy="1146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5203"/>
          <a:lstStyle/>
          <a:p>
            <a:pPr>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a:ea typeface="ＭＳ Ｐゴシック" panose="020B0600070205080204" pitchFamily="34" charset="-128"/>
              </a:rPr>
              <a:t>Results (Cluster 2 within subject)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8">
            <a:extLst>
              <a:ext uri="{FF2B5EF4-FFF2-40B4-BE49-F238E27FC236}">
                <a16:creationId xmlns:a16="http://schemas.microsoft.com/office/drawing/2014/main" id="{E48F26BE-89A1-4AF3-A8A4-40825C75E3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467" y="1504950"/>
            <a:ext cx="6569075"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7890" name="Picture 9">
            <a:extLst>
              <a:ext uri="{FF2B5EF4-FFF2-40B4-BE49-F238E27FC236}">
                <a16:creationId xmlns:a16="http://schemas.microsoft.com/office/drawing/2014/main" id="{6AE06A06-B98F-4FF1-4350-0F36F75B8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779" y="5286379"/>
            <a:ext cx="1243013"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7891" name="Picture 10">
            <a:extLst>
              <a:ext uri="{FF2B5EF4-FFF2-40B4-BE49-F238E27FC236}">
                <a16:creationId xmlns:a16="http://schemas.microsoft.com/office/drawing/2014/main" id="{6C60EA46-B9E3-BECF-4D4C-564ABA8C33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4779" y="4022725"/>
            <a:ext cx="124301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7892" name="Picture 11">
            <a:extLst>
              <a:ext uri="{FF2B5EF4-FFF2-40B4-BE49-F238E27FC236}">
                <a16:creationId xmlns:a16="http://schemas.microsoft.com/office/drawing/2014/main" id="{55DD17FC-03B9-D69A-D51B-49D41B475B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513" y="4352925"/>
            <a:ext cx="5322888"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7893" name="Picture 12">
            <a:extLst>
              <a:ext uri="{FF2B5EF4-FFF2-40B4-BE49-F238E27FC236}">
                <a16:creationId xmlns:a16="http://schemas.microsoft.com/office/drawing/2014/main" id="{B782AE9D-52A0-345A-475E-3CCA65EFCD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64304" y="4022725"/>
            <a:ext cx="149066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7894" name="Text Box 13">
            <a:extLst>
              <a:ext uri="{FF2B5EF4-FFF2-40B4-BE49-F238E27FC236}">
                <a16:creationId xmlns:a16="http://schemas.microsoft.com/office/drawing/2014/main" id="{128A111A-2FF6-B75A-D5DB-7CD5D9259067}"/>
              </a:ext>
            </a:extLst>
          </p:cNvPr>
          <p:cNvSpPr txBox="1">
            <a:spLocks noChangeArrowheads="1"/>
          </p:cNvSpPr>
          <p:nvPr/>
        </p:nvSpPr>
        <p:spPr bwMode="auto">
          <a:xfrm>
            <a:off x="207967" y="1354142"/>
            <a:ext cx="26130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5221" rIns="81639" bIns="40820"/>
          <a:lstStyle>
            <a:lvl1pPr>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655638" algn="l"/>
                <a:tab pos="1312863" algn="l"/>
                <a:tab pos="1968500"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a:solidFill>
                  <a:srgbClr val="000000"/>
                </a:solidFill>
              </a:rPr>
              <a:t>100 % Sessions contribute</a:t>
            </a:r>
          </a:p>
        </p:txBody>
      </p:sp>
      <p:sp>
        <p:nvSpPr>
          <p:cNvPr id="37895" name="Rectangle 2">
            <a:extLst>
              <a:ext uri="{FF2B5EF4-FFF2-40B4-BE49-F238E27FC236}">
                <a16:creationId xmlns:a16="http://schemas.microsoft.com/office/drawing/2014/main" id="{AA24645C-DFCA-B1CE-EF91-58CE4FDCE10E}"/>
              </a:ext>
            </a:extLst>
          </p:cNvPr>
          <p:cNvSpPr>
            <a:spLocks noGrp="1" noChangeArrowheads="1"/>
          </p:cNvSpPr>
          <p:nvPr>
            <p:ph type="title" idx="4294967295"/>
          </p:nvPr>
        </p:nvSpPr>
        <p:spPr bwMode="auto">
          <a:xfrm>
            <a:off x="746129" y="169867"/>
            <a:ext cx="7510463" cy="1146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5203"/>
          <a:lstStyle/>
          <a:p>
            <a:pPr>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a:ea typeface="ＭＳ Ｐゴシック" panose="020B0600070205080204" pitchFamily="34" charset="-128"/>
              </a:rPr>
              <a:t>Results (Cluster 8 within subject)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8">
            <a:extLst>
              <a:ext uri="{FF2B5EF4-FFF2-40B4-BE49-F238E27FC236}">
                <a16:creationId xmlns:a16="http://schemas.microsoft.com/office/drawing/2014/main" id="{1D29312F-BB15-F790-8187-33620C5F5A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779" y="5286379"/>
            <a:ext cx="1243013"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9938" name="Picture 9">
            <a:extLst>
              <a:ext uri="{FF2B5EF4-FFF2-40B4-BE49-F238E27FC236}">
                <a16:creationId xmlns:a16="http://schemas.microsoft.com/office/drawing/2014/main" id="{C1A91032-FA30-7B21-E79A-B6DD22B86C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779" y="4022725"/>
            <a:ext cx="124301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9939" name="Picture 10">
            <a:extLst>
              <a:ext uri="{FF2B5EF4-FFF2-40B4-BE49-F238E27FC236}">
                <a16:creationId xmlns:a16="http://schemas.microsoft.com/office/drawing/2014/main" id="{498F2096-9E83-1286-5B69-BF1886CD01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513" y="4352925"/>
            <a:ext cx="5322888"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9940" name="Picture 11">
            <a:extLst>
              <a:ext uri="{FF2B5EF4-FFF2-40B4-BE49-F238E27FC236}">
                <a16:creationId xmlns:a16="http://schemas.microsoft.com/office/drawing/2014/main" id="{47848AB0-3DBD-24B3-9FFF-83C963B290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4304" y="4022725"/>
            <a:ext cx="149066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9941" name="Picture 12">
            <a:extLst>
              <a:ext uri="{FF2B5EF4-FFF2-40B4-BE49-F238E27FC236}">
                <a16:creationId xmlns:a16="http://schemas.microsoft.com/office/drawing/2014/main" id="{D47D624B-34E3-A9E8-485F-FC21D74483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7467" y="1504950"/>
            <a:ext cx="65690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9942" name="Text Box 13">
            <a:extLst>
              <a:ext uri="{FF2B5EF4-FFF2-40B4-BE49-F238E27FC236}">
                <a16:creationId xmlns:a16="http://schemas.microsoft.com/office/drawing/2014/main" id="{51738050-7ED6-0C1A-5175-A604A41BDBD5}"/>
              </a:ext>
            </a:extLst>
          </p:cNvPr>
          <p:cNvSpPr txBox="1">
            <a:spLocks noChangeArrowheads="1"/>
          </p:cNvSpPr>
          <p:nvPr/>
        </p:nvSpPr>
        <p:spPr bwMode="auto">
          <a:xfrm>
            <a:off x="209554" y="1354142"/>
            <a:ext cx="27273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5221" rIns="81639" bIns="40820"/>
          <a:lstStyle>
            <a:lvl1pPr>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a:solidFill>
                  <a:srgbClr val="000000"/>
                </a:solidFill>
              </a:rPr>
              <a:t>63.64% Sessions contribute</a:t>
            </a:r>
          </a:p>
        </p:txBody>
      </p:sp>
      <p:sp>
        <p:nvSpPr>
          <p:cNvPr id="39943" name="Rectangle 2">
            <a:extLst>
              <a:ext uri="{FF2B5EF4-FFF2-40B4-BE49-F238E27FC236}">
                <a16:creationId xmlns:a16="http://schemas.microsoft.com/office/drawing/2014/main" id="{E989BD52-200D-4B12-38AF-94CF35D5A799}"/>
              </a:ext>
            </a:extLst>
          </p:cNvPr>
          <p:cNvSpPr>
            <a:spLocks noGrp="1" noChangeArrowheads="1"/>
          </p:cNvSpPr>
          <p:nvPr>
            <p:ph type="title" idx="4294967295"/>
          </p:nvPr>
        </p:nvSpPr>
        <p:spPr bwMode="auto">
          <a:xfrm>
            <a:off x="746129" y="220667"/>
            <a:ext cx="7510463" cy="1146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5203"/>
          <a:lstStyle/>
          <a:p>
            <a:pPr>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a:ea typeface="ＭＳ Ｐゴシック" panose="020B0600070205080204" pitchFamily="34" charset="-128"/>
              </a:rPr>
              <a:t>Results (Cluster 13 within subject)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8">
            <a:extLst>
              <a:ext uri="{FF2B5EF4-FFF2-40B4-BE49-F238E27FC236}">
                <a16:creationId xmlns:a16="http://schemas.microsoft.com/office/drawing/2014/main" id="{C307C7AE-6ACF-8B4B-6AE3-B835A22D04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779" y="5286379"/>
            <a:ext cx="1243013"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986" name="Picture 9">
            <a:extLst>
              <a:ext uri="{FF2B5EF4-FFF2-40B4-BE49-F238E27FC236}">
                <a16:creationId xmlns:a16="http://schemas.microsoft.com/office/drawing/2014/main" id="{A25B15B0-6635-3356-FE90-A92938B58F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779" y="4022725"/>
            <a:ext cx="124301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987" name="Picture 10">
            <a:extLst>
              <a:ext uri="{FF2B5EF4-FFF2-40B4-BE49-F238E27FC236}">
                <a16:creationId xmlns:a16="http://schemas.microsoft.com/office/drawing/2014/main" id="{EF79408C-C025-3202-89D5-43F2FF74D3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513" y="4352925"/>
            <a:ext cx="5322888" cy="243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988" name="Picture 11">
            <a:extLst>
              <a:ext uri="{FF2B5EF4-FFF2-40B4-BE49-F238E27FC236}">
                <a16:creationId xmlns:a16="http://schemas.microsoft.com/office/drawing/2014/main" id="{09DCA8C6-F011-6B56-44F8-9C5C892573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4304" y="4022725"/>
            <a:ext cx="1490663"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1989" name="Picture 12">
            <a:extLst>
              <a:ext uri="{FF2B5EF4-FFF2-40B4-BE49-F238E27FC236}">
                <a16:creationId xmlns:a16="http://schemas.microsoft.com/office/drawing/2014/main" id="{65EBA177-9F30-EFA3-0E95-7DA98AB3C4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7467" y="1504950"/>
            <a:ext cx="65690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1990" name="Text Box 13">
            <a:extLst>
              <a:ext uri="{FF2B5EF4-FFF2-40B4-BE49-F238E27FC236}">
                <a16:creationId xmlns:a16="http://schemas.microsoft.com/office/drawing/2014/main" id="{5832BEFB-11DB-6727-FFA0-4E4D6E4DBB9D}"/>
              </a:ext>
            </a:extLst>
          </p:cNvPr>
          <p:cNvSpPr txBox="1">
            <a:spLocks noChangeArrowheads="1"/>
          </p:cNvSpPr>
          <p:nvPr/>
        </p:nvSpPr>
        <p:spPr bwMode="auto">
          <a:xfrm>
            <a:off x="209554" y="1354142"/>
            <a:ext cx="27273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5221" rIns="81639" bIns="40820"/>
          <a:lstStyle>
            <a:lvl1pPr>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1pPr>
            <a:lvl2pPr marL="742950" indent="-28575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655638" algn="l"/>
                <a:tab pos="1312863" algn="l"/>
                <a:tab pos="1968500" algn="l"/>
                <a:tab pos="2625725" algn="l"/>
              </a:tabLs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a:solidFill>
                  <a:srgbClr val="000000"/>
                </a:solidFill>
              </a:rPr>
              <a:t>36.36% Sessions contribute</a:t>
            </a:r>
          </a:p>
        </p:txBody>
      </p:sp>
      <p:sp>
        <p:nvSpPr>
          <p:cNvPr id="41991" name="Rectangle 2">
            <a:extLst>
              <a:ext uri="{FF2B5EF4-FFF2-40B4-BE49-F238E27FC236}">
                <a16:creationId xmlns:a16="http://schemas.microsoft.com/office/drawing/2014/main" id="{CA9FD6C4-1869-5FED-13CD-310F4DB6B433}"/>
              </a:ext>
            </a:extLst>
          </p:cNvPr>
          <p:cNvSpPr>
            <a:spLocks noGrp="1" noChangeArrowheads="1"/>
          </p:cNvSpPr>
          <p:nvPr>
            <p:ph type="title" idx="4294967295"/>
          </p:nvPr>
        </p:nvSpPr>
        <p:spPr bwMode="auto">
          <a:xfrm>
            <a:off x="746129" y="169867"/>
            <a:ext cx="7510463" cy="1146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5203"/>
          <a:lstStyle/>
          <a:p>
            <a:pPr>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a:ea typeface="ＭＳ Ｐゴシック" panose="020B0600070205080204" pitchFamily="34" charset="-128"/>
              </a:rPr>
              <a:t>Results (Cluster 14 within subject)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BAB2A0-ED4C-42B5-9CB4-EFBFE2CDB66E}"/>
              </a:ext>
            </a:extLst>
          </p:cNvPr>
          <p:cNvSpPr>
            <a:spLocks noGrp="1"/>
          </p:cNvSpPr>
          <p:nvPr>
            <p:ph type="title"/>
          </p:nvPr>
        </p:nvSpPr>
        <p:spPr/>
        <p:txBody>
          <a:bodyPr/>
          <a:lstStyle/>
          <a:p>
            <a:r>
              <a:rPr lang="fr-FR" dirty="0" err="1"/>
              <a:t>Load</a:t>
            </a:r>
            <a:r>
              <a:rPr lang="fr-FR" dirty="0"/>
              <a:t> an </a:t>
            </a:r>
            <a:r>
              <a:rPr lang="fr-FR" dirty="0" err="1"/>
              <a:t>existing</a:t>
            </a:r>
            <a:r>
              <a:rPr lang="fr-FR" dirty="0"/>
              <a:t> STUDY</a:t>
            </a:r>
          </a:p>
        </p:txBody>
      </p:sp>
      <p:pic>
        <p:nvPicPr>
          <p:cNvPr id="5" name="Espace réservé du contenu 4">
            <a:extLst>
              <a:ext uri="{FF2B5EF4-FFF2-40B4-BE49-F238E27FC236}">
                <a16:creationId xmlns:a16="http://schemas.microsoft.com/office/drawing/2014/main" id="{1DCC89D2-1753-468B-8460-29C8BD8EBEA1}"/>
              </a:ext>
            </a:extLst>
          </p:cNvPr>
          <p:cNvPicPr>
            <a:picLocks noGrp="1" noChangeAspect="1"/>
          </p:cNvPicPr>
          <p:nvPr>
            <p:ph idx="1"/>
          </p:nvPr>
        </p:nvPicPr>
        <p:blipFill>
          <a:blip r:embed="rId2"/>
          <a:stretch>
            <a:fillRect/>
          </a:stretch>
        </p:blipFill>
        <p:spPr>
          <a:xfrm>
            <a:off x="2129578" y="1702724"/>
            <a:ext cx="4884843" cy="4320914"/>
          </a:xfrm>
        </p:spPr>
      </p:pic>
      <p:sp>
        <p:nvSpPr>
          <p:cNvPr id="7" name="ZoneTexte 6">
            <a:extLst>
              <a:ext uri="{FF2B5EF4-FFF2-40B4-BE49-F238E27FC236}">
                <a16:creationId xmlns:a16="http://schemas.microsoft.com/office/drawing/2014/main" id="{3D324F4C-462D-4422-994E-CB2FD778C43B}"/>
              </a:ext>
            </a:extLst>
          </p:cNvPr>
          <p:cNvSpPr txBox="1"/>
          <p:nvPr/>
        </p:nvSpPr>
        <p:spPr>
          <a:xfrm>
            <a:off x="1900238" y="886484"/>
            <a:ext cx="5343525" cy="400110"/>
          </a:xfrm>
          <a:prstGeom prst="rect">
            <a:avLst/>
          </a:prstGeom>
          <a:noFill/>
        </p:spPr>
        <p:txBody>
          <a:bodyPr wrap="square">
            <a:spAutoFit/>
          </a:bodyPr>
          <a:lstStyle/>
          <a:p>
            <a:r>
              <a:rPr lang="fr-FR" sz="2000" i="1" dirty="0">
                <a:solidFill>
                  <a:schemeClr val="bg1">
                    <a:lumMod val="65000"/>
                  </a:schemeClr>
                </a:solidFill>
              </a:rPr>
              <a:t>ds002718_processed/</a:t>
            </a:r>
            <a:r>
              <a:rPr lang="fr-FR" sz="2000" i="1" dirty="0" err="1">
                <a:solidFill>
                  <a:schemeClr val="bg1">
                    <a:lumMod val="65000"/>
                  </a:schemeClr>
                </a:solidFill>
              </a:rPr>
              <a:t>Face_detection.study</a:t>
            </a:r>
            <a:endParaRPr lang="fr-FR" sz="2000" i="1" dirty="0">
              <a:solidFill>
                <a:schemeClr val="bg1">
                  <a:lumMod val="65000"/>
                </a:schemeClr>
              </a:solidFill>
            </a:endParaRPr>
          </a:p>
        </p:txBody>
      </p:sp>
    </p:spTree>
    <p:extLst>
      <p:ext uri="{BB962C8B-B14F-4D97-AF65-F5344CB8AC3E}">
        <p14:creationId xmlns:p14="http://schemas.microsoft.com/office/powerpoint/2010/main" val="19498293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3" name="Text Box 2">
            <a:extLst>
              <a:ext uri="{FF2B5EF4-FFF2-40B4-BE49-F238E27FC236}">
                <a16:creationId xmlns:a16="http://schemas.microsoft.com/office/drawing/2014/main" id="{8A389FBD-4AAB-AADF-C959-48CDA0EC41D3}"/>
              </a:ext>
            </a:extLst>
          </p:cNvPr>
          <p:cNvSpPr txBox="1">
            <a:spLocks noChangeArrowheads="1"/>
          </p:cNvSpPr>
          <p:nvPr/>
        </p:nvSpPr>
        <p:spPr bwMode="auto">
          <a:xfrm>
            <a:off x="1143004" y="1439867"/>
            <a:ext cx="8188325"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37931725" indent="-37474525">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b="1" dirty="0"/>
              <a:t>Data</a:t>
            </a:r>
          </a:p>
          <a:p>
            <a:pPr eaLnBrk="1" hangingPunct="1">
              <a:spcBef>
                <a:spcPct val="50000"/>
              </a:spcBef>
              <a:buFontTx/>
              <a:buChar char="•"/>
            </a:pPr>
            <a:r>
              <a:rPr lang="en-US" altLang="en-US" sz="2400" dirty="0"/>
              <a:t> 13 subjects performing a memory task</a:t>
            </a:r>
          </a:p>
          <a:p>
            <a:pPr eaLnBrk="1" hangingPunct="1">
              <a:spcBef>
                <a:spcPct val="50000"/>
              </a:spcBef>
              <a:buFontTx/>
              <a:buChar char="•"/>
            </a:pPr>
            <a:r>
              <a:rPr lang="en-US" altLang="en-US" sz="2400" dirty="0"/>
              <a:t> 71 electrodes including EOGs</a:t>
            </a:r>
          </a:p>
          <a:p>
            <a:pPr eaLnBrk="1" hangingPunct="1">
              <a:spcBef>
                <a:spcPct val="50000"/>
              </a:spcBef>
              <a:buFontTx/>
              <a:buChar char="•"/>
            </a:pPr>
            <a:r>
              <a:rPr lang="en-US" altLang="en-US" sz="2400" dirty="0"/>
              <a:t> more than 300,000 data points/subject</a:t>
            </a:r>
          </a:p>
          <a:p>
            <a:pPr eaLnBrk="1" hangingPunct="1">
              <a:spcBef>
                <a:spcPct val="50000"/>
              </a:spcBef>
            </a:pPr>
            <a:endParaRPr lang="en-US" altLang="en-US" sz="2400" dirty="0"/>
          </a:p>
          <a:p>
            <a:pPr eaLnBrk="1" hangingPunct="1">
              <a:spcBef>
                <a:spcPct val="50000"/>
              </a:spcBef>
            </a:pPr>
            <a:r>
              <a:rPr lang="en-US" altLang="en-US" sz="2400" b="1" dirty="0"/>
              <a:t>Decomposition</a:t>
            </a:r>
          </a:p>
          <a:p>
            <a:pPr eaLnBrk="1" hangingPunct="1">
              <a:spcBef>
                <a:spcPct val="50000"/>
              </a:spcBef>
              <a:buFontTx/>
              <a:buChar char="•"/>
            </a:pPr>
            <a:r>
              <a:rPr lang="en-US" altLang="en-US" sz="2400" dirty="0"/>
              <a:t> 23 ICA algorithms plus PCA and Promax</a:t>
            </a:r>
          </a:p>
          <a:p>
            <a:pPr eaLnBrk="1" hangingPunct="1">
              <a:spcBef>
                <a:spcPct val="50000"/>
              </a:spcBef>
              <a:buFontTx/>
              <a:buChar char="•"/>
            </a:pPr>
            <a:endParaRPr lang="en-US" altLang="en-US" sz="2400" dirty="0"/>
          </a:p>
          <a:p>
            <a:pPr eaLnBrk="1" hangingPunct="1">
              <a:spcBef>
                <a:spcPct val="50000"/>
              </a:spcBef>
            </a:pPr>
            <a:r>
              <a:rPr lang="en-US" altLang="en-US" sz="2400" b="1" dirty="0"/>
              <a:t>Analysis </a:t>
            </a:r>
          </a:p>
          <a:p>
            <a:pPr eaLnBrk="1" hangingPunct="1">
              <a:spcBef>
                <a:spcPct val="50000"/>
              </a:spcBef>
              <a:buFontTx/>
              <a:buChar char="•"/>
            </a:pPr>
            <a:r>
              <a:rPr lang="en-US" altLang="en-US" sz="2400" dirty="0"/>
              <a:t> Localization of all components with a single dipole </a:t>
            </a:r>
          </a:p>
          <a:p>
            <a:pPr eaLnBrk="1" hangingPunct="1">
              <a:spcBef>
                <a:spcPct val="50000"/>
              </a:spcBef>
            </a:pPr>
            <a:r>
              <a:rPr lang="en-US" altLang="en-US" sz="2400" dirty="0"/>
              <a:t>(4-shell spherical model)</a:t>
            </a:r>
          </a:p>
          <a:p>
            <a:pPr eaLnBrk="1" hangingPunct="1">
              <a:spcBef>
                <a:spcPct val="50000"/>
              </a:spcBef>
            </a:pPr>
            <a:endParaRPr lang="en-US" altLang="en-US" sz="2400" dirty="0"/>
          </a:p>
        </p:txBody>
      </p:sp>
      <p:sp>
        <p:nvSpPr>
          <p:cNvPr id="44034" name="Rectangle 2">
            <a:extLst>
              <a:ext uri="{FF2B5EF4-FFF2-40B4-BE49-F238E27FC236}">
                <a16:creationId xmlns:a16="http://schemas.microsoft.com/office/drawing/2014/main" id="{1DA0EFE5-57C1-D4B1-76F4-A2E791B9CE7E}"/>
              </a:ext>
            </a:extLst>
          </p:cNvPr>
          <p:cNvSpPr>
            <a:spLocks noChangeArrowheads="1"/>
          </p:cNvSpPr>
          <p:nvPr/>
        </p:nvSpPr>
        <p:spPr bwMode="auto">
          <a:xfrm>
            <a:off x="1319217" y="304804"/>
            <a:ext cx="6834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37931725" indent="-37474525">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800" b="1"/>
              <a:t>Validation of the ICA algorithm for EEG</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a:extLst>
              <a:ext uri="{FF2B5EF4-FFF2-40B4-BE49-F238E27FC236}">
                <a16:creationId xmlns:a16="http://schemas.microsoft.com/office/drawing/2014/main" id="{A001C592-6D2A-48AF-028C-5421BB7EA7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960438"/>
            <a:ext cx="6045200" cy="587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8130" name="Line 3">
            <a:extLst>
              <a:ext uri="{FF2B5EF4-FFF2-40B4-BE49-F238E27FC236}">
                <a16:creationId xmlns:a16="http://schemas.microsoft.com/office/drawing/2014/main" id="{40B786A3-B56B-BBDE-C787-CEDC7A69A1EE}"/>
              </a:ext>
            </a:extLst>
          </p:cNvPr>
          <p:cNvSpPr>
            <a:spLocks noChangeShapeType="1"/>
          </p:cNvSpPr>
          <p:nvPr/>
        </p:nvSpPr>
        <p:spPr bwMode="auto">
          <a:xfrm>
            <a:off x="5054600" y="884238"/>
            <a:ext cx="1588" cy="5410200"/>
          </a:xfrm>
          <a:prstGeom prst="line">
            <a:avLst/>
          </a:prstGeom>
          <a:noFill/>
          <a:ln w="25560">
            <a:solidFill>
              <a:srgbClr val="FF9900"/>
            </a:solidFill>
            <a:miter lim="800000"/>
            <a:headEnd/>
            <a:tailEnd/>
          </a:ln>
          <a:extLst>
            <a:ext uri="{909E8E84-426E-40DD-AFC4-6F175D3DCCD1}">
              <a14:hiddenFill xmlns:a14="http://schemas.microsoft.com/office/drawing/2010/main">
                <a:noFill/>
              </a14:hiddenFill>
            </a:ext>
          </a:extLst>
        </p:spPr>
        <p:txBody>
          <a:bodyPr/>
          <a:lstStyle/>
          <a:p>
            <a:endParaRPr lang="en-DE"/>
          </a:p>
        </p:txBody>
      </p:sp>
      <p:sp>
        <p:nvSpPr>
          <p:cNvPr id="48131" name="Rectangle 5">
            <a:extLst>
              <a:ext uri="{FF2B5EF4-FFF2-40B4-BE49-F238E27FC236}">
                <a16:creationId xmlns:a16="http://schemas.microsoft.com/office/drawing/2014/main" id="{EC224FE8-9859-7065-AD53-142FD9AADCEC}"/>
              </a:ext>
            </a:extLst>
          </p:cNvPr>
          <p:cNvSpPr>
            <a:spLocks noChangeArrowheads="1"/>
          </p:cNvSpPr>
          <p:nvPr/>
        </p:nvSpPr>
        <p:spPr bwMode="auto">
          <a:xfrm>
            <a:off x="1517650" y="0"/>
            <a:ext cx="6546850" cy="83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1pPr>
            <a:lvl2pPr marL="37931725" indent="-37474525">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GB" altLang="en-US" sz="2400" b="1" dirty="0">
                <a:solidFill>
                  <a:srgbClr val="000000"/>
                </a:solidFill>
                <a:latin typeface="Calibri" panose="020F0502020204030204" pitchFamily="34" charset="0"/>
              </a:rPr>
              <a:t>Number of components with residual variance lower than a specific threshold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fig5_rvres_and_linearcorr.jpg">
            <a:extLst>
              <a:ext uri="{FF2B5EF4-FFF2-40B4-BE49-F238E27FC236}">
                <a16:creationId xmlns:a16="http://schemas.microsoft.com/office/drawing/2014/main" id="{FAF46517-437F-9B0C-E38E-88E329B71559}"/>
              </a:ext>
            </a:extLst>
          </p:cNvPr>
          <p:cNvPicPr>
            <a:picLocks noChangeAspect="1"/>
          </p:cNvPicPr>
          <p:nvPr/>
        </p:nvPicPr>
        <p:blipFill>
          <a:blip r:embed="rId2">
            <a:extLst>
              <a:ext uri="{28A0092B-C50C-407E-A947-70E740481C1C}">
                <a14:useLocalDpi xmlns:a14="http://schemas.microsoft.com/office/drawing/2010/main" val="0"/>
              </a:ext>
            </a:extLst>
          </a:blip>
          <a:srcRect l="48199" b="50000"/>
          <a:stretch>
            <a:fillRect/>
          </a:stretch>
        </p:blipFill>
        <p:spPr bwMode="auto">
          <a:xfrm>
            <a:off x="1308543" y="1001713"/>
            <a:ext cx="633095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2">
            <a:extLst>
              <a:ext uri="{FF2B5EF4-FFF2-40B4-BE49-F238E27FC236}">
                <a16:creationId xmlns:a16="http://schemas.microsoft.com/office/drawing/2014/main" id="{59F389E7-4201-47FF-C401-8BC5D508AAB1}"/>
              </a:ext>
            </a:extLst>
          </p:cNvPr>
          <p:cNvSpPr>
            <a:spLocks noChangeArrowheads="1"/>
          </p:cNvSpPr>
          <p:nvPr/>
        </p:nvSpPr>
        <p:spPr bwMode="auto">
          <a:xfrm>
            <a:off x="509588" y="417513"/>
            <a:ext cx="833596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1pPr>
            <a:lvl2pPr marL="37931725" indent="-37474525">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2400" b="1">
                <a:solidFill>
                  <a:srgbClr val="000000"/>
                </a:solidFill>
                <a:latin typeface="Calibri" panose="020F0502020204030204" pitchFamily="34" charset="0"/>
              </a:rPr>
              <a:t>More independence -&gt; more biological components</a:t>
            </a:r>
            <a:endParaRPr lang="en-GB" altLang="en-US" sz="2400" b="1">
              <a:solidFill>
                <a:srgbClr val="000000"/>
              </a:solidFill>
              <a:latin typeface="Calibri" panose="020F0502020204030204" pitchFamily="34" charset="0"/>
            </a:endParaRPr>
          </a:p>
        </p:txBody>
      </p:sp>
      <p:grpSp>
        <p:nvGrpSpPr>
          <p:cNvPr id="2" name="Group 6">
            <a:extLst>
              <a:ext uri="{FF2B5EF4-FFF2-40B4-BE49-F238E27FC236}">
                <a16:creationId xmlns:a16="http://schemas.microsoft.com/office/drawing/2014/main" id="{24F1D7B1-7160-99CF-A10E-A674D5FA1891}"/>
              </a:ext>
            </a:extLst>
          </p:cNvPr>
          <p:cNvGrpSpPr>
            <a:grpSpLocks/>
          </p:cNvGrpSpPr>
          <p:nvPr/>
        </p:nvGrpSpPr>
        <p:grpSpPr bwMode="auto">
          <a:xfrm>
            <a:off x="1994343" y="881063"/>
            <a:ext cx="2971800" cy="2514600"/>
            <a:chOff x="2209800" y="1295400"/>
            <a:chExt cx="2971800" cy="2514600"/>
          </a:xfrm>
        </p:grpSpPr>
        <p:sp>
          <p:nvSpPr>
            <p:cNvPr id="5" name="Rectangle 4">
              <a:extLst>
                <a:ext uri="{FF2B5EF4-FFF2-40B4-BE49-F238E27FC236}">
                  <a16:creationId xmlns:a16="http://schemas.microsoft.com/office/drawing/2014/main" id="{B0C26862-3229-0548-9FB9-FCD2A314C02D}"/>
                </a:ext>
              </a:extLst>
            </p:cNvPr>
            <p:cNvSpPr/>
            <p:nvPr/>
          </p:nvSpPr>
          <p:spPr>
            <a:xfrm>
              <a:off x="2209800" y="1416050"/>
              <a:ext cx="2667000" cy="23939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sp>
          <p:nvSpPr>
            <p:cNvPr id="6" name="Rectangle 5">
              <a:extLst>
                <a:ext uri="{FF2B5EF4-FFF2-40B4-BE49-F238E27FC236}">
                  <a16:creationId xmlns:a16="http://schemas.microsoft.com/office/drawing/2014/main" id="{9F423F9E-7EAA-1E4C-851A-7BD7DF85C7E2}"/>
                </a:ext>
              </a:extLst>
            </p:cNvPr>
            <p:cNvSpPr/>
            <p:nvPr/>
          </p:nvSpPr>
          <p:spPr>
            <a:xfrm>
              <a:off x="2362200" y="1295400"/>
              <a:ext cx="2819400" cy="20129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grpSp>
      <p:sp>
        <p:nvSpPr>
          <p:cNvPr id="4" name="TextBox 3">
            <a:extLst>
              <a:ext uri="{FF2B5EF4-FFF2-40B4-BE49-F238E27FC236}">
                <a16:creationId xmlns:a16="http://schemas.microsoft.com/office/drawing/2014/main" id="{8E376C1B-C9BC-6602-98F7-27A298B4A79F}"/>
              </a:ext>
            </a:extLst>
          </p:cNvPr>
          <p:cNvSpPr txBox="1"/>
          <p:nvPr/>
        </p:nvSpPr>
        <p:spPr>
          <a:xfrm>
            <a:off x="904783" y="6271078"/>
            <a:ext cx="7545572" cy="523220"/>
          </a:xfrm>
          <a:prstGeom prst="rect">
            <a:avLst/>
          </a:prstGeom>
          <a:noFill/>
        </p:spPr>
        <p:txBody>
          <a:bodyPr wrap="square">
            <a:spAutoFit/>
          </a:bodyPr>
          <a:lstStyle/>
          <a:p>
            <a:pPr>
              <a:buNone/>
            </a:pPr>
            <a:r>
              <a:rPr lang="en-US" dirty="0"/>
              <a:t>Delorme, A., Palmer, J., </a:t>
            </a:r>
            <a:r>
              <a:rPr lang="en-US" dirty="0" err="1"/>
              <a:t>Onton</a:t>
            </a:r>
            <a:r>
              <a:rPr lang="en-US" dirty="0"/>
              <a:t>, J., Oostenveld, R., &amp; Makeig, S. (2012). Independent EEG sources are dipolar. </a:t>
            </a:r>
            <a:r>
              <a:rPr lang="en-US" i="1" dirty="0"/>
              <a:t>PLOS ONE, 7</a:t>
            </a:r>
            <a:r>
              <a:rPr lang="en-US" dirty="0"/>
              <a:t>(2), e30135. https://</a:t>
            </a:r>
            <a:r>
              <a:rPr lang="en-US" dirty="0" err="1"/>
              <a:t>doi.org</a:t>
            </a:r>
            <a:r>
              <a:rPr lang="en-US" dirty="0"/>
              <a:t>/10.1371/journal.pone.0030135</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a:extLst>
              <a:ext uri="{FF2B5EF4-FFF2-40B4-BE49-F238E27FC236}">
                <a16:creationId xmlns:a16="http://schemas.microsoft.com/office/drawing/2014/main" id="{A50C0E6F-6EF1-E012-4071-F681BDA79DC6}"/>
              </a:ext>
            </a:extLst>
          </p:cNvPr>
          <p:cNvSpPr>
            <a:spLocks noGrp="1" noChangeArrowheads="1"/>
          </p:cNvSpPr>
          <p:nvPr>
            <p:ph type="subTitle" idx="4294967295"/>
          </p:nvPr>
        </p:nvSpPr>
        <p:spPr bwMode="auto">
          <a:xfrm>
            <a:off x="1371600" y="3925888"/>
            <a:ext cx="6400800" cy="1763712"/>
          </a:xfrm>
          <a:prstGeom prst="rect">
            <a:avLst/>
          </a:prstGeom>
          <a:solidFill>
            <a:srgbClr val="FFFFFF"/>
          </a:solidFill>
          <a:ln w="9360">
            <a:solidFill>
              <a:srgbClr val="000000"/>
            </a:solidFill>
            <a:miter lim="800000"/>
            <a:headEnd/>
            <a:tailEnd/>
          </a:ln>
        </p:spPr>
        <p:txBody>
          <a:bodyPr lIns="4680" tIns="4680" rIns="4680" bIns="4680" anchor="ctr"/>
          <a:lstStyle/>
          <a:p>
            <a:pPr marL="0" indent="0" algn="ctr" eaLnBrk="1" hangingPunct="1">
              <a:buNone/>
            </a:pPr>
            <a:endParaRPr lang="en-US" altLang="en-US">
              <a:ea typeface="ＭＳ Ｐゴシック" panose="020B0600070205080204" pitchFamily="34" charset="-128"/>
            </a:endParaRPr>
          </a:p>
        </p:txBody>
      </p:sp>
      <p:pic>
        <p:nvPicPr>
          <p:cNvPr id="51202" name="Picture 3">
            <a:extLst>
              <a:ext uri="{FF2B5EF4-FFF2-40B4-BE49-F238E27FC236}">
                <a16:creationId xmlns:a16="http://schemas.microsoft.com/office/drawing/2014/main" id="{502F68F8-65F6-0238-1E9C-0DD8FEF2E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4" y="304800"/>
            <a:ext cx="7199313"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1203" name="Rectangle 1">
            <a:extLst>
              <a:ext uri="{FF2B5EF4-FFF2-40B4-BE49-F238E27FC236}">
                <a16:creationId xmlns:a16="http://schemas.microsoft.com/office/drawing/2014/main" id="{326DBD9F-497A-84A8-B3B0-016D2EC70401}"/>
              </a:ext>
            </a:extLst>
          </p:cNvPr>
          <p:cNvSpPr>
            <a:spLocks noGrp="1" noChangeArrowheads="1"/>
          </p:cNvSpPr>
          <p:nvPr>
            <p:ph type="title"/>
          </p:nvPr>
        </p:nvSpPr>
        <p:spPr bwMode="auto">
          <a:xfrm>
            <a:off x="685800" y="2743200"/>
            <a:ext cx="7772400" cy="4114800"/>
          </a:xfrm>
          <a:prstGeom prst="rect">
            <a:avLst/>
          </a:prstGeom>
          <a:solidFill>
            <a:schemeClr val="bg1"/>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eaLnBrk="1" hangingPunct="1"/>
            <a:r>
              <a:rPr lang="en-US" altLang="en-US">
                <a:ea typeface="ＭＳ Ｐゴシック" panose="020B0600070205080204" pitchFamily="34" charset="-128"/>
              </a:rPr>
              <a:t> </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a:extLst>
              <a:ext uri="{FF2B5EF4-FFF2-40B4-BE49-F238E27FC236}">
                <a16:creationId xmlns:a16="http://schemas.microsoft.com/office/drawing/2014/main" id="{4AABD6E3-E082-AB88-7A08-FC71DCCBAA1E}"/>
              </a:ext>
            </a:extLst>
          </p:cNvPr>
          <p:cNvSpPr>
            <a:spLocks noGrp="1" noChangeArrowheads="1"/>
          </p:cNvSpPr>
          <p:nvPr>
            <p:ph type="subTitle" idx="4294967295"/>
          </p:nvPr>
        </p:nvSpPr>
        <p:spPr bwMode="auto">
          <a:xfrm>
            <a:off x="1371600" y="3925888"/>
            <a:ext cx="6400800" cy="1763712"/>
          </a:xfrm>
          <a:prstGeom prst="rect">
            <a:avLst/>
          </a:prstGeom>
          <a:solidFill>
            <a:srgbClr val="FFFFFF"/>
          </a:solidFill>
          <a:ln w="9360">
            <a:solidFill>
              <a:srgbClr val="000000"/>
            </a:solidFill>
            <a:miter lim="800000"/>
            <a:headEnd/>
            <a:tailEnd/>
          </a:ln>
        </p:spPr>
        <p:txBody>
          <a:bodyPr lIns="4680" tIns="4680" rIns="4680" bIns="4680" anchor="ctr"/>
          <a:lstStyle/>
          <a:p>
            <a:pPr marL="0" indent="0" algn="ctr" eaLnBrk="1" hangingPunct="1">
              <a:buNone/>
            </a:pPr>
            <a:endParaRPr lang="en-US" altLang="en-US">
              <a:ea typeface="ＭＳ Ｐゴシック" panose="020B0600070205080204" pitchFamily="34" charset="-128"/>
            </a:endParaRPr>
          </a:p>
        </p:txBody>
      </p:sp>
      <p:pic>
        <p:nvPicPr>
          <p:cNvPr id="53250" name="Picture 3">
            <a:extLst>
              <a:ext uri="{FF2B5EF4-FFF2-40B4-BE49-F238E27FC236}">
                <a16:creationId xmlns:a16="http://schemas.microsoft.com/office/drawing/2014/main" id="{AC7D960F-AE45-4EA4-31CE-264AC1EDFA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4" y="304800"/>
            <a:ext cx="7199313"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2" descr="fig2b_allclustercomps.jpg">
            <a:extLst>
              <a:ext uri="{FF2B5EF4-FFF2-40B4-BE49-F238E27FC236}">
                <a16:creationId xmlns:a16="http://schemas.microsoft.com/office/drawing/2014/main" id="{400E237E-9CD1-78B4-81C0-6462552B5EAA}"/>
              </a:ext>
            </a:extLst>
          </p:cNvPr>
          <p:cNvPicPr>
            <a:picLocks noChangeAspect="1"/>
          </p:cNvPicPr>
          <p:nvPr/>
        </p:nvPicPr>
        <p:blipFill>
          <a:blip r:embed="rId2">
            <a:extLst>
              <a:ext uri="{28A0092B-C50C-407E-A947-70E740481C1C}">
                <a14:useLocalDpi xmlns:a14="http://schemas.microsoft.com/office/drawing/2010/main" val="0"/>
              </a:ext>
            </a:extLst>
          </a:blip>
          <a:srcRect t="46886" r="52225" b="-2"/>
          <a:stretch>
            <a:fillRect/>
          </a:stretch>
        </p:blipFill>
        <p:spPr bwMode="auto">
          <a:xfrm>
            <a:off x="1936750" y="620717"/>
            <a:ext cx="5607050" cy="623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a:extLst>
              <a:ext uri="{FF2B5EF4-FFF2-40B4-BE49-F238E27FC236}">
                <a16:creationId xmlns:a16="http://schemas.microsoft.com/office/drawing/2014/main" id="{848EE408-14F1-3546-9513-534FEBA715C6}"/>
              </a:ext>
            </a:extLst>
          </p:cNvPr>
          <p:cNvSpPr txBox="1">
            <a:spLocks noChangeArrowheads="1"/>
          </p:cNvSpPr>
          <p:nvPr/>
        </p:nvSpPr>
        <p:spPr bwMode="auto">
          <a:xfrm>
            <a:off x="815979" y="47629"/>
            <a:ext cx="7510463" cy="1146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5203"/>
          <a:lstStyle>
            <a:lvl1pPr algn="ctr" rtl="0" eaLnBrk="0" fontAlgn="base" hangingPunct="0">
              <a:spcBef>
                <a:spcPct val="0"/>
              </a:spcBef>
              <a:spcAft>
                <a:spcPct val="0"/>
              </a:spcAft>
              <a:defRPr sz="2800" b="1">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2800" b="1">
                <a:solidFill>
                  <a:schemeClr val="tx2"/>
                </a:solidFill>
                <a:latin typeface="Arial" charset="0"/>
              </a:defRPr>
            </a:lvl6pPr>
            <a:lvl7pPr marL="914400" algn="ctr" rtl="0" fontAlgn="base">
              <a:spcBef>
                <a:spcPct val="0"/>
              </a:spcBef>
              <a:spcAft>
                <a:spcPct val="0"/>
              </a:spcAft>
              <a:defRPr sz="2800" b="1">
                <a:solidFill>
                  <a:schemeClr val="tx2"/>
                </a:solidFill>
                <a:latin typeface="Arial" charset="0"/>
              </a:defRPr>
            </a:lvl7pPr>
            <a:lvl8pPr marL="1371600" algn="ctr" rtl="0" fontAlgn="base">
              <a:spcBef>
                <a:spcPct val="0"/>
              </a:spcBef>
              <a:spcAft>
                <a:spcPct val="0"/>
              </a:spcAft>
              <a:defRPr sz="2800" b="1">
                <a:solidFill>
                  <a:schemeClr val="tx2"/>
                </a:solidFill>
                <a:latin typeface="Arial" charset="0"/>
              </a:defRPr>
            </a:lvl8pPr>
            <a:lvl9pPr marL="1828800" algn="ctr" rtl="0" fontAlgn="base">
              <a:spcBef>
                <a:spcPct val="0"/>
              </a:spcBef>
              <a:spcAft>
                <a:spcPct val="0"/>
              </a:spcAft>
              <a:defRPr sz="2800" b="1">
                <a:solidFill>
                  <a:schemeClr val="tx2"/>
                </a:solidFill>
                <a:latin typeface="Arial" charset="0"/>
              </a:defRPr>
            </a:lvl9pPr>
          </a:lstStyle>
          <a:p>
            <a:pPr>
              <a:tabLst>
                <a:tab pos="655638" algn="l"/>
                <a:tab pos="1312863" algn="l"/>
                <a:tab pos="1968500" algn="l"/>
                <a:tab pos="2625725" algn="l"/>
                <a:tab pos="3282950" algn="l"/>
                <a:tab pos="3938588" algn="l"/>
                <a:tab pos="4595813" algn="l"/>
                <a:tab pos="5253038" algn="l"/>
                <a:tab pos="5908675" algn="l"/>
                <a:tab pos="6565900" algn="l"/>
                <a:tab pos="7223125" algn="l"/>
              </a:tabLst>
              <a:defRPr/>
            </a:pPr>
            <a:r>
              <a:rPr lang="en-US" altLang="en-US" b="0" kern="0" dirty="0">
                <a:ea typeface="ＭＳ Ｐゴシック" panose="020B0600070205080204" pitchFamily="34" charset="-128"/>
              </a:rPr>
              <a:t>Left </a:t>
            </a:r>
            <a:r>
              <a:rPr lang="en-US" altLang="en-US" b="0" kern="0" dirty="0">
                <a:latin typeface="Symbol" pitchFamily="2" charset="2"/>
                <a:ea typeface="ＭＳ Ｐゴシック" panose="020B0600070205080204" pitchFamily="34" charset="-128"/>
              </a:rPr>
              <a:t>m</a:t>
            </a:r>
            <a:r>
              <a:rPr lang="en-US" altLang="en-US" b="0" kern="0" dirty="0">
                <a:ea typeface="ＭＳ Ｐゴシック" panose="020B0600070205080204" pitchFamily="34" charset="-128"/>
              </a:rPr>
              <a:t> cluster (across subjects)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fig2b_allclustercomps.jpg">
            <a:extLst>
              <a:ext uri="{FF2B5EF4-FFF2-40B4-BE49-F238E27FC236}">
                <a16:creationId xmlns:a16="http://schemas.microsoft.com/office/drawing/2014/main" id="{FD316A4F-A72C-9A9E-557A-8F703E3F17D5}"/>
              </a:ext>
            </a:extLst>
          </p:cNvPr>
          <p:cNvPicPr>
            <a:picLocks noChangeAspect="1"/>
          </p:cNvPicPr>
          <p:nvPr/>
        </p:nvPicPr>
        <p:blipFill>
          <a:blip r:embed="rId2">
            <a:extLst>
              <a:ext uri="{28A0092B-C50C-407E-A947-70E740481C1C}">
                <a14:useLocalDpi xmlns:a14="http://schemas.microsoft.com/office/drawing/2010/main" val="0"/>
              </a:ext>
            </a:extLst>
          </a:blip>
          <a:srcRect l="48888" t="42223"/>
          <a:stretch>
            <a:fillRect/>
          </a:stretch>
        </p:blipFill>
        <p:spPr bwMode="auto">
          <a:xfrm>
            <a:off x="1600204" y="73029"/>
            <a:ext cx="5997575" cy="678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395" name="Group 3">
            <a:extLst>
              <a:ext uri="{FF2B5EF4-FFF2-40B4-BE49-F238E27FC236}">
                <a16:creationId xmlns:a16="http://schemas.microsoft.com/office/drawing/2014/main" id="{AEEF2520-C3BF-074E-464D-D329EDA9ADA9}"/>
              </a:ext>
            </a:extLst>
          </p:cNvPr>
          <p:cNvGrpSpPr>
            <a:grpSpLocks/>
          </p:cNvGrpSpPr>
          <p:nvPr/>
        </p:nvGrpSpPr>
        <p:grpSpPr bwMode="auto">
          <a:xfrm>
            <a:off x="1828800" y="-304800"/>
            <a:ext cx="6019800" cy="914400"/>
            <a:chOff x="2209800" y="1295400"/>
            <a:chExt cx="2971800" cy="2514600"/>
          </a:xfrm>
        </p:grpSpPr>
        <p:sp>
          <p:nvSpPr>
            <p:cNvPr id="5" name="Rectangle 4">
              <a:extLst>
                <a:ext uri="{FF2B5EF4-FFF2-40B4-BE49-F238E27FC236}">
                  <a16:creationId xmlns:a16="http://schemas.microsoft.com/office/drawing/2014/main" id="{55DFF4EC-6416-324A-A5A9-7CF193478E70}"/>
                </a:ext>
              </a:extLst>
            </p:cNvPr>
            <p:cNvSpPr/>
            <p:nvPr/>
          </p:nvSpPr>
          <p:spPr>
            <a:xfrm>
              <a:off x="2209800" y="1417638"/>
              <a:ext cx="2666940" cy="2392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sp>
          <p:nvSpPr>
            <p:cNvPr id="6" name="Rectangle 5">
              <a:extLst>
                <a:ext uri="{FF2B5EF4-FFF2-40B4-BE49-F238E27FC236}">
                  <a16:creationId xmlns:a16="http://schemas.microsoft.com/office/drawing/2014/main" id="{C6D50879-1574-FE44-BC8A-726A3B6FB854}"/>
                </a:ext>
              </a:extLst>
            </p:cNvPr>
            <p:cNvSpPr/>
            <p:nvPr/>
          </p:nvSpPr>
          <p:spPr>
            <a:xfrm>
              <a:off x="2361838" y="1295400"/>
              <a:ext cx="2819762" cy="20125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grpSp>
      <p:sp>
        <p:nvSpPr>
          <p:cNvPr id="59396" name="TextBox 6">
            <a:extLst>
              <a:ext uri="{FF2B5EF4-FFF2-40B4-BE49-F238E27FC236}">
                <a16:creationId xmlns:a16="http://schemas.microsoft.com/office/drawing/2014/main" id="{2E233683-FA75-E245-950E-68B97B0D9FBE}"/>
              </a:ext>
            </a:extLst>
          </p:cNvPr>
          <p:cNvSpPr txBox="1">
            <a:spLocks noChangeArrowheads="1"/>
          </p:cNvSpPr>
          <p:nvPr/>
        </p:nvSpPr>
        <p:spPr bwMode="auto">
          <a:xfrm>
            <a:off x="3054350" y="76200"/>
            <a:ext cx="2827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37931725" indent="-37474525">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3200"/>
              <a:t>Right </a:t>
            </a:r>
            <a:r>
              <a:rPr lang="en-US" altLang="en-US" sz="3200">
                <a:latin typeface="Symbol" panose="05050102010706020507" pitchFamily="18" charset="2"/>
              </a:rPr>
              <a:t>m</a:t>
            </a:r>
            <a:r>
              <a:rPr lang="en-US" altLang="en-US" sz="3200"/>
              <a:t> cluster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descr="fig2b_allclustercomps.jpg">
            <a:extLst>
              <a:ext uri="{FF2B5EF4-FFF2-40B4-BE49-F238E27FC236}">
                <a16:creationId xmlns:a16="http://schemas.microsoft.com/office/drawing/2014/main" id="{97259A1E-3240-35E0-4C53-F82CCB7C5728}"/>
              </a:ext>
            </a:extLst>
          </p:cNvPr>
          <p:cNvPicPr>
            <a:picLocks noChangeAspect="1"/>
          </p:cNvPicPr>
          <p:nvPr/>
        </p:nvPicPr>
        <p:blipFill>
          <a:blip r:embed="rId2">
            <a:extLst>
              <a:ext uri="{28A0092B-C50C-407E-A947-70E740481C1C}">
                <a14:useLocalDpi xmlns:a14="http://schemas.microsoft.com/office/drawing/2010/main" val="0"/>
              </a:ext>
            </a:extLst>
          </a:blip>
          <a:srcRect t="3473" r="52225" b="58888"/>
          <a:stretch>
            <a:fillRect/>
          </a:stretch>
        </p:blipFill>
        <p:spPr bwMode="auto">
          <a:xfrm>
            <a:off x="1708150" y="1676400"/>
            <a:ext cx="56070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F2FAC70F-2464-3244-8C64-EE310F9C3304}"/>
              </a:ext>
            </a:extLst>
          </p:cNvPr>
          <p:cNvSpPr/>
          <p:nvPr/>
        </p:nvSpPr>
        <p:spPr>
          <a:xfrm>
            <a:off x="3048000" y="5638800"/>
            <a:ext cx="2667000" cy="1219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sp>
        <p:nvSpPr>
          <p:cNvPr id="60419" name="TextBox 4">
            <a:extLst>
              <a:ext uri="{FF2B5EF4-FFF2-40B4-BE49-F238E27FC236}">
                <a16:creationId xmlns:a16="http://schemas.microsoft.com/office/drawing/2014/main" id="{C2B46B91-4DE5-D62F-5423-C9196AFE40B9}"/>
              </a:ext>
            </a:extLst>
          </p:cNvPr>
          <p:cNvSpPr txBox="1">
            <a:spLocks noChangeArrowheads="1"/>
          </p:cNvSpPr>
          <p:nvPr/>
        </p:nvSpPr>
        <p:spPr bwMode="auto">
          <a:xfrm>
            <a:off x="3048000" y="831850"/>
            <a:ext cx="345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37931725" indent="-37474525">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3200"/>
              <a:t>Occipital </a:t>
            </a:r>
            <a:r>
              <a:rPr lang="en-US" altLang="en-US" sz="3200">
                <a:latin typeface="Symbol" panose="05050102010706020507" pitchFamily="18" charset="2"/>
              </a:rPr>
              <a:t>a</a:t>
            </a:r>
            <a:r>
              <a:rPr lang="en-US" altLang="en-US" sz="3200"/>
              <a:t> cluster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fig2b_allclustercomps.jpg">
            <a:extLst>
              <a:ext uri="{FF2B5EF4-FFF2-40B4-BE49-F238E27FC236}">
                <a16:creationId xmlns:a16="http://schemas.microsoft.com/office/drawing/2014/main" id="{72042F88-B7F4-1946-E8D0-A14C6E10067D}"/>
              </a:ext>
            </a:extLst>
          </p:cNvPr>
          <p:cNvPicPr>
            <a:picLocks noChangeAspect="1"/>
          </p:cNvPicPr>
          <p:nvPr/>
        </p:nvPicPr>
        <p:blipFill>
          <a:blip r:embed="rId2">
            <a:extLst>
              <a:ext uri="{28A0092B-C50C-407E-A947-70E740481C1C}">
                <a14:useLocalDpi xmlns:a14="http://schemas.microsoft.com/office/drawing/2010/main" val="0"/>
              </a:ext>
            </a:extLst>
          </a:blip>
          <a:srcRect l="50000" b="54443"/>
          <a:stretch>
            <a:fillRect/>
          </a:stretch>
        </p:blipFill>
        <p:spPr bwMode="auto">
          <a:xfrm>
            <a:off x="1600200" y="609604"/>
            <a:ext cx="5867400" cy="534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43" name="Group 3">
            <a:extLst>
              <a:ext uri="{FF2B5EF4-FFF2-40B4-BE49-F238E27FC236}">
                <a16:creationId xmlns:a16="http://schemas.microsoft.com/office/drawing/2014/main" id="{AF62EFAD-7C2C-68D9-D7A5-6A7DA739AB73}"/>
              </a:ext>
            </a:extLst>
          </p:cNvPr>
          <p:cNvGrpSpPr>
            <a:grpSpLocks/>
          </p:cNvGrpSpPr>
          <p:nvPr/>
        </p:nvGrpSpPr>
        <p:grpSpPr bwMode="auto">
          <a:xfrm>
            <a:off x="1371600" y="4800600"/>
            <a:ext cx="3352800" cy="1752600"/>
            <a:chOff x="2209800" y="1295400"/>
            <a:chExt cx="2971800" cy="2514600"/>
          </a:xfrm>
        </p:grpSpPr>
        <p:sp>
          <p:nvSpPr>
            <p:cNvPr id="5" name="Rectangle 4">
              <a:extLst>
                <a:ext uri="{FF2B5EF4-FFF2-40B4-BE49-F238E27FC236}">
                  <a16:creationId xmlns:a16="http://schemas.microsoft.com/office/drawing/2014/main" id="{96C17573-D725-8943-9DDD-631C9054523E}"/>
                </a:ext>
              </a:extLst>
            </p:cNvPr>
            <p:cNvSpPr/>
            <p:nvPr/>
          </p:nvSpPr>
          <p:spPr>
            <a:xfrm>
              <a:off x="2209800" y="1416120"/>
              <a:ext cx="2666459" cy="23938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sp>
          <p:nvSpPr>
            <p:cNvPr id="6" name="Rectangle 5">
              <a:extLst>
                <a:ext uri="{FF2B5EF4-FFF2-40B4-BE49-F238E27FC236}">
                  <a16:creationId xmlns:a16="http://schemas.microsoft.com/office/drawing/2014/main" id="{18582288-F0AE-914B-BBE7-4B7A2B54B2DC}"/>
                </a:ext>
              </a:extLst>
            </p:cNvPr>
            <p:cNvSpPr/>
            <p:nvPr/>
          </p:nvSpPr>
          <p:spPr>
            <a:xfrm>
              <a:off x="2361767" y="1295400"/>
              <a:ext cx="2819833" cy="20135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spcBef>
                  <a:spcPct val="50000"/>
                </a:spcBef>
                <a:defRPr/>
              </a:pPr>
              <a:endParaRPr lang="en-US"/>
            </a:p>
          </p:txBody>
        </p:sp>
      </p:grpSp>
      <p:sp>
        <p:nvSpPr>
          <p:cNvPr id="61444" name="TextBox 6">
            <a:extLst>
              <a:ext uri="{FF2B5EF4-FFF2-40B4-BE49-F238E27FC236}">
                <a16:creationId xmlns:a16="http://schemas.microsoft.com/office/drawing/2014/main" id="{26C37A25-571C-723F-CE9E-4B9815A93C41}"/>
              </a:ext>
            </a:extLst>
          </p:cNvPr>
          <p:cNvSpPr txBox="1">
            <a:spLocks noChangeArrowheads="1"/>
          </p:cNvSpPr>
          <p:nvPr/>
        </p:nvSpPr>
        <p:spPr bwMode="auto">
          <a:xfrm>
            <a:off x="2459042" y="274638"/>
            <a:ext cx="453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37931725" indent="-37474525">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3200"/>
              <a:t>Frontal Midline </a:t>
            </a:r>
            <a:r>
              <a:rPr lang="en-US" altLang="en-US" sz="3200">
                <a:latin typeface="Symbol" panose="05050102010706020507" pitchFamily="18" charset="2"/>
              </a:rPr>
              <a:t>q</a:t>
            </a:r>
            <a:r>
              <a:rPr lang="en-US" altLang="en-US" sz="3200"/>
              <a:t> cluster</a:t>
            </a:r>
          </a:p>
        </p:txBody>
      </p:sp>
      <p:sp>
        <p:nvSpPr>
          <p:cNvPr id="4" name="TextBox 3">
            <a:extLst>
              <a:ext uri="{FF2B5EF4-FFF2-40B4-BE49-F238E27FC236}">
                <a16:creationId xmlns:a16="http://schemas.microsoft.com/office/drawing/2014/main" id="{E46394CF-A4DF-4DEA-F495-75638D924DF8}"/>
              </a:ext>
            </a:extLst>
          </p:cNvPr>
          <p:cNvSpPr txBox="1"/>
          <p:nvPr/>
        </p:nvSpPr>
        <p:spPr>
          <a:xfrm>
            <a:off x="904783" y="6271078"/>
            <a:ext cx="7545572" cy="523220"/>
          </a:xfrm>
          <a:prstGeom prst="rect">
            <a:avLst/>
          </a:prstGeom>
          <a:noFill/>
        </p:spPr>
        <p:txBody>
          <a:bodyPr wrap="square">
            <a:spAutoFit/>
          </a:bodyPr>
          <a:lstStyle/>
          <a:p>
            <a:pPr>
              <a:buNone/>
            </a:pPr>
            <a:r>
              <a:rPr lang="en-US" dirty="0"/>
              <a:t>Delorme, A., Palmer, J., </a:t>
            </a:r>
            <a:r>
              <a:rPr lang="en-US" dirty="0" err="1"/>
              <a:t>Onton</a:t>
            </a:r>
            <a:r>
              <a:rPr lang="en-US" dirty="0"/>
              <a:t>, J., Oostenveld, R., &amp; Makeig, S. (2012). Independent EEG sources are dipolar. </a:t>
            </a:r>
            <a:r>
              <a:rPr lang="en-US" i="1" dirty="0"/>
              <a:t>PLOS ONE, 7</a:t>
            </a:r>
            <a:r>
              <a:rPr lang="en-US" dirty="0"/>
              <a:t>(2), e30135. https://</a:t>
            </a:r>
            <a:r>
              <a:rPr lang="en-US" dirty="0" err="1"/>
              <a:t>doi.org</a:t>
            </a:r>
            <a:r>
              <a:rPr lang="en-US" dirty="0"/>
              <a:t>/10.1371/journal.pone.0030135</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figsup6_cluster_all.jpg">
            <a:extLst>
              <a:ext uri="{FF2B5EF4-FFF2-40B4-BE49-F238E27FC236}">
                <a16:creationId xmlns:a16="http://schemas.microsoft.com/office/drawing/2014/main" id="{AF54761D-5471-2F46-928A-4266B88EDE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0"/>
            <a:ext cx="45021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32C39A-757D-43B2-BEFC-C1062AC9763B}"/>
              </a:ext>
            </a:extLst>
          </p:cNvPr>
          <p:cNvSpPr>
            <a:spLocks noGrp="1"/>
          </p:cNvSpPr>
          <p:nvPr>
            <p:ph type="title"/>
          </p:nvPr>
        </p:nvSpPr>
        <p:spPr/>
        <p:txBody>
          <a:bodyPr/>
          <a:lstStyle/>
          <a:p>
            <a:endParaRPr lang="fr-FR"/>
          </a:p>
        </p:txBody>
      </p:sp>
      <p:pic>
        <p:nvPicPr>
          <p:cNvPr id="4" name="Image 3">
            <a:extLst>
              <a:ext uri="{FF2B5EF4-FFF2-40B4-BE49-F238E27FC236}">
                <a16:creationId xmlns:a16="http://schemas.microsoft.com/office/drawing/2014/main" id="{72F13151-E06D-4F52-BC4B-69F9FFC70F73}"/>
              </a:ext>
            </a:extLst>
          </p:cNvPr>
          <p:cNvPicPr>
            <a:picLocks noChangeAspect="1"/>
          </p:cNvPicPr>
          <p:nvPr/>
        </p:nvPicPr>
        <p:blipFill>
          <a:blip r:embed="rId2"/>
          <a:stretch>
            <a:fillRect/>
          </a:stretch>
        </p:blipFill>
        <p:spPr>
          <a:xfrm>
            <a:off x="2129578" y="1268543"/>
            <a:ext cx="4884843" cy="4320914"/>
          </a:xfrm>
          <a:prstGeom prst="rect">
            <a:avLst/>
          </a:prstGeom>
        </p:spPr>
      </p:pic>
    </p:spTree>
    <p:extLst>
      <p:ext uri="{BB962C8B-B14F-4D97-AF65-F5344CB8AC3E}">
        <p14:creationId xmlns:p14="http://schemas.microsoft.com/office/powerpoint/2010/main" val="26603402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a:extLst>
              <a:ext uri="{FF2B5EF4-FFF2-40B4-BE49-F238E27FC236}">
                <a16:creationId xmlns:a16="http://schemas.microsoft.com/office/drawing/2014/main" id="{962C373C-A5AA-0B86-54BF-CB55083E1552}"/>
              </a:ext>
            </a:extLst>
          </p:cNvPr>
          <p:cNvSpPr>
            <a:spLocks noGrp="1" noChangeArrowheads="1"/>
          </p:cNvSpPr>
          <p:nvPr>
            <p:ph type="title"/>
          </p:nvPr>
        </p:nvSpPr>
        <p:spPr bwMode="auto">
          <a:xfrm>
            <a:off x="457204" y="76204"/>
            <a:ext cx="8228013" cy="11414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90525" indent="-293688">
              <a:tabLst>
                <a:tab pos="655638" algn="l"/>
                <a:tab pos="1312863" algn="l"/>
                <a:tab pos="1968500" algn="l"/>
                <a:tab pos="2625725" algn="l"/>
                <a:tab pos="3282950" algn="l"/>
                <a:tab pos="3938588" algn="l"/>
                <a:tab pos="4595813" algn="l"/>
                <a:tab pos="5253038" algn="l"/>
                <a:tab pos="5908675" algn="l"/>
                <a:tab pos="6565900" algn="l"/>
                <a:tab pos="7223125" algn="l"/>
              </a:tabLst>
            </a:pPr>
            <a:r>
              <a:rPr lang="en-US" altLang="en-US">
                <a:ea typeface="ＭＳ Ｐゴシック" panose="020B0600070205080204" pitchFamily="34" charset="-128"/>
              </a:rPr>
              <a:t>ICA reliability across subjects</a:t>
            </a:r>
          </a:p>
        </p:txBody>
      </p:sp>
      <p:sp>
        <p:nvSpPr>
          <p:cNvPr id="64514" name="Rectangle 2">
            <a:extLst>
              <a:ext uri="{FF2B5EF4-FFF2-40B4-BE49-F238E27FC236}">
                <a16:creationId xmlns:a16="http://schemas.microsoft.com/office/drawing/2014/main" id="{05C5DB42-EBA0-1E64-D00D-3B7ED186F707}"/>
              </a:ext>
            </a:extLst>
          </p:cNvPr>
          <p:cNvSpPr>
            <a:spLocks noChangeArrowheads="1"/>
          </p:cNvSpPr>
          <p:nvPr/>
        </p:nvSpPr>
        <p:spPr bwMode="auto">
          <a:xfrm>
            <a:off x="1168400" y="793754"/>
            <a:ext cx="42672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37931725" indent="-37474525">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2400" dirty="0"/>
          </a:p>
          <a:p>
            <a:pPr eaLnBrk="1" hangingPunct="1">
              <a:spcBef>
                <a:spcPct val="50000"/>
              </a:spcBef>
              <a:buFont typeface="Arial" panose="020B0604020202020204" pitchFamily="34" charset="0"/>
              <a:buChar char="•"/>
            </a:pPr>
            <a:endParaRPr lang="en-US" altLang="en-US" sz="2400" dirty="0"/>
          </a:p>
          <a:p>
            <a:pPr eaLnBrk="1" hangingPunct="1">
              <a:spcBef>
                <a:spcPct val="50000"/>
              </a:spcBef>
              <a:buFont typeface="Arial" panose="020B0604020202020204" pitchFamily="34" charset="0"/>
              <a:buChar char="•"/>
            </a:pPr>
            <a:r>
              <a:rPr lang="en-US" altLang="en-US" sz="2400" dirty="0"/>
              <a:t> Different ICA algorithms return similar solutions</a:t>
            </a:r>
          </a:p>
          <a:p>
            <a:pPr eaLnBrk="1" hangingPunct="1">
              <a:spcBef>
                <a:spcPct val="50000"/>
              </a:spcBef>
            </a:pPr>
            <a:endParaRPr lang="en-US" altLang="en-US" sz="2400" dirty="0"/>
          </a:p>
          <a:p>
            <a:pPr eaLnBrk="1" hangingPunct="1">
              <a:spcBef>
                <a:spcPct val="50000"/>
              </a:spcBef>
              <a:buFont typeface="Arial" panose="020B0604020202020204" pitchFamily="34" charset="0"/>
              <a:buChar char="•"/>
            </a:pPr>
            <a:endParaRPr lang="en-US" altLang="en-US" sz="2400" dirty="0"/>
          </a:p>
          <a:p>
            <a:pPr eaLnBrk="1" hangingPunct="1">
              <a:spcBef>
                <a:spcPct val="50000"/>
              </a:spcBef>
              <a:buFont typeface="Arial" panose="020B0604020202020204" pitchFamily="34" charset="0"/>
              <a:buChar char="•"/>
            </a:pPr>
            <a:endParaRPr lang="en-US" altLang="en-US" sz="2400" dirty="0"/>
          </a:p>
          <a:p>
            <a:pPr eaLnBrk="1" hangingPunct="1">
              <a:spcBef>
                <a:spcPct val="50000"/>
              </a:spcBef>
              <a:buFont typeface="Arial" panose="020B0604020202020204" pitchFamily="34" charset="0"/>
              <a:buChar char="•"/>
            </a:pPr>
            <a:r>
              <a:rPr lang="en-US" altLang="en-US" sz="2400" dirty="0"/>
              <a:t> The ICA algorithms that return the most biologically plausible solutions are also the one that return the most independent decompositions</a:t>
            </a:r>
          </a:p>
        </p:txBody>
      </p:sp>
      <p:pic>
        <p:nvPicPr>
          <p:cNvPr id="64515" name="Picture 3">
            <a:extLst>
              <a:ext uri="{FF2B5EF4-FFF2-40B4-BE49-F238E27FC236}">
                <a16:creationId xmlns:a16="http://schemas.microsoft.com/office/drawing/2014/main" id="{3EFEEC85-3A42-2EE5-333B-A46B133DA0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4" y="1600200"/>
            <a:ext cx="2447925"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4516" name="Picture 4" descr="fig5_rvres_and_linearcorr.jpg">
            <a:extLst>
              <a:ext uri="{FF2B5EF4-FFF2-40B4-BE49-F238E27FC236}">
                <a16:creationId xmlns:a16="http://schemas.microsoft.com/office/drawing/2014/main" id="{9AC95409-39CB-987B-12FC-14639E25614F}"/>
              </a:ext>
            </a:extLst>
          </p:cNvPr>
          <p:cNvPicPr>
            <a:picLocks noChangeAspect="1"/>
          </p:cNvPicPr>
          <p:nvPr/>
        </p:nvPicPr>
        <p:blipFill>
          <a:blip r:embed="rId3">
            <a:extLst>
              <a:ext uri="{28A0092B-C50C-407E-A947-70E740481C1C}">
                <a14:useLocalDpi xmlns:a14="http://schemas.microsoft.com/office/drawing/2010/main" val="0"/>
              </a:ext>
            </a:extLst>
          </a:blip>
          <a:srcRect l="48199" b="50000"/>
          <a:stretch>
            <a:fillRect/>
          </a:stretch>
        </p:blipFill>
        <p:spPr bwMode="auto">
          <a:xfrm>
            <a:off x="5541967" y="4267200"/>
            <a:ext cx="2687637"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Number Placeholder 3">
            <a:extLst>
              <a:ext uri="{FF2B5EF4-FFF2-40B4-BE49-F238E27FC236}">
                <a16:creationId xmlns:a16="http://schemas.microsoft.com/office/drawing/2014/main" id="{204E73F1-73E6-B373-D81A-DC03F0727BD3}"/>
              </a:ext>
            </a:extLst>
          </p:cNvPr>
          <p:cNvSpPr>
            <a:spLocks noGrp="1"/>
          </p:cNvSpPr>
          <p:nvPr>
            <p:ph type="sldNum" sz="quarter" idx="4294967295"/>
          </p:nvPr>
        </p:nvSpPr>
        <p:spPr bwMode="auto">
          <a:xfrm>
            <a:off x="495300" y="6607179"/>
            <a:ext cx="8153400" cy="320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fld id="{2E1C5228-5F65-4EA8-9A84-9C122BE75E1C}" type="slidenum">
              <a:rPr lang="de-DE" altLang="en-US" sz="1200">
                <a:solidFill>
                  <a:schemeClr val="bg2"/>
                </a:solidFill>
                <a:ea typeface="PMingLiU" panose="020B0604030504040204" pitchFamily="18" charset="-120"/>
              </a:rPr>
              <a:pPr algn="ctr" eaLnBrk="1" hangingPunct="1"/>
              <a:t>41</a:t>
            </a:fld>
            <a:endParaRPr lang="en-US" altLang="en-US" sz="1200">
              <a:solidFill>
                <a:schemeClr val="bg2"/>
              </a:solidFill>
              <a:ea typeface="PMingLiU" panose="020B0604030504040204" pitchFamily="18" charset="-120"/>
            </a:endParaRPr>
          </a:p>
        </p:txBody>
      </p:sp>
      <p:sp>
        <p:nvSpPr>
          <p:cNvPr id="65538" name="Rectangle 2">
            <a:extLst>
              <a:ext uri="{FF2B5EF4-FFF2-40B4-BE49-F238E27FC236}">
                <a16:creationId xmlns:a16="http://schemas.microsoft.com/office/drawing/2014/main" id="{4AC585C4-4F78-8CE4-D652-5C0E9C21F05F}"/>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ＭＳ Ｐゴシック" panose="020B0600070205080204" pitchFamily="34" charset="-128"/>
              </a:rPr>
              <a:t>View and edit clusters</a:t>
            </a:r>
          </a:p>
        </p:txBody>
      </p:sp>
      <p:pic>
        <p:nvPicPr>
          <p:cNvPr id="65539" name="Picture 1" descr="Screen Shot 2017-10-15 at 3.36.31 PM.png">
            <a:extLst>
              <a:ext uri="{FF2B5EF4-FFF2-40B4-BE49-F238E27FC236}">
                <a16:creationId xmlns:a16="http://schemas.microsoft.com/office/drawing/2014/main" id="{263F4C3C-C930-7E4E-95CD-BD8F036266A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39800" y="457200"/>
            <a:ext cx="7264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a:extLst>
              <a:ext uri="{FF2B5EF4-FFF2-40B4-BE49-F238E27FC236}">
                <a16:creationId xmlns:a16="http://schemas.microsoft.com/office/drawing/2014/main" id="{058703B4-285D-F580-FAA0-FC739470C29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zh-TW">
                <a:ea typeface="PMingLiU" panose="020B0604030504040204" pitchFamily="18" charset="-120"/>
              </a:rPr>
              <a:t>Plot/edit clusters</a:t>
            </a:r>
          </a:p>
        </p:txBody>
      </p:sp>
      <p:pic>
        <p:nvPicPr>
          <p:cNvPr id="66562" name="Picture 6">
            <a:extLst>
              <a:ext uri="{FF2B5EF4-FFF2-40B4-BE49-F238E27FC236}">
                <a16:creationId xmlns:a16="http://schemas.microsoft.com/office/drawing/2014/main" id="{EE664D36-4B4E-810F-1E64-A76D975D70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146" t="17332" r="31354" b="33667"/>
          <a:stretch>
            <a:fillRect/>
          </a:stretch>
        </p:blipFill>
        <p:spPr bwMode="auto">
          <a:xfrm>
            <a:off x="1460500" y="1435100"/>
            <a:ext cx="609600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a:extLst>
              <a:ext uri="{FF2B5EF4-FFF2-40B4-BE49-F238E27FC236}">
                <a16:creationId xmlns:a16="http://schemas.microsoft.com/office/drawing/2014/main" id="{54E5CB06-792C-40AB-8D7A-0CEFBEB6839F}"/>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ＭＳ Ｐゴシック" panose="020B0600070205080204" pitchFamily="34" charset="-128"/>
              </a:rPr>
              <a:t>Plot cluster data</a:t>
            </a:r>
          </a:p>
        </p:txBody>
      </p:sp>
      <p:pic>
        <p:nvPicPr>
          <p:cNvPr id="67586" name="Picture 3" descr="clustplotgui">
            <a:extLst>
              <a:ext uri="{FF2B5EF4-FFF2-40B4-BE49-F238E27FC236}">
                <a16:creationId xmlns:a16="http://schemas.microsoft.com/office/drawing/2014/main" id="{BC8C4232-0ABD-B12B-406A-55DBED39B1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6175" y="1274767"/>
            <a:ext cx="5911850" cy="491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Rectangle 4">
            <a:extLst>
              <a:ext uri="{FF2B5EF4-FFF2-40B4-BE49-F238E27FC236}">
                <a16:creationId xmlns:a16="http://schemas.microsoft.com/office/drawing/2014/main" id="{D4F31DF8-E498-82EC-494E-737C333F042E}"/>
              </a:ext>
            </a:extLst>
          </p:cNvPr>
          <p:cNvSpPr>
            <a:spLocks noChangeArrowheads="1"/>
          </p:cNvSpPr>
          <p:nvPr/>
        </p:nvSpPr>
        <p:spPr bwMode="auto">
          <a:xfrm>
            <a:off x="1689104" y="2857500"/>
            <a:ext cx="2035175" cy="203200"/>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pic>
        <p:nvPicPr>
          <p:cNvPr id="67588" name="Picture 5" descr="allmaps">
            <a:extLst>
              <a:ext uri="{FF2B5EF4-FFF2-40B4-BE49-F238E27FC236}">
                <a16:creationId xmlns:a16="http://schemas.microsoft.com/office/drawing/2014/main" id="{2ADA106A-C7D6-C096-C71C-0636F299E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3729" y="3538538"/>
            <a:ext cx="4740275" cy="331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Line 6">
            <a:extLst>
              <a:ext uri="{FF2B5EF4-FFF2-40B4-BE49-F238E27FC236}">
                <a16:creationId xmlns:a16="http://schemas.microsoft.com/office/drawing/2014/main" id="{B69049DB-FA9A-C750-D686-19863004C502}"/>
              </a:ext>
            </a:extLst>
          </p:cNvPr>
          <p:cNvSpPr>
            <a:spLocks noChangeShapeType="1"/>
          </p:cNvSpPr>
          <p:nvPr/>
        </p:nvSpPr>
        <p:spPr bwMode="auto">
          <a:xfrm>
            <a:off x="1689100" y="3060700"/>
            <a:ext cx="2730500" cy="3797300"/>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endParaRPr lang="en-DE"/>
          </a:p>
        </p:txBody>
      </p:sp>
      <p:sp>
        <p:nvSpPr>
          <p:cNvPr id="67590" name="Line 7">
            <a:extLst>
              <a:ext uri="{FF2B5EF4-FFF2-40B4-BE49-F238E27FC236}">
                <a16:creationId xmlns:a16="http://schemas.microsoft.com/office/drawing/2014/main" id="{E37D4777-22F2-8CCC-5912-2B9550A9CBBA}"/>
              </a:ext>
            </a:extLst>
          </p:cNvPr>
          <p:cNvSpPr>
            <a:spLocks noChangeShapeType="1"/>
          </p:cNvSpPr>
          <p:nvPr/>
        </p:nvSpPr>
        <p:spPr bwMode="auto">
          <a:xfrm>
            <a:off x="3721100" y="2844800"/>
            <a:ext cx="5422900" cy="673100"/>
          </a:xfrm>
          <a:prstGeom prst="line">
            <a:avLst/>
          </a:prstGeom>
          <a:noFill/>
          <a:ln w="28575">
            <a:solidFill>
              <a:srgbClr val="FF9900"/>
            </a:solidFill>
            <a:round/>
            <a:headEnd/>
            <a:tailEnd/>
          </a:ln>
          <a:extLst>
            <a:ext uri="{909E8E84-426E-40DD-AFC4-6F175D3DCCD1}">
              <a14:hiddenFill xmlns:a14="http://schemas.microsoft.com/office/drawing/2010/main">
                <a:noFill/>
              </a14:hiddenFill>
            </a:ext>
          </a:extLst>
        </p:spPr>
        <p:txBody>
          <a:bodyPr/>
          <a:lstStyle/>
          <a:p>
            <a:endParaRPr lang="en-DE"/>
          </a:p>
        </p:txBody>
      </p:sp>
      <p:sp>
        <p:nvSpPr>
          <p:cNvPr id="67591" name="Text Box 8">
            <a:extLst>
              <a:ext uri="{FF2B5EF4-FFF2-40B4-BE49-F238E27FC236}">
                <a16:creationId xmlns:a16="http://schemas.microsoft.com/office/drawing/2014/main" id="{DE2C301A-3C6A-323D-FC7E-CD396B1993B7}"/>
              </a:ext>
            </a:extLst>
          </p:cNvPr>
          <p:cNvSpPr txBox="1">
            <a:spLocks noChangeArrowheads="1"/>
          </p:cNvSpPr>
          <p:nvPr/>
        </p:nvSpPr>
        <p:spPr bwMode="auto">
          <a:xfrm>
            <a:off x="7261229" y="2251079"/>
            <a:ext cx="149542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lnSpc>
                <a:spcPct val="75000"/>
              </a:lnSpc>
              <a:spcBef>
                <a:spcPct val="50000"/>
              </a:spcBef>
            </a:pPr>
            <a:r>
              <a:rPr lang="en-US" altLang="en-US">
                <a:solidFill>
                  <a:srgbClr val="FF0000"/>
                </a:solidFill>
              </a:rPr>
              <a:t>Plot mean scalp </a:t>
            </a:r>
          </a:p>
          <a:p>
            <a:pPr eaLnBrk="1" hangingPunct="1">
              <a:lnSpc>
                <a:spcPct val="75000"/>
              </a:lnSpc>
              <a:spcBef>
                <a:spcPct val="50000"/>
              </a:spcBef>
            </a:pPr>
            <a:r>
              <a:rPr lang="en-US" altLang="en-US">
                <a:solidFill>
                  <a:srgbClr val="FF0000"/>
                </a:solidFill>
              </a:rPr>
              <a:t>maps for easy </a:t>
            </a:r>
          </a:p>
          <a:p>
            <a:pPr eaLnBrk="1" hangingPunct="1">
              <a:lnSpc>
                <a:spcPct val="75000"/>
              </a:lnSpc>
              <a:spcBef>
                <a:spcPct val="50000"/>
              </a:spcBef>
            </a:pPr>
            <a:r>
              <a:rPr lang="en-US" altLang="en-US">
                <a:solidFill>
                  <a:srgbClr val="FF0000"/>
                </a:solidFill>
              </a:rPr>
              <a:t>reference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a:extLst>
              <a:ext uri="{FF2B5EF4-FFF2-40B4-BE49-F238E27FC236}">
                <a16:creationId xmlns:a16="http://schemas.microsoft.com/office/drawing/2014/main" id="{2FE424D0-DD6C-6BB0-6581-E8C1FF35656C}"/>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ＭＳ Ｐゴシック" panose="020B0600070205080204" pitchFamily="34" charset="-128"/>
              </a:rPr>
              <a:t>Plot cluster data</a:t>
            </a:r>
          </a:p>
        </p:txBody>
      </p:sp>
      <p:pic>
        <p:nvPicPr>
          <p:cNvPr id="68610" name="Picture 3" descr="editplot2">
            <a:extLst>
              <a:ext uri="{FF2B5EF4-FFF2-40B4-BE49-F238E27FC236}">
                <a16:creationId xmlns:a16="http://schemas.microsoft.com/office/drawing/2014/main" id="{77233F5D-FD95-CB8A-46CF-7EB9129470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604" y="1285875"/>
            <a:ext cx="5815013"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2196" name="Rectangle 4">
            <a:extLst>
              <a:ext uri="{FF2B5EF4-FFF2-40B4-BE49-F238E27FC236}">
                <a16:creationId xmlns:a16="http://schemas.microsoft.com/office/drawing/2014/main" id="{C07D5882-5B35-54CA-413C-134EA057FB2A}"/>
              </a:ext>
            </a:extLst>
          </p:cNvPr>
          <p:cNvSpPr>
            <a:spLocks noChangeArrowheads="1"/>
          </p:cNvSpPr>
          <p:nvPr/>
        </p:nvSpPr>
        <p:spPr bwMode="auto">
          <a:xfrm>
            <a:off x="4119563" y="2855917"/>
            <a:ext cx="1955800" cy="173037"/>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392197" name="Text Box 5">
            <a:extLst>
              <a:ext uri="{FF2B5EF4-FFF2-40B4-BE49-F238E27FC236}">
                <a16:creationId xmlns:a16="http://schemas.microsoft.com/office/drawing/2014/main" id="{3A094028-FF32-2A36-057A-9F1D0B277599}"/>
              </a:ext>
            </a:extLst>
          </p:cNvPr>
          <p:cNvSpPr txBox="1">
            <a:spLocks noChangeArrowheads="1"/>
          </p:cNvSpPr>
          <p:nvPr/>
        </p:nvSpPr>
        <p:spPr bwMode="auto">
          <a:xfrm>
            <a:off x="522288" y="2220917"/>
            <a:ext cx="842962" cy="739775"/>
          </a:xfrm>
          <a:prstGeom prst="rect">
            <a:avLst/>
          </a:prstGeom>
          <a:solidFill>
            <a:schemeClr val="bg1"/>
          </a:solidFill>
          <a:ln w="9525">
            <a:solidFill>
              <a:srgbClr val="FF9900"/>
            </a:solidFill>
            <a:miter lim="800000"/>
            <a:headEnd/>
            <a:tailEnd/>
          </a:ln>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b="1">
                <a:solidFill>
                  <a:srgbClr val="FF0000"/>
                </a:solidFill>
              </a:rPr>
              <a:t>Choose</a:t>
            </a:r>
          </a:p>
          <a:p>
            <a:pPr algn="r" eaLnBrk="1" hangingPunct="1"/>
            <a:r>
              <a:rPr lang="en-US" altLang="en-US" b="1">
                <a:solidFill>
                  <a:srgbClr val="FF0000"/>
                </a:solidFill>
              </a:rPr>
              <a:t>which</a:t>
            </a:r>
          </a:p>
          <a:p>
            <a:pPr algn="r" eaLnBrk="1" hangingPunct="1"/>
            <a:r>
              <a:rPr lang="en-US" altLang="en-US" b="1">
                <a:solidFill>
                  <a:srgbClr val="FF0000"/>
                </a:solidFill>
              </a:rPr>
              <a:t>cluster</a:t>
            </a:r>
          </a:p>
        </p:txBody>
      </p:sp>
      <p:sp>
        <p:nvSpPr>
          <p:cNvPr id="392198" name="Text Box 6">
            <a:extLst>
              <a:ext uri="{FF2B5EF4-FFF2-40B4-BE49-F238E27FC236}">
                <a16:creationId xmlns:a16="http://schemas.microsoft.com/office/drawing/2014/main" id="{01E0E8FA-0553-8197-6983-F52C9D240667}"/>
              </a:ext>
            </a:extLst>
          </p:cNvPr>
          <p:cNvSpPr txBox="1">
            <a:spLocks noChangeArrowheads="1"/>
          </p:cNvSpPr>
          <p:nvPr/>
        </p:nvSpPr>
        <p:spPr bwMode="auto">
          <a:xfrm>
            <a:off x="6080129" y="2182813"/>
            <a:ext cx="1393825" cy="527050"/>
          </a:xfrm>
          <a:prstGeom prst="rect">
            <a:avLst/>
          </a:prstGeom>
          <a:solidFill>
            <a:schemeClr val="bg1"/>
          </a:solidFill>
          <a:ln w="9525">
            <a:solidFill>
              <a:srgbClr val="FF9900"/>
            </a:solidFill>
            <a:miter lim="800000"/>
            <a:headEnd/>
            <a:tailEnd/>
          </a:ln>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b="1">
                <a:solidFill>
                  <a:srgbClr val="FF0000"/>
                </a:solidFill>
              </a:rPr>
              <a:t>Choose which</a:t>
            </a:r>
          </a:p>
          <a:p>
            <a:pPr eaLnBrk="1" hangingPunct="1"/>
            <a:r>
              <a:rPr lang="en-US" altLang="en-US" b="1">
                <a:solidFill>
                  <a:srgbClr val="FF0000"/>
                </a:solidFill>
              </a:rPr>
              <a:t>components</a:t>
            </a:r>
          </a:p>
        </p:txBody>
      </p:sp>
      <p:sp>
        <p:nvSpPr>
          <p:cNvPr id="392199" name="Rectangle 7">
            <a:extLst>
              <a:ext uri="{FF2B5EF4-FFF2-40B4-BE49-F238E27FC236}">
                <a16:creationId xmlns:a16="http://schemas.microsoft.com/office/drawing/2014/main" id="{EF069B50-90D5-51F3-51A3-3B7016FD5904}"/>
              </a:ext>
            </a:extLst>
          </p:cNvPr>
          <p:cNvSpPr>
            <a:spLocks noChangeArrowheads="1"/>
          </p:cNvSpPr>
          <p:nvPr/>
        </p:nvSpPr>
        <p:spPr bwMode="auto">
          <a:xfrm>
            <a:off x="1446217" y="2466979"/>
            <a:ext cx="1760537" cy="1428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392200" name="Rectangle 8">
            <a:extLst>
              <a:ext uri="{FF2B5EF4-FFF2-40B4-BE49-F238E27FC236}">
                <a16:creationId xmlns:a16="http://schemas.microsoft.com/office/drawing/2014/main" id="{7C7B74DF-0C65-BD94-0B75-57BA3D817D3B}"/>
              </a:ext>
            </a:extLst>
          </p:cNvPr>
          <p:cNvSpPr>
            <a:spLocks noChangeArrowheads="1"/>
          </p:cNvSpPr>
          <p:nvPr/>
        </p:nvSpPr>
        <p:spPr bwMode="auto">
          <a:xfrm>
            <a:off x="4127500" y="2339979"/>
            <a:ext cx="1784350" cy="1428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pic>
        <p:nvPicPr>
          <p:cNvPr id="392201" name="Picture 9" descr="clustmaps">
            <a:extLst>
              <a:ext uri="{FF2B5EF4-FFF2-40B4-BE49-F238E27FC236}">
                <a16:creationId xmlns:a16="http://schemas.microsoft.com/office/drawing/2014/main" id="{35D8B8F9-CDE4-D642-4C08-5154EFEBA3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2838" y="3087688"/>
            <a:ext cx="4221162" cy="377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219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219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22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219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219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92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196" grpId="0" animBg="1"/>
      <p:bldP spid="392197" grpId="0" animBg="1"/>
      <p:bldP spid="392198" grpId="0" animBg="1"/>
      <p:bldP spid="392199" grpId="0" animBg="1"/>
      <p:bldP spid="39220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3" descr="Screen Shot 2017-10-15 at 3.29.14 PM.png">
            <a:extLst>
              <a:ext uri="{FF2B5EF4-FFF2-40B4-BE49-F238E27FC236}">
                <a16:creationId xmlns:a16="http://schemas.microsoft.com/office/drawing/2014/main" id="{049563DF-2983-D90C-AEF8-1889FF5A2F0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27450" y="1185867"/>
            <a:ext cx="5170488" cy="567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4" name="Rectangle 2">
            <a:extLst>
              <a:ext uri="{FF2B5EF4-FFF2-40B4-BE49-F238E27FC236}">
                <a16:creationId xmlns:a16="http://schemas.microsoft.com/office/drawing/2014/main" id="{DE6BCED6-D58B-83F5-1B61-82B136CC2BD1}"/>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ＭＳ Ｐゴシック" panose="020B0600070205080204" pitchFamily="34" charset="-128"/>
              </a:rPr>
              <a:t>Plot cluster data</a:t>
            </a:r>
          </a:p>
        </p:txBody>
      </p:sp>
      <p:sp>
        <p:nvSpPr>
          <p:cNvPr id="325639" name="Rectangle 7">
            <a:extLst>
              <a:ext uri="{FF2B5EF4-FFF2-40B4-BE49-F238E27FC236}">
                <a16:creationId xmlns:a16="http://schemas.microsoft.com/office/drawing/2014/main" id="{D631E007-02EB-40C4-1F44-DF710FA89CBF}"/>
              </a:ext>
            </a:extLst>
          </p:cNvPr>
          <p:cNvSpPr>
            <a:spLocks noChangeArrowheads="1"/>
          </p:cNvSpPr>
          <p:nvPr/>
        </p:nvSpPr>
        <p:spPr bwMode="auto">
          <a:xfrm>
            <a:off x="6705604" y="3370267"/>
            <a:ext cx="1471613" cy="1428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69636" name="Line 9">
            <a:extLst>
              <a:ext uri="{FF2B5EF4-FFF2-40B4-BE49-F238E27FC236}">
                <a16:creationId xmlns:a16="http://schemas.microsoft.com/office/drawing/2014/main" id="{F7F106AA-1C51-3910-D922-9FCE5386C912}"/>
              </a:ext>
            </a:extLst>
          </p:cNvPr>
          <p:cNvSpPr>
            <a:spLocks noChangeShapeType="1"/>
          </p:cNvSpPr>
          <p:nvPr/>
        </p:nvSpPr>
        <p:spPr bwMode="auto">
          <a:xfrm flipH="1" flipV="1">
            <a:off x="5408613" y="3057529"/>
            <a:ext cx="1262062" cy="379413"/>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pic>
        <p:nvPicPr>
          <p:cNvPr id="69637" name="Picture 2" descr="Screen Shot 2017-10-15 at 3.28.07 PM.png">
            <a:extLst>
              <a:ext uri="{FF2B5EF4-FFF2-40B4-BE49-F238E27FC236}">
                <a16:creationId xmlns:a16="http://schemas.microsoft.com/office/drawing/2014/main" id="{FED9FFED-25FC-0339-9B27-928C51ACC1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24054" y="820738"/>
            <a:ext cx="3527425"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56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3" descr="Screen Shot 2017-10-15 at 3.29.14 PM.png">
            <a:extLst>
              <a:ext uri="{FF2B5EF4-FFF2-40B4-BE49-F238E27FC236}">
                <a16:creationId xmlns:a16="http://schemas.microsoft.com/office/drawing/2014/main" id="{6197B984-00C2-0A12-B5F5-E318939F78F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00" y="982667"/>
            <a:ext cx="5170488" cy="567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8" name="Rectangle 2">
            <a:extLst>
              <a:ext uri="{FF2B5EF4-FFF2-40B4-BE49-F238E27FC236}">
                <a16:creationId xmlns:a16="http://schemas.microsoft.com/office/drawing/2014/main" id="{F4FBFC52-9067-DDC6-C9DB-9C7651893BE8}"/>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ＭＳ Ｐゴシック" panose="020B0600070205080204" pitchFamily="34" charset="-128"/>
              </a:rPr>
              <a:t>Plot cluster data</a:t>
            </a:r>
          </a:p>
        </p:txBody>
      </p:sp>
      <p:sp>
        <p:nvSpPr>
          <p:cNvPr id="325639" name="Rectangle 7">
            <a:extLst>
              <a:ext uri="{FF2B5EF4-FFF2-40B4-BE49-F238E27FC236}">
                <a16:creationId xmlns:a16="http://schemas.microsoft.com/office/drawing/2014/main" id="{ABACA300-82CE-7912-61EE-F7522CA1CC2A}"/>
              </a:ext>
            </a:extLst>
          </p:cNvPr>
          <p:cNvSpPr>
            <a:spLocks noChangeArrowheads="1"/>
          </p:cNvSpPr>
          <p:nvPr/>
        </p:nvSpPr>
        <p:spPr bwMode="auto">
          <a:xfrm>
            <a:off x="3979863" y="3167067"/>
            <a:ext cx="1473200" cy="1428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sp>
        <p:nvSpPr>
          <p:cNvPr id="70660" name="Line 9">
            <a:extLst>
              <a:ext uri="{FF2B5EF4-FFF2-40B4-BE49-F238E27FC236}">
                <a16:creationId xmlns:a16="http://schemas.microsoft.com/office/drawing/2014/main" id="{7CC532EC-DD48-BC23-76A5-9C5CF1C27755}"/>
              </a:ext>
            </a:extLst>
          </p:cNvPr>
          <p:cNvSpPr>
            <a:spLocks noChangeShapeType="1"/>
          </p:cNvSpPr>
          <p:nvPr/>
        </p:nvSpPr>
        <p:spPr bwMode="auto">
          <a:xfrm flipV="1">
            <a:off x="5453067" y="2836863"/>
            <a:ext cx="465137" cy="406400"/>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sp>
        <p:nvSpPr>
          <p:cNvPr id="70661" name="Line 9">
            <a:extLst>
              <a:ext uri="{FF2B5EF4-FFF2-40B4-BE49-F238E27FC236}">
                <a16:creationId xmlns:a16="http://schemas.microsoft.com/office/drawing/2014/main" id="{BB6A923E-E5C1-9D99-4729-4AB97B689E30}"/>
              </a:ext>
            </a:extLst>
          </p:cNvPr>
          <p:cNvSpPr>
            <a:spLocks noChangeShapeType="1"/>
          </p:cNvSpPr>
          <p:nvPr/>
        </p:nvSpPr>
        <p:spPr bwMode="auto">
          <a:xfrm flipH="1" flipV="1">
            <a:off x="1397000" y="2801942"/>
            <a:ext cx="2039938" cy="390525"/>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sp>
        <p:nvSpPr>
          <p:cNvPr id="8" name="Rectangle 7">
            <a:extLst>
              <a:ext uri="{FF2B5EF4-FFF2-40B4-BE49-F238E27FC236}">
                <a16:creationId xmlns:a16="http://schemas.microsoft.com/office/drawing/2014/main" id="{E3004986-62F0-2849-1696-1C9E4F7AA833}"/>
              </a:ext>
            </a:extLst>
          </p:cNvPr>
          <p:cNvSpPr>
            <a:spLocks noChangeArrowheads="1"/>
          </p:cNvSpPr>
          <p:nvPr/>
        </p:nvSpPr>
        <p:spPr bwMode="auto">
          <a:xfrm>
            <a:off x="3430588" y="3141667"/>
            <a:ext cx="361950" cy="1682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a:p>
        </p:txBody>
      </p:sp>
      <p:pic>
        <p:nvPicPr>
          <p:cNvPr id="70663" name="Picture 1" descr="Screen Shot 2017-10-15 at 3.30.13 PM.png">
            <a:extLst>
              <a:ext uri="{FF2B5EF4-FFF2-40B4-BE49-F238E27FC236}">
                <a16:creationId xmlns:a16="http://schemas.microsoft.com/office/drawing/2014/main" id="{04455129-215D-3262-514E-348B818754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263" y="1963742"/>
            <a:ext cx="13335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4" descr="Screen Shot 2017-10-15 at 3.27.51 PM.png">
            <a:extLst>
              <a:ext uri="{FF2B5EF4-FFF2-40B4-BE49-F238E27FC236}">
                <a16:creationId xmlns:a16="http://schemas.microsoft.com/office/drawing/2014/main" id="{7E42C41F-B492-BE2B-7C67-53A55AF8AD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6300" y="1211267"/>
            <a:ext cx="3073400"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56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9"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C53F94-D079-41BD-B376-03F4C62A7C90}"/>
              </a:ext>
            </a:extLst>
          </p:cNvPr>
          <p:cNvSpPr>
            <a:spLocks noGrp="1"/>
          </p:cNvSpPr>
          <p:nvPr>
            <p:ph type="title"/>
          </p:nvPr>
        </p:nvSpPr>
        <p:spPr/>
        <p:txBody>
          <a:bodyPr/>
          <a:lstStyle/>
          <a:p>
            <a:r>
              <a:rPr lang="fr-FR" dirty="0"/>
              <a:t>Plot cluster data</a:t>
            </a:r>
          </a:p>
        </p:txBody>
      </p:sp>
      <p:pic>
        <p:nvPicPr>
          <p:cNvPr id="4" name="Image 3">
            <a:extLst>
              <a:ext uri="{FF2B5EF4-FFF2-40B4-BE49-F238E27FC236}">
                <a16:creationId xmlns:a16="http://schemas.microsoft.com/office/drawing/2014/main" id="{C4964448-D779-4059-B321-E012B486B024}"/>
              </a:ext>
            </a:extLst>
          </p:cNvPr>
          <p:cNvPicPr>
            <a:picLocks noChangeAspect="1"/>
          </p:cNvPicPr>
          <p:nvPr/>
        </p:nvPicPr>
        <p:blipFill>
          <a:blip r:embed="rId2"/>
          <a:stretch>
            <a:fillRect/>
          </a:stretch>
        </p:blipFill>
        <p:spPr>
          <a:xfrm>
            <a:off x="1001720" y="978957"/>
            <a:ext cx="7140559" cy="4900085"/>
          </a:xfrm>
          <a:prstGeom prst="rect">
            <a:avLst/>
          </a:prstGeom>
        </p:spPr>
      </p:pic>
      <p:sp>
        <p:nvSpPr>
          <p:cNvPr id="7" name="Rectangle 6">
            <a:extLst>
              <a:ext uri="{FF2B5EF4-FFF2-40B4-BE49-F238E27FC236}">
                <a16:creationId xmlns:a16="http://schemas.microsoft.com/office/drawing/2014/main" id="{692D7ECC-FEEC-4FD4-A8B5-33C32BA63914}"/>
              </a:ext>
            </a:extLst>
          </p:cNvPr>
          <p:cNvSpPr/>
          <p:nvPr/>
        </p:nvSpPr>
        <p:spPr bwMode="auto">
          <a:xfrm>
            <a:off x="1330960" y="3266440"/>
            <a:ext cx="2600960" cy="24892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400" b="0" i="0" u="none" strike="noStrike" cap="none" normalizeH="0" baseline="0">
              <a:ln>
                <a:noFill/>
              </a:ln>
              <a:solidFill>
                <a:schemeClr val="tx1"/>
              </a:solidFill>
              <a:effectLst/>
              <a:latin typeface="Arial" charset="0"/>
            </a:endParaRPr>
          </a:p>
        </p:txBody>
      </p:sp>
      <p:cxnSp>
        <p:nvCxnSpPr>
          <p:cNvPr id="10" name="Connecteur droit avec flèche 9">
            <a:extLst>
              <a:ext uri="{FF2B5EF4-FFF2-40B4-BE49-F238E27FC236}">
                <a16:creationId xmlns:a16="http://schemas.microsoft.com/office/drawing/2014/main" id="{82137541-45CF-4776-8880-5D672C58AE6C}"/>
              </a:ext>
            </a:extLst>
          </p:cNvPr>
          <p:cNvCxnSpPr>
            <a:stCxn id="7" idx="3"/>
          </p:cNvCxnSpPr>
          <p:nvPr/>
        </p:nvCxnSpPr>
        <p:spPr bwMode="auto">
          <a:xfrm flipV="1">
            <a:off x="3931920" y="2194560"/>
            <a:ext cx="237958" cy="1196340"/>
          </a:xfrm>
          <a:prstGeom prst="straightConnector1">
            <a:avLst/>
          </a:prstGeom>
          <a:noFill/>
          <a:ln w="9525" cap="flat" cmpd="sng" algn="ctr">
            <a:noFill/>
            <a:prstDash val="solid"/>
            <a:round/>
            <a:headEnd type="none" w="med" len="med"/>
            <a:tailEnd type="triangle"/>
          </a:ln>
          <a:effectLst/>
        </p:spPr>
      </p:cxnSp>
      <p:grpSp>
        <p:nvGrpSpPr>
          <p:cNvPr id="20" name="Groupe 19">
            <a:extLst>
              <a:ext uri="{FF2B5EF4-FFF2-40B4-BE49-F238E27FC236}">
                <a16:creationId xmlns:a16="http://schemas.microsoft.com/office/drawing/2014/main" id="{DD6DB729-3C8D-4271-9A03-75B313E44FC5}"/>
              </a:ext>
            </a:extLst>
          </p:cNvPr>
          <p:cNvGrpSpPr/>
          <p:nvPr/>
        </p:nvGrpSpPr>
        <p:grpSpPr>
          <a:xfrm>
            <a:off x="3931920" y="714375"/>
            <a:ext cx="5212080" cy="2953385"/>
            <a:chOff x="3931920" y="714375"/>
            <a:chExt cx="5212080" cy="2953385"/>
          </a:xfrm>
        </p:grpSpPr>
        <p:grpSp>
          <p:nvGrpSpPr>
            <p:cNvPr id="15" name="Groupe 14">
              <a:extLst>
                <a:ext uri="{FF2B5EF4-FFF2-40B4-BE49-F238E27FC236}">
                  <a16:creationId xmlns:a16="http://schemas.microsoft.com/office/drawing/2014/main" id="{E1A7C664-4742-48C5-AF30-777FEB788297}"/>
                </a:ext>
              </a:extLst>
            </p:cNvPr>
            <p:cNvGrpSpPr/>
            <p:nvPr/>
          </p:nvGrpSpPr>
          <p:grpSpPr>
            <a:xfrm>
              <a:off x="3931920" y="714375"/>
              <a:ext cx="5212080" cy="2953385"/>
              <a:chOff x="3931920" y="714375"/>
              <a:chExt cx="5212080" cy="2953385"/>
            </a:xfrm>
          </p:grpSpPr>
          <p:pic>
            <p:nvPicPr>
              <p:cNvPr id="8" name="Image 7">
                <a:extLst>
                  <a:ext uri="{FF2B5EF4-FFF2-40B4-BE49-F238E27FC236}">
                    <a16:creationId xmlns:a16="http://schemas.microsoft.com/office/drawing/2014/main" id="{5551D975-546D-4FBB-867B-D752420705DD}"/>
                  </a:ext>
                </a:extLst>
              </p:cNvPr>
              <p:cNvPicPr>
                <a:picLocks noChangeAspect="1"/>
              </p:cNvPicPr>
              <p:nvPr/>
            </p:nvPicPr>
            <p:blipFill>
              <a:blip r:embed="rId3"/>
              <a:stretch>
                <a:fillRect/>
              </a:stretch>
            </p:blipFill>
            <p:spPr>
              <a:xfrm>
                <a:off x="4169878" y="714375"/>
                <a:ext cx="4974122" cy="2953385"/>
              </a:xfrm>
              <a:prstGeom prst="rect">
                <a:avLst/>
              </a:prstGeom>
            </p:spPr>
          </p:pic>
          <p:cxnSp>
            <p:nvCxnSpPr>
              <p:cNvPr id="14" name="Connecteur droit avec flèche 13">
                <a:extLst>
                  <a:ext uri="{FF2B5EF4-FFF2-40B4-BE49-F238E27FC236}">
                    <a16:creationId xmlns:a16="http://schemas.microsoft.com/office/drawing/2014/main" id="{78FC6615-0B15-4B05-B515-47BA6E809285}"/>
                  </a:ext>
                </a:extLst>
              </p:cNvPr>
              <p:cNvCxnSpPr/>
              <p:nvPr/>
            </p:nvCxnSpPr>
            <p:spPr bwMode="auto">
              <a:xfrm flipV="1">
                <a:off x="3931920" y="2153920"/>
                <a:ext cx="237958" cy="1112520"/>
              </a:xfrm>
              <a:prstGeom prst="straightConnector1">
                <a:avLst/>
              </a:prstGeom>
              <a:noFill/>
              <a:ln w="9525" cap="flat" cmpd="sng" algn="ctr">
                <a:solidFill>
                  <a:srgbClr val="FF0000"/>
                </a:solidFill>
                <a:prstDash val="solid"/>
                <a:round/>
                <a:headEnd type="none" w="med" len="med"/>
                <a:tailEnd type="triangle"/>
              </a:ln>
              <a:effectLst/>
            </p:spPr>
          </p:cxnSp>
        </p:grpSp>
        <p:sp>
          <p:nvSpPr>
            <p:cNvPr id="16" name="Rectangle 15">
              <a:extLst>
                <a:ext uri="{FF2B5EF4-FFF2-40B4-BE49-F238E27FC236}">
                  <a16:creationId xmlns:a16="http://schemas.microsoft.com/office/drawing/2014/main" id="{512B37DE-3482-432B-B675-129321D5D053}"/>
                </a:ext>
              </a:extLst>
            </p:cNvPr>
            <p:cNvSpPr/>
            <p:nvPr/>
          </p:nvSpPr>
          <p:spPr bwMode="auto">
            <a:xfrm>
              <a:off x="4246880" y="1300480"/>
              <a:ext cx="4897120" cy="1930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400" b="0" i="0" u="none" strike="noStrike" cap="none" normalizeH="0" baseline="0">
                <a:ln>
                  <a:noFill/>
                </a:ln>
                <a:solidFill>
                  <a:schemeClr val="tx1"/>
                </a:solidFill>
                <a:effectLst/>
                <a:latin typeface="Arial" charset="0"/>
              </a:endParaRPr>
            </a:p>
          </p:txBody>
        </p:sp>
        <p:sp>
          <p:nvSpPr>
            <p:cNvPr id="17" name="ZoneTexte 16">
              <a:extLst>
                <a:ext uri="{FF2B5EF4-FFF2-40B4-BE49-F238E27FC236}">
                  <a16:creationId xmlns:a16="http://schemas.microsoft.com/office/drawing/2014/main" id="{FF9CB386-FA7C-4818-9607-14E11A52DD1E}"/>
                </a:ext>
              </a:extLst>
            </p:cNvPr>
            <p:cNvSpPr txBox="1"/>
            <p:nvPr/>
          </p:nvSpPr>
          <p:spPr>
            <a:xfrm>
              <a:off x="4582160" y="1183945"/>
              <a:ext cx="821059" cy="307777"/>
            </a:xfrm>
            <a:prstGeom prst="rect">
              <a:avLst/>
            </a:prstGeom>
            <a:noFill/>
          </p:spPr>
          <p:txBody>
            <a:bodyPr wrap="none" rtlCol="0">
              <a:spAutoFit/>
            </a:bodyPr>
            <a:lstStyle/>
            <a:p>
              <a:r>
                <a:rPr lang="fr-FR" dirty="0" err="1"/>
                <a:t>Familiar</a:t>
              </a:r>
              <a:endParaRPr lang="fr-FR" dirty="0"/>
            </a:p>
          </p:txBody>
        </p:sp>
        <p:sp>
          <p:nvSpPr>
            <p:cNvPr id="18" name="ZoneTexte 17">
              <a:extLst>
                <a:ext uri="{FF2B5EF4-FFF2-40B4-BE49-F238E27FC236}">
                  <a16:creationId xmlns:a16="http://schemas.microsoft.com/office/drawing/2014/main" id="{4101E0E9-D1A2-4B08-9FEE-5989574B5588}"/>
                </a:ext>
              </a:extLst>
            </p:cNvPr>
            <p:cNvSpPr txBox="1"/>
            <p:nvPr/>
          </p:nvSpPr>
          <p:spPr>
            <a:xfrm>
              <a:off x="7817530" y="1183945"/>
              <a:ext cx="990977" cy="307777"/>
            </a:xfrm>
            <a:prstGeom prst="rect">
              <a:avLst/>
            </a:prstGeom>
            <a:noFill/>
          </p:spPr>
          <p:txBody>
            <a:bodyPr wrap="none" rtlCol="0">
              <a:spAutoFit/>
            </a:bodyPr>
            <a:lstStyle/>
            <a:p>
              <a:r>
                <a:rPr lang="fr-FR" dirty="0" err="1"/>
                <a:t>Unfamiliar</a:t>
              </a:r>
              <a:endParaRPr lang="fr-FR" dirty="0"/>
            </a:p>
          </p:txBody>
        </p:sp>
        <p:sp>
          <p:nvSpPr>
            <p:cNvPr id="19" name="ZoneTexte 18">
              <a:extLst>
                <a:ext uri="{FF2B5EF4-FFF2-40B4-BE49-F238E27FC236}">
                  <a16:creationId xmlns:a16="http://schemas.microsoft.com/office/drawing/2014/main" id="{B880CD6A-02A1-4A23-9C0A-A8E912105EBB}"/>
                </a:ext>
              </a:extLst>
            </p:cNvPr>
            <p:cNvSpPr txBox="1"/>
            <p:nvPr/>
          </p:nvSpPr>
          <p:spPr>
            <a:xfrm>
              <a:off x="6148744" y="1183945"/>
              <a:ext cx="1040670" cy="307777"/>
            </a:xfrm>
            <a:prstGeom prst="rect">
              <a:avLst/>
            </a:prstGeom>
            <a:noFill/>
          </p:spPr>
          <p:txBody>
            <a:bodyPr wrap="none" rtlCol="0">
              <a:spAutoFit/>
            </a:bodyPr>
            <a:lstStyle/>
            <a:p>
              <a:r>
                <a:rPr lang="fr-FR" dirty="0" err="1"/>
                <a:t>Scrambled</a:t>
              </a:r>
              <a:endParaRPr lang="fr-FR" dirty="0"/>
            </a:p>
          </p:txBody>
        </p:sp>
      </p:grpSp>
    </p:spTree>
    <p:extLst>
      <p:ext uri="{BB962C8B-B14F-4D97-AF65-F5344CB8AC3E}">
        <p14:creationId xmlns:p14="http://schemas.microsoft.com/office/powerpoint/2010/main" val="386870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3249DD2-0E28-4D92-AC95-7E9C85A5BBD0}"/>
              </a:ext>
            </a:extLst>
          </p:cNvPr>
          <p:cNvPicPr>
            <a:picLocks noChangeAspect="1"/>
          </p:cNvPicPr>
          <p:nvPr/>
        </p:nvPicPr>
        <p:blipFill>
          <a:blip r:embed="rId2"/>
          <a:stretch>
            <a:fillRect/>
          </a:stretch>
        </p:blipFill>
        <p:spPr>
          <a:xfrm>
            <a:off x="1001720" y="978957"/>
            <a:ext cx="7140559" cy="4900085"/>
          </a:xfrm>
          <a:prstGeom prst="rect">
            <a:avLst/>
          </a:prstGeom>
        </p:spPr>
      </p:pic>
      <p:sp>
        <p:nvSpPr>
          <p:cNvPr id="6" name="Rectangle 5">
            <a:extLst>
              <a:ext uri="{FF2B5EF4-FFF2-40B4-BE49-F238E27FC236}">
                <a16:creationId xmlns:a16="http://schemas.microsoft.com/office/drawing/2014/main" id="{946EFA43-9079-44BF-84DB-1704895E7231}"/>
              </a:ext>
            </a:extLst>
          </p:cNvPr>
          <p:cNvSpPr/>
          <p:nvPr/>
        </p:nvSpPr>
        <p:spPr bwMode="auto">
          <a:xfrm>
            <a:off x="1330960" y="3510280"/>
            <a:ext cx="2600960" cy="248920"/>
          </a:xfrm>
          <a:prstGeom prst="rect">
            <a:avLst/>
          </a:prstGeom>
          <a:noFill/>
          <a:ln>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400" b="0" i="0" u="none" strike="noStrike" cap="none" normalizeH="0" baseline="0">
              <a:ln>
                <a:noFill/>
              </a:ln>
              <a:solidFill>
                <a:schemeClr val="tx1"/>
              </a:solidFill>
              <a:effectLst/>
              <a:latin typeface="Arial" charset="0"/>
            </a:endParaRPr>
          </a:p>
        </p:txBody>
      </p:sp>
      <p:sp>
        <p:nvSpPr>
          <p:cNvPr id="2" name="Titre 1">
            <a:extLst>
              <a:ext uri="{FF2B5EF4-FFF2-40B4-BE49-F238E27FC236}">
                <a16:creationId xmlns:a16="http://schemas.microsoft.com/office/drawing/2014/main" id="{0D6F2B96-51F3-4B1B-9A61-7A6D0D35314B}"/>
              </a:ext>
            </a:extLst>
          </p:cNvPr>
          <p:cNvSpPr>
            <a:spLocks noGrp="1"/>
          </p:cNvSpPr>
          <p:nvPr>
            <p:ph type="title"/>
          </p:nvPr>
        </p:nvSpPr>
        <p:spPr/>
        <p:txBody>
          <a:bodyPr/>
          <a:lstStyle/>
          <a:p>
            <a:endParaRPr lang="fr-FR"/>
          </a:p>
        </p:txBody>
      </p:sp>
      <p:cxnSp>
        <p:nvCxnSpPr>
          <p:cNvPr id="12" name="Connecteur droit avec flèche 11">
            <a:extLst>
              <a:ext uri="{FF2B5EF4-FFF2-40B4-BE49-F238E27FC236}">
                <a16:creationId xmlns:a16="http://schemas.microsoft.com/office/drawing/2014/main" id="{5993E5DF-FF99-41BC-BEF7-039CF3748ABF}"/>
              </a:ext>
            </a:extLst>
          </p:cNvPr>
          <p:cNvCxnSpPr>
            <a:stCxn id="6" idx="3"/>
            <a:endCxn id="6" idx="3"/>
          </p:cNvCxnSpPr>
          <p:nvPr/>
        </p:nvCxnSpPr>
        <p:spPr bwMode="auto">
          <a:xfrm>
            <a:off x="3931920" y="3634740"/>
            <a:ext cx="0" cy="0"/>
          </a:xfrm>
          <a:prstGeom prst="straightConnector1">
            <a:avLst/>
          </a:prstGeom>
          <a:noFill/>
          <a:ln w="9525" cap="flat" cmpd="sng" algn="ctr">
            <a:noFill/>
            <a:prstDash val="solid"/>
            <a:round/>
            <a:headEnd type="none" w="med" len="med"/>
            <a:tailEnd type="triangle"/>
          </a:ln>
          <a:effectLst/>
        </p:spPr>
      </p:cxnSp>
      <p:grpSp>
        <p:nvGrpSpPr>
          <p:cNvPr id="19" name="Groupe 18">
            <a:extLst>
              <a:ext uri="{FF2B5EF4-FFF2-40B4-BE49-F238E27FC236}">
                <a16:creationId xmlns:a16="http://schemas.microsoft.com/office/drawing/2014/main" id="{FFBF202B-178A-4C56-B258-06E7E6119AF4}"/>
              </a:ext>
            </a:extLst>
          </p:cNvPr>
          <p:cNvGrpSpPr/>
          <p:nvPr/>
        </p:nvGrpSpPr>
        <p:grpSpPr>
          <a:xfrm>
            <a:off x="3931920" y="978957"/>
            <a:ext cx="5943848" cy="2690093"/>
            <a:chOff x="3931920" y="978957"/>
            <a:chExt cx="5943848" cy="2690093"/>
          </a:xfrm>
        </p:grpSpPr>
        <p:grpSp>
          <p:nvGrpSpPr>
            <p:cNvPr id="18" name="Groupe 17">
              <a:extLst>
                <a:ext uri="{FF2B5EF4-FFF2-40B4-BE49-F238E27FC236}">
                  <a16:creationId xmlns:a16="http://schemas.microsoft.com/office/drawing/2014/main" id="{01388389-7504-41E3-BD19-85DD5F745A84}"/>
                </a:ext>
              </a:extLst>
            </p:cNvPr>
            <p:cNvGrpSpPr/>
            <p:nvPr/>
          </p:nvGrpSpPr>
          <p:grpSpPr>
            <a:xfrm>
              <a:off x="4145031" y="978957"/>
              <a:ext cx="5730737" cy="2690093"/>
              <a:chOff x="4145031" y="978957"/>
              <a:chExt cx="5730737" cy="2690093"/>
            </a:xfrm>
          </p:grpSpPr>
          <p:pic>
            <p:nvPicPr>
              <p:cNvPr id="4" name="Image 3">
                <a:extLst>
                  <a:ext uri="{FF2B5EF4-FFF2-40B4-BE49-F238E27FC236}">
                    <a16:creationId xmlns:a16="http://schemas.microsoft.com/office/drawing/2014/main" id="{D26FA2D2-DB04-41AE-AAB6-68F8C03AC375}"/>
                  </a:ext>
                </a:extLst>
              </p:cNvPr>
              <p:cNvPicPr>
                <a:picLocks noChangeAspect="1"/>
              </p:cNvPicPr>
              <p:nvPr/>
            </p:nvPicPr>
            <p:blipFill>
              <a:blip r:embed="rId3"/>
              <a:stretch>
                <a:fillRect/>
              </a:stretch>
            </p:blipFill>
            <p:spPr>
              <a:xfrm>
                <a:off x="4145031" y="978957"/>
                <a:ext cx="5730737" cy="2690093"/>
              </a:xfrm>
              <a:prstGeom prst="rect">
                <a:avLst/>
              </a:prstGeom>
            </p:spPr>
          </p:pic>
          <p:sp>
            <p:nvSpPr>
              <p:cNvPr id="7" name="Rectangle 6">
                <a:extLst>
                  <a:ext uri="{FF2B5EF4-FFF2-40B4-BE49-F238E27FC236}">
                    <a16:creationId xmlns:a16="http://schemas.microsoft.com/office/drawing/2014/main" id="{C8DE6BA2-B563-4C8C-9679-9C5D7893D636}"/>
                  </a:ext>
                </a:extLst>
              </p:cNvPr>
              <p:cNvSpPr/>
              <p:nvPr/>
            </p:nvSpPr>
            <p:spPr bwMode="auto">
              <a:xfrm>
                <a:off x="4159560" y="1950720"/>
                <a:ext cx="5716208" cy="1828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400" b="0" i="0" u="none" strike="noStrike" cap="none" normalizeH="0" baseline="0">
                  <a:ln>
                    <a:noFill/>
                  </a:ln>
                  <a:solidFill>
                    <a:schemeClr val="tx1"/>
                  </a:solidFill>
                  <a:effectLst/>
                  <a:latin typeface="Arial" charset="0"/>
                </a:endParaRPr>
              </a:p>
            </p:txBody>
          </p:sp>
          <p:sp>
            <p:nvSpPr>
              <p:cNvPr id="8" name="ZoneTexte 7">
                <a:extLst>
                  <a:ext uri="{FF2B5EF4-FFF2-40B4-BE49-F238E27FC236}">
                    <a16:creationId xmlns:a16="http://schemas.microsoft.com/office/drawing/2014/main" id="{A1BC27C7-5145-41BE-8691-5A6CB540F6CD}"/>
                  </a:ext>
                </a:extLst>
              </p:cNvPr>
              <p:cNvSpPr txBox="1"/>
              <p:nvPr/>
            </p:nvSpPr>
            <p:spPr>
              <a:xfrm>
                <a:off x="4714240" y="1825823"/>
                <a:ext cx="821059" cy="307777"/>
              </a:xfrm>
              <a:prstGeom prst="rect">
                <a:avLst/>
              </a:prstGeom>
              <a:noFill/>
            </p:spPr>
            <p:txBody>
              <a:bodyPr wrap="none" rtlCol="0">
                <a:spAutoFit/>
              </a:bodyPr>
              <a:lstStyle/>
              <a:p>
                <a:r>
                  <a:rPr lang="fr-FR" dirty="0" err="1"/>
                  <a:t>Familiar</a:t>
                </a:r>
                <a:endParaRPr lang="fr-FR" dirty="0"/>
              </a:p>
            </p:txBody>
          </p:sp>
          <p:sp>
            <p:nvSpPr>
              <p:cNvPr id="9" name="ZoneTexte 8">
                <a:extLst>
                  <a:ext uri="{FF2B5EF4-FFF2-40B4-BE49-F238E27FC236}">
                    <a16:creationId xmlns:a16="http://schemas.microsoft.com/office/drawing/2014/main" id="{30B8B312-43BD-48D3-AEBC-C1E327FEA1FA}"/>
                  </a:ext>
                </a:extLst>
              </p:cNvPr>
              <p:cNvSpPr txBox="1"/>
              <p:nvPr/>
            </p:nvSpPr>
            <p:spPr>
              <a:xfrm>
                <a:off x="8412480" y="1825823"/>
                <a:ext cx="990977" cy="307777"/>
              </a:xfrm>
              <a:prstGeom prst="rect">
                <a:avLst/>
              </a:prstGeom>
              <a:noFill/>
            </p:spPr>
            <p:txBody>
              <a:bodyPr wrap="none" rtlCol="0">
                <a:spAutoFit/>
              </a:bodyPr>
              <a:lstStyle/>
              <a:p>
                <a:r>
                  <a:rPr lang="fr-FR" dirty="0" err="1"/>
                  <a:t>Unfamiliar</a:t>
                </a:r>
                <a:endParaRPr lang="fr-FR" dirty="0"/>
              </a:p>
            </p:txBody>
          </p:sp>
          <p:sp>
            <p:nvSpPr>
              <p:cNvPr id="10" name="ZoneTexte 9">
                <a:extLst>
                  <a:ext uri="{FF2B5EF4-FFF2-40B4-BE49-F238E27FC236}">
                    <a16:creationId xmlns:a16="http://schemas.microsoft.com/office/drawing/2014/main" id="{2BC15B84-EBC0-4643-87A0-E40DE1FB0915}"/>
                  </a:ext>
                </a:extLst>
              </p:cNvPr>
              <p:cNvSpPr txBox="1"/>
              <p:nvPr/>
            </p:nvSpPr>
            <p:spPr>
              <a:xfrm>
                <a:off x="6477940" y="1825823"/>
                <a:ext cx="1040670" cy="307777"/>
              </a:xfrm>
              <a:prstGeom prst="rect">
                <a:avLst/>
              </a:prstGeom>
              <a:noFill/>
            </p:spPr>
            <p:txBody>
              <a:bodyPr wrap="none" rtlCol="0">
                <a:spAutoFit/>
              </a:bodyPr>
              <a:lstStyle/>
              <a:p>
                <a:r>
                  <a:rPr lang="fr-FR" dirty="0" err="1"/>
                  <a:t>Scrambled</a:t>
                </a:r>
                <a:endParaRPr lang="fr-FR" dirty="0"/>
              </a:p>
            </p:txBody>
          </p:sp>
        </p:grpSp>
        <p:cxnSp>
          <p:nvCxnSpPr>
            <p:cNvPr id="14" name="Connecteur droit avec flèche 13">
              <a:extLst>
                <a:ext uri="{FF2B5EF4-FFF2-40B4-BE49-F238E27FC236}">
                  <a16:creationId xmlns:a16="http://schemas.microsoft.com/office/drawing/2014/main" id="{A0D32D57-FA6E-4B3C-9ED4-4AD117121963}"/>
                </a:ext>
              </a:extLst>
            </p:cNvPr>
            <p:cNvCxnSpPr>
              <a:stCxn id="6" idx="3"/>
              <a:endCxn id="4" idx="1"/>
            </p:cNvCxnSpPr>
            <p:nvPr/>
          </p:nvCxnSpPr>
          <p:spPr bwMode="auto">
            <a:xfrm flipV="1">
              <a:off x="3931920" y="2324004"/>
              <a:ext cx="213111" cy="1310736"/>
            </a:xfrm>
            <a:prstGeom prst="straightConnector1">
              <a:avLst/>
            </a:prstGeom>
            <a:noFill/>
            <a:ln w="9525" cap="flat" cmpd="sng" algn="ctr">
              <a:solidFill>
                <a:srgbClr val="FF0000"/>
              </a:solidFill>
              <a:prstDash val="solid"/>
              <a:round/>
              <a:headEnd type="none" w="med" len="med"/>
              <a:tailEnd type="triangle"/>
            </a:ln>
            <a:effectLst/>
          </p:spPr>
        </p:cxnSp>
      </p:grpSp>
    </p:spTree>
    <p:extLst>
      <p:ext uri="{BB962C8B-B14F-4D97-AF65-F5344CB8AC3E}">
        <p14:creationId xmlns:p14="http://schemas.microsoft.com/office/powerpoint/2010/main" val="12860559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216B9A-5718-403B-88B5-ED7E712DC937}"/>
              </a:ext>
            </a:extLst>
          </p:cNvPr>
          <p:cNvSpPr>
            <a:spLocks noGrp="1"/>
          </p:cNvSpPr>
          <p:nvPr>
            <p:ph type="title"/>
          </p:nvPr>
        </p:nvSpPr>
        <p:spPr/>
        <p:txBody>
          <a:bodyPr/>
          <a:lstStyle/>
          <a:p>
            <a:r>
              <a:rPr lang="en-US" sz="2800" dirty="0"/>
              <a:t>IC contributions to ERP envelope</a:t>
            </a:r>
            <a:br>
              <a:rPr lang="en-US" sz="2800" dirty="0"/>
            </a:br>
            <a:endParaRPr lang="fr-FR" dirty="0"/>
          </a:p>
        </p:txBody>
      </p:sp>
      <p:pic>
        <p:nvPicPr>
          <p:cNvPr id="5" name="Espace réservé du contenu 4">
            <a:extLst>
              <a:ext uri="{FF2B5EF4-FFF2-40B4-BE49-F238E27FC236}">
                <a16:creationId xmlns:a16="http://schemas.microsoft.com/office/drawing/2014/main" id="{4F6BE4FE-C43C-4EDF-BAFD-3F71DCA44BFF}"/>
              </a:ext>
            </a:extLst>
          </p:cNvPr>
          <p:cNvPicPr>
            <a:picLocks noGrp="1" noChangeAspect="1"/>
          </p:cNvPicPr>
          <p:nvPr>
            <p:ph idx="1"/>
          </p:nvPr>
        </p:nvPicPr>
        <p:blipFill>
          <a:blip r:embed="rId2"/>
          <a:stretch>
            <a:fillRect/>
          </a:stretch>
        </p:blipFill>
        <p:spPr>
          <a:xfrm>
            <a:off x="2129578" y="1702724"/>
            <a:ext cx="4884843" cy="4320914"/>
          </a:xfrm>
        </p:spPr>
      </p:pic>
    </p:spTree>
    <p:extLst>
      <p:ext uri="{BB962C8B-B14F-4D97-AF65-F5344CB8AC3E}">
        <p14:creationId xmlns:p14="http://schemas.microsoft.com/office/powerpoint/2010/main" val="3450805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E81CD7-DA52-4702-973A-D1462714A0FD}"/>
              </a:ext>
            </a:extLst>
          </p:cNvPr>
          <p:cNvSpPr>
            <a:spLocks noGrp="1"/>
          </p:cNvSpPr>
          <p:nvPr>
            <p:ph type="title"/>
          </p:nvPr>
        </p:nvSpPr>
        <p:spPr/>
        <p:txBody>
          <a:bodyPr/>
          <a:lstStyle/>
          <a:p>
            <a:r>
              <a:rPr lang="fr-FR" dirty="0" err="1"/>
              <a:t>Study</a:t>
            </a:r>
            <a:r>
              <a:rPr lang="fr-FR" dirty="0"/>
              <a:t>/Edit </a:t>
            </a:r>
            <a:r>
              <a:rPr lang="fr-FR" dirty="0" err="1"/>
              <a:t>study</a:t>
            </a:r>
            <a:r>
              <a:rPr lang="fr-FR" dirty="0"/>
              <a:t> info</a:t>
            </a:r>
          </a:p>
        </p:txBody>
      </p:sp>
      <p:pic>
        <p:nvPicPr>
          <p:cNvPr id="4" name="Image 3">
            <a:extLst>
              <a:ext uri="{FF2B5EF4-FFF2-40B4-BE49-F238E27FC236}">
                <a16:creationId xmlns:a16="http://schemas.microsoft.com/office/drawing/2014/main" id="{AB04845E-30FA-4206-B260-6AFF0B72674A}"/>
              </a:ext>
            </a:extLst>
          </p:cNvPr>
          <p:cNvPicPr>
            <a:picLocks noChangeAspect="1"/>
          </p:cNvPicPr>
          <p:nvPr/>
        </p:nvPicPr>
        <p:blipFill>
          <a:blip r:embed="rId2"/>
          <a:stretch>
            <a:fillRect/>
          </a:stretch>
        </p:blipFill>
        <p:spPr>
          <a:xfrm>
            <a:off x="2129578" y="1268543"/>
            <a:ext cx="4884843" cy="4320914"/>
          </a:xfrm>
          <a:prstGeom prst="rect">
            <a:avLst/>
          </a:prstGeom>
        </p:spPr>
      </p:pic>
    </p:spTree>
    <p:extLst>
      <p:ext uri="{BB962C8B-B14F-4D97-AF65-F5344CB8AC3E}">
        <p14:creationId xmlns:p14="http://schemas.microsoft.com/office/powerpoint/2010/main" val="15220618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8EB225-323C-41BA-89AB-642B7A804B0F}"/>
              </a:ext>
            </a:extLst>
          </p:cNvPr>
          <p:cNvSpPr>
            <a:spLocks noGrp="1"/>
          </p:cNvSpPr>
          <p:nvPr>
            <p:ph type="title"/>
          </p:nvPr>
        </p:nvSpPr>
        <p:spPr/>
        <p:txBody>
          <a:bodyPr/>
          <a:lstStyle/>
          <a:p>
            <a:r>
              <a:rPr lang="en-US" sz="2800" dirty="0"/>
              <a:t>IC contributions to ERP envelope</a:t>
            </a:r>
            <a:br>
              <a:rPr lang="en-US" sz="2800" dirty="0"/>
            </a:br>
            <a:endParaRPr lang="fr-FR" dirty="0"/>
          </a:p>
        </p:txBody>
      </p:sp>
      <p:pic>
        <p:nvPicPr>
          <p:cNvPr id="5" name="Espace réservé du contenu 4">
            <a:extLst>
              <a:ext uri="{FF2B5EF4-FFF2-40B4-BE49-F238E27FC236}">
                <a16:creationId xmlns:a16="http://schemas.microsoft.com/office/drawing/2014/main" id="{414B3F41-8F5D-455E-B270-C202CF9B803E}"/>
              </a:ext>
            </a:extLst>
          </p:cNvPr>
          <p:cNvPicPr>
            <a:picLocks noGrp="1" noChangeAspect="1"/>
          </p:cNvPicPr>
          <p:nvPr>
            <p:ph idx="1"/>
          </p:nvPr>
        </p:nvPicPr>
        <p:blipFill>
          <a:blip r:embed="rId2"/>
          <a:stretch>
            <a:fillRect/>
          </a:stretch>
        </p:blipFill>
        <p:spPr>
          <a:xfrm>
            <a:off x="760663" y="1600200"/>
            <a:ext cx="7622674" cy="4525963"/>
          </a:xfrm>
        </p:spPr>
      </p:pic>
    </p:spTree>
    <p:extLst>
      <p:ext uri="{BB962C8B-B14F-4D97-AF65-F5344CB8AC3E}">
        <p14:creationId xmlns:p14="http://schemas.microsoft.com/office/powerpoint/2010/main" val="6416924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9AE63F8E-92C6-6F01-01DB-A7F0868C409E}"/>
              </a:ext>
            </a:extLst>
          </p:cNvPr>
          <p:cNvSpPr>
            <a:spLocks noGrp="1"/>
          </p:cNvSpPr>
          <p:nvPr>
            <p:ph type="title"/>
          </p:nvPr>
        </p:nvSpPr>
        <p:spPr bwMode="auto">
          <a:xfrm>
            <a:off x="228600" y="287338"/>
            <a:ext cx="86868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4400" dirty="0">
                <a:ea typeface="ＭＳ Ｐゴシック" panose="020B0600070205080204" pitchFamily="34" charset="-128"/>
              </a:rPr>
              <a:t>Hands on</a:t>
            </a:r>
          </a:p>
        </p:txBody>
      </p:sp>
      <p:sp>
        <p:nvSpPr>
          <p:cNvPr id="72706" name="Content Placeholder 2">
            <a:extLst>
              <a:ext uri="{FF2B5EF4-FFF2-40B4-BE49-F238E27FC236}">
                <a16:creationId xmlns:a16="http://schemas.microsoft.com/office/drawing/2014/main" id="{621153FC-E1F6-228F-5228-68EBF30028B9}"/>
              </a:ext>
            </a:extLst>
          </p:cNvPr>
          <p:cNvSpPr>
            <a:spLocks noGrp="1"/>
          </p:cNvSpPr>
          <p:nvPr>
            <p:ph idx="1"/>
          </p:nvPr>
        </p:nvSpPr>
        <p:spPr bwMode="auto">
          <a:xfrm>
            <a:off x="642938" y="1820863"/>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ＭＳ Ｐゴシック" panose="020B0600070205080204" pitchFamily="34" charset="-128"/>
              </a:rPr>
              <a:t>Load the STUDY ds002718/</a:t>
            </a:r>
            <a:r>
              <a:rPr lang="en-US" altLang="en-US" dirty="0" err="1">
                <a:ea typeface="ＭＳ Ｐゴシック" panose="020B0600070205080204" pitchFamily="34" charset="-128"/>
              </a:rPr>
              <a:t>Face_detection.study</a:t>
            </a:r>
            <a:endParaRPr lang="en-US" altLang="en-US" dirty="0">
              <a:ea typeface="ＭＳ Ｐゴシック" panose="020B0600070205080204" pitchFamily="34" charset="-128"/>
            </a:endParaRPr>
          </a:p>
          <a:p>
            <a:pPr marL="0" indent="0">
              <a:buNone/>
            </a:pPr>
            <a:r>
              <a:rPr lang="en-US" altLang="en-US" sz="2000" dirty="0">
                <a:solidFill>
                  <a:schemeClr val="bg1">
                    <a:lumMod val="75000"/>
                  </a:schemeClr>
                </a:solidFill>
                <a:ea typeface="ＭＳ Ｐゴシック" panose="020B0600070205080204" pitchFamily="34" charset="-128"/>
              </a:rPr>
              <a:t>(download ds002718 from NEMAR and run the script Session_5_ds002718_preproc.m if needed)</a:t>
            </a:r>
          </a:p>
          <a:p>
            <a:r>
              <a:rPr lang="en-US" altLang="en-US" dirty="0">
                <a:ea typeface="ＭＳ Ｐゴシック" panose="020B0600070205080204" pitchFamily="34" charset="-128"/>
              </a:rPr>
              <a:t>Precompute </a:t>
            </a:r>
            <a:r>
              <a:rPr lang="en-US" altLang="en-US" b="1" dirty="0">
                <a:ea typeface="ＭＳ Ｐゴシック" panose="020B0600070205080204" pitchFamily="34" charset="-128"/>
              </a:rPr>
              <a:t>spectrum </a:t>
            </a:r>
            <a:r>
              <a:rPr lang="en-US" altLang="en-US" dirty="0">
                <a:ea typeface="ＭＳ Ｐゴシック" panose="020B0600070205080204" pitchFamily="34" charset="-128"/>
              </a:rPr>
              <a:t>for components, scalp topo.</a:t>
            </a:r>
          </a:p>
          <a:p>
            <a:r>
              <a:rPr lang="en-US" altLang="en-US" dirty="0" err="1">
                <a:ea typeface="ＭＳ Ｐゴシック" panose="020B0600070205080204" pitchFamily="34" charset="-128"/>
              </a:rPr>
              <a:t>Precluster</a:t>
            </a:r>
            <a:r>
              <a:rPr lang="en-US" altLang="en-US" dirty="0">
                <a:ea typeface="ＭＳ Ｐゴシック" panose="020B0600070205080204" pitchFamily="34" charset="-128"/>
              </a:rPr>
              <a:t> and cluster components using </a:t>
            </a:r>
            <a:r>
              <a:rPr lang="en-US" altLang="en-US" b="1" dirty="0">
                <a:ea typeface="ＭＳ Ｐゴシック" panose="020B0600070205080204" pitchFamily="34" charset="-128"/>
              </a:rPr>
              <a:t>dipole locations </a:t>
            </a:r>
            <a:r>
              <a:rPr lang="en-US" altLang="en-US" dirty="0">
                <a:ea typeface="ＭＳ Ｐゴシック" panose="020B0600070205080204" pitchFamily="34" charset="-128"/>
              </a:rPr>
              <a:t>and</a:t>
            </a:r>
            <a:r>
              <a:rPr lang="en-US" altLang="en-US" b="1" dirty="0">
                <a:ea typeface="ＭＳ Ｐゴシック" panose="020B0600070205080204" pitchFamily="34" charset="-128"/>
              </a:rPr>
              <a:t> dipole moments</a:t>
            </a:r>
            <a:r>
              <a:rPr lang="en-US" altLang="en-US" dirty="0">
                <a:ea typeface="ＭＳ Ｐゴシック" panose="020B0600070205080204" pitchFamily="34" charset="-128"/>
              </a:rPr>
              <a:t> (</a:t>
            </a:r>
            <a:r>
              <a:rPr lang="en-US" altLang="en-US" dirty="0" err="1">
                <a:ea typeface="ＭＳ Ｐゴシック" panose="020B0600070205080204" pitchFamily="34" charset="-128"/>
              </a:rPr>
              <a:t>KMean</a:t>
            </a:r>
            <a:r>
              <a:rPr lang="en-US" altLang="en-US" dirty="0">
                <a:ea typeface="ＭＳ Ｐゴシック" panose="020B0600070205080204" pitchFamily="34" charset="-128"/>
              </a:rPr>
              <a:t>)</a:t>
            </a:r>
            <a:endParaRPr lang="en-US" altLang="en-US" b="1" dirty="0">
              <a:ea typeface="ＭＳ Ｐゴシック" panose="020B0600070205080204" pitchFamily="34" charset="-128"/>
            </a:endParaRPr>
          </a:p>
          <a:p>
            <a:r>
              <a:rPr lang="en-US" altLang="en-US" dirty="0">
                <a:ea typeface="ＭＳ Ｐゴシック" panose="020B0600070205080204" pitchFamily="34" charset="-128"/>
              </a:rPr>
              <a:t>Look at your clusters. Identify frontal midline theta cluster(s) and occipital alpha cluster(s)</a:t>
            </a:r>
          </a:p>
          <a:p>
            <a:r>
              <a:rPr lang="en-US" altLang="en-US" dirty="0">
                <a:ea typeface="ＭＳ Ｐゴシック" panose="020B0600070205080204" pitchFamily="34" charset="-128"/>
              </a:rPr>
              <a:t>Look for a cluster generating a N170 and check dipoles location</a:t>
            </a:r>
          </a:p>
          <a:p>
            <a:r>
              <a:rPr lang="en-US" altLang="en-US" dirty="0">
                <a:ea typeface="ＭＳ Ｐゴシック" panose="020B0600070205080204" pitchFamily="34" charset="-128"/>
              </a:rPr>
              <a:t>Remove outliers if any</a:t>
            </a:r>
          </a:p>
          <a:p>
            <a:endParaRPr lang="en-US" altLang="en-US" dirty="0">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AB29CDEE-F0E3-4AC3-BCFB-D09E7660EE58}"/>
              </a:ext>
            </a:extLst>
          </p:cNvPr>
          <p:cNvPicPr>
            <a:picLocks noChangeAspect="1"/>
          </p:cNvPicPr>
          <p:nvPr/>
        </p:nvPicPr>
        <p:blipFill>
          <a:blip r:embed="rId3"/>
          <a:stretch>
            <a:fillRect/>
          </a:stretch>
        </p:blipFill>
        <p:spPr>
          <a:xfrm>
            <a:off x="629920" y="1685952"/>
            <a:ext cx="7132320" cy="4460530"/>
          </a:xfrm>
          <a:prstGeom prst="rect">
            <a:avLst/>
          </a:prstGeom>
        </p:spPr>
      </p:pic>
      <p:sp>
        <p:nvSpPr>
          <p:cNvPr id="12289" name="Rectangle 4">
            <a:extLst>
              <a:ext uri="{FF2B5EF4-FFF2-40B4-BE49-F238E27FC236}">
                <a16:creationId xmlns:a16="http://schemas.microsoft.com/office/drawing/2014/main" id="{9CA3D1FB-7ADC-4A8F-E3BF-3F68E34812C2}"/>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zh-TW">
                <a:ea typeface="PMingLiU" panose="020B0604030504040204" pitchFamily="18" charset="-120"/>
              </a:rPr>
              <a:t>Edit dataset info</a:t>
            </a:r>
          </a:p>
        </p:txBody>
      </p:sp>
      <p:grpSp>
        <p:nvGrpSpPr>
          <p:cNvPr id="2" name="Group 12">
            <a:extLst>
              <a:ext uri="{FF2B5EF4-FFF2-40B4-BE49-F238E27FC236}">
                <a16:creationId xmlns:a16="http://schemas.microsoft.com/office/drawing/2014/main" id="{8245EBAB-4F82-EF64-75DD-FB2A64247103}"/>
              </a:ext>
            </a:extLst>
          </p:cNvPr>
          <p:cNvGrpSpPr>
            <a:grpSpLocks/>
          </p:cNvGrpSpPr>
          <p:nvPr/>
        </p:nvGrpSpPr>
        <p:grpSpPr bwMode="auto">
          <a:xfrm>
            <a:off x="4521200" y="612775"/>
            <a:ext cx="4273550" cy="2489200"/>
            <a:chOff x="4521200" y="612775"/>
            <a:chExt cx="4273550" cy="2489199"/>
          </a:xfrm>
        </p:grpSpPr>
        <p:sp>
          <p:nvSpPr>
            <p:cNvPr id="12292" name="Rectangle 8">
              <a:extLst>
                <a:ext uri="{FF2B5EF4-FFF2-40B4-BE49-F238E27FC236}">
                  <a16:creationId xmlns:a16="http://schemas.microsoft.com/office/drawing/2014/main" id="{DC955119-4A5E-FC8C-8368-9D3F36D84FAD}"/>
                </a:ext>
              </a:extLst>
            </p:cNvPr>
            <p:cNvSpPr>
              <a:spLocks noChangeArrowheads="1"/>
            </p:cNvSpPr>
            <p:nvPr/>
          </p:nvSpPr>
          <p:spPr bwMode="auto">
            <a:xfrm>
              <a:off x="6362700" y="2921000"/>
              <a:ext cx="762000" cy="180974"/>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sp>
          <p:nvSpPr>
            <p:cNvPr id="12293" name="Line 9">
              <a:extLst>
                <a:ext uri="{FF2B5EF4-FFF2-40B4-BE49-F238E27FC236}">
                  <a16:creationId xmlns:a16="http://schemas.microsoft.com/office/drawing/2014/main" id="{E6911E10-CC67-F3FB-A38F-9BE45155B832}"/>
                </a:ext>
              </a:extLst>
            </p:cNvPr>
            <p:cNvSpPr>
              <a:spLocks noChangeShapeType="1"/>
            </p:cNvSpPr>
            <p:nvPr/>
          </p:nvSpPr>
          <p:spPr bwMode="auto">
            <a:xfrm flipH="1" flipV="1">
              <a:off x="6769100" y="2019300"/>
              <a:ext cx="12700" cy="904874"/>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DE"/>
            </a:p>
          </p:txBody>
        </p:sp>
        <p:sp>
          <p:nvSpPr>
            <p:cNvPr id="12294" name="Rectangle 11">
              <a:extLst>
                <a:ext uri="{FF2B5EF4-FFF2-40B4-BE49-F238E27FC236}">
                  <a16:creationId xmlns:a16="http://schemas.microsoft.com/office/drawing/2014/main" id="{22EDF502-724E-734F-32E4-DD6AEFC5EE8F}"/>
                </a:ext>
              </a:extLst>
            </p:cNvPr>
            <p:cNvSpPr>
              <a:spLocks noChangeArrowheads="1"/>
            </p:cNvSpPr>
            <p:nvPr/>
          </p:nvSpPr>
          <p:spPr bwMode="auto">
            <a:xfrm>
              <a:off x="4521200" y="612775"/>
              <a:ext cx="4273550" cy="1362075"/>
            </a:xfrm>
            <a:prstGeom prst="rect">
              <a:avLst/>
            </a:prstGeom>
            <a:noFill/>
            <a:ln w="2857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zh-TW" altLang="en-US">
                <a:ea typeface="PMingLiU" panose="020B0604030504040204" pitchFamily="18" charset="-120"/>
              </a:endParaRPr>
            </a:p>
          </p:txBody>
        </p:sp>
        <p:pic>
          <p:nvPicPr>
            <p:cNvPr id="12295" name="Picture 14" descr="rvgui">
              <a:extLst>
                <a:ext uri="{FF2B5EF4-FFF2-40B4-BE49-F238E27FC236}">
                  <a16:creationId xmlns:a16="http://schemas.microsoft.com/office/drawing/2014/main" id="{55D8F7DE-1811-6C4C-0FAE-8723BE9BD4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250" y="630238"/>
              <a:ext cx="4237038"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3">
            <a:extLst>
              <a:ext uri="{FF2B5EF4-FFF2-40B4-BE49-F238E27FC236}">
                <a16:creationId xmlns:a16="http://schemas.microsoft.com/office/drawing/2014/main" id="{420C4EC1-0954-A45D-1BFF-3F8B1560BE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9390" t="24057" b="26659"/>
          <a:stretch>
            <a:fillRect/>
          </a:stretch>
        </p:blipFill>
        <p:spPr bwMode="auto">
          <a:xfrm>
            <a:off x="2209800" y="2830513"/>
            <a:ext cx="2438400" cy="178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3314" name="Picture 3">
            <a:extLst>
              <a:ext uri="{FF2B5EF4-FFF2-40B4-BE49-F238E27FC236}">
                <a16:creationId xmlns:a16="http://schemas.microsoft.com/office/drawing/2014/main" id="{8F0CC009-0851-2A68-0731-9F2066A4F7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9390" t="24057" b="26659"/>
          <a:stretch>
            <a:fillRect/>
          </a:stretch>
        </p:blipFill>
        <p:spPr bwMode="auto">
          <a:xfrm>
            <a:off x="4648200" y="2830513"/>
            <a:ext cx="2438400" cy="178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3315" name="TextBox 6">
                <a:extLst>
                  <a:ext uri="{FF2B5EF4-FFF2-40B4-BE49-F238E27FC236}">
                    <a16:creationId xmlns:a16="http://schemas.microsoft.com/office/drawing/2014/main" id="{FB4F04F2-6CDE-0764-DC9C-8ED266287816}"/>
                  </a:ext>
                </a:extLst>
              </p:cNvPr>
              <p:cNvSpPr txBox="1">
                <a:spLocks noChangeArrowheads="1"/>
              </p:cNvSpPr>
              <p:nvPr/>
            </p:nvSpPr>
            <p:spPr bwMode="auto">
              <a:xfrm>
                <a:off x="2618198" y="2278157"/>
                <a:ext cx="1717265" cy="4531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dirty="0"/>
                  <a:t>Actual IC map (</a:t>
                </a:r>
                <a14:m>
                  <m:oMath xmlns:m="http://schemas.openxmlformats.org/officeDocument/2006/math">
                    <m:r>
                      <a:rPr lang="en-US" altLang="en-US" sz="2400" i="1" dirty="0" smtClean="0">
                        <a:latin typeface="Cambria Math" panose="02040503050406030204" pitchFamily="18" charset="0"/>
                      </a:rPr>
                      <m:t>𝑥</m:t>
                    </m:r>
                    <m:r>
                      <a:rPr lang="en-US" altLang="en-US" sz="2400" i="1" baseline="-25000" dirty="0" smtClean="0">
                        <a:latin typeface="Cambria Math" panose="02040503050406030204" pitchFamily="18" charset="0"/>
                      </a:rPr>
                      <m:t>𝑖</m:t>
                    </m:r>
                  </m:oMath>
                </a14:m>
                <a:r>
                  <a:rPr lang="en-US" altLang="en-US" dirty="0"/>
                  <a:t>)</a:t>
                </a:r>
              </a:p>
            </p:txBody>
          </p:sp>
        </mc:Choice>
        <mc:Fallback xmlns="">
          <p:sp>
            <p:nvSpPr>
              <p:cNvPr id="13315" name="TextBox 6">
                <a:extLst>
                  <a:ext uri="{FF2B5EF4-FFF2-40B4-BE49-F238E27FC236}">
                    <a16:creationId xmlns:a16="http://schemas.microsoft.com/office/drawing/2014/main" id="{FB4F04F2-6CDE-0764-DC9C-8ED266287816}"/>
                  </a:ext>
                </a:extLst>
              </p:cNvPr>
              <p:cNvSpPr txBox="1">
                <a:spLocks noRot="1" noChangeAspect="1" noMove="1" noResize="1" noEditPoints="1" noAdjustHandles="1" noChangeArrowheads="1" noChangeShapeType="1" noTextEdit="1"/>
              </p:cNvSpPr>
              <p:nvPr/>
            </p:nvSpPr>
            <p:spPr bwMode="auto">
              <a:xfrm>
                <a:off x="2618198" y="2278157"/>
                <a:ext cx="1717265" cy="453137"/>
              </a:xfrm>
              <a:prstGeom prst="rect">
                <a:avLst/>
              </a:prstGeom>
              <a:blipFill>
                <a:blip r:embed="rId3"/>
                <a:stretch>
                  <a:fillRect l="-1064" r="-355" b="-810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DE">
                    <a:noFill/>
                  </a:rPr>
                  <a:t> </a:t>
                </a:r>
              </a:p>
            </p:txBody>
          </p:sp>
        </mc:Fallback>
      </mc:AlternateContent>
      <mc:AlternateContent xmlns:mc="http://schemas.openxmlformats.org/markup-compatibility/2006" xmlns:a14="http://schemas.microsoft.com/office/drawing/2010/main">
        <mc:Choice Requires="a14">
          <p:sp>
            <p:nvSpPr>
              <p:cNvPr id="13316" name="TextBox 7">
                <a:extLst>
                  <a:ext uri="{FF2B5EF4-FFF2-40B4-BE49-F238E27FC236}">
                    <a16:creationId xmlns:a16="http://schemas.microsoft.com/office/drawing/2014/main" id="{1F12DACF-5CCC-6551-1D2F-54B45D0B6E17}"/>
                  </a:ext>
                </a:extLst>
              </p:cNvPr>
              <p:cNvSpPr txBox="1">
                <a:spLocks noChangeArrowheads="1"/>
              </p:cNvSpPr>
              <p:nvPr/>
            </p:nvSpPr>
            <p:spPr bwMode="auto">
              <a:xfrm>
                <a:off x="4922832" y="2301176"/>
                <a:ext cx="1925655" cy="45313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dirty="0"/>
                  <a:t>Dipole projection (</a:t>
                </a:r>
                <a14:m>
                  <m:oMath xmlns:m="http://schemas.openxmlformats.org/officeDocument/2006/math">
                    <m:acc>
                      <m:accPr>
                        <m:chr m:val="̃"/>
                        <m:ctrlPr>
                          <a:rPr lang="en-US" altLang="en-US" sz="2400" i="1" smtClean="0">
                            <a:latin typeface="Cambria Math" panose="02040503050406030204" pitchFamily="18" charset="0"/>
                          </a:rPr>
                        </m:ctrlPr>
                      </m:accPr>
                      <m:e>
                        <m:r>
                          <a:rPr lang="en-US" altLang="en-US" sz="2400" i="1" dirty="0">
                            <a:latin typeface="Cambria Math" panose="02040503050406030204" pitchFamily="18" charset="0"/>
                          </a:rPr>
                          <m:t>𝑥</m:t>
                        </m:r>
                        <m:r>
                          <a:rPr lang="en-US" altLang="en-US" sz="2400" i="1" baseline="-25000" dirty="0">
                            <a:latin typeface="Cambria Math" panose="02040503050406030204" pitchFamily="18" charset="0"/>
                          </a:rPr>
                          <m:t>𝑖</m:t>
                        </m:r>
                      </m:e>
                    </m:acc>
                  </m:oMath>
                </a14:m>
                <a:r>
                  <a:rPr lang="en-US" altLang="en-US" dirty="0"/>
                  <a:t>)</a:t>
                </a:r>
              </a:p>
            </p:txBody>
          </p:sp>
        </mc:Choice>
        <mc:Fallback xmlns="">
          <p:sp>
            <p:nvSpPr>
              <p:cNvPr id="13316" name="TextBox 7">
                <a:extLst>
                  <a:ext uri="{FF2B5EF4-FFF2-40B4-BE49-F238E27FC236}">
                    <a16:creationId xmlns:a16="http://schemas.microsoft.com/office/drawing/2014/main" id="{1F12DACF-5CCC-6551-1D2F-54B45D0B6E17}"/>
                  </a:ext>
                </a:extLst>
              </p:cNvPr>
              <p:cNvSpPr txBox="1">
                <a:spLocks noRot="1" noChangeAspect="1" noMove="1" noResize="1" noEditPoints="1" noAdjustHandles="1" noChangeArrowheads="1" noChangeShapeType="1" noTextEdit="1"/>
              </p:cNvSpPr>
              <p:nvPr/>
            </p:nvSpPr>
            <p:spPr bwMode="auto">
              <a:xfrm>
                <a:off x="4922832" y="2301176"/>
                <a:ext cx="1925655" cy="453137"/>
              </a:xfrm>
              <a:prstGeom prst="rect">
                <a:avLst/>
              </a:prstGeom>
              <a:blipFill>
                <a:blip r:embed="rId4"/>
                <a:stretch>
                  <a:fillRect l="-952" r="-21905" b="-8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DE">
                    <a:noFill/>
                  </a:rPr>
                  <a:t> </a:t>
                </a:r>
              </a:p>
            </p:txBody>
          </p:sp>
        </mc:Fallback>
      </mc:AlternateContent>
      <p:cxnSp>
        <p:nvCxnSpPr>
          <p:cNvPr id="10" name="Straight Connector 9">
            <a:extLst>
              <a:ext uri="{FF2B5EF4-FFF2-40B4-BE49-F238E27FC236}">
                <a16:creationId xmlns:a16="http://schemas.microsoft.com/office/drawing/2014/main" id="{905FC9C6-9A44-CB41-9782-260BB3048601}"/>
              </a:ext>
            </a:extLst>
          </p:cNvPr>
          <p:cNvCxnSpPr>
            <a:cxnSpLocks noChangeShapeType="1"/>
          </p:cNvCxnSpPr>
          <p:nvPr/>
        </p:nvCxnSpPr>
        <p:spPr bwMode="auto">
          <a:xfrm flipV="1">
            <a:off x="5715004" y="3744913"/>
            <a:ext cx="341313" cy="152400"/>
          </a:xfrm>
          <a:prstGeom prst="line">
            <a:avLst/>
          </a:prstGeom>
          <a:noFill/>
          <a:ln w="41275">
            <a:solidFill>
              <a:schemeClr val="tx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1" name="Oval 10">
            <a:extLst>
              <a:ext uri="{FF2B5EF4-FFF2-40B4-BE49-F238E27FC236}">
                <a16:creationId xmlns:a16="http://schemas.microsoft.com/office/drawing/2014/main" id="{44CBF80E-F5CD-0046-8D57-12C879FDC36F}"/>
              </a:ext>
            </a:extLst>
          </p:cNvPr>
          <p:cNvSpPr>
            <a:spLocks noChangeArrowheads="1"/>
          </p:cNvSpPr>
          <p:nvPr/>
        </p:nvSpPr>
        <p:spPr bwMode="auto">
          <a:xfrm>
            <a:off x="5638800" y="3821113"/>
            <a:ext cx="152400" cy="152400"/>
          </a:xfrm>
          <a:prstGeom prst="ellipse">
            <a:avLst/>
          </a:prstGeom>
          <a:solidFill>
            <a:schemeClr val="tx1"/>
          </a:solidFill>
          <a:ln w="9525">
            <a:solidFill>
              <a:schemeClr val="tx1"/>
            </a:solidFill>
            <a:round/>
            <a:headEnd/>
            <a:tailEnd/>
          </a:ln>
          <a:effectLst>
            <a:outerShdw blurRad="40000" dist="23000" dir="5400000" rotWithShape="0">
              <a:srgbClr val="808080">
                <a:alpha val="34999"/>
              </a:srgbClr>
            </a:outerShdw>
          </a:effectLst>
        </p:spPr>
        <p:txBody>
          <a:bodyPr anchor="ctr"/>
          <a:lstStyle/>
          <a:p>
            <a:pPr algn="ctr" eaLnBrk="1" hangingPunct="1">
              <a:spcBef>
                <a:spcPct val="50000"/>
              </a:spcBef>
              <a:defRPr/>
            </a:pPr>
            <a:endParaRPr lang="en-US">
              <a:solidFill>
                <a:srgbClr val="FFFFFF"/>
              </a:solidFill>
              <a:latin typeface="+mn-lt"/>
              <a:ea typeface="ＭＳ Ｐゴシック" charset="-128"/>
              <a:cs typeface="ＭＳ Ｐゴシック" charset="-128"/>
            </a:endParaRPr>
          </a:p>
        </p:txBody>
      </p:sp>
      <p:sp>
        <p:nvSpPr>
          <p:cNvPr id="13320" name="Rectangle 12">
            <a:extLst>
              <a:ext uri="{FF2B5EF4-FFF2-40B4-BE49-F238E27FC236}">
                <a16:creationId xmlns:a16="http://schemas.microsoft.com/office/drawing/2014/main" id="{DAA38A7D-52BB-CA87-1FDB-34D58DF228AD}"/>
              </a:ext>
            </a:extLst>
          </p:cNvPr>
          <p:cNvSpPr>
            <a:spLocks noChangeArrowheads="1"/>
          </p:cNvSpPr>
          <p:nvPr/>
        </p:nvSpPr>
        <p:spPr bwMode="auto">
          <a:xfrm>
            <a:off x="1981204" y="838200"/>
            <a:ext cx="61372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3200"/>
              <a:t>Computing residual variance (%)</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0502EB1-6905-D5AC-C4B7-6AF3939927A5}"/>
                  </a:ext>
                </a:extLst>
              </p:cNvPr>
              <p:cNvSpPr txBox="1"/>
              <p:nvPr/>
            </p:nvSpPr>
            <p:spPr>
              <a:xfrm>
                <a:off x="3429000" y="5122044"/>
                <a:ext cx="2874698" cy="96366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𝑟𝑣</m:t>
                      </m:r>
                      <m:r>
                        <a:rPr lang="en-US" sz="2800" b="0" i="1" smtClean="0">
                          <a:latin typeface="Cambria Math" panose="02040503050406030204" pitchFamily="18" charset="0"/>
                        </a:rPr>
                        <m:t>= </m:t>
                      </m:r>
                      <m:f>
                        <m:fPr>
                          <m:ctrlPr>
                            <a:rPr lang="en-US" sz="2800" b="0" i="1" smtClean="0">
                              <a:latin typeface="Cambria Math" panose="02040503050406030204" pitchFamily="18" charset="0"/>
                            </a:rPr>
                          </m:ctrlPr>
                        </m:fPr>
                        <m:num>
                          <m:nary>
                            <m:naryPr>
                              <m:chr m:val="∑"/>
                              <m:supHide m:val="on"/>
                              <m:ctrlPr>
                                <a:rPr lang="en-US" sz="2800" b="0" i="1" smtClean="0">
                                  <a:latin typeface="Cambria Math" panose="02040503050406030204" pitchFamily="18" charset="0"/>
                                </a:rPr>
                              </m:ctrlPr>
                            </m:naryPr>
                            <m:sub>
                              <m:r>
                                <m:rPr>
                                  <m:brk m:alnAt="7"/>
                                </m:rPr>
                                <a:rPr lang="en-US" sz="2800" b="0" i="1" smtClean="0">
                                  <a:latin typeface="Cambria Math" panose="02040503050406030204" pitchFamily="18" charset="0"/>
                                </a:rPr>
                                <m:t>𝑖</m:t>
                              </m:r>
                            </m:sub>
                            <m:sup/>
                            <m:e>
                              <m:sSup>
                                <m:sSupPr>
                                  <m:ctrlPr>
                                    <a:rPr lang="en-US" sz="2800" b="0" i="1" smtClean="0">
                                      <a:latin typeface="Cambria Math" panose="02040503050406030204" pitchFamily="18" charset="0"/>
                                    </a:rPr>
                                  </m:ctrlPr>
                                </m:sSupPr>
                                <m:e>
                                  <m:d>
                                    <m:dPr>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𝑥</m:t>
                                          </m:r>
                                        </m:e>
                                        <m:sub>
                                          <m:r>
                                            <a:rPr lang="en-US" sz="2800" b="0" i="1" smtClean="0">
                                              <a:latin typeface="Cambria Math" panose="02040503050406030204" pitchFamily="18" charset="0"/>
                                            </a:rPr>
                                            <m:t>𝑖</m:t>
                                          </m:r>
                                        </m:sub>
                                      </m:sSub>
                                      <m:r>
                                        <a:rPr lang="en-US" sz="2800" b="0" i="1" smtClean="0">
                                          <a:latin typeface="Cambria Math" panose="02040503050406030204" pitchFamily="18" charset="0"/>
                                        </a:rPr>
                                        <m:t>−</m:t>
                                      </m:r>
                                      <m:acc>
                                        <m:accPr>
                                          <m:chr m:val="̃"/>
                                          <m:ctrlPr>
                                            <a:rPr lang="en-US" sz="2800" b="0" i="1" smtClean="0">
                                              <a:latin typeface="Cambria Math" panose="02040503050406030204" pitchFamily="18" charset="0"/>
                                            </a:rPr>
                                          </m:ctrlPr>
                                        </m:acc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𝑥</m:t>
                                              </m:r>
                                            </m:e>
                                            <m:sub>
                                              <m:r>
                                                <a:rPr lang="en-US" sz="2800" b="0" i="1" smtClean="0">
                                                  <a:latin typeface="Cambria Math" panose="02040503050406030204" pitchFamily="18" charset="0"/>
                                                </a:rPr>
                                                <m:t>𝑖</m:t>
                                              </m:r>
                                            </m:sub>
                                          </m:sSub>
                                        </m:e>
                                      </m:acc>
                                    </m:e>
                                  </m:d>
                                </m:e>
                                <m:sup>
                                  <m:r>
                                    <a:rPr lang="en-US" sz="2800" b="0" i="1" smtClean="0">
                                      <a:latin typeface="Cambria Math" panose="02040503050406030204" pitchFamily="18" charset="0"/>
                                    </a:rPr>
                                    <m:t>2</m:t>
                                  </m:r>
                                </m:sup>
                              </m:sSup>
                            </m:e>
                          </m:nary>
                        </m:num>
                        <m:den>
                          <m:nary>
                            <m:naryPr>
                              <m:chr m:val="∑"/>
                              <m:supHide m:val="on"/>
                              <m:ctrlPr>
                                <a:rPr lang="en-US" sz="2800" b="0" i="1" smtClean="0">
                                  <a:latin typeface="Cambria Math" panose="02040503050406030204" pitchFamily="18" charset="0"/>
                                </a:rPr>
                              </m:ctrlPr>
                            </m:naryPr>
                            <m:sub>
                              <m:r>
                                <m:rPr>
                                  <m:brk m:alnAt="7"/>
                                </m:rPr>
                                <a:rPr lang="en-US" sz="2800" b="0" i="1" smtClean="0">
                                  <a:latin typeface="Cambria Math" panose="02040503050406030204" pitchFamily="18" charset="0"/>
                                </a:rPr>
                                <m:t>𝑖</m:t>
                              </m:r>
                            </m:sub>
                            <m:sup/>
                            <m:e>
                              <m:sSup>
                                <m:sSupPr>
                                  <m:ctrlPr>
                                    <a:rPr lang="en-US" sz="2800" b="0" i="1" smtClean="0">
                                      <a:latin typeface="Cambria Math" panose="02040503050406030204" pitchFamily="18" charset="0"/>
                                    </a:rPr>
                                  </m:ctrlPr>
                                </m:sSupP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𝑥</m:t>
                                      </m:r>
                                    </m:e>
                                    <m:sub>
                                      <m:r>
                                        <a:rPr lang="en-US" sz="2800" b="0" i="1" smtClean="0">
                                          <a:latin typeface="Cambria Math" panose="02040503050406030204" pitchFamily="18" charset="0"/>
                                        </a:rPr>
                                        <m:t>𝑖</m:t>
                                      </m:r>
                                    </m:sub>
                                  </m:sSub>
                                </m:e>
                                <m:sup>
                                  <m:r>
                                    <a:rPr lang="en-US" sz="2800" b="0" i="1" smtClean="0">
                                      <a:latin typeface="Cambria Math" panose="02040503050406030204" pitchFamily="18" charset="0"/>
                                    </a:rPr>
                                    <m:t>2</m:t>
                                  </m:r>
                                </m:sup>
                              </m:sSup>
                            </m:e>
                          </m:nary>
                        </m:den>
                      </m:f>
                    </m:oMath>
                  </m:oMathPara>
                </a14:m>
                <a:endParaRPr lang="en-DE" sz="2800" dirty="0"/>
              </a:p>
            </p:txBody>
          </p:sp>
        </mc:Choice>
        <mc:Fallback xmlns="">
          <p:sp>
            <p:nvSpPr>
              <p:cNvPr id="2" name="TextBox 1">
                <a:extLst>
                  <a:ext uri="{FF2B5EF4-FFF2-40B4-BE49-F238E27FC236}">
                    <a16:creationId xmlns:a16="http://schemas.microsoft.com/office/drawing/2014/main" id="{20502EB1-6905-D5AC-C4B7-6AF3939927A5}"/>
                  </a:ext>
                </a:extLst>
              </p:cNvPr>
              <p:cNvSpPr txBox="1">
                <a:spLocks noRot="1" noChangeAspect="1" noMove="1" noResize="1" noEditPoints="1" noAdjustHandles="1" noChangeArrowheads="1" noChangeShapeType="1" noTextEdit="1"/>
              </p:cNvSpPr>
              <p:nvPr/>
            </p:nvSpPr>
            <p:spPr>
              <a:xfrm>
                <a:off x="3429000" y="5122044"/>
                <a:ext cx="2874698" cy="963662"/>
              </a:xfrm>
              <a:prstGeom prst="rect">
                <a:avLst/>
              </a:prstGeom>
              <a:blipFill>
                <a:blip r:embed="rId5"/>
                <a:stretch>
                  <a:fillRect/>
                </a:stretch>
              </a:blipFill>
            </p:spPr>
            <p:txBody>
              <a:bodyPr/>
              <a:lstStyle/>
              <a:p>
                <a:r>
                  <a:rPr lang="en-DE">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Screen Shot 2017-09-27 at 10.10.20 AM.png">
            <a:extLst>
              <a:ext uri="{FF2B5EF4-FFF2-40B4-BE49-F238E27FC236}">
                <a16:creationId xmlns:a16="http://schemas.microsoft.com/office/drawing/2014/main" id="{FC7E21E3-A5C7-1F83-7385-8835B9FEE8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3267" y="4"/>
            <a:ext cx="7915275" cy="5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 name="Picture 3" descr="Screen Shot 2017-09-27 at 10.13.58 AM.png">
            <a:extLst>
              <a:ext uri="{FF2B5EF4-FFF2-40B4-BE49-F238E27FC236}">
                <a16:creationId xmlns:a16="http://schemas.microsoft.com/office/drawing/2014/main" id="{E2EC1487-3E2E-FB90-2BB9-6195107720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7067" y="5767388"/>
            <a:ext cx="8110537"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Screen Shot 2017-09-27 at 10.10.47 AM.png">
            <a:extLst>
              <a:ext uri="{FF2B5EF4-FFF2-40B4-BE49-F238E27FC236}">
                <a16:creationId xmlns:a16="http://schemas.microsoft.com/office/drawing/2014/main" id="{CC948DB5-917C-5BA3-C2E3-E493655F795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23883</TotalTime>
  <Words>1446</Words>
  <Application>Microsoft Macintosh PowerPoint</Application>
  <PresentationFormat>On-screen Show (4:3)</PresentationFormat>
  <Paragraphs>254</Paragraphs>
  <Slides>51</Slides>
  <Notes>12</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51</vt:i4>
      </vt:variant>
    </vt:vector>
  </HeadingPairs>
  <TitlesOfParts>
    <vt:vector size="62" baseType="lpstr">
      <vt:lpstr>ＭＳ Ｐゴシック</vt:lpstr>
      <vt:lpstr>PMingLiU</vt:lpstr>
      <vt:lpstr>PMingLiU</vt:lpstr>
      <vt:lpstr>Arial</vt:lpstr>
      <vt:lpstr>Calibri</vt:lpstr>
      <vt:lpstr>Cambria Math</vt:lpstr>
      <vt:lpstr>Courier New</vt:lpstr>
      <vt:lpstr>Symbol</vt:lpstr>
      <vt:lpstr>Tahoma</vt:lpstr>
      <vt:lpstr>Times New Roman</vt:lpstr>
      <vt:lpstr>Default Design</vt:lpstr>
      <vt:lpstr>Clustering of ICA components   EEGLAB </vt:lpstr>
      <vt:lpstr>Steps of clustering</vt:lpstr>
      <vt:lpstr>Load an existing STUDY</vt:lpstr>
      <vt:lpstr>PowerPoint Presentation</vt:lpstr>
      <vt:lpstr>Study/Edit study info</vt:lpstr>
      <vt:lpstr>Edit dataset info</vt:lpstr>
      <vt:lpstr>PowerPoint Presentation</vt:lpstr>
      <vt:lpstr>PowerPoint Presentation</vt:lpstr>
      <vt:lpstr>PowerPoint Presentation</vt:lpstr>
      <vt:lpstr>PowerPoint Presentation</vt:lpstr>
      <vt:lpstr>ICs to cluster</vt:lpstr>
      <vt:lpstr>Precompute data measures</vt:lpstr>
      <vt:lpstr>Pre-compute measures</vt:lpstr>
      <vt:lpstr>Precompute data measures</vt:lpstr>
      <vt:lpstr>Cluster components</vt:lpstr>
      <vt:lpstr>Precluster schematic</vt:lpstr>
      <vt:lpstr>Precluster schematic</vt:lpstr>
      <vt:lpstr>Precluster schematic</vt:lpstr>
      <vt:lpstr>Precluster: Use singular values from PCA</vt:lpstr>
      <vt:lpstr>Precluster schematic</vt:lpstr>
      <vt:lpstr>PowerPoint Presentation</vt:lpstr>
      <vt:lpstr>Cluster components</vt:lpstr>
      <vt:lpstr>PowerPoint Presentation</vt:lpstr>
      <vt:lpstr>Choosing data measures</vt:lpstr>
      <vt:lpstr>Results (Cluster 1 within subject)</vt:lpstr>
      <vt:lpstr>Results (Cluster 2 within subject)</vt:lpstr>
      <vt:lpstr>Results (Cluster 8 within subject)</vt:lpstr>
      <vt:lpstr>Results (Cluster 13 within subject)</vt:lpstr>
      <vt:lpstr>Results (Cluster 14 within subject)</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ICA reliability across subjects</vt:lpstr>
      <vt:lpstr>View and edit clusters</vt:lpstr>
      <vt:lpstr>Plot/edit clusters</vt:lpstr>
      <vt:lpstr>Plot cluster data</vt:lpstr>
      <vt:lpstr>Plot cluster data</vt:lpstr>
      <vt:lpstr>Plot cluster data</vt:lpstr>
      <vt:lpstr>Plot cluster data</vt:lpstr>
      <vt:lpstr>Plot cluster data</vt:lpstr>
      <vt:lpstr>PowerPoint Presentation</vt:lpstr>
      <vt:lpstr>IC contributions to ERP envelope </vt:lpstr>
      <vt:lpstr>IC contributions to ERP envelope </vt:lpstr>
      <vt:lpstr>Hands on</vt:lpstr>
    </vt:vector>
  </TitlesOfParts>
  <Company>UCSD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arno</dc:creator>
  <cp:lastModifiedBy>Delorme, Arnaud</cp:lastModifiedBy>
  <cp:revision>447</cp:revision>
  <cp:lastPrinted>2018-11-11T02:51:36Z</cp:lastPrinted>
  <dcterms:created xsi:type="dcterms:W3CDTF">2010-11-19T06:50:02Z</dcterms:created>
  <dcterms:modified xsi:type="dcterms:W3CDTF">2025-11-09T18:09:19Z</dcterms:modified>
</cp:coreProperties>
</file>